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9"/>
  </p:notesMasterIdLst>
  <p:sldIdLst>
    <p:sldId id="256" r:id="rId5"/>
    <p:sldId id="260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AC9816-0859-6A89-25D8-96815801EC98}" name="Saad Abdullah Paracha" initials="SP" userId="S::sparacha@adb.org::4f16ba17-76e1-4002-8344-a8d69db7cbdf" providerId="AD"/>
  <p188:author id="{B8E1F657-509A-015F-1606-81ABB5B970D5}" name="Reneli Gloria" initials="RG" userId="63748d1c5526478d" providerId="Windows Live"/>
  <p188:author id="{69C5DBE0-9735-C576-6606-32D1D4D03640}" name="Mary Ann Magadia" initials="MM" userId="S::mmagadia@adb.org::1d9742bb-e3f4-43f2-905f-812d8d1d8b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98E0"/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212EA4-9D77-E965-3BEB-9D56C815D39E}" v="1" dt="2023-06-10T20:25:30.357"/>
    <p1510:client id="{AE3EEC31-22FA-C2FB-25C2-A65DEC94C88A}" v="1" dt="2023-06-10T20:20:09.155"/>
    <p1510:client id="{C2AFE4F5-0213-43EA-83B2-E8C3F013C5D4}" v="156" dt="2023-06-08T07:04:48.007"/>
    <p1510:client id="{E6FA3677-31D4-ACCC-E2AC-A95847EBF940}" v="490" dt="2023-06-11T12:05:28.6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2463"/>
    <p:restoredTop sz="87303" autoAdjust="0"/>
  </p:normalViewPr>
  <p:slideViewPr>
    <p:cSldViewPr snapToGrid="0">
      <p:cViewPr varScale="1">
        <p:scale>
          <a:sx n="66" d="100"/>
          <a:sy n="66" d="100"/>
        </p:scale>
        <p:origin x="192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li Gloria" userId="S::rgloria.consultant@adb.org::37dd7b62-eac8-493c-819c-db9336ef8c23" providerId="AD" clId="Web-{1B212EA4-9D77-E965-3BEB-9D56C815D39E}"/>
    <pc:docChg chg="modSld">
      <pc:chgData name="Reneli Gloria" userId="S::rgloria.consultant@adb.org::37dd7b62-eac8-493c-819c-db9336ef8c23" providerId="AD" clId="Web-{1B212EA4-9D77-E965-3BEB-9D56C815D39E}" dt="2023-06-10T20:25:23.404" v="110"/>
      <pc:docMkLst>
        <pc:docMk/>
      </pc:docMkLst>
      <pc:sldChg chg="modNotes">
        <pc:chgData name="Reneli Gloria" userId="S::rgloria.consultant@adb.org::37dd7b62-eac8-493c-819c-db9336ef8c23" providerId="AD" clId="Web-{1B212EA4-9D77-E965-3BEB-9D56C815D39E}" dt="2023-06-10T20:25:23.404" v="110"/>
        <pc:sldMkLst>
          <pc:docMk/>
          <pc:sldMk cId="2179426246" sldId="264"/>
        </pc:sldMkLst>
      </pc:sldChg>
    </pc:docChg>
  </pc:docChgLst>
  <pc:docChgLst>
    <pc:chgData name="Dorothea C. Lazaro" userId="S::dlazaro@adb.org::805b2f41-9d5e-4ff4-8a46-e4c17eaa3090" providerId="AD" clId="Web-{E6FA3677-31D4-ACCC-E2AC-A95847EBF940}"/>
    <pc:docChg chg="modSld">
      <pc:chgData name="Dorothea C. Lazaro" userId="S::dlazaro@adb.org::805b2f41-9d5e-4ff4-8a46-e4c17eaa3090" providerId="AD" clId="Web-{E6FA3677-31D4-ACCC-E2AC-A95847EBF940}" dt="2023-06-11T12:05:25.250" v="262" actId="20577"/>
      <pc:docMkLst>
        <pc:docMk/>
      </pc:docMkLst>
      <pc:sldChg chg="addSp delSp modSp">
        <pc:chgData name="Dorothea C. Lazaro" userId="S::dlazaro@adb.org::805b2f41-9d5e-4ff4-8a46-e4c17eaa3090" providerId="AD" clId="Web-{E6FA3677-31D4-ACCC-E2AC-A95847EBF940}" dt="2023-06-11T12:05:25.250" v="262" actId="20577"/>
        <pc:sldMkLst>
          <pc:docMk/>
          <pc:sldMk cId="2179426246" sldId="264"/>
        </pc:sldMkLst>
        <pc:spChg chg="add del mod">
          <ac:chgData name="Dorothea C. Lazaro" userId="S::dlazaro@adb.org::805b2f41-9d5e-4ff4-8a46-e4c17eaa3090" providerId="AD" clId="Web-{E6FA3677-31D4-ACCC-E2AC-A95847EBF940}" dt="2023-06-11T12:05:25.250" v="262" actId="20577"/>
          <ac:spMkLst>
            <pc:docMk/>
            <pc:sldMk cId="2179426246" sldId="264"/>
            <ac:spMk id="2" creationId="{0DCFB27D-6ED9-3F9F-687E-8D27B4341E7F}"/>
          </ac:spMkLst>
        </pc:spChg>
        <pc:spChg chg="mod">
          <ac:chgData name="Dorothea C. Lazaro" userId="S::dlazaro@adb.org::805b2f41-9d5e-4ff4-8a46-e4c17eaa3090" providerId="AD" clId="Web-{E6FA3677-31D4-ACCC-E2AC-A95847EBF940}" dt="2023-06-11T11:58:01.998" v="233" actId="20577"/>
          <ac:spMkLst>
            <pc:docMk/>
            <pc:sldMk cId="2179426246" sldId="264"/>
            <ac:spMk id="6" creationId="{6DD2569C-F956-39AA-D573-06C411BC3C1F}"/>
          </ac:spMkLst>
        </pc:spChg>
        <pc:picChg chg="mod">
          <ac:chgData name="Dorothea C. Lazaro" userId="S::dlazaro@adb.org::805b2f41-9d5e-4ff4-8a46-e4c17eaa3090" providerId="AD" clId="Web-{E6FA3677-31D4-ACCC-E2AC-A95847EBF940}" dt="2023-06-11T11:59:30.739" v="252" actId="1076"/>
          <ac:picMkLst>
            <pc:docMk/>
            <pc:sldMk cId="2179426246" sldId="264"/>
            <ac:picMk id="9" creationId="{BD3354FD-F182-B6FA-145B-502873A5C96F}"/>
          </ac:picMkLst>
        </pc:picChg>
        <pc:picChg chg="mod">
          <ac:chgData name="Dorothea C. Lazaro" userId="S::dlazaro@adb.org::805b2f41-9d5e-4ff4-8a46-e4c17eaa3090" providerId="AD" clId="Web-{E6FA3677-31D4-ACCC-E2AC-A95847EBF940}" dt="2023-06-11T11:59:25.895" v="251" actId="1076"/>
          <ac:picMkLst>
            <pc:docMk/>
            <pc:sldMk cId="2179426246" sldId="264"/>
            <ac:picMk id="10" creationId="{D9FCE8FB-579E-8C74-3B38-B7F420CC8246}"/>
          </ac:picMkLst>
        </pc:picChg>
      </pc:sldChg>
      <pc:sldChg chg="modSp">
        <pc:chgData name="Dorothea C. Lazaro" userId="S::dlazaro@adb.org::805b2f41-9d5e-4ff4-8a46-e4c17eaa3090" providerId="AD" clId="Web-{E6FA3677-31D4-ACCC-E2AC-A95847EBF940}" dt="2023-06-11T11:58:40.548" v="235" actId="14100"/>
        <pc:sldMkLst>
          <pc:docMk/>
          <pc:sldMk cId="3534691427" sldId="276"/>
        </pc:sldMkLst>
        <pc:spChg chg="mod">
          <ac:chgData name="Dorothea C. Lazaro" userId="S::dlazaro@adb.org::805b2f41-9d5e-4ff4-8a46-e4c17eaa3090" providerId="AD" clId="Web-{E6FA3677-31D4-ACCC-E2AC-A95847EBF940}" dt="2023-06-11T11:58:40.548" v="235" actId="14100"/>
          <ac:spMkLst>
            <pc:docMk/>
            <pc:sldMk cId="3534691427" sldId="276"/>
            <ac:spMk id="3" creationId="{B560CF57-2EEC-F11D-1FF2-109223851D16}"/>
          </ac:spMkLst>
        </pc:spChg>
        <pc:spChg chg="mod">
          <ac:chgData name="Dorothea C. Lazaro" userId="S::dlazaro@adb.org::805b2f41-9d5e-4ff4-8a46-e4c17eaa3090" providerId="AD" clId="Web-{E6FA3677-31D4-ACCC-E2AC-A95847EBF940}" dt="2023-06-11T11:58:35.720" v="234" actId="20577"/>
          <ac:spMkLst>
            <pc:docMk/>
            <pc:sldMk cId="3534691427" sldId="276"/>
            <ac:spMk id="6" creationId="{6DD2569C-F956-39AA-D573-06C411BC3C1F}"/>
          </ac:spMkLst>
        </pc:spChg>
      </pc:sldChg>
    </pc:docChg>
  </pc:docChgLst>
  <pc:docChgLst>
    <pc:chgData name="Reneli Gloria" userId="S::rgloria.consultant@adb.org::37dd7b62-eac8-493c-819c-db9336ef8c23" providerId="AD" clId="Web-{AE3EEC31-22FA-C2FB-25C2-A65DEC94C88A}"/>
    <pc:docChg chg="modSld">
      <pc:chgData name="Reneli Gloria" userId="S::rgloria.consultant@adb.org::37dd7b62-eac8-493c-819c-db9336ef8c23" providerId="AD" clId="Web-{AE3EEC31-22FA-C2FB-25C2-A65DEC94C88A}" dt="2023-06-10T20:20:06.077" v="34"/>
      <pc:docMkLst>
        <pc:docMk/>
      </pc:docMkLst>
      <pc:sldChg chg="modNotes">
        <pc:chgData name="Reneli Gloria" userId="S::rgloria.consultant@adb.org::37dd7b62-eac8-493c-819c-db9336ef8c23" providerId="AD" clId="Web-{AE3EEC31-22FA-C2FB-25C2-A65DEC94C88A}" dt="2023-06-10T20:20:06.077" v="34"/>
        <pc:sldMkLst>
          <pc:docMk/>
          <pc:sldMk cId="2323193170" sldId="2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6262B-9AF2-44F4-8B12-440F3396F435}" type="datetimeFigureOut">
              <a:rPr lang="en-PH" smtClean="0"/>
              <a:t>6/12/23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6EA5E-6E62-4D9B-A0B9-A8740A01A434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2703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cprogram.org/?page_id=13243" TargetMode="External"/><Relationship Id="rId7" Type="http://schemas.openxmlformats.org/officeDocument/2006/relationships/hyperlink" Target="https://www.carecprogram.org/?page_id=13247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arecprogram.org/?page_id=13246" TargetMode="External"/><Relationship Id="rId5" Type="http://schemas.openxmlformats.org/officeDocument/2006/relationships/hyperlink" Target="https://www.carecprogram.org/?page_id=13245" TargetMode="External"/><Relationship Id="rId4" Type="http://schemas.openxmlformats.org/officeDocument/2006/relationships/hyperlink" Target="https://www.carecprogram.org/?page_id=13244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Taken from the CAREC website: (https://www.carecprogram.org/?page_id=32)</a:t>
            </a:r>
          </a:p>
          <a:p>
            <a:pPr algn="l"/>
            <a:r>
              <a:rPr lang="en-US" b="1" i="0" dirty="0">
                <a:solidFill>
                  <a:srgbClr val="393939"/>
                </a:solidFill>
                <a:effectLst/>
                <a:latin typeface="Open Sans" panose="020B0606030504020204" pitchFamily="34" charset="0"/>
              </a:rPr>
              <a:t>Driving Principles of CAREC 2030</a:t>
            </a:r>
          </a:p>
          <a:p>
            <a:pPr algn="l"/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CAREC 2030 is guided by the following five driving principles: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Aligning with national strategies and supporting the new international development agenda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, embodied in the sustainable development goals (SDGs) and the 21st Conference of the Parties to the United Nations Framework Convention on Climate Change (COP21);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Adopting a dual-track approach by </a:t>
            </a:r>
            <a:r>
              <a:rPr lang="en-US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deepening cooperation in the traditional areas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 of transport, energy, trade, and economic corridor development, while </a:t>
            </a:r>
            <a:r>
              <a:rPr lang="en-US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selectively expanding into new areas of cooperation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 in line with member countries’ priorities;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Deepening policy dialogue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 based on CAREC’s standing and ability to deliver quality knowledge services;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Integrating the role of the private sector and civil society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 by promoting people-to-people and business-to-business contacts across member countries; 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Building an open and inclusive platform</a:t>
            </a:r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 to help strengthen cooperation and build synergies with other international and regional cooperation mechanisms active in the region, and maximize development partners’ resources and expertise to support regional cooperation.</a:t>
            </a:r>
          </a:p>
          <a:p>
            <a:pPr algn="l"/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CAREC 2030 prioritizes five operational clusters, encompassing both traditional and new areas of cooperation: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1708F"/>
                </a:solidFill>
                <a:effectLst/>
                <a:latin typeface="Open Sans" panose="020B0606030504020204" pitchFamily="34" charset="0"/>
                <a:hlinkClick r:id="rId3"/>
              </a:rPr>
              <a:t>Economic and Financial Stability</a:t>
            </a:r>
            <a:endParaRPr lang="en-US" b="0" i="0" dirty="0">
              <a:solidFill>
                <a:srgbClr val="231F20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1708F"/>
                </a:solidFill>
                <a:effectLst/>
                <a:latin typeface="Open Sans" panose="020B0606030504020204" pitchFamily="34" charset="0"/>
                <a:hlinkClick r:id="rId4"/>
              </a:rPr>
              <a:t>Trade, Tourism, and Economic Corridors</a:t>
            </a:r>
            <a:endParaRPr lang="en-US" b="0" i="0" dirty="0">
              <a:solidFill>
                <a:srgbClr val="231F20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1708F"/>
                </a:solidFill>
                <a:effectLst/>
                <a:latin typeface="Open Sans" panose="020B0606030504020204" pitchFamily="34" charset="0"/>
                <a:hlinkClick r:id="rId5"/>
              </a:rPr>
              <a:t>Infrastructure and Connectivity</a:t>
            </a:r>
            <a:endParaRPr lang="en-US" b="0" i="0" dirty="0">
              <a:solidFill>
                <a:srgbClr val="231F20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1708F"/>
                </a:solidFill>
                <a:effectLst/>
                <a:latin typeface="Open Sans" panose="020B0606030504020204" pitchFamily="34" charset="0"/>
                <a:hlinkClick r:id="rId6"/>
              </a:rPr>
              <a:t>Agriculture and Water</a:t>
            </a:r>
            <a:endParaRPr lang="en-US" b="0" i="0" dirty="0">
              <a:solidFill>
                <a:srgbClr val="231F20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31708F"/>
                </a:solidFill>
                <a:effectLst/>
                <a:latin typeface="Open Sans" panose="020B0606030504020204" pitchFamily="34" charset="0"/>
                <a:hlinkClick r:id="rId7"/>
              </a:rPr>
              <a:t>Human Development</a:t>
            </a:r>
            <a:endParaRPr lang="en-US" b="0" i="0" dirty="0">
              <a:solidFill>
                <a:srgbClr val="231F20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b="0" i="0" dirty="0">
                <a:solidFill>
                  <a:srgbClr val="231F20"/>
                </a:solidFill>
                <a:effectLst/>
                <a:latin typeface="Open Sans" panose="020B0606030504020204" pitchFamily="34" charset="0"/>
              </a:rPr>
              <a:t>In addition, CAREC supports the integration of information and communication technology (ICT) across the spectrum of CAREC operations to promote productivity and efficiency gains in all operational clusters.</a:t>
            </a:r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6EA5E-6E62-4D9B-A0B9-A8740A01A434}" type="slidenum">
              <a:rPr lang="en-PH" smtClean="0"/>
              <a:t>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4544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6EA5E-6E62-4D9B-A0B9-A8740A01A434}" type="slidenum">
              <a:rPr lang="en-PH" smtClean="0"/>
              <a:t>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3322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dirty="0">
                <a:cs typeface="Calibri"/>
              </a:rPr>
              <a:t>建议：</a:t>
            </a:r>
          </a:p>
          <a:p>
            <a:pPr>
              <a:buFont typeface="Arial"/>
              <a:buChar char="•"/>
            </a:pPr>
            <a:r>
              <a:rPr lang="zh-CN" dirty="0"/>
              <a:t>加强对投资环境和贸易政策改革的支持，以促进整个 CAREC 地区的经济多元化</a:t>
            </a:r>
          </a:p>
          <a:p>
            <a:pPr>
              <a:buFont typeface="Arial"/>
              <a:buChar char="•"/>
            </a:pPr>
            <a:r>
              <a:rPr lang="zh-CN" dirty="0"/>
              <a:t>加大对 BCP 和海关流程现代化的支持</a:t>
            </a:r>
          </a:p>
          <a:p>
            <a:pPr>
              <a:buFont typeface="Arial"/>
              <a:buChar char="•"/>
            </a:pPr>
            <a:r>
              <a:rPr lang="zh-CN" dirty="0"/>
              <a:t>通过加大对铁路网和航空的支持，更加优先发展中亚区域经济合作次区域的多式联运走廊网络</a:t>
            </a:r>
          </a:p>
          <a:p>
            <a:pPr>
              <a:buFont typeface="Arial"/>
              <a:buChar char="•"/>
            </a:pPr>
            <a:r>
              <a:rPr lang="zh-CN" dirty="0"/>
              <a:t>利用 CAREC 平台通过区域合作支持所有部门的气候变化减缓和适应</a:t>
            </a:r>
          </a:p>
          <a:p>
            <a:pPr>
              <a:buFont typeface="Arial"/>
              <a:buChar char="•"/>
            </a:pPr>
            <a:r>
              <a:rPr lang="zh-CN" dirty="0"/>
              <a:t>加强 CAREC 计划的结果监测系统和工具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6EA5E-6E62-4D9B-A0B9-A8740A01A434}" type="slidenum">
              <a:rPr lang="en-PH" smtClean="0"/>
              <a:t>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12127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q"/>
            </a:pPr>
            <a:r>
              <a:rPr lang="zh-CN"/>
              <a:t>CAREC</a:t>
            </a:r>
            <a:r>
              <a:rPr lang="zh-CN" i="1"/>
              <a:t>区域技能发展倡议，</a:t>
            </a:r>
            <a:r>
              <a:rPr lang="zh-CN"/>
              <a:t>旨在围绕 CAREC 开发和培养政策研究人员网络，他们可以开发和</a:t>
            </a:r>
            <a:r>
              <a:rPr lang="zh-CN" err="1"/>
              <a:t>分析</a:t>
            </a:r>
            <a:r>
              <a:rPr lang="zh-CN"/>
              <a:t>证据以支持国家级技能发展战略</a:t>
            </a:r>
            <a:endParaRPr lang="en-NL"/>
          </a:p>
          <a:p>
            <a:pPr lvl="0">
              <a:buFont typeface="Wingdings" pitchFamily="2" charset="2"/>
              <a:buChar char="q"/>
            </a:pPr>
            <a:r>
              <a:rPr lang="zh-CN" i="1"/>
              <a:t>CAREC 大学联盟网络</a:t>
            </a:r>
            <a:r>
              <a:rPr lang="zh-CN"/>
              <a:t>，它将汇集并加强 CAREC 地区顶尖大学之间的合作</a:t>
            </a:r>
            <a:endParaRPr lang="en-NL"/>
          </a:p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6EA5E-6E62-4D9B-A0B9-A8740A01A434}" type="slidenum">
              <a:rPr lang="en-PH" smtClean="0"/>
              <a:t>11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1313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F6008-B0FE-8BBC-DBDB-F68AF218920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065714"/>
            <a:ext cx="1618673" cy="1655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12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8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6BEBB3-FDBF-B798-5384-3764412C6EB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183" y="5065714"/>
            <a:ext cx="1618673" cy="1655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423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89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6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5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68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2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3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4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8140A-07BC-4FD6-8749-68045C2E06D2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5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b.org/sites/default/files/Evaluation%20Document/790821/files/ce-carec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B89152D-91C9-9700-DB76-3128E71D1A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b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实施进展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A51434-1A55-4B35-A662-6F446881BF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zh-CN" dirty="0">
                <a:latin typeface="Arial" panose="020B0604020202020204" pitchFamily="34" charset="0"/>
                <a:cs typeface="Arial" panose="020B0604020202020204" pitchFamily="34" charset="0"/>
              </a:rPr>
              <a:t>CAREC 高级官员会议</a:t>
            </a:r>
          </a:p>
          <a:p>
            <a:r>
              <a:rPr lang="zh-CN" altLang="zh-CN" dirty="0">
                <a:latin typeface="Arial" panose="020B0604020202020204" pitchFamily="34" charset="0"/>
                <a:cs typeface="Arial" panose="020B0604020202020204" pitchFamily="34" charset="0"/>
              </a:rPr>
              <a:t>2023年6月13-14日</a:t>
            </a:r>
          </a:p>
          <a:p>
            <a:r>
              <a:rPr lang="zh-CN" altLang="zh-CN" dirty="0">
                <a:latin typeface="Arial" panose="020B0604020202020204" pitchFamily="34" charset="0"/>
                <a:cs typeface="Arial" panose="020B0604020202020204" pitchFamily="34" charset="0"/>
              </a:rPr>
              <a:t>格鲁吉亚第比利斯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32021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5324057-69AC-A1DD-FE66-6AD0B61D774B}"/>
              </a:ext>
            </a:extLst>
          </p:cNvPr>
          <p:cNvSpPr txBox="1"/>
          <p:nvPr/>
        </p:nvSpPr>
        <p:spPr>
          <a:xfrm>
            <a:off x="6434931" y="1461485"/>
            <a:ext cx="550774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在水资源方面</a:t>
            </a:r>
            <a:r>
              <a:rPr lang="zh-CN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已完成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CAREC水支柱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的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范围研究</a:t>
            </a:r>
            <a:endParaRPr lang="en-US" altLang="zh-CN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29-30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日，在塔什干举办了“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CAREC 水支柱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开发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区域研讨会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”，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确定了可能的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重点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活动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候选清单，并计划设立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水支柱工作组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5E0E92-7733-6603-B33E-2E2181A4A0C8}"/>
              </a:ext>
            </a:extLst>
          </p:cNvPr>
          <p:cNvSpPr txBox="1"/>
          <p:nvPr/>
        </p:nvSpPr>
        <p:spPr>
          <a:xfrm>
            <a:off x="275304" y="4100346"/>
            <a:ext cx="386407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在</a:t>
            </a:r>
            <a:r>
              <a:rPr lang="zh-CN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农业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领域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，第 22届部长级会议通过了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en-US" altLang="zh-CN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</a:t>
            </a:r>
            <a:r>
              <a:rPr lang="zh-CN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区域农业发展和粮食安全合作框架</a:t>
            </a:r>
            <a:r>
              <a:rPr lang="en-US" altLang="zh-CN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endParaRPr lang="zh-CN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今年第三季度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将审批“使用区域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KSTA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支持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框架实施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”的提议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646851-6106-4A42-5019-ACDFE725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47" y="33917"/>
            <a:ext cx="10412106" cy="877078"/>
          </a:xfrm>
        </p:spPr>
        <p:txBody>
          <a:bodyPr>
            <a:normAutofit/>
          </a:bodyPr>
          <a:lstStyle/>
          <a:p>
            <a:pPr algn="ctr"/>
            <a:r>
              <a:rPr lang="zh-CN" alt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zh-CN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实施重点</a:t>
            </a:r>
            <a:endParaRPr lang="zh-C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2569C-F956-39AA-D573-06C411BC3C1F}"/>
              </a:ext>
            </a:extLst>
          </p:cNvPr>
          <p:cNvSpPr txBox="1"/>
          <p:nvPr/>
        </p:nvSpPr>
        <p:spPr>
          <a:xfrm>
            <a:off x="3383659" y="910995"/>
            <a:ext cx="518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农业与</a:t>
            </a:r>
            <a:r>
              <a:rPr lang="zh-CN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水集群</a:t>
            </a:r>
          </a:p>
        </p:txBody>
      </p:sp>
      <p:pic>
        <p:nvPicPr>
          <p:cNvPr id="18" name="Picture 17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24CF634-B9E8-9F79-AFA5-95B540FF8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3" y="1338895"/>
            <a:ext cx="6019477" cy="2613533"/>
          </a:xfrm>
          <a:prstGeom prst="rect">
            <a:avLst/>
          </a:prstGeom>
        </p:spPr>
      </p:pic>
      <p:pic>
        <p:nvPicPr>
          <p:cNvPr id="5" name="Picture 4" descr="A picture containing text, sky, cloud, outdoor&#10;&#10;Description automatically generated">
            <a:extLst>
              <a:ext uri="{FF2B5EF4-FFF2-40B4-BE49-F238E27FC236}">
                <a16:creationId xmlns:a16="http://schemas.microsoft.com/office/drawing/2014/main" id="{8B67B203-20AB-39C4-5680-C1126BA50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84" y="3626552"/>
            <a:ext cx="1922127" cy="2494596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1" name="Picture 20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419B06B-11B2-C3FA-78CC-42B9F0403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814" y="3755462"/>
            <a:ext cx="4308664" cy="293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1BD9AF-4651-B0C3-88D2-02640258B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511" y="3638762"/>
            <a:ext cx="1941951" cy="25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75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5E0E92-7733-6603-B33E-2E2181A4A0C8}"/>
              </a:ext>
            </a:extLst>
          </p:cNvPr>
          <p:cNvSpPr txBox="1"/>
          <p:nvPr/>
        </p:nvSpPr>
        <p:spPr>
          <a:xfrm>
            <a:off x="737419" y="1686612"/>
            <a:ext cx="5182083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在卫生领域，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2023年3月2日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通过了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2027年CAREC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地区</a:t>
            </a:r>
            <a:r>
              <a:rPr 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卫生投资框架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，该框架与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各国的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优先事项和需求保持一致，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旨在引导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区域合作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，并促进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各国和发展伙伴之间的投资协调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646851-6106-4A42-5019-ACDFE725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47" y="33917"/>
            <a:ext cx="10412106" cy="877078"/>
          </a:xfrm>
        </p:spPr>
        <p:txBody>
          <a:bodyPr>
            <a:normAutofit/>
          </a:bodyPr>
          <a:lstStyle/>
          <a:p>
            <a:pPr algn="ctr"/>
            <a:r>
              <a:rPr lang="zh-CN" alt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zh-CN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实施重点</a:t>
            </a:r>
            <a:endParaRPr lang="zh-C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2569C-F956-39AA-D573-06C411BC3C1F}"/>
              </a:ext>
            </a:extLst>
          </p:cNvPr>
          <p:cNvSpPr txBox="1"/>
          <p:nvPr/>
        </p:nvSpPr>
        <p:spPr>
          <a:xfrm>
            <a:off x="3318144" y="891966"/>
            <a:ext cx="518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人</a:t>
            </a:r>
            <a:r>
              <a:rPr lang="zh-CN" alt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力</a:t>
            </a:r>
            <a:r>
              <a:rPr lang="zh-CN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发展集群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5ECC8-BC1F-3E8A-E3EB-78A954C24D90}"/>
              </a:ext>
            </a:extLst>
          </p:cNvPr>
          <p:cNvSpPr txBox="1"/>
          <p:nvPr/>
        </p:nvSpPr>
        <p:spPr>
          <a:xfrm>
            <a:off x="6351029" y="1688249"/>
            <a:ext cx="4951024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</a:t>
            </a:r>
            <a:r>
              <a:rPr 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教育和技能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发展领域</a:t>
            </a:r>
            <a:r>
              <a:rPr 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六项知识产品正处于最后准备阶段，接下来几个月将推出两项区域举措：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CAREC区域技能发展计划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CAREC大学联盟网络</a:t>
            </a:r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DD3431-5061-58BB-D467-921690FF4A40}"/>
              </a:ext>
            </a:extLst>
          </p:cNvPr>
          <p:cNvSpPr txBox="1"/>
          <p:nvPr/>
        </p:nvSpPr>
        <p:spPr>
          <a:xfrm>
            <a:off x="2853572" y="4420250"/>
            <a:ext cx="612549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</a:t>
            </a:r>
            <a:r>
              <a:rPr lang="zh-CN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性别</a:t>
            </a:r>
            <a:r>
              <a:rPr lang="zh-CN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领域，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CAREC 年度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最佳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女性奖的提名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于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2023年6月开始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征集。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计划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在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2023年6月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推出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CAREC商界女性在线社区平台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5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646851-6106-4A42-5019-ACDFE725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47" y="33917"/>
            <a:ext cx="10412106" cy="877078"/>
          </a:xfrm>
        </p:spPr>
        <p:txBody>
          <a:bodyPr>
            <a:normAutofit/>
          </a:bodyPr>
          <a:lstStyle/>
          <a:p>
            <a:pPr algn="ctr"/>
            <a:r>
              <a:rPr lang="zh-CN" alt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zh-CN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实施重点</a:t>
            </a:r>
            <a:endParaRPr lang="zh-C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928EC-1881-0E43-6507-4B4685891061}"/>
              </a:ext>
            </a:extLst>
          </p:cNvPr>
          <p:cNvSpPr txBox="1"/>
          <p:nvPr/>
        </p:nvSpPr>
        <p:spPr>
          <a:xfrm>
            <a:off x="3209990" y="854305"/>
            <a:ext cx="518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跨领域</a:t>
            </a:r>
            <a:r>
              <a:rPr lang="zh-CN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主题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F31A2-343E-F042-02F5-6EE559196577}"/>
              </a:ext>
            </a:extLst>
          </p:cNvPr>
          <p:cNvSpPr txBox="1"/>
          <p:nvPr/>
        </p:nvSpPr>
        <p:spPr>
          <a:xfrm>
            <a:off x="364034" y="4154677"/>
            <a:ext cx="477823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为实现</a:t>
            </a:r>
            <a:r>
              <a:rPr lang="en-US" altLang="zh-CN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 </a:t>
            </a:r>
            <a:r>
              <a:rPr lang="en-US" altLang="zh-CN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r>
              <a:rPr lang="zh-CN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zh-CN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数字战略</a:t>
            </a:r>
            <a:r>
              <a:rPr lang="en-US" altLang="zh-CN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建立了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区域性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CAREC创业生态系统中心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CAREC大学创业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项目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挑战赛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于去年4月26日圆满结束，来自10个国家的168支队伍参赛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video conference&#10;&#10;Description automatically generated with medium confidence">
            <a:extLst>
              <a:ext uri="{FF2B5EF4-FFF2-40B4-BE49-F238E27FC236}">
                <a16:creationId xmlns:a16="http://schemas.microsoft.com/office/drawing/2014/main" id="{F3B18A06-AE43-F7F2-5BDF-95F0DC84C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1" y="1462541"/>
            <a:ext cx="4509220" cy="2541722"/>
          </a:xfrm>
          <a:prstGeom prst="rect">
            <a:avLst/>
          </a:prstGeom>
        </p:spPr>
      </p:pic>
      <p:pic>
        <p:nvPicPr>
          <p:cNvPr id="9" name="Picture 8" descr="A group of people standing together in a large room&#10;&#10;Description automatically generated with low confidence">
            <a:extLst>
              <a:ext uri="{FF2B5EF4-FFF2-40B4-BE49-F238E27FC236}">
                <a16:creationId xmlns:a16="http://schemas.microsoft.com/office/drawing/2014/main" id="{9D6A4A96-0CD7-27D0-7D3E-E25F271D1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296" y="2044025"/>
            <a:ext cx="4687677" cy="35157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10F12F-8960-6CB8-E6C9-3439169B3E3F}"/>
              </a:ext>
            </a:extLst>
          </p:cNvPr>
          <p:cNvSpPr txBox="1"/>
          <p:nvPr/>
        </p:nvSpPr>
        <p:spPr>
          <a:xfrm>
            <a:off x="5476568" y="1462541"/>
            <a:ext cx="63811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</a:t>
            </a:r>
            <a:r>
              <a:rPr lang="zh-CN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灾害风险</a:t>
            </a:r>
            <a:r>
              <a:rPr lang="zh-CN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领域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，去年11月28至30日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在伊斯坦布尔举行了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灾害风险参与会议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”。</a:t>
            </a:r>
            <a:endParaRPr lang="zh-CN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61139-9573-0D21-9138-8D2B11B27DA7}"/>
              </a:ext>
            </a:extLst>
          </p:cNvPr>
          <p:cNvSpPr txBox="1"/>
          <p:nvPr/>
        </p:nvSpPr>
        <p:spPr>
          <a:xfrm>
            <a:off x="5476567" y="5403530"/>
            <a:ext cx="612549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计划的活动包括：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制定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区域风险转移机制路线图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评估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发行救灾债券的可行性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完善的灾害风险管理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接口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（DRMI）</a:t>
            </a:r>
          </a:p>
        </p:txBody>
      </p:sp>
    </p:spTree>
    <p:extLst>
      <p:ext uri="{BB962C8B-B14F-4D97-AF65-F5344CB8AC3E}">
        <p14:creationId xmlns:p14="http://schemas.microsoft.com/office/powerpoint/2010/main" val="1191578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4097-AE8D-3896-9630-347A547D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sz="4000" b="1" dirty="0">
                <a:solidFill>
                  <a:schemeClr val="accent2"/>
                </a:solidFill>
                <a:latin typeface="Arial"/>
                <a:cs typeface="Calibri Light"/>
              </a:rPr>
              <a:t>CAREC计划</a:t>
            </a:r>
            <a:r>
              <a:rPr lang="zh-CN" sz="4000" dirty="0">
                <a:latin typeface="Arial"/>
                <a:cs typeface="Calibri Light"/>
              </a:rPr>
              <a:t>面临的主要挑战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D26F5-EC7C-082F-54A5-B88BBF9AB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dirty="0">
                <a:latin typeface="Arial"/>
                <a:cs typeface="Arial"/>
              </a:rPr>
              <a:t>国别</a:t>
            </a:r>
            <a:r>
              <a:rPr lang="zh-CN" dirty="0">
                <a:latin typeface="Arial"/>
                <a:cs typeface="Arial"/>
              </a:rPr>
              <a:t>参与</a:t>
            </a:r>
            <a:r>
              <a:rPr lang="zh-CN" altLang="en-US" dirty="0">
                <a:latin typeface="Arial"/>
                <a:cs typeface="Arial"/>
              </a:rPr>
              <a:t>度较低</a:t>
            </a:r>
            <a:r>
              <a:rPr lang="zh-CN" dirty="0">
                <a:latin typeface="Arial"/>
                <a:cs typeface="Arial"/>
              </a:rPr>
              <a:t>，</a:t>
            </a:r>
            <a:r>
              <a:rPr lang="zh-CN" altLang="en-US" dirty="0">
                <a:latin typeface="Arial"/>
                <a:cs typeface="Arial"/>
              </a:rPr>
              <a:t>缺乏对项目的</a:t>
            </a:r>
            <a:r>
              <a:rPr lang="zh-CN" dirty="0">
                <a:latin typeface="Arial"/>
                <a:cs typeface="Arial"/>
              </a:rPr>
              <a:t>主人翁意识</a:t>
            </a:r>
            <a:r>
              <a:rPr lang="zh-CN" altLang="en-US" dirty="0">
                <a:latin typeface="Arial"/>
                <a:cs typeface="Arial"/>
              </a:rPr>
              <a:t>（</a:t>
            </a:r>
            <a:r>
              <a:rPr lang="zh-CN" dirty="0">
                <a:latin typeface="Arial"/>
                <a:cs typeface="Arial"/>
              </a:rPr>
              <a:t>政府雇员频繁轮换，</a:t>
            </a:r>
            <a:r>
              <a:rPr lang="zh-CN" altLang="en-US" dirty="0">
                <a:latin typeface="Arial"/>
                <a:cs typeface="Arial"/>
              </a:rPr>
              <a:t>将</a:t>
            </a:r>
            <a:r>
              <a:rPr lang="zh-CN" dirty="0">
                <a:latin typeface="Arial"/>
                <a:cs typeface="Arial"/>
              </a:rPr>
              <a:t>CAREC活动</a:t>
            </a:r>
            <a:r>
              <a:rPr lang="zh-CN" altLang="en-US" dirty="0">
                <a:latin typeface="Arial"/>
                <a:cs typeface="Arial"/>
              </a:rPr>
              <a:t>视为额外的</a:t>
            </a:r>
            <a:r>
              <a:rPr lang="zh-CN" dirty="0">
                <a:latin typeface="Arial"/>
                <a:cs typeface="Arial"/>
              </a:rPr>
              <a:t>工作量</a:t>
            </a:r>
            <a:r>
              <a:rPr lang="zh-CN" altLang="en-US" dirty="0">
                <a:latin typeface="Arial"/>
                <a:cs typeface="Arial"/>
              </a:rPr>
              <a:t>）</a:t>
            </a:r>
            <a:endParaRPr lang="en-US" altLang="zh-CN" dirty="0">
              <a:latin typeface="Arial"/>
              <a:cs typeface="Arial"/>
            </a:endParaRPr>
          </a:p>
          <a:p>
            <a:endParaRPr lang="zh-CN" dirty="0">
              <a:latin typeface="Arial"/>
              <a:cs typeface="Arial"/>
            </a:endParaRPr>
          </a:p>
          <a:p>
            <a:r>
              <a:rPr lang="zh-CN" dirty="0">
                <a:latin typeface="Arial"/>
                <a:cs typeface="Arial"/>
              </a:rPr>
              <a:t>地缘政治冲突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4288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9DBDB5A-2472-CA12-E89B-71C8E5CBFE87}"/>
              </a:ext>
            </a:extLst>
          </p:cNvPr>
          <p:cNvCxnSpPr>
            <a:cxnSpLocks/>
          </p:cNvCxnSpPr>
          <p:nvPr/>
        </p:nvCxnSpPr>
        <p:spPr>
          <a:xfrm>
            <a:off x="4586456" y="2783550"/>
            <a:ext cx="285" cy="1124326"/>
          </a:xfrm>
          <a:prstGeom prst="line">
            <a:avLst/>
          </a:prstGeom>
          <a:ln w="28575" cap="rnd">
            <a:solidFill>
              <a:schemeClr val="bg2">
                <a:lumMod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E08688C-1D58-0ADB-A642-381218A151F0}"/>
              </a:ext>
            </a:extLst>
          </p:cNvPr>
          <p:cNvCxnSpPr>
            <a:cxnSpLocks/>
          </p:cNvCxnSpPr>
          <p:nvPr/>
        </p:nvCxnSpPr>
        <p:spPr>
          <a:xfrm>
            <a:off x="10033122" y="2731168"/>
            <a:ext cx="285" cy="1291463"/>
          </a:xfrm>
          <a:prstGeom prst="line">
            <a:avLst/>
          </a:prstGeom>
          <a:ln w="28575" cap="rnd">
            <a:solidFill>
              <a:schemeClr val="bg2">
                <a:lumMod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761A61-9534-1DAB-B342-BC61870DA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91" y="145983"/>
            <a:ext cx="10515600" cy="1325563"/>
          </a:xfrm>
        </p:spPr>
        <p:txBody>
          <a:bodyPr>
            <a:normAutofit/>
          </a:bodyPr>
          <a:lstStyle/>
          <a:p>
            <a:r>
              <a:rPr lang="zh-CN" sz="4000" dirty="0">
                <a:latin typeface="Arial" panose="020B0604020202020204" pitchFamily="34" charset="0"/>
                <a:cs typeface="Arial" panose="020B0604020202020204" pitchFamily="34" charset="0"/>
              </a:rPr>
              <a:t>向前迈进：即将开展的活动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269052-64ED-54B9-1BC6-451FAB68365C}"/>
              </a:ext>
            </a:extLst>
          </p:cNvPr>
          <p:cNvGrpSpPr/>
          <p:nvPr/>
        </p:nvGrpSpPr>
        <p:grpSpPr>
          <a:xfrm>
            <a:off x="532432" y="1455988"/>
            <a:ext cx="11127136" cy="2504284"/>
            <a:chOff x="419100" y="2153817"/>
            <a:chExt cx="8305800" cy="250428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4D622E-DC89-25BF-9F0D-4B0636529088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" y="3429000"/>
              <a:ext cx="8305800" cy="1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52D2D-EC08-8B53-EAB0-C15E17995FEB}"/>
                </a:ext>
              </a:extLst>
            </p:cNvPr>
            <p:cNvGrpSpPr/>
            <p:nvPr/>
          </p:nvGrpSpPr>
          <p:grpSpPr>
            <a:xfrm>
              <a:off x="1012723" y="3028483"/>
              <a:ext cx="800078" cy="801042"/>
              <a:chOff x="1350296" y="2894973"/>
              <a:chExt cx="1066771" cy="1068054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9F0576EB-C7B9-2199-DD8C-61EB45823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895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149B3999-A90F-2529-06F7-F781185E2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0296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845ED0E-CF79-B2E9-7641-9FBB5BAA760A}"/>
                </a:ext>
              </a:extLst>
            </p:cNvPr>
            <p:cNvGrpSpPr/>
            <p:nvPr/>
          </p:nvGrpSpPr>
          <p:grpSpPr>
            <a:xfrm>
              <a:off x="7111181" y="3028483"/>
              <a:ext cx="800078" cy="801042"/>
              <a:chOff x="9481574" y="2894973"/>
              <a:chExt cx="1066771" cy="1068054"/>
            </a:xfrm>
          </p:grpSpPr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4D0BFE4D-4F26-A79F-FE09-C8C955DA5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5173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88CE1565-4C89-AAB2-AC5D-43D925075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1574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690F7CF-0517-02C7-FFF5-4C7080A13298}"/>
                </a:ext>
              </a:extLst>
            </p:cNvPr>
            <p:cNvGrpSpPr/>
            <p:nvPr/>
          </p:nvGrpSpPr>
          <p:grpSpPr>
            <a:xfrm>
              <a:off x="5078362" y="3028483"/>
              <a:ext cx="800078" cy="801042"/>
              <a:chOff x="6771148" y="2894973"/>
              <a:chExt cx="1066771" cy="1068054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679FB695-A386-95FA-00A9-9430AA7C8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4747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4FFBCEF8-78E9-5E3A-97BB-DEB2DE4EC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1148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1EF9226-4788-AA28-1879-877548072045}"/>
                </a:ext>
              </a:extLst>
            </p:cNvPr>
            <p:cNvGrpSpPr/>
            <p:nvPr/>
          </p:nvGrpSpPr>
          <p:grpSpPr>
            <a:xfrm>
              <a:off x="3045542" y="3028483"/>
              <a:ext cx="800078" cy="801042"/>
              <a:chOff x="4060722" y="2894973"/>
              <a:chExt cx="1066771" cy="1068054"/>
            </a:xfrm>
          </p:grpSpPr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7DCDEE73-8927-8DD8-CD70-B21E1F8D5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321" y="2894973"/>
                <a:ext cx="533172" cy="534027"/>
              </a:xfrm>
              <a:custGeom>
                <a:avLst/>
                <a:gdLst>
                  <a:gd name="T0" fmla="*/ 0 w 3054"/>
                  <a:gd name="T1" fmla="*/ 0 h 3054"/>
                  <a:gd name="T2" fmla="*/ 3054 w 3054"/>
                  <a:gd name="T3" fmla="*/ 3054 h 3054"/>
                  <a:gd name="T4" fmla="*/ 2291 w 3054"/>
                  <a:gd name="T5" fmla="*/ 3054 h 3054"/>
                  <a:gd name="T6" fmla="*/ 0 w 3054"/>
                  <a:gd name="T7" fmla="*/ 763 h 3054"/>
                  <a:gd name="T8" fmla="*/ 0 w 3054"/>
                  <a:gd name="T9" fmla="*/ 0 h 3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4" h="3054">
                    <a:moveTo>
                      <a:pt x="0" y="0"/>
                    </a:moveTo>
                    <a:cubicBezTo>
                      <a:pt x="1687" y="0"/>
                      <a:pt x="3054" y="1367"/>
                      <a:pt x="3054" y="3054"/>
                    </a:cubicBezTo>
                    <a:lnTo>
                      <a:pt x="2291" y="3054"/>
                    </a:lnTo>
                    <a:cubicBezTo>
                      <a:pt x="2291" y="1789"/>
                      <a:pt x="1265" y="763"/>
                      <a:pt x="0" y="7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BFC50864-0DCE-C524-B8DB-1A6A9BA6E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722" y="3429000"/>
                <a:ext cx="533599" cy="534027"/>
              </a:xfrm>
              <a:custGeom>
                <a:avLst/>
                <a:gdLst>
                  <a:gd name="T0" fmla="*/ 3055 w 3055"/>
                  <a:gd name="T1" fmla="*/ 3055 h 3055"/>
                  <a:gd name="T2" fmla="*/ 0 w 3055"/>
                  <a:gd name="T3" fmla="*/ 0 h 3055"/>
                  <a:gd name="T4" fmla="*/ 764 w 3055"/>
                  <a:gd name="T5" fmla="*/ 0 h 3055"/>
                  <a:gd name="T6" fmla="*/ 3055 w 3055"/>
                  <a:gd name="T7" fmla="*/ 2291 h 3055"/>
                  <a:gd name="T8" fmla="*/ 3055 w 3055"/>
                  <a:gd name="T9" fmla="*/ 3055 h 3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5" h="3055">
                    <a:moveTo>
                      <a:pt x="3055" y="3055"/>
                    </a:moveTo>
                    <a:cubicBezTo>
                      <a:pt x="1368" y="3055"/>
                      <a:pt x="0" y="1687"/>
                      <a:pt x="0" y="0"/>
                    </a:cubicBezTo>
                    <a:lnTo>
                      <a:pt x="764" y="0"/>
                    </a:lnTo>
                    <a:cubicBezTo>
                      <a:pt x="764" y="1266"/>
                      <a:pt x="1789" y="2291"/>
                      <a:pt x="3055" y="2291"/>
                    </a:cubicBezTo>
                    <a:lnTo>
                      <a:pt x="3055" y="305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350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7EB59C-8F9E-ED69-10F0-8CD7680547C2}"/>
                </a:ext>
              </a:extLst>
            </p:cNvPr>
            <p:cNvSpPr/>
            <p:nvPr/>
          </p:nvSpPr>
          <p:spPr>
            <a:xfrm>
              <a:off x="1225123" y="3240881"/>
              <a:ext cx="376238" cy="376238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CA9A222-BB24-33D5-5A77-8AA2BB50FE42}"/>
                </a:ext>
              </a:extLst>
            </p:cNvPr>
            <p:cNvSpPr/>
            <p:nvPr/>
          </p:nvSpPr>
          <p:spPr>
            <a:xfrm>
              <a:off x="3257728" y="3240881"/>
              <a:ext cx="376238" cy="376238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ADD7177-5C1F-291D-B60C-8FD7F354324E}"/>
                </a:ext>
              </a:extLst>
            </p:cNvPr>
            <p:cNvSpPr/>
            <p:nvPr/>
          </p:nvSpPr>
          <p:spPr>
            <a:xfrm>
              <a:off x="5290334" y="3240881"/>
              <a:ext cx="376238" cy="376238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F1D2172-0B69-A28B-A74D-F641C64243C5}"/>
                </a:ext>
              </a:extLst>
            </p:cNvPr>
            <p:cNvSpPr/>
            <p:nvPr/>
          </p:nvSpPr>
          <p:spPr>
            <a:xfrm>
              <a:off x="7322941" y="3240881"/>
              <a:ext cx="376238" cy="376238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E8464A-1BEA-6D78-660E-BC1591875EAD}"/>
                </a:ext>
              </a:extLst>
            </p:cNvPr>
            <p:cNvSpPr/>
            <p:nvPr/>
          </p:nvSpPr>
          <p:spPr>
            <a:xfrm>
              <a:off x="1308146" y="3324225"/>
              <a:ext cx="209550" cy="20955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7BF89AE-C201-0B3E-2FBB-D53552F02A95}"/>
                </a:ext>
              </a:extLst>
            </p:cNvPr>
            <p:cNvSpPr/>
            <p:nvPr/>
          </p:nvSpPr>
          <p:spPr>
            <a:xfrm>
              <a:off x="3340859" y="3324225"/>
              <a:ext cx="209550" cy="20955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846862F-629E-C9F9-4C20-AC6BDBF3CF9D}"/>
                </a:ext>
              </a:extLst>
            </p:cNvPr>
            <p:cNvSpPr/>
            <p:nvPr/>
          </p:nvSpPr>
          <p:spPr>
            <a:xfrm>
              <a:off x="5373572" y="3324225"/>
              <a:ext cx="209550" cy="20955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3BC146A-4A52-146D-55D1-4023CBC83FA5}"/>
                </a:ext>
              </a:extLst>
            </p:cNvPr>
            <p:cNvSpPr/>
            <p:nvPr/>
          </p:nvSpPr>
          <p:spPr>
            <a:xfrm>
              <a:off x="7406285" y="3324225"/>
              <a:ext cx="209550" cy="20955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9785BBE-B796-E543-55FF-1D6A2CCAB66A}"/>
                </a:ext>
              </a:extLst>
            </p:cNvPr>
            <p:cNvCxnSpPr/>
            <p:nvPr/>
          </p:nvCxnSpPr>
          <p:spPr>
            <a:xfrm>
              <a:off x="1412921" y="3533775"/>
              <a:ext cx="0" cy="1124326"/>
            </a:xfrm>
            <a:prstGeom prst="line">
              <a:avLst/>
            </a:prstGeom>
            <a:ln w="28575" cap="rnd">
              <a:solidFill>
                <a:schemeClr val="bg2">
                  <a:lumMod val="5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A7133D-1481-30B8-A678-BC18C91C2C64}"/>
                </a:ext>
              </a:extLst>
            </p:cNvPr>
            <p:cNvCxnSpPr>
              <a:cxnSpLocks/>
            </p:cNvCxnSpPr>
            <p:nvPr/>
          </p:nvCxnSpPr>
          <p:spPr>
            <a:xfrm>
              <a:off x="5478347" y="3533775"/>
              <a:ext cx="213" cy="1124326"/>
            </a:xfrm>
            <a:prstGeom prst="line">
              <a:avLst/>
            </a:prstGeom>
            <a:ln w="28575" cap="rnd">
              <a:solidFill>
                <a:schemeClr val="bg2">
                  <a:lumMod val="5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17">
              <a:extLst>
                <a:ext uri="{FF2B5EF4-FFF2-40B4-BE49-F238E27FC236}">
                  <a16:creationId xmlns:a16="http://schemas.microsoft.com/office/drawing/2014/main" id="{3761BF2C-9738-8C32-27D0-AD5BCF48D652}"/>
                </a:ext>
              </a:extLst>
            </p:cNvPr>
            <p:cNvSpPr txBox="1"/>
            <p:nvPr/>
          </p:nvSpPr>
          <p:spPr>
            <a:xfrm>
              <a:off x="592839" y="2197067"/>
              <a:ext cx="16156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2023年7月/8月</a:t>
              </a:r>
            </a:p>
            <a:p>
              <a:pPr algn="ctr"/>
              <a:r>
                <a:rPr 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（巴基斯坦伊斯兰堡/待定）</a:t>
              </a:r>
            </a:p>
          </p:txBody>
        </p:sp>
        <p:sp>
          <p:nvSpPr>
            <p:cNvPr id="34" name="TextBox 18">
              <a:extLst>
                <a:ext uri="{FF2B5EF4-FFF2-40B4-BE49-F238E27FC236}">
                  <a16:creationId xmlns:a16="http://schemas.microsoft.com/office/drawing/2014/main" id="{242FCA4E-E462-D2E1-94AF-6F251FD2A1D0}"/>
                </a:ext>
              </a:extLst>
            </p:cNvPr>
            <p:cNvSpPr txBox="1"/>
            <p:nvPr/>
          </p:nvSpPr>
          <p:spPr>
            <a:xfrm>
              <a:off x="2575726" y="2155702"/>
              <a:ext cx="16700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2023年9月</a:t>
              </a:r>
            </a:p>
            <a:p>
              <a:pPr algn="ctr"/>
              <a:r>
                <a:rPr 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（格鲁吉亚第比利斯/待定）</a:t>
              </a:r>
            </a:p>
          </p:txBody>
        </p:sp>
        <p:sp>
          <p:nvSpPr>
            <p:cNvPr id="35" name="TextBox 19">
              <a:extLst>
                <a:ext uri="{FF2B5EF4-FFF2-40B4-BE49-F238E27FC236}">
                  <a16:creationId xmlns:a16="http://schemas.microsoft.com/office/drawing/2014/main" id="{7F6C0CFC-9FD6-ADF7-4DFA-14283767A63A}"/>
                </a:ext>
              </a:extLst>
            </p:cNvPr>
            <p:cNvSpPr txBox="1"/>
            <p:nvPr/>
          </p:nvSpPr>
          <p:spPr>
            <a:xfrm>
              <a:off x="4846958" y="2153817"/>
              <a:ext cx="14945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2023年10月</a:t>
              </a:r>
              <a:endParaRPr lang="en-US" altLang="zh-C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（格鲁吉亚第比利斯）</a:t>
              </a:r>
            </a:p>
            <a:p>
              <a:pPr algn="ctr"/>
              <a:r>
                <a:rPr 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（哈萨克斯坦阿拉木图）</a:t>
              </a:r>
            </a:p>
          </p:txBody>
        </p:sp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3081C58B-5E55-6327-30D5-7CBF747ACC24}"/>
                </a:ext>
              </a:extLst>
            </p:cNvPr>
            <p:cNvSpPr txBox="1"/>
            <p:nvPr/>
          </p:nvSpPr>
          <p:spPr>
            <a:xfrm>
              <a:off x="6849796" y="2157586"/>
              <a:ext cx="149457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2023年11月</a:t>
              </a:r>
            </a:p>
            <a:p>
              <a:pPr algn="ctr"/>
              <a:r>
                <a:rPr 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（格鲁吉亚第比利斯）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A98F53D-287F-4A81-8435-D5F787EE716E}"/>
              </a:ext>
            </a:extLst>
          </p:cNvPr>
          <p:cNvSpPr/>
          <p:nvPr/>
        </p:nvSpPr>
        <p:spPr>
          <a:xfrm>
            <a:off x="188398" y="4178915"/>
            <a:ext cx="2676849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CAREC灾害风险参与会议（7月18-19日）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STKECD </a:t>
            </a:r>
            <a:r>
              <a:rPr lang="zh-CN" altLang="en-US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国别</a:t>
            </a: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磋商（待定）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B52A252-D830-8908-E5F7-8E8C62ABD4D3}"/>
              </a:ext>
            </a:extLst>
          </p:cNvPr>
          <p:cNvSpPr/>
          <p:nvPr/>
        </p:nvSpPr>
        <p:spPr>
          <a:xfrm>
            <a:off x="9306853" y="4149866"/>
            <a:ext cx="2696749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能源投资论坛（11月 28-29日）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第22届部长级会议（11月30日）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中亚学院（</a:t>
            </a: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CI</a:t>
            </a:r>
            <a:r>
              <a:rPr lang="zh-CN" altLang="en-US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）</a:t>
            </a: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理事会第 14次会议（11月30日，待定）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FF0D097-8DDF-B28B-B085-4334381389C1}"/>
              </a:ext>
            </a:extLst>
          </p:cNvPr>
          <p:cNvSpPr/>
          <p:nvPr/>
        </p:nvSpPr>
        <p:spPr>
          <a:xfrm>
            <a:off x="6183058" y="4120288"/>
            <a:ext cx="2964466" cy="203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第比利斯丝绸之路论坛（10月26-27日）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国别联络人</a:t>
            </a: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会议（</a:t>
            </a:r>
            <a:r>
              <a:rPr lang="zh-CN" altLang="en-US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线上会议，</a:t>
            </a: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待定）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数字贸易论坛（待定）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第二届资本市场监管机构论坛（待定）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30F0CE-809A-4151-904A-A3979591AAB1}"/>
              </a:ext>
            </a:extLst>
          </p:cNvPr>
          <p:cNvSpPr/>
          <p:nvPr/>
        </p:nvSpPr>
        <p:spPr>
          <a:xfrm>
            <a:off x="2885147" y="4125380"/>
            <a:ext cx="3402617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CAREC国家采用 E-Phyto 区域会议（9月12-14日）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zh-CN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CAREC 创新网络交流峰会（待定）</a:t>
            </a:r>
          </a:p>
          <a:p>
            <a:pPr marL="342900" indent="-34290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77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61A61-9534-1DAB-B342-BC61870DA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290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简短</a:t>
            </a:r>
            <a:r>
              <a:rPr lang="zh-CN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回顾</a:t>
            </a:r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alt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zh-CN" alt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战略</a:t>
            </a:r>
            <a:r>
              <a:rPr lang="en-US" alt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endParaRPr lang="en-PH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246D4F0-9B25-3B36-399E-97490ECD9EA8}"/>
              </a:ext>
            </a:extLst>
          </p:cNvPr>
          <p:cNvSpPr txBox="1"/>
          <p:nvPr/>
        </p:nvSpPr>
        <p:spPr>
          <a:xfrm>
            <a:off x="1187955" y="1531297"/>
            <a:ext cx="447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驱动原理</a:t>
            </a:r>
            <a:endParaRPr lang="en-US" altLang="zh-CN" sz="2400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E21EE41-DEEE-0AA6-8353-2C24E97542B0}"/>
              </a:ext>
            </a:extLst>
          </p:cNvPr>
          <p:cNvSpPr txBox="1"/>
          <p:nvPr/>
        </p:nvSpPr>
        <p:spPr>
          <a:xfrm>
            <a:off x="516809" y="2118797"/>
            <a:ext cx="582126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3413" indent="-633413">
              <a:spcAft>
                <a:spcPts val="600"/>
              </a:spcAft>
              <a:buClr>
                <a:srgbClr val="F39C12"/>
              </a:buClr>
              <a:buFont typeface="Wingdings" panose="05000000000000000000" pitchFamily="2" charset="2"/>
              <a:buChar char="q"/>
            </a:pPr>
            <a:r>
              <a:rPr lang="zh-CN" altLang="zh-CN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与国家战略</a:t>
            </a:r>
            <a:r>
              <a:rPr lang="zh-CN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保持一致</a:t>
            </a:r>
            <a:r>
              <a:rPr lang="zh-CN" altLang="en-US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，</a:t>
            </a:r>
            <a:r>
              <a:rPr lang="zh-CN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支持可持续发展目标和</a:t>
            </a:r>
            <a:r>
              <a:rPr lang="en-US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《</a:t>
            </a:r>
            <a:r>
              <a:rPr lang="zh-CN" altLang="en-US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巴黎协定</a:t>
            </a:r>
            <a:r>
              <a:rPr lang="en-US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》</a:t>
            </a:r>
            <a:endParaRPr lang="zh-CN" altLang="zh-CN" sz="24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633413" indent="-633413">
              <a:spcAft>
                <a:spcPts val="600"/>
              </a:spcAft>
              <a:buClr>
                <a:srgbClr val="F39C12"/>
              </a:buClr>
              <a:buFont typeface="Wingdings" panose="05000000000000000000" pitchFamily="2" charset="2"/>
              <a:buChar char="q"/>
            </a:pPr>
            <a:r>
              <a:rPr lang="zh-CN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有选择地扩大</a:t>
            </a:r>
            <a:r>
              <a:rPr lang="zh-CN" altLang="zh-CN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业务重点</a:t>
            </a:r>
          </a:p>
          <a:p>
            <a:pPr marL="633413" indent="-633413">
              <a:spcAft>
                <a:spcPts val="600"/>
              </a:spcAft>
              <a:buClr>
                <a:srgbClr val="F39C12"/>
              </a:buClr>
              <a:buFont typeface="Wingdings" panose="05000000000000000000" pitchFamily="2" charset="2"/>
              <a:buChar char="q"/>
            </a:pPr>
            <a:r>
              <a:rPr lang="zh-CN" altLang="en-US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利用</a:t>
            </a:r>
            <a:r>
              <a:rPr lang="zh-CN" altLang="zh-CN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CAREC 提供优质</a:t>
            </a:r>
            <a:r>
              <a:rPr lang="zh-CN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知识</a:t>
            </a:r>
            <a:r>
              <a:rPr lang="zh-CN" altLang="zh-CN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服务的</a:t>
            </a:r>
            <a:r>
              <a:rPr lang="zh-CN" altLang="en-US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声望</a:t>
            </a:r>
            <a:r>
              <a:rPr lang="zh-CN" altLang="zh-CN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和能力</a:t>
            </a:r>
            <a:r>
              <a:rPr lang="zh-CN" altLang="en-US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，</a:t>
            </a:r>
            <a:r>
              <a:rPr lang="zh-CN" altLang="zh-CN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深化</a:t>
            </a:r>
            <a:r>
              <a:rPr lang="zh-CN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政策对话</a:t>
            </a:r>
          </a:p>
          <a:p>
            <a:pPr marL="633413" indent="-633413">
              <a:spcAft>
                <a:spcPts val="600"/>
              </a:spcAft>
              <a:buClr>
                <a:srgbClr val="F39C12"/>
              </a:buClr>
              <a:buFont typeface="Wingdings" panose="05000000000000000000" pitchFamily="2" charset="2"/>
              <a:buChar char="q"/>
            </a:pPr>
            <a:r>
              <a:rPr lang="zh-CN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私营部门</a:t>
            </a:r>
            <a:r>
              <a:rPr lang="zh-CN" altLang="zh-CN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和</a:t>
            </a:r>
            <a:r>
              <a:rPr lang="zh-CN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民间社会</a:t>
            </a:r>
            <a:r>
              <a:rPr lang="zh-CN" altLang="zh-CN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的作用</a:t>
            </a:r>
          </a:p>
          <a:p>
            <a:pPr marL="633413" indent="-633413">
              <a:spcAft>
                <a:spcPts val="600"/>
              </a:spcAft>
              <a:buClr>
                <a:srgbClr val="F39C12"/>
              </a:buClr>
              <a:buFont typeface="Wingdings" panose="05000000000000000000" pitchFamily="2" charset="2"/>
              <a:buChar char="q"/>
            </a:pPr>
            <a:r>
              <a:rPr lang="zh-CN" altLang="zh-CN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建立一个</a:t>
            </a:r>
            <a:r>
              <a:rPr lang="zh-CN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开放的，</a:t>
            </a:r>
            <a:r>
              <a:rPr lang="zh-CN" altLang="zh-CN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zh-CN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包容性</a:t>
            </a:r>
            <a:r>
              <a:rPr lang="zh-CN" altLang="zh-CN" sz="24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CAREC 平台</a:t>
            </a:r>
            <a:endParaRPr lang="en-US" altLang="zh-CN" sz="24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E1F199-0218-A11D-BF5A-B304ABF45D96}"/>
              </a:ext>
            </a:extLst>
          </p:cNvPr>
          <p:cNvGrpSpPr/>
          <p:nvPr/>
        </p:nvGrpSpPr>
        <p:grpSpPr>
          <a:xfrm>
            <a:off x="6699381" y="2029091"/>
            <a:ext cx="5227738" cy="2931431"/>
            <a:chOff x="464198" y="367879"/>
            <a:chExt cx="5113036" cy="28993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ABAC6A-8811-AF8A-9317-6B08202A4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98" y="1536154"/>
              <a:ext cx="54357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DBCD603D-DA3F-278E-469C-2548C7DE2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98" y="367879"/>
              <a:ext cx="54357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0187E817-CF57-3212-FFA1-4CC483BC2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98" y="962098"/>
              <a:ext cx="54357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957540DC-C289-9686-AAA0-BBB7F472C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98" y="2126806"/>
              <a:ext cx="54357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4E7BE780-E2AB-64F0-8F64-C2BAA7CDE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98" y="2727209"/>
              <a:ext cx="54357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DB6260-9875-B067-9FE5-D1B02CAE62C4}"/>
                </a:ext>
              </a:extLst>
            </p:cNvPr>
            <p:cNvSpPr txBox="1"/>
            <p:nvPr/>
          </p:nvSpPr>
          <p:spPr>
            <a:xfrm>
              <a:off x="1147864" y="453213"/>
              <a:ext cx="3407358" cy="3539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zh-CN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经济和金融稳定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BDA572-17F7-F999-B656-7887F7894AF4}"/>
                </a:ext>
              </a:extLst>
            </p:cNvPr>
            <p:cNvSpPr txBox="1"/>
            <p:nvPr/>
          </p:nvSpPr>
          <p:spPr>
            <a:xfrm>
              <a:off x="1147863" y="1625293"/>
              <a:ext cx="4199258" cy="35394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zh-CN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基础设施和经济</a:t>
              </a:r>
              <a:r>
                <a:rPr lang="zh-CN" altLang="en-US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互联</a:t>
              </a:r>
              <a:endParaRPr lang="zh-CN" altLang="zh-CN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7A69F7-437C-E2E4-8279-EBA705651683}"/>
                </a:ext>
              </a:extLst>
            </p:cNvPr>
            <p:cNvSpPr txBox="1"/>
            <p:nvPr/>
          </p:nvSpPr>
          <p:spPr>
            <a:xfrm>
              <a:off x="1147864" y="2200028"/>
              <a:ext cx="3210127" cy="35394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zh-CN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农业和水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4372B0-457F-0BB8-BFF2-9B96CC7E0FF2}"/>
                </a:ext>
              </a:extLst>
            </p:cNvPr>
            <p:cNvSpPr txBox="1"/>
            <p:nvPr/>
          </p:nvSpPr>
          <p:spPr>
            <a:xfrm>
              <a:off x="1147864" y="2812543"/>
              <a:ext cx="3197432" cy="3624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zh-CN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人</a:t>
              </a:r>
              <a:r>
                <a:rPr lang="zh-CN" altLang="en-US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力</a:t>
              </a:r>
              <a:r>
                <a:rPr lang="zh-CN" altLang="zh-CN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发展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1B8905-903C-B525-1F11-5394013E4814}"/>
                </a:ext>
              </a:extLst>
            </p:cNvPr>
            <p:cNvSpPr txBox="1"/>
            <p:nvPr/>
          </p:nvSpPr>
          <p:spPr>
            <a:xfrm>
              <a:off x="1147864" y="1064284"/>
              <a:ext cx="4429370" cy="35394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zh-CN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贸易、旅游和经济走廊</a:t>
              </a:r>
            </a:p>
          </p:txBody>
        </p:sp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60BDA018-7AC0-CE8B-9014-D885C318D50E}"/>
              </a:ext>
            </a:extLst>
          </p:cNvPr>
          <p:cNvSpPr txBox="1"/>
          <p:nvPr/>
        </p:nvSpPr>
        <p:spPr>
          <a:xfrm>
            <a:off x="6699381" y="1414486"/>
            <a:ext cx="447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业务</a:t>
            </a:r>
            <a:r>
              <a:rPr lang="zh-CN" altLang="zh-CN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集群</a:t>
            </a:r>
            <a:endParaRPr lang="en-US" altLang="zh-CN" sz="2400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B83D4-4522-E818-904C-331E28D4E690}"/>
              </a:ext>
            </a:extLst>
          </p:cNvPr>
          <p:cNvSpPr txBox="1"/>
          <p:nvPr/>
        </p:nvSpPr>
        <p:spPr>
          <a:xfrm>
            <a:off x="6726348" y="5082565"/>
            <a:ext cx="309256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zh-CN" sz="1800" b="1" dirty="0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zh-CN" altLang="zh-CN" sz="1800" b="1" dirty="0">
                <a:latin typeface="Arial" panose="020B0604020202020204" pitchFamily="34" charset="0"/>
              </a:rPr>
              <a:t>ICT、性别和气候变化贯穿所有集群</a:t>
            </a:r>
          </a:p>
        </p:txBody>
      </p:sp>
    </p:spTree>
    <p:extLst>
      <p:ext uri="{BB962C8B-B14F-4D97-AF65-F5344CB8AC3E}">
        <p14:creationId xmlns:p14="http://schemas.microsoft.com/office/powerpoint/2010/main" val="2094907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F0642-ADD2-E4AC-FE30-B1EA6F31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09" y="97568"/>
            <a:ext cx="11023134" cy="1325563"/>
          </a:xfrm>
        </p:spPr>
        <p:txBody>
          <a:bodyPr/>
          <a:lstStyle/>
          <a:p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如何衡量</a:t>
            </a:r>
            <a:r>
              <a:rPr lang="zh-CN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的进展：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4E6CA6-D51B-0E52-14AC-522F90F1AFDB}"/>
              </a:ext>
            </a:extLst>
          </p:cNvPr>
          <p:cNvCxnSpPr>
            <a:cxnSpLocks/>
          </p:cNvCxnSpPr>
          <p:nvPr/>
        </p:nvCxnSpPr>
        <p:spPr>
          <a:xfrm>
            <a:off x="844143" y="6028327"/>
            <a:ext cx="8215881" cy="195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E3C5CF-B9EF-B7E2-A7ED-9684B7813572}"/>
              </a:ext>
            </a:extLst>
          </p:cNvPr>
          <p:cNvGrpSpPr/>
          <p:nvPr/>
        </p:nvGrpSpPr>
        <p:grpSpPr>
          <a:xfrm>
            <a:off x="672901" y="5607115"/>
            <a:ext cx="881428" cy="881428"/>
            <a:chOff x="1924855" y="3735382"/>
            <a:chExt cx="373812" cy="3738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8FE503-2D4F-7F46-6BA0-030855DAD325}"/>
                </a:ext>
              </a:extLst>
            </p:cNvPr>
            <p:cNvSpPr/>
            <p:nvPr/>
          </p:nvSpPr>
          <p:spPr>
            <a:xfrm>
              <a:off x="1924855" y="3735382"/>
              <a:ext cx="373812" cy="373812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61CD9D2-A86E-3328-1497-58E0C750F457}"/>
                </a:ext>
              </a:extLst>
            </p:cNvPr>
            <p:cNvSpPr/>
            <p:nvPr/>
          </p:nvSpPr>
          <p:spPr>
            <a:xfrm>
              <a:off x="2001328" y="3811855"/>
              <a:ext cx="220866" cy="22086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C0D600-35D7-C170-F822-56FD64C997A0}"/>
              </a:ext>
            </a:extLst>
          </p:cNvPr>
          <p:cNvGrpSpPr/>
          <p:nvPr/>
        </p:nvGrpSpPr>
        <p:grpSpPr>
          <a:xfrm>
            <a:off x="3017893" y="5587613"/>
            <a:ext cx="881428" cy="881428"/>
            <a:chOff x="1924855" y="3735382"/>
            <a:chExt cx="373812" cy="37381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23C0111-0C8E-FB25-D99B-A589A724D139}"/>
                </a:ext>
              </a:extLst>
            </p:cNvPr>
            <p:cNvSpPr/>
            <p:nvPr/>
          </p:nvSpPr>
          <p:spPr>
            <a:xfrm>
              <a:off x="1924855" y="3735382"/>
              <a:ext cx="373812" cy="373812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A40C9C1-F7AF-35BA-CF79-B2D123C33240}"/>
                </a:ext>
              </a:extLst>
            </p:cNvPr>
            <p:cNvSpPr/>
            <p:nvPr/>
          </p:nvSpPr>
          <p:spPr>
            <a:xfrm>
              <a:off x="2001328" y="3811855"/>
              <a:ext cx="220866" cy="22086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2CA44C-0DBA-24C5-1634-072CC25B4E37}"/>
              </a:ext>
            </a:extLst>
          </p:cNvPr>
          <p:cNvGrpSpPr/>
          <p:nvPr/>
        </p:nvGrpSpPr>
        <p:grpSpPr>
          <a:xfrm>
            <a:off x="5304767" y="5550550"/>
            <a:ext cx="881428" cy="881428"/>
            <a:chOff x="1924855" y="3735382"/>
            <a:chExt cx="373812" cy="37381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E7EB906-A4EC-1940-F610-6309DCB9292E}"/>
                </a:ext>
              </a:extLst>
            </p:cNvPr>
            <p:cNvSpPr/>
            <p:nvPr/>
          </p:nvSpPr>
          <p:spPr>
            <a:xfrm>
              <a:off x="1924855" y="3735382"/>
              <a:ext cx="373812" cy="373812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5ABF687-7AE8-331D-0370-2AA1DB5DE4DD}"/>
                </a:ext>
              </a:extLst>
            </p:cNvPr>
            <p:cNvSpPr/>
            <p:nvPr/>
          </p:nvSpPr>
          <p:spPr>
            <a:xfrm>
              <a:off x="2001328" y="3811855"/>
              <a:ext cx="220866" cy="22086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BC3924-9AC3-746C-5876-6BE3475541BA}"/>
              </a:ext>
            </a:extLst>
          </p:cNvPr>
          <p:cNvGrpSpPr/>
          <p:nvPr/>
        </p:nvGrpSpPr>
        <p:grpSpPr>
          <a:xfrm>
            <a:off x="7599403" y="5560512"/>
            <a:ext cx="881428" cy="881428"/>
            <a:chOff x="1924855" y="3735382"/>
            <a:chExt cx="373812" cy="37381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093483-168F-CF96-784B-47962C8EA535}"/>
                </a:ext>
              </a:extLst>
            </p:cNvPr>
            <p:cNvSpPr/>
            <p:nvPr/>
          </p:nvSpPr>
          <p:spPr>
            <a:xfrm>
              <a:off x="1924855" y="3735382"/>
              <a:ext cx="373812" cy="373812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D65CDEA-730B-9697-F59F-EB39635D2828}"/>
                </a:ext>
              </a:extLst>
            </p:cNvPr>
            <p:cNvSpPr/>
            <p:nvPr/>
          </p:nvSpPr>
          <p:spPr>
            <a:xfrm>
              <a:off x="2001328" y="3811855"/>
              <a:ext cx="220866" cy="22086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FFEB11-E1AF-0D9C-0D7A-6DDA3A0F60F3}"/>
              </a:ext>
            </a:extLst>
          </p:cNvPr>
          <p:cNvSpPr txBox="1"/>
          <p:nvPr/>
        </p:nvSpPr>
        <p:spPr>
          <a:xfrm>
            <a:off x="1" y="4951109"/>
            <a:ext cx="2066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>
                <a:latin typeface="Arial" panose="020B0604020202020204" pitchFamily="34" charset="0"/>
                <a:cs typeface="Arial" panose="020B0604020202020204" pitchFamily="34" charset="0"/>
              </a:rPr>
              <a:t>2017年</a:t>
            </a:r>
          </a:p>
          <a:p>
            <a:pPr algn="ctr"/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通过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战略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endParaRPr 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884D7F-7FBB-5FCE-8C6F-036506311C3E}"/>
              </a:ext>
            </a:extLst>
          </p:cNvPr>
          <p:cNvSpPr txBox="1"/>
          <p:nvPr/>
        </p:nvSpPr>
        <p:spPr>
          <a:xfrm>
            <a:off x="1728328" y="6230229"/>
            <a:ext cx="3396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PRF获得批准</a:t>
            </a:r>
          </a:p>
          <a:p>
            <a:endParaRPr lang="en-PH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502051-59A4-C8FD-0C9B-D3775E4D86FB}"/>
              </a:ext>
            </a:extLst>
          </p:cNvPr>
          <p:cNvSpPr txBox="1"/>
          <p:nvPr/>
        </p:nvSpPr>
        <p:spPr>
          <a:xfrm>
            <a:off x="4303048" y="4795936"/>
            <a:ext cx="2568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>
                <a:latin typeface="Arial" panose="020B0604020202020204" pitchFamily="34" charset="0"/>
                <a:cs typeface="Arial" panose="020B0604020202020204" pitchFamily="34" charset="0"/>
              </a:rPr>
              <a:t>2021年</a:t>
            </a:r>
          </a:p>
          <a:p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完成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第一次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CAREC 20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DEfR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2017-2020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D41033-E9B2-7928-9902-898D6E6CDF18}"/>
              </a:ext>
            </a:extLst>
          </p:cNvPr>
          <p:cNvSpPr txBox="1"/>
          <p:nvPr/>
        </p:nvSpPr>
        <p:spPr>
          <a:xfrm>
            <a:off x="6540758" y="6228486"/>
            <a:ext cx="2995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2024年</a:t>
            </a:r>
          </a:p>
          <a:p>
            <a:pPr algn="ctr"/>
            <a:r>
              <a:rPr lang="zh-CN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计划进行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r>
              <a:rPr lang="zh-CN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r>
              <a:rPr lang="zh-CN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的第二次发展成果报告（</a:t>
            </a:r>
            <a:r>
              <a:rPr 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zh-CN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zh-CN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7610E1-FF15-C1AE-7573-6EA377ECB51A}"/>
              </a:ext>
            </a:extLst>
          </p:cNvPr>
          <p:cNvSpPr>
            <a:spLocks noGrp="1"/>
          </p:cNvSpPr>
          <p:nvPr/>
        </p:nvSpPr>
        <p:spPr>
          <a:xfrm>
            <a:off x="239844" y="1438863"/>
            <a:ext cx="7302992" cy="3708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《CA</a:t>
            </a:r>
            <a:r>
              <a:rPr 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REC 2030</a:t>
            </a: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的项目成果</a:t>
            </a:r>
            <a:r>
              <a:rPr 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框架 (PRF)</a:t>
            </a: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CN" alt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于</a:t>
            </a:r>
            <a:r>
              <a:rPr lang="en-US" altLang="zh-CN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zh-CN" alt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年第</a:t>
            </a:r>
            <a:r>
              <a:rPr lang="en-US" altLang="zh-CN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zh-CN" alt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届部</a:t>
            </a:r>
            <a:r>
              <a:rPr lang="zh-CN" altLang="zh-CN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长级会议</a:t>
            </a:r>
            <a:r>
              <a:rPr lang="zh-CN" alt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通过</a:t>
            </a:r>
            <a:endParaRPr 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CAREC计划</a:t>
            </a: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发展</a:t>
            </a: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成果报告”</a:t>
            </a:r>
            <a:r>
              <a:rPr 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( DEfR )</a:t>
            </a: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CN" alt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每三年一次</a:t>
            </a:r>
          </a:p>
          <a:p>
            <a:r>
              <a:rPr lang="zh-CN" alt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每年发布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CAREC</a:t>
            </a: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部门进</a:t>
            </a:r>
            <a:r>
              <a:rPr 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展报告</a:t>
            </a:r>
          </a:p>
          <a:p>
            <a:r>
              <a:rPr lang="zh-CN" altLang="zh-CN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定期</a:t>
            </a:r>
            <a:r>
              <a:rPr lang="zh-CN" altLang="en-US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进行</a:t>
            </a:r>
            <a:r>
              <a:rPr 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亚行独立评估部 (IED)</a:t>
            </a:r>
            <a:endParaRPr lang="en-PH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PH" dirty="0"/>
          </a:p>
        </p:txBody>
      </p:sp>
      <p:pic>
        <p:nvPicPr>
          <p:cNvPr id="3" name="Picture 2" descr="A picture containing text, screenshot, reef, graphic design&#10;&#10;Description automatically generated">
            <a:extLst>
              <a:ext uri="{FF2B5EF4-FFF2-40B4-BE49-F238E27FC236}">
                <a16:creationId xmlns:a16="http://schemas.microsoft.com/office/drawing/2014/main" id="{63AE43FC-B703-7221-4CBA-3514D0EA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85" y="1423131"/>
            <a:ext cx="2513656" cy="3225532"/>
          </a:xfrm>
          <a:prstGeom prst="rect">
            <a:avLst/>
          </a:prstGeom>
        </p:spPr>
      </p:pic>
      <p:pic>
        <p:nvPicPr>
          <p:cNvPr id="4" name="Picture 3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91225603-3A04-BA42-A482-1EFB42574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751" y="2926718"/>
            <a:ext cx="2362405" cy="31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8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F554-406A-F100-7614-FC4D4895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83" y="286348"/>
            <a:ext cx="11588620" cy="780216"/>
          </a:xfrm>
        </p:spPr>
        <p:txBody>
          <a:bodyPr>
            <a:normAutofit fontScale="90000"/>
          </a:bodyPr>
          <a:lstStyle/>
          <a:p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根据最新的</a:t>
            </a:r>
            <a:r>
              <a:rPr 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DEfR (2017-2020) 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报告，看</a:t>
            </a:r>
            <a:r>
              <a:rPr lang="zh-CN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zh-CN" sz="3200" dirty="0">
                <a:latin typeface="Arial" panose="020B0604020202020204" pitchFamily="34" charset="0"/>
                <a:cs typeface="Arial" panose="020B0604020202020204" pitchFamily="34" charset="0"/>
              </a:rPr>
              <a:t>进展：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0A7423D-2704-AAA6-5C49-9AAA171562A4}"/>
              </a:ext>
            </a:extLst>
          </p:cNvPr>
          <p:cNvGraphicFramePr>
            <a:graphicFrameLocks noGrp="1"/>
          </p:cNvGraphicFramePr>
          <p:nvPr/>
        </p:nvGraphicFramePr>
        <p:xfrm>
          <a:off x="511276" y="1214239"/>
          <a:ext cx="11379033" cy="40991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7407">
                  <a:extLst>
                    <a:ext uri="{9D8B030D-6E8A-4147-A177-3AD203B41FA5}">
                      <a16:colId xmlns:a16="http://schemas.microsoft.com/office/drawing/2014/main" val="2577149564"/>
                    </a:ext>
                  </a:extLst>
                </a:gridCol>
                <a:gridCol w="4292392">
                  <a:extLst>
                    <a:ext uri="{9D8B030D-6E8A-4147-A177-3AD203B41FA5}">
                      <a16:colId xmlns:a16="http://schemas.microsoft.com/office/drawing/2014/main" val="1800477881"/>
                    </a:ext>
                  </a:extLst>
                </a:gridCol>
                <a:gridCol w="5199234">
                  <a:extLst>
                    <a:ext uri="{9D8B030D-6E8A-4147-A177-3AD203B41FA5}">
                      <a16:colId xmlns:a16="http://schemas.microsoft.com/office/drawing/2014/main" val="2234604604"/>
                    </a:ext>
                  </a:extLst>
                </a:gridCol>
              </a:tblGrid>
              <a:tr h="572113">
                <a:tc>
                  <a:txBody>
                    <a:bodyPr/>
                    <a:lstStyle/>
                    <a:p>
                      <a:pPr algn="ctr"/>
                      <a:r>
                        <a:rPr 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集群/</a:t>
                      </a:r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行业</a:t>
                      </a:r>
                      <a:endParaRPr lang="zh-C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成果</a:t>
                      </a:r>
                      <a:r>
                        <a:rPr 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指标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2020年进展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764215"/>
                  </a:ext>
                </a:extLst>
              </a:tr>
              <a:tr h="1171468">
                <a:tc>
                  <a:txBody>
                    <a:bodyPr/>
                    <a:lstStyle/>
                    <a:p>
                      <a:pPr algn="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集群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经济和金融稳定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）</a:t>
                      </a:r>
                      <a:endParaRPr lang="zh-CN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定期在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CAREC 国家之间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开展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宏观经济问题的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高层政策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对话，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以提升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经济稳定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改善宏观经济成果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在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至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2020年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期间，组织了七次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高层政策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对话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，需确保论坛的可持续性</a:t>
                      </a:r>
                      <a:endParaRPr lang="en-PH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853346"/>
                  </a:ext>
                </a:extLst>
              </a:tr>
              <a:tr h="813912">
                <a:tc>
                  <a:txBody>
                    <a:bodyPr/>
                    <a:lstStyle/>
                    <a:p>
                      <a:pPr algn="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集群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贸易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CAREC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地区内以及与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与世界其他地区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开展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的燃料和非燃料贸易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在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GDP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中的占比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，表明与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全球经济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的融合度</a:t>
                      </a:r>
                      <a:endParaRPr lang="zh-CN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燃料和非燃料服务贸易占 GDP 的百分比在 CAREC 地区和世界其他地区都有所增长，挑战在于加速进展。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026680"/>
                  </a:ext>
                </a:extLst>
              </a:tr>
              <a:tr h="517626">
                <a:tc>
                  <a:txBody>
                    <a:bodyPr/>
                    <a:lstStyle/>
                    <a:p>
                      <a:pPr algn="r"/>
                      <a:r>
                        <a:rPr lang="zh-CN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旅游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CAREC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成员国旅行和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旅游竞争力指数排名上升</a:t>
                      </a:r>
                      <a:endParaRPr lang="en-PH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11个CAREC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成员国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中有5个提高了旅游业竞争力指数（WEF）的排名。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916187"/>
                  </a:ext>
                </a:extLst>
              </a:tr>
              <a:tr h="953521">
                <a:tc>
                  <a:txBody>
                    <a:bodyPr/>
                    <a:lstStyle/>
                    <a:p>
                      <a:pPr algn="r"/>
                      <a:r>
                        <a:rPr lang="zh-CN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经济走廊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CAREC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成员国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应用跨境经济走廊概念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加强经济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互联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，推动跨境地区的贸易和发展</a:t>
                      </a:r>
                      <a:endParaRPr lang="en-PH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11个CAREC国家中有7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在其国家发展战略中纳入了经济走廊开发（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ECD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）概念，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挑战在于多方利益相关者之间的协调。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14380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9AC2CD6-90A6-DF53-70E4-D66C202E2AB0}"/>
              </a:ext>
            </a:extLst>
          </p:cNvPr>
          <p:cNvGraphicFramePr>
            <a:graphicFrameLocks noGrp="1"/>
          </p:cNvGraphicFramePr>
          <p:nvPr/>
        </p:nvGraphicFramePr>
        <p:xfrm>
          <a:off x="511276" y="5354201"/>
          <a:ext cx="11379032" cy="57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7406">
                  <a:extLst>
                    <a:ext uri="{9D8B030D-6E8A-4147-A177-3AD203B41FA5}">
                      <a16:colId xmlns:a16="http://schemas.microsoft.com/office/drawing/2014/main" val="2177518563"/>
                    </a:ext>
                  </a:extLst>
                </a:gridCol>
                <a:gridCol w="4292392">
                  <a:extLst>
                    <a:ext uri="{9D8B030D-6E8A-4147-A177-3AD203B41FA5}">
                      <a16:colId xmlns:a16="http://schemas.microsoft.com/office/drawing/2014/main" val="3776769160"/>
                    </a:ext>
                  </a:extLst>
                </a:gridCol>
                <a:gridCol w="5199234">
                  <a:extLst>
                    <a:ext uri="{9D8B030D-6E8A-4147-A177-3AD203B41FA5}">
                      <a16:colId xmlns:a16="http://schemas.microsoft.com/office/drawing/2014/main" val="3076291707"/>
                    </a:ext>
                  </a:extLst>
                </a:gridCol>
              </a:tblGrid>
              <a:tr h="541009">
                <a:tc>
                  <a:txBody>
                    <a:bodyPr/>
                    <a:lstStyle/>
                    <a:p>
                      <a:pPr algn="r"/>
                      <a:r>
                        <a:rPr lang="zh-CN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集群 3：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能源</a:t>
                      </a:r>
                      <a:endParaRPr lang="zh-CN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CAREC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成员国中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可再生能源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占比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PH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CAREC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成员国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可再生能源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占比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从不足 1% 增加到 6%</a:t>
                      </a:r>
                    </a:p>
                  </a:txBody>
                  <a:tcPr>
                    <a:solidFill>
                      <a:srgbClr val="FF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479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41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52671B-2D80-B47C-D4EE-63EA7001AFD6}"/>
              </a:ext>
            </a:extLst>
          </p:cNvPr>
          <p:cNvGraphicFramePr>
            <a:graphicFrameLocks noGrp="1"/>
          </p:cNvGraphicFramePr>
          <p:nvPr/>
        </p:nvGraphicFramePr>
        <p:xfrm>
          <a:off x="418699" y="1004060"/>
          <a:ext cx="11354601" cy="463950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58957">
                  <a:extLst>
                    <a:ext uri="{9D8B030D-6E8A-4147-A177-3AD203B41FA5}">
                      <a16:colId xmlns:a16="http://schemas.microsoft.com/office/drawing/2014/main" val="3350943435"/>
                    </a:ext>
                  </a:extLst>
                </a:gridCol>
                <a:gridCol w="4607573">
                  <a:extLst>
                    <a:ext uri="{9D8B030D-6E8A-4147-A177-3AD203B41FA5}">
                      <a16:colId xmlns:a16="http://schemas.microsoft.com/office/drawing/2014/main" val="2332377765"/>
                    </a:ext>
                  </a:extLst>
                </a:gridCol>
                <a:gridCol w="5188071">
                  <a:extLst>
                    <a:ext uri="{9D8B030D-6E8A-4147-A177-3AD203B41FA5}">
                      <a16:colId xmlns:a16="http://schemas.microsoft.com/office/drawing/2014/main" val="2364648434"/>
                    </a:ext>
                  </a:extLst>
                </a:gridCol>
              </a:tblGrid>
              <a:tr h="1907768">
                <a:tc>
                  <a:txBody>
                    <a:bodyPr/>
                    <a:lstStyle/>
                    <a:p>
                      <a:pPr algn="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集群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：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交通运输</a:t>
                      </a:r>
                      <a:endParaRPr lang="zh-CN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提高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总体走廊性能</a:t>
                      </a:r>
                      <a:r>
                        <a:rPr lang="zh-CN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——</a:t>
                      </a: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各走廊有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延误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速度 (SWD) 和无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延误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速度 (SWOD)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的平均速度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——</a:t>
                      </a:r>
                      <a:r>
                        <a:rPr lang="zh-CN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以增强经济连通性和区域交通基础设施的可持续性</a:t>
                      </a:r>
                      <a:endParaRPr lang="en-PH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尽管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受疫情影响，批准了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24 个投资和技术援助项目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，总体走廊性能与铁路运输的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基线相比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有微小改善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但在公路运输方面几乎没有改善。各国的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治理问题和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对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安全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的担忧</a:t>
                      </a:r>
                      <a:r>
                        <a:rPr lang="zh-CN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破坏了改善跨境服务的努力。</a:t>
                      </a:r>
                    </a:p>
                  </a:txBody>
                  <a:tcPr>
                    <a:solidFill>
                      <a:srgbClr val="FF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681311"/>
                  </a:ext>
                </a:extLst>
              </a:tr>
              <a:tr h="1224389">
                <a:tc>
                  <a:txBody>
                    <a:bodyPr/>
                    <a:lstStyle/>
                    <a:p>
                      <a:pPr algn="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集群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：农业和水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制定/修订符合国际卫生和植物检疫 (SPS) 措施的国家食品安全法规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制定了国家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水资源开发干预措施路线图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的国家数量</a:t>
                      </a:r>
                      <a:endParaRPr lang="zh-CN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7个CAREC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成员国得到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技术援助，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按照国际程序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协调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其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卫生和植物检疫措施，加强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其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实施这些措施的能力。 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并完成了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CAREC水支柱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的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范围研。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839897"/>
                  </a:ext>
                </a:extLst>
              </a:tr>
              <a:tr h="1507350">
                <a:tc>
                  <a:txBody>
                    <a:bodyPr/>
                    <a:lstStyle/>
                    <a:p>
                      <a:pPr algn="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集群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：人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力</a:t>
                      </a:r>
                      <a:r>
                        <a:rPr 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发展</a:t>
                      </a:r>
                    </a:p>
                  </a:txBody>
                  <a:tcPr>
                    <a:solidFill>
                      <a:srgbClr val="C198E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CAREC 国家及其合作伙伴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之间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就高等教育和 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职业技术教育与培训（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TVET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）的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标准化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和统一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签署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了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双边或多边协议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将联合区域方法和跨部门活动纳入其卫生部门战略的CARE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成员国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数量</a:t>
                      </a:r>
                      <a:endParaRPr lang="en-PH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198E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已完成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教育和技能发展的范围研究。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成立了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一个区域卫生工作组。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设立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一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项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技术援助项目</a:t>
                      </a: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支持制定卫生战略和投资框架。</a:t>
                      </a:r>
                      <a:endParaRPr lang="en-PH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198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64338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19F4CF-552A-57F2-514F-FCDF4F1CA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48" y="126859"/>
            <a:ext cx="11588620" cy="780216"/>
          </a:xfrm>
        </p:spPr>
        <p:txBody>
          <a:bodyPr>
            <a:normAutofit fontScale="90000"/>
          </a:bodyPr>
          <a:lstStyle/>
          <a:p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根据最新的</a:t>
            </a:r>
            <a:r>
              <a:rPr lang="zh-CN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DEfR (2017-2020) 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报告，看</a:t>
            </a:r>
            <a:r>
              <a:rPr lang="zh-CN" altLang="zh-CN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zh-CN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进展</a:t>
            </a:r>
            <a:endParaRPr 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406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E6CC0-6708-30D6-C6FA-6CBE8B73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12" y="271819"/>
            <a:ext cx="11513975" cy="1325563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latin typeface="Arial"/>
                <a:cs typeface="Arial"/>
                <a:hlinkClick r:id="rId3"/>
              </a:rPr>
              <a:t>评估</a:t>
            </a:r>
            <a:r>
              <a:rPr lang="zh-CN" sz="4000" dirty="0">
                <a:latin typeface="Arial"/>
                <a:cs typeface="Arial"/>
                <a:hlinkClick r:id="rId3"/>
              </a:rPr>
              <a:t>亚行</a:t>
            </a:r>
            <a:r>
              <a:rPr lang="zh-CN" altLang="en-US" sz="4000" dirty="0">
                <a:latin typeface="Arial"/>
                <a:cs typeface="Arial"/>
                <a:hlinkClick r:id="rId3"/>
              </a:rPr>
              <a:t>对</a:t>
            </a:r>
            <a:r>
              <a:rPr lang="zh-CN" sz="4000" dirty="0">
                <a:latin typeface="Arial"/>
                <a:cs typeface="Arial"/>
                <a:hlinkClick r:id="rId3"/>
              </a:rPr>
              <a:t>CAREC</a:t>
            </a:r>
            <a:r>
              <a:rPr lang="zh-CN" altLang="en-US" sz="4000" dirty="0">
                <a:latin typeface="Arial"/>
                <a:cs typeface="Arial"/>
                <a:hlinkClick r:id="rId3"/>
              </a:rPr>
              <a:t>计划的</a:t>
            </a:r>
            <a:r>
              <a:rPr lang="zh-CN" sz="4000" dirty="0">
                <a:latin typeface="Arial"/>
                <a:cs typeface="Arial"/>
                <a:hlinkClick r:id="rId3"/>
              </a:rPr>
              <a:t>支持</a:t>
            </a:r>
            <a:r>
              <a:rPr lang="zh-CN" altLang="en-US" sz="4000" dirty="0">
                <a:latin typeface="Arial"/>
                <a:cs typeface="Arial"/>
                <a:hlinkClick r:id="rId3"/>
              </a:rPr>
              <a:t>力度（</a:t>
            </a:r>
            <a:r>
              <a:rPr lang="zh-CN" sz="4000" dirty="0">
                <a:latin typeface="Arial"/>
                <a:cs typeface="Arial"/>
                <a:hlinkClick r:id="rId3"/>
              </a:rPr>
              <a:t>2011-2021</a:t>
            </a:r>
            <a:r>
              <a:rPr lang="zh-CN" altLang="en-US" sz="4000" dirty="0">
                <a:latin typeface="Arial"/>
                <a:cs typeface="Arial"/>
              </a:rPr>
              <a:t>）</a:t>
            </a:r>
            <a:endParaRPr lang="en-PH" sz="4000" dirty="0">
              <a:latin typeface="Arial"/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D8AF1-0C74-8D91-50A6-D153A0A2F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816295"/>
            <a:ext cx="11348383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研究结果显示：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dirty="0">
                <a:latin typeface="Arial"/>
                <a:cs typeface="Arial"/>
              </a:rPr>
              <a:t>亚行对</a:t>
            </a:r>
            <a:r>
              <a:rPr lang="en-US" altLang="zh-CN" dirty="0">
                <a:latin typeface="Arial"/>
                <a:cs typeface="Arial"/>
              </a:rPr>
              <a:t>CAREC</a:t>
            </a:r>
            <a:r>
              <a:rPr lang="zh-CN" altLang="en-US" dirty="0">
                <a:latin typeface="Arial"/>
                <a:cs typeface="Arial"/>
              </a:rPr>
              <a:t>计划</a:t>
            </a:r>
            <a:r>
              <a:rPr lang="zh-CN" dirty="0">
                <a:latin typeface="Arial"/>
                <a:cs typeface="Arial"/>
              </a:rPr>
              <a:t>的支持在</a:t>
            </a:r>
            <a:r>
              <a:rPr lang="zh-CN" altLang="en-US" dirty="0">
                <a:latin typeface="Arial"/>
                <a:cs typeface="Arial"/>
              </a:rPr>
              <a:t>帮助改善区域互联互通方面取得了显著进展，包括</a:t>
            </a:r>
            <a:r>
              <a:rPr lang="zh-CN" dirty="0">
                <a:latin typeface="Arial"/>
                <a:cs typeface="Arial"/>
              </a:rPr>
              <a:t>支持发展交通和能源基础设施</a:t>
            </a:r>
            <a:endParaRPr lang="en-US" altLang="zh-CN" dirty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PH" dirty="0">
              <a:latin typeface="Calibri" panose="020F0502020204030204"/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dirty="0">
                <a:latin typeface="Arial"/>
                <a:cs typeface="Arial"/>
              </a:rPr>
              <a:t>亚行对CAREC</a:t>
            </a:r>
            <a:r>
              <a:rPr lang="zh-CN" altLang="en-US" dirty="0">
                <a:latin typeface="Arial"/>
                <a:cs typeface="Arial"/>
              </a:rPr>
              <a:t>计划</a:t>
            </a:r>
            <a:r>
              <a:rPr lang="zh-CN" dirty="0">
                <a:latin typeface="Arial"/>
                <a:cs typeface="Arial"/>
              </a:rPr>
              <a:t>的支持对提高经济竞争力做出了适度贡献</a:t>
            </a:r>
            <a:endParaRPr lang="en-US" altLang="zh-CN" dirty="0">
              <a:latin typeface="Arial"/>
              <a:cs typeface="Arial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PH" dirty="0">
              <a:cs typeface="Calibri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亚行对CAREC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计划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改善区域公共产品供应的支持仍处于初期阶段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亚行总体上很好地履行了CAREC秘书处的职责。政府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合作伙伴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高度评价亚行诚实中间人角色的重要性</a:t>
            </a:r>
          </a:p>
        </p:txBody>
      </p:sp>
    </p:spTree>
    <p:extLst>
      <p:ext uri="{BB962C8B-B14F-4D97-AF65-F5344CB8AC3E}">
        <p14:creationId xmlns:p14="http://schemas.microsoft.com/office/powerpoint/2010/main" val="287514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5E0E92-7733-6603-B33E-2E2181A4A0C8}"/>
              </a:ext>
            </a:extLst>
          </p:cNvPr>
          <p:cNvSpPr txBox="1"/>
          <p:nvPr/>
        </p:nvSpPr>
        <p:spPr>
          <a:xfrm>
            <a:off x="458345" y="4182609"/>
            <a:ext cx="60960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已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组织了2次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高级别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经济和金融稳定政策对话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利用税收助力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CAREC地区的发展和脱碳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”，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2月14日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CAREC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地区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气候变化对金融稳定的风险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，2023年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月14日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以提交审核“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CAREC气候与可持续发展项目筹备基金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”的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概念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书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646851-6106-4A42-5019-ACDFE725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57" y="113774"/>
            <a:ext cx="10412106" cy="877078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en-US" alt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r>
              <a:rPr lang="zh-CN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</a:t>
            </a:r>
            <a:r>
              <a:rPr lang="zh-CN" sz="4000" dirty="0">
                <a:latin typeface="Arial" panose="020B0604020202020204" pitchFamily="34" charset="0"/>
                <a:cs typeface="Arial" panose="020B0604020202020204" pitchFamily="34" charset="0"/>
              </a:rPr>
              <a:t>实施亮点：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E678F-8BA6-07D4-B9FF-693EBA6A1B41}"/>
              </a:ext>
            </a:extLst>
          </p:cNvPr>
          <p:cNvSpPr txBox="1"/>
          <p:nvPr/>
        </p:nvSpPr>
        <p:spPr>
          <a:xfrm>
            <a:off x="266873" y="3878031"/>
            <a:ext cx="544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经济</a:t>
            </a:r>
            <a:r>
              <a:rPr lang="zh-CN" altLang="en-US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和</a:t>
            </a:r>
            <a:r>
              <a:rPr lang="zh-CN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金融稳定集群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2569C-F956-39AA-D573-06C411BC3C1F}"/>
              </a:ext>
            </a:extLst>
          </p:cNvPr>
          <p:cNvSpPr txBox="1"/>
          <p:nvPr/>
        </p:nvSpPr>
        <p:spPr>
          <a:xfrm>
            <a:off x="6095999" y="926098"/>
            <a:ext cx="575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b="1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贸易、旅游和经济走廊集群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FB27D-6ED9-3F9F-687E-8D27B4341E7F}"/>
              </a:ext>
            </a:extLst>
          </p:cNvPr>
          <p:cNvSpPr txBox="1"/>
          <p:nvPr/>
        </p:nvSpPr>
        <p:spPr>
          <a:xfrm>
            <a:off x="6319688" y="1408817"/>
            <a:ext cx="5182083" cy="1959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2022年7月启动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了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土库曼斯坦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加入世贸组织（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WTO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）的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工作计划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日，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CAREC海关合作委员会成立20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周年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日，成功举办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第一届</a:t>
            </a:r>
            <a:r>
              <a:rPr lang="zh-CN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CAREC数字贸易论坛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2022年12月发布的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重要</a:t>
            </a:r>
            <a:r>
              <a:rPr lang="zh-CN" sz="1400" dirty="0">
                <a:latin typeface="Arial" panose="020B0604020202020204" pitchFamily="34" charset="0"/>
                <a:cs typeface="Arial" panose="020B0604020202020204" pitchFamily="34" charset="0"/>
              </a:rPr>
              <a:t>知识产品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从走廊性能测量与监测（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CPMM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）看</a:t>
            </a:r>
            <a:r>
              <a:rPr 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CAREC国家贸易便利化进展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endParaRPr lang="zh-CN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89FE471A-6785-701A-5E84-B65E1E0AB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4" y="917422"/>
            <a:ext cx="5535720" cy="2729461"/>
          </a:xfrm>
          <a:prstGeom prst="rect">
            <a:avLst/>
          </a:prstGeom>
        </p:spPr>
      </p:pic>
      <p:pic>
        <p:nvPicPr>
          <p:cNvPr id="11" name="Picture 10" descr="A picture containing text, person, human face, screenshot&#10;&#10;Description automatically generated">
            <a:extLst>
              <a:ext uri="{FF2B5EF4-FFF2-40B4-BE49-F238E27FC236}">
                <a16:creationId xmlns:a16="http://schemas.microsoft.com/office/drawing/2014/main" id="{BCB9B9D1-C9EC-46A2-3B9E-915F99D0A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16" y="3791238"/>
            <a:ext cx="4153421" cy="227976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B231A5C-24F1-8129-019E-9E892631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590" y="3791238"/>
            <a:ext cx="1307596" cy="195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40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5E0E92-7733-6603-B33E-2E2181A4A0C8}"/>
              </a:ext>
            </a:extLst>
          </p:cNvPr>
          <p:cNvSpPr txBox="1"/>
          <p:nvPr/>
        </p:nvSpPr>
        <p:spPr>
          <a:xfrm>
            <a:off x="299475" y="5141294"/>
            <a:ext cx="46461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推出</a:t>
            </a:r>
            <a:r>
              <a:rPr lang="zh-C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CAREC旅游门户网站，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这是一个整合该地区旅游景点信息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促进当地企业服务的工具</a:t>
            </a:r>
            <a:endParaRPr lang="en-PH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646851-6106-4A42-5019-ACDFE725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47" y="33917"/>
            <a:ext cx="10412106" cy="877078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en-US" alt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r>
              <a:rPr lang="zh-CN" sz="4000" dirty="0">
                <a:latin typeface="Arial" panose="020B0604020202020204" pitchFamily="34" charset="0"/>
                <a:cs typeface="Arial" panose="020B0604020202020204" pitchFamily="34" charset="0"/>
              </a:rPr>
              <a:t>实施亮点：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2569C-F956-39AA-D573-06C411BC3C1F}"/>
              </a:ext>
            </a:extLst>
          </p:cNvPr>
          <p:cNvSpPr txBox="1"/>
          <p:nvPr/>
        </p:nvSpPr>
        <p:spPr>
          <a:xfrm>
            <a:off x="3504957" y="910995"/>
            <a:ext cx="5462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b="1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贸易、旅游和经济走廊集群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7F6BCF-B4E8-407A-3E19-D8E6A6CF4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48" y="1593772"/>
            <a:ext cx="4019253" cy="3234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0CF57-2EEC-F11D-1FF2-109223851D16}"/>
              </a:ext>
            </a:extLst>
          </p:cNvPr>
          <p:cNvSpPr txBox="1"/>
          <p:nvPr/>
        </p:nvSpPr>
        <p:spPr>
          <a:xfrm>
            <a:off x="5186391" y="1593772"/>
            <a:ext cx="6449961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</a:t>
            </a:r>
            <a:r>
              <a:rPr lang="zh-C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经济走廊</a:t>
            </a:r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方面</a:t>
            </a:r>
            <a:r>
              <a:rPr lang="zh-C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阿拉木图</a:t>
            </a:r>
            <a:r>
              <a:rPr lang="zh-CN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-比什凯克经济走廊 (ABEC)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有一个已获批准和两个即将实施的区域投资项目：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加强区域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医疗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保险项目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ABEC边境服务区域改善项目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伊塞克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库尔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湖环境管理可持续旅游项目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奇姆肯特</a:t>
            </a:r>
            <a:r>
              <a:rPr lang="zh-CN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-塔什干-苦盏经济走廊 (STKEC)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完成了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如下几项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预可行性研究</a:t>
            </a:r>
            <a:r>
              <a:rPr lang="zh-CN" sz="18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哈萨克斯坦和乌兹别克斯坦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之间的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国际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产业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合作中心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苏格德贸易物流中心（塔吉克斯坦）</a:t>
            </a:r>
          </a:p>
          <a:p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计划建立 STKEC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交通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互联互通和贸易便利化技术工作组</a:t>
            </a:r>
          </a:p>
        </p:txBody>
      </p:sp>
    </p:spTree>
    <p:extLst>
      <p:ext uri="{BB962C8B-B14F-4D97-AF65-F5344CB8AC3E}">
        <p14:creationId xmlns:p14="http://schemas.microsoft.com/office/powerpoint/2010/main" val="763207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5E0E92-7733-6603-B33E-2E2181A4A0C8}"/>
              </a:ext>
            </a:extLst>
          </p:cNvPr>
          <p:cNvSpPr txBox="1"/>
          <p:nvPr/>
        </p:nvSpPr>
        <p:spPr>
          <a:xfrm>
            <a:off x="474541" y="4391389"/>
            <a:ext cx="5327947" cy="17723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能源</a:t>
            </a:r>
            <a:r>
              <a:rPr lang="zh-CN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部门于2022年12月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发布了旗舰成果《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CAREC 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zh-CN" i="1" dirty="0">
                <a:latin typeface="Arial" panose="020B0604020202020204" pitchFamily="34" charset="0"/>
                <a:cs typeface="Arial" panose="020B0604020202020204" pitchFamily="34" charset="0"/>
              </a:rPr>
              <a:t>能源展望》 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，并完成了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CAREC 能源战略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第一阶段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的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实施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PH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日举办的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第33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届能源部门协调委员会（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）会议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批准了2023-2025年工作计划，并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将在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2023年11月举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办“</a:t>
            </a:r>
            <a:r>
              <a:rPr lang="zh-CN" dirty="0">
                <a:latin typeface="Arial" panose="020B0604020202020204" pitchFamily="34" charset="0"/>
                <a:cs typeface="Arial" panose="020B0604020202020204" pitchFamily="34" charset="0"/>
              </a:rPr>
              <a:t>能源投资论坛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”。</a:t>
            </a:r>
            <a:endParaRPr 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646851-6106-4A42-5019-ACDFE725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47" y="33917"/>
            <a:ext cx="10412106" cy="877078"/>
          </a:xfrm>
        </p:spPr>
        <p:txBody>
          <a:bodyPr>
            <a:normAutofit/>
          </a:bodyPr>
          <a:lstStyle/>
          <a:p>
            <a:pPr algn="ctr"/>
            <a:r>
              <a:rPr lang="zh-CN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 2030</a:t>
            </a:r>
            <a:r>
              <a:rPr lang="zh-CN" altLang="en-U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年战略</a:t>
            </a:r>
            <a:r>
              <a:rPr lang="zh-CN" sz="4000" dirty="0">
                <a:latin typeface="Arial" panose="020B0604020202020204" pitchFamily="34" charset="0"/>
                <a:cs typeface="Arial" panose="020B0604020202020204" pitchFamily="34" charset="0"/>
              </a:rPr>
              <a:t>实施重点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2569C-F956-39AA-D573-06C411BC3C1F}"/>
              </a:ext>
            </a:extLst>
          </p:cNvPr>
          <p:cNvSpPr txBox="1"/>
          <p:nvPr/>
        </p:nvSpPr>
        <p:spPr>
          <a:xfrm>
            <a:off x="3065583" y="998854"/>
            <a:ext cx="585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基础设施和经济</a:t>
            </a:r>
            <a:r>
              <a:rPr lang="zh-CN" altLang="en-US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互联</a:t>
            </a:r>
            <a:r>
              <a:rPr lang="zh-CN" b="1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集群</a:t>
            </a:r>
          </a:p>
        </p:txBody>
      </p:sp>
      <p:pic>
        <p:nvPicPr>
          <p:cNvPr id="10" name="Picture 9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67F5FB0C-D266-7E82-D53D-E2BCAB239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t="10659" r="6465" b="8600"/>
          <a:stretch/>
        </p:blipFill>
        <p:spPr>
          <a:xfrm>
            <a:off x="783771" y="1598628"/>
            <a:ext cx="2030224" cy="2608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2712D7-5CBA-85E3-88DF-7ED91216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87" y="1550138"/>
            <a:ext cx="2276870" cy="27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8FF9B-DABC-4CCB-81F6-4DBD9B3BAD95}"/>
              </a:ext>
            </a:extLst>
          </p:cNvPr>
          <p:cNvSpPr txBox="1"/>
          <p:nvPr/>
        </p:nvSpPr>
        <p:spPr>
          <a:xfrm>
            <a:off x="5433237" y="1558555"/>
            <a:ext cx="4529470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dirty="0">
                <a:solidFill>
                  <a:srgbClr val="000000"/>
                </a:solidFill>
                <a:latin typeface="Arial" panose="020B0604020202020204" pitchFamily="34" charset="0"/>
              </a:rPr>
              <a:t>在</a:t>
            </a:r>
            <a:r>
              <a:rPr lang="zh-CN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交通</a:t>
            </a:r>
            <a:r>
              <a:rPr lang="zh-CN" alt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领域</a:t>
            </a:r>
            <a:r>
              <a:rPr lang="zh-CN" dirty="0">
                <a:latin typeface="Arial" panose="020B0604020202020204" pitchFamily="34" charset="0"/>
              </a:rPr>
              <a:t>，</a:t>
            </a:r>
            <a:r>
              <a:rPr lang="zh-CN" dirty="0">
                <a:solidFill>
                  <a:schemeClr val="accent2"/>
                </a:solidFill>
                <a:latin typeface="Arial" panose="020B0604020202020204" pitchFamily="34" charset="0"/>
              </a:rPr>
              <a:t>CAREC边境服务区域改善项目</a:t>
            </a:r>
            <a:r>
              <a:rPr lang="zh-CN" altLang="en-US" dirty="0">
                <a:solidFill>
                  <a:schemeClr val="accent2"/>
                </a:solidFill>
                <a:latin typeface="Arial" panose="020B0604020202020204" pitchFamily="34" charset="0"/>
              </a:rPr>
              <a:t>（</a:t>
            </a:r>
            <a:r>
              <a:rPr lang="en-US" altLang="zh-CN" dirty="0">
                <a:solidFill>
                  <a:schemeClr val="accent2"/>
                </a:solidFill>
                <a:latin typeface="Arial" panose="020B0604020202020204" pitchFamily="34" charset="0"/>
              </a:rPr>
              <a:t>RIBS</a:t>
            </a:r>
            <a:r>
              <a:rPr lang="zh-CN" altLang="en-US" dirty="0">
                <a:solidFill>
                  <a:schemeClr val="accent2"/>
                </a:solidFill>
                <a:latin typeface="Arial" panose="020B0604020202020204" pitchFamily="34" charset="0"/>
              </a:rPr>
              <a:t>）为</a:t>
            </a:r>
            <a:r>
              <a:rPr lang="zh-CN" dirty="0">
                <a:latin typeface="Arial" panose="020B0604020202020204" pitchFamily="34" charset="0"/>
              </a:rPr>
              <a:t>吉尔吉斯共和国国家单一窗</a:t>
            </a:r>
            <a:r>
              <a:rPr lang="zh-CN" altLang="en-US" dirty="0">
                <a:latin typeface="Arial" panose="020B0604020202020204" pitchFamily="34" charset="0"/>
              </a:rPr>
              <a:t>口（</a:t>
            </a:r>
            <a:r>
              <a:rPr lang="zh-CN" dirty="0">
                <a:latin typeface="Arial" panose="020B0604020202020204" pitchFamily="34" charset="0"/>
              </a:rPr>
              <a:t>NSW）的建立</a:t>
            </a:r>
            <a:r>
              <a:rPr lang="zh-CN" altLang="en-US" dirty="0">
                <a:latin typeface="Arial" panose="020B0604020202020204" pitchFamily="34" charset="0"/>
              </a:rPr>
              <a:t>提供了支持</a:t>
            </a:r>
            <a:r>
              <a:rPr lang="zh-CN" dirty="0">
                <a:latin typeface="Arial" panose="020B0604020202020204" pitchFamily="34" charset="0"/>
              </a:rPr>
              <a:t>，</a:t>
            </a:r>
            <a:r>
              <a:rPr lang="zh-CN" altLang="en-US" dirty="0">
                <a:latin typeface="Arial" panose="020B0604020202020204" pitchFamily="34" charset="0"/>
              </a:rPr>
              <a:t>目前仍在进行的工作包括</a:t>
            </a:r>
            <a:r>
              <a:rPr lang="zh-CN" dirty="0">
                <a:latin typeface="Arial" panose="020B0604020202020204" pitchFamily="34" charset="0"/>
              </a:rPr>
              <a:t>巴基斯坦单一窗口（PSW）的开发</a:t>
            </a:r>
            <a:r>
              <a:rPr lang="zh-CN" altLang="en-US" dirty="0">
                <a:latin typeface="Arial" panose="020B0604020202020204" pitchFamily="34" charset="0"/>
              </a:rPr>
              <a:t>，</a:t>
            </a:r>
            <a:r>
              <a:rPr lang="zh-CN" dirty="0">
                <a:latin typeface="Arial" panose="020B0604020202020204" pitchFamily="34" charset="0"/>
              </a:rPr>
              <a:t>以及</a:t>
            </a:r>
            <a:r>
              <a:rPr lang="zh-CN" altLang="en-US" dirty="0">
                <a:latin typeface="Arial" panose="020B0604020202020204" pitchFamily="34" charset="0"/>
              </a:rPr>
              <a:t>在蒙古设立</a:t>
            </a:r>
            <a:r>
              <a:rPr lang="zh-CN" dirty="0">
                <a:latin typeface="Arial" panose="020B0604020202020204" pitchFamily="34" charset="0"/>
              </a:rPr>
              <a:t>3 个过境</a:t>
            </a:r>
            <a:r>
              <a:rPr lang="zh-CN" altLang="en-US" dirty="0">
                <a:latin typeface="Arial" panose="020B0604020202020204" pitchFamily="34" charset="0"/>
              </a:rPr>
              <a:t>口岸</a:t>
            </a:r>
            <a:r>
              <a:rPr lang="zh-CN" dirty="0">
                <a:latin typeface="Arial" panose="020B0604020202020204" pitchFamily="34" charset="0"/>
              </a:rPr>
              <a:t> (BCP)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zh-CN" altLang="en-US" dirty="0">
                <a:latin typeface="Arial" panose="020B0604020202020204" pitchFamily="34" charset="0"/>
              </a:rPr>
              <a:t>发布的重要</a:t>
            </a:r>
            <a:r>
              <a:rPr lang="zh-CN" sz="1800" i="0" u="none" strike="noStrike" baseline="0" dirty="0">
                <a:latin typeface="Arial" panose="020B0604020202020204" pitchFamily="34" charset="0"/>
              </a:rPr>
              <a:t>知识产品</a:t>
            </a:r>
            <a:r>
              <a:rPr lang="zh-CN" altLang="en-US" sz="1800" i="0" u="none" strike="noStrike" baseline="0" dirty="0">
                <a:latin typeface="Arial" panose="020B0604020202020204" pitchFamily="34" charset="0"/>
              </a:rPr>
              <a:t>包括</a:t>
            </a:r>
            <a:r>
              <a:rPr lang="zh-CN" sz="1800" i="0" u="none" strike="noStrike" baseline="0" dirty="0">
                <a:latin typeface="Arial" panose="020B0604020202020204" pitchFamily="34" charset="0"/>
              </a:rPr>
              <a:t>：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zh-CN" i="1" dirty="0">
                <a:latin typeface="Arial" panose="020B0604020202020204" pitchFamily="34" charset="0"/>
              </a:rPr>
              <a:t>CAREC地区道路安全报告卡</a:t>
            </a:r>
            <a:r>
              <a:rPr lang="zh-CN" altLang="en-US" i="1" dirty="0">
                <a:latin typeface="Arial" panose="020B0604020202020204" pitchFamily="34" charset="0"/>
              </a:rPr>
              <a:t>（</a:t>
            </a:r>
            <a:r>
              <a:rPr lang="zh-CN" i="1" dirty="0">
                <a:latin typeface="Arial" panose="020B0604020202020204" pitchFamily="34" charset="0"/>
              </a:rPr>
              <a:t>2022年7月）</a:t>
            </a:r>
            <a:endParaRPr lang="en-PH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zh-CN" i="1" u="none" strike="noStrike" baseline="0" dirty="0">
                <a:latin typeface="Arial" panose="020B0604020202020204" pitchFamily="34" charset="0"/>
              </a:rPr>
              <a:t>CAREC地区的道路基金和道路</a:t>
            </a:r>
            <a:r>
              <a:rPr lang="zh-CN" altLang="en-US" i="1" dirty="0">
                <a:latin typeface="Arial" panose="020B0604020202020204" pitchFamily="34" charset="0"/>
              </a:rPr>
              <a:t>用户收费</a:t>
            </a:r>
            <a:r>
              <a:rPr lang="zh-CN" i="1" u="none" strike="noStrike" baseline="0" dirty="0">
                <a:latin typeface="Arial" panose="020B0604020202020204" pitchFamily="34" charset="0"/>
              </a:rPr>
              <a:t>（2022年12月）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zh-CN" i="1" dirty="0">
                <a:latin typeface="Arial" panose="020B0604020202020204" pitchFamily="34" charset="0"/>
              </a:rPr>
              <a:t>CAREC地区物流中心规划和设计开发商指南（2023年4月）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7998A6-D9E2-F4E9-0A0F-44031DFC2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888" y="831601"/>
            <a:ext cx="1723938" cy="1987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6088970-44BE-2F6D-79DC-6DA9A169D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887" y="2828183"/>
            <a:ext cx="1723939" cy="197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C5A1464-B670-483C-82C5-E1DA8DDF4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886" y="4815301"/>
            <a:ext cx="1723939" cy="199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53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668aa56-9285-4561-92d6-d6343913a899">
      <UserInfo>
        <DisplayName/>
        <AccountId xsi:nil="true"/>
        <AccountType/>
      </UserInfo>
    </SharedWithUsers>
    <MediaLengthInSeconds xmlns="4d0bf39f-aee5-4194-a8cf-9eb94d977901" xsi:nil="true"/>
    <lcf76f155ced4ddcb4097134ff3c332f xmlns="4d0bf39f-aee5-4194-a8cf-9eb94d977901">
      <Terms xmlns="http://schemas.microsoft.com/office/infopath/2007/PartnerControls"/>
    </lcf76f155ced4ddcb4097134ff3c332f>
    <TaxCatchAll xmlns="c1fdd505-2570-46c2-bd04-3e0f2d874cf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AEA74914DCF4CB1BBCF0E2E5EDB11" ma:contentTypeVersion="16" ma:contentTypeDescription="Create a new document." ma:contentTypeScope="" ma:versionID="590b25b2cc87761dafd9002c9e8bdf08">
  <xsd:schema xmlns:xsd="http://www.w3.org/2001/XMLSchema" xmlns:xs="http://www.w3.org/2001/XMLSchema" xmlns:p="http://schemas.microsoft.com/office/2006/metadata/properties" xmlns:ns2="f668aa56-9285-4561-92d6-d6343913a899" xmlns:ns3="4d0bf39f-aee5-4194-a8cf-9eb94d977901" xmlns:ns4="c1fdd505-2570-46c2-bd04-3e0f2d874cf5" targetNamespace="http://schemas.microsoft.com/office/2006/metadata/properties" ma:root="true" ma:fieldsID="08ce7d0b189851eda8553ac15085c2ff" ns2:_="" ns3:_="" ns4:_="">
    <xsd:import namespace="f668aa56-9285-4561-92d6-d6343913a899"/>
    <xsd:import namespace="4d0bf39f-aee5-4194-a8cf-9eb94d977901"/>
    <xsd:import namespace="c1fdd505-2570-46c2-bd04-3e0f2d874c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8aa56-9285-4561-92d6-d6343913a8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bf39f-aee5-4194-a8cf-9eb94d9779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15af50e-efb3-4a0e-b425-875ff625e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dd505-2570-46c2-bd04-3e0f2d874cf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f1b58bf-0af3-43f6-8149-3fc5501c152c}" ma:internalName="TaxCatchAll" ma:showField="CatchAllData" ma:web="f668aa56-9285-4561-92d6-d6343913a8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BE794B-90D5-470E-82BF-50682C1093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7043BC-63CB-4567-9DB1-18E0FD2A7E82}">
  <ds:schemaRefs>
    <ds:schemaRef ds:uri="4d0bf39f-aee5-4194-a8cf-9eb94d977901"/>
    <ds:schemaRef ds:uri="c1fdd505-2570-46c2-bd04-3e0f2d874cf5"/>
    <ds:schemaRef ds:uri="f668aa56-9285-4561-92d6-d6343913a89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D8F61F4-F83A-40F8-8CC1-0636B9AD065C}">
  <ds:schemaRefs>
    <ds:schemaRef ds:uri="4d0bf39f-aee5-4194-a8cf-9eb94d977901"/>
    <ds:schemaRef ds:uri="c1fdd505-2570-46c2-bd04-3e0f2d874cf5"/>
    <ds:schemaRef ds:uri="f668aa56-9285-4561-92d6-d6343913a8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732</TotalTime>
  <Words>2260</Words>
  <Application>Microsoft Macintosh PowerPoint</Application>
  <PresentationFormat>宽屏</PresentationFormat>
  <Paragraphs>186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Wingdings</vt:lpstr>
      <vt:lpstr>Office Theme</vt:lpstr>
      <vt:lpstr>《CAREC 2030年战略》 实施进展</vt:lpstr>
      <vt:lpstr>简短回顾《CAREC 2030年战略》</vt:lpstr>
      <vt:lpstr>如何衡量CAREC 2030年战略的进展：</vt:lpstr>
      <vt:lpstr>根据最新的DEfR (2017-2020) 报告，看CAREC 2030年战略进展：</vt:lpstr>
      <vt:lpstr>根据最新的DEfR (2017-2020) 报告，看CAREC 2030年战略进展</vt:lpstr>
      <vt:lpstr>评估亚行对CAREC计划的支持力度（2011-2021）</vt:lpstr>
      <vt:lpstr>《CAREC 2030年战略》的实施亮点：</vt:lpstr>
      <vt:lpstr>《CAREC 2030年战略》实施亮点：</vt:lpstr>
      <vt:lpstr>CAREC 2030年战略实施重点</vt:lpstr>
      <vt:lpstr>CAREC 2030年战略实施重点</vt:lpstr>
      <vt:lpstr>CAREC 2030年战略实施重点</vt:lpstr>
      <vt:lpstr>CAREC 2030年战略实施重点</vt:lpstr>
      <vt:lpstr>CAREC计划面临的主要挑战</vt:lpstr>
      <vt:lpstr>向前迈进：即将开展的活动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Esnerjames P. Fernandez</dc:creator>
  <cp:lastModifiedBy>Laifei Xiong</cp:lastModifiedBy>
  <cp:revision>74</cp:revision>
  <dcterms:created xsi:type="dcterms:W3CDTF">2018-04-10T06:12:51Z</dcterms:created>
  <dcterms:modified xsi:type="dcterms:W3CDTF">2023-06-12T19:36:52Z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0x0101009FDAEA74914DCF4CB1BBCF0E2E5EDB11</vt:lpwstr>
  </property>
  <property fmtid="{D5CDD505-2E9C-101B-9397-08002B2CF9AE}" pid="3" name="d61536b25a8a4fedb48bb564279be82a">
    <vt:lpwstr>CWRD|6d71ff58-4882-4388-ab5c-218969b1e9c8</vt:lpwstr>
  </property>
  <property fmtid="{D5CDD505-2E9C-101B-9397-08002B2CF9AE}" pid="4" name="k985dbdc596c44d7acaf8184f33920f0">
    <vt:lpwstr>Regional|d4cb8265-5963-4e16-b4f8-5ada18938c78</vt:lpwstr>
  </property>
  <property fmtid="{D5CDD505-2E9C-101B-9397-08002B2CF9AE}" pid="5" name="TaxCatchAll">
    <vt:lpwstr>18;#Regional;#3;#CWRD;#2;#CWRD;#1;#English</vt:lpwstr>
  </property>
  <property fmtid="{D5CDD505-2E9C-101B-9397-08002B2CF9AE}" pid="6" name="h00e4aaaf4624e24a7df7f06faa038c6">
    <vt:lpwstr>English|16ac8743-31bb-43f8-9a73-533a041667d6</vt:lpwstr>
  </property>
  <property fmtid="{D5CDD505-2E9C-101B-9397-08002B2CF9AE}" pid="7" name="ADBContentGroup">
    <vt:lpwstr>2;#CWRD|6d71ff58-4882-4388-ab5c-218969b1e9c8</vt:lpwstr>
  </property>
  <property fmtid="{D5CDD505-2E9C-101B-9397-08002B2CF9AE}" pid="8" name="Order">
    <vt:r8>25760400</vt:r8>
  </property>
  <property fmtid="{D5CDD505-2E9C-101B-9397-08002B2CF9AE}" pid="9" name="j78542b1fffc4a1c84659474212e3133">
    <vt:lpwstr>CWRD|6d71ff58-4882-4388-ab5c-218969b1e9c8</vt:lpwstr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MSIP_Label_817d4574-7375-4d17-b29c-6e4c6df0fcb0_Enabled">
    <vt:lpwstr>true</vt:lpwstr>
  </property>
  <property fmtid="{D5CDD505-2E9C-101B-9397-08002B2CF9AE}" pid="17" name="MSIP_Label_817d4574-7375-4d17-b29c-6e4c6df0fcb0_SetDate">
    <vt:lpwstr>2023-04-11T03:26:31Z</vt:lpwstr>
  </property>
  <property fmtid="{D5CDD505-2E9C-101B-9397-08002B2CF9AE}" pid="18" name="MSIP_Label_817d4574-7375-4d17-b29c-6e4c6df0fcb0_Method">
    <vt:lpwstr>Standard</vt:lpwstr>
  </property>
  <property fmtid="{D5CDD505-2E9C-101B-9397-08002B2CF9AE}" pid="19" name="MSIP_Label_817d4574-7375-4d17-b29c-6e4c6df0fcb0_Name">
    <vt:lpwstr>ADB Internal</vt:lpwstr>
  </property>
  <property fmtid="{D5CDD505-2E9C-101B-9397-08002B2CF9AE}" pid="20" name="MSIP_Label_817d4574-7375-4d17-b29c-6e4c6df0fcb0_SiteId">
    <vt:lpwstr>9495d6bb-41c2-4c58-848f-92e52cf3d640</vt:lpwstr>
  </property>
  <property fmtid="{D5CDD505-2E9C-101B-9397-08002B2CF9AE}" pid="21" name="MSIP_Label_817d4574-7375-4d17-b29c-6e4c6df0fcb0_ActionId">
    <vt:lpwstr>93605d0e-37ea-44fc-ba32-6c54431d93b3</vt:lpwstr>
  </property>
  <property fmtid="{D5CDD505-2E9C-101B-9397-08002B2CF9AE}" pid="22" name="MSIP_Label_817d4574-7375-4d17-b29c-6e4c6df0fcb0_ContentBits">
    <vt:lpwstr>2</vt:lpwstr>
  </property>
  <property fmtid="{D5CDD505-2E9C-101B-9397-08002B2CF9AE}" pid="23" name="ClassificationContentMarkingFooterLocations">
    <vt:lpwstr>Office Theme:8</vt:lpwstr>
  </property>
  <property fmtid="{D5CDD505-2E9C-101B-9397-08002B2CF9AE}" pid="24" name="ClassificationContentMarkingFooterText">
    <vt:lpwstr>INTERNAL. This information is accessible to ADB Management and staff. It may be shared outside ADB with appropriate permission.</vt:lpwstr>
  </property>
  <property fmtid="{D5CDD505-2E9C-101B-9397-08002B2CF9AE}" pid="25" name="MediaServiceImageTags">
    <vt:lpwstr/>
  </property>
</Properties>
</file>