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256" r:id="rId5"/>
    <p:sldId id="260" r:id="rId6"/>
    <p:sldId id="261" r:id="rId7"/>
    <p:sldId id="262" r:id="rId8"/>
    <p:sldId id="283" r:id="rId9"/>
    <p:sldId id="257" r:id="rId10"/>
    <p:sldId id="264" r:id="rId11"/>
    <p:sldId id="276" r:id="rId12"/>
    <p:sldId id="277" r:id="rId13"/>
    <p:sldId id="278" r:id="rId14"/>
    <p:sldId id="279" r:id="rId15"/>
    <p:sldId id="280" r:id="rId16"/>
    <p:sldId id="282" r:id="rId17"/>
    <p:sldId id="28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AC9816-0859-6A89-25D8-96815801EC98}" name="Saad Abdullah Paracha" initials="SP" userId="S::sparacha@adb.org::4f16ba17-76e1-4002-8344-a8d69db7cbdf" providerId="AD"/>
  <p188:author id="{B8E1F657-509A-015F-1606-81ABB5B970D5}" name="Reneli Gloria" initials="RG" userId="63748d1c5526478d" providerId="Windows Live"/>
  <p188:author id="{69C5DBE0-9735-C576-6606-32D1D4D03640}" name="Mary Ann Magadia" initials="MM" userId="S::mmagadia@adb.org::1d9742bb-e3f4-43f2-905f-812d8d1d8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98E0"/>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12EA4-9D77-E965-3BEB-9D56C815D39E}" v="1" dt="2023-06-10T20:25:30.357"/>
    <p1510:client id="{AE3EEC31-22FA-C2FB-25C2-A65DEC94C88A}" v="1" dt="2023-06-10T20:20:09.155"/>
    <p1510:client id="{C2AFE4F5-0213-43EA-83B2-E8C3F013C5D4}" v="156" dt="2023-06-08T07:04:48.007"/>
    <p1510:client id="{E6FA3677-31D4-ACCC-E2AC-A95847EBF940}" v="490" dt="2023-06-11T12:05:28.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20" autoAdjust="0"/>
  </p:normalViewPr>
  <p:slideViewPr>
    <p:cSldViewPr snapToGrid="0">
      <p:cViewPr>
        <p:scale>
          <a:sx n="83" d="100"/>
          <a:sy n="83" d="100"/>
        </p:scale>
        <p:origin x="65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li Gloria" userId="S::rgloria.consultant@adb.org::37dd7b62-eac8-493c-819c-db9336ef8c23" providerId="AD" clId="Web-{1B212EA4-9D77-E965-3BEB-9D56C815D39E}"/>
    <pc:docChg chg="modSld">
      <pc:chgData name="Reneli Gloria" userId="S::rgloria.consultant@adb.org::37dd7b62-eac8-493c-819c-db9336ef8c23" providerId="AD" clId="Web-{1B212EA4-9D77-E965-3BEB-9D56C815D39E}" dt="2023-06-10T20:25:23.404" v="110"/>
      <pc:docMkLst>
        <pc:docMk/>
      </pc:docMkLst>
      <pc:sldChg chg="modNotes">
        <pc:chgData name="Reneli Gloria" userId="S::rgloria.consultant@adb.org::37dd7b62-eac8-493c-819c-db9336ef8c23" providerId="AD" clId="Web-{1B212EA4-9D77-E965-3BEB-9D56C815D39E}" dt="2023-06-10T20:25:23.404" v="110"/>
        <pc:sldMkLst>
          <pc:docMk/>
          <pc:sldMk cId="2179426246" sldId="264"/>
        </pc:sldMkLst>
      </pc:sldChg>
    </pc:docChg>
  </pc:docChgLst>
  <pc:docChgLst>
    <pc:chgData name="Dorothea C. Lazaro" userId="S::dlazaro@adb.org::805b2f41-9d5e-4ff4-8a46-e4c17eaa3090" providerId="AD" clId="Web-{E6FA3677-31D4-ACCC-E2AC-A95847EBF940}"/>
    <pc:docChg chg="modSld">
      <pc:chgData name="Dorothea C. Lazaro" userId="S::dlazaro@adb.org::805b2f41-9d5e-4ff4-8a46-e4c17eaa3090" providerId="AD" clId="Web-{E6FA3677-31D4-ACCC-E2AC-A95847EBF940}" dt="2023-06-11T12:05:25.250" v="262" actId="20577"/>
      <pc:docMkLst>
        <pc:docMk/>
      </pc:docMkLst>
      <pc:sldChg chg="addSp delSp modSp">
        <pc:chgData name="Dorothea C. Lazaro" userId="S::dlazaro@adb.org::805b2f41-9d5e-4ff4-8a46-e4c17eaa3090" providerId="AD" clId="Web-{E6FA3677-31D4-ACCC-E2AC-A95847EBF940}" dt="2023-06-11T12:05:25.250" v="262" actId="20577"/>
        <pc:sldMkLst>
          <pc:docMk/>
          <pc:sldMk cId="2179426246" sldId="264"/>
        </pc:sldMkLst>
        <pc:spChg chg="add del mod">
          <ac:chgData name="Dorothea C. Lazaro" userId="S::dlazaro@adb.org::805b2f41-9d5e-4ff4-8a46-e4c17eaa3090" providerId="AD" clId="Web-{E6FA3677-31D4-ACCC-E2AC-A95847EBF940}" dt="2023-06-11T12:05:25.250" v="262" actId="20577"/>
          <ac:spMkLst>
            <pc:docMk/>
            <pc:sldMk cId="2179426246" sldId="264"/>
            <ac:spMk id="2" creationId="{0DCFB27D-6ED9-3F9F-687E-8D27B4341E7F}"/>
          </ac:spMkLst>
        </pc:spChg>
        <pc:spChg chg="mod">
          <ac:chgData name="Dorothea C. Lazaro" userId="S::dlazaro@adb.org::805b2f41-9d5e-4ff4-8a46-e4c17eaa3090" providerId="AD" clId="Web-{E6FA3677-31D4-ACCC-E2AC-A95847EBF940}" dt="2023-06-11T11:58:01.998" v="233" actId="20577"/>
          <ac:spMkLst>
            <pc:docMk/>
            <pc:sldMk cId="2179426246" sldId="264"/>
            <ac:spMk id="6" creationId="{6DD2569C-F956-39AA-D573-06C411BC3C1F}"/>
          </ac:spMkLst>
        </pc:spChg>
        <pc:picChg chg="mod">
          <ac:chgData name="Dorothea C. Lazaro" userId="S::dlazaro@adb.org::805b2f41-9d5e-4ff4-8a46-e4c17eaa3090" providerId="AD" clId="Web-{E6FA3677-31D4-ACCC-E2AC-A95847EBF940}" dt="2023-06-11T11:59:30.739" v="252" actId="1076"/>
          <ac:picMkLst>
            <pc:docMk/>
            <pc:sldMk cId="2179426246" sldId="264"/>
            <ac:picMk id="9" creationId="{BD3354FD-F182-B6FA-145B-502873A5C96F}"/>
          </ac:picMkLst>
        </pc:picChg>
        <pc:picChg chg="mod">
          <ac:chgData name="Dorothea C. Lazaro" userId="S::dlazaro@adb.org::805b2f41-9d5e-4ff4-8a46-e4c17eaa3090" providerId="AD" clId="Web-{E6FA3677-31D4-ACCC-E2AC-A95847EBF940}" dt="2023-06-11T11:59:25.895" v="251" actId="1076"/>
          <ac:picMkLst>
            <pc:docMk/>
            <pc:sldMk cId="2179426246" sldId="264"/>
            <ac:picMk id="10" creationId="{D9FCE8FB-579E-8C74-3B38-B7F420CC8246}"/>
          </ac:picMkLst>
        </pc:picChg>
      </pc:sldChg>
      <pc:sldChg chg="modSp">
        <pc:chgData name="Dorothea C. Lazaro" userId="S::dlazaro@adb.org::805b2f41-9d5e-4ff4-8a46-e4c17eaa3090" providerId="AD" clId="Web-{E6FA3677-31D4-ACCC-E2AC-A95847EBF940}" dt="2023-06-11T11:58:40.548" v="235" actId="14100"/>
        <pc:sldMkLst>
          <pc:docMk/>
          <pc:sldMk cId="3534691427" sldId="276"/>
        </pc:sldMkLst>
        <pc:spChg chg="mod">
          <ac:chgData name="Dorothea C. Lazaro" userId="S::dlazaro@adb.org::805b2f41-9d5e-4ff4-8a46-e4c17eaa3090" providerId="AD" clId="Web-{E6FA3677-31D4-ACCC-E2AC-A95847EBF940}" dt="2023-06-11T11:58:40.548" v="235" actId="14100"/>
          <ac:spMkLst>
            <pc:docMk/>
            <pc:sldMk cId="3534691427" sldId="276"/>
            <ac:spMk id="3" creationId="{B560CF57-2EEC-F11D-1FF2-109223851D16}"/>
          </ac:spMkLst>
        </pc:spChg>
        <pc:spChg chg="mod">
          <ac:chgData name="Dorothea C. Lazaro" userId="S::dlazaro@adb.org::805b2f41-9d5e-4ff4-8a46-e4c17eaa3090" providerId="AD" clId="Web-{E6FA3677-31D4-ACCC-E2AC-A95847EBF940}" dt="2023-06-11T11:58:35.720" v="234" actId="20577"/>
          <ac:spMkLst>
            <pc:docMk/>
            <pc:sldMk cId="3534691427" sldId="276"/>
            <ac:spMk id="6" creationId="{6DD2569C-F956-39AA-D573-06C411BC3C1F}"/>
          </ac:spMkLst>
        </pc:spChg>
      </pc:sldChg>
    </pc:docChg>
  </pc:docChgLst>
  <pc:docChgLst>
    <pc:chgData name="Reneli Gloria" userId="S::rgloria.consultant@adb.org::37dd7b62-eac8-493c-819c-db9336ef8c23" providerId="AD" clId="Web-{AE3EEC31-22FA-C2FB-25C2-A65DEC94C88A}"/>
    <pc:docChg chg="modSld">
      <pc:chgData name="Reneli Gloria" userId="S::rgloria.consultant@adb.org::37dd7b62-eac8-493c-819c-db9336ef8c23" providerId="AD" clId="Web-{AE3EEC31-22FA-C2FB-25C2-A65DEC94C88A}" dt="2023-06-10T20:20:06.077" v="34"/>
      <pc:docMkLst>
        <pc:docMk/>
      </pc:docMkLst>
      <pc:sldChg chg="modNotes">
        <pc:chgData name="Reneli Gloria" userId="S::rgloria.consultant@adb.org::37dd7b62-eac8-493c-819c-db9336ef8c23" providerId="AD" clId="Web-{AE3EEC31-22FA-C2FB-25C2-A65DEC94C88A}" dt="2023-06-10T20:20:06.077" v="34"/>
        <pc:sldMkLst>
          <pc:docMk/>
          <pc:sldMk cId="232319317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6262B-9AF2-44F4-8B12-440F3396F435}" type="datetimeFigureOut">
              <a:rPr lang="en-PH" smtClean="0"/>
              <a:t>11/06/2023</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6EA5E-6E62-4D9B-A0B9-A8740A01A434}" type="slidenum">
              <a:rPr lang="en-PH" smtClean="0"/>
              <a:t>‹#›</a:t>
            </a:fld>
            <a:endParaRPr lang="en-PH"/>
          </a:p>
        </p:txBody>
      </p:sp>
    </p:spTree>
    <p:extLst>
      <p:ext uri="{BB962C8B-B14F-4D97-AF65-F5344CB8AC3E}">
        <p14:creationId xmlns:p14="http://schemas.microsoft.com/office/powerpoint/2010/main" val="162703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recprogram.org/?page_id=13243" TargetMode="External"/><Relationship Id="rId7" Type="http://schemas.openxmlformats.org/officeDocument/2006/relationships/hyperlink" Target="https://www.carecprogram.org/?page_id=13247"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carecprogram.org/?page_id=13246" TargetMode="External"/><Relationship Id="rId5" Type="http://schemas.openxmlformats.org/officeDocument/2006/relationships/hyperlink" Target="https://www.carecprogram.org/?page_id=13245" TargetMode="External"/><Relationship Id="rId4" Type="http://schemas.openxmlformats.org/officeDocument/2006/relationships/hyperlink" Target="https://www.carecprogram.org/?page_id=1324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Taken from the CAREC website: (https://www.carecprogram.org/?page_id=32)</a:t>
            </a:r>
          </a:p>
          <a:p>
            <a:pPr algn="l"/>
            <a:r>
              <a:rPr lang="en-US" b="1" i="0" dirty="0">
                <a:solidFill>
                  <a:srgbClr val="393939"/>
                </a:solidFill>
                <a:effectLst/>
                <a:latin typeface="Open Sans" panose="020B0606030504020204" pitchFamily="34" charset="0"/>
              </a:rPr>
              <a:t>Driving Principles of CAREC 2030</a:t>
            </a:r>
          </a:p>
          <a:p>
            <a:pPr algn="l"/>
            <a:r>
              <a:rPr lang="en-US" b="0" i="0" dirty="0">
                <a:solidFill>
                  <a:srgbClr val="231F20"/>
                </a:solidFill>
                <a:effectLst/>
                <a:latin typeface="Open Sans" panose="020B0606030504020204" pitchFamily="34" charset="0"/>
              </a:rPr>
              <a:t>CAREC 2030 is guided by the following five driving principles:</a:t>
            </a:r>
          </a:p>
          <a:p>
            <a:pPr algn="l">
              <a:buFont typeface="Arial" panose="020B0604020202020204" pitchFamily="34" charset="0"/>
              <a:buChar char="•"/>
            </a:pPr>
            <a:r>
              <a:rPr lang="en-US" b="1" i="0" dirty="0">
                <a:solidFill>
                  <a:srgbClr val="231F20"/>
                </a:solidFill>
                <a:effectLst/>
                <a:latin typeface="Open Sans" panose="020B0606030504020204" pitchFamily="34" charset="0"/>
              </a:rPr>
              <a:t>Aligning with national strategies and supporting the new international development agenda</a:t>
            </a:r>
            <a:r>
              <a:rPr lang="en-US" b="0" i="0" dirty="0">
                <a:solidFill>
                  <a:srgbClr val="231F20"/>
                </a:solidFill>
                <a:effectLst/>
                <a:latin typeface="Open Sans" panose="020B0606030504020204" pitchFamily="34" charset="0"/>
              </a:rPr>
              <a:t>, embodied in the sustainable development goals (SDGs) and the 21st Conference of the Parties to the United Nations Framework Convention on Climate Change (COP21);</a:t>
            </a:r>
          </a:p>
          <a:p>
            <a:pPr algn="l">
              <a:buFont typeface="Arial" panose="020B0604020202020204" pitchFamily="34" charset="0"/>
              <a:buChar char="•"/>
            </a:pPr>
            <a:r>
              <a:rPr lang="en-US" b="0" i="0" dirty="0">
                <a:solidFill>
                  <a:srgbClr val="231F20"/>
                </a:solidFill>
                <a:effectLst/>
                <a:latin typeface="Open Sans" panose="020B0606030504020204" pitchFamily="34" charset="0"/>
              </a:rPr>
              <a:t>Adopting a dual-track approach by </a:t>
            </a:r>
            <a:r>
              <a:rPr lang="en-US" b="1" i="0" dirty="0">
                <a:solidFill>
                  <a:srgbClr val="231F20"/>
                </a:solidFill>
                <a:effectLst/>
                <a:latin typeface="Open Sans" panose="020B0606030504020204" pitchFamily="34" charset="0"/>
              </a:rPr>
              <a:t>deepening cooperation in the traditional areas</a:t>
            </a:r>
            <a:r>
              <a:rPr lang="en-US" b="0" i="0" dirty="0">
                <a:solidFill>
                  <a:srgbClr val="231F20"/>
                </a:solidFill>
                <a:effectLst/>
                <a:latin typeface="Open Sans" panose="020B0606030504020204" pitchFamily="34" charset="0"/>
              </a:rPr>
              <a:t> of transport, energy, trade, and economic corridor development, while </a:t>
            </a:r>
            <a:r>
              <a:rPr lang="en-US" b="1" i="0" dirty="0">
                <a:solidFill>
                  <a:srgbClr val="231F20"/>
                </a:solidFill>
                <a:effectLst/>
                <a:latin typeface="Open Sans" panose="020B0606030504020204" pitchFamily="34" charset="0"/>
              </a:rPr>
              <a:t>selectively expanding into new areas of cooperation</a:t>
            </a:r>
            <a:r>
              <a:rPr lang="en-US" b="0" i="0" dirty="0">
                <a:solidFill>
                  <a:srgbClr val="231F20"/>
                </a:solidFill>
                <a:effectLst/>
                <a:latin typeface="Open Sans" panose="020B0606030504020204" pitchFamily="34" charset="0"/>
              </a:rPr>
              <a:t> in line with member countries’ priorities;</a:t>
            </a:r>
          </a:p>
          <a:p>
            <a:pPr algn="l">
              <a:buFont typeface="Arial" panose="020B0604020202020204" pitchFamily="34" charset="0"/>
              <a:buChar char="•"/>
            </a:pPr>
            <a:r>
              <a:rPr lang="en-US" b="1" i="0" dirty="0">
                <a:solidFill>
                  <a:srgbClr val="231F20"/>
                </a:solidFill>
                <a:effectLst/>
                <a:latin typeface="Open Sans" panose="020B0606030504020204" pitchFamily="34" charset="0"/>
              </a:rPr>
              <a:t>Deepening policy dialogue</a:t>
            </a:r>
            <a:r>
              <a:rPr lang="en-US" b="0" i="0" dirty="0">
                <a:solidFill>
                  <a:srgbClr val="231F20"/>
                </a:solidFill>
                <a:effectLst/>
                <a:latin typeface="Open Sans" panose="020B0606030504020204" pitchFamily="34" charset="0"/>
              </a:rPr>
              <a:t> based on CAREC’s standing and ability to deliver quality knowledge services;</a:t>
            </a:r>
          </a:p>
          <a:p>
            <a:pPr algn="l">
              <a:buFont typeface="Arial" panose="020B0604020202020204" pitchFamily="34" charset="0"/>
              <a:buChar char="•"/>
            </a:pPr>
            <a:r>
              <a:rPr lang="en-US" b="1" i="0" dirty="0">
                <a:solidFill>
                  <a:srgbClr val="231F20"/>
                </a:solidFill>
                <a:effectLst/>
                <a:latin typeface="Open Sans" panose="020B0606030504020204" pitchFamily="34" charset="0"/>
              </a:rPr>
              <a:t>Integrating the role of the private sector and civil society</a:t>
            </a:r>
            <a:r>
              <a:rPr lang="en-US" b="0" i="0" dirty="0">
                <a:solidFill>
                  <a:srgbClr val="231F20"/>
                </a:solidFill>
                <a:effectLst/>
                <a:latin typeface="Open Sans" panose="020B0606030504020204" pitchFamily="34" charset="0"/>
              </a:rPr>
              <a:t> by promoting people-to-people and business-to-business contacts across member countries; and</a:t>
            </a:r>
          </a:p>
          <a:p>
            <a:pPr algn="l">
              <a:buFont typeface="Arial" panose="020B0604020202020204" pitchFamily="34" charset="0"/>
              <a:buChar char="•"/>
            </a:pPr>
            <a:r>
              <a:rPr lang="en-US" b="1" i="0" dirty="0">
                <a:solidFill>
                  <a:srgbClr val="231F20"/>
                </a:solidFill>
                <a:effectLst/>
                <a:latin typeface="Open Sans" panose="020B0606030504020204" pitchFamily="34" charset="0"/>
              </a:rPr>
              <a:t>Building an open and inclusive platform</a:t>
            </a:r>
            <a:r>
              <a:rPr lang="en-US" b="0" i="0" dirty="0">
                <a:solidFill>
                  <a:srgbClr val="231F20"/>
                </a:solidFill>
                <a:effectLst/>
                <a:latin typeface="Open Sans" panose="020B0606030504020204" pitchFamily="34" charset="0"/>
              </a:rPr>
              <a:t> to help strengthen cooperation and build synergies with other international and regional cooperation mechanisms active in the region, and maximize development partners’ resources and expertise to support regional cooperation.</a:t>
            </a:r>
          </a:p>
          <a:p>
            <a:pPr algn="l"/>
            <a:r>
              <a:rPr lang="en-US" b="0" i="0" dirty="0">
                <a:solidFill>
                  <a:srgbClr val="231F20"/>
                </a:solidFill>
                <a:effectLst/>
                <a:latin typeface="Open Sans" panose="020B0606030504020204" pitchFamily="34" charset="0"/>
              </a:rPr>
              <a:t>CAREC 2030 prioritizes five operational clusters, encompassing both traditional and new areas of cooperation:</a:t>
            </a:r>
          </a:p>
          <a:p>
            <a:pPr algn="l">
              <a:buFont typeface="Arial" panose="020B0604020202020204" pitchFamily="34" charset="0"/>
              <a:buChar char="•"/>
            </a:pPr>
            <a:r>
              <a:rPr lang="en-US" b="1" i="0" u="none" strike="noStrike" dirty="0">
                <a:solidFill>
                  <a:srgbClr val="31708F"/>
                </a:solidFill>
                <a:effectLst/>
                <a:latin typeface="Open Sans" panose="020B0606030504020204" pitchFamily="34" charset="0"/>
                <a:hlinkClick r:id="rId3"/>
              </a:rPr>
              <a:t>Economic and Financial Stability</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en-US" b="1" i="0" u="none" strike="noStrike" dirty="0">
                <a:solidFill>
                  <a:srgbClr val="31708F"/>
                </a:solidFill>
                <a:effectLst/>
                <a:latin typeface="Open Sans" panose="020B0606030504020204" pitchFamily="34" charset="0"/>
                <a:hlinkClick r:id="rId4"/>
              </a:rPr>
              <a:t>Trade, Tourism, and Economic Corridors</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en-US" b="1" i="0" u="none" strike="noStrike" dirty="0">
                <a:solidFill>
                  <a:srgbClr val="31708F"/>
                </a:solidFill>
                <a:effectLst/>
                <a:latin typeface="Open Sans" panose="020B0606030504020204" pitchFamily="34" charset="0"/>
                <a:hlinkClick r:id="rId5"/>
              </a:rPr>
              <a:t>Infrastructure and Connectivity</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en-US" b="1" i="0" u="none" strike="noStrike" dirty="0">
                <a:solidFill>
                  <a:srgbClr val="31708F"/>
                </a:solidFill>
                <a:effectLst/>
                <a:latin typeface="Open Sans" panose="020B0606030504020204" pitchFamily="34" charset="0"/>
                <a:hlinkClick r:id="rId6"/>
              </a:rPr>
              <a:t>Agriculture and Water</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en-US" b="1" i="0" u="none" strike="noStrike" dirty="0">
                <a:solidFill>
                  <a:srgbClr val="31708F"/>
                </a:solidFill>
                <a:effectLst/>
                <a:latin typeface="Open Sans" panose="020B0606030504020204" pitchFamily="34" charset="0"/>
                <a:hlinkClick r:id="rId7"/>
              </a:rPr>
              <a:t>Human Development</a:t>
            </a:r>
            <a:endParaRPr lang="en-US" b="0" i="0" dirty="0">
              <a:solidFill>
                <a:srgbClr val="231F20"/>
              </a:solidFill>
              <a:effectLst/>
              <a:latin typeface="Open Sans" panose="020B0606030504020204" pitchFamily="34" charset="0"/>
            </a:endParaRPr>
          </a:p>
          <a:p>
            <a:pPr algn="l"/>
            <a:r>
              <a:rPr lang="en-US" b="0" i="0" dirty="0">
                <a:solidFill>
                  <a:srgbClr val="231F20"/>
                </a:solidFill>
                <a:effectLst/>
                <a:latin typeface="Open Sans" panose="020B0606030504020204" pitchFamily="34" charset="0"/>
              </a:rPr>
              <a:t>In addition, CAREC supports the integration of information and communication technology (ICT) across the spectrum of CAREC operations to promote productivity and efficiency gains in all operational clusters.</a:t>
            </a:r>
          </a:p>
          <a:p>
            <a:endParaRPr lang="en-PH" dirty="0"/>
          </a:p>
        </p:txBody>
      </p:sp>
      <p:sp>
        <p:nvSpPr>
          <p:cNvPr id="4" name="Slide Number Placeholder 3"/>
          <p:cNvSpPr>
            <a:spLocks noGrp="1"/>
          </p:cNvSpPr>
          <p:nvPr>
            <p:ph type="sldNum" sz="quarter" idx="5"/>
          </p:nvPr>
        </p:nvSpPr>
        <p:spPr/>
        <p:txBody>
          <a:bodyPr/>
          <a:lstStyle/>
          <a:p>
            <a:fld id="{E816EA5E-6E62-4D9B-A0B9-A8740A01A434}" type="slidenum">
              <a:rPr lang="en-PH" smtClean="0"/>
              <a:t>2</a:t>
            </a:fld>
            <a:endParaRPr lang="en-PH"/>
          </a:p>
        </p:txBody>
      </p:sp>
    </p:spTree>
    <p:extLst>
      <p:ext uri="{BB962C8B-B14F-4D97-AF65-F5344CB8AC3E}">
        <p14:creationId xmlns:p14="http://schemas.microsoft.com/office/powerpoint/2010/main" val="274544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cs typeface="Calibri"/>
              </a:rPr>
              <a:t>Showed outcome indicator to compare against 2020 progress, </a:t>
            </a:r>
            <a:endParaRPr lang="en-PH" dirty="0"/>
          </a:p>
        </p:txBody>
      </p:sp>
      <p:sp>
        <p:nvSpPr>
          <p:cNvPr id="4" name="Slide Number Placeholder 3"/>
          <p:cNvSpPr>
            <a:spLocks noGrp="1"/>
          </p:cNvSpPr>
          <p:nvPr>
            <p:ph type="sldNum" sz="quarter" idx="5"/>
          </p:nvPr>
        </p:nvSpPr>
        <p:spPr/>
        <p:txBody>
          <a:bodyPr/>
          <a:lstStyle/>
          <a:p>
            <a:fld id="{E816EA5E-6E62-4D9B-A0B9-A8740A01A434}" type="slidenum">
              <a:rPr lang="en-PH" smtClean="0"/>
              <a:t>4</a:t>
            </a:fld>
            <a:endParaRPr lang="en-PH"/>
          </a:p>
        </p:txBody>
      </p:sp>
    </p:spTree>
    <p:extLst>
      <p:ext uri="{BB962C8B-B14F-4D97-AF65-F5344CB8AC3E}">
        <p14:creationId xmlns:p14="http://schemas.microsoft.com/office/powerpoint/2010/main" val="183322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Recommendations:</a:t>
            </a:r>
          </a:p>
          <a:p>
            <a:pPr>
              <a:buFont typeface="Arial"/>
              <a:buChar char="•"/>
            </a:pPr>
            <a:r>
              <a:rPr lang="en-US" dirty="0"/>
              <a:t>Strengthen support for investment climate and trade policy reforms to promote economic diversification across the CAREC region</a:t>
            </a:r>
          </a:p>
          <a:p>
            <a:pPr>
              <a:buFont typeface="Arial"/>
              <a:buChar char="•"/>
            </a:pPr>
            <a:r>
              <a:rPr lang="en-US" dirty="0"/>
              <a:t>Increase support for modernization of BCPs and customs processes</a:t>
            </a:r>
          </a:p>
          <a:p>
            <a:pPr>
              <a:buFont typeface="Arial"/>
              <a:buChar char="•"/>
            </a:pPr>
            <a:r>
              <a:rPr lang="en-US" dirty="0"/>
              <a:t>Give a higher priority to developing a multimodal corridor network in the CAREC subregion by increasing support for the railway network and aviation</a:t>
            </a:r>
          </a:p>
          <a:p>
            <a:pPr>
              <a:buFont typeface="Arial"/>
              <a:buChar char="•"/>
            </a:pPr>
            <a:r>
              <a:rPr lang="en-US" dirty="0"/>
              <a:t>Use the CAREC platform to support climate change mitigation and adaptation in all sectors through regional cooperation</a:t>
            </a:r>
          </a:p>
          <a:p>
            <a:pPr>
              <a:buFont typeface="Arial"/>
              <a:buChar char="•"/>
            </a:pPr>
            <a:r>
              <a:rPr lang="en-US" dirty="0"/>
              <a:t>Strengthen the CAREC Program’s results monitoring system and tools</a:t>
            </a:r>
            <a:endParaRPr lang="en-US" dirty="0">
              <a:cs typeface="Calibri"/>
            </a:endParaRPr>
          </a:p>
        </p:txBody>
      </p:sp>
      <p:sp>
        <p:nvSpPr>
          <p:cNvPr id="4" name="Slide Number Placeholder 3"/>
          <p:cNvSpPr>
            <a:spLocks noGrp="1"/>
          </p:cNvSpPr>
          <p:nvPr>
            <p:ph type="sldNum" sz="quarter" idx="5"/>
          </p:nvPr>
        </p:nvSpPr>
        <p:spPr/>
        <p:txBody>
          <a:bodyPr/>
          <a:lstStyle/>
          <a:p>
            <a:fld id="{E816EA5E-6E62-4D9B-A0B9-A8740A01A434}" type="slidenum">
              <a:rPr lang="en-PH" smtClean="0"/>
              <a:t>6</a:t>
            </a:fld>
            <a:endParaRPr lang="en-PH"/>
          </a:p>
        </p:txBody>
      </p:sp>
    </p:spTree>
    <p:extLst>
      <p:ext uri="{BB962C8B-B14F-4D97-AF65-F5344CB8AC3E}">
        <p14:creationId xmlns:p14="http://schemas.microsoft.com/office/powerpoint/2010/main" val="101212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the highlighted events, knowledge products published, and achievements from the period July 2022-June 2023 in all the sectors</a:t>
            </a:r>
          </a:p>
        </p:txBody>
      </p:sp>
      <p:sp>
        <p:nvSpPr>
          <p:cNvPr id="4" name="Slide Number Placeholder 3"/>
          <p:cNvSpPr>
            <a:spLocks noGrp="1"/>
          </p:cNvSpPr>
          <p:nvPr>
            <p:ph type="sldNum" sz="quarter" idx="5"/>
          </p:nvPr>
        </p:nvSpPr>
        <p:spPr/>
        <p:txBody>
          <a:bodyPr/>
          <a:lstStyle/>
          <a:p>
            <a:fld id="{E816EA5E-6E62-4D9B-A0B9-A8740A01A434}" type="slidenum">
              <a:rPr lang="en-PH" smtClean="0"/>
              <a:t>7</a:t>
            </a:fld>
            <a:endParaRPr lang="en-PH"/>
          </a:p>
        </p:txBody>
      </p:sp>
    </p:spTree>
    <p:extLst>
      <p:ext uri="{BB962C8B-B14F-4D97-AF65-F5344CB8AC3E}">
        <p14:creationId xmlns:p14="http://schemas.microsoft.com/office/powerpoint/2010/main" val="190497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itchFamily="2" charset="2"/>
              <a:buChar char="q"/>
            </a:pPr>
            <a:r>
              <a:rPr lang="en-AU"/>
              <a:t>the </a:t>
            </a:r>
            <a:r>
              <a:rPr lang="en-AU" i="1"/>
              <a:t>CAREC Regional Skill Development Initiative, </a:t>
            </a:r>
            <a:r>
              <a:rPr lang="en-AU"/>
              <a:t>which aims to develop and foster a network of policy researchers around the CAREC who can develop and </a:t>
            </a:r>
            <a:r>
              <a:rPr lang="en-AU" err="1"/>
              <a:t>analyze</a:t>
            </a:r>
            <a:r>
              <a:rPr lang="en-AU"/>
              <a:t> evidence to support national-level skill development strategies</a:t>
            </a:r>
            <a:endParaRPr lang="en-NL"/>
          </a:p>
          <a:p>
            <a:pPr lvl="0">
              <a:buFont typeface="Wingdings" pitchFamily="2" charset="2"/>
              <a:buChar char="q"/>
            </a:pPr>
            <a:r>
              <a:rPr lang="en-AU"/>
              <a:t>the </a:t>
            </a:r>
            <a:r>
              <a:rPr lang="en-AU" i="1"/>
              <a:t>CAREC University Consortium Network</a:t>
            </a:r>
            <a:r>
              <a:rPr lang="en-AU"/>
              <a:t>, </a:t>
            </a:r>
            <a:r>
              <a:rPr lang="en-US"/>
              <a:t>which will bring together and enhance collaboration among top universities within the CAREC region</a:t>
            </a:r>
            <a:endParaRPr lang="en-NL"/>
          </a:p>
          <a:p>
            <a:endParaRPr lang="en-PH"/>
          </a:p>
        </p:txBody>
      </p:sp>
      <p:sp>
        <p:nvSpPr>
          <p:cNvPr id="4" name="Slide Number Placeholder 3"/>
          <p:cNvSpPr>
            <a:spLocks noGrp="1"/>
          </p:cNvSpPr>
          <p:nvPr>
            <p:ph type="sldNum" sz="quarter" idx="5"/>
          </p:nvPr>
        </p:nvSpPr>
        <p:spPr/>
        <p:txBody>
          <a:bodyPr/>
          <a:lstStyle/>
          <a:p>
            <a:fld id="{E816EA5E-6E62-4D9B-A0B9-A8740A01A434}" type="slidenum">
              <a:rPr lang="en-PH" smtClean="0"/>
              <a:t>11</a:t>
            </a:fld>
            <a:endParaRPr lang="en-PH"/>
          </a:p>
        </p:txBody>
      </p:sp>
    </p:spTree>
    <p:extLst>
      <p:ext uri="{BB962C8B-B14F-4D97-AF65-F5344CB8AC3E}">
        <p14:creationId xmlns:p14="http://schemas.microsoft.com/office/powerpoint/2010/main" val="2413132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D1FF6008-B0FE-8BBC-DBDB-F68AF218920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5065714"/>
            <a:ext cx="1618673" cy="1655761"/>
          </a:xfrm>
          <a:prstGeom prst="rect">
            <a:avLst/>
          </a:prstGeom>
          <a:noFill/>
        </p:spPr>
      </p:pic>
    </p:spTree>
    <p:extLst>
      <p:ext uri="{BB962C8B-B14F-4D97-AF65-F5344CB8AC3E}">
        <p14:creationId xmlns:p14="http://schemas.microsoft.com/office/powerpoint/2010/main" val="39512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8140A-07BC-4FD6-8749-68045C2E06D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47208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8140A-07BC-4FD6-8749-68045C2E06D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349929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8140A-07BC-4FD6-8749-68045C2E06D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pic>
        <p:nvPicPr>
          <p:cNvPr id="8" name="Picture 7">
            <a:extLst>
              <a:ext uri="{FF2B5EF4-FFF2-40B4-BE49-F238E27FC236}">
                <a16:creationId xmlns:a16="http://schemas.microsoft.com/office/drawing/2014/main" id="{0A6BEBB3-FDBF-B798-5384-3764412C6EB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3183" y="5065714"/>
            <a:ext cx="1618673" cy="1655761"/>
          </a:xfrm>
          <a:prstGeom prst="rect">
            <a:avLst/>
          </a:prstGeom>
          <a:noFill/>
        </p:spPr>
      </p:pic>
    </p:spTree>
    <p:extLst>
      <p:ext uri="{BB962C8B-B14F-4D97-AF65-F5344CB8AC3E}">
        <p14:creationId xmlns:p14="http://schemas.microsoft.com/office/powerpoint/2010/main" val="4124233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8140A-07BC-4FD6-8749-68045C2E06D2}"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59358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E8140A-07BC-4FD6-8749-68045C2E06D2}"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06466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E8140A-07BC-4FD6-8749-68045C2E06D2}" type="datetimeFigureOut">
              <a:rPr lang="en-US" smtClean="0"/>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101225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E8140A-07BC-4FD6-8749-68045C2E06D2}" type="datetimeFigureOut">
              <a:rPr lang="en-US" smtClean="0"/>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426336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8140A-07BC-4FD6-8749-68045C2E06D2}" type="datetimeFigureOut">
              <a:rPr lang="en-US" smtClean="0"/>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75602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8140A-07BC-4FD6-8749-68045C2E06D2}"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61273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8140A-07BC-4FD6-8749-68045C2E06D2}"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E47BB-7310-46D8-81F3-6ABCEF98FEF2}" type="slidenum">
              <a:rPr lang="en-US" smtClean="0"/>
              <a:t>‹#›</a:t>
            </a:fld>
            <a:endParaRPr lang="en-US"/>
          </a:p>
        </p:txBody>
      </p:sp>
    </p:spTree>
    <p:extLst>
      <p:ext uri="{BB962C8B-B14F-4D97-AF65-F5344CB8AC3E}">
        <p14:creationId xmlns:p14="http://schemas.microsoft.com/office/powerpoint/2010/main" val="273724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8140A-07BC-4FD6-8749-68045C2E06D2}" type="datetimeFigureOut">
              <a:rPr lang="en-US" smtClean="0"/>
              <a:t>6/11/2023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E47BB-7310-46D8-81F3-6ABCEF98FEF2}" type="slidenum">
              <a:rPr lang="en-US" smtClean="0"/>
              <a:t>‹#›</a:t>
            </a:fld>
            <a:endParaRPr lang="en-US"/>
          </a:p>
        </p:txBody>
      </p:sp>
    </p:spTree>
    <p:extLst>
      <p:ext uri="{BB962C8B-B14F-4D97-AF65-F5344CB8AC3E}">
        <p14:creationId xmlns:p14="http://schemas.microsoft.com/office/powerpoint/2010/main" val="6392553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b.org/sites/default/files/Evaluation%20Document/790821/files/ce-carec.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9152D-91C9-9700-DB76-3128E71D1A98}"/>
              </a:ext>
            </a:extLst>
          </p:cNvPr>
          <p:cNvSpPr>
            <a:spLocks noGrp="1"/>
          </p:cNvSpPr>
          <p:nvPr>
            <p:ph type="ctrTitle"/>
          </p:nvPr>
        </p:nvSpPr>
        <p:spPr/>
        <p:txBody>
          <a:bodyPr>
            <a:normAutofit fontScale="90000"/>
          </a:bodyPr>
          <a:lstStyle/>
          <a:p>
            <a:r>
              <a:rPr lang="en-US" b="1">
                <a:latin typeface="Arial" panose="020B0604020202020204" pitchFamily="34" charset="0"/>
                <a:cs typeface="Arial" panose="020B0604020202020204" pitchFamily="34" charset="0"/>
              </a:rPr>
              <a:t>CAREC 2030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Implementation Progress</a:t>
            </a:r>
          </a:p>
        </p:txBody>
      </p:sp>
      <p:sp>
        <p:nvSpPr>
          <p:cNvPr id="3" name="Subtitle 2">
            <a:extLst>
              <a:ext uri="{FF2B5EF4-FFF2-40B4-BE49-F238E27FC236}">
                <a16:creationId xmlns:a16="http://schemas.microsoft.com/office/drawing/2014/main" id="{AEA51434-1A55-4B35-A662-6F446881BFF6}"/>
              </a:ext>
            </a:extLst>
          </p:cNvPr>
          <p:cNvSpPr>
            <a:spLocks noGrp="1"/>
          </p:cNvSpPr>
          <p:nvPr>
            <p:ph type="subTitle" idx="1"/>
          </p:nvPr>
        </p:nvSpPr>
        <p:spPr/>
        <p:txBody>
          <a:bodyPr/>
          <a:lstStyle/>
          <a:p>
            <a:r>
              <a:rPr lang="en-US">
                <a:latin typeface="Arial" panose="020B0604020202020204" pitchFamily="34" charset="0"/>
                <a:cs typeface="Arial" panose="020B0604020202020204" pitchFamily="34" charset="0"/>
              </a:rPr>
              <a:t>CAREC Senior Officials’ Meeting </a:t>
            </a:r>
          </a:p>
          <a:p>
            <a:r>
              <a:rPr lang="en-US">
                <a:latin typeface="Arial" panose="020B0604020202020204" pitchFamily="34" charset="0"/>
                <a:cs typeface="Arial" panose="020B0604020202020204" pitchFamily="34" charset="0"/>
              </a:rPr>
              <a:t>13-14 June 2023</a:t>
            </a:r>
          </a:p>
          <a:p>
            <a:r>
              <a:rPr lang="en-US">
                <a:latin typeface="Arial" panose="020B0604020202020204" pitchFamily="34" charset="0"/>
                <a:cs typeface="Arial" panose="020B0604020202020204" pitchFamily="34" charset="0"/>
              </a:rPr>
              <a:t>Tbilisi, Georgia</a:t>
            </a:r>
          </a:p>
          <a:p>
            <a:endParaRPr lang="en-US"/>
          </a:p>
        </p:txBody>
      </p:sp>
    </p:spTree>
    <p:extLst>
      <p:ext uri="{BB962C8B-B14F-4D97-AF65-F5344CB8AC3E}">
        <p14:creationId xmlns:p14="http://schemas.microsoft.com/office/powerpoint/2010/main" val="113202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5324057-69AC-A1DD-FE66-6AD0B61D774B}"/>
              </a:ext>
            </a:extLst>
          </p:cNvPr>
          <p:cNvSpPr txBox="1"/>
          <p:nvPr/>
        </p:nvSpPr>
        <p:spPr>
          <a:xfrm>
            <a:off x="6434931" y="1461485"/>
            <a:ext cx="5507746" cy="2031325"/>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For </a:t>
            </a:r>
            <a:r>
              <a:rPr lang="en-PH" b="1" dirty="0">
                <a:solidFill>
                  <a:schemeClr val="accent6">
                    <a:lumMod val="50000"/>
                  </a:schemeClr>
                </a:solidFill>
                <a:latin typeface="Arial" panose="020B0604020202020204" pitchFamily="34" charset="0"/>
                <a:cs typeface="Arial" panose="020B0604020202020204" pitchFamily="34" charset="0"/>
              </a:rPr>
              <a:t>water,</a:t>
            </a:r>
            <a:r>
              <a:rPr lang="en-PH" dirty="0">
                <a:latin typeface="Arial" panose="020B0604020202020204" pitchFamily="34" charset="0"/>
                <a:cs typeface="Arial" panose="020B0604020202020204" pitchFamily="34" charset="0"/>
              </a:rPr>
              <a:t> </a:t>
            </a:r>
            <a:r>
              <a:rPr lang="en-PH" i="1" dirty="0">
                <a:latin typeface="Arial" panose="020B0604020202020204" pitchFamily="34" charset="0"/>
                <a:cs typeface="Arial" panose="020B0604020202020204" pitchFamily="34" charset="0"/>
              </a:rPr>
              <a:t>CAREC Water Pillar Scoping Study c</a:t>
            </a:r>
            <a:r>
              <a:rPr lang="en-PH" dirty="0">
                <a:latin typeface="Arial" panose="020B0604020202020204" pitchFamily="34" charset="0"/>
                <a:cs typeface="Arial" panose="020B0604020202020204" pitchFamily="34" charset="0"/>
              </a:rPr>
              <a:t>ompleted</a:t>
            </a:r>
          </a:p>
          <a:p>
            <a:pPr marL="285750" indent="-285750">
              <a:buFont typeface="Wingdings" panose="05000000000000000000" pitchFamily="2" charset="2"/>
              <a:buChar char="q"/>
            </a:pPr>
            <a:r>
              <a:rPr lang="en-PH" i="1" dirty="0">
                <a:latin typeface="Arial" panose="020B0604020202020204" pitchFamily="34" charset="0"/>
                <a:cs typeface="Arial" panose="020B0604020202020204" pitchFamily="34" charset="0"/>
              </a:rPr>
              <a:t>Regional Workshop on Developing the CAREC Water Pillar</a:t>
            </a:r>
            <a:r>
              <a:rPr lang="en-PH" dirty="0">
                <a:latin typeface="Arial" panose="020B0604020202020204" pitchFamily="34" charset="0"/>
                <a:cs typeface="Arial" panose="020B0604020202020204" pitchFamily="34" charset="0"/>
              </a:rPr>
              <a:t> held in Tashkent last 29-30 November 2022, defining a shortlist of possible priority activities and plans for setting up a Water Pillar Working Group</a:t>
            </a:r>
          </a:p>
        </p:txBody>
      </p:sp>
      <p:sp>
        <p:nvSpPr>
          <p:cNvPr id="8" name="TextBox 7">
            <a:extLst>
              <a:ext uri="{FF2B5EF4-FFF2-40B4-BE49-F238E27FC236}">
                <a16:creationId xmlns:a16="http://schemas.microsoft.com/office/drawing/2014/main" id="{465E0E92-7733-6603-B33E-2E2181A4A0C8}"/>
              </a:ext>
            </a:extLst>
          </p:cNvPr>
          <p:cNvSpPr txBox="1"/>
          <p:nvPr/>
        </p:nvSpPr>
        <p:spPr>
          <a:xfrm>
            <a:off x="275304" y="4100346"/>
            <a:ext cx="3864078" cy="2585323"/>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Under </a:t>
            </a:r>
            <a:r>
              <a:rPr lang="en-PH" b="1">
                <a:solidFill>
                  <a:schemeClr val="accent6">
                    <a:lumMod val="50000"/>
                  </a:schemeClr>
                </a:solidFill>
                <a:latin typeface="Arial" panose="020B0604020202020204" pitchFamily="34" charset="0"/>
                <a:cs typeface="Arial" panose="020B0604020202020204" pitchFamily="34" charset="0"/>
              </a:rPr>
              <a:t>agriculture</a:t>
            </a:r>
            <a:r>
              <a:rPr lang="en-PH">
                <a:latin typeface="Arial" panose="020B0604020202020204" pitchFamily="34" charset="0"/>
                <a:cs typeface="Arial" panose="020B0604020202020204" pitchFamily="34" charset="0"/>
              </a:rPr>
              <a:t>, </a:t>
            </a:r>
            <a:r>
              <a:rPr lang="en-PH" i="1">
                <a:solidFill>
                  <a:schemeClr val="accent6">
                    <a:lumMod val="75000"/>
                  </a:schemeClr>
                </a:solidFill>
                <a:latin typeface="Arial" panose="020B0604020202020204" pitchFamily="34" charset="0"/>
                <a:cs typeface="Arial" panose="020B0604020202020204" pitchFamily="34" charset="0"/>
              </a:rPr>
              <a:t>Cooperation Framework for Agricultural Development and Food Security in the CAREC Region</a:t>
            </a:r>
            <a:r>
              <a:rPr lang="en-PH">
                <a:latin typeface="Arial" panose="020B0604020202020204" pitchFamily="34" charset="0"/>
                <a:cs typeface="Arial" panose="020B0604020202020204" pitchFamily="34" charset="0"/>
              </a:rPr>
              <a:t> endorsed during 22</a:t>
            </a:r>
            <a:r>
              <a:rPr lang="en-PH" baseline="30000">
                <a:latin typeface="Arial" panose="020B0604020202020204" pitchFamily="34" charset="0"/>
                <a:cs typeface="Arial" panose="020B0604020202020204" pitchFamily="34" charset="0"/>
              </a:rPr>
              <a:t>nd</a:t>
            </a:r>
            <a:r>
              <a:rPr lang="en-PH">
                <a:latin typeface="Arial" panose="020B0604020202020204" pitchFamily="34" charset="0"/>
                <a:cs typeface="Arial" panose="020B0604020202020204" pitchFamily="34" charset="0"/>
              </a:rPr>
              <a:t> Ministerial Conference</a:t>
            </a:r>
          </a:p>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Regional KSTA to support implementation of the Framework for approval Q3 this year</a:t>
            </a: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sp>
        <p:nvSpPr>
          <p:cNvPr id="6" name="TextBox 5">
            <a:extLst>
              <a:ext uri="{FF2B5EF4-FFF2-40B4-BE49-F238E27FC236}">
                <a16:creationId xmlns:a16="http://schemas.microsoft.com/office/drawing/2014/main" id="{6DD2569C-F956-39AA-D573-06C411BC3C1F}"/>
              </a:ext>
            </a:extLst>
          </p:cNvPr>
          <p:cNvSpPr txBox="1"/>
          <p:nvPr/>
        </p:nvSpPr>
        <p:spPr>
          <a:xfrm>
            <a:off x="3383659" y="910995"/>
            <a:ext cx="5182083" cy="369332"/>
          </a:xfrm>
          <a:prstGeom prst="rect">
            <a:avLst/>
          </a:prstGeom>
          <a:noFill/>
        </p:spPr>
        <p:txBody>
          <a:bodyPr wrap="square" rtlCol="0">
            <a:spAutoFit/>
          </a:bodyPr>
          <a:lstStyle/>
          <a:p>
            <a:pPr algn="ctr"/>
            <a:r>
              <a:rPr lang="en-PH" b="1" u="sng">
                <a:solidFill>
                  <a:srgbClr val="00B050"/>
                </a:solidFill>
                <a:latin typeface="Arial" panose="020B0604020202020204" pitchFamily="34" charset="0"/>
                <a:cs typeface="Arial" panose="020B0604020202020204" pitchFamily="34" charset="0"/>
              </a:rPr>
              <a:t>Agriculture and Water Cluster</a:t>
            </a:r>
          </a:p>
        </p:txBody>
      </p:sp>
      <p:pic>
        <p:nvPicPr>
          <p:cNvPr id="18" name="Picture 17" descr="A group of people sitting at a table&#10;&#10;Description automatically generated with medium confidence">
            <a:extLst>
              <a:ext uri="{FF2B5EF4-FFF2-40B4-BE49-F238E27FC236}">
                <a16:creationId xmlns:a16="http://schemas.microsoft.com/office/drawing/2014/main" id="{F24CF634-B9E8-9F79-AFA5-95B540FF8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 y="1338895"/>
            <a:ext cx="6019477" cy="2613533"/>
          </a:xfrm>
          <a:prstGeom prst="rect">
            <a:avLst/>
          </a:prstGeom>
        </p:spPr>
      </p:pic>
      <p:pic>
        <p:nvPicPr>
          <p:cNvPr id="5" name="Picture 4" descr="A picture containing text, sky, cloud, outdoor&#10;&#10;Description automatically generated">
            <a:extLst>
              <a:ext uri="{FF2B5EF4-FFF2-40B4-BE49-F238E27FC236}">
                <a16:creationId xmlns:a16="http://schemas.microsoft.com/office/drawing/2014/main" id="{8B67B203-20AB-39C4-5680-C1126BA50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384" y="3626552"/>
            <a:ext cx="1922127" cy="2494596"/>
          </a:xfrm>
          <a:prstGeom prst="rect">
            <a:avLst/>
          </a:prstGeom>
          <a:ln>
            <a:solidFill>
              <a:srgbClr val="92D050"/>
            </a:solidFill>
          </a:ln>
        </p:spPr>
      </p:pic>
      <p:pic>
        <p:nvPicPr>
          <p:cNvPr id="21" name="Picture 20" descr="A group of people sitting at a table&#10;&#10;Description automatically generated with medium confidence">
            <a:extLst>
              <a:ext uri="{FF2B5EF4-FFF2-40B4-BE49-F238E27FC236}">
                <a16:creationId xmlns:a16="http://schemas.microsoft.com/office/drawing/2014/main" id="{0419B06B-11B2-C3FA-78CC-42B9F0403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14" y="3755462"/>
            <a:ext cx="4308664" cy="2930207"/>
          </a:xfrm>
          <a:prstGeom prst="rect">
            <a:avLst/>
          </a:prstGeom>
        </p:spPr>
      </p:pic>
      <p:pic>
        <p:nvPicPr>
          <p:cNvPr id="9" name="Picture 8">
            <a:extLst>
              <a:ext uri="{FF2B5EF4-FFF2-40B4-BE49-F238E27FC236}">
                <a16:creationId xmlns:a16="http://schemas.microsoft.com/office/drawing/2014/main" id="{1C1BD9AF-4651-B0C3-88D2-02640258B5E8}"/>
              </a:ext>
            </a:extLst>
          </p:cNvPr>
          <p:cNvPicPr>
            <a:picLocks noChangeAspect="1"/>
          </p:cNvPicPr>
          <p:nvPr/>
        </p:nvPicPr>
        <p:blipFill>
          <a:blip r:embed="rId5"/>
          <a:stretch>
            <a:fillRect/>
          </a:stretch>
        </p:blipFill>
        <p:spPr>
          <a:xfrm>
            <a:off x="6011511" y="3638762"/>
            <a:ext cx="1941951" cy="2529576"/>
          </a:xfrm>
          <a:prstGeom prst="rect">
            <a:avLst/>
          </a:prstGeom>
        </p:spPr>
      </p:pic>
    </p:spTree>
    <p:extLst>
      <p:ext uri="{BB962C8B-B14F-4D97-AF65-F5344CB8AC3E}">
        <p14:creationId xmlns:p14="http://schemas.microsoft.com/office/powerpoint/2010/main" val="136193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737419" y="1686612"/>
            <a:ext cx="5182083" cy="2308324"/>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In the </a:t>
            </a:r>
            <a:r>
              <a:rPr lang="en-PH" b="1" dirty="0">
                <a:solidFill>
                  <a:srgbClr val="FF0000"/>
                </a:solidFill>
                <a:latin typeface="Arial" panose="020B0604020202020204" pitchFamily="34" charset="0"/>
                <a:cs typeface="Arial" panose="020B0604020202020204" pitchFamily="34" charset="0"/>
              </a:rPr>
              <a:t>health sector</a:t>
            </a:r>
            <a:r>
              <a:rPr lang="en-PH" dirty="0">
                <a:latin typeface="Arial" panose="020B0604020202020204" pitchFamily="34" charset="0"/>
                <a:cs typeface="Arial" panose="020B0604020202020204" pitchFamily="34" charset="0"/>
              </a:rPr>
              <a:t>, endorsement of the </a:t>
            </a:r>
            <a:r>
              <a:rPr lang="en-PH" dirty="0">
                <a:solidFill>
                  <a:srgbClr val="FF0000"/>
                </a:solidFill>
                <a:latin typeface="Arial" panose="020B0604020202020204" pitchFamily="34" charset="0"/>
                <a:cs typeface="Arial" panose="020B0604020202020204" pitchFamily="34" charset="0"/>
              </a:rPr>
              <a:t>CAREC Regional Health Investment Framework 2022-2027 </a:t>
            </a:r>
            <a:r>
              <a:rPr lang="en-PH" dirty="0">
                <a:latin typeface="Arial" panose="020B0604020202020204" pitchFamily="34" charset="0"/>
                <a:cs typeface="Arial" panose="020B0604020202020204" pitchFamily="34" charset="0"/>
              </a:rPr>
              <a:t>last 2 March 2023, aligned to country priorities and needs, to guide regional cooperation and supporting investment coordination across countries and development partners</a:t>
            </a:r>
          </a:p>
          <a:p>
            <a:endParaRPr lang="en-PH"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sp>
        <p:nvSpPr>
          <p:cNvPr id="6" name="TextBox 5">
            <a:extLst>
              <a:ext uri="{FF2B5EF4-FFF2-40B4-BE49-F238E27FC236}">
                <a16:creationId xmlns:a16="http://schemas.microsoft.com/office/drawing/2014/main" id="{6DD2569C-F956-39AA-D573-06C411BC3C1F}"/>
              </a:ext>
            </a:extLst>
          </p:cNvPr>
          <p:cNvSpPr txBox="1"/>
          <p:nvPr/>
        </p:nvSpPr>
        <p:spPr>
          <a:xfrm>
            <a:off x="3318144" y="891966"/>
            <a:ext cx="5182083" cy="369332"/>
          </a:xfrm>
          <a:prstGeom prst="rect">
            <a:avLst/>
          </a:prstGeom>
          <a:noFill/>
        </p:spPr>
        <p:txBody>
          <a:bodyPr wrap="square" rtlCol="0">
            <a:spAutoFit/>
          </a:bodyPr>
          <a:lstStyle/>
          <a:p>
            <a:pPr algn="ctr"/>
            <a:r>
              <a:rPr lang="en-PH" b="1" u="sng">
                <a:solidFill>
                  <a:srgbClr val="FF0000"/>
                </a:solidFill>
                <a:latin typeface="Arial" panose="020B0604020202020204" pitchFamily="34" charset="0"/>
                <a:cs typeface="Arial" panose="020B0604020202020204" pitchFamily="34" charset="0"/>
              </a:rPr>
              <a:t>Human Development Cluster</a:t>
            </a:r>
          </a:p>
        </p:txBody>
      </p:sp>
      <p:sp>
        <p:nvSpPr>
          <p:cNvPr id="9" name="TextBox 8">
            <a:extLst>
              <a:ext uri="{FF2B5EF4-FFF2-40B4-BE49-F238E27FC236}">
                <a16:creationId xmlns:a16="http://schemas.microsoft.com/office/drawing/2014/main" id="{6B05ECC8-BC1F-3E8A-E3EB-78A954C24D90}"/>
              </a:ext>
            </a:extLst>
          </p:cNvPr>
          <p:cNvSpPr txBox="1"/>
          <p:nvPr/>
        </p:nvSpPr>
        <p:spPr>
          <a:xfrm>
            <a:off x="6351029" y="1688249"/>
            <a:ext cx="4951024" cy="2308324"/>
          </a:xfrm>
          <a:prstGeom prst="rect">
            <a:avLst/>
          </a:prstGeom>
          <a:solidFill>
            <a:schemeClr val="accent4">
              <a:lumMod val="20000"/>
              <a:lumOff val="80000"/>
            </a:schemeClr>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For the </a:t>
            </a:r>
            <a:r>
              <a:rPr lang="en-PH" b="1" dirty="0">
                <a:solidFill>
                  <a:srgbClr val="FF0000"/>
                </a:solidFill>
                <a:latin typeface="Arial" panose="020B0604020202020204" pitchFamily="34" charset="0"/>
                <a:cs typeface="Arial" panose="020B0604020202020204" pitchFamily="34" charset="0"/>
              </a:rPr>
              <a:t>education and skills development sector,</a:t>
            </a:r>
            <a:r>
              <a:rPr lang="en-PH" dirty="0">
                <a:latin typeface="Arial" panose="020B0604020202020204" pitchFamily="34" charset="0"/>
                <a:cs typeface="Arial" panose="020B0604020202020204" pitchFamily="34" charset="0"/>
              </a:rPr>
              <a:t> six knowledge products are in final stage of preparation, with two upcoming regional initiatives to be launched in the following months:</a:t>
            </a:r>
          </a:p>
          <a:p>
            <a:pPr marL="742950" lvl="1" indent="-285750">
              <a:buFont typeface="Wingdings" panose="05000000000000000000" pitchFamily="2" charset="2"/>
              <a:buChar char="Ø"/>
            </a:pPr>
            <a:r>
              <a:rPr lang="en-PH" i="1" dirty="0">
                <a:latin typeface="Arial" panose="020B0604020202020204" pitchFamily="34" charset="0"/>
                <a:cs typeface="Arial" panose="020B0604020202020204" pitchFamily="34" charset="0"/>
              </a:rPr>
              <a:t>CAREC Regional Skills Development Initiative</a:t>
            </a:r>
          </a:p>
          <a:p>
            <a:pPr marL="742950" lvl="1" indent="-285750">
              <a:buFont typeface="Wingdings" panose="05000000000000000000" pitchFamily="2" charset="2"/>
              <a:buChar char="Ø"/>
            </a:pPr>
            <a:r>
              <a:rPr lang="en-PH" i="1" dirty="0">
                <a:latin typeface="Arial" panose="020B0604020202020204" pitchFamily="34" charset="0"/>
                <a:cs typeface="Arial" panose="020B0604020202020204" pitchFamily="34" charset="0"/>
              </a:rPr>
              <a:t>CAREC University Consortium Network</a:t>
            </a:r>
            <a:endParaRPr lang="en-PH"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DD3431-5061-58BB-D467-921690FF4A40}"/>
              </a:ext>
            </a:extLst>
          </p:cNvPr>
          <p:cNvSpPr txBox="1"/>
          <p:nvPr/>
        </p:nvSpPr>
        <p:spPr>
          <a:xfrm>
            <a:off x="2853572" y="4420250"/>
            <a:ext cx="6125497" cy="1200329"/>
          </a:xfrm>
          <a:prstGeom prst="rect">
            <a:avLst/>
          </a:prstGeom>
          <a:solidFill>
            <a:schemeClr val="accent6">
              <a:lumMod val="40000"/>
              <a:lumOff val="60000"/>
            </a:schemeClr>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For </a:t>
            </a:r>
            <a:r>
              <a:rPr lang="en-PH" b="1" dirty="0">
                <a:solidFill>
                  <a:srgbClr val="7030A0"/>
                </a:solidFill>
                <a:latin typeface="Arial" panose="020B0604020202020204" pitchFamily="34" charset="0"/>
                <a:cs typeface="Arial" panose="020B0604020202020204" pitchFamily="34" charset="0"/>
              </a:rPr>
              <a:t>gender</a:t>
            </a:r>
            <a:r>
              <a:rPr lang="en-PH" dirty="0">
                <a:latin typeface="Arial" panose="020B0604020202020204" pitchFamily="34" charset="0"/>
                <a:cs typeface="Arial" panose="020B0604020202020204" pitchFamily="34" charset="0"/>
              </a:rPr>
              <a:t>, call for nominations for CAREC Women of the year award started this June 2023</a:t>
            </a:r>
          </a:p>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Launch of CAREC Women in Business Online Community Platform planned for June 2023</a:t>
            </a:r>
          </a:p>
        </p:txBody>
      </p:sp>
    </p:spTree>
    <p:extLst>
      <p:ext uri="{BB962C8B-B14F-4D97-AF65-F5344CB8AC3E}">
        <p14:creationId xmlns:p14="http://schemas.microsoft.com/office/powerpoint/2010/main" val="74873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sp>
        <p:nvSpPr>
          <p:cNvPr id="2" name="TextBox 1">
            <a:extLst>
              <a:ext uri="{FF2B5EF4-FFF2-40B4-BE49-F238E27FC236}">
                <a16:creationId xmlns:a16="http://schemas.microsoft.com/office/drawing/2014/main" id="{D55928EC-1881-0E43-6507-4B4685891061}"/>
              </a:ext>
            </a:extLst>
          </p:cNvPr>
          <p:cNvSpPr txBox="1"/>
          <p:nvPr/>
        </p:nvSpPr>
        <p:spPr>
          <a:xfrm>
            <a:off x="3209990" y="854305"/>
            <a:ext cx="5182083" cy="369332"/>
          </a:xfrm>
          <a:prstGeom prst="rect">
            <a:avLst/>
          </a:prstGeom>
          <a:noFill/>
        </p:spPr>
        <p:txBody>
          <a:bodyPr wrap="square" rtlCol="0">
            <a:spAutoFit/>
          </a:bodyPr>
          <a:lstStyle/>
          <a:p>
            <a:pPr algn="ctr"/>
            <a:r>
              <a:rPr lang="en-PH" b="1" u="sng">
                <a:solidFill>
                  <a:srgbClr val="7030A0"/>
                </a:solidFill>
                <a:latin typeface="Arial" panose="020B0604020202020204" pitchFamily="34" charset="0"/>
                <a:cs typeface="Arial" panose="020B0604020202020204" pitchFamily="34" charset="0"/>
              </a:rPr>
              <a:t>Crosscutting Themes</a:t>
            </a:r>
          </a:p>
        </p:txBody>
      </p:sp>
      <p:sp>
        <p:nvSpPr>
          <p:cNvPr id="3" name="TextBox 2">
            <a:extLst>
              <a:ext uri="{FF2B5EF4-FFF2-40B4-BE49-F238E27FC236}">
                <a16:creationId xmlns:a16="http://schemas.microsoft.com/office/drawing/2014/main" id="{DD3F31A2-343E-F042-02F5-6EE559196577}"/>
              </a:ext>
            </a:extLst>
          </p:cNvPr>
          <p:cNvSpPr txBox="1"/>
          <p:nvPr/>
        </p:nvSpPr>
        <p:spPr>
          <a:xfrm>
            <a:off x="364034" y="4154677"/>
            <a:ext cx="4778237" cy="2031325"/>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For the </a:t>
            </a:r>
            <a:r>
              <a:rPr lang="en-PH" b="1">
                <a:solidFill>
                  <a:srgbClr val="7030A0"/>
                </a:solidFill>
                <a:latin typeface="Arial" panose="020B0604020202020204" pitchFamily="34" charset="0"/>
                <a:cs typeface="Arial" panose="020B0604020202020204" pitchFamily="34" charset="0"/>
              </a:rPr>
              <a:t>CAREC Digital Strategy 2030</a:t>
            </a:r>
            <a:r>
              <a:rPr lang="en-PH">
                <a:latin typeface="Arial" panose="020B0604020202020204" pitchFamily="34" charset="0"/>
                <a:cs typeface="Arial" panose="020B0604020202020204" pitchFamily="34" charset="0"/>
              </a:rPr>
              <a:t>, a regional </a:t>
            </a:r>
            <a:r>
              <a:rPr lang="en-PH" i="1">
                <a:latin typeface="Arial" panose="020B0604020202020204" pitchFamily="34" charset="0"/>
                <a:cs typeface="Arial" panose="020B0604020202020204" pitchFamily="34" charset="0"/>
              </a:rPr>
              <a:t>CAREC Startup Ecosystem Hub </a:t>
            </a:r>
            <a:r>
              <a:rPr lang="en-PH">
                <a:latin typeface="Arial" panose="020B0604020202020204" pitchFamily="34" charset="0"/>
                <a:cs typeface="Arial" panose="020B0604020202020204" pitchFamily="34" charset="0"/>
              </a:rPr>
              <a:t>is in place</a:t>
            </a:r>
          </a:p>
          <a:p>
            <a:pPr marL="285750" indent="-285750">
              <a:buFont typeface="Wingdings" panose="05000000000000000000" pitchFamily="2" charset="2"/>
              <a:buChar char="q"/>
            </a:pPr>
            <a:r>
              <a:rPr lang="en-PH" i="1">
                <a:latin typeface="Arial" panose="020B0604020202020204" pitchFamily="34" charset="0"/>
                <a:cs typeface="Arial" panose="020B0604020202020204" pitchFamily="34" charset="0"/>
              </a:rPr>
              <a:t>CAREC University Startup Generator Challenge, </a:t>
            </a:r>
            <a:r>
              <a:rPr lang="en-PH">
                <a:latin typeface="Arial" panose="020B0604020202020204" pitchFamily="34" charset="0"/>
                <a:cs typeface="Arial" panose="020B0604020202020204" pitchFamily="34" charset="0"/>
              </a:rPr>
              <a:t>successfully concluded last 26 April, with 168 teams from 10 countries participating </a:t>
            </a:r>
          </a:p>
        </p:txBody>
      </p:sp>
      <p:pic>
        <p:nvPicPr>
          <p:cNvPr id="5" name="Picture 4" descr="A screenshot of a video conference&#10;&#10;Description automatically generated with medium confidence">
            <a:extLst>
              <a:ext uri="{FF2B5EF4-FFF2-40B4-BE49-F238E27FC236}">
                <a16:creationId xmlns:a16="http://schemas.microsoft.com/office/drawing/2014/main" id="{F3B18A06-AE43-F7F2-5BDF-95F0DC84C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01" y="1462541"/>
            <a:ext cx="4509220" cy="2541722"/>
          </a:xfrm>
          <a:prstGeom prst="rect">
            <a:avLst/>
          </a:prstGeom>
        </p:spPr>
      </p:pic>
      <p:pic>
        <p:nvPicPr>
          <p:cNvPr id="9" name="Picture 8" descr="A group of people standing together in a large room&#10;&#10;Description automatically generated with low confidence">
            <a:extLst>
              <a:ext uri="{FF2B5EF4-FFF2-40B4-BE49-F238E27FC236}">
                <a16:creationId xmlns:a16="http://schemas.microsoft.com/office/drawing/2014/main" id="{9D6A4A96-0CD7-27D0-7D3E-E25F271D1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090" y="2246384"/>
            <a:ext cx="4687677" cy="3515758"/>
          </a:xfrm>
          <a:prstGeom prst="rect">
            <a:avLst/>
          </a:prstGeom>
        </p:spPr>
      </p:pic>
      <p:sp>
        <p:nvSpPr>
          <p:cNvPr id="10" name="TextBox 9">
            <a:extLst>
              <a:ext uri="{FF2B5EF4-FFF2-40B4-BE49-F238E27FC236}">
                <a16:creationId xmlns:a16="http://schemas.microsoft.com/office/drawing/2014/main" id="{D410F12F-8960-6CB8-E6C9-3439169B3E3F}"/>
              </a:ext>
            </a:extLst>
          </p:cNvPr>
          <p:cNvSpPr txBox="1"/>
          <p:nvPr/>
        </p:nvSpPr>
        <p:spPr>
          <a:xfrm>
            <a:off x="5476568" y="1462541"/>
            <a:ext cx="6381135" cy="646331"/>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For </a:t>
            </a:r>
            <a:r>
              <a:rPr lang="en-PH" b="1">
                <a:solidFill>
                  <a:srgbClr val="7030A0"/>
                </a:solidFill>
                <a:latin typeface="Arial" panose="020B0604020202020204" pitchFamily="34" charset="0"/>
                <a:cs typeface="Arial" panose="020B0604020202020204" pitchFamily="34" charset="0"/>
              </a:rPr>
              <a:t>disaster risk</a:t>
            </a:r>
            <a:r>
              <a:rPr lang="en-PH">
                <a:latin typeface="Arial" panose="020B0604020202020204" pitchFamily="34" charset="0"/>
                <a:cs typeface="Arial" panose="020B0604020202020204" pitchFamily="34" charset="0"/>
              </a:rPr>
              <a:t>, a </a:t>
            </a:r>
            <a:r>
              <a:rPr lang="en-PH" i="1">
                <a:latin typeface="Arial" panose="020B0604020202020204" pitchFamily="34" charset="0"/>
                <a:cs typeface="Arial" panose="020B0604020202020204" pitchFamily="34" charset="0"/>
              </a:rPr>
              <a:t>Disaster Risk Engagement Meeting </a:t>
            </a:r>
            <a:r>
              <a:rPr lang="en-PH">
                <a:latin typeface="Arial" panose="020B0604020202020204" pitchFamily="34" charset="0"/>
                <a:cs typeface="Arial" panose="020B0604020202020204" pitchFamily="34" charset="0"/>
              </a:rPr>
              <a:t>was held last 28-30 November in Istanbul</a:t>
            </a:r>
          </a:p>
        </p:txBody>
      </p:sp>
      <p:sp>
        <p:nvSpPr>
          <p:cNvPr id="11" name="TextBox 10">
            <a:extLst>
              <a:ext uri="{FF2B5EF4-FFF2-40B4-BE49-F238E27FC236}">
                <a16:creationId xmlns:a16="http://schemas.microsoft.com/office/drawing/2014/main" id="{9FC61139-9573-0D21-9138-8D2B11B27DA7}"/>
              </a:ext>
            </a:extLst>
          </p:cNvPr>
          <p:cNvSpPr txBox="1"/>
          <p:nvPr/>
        </p:nvSpPr>
        <p:spPr>
          <a:xfrm>
            <a:off x="5476567" y="5403530"/>
            <a:ext cx="6125497"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Planned activities include:</a:t>
            </a:r>
          </a:p>
          <a:p>
            <a:pPr marL="742950" lvl="1" indent="-285750">
              <a:buFont typeface="Wingdings" panose="05000000000000000000" pitchFamily="2" charset="2"/>
              <a:buChar char="Ø"/>
            </a:pPr>
            <a:r>
              <a:rPr lang="en-PH">
                <a:latin typeface="Arial" panose="020B0604020202020204" pitchFamily="34" charset="0"/>
                <a:cs typeface="Arial" panose="020B0604020202020204" pitchFamily="34" charset="0"/>
              </a:rPr>
              <a:t>Roadmap for a regional risk transfer facility</a:t>
            </a:r>
          </a:p>
          <a:p>
            <a:pPr marL="742950" lvl="1" indent="-285750">
              <a:buFont typeface="Wingdings" panose="05000000000000000000" pitchFamily="2" charset="2"/>
              <a:buChar char="Ø"/>
            </a:pPr>
            <a:r>
              <a:rPr lang="en-PH">
                <a:latin typeface="Arial" panose="020B0604020202020204" pitchFamily="34" charset="0"/>
                <a:cs typeface="Arial" panose="020B0604020202020204" pitchFamily="34" charset="0"/>
              </a:rPr>
              <a:t>Feasibility of issuance of disaster relief bonds</a:t>
            </a:r>
          </a:p>
          <a:p>
            <a:pPr marL="742950" lvl="1" indent="-285750">
              <a:buFont typeface="Wingdings" panose="05000000000000000000" pitchFamily="2" charset="2"/>
              <a:buChar char="Ø"/>
            </a:pPr>
            <a:r>
              <a:rPr lang="en-PH">
                <a:latin typeface="Arial" panose="020B0604020202020204" pitchFamily="34" charset="0"/>
                <a:cs typeface="Arial" panose="020B0604020202020204" pitchFamily="34" charset="0"/>
              </a:rPr>
              <a:t>Refined disaster risk management interface (DRMI)</a:t>
            </a:r>
          </a:p>
        </p:txBody>
      </p:sp>
    </p:spTree>
    <p:extLst>
      <p:ext uri="{BB962C8B-B14F-4D97-AF65-F5344CB8AC3E}">
        <p14:creationId xmlns:p14="http://schemas.microsoft.com/office/powerpoint/2010/main" val="366634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4097-AE8D-3896-9630-347A547DCE41}"/>
              </a:ext>
            </a:extLst>
          </p:cNvPr>
          <p:cNvSpPr>
            <a:spLocks noGrp="1"/>
          </p:cNvSpPr>
          <p:nvPr>
            <p:ph type="title"/>
          </p:nvPr>
        </p:nvSpPr>
        <p:spPr/>
        <p:txBody>
          <a:bodyPr>
            <a:normAutofit/>
          </a:bodyPr>
          <a:lstStyle/>
          <a:p>
            <a:r>
              <a:rPr lang="en-US" sz="4000">
                <a:latin typeface="Arial"/>
                <a:cs typeface="Calibri Light"/>
              </a:rPr>
              <a:t>Key Challenges Facing the </a:t>
            </a:r>
            <a:r>
              <a:rPr lang="en-US" sz="4000" b="1">
                <a:solidFill>
                  <a:schemeClr val="accent2"/>
                </a:solidFill>
                <a:latin typeface="Arial"/>
                <a:cs typeface="Calibri Light"/>
              </a:rPr>
              <a:t>CAREC Program</a:t>
            </a:r>
          </a:p>
        </p:txBody>
      </p:sp>
      <p:sp>
        <p:nvSpPr>
          <p:cNvPr id="3" name="Content Placeholder 2">
            <a:extLst>
              <a:ext uri="{FF2B5EF4-FFF2-40B4-BE49-F238E27FC236}">
                <a16:creationId xmlns:a16="http://schemas.microsoft.com/office/drawing/2014/main" id="{51AD26F5-EC7C-082F-54A5-B88BBF9ABE14}"/>
              </a:ext>
            </a:extLst>
          </p:cNvPr>
          <p:cNvSpPr>
            <a:spLocks noGrp="1"/>
          </p:cNvSpPr>
          <p:nvPr>
            <p:ph idx="1"/>
          </p:nvPr>
        </p:nvSpPr>
        <p:spPr/>
        <p:txBody>
          <a:bodyPr vert="horz" lIns="91440" tIns="45720" rIns="91440" bIns="45720" rtlCol="0" anchor="t">
            <a:normAutofit/>
          </a:bodyPr>
          <a:lstStyle/>
          <a:p>
            <a:r>
              <a:rPr lang="en-US" dirty="0">
                <a:latin typeface="Arial"/>
                <a:cs typeface="Arial"/>
              </a:rPr>
              <a:t>Country engagement, low sense of program ownership [frequent rotation of government employees, view of CAREC activities as increased workload]</a:t>
            </a:r>
          </a:p>
          <a:p>
            <a:r>
              <a:rPr lang="en-US" dirty="0">
                <a:latin typeface="Arial"/>
                <a:cs typeface="Arial"/>
              </a:rPr>
              <a:t>Geopolitical conflicts</a:t>
            </a:r>
          </a:p>
          <a:p>
            <a:endParaRPr lang="en-US" dirty="0">
              <a:latin typeface="Arial"/>
              <a:cs typeface="Arial"/>
            </a:endParaRPr>
          </a:p>
        </p:txBody>
      </p:sp>
    </p:spTree>
    <p:extLst>
      <p:ext uri="{BB962C8B-B14F-4D97-AF65-F5344CB8AC3E}">
        <p14:creationId xmlns:p14="http://schemas.microsoft.com/office/powerpoint/2010/main" val="232673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79DBDB5A-2472-CA12-E89B-71C8E5CBFE87}"/>
              </a:ext>
            </a:extLst>
          </p:cNvPr>
          <p:cNvCxnSpPr>
            <a:cxnSpLocks/>
          </p:cNvCxnSpPr>
          <p:nvPr/>
        </p:nvCxnSpPr>
        <p:spPr>
          <a:xfrm>
            <a:off x="4586456" y="2783550"/>
            <a:ext cx="285"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08688C-1D58-0ADB-A642-381218A151F0}"/>
              </a:ext>
            </a:extLst>
          </p:cNvPr>
          <p:cNvCxnSpPr>
            <a:cxnSpLocks/>
          </p:cNvCxnSpPr>
          <p:nvPr/>
        </p:nvCxnSpPr>
        <p:spPr>
          <a:xfrm>
            <a:off x="10033122" y="2731168"/>
            <a:ext cx="285" cy="1291463"/>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761A61-9534-1DAB-B342-BC61870DAE64}"/>
              </a:ext>
            </a:extLst>
          </p:cNvPr>
          <p:cNvSpPr>
            <a:spLocks noGrp="1"/>
          </p:cNvSpPr>
          <p:nvPr>
            <p:ph type="title"/>
          </p:nvPr>
        </p:nvSpPr>
        <p:spPr>
          <a:xfrm>
            <a:off x="423691" y="145983"/>
            <a:ext cx="10515600" cy="1325563"/>
          </a:xfrm>
        </p:spPr>
        <p:txBody>
          <a:bodyPr>
            <a:normAutofit/>
          </a:bodyPr>
          <a:lstStyle/>
          <a:p>
            <a:r>
              <a:rPr lang="en-PH" sz="4000" dirty="0">
                <a:latin typeface="Arial" panose="020B0604020202020204" pitchFamily="34" charset="0"/>
                <a:cs typeface="Arial" panose="020B0604020202020204" pitchFamily="34" charset="0"/>
              </a:rPr>
              <a:t>Moving forward: Upcoming Activities</a:t>
            </a:r>
          </a:p>
        </p:txBody>
      </p:sp>
      <p:grpSp>
        <p:nvGrpSpPr>
          <p:cNvPr id="3" name="Group 2">
            <a:extLst>
              <a:ext uri="{FF2B5EF4-FFF2-40B4-BE49-F238E27FC236}">
                <a16:creationId xmlns:a16="http://schemas.microsoft.com/office/drawing/2014/main" id="{11269052-64ED-54B9-1BC6-451FAB68365C}"/>
              </a:ext>
            </a:extLst>
          </p:cNvPr>
          <p:cNvGrpSpPr/>
          <p:nvPr/>
        </p:nvGrpSpPr>
        <p:grpSpPr>
          <a:xfrm>
            <a:off x="532432" y="1455988"/>
            <a:ext cx="11127136" cy="2504284"/>
            <a:chOff x="419100" y="2153817"/>
            <a:chExt cx="8305800" cy="2504284"/>
          </a:xfrm>
        </p:grpSpPr>
        <p:cxnSp>
          <p:nvCxnSpPr>
            <p:cNvPr id="18" name="Straight Connector 17">
              <a:extLst>
                <a:ext uri="{FF2B5EF4-FFF2-40B4-BE49-F238E27FC236}">
                  <a16:creationId xmlns:a16="http://schemas.microsoft.com/office/drawing/2014/main" id="{2C4D622E-DC89-25BF-9F0D-4B0636529088}"/>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19" name="Group 18">
              <a:extLst>
                <a:ext uri="{FF2B5EF4-FFF2-40B4-BE49-F238E27FC236}">
                  <a16:creationId xmlns:a16="http://schemas.microsoft.com/office/drawing/2014/main" id="{BAA52D2D-EC08-8B53-EAB0-C15E17995FEB}"/>
                </a:ext>
              </a:extLst>
            </p:cNvPr>
            <p:cNvGrpSpPr/>
            <p:nvPr/>
          </p:nvGrpSpPr>
          <p:grpSpPr>
            <a:xfrm>
              <a:off x="1012723" y="3028483"/>
              <a:ext cx="800078" cy="801042"/>
              <a:chOff x="1350296" y="2894973"/>
              <a:chExt cx="1066771" cy="1068054"/>
            </a:xfrm>
          </p:grpSpPr>
          <p:sp>
            <p:nvSpPr>
              <p:cNvPr id="43" name="Freeform 5">
                <a:extLst>
                  <a:ext uri="{FF2B5EF4-FFF2-40B4-BE49-F238E27FC236}">
                    <a16:creationId xmlns:a16="http://schemas.microsoft.com/office/drawing/2014/main" id="{9F0576EB-C7B9-2199-DD8C-61EB45823228}"/>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4" name="Freeform 7">
                <a:extLst>
                  <a:ext uri="{FF2B5EF4-FFF2-40B4-BE49-F238E27FC236}">
                    <a16:creationId xmlns:a16="http://schemas.microsoft.com/office/drawing/2014/main" id="{149B3999-A90F-2529-06F7-F781185E2ABE}"/>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0" name="Group 19">
              <a:extLst>
                <a:ext uri="{FF2B5EF4-FFF2-40B4-BE49-F238E27FC236}">
                  <a16:creationId xmlns:a16="http://schemas.microsoft.com/office/drawing/2014/main" id="{9845ED0E-CF79-B2E9-7641-9FBB5BAA760A}"/>
                </a:ext>
              </a:extLst>
            </p:cNvPr>
            <p:cNvGrpSpPr/>
            <p:nvPr/>
          </p:nvGrpSpPr>
          <p:grpSpPr>
            <a:xfrm>
              <a:off x="7111181" y="3028483"/>
              <a:ext cx="800078" cy="801042"/>
              <a:chOff x="9481574" y="2894973"/>
              <a:chExt cx="1066771" cy="1068054"/>
            </a:xfrm>
          </p:grpSpPr>
          <p:sp>
            <p:nvSpPr>
              <p:cNvPr id="41" name="Freeform 5">
                <a:extLst>
                  <a:ext uri="{FF2B5EF4-FFF2-40B4-BE49-F238E27FC236}">
                    <a16:creationId xmlns:a16="http://schemas.microsoft.com/office/drawing/2014/main" id="{4D0BFE4D-4F26-A79F-FE09-C8C955DA5584}"/>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2" name="Freeform 7">
                <a:extLst>
                  <a:ext uri="{FF2B5EF4-FFF2-40B4-BE49-F238E27FC236}">
                    <a16:creationId xmlns:a16="http://schemas.microsoft.com/office/drawing/2014/main" id="{88CE1565-4C89-AAB2-AC5D-43D925075CA4}"/>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solidFill>
                  <a:schemeClr val="accent1">
                    <a:lumMod val="50000"/>
                  </a:schemeClr>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1" name="Group 20">
              <a:extLst>
                <a:ext uri="{FF2B5EF4-FFF2-40B4-BE49-F238E27FC236}">
                  <a16:creationId xmlns:a16="http://schemas.microsoft.com/office/drawing/2014/main" id="{7690F7CF-0517-02C7-FFF5-4C7080A13298}"/>
                </a:ext>
              </a:extLst>
            </p:cNvPr>
            <p:cNvGrpSpPr/>
            <p:nvPr/>
          </p:nvGrpSpPr>
          <p:grpSpPr>
            <a:xfrm>
              <a:off x="5078362" y="3028483"/>
              <a:ext cx="800078" cy="801042"/>
              <a:chOff x="6771148" y="2894973"/>
              <a:chExt cx="1066771" cy="1068054"/>
            </a:xfrm>
          </p:grpSpPr>
          <p:sp>
            <p:nvSpPr>
              <p:cNvPr id="39" name="Freeform 5">
                <a:extLst>
                  <a:ext uri="{FF2B5EF4-FFF2-40B4-BE49-F238E27FC236}">
                    <a16:creationId xmlns:a16="http://schemas.microsoft.com/office/drawing/2014/main" id="{679FB695-A386-95FA-00A9-9430AA7C8A8B}"/>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0" name="Freeform 7">
                <a:extLst>
                  <a:ext uri="{FF2B5EF4-FFF2-40B4-BE49-F238E27FC236}">
                    <a16:creationId xmlns:a16="http://schemas.microsoft.com/office/drawing/2014/main" id="{4FFBCEF8-78E9-5E3A-97BB-DEB2DE4EC159}"/>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2" name="Group 21">
              <a:extLst>
                <a:ext uri="{FF2B5EF4-FFF2-40B4-BE49-F238E27FC236}">
                  <a16:creationId xmlns:a16="http://schemas.microsoft.com/office/drawing/2014/main" id="{E1EF9226-4788-AA28-1879-877548072045}"/>
                </a:ext>
              </a:extLst>
            </p:cNvPr>
            <p:cNvGrpSpPr/>
            <p:nvPr/>
          </p:nvGrpSpPr>
          <p:grpSpPr>
            <a:xfrm>
              <a:off x="3045542" y="3028483"/>
              <a:ext cx="800078" cy="801042"/>
              <a:chOff x="4060722" y="2894973"/>
              <a:chExt cx="1066771" cy="1068054"/>
            </a:xfrm>
          </p:grpSpPr>
          <p:sp>
            <p:nvSpPr>
              <p:cNvPr id="37" name="Freeform 5">
                <a:extLst>
                  <a:ext uri="{FF2B5EF4-FFF2-40B4-BE49-F238E27FC236}">
                    <a16:creationId xmlns:a16="http://schemas.microsoft.com/office/drawing/2014/main" id="{7DCDEE73-8927-8DD8-CD70-B21E1F8D5243}"/>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8" name="Freeform 7">
                <a:extLst>
                  <a:ext uri="{FF2B5EF4-FFF2-40B4-BE49-F238E27FC236}">
                    <a16:creationId xmlns:a16="http://schemas.microsoft.com/office/drawing/2014/main" id="{BFC50864-0DCE-C524-B8DB-1A6A9BA6ED18}"/>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sp>
          <p:nvSpPr>
            <p:cNvPr id="23" name="Oval 22">
              <a:extLst>
                <a:ext uri="{FF2B5EF4-FFF2-40B4-BE49-F238E27FC236}">
                  <a16:creationId xmlns:a16="http://schemas.microsoft.com/office/drawing/2014/main" id="{2D7EB59C-8F9E-ED69-10F0-8CD7680547C2}"/>
                </a:ext>
              </a:extLst>
            </p:cNvPr>
            <p:cNvSpPr/>
            <p:nvPr/>
          </p:nvSpPr>
          <p:spPr>
            <a:xfrm>
              <a:off x="1225123"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4" name="Oval 23">
              <a:extLst>
                <a:ext uri="{FF2B5EF4-FFF2-40B4-BE49-F238E27FC236}">
                  <a16:creationId xmlns:a16="http://schemas.microsoft.com/office/drawing/2014/main" id="{5CA9A222-BB24-33D5-5A77-8AA2BB50FE42}"/>
                </a:ext>
              </a:extLst>
            </p:cNvPr>
            <p:cNvSpPr/>
            <p:nvPr/>
          </p:nvSpPr>
          <p:spPr>
            <a:xfrm>
              <a:off x="3257728"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5" name="Oval 24">
              <a:extLst>
                <a:ext uri="{FF2B5EF4-FFF2-40B4-BE49-F238E27FC236}">
                  <a16:creationId xmlns:a16="http://schemas.microsoft.com/office/drawing/2014/main" id="{EADD7177-5C1F-291D-B60C-8FD7F354324E}"/>
                </a:ext>
              </a:extLst>
            </p:cNvPr>
            <p:cNvSpPr/>
            <p:nvPr/>
          </p:nvSpPr>
          <p:spPr>
            <a:xfrm>
              <a:off x="5290334"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6" name="Oval 25">
              <a:extLst>
                <a:ext uri="{FF2B5EF4-FFF2-40B4-BE49-F238E27FC236}">
                  <a16:creationId xmlns:a16="http://schemas.microsoft.com/office/drawing/2014/main" id="{3F1D2172-0B69-A28B-A74D-F641C64243C5}"/>
                </a:ext>
              </a:extLst>
            </p:cNvPr>
            <p:cNvSpPr/>
            <p:nvPr/>
          </p:nvSpPr>
          <p:spPr>
            <a:xfrm>
              <a:off x="7322941"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7" name="Oval 26">
              <a:extLst>
                <a:ext uri="{FF2B5EF4-FFF2-40B4-BE49-F238E27FC236}">
                  <a16:creationId xmlns:a16="http://schemas.microsoft.com/office/drawing/2014/main" id="{8DE8464A-1BEA-6D78-660E-BC1591875EAD}"/>
                </a:ext>
              </a:extLst>
            </p:cNvPr>
            <p:cNvSpPr/>
            <p:nvPr/>
          </p:nvSpPr>
          <p:spPr>
            <a:xfrm>
              <a:off x="1308146"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8" name="Oval 27">
              <a:extLst>
                <a:ext uri="{FF2B5EF4-FFF2-40B4-BE49-F238E27FC236}">
                  <a16:creationId xmlns:a16="http://schemas.microsoft.com/office/drawing/2014/main" id="{F7BF89AE-C201-0B3E-2FBB-D53552F02A95}"/>
                </a:ext>
              </a:extLst>
            </p:cNvPr>
            <p:cNvSpPr/>
            <p:nvPr/>
          </p:nvSpPr>
          <p:spPr>
            <a:xfrm>
              <a:off x="3340859"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Oval 28">
              <a:extLst>
                <a:ext uri="{FF2B5EF4-FFF2-40B4-BE49-F238E27FC236}">
                  <a16:creationId xmlns:a16="http://schemas.microsoft.com/office/drawing/2014/main" id="{8846862F-629E-C9F9-4C20-AC6BDBF3CF9D}"/>
                </a:ext>
              </a:extLst>
            </p:cNvPr>
            <p:cNvSpPr/>
            <p:nvPr/>
          </p:nvSpPr>
          <p:spPr>
            <a:xfrm>
              <a:off x="5373572"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Oval 29">
              <a:extLst>
                <a:ext uri="{FF2B5EF4-FFF2-40B4-BE49-F238E27FC236}">
                  <a16:creationId xmlns:a16="http://schemas.microsoft.com/office/drawing/2014/main" id="{63BC146A-4A52-146D-55D1-4023CBC83FA5}"/>
                </a:ext>
              </a:extLst>
            </p:cNvPr>
            <p:cNvSpPr/>
            <p:nvPr/>
          </p:nvSpPr>
          <p:spPr>
            <a:xfrm>
              <a:off x="7406285"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31" name="Straight Connector 30">
              <a:extLst>
                <a:ext uri="{FF2B5EF4-FFF2-40B4-BE49-F238E27FC236}">
                  <a16:creationId xmlns:a16="http://schemas.microsoft.com/office/drawing/2014/main" id="{49785BBE-B796-E543-55FF-1D6A2CCAB66A}"/>
                </a:ext>
              </a:extLst>
            </p:cNvPr>
            <p:cNvCxnSpPr/>
            <p:nvPr/>
          </p:nvCxnSpPr>
          <p:spPr>
            <a:xfrm>
              <a:off x="1412921" y="3533775"/>
              <a:ext cx="0"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A7133D-1481-30B8-A678-BC18C91C2C64}"/>
                </a:ext>
              </a:extLst>
            </p:cNvPr>
            <p:cNvCxnSpPr>
              <a:cxnSpLocks/>
            </p:cNvCxnSpPr>
            <p:nvPr/>
          </p:nvCxnSpPr>
          <p:spPr>
            <a:xfrm>
              <a:off x="5478347" y="3533775"/>
              <a:ext cx="213"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3" name="TextBox 17">
              <a:extLst>
                <a:ext uri="{FF2B5EF4-FFF2-40B4-BE49-F238E27FC236}">
                  <a16:creationId xmlns:a16="http://schemas.microsoft.com/office/drawing/2014/main" id="{3761BF2C-9738-8C32-27D0-AD5BCF48D652}"/>
                </a:ext>
              </a:extLst>
            </p:cNvPr>
            <p:cNvSpPr txBox="1"/>
            <p:nvPr/>
          </p:nvSpPr>
          <p:spPr>
            <a:xfrm>
              <a:off x="592839" y="2197067"/>
              <a:ext cx="161569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Arial" panose="020B0604020202020204" pitchFamily="34" charset="0"/>
                  <a:cs typeface="Arial" panose="020B0604020202020204" pitchFamily="34" charset="0"/>
                </a:rPr>
                <a:t>July/August 2023</a:t>
              </a:r>
            </a:p>
            <a:p>
              <a:pPr algn="ctr"/>
              <a:r>
                <a:rPr lang="en-US" sz="1400" dirty="0">
                  <a:latin typeface="Arial" panose="020B0604020202020204" pitchFamily="34" charset="0"/>
                  <a:cs typeface="Arial" panose="020B0604020202020204" pitchFamily="34" charset="0"/>
                </a:rPr>
                <a:t>(Islamabad, Pakistan/ TBC)</a:t>
              </a:r>
            </a:p>
          </p:txBody>
        </p:sp>
        <p:sp>
          <p:nvSpPr>
            <p:cNvPr id="34" name="TextBox 18">
              <a:extLst>
                <a:ext uri="{FF2B5EF4-FFF2-40B4-BE49-F238E27FC236}">
                  <a16:creationId xmlns:a16="http://schemas.microsoft.com/office/drawing/2014/main" id="{242FCA4E-E462-D2E1-94AF-6F251FD2A1D0}"/>
                </a:ext>
              </a:extLst>
            </p:cNvPr>
            <p:cNvSpPr txBox="1"/>
            <p:nvPr/>
          </p:nvSpPr>
          <p:spPr>
            <a:xfrm>
              <a:off x="2575726" y="2155702"/>
              <a:ext cx="1670034"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Arial" panose="020B0604020202020204" pitchFamily="34" charset="0"/>
                  <a:cs typeface="Arial" panose="020B0604020202020204" pitchFamily="34" charset="0"/>
                </a:rPr>
                <a:t>September 2023</a:t>
              </a:r>
            </a:p>
            <a:p>
              <a:pPr algn="ctr"/>
              <a:r>
                <a:rPr lang="en-US" sz="1400">
                  <a:latin typeface="Arial" panose="020B0604020202020204" pitchFamily="34" charset="0"/>
                  <a:cs typeface="Arial" panose="020B0604020202020204" pitchFamily="34" charset="0"/>
                </a:rPr>
                <a:t>(Tbilisi, Georgia/ TBC)</a:t>
              </a:r>
            </a:p>
          </p:txBody>
        </p:sp>
        <p:sp>
          <p:nvSpPr>
            <p:cNvPr id="35" name="TextBox 19">
              <a:extLst>
                <a:ext uri="{FF2B5EF4-FFF2-40B4-BE49-F238E27FC236}">
                  <a16:creationId xmlns:a16="http://schemas.microsoft.com/office/drawing/2014/main" id="{7F6C0CFC-9FD6-ADF7-4DFA-14283767A63A}"/>
                </a:ext>
              </a:extLst>
            </p:cNvPr>
            <p:cNvSpPr txBox="1"/>
            <p:nvPr/>
          </p:nvSpPr>
          <p:spPr>
            <a:xfrm>
              <a:off x="4846958" y="2153817"/>
              <a:ext cx="143720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Arial" panose="020B0604020202020204" pitchFamily="34" charset="0"/>
                  <a:cs typeface="Arial" panose="020B0604020202020204" pitchFamily="34" charset="0"/>
                </a:rPr>
                <a:t>October 2023 </a:t>
              </a:r>
              <a:r>
                <a:rPr lang="en-US" sz="1400">
                  <a:latin typeface="Arial" panose="020B0604020202020204" pitchFamily="34" charset="0"/>
                  <a:cs typeface="Arial" panose="020B0604020202020204" pitchFamily="34" charset="0"/>
                </a:rPr>
                <a:t>(Tbilisi, Georgia)</a:t>
              </a:r>
            </a:p>
            <a:p>
              <a:pPr algn="ctr"/>
              <a:r>
                <a:rPr lang="en-US" sz="1400">
                  <a:latin typeface="Arial" panose="020B0604020202020204" pitchFamily="34" charset="0"/>
                  <a:cs typeface="Arial" panose="020B0604020202020204" pitchFamily="34" charset="0"/>
                </a:rPr>
                <a:t>(Almaty, Kazakhstan)</a:t>
              </a:r>
            </a:p>
          </p:txBody>
        </p:sp>
        <p:sp>
          <p:nvSpPr>
            <p:cNvPr id="36" name="TextBox 20">
              <a:extLst>
                <a:ext uri="{FF2B5EF4-FFF2-40B4-BE49-F238E27FC236}">
                  <a16:creationId xmlns:a16="http://schemas.microsoft.com/office/drawing/2014/main" id="{3081C58B-5E55-6327-30D5-7CBF747ACC24}"/>
                </a:ext>
              </a:extLst>
            </p:cNvPr>
            <p:cNvSpPr txBox="1"/>
            <p:nvPr/>
          </p:nvSpPr>
          <p:spPr>
            <a:xfrm>
              <a:off x="6849796" y="2157586"/>
              <a:ext cx="1494576"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Arial" panose="020B0604020202020204" pitchFamily="34" charset="0"/>
                  <a:cs typeface="Arial" panose="020B0604020202020204" pitchFamily="34" charset="0"/>
                </a:rPr>
                <a:t>November 2023 </a:t>
              </a:r>
            </a:p>
            <a:p>
              <a:pPr algn="ctr"/>
              <a:r>
                <a:rPr lang="en-US" sz="1400">
                  <a:latin typeface="Arial" panose="020B0604020202020204" pitchFamily="34" charset="0"/>
                  <a:cs typeface="Arial" panose="020B0604020202020204" pitchFamily="34" charset="0"/>
                </a:rPr>
                <a:t>(Tbilisi, Georgia)</a:t>
              </a:r>
            </a:p>
          </p:txBody>
        </p:sp>
      </p:grpSp>
      <p:sp>
        <p:nvSpPr>
          <p:cNvPr id="45" name="Rectangle 44">
            <a:extLst>
              <a:ext uri="{FF2B5EF4-FFF2-40B4-BE49-F238E27FC236}">
                <a16:creationId xmlns:a16="http://schemas.microsoft.com/office/drawing/2014/main" id="{5A98F53D-287F-4A81-8435-D5F787EE716E}"/>
              </a:ext>
            </a:extLst>
          </p:cNvPr>
          <p:cNvSpPr/>
          <p:nvPr/>
        </p:nvSpPr>
        <p:spPr>
          <a:xfrm>
            <a:off x="326289" y="4178915"/>
            <a:ext cx="2538958" cy="2031325"/>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CAREC Disaster Risk Engagement Meeting (18-19 July)</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STKECD Country Consultations (TBD)</a:t>
            </a:r>
          </a:p>
        </p:txBody>
      </p:sp>
      <p:sp>
        <p:nvSpPr>
          <p:cNvPr id="46" name="Rectangle 45">
            <a:extLst>
              <a:ext uri="{FF2B5EF4-FFF2-40B4-BE49-F238E27FC236}">
                <a16:creationId xmlns:a16="http://schemas.microsoft.com/office/drawing/2014/main" id="{6B52A252-D830-8908-E5F7-8E8C62ABD4D3}"/>
              </a:ext>
            </a:extLst>
          </p:cNvPr>
          <p:cNvSpPr/>
          <p:nvPr/>
        </p:nvSpPr>
        <p:spPr>
          <a:xfrm>
            <a:off x="9306853" y="4149866"/>
            <a:ext cx="2696749" cy="2308324"/>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Energy Investment Forum (28-29 Nov)</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22</a:t>
            </a:r>
            <a:r>
              <a:rPr lang="en-US" baseline="30000" dirty="0">
                <a:latin typeface="Arial" panose="020B0604020202020204" pitchFamily="34" charset="0"/>
                <a:ea typeface="Roboto Black" panose="02000000000000000000" pitchFamily="2" charset="0"/>
                <a:cs typeface="Arial" panose="020B0604020202020204" pitchFamily="34" charset="0"/>
              </a:rPr>
              <a:t>nd</a:t>
            </a:r>
            <a:r>
              <a:rPr lang="en-US" dirty="0">
                <a:latin typeface="Arial" panose="020B0604020202020204" pitchFamily="34" charset="0"/>
                <a:ea typeface="Roboto Black" panose="02000000000000000000" pitchFamily="2" charset="0"/>
                <a:cs typeface="Arial" panose="020B0604020202020204" pitchFamily="34" charset="0"/>
              </a:rPr>
              <a:t> Ministerial Conference (30 Nov)</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14</a:t>
            </a:r>
            <a:r>
              <a:rPr lang="en-US" baseline="30000" dirty="0">
                <a:latin typeface="Arial" panose="020B0604020202020204" pitchFamily="34" charset="0"/>
                <a:ea typeface="Roboto Black" panose="02000000000000000000" pitchFamily="2" charset="0"/>
                <a:cs typeface="Arial" panose="020B0604020202020204" pitchFamily="34" charset="0"/>
              </a:rPr>
              <a:t>th</a:t>
            </a:r>
            <a:r>
              <a:rPr lang="en-US" dirty="0">
                <a:latin typeface="Arial" panose="020B0604020202020204" pitchFamily="34" charset="0"/>
                <a:ea typeface="Roboto Black" panose="02000000000000000000" pitchFamily="2" charset="0"/>
                <a:cs typeface="Arial" panose="020B0604020202020204" pitchFamily="34" charset="0"/>
              </a:rPr>
              <a:t> Meeting of CI’s Governing Council (30 Nov, TBC)</a:t>
            </a:r>
          </a:p>
          <a:p>
            <a:pPr marL="342900" indent="-342900">
              <a:buClr>
                <a:schemeClr val="bg2">
                  <a:lumMod val="50000"/>
                </a:schemeClr>
              </a:buClr>
              <a:buFont typeface="Arial" panose="020B0604020202020204" pitchFamily="34" charset="0"/>
              <a:buChar char="•"/>
            </a:pPr>
            <a:endParaRPr lang="en-US" dirty="0">
              <a:latin typeface="Arial" panose="020B0604020202020204" pitchFamily="34" charset="0"/>
              <a:ea typeface="Roboto Black" panose="02000000000000000000" pitchFamily="2" charset="0"/>
              <a:cs typeface="Arial" panose="020B0604020202020204" pitchFamily="34" charset="0"/>
            </a:endParaRPr>
          </a:p>
        </p:txBody>
      </p:sp>
      <p:sp>
        <p:nvSpPr>
          <p:cNvPr id="48" name="Rectangle 47">
            <a:extLst>
              <a:ext uri="{FF2B5EF4-FFF2-40B4-BE49-F238E27FC236}">
                <a16:creationId xmlns:a16="http://schemas.microsoft.com/office/drawing/2014/main" id="{CFF0D097-8DDF-B28B-B085-4334381389C1}"/>
              </a:ext>
            </a:extLst>
          </p:cNvPr>
          <p:cNvSpPr/>
          <p:nvPr/>
        </p:nvSpPr>
        <p:spPr>
          <a:xfrm>
            <a:off x="6183058" y="4120288"/>
            <a:ext cx="2964466" cy="2585323"/>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Tbilisi Silk Road Forum (26-27 Oct)</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National Focal Points’ Meeting (Virtual, TBD)</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Digital Trade Forum (TBD)</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Second Capital Markets Regulators’ Forum (TBD)</a:t>
            </a:r>
          </a:p>
        </p:txBody>
      </p:sp>
      <p:sp>
        <p:nvSpPr>
          <p:cNvPr id="49" name="Rectangle 48">
            <a:extLst>
              <a:ext uri="{FF2B5EF4-FFF2-40B4-BE49-F238E27FC236}">
                <a16:creationId xmlns:a16="http://schemas.microsoft.com/office/drawing/2014/main" id="{7930F0CE-809A-4151-904A-A3979591AAB1}"/>
              </a:ext>
            </a:extLst>
          </p:cNvPr>
          <p:cNvSpPr/>
          <p:nvPr/>
        </p:nvSpPr>
        <p:spPr>
          <a:xfrm>
            <a:off x="2885147" y="4125380"/>
            <a:ext cx="3402617" cy="2031325"/>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Regional Conference on Adoption of E-Phyto in CAREC countries (12-14 Sep)</a:t>
            </a:r>
          </a:p>
          <a:p>
            <a:pPr marL="342900" indent="-342900">
              <a:buClr>
                <a:schemeClr val="bg2">
                  <a:lumMod val="50000"/>
                </a:schemeClr>
              </a:buClr>
              <a:buFont typeface="Arial" panose="020B0604020202020204" pitchFamily="34" charset="0"/>
              <a:buChar char="•"/>
            </a:pPr>
            <a:r>
              <a:rPr lang="en-US" dirty="0">
                <a:latin typeface="Arial" panose="020B0604020202020204" pitchFamily="34" charset="0"/>
                <a:ea typeface="Roboto Black" panose="02000000000000000000" pitchFamily="2" charset="0"/>
                <a:cs typeface="Arial" panose="020B0604020202020204" pitchFamily="34" charset="0"/>
              </a:rPr>
              <a:t>CAREC Innovation Network Exchange Summit (TBD) </a:t>
            </a:r>
          </a:p>
          <a:p>
            <a:pPr marL="342900" indent="-342900">
              <a:buClr>
                <a:schemeClr val="bg2">
                  <a:lumMod val="50000"/>
                </a:schemeClr>
              </a:buClr>
              <a:buFont typeface="Arial" panose="020B0604020202020204" pitchFamily="34" charset="0"/>
              <a:buChar char="•"/>
            </a:pPr>
            <a:endParaRPr lang="en-US" dirty="0">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52899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1A61-9534-1DAB-B342-BC61870DAE64}"/>
              </a:ext>
            </a:extLst>
          </p:cNvPr>
          <p:cNvSpPr>
            <a:spLocks noGrp="1"/>
          </p:cNvSpPr>
          <p:nvPr>
            <p:ph type="title"/>
          </p:nvPr>
        </p:nvSpPr>
        <p:spPr>
          <a:xfrm>
            <a:off x="838200" y="310290"/>
            <a:ext cx="10515600" cy="1325563"/>
          </a:xfrm>
        </p:spPr>
        <p:txBody>
          <a:bodyPr>
            <a:normAutofit/>
          </a:bodyPr>
          <a:lstStyle/>
          <a:p>
            <a:r>
              <a:rPr lang="en-PH" sz="4000" dirty="0">
                <a:latin typeface="Arial" panose="020B0604020202020204" pitchFamily="34" charset="0"/>
                <a:cs typeface="Arial" panose="020B0604020202020204" pitchFamily="34" charset="0"/>
              </a:rPr>
              <a:t>A quick recap of the </a:t>
            </a:r>
            <a:r>
              <a:rPr lang="en-PH" sz="4000" b="1" dirty="0">
                <a:solidFill>
                  <a:schemeClr val="accent2"/>
                </a:solidFill>
                <a:latin typeface="Arial" panose="020B0604020202020204" pitchFamily="34" charset="0"/>
                <a:cs typeface="Arial" panose="020B0604020202020204" pitchFamily="34" charset="0"/>
              </a:rPr>
              <a:t>CAREC 2030 Strategy</a:t>
            </a:r>
            <a:r>
              <a:rPr lang="en-PH" sz="4000" dirty="0">
                <a:latin typeface="Arial" panose="020B0604020202020204" pitchFamily="34" charset="0"/>
                <a:cs typeface="Arial" panose="020B0604020202020204" pitchFamily="34" charset="0"/>
              </a:rPr>
              <a:t>:</a:t>
            </a:r>
          </a:p>
        </p:txBody>
      </p:sp>
      <p:sp>
        <p:nvSpPr>
          <p:cNvPr id="4" name="TextBox 1">
            <a:extLst>
              <a:ext uri="{FF2B5EF4-FFF2-40B4-BE49-F238E27FC236}">
                <a16:creationId xmlns:a16="http://schemas.microsoft.com/office/drawing/2014/main" id="{3246D4F0-9B25-3B36-399E-97490ECD9EA8}"/>
              </a:ext>
            </a:extLst>
          </p:cNvPr>
          <p:cNvSpPr txBox="1"/>
          <p:nvPr/>
        </p:nvSpPr>
        <p:spPr>
          <a:xfrm>
            <a:off x="1187955" y="1531297"/>
            <a:ext cx="44789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Arial" panose="020B0604020202020204" pitchFamily="34" charset="0"/>
                <a:ea typeface="Roboto Black" panose="02000000000000000000" pitchFamily="2" charset="0"/>
                <a:cs typeface="Arial" panose="020B0604020202020204" pitchFamily="34" charset="0"/>
              </a:rPr>
              <a:t>Driving principles</a:t>
            </a:r>
            <a:endParaRPr lang="en-US" sz="2400">
              <a:latin typeface="Arial" panose="020B0604020202020204" pitchFamily="34" charset="0"/>
              <a:ea typeface="Roboto Black" panose="02000000000000000000" pitchFamily="2" charset="0"/>
              <a:cs typeface="Arial" panose="020B0604020202020204" pitchFamily="34" charset="0"/>
            </a:endParaRPr>
          </a:p>
        </p:txBody>
      </p:sp>
      <p:sp>
        <p:nvSpPr>
          <p:cNvPr id="5" name="TextBox 1">
            <a:extLst>
              <a:ext uri="{FF2B5EF4-FFF2-40B4-BE49-F238E27FC236}">
                <a16:creationId xmlns:a16="http://schemas.microsoft.com/office/drawing/2014/main" id="{7E21EE41-DEEE-0AA6-8353-2C24E97542B0}"/>
              </a:ext>
            </a:extLst>
          </p:cNvPr>
          <p:cNvSpPr txBox="1"/>
          <p:nvPr/>
        </p:nvSpPr>
        <p:spPr>
          <a:xfrm>
            <a:off x="516809" y="2118797"/>
            <a:ext cx="5821269" cy="44627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3413" indent="-633413">
              <a:spcAft>
                <a:spcPts val="600"/>
              </a:spcAft>
              <a:buClr>
                <a:srgbClr val="F39C12"/>
              </a:buClr>
              <a:buFont typeface="Wingdings" panose="05000000000000000000" pitchFamily="2" charset="2"/>
              <a:buChar char="q"/>
            </a:pPr>
            <a:r>
              <a:rPr lang="en-US" sz="2400" b="1" dirty="0">
                <a:latin typeface="Arial" panose="020B0604020202020204" pitchFamily="34" charset="0"/>
                <a:ea typeface="Roboto Black" panose="02000000000000000000" pitchFamily="2" charset="0"/>
                <a:cs typeface="Arial" panose="020B0604020202020204" pitchFamily="34" charset="0"/>
              </a:rPr>
              <a:t>Aligning</a:t>
            </a:r>
            <a:r>
              <a:rPr lang="en-US" sz="2400" dirty="0">
                <a:latin typeface="Arial" panose="020B0604020202020204" pitchFamily="34" charset="0"/>
                <a:ea typeface="Roboto Black" panose="02000000000000000000" pitchFamily="2" charset="0"/>
                <a:cs typeface="Arial" panose="020B0604020202020204" pitchFamily="34" charset="0"/>
              </a:rPr>
              <a:t> with national strategies and supporting SDGs and COP21</a:t>
            </a:r>
          </a:p>
          <a:p>
            <a:pPr marL="633413" indent="-633413">
              <a:spcAft>
                <a:spcPts val="600"/>
              </a:spcAft>
              <a:buClr>
                <a:srgbClr val="F39C12"/>
              </a:buClr>
              <a:buFont typeface="Wingdings" panose="05000000000000000000" pitchFamily="2" charset="2"/>
              <a:buChar char="q"/>
            </a:pPr>
            <a:r>
              <a:rPr lang="en-US" sz="2400" b="1" dirty="0">
                <a:latin typeface="Arial" panose="020B0604020202020204" pitchFamily="34" charset="0"/>
                <a:ea typeface="Roboto Black" panose="02000000000000000000" pitchFamily="2" charset="0"/>
                <a:cs typeface="Arial" panose="020B0604020202020204" pitchFamily="34" charset="0"/>
              </a:rPr>
              <a:t>Expanding</a:t>
            </a:r>
            <a:r>
              <a:rPr lang="en-US" sz="2400" dirty="0">
                <a:latin typeface="Arial" panose="020B0604020202020204" pitchFamily="34" charset="0"/>
                <a:ea typeface="Roboto Black" panose="02000000000000000000" pitchFamily="2" charset="0"/>
                <a:cs typeface="Arial" panose="020B0604020202020204" pitchFamily="34" charset="0"/>
              </a:rPr>
              <a:t> operational priorities </a:t>
            </a:r>
            <a:r>
              <a:rPr lang="en-US" sz="2400" b="1" dirty="0">
                <a:latin typeface="Arial" panose="020B0604020202020204" pitchFamily="34" charset="0"/>
                <a:ea typeface="Roboto Black" panose="02000000000000000000" pitchFamily="2" charset="0"/>
                <a:cs typeface="Arial" panose="020B0604020202020204" pitchFamily="34" charset="0"/>
              </a:rPr>
              <a:t>selectively</a:t>
            </a:r>
          </a:p>
          <a:p>
            <a:pPr marL="633413" indent="-633413">
              <a:spcAft>
                <a:spcPts val="600"/>
              </a:spcAft>
              <a:buClr>
                <a:srgbClr val="F39C12"/>
              </a:buClr>
              <a:buFont typeface="Wingdings" panose="05000000000000000000" pitchFamily="2" charset="2"/>
              <a:buChar char="q"/>
            </a:pPr>
            <a:r>
              <a:rPr lang="en-US" sz="2400" dirty="0">
                <a:latin typeface="Arial" panose="020B0604020202020204" pitchFamily="34" charset="0"/>
                <a:ea typeface="Roboto Black" panose="02000000000000000000" pitchFamily="2" charset="0"/>
                <a:cs typeface="Arial" panose="020B0604020202020204" pitchFamily="34" charset="0"/>
              </a:rPr>
              <a:t>Deepening </a:t>
            </a:r>
            <a:r>
              <a:rPr lang="en-US" sz="2400" b="1" dirty="0">
                <a:latin typeface="Arial" panose="020B0604020202020204" pitchFamily="34" charset="0"/>
                <a:ea typeface="Roboto Black" panose="02000000000000000000" pitchFamily="2" charset="0"/>
                <a:cs typeface="Arial" panose="020B0604020202020204" pitchFamily="34" charset="0"/>
              </a:rPr>
              <a:t>policy dialogue </a:t>
            </a:r>
            <a:r>
              <a:rPr lang="en-US" sz="2400" dirty="0">
                <a:latin typeface="Arial" panose="020B0604020202020204" pitchFamily="34" charset="0"/>
                <a:ea typeface="Roboto Black" panose="02000000000000000000" pitchFamily="2" charset="0"/>
                <a:cs typeface="Arial" panose="020B0604020202020204" pitchFamily="34" charset="0"/>
              </a:rPr>
              <a:t>based on CAREC’s standing and ability to deliver quality </a:t>
            </a:r>
            <a:r>
              <a:rPr lang="en-US" sz="2400" b="1" dirty="0">
                <a:latin typeface="Arial" panose="020B0604020202020204" pitchFamily="34" charset="0"/>
                <a:ea typeface="Roboto Black" panose="02000000000000000000" pitchFamily="2" charset="0"/>
                <a:cs typeface="Arial" panose="020B0604020202020204" pitchFamily="34" charset="0"/>
              </a:rPr>
              <a:t>knowledge</a:t>
            </a:r>
            <a:r>
              <a:rPr lang="en-US" sz="2400" dirty="0">
                <a:latin typeface="Arial" panose="020B0604020202020204" pitchFamily="34" charset="0"/>
                <a:ea typeface="Roboto Black" panose="02000000000000000000" pitchFamily="2" charset="0"/>
                <a:cs typeface="Arial" panose="020B0604020202020204" pitchFamily="34" charset="0"/>
              </a:rPr>
              <a:t> services</a:t>
            </a:r>
          </a:p>
          <a:p>
            <a:pPr marL="633413" indent="-633413">
              <a:spcAft>
                <a:spcPts val="600"/>
              </a:spcAft>
              <a:buClr>
                <a:srgbClr val="F39C12"/>
              </a:buClr>
              <a:buFont typeface="Wingdings" panose="05000000000000000000" pitchFamily="2" charset="2"/>
              <a:buChar char="q"/>
            </a:pPr>
            <a:r>
              <a:rPr lang="en-US" sz="2400" dirty="0">
                <a:latin typeface="Arial" panose="020B0604020202020204" pitchFamily="34" charset="0"/>
                <a:ea typeface="Roboto Black" panose="02000000000000000000" pitchFamily="2" charset="0"/>
                <a:cs typeface="Arial" panose="020B0604020202020204" pitchFamily="34" charset="0"/>
              </a:rPr>
              <a:t>Integrating the role of the </a:t>
            </a:r>
            <a:r>
              <a:rPr lang="en-US" sz="2400" b="1" dirty="0">
                <a:latin typeface="Arial" panose="020B0604020202020204" pitchFamily="34" charset="0"/>
                <a:ea typeface="Roboto Black" panose="02000000000000000000" pitchFamily="2" charset="0"/>
                <a:cs typeface="Arial" panose="020B0604020202020204" pitchFamily="34" charset="0"/>
              </a:rPr>
              <a:t>private sector </a:t>
            </a:r>
            <a:r>
              <a:rPr lang="en-US" sz="2400" dirty="0">
                <a:latin typeface="Arial" panose="020B0604020202020204" pitchFamily="34" charset="0"/>
                <a:ea typeface="Roboto Black" panose="02000000000000000000" pitchFamily="2" charset="0"/>
                <a:cs typeface="Arial" panose="020B0604020202020204" pitchFamily="34" charset="0"/>
              </a:rPr>
              <a:t>and </a:t>
            </a:r>
            <a:r>
              <a:rPr lang="en-US" sz="2400" b="1" dirty="0">
                <a:latin typeface="Arial" panose="020B0604020202020204" pitchFamily="34" charset="0"/>
                <a:ea typeface="Roboto Black" panose="02000000000000000000" pitchFamily="2" charset="0"/>
                <a:cs typeface="Arial" panose="020B0604020202020204" pitchFamily="34" charset="0"/>
              </a:rPr>
              <a:t>civil society</a:t>
            </a:r>
          </a:p>
          <a:p>
            <a:pPr marL="633413" indent="-633413">
              <a:spcAft>
                <a:spcPts val="600"/>
              </a:spcAft>
              <a:buClr>
                <a:srgbClr val="F39C12"/>
              </a:buClr>
              <a:buFont typeface="Wingdings" panose="05000000000000000000" pitchFamily="2" charset="2"/>
              <a:buChar char="q"/>
            </a:pPr>
            <a:r>
              <a:rPr lang="en-US" sz="2400" dirty="0">
                <a:latin typeface="Arial" panose="020B0604020202020204" pitchFamily="34" charset="0"/>
                <a:ea typeface="Roboto Black" panose="02000000000000000000" pitchFamily="2" charset="0"/>
                <a:cs typeface="Arial" panose="020B0604020202020204" pitchFamily="34" charset="0"/>
              </a:rPr>
              <a:t>Building an </a:t>
            </a:r>
            <a:r>
              <a:rPr lang="en-US" sz="2400" b="1" dirty="0">
                <a:latin typeface="Arial" panose="020B0604020202020204" pitchFamily="34" charset="0"/>
                <a:ea typeface="Roboto Black" panose="02000000000000000000" pitchFamily="2" charset="0"/>
                <a:cs typeface="Arial" panose="020B0604020202020204" pitchFamily="34" charset="0"/>
              </a:rPr>
              <a:t>open,</a:t>
            </a:r>
            <a:r>
              <a:rPr lang="en-US" sz="2400" dirty="0">
                <a:latin typeface="Arial" panose="020B0604020202020204" pitchFamily="34" charset="0"/>
                <a:ea typeface="Roboto Black" panose="02000000000000000000" pitchFamily="2" charset="0"/>
                <a:cs typeface="Arial" panose="020B0604020202020204" pitchFamily="34" charset="0"/>
              </a:rPr>
              <a:t> </a:t>
            </a:r>
            <a:r>
              <a:rPr lang="en-US" sz="2400" b="1" dirty="0">
                <a:latin typeface="Arial" panose="020B0604020202020204" pitchFamily="34" charset="0"/>
                <a:ea typeface="Roboto Black" panose="02000000000000000000" pitchFamily="2" charset="0"/>
                <a:cs typeface="Arial" panose="020B0604020202020204" pitchFamily="34" charset="0"/>
              </a:rPr>
              <a:t>inclusive </a:t>
            </a:r>
            <a:r>
              <a:rPr lang="en-US" sz="2400" dirty="0">
                <a:latin typeface="Arial" panose="020B0604020202020204" pitchFamily="34" charset="0"/>
                <a:ea typeface="Roboto Black" panose="02000000000000000000" pitchFamily="2" charset="0"/>
                <a:cs typeface="Arial" panose="020B0604020202020204" pitchFamily="34" charset="0"/>
              </a:rPr>
              <a:t>CAREC platform</a:t>
            </a:r>
            <a:endParaRPr lang="en-US" sz="2400" b="1" dirty="0">
              <a:latin typeface="Arial" panose="020B0604020202020204" pitchFamily="34" charset="0"/>
              <a:ea typeface="Roboto Black" panose="02000000000000000000" pitchFamily="2" charset="0"/>
              <a:cs typeface="Arial" panose="020B0604020202020204" pitchFamily="34" charset="0"/>
            </a:endParaRPr>
          </a:p>
        </p:txBody>
      </p:sp>
      <p:grpSp>
        <p:nvGrpSpPr>
          <p:cNvPr id="6" name="Group 5">
            <a:extLst>
              <a:ext uri="{FF2B5EF4-FFF2-40B4-BE49-F238E27FC236}">
                <a16:creationId xmlns:a16="http://schemas.microsoft.com/office/drawing/2014/main" id="{FAE1F199-0218-A11D-BF5A-B304ABF45D96}"/>
              </a:ext>
            </a:extLst>
          </p:cNvPr>
          <p:cNvGrpSpPr/>
          <p:nvPr/>
        </p:nvGrpSpPr>
        <p:grpSpPr>
          <a:xfrm>
            <a:off x="6699381" y="2029091"/>
            <a:ext cx="5227738" cy="2931431"/>
            <a:chOff x="464198" y="367879"/>
            <a:chExt cx="5113036" cy="2899330"/>
          </a:xfrm>
        </p:grpSpPr>
        <p:pic>
          <p:nvPicPr>
            <p:cNvPr id="7" name="Picture 6">
              <a:extLst>
                <a:ext uri="{FF2B5EF4-FFF2-40B4-BE49-F238E27FC236}">
                  <a16:creationId xmlns:a16="http://schemas.microsoft.com/office/drawing/2014/main" id="{9CABAC6A-8811-AF8A-9317-6B08202A4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98" y="1536154"/>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DBCD603D-DA3F-278E-469C-2548C7DE2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98" y="367879"/>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0187E817-CF57-3212-FFA1-4CC483BC2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98" y="962098"/>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57540DC-C289-9686-AAA0-BBB7F472C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98" y="2126806"/>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4E7BE780-E2AB-64F0-8F64-C2BAA7CDE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98" y="2727209"/>
              <a:ext cx="543576"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DB6260-9875-B067-9FE5-D1B02CAE62C4}"/>
                </a:ext>
              </a:extLst>
            </p:cNvPr>
            <p:cNvSpPr txBox="1"/>
            <p:nvPr/>
          </p:nvSpPr>
          <p:spPr>
            <a:xfrm>
              <a:off x="1147864" y="453213"/>
              <a:ext cx="3407358" cy="353943"/>
            </a:xfrm>
            <a:prstGeom prst="rect">
              <a:avLst/>
            </a:prstGeom>
            <a:solidFill>
              <a:schemeClr val="accent1">
                <a:lumMod val="20000"/>
                <a:lumOff val="80000"/>
              </a:schemeClr>
            </a:solidFill>
          </p:spPr>
          <p:txBody>
            <a:bodyPr wrap="square" rtlCol="0">
              <a:spAutoFit/>
            </a:bodyPr>
            <a:lstStyle/>
            <a:p>
              <a:r>
                <a:rPr lang="en-PH" sz="170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 and Financial Stability</a:t>
              </a:r>
            </a:p>
          </p:txBody>
        </p:sp>
        <p:sp>
          <p:nvSpPr>
            <p:cNvPr id="13" name="TextBox 12">
              <a:extLst>
                <a:ext uri="{FF2B5EF4-FFF2-40B4-BE49-F238E27FC236}">
                  <a16:creationId xmlns:a16="http://schemas.microsoft.com/office/drawing/2014/main" id="{3EBDA572-17F7-F999-B656-7887F7894AF4}"/>
                </a:ext>
              </a:extLst>
            </p:cNvPr>
            <p:cNvSpPr txBox="1"/>
            <p:nvPr/>
          </p:nvSpPr>
          <p:spPr>
            <a:xfrm>
              <a:off x="1147863" y="1625293"/>
              <a:ext cx="4199258" cy="353943"/>
            </a:xfrm>
            <a:prstGeom prst="rect">
              <a:avLst/>
            </a:prstGeom>
            <a:solidFill>
              <a:schemeClr val="accent2">
                <a:lumMod val="20000"/>
                <a:lumOff val="80000"/>
              </a:schemeClr>
            </a:solidFill>
          </p:spPr>
          <p:txBody>
            <a:bodyPr wrap="square" rtlCol="0">
              <a:spAutoFit/>
            </a:bodyPr>
            <a:lstStyle/>
            <a:p>
              <a:r>
                <a:rPr lang="en-PH" sz="170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Infrastructure and Economic Connectivity</a:t>
              </a:r>
            </a:p>
          </p:txBody>
        </p:sp>
        <p:sp>
          <p:nvSpPr>
            <p:cNvPr id="14" name="TextBox 13">
              <a:extLst>
                <a:ext uri="{FF2B5EF4-FFF2-40B4-BE49-F238E27FC236}">
                  <a16:creationId xmlns:a16="http://schemas.microsoft.com/office/drawing/2014/main" id="{BA7A69F7-437C-E2E4-8279-EBA705651683}"/>
                </a:ext>
              </a:extLst>
            </p:cNvPr>
            <p:cNvSpPr txBox="1"/>
            <p:nvPr/>
          </p:nvSpPr>
          <p:spPr>
            <a:xfrm>
              <a:off x="1147864" y="2200028"/>
              <a:ext cx="3210127" cy="353943"/>
            </a:xfrm>
            <a:prstGeom prst="rect">
              <a:avLst/>
            </a:prstGeom>
            <a:solidFill>
              <a:schemeClr val="accent6">
                <a:lumMod val="40000"/>
                <a:lumOff val="60000"/>
              </a:schemeClr>
            </a:solidFill>
          </p:spPr>
          <p:txBody>
            <a:bodyPr wrap="square" rtlCol="0">
              <a:spAutoFit/>
            </a:bodyPr>
            <a:lstStyle/>
            <a:p>
              <a:r>
                <a:rPr lang="en-PH" sz="1700">
                  <a:effectLst>
                    <a:outerShdw blurRad="38100" dist="38100" dir="2700000" algn="tl">
                      <a:srgbClr val="000000">
                        <a:alpha val="43137"/>
                      </a:srgbClr>
                    </a:outerShdw>
                  </a:effectLst>
                  <a:latin typeface="Arial" panose="020B0604020202020204" pitchFamily="34" charset="0"/>
                  <a:cs typeface="Arial" panose="020B0604020202020204" pitchFamily="34" charset="0"/>
                </a:rPr>
                <a:t>Agriculture and Water</a:t>
              </a:r>
            </a:p>
          </p:txBody>
        </p:sp>
        <p:sp>
          <p:nvSpPr>
            <p:cNvPr id="15" name="TextBox 14">
              <a:extLst>
                <a:ext uri="{FF2B5EF4-FFF2-40B4-BE49-F238E27FC236}">
                  <a16:creationId xmlns:a16="http://schemas.microsoft.com/office/drawing/2014/main" id="{5B4372B0-457F-0BB8-BFF2-9B96CC7E0FF2}"/>
                </a:ext>
              </a:extLst>
            </p:cNvPr>
            <p:cNvSpPr txBox="1"/>
            <p:nvPr/>
          </p:nvSpPr>
          <p:spPr>
            <a:xfrm>
              <a:off x="1147864" y="2812543"/>
              <a:ext cx="3197432" cy="362488"/>
            </a:xfrm>
            <a:prstGeom prst="rect">
              <a:avLst/>
            </a:prstGeom>
            <a:solidFill>
              <a:schemeClr val="bg1">
                <a:lumMod val="95000"/>
              </a:schemeClr>
            </a:solidFill>
          </p:spPr>
          <p:txBody>
            <a:bodyPr wrap="square" rtlCol="0">
              <a:spAutoFit/>
            </a:bodyPr>
            <a:lstStyle/>
            <a:p>
              <a:r>
                <a:rPr lang="en-PH" sz="1700">
                  <a:effectLst>
                    <a:outerShdw blurRad="38100" dist="38100" dir="2700000" algn="tl">
                      <a:srgbClr val="000000">
                        <a:alpha val="43137"/>
                      </a:srgbClr>
                    </a:outerShdw>
                  </a:effectLst>
                  <a:latin typeface="Arial" panose="020B0604020202020204" pitchFamily="34" charset="0"/>
                  <a:cs typeface="Arial" panose="020B0604020202020204" pitchFamily="34" charset="0"/>
                </a:rPr>
                <a:t>Human Development</a:t>
              </a:r>
            </a:p>
          </p:txBody>
        </p:sp>
        <p:sp>
          <p:nvSpPr>
            <p:cNvPr id="16" name="TextBox 15">
              <a:extLst>
                <a:ext uri="{FF2B5EF4-FFF2-40B4-BE49-F238E27FC236}">
                  <a16:creationId xmlns:a16="http://schemas.microsoft.com/office/drawing/2014/main" id="{A61B8905-903C-B525-1F11-5394013E4814}"/>
                </a:ext>
              </a:extLst>
            </p:cNvPr>
            <p:cNvSpPr txBox="1"/>
            <p:nvPr/>
          </p:nvSpPr>
          <p:spPr>
            <a:xfrm>
              <a:off x="1147864" y="1064284"/>
              <a:ext cx="4429370" cy="353943"/>
            </a:xfrm>
            <a:prstGeom prst="rect">
              <a:avLst/>
            </a:prstGeom>
            <a:solidFill>
              <a:schemeClr val="accent4">
                <a:lumMod val="20000"/>
                <a:lumOff val="80000"/>
              </a:schemeClr>
            </a:solidFill>
          </p:spPr>
          <p:txBody>
            <a:bodyPr wrap="square" rtlCol="0">
              <a:spAutoFit/>
            </a:bodyPr>
            <a:lstStyle/>
            <a:p>
              <a:r>
                <a:rPr lang="en-PH" sz="170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Trade, Tourism and Economic Corridors</a:t>
              </a:r>
            </a:p>
          </p:txBody>
        </p:sp>
      </p:grpSp>
      <p:sp>
        <p:nvSpPr>
          <p:cNvPr id="17" name="TextBox 1">
            <a:extLst>
              <a:ext uri="{FF2B5EF4-FFF2-40B4-BE49-F238E27FC236}">
                <a16:creationId xmlns:a16="http://schemas.microsoft.com/office/drawing/2014/main" id="{60BDA018-7AC0-CE8B-9014-D885C318D50E}"/>
              </a:ext>
            </a:extLst>
          </p:cNvPr>
          <p:cNvSpPr txBox="1"/>
          <p:nvPr/>
        </p:nvSpPr>
        <p:spPr>
          <a:xfrm>
            <a:off x="6699381" y="1414486"/>
            <a:ext cx="44789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Arial" panose="020B0604020202020204" pitchFamily="34" charset="0"/>
                <a:ea typeface="Roboto Black" panose="02000000000000000000" pitchFamily="2" charset="0"/>
                <a:cs typeface="Arial" panose="020B0604020202020204" pitchFamily="34" charset="0"/>
              </a:rPr>
              <a:t>Operational Clusters</a:t>
            </a:r>
            <a:endParaRPr lang="en-US" sz="2400" dirty="0">
              <a:latin typeface="Arial" panose="020B0604020202020204" pitchFamily="34" charset="0"/>
              <a:ea typeface="Roboto Black" panose="020000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D78B83D4-4522-E818-904C-331E28D4E690}"/>
              </a:ext>
            </a:extLst>
          </p:cNvPr>
          <p:cNvSpPr txBox="1"/>
          <p:nvPr/>
        </p:nvSpPr>
        <p:spPr>
          <a:xfrm>
            <a:off x="6726348" y="5082565"/>
            <a:ext cx="3092565" cy="923330"/>
          </a:xfrm>
          <a:prstGeom prst="rect">
            <a:avLst/>
          </a:prstGeom>
          <a:solidFill>
            <a:schemeClr val="accent2">
              <a:lumMod val="20000"/>
              <a:lumOff val="80000"/>
            </a:schemeClr>
          </a:solidFill>
        </p:spPr>
        <p:txBody>
          <a:bodyPr wrap="square">
            <a:spAutoFit/>
          </a:bodyPr>
          <a:lstStyle/>
          <a:p>
            <a:r>
              <a:rPr lang="en-US" sz="1800" b="1" dirty="0">
                <a:latin typeface="Arial" panose="020B0604020202020204" pitchFamily="34" charset="0"/>
                <a:sym typeface="Wingdings" panose="05000000000000000000" pitchFamily="2" charset="2"/>
              </a:rPr>
              <a:t> </a:t>
            </a:r>
            <a:r>
              <a:rPr lang="en-US" sz="1800" b="1" dirty="0">
                <a:latin typeface="Arial" panose="020B0604020202020204" pitchFamily="34" charset="0"/>
              </a:rPr>
              <a:t>ICT, Gender, and Climate Change cut across all clusters</a:t>
            </a:r>
          </a:p>
        </p:txBody>
      </p:sp>
    </p:spTree>
    <p:extLst>
      <p:ext uri="{BB962C8B-B14F-4D97-AF65-F5344CB8AC3E}">
        <p14:creationId xmlns:p14="http://schemas.microsoft.com/office/powerpoint/2010/main" val="209490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0642-ADD2-E4AC-FE30-B1EA6F31F663}"/>
              </a:ext>
            </a:extLst>
          </p:cNvPr>
          <p:cNvSpPr>
            <a:spLocks noGrp="1"/>
          </p:cNvSpPr>
          <p:nvPr>
            <p:ph type="title"/>
          </p:nvPr>
        </p:nvSpPr>
        <p:spPr>
          <a:xfrm>
            <a:off x="494309" y="97568"/>
            <a:ext cx="11023134" cy="1325563"/>
          </a:xfrm>
        </p:spPr>
        <p:txBody>
          <a:bodyPr/>
          <a:lstStyle/>
          <a:p>
            <a:r>
              <a:rPr lang="en-PH">
                <a:latin typeface="Arial" panose="020B0604020202020204" pitchFamily="34" charset="0"/>
                <a:cs typeface="Arial" panose="020B0604020202020204" pitchFamily="34" charset="0"/>
              </a:rPr>
              <a:t>How </a:t>
            </a:r>
            <a:r>
              <a:rPr lang="en-PH" b="1">
                <a:solidFill>
                  <a:schemeClr val="accent2"/>
                </a:solidFill>
                <a:latin typeface="Arial" panose="020B0604020202020204" pitchFamily="34" charset="0"/>
                <a:cs typeface="Arial" panose="020B0604020202020204" pitchFamily="34" charset="0"/>
              </a:rPr>
              <a:t>CAREC 2030 </a:t>
            </a:r>
            <a:r>
              <a:rPr lang="en-PH">
                <a:latin typeface="Arial" panose="020B0604020202020204" pitchFamily="34" charset="0"/>
                <a:cs typeface="Arial" panose="020B0604020202020204" pitchFamily="34" charset="0"/>
              </a:rPr>
              <a:t>Progress is measured:</a:t>
            </a:r>
          </a:p>
        </p:txBody>
      </p:sp>
      <p:pic>
        <p:nvPicPr>
          <p:cNvPr id="5" name="Picture 4" descr="A picture containing text, screenshot, reef, graphic design&#10;&#10;Description automatically generated">
            <a:extLst>
              <a:ext uri="{FF2B5EF4-FFF2-40B4-BE49-F238E27FC236}">
                <a16:creationId xmlns:a16="http://schemas.microsoft.com/office/drawing/2014/main" id="{6E4149A9-4138-1277-E735-93739FD2E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585" y="1423131"/>
            <a:ext cx="2513656" cy="3225532"/>
          </a:xfrm>
          <a:prstGeom prst="rect">
            <a:avLst/>
          </a:prstGeom>
        </p:spPr>
      </p:pic>
      <p:pic>
        <p:nvPicPr>
          <p:cNvPr id="7" name="Picture 6" descr="A picture containing text, screenshot, design&#10;&#10;Description automatically generated">
            <a:extLst>
              <a:ext uri="{FF2B5EF4-FFF2-40B4-BE49-F238E27FC236}">
                <a16:creationId xmlns:a16="http://schemas.microsoft.com/office/drawing/2014/main" id="{2EEC06E6-F36E-EEE1-0E95-6114C25C6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3751" y="3035897"/>
            <a:ext cx="2362405" cy="3101609"/>
          </a:xfrm>
          <a:prstGeom prst="rect">
            <a:avLst/>
          </a:prstGeom>
        </p:spPr>
      </p:pic>
      <p:cxnSp>
        <p:nvCxnSpPr>
          <p:cNvPr id="9" name="Straight Arrow Connector 8">
            <a:extLst>
              <a:ext uri="{FF2B5EF4-FFF2-40B4-BE49-F238E27FC236}">
                <a16:creationId xmlns:a16="http://schemas.microsoft.com/office/drawing/2014/main" id="{5F4E6CA6-D51B-0E52-14AC-522F90F1AFDB}"/>
              </a:ext>
            </a:extLst>
          </p:cNvPr>
          <p:cNvCxnSpPr>
            <a:cxnSpLocks/>
          </p:cNvCxnSpPr>
          <p:nvPr/>
        </p:nvCxnSpPr>
        <p:spPr>
          <a:xfrm>
            <a:off x="844143" y="6028327"/>
            <a:ext cx="8215881" cy="1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DE3C5CF-B9EF-B7E2-A7ED-9684B7813572}"/>
              </a:ext>
            </a:extLst>
          </p:cNvPr>
          <p:cNvGrpSpPr/>
          <p:nvPr/>
        </p:nvGrpSpPr>
        <p:grpSpPr>
          <a:xfrm>
            <a:off x="672901" y="5607115"/>
            <a:ext cx="881428" cy="881428"/>
            <a:chOff x="1924855" y="3735382"/>
            <a:chExt cx="373812" cy="373812"/>
          </a:xfrm>
        </p:grpSpPr>
        <p:sp>
          <p:nvSpPr>
            <p:cNvPr id="13" name="Oval 12">
              <a:extLst>
                <a:ext uri="{FF2B5EF4-FFF2-40B4-BE49-F238E27FC236}">
                  <a16:creationId xmlns:a16="http://schemas.microsoft.com/office/drawing/2014/main" id="{FA8FE503-2D4F-7F46-6BA0-030855DAD325}"/>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561CD9D2-A86E-3328-1497-58E0C750F457}"/>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16" name="Group 15">
            <a:extLst>
              <a:ext uri="{FF2B5EF4-FFF2-40B4-BE49-F238E27FC236}">
                <a16:creationId xmlns:a16="http://schemas.microsoft.com/office/drawing/2014/main" id="{26C0D600-35D7-C170-F822-56FD64C997A0}"/>
              </a:ext>
            </a:extLst>
          </p:cNvPr>
          <p:cNvGrpSpPr/>
          <p:nvPr/>
        </p:nvGrpSpPr>
        <p:grpSpPr>
          <a:xfrm>
            <a:off x="3017893" y="5587613"/>
            <a:ext cx="881428" cy="881428"/>
            <a:chOff x="1924855" y="3735382"/>
            <a:chExt cx="373812" cy="373812"/>
          </a:xfrm>
        </p:grpSpPr>
        <p:sp>
          <p:nvSpPr>
            <p:cNvPr id="17" name="Oval 16">
              <a:extLst>
                <a:ext uri="{FF2B5EF4-FFF2-40B4-BE49-F238E27FC236}">
                  <a16:creationId xmlns:a16="http://schemas.microsoft.com/office/drawing/2014/main" id="{023C0111-0C8E-FB25-D99B-A589A724D139}"/>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AA40C9C1-F7AF-35BA-CF79-B2D123C33240}"/>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19" name="Group 18">
            <a:extLst>
              <a:ext uri="{FF2B5EF4-FFF2-40B4-BE49-F238E27FC236}">
                <a16:creationId xmlns:a16="http://schemas.microsoft.com/office/drawing/2014/main" id="{9A2CA44C-0DBA-24C5-1634-072CC25B4E37}"/>
              </a:ext>
            </a:extLst>
          </p:cNvPr>
          <p:cNvGrpSpPr/>
          <p:nvPr/>
        </p:nvGrpSpPr>
        <p:grpSpPr>
          <a:xfrm>
            <a:off x="5304767" y="5550550"/>
            <a:ext cx="881428" cy="881428"/>
            <a:chOff x="1924855" y="3735382"/>
            <a:chExt cx="373812" cy="373812"/>
          </a:xfrm>
        </p:grpSpPr>
        <p:sp>
          <p:nvSpPr>
            <p:cNvPr id="20" name="Oval 19">
              <a:extLst>
                <a:ext uri="{FF2B5EF4-FFF2-40B4-BE49-F238E27FC236}">
                  <a16:creationId xmlns:a16="http://schemas.microsoft.com/office/drawing/2014/main" id="{2E7EB906-A4EC-1940-F610-6309DCB9292E}"/>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C5ABF687-7AE8-331D-0370-2AA1DB5DE4DD}"/>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22" name="Group 21">
            <a:extLst>
              <a:ext uri="{FF2B5EF4-FFF2-40B4-BE49-F238E27FC236}">
                <a16:creationId xmlns:a16="http://schemas.microsoft.com/office/drawing/2014/main" id="{AABC3924-9AC3-746C-5876-6BE3475541BA}"/>
              </a:ext>
            </a:extLst>
          </p:cNvPr>
          <p:cNvGrpSpPr/>
          <p:nvPr/>
        </p:nvGrpSpPr>
        <p:grpSpPr>
          <a:xfrm>
            <a:off x="7599403" y="5560512"/>
            <a:ext cx="881428" cy="881428"/>
            <a:chOff x="1924855" y="3735382"/>
            <a:chExt cx="373812" cy="373812"/>
          </a:xfrm>
        </p:grpSpPr>
        <p:sp>
          <p:nvSpPr>
            <p:cNvPr id="23" name="Oval 22">
              <a:extLst>
                <a:ext uri="{FF2B5EF4-FFF2-40B4-BE49-F238E27FC236}">
                  <a16:creationId xmlns:a16="http://schemas.microsoft.com/office/drawing/2014/main" id="{2D093483-168F-CF96-784B-47962C8EA535}"/>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0D65CDEA-730B-9697-F59F-EB39635D2828}"/>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sp>
        <p:nvSpPr>
          <p:cNvPr id="25" name="TextBox 24">
            <a:extLst>
              <a:ext uri="{FF2B5EF4-FFF2-40B4-BE49-F238E27FC236}">
                <a16:creationId xmlns:a16="http://schemas.microsoft.com/office/drawing/2014/main" id="{4BFFEB11-E1AF-0D9C-0D7A-6DDA3A0F60F3}"/>
              </a:ext>
            </a:extLst>
          </p:cNvPr>
          <p:cNvSpPr txBox="1"/>
          <p:nvPr/>
        </p:nvSpPr>
        <p:spPr>
          <a:xfrm>
            <a:off x="1" y="4951109"/>
            <a:ext cx="2066686" cy="1077218"/>
          </a:xfrm>
          <a:prstGeom prst="rect">
            <a:avLst/>
          </a:prstGeom>
          <a:noFill/>
        </p:spPr>
        <p:txBody>
          <a:bodyPr wrap="square" rtlCol="0">
            <a:spAutoFit/>
          </a:bodyPr>
          <a:lstStyle/>
          <a:p>
            <a:pPr algn="ctr"/>
            <a:r>
              <a:rPr lang="en-PH" b="1">
                <a:latin typeface="Arial" panose="020B0604020202020204" pitchFamily="34" charset="0"/>
                <a:cs typeface="Arial" panose="020B0604020202020204" pitchFamily="34" charset="0"/>
              </a:rPr>
              <a:t>2017</a:t>
            </a:r>
          </a:p>
          <a:p>
            <a:pPr algn="ctr"/>
            <a:r>
              <a:rPr lang="en-PH" sz="1400">
                <a:latin typeface="Arial" panose="020B0604020202020204" pitchFamily="34" charset="0"/>
                <a:cs typeface="Arial" panose="020B0604020202020204" pitchFamily="34" charset="0"/>
              </a:rPr>
              <a:t>CAREC 2030 Strategy</a:t>
            </a:r>
          </a:p>
          <a:p>
            <a:pPr algn="ctr"/>
            <a:r>
              <a:rPr lang="en-PH" sz="1400">
                <a:latin typeface="Arial" panose="020B0604020202020204" pitchFamily="34" charset="0"/>
                <a:cs typeface="Arial" panose="020B0604020202020204" pitchFamily="34" charset="0"/>
              </a:rPr>
              <a:t> Endorsed</a:t>
            </a:r>
          </a:p>
          <a:p>
            <a:endParaRPr lang="en-PH"/>
          </a:p>
        </p:txBody>
      </p:sp>
      <p:sp>
        <p:nvSpPr>
          <p:cNvPr id="26" name="TextBox 25">
            <a:extLst>
              <a:ext uri="{FF2B5EF4-FFF2-40B4-BE49-F238E27FC236}">
                <a16:creationId xmlns:a16="http://schemas.microsoft.com/office/drawing/2014/main" id="{5B884D7F-7FBB-5FCE-8C6F-036506311C3E}"/>
              </a:ext>
            </a:extLst>
          </p:cNvPr>
          <p:cNvSpPr txBox="1"/>
          <p:nvPr/>
        </p:nvSpPr>
        <p:spPr>
          <a:xfrm>
            <a:off x="2193759" y="6230229"/>
            <a:ext cx="2529696" cy="861774"/>
          </a:xfrm>
          <a:prstGeom prst="rect">
            <a:avLst/>
          </a:prstGeom>
          <a:noFill/>
        </p:spPr>
        <p:txBody>
          <a:bodyPr wrap="square" rtlCol="0">
            <a:spAutoFit/>
          </a:bodyPr>
          <a:lstStyle/>
          <a:p>
            <a:pPr algn="ctr"/>
            <a:r>
              <a:rPr lang="en-PH" b="1">
                <a:latin typeface="Arial" panose="020B0604020202020204" pitchFamily="34" charset="0"/>
                <a:cs typeface="Arial" panose="020B0604020202020204" pitchFamily="34" charset="0"/>
              </a:rPr>
              <a:t>2020</a:t>
            </a:r>
          </a:p>
          <a:p>
            <a:pPr algn="ctr"/>
            <a:r>
              <a:rPr lang="en-PH" sz="1400">
                <a:latin typeface="Arial" panose="020B0604020202020204" pitchFamily="34" charset="0"/>
                <a:cs typeface="Arial" panose="020B0604020202020204" pitchFamily="34" charset="0"/>
              </a:rPr>
              <a:t>CAREC 2030 PRF Endorsed</a:t>
            </a:r>
          </a:p>
          <a:p>
            <a:endParaRPr lang="en-PH"/>
          </a:p>
        </p:txBody>
      </p:sp>
      <p:sp>
        <p:nvSpPr>
          <p:cNvPr id="27" name="TextBox 26">
            <a:extLst>
              <a:ext uri="{FF2B5EF4-FFF2-40B4-BE49-F238E27FC236}">
                <a16:creationId xmlns:a16="http://schemas.microsoft.com/office/drawing/2014/main" id="{2D502051-59A4-C8FD-0C9B-D3775E4D86FB}"/>
              </a:ext>
            </a:extLst>
          </p:cNvPr>
          <p:cNvSpPr txBox="1"/>
          <p:nvPr/>
        </p:nvSpPr>
        <p:spPr>
          <a:xfrm>
            <a:off x="4805272" y="4795936"/>
            <a:ext cx="2066686" cy="1077218"/>
          </a:xfrm>
          <a:prstGeom prst="rect">
            <a:avLst/>
          </a:prstGeom>
          <a:noFill/>
        </p:spPr>
        <p:txBody>
          <a:bodyPr wrap="square" rtlCol="0">
            <a:spAutoFit/>
          </a:bodyPr>
          <a:lstStyle/>
          <a:p>
            <a:pPr algn="ctr"/>
            <a:r>
              <a:rPr lang="en-PH" b="1">
                <a:latin typeface="Arial" panose="020B0604020202020204" pitchFamily="34" charset="0"/>
                <a:cs typeface="Arial" panose="020B0604020202020204" pitchFamily="34" charset="0"/>
              </a:rPr>
              <a:t>2021</a:t>
            </a:r>
          </a:p>
          <a:p>
            <a:r>
              <a:rPr lang="en-PH" sz="1400">
                <a:latin typeface="Arial" panose="020B0604020202020204" pitchFamily="34" charset="0"/>
                <a:cs typeface="Arial" panose="020B0604020202020204" pitchFamily="34" charset="0"/>
              </a:rPr>
              <a:t>1</a:t>
            </a:r>
            <a:r>
              <a:rPr lang="en-PH" sz="1400" baseline="30000">
                <a:latin typeface="Arial" panose="020B0604020202020204" pitchFamily="34" charset="0"/>
                <a:cs typeface="Arial" panose="020B0604020202020204" pitchFamily="34" charset="0"/>
              </a:rPr>
              <a:t>st</a:t>
            </a:r>
            <a:r>
              <a:rPr lang="en-PH" sz="1400">
                <a:latin typeface="Arial" panose="020B0604020202020204" pitchFamily="34" charset="0"/>
                <a:cs typeface="Arial" panose="020B0604020202020204" pitchFamily="34" charset="0"/>
              </a:rPr>
              <a:t> CAREC 2030 </a:t>
            </a:r>
            <a:r>
              <a:rPr lang="en-PH" sz="1400" err="1">
                <a:latin typeface="Arial" panose="020B0604020202020204" pitchFamily="34" charset="0"/>
                <a:cs typeface="Arial" panose="020B0604020202020204" pitchFamily="34" charset="0"/>
              </a:rPr>
              <a:t>DEfR</a:t>
            </a:r>
            <a:r>
              <a:rPr lang="en-PH" sz="1400">
                <a:latin typeface="Arial" panose="020B0604020202020204" pitchFamily="34" charset="0"/>
                <a:cs typeface="Arial" panose="020B0604020202020204" pitchFamily="34" charset="0"/>
              </a:rPr>
              <a:t> </a:t>
            </a:r>
          </a:p>
          <a:p>
            <a:r>
              <a:rPr lang="en-PH" sz="1400">
                <a:latin typeface="Arial" panose="020B0604020202020204" pitchFamily="34" charset="0"/>
                <a:cs typeface="Arial" panose="020B0604020202020204" pitchFamily="34" charset="0"/>
              </a:rPr>
              <a:t>(2017-2020) Completed</a:t>
            </a:r>
          </a:p>
          <a:p>
            <a:endParaRPr lang="en-PH"/>
          </a:p>
        </p:txBody>
      </p:sp>
      <p:sp>
        <p:nvSpPr>
          <p:cNvPr id="28" name="TextBox 27">
            <a:extLst>
              <a:ext uri="{FF2B5EF4-FFF2-40B4-BE49-F238E27FC236}">
                <a16:creationId xmlns:a16="http://schemas.microsoft.com/office/drawing/2014/main" id="{04D41033-E9B2-7928-9902-898D6E6CDF18}"/>
              </a:ext>
            </a:extLst>
          </p:cNvPr>
          <p:cNvSpPr txBox="1"/>
          <p:nvPr/>
        </p:nvSpPr>
        <p:spPr>
          <a:xfrm>
            <a:off x="6540758" y="6228486"/>
            <a:ext cx="2995127" cy="861774"/>
          </a:xfrm>
          <a:prstGeom prst="rect">
            <a:avLst/>
          </a:prstGeom>
          <a:noFill/>
        </p:spPr>
        <p:txBody>
          <a:bodyPr wrap="square" rtlCol="0">
            <a:spAutoFit/>
          </a:bodyPr>
          <a:lstStyle/>
          <a:p>
            <a:pPr algn="ctr"/>
            <a:r>
              <a:rPr lang="en-PH" b="1">
                <a:solidFill>
                  <a:srgbClr val="FF0000"/>
                </a:solidFill>
                <a:latin typeface="Arial" panose="020B0604020202020204" pitchFamily="34" charset="0"/>
                <a:cs typeface="Arial" panose="020B0604020202020204" pitchFamily="34" charset="0"/>
              </a:rPr>
              <a:t>2024</a:t>
            </a:r>
          </a:p>
          <a:p>
            <a:pPr algn="ctr"/>
            <a:r>
              <a:rPr lang="en-PH" sz="1400">
                <a:solidFill>
                  <a:srgbClr val="FF0000"/>
                </a:solidFill>
                <a:latin typeface="Arial" panose="020B0604020202020204" pitchFamily="34" charset="0"/>
                <a:cs typeface="Arial" panose="020B0604020202020204" pitchFamily="34" charset="0"/>
              </a:rPr>
              <a:t>2</a:t>
            </a:r>
            <a:r>
              <a:rPr lang="en-PH" sz="1400" baseline="30000">
                <a:solidFill>
                  <a:srgbClr val="FF0000"/>
                </a:solidFill>
                <a:latin typeface="Arial" panose="020B0604020202020204" pitchFamily="34" charset="0"/>
                <a:cs typeface="Arial" panose="020B0604020202020204" pitchFamily="34" charset="0"/>
              </a:rPr>
              <a:t>nd</a:t>
            </a:r>
            <a:r>
              <a:rPr lang="en-PH" sz="1400">
                <a:solidFill>
                  <a:srgbClr val="FF0000"/>
                </a:solidFill>
                <a:latin typeface="Arial" panose="020B0604020202020204" pitchFamily="34" charset="0"/>
                <a:cs typeface="Arial" panose="020B0604020202020204" pitchFamily="34" charset="0"/>
              </a:rPr>
              <a:t> CAREC 2030 </a:t>
            </a:r>
            <a:r>
              <a:rPr lang="en-PH" sz="1400" err="1">
                <a:solidFill>
                  <a:srgbClr val="FF0000"/>
                </a:solidFill>
                <a:latin typeface="Arial" panose="020B0604020202020204" pitchFamily="34" charset="0"/>
                <a:cs typeface="Arial" panose="020B0604020202020204" pitchFamily="34" charset="0"/>
              </a:rPr>
              <a:t>DEfR</a:t>
            </a:r>
            <a:r>
              <a:rPr lang="en-PH" sz="1400">
                <a:solidFill>
                  <a:srgbClr val="FF0000"/>
                </a:solidFill>
                <a:latin typeface="Arial" panose="020B0604020202020204" pitchFamily="34" charset="0"/>
                <a:cs typeface="Arial" panose="020B0604020202020204" pitchFamily="34" charset="0"/>
              </a:rPr>
              <a:t> Planned</a:t>
            </a:r>
          </a:p>
          <a:p>
            <a:endParaRPr lang="en-PH"/>
          </a:p>
        </p:txBody>
      </p:sp>
      <p:sp>
        <p:nvSpPr>
          <p:cNvPr id="8" name="Content Placeholder 2">
            <a:extLst>
              <a:ext uri="{FF2B5EF4-FFF2-40B4-BE49-F238E27FC236}">
                <a16:creationId xmlns:a16="http://schemas.microsoft.com/office/drawing/2014/main" id="{0A7610E1-FF15-C1AE-7573-6EA377ECB51A}"/>
              </a:ext>
            </a:extLst>
          </p:cNvPr>
          <p:cNvSpPr>
            <a:spLocks noGrp="1"/>
          </p:cNvSpPr>
          <p:nvPr/>
        </p:nvSpPr>
        <p:spPr>
          <a:xfrm>
            <a:off x="239844" y="1438863"/>
            <a:ext cx="7302992" cy="37080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PH" sz="2400" b="1" dirty="0">
                <a:latin typeface="Arial" panose="020B0604020202020204" pitchFamily="34" charset="0"/>
                <a:cs typeface="Arial" panose="020B0604020202020204" pitchFamily="34" charset="0"/>
              </a:rPr>
              <a:t>CAREC 2030 Program Results Framework (PRF)                                                                           </a:t>
            </a:r>
            <a:r>
              <a:rPr lang="en-PH" sz="1800" dirty="0">
                <a:solidFill>
                  <a:schemeClr val="accent2">
                    <a:lumMod val="75000"/>
                  </a:schemeClr>
                </a:solidFill>
                <a:latin typeface="Arial" panose="020B0604020202020204" pitchFamily="34" charset="0"/>
                <a:cs typeface="Arial" panose="020B0604020202020204" pitchFamily="34" charset="0"/>
              </a:rPr>
              <a:t>endorsed by the 19</a:t>
            </a:r>
            <a:r>
              <a:rPr lang="en-PH" sz="1800" baseline="30000" dirty="0">
                <a:solidFill>
                  <a:schemeClr val="accent2">
                    <a:lumMod val="75000"/>
                  </a:schemeClr>
                </a:solidFill>
                <a:latin typeface="Arial" panose="020B0604020202020204" pitchFamily="34" charset="0"/>
                <a:cs typeface="Arial" panose="020B0604020202020204" pitchFamily="34" charset="0"/>
              </a:rPr>
              <a:t>th</a:t>
            </a:r>
            <a:r>
              <a:rPr lang="en-PH" sz="1800" dirty="0">
                <a:solidFill>
                  <a:schemeClr val="accent2">
                    <a:lumMod val="75000"/>
                  </a:schemeClr>
                </a:solidFill>
                <a:latin typeface="Arial" panose="020B0604020202020204" pitchFamily="34" charset="0"/>
                <a:cs typeface="Arial" panose="020B0604020202020204" pitchFamily="34" charset="0"/>
              </a:rPr>
              <a:t> Ministerial Conference in Dec 2020</a:t>
            </a:r>
          </a:p>
          <a:p>
            <a:r>
              <a:rPr lang="en-PH" sz="2400" b="1" dirty="0">
                <a:latin typeface="Arial" panose="020B0604020202020204" pitchFamily="34" charset="0"/>
                <a:cs typeface="Arial" panose="020B0604020202020204" pitchFamily="34" charset="0"/>
              </a:rPr>
              <a:t>PRF reported as CAREC Program’s Development Effectiveness Review (</a:t>
            </a:r>
            <a:r>
              <a:rPr lang="en-PH" sz="2400" b="1" dirty="0" err="1">
                <a:latin typeface="Arial" panose="020B0604020202020204" pitchFamily="34" charset="0"/>
                <a:cs typeface="Arial" panose="020B0604020202020204" pitchFamily="34" charset="0"/>
              </a:rPr>
              <a:t>DEfR</a:t>
            </a:r>
            <a:r>
              <a:rPr lang="en-PH" sz="2400" b="1" dirty="0">
                <a:latin typeface="Arial" panose="020B0604020202020204" pitchFamily="34" charset="0"/>
                <a:cs typeface="Arial" panose="020B0604020202020204" pitchFamily="34" charset="0"/>
              </a:rPr>
              <a:t>)                                          </a:t>
            </a:r>
            <a:r>
              <a:rPr lang="en-PH" sz="1800" dirty="0">
                <a:solidFill>
                  <a:schemeClr val="accent2">
                    <a:lumMod val="75000"/>
                  </a:schemeClr>
                </a:solidFill>
                <a:latin typeface="Arial" panose="020B0604020202020204" pitchFamily="34" charset="0"/>
                <a:cs typeface="Arial" panose="020B0604020202020204" pitchFamily="34" charset="0"/>
              </a:rPr>
              <a:t>done every three years</a:t>
            </a:r>
          </a:p>
          <a:p>
            <a:r>
              <a:rPr lang="en-US" sz="2400" b="1" dirty="0">
                <a:latin typeface="Arial" panose="020B0604020202020204" pitchFamily="34" charset="0"/>
                <a:cs typeface="Arial" panose="020B0604020202020204" pitchFamily="34" charset="0"/>
              </a:rPr>
              <a:t>CAREC Sector Progress Reports                                 </a:t>
            </a:r>
            <a:r>
              <a:rPr lang="en-US" sz="1800" dirty="0">
                <a:solidFill>
                  <a:schemeClr val="accent2">
                    <a:lumMod val="75000"/>
                  </a:schemeClr>
                </a:solidFill>
                <a:latin typeface="Arial" panose="020B0604020202020204" pitchFamily="34" charset="0"/>
                <a:cs typeface="Arial" panose="020B0604020202020204" pitchFamily="34" charset="0"/>
              </a:rPr>
              <a:t>yearly</a:t>
            </a:r>
          </a:p>
          <a:p>
            <a:r>
              <a:rPr lang="en-US" sz="2400" b="1" dirty="0">
                <a:latin typeface="Arial" panose="020B0604020202020204" pitchFamily="34" charset="0"/>
                <a:cs typeface="Arial" panose="020B0604020202020204" pitchFamily="34" charset="0"/>
              </a:rPr>
              <a:t>ADB Independent Evaluation Department (IED)                </a:t>
            </a:r>
            <a:r>
              <a:rPr lang="en-US" sz="1800" dirty="0">
                <a:solidFill>
                  <a:schemeClr val="accent2">
                    <a:lumMod val="75000"/>
                  </a:schemeClr>
                </a:solidFill>
                <a:latin typeface="Arial" panose="020B0604020202020204" pitchFamily="34" charset="0"/>
                <a:cs typeface="Arial" panose="020B0604020202020204" pitchFamily="34" charset="0"/>
              </a:rPr>
              <a:t>periodic</a:t>
            </a:r>
            <a:endParaRPr lang="en-US" sz="1800" dirty="0">
              <a:latin typeface="Arial" panose="020B0604020202020204" pitchFamily="34" charset="0"/>
              <a:cs typeface="Arial" panose="020B0604020202020204" pitchFamily="34" charset="0"/>
            </a:endParaRPr>
          </a:p>
          <a:p>
            <a:endParaRPr lang="en-PH" sz="2000" dirty="0">
              <a:latin typeface="Arial" panose="020B0604020202020204" pitchFamily="34" charset="0"/>
              <a:cs typeface="Arial" panose="020B0604020202020204" pitchFamily="34" charset="0"/>
            </a:endParaRPr>
          </a:p>
          <a:p>
            <a:endParaRPr lang="en-PH" dirty="0">
              <a:latin typeface="Arial" panose="020B0604020202020204" pitchFamily="34" charset="0"/>
              <a:cs typeface="Arial" panose="020B0604020202020204" pitchFamily="34" charset="0"/>
            </a:endParaRPr>
          </a:p>
          <a:p>
            <a:endParaRPr lang="en-PH" dirty="0"/>
          </a:p>
        </p:txBody>
      </p:sp>
    </p:spTree>
    <p:extLst>
      <p:ext uri="{BB962C8B-B14F-4D97-AF65-F5344CB8AC3E}">
        <p14:creationId xmlns:p14="http://schemas.microsoft.com/office/powerpoint/2010/main" val="105120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F554-406A-F100-7614-FC4D4895D143}"/>
              </a:ext>
            </a:extLst>
          </p:cNvPr>
          <p:cNvSpPr>
            <a:spLocks noGrp="1"/>
          </p:cNvSpPr>
          <p:nvPr>
            <p:ph type="title"/>
          </p:nvPr>
        </p:nvSpPr>
        <p:spPr>
          <a:xfrm>
            <a:off x="406483" y="286348"/>
            <a:ext cx="11588620" cy="780216"/>
          </a:xfrm>
        </p:spPr>
        <p:txBody>
          <a:bodyPr>
            <a:normAutofit/>
          </a:bodyPr>
          <a:lstStyle/>
          <a:p>
            <a:r>
              <a:rPr lang="en-PH" sz="3200" dirty="0">
                <a:latin typeface="Arial" panose="020B0604020202020204" pitchFamily="34" charset="0"/>
                <a:cs typeface="Arial" panose="020B0604020202020204" pitchFamily="34" charset="0"/>
              </a:rPr>
              <a:t>Progress of </a:t>
            </a:r>
            <a:r>
              <a:rPr lang="en-PH" sz="3200" b="1" dirty="0">
                <a:solidFill>
                  <a:schemeClr val="accent2"/>
                </a:solidFill>
                <a:latin typeface="Arial" panose="020B0604020202020204" pitchFamily="34" charset="0"/>
                <a:cs typeface="Arial" panose="020B0604020202020204" pitchFamily="34" charset="0"/>
              </a:rPr>
              <a:t>CAREC 2030 </a:t>
            </a:r>
            <a:r>
              <a:rPr lang="en-PH" sz="3200" dirty="0">
                <a:latin typeface="Arial" panose="020B0604020202020204" pitchFamily="34" charset="0"/>
                <a:cs typeface="Arial" panose="020B0604020202020204" pitchFamily="34" charset="0"/>
              </a:rPr>
              <a:t>based on latest </a:t>
            </a:r>
            <a:r>
              <a:rPr lang="en-PH" sz="3200" dirty="0" err="1">
                <a:latin typeface="Arial" panose="020B0604020202020204" pitchFamily="34" charset="0"/>
                <a:cs typeface="Arial" panose="020B0604020202020204" pitchFamily="34" charset="0"/>
              </a:rPr>
              <a:t>DEfR</a:t>
            </a:r>
            <a:r>
              <a:rPr lang="en-PH" sz="3200" dirty="0">
                <a:latin typeface="Arial" panose="020B0604020202020204" pitchFamily="34" charset="0"/>
                <a:cs typeface="Arial" panose="020B0604020202020204" pitchFamily="34" charset="0"/>
              </a:rPr>
              <a:t> (2017-2020): </a:t>
            </a:r>
          </a:p>
        </p:txBody>
      </p:sp>
      <p:graphicFrame>
        <p:nvGraphicFramePr>
          <p:cNvPr id="8" name="Table 8">
            <a:extLst>
              <a:ext uri="{FF2B5EF4-FFF2-40B4-BE49-F238E27FC236}">
                <a16:creationId xmlns:a16="http://schemas.microsoft.com/office/drawing/2014/main" id="{F0A7423D-2704-AAA6-5C49-9AAA171562A4}"/>
              </a:ext>
            </a:extLst>
          </p:cNvPr>
          <p:cNvGraphicFramePr>
            <a:graphicFrameLocks noGrp="1"/>
          </p:cNvGraphicFramePr>
          <p:nvPr>
            <p:extLst>
              <p:ext uri="{D42A27DB-BD31-4B8C-83A1-F6EECF244321}">
                <p14:modId xmlns:p14="http://schemas.microsoft.com/office/powerpoint/2010/main" val="1066075209"/>
              </p:ext>
            </p:extLst>
          </p:nvPr>
        </p:nvGraphicFramePr>
        <p:xfrm>
          <a:off x="511276" y="1214239"/>
          <a:ext cx="11379033" cy="4595473"/>
        </p:xfrm>
        <a:graphic>
          <a:graphicData uri="http://schemas.openxmlformats.org/drawingml/2006/table">
            <a:tbl>
              <a:tblPr firstRow="1" bandRow="1">
                <a:tableStyleId>{21E4AEA4-8DFA-4A89-87EB-49C32662AFE0}</a:tableStyleId>
              </a:tblPr>
              <a:tblGrid>
                <a:gridCol w="1887407">
                  <a:extLst>
                    <a:ext uri="{9D8B030D-6E8A-4147-A177-3AD203B41FA5}">
                      <a16:colId xmlns:a16="http://schemas.microsoft.com/office/drawing/2014/main" val="2577149564"/>
                    </a:ext>
                  </a:extLst>
                </a:gridCol>
                <a:gridCol w="4292392">
                  <a:extLst>
                    <a:ext uri="{9D8B030D-6E8A-4147-A177-3AD203B41FA5}">
                      <a16:colId xmlns:a16="http://schemas.microsoft.com/office/drawing/2014/main" val="1800477881"/>
                    </a:ext>
                  </a:extLst>
                </a:gridCol>
                <a:gridCol w="5199234">
                  <a:extLst>
                    <a:ext uri="{9D8B030D-6E8A-4147-A177-3AD203B41FA5}">
                      <a16:colId xmlns:a16="http://schemas.microsoft.com/office/drawing/2014/main" val="2234604604"/>
                    </a:ext>
                  </a:extLst>
                </a:gridCol>
              </a:tblGrid>
              <a:tr h="572113">
                <a:tc>
                  <a:txBody>
                    <a:bodyPr/>
                    <a:lstStyle/>
                    <a:p>
                      <a:pPr algn="ctr"/>
                      <a:r>
                        <a:rPr lang="en-PH">
                          <a:latin typeface="Arial" panose="020B0604020202020204" pitchFamily="34" charset="0"/>
                          <a:cs typeface="Arial" panose="020B0604020202020204" pitchFamily="34" charset="0"/>
                        </a:rPr>
                        <a:t>Cluster/Sector</a:t>
                      </a:r>
                    </a:p>
                  </a:txBody>
                  <a:tcPr/>
                </a:tc>
                <a:tc>
                  <a:txBody>
                    <a:bodyPr/>
                    <a:lstStyle/>
                    <a:p>
                      <a:pPr algn="ctr"/>
                      <a:r>
                        <a:rPr lang="en-PH" dirty="0">
                          <a:latin typeface="Arial" panose="020B0604020202020204" pitchFamily="34" charset="0"/>
                          <a:cs typeface="Arial" panose="020B0604020202020204" pitchFamily="34" charset="0"/>
                        </a:rPr>
                        <a:t>Outcome Indicator</a:t>
                      </a:r>
                    </a:p>
                  </a:txBody>
                  <a:tcPr/>
                </a:tc>
                <a:tc>
                  <a:txBody>
                    <a:bodyPr/>
                    <a:lstStyle/>
                    <a:p>
                      <a:pPr algn="ctr"/>
                      <a:r>
                        <a:rPr lang="en-PH" dirty="0">
                          <a:latin typeface="Arial" panose="020B0604020202020204" pitchFamily="34" charset="0"/>
                          <a:cs typeface="Arial" panose="020B0604020202020204" pitchFamily="34" charset="0"/>
                        </a:rPr>
                        <a:t>2020 Progress</a:t>
                      </a:r>
                    </a:p>
                  </a:txBody>
                  <a:tcPr/>
                </a:tc>
                <a:extLst>
                  <a:ext uri="{0D108BD9-81ED-4DB2-BD59-A6C34878D82A}">
                    <a16:rowId xmlns:a16="http://schemas.microsoft.com/office/drawing/2014/main" val="4272764215"/>
                  </a:ext>
                </a:extLst>
              </a:tr>
              <a:tr h="1171468">
                <a:tc>
                  <a:txBody>
                    <a:bodyPr/>
                    <a:lstStyle/>
                    <a:p>
                      <a:pPr algn="r"/>
                      <a:r>
                        <a:rPr lang="en-PH" sz="1600" b="1" dirty="0">
                          <a:solidFill>
                            <a:schemeClr val="tx1"/>
                          </a:solidFill>
                          <a:latin typeface="Arial" panose="020B0604020202020204" pitchFamily="34" charset="0"/>
                          <a:cs typeface="Arial" panose="020B0604020202020204" pitchFamily="34" charset="0"/>
                        </a:rPr>
                        <a:t>Cluster 1</a:t>
                      </a:r>
                      <a:r>
                        <a:rPr lang="en-PH" sz="1600" dirty="0">
                          <a:solidFill>
                            <a:schemeClr val="tx1"/>
                          </a:solidFill>
                          <a:latin typeface="Arial" panose="020B0604020202020204" pitchFamily="34" charset="0"/>
                          <a:cs typeface="Arial" panose="020B0604020202020204" pitchFamily="34" charset="0"/>
                        </a:rPr>
                        <a:t>: Economic and Financial Stability</a:t>
                      </a: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PH" sz="1600" kern="1200" dirty="0">
                          <a:solidFill>
                            <a:schemeClr val="tx1"/>
                          </a:solidFill>
                          <a:latin typeface="Arial" panose="020B0604020202020204" pitchFamily="34" charset="0"/>
                          <a:ea typeface="+mn-ea"/>
                          <a:cs typeface="Arial" panose="020B0604020202020204" pitchFamily="34" charset="0"/>
                        </a:rPr>
                        <a:t>High level policy dialogue on macroeconomic issues among CAREC countries regularized, leading to greater economic stability and improved macroeconomic outcomes</a:t>
                      </a: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PH" sz="1600" dirty="0">
                          <a:solidFill>
                            <a:schemeClr val="tx1"/>
                          </a:solidFill>
                          <a:latin typeface="Arial" panose="020B0604020202020204" pitchFamily="34" charset="0"/>
                          <a:cs typeface="Arial" panose="020B0604020202020204" pitchFamily="34" charset="0"/>
                        </a:rPr>
                        <a:t>Seven high-level policy dialogues with high-level participation organized between 2018-2020, sustainability of the forum needs to be ensured</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2740853346"/>
                  </a:ext>
                </a:extLst>
              </a:tr>
              <a:tr h="813912">
                <a:tc>
                  <a:txBody>
                    <a:bodyPr/>
                    <a:lstStyle/>
                    <a:p>
                      <a:pPr algn="r"/>
                      <a:r>
                        <a:rPr lang="en-PH" sz="1600" b="1" dirty="0">
                          <a:solidFill>
                            <a:schemeClr val="tx1"/>
                          </a:solidFill>
                          <a:latin typeface="Arial" panose="020B0604020202020204" pitchFamily="34" charset="0"/>
                          <a:cs typeface="Arial" panose="020B0604020202020204" pitchFamily="34" charset="0"/>
                        </a:rPr>
                        <a:t>Cluster 2</a:t>
                      </a:r>
                      <a:r>
                        <a:rPr lang="en-PH" sz="1600" dirty="0">
                          <a:solidFill>
                            <a:schemeClr val="tx1"/>
                          </a:solidFill>
                          <a:latin typeface="Arial" panose="020B0604020202020204" pitchFamily="34" charset="0"/>
                          <a:cs typeface="Arial" panose="020B0604020202020204" pitchFamily="34" charset="0"/>
                        </a:rPr>
                        <a:t>: Trade</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PH" sz="1600" dirty="0">
                          <a:solidFill>
                            <a:schemeClr val="tx1"/>
                          </a:solidFill>
                          <a:latin typeface="Arial" panose="020B0604020202020204" pitchFamily="34" charset="0"/>
                          <a:cs typeface="Arial" panose="020B0604020202020204" pitchFamily="34" charset="0"/>
                        </a:rPr>
                        <a:t>Increase in trade in fuels and </a:t>
                      </a:r>
                      <a:r>
                        <a:rPr lang="en-PH" sz="1600" dirty="0" err="1">
                          <a:solidFill>
                            <a:schemeClr val="tx1"/>
                          </a:solidFill>
                          <a:latin typeface="Arial" panose="020B0604020202020204" pitchFamily="34" charset="0"/>
                          <a:cs typeface="Arial" panose="020B0604020202020204" pitchFamily="34" charset="0"/>
                        </a:rPr>
                        <a:t>nonfuels</a:t>
                      </a:r>
                      <a:r>
                        <a:rPr lang="en-PH" sz="1600" dirty="0">
                          <a:solidFill>
                            <a:schemeClr val="tx1"/>
                          </a:solidFill>
                          <a:latin typeface="Arial" panose="020B0604020202020204" pitchFamily="34" charset="0"/>
                          <a:cs typeface="Arial" panose="020B0604020202020204" pitchFamily="34" charset="0"/>
                        </a:rPr>
                        <a:t> within CAREC and with the rest of the world as % of GDP, showing integration into the global economy</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PH" sz="1600" dirty="0">
                          <a:solidFill>
                            <a:schemeClr val="tx1"/>
                          </a:solidFill>
                          <a:latin typeface="Arial" panose="020B0604020202020204" pitchFamily="34" charset="0"/>
                          <a:cs typeface="Arial" panose="020B0604020202020204" pitchFamily="34" charset="0"/>
                        </a:rPr>
                        <a:t>Fuel and nonfuel trade in services as % of GDP increased both within the CAREC region and the rest of the world, the challenge is accelerating progress.</a:t>
                      </a:r>
                    </a:p>
                  </a:txBody>
                  <a:tcPr>
                    <a:solidFill>
                      <a:schemeClr val="accent4">
                        <a:lumMod val="20000"/>
                        <a:lumOff val="80000"/>
                      </a:schemeClr>
                    </a:solidFill>
                  </a:tcPr>
                </a:tc>
                <a:extLst>
                  <a:ext uri="{0D108BD9-81ED-4DB2-BD59-A6C34878D82A}">
                    <a16:rowId xmlns:a16="http://schemas.microsoft.com/office/drawing/2014/main" val="4206026680"/>
                  </a:ext>
                </a:extLst>
              </a:tr>
              <a:tr h="517626">
                <a:tc>
                  <a:txBody>
                    <a:bodyPr/>
                    <a:lstStyle/>
                    <a:p>
                      <a:pPr algn="r"/>
                      <a:r>
                        <a:rPr lang="en-PH" sz="1600">
                          <a:solidFill>
                            <a:schemeClr val="tx1"/>
                          </a:solidFill>
                          <a:latin typeface="Arial" panose="020B0604020202020204" pitchFamily="34" charset="0"/>
                          <a:cs typeface="Arial" panose="020B0604020202020204" pitchFamily="34" charset="0"/>
                        </a:rPr>
                        <a:t>                Tourism</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CAREC countries’ travel and tourism competitiveness index rank up</a:t>
                      </a:r>
                      <a:endParaRPr lang="en-PH" sz="1600"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PH" sz="1600" dirty="0">
                          <a:solidFill>
                            <a:schemeClr val="tx1"/>
                          </a:solidFill>
                          <a:latin typeface="Arial" panose="020B0604020202020204" pitchFamily="34" charset="0"/>
                          <a:cs typeface="Arial" panose="020B0604020202020204" pitchFamily="34" charset="0"/>
                        </a:rPr>
                        <a:t>5 of 11 CAREC countries improved ranking in Travel and Tourism Competitiveness index (WEF).</a:t>
                      </a:r>
                    </a:p>
                  </a:txBody>
                  <a:tcPr>
                    <a:solidFill>
                      <a:schemeClr val="accent4">
                        <a:lumMod val="20000"/>
                        <a:lumOff val="80000"/>
                      </a:schemeClr>
                    </a:solidFill>
                  </a:tcPr>
                </a:tc>
                <a:extLst>
                  <a:ext uri="{0D108BD9-81ED-4DB2-BD59-A6C34878D82A}">
                    <a16:rowId xmlns:a16="http://schemas.microsoft.com/office/drawing/2014/main" val="1921916187"/>
                  </a:ext>
                </a:extLst>
              </a:tr>
              <a:tr h="953521">
                <a:tc>
                  <a:txBody>
                    <a:bodyPr/>
                    <a:lstStyle/>
                    <a:p>
                      <a:pPr algn="r"/>
                      <a:r>
                        <a:rPr lang="en-PH" sz="1600">
                          <a:solidFill>
                            <a:schemeClr val="tx1"/>
                          </a:solidFill>
                          <a:latin typeface="Arial" panose="020B0604020202020204" pitchFamily="34" charset="0"/>
                          <a:cs typeface="Arial" panose="020B0604020202020204" pitchFamily="34" charset="0"/>
                        </a:rPr>
                        <a:t>Economic Corridors</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Cross-border economic corridor concepts applied by CAREC countries to strengthen economic links and drive trade and development of cross-border regions</a:t>
                      </a:r>
                      <a:endParaRPr lang="en-PH" sz="1600"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en-PH" sz="1600" dirty="0">
                          <a:solidFill>
                            <a:schemeClr val="tx1"/>
                          </a:solidFill>
                          <a:latin typeface="Arial" panose="020B0604020202020204" pitchFamily="34" charset="0"/>
                          <a:cs typeface="Arial" panose="020B0604020202020204" pitchFamily="34" charset="0"/>
                        </a:rPr>
                        <a:t>7 of 11 CAREC countries incorporated ECD concepts in their national development strategies, the challenge is coordination among multiple stakeholders.</a:t>
                      </a:r>
                    </a:p>
                  </a:txBody>
                  <a:tcPr>
                    <a:solidFill>
                      <a:schemeClr val="accent4">
                        <a:lumMod val="20000"/>
                        <a:lumOff val="80000"/>
                      </a:schemeClr>
                    </a:solidFill>
                  </a:tcPr>
                </a:tc>
                <a:extLst>
                  <a:ext uri="{0D108BD9-81ED-4DB2-BD59-A6C34878D82A}">
                    <a16:rowId xmlns:a16="http://schemas.microsoft.com/office/drawing/2014/main" val="2782143809"/>
                  </a:ext>
                </a:extLst>
              </a:tr>
            </a:tbl>
          </a:graphicData>
        </a:graphic>
      </p:graphicFrame>
      <p:graphicFrame>
        <p:nvGraphicFramePr>
          <p:cNvPr id="3" name="Table 2">
            <a:extLst>
              <a:ext uri="{FF2B5EF4-FFF2-40B4-BE49-F238E27FC236}">
                <a16:creationId xmlns:a16="http://schemas.microsoft.com/office/drawing/2014/main" id="{99AC2CD6-90A6-DF53-70E4-D66C202E2AB0}"/>
              </a:ext>
            </a:extLst>
          </p:cNvPr>
          <p:cNvGraphicFramePr>
            <a:graphicFrameLocks noGrp="1"/>
          </p:cNvGraphicFramePr>
          <p:nvPr>
            <p:extLst>
              <p:ext uri="{D42A27DB-BD31-4B8C-83A1-F6EECF244321}">
                <p14:modId xmlns:p14="http://schemas.microsoft.com/office/powerpoint/2010/main" val="2802742822"/>
              </p:ext>
            </p:extLst>
          </p:nvPr>
        </p:nvGraphicFramePr>
        <p:xfrm>
          <a:off x="511276" y="5877679"/>
          <a:ext cx="11379032" cy="579120"/>
        </p:xfrm>
        <a:graphic>
          <a:graphicData uri="http://schemas.openxmlformats.org/drawingml/2006/table">
            <a:tbl>
              <a:tblPr firstRow="1" bandRow="1">
                <a:tableStyleId>{21E4AEA4-8DFA-4A89-87EB-49C32662AFE0}</a:tableStyleId>
              </a:tblPr>
              <a:tblGrid>
                <a:gridCol w="1887406">
                  <a:extLst>
                    <a:ext uri="{9D8B030D-6E8A-4147-A177-3AD203B41FA5}">
                      <a16:colId xmlns:a16="http://schemas.microsoft.com/office/drawing/2014/main" val="2177518563"/>
                    </a:ext>
                  </a:extLst>
                </a:gridCol>
                <a:gridCol w="4292392">
                  <a:extLst>
                    <a:ext uri="{9D8B030D-6E8A-4147-A177-3AD203B41FA5}">
                      <a16:colId xmlns:a16="http://schemas.microsoft.com/office/drawing/2014/main" val="3776769160"/>
                    </a:ext>
                  </a:extLst>
                </a:gridCol>
                <a:gridCol w="5199234">
                  <a:extLst>
                    <a:ext uri="{9D8B030D-6E8A-4147-A177-3AD203B41FA5}">
                      <a16:colId xmlns:a16="http://schemas.microsoft.com/office/drawing/2014/main" val="3076291707"/>
                    </a:ext>
                  </a:extLst>
                </a:gridCol>
              </a:tblGrid>
              <a:tr h="541009">
                <a:tc>
                  <a:txBody>
                    <a:bodyPr/>
                    <a:lstStyle/>
                    <a:p>
                      <a:pPr algn="r"/>
                      <a:r>
                        <a:rPr lang="en-PH" sz="1600" b="1" dirty="0">
                          <a:solidFill>
                            <a:schemeClr val="tx1"/>
                          </a:solidFill>
                          <a:latin typeface="Arial" panose="020B0604020202020204" pitchFamily="34" charset="0"/>
                          <a:cs typeface="Arial" panose="020B0604020202020204" pitchFamily="34" charset="0"/>
                        </a:rPr>
                        <a:t>Cluster 3:</a:t>
                      </a:r>
                      <a:r>
                        <a:rPr lang="en-PH" sz="1600" dirty="0">
                          <a:solidFill>
                            <a:schemeClr val="tx1"/>
                          </a:solidFill>
                          <a:latin typeface="Arial" panose="020B0604020202020204" pitchFamily="34" charset="0"/>
                          <a:cs typeface="Arial" panose="020B0604020202020204" pitchFamily="34" charset="0"/>
                        </a:rPr>
                        <a:t> </a:t>
                      </a:r>
                    </a:p>
                    <a:p>
                      <a:pPr algn="r"/>
                      <a:r>
                        <a:rPr lang="en-PH" sz="1600" b="0" dirty="0">
                          <a:solidFill>
                            <a:schemeClr val="tx1"/>
                          </a:solidFill>
                          <a:latin typeface="Arial" panose="020B0604020202020204" pitchFamily="34" charset="0"/>
                          <a:cs typeface="Arial" panose="020B0604020202020204" pitchFamily="34" charset="0"/>
                        </a:rPr>
                        <a:t>Energy</a:t>
                      </a:r>
                    </a:p>
                  </a:txBody>
                  <a:tcPr>
                    <a:solidFill>
                      <a:srgbClr val="FFA7A7"/>
                    </a:solidFill>
                  </a:tcPr>
                </a:tc>
                <a:tc>
                  <a:txBody>
                    <a:bodyPr/>
                    <a:lstStyle/>
                    <a:p>
                      <a:pPr marL="285750" indent="-285750">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 of renewable energy in CAREC countries</a:t>
                      </a:r>
                      <a:endParaRPr lang="en-PH" sz="1600" b="0" dirty="0">
                        <a:solidFill>
                          <a:schemeClr val="tx1"/>
                        </a:solidFill>
                        <a:latin typeface="Arial" panose="020B0604020202020204" pitchFamily="34" charset="0"/>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en-PH" sz="1600" b="0" dirty="0">
                          <a:solidFill>
                            <a:schemeClr val="tx1"/>
                          </a:solidFill>
                          <a:latin typeface="Arial" panose="020B0604020202020204" pitchFamily="34" charset="0"/>
                          <a:cs typeface="Arial" panose="020B0604020202020204" pitchFamily="34" charset="0"/>
                        </a:rPr>
                        <a:t>% of renewable energy in CAREC countries increased from less to 1% to 6%</a:t>
                      </a:r>
                    </a:p>
                  </a:txBody>
                  <a:tcPr>
                    <a:solidFill>
                      <a:srgbClr val="FFA7A7"/>
                    </a:solidFill>
                  </a:tcPr>
                </a:tc>
                <a:extLst>
                  <a:ext uri="{0D108BD9-81ED-4DB2-BD59-A6C34878D82A}">
                    <a16:rowId xmlns:a16="http://schemas.microsoft.com/office/drawing/2014/main" val="2157479794"/>
                  </a:ext>
                </a:extLst>
              </a:tr>
            </a:tbl>
          </a:graphicData>
        </a:graphic>
      </p:graphicFrame>
    </p:spTree>
    <p:extLst>
      <p:ext uri="{BB962C8B-B14F-4D97-AF65-F5344CB8AC3E}">
        <p14:creationId xmlns:p14="http://schemas.microsoft.com/office/powerpoint/2010/main" val="232319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52671B-2D80-B47C-D4EE-63EA7001AFD6}"/>
              </a:ext>
            </a:extLst>
          </p:cNvPr>
          <p:cNvGraphicFramePr>
            <a:graphicFrameLocks noGrp="1"/>
          </p:cNvGraphicFramePr>
          <p:nvPr>
            <p:extLst>
              <p:ext uri="{D42A27DB-BD31-4B8C-83A1-F6EECF244321}">
                <p14:modId xmlns:p14="http://schemas.microsoft.com/office/powerpoint/2010/main" val="833099570"/>
              </p:ext>
            </p:extLst>
          </p:nvPr>
        </p:nvGraphicFramePr>
        <p:xfrm>
          <a:off x="418699" y="1004060"/>
          <a:ext cx="11354601" cy="5638800"/>
        </p:xfrm>
        <a:graphic>
          <a:graphicData uri="http://schemas.openxmlformats.org/drawingml/2006/table">
            <a:tbl>
              <a:tblPr firstRow="1" bandRow="1">
                <a:tableStyleId>{21E4AEA4-8DFA-4A89-87EB-49C32662AFE0}</a:tableStyleId>
              </a:tblPr>
              <a:tblGrid>
                <a:gridCol w="1558957">
                  <a:extLst>
                    <a:ext uri="{9D8B030D-6E8A-4147-A177-3AD203B41FA5}">
                      <a16:colId xmlns:a16="http://schemas.microsoft.com/office/drawing/2014/main" val="3350943435"/>
                    </a:ext>
                  </a:extLst>
                </a:gridCol>
                <a:gridCol w="4607573">
                  <a:extLst>
                    <a:ext uri="{9D8B030D-6E8A-4147-A177-3AD203B41FA5}">
                      <a16:colId xmlns:a16="http://schemas.microsoft.com/office/drawing/2014/main" val="2332377765"/>
                    </a:ext>
                  </a:extLst>
                </a:gridCol>
                <a:gridCol w="5188071">
                  <a:extLst>
                    <a:ext uri="{9D8B030D-6E8A-4147-A177-3AD203B41FA5}">
                      <a16:colId xmlns:a16="http://schemas.microsoft.com/office/drawing/2014/main" val="2364648434"/>
                    </a:ext>
                  </a:extLst>
                </a:gridCol>
              </a:tblGrid>
              <a:tr h="1907768">
                <a:tc>
                  <a:txBody>
                    <a:bodyPr/>
                    <a:lstStyle/>
                    <a:p>
                      <a:pPr algn="r"/>
                      <a:r>
                        <a:rPr lang="en-PH" sz="1600" dirty="0">
                          <a:solidFill>
                            <a:schemeClr val="tx1"/>
                          </a:solidFill>
                          <a:latin typeface="Arial" panose="020B0604020202020204" pitchFamily="34" charset="0"/>
                          <a:cs typeface="Arial" panose="020B0604020202020204" pitchFamily="34" charset="0"/>
                        </a:rPr>
                        <a:t>Cluster 3:              </a:t>
                      </a:r>
                      <a:r>
                        <a:rPr lang="en-PH" sz="1600" b="0" dirty="0">
                          <a:solidFill>
                            <a:schemeClr val="tx1"/>
                          </a:solidFill>
                          <a:latin typeface="Arial" panose="020B0604020202020204" pitchFamily="34" charset="0"/>
                          <a:cs typeface="Arial" panose="020B0604020202020204" pitchFamily="34" charset="0"/>
                        </a:rPr>
                        <a:t>Transport</a:t>
                      </a:r>
                    </a:p>
                  </a:txBody>
                  <a:tcPr>
                    <a:solidFill>
                      <a:srgbClr val="FFA7A7"/>
                    </a:solidFill>
                  </a:tcPr>
                </a:tc>
                <a:tc>
                  <a:txBody>
                    <a:bodyPr/>
                    <a:lstStyle/>
                    <a:p>
                      <a:pPr marL="285750" indent="-285750">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Improvement in aggregate corridor performance </a:t>
                      </a:r>
                      <a:r>
                        <a:rPr lang="en-US" sz="1800" b="0" kern="1200" dirty="0">
                          <a:solidFill>
                            <a:schemeClr val="dk1"/>
                          </a:solidFill>
                          <a:effectLst/>
                          <a:latin typeface="+mn-lt"/>
                          <a:ea typeface="+mn-ea"/>
                          <a:cs typeface="+mn-cs"/>
                        </a:rPr>
                        <a:t>– </a:t>
                      </a:r>
                      <a:r>
                        <a:rPr lang="en-US" sz="1600" b="0" dirty="0">
                          <a:solidFill>
                            <a:schemeClr val="tx1"/>
                          </a:solidFill>
                          <a:latin typeface="Arial" panose="020B0604020202020204" pitchFamily="34" charset="0"/>
                          <a:cs typeface="Arial" panose="020B0604020202020204" pitchFamily="34" charset="0"/>
                        </a:rPr>
                        <a:t>average speed by corridors,  by speed with delay (SWD) and by speed without delay (SWOD) </a:t>
                      </a:r>
                      <a:r>
                        <a:rPr lang="en-US" sz="1600" b="0" kern="1200" dirty="0">
                          <a:solidFill>
                            <a:schemeClr val="dk1"/>
                          </a:solidFill>
                          <a:effectLst/>
                          <a:latin typeface="+mn-lt"/>
                          <a:ea typeface="+mn-ea"/>
                          <a:cs typeface="+mn-cs"/>
                        </a:rPr>
                        <a:t>– </a:t>
                      </a:r>
                      <a:r>
                        <a:rPr lang="en-US" sz="1600" b="0" kern="1200" dirty="0">
                          <a:solidFill>
                            <a:schemeClr val="tx1"/>
                          </a:solidFill>
                          <a:latin typeface="Arial" panose="020B0604020202020204" pitchFamily="34" charset="0"/>
                          <a:ea typeface="+mn-ea"/>
                          <a:cs typeface="Arial" panose="020B0604020202020204" pitchFamily="34" charset="0"/>
                        </a:rPr>
                        <a:t>for enhanced economic connectivity and sustainability of regional transport infrastructure</a:t>
                      </a:r>
                      <a:endParaRPr lang="en-PH" sz="1600" b="0" kern="1200" dirty="0">
                        <a:solidFill>
                          <a:schemeClr val="tx1"/>
                        </a:solidFill>
                        <a:latin typeface="Arial" panose="020B0604020202020204" pitchFamily="34" charset="0"/>
                        <a:ea typeface="+mn-ea"/>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en-PH" sz="1600" b="0" dirty="0">
                          <a:solidFill>
                            <a:schemeClr val="tx1"/>
                          </a:solidFill>
                          <a:latin typeface="Arial" panose="020B0604020202020204" pitchFamily="34" charset="0"/>
                          <a:cs typeface="Arial" panose="020B0604020202020204" pitchFamily="34" charset="0"/>
                        </a:rPr>
                        <a:t>24 investment and technical assistance projects approved despite the pandemic, aggregate corridor performance shows marginal improvement compared to baseline for railway transport but almost no improvements for road, governance issues and security concerns of member countries undermine efforts on improving cross-border services.</a:t>
                      </a:r>
                    </a:p>
                  </a:txBody>
                  <a:tcPr>
                    <a:solidFill>
                      <a:srgbClr val="FFA7A7"/>
                    </a:solidFill>
                  </a:tcPr>
                </a:tc>
                <a:extLst>
                  <a:ext uri="{0D108BD9-81ED-4DB2-BD59-A6C34878D82A}">
                    <a16:rowId xmlns:a16="http://schemas.microsoft.com/office/drawing/2014/main" val="3691681311"/>
                  </a:ext>
                </a:extLst>
              </a:tr>
              <a:tr h="1224389">
                <a:tc>
                  <a:txBody>
                    <a:bodyPr/>
                    <a:lstStyle/>
                    <a:p>
                      <a:pPr algn="r"/>
                      <a:r>
                        <a:rPr lang="en-PH" sz="1600" b="1" dirty="0">
                          <a:solidFill>
                            <a:schemeClr val="tx1"/>
                          </a:solidFill>
                          <a:latin typeface="Arial" panose="020B0604020202020204" pitchFamily="34" charset="0"/>
                          <a:cs typeface="Arial" panose="020B0604020202020204" pitchFamily="34" charset="0"/>
                        </a:rPr>
                        <a:t>Cluster 4</a:t>
                      </a:r>
                      <a:r>
                        <a:rPr lang="en-PH" sz="1600" dirty="0">
                          <a:solidFill>
                            <a:schemeClr val="tx1"/>
                          </a:solidFill>
                          <a:latin typeface="Arial" panose="020B0604020202020204" pitchFamily="34" charset="0"/>
                          <a:cs typeface="Arial" panose="020B0604020202020204" pitchFamily="34" charset="0"/>
                        </a:rPr>
                        <a:t>: Agriculture and Water</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National food safety regulations in compliance with the international sanitary and phytosanitary (SPS) measures developed/ revised</a:t>
                      </a:r>
                    </a:p>
                    <a:p>
                      <a:pPr marL="285750" indent="-285750">
                        <a:buFont typeface="Arial" panose="020B0604020202020204" pitchFamily="34" charset="0"/>
                        <a:buChar char="•"/>
                      </a:pPr>
                      <a:r>
                        <a:rPr lang="en-PH" sz="1600" kern="1200" dirty="0">
                          <a:solidFill>
                            <a:schemeClr val="tx1"/>
                          </a:solidFill>
                          <a:latin typeface="Arial" panose="020B0604020202020204" pitchFamily="34" charset="0"/>
                          <a:ea typeface="+mn-ea"/>
                          <a:cs typeface="Arial" panose="020B0604020202020204" pitchFamily="34" charset="0"/>
                        </a:rPr>
                        <a:t>Number of countries with an outlined road map of national water resourced development interventions</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7 CAREC countries received technical assistance to harmonize sanitary and phytosanitary measures with international procedures and strengthened their capacity to implement these measures. The </a:t>
                      </a:r>
                      <a:r>
                        <a:rPr lang="en-PH" sz="1600" kern="1200" dirty="0">
                          <a:solidFill>
                            <a:schemeClr val="tx1"/>
                          </a:solidFill>
                          <a:latin typeface="Arial" panose="020B0604020202020204" pitchFamily="34" charset="0"/>
                          <a:ea typeface="+mn-ea"/>
                          <a:cs typeface="Arial" panose="020B0604020202020204" pitchFamily="34" charset="0"/>
                        </a:rPr>
                        <a:t>CAREC Water Pillar Scoping Study is completed.</a:t>
                      </a:r>
                    </a:p>
                  </a:txBody>
                  <a:tcPr>
                    <a:solidFill>
                      <a:schemeClr val="accent6">
                        <a:lumMod val="40000"/>
                        <a:lumOff val="60000"/>
                      </a:schemeClr>
                    </a:solidFill>
                  </a:tcPr>
                </a:tc>
                <a:extLst>
                  <a:ext uri="{0D108BD9-81ED-4DB2-BD59-A6C34878D82A}">
                    <a16:rowId xmlns:a16="http://schemas.microsoft.com/office/drawing/2014/main" val="3288839897"/>
                  </a:ext>
                </a:extLst>
              </a:tr>
              <a:tr h="1507350">
                <a:tc>
                  <a:txBody>
                    <a:bodyPr/>
                    <a:lstStyle/>
                    <a:p>
                      <a:pPr algn="r"/>
                      <a:r>
                        <a:rPr lang="en-PH" sz="1600" b="1" dirty="0">
                          <a:solidFill>
                            <a:schemeClr val="tx1"/>
                          </a:solidFill>
                          <a:latin typeface="Arial" panose="020B0604020202020204" pitchFamily="34" charset="0"/>
                          <a:cs typeface="Arial" panose="020B0604020202020204" pitchFamily="34" charset="0"/>
                        </a:rPr>
                        <a:t>Cluster 5</a:t>
                      </a:r>
                      <a:r>
                        <a:rPr lang="en-PH" sz="1600" dirty="0">
                          <a:solidFill>
                            <a:schemeClr val="tx1"/>
                          </a:solidFill>
                          <a:latin typeface="Arial" panose="020B0604020202020204" pitchFamily="34" charset="0"/>
                          <a:cs typeface="Arial" panose="020B0604020202020204" pitchFamily="34" charset="0"/>
                        </a:rPr>
                        <a:t>: Human Development</a:t>
                      </a:r>
                    </a:p>
                  </a:txBody>
                  <a:tcPr>
                    <a:solidFill>
                      <a:srgbClr val="C198E0"/>
                    </a:solidFill>
                  </a:tcPr>
                </a:tc>
                <a:tc>
                  <a:txBody>
                    <a:bodyPr/>
                    <a:lstStyle/>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Bilateral or multilateral agreements signed among CAREC countries and their partners on tertiary and TVET standardization and harmonization</a:t>
                      </a:r>
                    </a:p>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Number of CAREC countries that incorporate joint regional approaches and cross-sector activities in their health sector strategies</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rgbClr val="C198E0"/>
                    </a:solidFill>
                  </a:tcPr>
                </a:tc>
                <a:tc>
                  <a:txBody>
                    <a:bodyPr/>
                    <a:lstStyle/>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A scoping study on education and skills development has been completed. </a:t>
                      </a:r>
                    </a:p>
                    <a:p>
                      <a:pPr marL="285750" indent="-285750">
                        <a:buFont typeface="Arial" panose="020B0604020202020204" pitchFamily="34" charset="0"/>
                        <a:buChar char="•"/>
                      </a:pPr>
                      <a:r>
                        <a:rPr lang="en-US" sz="1600" kern="1200" dirty="0">
                          <a:solidFill>
                            <a:schemeClr val="tx1"/>
                          </a:solidFill>
                          <a:latin typeface="Arial" panose="020B0604020202020204" pitchFamily="34" charset="0"/>
                          <a:ea typeface="+mn-ea"/>
                          <a:cs typeface="Arial" panose="020B0604020202020204" pitchFamily="34" charset="0"/>
                        </a:rPr>
                        <a:t>A regional working group on health has been established. A TA project is supporting the development of a health strategy and investment framework.</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rgbClr val="C198E0"/>
                    </a:solidFill>
                  </a:tcPr>
                </a:tc>
                <a:extLst>
                  <a:ext uri="{0D108BD9-81ED-4DB2-BD59-A6C34878D82A}">
                    <a16:rowId xmlns:a16="http://schemas.microsoft.com/office/drawing/2014/main" val="670643388"/>
                  </a:ext>
                </a:extLst>
              </a:tr>
            </a:tbl>
          </a:graphicData>
        </a:graphic>
      </p:graphicFrame>
      <p:sp>
        <p:nvSpPr>
          <p:cNvPr id="2" name="Title 1">
            <a:extLst>
              <a:ext uri="{FF2B5EF4-FFF2-40B4-BE49-F238E27FC236}">
                <a16:creationId xmlns:a16="http://schemas.microsoft.com/office/drawing/2014/main" id="{C619F4CF-552A-57F2-514F-FCDF4F1CA088}"/>
              </a:ext>
            </a:extLst>
          </p:cNvPr>
          <p:cNvSpPr>
            <a:spLocks noGrp="1"/>
          </p:cNvSpPr>
          <p:nvPr>
            <p:ph type="title"/>
          </p:nvPr>
        </p:nvSpPr>
        <p:spPr>
          <a:xfrm>
            <a:off x="287948" y="126859"/>
            <a:ext cx="11588620" cy="780216"/>
          </a:xfrm>
        </p:spPr>
        <p:txBody>
          <a:bodyPr>
            <a:normAutofit/>
          </a:bodyPr>
          <a:lstStyle/>
          <a:p>
            <a:r>
              <a:rPr lang="en-PH" sz="3200" dirty="0">
                <a:latin typeface="Arial" panose="020B0604020202020204" pitchFamily="34" charset="0"/>
                <a:cs typeface="Arial" panose="020B0604020202020204" pitchFamily="34" charset="0"/>
              </a:rPr>
              <a:t>Progress of </a:t>
            </a:r>
            <a:r>
              <a:rPr lang="en-PH" sz="3200" b="1" dirty="0">
                <a:solidFill>
                  <a:schemeClr val="accent2"/>
                </a:solidFill>
                <a:latin typeface="Arial" panose="020B0604020202020204" pitchFamily="34" charset="0"/>
                <a:cs typeface="Arial" panose="020B0604020202020204" pitchFamily="34" charset="0"/>
              </a:rPr>
              <a:t>CAREC 2030 </a:t>
            </a:r>
            <a:r>
              <a:rPr lang="en-PH" sz="3200" dirty="0">
                <a:latin typeface="Arial" panose="020B0604020202020204" pitchFamily="34" charset="0"/>
                <a:cs typeface="Arial" panose="020B0604020202020204" pitchFamily="34" charset="0"/>
              </a:rPr>
              <a:t>based on latest </a:t>
            </a:r>
            <a:r>
              <a:rPr lang="en-PH" sz="3200" dirty="0" err="1">
                <a:latin typeface="Arial" panose="020B0604020202020204" pitchFamily="34" charset="0"/>
                <a:cs typeface="Arial" panose="020B0604020202020204" pitchFamily="34" charset="0"/>
              </a:rPr>
              <a:t>DEfR</a:t>
            </a:r>
            <a:r>
              <a:rPr lang="en-PH" sz="3200" dirty="0">
                <a:latin typeface="Arial" panose="020B0604020202020204" pitchFamily="34" charset="0"/>
                <a:cs typeface="Arial" panose="020B0604020202020204" pitchFamily="34" charset="0"/>
              </a:rPr>
              <a:t> (2017-2020): </a:t>
            </a:r>
          </a:p>
        </p:txBody>
      </p:sp>
    </p:spTree>
    <p:extLst>
      <p:ext uri="{BB962C8B-B14F-4D97-AF65-F5344CB8AC3E}">
        <p14:creationId xmlns:p14="http://schemas.microsoft.com/office/powerpoint/2010/main" val="494982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E6CC0-6708-30D6-C6FA-6CBE8B73170E}"/>
              </a:ext>
            </a:extLst>
          </p:cNvPr>
          <p:cNvSpPr>
            <a:spLocks noGrp="1"/>
          </p:cNvSpPr>
          <p:nvPr>
            <p:ph type="title"/>
          </p:nvPr>
        </p:nvSpPr>
        <p:spPr>
          <a:xfrm>
            <a:off x="339012" y="271819"/>
            <a:ext cx="11513975" cy="1325563"/>
          </a:xfrm>
        </p:spPr>
        <p:txBody>
          <a:bodyPr>
            <a:normAutofit/>
          </a:bodyPr>
          <a:lstStyle/>
          <a:p>
            <a:r>
              <a:rPr lang="en-PH" sz="4000" dirty="0">
                <a:latin typeface="Arial"/>
                <a:cs typeface="Arial"/>
                <a:hlinkClick r:id="rId3"/>
              </a:rPr>
              <a:t>Evaluation of ADB Support for CAREC Program (2011-2021)</a:t>
            </a:r>
            <a:endParaRPr lang="en-PH" sz="4000" dirty="0">
              <a:latin typeface="Arial"/>
              <a:cs typeface="Arial"/>
            </a:endParaRPr>
          </a:p>
        </p:txBody>
      </p:sp>
      <p:sp>
        <p:nvSpPr>
          <p:cNvPr id="7" name="Content Placeholder 6">
            <a:extLst>
              <a:ext uri="{FF2B5EF4-FFF2-40B4-BE49-F238E27FC236}">
                <a16:creationId xmlns:a16="http://schemas.microsoft.com/office/drawing/2014/main" id="{DBFD8AF1-0C74-8D91-50A6-D153A0A2F161}"/>
              </a:ext>
            </a:extLst>
          </p:cNvPr>
          <p:cNvSpPr>
            <a:spLocks noGrp="1"/>
          </p:cNvSpPr>
          <p:nvPr>
            <p:ph idx="1"/>
          </p:nvPr>
        </p:nvSpPr>
        <p:spPr>
          <a:xfrm>
            <a:off x="371668" y="1816295"/>
            <a:ext cx="11348383" cy="4351338"/>
          </a:xfrm>
        </p:spPr>
        <p:txBody>
          <a:bodyPr vert="horz" lIns="91440" tIns="45720" rIns="91440" bIns="45720" rtlCol="0" anchor="t">
            <a:normAutofit/>
          </a:bodyPr>
          <a:lstStyle/>
          <a:p>
            <a:pPr marL="0" indent="0">
              <a:buNone/>
            </a:pPr>
            <a:r>
              <a:rPr lang="en-PH">
                <a:latin typeface="Arial" panose="020B0604020202020204" pitchFamily="34" charset="0"/>
                <a:cs typeface="Arial" panose="020B0604020202020204" pitchFamily="34" charset="0"/>
              </a:rPr>
              <a:t>Findings</a:t>
            </a:r>
          </a:p>
          <a:p>
            <a:pPr lvl="1">
              <a:buFont typeface="Wingdings" panose="05000000000000000000" pitchFamily="2" charset="2"/>
              <a:buChar char="Ø"/>
            </a:pPr>
            <a:r>
              <a:rPr lang="en-PH">
                <a:latin typeface="Arial"/>
                <a:cs typeface="Arial"/>
              </a:rPr>
              <a:t>ADB support to the CAREC Program has made significant progress in helping improve regional connectivity through support to develop transport and energy infrastructure</a:t>
            </a:r>
            <a:endParaRPr lang="en-PH">
              <a:latin typeface="Calibri" panose="020F0502020204030204"/>
              <a:cs typeface="Calibri"/>
            </a:endParaRPr>
          </a:p>
          <a:p>
            <a:pPr lvl="1">
              <a:buFont typeface="Wingdings" panose="05000000000000000000" pitchFamily="2" charset="2"/>
              <a:buChar char="Ø"/>
            </a:pPr>
            <a:r>
              <a:rPr lang="en-PH">
                <a:latin typeface="Arial"/>
                <a:cs typeface="Arial"/>
              </a:rPr>
              <a:t>ADB support to the CAREC program contributed modestly to improving economic competitiveness</a:t>
            </a:r>
            <a:endParaRPr lang="en-PH">
              <a:cs typeface="Calibri"/>
            </a:endParaRPr>
          </a:p>
          <a:p>
            <a:pPr lvl="1">
              <a:buFont typeface="Wingdings" panose="05000000000000000000" pitchFamily="2" charset="2"/>
              <a:buChar char="Ø"/>
            </a:pPr>
            <a:r>
              <a:rPr lang="en-PH">
                <a:latin typeface="Arial" panose="020B0604020202020204" pitchFamily="34" charset="0"/>
                <a:cs typeface="Arial" panose="020B0604020202020204" pitchFamily="34" charset="0"/>
              </a:rPr>
              <a:t>ADB support for CAREC to improve supply of regional public goods is still nascent</a:t>
            </a:r>
          </a:p>
          <a:p>
            <a:pPr lvl="1">
              <a:buFont typeface="Wingdings" panose="05000000000000000000" pitchFamily="2" charset="2"/>
              <a:buChar char="Ø"/>
            </a:pPr>
            <a:r>
              <a:rPr lang="en-PH">
                <a:latin typeface="Arial" panose="020B0604020202020204" pitchFamily="34" charset="0"/>
                <a:cs typeface="Arial" panose="020B0604020202020204" pitchFamily="34" charset="0"/>
              </a:rPr>
              <a:t>ADB fulfilled the role of the CAREC Secretariat generally well. Government counterparts rated highly the importance of ADB’s role as an honest broker</a:t>
            </a:r>
          </a:p>
        </p:txBody>
      </p:sp>
    </p:spTree>
    <p:extLst>
      <p:ext uri="{BB962C8B-B14F-4D97-AF65-F5344CB8AC3E}">
        <p14:creationId xmlns:p14="http://schemas.microsoft.com/office/powerpoint/2010/main" val="408715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458345" y="4182609"/>
            <a:ext cx="6096000" cy="2585323"/>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2 High Level Policy Dialogues on Economic and Financial Stability organized</a:t>
            </a:r>
          </a:p>
          <a:p>
            <a:pPr marL="742950" lvl="1" indent="-285750">
              <a:buFont typeface="Wingdings" panose="05000000000000000000" pitchFamily="2" charset="2"/>
              <a:buChar char="Ø"/>
            </a:pPr>
            <a:r>
              <a:rPr lang="en-PH" i="1">
                <a:latin typeface="Arial" panose="020B0604020202020204" pitchFamily="34" charset="0"/>
                <a:cs typeface="Arial" panose="020B0604020202020204" pitchFamily="34" charset="0"/>
              </a:rPr>
              <a:t>Mobilizing Taxes for Development and Decarbonization in the CAREC Region</a:t>
            </a:r>
            <a:r>
              <a:rPr lang="en-PH">
                <a:latin typeface="Arial" panose="020B0604020202020204" pitchFamily="34" charset="0"/>
                <a:cs typeface="Arial" panose="020B0604020202020204" pitchFamily="34" charset="0"/>
              </a:rPr>
              <a:t>, 14 Feb 2023</a:t>
            </a:r>
          </a:p>
          <a:p>
            <a:pPr marL="742950" lvl="1" indent="-285750">
              <a:buFont typeface="Wingdings" panose="05000000000000000000" pitchFamily="2" charset="2"/>
              <a:buChar char="Ø"/>
            </a:pPr>
            <a:r>
              <a:rPr lang="en-PH" i="1">
                <a:latin typeface="Arial" panose="020B0604020202020204" pitchFamily="34" charset="0"/>
                <a:cs typeface="Arial" panose="020B0604020202020204" pitchFamily="34" charset="0"/>
              </a:rPr>
              <a:t>Climate Change Risks to Financial Stability in the CAREC Region</a:t>
            </a:r>
            <a:r>
              <a:rPr lang="en-PH">
                <a:latin typeface="Arial" panose="020B0604020202020204" pitchFamily="34" charset="0"/>
                <a:cs typeface="Arial" panose="020B0604020202020204" pitchFamily="34" charset="0"/>
              </a:rPr>
              <a:t>, 14 June 2023</a:t>
            </a:r>
          </a:p>
          <a:p>
            <a:pPr marL="285750" indent="-285750">
              <a:buFont typeface="Wingdings" panose="05000000000000000000" pitchFamily="2" charset="2"/>
              <a:buChar char="q"/>
            </a:pPr>
            <a:r>
              <a:rPr lang="en-PH" i="1">
                <a:latin typeface="Arial" panose="020B0604020202020204" pitchFamily="34" charset="0"/>
                <a:cs typeface="Arial" panose="020B0604020202020204" pitchFamily="34" charset="0"/>
              </a:rPr>
              <a:t>CAREC Climate and Sustainability Project Preparation Fund</a:t>
            </a:r>
            <a:r>
              <a:rPr lang="en-PH">
                <a:latin typeface="Arial" panose="020B0604020202020204" pitchFamily="34" charset="0"/>
                <a:cs typeface="Arial" panose="020B0604020202020204" pitchFamily="34" charset="0"/>
              </a:rPr>
              <a:t> Concept for approval</a:t>
            </a: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01457" y="113774"/>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pic>
        <p:nvPicPr>
          <p:cNvPr id="3" name="Picture 2" descr="A group of people standing together&#10;&#10;Description automatically generated with medium confidence">
            <a:extLst>
              <a:ext uri="{FF2B5EF4-FFF2-40B4-BE49-F238E27FC236}">
                <a16:creationId xmlns:a16="http://schemas.microsoft.com/office/drawing/2014/main" id="{F2831C10-BD44-8CFB-DC9C-424766B32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94" y="917422"/>
            <a:ext cx="5535720" cy="2729461"/>
          </a:xfrm>
          <a:prstGeom prst="rect">
            <a:avLst/>
          </a:prstGeom>
        </p:spPr>
      </p:pic>
      <p:sp>
        <p:nvSpPr>
          <p:cNvPr id="5" name="TextBox 4">
            <a:extLst>
              <a:ext uri="{FF2B5EF4-FFF2-40B4-BE49-F238E27FC236}">
                <a16:creationId xmlns:a16="http://schemas.microsoft.com/office/drawing/2014/main" id="{84BE678F-8BA6-07D4-B9FF-693EBA6A1B41}"/>
              </a:ext>
            </a:extLst>
          </p:cNvPr>
          <p:cNvSpPr txBox="1"/>
          <p:nvPr/>
        </p:nvSpPr>
        <p:spPr>
          <a:xfrm>
            <a:off x="266873" y="3878031"/>
            <a:ext cx="5447230" cy="369332"/>
          </a:xfrm>
          <a:prstGeom prst="rect">
            <a:avLst/>
          </a:prstGeom>
          <a:noFill/>
        </p:spPr>
        <p:txBody>
          <a:bodyPr wrap="square" rtlCol="0">
            <a:spAutoFit/>
          </a:bodyPr>
          <a:lstStyle/>
          <a:p>
            <a:r>
              <a:rPr lang="en-PH" b="1" u="sng">
                <a:solidFill>
                  <a:schemeClr val="accent1">
                    <a:lumMod val="75000"/>
                  </a:schemeClr>
                </a:solidFill>
                <a:latin typeface="Arial" panose="020B0604020202020204" pitchFamily="34" charset="0"/>
                <a:cs typeface="Arial" panose="020B0604020202020204" pitchFamily="34" charset="0"/>
              </a:rPr>
              <a:t>1. Economic and Financial Stability Cluster</a:t>
            </a:r>
          </a:p>
        </p:txBody>
      </p:sp>
      <p:sp>
        <p:nvSpPr>
          <p:cNvPr id="6" name="TextBox 5">
            <a:extLst>
              <a:ext uri="{FF2B5EF4-FFF2-40B4-BE49-F238E27FC236}">
                <a16:creationId xmlns:a16="http://schemas.microsoft.com/office/drawing/2014/main" id="{6DD2569C-F956-39AA-D573-06C411BC3C1F}"/>
              </a:ext>
            </a:extLst>
          </p:cNvPr>
          <p:cNvSpPr txBox="1"/>
          <p:nvPr/>
        </p:nvSpPr>
        <p:spPr>
          <a:xfrm>
            <a:off x="6095999" y="926098"/>
            <a:ext cx="5759406" cy="369332"/>
          </a:xfrm>
          <a:prstGeom prst="rect">
            <a:avLst/>
          </a:prstGeom>
          <a:noFill/>
        </p:spPr>
        <p:txBody>
          <a:bodyPr wrap="square" lIns="91440" tIns="45720" rIns="91440" bIns="45720" rtlCol="0" anchor="t">
            <a:spAutoFit/>
          </a:bodyPr>
          <a:lstStyle/>
          <a:p>
            <a:r>
              <a:rPr lang="en-PH" b="1" u="sng" dirty="0">
                <a:solidFill>
                  <a:schemeClr val="accent2"/>
                </a:solidFill>
                <a:latin typeface="Arial"/>
                <a:cs typeface="Arial"/>
              </a:rPr>
              <a:t>2. Trade, Tourism and Economic Corridors Cluster</a:t>
            </a:r>
          </a:p>
        </p:txBody>
      </p:sp>
      <p:sp>
        <p:nvSpPr>
          <p:cNvPr id="2" name="TextBox 1">
            <a:extLst>
              <a:ext uri="{FF2B5EF4-FFF2-40B4-BE49-F238E27FC236}">
                <a16:creationId xmlns:a16="http://schemas.microsoft.com/office/drawing/2014/main" id="{0DCFB27D-6ED9-3F9F-687E-8D27B4341E7F}"/>
              </a:ext>
            </a:extLst>
          </p:cNvPr>
          <p:cNvSpPr txBox="1"/>
          <p:nvPr/>
        </p:nvSpPr>
        <p:spPr>
          <a:xfrm>
            <a:off x="6319688" y="1274346"/>
            <a:ext cx="5592965" cy="3139321"/>
          </a:xfrm>
          <a:prstGeom prst="rect">
            <a:avLst/>
          </a:prstGeom>
          <a:solidFill>
            <a:schemeClr val="bg1"/>
          </a:solidFill>
        </p:spPr>
        <p:txBody>
          <a:bodyPr wrap="square" lIns="91440" tIns="45720" rIns="91440" bIns="45720" rtlCol="0" anchor="t">
            <a:spAutoFit/>
          </a:bodyPr>
          <a:lstStyle/>
          <a:p>
            <a:pPr marL="285750" indent="-285750">
              <a:buFont typeface="Wingdings" panose="05000000000000000000" pitchFamily="2" charset="2"/>
              <a:buChar char="q"/>
            </a:pPr>
            <a:r>
              <a:rPr lang="en-PH" dirty="0">
                <a:latin typeface="Arial"/>
                <a:cs typeface="Arial"/>
              </a:rPr>
              <a:t>Accelerated WTO accession talks (AZE and UZB) and TKM became acceding member in 2022 </a:t>
            </a:r>
          </a:p>
          <a:p>
            <a:pPr marL="285750" indent="-285750">
              <a:buFont typeface="Wingdings" panose="05000000000000000000" pitchFamily="2" charset="2"/>
              <a:buChar char="q"/>
            </a:pPr>
            <a:r>
              <a:rPr lang="en-PH" dirty="0">
                <a:latin typeface="Arial"/>
                <a:cs typeface="Arial"/>
              </a:rPr>
              <a:t>20 years of Customs Cooperation Committee establishment (October 2022)</a:t>
            </a:r>
          </a:p>
          <a:p>
            <a:pPr marL="285750" indent="-285750">
              <a:buFont typeface="Wingdings" panose="05000000000000000000" pitchFamily="2" charset="2"/>
              <a:buChar char="q"/>
            </a:pPr>
            <a:r>
              <a:rPr lang="en-PH" dirty="0">
                <a:latin typeface="Arial"/>
                <a:cs typeface="Arial"/>
              </a:rPr>
              <a:t>Launch of CAREC Digital Trade Forum in 2022</a:t>
            </a:r>
          </a:p>
          <a:p>
            <a:pPr marL="285750" indent="-285750">
              <a:buFont typeface="Wingdings" panose="05000000000000000000" pitchFamily="2" charset="2"/>
              <a:buChar char="q"/>
            </a:pPr>
            <a:r>
              <a:rPr lang="en-PH" dirty="0">
                <a:latin typeface="Arial"/>
                <a:cs typeface="Arial"/>
              </a:rPr>
              <a:t>Flagship report: </a:t>
            </a:r>
            <a:r>
              <a:rPr lang="en-PH" i="1" dirty="0">
                <a:latin typeface="Arial"/>
                <a:cs typeface="Arial"/>
              </a:rPr>
              <a:t>Progress in Trade Facilitation in CAREC Countries: A 10-Year CPMM Perspective </a:t>
            </a:r>
            <a:r>
              <a:rPr lang="en-PH" dirty="0">
                <a:latin typeface="Arial"/>
                <a:cs typeface="Arial"/>
              </a:rPr>
              <a:t>(December 2022)</a:t>
            </a:r>
          </a:p>
          <a:p>
            <a:pPr marL="285750" indent="-285750">
              <a:buFont typeface="Wingdings" panose="05000000000000000000" pitchFamily="2" charset="2"/>
              <a:buChar char="q"/>
            </a:pPr>
            <a:r>
              <a:rPr lang="en-PH" dirty="0">
                <a:latin typeface="Arial"/>
                <a:ea typeface="+mn-lt"/>
                <a:cs typeface="+mn-lt"/>
              </a:rPr>
              <a:t>Forum on Developing Sustainable SEZs and Roundtable on Supply Chain Connectivity and Resilient Border Operations (September 2022)  </a:t>
            </a:r>
            <a:endParaRPr lang="en-PH" i="1" dirty="0">
              <a:latin typeface="Arial"/>
              <a:cs typeface="Arial"/>
            </a:endParaRPr>
          </a:p>
        </p:txBody>
      </p:sp>
      <p:pic>
        <p:nvPicPr>
          <p:cNvPr id="9" name="Picture 8" descr="A picture containing text, person, human face, screenshot&#10;&#10;Description automatically generated">
            <a:extLst>
              <a:ext uri="{FF2B5EF4-FFF2-40B4-BE49-F238E27FC236}">
                <a16:creationId xmlns:a16="http://schemas.microsoft.com/office/drawing/2014/main" id="{BD3354FD-F182-B6FA-145B-502873A5C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605" y="4442375"/>
            <a:ext cx="3995298" cy="2192973"/>
          </a:xfrm>
          <a:prstGeom prst="rect">
            <a:avLst/>
          </a:prstGeom>
        </p:spPr>
      </p:pic>
      <p:pic>
        <p:nvPicPr>
          <p:cNvPr id="10" name="Picture 6">
            <a:extLst>
              <a:ext uri="{FF2B5EF4-FFF2-40B4-BE49-F238E27FC236}">
                <a16:creationId xmlns:a16="http://schemas.microsoft.com/office/drawing/2014/main" id="{D9FCE8FB-579E-8C74-3B38-B7F420CC8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2740" y="4442137"/>
            <a:ext cx="1140616" cy="1709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2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299475" y="5141294"/>
            <a:ext cx="4646151"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Launch of the </a:t>
            </a:r>
            <a:r>
              <a:rPr lang="en-PH" b="1" dirty="0">
                <a:solidFill>
                  <a:schemeClr val="accent4">
                    <a:lumMod val="75000"/>
                  </a:schemeClr>
                </a:solidFill>
                <a:latin typeface="Arial" panose="020B0604020202020204" pitchFamily="34" charset="0"/>
                <a:cs typeface="Arial" panose="020B0604020202020204" pitchFamily="34" charset="0"/>
              </a:rPr>
              <a:t>CAREC tourism portal, </a:t>
            </a:r>
            <a:r>
              <a:rPr lang="en-PH" dirty="0">
                <a:latin typeface="Arial" panose="020B0604020202020204" pitchFamily="34" charset="0"/>
                <a:cs typeface="Arial" panose="020B0604020202020204" pitchFamily="34" charset="0"/>
              </a:rPr>
              <a:t>a tool for consolidating information on tourism attractions in the region and promoting the services of local businesses</a:t>
            </a:r>
            <a:endParaRPr lang="en-PH" dirty="0">
              <a:solidFill>
                <a:schemeClr val="accent4">
                  <a:lumMod val="75000"/>
                </a:schemeClr>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sp>
        <p:nvSpPr>
          <p:cNvPr id="6" name="TextBox 5">
            <a:extLst>
              <a:ext uri="{FF2B5EF4-FFF2-40B4-BE49-F238E27FC236}">
                <a16:creationId xmlns:a16="http://schemas.microsoft.com/office/drawing/2014/main" id="{6DD2569C-F956-39AA-D573-06C411BC3C1F}"/>
              </a:ext>
            </a:extLst>
          </p:cNvPr>
          <p:cNvSpPr txBox="1"/>
          <p:nvPr/>
        </p:nvSpPr>
        <p:spPr>
          <a:xfrm>
            <a:off x="3504957" y="910995"/>
            <a:ext cx="5462061" cy="369332"/>
          </a:xfrm>
          <a:prstGeom prst="rect">
            <a:avLst/>
          </a:prstGeom>
          <a:noFill/>
        </p:spPr>
        <p:txBody>
          <a:bodyPr wrap="square" lIns="91440" tIns="45720" rIns="91440" bIns="45720" rtlCol="0" anchor="t">
            <a:spAutoFit/>
          </a:bodyPr>
          <a:lstStyle/>
          <a:p>
            <a:r>
              <a:rPr lang="en-PH" b="1" u="sng" dirty="0">
                <a:solidFill>
                  <a:schemeClr val="accent2"/>
                </a:solidFill>
                <a:latin typeface="Arial"/>
                <a:cs typeface="Arial"/>
              </a:rPr>
              <a:t>Trade, Tourism and Economic Corridors Cluster</a:t>
            </a:r>
          </a:p>
        </p:txBody>
      </p:sp>
      <p:pic>
        <p:nvPicPr>
          <p:cNvPr id="2" name="Picture 1">
            <a:extLst>
              <a:ext uri="{FF2B5EF4-FFF2-40B4-BE49-F238E27FC236}">
                <a16:creationId xmlns:a16="http://schemas.microsoft.com/office/drawing/2014/main" id="{957F6BCF-B4E8-407A-3E19-D8E6A6CF4AED}"/>
              </a:ext>
            </a:extLst>
          </p:cNvPr>
          <p:cNvPicPr>
            <a:picLocks noChangeAspect="1"/>
          </p:cNvPicPr>
          <p:nvPr/>
        </p:nvPicPr>
        <p:blipFill>
          <a:blip r:embed="rId2"/>
          <a:stretch>
            <a:fillRect/>
          </a:stretch>
        </p:blipFill>
        <p:spPr>
          <a:xfrm>
            <a:off x="555648" y="1593772"/>
            <a:ext cx="4019253" cy="3234077"/>
          </a:xfrm>
          <a:prstGeom prst="rect">
            <a:avLst/>
          </a:prstGeom>
        </p:spPr>
      </p:pic>
      <p:sp>
        <p:nvSpPr>
          <p:cNvPr id="3" name="TextBox 2">
            <a:extLst>
              <a:ext uri="{FF2B5EF4-FFF2-40B4-BE49-F238E27FC236}">
                <a16:creationId xmlns:a16="http://schemas.microsoft.com/office/drawing/2014/main" id="{B560CF57-2EEC-F11D-1FF2-109223851D16}"/>
              </a:ext>
            </a:extLst>
          </p:cNvPr>
          <p:cNvSpPr txBox="1"/>
          <p:nvPr/>
        </p:nvSpPr>
        <p:spPr>
          <a:xfrm>
            <a:off x="5821391" y="1593772"/>
            <a:ext cx="5814961" cy="4524315"/>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For </a:t>
            </a:r>
            <a:r>
              <a:rPr lang="en-PH" b="1">
                <a:solidFill>
                  <a:schemeClr val="accent4">
                    <a:lumMod val="75000"/>
                  </a:schemeClr>
                </a:solidFill>
                <a:latin typeface="Arial" panose="020B0604020202020204" pitchFamily="34" charset="0"/>
                <a:cs typeface="Arial" panose="020B0604020202020204" pitchFamily="34" charset="0"/>
              </a:rPr>
              <a:t>economic corridors, </a:t>
            </a:r>
            <a:r>
              <a:rPr lang="en-PH">
                <a:latin typeface="Arial" panose="020B0604020202020204" pitchFamily="34" charset="0"/>
                <a:cs typeface="Arial" panose="020B0604020202020204" pitchFamily="34" charset="0"/>
              </a:rPr>
              <a:t>the </a:t>
            </a:r>
            <a:r>
              <a:rPr lang="en-PH">
                <a:solidFill>
                  <a:schemeClr val="accent2">
                    <a:lumMod val="50000"/>
                  </a:schemeClr>
                </a:solidFill>
                <a:latin typeface="Arial" panose="020B0604020202020204" pitchFamily="34" charset="0"/>
                <a:cs typeface="Arial" panose="020B0604020202020204" pitchFamily="34" charset="0"/>
              </a:rPr>
              <a:t>Almaty-Bishkek Economic Corridor (ABEC)</a:t>
            </a:r>
            <a:r>
              <a:rPr lang="en-PH">
                <a:latin typeface="Arial" panose="020B0604020202020204" pitchFamily="34" charset="0"/>
                <a:cs typeface="Arial" panose="020B0604020202020204" pitchFamily="34" charset="0"/>
              </a:rPr>
              <a:t> has one approved and two upcoming regional investment projects:</a:t>
            </a:r>
          </a:p>
          <a:p>
            <a:pPr marL="742950" lvl="1" indent="-285750">
              <a:buFont typeface="Wingdings" panose="05000000000000000000" pitchFamily="2" charset="2"/>
              <a:buChar char="Ø"/>
            </a:pPr>
            <a:r>
              <a:rPr lang="en-PH" i="1">
                <a:latin typeface="Arial" panose="020B0604020202020204" pitchFamily="34" charset="0"/>
                <a:cs typeface="Arial" panose="020B0604020202020204" pitchFamily="34" charset="0"/>
              </a:rPr>
              <a:t>Strengthening Regional Health Insurance Project</a:t>
            </a:r>
          </a:p>
          <a:p>
            <a:pPr marL="742950" lvl="1" indent="-285750">
              <a:buFont typeface="Wingdings" panose="05000000000000000000" pitchFamily="2" charset="2"/>
              <a:buChar char="Ø"/>
            </a:pPr>
            <a:r>
              <a:rPr lang="en-PH" i="1">
                <a:latin typeface="Arial" panose="020B0604020202020204" pitchFamily="34" charset="0"/>
                <a:cs typeface="Arial" panose="020B0604020202020204" pitchFamily="34" charset="0"/>
              </a:rPr>
              <a:t>ABEC Regional Improvement of Border Services Project</a:t>
            </a:r>
          </a:p>
          <a:p>
            <a:pPr marL="742950" lvl="1" indent="-285750">
              <a:buFont typeface="Wingdings" panose="05000000000000000000" pitchFamily="2" charset="2"/>
              <a:buChar char="Ø"/>
            </a:pPr>
            <a:r>
              <a:rPr lang="en-PH" i="1">
                <a:latin typeface="Arial" panose="020B0604020202020204" pitchFamily="34" charset="0"/>
                <a:cs typeface="Arial" panose="020B0604020202020204" pitchFamily="34" charset="0"/>
              </a:rPr>
              <a:t>Issyk-Kul Lake Environmental Management for Sustainable Tourism Project</a:t>
            </a:r>
          </a:p>
          <a:p>
            <a:pPr marL="285750" indent="-285750">
              <a:buFont typeface="Wingdings" panose="05000000000000000000" pitchFamily="2" charset="2"/>
              <a:buChar char="q"/>
            </a:pPr>
            <a:r>
              <a:rPr lang="en-PH">
                <a:latin typeface="Arial" panose="020B0604020202020204" pitchFamily="34" charset="0"/>
                <a:cs typeface="Arial" panose="020B0604020202020204" pitchFamily="34" charset="0"/>
              </a:rPr>
              <a:t>The </a:t>
            </a:r>
            <a:r>
              <a:rPr lang="en-PH">
                <a:solidFill>
                  <a:schemeClr val="accent2">
                    <a:lumMod val="50000"/>
                  </a:schemeClr>
                </a:solidFill>
                <a:latin typeface="Arial" panose="020B0604020202020204" pitchFamily="34" charset="0"/>
                <a:cs typeface="Arial" panose="020B0604020202020204" pitchFamily="34" charset="0"/>
              </a:rPr>
              <a:t>Shymkent-Tashkent-Khujand Economic Corridor (STKEC)</a:t>
            </a:r>
            <a:r>
              <a:rPr lang="en-PH">
                <a:latin typeface="Arial" panose="020B0604020202020204" pitchFamily="34" charset="0"/>
                <a:cs typeface="Arial" panose="020B0604020202020204" pitchFamily="34" charset="0"/>
              </a:rPr>
              <a:t> finalized pre-feasibility studies </a:t>
            </a:r>
            <a:r>
              <a:rPr lang="en-US" sz="1800">
                <a:latin typeface="Arial" panose="020B0604020202020204" pitchFamily="34" charset="0"/>
                <a:cs typeface="Arial" panose="020B0604020202020204" pitchFamily="34" charset="0"/>
              </a:rPr>
              <a:t>on:</a:t>
            </a:r>
          </a:p>
          <a:p>
            <a:pPr marL="742950" lvl="1" indent="-285750">
              <a:buFont typeface="Wingdings" panose="05000000000000000000" pitchFamily="2" charset="2"/>
              <a:buChar char="Ø"/>
            </a:pPr>
            <a:r>
              <a:rPr lang="en-US" i="1">
                <a:latin typeface="Arial" panose="020B0604020202020204" pitchFamily="34" charset="0"/>
                <a:cs typeface="Arial" panose="020B0604020202020204" pitchFamily="34" charset="0"/>
              </a:rPr>
              <a:t>International Center for Industrial Cooperation between Kazakhstan and Uzbekistan</a:t>
            </a:r>
          </a:p>
          <a:p>
            <a:pPr marL="742950" lvl="1" indent="-285750">
              <a:buFont typeface="Wingdings" panose="05000000000000000000" pitchFamily="2" charset="2"/>
              <a:buChar char="Ø"/>
            </a:pPr>
            <a:r>
              <a:rPr lang="en-US" i="1">
                <a:latin typeface="Arial" panose="020B0604020202020204" pitchFamily="34" charset="0"/>
                <a:cs typeface="Arial" panose="020B0604020202020204" pitchFamily="34" charset="0"/>
              </a:rPr>
              <a:t>Trade and Logistics Center in </a:t>
            </a:r>
            <a:r>
              <a:rPr lang="en-US" i="1" err="1">
                <a:latin typeface="Arial" panose="020B0604020202020204" pitchFamily="34" charset="0"/>
                <a:cs typeface="Arial" panose="020B0604020202020204" pitchFamily="34" charset="0"/>
              </a:rPr>
              <a:t>Sugd</a:t>
            </a:r>
            <a:r>
              <a:rPr lang="en-US" i="1">
                <a:latin typeface="Arial" panose="020B0604020202020204" pitchFamily="34" charset="0"/>
                <a:cs typeface="Arial" panose="020B0604020202020204" pitchFamily="34" charset="0"/>
              </a:rPr>
              <a:t> (Tajikistan)</a:t>
            </a:r>
          </a:p>
          <a:p>
            <a:r>
              <a:rPr lang="en-US">
                <a:latin typeface="Arial" panose="020B0604020202020204" pitchFamily="34" charset="0"/>
                <a:cs typeface="Arial" panose="020B0604020202020204" pitchFamily="34" charset="0"/>
              </a:rPr>
              <a:t>With plans to establish the STKEC Technical Working Group on Transport Connectivity and Trade Facilitation </a:t>
            </a:r>
          </a:p>
        </p:txBody>
      </p:sp>
    </p:spTree>
    <p:extLst>
      <p:ext uri="{BB962C8B-B14F-4D97-AF65-F5344CB8AC3E}">
        <p14:creationId xmlns:p14="http://schemas.microsoft.com/office/powerpoint/2010/main" val="353469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474542" y="4391391"/>
            <a:ext cx="5182083" cy="2308324"/>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The </a:t>
            </a:r>
            <a:r>
              <a:rPr lang="en-PH" b="1" dirty="0">
                <a:solidFill>
                  <a:schemeClr val="accent2"/>
                </a:solidFill>
                <a:latin typeface="Arial" panose="020B0604020202020204" pitchFamily="34" charset="0"/>
                <a:cs typeface="Arial" panose="020B0604020202020204" pitchFamily="34" charset="0"/>
              </a:rPr>
              <a:t>energy sector </a:t>
            </a:r>
            <a:r>
              <a:rPr lang="en-PH" dirty="0">
                <a:latin typeface="Arial" panose="020B0604020202020204" pitchFamily="34" charset="0"/>
                <a:cs typeface="Arial" panose="020B0604020202020204" pitchFamily="34" charset="0"/>
              </a:rPr>
              <a:t>published its flagship deliverable, </a:t>
            </a:r>
            <a:r>
              <a:rPr lang="en-PH" i="1" dirty="0">
                <a:latin typeface="Arial" panose="020B0604020202020204" pitchFamily="34" charset="0"/>
                <a:cs typeface="Arial" panose="020B0604020202020204" pitchFamily="34" charset="0"/>
              </a:rPr>
              <a:t>CAREC Energy Outlook 2030</a:t>
            </a:r>
            <a:r>
              <a:rPr lang="en-PH" dirty="0">
                <a:latin typeface="Arial" panose="020B0604020202020204" pitchFamily="34" charset="0"/>
                <a:cs typeface="Arial" panose="020B0604020202020204" pitchFamily="34" charset="0"/>
              </a:rPr>
              <a:t>, in December 2022, and completed phase 1 implementation of the CAREC Energy Strategy</a:t>
            </a:r>
            <a:endParaRPr lang="en-PH" dirty="0">
              <a:solidFill>
                <a:schemeClr val="accent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PH" dirty="0">
                <a:latin typeface="Arial" panose="020B0604020202020204" pitchFamily="34" charset="0"/>
                <a:cs typeface="Arial" panose="020B0604020202020204" pitchFamily="34" charset="0"/>
              </a:rPr>
              <a:t>33</a:t>
            </a:r>
            <a:r>
              <a:rPr lang="en-PH" baseline="30000" dirty="0">
                <a:latin typeface="Arial" panose="020B0604020202020204" pitchFamily="34" charset="0"/>
                <a:cs typeface="Arial" panose="020B0604020202020204" pitchFamily="34" charset="0"/>
              </a:rPr>
              <a:t>rd</a:t>
            </a:r>
            <a:r>
              <a:rPr lang="en-PH" dirty="0">
                <a:latin typeface="Arial" panose="020B0604020202020204" pitchFamily="34" charset="0"/>
                <a:cs typeface="Arial" panose="020B0604020202020204" pitchFamily="34" charset="0"/>
              </a:rPr>
              <a:t> ESCC meeting (16 May) approved the 2023-2025 workplan and holding an Energy Investment Forum in November 2023</a:t>
            </a: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PH" sz="4000" b="1">
                <a:solidFill>
                  <a:schemeClr val="accent2"/>
                </a:solidFill>
                <a:latin typeface="Arial" panose="020B0604020202020204" pitchFamily="34" charset="0"/>
                <a:cs typeface="Arial" panose="020B0604020202020204" pitchFamily="34" charset="0"/>
              </a:rPr>
              <a:t>CAREC 2030 </a:t>
            </a:r>
            <a:r>
              <a:rPr lang="en-PH" sz="4000">
                <a:latin typeface="Arial" panose="020B0604020202020204" pitchFamily="34" charset="0"/>
                <a:cs typeface="Arial" panose="020B0604020202020204" pitchFamily="34" charset="0"/>
              </a:rPr>
              <a:t>Implementation Highlights</a:t>
            </a:r>
          </a:p>
        </p:txBody>
      </p:sp>
      <p:sp>
        <p:nvSpPr>
          <p:cNvPr id="6" name="TextBox 5">
            <a:extLst>
              <a:ext uri="{FF2B5EF4-FFF2-40B4-BE49-F238E27FC236}">
                <a16:creationId xmlns:a16="http://schemas.microsoft.com/office/drawing/2014/main" id="{6DD2569C-F956-39AA-D573-06C411BC3C1F}"/>
              </a:ext>
            </a:extLst>
          </p:cNvPr>
          <p:cNvSpPr txBox="1"/>
          <p:nvPr/>
        </p:nvSpPr>
        <p:spPr>
          <a:xfrm>
            <a:off x="3065583" y="998854"/>
            <a:ext cx="5855350" cy="369332"/>
          </a:xfrm>
          <a:prstGeom prst="rect">
            <a:avLst/>
          </a:prstGeom>
          <a:noFill/>
        </p:spPr>
        <p:txBody>
          <a:bodyPr wrap="square" rtlCol="0">
            <a:spAutoFit/>
          </a:bodyPr>
          <a:lstStyle/>
          <a:p>
            <a:r>
              <a:rPr lang="en-PH" b="1" u="sng">
                <a:solidFill>
                  <a:schemeClr val="accent2"/>
                </a:solidFill>
                <a:latin typeface="Arial" panose="020B0604020202020204" pitchFamily="34" charset="0"/>
                <a:cs typeface="Arial" panose="020B0604020202020204" pitchFamily="34" charset="0"/>
              </a:rPr>
              <a:t>Infrastructure and Economic Connectivity Cluster</a:t>
            </a:r>
          </a:p>
        </p:txBody>
      </p:sp>
      <p:pic>
        <p:nvPicPr>
          <p:cNvPr id="10" name="Picture 9" descr="A picture containing text, screenshot, graphic design, graphics&#10;&#10;Description automatically generated">
            <a:extLst>
              <a:ext uri="{FF2B5EF4-FFF2-40B4-BE49-F238E27FC236}">
                <a16:creationId xmlns:a16="http://schemas.microsoft.com/office/drawing/2014/main" id="{67F5FB0C-D266-7E82-D53D-E2BCAB23949D}"/>
              </a:ext>
            </a:extLst>
          </p:cNvPr>
          <p:cNvPicPr>
            <a:picLocks noChangeAspect="1"/>
          </p:cNvPicPr>
          <p:nvPr/>
        </p:nvPicPr>
        <p:blipFill rotWithShape="1">
          <a:blip r:embed="rId2">
            <a:extLst>
              <a:ext uri="{28A0092B-C50C-407E-A947-70E740481C1C}">
                <a14:useLocalDpi xmlns:a14="http://schemas.microsoft.com/office/drawing/2010/main" val="0"/>
              </a:ext>
            </a:extLst>
          </a:blip>
          <a:srcRect l="8343" t="10659" r="6465" b="8600"/>
          <a:stretch/>
        </p:blipFill>
        <p:spPr>
          <a:xfrm>
            <a:off x="783771" y="1598628"/>
            <a:ext cx="2030224" cy="2608180"/>
          </a:xfrm>
          <a:prstGeom prst="rect">
            <a:avLst/>
          </a:prstGeom>
        </p:spPr>
      </p:pic>
      <p:pic>
        <p:nvPicPr>
          <p:cNvPr id="2" name="Picture 1">
            <a:extLst>
              <a:ext uri="{FF2B5EF4-FFF2-40B4-BE49-F238E27FC236}">
                <a16:creationId xmlns:a16="http://schemas.microsoft.com/office/drawing/2014/main" id="{EB2712D7-5CBA-85E3-88DF-7ED91216E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187" y="1550138"/>
            <a:ext cx="2276870" cy="2752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8FF9B-DABC-4CCB-81F6-4DBD9B3BAD95}"/>
              </a:ext>
            </a:extLst>
          </p:cNvPr>
          <p:cNvSpPr txBox="1"/>
          <p:nvPr/>
        </p:nvSpPr>
        <p:spPr>
          <a:xfrm>
            <a:off x="5433237" y="1558555"/>
            <a:ext cx="4529470" cy="5078313"/>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US" dirty="0">
                <a:solidFill>
                  <a:srgbClr val="000000"/>
                </a:solidFill>
                <a:latin typeface="Arial" panose="020B0604020202020204" pitchFamily="34" charset="0"/>
              </a:rPr>
              <a:t>In</a:t>
            </a:r>
            <a:r>
              <a:rPr lang="en-US" sz="1800" b="0" i="0" u="none" strike="noStrike" baseline="0" dirty="0">
                <a:solidFill>
                  <a:srgbClr val="000000"/>
                </a:solidFill>
                <a:latin typeface="Arial" panose="020B0604020202020204" pitchFamily="34" charset="0"/>
              </a:rPr>
              <a:t> the </a:t>
            </a:r>
            <a:r>
              <a:rPr lang="en-US" b="1" dirty="0">
                <a:solidFill>
                  <a:schemeClr val="accent2"/>
                </a:solidFill>
                <a:latin typeface="Arial" panose="020B0604020202020204" pitchFamily="34" charset="0"/>
              </a:rPr>
              <a:t>transport sector</a:t>
            </a:r>
            <a:r>
              <a:rPr lang="en-US" dirty="0">
                <a:latin typeface="Arial" panose="020B0604020202020204" pitchFamily="34" charset="0"/>
              </a:rPr>
              <a:t>, the </a:t>
            </a:r>
            <a:r>
              <a:rPr lang="en-US" dirty="0">
                <a:solidFill>
                  <a:schemeClr val="accent2"/>
                </a:solidFill>
                <a:latin typeface="Arial" panose="020B0604020202020204" pitchFamily="34" charset="0"/>
              </a:rPr>
              <a:t>CAREC RIBS (Regional Improvement of Border Services) Project</a:t>
            </a:r>
            <a:r>
              <a:rPr lang="en-US" dirty="0">
                <a:latin typeface="Arial" panose="020B0604020202020204" pitchFamily="34" charset="0"/>
              </a:rPr>
              <a:t> supported the establishment of the National Single Window (NSW) of the Kyrgyz Republic, while development of the Pakistan Single Window (PSW) is ongoing, as well as 3 border crossing points (BCPs) in Mongolia</a:t>
            </a:r>
          </a:p>
          <a:p>
            <a:pPr marL="285750" indent="-285750">
              <a:buFont typeface="Wingdings" panose="05000000000000000000" pitchFamily="2" charset="2"/>
              <a:buChar char="q"/>
            </a:pPr>
            <a:r>
              <a:rPr lang="en-US" sz="1800" i="0" u="none" strike="noStrike" baseline="0" dirty="0">
                <a:latin typeface="Arial" panose="020B0604020202020204" pitchFamily="34" charset="0"/>
              </a:rPr>
              <a:t>Key knowledge products launched:</a:t>
            </a:r>
          </a:p>
          <a:p>
            <a:pPr marL="742950" lvl="1" indent="-285750">
              <a:buFont typeface="Wingdings" panose="05000000000000000000" pitchFamily="2" charset="2"/>
              <a:buChar char="§"/>
            </a:pPr>
            <a:r>
              <a:rPr lang="en-US" i="1" dirty="0">
                <a:latin typeface="Arial" panose="020B0604020202020204" pitchFamily="34" charset="0"/>
              </a:rPr>
              <a:t>Road Safety Report Card for the CAREC Region (July 2022)</a:t>
            </a:r>
            <a:endParaRPr lang="en-PH" i="1"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i="1" u="none" strike="noStrike" baseline="0" dirty="0">
                <a:latin typeface="Arial" panose="020B0604020202020204" pitchFamily="34" charset="0"/>
              </a:rPr>
              <a:t>Road Funds and Road User Charges in the CAREC Region (Dec 2022)</a:t>
            </a:r>
          </a:p>
          <a:p>
            <a:pPr marL="742950" lvl="1" indent="-285750">
              <a:buFont typeface="Wingdings" panose="05000000000000000000" pitchFamily="2" charset="2"/>
              <a:buChar char="§"/>
            </a:pPr>
            <a:r>
              <a:rPr lang="en-US" i="1" dirty="0">
                <a:latin typeface="Arial" panose="020B0604020202020204" pitchFamily="34" charset="0"/>
              </a:rPr>
              <a:t>The Developers’ Guide to Planning and Designing Logistics Centers in the CAREC Region (April 2023)</a:t>
            </a:r>
          </a:p>
        </p:txBody>
      </p:sp>
      <p:pic>
        <p:nvPicPr>
          <p:cNvPr id="4" name="Picture 2">
            <a:extLst>
              <a:ext uri="{FF2B5EF4-FFF2-40B4-BE49-F238E27FC236}">
                <a16:creationId xmlns:a16="http://schemas.microsoft.com/office/drawing/2014/main" id="{A87998A6-D9E2-F4E9-0A0F-44031DFC2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7888" y="831601"/>
            <a:ext cx="1723938" cy="1987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6088970-44BE-2F6D-79DC-6DA9A169D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7887" y="2828183"/>
            <a:ext cx="1723939" cy="1977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C5A1464-B670-483C-82C5-E1DA8DDF4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7886" y="4815301"/>
            <a:ext cx="1723939" cy="1992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100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668aa56-9285-4561-92d6-d6343913a899">
      <UserInfo>
        <DisplayName/>
        <AccountId xsi:nil="true"/>
        <AccountType/>
      </UserInfo>
    </SharedWithUsers>
    <MediaLengthInSeconds xmlns="4d0bf39f-aee5-4194-a8cf-9eb94d977901" xsi:nil="true"/>
    <lcf76f155ced4ddcb4097134ff3c332f xmlns="4d0bf39f-aee5-4194-a8cf-9eb94d977901">
      <Terms xmlns="http://schemas.microsoft.com/office/infopath/2007/PartnerControls"/>
    </lcf76f155ced4ddcb4097134ff3c332f>
    <TaxCatchAll xmlns="c1fdd505-2570-46c2-bd04-3e0f2d874c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6" ma:contentTypeDescription="Create a new document." ma:contentTypeScope="" ma:versionID="590b25b2cc87761dafd9002c9e8bdf08">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08ce7d0b189851eda8553ac15085c2ff"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BE794B-90D5-470E-82BF-50682C109358}">
  <ds:schemaRefs>
    <ds:schemaRef ds:uri="http://schemas.microsoft.com/sharepoint/v3/contenttype/forms"/>
  </ds:schemaRefs>
</ds:datastoreItem>
</file>

<file path=customXml/itemProps2.xml><?xml version="1.0" encoding="utf-8"?>
<ds:datastoreItem xmlns:ds="http://schemas.openxmlformats.org/officeDocument/2006/customXml" ds:itemID="{917043BC-63CB-4567-9DB1-18E0FD2A7E82}">
  <ds:schemaRefs>
    <ds:schemaRef ds:uri="4d0bf39f-aee5-4194-a8cf-9eb94d977901"/>
    <ds:schemaRef ds:uri="c1fdd505-2570-46c2-bd04-3e0f2d874cf5"/>
    <ds:schemaRef ds:uri="f668aa56-9285-4561-92d6-d6343913a89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D8F61F4-F83A-40F8-8CC1-0636B9AD065C}">
  <ds:schemaRefs>
    <ds:schemaRef ds:uri="4d0bf39f-aee5-4194-a8cf-9eb94d977901"/>
    <ds:schemaRef ds:uri="c1fdd505-2570-46c2-bd04-3e0f2d874cf5"/>
    <ds:schemaRef ds:uri="f668aa56-9285-4561-92d6-d6343913a8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715</TotalTime>
  <Words>1984</Words>
  <Application>Microsoft Office PowerPoint</Application>
  <PresentationFormat>Widescreen</PresentationFormat>
  <Paragraphs>177</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CAREC 2030  Implementation Progress</vt:lpstr>
      <vt:lpstr>A quick recap of the CAREC 2030 Strategy:</vt:lpstr>
      <vt:lpstr>How CAREC 2030 Progress is measured:</vt:lpstr>
      <vt:lpstr>Progress of CAREC 2030 based on latest DEfR (2017-2020): </vt:lpstr>
      <vt:lpstr>Progress of CAREC 2030 based on latest DEfR (2017-2020): </vt:lpstr>
      <vt:lpstr>Evaluation of ADB Support for CAREC Program (2011-2021)</vt:lpstr>
      <vt:lpstr>CAREC 2030 Implementation Highlights:</vt:lpstr>
      <vt:lpstr>CAREC 2030 Implementation Highlights:</vt:lpstr>
      <vt:lpstr>CAREC 2030 Implementation Highlights</vt:lpstr>
      <vt:lpstr>CAREC 2030 Implementation Highlights</vt:lpstr>
      <vt:lpstr>CAREC 2030 Implementation Highlights</vt:lpstr>
      <vt:lpstr>CAREC 2030 Implementation Highlights</vt:lpstr>
      <vt:lpstr>Key Challenges Facing the CAREC Program</vt:lpstr>
      <vt:lpstr>Moving forward: Upcoming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Esnerjames P. Fernandez</dc:creator>
  <cp:lastModifiedBy>Reneli Gloria</cp:lastModifiedBy>
  <cp:revision>72</cp:revision>
  <dcterms:created xsi:type="dcterms:W3CDTF">2018-04-10T06:12:51Z</dcterms:created>
  <dcterms:modified xsi:type="dcterms:W3CDTF">2023-06-11T12:05:37Z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0x0101009FDAEA74914DCF4CB1BBCF0E2E5EDB11</vt:lpwstr>
  </property>
  <property fmtid="{D5CDD505-2E9C-101B-9397-08002B2CF9AE}" pid="3" name="d61536b25a8a4fedb48bb564279be82a">
    <vt:lpwstr>CWRD|6d71ff58-4882-4388-ab5c-218969b1e9c8</vt:lpwstr>
  </property>
  <property fmtid="{D5CDD505-2E9C-101B-9397-08002B2CF9AE}" pid="4" name="k985dbdc596c44d7acaf8184f33920f0">
    <vt:lpwstr>Regional|d4cb8265-5963-4e16-b4f8-5ada18938c78</vt:lpwstr>
  </property>
  <property fmtid="{D5CDD505-2E9C-101B-9397-08002B2CF9AE}" pid="5" name="TaxCatchAll">
    <vt:lpwstr>18;#Regional;#3;#CWRD;#2;#CWRD;#1;#English</vt:lpwstr>
  </property>
  <property fmtid="{D5CDD505-2E9C-101B-9397-08002B2CF9AE}" pid="6" name="h00e4aaaf4624e24a7df7f06faa038c6">
    <vt:lpwstr>English|16ac8743-31bb-43f8-9a73-533a041667d6</vt:lpwstr>
  </property>
  <property fmtid="{D5CDD505-2E9C-101B-9397-08002B2CF9AE}" pid="7" name="ADBContentGroup">
    <vt:lpwstr>2;#CWRD|6d71ff58-4882-4388-ab5c-218969b1e9c8</vt:lpwstr>
  </property>
  <property fmtid="{D5CDD505-2E9C-101B-9397-08002B2CF9AE}" pid="8" name="Order">
    <vt:r8>25760400</vt:r8>
  </property>
  <property fmtid="{D5CDD505-2E9C-101B-9397-08002B2CF9AE}" pid="9" name="j78542b1fffc4a1c84659474212e3133">
    <vt:lpwstr>CWRD|6d71ff58-4882-4388-ab5c-218969b1e9c8</vt:lpwstr>
  </property>
  <property fmtid="{D5CDD505-2E9C-101B-9397-08002B2CF9AE}" pid="10" name="xd_Signature">
    <vt:bool>false</vt:bool>
  </property>
  <property fmtid="{D5CDD505-2E9C-101B-9397-08002B2CF9AE}" pid="11" name="xd_ProgID">
    <vt:lpwstr/>
  </property>
  <property fmtid="{D5CDD505-2E9C-101B-9397-08002B2CF9AE}" pid="12" name="_ExtendedDescription">
    <vt:lpwstr/>
  </property>
  <property fmtid="{D5CDD505-2E9C-101B-9397-08002B2CF9AE}" pid="13" name="TriggerFlowInfo">
    <vt:lpwstr/>
  </property>
  <property fmtid="{D5CDD505-2E9C-101B-9397-08002B2CF9AE}" pid="14" name="ComplianceAssetId">
    <vt:lpwstr/>
  </property>
  <property fmtid="{D5CDD505-2E9C-101B-9397-08002B2CF9AE}" pid="15" name="TemplateUrl">
    <vt:lpwstr/>
  </property>
  <property fmtid="{D5CDD505-2E9C-101B-9397-08002B2CF9AE}" pid="16" name="MSIP_Label_817d4574-7375-4d17-b29c-6e4c6df0fcb0_Enabled">
    <vt:lpwstr>true</vt:lpwstr>
  </property>
  <property fmtid="{D5CDD505-2E9C-101B-9397-08002B2CF9AE}" pid="17" name="MSIP_Label_817d4574-7375-4d17-b29c-6e4c6df0fcb0_SetDate">
    <vt:lpwstr>2023-04-11T03:26:31Z</vt:lpwstr>
  </property>
  <property fmtid="{D5CDD505-2E9C-101B-9397-08002B2CF9AE}" pid="18" name="MSIP_Label_817d4574-7375-4d17-b29c-6e4c6df0fcb0_Method">
    <vt:lpwstr>Standard</vt:lpwstr>
  </property>
  <property fmtid="{D5CDD505-2E9C-101B-9397-08002B2CF9AE}" pid="19" name="MSIP_Label_817d4574-7375-4d17-b29c-6e4c6df0fcb0_Name">
    <vt:lpwstr>ADB Internal</vt:lpwstr>
  </property>
  <property fmtid="{D5CDD505-2E9C-101B-9397-08002B2CF9AE}" pid="20" name="MSIP_Label_817d4574-7375-4d17-b29c-6e4c6df0fcb0_SiteId">
    <vt:lpwstr>9495d6bb-41c2-4c58-848f-92e52cf3d640</vt:lpwstr>
  </property>
  <property fmtid="{D5CDD505-2E9C-101B-9397-08002B2CF9AE}" pid="21" name="MSIP_Label_817d4574-7375-4d17-b29c-6e4c6df0fcb0_ActionId">
    <vt:lpwstr>93605d0e-37ea-44fc-ba32-6c54431d93b3</vt:lpwstr>
  </property>
  <property fmtid="{D5CDD505-2E9C-101B-9397-08002B2CF9AE}" pid="22" name="MSIP_Label_817d4574-7375-4d17-b29c-6e4c6df0fcb0_ContentBits">
    <vt:lpwstr>2</vt:lpwstr>
  </property>
  <property fmtid="{D5CDD505-2E9C-101B-9397-08002B2CF9AE}" pid="23" name="ClassificationContentMarkingFooterLocations">
    <vt:lpwstr>Office Theme:8</vt:lpwstr>
  </property>
  <property fmtid="{D5CDD505-2E9C-101B-9397-08002B2CF9AE}" pid="24" name="ClassificationContentMarkingFooterText">
    <vt:lpwstr>INTERNAL. This information is accessible to ADB Management and staff. It may be shared outside ADB with appropriate permission.</vt:lpwstr>
  </property>
  <property fmtid="{D5CDD505-2E9C-101B-9397-08002B2CF9AE}" pid="25" name="MediaServiceImageTags">
    <vt:lpwstr/>
  </property>
</Properties>
</file>