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F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1" autoAdjust="0"/>
    <p:restoredTop sz="94660"/>
  </p:normalViewPr>
  <p:slideViewPr>
    <p:cSldViewPr snapToGrid="0">
      <p:cViewPr>
        <p:scale>
          <a:sx n="60" d="100"/>
          <a:sy n="60" d="100"/>
        </p:scale>
        <p:origin x="-1300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hom Abdulloev" userId="84e88185-dc4d-4e6c-ba1a-d3a61a564e1a" providerId="ADAL" clId="{D8B19867-D86A-40D5-92CE-0E051D70595B}"/>
    <pc:docChg chg="undo custSel modSld">
      <pc:chgData name="Ilhom Abdulloev" userId="84e88185-dc4d-4e6c-ba1a-d3a61a564e1a" providerId="ADAL" clId="{D8B19867-D86A-40D5-92CE-0E051D70595B}" dt="2023-05-02T02:39:57.843" v="69" actId="120"/>
      <pc:docMkLst>
        <pc:docMk/>
      </pc:docMkLst>
      <pc:sldChg chg="modSp mod">
        <pc:chgData name="Ilhom Abdulloev" userId="84e88185-dc4d-4e6c-ba1a-d3a61a564e1a" providerId="ADAL" clId="{D8B19867-D86A-40D5-92CE-0E051D70595B}" dt="2023-05-02T02:39:57.843" v="69" actId="120"/>
        <pc:sldMkLst>
          <pc:docMk/>
          <pc:sldMk cId="2993664428" sldId="261"/>
        </pc:sldMkLst>
        <pc:spChg chg="mod">
          <ac:chgData name="Ilhom Abdulloev" userId="84e88185-dc4d-4e6c-ba1a-d3a61a564e1a" providerId="ADAL" clId="{D8B19867-D86A-40D5-92CE-0E051D70595B}" dt="2023-05-02T02:39:57.843" v="69" actId="120"/>
          <ac:spMkLst>
            <pc:docMk/>
            <pc:sldMk cId="2993664428" sldId="261"/>
            <ac:spMk id="15" creationId="{5CBC37D2-2C38-4BE9-3B8B-CEE444F9A5CF}"/>
          </ac:spMkLst>
        </pc:spChg>
        <pc:spChg chg="mod">
          <ac:chgData name="Ilhom Abdulloev" userId="84e88185-dc4d-4e6c-ba1a-d3a61a564e1a" providerId="ADAL" clId="{D8B19867-D86A-40D5-92CE-0E051D70595B}" dt="2023-05-02T02:32:45.843" v="19" actId="120"/>
          <ac:spMkLst>
            <pc:docMk/>
            <pc:sldMk cId="2993664428" sldId="261"/>
            <ac:spMk id="16" creationId="{109A4670-8782-2DFA-8F85-DF18A8BAE10A}"/>
          </ac:spMkLst>
        </pc:spChg>
      </pc:sldChg>
      <pc:sldChg chg="modSp mod">
        <pc:chgData name="Ilhom Abdulloev" userId="84e88185-dc4d-4e6c-ba1a-d3a61a564e1a" providerId="ADAL" clId="{D8B19867-D86A-40D5-92CE-0E051D70595B}" dt="2023-05-02T02:33:31.858" v="24" actId="120"/>
        <pc:sldMkLst>
          <pc:docMk/>
          <pc:sldMk cId="4247608169" sldId="262"/>
        </pc:sldMkLst>
        <pc:spChg chg="mod">
          <ac:chgData name="Ilhom Abdulloev" userId="84e88185-dc4d-4e6c-ba1a-d3a61a564e1a" providerId="ADAL" clId="{D8B19867-D86A-40D5-92CE-0E051D70595B}" dt="2023-05-02T02:33:31.858" v="24" actId="120"/>
          <ac:spMkLst>
            <pc:docMk/>
            <pc:sldMk cId="4247608169" sldId="262"/>
            <ac:spMk id="2" creationId="{658EB6FD-FEC4-2BAE-8258-6C6D332EE6E7}"/>
          </ac:spMkLst>
        </pc:spChg>
        <pc:spChg chg="mod">
          <ac:chgData name="Ilhom Abdulloev" userId="84e88185-dc4d-4e6c-ba1a-d3a61a564e1a" providerId="ADAL" clId="{D8B19867-D86A-40D5-92CE-0E051D70595B}" dt="2023-05-02T02:33:18.723" v="23" actId="20577"/>
          <ac:spMkLst>
            <pc:docMk/>
            <pc:sldMk cId="4247608169" sldId="262"/>
            <ac:spMk id="3" creationId="{338A8C30-3C8D-95A6-4C23-4CBDD00B4F11}"/>
          </ac:spMkLst>
        </pc:spChg>
      </pc:sldChg>
      <pc:sldChg chg="modSp mod">
        <pc:chgData name="Ilhom Abdulloev" userId="84e88185-dc4d-4e6c-ba1a-d3a61a564e1a" providerId="ADAL" clId="{D8B19867-D86A-40D5-92CE-0E051D70595B}" dt="2023-05-02T02:34:21.841" v="34" actId="20577"/>
        <pc:sldMkLst>
          <pc:docMk/>
          <pc:sldMk cId="4032008016" sldId="263"/>
        </pc:sldMkLst>
        <pc:spChg chg="mod">
          <ac:chgData name="Ilhom Abdulloev" userId="84e88185-dc4d-4e6c-ba1a-d3a61a564e1a" providerId="ADAL" clId="{D8B19867-D86A-40D5-92CE-0E051D70595B}" dt="2023-05-02T02:33:34.659" v="25" actId="120"/>
          <ac:spMkLst>
            <pc:docMk/>
            <pc:sldMk cId="4032008016" sldId="263"/>
            <ac:spMk id="2" creationId="{6D0CDA50-3D7C-0757-43FD-2C263EC8DD30}"/>
          </ac:spMkLst>
        </pc:spChg>
        <pc:spChg chg="mod">
          <ac:chgData name="Ilhom Abdulloev" userId="84e88185-dc4d-4e6c-ba1a-d3a61a564e1a" providerId="ADAL" clId="{D8B19867-D86A-40D5-92CE-0E051D70595B}" dt="2023-05-02T02:34:21.841" v="34" actId="20577"/>
          <ac:spMkLst>
            <pc:docMk/>
            <pc:sldMk cId="4032008016" sldId="263"/>
            <ac:spMk id="3" creationId="{2ACF61E6-4920-B7F3-85A7-D90B2AF9B6E6}"/>
          </ac:spMkLst>
        </pc:spChg>
      </pc:sldChg>
      <pc:sldChg chg="modSp mod">
        <pc:chgData name="Ilhom Abdulloev" userId="84e88185-dc4d-4e6c-ba1a-d3a61a564e1a" providerId="ADAL" clId="{D8B19867-D86A-40D5-92CE-0E051D70595B}" dt="2023-05-02T02:34:19.403" v="33" actId="20577"/>
        <pc:sldMkLst>
          <pc:docMk/>
          <pc:sldMk cId="4146956520" sldId="264"/>
        </pc:sldMkLst>
        <pc:spChg chg="mod">
          <ac:chgData name="Ilhom Abdulloev" userId="84e88185-dc4d-4e6c-ba1a-d3a61a564e1a" providerId="ADAL" clId="{D8B19867-D86A-40D5-92CE-0E051D70595B}" dt="2023-05-02T02:34:19.403" v="33" actId="20577"/>
          <ac:spMkLst>
            <pc:docMk/>
            <pc:sldMk cId="4146956520" sldId="264"/>
            <ac:spMk id="3" creationId="{03F249F4-42FD-E789-39F3-A8854636A310}"/>
          </ac:spMkLst>
        </pc:spChg>
      </pc:sldChg>
      <pc:sldChg chg="modSp mod">
        <pc:chgData name="Ilhom Abdulloev" userId="84e88185-dc4d-4e6c-ba1a-d3a61a564e1a" providerId="ADAL" clId="{D8B19867-D86A-40D5-92CE-0E051D70595B}" dt="2023-05-02T02:35:31.472" v="41"/>
        <pc:sldMkLst>
          <pc:docMk/>
          <pc:sldMk cId="3999560293" sldId="265"/>
        </pc:sldMkLst>
        <pc:spChg chg="mod">
          <ac:chgData name="Ilhom Abdulloev" userId="84e88185-dc4d-4e6c-ba1a-d3a61a564e1a" providerId="ADAL" clId="{D8B19867-D86A-40D5-92CE-0E051D70595B}" dt="2023-05-02T02:35:31.472" v="41"/>
          <ac:spMkLst>
            <pc:docMk/>
            <pc:sldMk cId="3999560293" sldId="265"/>
            <ac:spMk id="7" creationId="{209EBB09-1238-774A-96BC-0C8CF33D6B58}"/>
          </ac:spMkLst>
        </pc:spChg>
      </pc:sldChg>
      <pc:sldChg chg="modSp mod">
        <pc:chgData name="Ilhom Abdulloev" userId="84e88185-dc4d-4e6c-ba1a-d3a61a564e1a" providerId="ADAL" clId="{D8B19867-D86A-40D5-92CE-0E051D70595B}" dt="2023-05-02T02:36:28.229" v="53" actId="20577"/>
        <pc:sldMkLst>
          <pc:docMk/>
          <pc:sldMk cId="2434780785" sldId="266"/>
        </pc:sldMkLst>
        <pc:spChg chg="mod">
          <ac:chgData name="Ilhom Abdulloev" userId="84e88185-dc4d-4e6c-ba1a-d3a61a564e1a" providerId="ADAL" clId="{D8B19867-D86A-40D5-92CE-0E051D70595B}" dt="2023-05-02T02:36:28.229" v="53" actId="20577"/>
          <ac:spMkLst>
            <pc:docMk/>
            <pc:sldMk cId="2434780785" sldId="266"/>
            <ac:spMk id="3" creationId="{5F0DC985-9440-CFD1-7456-EE26E1FAD950}"/>
          </ac:spMkLst>
        </pc:spChg>
      </pc:sldChg>
      <pc:sldChg chg="modSp mod">
        <pc:chgData name="Ilhom Abdulloev" userId="84e88185-dc4d-4e6c-ba1a-d3a61a564e1a" providerId="ADAL" clId="{D8B19867-D86A-40D5-92CE-0E051D70595B}" dt="2023-05-02T02:37:00.489" v="57" actId="20577"/>
        <pc:sldMkLst>
          <pc:docMk/>
          <pc:sldMk cId="1838995827" sldId="267"/>
        </pc:sldMkLst>
        <pc:spChg chg="mod">
          <ac:chgData name="Ilhom Abdulloev" userId="84e88185-dc4d-4e6c-ba1a-d3a61a564e1a" providerId="ADAL" clId="{D8B19867-D86A-40D5-92CE-0E051D70595B}" dt="2023-05-02T02:37:00.489" v="57" actId="20577"/>
          <ac:spMkLst>
            <pc:docMk/>
            <pc:sldMk cId="1838995827" sldId="267"/>
            <ac:spMk id="3" creationId="{E88404C1-6DC7-700E-6FD8-CAA21B5A4DEF}"/>
          </ac:spMkLst>
        </pc:spChg>
      </pc:sldChg>
      <pc:sldChg chg="modSp mod">
        <pc:chgData name="Ilhom Abdulloev" userId="84e88185-dc4d-4e6c-ba1a-d3a61a564e1a" providerId="ADAL" clId="{D8B19867-D86A-40D5-92CE-0E051D70595B}" dt="2023-05-02T02:37:08.080" v="60" actId="20577"/>
        <pc:sldMkLst>
          <pc:docMk/>
          <pc:sldMk cId="3552202402" sldId="268"/>
        </pc:sldMkLst>
        <pc:spChg chg="mod">
          <ac:chgData name="Ilhom Abdulloev" userId="84e88185-dc4d-4e6c-ba1a-d3a61a564e1a" providerId="ADAL" clId="{D8B19867-D86A-40D5-92CE-0E051D70595B}" dt="2023-05-02T02:37:08.080" v="60" actId="20577"/>
          <ac:spMkLst>
            <pc:docMk/>
            <pc:sldMk cId="3552202402" sldId="268"/>
            <ac:spMk id="7" creationId="{15ACD922-62CD-A6FF-68C6-3D2E8EB509A0}"/>
          </ac:spMkLst>
        </pc:spChg>
      </pc:sldChg>
      <pc:sldChg chg="modSp mod">
        <pc:chgData name="Ilhom Abdulloev" userId="84e88185-dc4d-4e6c-ba1a-d3a61a564e1a" providerId="ADAL" clId="{D8B19867-D86A-40D5-92CE-0E051D70595B}" dt="2023-05-02T02:37:59.670" v="68" actId="6549"/>
        <pc:sldMkLst>
          <pc:docMk/>
          <pc:sldMk cId="1871198008" sldId="269"/>
        </pc:sldMkLst>
        <pc:spChg chg="mod">
          <ac:chgData name="Ilhom Abdulloev" userId="84e88185-dc4d-4e6c-ba1a-d3a61a564e1a" providerId="ADAL" clId="{D8B19867-D86A-40D5-92CE-0E051D70595B}" dt="2023-05-02T02:37:59.670" v="68" actId="6549"/>
          <ac:spMkLst>
            <pc:docMk/>
            <pc:sldMk cId="1871198008" sldId="269"/>
            <ac:spMk id="6" creationId="{058256C4-6AEF-8B96-889B-47959D376F2A}"/>
          </ac:spMkLst>
        </pc:spChg>
      </pc:sldChg>
      <pc:sldChg chg="modSp mod">
        <pc:chgData name="Ilhom Abdulloev" userId="84e88185-dc4d-4e6c-ba1a-d3a61a564e1a" providerId="ADAL" clId="{D8B19867-D86A-40D5-92CE-0E051D70595B}" dt="2023-05-02T02:37:26.768" v="66" actId="20577"/>
        <pc:sldMkLst>
          <pc:docMk/>
          <pc:sldMk cId="944896899" sldId="270"/>
        </pc:sldMkLst>
        <pc:spChg chg="mod">
          <ac:chgData name="Ilhom Abdulloev" userId="84e88185-dc4d-4e6c-ba1a-d3a61a564e1a" providerId="ADAL" clId="{D8B19867-D86A-40D5-92CE-0E051D70595B}" dt="2023-05-02T02:37:26.768" v="66" actId="20577"/>
          <ac:spMkLst>
            <pc:docMk/>
            <pc:sldMk cId="944896899" sldId="270"/>
            <ac:spMk id="3" creationId="{0EC7A7D4-EF77-6DC3-D651-681D5631C7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" dirty="0">
                <a:solidFill>
                  <a:schemeClr val="tx1"/>
                </a:solidFill>
              </a:rPr>
              <a:t>Статистика электронной платформы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DLMs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53</c:v>
                </c:pt>
                <c:pt idx="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36-45D7-9462-140DDA797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Visitors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1911</c:v>
                </c:pt>
                <c:pt idx="1">
                  <c:v>9277</c:v>
                </c:pt>
                <c:pt idx="2">
                  <c:v>18619</c:v>
                </c:pt>
                <c:pt idx="3">
                  <c:v>30030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36-45D7-9462-140DDA797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Visits</c:v>
                </c:pt>
              </c:strCache>
            </c:strRef>
          </c:tx>
          <c:spPr>
            <a:ln w="38100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22164</c:v>
                </c:pt>
                <c:pt idx="1">
                  <c:v>58007</c:v>
                </c:pt>
                <c:pt idx="2">
                  <c:v>121912</c:v>
                </c:pt>
                <c:pt idx="3">
                  <c:v>184796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36-45D7-9462-140DDA797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3466303"/>
        <c:axId val="1673467743"/>
      </c:lineChart>
      <c:catAx>
        <c:axId val="167346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7743"/>
        <c:crosses val="autoZero"/>
        <c:auto val="1"/>
        <c:lblAlgn val="ctr"/>
        <c:lblOffset val="100"/>
        <c:noMultiLvlLbl val="0"/>
      </c:catAx>
      <c:valAx>
        <c:axId val="167346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630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00974B-CB76-4198-BD79-BE8F95A42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F39F0-D308-437A-8D55-627C6897A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5551-2A71-4D87-BE43-22666F00106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6CD56-D88D-4574-8445-054F400389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34436-A604-4F13-B428-CC2DECE5EF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09FA8-028D-4FDC-8FC9-DA0570680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E0EBE2C3-99ED-4485-91EA-0B074C5A6C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7857" y="2144657"/>
            <a:ext cx="2690129" cy="25686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5F3BCE-D6D3-46E8-B37F-B275B6ED9564}"/>
              </a:ext>
            </a:extLst>
          </p:cNvPr>
          <p:cNvSpPr txBox="1"/>
          <p:nvPr userDrawn="1"/>
        </p:nvSpPr>
        <p:spPr>
          <a:xfrm>
            <a:off x="9417913" y="5165513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5BAB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1644" y="1496291"/>
            <a:ext cx="384048" cy="3999345"/>
          </a:xfrm>
          <a:prstGeom prst="rect">
            <a:avLst/>
          </a:prstGeom>
          <a:solidFill>
            <a:srgbClr val="005BA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3742799-5CB1-4229-9A0D-A72DF73885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84468" y="39970"/>
            <a:ext cx="872679" cy="833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6BD65D-C367-4EE4-8C7A-BDA70AEF7933}"/>
              </a:ext>
            </a:extLst>
          </p:cNvPr>
          <p:cNvSpPr txBox="1"/>
          <p:nvPr userDrawn="1"/>
        </p:nvSpPr>
        <p:spPr>
          <a:xfrm rot="5400000">
            <a:off x="10677298" y="3239761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7E36AA-0D00-4AB4-B13C-55ABE1C78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525" y="1758056"/>
            <a:ext cx="7296150" cy="1849538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" sz="4800" b="1" dirty="0"/>
              <a:t>Отчет Института ЦАРЭС о </a:t>
            </a:r>
            <a:r>
              <a:rPr lang="ru-RU" sz="4800" b="1" dirty="0" smtClean="0"/>
              <a:t>проделанной работе</a:t>
            </a:r>
            <a:endParaRPr lang="ru-RU" sz="4800" b="1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2DCBD5F-D094-4A95-840B-6A533A151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525" y="3881535"/>
            <a:ext cx="7296150" cy="1772815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" sz="2400" b="1" dirty="0">
                <a:solidFill>
                  <a:schemeClr val="bg1"/>
                </a:solidFill>
              </a:rPr>
              <a:t>Заседание высокопоставленных официальных лиц (ЗВОЛ)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" sz="2400" b="1" dirty="0">
                <a:solidFill>
                  <a:schemeClr val="bg1"/>
                </a:solidFill>
              </a:rPr>
              <a:t>13-14 июня 2023 </a:t>
            </a:r>
            <a:r>
              <a:rPr lang="ru" sz="2400" b="1" dirty="0" smtClean="0">
                <a:solidFill>
                  <a:schemeClr val="bg1"/>
                </a:solidFill>
              </a:rPr>
              <a:t>года</a:t>
            </a:r>
            <a:endParaRPr lang="ru" sz="2400" b="1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" sz="2400" b="1" dirty="0">
                <a:solidFill>
                  <a:schemeClr val="bg1"/>
                </a:solidFill>
              </a:rPr>
              <a:t>Тбилиси, Грузия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" b="0" dirty="0">
                <a:solidFill>
                  <a:schemeClr val="bg1"/>
                </a:solidFill>
              </a:rPr>
              <a:t>Кабир Джуразода, Директор Института </a:t>
            </a:r>
            <a:r>
              <a:rPr lang="ru-RU" b="0" dirty="0" smtClean="0">
                <a:solidFill>
                  <a:schemeClr val="bg1"/>
                </a:solidFill>
              </a:rPr>
              <a:t>ЦАРЭС</a:t>
            </a:r>
            <a:endParaRPr lang="ru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56C4-6AEF-8B96-889B-47959D37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44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Электронный информационный бюллетень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С мая 2022 года информационный бюллетень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включает раздел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, </a:t>
            </a:r>
            <a:r>
              <a:rPr lang="ru-RU" sz="1800" dirty="0">
                <a:solidFill>
                  <a:schemeClr val="tx1"/>
                </a:solidFill>
                <a:ea typeface="SimSun" panose="02010600030101010101" pitchFamily="2" charset="-122"/>
              </a:rPr>
              <a:t>посвященный </a:t>
            </a:r>
            <a:r>
              <a:rPr lang="ru-RU" sz="1800" b="1" dirty="0">
                <a:solidFill>
                  <a:schemeClr val="tx1"/>
                </a:solidFill>
                <a:ea typeface="SimSun" panose="02010600030101010101" pitchFamily="2" charset="-122"/>
              </a:rPr>
              <a:t>резюме исследовательских статей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,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опубликованных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,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и становится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доступным на английском, китайском и русском языках в едином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дизайне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. В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настоящее время информационный бюллетень ежемесячно получают более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3 000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заинтересованных сторон.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</a:rPr>
              <a:t>П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артнерство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в рамках программы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«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</a:rPr>
              <a:t>Development </a:t>
            </a:r>
            <a:r>
              <a:rPr lang="en-US" sz="1800" dirty="0" smtClean="0">
                <a:solidFill>
                  <a:schemeClr val="tx1"/>
                </a:solidFill>
                <a:ea typeface="SimSun" panose="02010600030101010101" pitchFamily="2" charset="-122"/>
              </a:rPr>
              <a:t>Asia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»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продолжилось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еще тремя дополнениями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на платформе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«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</a:rPr>
              <a:t>Development </a:t>
            </a:r>
            <a:r>
              <a:rPr lang="en-US" sz="1800" dirty="0" smtClean="0">
                <a:solidFill>
                  <a:schemeClr val="tx1"/>
                </a:solidFill>
                <a:ea typeface="SimSun" panose="02010600030101010101" pitchFamily="2" charset="-122"/>
              </a:rPr>
              <a:t>Asia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»,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и еще 6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находятся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в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процессе разработки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Ведение и обновление списка заинтересованных сторон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Команда</a:t>
            </a:r>
            <a:r>
              <a:rPr lang="ru-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УЗ начала формировать список </a:t>
            </a:r>
            <a:r>
              <a:rPr lang="ru-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рассылки в </a:t>
            </a:r>
            <a:r>
              <a:rPr lang="ru-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2019 году. Список </a:t>
            </a:r>
            <a:r>
              <a:rPr lang="ru-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устойчиво расширяется: с </a:t>
            </a:r>
            <a:r>
              <a:rPr lang="ru-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500 в 2019 году до 3 000 в 2021 году</a:t>
            </a:r>
            <a:r>
              <a:rPr lang="ru-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b="1" i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Собственный </a:t>
            </a:r>
            <a:r>
              <a:rPr lang="ru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дизайн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Команда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УЗ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постоянно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улучшает собственный потенциал в области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дизайна для разработки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обложек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флаеров,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типографических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макетов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ru" altLang="en-US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altLang="zh-CN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инфо</a:t>
            </a:r>
            <a:r>
              <a:rPr lang="ru" altLang="zh-CN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графики </a:t>
            </a:r>
            <a:r>
              <a:rPr lang="ru" altLang="zh-CN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и </a:t>
            </a:r>
            <a:r>
              <a:rPr lang="ru" altLang="zh-CN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видеороликов </a:t>
            </a:r>
            <a:r>
              <a:rPr lang="ru" altLang="zh-CN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с экспертными мнениями,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а также карточки с цитатами, чтобы привлечь интерес нашей аудитории и более динамично распространять продукты знаний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F8F85-BDE0-05AF-3F1D-0730E32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AA116B9-554B-9282-EC8E-A9390E61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altLang="zh-CN" b="1" dirty="0"/>
              <a:t>Управление знаниями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19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A7D4-EF77-6DC3-D651-681D5631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Четыре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рекламных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видеоролика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на трех языках для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2-й Научно-исследовательской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конференции и видеоролики для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6-го Форума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развития аналитических центров ЦАРЭС на рентабельной основе.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Охват мероприятий ИЦ в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СМИ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в результате,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мероприятия ИЦ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широко освещались </a:t>
            </a: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хорошо известными СМИ в странах Центральной Азии и Пакистане.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Подписано межправительственное </a:t>
            </a: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соглашение </a:t>
            </a:r>
            <a:r>
              <a:rPr lang="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с </a:t>
            </a: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ЮНИСЕФ по новому </a:t>
            </a:r>
            <a:r>
              <a:rPr lang="ru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проекту </a:t>
            </a:r>
            <a:r>
              <a:rPr lang="ru" sz="1800" b="1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ВСГ, </a:t>
            </a: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 рамках которого будет создан виртуальный центр </a:t>
            </a:r>
            <a:r>
              <a:rPr lang="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ВСГ ЦАРЭС для </a:t>
            </a: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продвижения обмена знаниями, </a:t>
            </a:r>
            <a:r>
              <a:rPr lang="ru" sz="1800" dirty="0" smtClean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технологическими инновациями и передовым опытом между странами </a:t>
            </a:r>
            <a:r>
              <a:rPr lang="ru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ЦАРЭС.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Издательский совет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– обеспечивает качество новых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публикаций. Чтобы обеспечить своевременное рассмотрение статей Издательским советом,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ОУЗ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обновил Политику 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публикаций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и разработал Политику борьбы с плагиатом. Все новые публикации рецензируются членами Издательского совета.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9C90A-863A-B5C7-0EC1-EC32B5F7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C8774C-4B78-10F5-6722-DD15E8E6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/>
              <a:t>Управление знаниями</a:t>
            </a:r>
          </a:p>
        </p:txBody>
      </p:sp>
    </p:spTree>
    <p:extLst>
      <p:ext uri="{BB962C8B-B14F-4D97-AF65-F5344CB8AC3E}">
        <p14:creationId xmlns:p14="http://schemas.microsoft.com/office/powerpoint/2010/main" val="94489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2F991D-4BAA-4F35-1ABD-A0B25047A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582" y="2026920"/>
            <a:ext cx="6172200" cy="1894362"/>
          </a:xfrm>
        </p:spPr>
        <p:txBody>
          <a:bodyPr/>
          <a:lstStyle/>
          <a:p>
            <a:pPr algn="ctr"/>
            <a:r>
              <a:rPr lang="ru" dirty="0"/>
              <a:t>Спасибо!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6EB9-80FD-1EA3-03FD-6F5B417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CBC37D2-2C38-4BE9-3B8B-CEE444F9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ru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Управление</a:t>
            </a:r>
            <a: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sz="3200" b="1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09A4670-8782-2DFA-8F85-DF18A8BAE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17" y="868680"/>
            <a:ext cx="7315200" cy="512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Среднесрочный обзор (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</a:t>
            </a: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акцентирует внимание на вопросах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проблемах, влияющих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на эффективную и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действенную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реализацию Стратегии, проанализирует внешнюю среду и предложит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изменения.</a:t>
            </a:r>
            <a:endParaRPr lang="ru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Совет управляющих (СУ)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провести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14-е заседание СУ в привязке к Министерской конференции (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МК)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в ноябре в Грузии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Консультативный совет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(КС)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пятое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заседание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реформированного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КС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предварительно запланировано на </a:t>
            </a: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сентябрь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онлайновом режиме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Новый директор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г- н Кабир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Джуразода (гражданин Таджикистана) начал работу в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в ноябре 2022 года после завершения срока полномочий Сайеда Шакила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Шаха (гражданин Пакистана).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B6FD-FEC4-2BAE-8258-6C6D332E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sz="3200" b="1" dirty="0" smtClean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Финансовое управление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8C30-3C8D-95A6-4C23-4CBDD00B4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Стратегия мобилизации ресурсов </a:t>
            </a:r>
            <a:r>
              <a:rPr lang="ru" sz="1800" dirty="0" smtClean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т</a:t>
            </a:r>
            <a:r>
              <a:rPr lang="ru-RU" sz="18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ретье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заседание Рабочей группы по финансовой устойчивости (РГФУ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 было </a:t>
            </a:r>
            <a:r>
              <a:rPr lang="ru-RU" sz="18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 июня</a:t>
            </a:r>
            <a:r>
              <a:rPr lang="ru-RU" sz="18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Проанализирован ход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работы по диверсификации ресурсов, 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обсуждены различные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предложения и 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представлены предложения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на рассмотрение 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СУ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Финансовый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вклад </a:t>
            </a:r>
            <a:r>
              <a:rPr lang="ru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вклад КНР находится на том же уровне, что и в 2022 году, около 4 млн долларов. Из этой суммы было получено около 720 000 долларов США в виде арендной платы за временный офис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ИЦ, оплаченной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правительством Синьцзяна, и в настоящее время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ожидается оплата взноса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от Министерства финансов КНР.</a:t>
            </a:r>
          </a:p>
          <a:p>
            <a:r>
              <a:rPr lang="ru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В </a:t>
            </a:r>
            <a:r>
              <a:rPr lang="ru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дополнение к взносам </a:t>
            </a:r>
            <a:r>
              <a:rPr lang="ru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стран-членов, Техническая помощь (ТП) от Азиатского банка развития (АБР) </a:t>
            </a:r>
            <a:r>
              <a:rPr lang="ru" sz="1800" dirty="0" smtClean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является </a:t>
            </a:r>
            <a:r>
              <a:rPr lang="ru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еще одной важной поддержкой </a:t>
            </a:r>
            <a:r>
              <a:rPr lang="ru" sz="1800" dirty="0" smtClean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для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Arial Unicode MS"/>
              <a:cs typeface="Arial" panose="020B0604020202020204" pitchFamily="34" charset="0"/>
            </a:endParaRPr>
          </a:p>
          <a:p>
            <a:r>
              <a:rPr lang="ru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Институт ЦАРЭС </a:t>
            </a:r>
            <a:r>
              <a:rPr lang="ru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мобилизовал</a:t>
            </a:r>
            <a:r>
              <a:rPr lang="ru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финансирование </a:t>
            </a:r>
            <a:r>
              <a:rPr lang="ru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от ИБР, ЮНИСЕФ для новых проектных мероприятий, а </a:t>
            </a:r>
            <a:r>
              <a:rPr lang="ru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также завершает работу над контрактом с </a:t>
            </a:r>
            <a:r>
              <a:rPr lang="ru" altLang="zh-CN" sz="1800" dirty="0" smtClean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CAAC для финансирования </a:t>
            </a:r>
            <a:r>
              <a:rPr lang="ru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проекта </a:t>
            </a:r>
            <a:r>
              <a:rPr lang="ru" altLang="zh-CN" sz="1800" dirty="0" smtClean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по гражданской </a:t>
            </a:r>
            <a:r>
              <a:rPr lang="ru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авиации.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379D-3038-32AF-C115-914EE9D8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0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DA50-3D7C-0757-43FD-2C263EC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sz="3200" b="1" dirty="0"/>
              <a:t>Деятельность аналитических центров Института ЦАРЭС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61E6-4920-B7F3-85A7-D90B2AF9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29" y="753035"/>
            <a:ext cx="7767171" cy="5378824"/>
          </a:xfrm>
        </p:spPr>
        <p:txBody>
          <a:bodyPr>
            <a:normAutofit/>
          </a:bodyPr>
          <a:lstStyle/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Блог </a:t>
            </a:r>
            <a:r>
              <a:rPr lang="ru-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САЦЦ</a:t>
            </a:r>
            <a:r>
              <a:rPr lang="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интерактивная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платформа на двух языках (английском и русском)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для обмена знаниями для членов САЦЦ — будет запущен во время 7-го ФРАЦЦ. Блог предлагает возможность для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членов САЦЦ своими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конкретными </a:t>
            </a:r>
            <a:r>
              <a:rPr lang="ru-RU" sz="1600" dirty="0" err="1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страновыми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знаниями, уделяя особое внимание приоритетным кластерам ЦАРЭС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Седьмой Форум развития аналитических центров ЦАРЭС </a:t>
            </a:r>
            <a:r>
              <a:rPr lang="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ФРАЦЦ</a:t>
            </a:r>
            <a:r>
              <a:rPr lang="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),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600" dirty="0">
                <a:solidFill>
                  <a:schemeClr val="tx1"/>
                </a:solidFill>
                <a:cs typeface="Arial" panose="020B0604020202020204" pitchFamily="34" charset="0"/>
              </a:rPr>
              <a:t>Шестой форум прошел </a:t>
            </a:r>
            <a:r>
              <a:rPr lang="ru" sz="1600" b="1" dirty="0">
                <a:solidFill>
                  <a:schemeClr val="tx1"/>
                </a:solidFill>
                <a:cs typeface="Arial" panose="020B0604020202020204" pitchFamily="34" charset="0"/>
              </a:rPr>
              <a:t>15-16 сентября 2022 года в Баку, Азербайджан</a:t>
            </a:r>
            <a:r>
              <a:rPr lang="ru" sz="1600" dirty="0">
                <a:solidFill>
                  <a:schemeClr val="tx1"/>
                </a:solidFill>
                <a:cs typeface="Arial" panose="020B0604020202020204" pitchFamily="34" charset="0"/>
              </a:rPr>
              <a:t>, на тему «Перекалибровка динамики роста для инклюзивной и устойчивой </a:t>
            </a:r>
            <a:r>
              <a:rPr lang="ru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экономики». 7-ой Ф</a:t>
            </a:r>
            <a:r>
              <a:rPr lang="ru-RU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о</a:t>
            </a:r>
            <a:r>
              <a:rPr lang="ru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рум на тему </a:t>
            </a:r>
            <a:r>
              <a:rPr lang="ru-RU" sz="16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«</a:t>
            </a:r>
            <a:r>
              <a:rPr lang="ru-RU" sz="1600" i="1" dirty="0">
                <a:solidFill>
                  <a:schemeClr val="tx1"/>
                </a:solidFill>
                <a:cs typeface="Arial" panose="020B0604020202020204" pitchFamily="34" charset="0"/>
              </a:rPr>
              <a:t>Использование цифровых технологий для устойчивого экономического развития»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запланирован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17–18 августа в Урумчи (КНР</a:t>
            </a:r>
            <a:r>
              <a:rPr lang="ru-RU" sz="16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Проводится </a:t>
            </a:r>
            <a:r>
              <a:rPr lang="ru-RU" sz="16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исследовани</a:t>
            </a:r>
            <a:r>
              <a:rPr lang="ru-RU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ru-RU" sz="16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САЦЦ </a:t>
            </a:r>
            <a:r>
              <a:rPr lang="ru-RU" sz="1600" i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«Использование цифровых технологий для зеленого устойчивого и инклюзивного роста».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Первые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проекты будут получены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15 июня.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Заключительные доклады будут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представлены 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ФРАЦЦ в августе</a:t>
            </a:r>
            <a:r>
              <a:rPr lang="ru-RU" sz="16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Серия диалогов </a:t>
            </a:r>
            <a:r>
              <a:rPr lang="ru-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САЦЦ</a:t>
            </a:r>
            <a:r>
              <a:rPr lang="ru" sz="16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Виртуальный диалог </a:t>
            </a:r>
            <a:r>
              <a:rPr lang="ru-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САЦЦ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объединяет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взгляды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мнения и анализ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аналитических 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центров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 региональным проблемам. Первый 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 этом году диалог, совместно с 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«Чай ЦАРЭС», </a:t>
            </a:r>
            <a:r>
              <a:rPr lang="ru" sz="1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состоялся 27 апреля</a:t>
            </a:r>
            <a:r>
              <a:rPr lang="ru" sz="1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для оценки экономического воздействия российско-украинского конфликта на регион </a:t>
            </a:r>
            <a:r>
              <a:rPr lang="ru-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ЦАРЭС</a:t>
            </a:r>
            <a:r>
              <a:rPr lang="ru" sz="16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FDFDF-7D75-A8F1-C62F-B84E9C9F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49F4-42FD-E789-39F3-A8854636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762000"/>
            <a:ext cx="7467600" cy="5222748"/>
          </a:xfrm>
        </p:spPr>
        <p:txBody>
          <a:bodyPr>
            <a:normAutofit fontScale="92500" lnSpcReduction="20000"/>
          </a:bodyPr>
          <a:lstStyle/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Ежеквартальный экономический бюллетень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(ЕЭБ)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хорошо принятый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продукт знаний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который регулярно публикуется на трех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языках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предоставляет части/ детальную информацию ЕЭБ 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английском и китайском языках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 микроблога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Важный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проект с участием нескольких отделов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один из результатов для 21-й Министерской конференции, состоявшейся в 2022 году, под названием «Справочный отчет об основах зеленого, устойчивого и инклюзивного восстановления после пандемии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 10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анали</a:t>
            </a:r>
            <a:r>
              <a:rPr lang="ru-RU" sz="1800" b="1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тических</a:t>
            </a:r>
            <a:r>
              <a:rPr lang="ru-RU" sz="1800" b="1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записок по экономическим вопросам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 темы, охватывающие экономические последствия пандемии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для региона ЦАРЭС,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инфляционные угрозы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развитие экологических, социальных принципов и принципов управления (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ESG</a:t>
            </a:r>
            <a:r>
              <a:rPr lang="ru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), зеленые инвестиции </a:t>
            </a:r>
            <a:r>
              <a:rPr lang="ru" sz="18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ОПОП, </a:t>
            </a:r>
            <a:r>
              <a:rPr lang="ru-RU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еще три аналитические записки по экономическим вопросам должны быть подготовлены в 2023 году</a:t>
            </a:r>
            <a:r>
              <a:rPr lang="ru-RU" sz="1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Совместно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с АБР и Региональным центром развития потенциала (CCAMTAC) МВФ </a:t>
            </a:r>
            <a:r>
              <a:rPr lang="ru-RU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проведен вебинар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по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региональной интеграции на Кавказе, в Центральной Азии и Монголии.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Руководство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проектом ТП АБР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под названием «Доступ домохозяйств и сообществ к энергии в Ферганской долине – многомерная оценка, основанная на опросе, в трех странах ЦАРЭС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».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EEAA-F033-52E2-9B8B-EED0984E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2DB5D3-437E-4054-6003-AEB183AC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/>
              <a:t>Деятельность </a:t>
            </a:r>
            <a:r>
              <a:rPr lang="ru" b="1" dirty="0" smtClean="0"/>
              <a:t>команды </a:t>
            </a:r>
            <a:r>
              <a:rPr lang="ru" b="1" dirty="0"/>
              <a:t>главного экономиста</a:t>
            </a:r>
          </a:p>
        </p:txBody>
      </p:sp>
    </p:spTree>
    <p:extLst>
      <p:ext uri="{BB962C8B-B14F-4D97-AF65-F5344CB8AC3E}">
        <p14:creationId xmlns:p14="http://schemas.microsoft.com/office/powerpoint/2010/main" val="414695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9EBB09-1238-774A-96BC-0C8CF33D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196033"/>
          </a:xfrm>
        </p:spPr>
        <p:txBody>
          <a:bodyPr>
            <a:normAutofit/>
          </a:bodyPr>
          <a:lstStyle/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Торговая интеграция региона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ЦАРЭС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– </a:t>
            </a:r>
            <a:r>
              <a:rPr lang="ru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С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СТ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ЦАРЭС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(Фаза II) </a:t>
            </a:r>
            <a:r>
              <a:rPr lang="ru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 исследовании будет изучен торговый потенциал в регионе ЦАРЭС для расширения торговли товарами и услугами.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Цифровое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ЦАРЭС, Фаза III </a:t>
            </a:r>
            <a:r>
              <a:rPr lang="ru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Смешанное обучение через перевернутые классы в регионе ЦАРЭС – Разработка модуля перевернутого класса на основе данных</a:t>
            </a:r>
            <a:r>
              <a:rPr lang="ru" sz="1800" b="1" dirty="0" smtClean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Концептуальная записка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Р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егиональная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климатическая уязвимость в ЦАРЭС и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перспективы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регионального сотрудничества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(Фаза 2, Этап II) </a:t>
            </a:r>
            <a:r>
              <a:rPr lang="ru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исследовательский проект направлен на определение того, какой ущерб может нанести усиливающееся изменение климата в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водном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сельскохозяйственном и энергетическом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секторах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пяти стран Центральной Азии.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Дорожная карта для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регионального финансового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сотрудничества, движимого финтех,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 регионе ЦАРЭС </a:t>
            </a:r>
            <a:r>
              <a:rPr lang="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разработать конкретную дорожную карту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для ускоренного развития финансовых технологий в регионе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ЦАРЭС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Геополитические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неопределенности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 их социально-экономическое влияние на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экономики ЦАРЭС.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AD33-B073-10A5-7EE8-2A21C9B4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D3FA3A-E140-E103-5D17-DBAD135F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 smtClean="0"/>
              <a:t>Исследо-вательская </a:t>
            </a:r>
            <a:r>
              <a:rPr lang="ru" b="1" dirty="0"/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9995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C985-9440-CFD1-7456-EE26E1FA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9821"/>
          </a:xfrm>
        </p:spPr>
        <p:txBody>
          <a:bodyPr>
            <a:normAutofit/>
          </a:bodyPr>
          <a:lstStyle/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Ежегодная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исследовательская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конференция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Института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ЦАРЭС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запланирована в онлайн режиме 5-6 сентября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– исследователям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предлагается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представить выборочные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оригинальные статьи, тематические исследования и обзоры, имеющие отношение к темам конференции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Программа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приглашенных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стипендиатов </a:t>
            </a:r>
            <a:r>
              <a:rPr lang="ru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приглашает ученых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всех уровней для проведения исследований по теме, имеющей отношение к операционным приоритетам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ЦАРЭС-2030 и важных задач для региона  в области политики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Анализ пробелов в </a:t>
            </a:r>
            <a:r>
              <a:rPr lang="ru-RU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управлении финансами водного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сектора в Центральной Азии: от планирования к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практике </a:t>
            </a:r>
            <a:r>
              <a:rPr lang="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- </a:t>
            </a:r>
            <a:r>
              <a:rPr lang="ru-RU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картирование основных потребностей водного сектора в финансировании водных ресурсов и выявление потенциальных схем финансирования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в Центральной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Азии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Гражданская авиация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 странах ЦАРЭС, фаза 2-3 </a:t>
            </a:r>
            <a:r>
              <a:rPr lang="ru" sz="1800" dirty="0">
                <a:solidFill>
                  <a:schemeClr val="tx1"/>
                </a:solidFill>
                <a:ea typeface="DengXian" panose="02010600030101010101" pitchFamily="2" charset="-122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исследование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по восстановлению и развитию воздушных перевозок между Китаем и пятью </a:t>
            </a:r>
            <a:r>
              <a:rPr lang="ru-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странами Центральной Азии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201A3-C1C2-FE31-6D11-7DA5A760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9EA254-7BFE-AD0A-08C3-A61A987C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 smtClean="0"/>
              <a:t>Исследо-вательская </a:t>
            </a:r>
            <a:r>
              <a:rPr lang="ru" b="1" dirty="0"/>
              <a:t>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43478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04C1-6DC7-700E-6FD8-CAA21B5A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Институт ЦАРЭС завершил </a:t>
            </a:r>
            <a:r>
              <a:rPr lang="ru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семь из 12 (58%)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основных мероприятий по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РП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все из которых основаны на исследованиях.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Институт ЦАРЭС сотрудничал с партнерами по развитию для проведения семинаров в областях регионального сотрудничества, которые требуют более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неотложного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внимания.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Целевым участникам предлагается сочетание </a:t>
            </a:r>
            <a:r>
              <a:rPr lang="ru-RU" sz="1800" dirty="0">
                <a:solidFill>
                  <a:schemeClr val="tx1"/>
                </a:solidFill>
                <a:ea typeface="DengXian" panose="02010600030101010101" pitchFamily="2" charset="-122"/>
              </a:rPr>
              <a:t>очных семинаров, прямых трансляций и записанных семинаров, которые вовлекают их в полный цикл развития потенциала на основе обновленных функций электронного обучения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ru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Режим и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формат предоставления услуг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 области знаний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: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семинары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конференции,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ru-RU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дискуссии по вопросам политики, круглые столы экспертов, обмен передовым опытом/ знаниями, тематические диалоги и серии «Чай ЦАРЭС</a:t>
            </a:r>
            <a:r>
              <a:rPr lang="ru-RU" sz="1800" b="1" dirty="0" smtClean="0">
                <a:solidFill>
                  <a:schemeClr val="tx1"/>
                </a:solidFill>
                <a:ea typeface="DengXian" panose="02010600030101010101" pitchFamily="2" charset="-122"/>
              </a:rPr>
              <a:t>» </a:t>
            </a:r>
            <a:r>
              <a:rPr lang="ru" sz="1800" b="1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3326C-0ACE-3561-DDBB-ED753A04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4568D8-F792-8EB7-96DD-EBADE779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 smtClean="0"/>
              <a:t>Развитие </a:t>
            </a:r>
            <a:r>
              <a:rPr lang="ru" b="1" dirty="0"/>
              <a:t>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183899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F0FBC3-8F47-7A69-55B7-3D50CAD08F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3446963"/>
              </p:ext>
            </p:extLst>
          </p:nvPr>
        </p:nvGraphicFramePr>
        <p:xfrm>
          <a:off x="3487271" y="868680"/>
          <a:ext cx="433084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ACD922-62CD-A6FF-68C6-3D2E8EB50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&gt; 100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ЦОМ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(цифровых обучающих модулей)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были загружены на платформу электронного обучения с видео, презентациями и другими соответствующими материалами.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Было подготовлено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15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ЦОМ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на английском и русском языках.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В первой половине 2023 года было загружено около 50 </a:t>
            </a:r>
            <a:r>
              <a:rPr lang="ru-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ЦОМ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что </a:t>
            </a:r>
            <a:r>
              <a:rPr lang="ru" sz="1800" dirty="0" smtClean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привлекло </a:t>
            </a:r>
            <a:r>
              <a:rPr lang="ru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до 10 000 дополнительных </a:t>
            </a:r>
            <a:r>
              <a:rPr lang="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посетителей за </a:t>
            </a:r>
            <a:r>
              <a:rPr lang="ru" sz="1800" dirty="0">
                <a:solidFill>
                  <a:schemeClr val="tx1"/>
                </a:solidFill>
                <a:ea typeface="DengXian" panose="02010600030101010101" pitchFamily="2" charset="-122"/>
              </a:rPr>
              <a:t>этот </a:t>
            </a:r>
            <a:r>
              <a:rPr lang="ru" sz="1800" dirty="0" smtClean="0">
                <a:solidFill>
                  <a:schemeClr val="tx1"/>
                </a:solidFill>
                <a:ea typeface="DengXian" panose="02010600030101010101" pitchFamily="2" charset="-122"/>
              </a:rPr>
              <a:t>период.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9803C-5692-6D6C-61BB-EF21672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B4217F-669D-C2E2-CB4A-7600F26B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b="1" dirty="0" smtClean="0"/>
              <a:t>Развитие </a:t>
            </a:r>
            <a:r>
              <a:rPr lang="ru" b="1" dirty="0"/>
              <a:t>потенциала</a:t>
            </a:r>
          </a:p>
        </p:txBody>
      </p:sp>
    </p:spTree>
    <p:extLst>
      <p:ext uri="{BB962C8B-B14F-4D97-AF65-F5344CB8AC3E}">
        <p14:creationId xmlns:p14="http://schemas.microsoft.com/office/powerpoint/2010/main" val="35522024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86B0E9FB-01E6-46B2-A7FB-C854AA777098}"/>
</file>

<file path=customXml/itemProps2.xml><?xml version="1.0" encoding="utf-8"?>
<ds:datastoreItem xmlns:ds="http://schemas.openxmlformats.org/officeDocument/2006/customXml" ds:itemID="{9B80F44D-7625-4A7E-9ACB-9678E89A2A25}"/>
</file>

<file path=customXml/itemProps3.xml><?xml version="1.0" encoding="utf-8"?>
<ds:datastoreItem xmlns:ds="http://schemas.openxmlformats.org/officeDocument/2006/customXml" ds:itemID="{96FD83DC-8444-4188-B3D5-F17502BE81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1347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SimSun</vt:lpstr>
      <vt:lpstr>SimSun</vt:lpstr>
      <vt:lpstr>Arial</vt:lpstr>
      <vt:lpstr>Arial Unicode MS</vt:lpstr>
      <vt:lpstr>Bradley Hand ITC</vt:lpstr>
      <vt:lpstr>Calibri</vt:lpstr>
      <vt:lpstr>Corbel</vt:lpstr>
      <vt:lpstr>DengXian</vt:lpstr>
      <vt:lpstr>Symbol</vt:lpstr>
      <vt:lpstr>Times New Roman</vt:lpstr>
      <vt:lpstr>Wingdings 2</vt:lpstr>
      <vt:lpstr>幼圆</vt:lpstr>
      <vt:lpstr>Frame</vt:lpstr>
      <vt:lpstr>Отчет Института ЦАРЭС о проделанной работе</vt:lpstr>
      <vt:lpstr>  Управление </vt:lpstr>
      <vt:lpstr>Финансовое управление </vt:lpstr>
      <vt:lpstr>Деятельность аналитических центров Института ЦАРЭС</vt:lpstr>
      <vt:lpstr>Деятельность команды главного экономиста</vt:lpstr>
      <vt:lpstr>Исследо-вательская деятельность</vt:lpstr>
      <vt:lpstr>Исследо-вательская деятельность</vt:lpstr>
      <vt:lpstr>Развитие потенциала</vt:lpstr>
      <vt:lpstr>Развитие потенциала</vt:lpstr>
      <vt:lpstr>Управление знаниями</vt:lpstr>
      <vt:lpstr>Управление знаниями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Svetlana Chirkova</cp:lastModifiedBy>
  <cp:revision>32</cp:revision>
  <dcterms:created xsi:type="dcterms:W3CDTF">2022-04-26T13:01:08Z</dcterms:created>
  <dcterms:modified xsi:type="dcterms:W3CDTF">2023-05-24T13:13:20Z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