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3"/>
  </p:notesMasterIdLst>
  <p:sldIdLst>
    <p:sldId id="256" r:id="rId5"/>
    <p:sldId id="699" r:id="rId6"/>
    <p:sldId id="698" r:id="rId7"/>
    <p:sldId id="546" r:id="rId8"/>
    <p:sldId id="3383" r:id="rId9"/>
    <p:sldId id="3384" r:id="rId10"/>
    <p:sldId id="3385" r:id="rId11"/>
    <p:sldId id="338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11CD55-289E-6977-E1C5-913B7D81A2A2}" name="Muhammad Muddassir Naveed" initials="MMN" userId="S::mnaveed.consultant@adb.org::bbadf6f5-d200-41fe-8bc9-26441592e8b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61569" autoAdjust="0"/>
  </p:normalViewPr>
  <p:slideViewPr>
    <p:cSldViewPr snapToGrid="0">
      <p:cViewPr varScale="1">
        <p:scale>
          <a:sx n="50" d="100"/>
          <a:sy n="50" d="100"/>
        </p:scale>
        <p:origin x="189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24F9CA-2774-4020-81F5-566C34CC648E}"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PK"/>
        </a:p>
      </dgm:t>
    </dgm:pt>
    <dgm:pt modelId="{31167F0C-8FDE-4F9E-8557-39D2A62E0326}">
      <dgm:prSet phldrT="[Text]" custT="1"/>
      <dgm:spPr>
        <a:solidFill>
          <a:schemeClr val="accent6"/>
        </a:solidFill>
      </dgm:spPr>
      <dgm:t>
        <a:bodyPr/>
        <a:lstStyle/>
        <a:p>
          <a:pPr>
            <a:buFont typeface="+mj-lt"/>
            <a:buAutoNum type="arabicPeriod"/>
          </a:pPr>
          <a:r>
            <a:rPr lang="en-US" altLang="zh-CN" sz="1400" b="0" i="0" u="none" dirty="0"/>
            <a:t>1.</a:t>
          </a:r>
          <a:r>
            <a:rPr lang="zh-CN" altLang="en-US" sz="1400" b="0" i="0" u="none" dirty="0"/>
            <a:t>领导力、治理和投资</a:t>
          </a:r>
          <a:endParaRPr lang="en-PK" sz="1400" b="1" dirty="0"/>
        </a:p>
      </dgm:t>
    </dgm:pt>
    <dgm:pt modelId="{D8660413-9DD9-4784-BFD8-811ED5464E6B}" type="parTrans" cxnId="{58F0FB97-047C-441C-9E3C-F7C6BF3E7FBA}">
      <dgm:prSet/>
      <dgm:spPr/>
      <dgm:t>
        <a:bodyPr/>
        <a:lstStyle/>
        <a:p>
          <a:endParaRPr lang="en-PK"/>
        </a:p>
      </dgm:t>
    </dgm:pt>
    <dgm:pt modelId="{319CC3D2-201E-4DB5-AAEB-761D2B58923C}" type="sibTrans" cxnId="{58F0FB97-047C-441C-9E3C-F7C6BF3E7FBA}">
      <dgm:prSet/>
      <dgm:spPr/>
      <dgm:t>
        <a:bodyPr/>
        <a:lstStyle/>
        <a:p>
          <a:endParaRPr lang="en-PK"/>
        </a:p>
      </dgm:t>
    </dgm:pt>
    <dgm:pt modelId="{B2445B05-BA98-4F10-BE70-D980282F7DFF}">
      <dgm:prSet phldrT="[Text]" custT="1"/>
      <dgm:spPr/>
      <dgm:t>
        <a:bodyPr/>
        <a:lstStyle/>
        <a:p>
          <a:pPr algn="l">
            <a:buFont typeface="Wingdings" panose="05000000000000000000" pitchFamily="2" charset="2"/>
            <a:buChar char=""/>
          </a:pPr>
          <a:r>
            <a:rPr lang="zh-CN" altLang="en-US" sz="1100" b="0" i="0" u="none" dirty="0"/>
            <a:t>加强区域机构的数字领导力</a:t>
          </a:r>
          <a:endParaRPr lang="en-PK" sz="1100" b="0" dirty="0">
            <a:latin typeface="Arial" panose="020B0604020202020204" pitchFamily="34" charset="0"/>
            <a:cs typeface="Arial" panose="020B0604020202020204" pitchFamily="34" charset="0"/>
          </a:endParaRPr>
        </a:p>
      </dgm:t>
    </dgm:pt>
    <dgm:pt modelId="{ED96135D-5A78-44D2-85BE-3AD6D71C67E6}" type="parTrans" cxnId="{61143400-2A63-4563-B8B5-F5EDBD8E4F75}">
      <dgm:prSet/>
      <dgm:spPr/>
      <dgm:t>
        <a:bodyPr/>
        <a:lstStyle/>
        <a:p>
          <a:endParaRPr lang="en-PK" sz="1800" b="1"/>
        </a:p>
      </dgm:t>
    </dgm:pt>
    <dgm:pt modelId="{976F8322-C423-41B7-95AE-81CDEFFA4B74}" type="sibTrans" cxnId="{61143400-2A63-4563-B8B5-F5EDBD8E4F75}">
      <dgm:prSet/>
      <dgm:spPr/>
      <dgm:t>
        <a:bodyPr/>
        <a:lstStyle/>
        <a:p>
          <a:endParaRPr lang="en-PK"/>
        </a:p>
      </dgm:t>
    </dgm:pt>
    <dgm:pt modelId="{08FD6D56-2FF7-43DA-8709-CAF1A4044600}">
      <dgm:prSet phldrT="[Text]" custT="1"/>
      <dgm:spPr>
        <a:solidFill>
          <a:schemeClr val="accent2">
            <a:lumMod val="75000"/>
          </a:schemeClr>
        </a:solidFill>
      </dgm:spPr>
      <dgm:t>
        <a:bodyPr/>
        <a:lstStyle/>
        <a:p>
          <a:pPr>
            <a:buFont typeface="+mj-lt"/>
            <a:buAutoNum type="arabicPeriod"/>
          </a:pPr>
          <a:r>
            <a:rPr lang="en-US" altLang="zh-CN" sz="1400" b="0" i="0" u="none" dirty="0"/>
            <a:t>2.</a:t>
          </a:r>
          <a:r>
            <a:rPr lang="zh-CN" altLang="en-US" sz="1400" b="0" i="0" u="none" dirty="0"/>
            <a:t>数字政策、有利因素和保障措施</a:t>
          </a:r>
          <a:r>
            <a:rPr lang="en-US" altLang="zh-CN" sz="1400" b="0" i="0" u="none" dirty="0"/>
            <a:t>(</a:t>
          </a:r>
          <a:r>
            <a:rPr lang="zh-CN" altLang="en-US" sz="1400" b="0" i="0" u="none" dirty="0"/>
            <a:t>数据人工智能、网络安全</a:t>
          </a:r>
          <a:r>
            <a:rPr lang="en-US" altLang="zh-CN" sz="1400" b="0" i="0" u="none" dirty="0"/>
            <a:t>)</a:t>
          </a:r>
          <a:r>
            <a:rPr lang="en-US" sz="1400" b="1" dirty="0"/>
            <a:t>)</a:t>
          </a:r>
          <a:endParaRPr lang="en-PK" sz="1400" b="1" dirty="0"/>
        </a:p>
      </dgm:t>
    </dgm:pt>
    <dgm:pt modelId="{FBF44D73-DC3A-43A5-8108-25D793B21445}" type="parTrans" cxnId="{5FD34410-C0E0-4FDC-8774-563ED03FDD94}">
      <dgm:prSet/>
      <dgm:spPr/>
      <dgm:t>
        <a:bodyPr/>
        <a:lstStyle/>
        <a:p>
          <a:endParaRPr lang="en-PK"/>
        </a:p>
      </dgm:t>
    </dgm:pt>
    <dgm:pt modelId="{C466991D-382A-4CBD-B9B1-9EEC6FAEE57A}" type="sibTrans" cxnId="{5FD34410-C0E0-4FDC-8774-563ED03FDD94}">
      <dgm:prSet/>
      <dgm:spPr/>
      <dgm:t>
        <a:bodyPr/>
        <a:lstStyle/>
        <a:p>
          <a:endParaRPr lang="en-PK"/>
        </a:p>
      </dgm:t>
    </dgm:pt>
    <dgm:pt modelId="{F7CBDDB2-2074-4F21-BE1A-BF7E476E80A5}">
      <dgm:prSet phldrT="[Text]" custT="1"/>
      <dgm:spPr/>
      <dgm:t>
        <a:bodyPr/>
        <a:lstStyle/>
        <a:p>
          <a:pPr algn="l">
            <a:buFont typeface="Wingdings" panose="05000000000000000000" pitchFamily="2" charset="2"/>
            <a:buChar char=""/>
          </a:pPr>
          <a:r>
            <a:rPr lang="zh-CN" altLang="en-US" sz="1100" b="0" i="0" u="none" dirty="0"/>
            <a:t>协调</a:t>
          </a:r>
          <a:r>
            <a:rPr lang="en-US" sz="1100" b="0" i="0" u="none" dirty="0"/>
            <a:t>CAREC</a:t>
          </a:r>
          <a:r>
            <a:rPr lang="zh-CN" altLang="en-US" sz="1100" b="0" i="0" u="none" dirty="0"/>
            <a:t>成员国的立法和法规，并通过区域立法来促进数字伙伴关系。</a:t>
          </a:r>
          <a:endParaRPr lang="en-PK" sz="1100" b="0" dirty="0">
            <a:latin typeface="Arial" panose="020B0604020202020204" pitchFamily="34" charset="0"/>
            <a:cs typeface="Arial" panose="020B0604020202020204" pitchFamily="34" charset="0"/>
          </a:endParaRPr>
        </a:p>
      </dgm:t>
    </dgm:pt>
    <dgm:pt modelId="{C798A20C-A1FF-4978-BAD8-407AD35670AD}" type="parTrans" cxnId="{E64760D1-1982-4A23-B8B7-B97767C9CA3B}">
      <dgm:prSet/>
      <dgm:spPr/>
      <dgm:t>
        <a:bodyPr/>
        <a:lstStyle/>
        <a:p>
          <a:endParaRPr lang="en-PK" sz="1800" b="1"/>
        </a:p>
      </dgm:t>
    </dgm:pt>
    <dgm:pt modelId="{41632B38-6715-47C3-A897-A6F6E45A3A1F}" type="sibTrans" cxnId="{E64760D1-1982-4A23-B8B7-B97767C9CA3B}">
      <dgm:prSet/>
      <dgm:spPr/>
      <dgm:t>
        <a:bodyPr/>
        <a:lstStyle/>
        <a:p>
          <a:endParaRPr lang="en-PK"/>
        </a:p>
      </dgm:t>
    </dgm:pt>
    <dgm:pt modelId="{B686CD45-572E-4785-920A-7679A51243C5}">
      <dgm:prSet custT="1"/>
      <dgm:spPr/>
      <dgm:t>
        <a:bodyPr/>
        <a:lstStyle/>
        <a:p>
          <a:pPr algn="l">
            <a:buFont typeface="Wingdings" panose="05000000000000000000" pitchFamily="2" charset="2"/>
            <a:buChar char=""/>
          </a:pPr>
          <a:r>
            <a:rPr lang="zh-CN" altLang="en-US" sz="1100" b="0" i="0" u="none" dirty="0"/>
            <a:t>吸引对数字经济的投资</a:t>
          </a:r>
          <a:endParaRPr lang="en-PK" sz="1100" b="0" dirty="0">
            <a:latin typeface="Arial" panose="020B0604020202020204" pitchFamily="34" charset="0"/>
            <a:cs typeface="Arial" panose="020B0604020202020204" pitchFamily="34" charset="0"/>
          </a:endParaRPr>
        </a:p>
      </dgm:t>
    </dgm:pt>
    <dgm:pt modelId="{20098468-07C3-4AFD-A6D3-BA30C422F9A2}" type="parTrans" cxnId="{45B44BC4-635F-49E0-9155-F7256EF49897}">
      <dgm:prSet/>
      <dgm:spPr/>
      <dgm:t>
        <a:bodyPr/>
        <a:lstStyle/>
        <a:p>
          <a:endParaRPr lang="en-PK" sz="1800" b="1"/>
        </a:p>
      </dgm:t>
    </dgm:pt>
    <dgm:pt modelId="{FBB3393B-1F35-4FEF-BF6A-C81C7381E0D8}" type="sibTrans" cxnId="{45B44BC4-635F-49E0-9155-F7256EF49897}">
      <dgm:prSet/>
      <dgm:spPr/>
      <dgm:t>
        <a:bodyPr/>
        <a:lstStyle/>
        <a:p>
          <a:endParaRPr lang="en-PK"/>
        </a:p>
      </dgm:t>
    </dgm:pt>
    <dgm:pt modelId="{C3944E4B-ED1C-4809-A6BF-E5081AF98A03}">
      <dgm:prSet custT="1"/>
      <dgm:spPr/>
      <dgm:t>
        <a:bodyPr/>
        <a:lstStyle/>
        <a:p>
          <a:pPr algn="l">
            <a:buFont typeface="Wingdings" panose="05000000000000000000" pitchFamily="2" charset="2"/>
            <a:buChar char=""/>
          </a:pPr>
          <a:r>
            <a:rPr lang="zh-CN" altLang="en-US" sz="1100" b="0" i="0" u="none" dirty="0"/>
            <a:t>促进包容性的区域数字经济</a:t>
          </a:r>
          <a:endParaRPr lang="en-PK" sz="1100" b="0" dirty="0">
            <a:latin typeface="Arial" panose="020B0604020202020204" pitchFamily="34" charset="0"/>
            <a:cs typeface="Arial" panose="020B0604020202020204" pitchFamily="34" charset="0"/>
          </a:endParaRPr>
        </a:p>
      </dgm:t>
    </dgm:pt>
    <dgm:pt modelId="{0A4310A8-FF8A-4DAC-B8C9-0709E4F91B41}" type="parTrans" cxnId="{E8159D61-366C-4DF9-AF1D-734230907EF1}">
      <dgm:prSet/>
      <dgm:spPr/>
      <dgm:t>
        <a:bodyPr/>
        <a:lstStyle/>
        <a:p>
          <a:endParaRPr lang="en-PK" sz="1800" b="1"/>
        </a:p>
      </dgm:t>
    </dgm:pt>
    <dgm:pt modelId="{136A0462-20A0-4C02-A9E1-5CD15DE2D2EF}" type="sibTrans" cxnId="{E8159D61-366C-4DF9-AF1D-734230907EF1}">
      <dgm:prSet/>
      <dgm:spPr/>
      <dgm:t>
        <a:bodyPr/>
        <a:lstStyle/>
        <a:p>
          <a:endParaRPr lang="en-PK"/>
        </a:p>
      </dgm:t>
    </dgm:pt>
    <dgm:pt modelId="{213793A0-42CB-41F5-8E8B-38B9894DAD6B}">
      <dgm:prSet custT="1"/>
      <dgm:spPr/>
      <dgm:t>
        <a:bodyPr/>
        <a:lstStyle/>
        <a:p>
          <a:pPr algn="l">
            <a:buFont typeface="Wingdings" panose="05000000000000000000" pitchFamily="2" charset="2"/>
            <a:buChar char=""/>
          </a:pPr>
          <a:r>
            <a:rPr lang="zh-CN" altLang="en-US" sz="1100" b="0" i="0" u="none" dirty="0"/>
            <a:t>利用数字技术实现跨领域的可持续发展目标。</a:t>
          </a:r>
          <a:endParaRPr lang="en-PK" sz="1100" b="0" dirty="0">
            <a:latin typeface="Arial" panose="020B0604020202020204" pitchFamily="34" charset="0"/>
            <a:cs typeface="Arial" panose="020B0604020202020204" pitchFamily="34" charset="0"/>
          </a:endParaRPr>
        </a:p>
      </dgm:t>
    </dgm:pt>
    <dgm:pt modelId="{2121424F-E6C0-4B2B-B102-7AF278F649A7}" type="parTrans" cxnId="{6823FEE1-240F-4339-BD70-A26A9F687A17}">
      <dgm:prSet/>
      <dgm:spPr/>
      <dgm:t>
        <a:bodyPr/>
        <a:lstStyle/>
        <a:p>
          <a:endParaRPr lang="en-PK" sz="1800" b="1"/>
        </a:p>
      </dgm:t>
    </dgm:pt>
    <dgm:pt modelId="{8673747B-9A70-4B07-8EE7-7CFAC0E43B07}" type="sibTrans" cxnId="{6823FEE1-240F-4339-BD70-A26A9F687A17}">
      <dgm:prSet/>
      <dgm:spPr/>
      <dgm:t>
        <a:bodyPr/>
        <a:lstStyle/>
        <a:p>
          <a:endParaRPr lang="en-PK"/>
        </a:p>
      </dgm:t>
    </dgm:pt>
    <dgm:pt modelId="{2CF7756C-2035-4376-BE41-8FBFD1263F72}">
      <dgm:prSet custT="1"/>
      <dgm:spPr/>
      <dgm:t>
        <a:bodyPr/>
        <a:lstStyle/>
        <a:p>
          <a:pPr algn="l">
            <a:buFont typeface="Wingdings" panose="05000000000000000000" pitchFamily="2" charset="2"/>
            <a:buChar char=""/>
          </a:pPr>
          <a:r>
            <a:rPr lang="zh-CN" altLang="en-US" sz="1100" b="0" i="0" u="none" dirty="0"/>
            <a:t>包容性、创新、可持续性、弹性、伙伴关系和参与</a:t>
          </a:r>
          <a:endParaRPr lang="en-PK" sz="1100" b="0" dirty="0">
            <a:latin typeface="Arial" panose="020B0604020202020204" pitchFamily="34" charset="0"/>
            <a:cs typeface="Arial" panose="020B0604020202020204" pitchFamily="34" charset="0"/>
          </a:endParaRPr>
        </a:p>
      </dgm:t>
    </dgm:pt>
    <dgm:pt modelId="{7DBF2B13-0581-4DA7-9B26-B06A5E92C39D}" type="parTrans" cxnId="{772D62BD-592E-45F8-B270-D45D251B2F5A}">
      <dgm:prSet/>
      <dgm:spPr/>
      <dgm:t>
        <a:bodyPr/>
        <a:lstStyle/>
        <a:p>
          <a:endParaRPr lang="en-PK" sz="1800" b="1"/>
        </a:p>
      </dgm:t>
    </dgm:pt>
    <dgm:pt modelId="{2452C8E7-05B1-4D09-B41C-520AE6632942}" type="sibTrans" cxnId="{772D62BD-592E-45F8-B270-D45D251B2F5A}">
      <dgm:prSet/>
      <dgm:spPr/>
      <dgm:t>
        <a:bodyPr/>
        <a:lstStyle/>
        <a:p>
          <a:endParaRPr lang="en-PK"/>
        </a:p>
      </dgm:t>
    </dgm:pt>
    <dgm:pt modelId="{ECACBC00-5118-48D3-B1E8-D37CD5FC2F59}">
      <dgm:prSet custT="1"/>
      <dgm:spPr/>
      <dgm:t>
        <a:bodyPr/>
        <a:lstStyle/>
        <a:p>
          <a:pPr algn="l">
            <a:buFont typeface="Wingdings" panose="05000000000000000000" pitchFamily="2" charset="2"/>
            <a:buChar char=""/>
          </a:pPr>
          <a:r>
            <a:rPr lang="zh-CN" altLang="en-US" sz="1100" b="0" i="0" u="none" dirty="0"/>
            <a:t>加强中亚区域经济合作区域的网络安全。</a:t>
          </a:r>
          <a:endParaRPr lang="en-PK" sz="1100" b="0" dirty="0">
            <a:latin typeface="Arial" panose="020B0604020202020204" pitchFamily="34" charset="0"/>
            <a:cs typeface="Arial" panose="020B0604020202020204" pitchFamily="34" charset="0"/>
          </a:endParaRPr>
        </a:p>
      </dgm:t>
    </dgm:pt>
    <dgm:pt modelId="{126F3908-2920-461A-9291-84DD3F0A3E73}" type="parTrans" cxnId="{61882D59-64D1-41F6-AF89-60D63CBA84B9}">
      <dgm:prSet/>
      <dgm:spPr/>
      <dgm:t>
        <a:bodyPr/>
        <a:lstStyle/>
        <a:p>
          <a:endParaRPr lang="en-PK" sz="1800" b="1"/>
        </a:p>
      </dgm:t>
    </dgm:pt>
    <dgm:pt modelId="{C45C2D57-EAAE-401D-ABA7-4D6C4B1B9B5F}" type="sibTrans" cxnId="{61882D59-64D1-41F6-AF89-60D63CBA84B9}">
      <dgm:prSet/>
      <dgm:spPr/>
      <dgm:t>
        <a:bodyPr/>
        <a:lstStyle/>
        <a:p>
          <a:endParaRPr lang="en-PK"/>
        </a:p>
      </dgm:t>
    </dgm:pt>
    <dgm:pt modelId="{65861850-E949-48F4-BC43-98ED9E3041E8}">
      <dgm:prSet custT="1"/>
      <dgm:spPr/>
      <dgm:t>
        <a:bodyPr/>
        <a:lstStyle/>
        <a:p>
          <a:pPr algn="l">
            <a:buFont typeface="Wingdings" panose="05000000000000000000" pitchFamily="2" charset="2"/>
            <a:buChar char=""/>
          </a:pPr>
          <a:r>
            <a:rPr lang="zh-CN" altLang="en-US" sz="1100" b="0" i="0" u="none" dirty="0"/>
            <a:t>协调</a:t>
          </a:r>
          <a:r>
            <a:rPr lang="en-US" sz="1100" b="0" i="0" u="none" dirty="0"/>
            <a:t>CAREC</a:t>
          </a:r>
          <a:r>
            <a:rPr lang="zh-CN" altLang="en-US" sz="1100" b="0" i="0" u="none" dirty="0"/>
            <a:t>成员国的数据政策</a:t>
          </a:r>
          <a:endParaRPr lang="en-PK" sz="1100" b="0" dirty="0">
            <a:latin typeface="Arial" panose="020B0604020202020204" pitchFamily="34" charset="0"/>
            <a:cs typeface="Arial" panose="020B0604020202020204" pitchFamily="34" charset="0"/>
          </a:endParaRPr>
        </a:p>
      </dgm:t>
    </dgm:pt>
    <dgm:pt modelId="{FA812335-C849-4370-83A3-F0A46691FB04}" type="parTrans" cxnId="{CCFF4466-CF48-4A5D-B3DB-BD0B29281E49}">
      <dgm:prSet/>
      <dgm:spPr/>
      <dgm:t>
        <a:bodyPr/>
        <a:lstStyle/>
        <a:p>
          <a:endParaRPr lang="en-PK" sz="1800" b="1"/>
        </a:p>
      </dgm:t>
    </dgm:pt>
    <dgm:pt modelId="{E3440F13-4561-4D1D-B1EE-E47013A6C949}" type="sibTrans" cxnId="{CCFF4466-CF48-4A5D-B3DB-BD0B29281E49}">
      <dgm:prSet/>
      <dgm:spPr/>
      <dgm:t>
        <a:bodyPr/>
        <a:lstStyle/>
        <a:p>
          <a:endParaRPr lang="en-PK"/>
        </a:p>
      </dgm:t>
    </dgm:pt>
    <dgm:pt modelId="{6D7DEDC1-6AF1-4E5A-A562-32E7C454FDA3}">
      <dgm:prSet custT="1"/>
      <dgm:spPr/>
      <dgm:t>
        <a:bodyPr/>
        <a:lstStyle/>
        <a:p>
          <a:pPr algn="l">
            <a:buFont typeface="Wingdings" panose="05000000000000000000" pitchFamily="2" charset="2"/>
            <a:buChar char=""/>
          </a:pPr>
          <a:r>
            <a:rPr lang="zh-CN" altLang="en-US" sz="1100" b="0" i="0" u="none" dirty="0"/>
            <a:t>支持该地区人工智能</a:t>
          </a:r>
          <a:r>
            <a:rPr lang="en-US" altLang="zh-CN" sz="1100" b="0" i="0" u="none" dirty="0"/>
            <a:t>(</a:t>
          </a:r>
          <a:r>
            <a:rPr lang="en-US" sz="1100" b="0" i="0" u="none" dirty="0"/>
            <a:t>AI)</a:t>
          </a:r>
          <a:r>
            <a:rPr lang="zh-CN" altLang="en-US" sz="1100" b="0" i="0" u="none" dirty="0"/>
            <a:t>的发展。</a:t>
          </a:r>
          <a:endParaRPr lang="en-PK" sz="1100" b="0" dirty="0">
            <a:latin typeface="Arial" panose="020B0604020202020204" pitchFamily="34" charset="0"/>
            <a:cs typeface="Arial" panose="020B0604020202020204" pitchFamily="34" charset="0"/>
          </a:endParaRPr>
        </a:p>
      </dgm:t>
    </dgm:pt>
    <dgm:pt modelId="{3B019E46-2808-49B0-B8DF-B57A7184226A}" type="parTrans" cxnId="{F95B0AF0-DA2B-4A4C-8F0B-8069CB77F196}">
      <dgm:prSet/>
      <dgm:spPr/>
      <dgm:t>
        <a:bodyPr/>
        <a:lstStyle/>
        <a:p>
          <a:endParaRPr lang="en-PK" sz="1800" b="1"/>
        </a:p>
      </dgm:t>
    </dgm:pt>
    <dgm:pt modelId="{3B068AFE-6015-4029-A5AA-5E192C931D4F}" type="sibTrans" cxnId="{F95B0AF0-DA2B-4A4C-8F0B-8069CB77F196}">
      <dgm:prSet/>
      <dgm:spPr/>
      <dgm:t>
        <a:bodyPr/>
        <a:lstStyle/>
        <a:p>
          <a:endParaRPr lang="en-PK"/>
        </a:p>
      </dgm:t>
    </dgm:pt>
    <dgm:pt modelId="{2F58D9A7-5049-42CF-B88F-9A614E902E8E}">
      <dgm:prSet phldrT="[Text]" custT="1"/>
      <dgm:spPr/>
      <dgm:t>
        <a:bodyPr/>
        <a:lstStyle/>
        <a:p>
          <a:pPr algn="l">
            <a:buFont typeface="Wingdings" panose="05000000000000000000" pitchFamily="2" charset="2"/>
            <a:buChar char=""/>
          </a:pPr>
          <a:r>
            <a:rPr lang="zh-CN" altLang="en-US" sz="1100" b="0" i="0" u="none" dirty="0"/>
            <a:t>加强和连接数字基础设施，弥合数字鸿沟。</a:t>
          </a:r>
          <a:endParaRPr lang="en-PK" sz="1100" b="0" dirty="0">
            <a:latin typeface="Arial" panose="020B0604020202020204" pitchFamily="34" charset="0"/>
            <a:cs typeface="Arial" panose="020B0604020202020204" pitchFamily="34" charset="0"/>
          </a:endParaRPr>
        </a:p>
      </dgm:t>
    </dgm:pt>
    <dgm:pt modelId="{6FA28F3F-C491-42B0-8658-97B73F5D7309}" type="sibTrans" cxnId="{E096EE76-567B-4896-A5B9-D5F7A86A39A8}">
      <dgm:prSet/>
      <dgm:spPr/>
      <dgm:t>
        <a:bodyPr/>
        <a:lstStyle/>
        <a:p>
          <a:endParaRPr lang="en-PK"/>
        </a:p>
      </dgm:t>
    </dgm:pt>
    <dgm:pt modelId="{670CD473-AE44-42E3-92D2-E8B7EC170D46}" type="parTrans" cxnId="{E096EE76-567B-4896-A5B9-D5F7A86A39A8}">
      <dgm:prSet/>
      <dgm:spPr/>
      <dgm:t>
        <a:bodyPr/>
        <a:lstStyle/>
        <a:p>
          <a:endParaRPr lang="en-PK" sz="1800" b="1"/>
        </a:p>
      </dgm:t>
    </dgm:pt>
    <dgm:pt modelId="{92BF52D2-5063-4C13-8C91-99DF9936952B}">
      <dgm:prSet phldrT="[Text]" custT="1"/>
      <dgm:spPr/>
      <dgm:t>
        <a:bodyPr/>
        <a:lstStyle/>
        <a:p>
          <a:pPr algn="l">
            <a:buFont typeface="Wingdings" panose="05000000000000000000" pitchFamily="2" charset="2"/>
            <a:buChar char=""/>
          </a:pPr>
          <a:r>
            <a:rPr lang="zh-CN" altLang="en-US" sz="1100" b="0" i="0" u="none" dirty="0"/>
            <a:t>打造数字复原能力。</a:t>
          </a:r>
          <a:endParaRPr lang="en-PK" sz="1100" b="0" dirty="0">
            <a:latin typeface="Arial" panose="020B0604020202020204" pitchFamily="34" charset="0"/>
            <a:cs typeface="Arial" panose="020B0604020202020204" pitchFamily="34" charset="0"/>
          </a:endParaRPr>
        </a:p>
      </dgm:t>
    </dgm:pt>
    <dgm:pt modelId="{20A3EF82-7FB0-4B22-9030-8CE9D1B5CFB3}" type="sibTrans" cxnId="{FA774B4C-4F7F-4743-8E6A-7A0677F7AE12}">
      <dgm:prSet/>
      <dgm:spPr/>
      <dgm:t>
        <a:bodyPr/>
        <a:lstStyle/>
        <a:p>
          <a:endParaRPr lang="en-PK"/>
        </a:p>
      </dgm:t>
    </dgm:pt>
    <dgm:pt modelId="{392F8BD3-9A5A-4384-B87C-CC3F64FE17FB}" type="parTrans" cxnId="{FA774B4C-4F7F-4743-8E6A-7A0677F7AE12}">
      <dgm:prSet/>
      <dgm:spPr/>
      <dgm:t>
        <a:bodyPr/>
        <a:lstStyle/>
        <a:p>
          <a:endParaRPr lang="en-PK" sz="1800" b="1"/>
        </a:p>
      </dgm:t>
    </dgm:pt>
    <dgm:pt modelId="{60507456-A0F2-4F2B-B731-8D4DED11CFB4}">
      <dgm:prSet phldrT="[Text]" custT="1"/>
      <dgm:spPr>
        <a:solidFill>
          <a:schemeClr val="accent2"/>
        </a:solidFill>
      </dgm:spPr>
      <dgm:t>
        <a:bodyPr/>
        <a:lstStyle/>
        <a:p>
          <a:r>
            <a:rPr lang="en-US" altLang="zh-CN" sz="1400" b="0" i="0" u="none" dirty="0"/>
            <a:t>3.</a:t>
          </a:r>
          <a:r>
            <a:rPr lang="zh-CN" altLang="en-US" sz="1400" b="0" i="0" u="none" dirty="0"/>
            <a:t>宽带基础设施、韧性和数字平台</a:t>
          </a:r>
          <a:endParaRPr lang="en-PK" sz="1400" b="1" dirty="0"/>
        </a:p>
      </dgm:t>
    </dgm:pt>
    <dgm:pt modelId="{C4917C67-BA50-4DC9-8FBE-1576D71B43B3}" type="sibTrans" cxnId="{785295C0-916E-45FC-8921-0A8F26ED520D}">
      <dgm:prSet/>
      <dgm:spPr/>
      <dgm:t>
        <a:bodyPr/>
        <a:lstStyle/>
        <a:p>
          <a:endParaRPr lang="en-PK"/>
        </a:p>
      </dgm:t>
    </dgm:pt>
    <dgm:pt modelId="{B9375BB0-1B0C-4BFC-91FB-76BB868CC11A}" type="parTrans" cxnId="{785295C0-916E-45FC-8921-0A8F26ED520D}">
      <dgm:prSet/>
      <dgm:spPr/>
      <dgm:t>
        <a:bodyPr/>
        <a:lstStyle/>
        <a:p>
          <a:endParaRPr lang="en-PK"/>
        </a:p>
      </dgm:t>
    </dgm:pt>
    <dgm:pt modelId="{27FD0F10-CB35-4794-86D9-BF5D1674A6C0}">
      <dgm:prSet custT="1"/>
      <dgm:spPr>
        <a:solidFill>
          <a:schemeClr val="accent4"/>
        </a:solidFill>
      </dgm:spPr>
      <dgm:t>
        <a:bodyPr/>
        <a:lstStyle/>
        <a:p>
          <a:r>
            <a:rPr lang="en-US" altLang="zh-CN" sz="1400" b="0" i="0" u="none" dirty="0"/>
            <a:t>4.</a:t>
          </a:r>
          <a:r>
            <a:rPr lang="zh-CN" altLang="en-US" sz="1400" b="0" i="0" u="none" dirty="0"/>
            <a:t>数字技能和能力</a:t>
          </a:r>
          <a:endParaRPr lang="en-PK" sz="1400" b="1" dirty="0"/>
        </a:p>
      </dgm:t>
    </dgm:pt>
    <dgm:pt modelId="{8BE8EBA6-0DA8-4C56-BD36-017C0D232CA0}" type="parTrans" cxnId="{CA62FD0E-C403-4FEC-8E3B-60B85C41CB8E}">
      <dgm:prSet/>
      <dgm:spPr/>
      <dgm:t>
        <a:bodyPr/>
        <a:lstStyle/>
        <a:p>
          <a:endParaRPr lang="en-PK"/>
        </a:p>
      </dgm:t>
    </dgm:pt>
    <dgm:pt modelId="{CC3D669C-EF9E-48CD-B233-CD3838E4D9B6}" type="sibTrans" cxnId="{CA62FD0E-C403-4FEC-8E3B-60B85C41CB8E}">
      <dgm:prSet/>
      <dgm:spPr/>
      <dgm:t>
        <a:bodyPr/>
        <a:lstStyle/>
        <a:p>
          <a:endParaRPr lang="en-PK"/>
        </a:p>
      </dgm:t>
    </dgm:pt>
    <dgm:pt modelId="{8D70F675-D2F1-4CB7-9FA9-E848BE11F5B0}">
      <dgm:prSet phldrT="[Text]" custT="1"/>
      <dgm:spPr/>
      <dgm:t>
        <a:bodyPr/>
        <a:lstStyle/>
        <a:p>
          <a:pPr algn="l"/>
          <a:r>
            <a:rPr lang="zh-CN" altLang="en-US" sz="1100" b="0" i="0" u="none" dirty="0"/>
            <a:t>改善教育、培训和终身学习。</a:t>
          </a:r>
          <a:endParaRPr lang="en-PK" sz="1100" b="0" dirty="0">
            <a:latin typeface="Arial" panose="020B0604020202020204" pitchFamily="34" charset="0"/>
            <a:cs typeface="Arial" panose="020B0604020202020204" pitchFamily="34" charset="0"/>
          </a:endParaRPr>
        </a:p>
      </dgm:t>
    </dgm:pt>
    <dgm:pt modelId="{CC3087B7-1B77-4793-A78E-AE6BD6CF2B45}" type="parTrans" cxnId="{E2AC4315-325F-45B9-A5CE-2903F1EDA593}">
      <dgm:prSet/>
      <dgm:spPr/>
      <dgm:t>
        <a:bodyPr/>
        <a:lstStyle/>
        <a:p>
          <a:endParaRPr lang="en-PK" sz="1800" b="1"/>
        </a:p>
      </dgm:t>
    </dgm:pt>
    <dgm:pt modelId="{BD119A5B-4668-4512-9731-2E8421AA53A7}" type="sibTrans" cxnId="{E2AC4315-325F-45B9-A5CE-2903F1EDA593}">
      <dgm:prSet/>
      <dgm:spPr/>
      <dgm:t>
        <a:bodyPr/>
        <a:lstStyle/>
        <a:p>
          <a:endParaRPr lang="en-PK"/>
        </a:p>
      </dgm:t>
    </dgm:pt>
    <dgm:pt modelId="{4D0E7F96-CE5E-432B-8655-04E8188425F8}">
      <dgm:prSet phldrT="[Text]" custT="1"/>
      <dgm:spPr/>
      <dgm:t>
        <a:bodyPr/>
        <a:lstStyle/>
        <a:p>
          <a:pPr algn="l"/>
          <a:r>
            <a:rPr lang="zh-CN" altLang="en-US" sz="1100" b="0" i="0" u="none" dirty="0"/>
            <a:t>发展数字技能</a:t>
          </a:r>
          <a:r>
            <a:rPr lang="en-US" altLang="zh-CN" sz="1100" b="0" i="0" u="none" dirty="0"/>
            <a:t>:</a:t>
          </a:r>
          <a:r>
            <a:rPr lang="zh-CN" altLang="en-US" sz="1100" b="0" i="0" u="none" dirty="0"/>
            <a:t>基础和专业。</a:t>
          </a:r>
          <a:endParaRPr lang="en-PK" sz="1100" b="0" dirty="0">
            <a:latin typeface="Arial" panose="020B0604020202020204" pitchFamily="34" charset="0"/>
            <a:cs typeface="Arial" panose="020B0604020202020204" pitchFamily="34" charset="0"/>
          </a:endParaRPr>
        </a:p>
      </dgm:t>
    </dgm:pt>
    <dgm:pt modelId="{AE461DB8-6033-4C16-9F1D-DDB0C515A4C9}" type="parTrans" cxnId="{14B70BF7-6EF7-4749-BCD4-69B21B0FE59C}">
      <dgm:prSet/>
      <dgm:spPr/>
      <dgm:t>
        <a:bodyPr/>
        <a:lstStyle/>
        <a:p>
          <a:endParaRPr lang="en-PK" sz="1800" b="1"/>
        </a:p>
      </dgm:t>
    </dgm:pt>
    <dgm:pt modelId="{A46C55AB-07F4-4B31-BEF0-0A5C35E89A1A}" type="sibTrans" cxnId="{14B70BF7-6EF7-4749-BCD4-69B21B0FE59C}">
      <dgm:prSet/>
      <dgm:spPr/>
      <dgm:t>
        <a:bodyPr/>
        <a:lstStyle/>
        <a:p>
          <a:endParaRPr lang="en-PK"/>
        </a:p>
      </dgm:t>
    </dgm:pt>
    <dgm:pt modelId="{F5A6E4E6-0728-4E88-89CB-DECCAA28FC32}">
      <dgm:prSet custT="1"/>
      <dgm:spPr>
        <a:solidFill>
          <a:schemeClr val="accent5"/>
        </a:solidFill>
      </dgm:spPr>
      <dgm:t>
        <a:bodyPr/>
        <a:lstStyle/>
        <a:p>
          <a:r>
            <a:rPr lang="en-US" altLang="zh-CN" sz="1400" b="0" i="0" u="none" dirty="0"/>
            <a:t>5.</a:t>
          </a:r>
          <a:r>
            <a:rPr lang="zh-CN" altLang="en-US" sz="1400" b="0" i="0" u="none" dirty="0"/>
            <a:t>数字创新、企业家精神和信通竞争力</a:t>
          </a:r>
          <a:endParaRPr lang="en-PK" sz="1400" b="1" dirty="0"/>
        </a:p>
      </dgm:t>
    </dgm:pt>
    <dgm:pt modelId="{50367256-BAA5-44E3-B68E-AAFD0F0DF2F7}" type="parTrans" cxnId="{D9637944-E660-4516-9846-0B3636C50E65}">
      <dgm:prSet/>
      <dgm:spPr/>
      <dgm:t>
        <a:bodyPr/>
        <a:lstStyle/>
        <a:p>
          <a:endParaRPr lang="en-PK"/>
        </a:p>
      </dgm:t>
    </dgm:pt>
    <dgm:pt modelId="{A79CD91E-A14A-4415-A791-9C96477F70BF}" type="sibTrans" cxnId="{D9637944-E660-4516-9846-0B3636C50E65}">
      <dgm:prSet/>
      <dgm:spPr/>
      <dgm:t>
        <a:bodyPr/>
        <a:lstStyle/>
        <a:p>
          <a:endParaRPr lang="en-PK"/>
        </a:p>
      </dgm:t>
    </dgm:pt>
    <dgm:pt modelId="{080E1DBE-B521-410A-A1A9-82CB6A322D58}">
      <dgm:prSet phldrT="[Text]" custT="1"/>
      <dgm:spPr/>
      <dgm:t>
        <a:bodyPr/>
        <a:lstStyle/>
        <a:p>
          <a:pPr algn="l"/>
          <a:r>
            <a:rPr lang="zh-CN" altLang="en-US" sz="1100" b="0" i="0" u="none" dirty="0"/>
            <a:t>构建</a:t>
          </a:r>
          <a:r>
            <a:rPr lang="en-US" sz="1100" b="0" i="0" u="none" dirty="0"/>
            <a:t>CAREC</a:t>
          </a:r>
          <a:r>
            <a:rPr lang="zh-CN" altLang="en-US" sz="1100" b="0" i="0" u="none" dirty="0"/>
            <a:t>区域平台经济。</a:t>
          </a:r>
          <a:endParaRPr lang="en-PK" sz="1100" b="0" dirty="0">
            <a:latin typeface="Arial" panose="020B0604020202020204" pitchFamily="34" charset="0"/>
            <a:cs typeface="Arial" panose="020B0604020202020204" pitchFamily="34" charset="0"/>
          </a:endParaRPr>
        </a:p>
      </dgm:t>
    </dgm:pt>
    <dgm:pt modelId="{CC15DF7D-C3B7-4710-B3B3-819C8BE5BEEC}" type="parTrans" cxnId="{832BC703-EB86-43DD-B0D8-8565A2826726}">
      <dgm:prSet/>
      <dgm:spPr/>
      <dgm:t>
        <a:bodyPr/>
        <a:lstStyle/>
        <a:p>
          <a:endParaRPr lang="en-PK" sz="1800" b="1"/>
        </a:p>
      </dgm:t>
    </dgm:pt>
    <dgm:pt modelId="{E94CEDC8-A02F-4351-BA72-8A5240905EB0}" type="sibTrans" cxnId="{832BC703-EB86-43DD-B0D8-8565A2826726}">
      <dgm:prSet/>
      <dgm:spPr/>
      <dgm:t>
        <a:bodyPr/>
        <a:lstStyle/>
        <a:p>
          <a:endParaRPr lang="en-PK"/>
        </a:p>
      </dgm:t>
    </dgm:pt>
    <dgm:pt modelId="{46D44822-D347-4659-A79C-573D335BFFF7}">
      <dgm:prSet phldrT="[Text]" custT="1"/>
      <dgm:spPr/>
      <dgm:t>
        <a:bodyPr/>
        <a:lstStyle/>
        <a:p>
          <a:pPr algn="l"/>
          <a:r>
            <a:rPr lang="zh-CN" altLang="en-US" sz="1100" b="0" i="0" u="none" dirty="0"/>
            <a:t>提升数字能力。</a:t>
          </a:r>
          <a:endParaRPr lang="en-PK" sz="1100" b="0" dirty="0">
            <a:latin typeface="Arial" panose="020B0604020202020204" pitchFamily="34" charset="0"/>
            <a:cs typeface="Arial" panose="020B0604020202020204" pitchFamily="34" charset="0"/>
          </a:endParaRPr>
        </a:p>
      </dgm:t>
    </dgm:pt>
    <dgm:pt modelId="{AE290C74-056E-43C8-836E-0B9C9A71D8ED}" type="parTrans" cxnId="{4D32FF28-9F35-4F5B-84EE-31166E73B98C}">
      <dgm:prSet/>
      <dgm:spPr/>
      <dgm:t>
        <a:bodyPr/>
        <a:lstStyle/>
        <a:p>
          <a:endParaRPr lang="en-PK" sz="1800" b="1"/>
        </a:p>
      </dgm:t>
    </dgm:pt>
    <dgm:pt modelId="{78E469BC-6EAE-444A-8901-DA8F13ED9F10}" type="sibTrans" cxnId="{4D32FF28-9F35-4F5B-84EE-31166E73B98C}">
      <dgm:prSet/>
      <dgm:spPr/>
      <dgm:t>
        <a:bodyPr/>
        <a:lstStyle/>
        <a:p>
          <a:endParaRPr lang="en-PK"/>
        </a:p>
      </dgm:t>
    </dgm:pt>
    <dgm:pt modelId="{AD4D5CE8-C4E8-4CA6-8D7D-C029655E514B}">
      <dgm:prSet phldrT="[Text]" custT="1"/>
      <dgm:spPr/>
      <dgm:t>
        <a:bodyPr/>
        <a:lstStyle/>
        <a:p>
          <a:pPr algn="l"/>
          <a:r>
            <a:rPr lang="zh-CN" altLang="en-US" sz="1100" b="0" i="0" u="none" dirty="0"/>
            <a:t>培育数字创新生态系统。</a:t>
          </a:r>
          <a:endParaRPr lang="en-PK" sz="1100" b="0" dirty="0">
            <a:latin typeface="Arial" panose="020B0604020202020204" pitchFamily="34" charset="0"/>
            <a:cs typeface="Arial" panose="020B0604020202020204" pitchFamily="34" charset="0"/>
          </a:endParaRPr>
        </a:p>
      </dgm:t>
    </dgm:pt>
    <dgm:pt modelId="{97EBA70C-742B-4FBF-935F-2E93110A1298}" type="parTrans" cxnId="{93D4898F-3A71-4504-B502-F7B7B3A6A9A0}">
      <dgm:prSet/>
      <dgm:spPr/>
      <dgm:t>
        <a:bodyPr/>
        <a:lstStyle/>
        <a:p>
          <a:endParaRPr lang="en-PK" sz="1800" b="1"/>
        </a:p>
      </dgm:t>
    </dgm:pt>
    <dgm:pt modelId="{E83E2B0E-DACD-4CBF-BCB1-EE37BD962DBC}" type="sibTrans" cxnId="{93D4898F-3A71-4504-B502-F7B7B3A6A9A0}">
      <dgm:prSet/>
      <dgm:spPr/>
      <dgm:t>
        <a:bodyPr/>
        <a:lstStyle/>
        <a:p>
          <a:endParaRPr lang="en-PK"/>
        </a:p>
      </dgm:t>
    </dgm:pt>
    <dgm:pt modelId="{FABFA9B1-D2CA-45CE-B0A1-E9E280952643}">
      <dgm:prSet phldrT="[Text]" custT="1"/>
      <dgm:spPr/>
      <dgm:t>
        <a:bodyPr/>
        <a:lstStyle/>
        <a:p>
          <a:pPr algn="l"/>
          <a:r>
            <a:rPr lang="zh-CN" altLang="en-US" sz="1100" b="0" i="0" u="none" dirty="0"/>
            <a:t>推动中小型企业采纳和有效使用数码技术。</a:t>
          </a:r>
          <a:endParaRPr lang="en-PK" sz="1100" b="0" dirty="0">
            <a:latin typeface="Arial" panose="020B0604020202020204" pitchFamily="34" charset="0"/>
            <a:cs typeface="Arial" panose="020B0604020202020204" pitchFamily="34" charset="0"/>
          </a:endParaRPr>
        </a:p>
      </dgm:t>
    </dgm:pt>
    <dgm:pt modelId="{B99BD4BA-D8F5-4086-84B6-BAF7FE3078F1}" type="parTrans" cxnId="{1AFDDF39-36C2-4B0E-B436-7BDD1ABA45AE}">
      <dgm:prSet/>
      <dgm:spPr/>
      <dgm:t>
        <a:bodyPr/>
        <a:lstStyle/>
        <a:p>
          <a:endParaRPr lang="en-PK" sz="1800" b="1"/>
        </a:p>
      </dgm:t>
    </dgm:pt>
    <dgm:pt modelId="{E8C69BC1-8128-41C5-BBA7-9552A16C0D20}" type="sibTrans" cxnId="{1AFDDF39-36C2-4B0E-B436-7BDD1ABA45AE}">
      <dgm:prSet/>
      <dgm:spPr/>
      <dgm:t>
        <a:bodyPr/>
        <a:lstStyle/>
        <a:p>
          <a:endParaRPr lang="en-PK"/>
        </a:p>
      </dgm:t>
    </dgm:pt>
    <dgm:pt modelId="{9B72DE94-BAE9-413C-ACFA-56BF6E994F1A}">
      <dgm:prSet phldrT="[Text]" custT="1"/>
      <dgm:spPr/>
      <dgm:t>
        <a:bodyPr/>
        <a:lstStyle/>
        <a:p>
          <a:pPr algn="l"/>
          <a:r>
            <a:rPr lang="zh-CN" altLang="en-US" sz="1100" b="0" i="0" u="none" dirty="0"/>
            <a:t>促进区域内容。</a:t>
          </a:r>
          <a:endParaRPr lang="en-PK" sz="1100" b="0" dirty="0">
            <a:latin typeface="Arial" panose="020B0604020202020204" pitchFamily="34" charset="0"/>
            <a:cs typeface="Arial" panose="020B0604020202020204" pitchFamily="34" charset="0"/>
          </a:endParaRPr>
        </a:p>
      </dgm:t>
    </dgm:pt>
    <dgm:pt modelId="{75CC18CD-82AA-4E64-AB3F-08F6740AE2F0}" type="parTrans" cxnId="{E1F9F3B1-E144-4F65-9162-AEE06460232E}">
      <dgm:prSet/>
      <dgm:spPr/>
      <dgm:t>
        <a:bodyPr/>
        <a:lstStyle/>
        <a:p>
          <a:endParaRPr lang="en-PK" sz="1800" b="1"/>
        </a:p>
      </dgm:t>
    </dgm:pt>
    <dgm:pt modelId="{F9D6F5A1-9F31-4FD0-B2F3-8CD3FC7808C6}" type="sibTrans" cxnId="{E1F9F3B1-E144-4F65-9162-AEE06460232E}">
      <dgm:prSet/>
      <dgm:spPr/>
      <dgm:t>
        <a:bodyPr/>
        <a:lstStyle/>
        <a:p>
          <a:endParaRPr lang="en-PK"/>
        </a:p>
      </dgm:t>
    </dgm:pt>
    <dgm:pt modelId="{B3A26685-24EC-4706-8EE4-8FB9D8879D95}">
      <dgm:prSet phldrT="[Text]" custT="1"/>
      <dgm:spPr/>
      <dgm:t>
        <a:bodyPr/>
        <a:lstStyle/>
        <a:p>
          <a:pPr algn="l"/>
          <a:r>
            <a:rPr lang="zh-CN" altLang="en-US" sz="1100" b="0" i="0" u="none" dirty="0"/>
            <a:t>促进信通技术出口。</a:t>
          </a:r>
          <a:endParaRPr lang="en-PK" sz="1100" b="0" dirty="0">
            <a:latin typeface="Arial" panose="020B0604020202020204" pitchFamily="34" charset="0"/>
            <a:cs typeface="Arial" panose="020B0604020202020204" pitchFamily="34" charset="0"/>
          </a:endParaRPr>
        </a:p>
      </dgm:t>
    </dgm:pt>
    <dgm:pt modelId="{8EE255A6-C2DF-4354-8591-03109E0EAFE4}" type="parTrans" cxnId="{76B4068D-5BAA-49BD-9519-920A34A460A7}">
      <dgm:prSet/>
      <dgm:spPr/>
      <dgm:t>
        <a:bodyPr/>
        <a:lstStyle/>
        <a:p>
          <a:endParaRPr lang="en-PK" sz="1800" b="1"/>
        </a:p>
      </dgm:t>
    </dgm:pt>
    <dgm:pt modelId="{8B311CFB-F717-4340-80B4-D6553D7B7DA2}" type="sibTrans" cxnId="{76B4068D-5BAA-49BD-9519-920A34A460A7}">
      <dgm:prSet/>
      <dgm:spPr/>
      <dgm:t>
        <a:bodyPr/>
        <a:lstStyle/>
        <a:p>
          <a:endParaRPr lang="en-PK"/>
        </a:p>
      </dgm:t>
    </dgm:pt>
    <dgm:pt modelId="{D436B73C-3E7E-4B9C-9D76-57E87D78DF6D}" type="pres">
      <dgm:prSet presAssocID="{3824F9CA-2774-4020-81F5-566C34CC648E}" presName="diagram" presStyleCnt="0">
        <dgm:presLayoutVars>
          <dgm:chPref val="1"/>
          <dgm:dir/>
          <dgm:animOne val="branch"/>
          <dgm:animLvl val="lvl"/>
          <dgm:resizeHandles/>
        </dgm:presLayoutVars>
      </dgm:prSet>
      <dgm:spPr/>
    </dgm:pt>
    <dgm:pt modelId="{F7EC1A79-1A8D-41BC-96FA-1BE8C0518B7F}" type="pres">
      <dgm:prSet presAssocID="{31167F0C-8FDE-4F9E-8557-39D2A62E0326}" presName="root" presStyleCnt="0"/>
      <dgm:spPr/>
    </dgm:pt>
    <dgm:pt modelId="{FDDF9854-3E49-417C-B73B-1C1FB3B33E94}" type="pres">
      <dgm:prSet presAssocID="{31167F0C-8FDE-4F9E-8557-39D2A62E0326}" presName="rootComposite" presStyleCnt="0"/>
      <dgm:spPr/>
    </dgm:pt>
    <dgm:pt modelId="{3A5B507F-6771-4B84-8363-9B2BBAC22B77}" type="pres">
      <dgm:prSet presAssocID="{31167F0C-8FDE-4F9E-8557-39D2A62E0326}" presName="rootText" presStyleLbl="node1" presStyleIdx="0" presStyleCnt="5"/>
      <dgm:spPr/>
    </dgm:pt>
    <dgm:pt modelId="{FF5A3886-1435-45CB-8D55-2170FD857D24}" type="pres">
      <dgm:prSet presAssocID="{31167F0C-8FDE-4F9E-8557-39D2A62E0326}" presName="rootConnector" presStyleLbl="node1" presStyleIdx="0" presStyleCnt="5"/>
      <dgm:spPr/>
    </dgm:pt>
    <dgm:pt modelId="{6F6A1CAD-694C-4CE6-8FC5-42647899EFD0}" type="pres">
      <dgm:prSet presAssocID="{31167F0C-8FDE-4F9E-8557-39D2A62E0326}" presName="childShape" presStyleCnt="0"/>
      <dgm:spPr/>
    </dgm:pt>
    <dgm:pt modelId="{00AC0328-BE49-4428-930D-ED67E16B4D27}" type="pres">
      <dgm:prSet presAssocID="{ED96135D-5A78-44D2-85BE-3AD6D71C67E6}" presName="Name13" presStyleLbl="parChTrans1D2" presStyleIdx="0" presStyleCnt="19"/>
      <dgm:spPr/>
    </dgm:pt>
    <dgm:pt modelId="{8E3298DF-E75D-4CD1-B42E-8F43BF0D703F}" type="pres">
      <dgm:prSet presAssocID="{B2445B05-BA98-4F10-BE70-D980282F7DFF}" presName="childText" presStyleLbl="bgAcc1" presStyleIdx="0" presStyleCnt="19">
        <dgm:presLayoutVars>
          <dgm:bulletEnabled val="1"/>
        </dgm:presLayoutVars>
      </dgm:prSet>
      <dgm:spPr/>
    </dgm:pt>
    <dgm:pt modelId="{AF2CC41E-0A5C-41D2-B841-2FE45C16378B}" type="pres">
      <dgm:prSet presAssocID="{20098468-07C3-4AFD-A6D3-BA30C422F9A2}" presName="Name13" presStyleLbl="parChTrans1D2" presStyleIdx="1" presStyleCnt="19"/>
      <dgm:spPr/>
    </dgm:pt>
    <dgm:pt modelId="{F9C8D6CF-3F9E-4A7E-B6CE-CB1AB669111C}" type="pres">
      <dgm:prSet presAssocID="{B686CD45-572E-4785-920A-7679A51243C5}" presName="childText" presStyleLbl="bgAcc1" presStyleIdx="1" presStyleCnt="19" custScaleY="71723">
        <dgm:presLayoutVars>
          <dgm:bulletEnabled val="1"/>
        </dgm:presLayoutVars>
      </dgm:prSet>
      <dgm:spPr/>
    </dgm:pt>
    <dgm:pt modelId="{1C7263F7-9111-4CF8-A406-B4A253358F29}" type="pres">
      <dgm:prSet presAssocID="{0A4310A8-FF8A-4DAC-B8C9-0709E4F91B41}" presName="Name13" presStyleLbl="parChTrans1D2" presStyleIdx="2" presStyleCnt="19"/>
      <dgm:spPr/>
    </dgm:pt>
    <dgm:pt modelId="{FEA6F2E2-EFB8-464B-9CA2-6C020E05FBC9}" type="pres">
      <dgm:prSet presAssocID="{C3944E4B-ED1C-4809-A6BF-E5081AF98A03}" presName="childText" presStyleLbl="bgAcc1" presStyleIdx="2" presStyleCnt="19" custScaleY="83041">
        <dgm:presLayoutVars>
          <dgm:bulletEnabled val="1"/>
        </dgm:presLayoutVars>
      </dgm:prSet>
      <dgm:spPr/>
    </dgm:pt>
    <dgm:pt modelId="{D84A0422-76A0-4F53-81F3-4FD2F4A44985}" type="pres">
      <dgm:prSet presAssocID="{2121424F-E6C0-4B2B-B102-7AF278F649A7}" presName="Name13" presStyleLbl="parChTrans1D2" presStyleIdx="3" presStyleCnt="19"/>
      <dgm:spPr/>
    </dgm:pt>
    <dgm:pt modelId="{7D842CD8-D1AA-4680-BD0E-B0DA2B555B49}" type="pres">
      <dgm:prSet presAssocID="{213793A0-42CB-41F5-8E8B-38B9894DAD6B}" presName="childText" presStyleLbl="bgAcc1" presStyleIdx="3" presStyleCnt="19" custScaleY="145835">
        <dgm:presLayoutVars>
          <dgm:bulletEnabled val="1"/>
        </dgm:presLayoutVars>
      </dgm:prSet>
      <dgm:spPr/>
    </dgm:pt>
    <dgm:pt modelId="{8B142535-7B88-4AFD-A784-07752D9C6DE8}" type="pres">
      <dgm:prSet presAssocID="{7DBF2B13-0581-4DA7-9B26-B06A5E92C39D}" presName="Name13" presStyleLbl="parChTrans1D2" presStyleIdx="4" presStyleCnt="19"/>
      <dgm:spPr/>
    </dgm:pt>
    <dgm:pt modelId="{7609A7E6-0648-428D-B533-791690DF00AF}" type="pres">
      <dgm:prSet presAssocID="{2CF7756C-2035-4376-BE41-8FBFD1263F72}" presName="childText" presStyleLbl="bgAcc1" presStyleIdx="4" presStyleCnt="19" custScaleY="120987">
        <dgm:presLayoutVars>
          <dgm:bulletEnabled val="1"/>
        </dgm:presLayoutVars>
      </dgm:prSet>
      <dgm:spPr/>
    </dgm:pt>
    <dgm:pt modelId="{54507749-00E1-4505-A020-145D1B979C2F}" type="pres">
      <dgm:prSet presAssocID="{08FD6D56-2FF7-43DA-8709-CAF1A4044600}" presName="root" presStyleCnt="0"/>
      <dgm:spPr/>
    </dgm:pt>
    <dgm:pt modelId="{CDC3289C-5EF2-48DE-842F-0709B8BB72FA}" type="pres">
      <dgm:prSet presAssocID="{08FD6D56-2FF7-43DA-8709-CAF1A4044600}" presName="rootComposite" presStyleCnt="0"/>
      <dgm:spPr/>
    </dgm:pt>
    <dgm:pt modelId="{2736A825-024F-4BD4-AEF2-FAFEAD95E7E9}" type="pres">
      <dgm:prSet presAssocID="{08FD6D56-2FF7-43DA-8709-CAF1A4044600}" presName="rootText" presStyleLbl="node1" presStyleIdx="1" presStyleCnt="5" custScaleY="121723"/>
      <dgm:spPr/>
    </dgm:pt>
    <dgm:pt modelId="{1D5F9078-591A-4F7E-8A7E-13A1D1A1751E}" type="pres">
      <dgm:prSet presAssocID="{08FD6D56-2FF7-43DA-8709-CAF1A4044600}" presName="rootConnector" presStyleLbl="node1" presStyleIdx="1" presStyleCnt="5"/>
      <dgm:spPr/>
    </dgm:pt>
    <dgm:pt modelId="{584DD029-FAA0-4ECC-B24C-0D8F2C1C5D43}" type="pres">
      <dgm:prSet presAssocID="{08FD6D56-2FF7-43DA-8709-CAF1A4044600}" presName="childShape" presStyleCnt="0"/>
      <dgm:spPr/>
    </dgm:pt>
    <dgm:pt modelId="{7C10786E-0EB0-42A5-B31B-EF6AB1528723}" type="pres">
      <dgm:prSet presAssocID="{C798A20C-A1FF-4978-BAD8-407AD35670AD}" presName="Name13" presStyleLbl="parChTrans1D2" presStyleIdx="5" presStyleCnt="19"/>
      <dgm:spPr/>
    </dgm:pt>
    <dgm:pt modelId="{331D593C-92F2-40D5-B79D-DE230243F200}" type="pres">
      <dgm:prSet presAssocID="{F7CBDDB2-2074-4F21-BE1A-BF7E476E80A5}" presName="childText" presStyleLbl="bgAcc1" presStyleIdx="5" presStyleCnt="19" custScaleY="183222">
        <dgm:presLayoutVars>
          <dgm:bulletEnabled val="1"/>
        </dgm:presLayoutVars>
      </dgm:prSet>
      <dgm:spPr/>
    </dgm:pt>
    <dgm:pt modelId="{2937B28E-A306-4847-BD38-8F831EA25B5A}" type="pres">
      <dgm:prSet presAssocID="{126F3908-2920-461A-9291-84DD3F0A3E73}" presName="Name13" presStyleLbl="parChTrans1D2" presStyleIdx="6" presStyleCnt="19"/>
      <dgm:spPr/>
    </dgm:pt>
    <dgm:pt modelId="{47BDBE6B-6675-4DC2-869C-34D2C0856B24}" type="pres">
      <dgm:prSet presAssocID="{ECACBC00-5118-48D3-B1E8-D37CD5FC2F59}" presName="childText" presStyleLbl="bgAcc1" presStyleIdx="6" presStyleCnt="19">
        <dgm:presLayoutVars>
          <dgm:bulletEnabled val="1"/>
        </dgm:presLayoutVars>
      </dgm:prSet>
      <dgm:spPr/>
    </dgm:pt>
    <dgm:pt modelId="{732A3CE9-5C95-404A-82D4-5F090B2ABC2E}" type="pres">
      <dgm:prSet presAssocID="{FA812335-C849-4370-83A3-F0A46691FB04}" presName="Name13" presStyleLbl="parChTrans1D2" presStyleIdx="7" presStyleCnt="19"/>
      <dgm:spPr/>
    </dgm:pt>
    <dgm:pt modelId="{0A8EE157-0290-4ADA-8C8D-5E6FE67B3F04}" type="pres">
      <dgm:prSet presAssocID="{65861850-E949-48F4-BC43-98ED9E3041E8}" presName="childText" presStyleLbl="bgAcc1" presStyleIdx="7" presStyleCnt="19">
        <dgm:presLayoutVars>
          <dgm:bulletEnabled val="1"/>
        </dgm:presLayoutVars>
      </dgm:prSet>
      <dgm:spPr/>
    </dgm:pt>
    <dgm:pt modelId="{69473794-4BEE-4200-980E-B4743E2B88E1}" type="pres">
      <dgm:prSet presAssocID="{3B019E46-2808-49B0-B8DF-B57A7184226A}" presName="Name13" presStyleLbl="parChTrans1D2" presStyleIdx="8" presStyleCnt="19"/>
      <dgm:spPr/>
    </dgm:pt>
    <dgm:pt modelId="{29D11601-F6B8-46C8-90DD-D3BA1E987DC7}" type="pres">
      <dgm:prSet presAssocID="{6D7DEDC1-6AF1-4E5A-A562-32E7C454FDA3}" presName="childText" presStyleLbl="bgAcc1" presStyleIdx="8" presStyleCnt="19">
        <dgm:presLayoutVars>
          <dgm:bulletEnabled val="1"/>
        </dgm:presLayoutVars>
      </dgm:prSet>
      <dgm:spPr/>
    </dgm:pt>
    <dgm:pt modelId="{AF83AAF2-1CE9-4F99-B970-9F31DA867F50}" type="pres">
      <dgm:prSet presAssocID="{60507456-A0F2-4F2B-B731-8D4DED11CFB4}" presName="root" presStyleCnt="0"/>
      <dgm:spPr/>
    </dgm:pt>
    <dgm:pt modelId="{03763706-45CD-45BA-BF91-6EDB7821600E}" type="pres">
      <dgm:prSet presAssocID="{60507456-A0F2-4F2B-B731-8D4DED11CFB4}" presName="rootComposite" presStyleCnt="0"/>
      <dgm:spPr/>
    </dgm:pt>
    <dgm:pt modelId="{09B65E06-164C-46A8-9762-FBB673787523}" type="pres">
      <dgm:prSet presAssocID="{60507456-A0F2-4F2B-B731-8D4DED11CFB4}" presName="rootText" presStyleLbl="node1" presStyleIdx="2" presStyleCnt="5" custScaleY="121723"/>
      <dgm:spPr/>
    </dgm:pt>
    <dgm:pt modelId="{CC381B7F-31FF-4468-B37B-B5C21B354B15}" type="pres">
      <dgm:prSet presAssocID="{60507456-A0F2-4F2B-B731-8D4DED11CFB4}" presName="rootConnector" presStyleLbl="node1" presStyleIdx="2" presStyleCnt="5"/>
      <dgm:spPr/>
    </dgm:pt>
    <dgm:pt modelId="{293FF8E3-7A1F-4A73-B911-3194B67775B8}" type="pres">
      <dgm:prSet presAssocID="{60507456-A0F2-4F2B-B731-8D4DED11CFB4}" presName="childShape" presStyleCnt="0"/>
      <dgm:spPr/>
    </dgm:pt>
    <dgm:pt modelId="{458382B1-922B-4132-834D-91D6B56E8251}" type="pres">
      <dgm:prSet presAssocID="{670CD473-AE44-42E3-92D2-E8B7EC170D46}" presName="Name13" presStyleLbl="parChTrans1D2" presStyleIdx="9" presStyleCnt="19"/>
      <dgm:spPr/>
    </dgm:pt>
    <dgm:pt modelId="{B4F7CE5D-082D-49F6-93D1-8E5EA6942334}" type="pres">
      <dgm:prSet presAssocID="{2F58D9A7-5049-42CF-B88F-9A614E902E8E}" presName="childText" presStyleLbl="bgAcc1" presStyleIdx="9" presStyleCnt="19" custScaleY="136651">
        <dgm:presLayoutVars>
          <dgm:bulletEnabled val="1"/>
        </dgm:presLayoutVars>
      </dgm:prSet>
      <dgm:spPr/>
    </dgm:pt>
    <dgm:pt modelId="{AD33411D-8B5E-409D-BEFB-9135296C6576}" type="pres">
      <dgm:prSet presAssocID="{392F8BD3-9A5A-4384-B87C-CC3F64FE17FB}" presName="Name13" presStyleLbl="parChTrans1D2" presStyleIdx="10" presStyleCnt="19"/>
      <dgm:spPr/>
    </dgm:pt>
    <dgm:pt modelId="{F51670E4-21EA-499A-A722-8DA3F898C05B}" type="pres">
      <dgm:prSet presAssocID="{92BF52D2-5063-4C13-8C91-99DF9936952B}" presName="childText" presStyleLbl="bgAcc1" presStyleIdx="10" presStyleCnt="19">
        <dgm:presLayoutVars>
          <dgm:bulletEnabled val="1"/>
        </dgm:presLayoutVars>
      </dgm:prSet>
      <dgm:spPr/>
    </dgm:pt>
    <dgm:pt modelId="{D43609F8-95C4-41A4-9B78-F62B711C8A1C}" type="pres">
      <dgm:prSet presAssocID="{CC15DF7D-C3B7-4710-B3B3-819C8BE5BEEC}" presName="Name13" presStyleLbl="parChTrans1D2" presStyleIdx="11" presStyleCnt="19"/>
      <dgm:spPr/>
    </dgm:pt>
    <dgm:pt modelId="{B00EEDCE-0955-4597-ADC8-4B86CC5FD8E9}" type="pres">
      <dgm:prSet presAssocID="{080E1DBE-B521-410A-A1A9-82CB6A322D58}" presName="childText" presStyleLbl="bgAcc1" presStyleIdx="11" presStyleCnt="19">
        <dgm:presLayoutVars>
          <dgm:bulletEnabled val="1"/>
        </dgm:presLayoutVars>
      </dgm:prSet>
      <dgm:spPr/>
    </dgm:pt>
    <dgm:pt modelId="{02870312-A6D5-46C4-9BA5-A7EF5BAE16F3}" type="pres">
      <dgm:prSet presAssocID="{27FD0F10-CB35-4794-86D9-BF5D1674A6C0}" presName="root" presStyleCnt="0"/>
      <dgm:spPr/>
    </dgm:pt>
    <dgm:pt modelId="{DF933A73-5CD1-4171-A955-F0C7B851FBE2}" type="pres">
      <dgm:prSet presAssocID="{27FD0F10-CB35-4794-86D9-BF5D1674A6C0}" presName="rootComposite" presStyleCnt="0"/>
      <dgm:spPr/>
    </dgm:pt>
    <dgm:pt modelId="{E3F84667-A2EA-49AA-8A25-6C3E58A873CE}" type="pres">
      <dgm:prSet presAssocID="{27FD0F10-CB35-4794-86D9-BF5D1674A6C0}" presName="rootText" presStyleLbl="node1" presStyleIdx="3" presStyleCnt="5"/>
      <dgm:spPr/>
    </dgm:pt>
    <dgm:pt modelId="{637E9F94-F4F9-4C91-A803-2E4DA81D568F}" type="pres">
      <dgm:prSet presAssocID="{27FD0F10-CB35-4794-86D9-BF5D1674A6C0}" presName="rootConnector" presStyleLbl="node1" presStyleIdx="3" presStyleCnt="5"/>
      <dgm:spPr/>
    </dgm:pt>
    <dgm:pt modelId="{780AAD4B-B138-4750-89AE-72FB6B3383F9}" type="pres">
      <dgm:prSet presAssocID="{27FD0F10-CB35-4794-86D9-BF5D1674A6C0}" presName="childShape" presStyleCnt="0"/>
      <dgm:spPr/>
    </dgm:pt>
    <dgm:pt modelId="{23500143-BB51-47DC-A6D9-05CD95E026BA}" type="pres">
      <dgm:prSet presAssocID="{CC3087B7-1B77-4793-A78E-AE6BD6CF2B45}" presName="Name13" presStyleLbl="parChTrans1D2" presStyleIdx="12" presStyleCnt="19"/>
      <dgm:spPr/>
    </dgm:pt>
    <dgm:pt modelId="{46AAA0CB-58FD-42CE-9B95-CFC85AF311A7}" type="pres">
      <dgm:prSet presAssocID="{8D70F675-D2F1-4CB7-9FA9-E848BE11F5B0}" presName="childText" presStyleLbl="bgAcc1" presStyleIdx="12" presStyleCnt="19" custLinFactNeighborX="1074">
        <dgm:presLayoutVars>
          <dgm:bulletEnabled val="1"/>
        </dgm:presLayoutVars>
      </dgm:prSet>
      <dgm:spPr/>
    </dgm:pt>
    <dgm:pt modelId="{623CCBA6-ED21-408D-A7D6-5045D5C715FB}" type="pres">
      <dgm:prSet presAssocID="{AE461DB8-6033-4C16-9F1D-DDB0C515A4C9}" presName="Name13" presStyleLbl="parChTrans1D2" presStyleIdx="13" presStyleCnt="19"/>
      <dgm:spPr/>
    </dgm:pt>
    <dgm:pt modelId="{E47A010F-5C08-442F-A511-FAF0D0BB8189}" type="pres">
      <dgm:prSet presAssocID="{4D0E7F96-CE5E-432B-8655-04E8188425F8}" presName="childText" presStyleLbl="bgAcc1" presStyleIdx="13" presStyleCnt="19">
        <dgm:presLayoutVars>
          <dgm:bulletEnabled val="1"/>
        </dgm:presLayoutVars>
      </dgm:prSet>
      <dgm:spPr/>
    </dgm:pt>
    <dgm:pt modelId="{4DB7FB0A-FB45-497F-80F2-55FD89D87DA0}" type="pres">
      <dgm:prSet presAssocID="{AE290C74-056E-43C8-836E-0B9C9A71D8ED}" presName="Name13" presStyleLbl="parChTrans1D2" presStyleIdx="14" presStyleCnt="19"/>
      <dgm:spPr/>
    </dgm:pt>
    <dgm:pt modelId="{2D68AE14-ADAD-49BB-8617-B9C4D1F88532}" type="pres">
      <dgm:prSet presAssocID="{46D44822-D347-4659-A79C-573D335BFFF7}" presName="childText" presStyleLbl="bgAcc1" presStyleIdx="14" presStyleCnt="19">
        <dgm:presLayoutVars>
          <dgm:bulletEnabled val="1"/>
        </dgm:presLayoutVars>
      </dgm:prSet>
      <dgm:spPr/>
    </dgm:pt>
    <dgm:pt modelId="{0ED956D2-5A8C-438E-97F5-039DA5913C87}" type="pres">
      <dgm:prSet presAssocID="{F5A6E4E6-0728-4E88-89CB-DECCAA28FC32}" presName="root" presStyleCnt="0"/>
      <dgm:spPr/>
    </dgm:pt>
    <dgm:pt modelId="{A6473B09-6656-47D1-ADEA-1B4C92085C89}" type="pres">
      <dgm:prSet presAssocID="{F5A6E4E6-0728-4E88-89CB-DECCAA28FC32}" presName="rootComposite" presStyleCnt="0"/>
      <dgm:spPr/>
    </dgm:pt>
    <dgm:pt modelId="{5264079F-4D54-4237-BDE0-361CAF9C3D80}" type="pres">
      <dgm:prSet presAssocID="{F5A6E4E6-0728-4E88-89CB-DECCAA28FC32}" presName="rootText" presStyleLbl="node1" presStyleIdx="4" presStyleCnt="5" custScaleY="160029"/>
      <dgm:spPr/>
    </dgm:pt>
    <dgm:pt modelId="{2171FD5E-1E63-43EF-BBD6-464A2E6AE208}" type="pres">
      <dgm:prSet presAssocID="{F5A6E4E6-0728-4E88-89CB-DECCAA28FC32}" presName="rootConnector" presStyleLbl="node1" presStyleIdx="4" presStyleCnt="5"/>
      <dgm:spPr/>
    </dgm:pt>
    <dgm:pt modelId="{C0CCB7E2-C6C6-4435-8038-1C9BD52F6F71}" type="pres">
      <dgm:prSet presAssocID="{F5A6E4E6-0728-4E88-89CB-DECCAA28FC32}" presName="childShape" presStyleCnt="0"/>
      <dgm:spPr/>
    </dgm:pt>
    <dgm:pt modelId="{2738F89C-697F-465C-8061-AE1C26FB34C2}" type="pres">
      <dgm:prSet presAssocID="{97EBA70C-742B-4FBF-935F-2E93110A1298}" presName="Name13" presStyleLbl="parChTrans1D2" presStyleIdx="15" presStyleCnt="19"/>
      <dgm:spPr/>
    </dgm:pt>
    <dgm:pt modelId="{67BBA129-730E-4185-80BD-C1B3170E7A15}" type="pres">
      <dgm:prSet presAssocID="{AD4D5CE8-C4E8-4CA6-8D7D-C029655E514B}" presName="childText" presStyleLbl="bgAcc1" presStyleIdx="15" presStyleCnt="19" custLinFactNeighborX="1074">
        <dgm:presLayoutVars>
          <dgm:bulletEnabled val="1"/>
        </dgm:presLayoutVars>
      </dgm:prSet>
      <dgm:spPr/>
    </dgm:pt>
    <dgm:pt modelId="{0895FDC9-2DD0-41C7-80CB-147A77812B1A}" type="pres">
      <dgm:prSet presAssocID="{B99BD4BA-D8F5-4086-84B6-BAF7FE3078F1}" presName="Name13" presStyleLbl="parChTrans1D2" presStyleIdx="16" presStyleCnt="19"/>
      <dgm:spPr/>
    </dgm:pt>
    <dgm:pt modelId="{7457710B-A7DA-4B82-BB2D-5179A2EE7A23}" type="pres">
      <dgm:prSet presAssocID="{FABFA9B1-D2CA-45CE-B0A1-E9E280952643}" presName="childText" presStyleLbl="bgAcc1" presStyleIdx="16" presStyleCnt="19" custScaleY="168067" custLinFactNeighborX="1074">
        <dgm:presLayoutVars>
          <dgm:bulletEnabled val="1"/>
        </dgm:presLayoutVars>
      </dgm:prSet>
      <dgm:spPr/>
    </dgm:pt>
    <dgm:pt modelId="{8417A244-DD44-4842-8347-83A598A4EA2D}" type="pres">
      <dgm:prSet presAssocID="{75CC18CD-82AA-4E64-AB3F-08F6740AE2F0}" presName="Name13" presStyleLbl="parChTrans1D2" presStyleIdx="17" presStyleCnt="19"/>
      <dgm:spPr/>
    </dgm:pt>
    <dgm:pt modelId="{DE8CE8FF-85AC-4F8C-B627-22F83652CFB1}" type="pres">
      <dgm:prSet presAssocID="{9B72DE94-BAE9-413C-ACFA-56BF6E994F1A}" presName="childText" presStyleLbl="bgAcc1" presStyleIdx="17" presStyleCnt="19" custLinFactNeighborX="1074">
        <dgm:presLayoutVars>
          <dgm:bulletEnabled val="1"/>
        </dgm:presLayoutVars>
      </dgm:prSet>
      <dgm:spPr/>
    </dgm:pt>
    <dgm:pt modelId="{742EAB30-1FB2-4D3F-A0B3-472F8E9A32AF}" type="pres">
      <dgm:prSet presAssocID="{8EE255A6-C2DF-4354-8591-03109E0EAFE4}" presName="Name13" presStyleLbl="parChTrans1D2" presStyleIdx="18" presStyleCnt="19"/>
      <dgm:spPr/>
    </dgm:pt>
    <dgm:pt modelId="{A99896DE-6BA9-4A46-B9B5-350BDDCE7224}" type="pres">
      <dgm:prSet presAssocID="{B3A26685-24EC-4706-8EE4-8FB9D8879D95}" presName="childText" presStyleLbl="bgAcc1" presStyleIdx="18" presStyleCnt="19" custLinFactNeighborX="1074">
        <dgm:presLayoutVars>
          <dgm:bulletEnabled val="1"/>
        </dgm:presLayoutVars>
      </dgm:prSet>
      <dgm:spPr/>
    </dgm:pt>
  </dgm:ptLst>
  <dgm:cxnLst>
    <dgm:cxn modelId="{61143400-2A63-4563-B8B5-F5EDBD8E4F75}" srcId="{31167F0C-8FDE-4F9E-8557-39D2A62E0326}" destId="{B2445B05-BA98-4F10-BE70-D980282F7DFF}" srcOrd="0" destOrd="0" parTransId="{ED96135D-5A78-44D2-85BE-3AD6D71C67E6}" sibTransId="{976F8322-C423-41B7-95AE-81CDEFFA4B74}"/>
    <dgm:cxn modelId="{832BC703-EB86-43DD-B0D8-8565A2826726}" srcId="{60507456-A0F2-4F2B-B731-8D4DED11CFB4}" destId="{080E1DBE-B521-410A-A1A9-82CB6A322D58}" srcOrd="2" destOrd="0" parTransId="{CC15DF7D-C3B7-4710-B3B3-819C8BE5BEEC}" sibTransId="{E94CEDC8-A02F-4351-BA72-8A5240905EB0}"/>
    <dgm:cxn modelId="{CA62FD0E-C403-4FEC-8E3B-60B85C41CB8E}" srcId="{3824F9CA-2774-4020-81F5-566C34CC648E}" destId="{27FD0F10-CB35-4794-86D9-BF5D1674A6C0}" srcOrd="3" destOrd="0" parTransId="{8BE8EBA6-0DA8-4C56-BD36-017C0D232CA0}" sibTransId="{CC3D669C-EF9E-48CD-B233-CD3838E4D9B6}"/>
    <dgm:cxn modelId="{5FD34410-C0E0-4FDC-8774-563ED03FDD94}" srcId="{3824F9CA-2774-4020-81F5-566C34CC648E}" destId="{08FD6D56-2FF7-43DA-8709-CAF1A4044600}" srcOrd="1" destOrd="0" parTransId="{FBF44D73-DC3A-43A5-8108-25D793B21445}" sibTransId="{C466991D-382A-4CBD-B9B1-9EEC6FAEE57A}"/>
    <dgm:cxn modelId="{101E1C13-6328-41B2-A939-5918FB502830}" type="presOf" srcId="{65861850-E949-48F4-BC43-98ED9E3041E8}" destId="{0A8EE157-0290-4ADA-8C8D-5E6FE67B3F04}" srcOrd="0" destOrd="0" presId="urn:microsoft.com/office/officeart/2005/8/layout/hierarchy3"/>
    <dgm:cxn modelId="{E2AC4315-325F-45B9-A5CE-2903F1EDA593}" srcId="{27FD0F10-CB35-4794-86D9-BF5D1674A6C0}" destId="{8D70F675-D2F1-4CB7-9FA9-E848BE11F5B0}" srcOrd="0" destOrd="0" parTransId="{CC3087B7-1B77-4793-A78E-AE6BD6CF2B45}" sibTransId="{BD119A5B-4668-4512-9731-2E8421AA53A7}"/>
    <dgm:cxn modelId="{C0EAF015-8E4A-444C-B96B-39858952A5B3}" type="presOf" srcId="{392F8BD3-9A5A-4384-B87C-CC3F64FE17FB}" destId="{AD33411D-8B5E-409D-BEFB-9135296C6576}" srcOrd="0" destOrd="0" presId="urn:microsoft.com/office/officeart/2005/8/layout/hierarchy3"/>
    <dgm:cxn modelId="{ECFC981B-8429-48FE-8737-C17397245FE6}" type="presOf" srcId="{46D44822-D347-4659-A79C-573D335BFFF7}" destId="{2D68AE14-ADAD-49BB-8617-B9C4D1F88532}" srcOrd="0" destOrd="0" presId="urn:microsoft.com/office/officeart/2005/8/layout/hierarchy3"/>
    <dgm:cxn modelId="{D719F925-5257-4034-B727-2D716F3B1C97}" type="presOf" srcId="{CC3087B7-1B77-4793-A78E-AE6BD6CF2B45}" destId="{23500143-BB51-47DC-A6D9-05CD95E026BA}" srcOrd="0" destOrd="0" presId="urn:microsoft.com/office/officeart/2005/8/layout/hierarchy3"/>
    <dgm:cxn modelId="{4D32FF28-9F35-4F5B-84EE-31166E73B98C}" srcId="{27FD0F10-CB35-4794-86D9-BF5D1674A6C0}" destId="{46D44822-D347-4659-A79C-573D335BFFF7}" srcOrd="2" destOrd="0" parTransId="{AE290C74-056E-43C8-836E-0B9C9A71D8ED}" sibTransId="{78E469BC-6EAE-444A-8901-DA8F13ED9F10}"/>
    <dgm:cxn modelId="{D84A2E2C-4189-4D2D-B2DA-1A88C0CF15F4}" type="presOf" srcId="{AE290C74-056E-43C8-836E-0B9C9A71D8ED}" destId="{4DB7FB0A-FB45-497F-80F2-55FD89D87DA0}" srcOrd="0" destOrd="0" presId="urn:microsoft.com/office/officeart/2005/8/layout/hierarchy3"/>
    <dgm:cxn modelId="{7D1D7534-2789-492C-94D1-B21BA74B8BF7}" type="presOf" srcId="{213793A0-42CB-41F5-8E8B-38B9894DAD6B}" destId="{7D842CD8-D1AA-4680-BD0E-B0DA2B555B49}" srcOrd="0" destOrd="0" presId="urn:microsoft.com/office/officeart/2005/8/layout/hierarchy3"/>
    <dgm:cxn modelId="{99359734-8099-4991-BA76-70F5EA0E2FAC}" type="presOf" srcId="{670CD473-AE44-42E3-92D2-E8B7EC170D46}" destId="{458382B1-922B-4132-834D-91D6B56E8251}" srcOrd="0" destOrd="0" presId="urn:microsoft.com/office/officeart/2005/8/layout/hierarchy3"/>
    <dgm:cxn modelId="{C1DA1539-8C22-43E6-8034-780E86E92B48}" type="presOf" srcId="{126F3908-2920-461A-9291-84DD3F0A3E73}" destId="{2937B28E-A306-4847-BD38-8F831EA25B5A}" srcOrd="0" destOrd="0" presId="urn:microsoft.com/office/officeart/2005/8/layout/hierarchy3"/>
    <dgm:cxn modelId="{1AFDDF39-36C2-4B0E-B436-7BDD1ABA45AE}" srcId="{F5A6E4E6-0728-4E88-89CB-DECCAA28FC32}" destId="{FABFA9B1-D2CA-45CE-B0A1-E9E280952643}" srcOrd="1" destOrd="0" parTransId="{B99BD4BA-D8F5-4086-84B6-BAF7FE3078F1}" sibTransId="{E8C69BC1-8128-41C5-BBA7-9552A16C0D20}"/>
    <dgm:cxn modelId="{075A733A-28B4-437D-9AAE-4A433B1B55CC}" type="presOf" srcId="{ECACBC00-5118-48D3-B1E8-D37CD5FC2F59}" destId="{47BDBE6B-6675-4DC2-869C-34D2C0856B24}" srcOrd="0" destOrd="0" presId="urn:microsoft.com/office/officeart/2005/8/layout/hierarchy3"/>
    <dgm:cxn modelId="{7E54C73C-35E3-477C-9D2E-9BB991BCA8C1}" type="presOf" srcId="{8D70F675-D2F1-4CB7-9FA9-E848BE11F5B0}" destId="{46AAA0CB-58FD-42CE-9B95-CFC85AF311A7}" srcOrd="0" destOrd="0" presId="urn:microsoft.com/office/officeart/2005/8/layout/hierarchy3"/>
    <dgm:cxn modelId="{C25E0F3D-AF11-4942-8EE6-45D6FA541CD9}" type="presOf" srcId="{08FD6D56-2FF7-43DA-8709-CAF1A4044600}" destId="{2736A825-024F-4BD4-AEF2-FAFEAD95E7E9}" srcOrd="0" destOrd="0" presId="urn:microsoft.com/office/officeart/2005/8/layout/hierarchy3"/>
    <dgm:cxn modelId="{EC503640-7F9E-48D8-A2DD-85B60BAF0869}" type="presOf" srcId="{2CF7756C-2035-4376-BE41-8FBFD1263F72}" destId="{7609A7E6-0648-428D-B533-791690DF00AF}" srcOrd="0" destOrd="0" presId="urn:microsoft.com/office/officeart/2005/8/layout/hierarchy3"/>
    <dgm:cxn modelId="{2377CE5C-269A-4955-B8BE-9F05C87D6AFC}" type="presOf" srcId="{75CC18CD-82AA-4E64-AB3F-08F6740AE2F0}" destId="{8417A244-DD44-4842-8347-83A598A4EA2D}" srcOrd="0" destOrd="0" presId="urn:microsoft.com/office/officeart/2005/8/layout/hierarchy3"/>
    <dgm:cxn modelId="{E8159D61-366C-4DF9-AF1D-734230907EF1}" srcId="{31167F0C-8FDE-4F9E-8557-39D2A62E0326}" destId="{C3944E4B-ED1C-4809-A6BF-E5081AF98A03}" srcOrd="2" destOrd="0" parTransId="{0A4310A8-FF8A-4DAC-B8C9-0709E4F91B41}" sibTransId="{136A0462-20A0-4C02-A9E1-5CD15DE2D2EF}"/>
    <dgm:cxn modelId="{F41A4E62-A588-42C8-B22B-778B8EE0E9A5}" type="presOf" srcId="{97EBA70C-742B-4FBF-935F-2E93110A1298}" destId="{2738F89C-697F-465C-8061-AE1C26FB34C2}" srcOrd="0" destOrd="0" presId="urn:microsoft.com/office/officeart/2005/8/layout/hierarchy3"/>
    <dgm:cxn modelId="{D9637944-E660-4516-9846-0B3636C50E65}" srcId="{3824F9CA-2774-4020-81F5-566C34CC648E}" destId="{F5A6E4E6-0728-4E88-89CB-DECCAA28FC32}" srcOrd="4" destOrd="0" parTransId="{50367256-BAA5-44E3-B68E-AAFD0F0DF2F7}" sibTransId="{A79CD91E-A14A-4415-A791-9C96477F70BF}"/>
    <dgm:cxn modelId="{8663B644-2F10-4423-97F3-A0A577D605AE}" type="presOf" srcId="{ED96135D-5A78-44D2-85BE-3AD6D71C67E6}" destId="{00AC0328-BE49-4428-930D-ED67E16B4D27}" srcOrd="0" destOrd="0" presId="urn:microsoft.com/office/officeart/2005/8/layout/hierarchy3"/>
    <dgm:cxn modelId="{DCF23645-E08A-405B-BC18-60F6EACF3855}" type="presOf" srcId="{B99BD4BA-D8F5-4086-84B6-BAF7FE3078F1}" destId="{0895FDC9-2DD0-41C7-80CB-147A77812B1A}" srcOrd="0" destOrd="0" presId="urn:microsoft.com/office/officeart/2005/8/layout/hierarchy3"/>
    <dgm:cxn modelId="{CCFF4466-CF48-4A5D-B3DB-BD0B29281E49}" srcId="{08FD6D56-2FF7-43DA-8709-CAF1A4044600}" destId="{65861850-E949-48F4-BC43-98ED9E3041E8}" srcOrd="2" destOrd="0" parTransId="{FA812335-C849-4370-83A3-F0A46691FB04}" sibTransId="{E3440F13-4561-4D1D-B1EE-E47013A6C949}"/>
    <dgm:cxn modelId="{1E42CC46-BFA1-4C6E-B081-ED7780CFC5DD}" type="presOf" srcId="{B2445B05-BA98-4F10-BE70-D980282F7DFF}" destId="{8E3298DF-E75D-4CD1-B42E-8F43BF0D703F}" srcOrd="0" destOrd="0" presId="urn:microsoft.com/office/officeart/2005/8/layout/hierarchy3"/>
    <dgm:cxn modelId="{C5F38968-4B64-4DAF-A65F-67CA79B6928C}" type="presOf" srcId="{2F58D9A7-5049-42CF-B88F-9A614E902E8E}" destId="{B4F7CE5D-082D-49F6-93D1-8E5EA6942334}" srcOrd="0" destOrd="0" presId="urn:microsoft.com/office/officeart/2005/8/layout/hierarchy3"/>
    <dgm:cxn modelId="{EAAA9E48-59FE-4C72-BF8B-FEB2B7B17959}" type="presOf" srcId="{B3A26685-24EC-4706-8EE4-8FB9D8879D95}" destId="{A99896DE-6BA9-4A46-B9B5-350BDDCE7224}" srcOrd="0" destOrd="0" presId="urn:microsoft.com/office/officeart/2005/8/layout/hierarchy3"/>
    <dgm:cxn modelId="{7164CE4B-06DA-4404-8795-FF009DE247D6}" type="presOf" srcId="{8EE255A6-C2DF-4354-8591-03109E0EAFE4}" destId="{742EAB30-1FB2-4D3F-A0B3-472F8E9A32AF}" srcOrd="0" destOrd="0" presId="urn:microsoft.com/office/officeart/2005/8/layout/hierarchy3"/>
    <dgm:cxn modelId="{FA774B4C-4F7F-4743-8E6A-7A0677F7AE12}" srcId="{60507456-A0F2-4F2B-B731-8D4DED11CFB4}" destId="{92BF52D2-5063-4C13-8C91-99DF9936952B}" srcOrd="1" destOrd="0" parTransId="{392F8BD3-9A5A-4384-B87C-CC3F64FE17FB}" sibTransId="{20A3EF82-7FB0-4B22-9030-8CE9D1B5CFB3}"/>
    <dgm:cxn modelId="{51419A6D-226D-4C9C-ACE4-4FF1B7152436}" type="presOf" srcId="{C798A20C-A1FF-4978-BAD8-407AD35670AD}" destId="{7C10786E-0EB0-42A5-B31B-EF6AB1528723}" srcOrd="0" destOrd="0" presId="urn:microsoft.com/office/officeart/2005/8/layout/hierarchy3"/>
    <dgm:cxn modelId="{A346154F-4061-4018-A7F9-B133699EB06D}" type="presOf" srcId="{AE461DB8-6033-4C16-9F1D-DDB0C515A4C9}" destId="{623CCBA6-ED21-408D-A7D6-5045D5C715FB}" srcOrd="0" destOrd="0" presId="urn:microsoft.com/office/officeart/2005/8/layout/hierarchy3"/>
    <dgm:cxn modelId="{E096EE76-567B-4896-A5B9-D5F7A86A39A8}" srcId="{60507456-A0F2-4F2B-B731-8D4DED11CFB4}" destId="{2F58D9A7-5049-42CF-B88F-9A614E902E8E}" srcOrd="0" destOrd="0" parTransId="{670CD473-AE44-42E3-92D2-E8B7EC170D46}" sibTransId="{6FA28F3F-C491-42B0-8658-97B73F5D7309}"/>
    <dgm:cxn modelId="{3F088377-4D34-49D1-9951-31220A1124CA}" type="presOf" srcId="{27FD0F10-CB35-4794-86D9-BF5D1674A6C0}" destId="{E3F84667-A2EA-49AA-8A25-6C3E58A873CE}" srcOrd="0" destOrd="0" presId="urn:microsoft.com/office/officeart/2005/8/layout/hierarchy3"/>
    <dgm:cxn modelId="{61882D59-64D1-41F6-AF89-60D63CBA84B9}" srcId="{08FD6D56-2FF7-43DA-8709-CAF1A4044600}" destId="{ECACBC00-5118-48D3-B1E8-D37CD5FC2F59}" srcOrd="1" destOrd="0" parTransId="{126F3908-2920-461A-9291-84DD3F0A3E73}" sibTransId="{C45C2D57-EAAE-401D-ABA7-4D6C4B1B9B5F}"/>
    <dgm:cxn modelId="{39B84B7B-7C1E-4A75-A944-53E1813F64EC}" type="presOf" srcId="{C3944E4B-ED1C-4809-A6BF-E5081AF98A03}" destId="{FEA6F2E2-EFB8-464B-9CA2-6C020E05FBC9}" srcOrd="0" destOrd="0" presId="urn:microsoft.com/office/officeart/2005/8/layout/hierarchy3"/>
    <dgm:cxn modelId="{D2B5A57B-7895-4E79-9160-6005E3B53F1D}" type="presOf" srcId="{0A4310A8-FF8A-4DAC-B8C9-0709E4F91B41}" destId="{1C7263F7-9111-4CF8-A406-B4A253358F29}" srcOrd="0" destOrd="0" presId="urn:microsoft.com/office/officeart/2005/8/layout/hierarchy3"/>
    <dgm:cxn modelId="{DA65277D-A97C-494E-BFCF-2CA46D6B86CE}" type="presOf" srcId="{B686CD45-572E-4785-920A-7679A51243C5}" destId="{F9C8D6CF-3F9E-4A7E-B6CE-CB1AB669111C}" srcOrd="0" destOrd="0" presId="urn:microsoft.com/office/officeart/2005/8/layout/hierarchy3"/>
    <dgm:cxn modelId="{E1356789-9AA4-4D64-9CDF-EF2BDC2E258A}" type="presOf" srcId="{080E1DBE-B521-410A-A1A9-82CB6A322D58}" destId="{B00EEDCE-0955-4597-ADC8-4B86CC5FD8E9}" srcOrd="0" destOrd="0" presId="urn:microsoft.com/office/officeart/2005/8/layout/hierarchy3"/>
    <dgm:cxn modelId="{C29C938A-5428-4CEF-A1EB-061331F9CFF8}" type="presOf" srcId="{CC15DF7D-C3B7-4710-B3B3-819C8BE5BEEC}" destId="{D43609F8-95C4-41A4-9B78-F62B711C8A1C}" srcOrd="0" destOrd="0" presId="urn:microsoft.com/office/officeart/2005/8/layout/hierarchy3"/>
    <dgm:cxn modelId="{76B4068D-5BAA-49BD-9519-920A34A460A7}" srcId="{F5A6E4E6-0728-4E88-89CB-DECCAA28FC32}" destId="{B3A26685-24EC-4706-8EE4-8FB9D8879D95}" srcOrd="3" destOrd="0" parTransId="{8EE255A6-C2DF-4354-8591-03109E0EAFE4}" sibTransId="{8B311CFB-F717-4340-80B4-D6553D7B7DA2}"/>
    <dgm:cxn modelId="{93D4898F-3A71-4504-B502-F7B7B3A6A9A0}" srcId="{F5A6E4E6-0728-4E88-89CB-DECCAA28FC32}" destId="{AD4D5CE8-C4E8-4CA6-8D7D-C029655E514B}" srcOrd="0" destOrd="0" parTransId="{97EBA70C-742B-4FBF-935F-2E93110A1298}" sibTransId="{E83E2B0E-DACD-4CBF-BCB1-EE37BD962DBC}"/>
    <dgm:cxn modelId="{A0F5D892-EDF3-48B1-9DE0-7AEBCD22316F}" type="presOf" srcId="{F5A6E4E6-0728-4E88-89CB-DECCAA28FC32}" destId="{2171FD5E-1E63-43EF-BBD6-464A2E6AE208}" srcOrd="1" destOrd="0" presId="urn:microsoft.com/office/officeart/2005/8/layout/hierarchy3"/>
    <dgm:cxn modelId="{58F0FB97-047C-441C-9E3C-F7C6BF3E7FBA}" srcId="{3824F9CA-2774-4020-81F5-566C34CC648E}" destId="{31167F0C-8FDE-4F9E-8557-39D2A62E0326}" srcOrd="0" destOrd="0" parTransId="{D8660413-9DD9-4784-BFD8-811ED5464E6B}" sibTransId="{319CC3D2-201E-4DB5-AAEB-761D2B58923C}"/>
    <dgm:cxn modelId="{F09BEE9C-B180-497C-AACD-F6B60C4BBC7F}" type="presOf" srcId="{F7CBDDB2-2074-4F21-BE1A-BF7E476E80A5}" destId="{331D593C-92F2-40D5-B79D-DE230243F200}" srcOrd="0" destOrd="0" presId="urn:microsoft.com/office/officeart/2005/8/layout/hierarchy3"/>
    <dgm:cxn modelId="{131BC39F-26E4-4DD4-AC88-3013A5DC2DD6}" type="presOf" srcId="{31167F0C-8FDE-4F9E-8557-39D2A62E0326}" destId="{3A5B507F-6771-4B84-8363-9B2BBAC22B77}" srcOrd="0" destOrd="0" presId="urn:microsoft.com/office/officeart/2005/8/layout/hierarchy3"/>
    <dgm:cxn modelId="{BBD006A1-890D-4C7D-BC82-BA6B22E21327}" type="presOf" srcId="{60507456-A0F2-4F2B-B731-8D4DED11CFB4}" destId="{09B65E06-164C-46A8-9762-FBB673787523}" srcOrd="0" destOrd="0" presId="urn:microsoft.com/office/officeart/2005/8/layout/hierarchy3"/>
    <dgm:cxn modelId="{27C84AB1-D9EF-41F6-A60C-52396DBFA10C}" type="presOf" srcId="{27FD0F10-CB35-4794-86D9-BF5D1674A6C0}" destId="{637E9F94-F4F9-4C91-A803-2E4DA81D568F}" srcOrd="1" destOrd="0" presId="urn:microsoft.com/office/officeart/2005/8/layout/hierarchy3"/>
    <dgm:cxn modelId="{E1F9F3B1-E144-4F65-9162-AEE06460232E}" srcId="{F5A6E4E6-0728-4E88-89CB-DECCAA28FC32}" destId="{9B72DE94-BAE9-413C-ACFA-56BF6E994F1A}" srcOrd="2" destOrd="0" parTransId="{75CC18CD-82AA-4E64-AB3F-08F6740AE2F0}" sibTransId="{F9D6F5A1-9F31-4FD0-B2F3-8CD3FC7808C6}"/>
    <dgm:cxn modelId="{772D62BD-592E-45F8-B270-D45D251B2F5A}" srcId="{31167F0C-8FDE-4F9E-8557-39D2A62E0326}" destId="{2CF7756C-2035-4376-BE41-8FBFD1263F72}" srcOrd="4" destOrd="0" parTransId="{7DBF2B13-0581-4DA7-9B26-B06A5E92C39D}" sibTransId="{2452C8E7-05B1-4D09-B41C-520AE6632942}"/>
    <dgm:cxn modelId="{785295C0-916E-45FC-8921-0A8F26ED520D}" srcId="{3824F9CA-2774-4020-81F5-566C34CC648E}" destId="{60507456-A0F2-4F2B-B731-8D4DED11CFB4}" srcOrd="2" destOrd="0" parTransId="{B9375BB0-1B0C-4BFC-91FB-76BB868CC11A}" sibTransId="{C4917C67-BA50-4DC9-8FBE-1576D71B43B3}"/>
    <dgm:cxn modelId="{305D06C1-5C8A-464E-B3DF-7F28506D0B27}" type="presOf" srcId="{FABFA9B1-D2CA-45CE-B0A1-E9E280952643}" destId="{7457710B-A7DA-4B82-BB2D-5179A2EE7A23}" srcOrd="0" destOrd="0" presId="urn:microsoft.com/office/officeart/2005/8/layout/hierarchy3"/>
    <dgm:cxn modelId="{A8C6BBC2-82FB-4D18-87FC-9DB7CDD8D3BB}" type="presOf" srcId="{08FD6D56-2FF7-43DA-8709-CAF1A4044600}" destId="{1D5F9078-591A-4F7E-8A7E-13A1D1A1751E}" srcOrd="1" destOrd="0" presId="urn:microsoft.com/office/officeart/2005/8/layout/hierarchy3"/>
    <dgm:cxn modelId="{4586F3C3-DAB6-43DA-8CB3-8B47B0524318}" type="presOf" srcId="{6D7DEDC1-6AF1-4E5A-A562-32E7C454FDA3}" destId="{29D11601-F6B8-46C8-90DD-D3BA1E987DC7}" srcOrd="0" destOrd="0" presId="urn:microsoft.com/office/officeart/2005/8/layout/hierarchy3"/>
    <dgm:cxn modelId="{45B44BC4-635F-49E0-9155-F7256EF49897}" srcId="{31167F0C-8FDE-4F9E-8557-39D2A62E0326}" destId="{B686CD45-572E-4785-920A-7679A51243C5}" srcOrd="1" destOrd="0" parTransId="{20098468-07C3-4AFD-A6D3-BA30C422F9A2}" sibTransId="{FBB3393B-1F35-4FEF-BF6A-C81C7381E0D8}"/>
    <dgm:cxn modelId="{2E88B1C6-C6A8-4F6F-B761-930157E18C36}" type="presOf" srcId="{AD4D5CE8-C4E8-4CA6-8D7D-C029655E514B}" destId="{67BBA129-730E-4185-80BD-C1B3170E7A15}" srcOrd="0" destOrd="0" presId="urn:microsoft.com/office/officeart/2005/8/layout/hierarchy3"/>
    <dgm:cxn modelId="{BBA48BCA-7BF3-4566-8D69-CC21C4880DAC}" type="presOf" srcId="{3B019E46-2808-49B0-B8DF-B57A7184226A}" destId="{69473794-4BEE-4200-980E-B4743E2B88E1}" srcOrd="0" destOrd="0" presId="urn:microsoft.com/office/officeart/2005/8/layout/hierarchy3"/>
    <dgm:cxn modelId="{7063D2CC-75BF-45E6-92D3-9FA8B3FCFE62}" type="presOf" srcId="{3824F9CA-2774-4020-81F5-566C34CC648E}" destId="{D436B73C-3E7E-4B9C-9D76-57E87D78DF6D}" srcOrd="0" destOrd="0" presId="urn:microsoft.com/office/officeart/2005/8/layout/hierarchy3"/>
    <dgm:cxn modelId="{E64760D1-1982-4A23-B8B7-B97767C9CA3B}" srcId="{08FD6D56-2FF7-43DA-8709-CAF1A4044600}" destId="{F7CBDDB2-2074-4F21-BE1A-BF7E476E80A5}" srcOrd="0" destOrd="0" parTransId="{C798A20C-A1FF-4978-BAD8-407AD35670AD}" sibTransId="{41632B38-6715-47C3-A897-A6F6E45A3A1F}"/>
    <dgm:cxn modelId="{6ECA24D3-8125-406D-9308-C4C7C76755D5}" type="presOf" srcId="{FA812335-C849-4370-83A3-F0A46691FB04}" destId="{732A3CE9-5C95-404A-82D4-5F090B2ABC2E}" srcOrd="0" destOrd="0" presId="urn:microsoft.com/office/officeart/2005/8/layout/hierarchy3"/>
    <dgm:cxn modelId="{B8A3A6DE-6FC4-4901-BD4F-A573785A9267}" type="presOf" srcId="{9B72DE94-BAE9-413C-ACFA-56BF6E994F1A}" destId="{DE8CE8FF-85AC-4F8C-B627-22F83652CFB1}" srcOrd="0" destOrd="0" presId="urn:microsoft.com/office/officeart/2005/8/layout/hierarchy3"/>
    <dgm:cxn modelId="{9E763FE1-908A-4B01-BEEA-25061E1C3504}" type="presOf" srcId="{60507456-A0F2-4F2B-B731-8D4DED11CFB4}" destId="{CC381B7F-31FF-4468-B37B-B5C21B354B15}" srcOrd="1" destOrd="0" presId="urn:microsoft.com/office/officeart/2005/8/layout/hierarchy3"/>
    <dgm:cxn modelId="{6823FEE1-240F-4339-BD70-A26A9F687A17}" srcId="{31167F0C-8FDE-4F9E-8557-39D2A62E0326}" destId="{213793A0-42CB-41F5-8E8B-38B9894DAD6B}" srcOrd="3" destOrd="0" parTransId="{2121424F-E6C0-4B2B-B102-7AF278F649A7}" sibTransId="{8673747B-9A70-4B07-8EE7-7CFAC0E43B07}"/>
    <dgm:cxn modelId="{DB26F2E2-1F6F-47F7-9AC6-F781D3B18177}" type="presOf" srcId="{7DBF2B13-0581-4DA7-9B26-B06A5E92C39D}" destId="{8B142535-7B88-4AFD-A784-07752D9C6DE8}" srcOrd="0" destOrd="0" presId="urn:microsoft.com/office/officeart/2005/8/layout/hierarchy3"/>
    <dgm:cxn modelId="{7D1DBBE6-6F38-4ECF-BBA3-7FCAC53134D2}" type="presOf" srcId="{2121424F-E6C0-4B2B-B102-7AF278F649A7}" destId="{D84A0422-76A0-4F53-81F3-4FD2F4A44985}" srcOrd="0" destOrd="0" presId="urn:microsoft.com/office/officeart/2005/8/layout/hierarchy3"/>
    <dgm:cxn modelId="{51C3A3EA-3043-43CD-811A-0C0A0A0E42CD}" type="presOf" srcId="{92BF52D2-5063-4C13-8C91-99DF9936952B}" destId="{F51670E4-21EA-499A-A722-8DA3F898C05B}" srcOrd="0" destOrd="0" presId="urn:microsoft.com/office/officeart/2005/8/layout/hierarchy3"/>
    <dgm:cxn modelId="{BB3428EF-CDB4-4389-BE48-B14CE3DF088D}" type="presOf" srcId="{4D0E7F96-CE5E-432B-8655-04E8188425F8}" destId="{E47A010F-5C08-442F-A511-FAF0D0BB8189}" srcOrd="0" destOrd="0" presId="urn:microsoft.com/office/officeart/2005/8/layout/hierarchy3"/>
    <dgm:cxn modelId="{F95B0AF0-DA2B-4A4C-8F0B-8069CB77F196}" srcId="{08FD6D56-2FF7-43DA-8709-CAF1A4044600}" destId="{6D7DEDC1-6AF1-4E5A-A562-32E7C454FDA3}" srcOrd="3" destOrd="0" parTransId="{3B019E46-2808-49B0-B8DF-B57A7184226A}" sibTransId="{3B068AFE-6015-4029-A5AA-5E192C931D4F}"/>
    <dgm:cxn modelId="{96DE16F1-7D38-4CF8-B944-9A1E3F10B881}" type="presOf" srcId="{31167F0C-8FDE-4F9E-8557-39D2A62E0326}" destId="{FF5A3886-1435-45CB-8D55-2170FD857D24}" srcOrd="1" destOrd="0" presId="urn:microsoft.com/office/officeart/2005/8/layout/hierarchy3"/>
    <dgm:cxn modelId="{14B70BF7-6EF7-4749-BCD4-69B21B0FE59C}" srcId="{27FD0F10-CB35-4794-86D9-BF5D1674A6C0}" destId="{4D0E7F96-CE5E-432B-8655-04E8188425F8}" srcOrd="1" destOrd="0" parTransId="{AE461DB8-6033-4C16-9F1D-DDB0C515A4C9}" sibTransId="{A46C55AB-07F4-4B31-BEF0-0A5C35E89A1A}"/>
    <dgm:cxn modelId="{07B26BF8-6D7F-4415-B1A6-1C4083105816}" type="presOf" srcId="{F5A6E4E6-0728-4E88-89CB-DECCAA28FC32}" destId="{5264079F-4D54-4237-BDE0-361CAF9C3D80}" srcOrd="0" destOrd="0" presId="urn:microsoft.com/office/officeart/2005/8/layout/hierarchy3"/>
    <dgm:cxn modelId="{B14EDEF8-DB3E-4435-A85E-F7E3592A340A}" type="presOf" srcId="{20098468-07C3-4AFD-A6D3-BA30C422F9A2}" destId="{AF2CC41E-0A5C-41D2-B841-2FE45C16378B}" srcOrd="0" destOrd="0" presId="urn:microsoft.com/office/officeart/2005/8/layout/hierarchy3"/>
    <dgm:cxn modelId="{71D8AD45-4376-4035-9E58-5B50ECBBD699}" type="presParOf" srcId="{D436B73C-3E7E-4B9C-9D76-57E87D78DF6D}" destId="{F7EC1A79-1A8D-41BC-96FA-1BE8C0518B7F}" srcOrd="0" destOrd="0" presId="urn:microsoft.com/office/officeart/2005/8/layout/hierarchy3"/>
    <dgm:cxn modelId="{9297D286-7CA4-4016-9FD0-B1365AF37B27}" type="presParOf" srcId="{F7EC1A79-1A8D-41BC-96FA-1BE8C0518B7F}" destId="{FDDF9854-3E49-417C-B73B-1C1FB3B33E94}" srcOrd="0" destOrd="0" presId="urn:microsoft.com/office/officeart/2005/8/layout/hierarchy3"/>
    <dgm:cxn modelId="{77BBEBAA-3FC7-42A6-ACE1-755B6C26D897}" type="presParOf" srcId="{FDDF9854-3E49-417C-B73B-1C1FB3B33E94}" destId="{3A5B507F-6771-4B84-8363-9B2BBAC22B77}" srcOrd="0" destOrd="0" presId="urn:microsoft.com/office/officeart/2005/8/layout/hierarchy3"/>
    <dgm:cxn modelId="{6CA95691-3EC2-439A-8244-16BE16E41726}" type="presParOf" srcId="{FDDF9854-3E49-417C-B73B-1C1FB3B33E94}" destId="{FF5A3886-1435-45CB-8D55-2170FD857D24}" srcOrd="1" destOrd="0" presId="urn:microsoft.com/office/officeart/2005/8/layout/hierarchy3"/>
    <dgm:cxn modelId="{FEEAC27F-F68C-45AA-93D0-E824A9A56CFF}" type="presParOf" srcId="{F7EC1A79-1A8D-41BC-96FA-1BE8C0518B7F}" destId="{6F6A1CAD-694C-4CE6-8FC5-42647899EFD0}" srcOrd="1" destOrd="0" presId="urn:microsoft.com/office/officeart/2005/8/layout/hierarchy3"/>
    <dgm:cxn modelId="{2D1E3239-8562-4EA9-B628-57A10FAF0A51}" type="presParOf" srcId="{6F6A1CAD-694C-4CE6-8FC5-42647899EFD0}" destId="{00AC0328-BE49-4428-930D-ED67E16B4D27}" srcOrd="0" destOrd="0" presId="urn:microsoft.com/office/officeart/2005/8/layout/hierarchy3"/>
    <dgm:cxn modelId="{7CEFBC33-E3F0-4912-9962-A82A032F6D6A}" type="presParOf" srcId="{6F6A1CAD-694C-4CE6-8FC5-42647899EFD0}" destId="{8E3298DF-E75D-4CD1-B42E-8F43BF0D703F}" srcOrd="1" destOrd="0" presId="urn:microsoft.com/office/officeart/2005/8/layout/hierarchy3"/>
    <dgm:cxn modelId="{3D7E08E5-39ED-4CB4-8149-E195BA65CAB1}" type="presParOf" srcId="{6F6A1CAD-694C-4CE6-8FC5-42647899EFD0}" destId="{AF2CC41E-0A5C-41D2-B841-2FE45C16378B}" srcOrd="2" destOrd="0" presId="urn:microsoft.com/office/officeart/2005/8/layout/hierarchy3"/>
    <dgm:cxn modelId="{683FFE16-C464-4A84-BE84-8D4F6D4864AB}" type="presParOf" srcId="{6F6A1CAD-694C-4CE6-8FC5-42647899EFD0}" destId="{F9C8D6CF-3F9E-4A7E-B6CE-CB1AB669111C}" srcOrd="3" destOrd="0" presId="urn:microsoft.com/office/officeart/2005/8/layout/hierarchy3"/>
    <dgm:cxn modelId="{9DA2D199-04E9-47EC-AFB1-8C02053A0B97}" type="presParOf" srcId="{6F6A1CAD-694C-4CE6-8FC5-42647899EFD0}" destId="{1C7263F7-9111-4CF8-A406-B4A253358F29}" srcOrd="4" destOrd="0" presId="urn:microsoft.com/office/officeart/2005/8/layout/hierarchy3"/>
    <dgm:cxn modelId="{DDCA85FF-A4A2-44AF-B405-CA6CCB294739}" type="presParOf" srcId="{6F6A1CAD-694C-4CE6-8FC5-42647899EFD0}" destId="{FEA6F2E2-EFB8-464B-9CA2-6C020E05FBC9}" srcOrd="5" destOrd="0" presId="urn:microsoft.com/office/officeart/2005/8/layout/hierarchy3"/>
    <dgm:cxn modelId="{7348045E-8752-4D5F-9F9F-5DFB765CFE6C}" type="presParOf" srcId="{6F6A1CAD-694C-4CE6-8FC5-42647899EFD0}" destId="{D84A0422-76A0-4F53-81F3-4FD2F4A44985}" srcOrd="6" destOrd="0" presId="urn:microsoft.com/office/officeart/2005/8/layout/hierarchy3"/>
    <dgm:cxn modelId="{102CE0A1-1F8E-422F-B725-CEA0971C6A3E}" type="presParOf" srcId="{6F6A1CAD-694C-4CE6-8FC5-42647899EFD0}" destId="{7D842CD8-D1AA-4680-BD0E-B0DA2B555B49}" srcOrd="7" destOrd="0" presId="urn:microsoft.com/office/officeart/2005/8/layout/hierarchy3"/>
    <dgm:cxn modelId="{2D8AD073-A232-454D-9CB4-1D7641D9F474}" type="presParOf" srcId="{6F6A1CAD-694C-4CE6-8FC5-42647899EFD0}" destId="{8B142535-7B88-4AFD-A784-07752D9C6DE8}" srcOrd="8" destOrd="0" presId="urn:microsoft.com/office/officeart/2005/8/layout/hierarchy3"/>
    <dgm:cxn modelId="{C6F5D35A-90C9-4282-99B5-7BCCCAC6F14F}" type="presParOf" srcId="{6F6A1CAD-694C-4CE6-8FC5-42647899EFD0}" destId="{7609A7E6-0648-428D-B533-791690DF00AF}" srcOrd="9" destOrd="0" presId="urn:microsoft.com/office/officeart/2005/8/layout/hierarchy3"/>
    <dgm:cxn modelId="{EA7E54B5-4FBC-46E8-BEDE-549EEEE23B3D}" type="presParOf" srcId="{D436B73C-3E7E-4B9C-9D76-57E87D78DF6D}" destId="{54507749-00E1-4505-A020-145D1B979C2F}" srcOrd="1" destOrd="0" presId="urn:microsoft.com/office/officeart/2005/8/layout/hierarchy3"/>
    <dgm:cxn modelId="{882A7856-ABCC-4AF0-98FA-01647FD6619B}" type="presParOf" srcId="{54507749-00E1-4505-A020-145D1B979C2F}" destId="{CDC3289C-5EF2-48DE-842F-0709B8BB72FA}" srcOrd="0" destOrd="0" presId="urn:microsoft.com/office/officeart/2005/8/layout/hierarchy3"/>
    <dgm:cxn modelId="{7E058A3F-44DE-4901-9B50-01F9B07F32CC}" type="presParOf" srcId="{CDC3289C-5EF2-48DE-842F-0709B8BB72FA}" destId="{2736A825-024F-4BD4-AEF2-FAFEAD95E7E9}" srcOrd="0" destOrd="0" presId="urn:microsoft.com/office/officeart/2005/8/layout/hierarchy3"/>
    <dgm:cxn modelId="{CC535A15-E680-42F3-BE69-B574E6A46A7B}" type="presParOf" srcId="{CDC3289C-5EF2-48DE-842F-0709B8BB72FA}" destId="{1D5F9078-591A-4F7E-8A7E-13A1D1A1751E}" srcOrd="1" destOrd="0" presId="urn:microsoft.com/office/officeart/2005/8/layout/hierarchy3"/>
    <dgm:cxn modelId="{0C7E8B9B-906E-4D56-9AFE-DF177DD7A339}" type="presParOf" srcId="{54507749-00E1-4505-A020-145D1B979C2F}" destId="{584DD029-FAA0-4ECC-B24C-0D8F2C1C5D43}" srcOrd="1" destOrd="0" presId="urn:microsoft.com/office/officeart/2005/8/layout/hierarchy3"/>
    <dgm:cxn modelId="{12B3A3F0-A133-4FC6-95D2-F28187EE3E04}" type="presParOf" srcId="{584DD029-FAA0-4ECC-B24C-0D8F2C1C5D43}" destId="{7C10786E-0EB0-42A5-B31B-EF6AB1528723}" srcOrd="0" destOrd="0" presId="urn:microsoft.com/office/officeart/2005/8/layout/hierarchy3"/>
    <dgm:cxn modelId="{1D57B3D2-78A6-4CA4-9808-807F12230A84}" type="presParOf" srcId="{584DD029-FAA0-4ECC-B24C-0D8F2C1C5D43}" destId="{331D593C-92F2-40D5-B79D-DE230243F200}" srcOrd="1" destOrd="0" presId="urn:microsoft.com/office/officeart/2005/8/layout/hierarchy3"/>
    <dgm:cxn modelId="{FFEED791-CACC-44A0-A5CF-DE2B2D0987B7}" type="presParOf" srcId="{584DD029-FAA0-4ECC-B24C-0D8F2C1C5D43}" destId="{2937B28E-A306-4847-BD38-8F831EA25B5A}" srcOrd="2" destOrd="0" presId="urn:microsoft.com/office/officeart/2005/8/layout/hierarchy3"/>
    <dgm:cxn modelId="{AEC8EE49-ACF9-43D2-A0AF-2EECCDE99D55}" type="presParOf" srcId="{584DD029-FAA0-4ECC-B24C-0D8F2C1C5D43}" destId="{47BDBE6B-6675-4DC2-869C-34D2C0856B24}" srcOrd="3" destOrd="0" presId="urn:microsoft.com/office/officeart/2005/8/layout/hierarchy3"/>
    <dgm:cxn modelId="{2FF00F33-6606-437C-9727-E0CF86D9B232}" type="presParOf" srcId="{584DD029-FAA0-4ECC-B24C-0D8F2C1C5D43}" destId="{732A3CE9-5C95-404A-82D4-5F090B2ABC2E}" srcOrd="4" destOrd="0" presId="urn:microsoft.com/office/officeart/2005/8/layout/hierarchy3"/>
    <dgm:cxn modelId="{A96E3C78-2E29-4BD7-837E-469214AE9FC3}" type="presParOf" srcId="{584DD029-FAA0-4ECC-B24C-0D8F2C1C5D43}" destId="{0A8EE157-0290-4ADA-8C8D-5E6FE67B3F04}" srcOrd="5" destOrd="0" presId="urn:microsoft.com/office/officeart/2005/8/layout/hierarchy3"/>
    <dgm:cxn modelId="{96ABF255-0A6F-4819-9186-6DFAF55B443E}" type="presParOf" srcId="{584DD029-FAA0-4ECC-B24C-0D8F2C1C5D43}" destId="{69473794-4BEE-4200-980E-B4743E2B88E1}" srcOrd="6" destOrd="0" presId="urn:microsoft.com/office/officeart/2005/8/layout/hierarchy3"/>
    <dgm:cxn modelId="{DDA13AB5-5CCB-435B-92F7-0604DA025E01}" type="presParOf" srcId="{584DD029-FAA0-4ECC-B24C-0D8F2C1C5D43}" destId="{29D11601-F6B8-46C8-90DD-D3BA1E987DC7}" srcOrd="7" destOrd="0" presId="urn:microsoft.com/office/officeart/2005/8/layout/hierarchy3"/>
    <dgm:cxn modelId="{8D636C41-1D49-4EB7-934B-A0016760B352}" type="presParOf" srcId="{D436B73C-3E7E-4B9C-9D76-57E87D78DF6D}" destId="{AF83AAF2-1CE9-4F99-B970-9F31DA867F50}" srcOrd="2" destOrd="0" presId="urn:microsoft.com/office/officeart/2005/8/layout/hierarchy3"/>
    <dgm:cxn modelId="{C1D53083-1F97-4BD6-82FC-615492D64AD0}" type="presParOf" srcId="{AF83AAF2-1CE9-4F99-B970-9F31DA867F50}" destId="{03763706-45CD-45BA-BF91-6EDB7821600E}" srcOrd="0" destOrd="0" presId="urn:microsoft.com/office/officeart/2005/8/layout/hierarchy3"/>
    <dgm:cxn modelId="{2B57F4E0-AFA8-4300-8D1E-74379D9C53B6}" type="presParOf" srcId="{03763706-45CD-45BA-BF91-6EDB7821600E}" destId="{09B65E06-164C-46A8-9762-FBB673787523}" srcOrd="0" destOrd="0" presId="urn:microsoft.com/office/officeart/2005/8/layout/hierarchy3"/>
    <dgm:cxn modelId="{C4042646-3535-4AB9-A3BA-7E0B55B2139C}" type="presParOf" srcId="{03763706-45CD-45BA-BF91-6EDB7821600E}" destId="{CC381B7F-31FF-4468-B37B-B5C21B354B15}" srcOrd="1" destOrd="0" presId="urn:microsoft.com/office/officeart/2005/8/layout/hierarchy3"/>
    <dgm:cxn modelId="{6DE0D046-429E-497B-AC97-2BFCC210B42F}" type="presParOf" srcId="{AF83AAF2-1CE9-4F99-B970-9F31DA867F50}" destId="{293FF8E3-7A1F-4A73-B911-3194B67775B8}" srcOrd="1" destOrd="0" presId="urn:microsoft.com/office/officeart/2005/8/layout/hierarchy3"/>
    <dgm:cxn modelId="{FD64CF46-B263-436F-9DC9-C8DA4AB455C4}" type="presParOf" srcId="{293FF8E3-7A1F-4A73-B911-3194B67775B8}" destId="{458382B1-922B-4132-834D-91D6B56E8251}" srcOrd="0" destOrd="0" presId="urn:microsoft.com/office/officeart/2005/8/layout/hierarchy3"/>
    <dgm:cxn modelId="{0867A3A8-C850-4B42-800A-A09133D98E23}" type="presParOf" srcId="{293FF8E3-7A1F-4A73-B911-3194B67775B8}" destId="{B4F7CE5D-082D-49F6-93D1-8E5EA6942334}" srcOrd="1" destOrd="0" presId="urn:microsoft.com/office/officeart/2005/8/layout/hierarchy3"/>
    <dgm:cxn modelId="{1FD38C1E-C5D2-463C-9581-2704D0DF701C}" type="presParOf" srcId="{293FF8E3-7A1F-4A73-B911-3194B67775B8}" destId="{AD33411D-8B5E-409D-BEFB-9135296C6576}" srcOrd="2" destOrd="0" presId="urn:microsoft.com/office/officeart/2005/8/layout/hierarchy3"/>
    <dgm:cxn modelId="{51F7C416-A92C-44FC-8662-430433ED9B33}" type="presParOf" srcId="{293FF8E3-7A1F-4A73-B911-3194B67775B8}" destId="{F51670E4-21EA-499A-A722-8DA3F898C05B}" srcOrd="3" destOrd="0" presId="urn:microsoft.com/office/officeart/2005/8/layout/hierarchy3"/>
    <dgm:cxn modelId="{B3F13E6F-15E2-4EF3-865F-675AA6B81874}" type="presParOf" srcId="{293FF8E3-7A1F-4A73-B911-3194B67775B8}" destId="{D43609F8-95C4-41A4-9B78-F62B711C8A1C}" srcOrd="4" destOrd="0" presId="urn:microsoft.com/office/officeart/2005/8/layout/hierarchy3"/>
    <dgm:cxn modelId="{2FF6E336-E45D-4AF3-87E8-9C107D99549D}" type="presParOf" srcId="{293FF8E3-7A1F-4A73-B911-3194B67775B8}" destId="{B00EEDCE-0955-4597-ADC8-4B86CC5FD8E9}" srcOrd="5" destOrd="0" presId="urn:microsoft.com/office/officeart/2005/8/layout/hierarchy3"/>
    <dgm:cxn modelId="{AB4BC636-D56C-4F7D-91CA-941677BE0766}" type="presParOf" srcId="{D436B73C-3E7E-4B9C-9D76-57E87D78DF6D}" destId="{02870312-A6D5-46C4-9BA5-A7EF5BAE16F3}" srcOrd="3" destOrd="0" presId="urn:microsoft.com/office/officeart/2005/8/layout/hierarchy3"/>
    <dgm:cxn modelId="{4C1FB09F-B874-4644-A279-94BB9113D4BF}" type="presParOf" srcId="{02870312-A6D5-46C4-9BA5-A7EF5BAE16F3}" destId="{DF933A73-5CD1-4171-A955-F0C7B851FBE2}" srcOrd="0" destOrd="0" presId="urn:microsoft.com/office/officeart/2005/8/layout/hierarchy3"/>
    <dgm:cxn modelId="{05CAA3F9-1B3B-455F-9966-DCDF32198F12}" type="presParOf" srcId="{DF933A73-5CD1-4171-A955-F0C7B851FBE2}" destId="{E3F84667-A2EA-49AA-8A25-6C3E58A873CE}" srcOrd="0" destOrd="0" presId="urn:microsoft.com/office/officeart/2005/8/layout/hierarchy3"/>
    <dgm:cxn modelId="{C8E9F3E5-6DBA-4809-B5BF-892AB07AFDCE}" type="presParOf" srcId="{DF933A73-5CD1-4171-A955-F0C7B851FBE2}" destId="{637E9F94-F4F9-4C91-A803-2E4DA81D568F}" srcOrd="1" destOrd="0" presId="urn:microsoft.com/office/officeart/2005/8/layout/hierarchy3"/>
    <dgm:cxn modelId="{DACB51AD-1A25-4E3F-A6E6-7FA0B42E96BB}" type="presParOf" srcId="{02870312-A6D5-46C4-9BA5-A7EF5BAE16F3}" destId="{780AAD4B-B138-4750-89AE-72FB6B3383F9}" srcOrd="1" destOrd="0" presId="urn:microsoft.com/office/officeart/2005/8/layout/hierarchy3"/>
    <dgm:cxn modelId="{B2947EE8-BE6B-4CAE-9E8F-C140D8C4A76B}" type="presParOf" srcId="{780AAD4B-B138-4750-89AE-72FB6B3383F9}" destId="{23500143-BB51-47DC-A6D9-05CD95E026BA}" srcOrd="0" destOrd="0" presId="urn:microsoft.com/office/officeart/2005/8/layout/hierarchy3"/>
    <dgm:cxn modelId="{907C17A8-247D-4166-AA9F-18ABC6172BCB}" type="presParOf" srcId="{780AAD4B-B138-4750-89AE-72FB6B3383F9}" destId="{46AAA0CB-58FD-42CE-9B95-CFC85AF311A7}" srcOrd="1" destOrd="0" presId="urn:microsoft.com/office/officeart/2005/8/layout/hierarchy3"/>
    <dgm:cxn modelId="{5CC40CA5-9D81-46AD-91A6-B5CCF71EAD0F}" type="presParOf" srcId="{780AAD4B-B138-4750-89AE-72FB6B3383F9}" destId="{623CCBA6-ED21-408D-A7D6-5045D5C715FB}" srcOrd="2" destOrd="0" presId="urn:microsoft.com/office/officeart/2005/8/layout/hierarchy3"/>
    <dgm:cxn modelId="{AFE17854-C85C-4253-AC2C-F5ADF5C20959}" type="presParOf" srcId="{780AAD4B-B138-4750-89AE-72FB6B3383F9}" destId="{E47A010F-5C08-442F-A511-FAF0D0BB8189}" srcOrd="3" destOrd="0" presId="urn:microsoft.com/office/officeart/2005/8/layout/hierarchy3"/>
    <dgm:cxn modelId="{C7ABD378-BA4F-4A9A-AAEA-580C5ABE4C05}" type="presParOf" srcId="{780AAD4B-B138-4750-89AE-72FB6B3383F9}" destId="{4DB7FB0A-FB45-497F-80F2-55FD89D87DA0}" srcOrd="4" destOrd="0" presId="urn:microsoft.com/office/officeart/2005/8/layout/hierarchy3"/>
    <dgm:cxn modelId="{BC4537BF-9B5B-43C3-BA7E-937015DF6D6F}" type="presParOf" srcId="{780AAD4B-B138-4750-89AE-72FB6B3383F9}" destId="{2D68AE14-ADAD-49BB-8617-B9C4D1F88532}" srcOrd="5" destOrd="0" presId="urn:microsoft.com/office/officeart/2005/8/layout/hierarchy3"/>
    <dgm:cxn modelId="{985BE97D-C24C-472C-8E36-A73D75EE5701}" type="presParOf" srcId="{D436B73C-3E7E-4B9C-9D76-57E87D78DF6D}" destId="{0ED956D2-5A8C-438E-97F5-039DA5913C87}" srcOrd="4" destOrd="0" presId="urn:microsoft.com/office/officeart/2005/8/layout/hierarchy3"/>
    <dgm:cxn modelId="{5BFE4DE9-7A10-4359-B810-435B546FF2FA}" type="presParOf" srcId="{0ED956D2-5A8C-438E-97F5-039DA5913C87}" destId="{A6473B09-6656-47D1-ADEA-1B4C92085C89}" srcOrd="0" destOrd="0" presId="urn:microsoft.com/office/officeart/2005/8/layout/hierarchy3"/>
    <dgm:cxn modelId="{6FBAA5BF-B207-4D09-B361-ED0D2417CC8C}" type="presParOf" srcId="{A6473B09-6656-47D1-ADEA-1B4C92085C89}" destId="{5264079F-4D54-4237-BDE0-361CAF9C3D80}" srcOrd="0" destOrd="0" presId="urn:microsoft.com/office/officeart/2005/8/layout/hierarchy3"/>
    <dgm:cxn modelId="{8DCF326B-5C90-4C53-87E5-EE6CD430AF0E}" type="presParOf" srcId="{A6473B09-6656-47D1-ADEA-1B4C92085C89}" destId="{2171FD5E-1E63-43EF-BBD6-464A2E6AE208}" srcOrd="1" destOrd="0" presId="urn:microsoft.com/office/officeart/2005/8/layout/hierarchy3"/>
    <dgm:cxn modelId="{51242BD8-1F99-42BF-9EB9-43E155B8349F}" type="presParOf" srcId="{0ED956D2-5A8C-438E-97F5-039DA5913C87}" destId="{C0CCB7E2-C6C6-4435-8038-1C9BD52F6F71}" srcOrd="1" destOrd="0" presId="urn:microsoft.com/office/officeart/2005/8/layout/hierarchy3"/>
    <dgm:cxn modelId="{A4192D64-3CB7-4BF5-9718-56755254F832}" type="presParOf" srcId="{C0CCB7E2-C6C6-4435-8038-1C9BD52F6F71}" destId="{2738F89C-697F-465C-8061-AE1C26FB34C2}" srcOrd="0" destOrd="0" presId="urn:microsoft.com/office/officeart/2005/8/layout/hierarchy3"/>
    <dgm:cxn modelId="{E5AF3640-1DB5-44D2-BE19-974979D35E93}" type="presParOf" srcId="{C0CCB7E2-C6C6-4435-8038-1C9BD52F6F71}" destId="{67BBA129-730E-4185-80BD-C1B3170E7A15}" srcOrd="1" destOrd="0" presId="urn:microsoft.com/office/officeart/2005/8/layout/hierarchy3"/>
    <dgm:cxn modelId="{E99604FA-961D-4147-963B-3159A673B0DF}" type="presParOf" srcId="{C0CCB7E2-C6C6-4435-8038-1C9BD52F6F71}" destId="{0895FDC9-2DD0-41C7-80CB-147A77812B1A}" srcOrd="2" destOrd="0" presId="urn:microsoft.com/office/officeart/2005/8/layout/hierarchy3"/>
    <dgm:cxn modelId="{53805470-99CF-43A8-8E75-7C1E0E5A9B91}" type="presParOf" srcId="{C0CCB7E2-C6C6-4435-8038-1C9BD52F6F71}" destId="{7457710B-A7DA-4B82-BB2D-5179A2EE7A23}" srcOrd="3" destOrd="0" presId="urn:microsoft.com/office/officeart/2005/8/layout/hierarchy3"/>
    <dgm:cxn modelId="{24ECD69A-E55C-4F58-BAFA-9BAF13D50B21}" type="presParOf" srcId="{C0CCB7E2-C6C6-4435-8038-1C9BD52F6F71}" destId="{8417A244-DD44-4842-8347-83A598A4EA2D}" srcOrd="4" destOrd="0" presId="urn:microsoft.com/office/officeart/2005/8/layout/hierarchy3"/>
    <dgm:cxn modelId="{A6B5406C-127D-41AC-95A9-33BB6DC0AB7F}" type="presParOf" srcId="{C0CCB7E2-C6C6-4435-8038-1C9BD52F6F71}" destId="{DE8CE8FF-85AC-4F8C-B627-22F83652CFB1}" srcOrd="5" destOrd="0" presId="urn:microsoft.com/office/officeart/2005/8/layout/hierarchy3"/>
    <dgm:cxn modelId="{D4073578-34CE-4B76-AD2C-9A5CB3EB3D2E}" type="presParOf" srcId="{C0CCB7E2-C6C6-4435-8038-1C9BD52F6F71}" destId="{742EAB30-1FB2-4D3F-A0B3-472F8E9A32AF}" srcOrd="6" destOrd="0" presId="urn:microsoft.com/office/officeart/2005/8/layout/hierarchy3"/>
    <dgm:cxn modelId="{EB46CA9B-D219-4A34-9B75-5F4D8DB88C38}" type="presParOf" srcId="{C0CCB7E2-C6C6-4435-8038-1C9BD52F6F71}" destId="{A99896DE-6BA9-4A46-B9B5-350BDDCE7224}"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B507F-6771-4B84-8363-9B2BBAC22B77}">
      <dsp:nvSpPr>
        <dsp:cNvPr id="0" name=""/>
        <dsp:cNvSpPr/>
      </dsp:nvSpPr>
      <dsp:spPr>
        <a:xfrm>
          <a:off x="125781" y="844"/>
          <a:ext cx="1578201" cy="789100"/>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Font typeface="+mj-lt"/>
            <a:buNone/>
          </a:pPr>
          <a:r>
            <a:rPr lang="en-US" altLang="zh-CN" sz="1400" b="0" i="0" u="none" kern="1200" dirty="0"/>
            <a:t>1.</a:t>
          </a:r>
          <a:r>
            <a:rPr lang="zh-CN" altLang="en-US" sz="1400" b="0" i="0" u="none" kern="1200" dirty="0"/>
            <a:t>领导力、治理和投资</a:t>
          </a:r>
          <a:endParaRPr lang="en-PK" sz="1400" b="1" kern="1200" dirty="0"/>
        </a:p>
      </dsp:txBody>
      <dsp:txXfrm>
        <a:off x="148893" y="23956"/>
        <a:ext cx="1531977" cy="742876"/>
      </dsp:txXfrm>
    </dsp:sp>
    <dsp:sp modelId="{00AC0328-BE49-4428-930D-ED67E16B4D27}">
      <dsp:nvSpPr>
        <dsp:cNvPr id="0" name=""/>
        <dsp:cNvSpPr/>
      </dsp:nvSpPr>
      <dsp:spPr>
        <a:xfrm>
          <a:off x="283601" y="789944"/>
          <a:ext cx="157820" cy="591825"/>
        </a:xfrm>
        <a:custGeom>
          <a:avLst/>
          <a:gdLst/>
          <a:ahLst/>
          <a:cxnLst/>
          <a:rect l="0" t="0" r="0" b="0"/>
          <a:pathLst>
            <a:path>
              <a:moveTo>
                <a:pt x="0" y="0"/>
              </a:moveTo>
              <a:lnTo>
                <a:pt x="0" y="591825"/>
              </a:lnTo>
              <a:lnTo>
                <a:pt x="157820" y="5918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3298DF-E75D-4CD1-B42E-8F43BF0D703F}">
      <dsp:nvSpPr>
        <dsp:cNvPr id="0" name=""/>
        <dsp:cNvSpPr/>
      </dsp:nvSpPr>
      <dsp:spPr>
        <a:xfrm>
          <a:off x="441421" y="987220"/>
          <a:ext cx="1262561" cy="7891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Font typeface="Wingdings" panose="05000000000000000000" pitchFamily="2" charset="2"/>
            <a:buNone/>
          </a:pPr>
          <a:r>
            <a:rPr lang="zh-CN" altLang="en-US" sz="1100" b="0" i="0" u="none" kern="1200" dirty="0"/>
            <a:t>加强区域机构的数字领导力</a:t>
          </a:r>
          <a:endParaRPr lang="en-PK" sz="1100" b="0" kern="1200" dirty="0">
            <a:latin typeface="Arial" panose="020B0604020202020204" pitchFamily="34" charset="0"/>
            <a:cs typeface="Arial" panose="020B0604020202020204" pitchFamily="34" charset="0"/>
          </a:endParaRPr>
        </a:p>
      </dsp:txBody>
      <dsp:txXfrm>
        <a:off x="464533" y="1010332"/>
        <a:ext cx="1216337" cy="742876"/>
      </dsp:txXfrm>
    </dsp:sp>
    <dsp:sp modelId="{AF2CC41E-0A5C-41D2-B841-2FE45C16378B}">
      <dsp:nvSpPr>
        <dsp:cNvPr id="0" name=""/>
        <dsp:cNvSpPr/>
      </dsp:nvSpPr>
      <dsp:spPr>
        <a:xfrm>
          <a:off x="283601" y="789944"/>
          <a:ext cx="157820" cy="1466634"/>
        </a:xfrm>
        <a:custGeom>
          <a:avLst/>
          <a:gdLst/>
          <a:ahLst/>
          <a:cxnLst/>
          <a:rect l="0" t="0" r="0" b="0"/>
          <a:pathLst>
            <a:path>
              <a:moveTo>
                <a:pt x="0" y="0"/>
              </a:moveTo>
              <a:lnTo>
                <a:pt x="0" y="1466634"/>
              </a:lnTo>
              <a:lnTo>
                <a:pt x="157820" y="14666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C8D6CF-3F9E-4A7E-B6CE-CB1AB669111C}">
      <dsp:nvSpPr>
        <dsp:cNvPr id="0" name=""/>
        <dsp:cNvSpPr/>
      </dsp:nvSpPr>
      <dsp:spPr>
        <a:xfrm>
          <a:off x="441421" y="1973596"/>
          <a:ext cx="1262561" cy="5659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Font typeface="Wingdings" panose="05000000000000000000" pitchFamily="2" charset="2"/>
            <a:buNone/>
          </a:pPr>
          <a:r>
            <a:rPr lang="zh-CN" altLang="en-US" sz="1100" b="0" i="0" u="none" kern="1200" dirty="0"/>
            <a:t>吸引对数字经济的投资</a:t>
          </a:r>
          <a:endParaRPr lang="en-PK" sz="1100" b="0" kern="1200" dirty="0">
            <a:latin typeface="Arial" panose="020B0604020202020204" pitchFamily="34" charset="0"/>
            <a:cs typeface="Arial" panose="020B0604020202020204" pitchFamily="34" charset="0"/>
          </a:endParaRPr>
        </a:p>
      </dsp:txBody>
      <dsp:txXfrm>
        <a:off x="457998" y="1990173"/>
        <a:ext cx="1229407" cy="532812"/>
      </dsp:txXfrm>
    </dsp:sp>
    <dsp:sp modelId="{1C7263F7-9111-4CF8-A406-B4A253358F29}">
      <dsp:nvSpPr>
        <dsp:cNvPr id="0" name=""/>
        <dsp:cNvSpPr/>
      </dsp:nvSpPr>
      <dsp:spPr>
        <a:xfrm>
          <a:off x="283601" y="789944"/>
          <a:ext cx="157820" cy="2274532"/>
        </a:xfrm>
        <a:custGeom>
          <a:avLst/>
          <a:gdLst/>
          <a:ahLst/>
          <a:cxnLst/>
          <a:rect l="0" t="0" r="0" b="0"/>
          <a:pathLst>
            <a:path>
              <a:moveTo>
                <a:pt x="0" y="0"/>
              </a:moveTo>
              <a:lnTo>
                <a:pt x="0" y="2274532"/>
              </a:lnTo>
              <a:lnTo>
                <a:pt x="157820" y="22745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A6F2E2-EFB8-464B-9CA2-6C020E05FBC9}">
      <dsp:nvSpPr>
        <dsp:cNvPr id="0" name=""/>
        <dsp:cNvSpPr/>
      </dsp:nvSpPr>
      <dsp:spPr>
        <a:xfrm>
          <a:off x="441421" y="2736838"/>
          <a:ext cx="1262561" cy="6552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Font typeface="Wingdings" panose="05000000000000000000" pitchFamily="2" charset="2"/>
            <a:buNone/>
          </a:pPr>
          <a:r>
            <a:rPr lang="zh-CN" altLang="en-US" sz="1100" b="0" i="0" u="none" kern="1200" dirty="0"/>
            <a:t>促进包容性的区域数字经济</a:t>
          </a:r>
          <a:endParaRPr lang="en-PK" sz="1100" b="0" kern="1200" dirty="0">
            <a:latin typeface="Arial" panose="020B0604020202020204" pitchFamily="34" charset="0"/>
            <a:cs typeface="Arial" panose="020B0604020202020204" pitchFamily="34" charset="0"/>
          </a:endParaRPr>
        </a:p>
      </dsp:txBody>
      <dsp:txXfrm>
        <a:off x="460613" y="2756030"/>
        <a:ext cx="1224177" cy="616893"/>
      </dsp:txXfrm>
    </dsp:sp>
    <dsp:sp modelId="{D84A0422-76A0-4F53-81F3-4FD2F4A44985}">
      <dsp:nvSpPr>
        <dsp:cNvPr id="0" name=""/>
        <dsp:cNvSpPr/>
      </dsp:nvSpPr>
      <dsp:spPr>
        <a:xfrm>
          <a:off x="283601" y="789944"/>
          <a:ext cx="157820" cy="3374838"/>
        </a:xfrm>
        <a:custGeom>
          <a:avLst/>
          <a:gdLst/>
          <a:ahLst/>
          <a:cxnLst/>
          <a:rect l="0" t="0" r="0" b="0"/>
          <a:pathLst>
            <a:path>
              <a:moveTo>
                <a:pt x="0" y="0"/>
              </a:moveTo>
              <a:lnTo>
                <a:pt x="0" y="3374838"/>
              </a:lnTo>
              <a:lnTo>
                <a:pt x="157820" y="33748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842CD8-D1AA-4680-BD0E-B0DA2B555B49}">
      <dsp:nvSpPr>
        <dsp:cNvPr id="0" name=""/>
        <dsp:cNvSpPr/>
      </dsp:nvSpPr>
      <dsp:spPr>
        <a:xfrm>
          <a:off x="441421" y="3589390"/>
          <a:ext cx="1262561" cy="115078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Font typeface="Wingdings" panose="05000000000000000000" pitchFamily="2" charset="2"/>
            <a:buNone/>
          </a:pPr>
          <a:r>
            <a:rPr lang="zh-CN" altLang="en-US" sz="1100" b="0" i="0" u="none" kern="1200" dirty="0"/>
            <a:t>利用数字技术实现跨领域的可持续发展目标。</a:t>
          </a:r>
          <a:endParaRPr lang="en-PK" sz="1100" b="0" kern="1200" dirty="0">
            <a:latin typeface="Arial" panose="020B0604020202020204" pitchFamily="34" charset="0"/>
            <a:cs typeface="Arial" panose="020B0604020202020204" pitchFamily="34" charset="0"/>
          </a:endParaRPr>
        </a:p>
      </dsp:txBody>
      <dsp:txXfrm>
        <a:off x="475126" y="3623095"/>
        <a:ext cx="1195151" cy="1083375"/>
      </dsp:txXfrm>
    </dsp:sp>
    <dsp:sp modelId="{8B142535-7B88-4AFD-A784-07752D9C6DE8}">
      <dsp:nvSpPr>
        <dsp:cNvPr id="0" name=""/>
        <dsp:cNvSpPr/>
      </dsp:nvSpPr>
      <dsp:spPr>
        <a:xfrm>
          <a:off x="283601" y="789944"/>
          <a:ext cx="157820" cy="4624861"/>
        </a:xfrm>
        <a:custGeom>
          <a:avLst/>
          <a:gdLst/>
          <a:ahLst/>
          <a:cxnLst/>
          <a:rect l="0" t="0" r="0" b="0"/>
          <a:pathLst>
            <a:path>
              <a:moveTo>
                <a:pt x="0" y="0"/>
              </a:moveTo>
              <a:lnTo>
                <a:pt x="0" y="4624861"/>
              </a:lnTo>
              <a:lnTo>
                <a:pt x="157820" y="46248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09A7E6-0648-428D-B533-791690DF00AF}">
      <dsp:nvSpPr>
        <dsp:cNvPr id="0" name=""/>
        <dsp:cNvSpPr/>
      </dsp:nvSpPr>
      <dsp:spPr>
        <a:xfrm>
          <a:off x="441421" y="4937451"/>
          <a:ext cx="1262561" cy="9547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Font typeface="Wingdings" panose="05000000000000000000" pitchFamily="2" charset="2"/>
            <a:buNone/>
          </a:pPr>
          <a:r>
            <a:rPr lang="zh-CN" altLang="en-US" sz="1100" b="0" i="0" u="none" kern="1200" dirty="0"/>
            <a:t>包容性、创新、可持续性、弹性、伙伴关系和参与</a:t>
          </a:r>
          <a:endParaRPr lang="en-PK" sz="1100" b="0" kern="1200" dirty="0">
            <a:latin typeface="Arial" panose="020B0604020202020204" pitchFamily="34" charset="0"/>
            <a:cs typeface="Arial" panose="020B0604020202020204" pitchFamily="34" charset="0"/>
          </a:endParaRPr>
        </a:p>
      </dsp:txBody>
      <dsp:txXfrm>
        <a:off x="469383" y="4965413"/>
        <a:ext cx="1206637" cy="898785"/>
      </dsp:txXfrm>
    </dsp:sp>
    <dsp:sp modelId="{2736A825-024F-4BD4-AEF2-FAFEAD95E7E9}">
      <dsp:nvSpPr>
        <dsp:cNvPr id="0" name=""/>
        <dsp:cNvSpPr/>
      </dsp:nvSpPr>
      <dsp:spPr>
        <a:xfrm>
          <a:off x="2098533" y="844"/>
          <a:ext cx="1578201" cy="960517"/>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Font typeface="+mj-lt"/>
            <a:buNone/>
          </a:pPr>
          <a:r>
            <a:rPr lang="en-US" altLang="zh-CN" sz="1400" b="0" i="0" u="none" kern="1200" dirty="0"/>
            <a:t>2.</a:t>
          </a:r>
          <a:r>
            <a:rPr lang="zh-CN" altLang="en-US" sz="1400" b="0" i="0" u="none" kern="1200" dirty="0"/>
            <a:t>数字政策、有利因素和保障措施</a:t>
          </a:r>
          <a:r>
            <a:rPr lang="en-US" altLang="zh-CN" sz="1400" b="0" i="0" u="none" kern="1200" dirty="0"/>
            <a:t>(</a:t>
          </a:r>
          <a:r>
            <a:rPr lang="zh-CN" altLang="en-US" sz="1400" b="0" i="0" u="none" kern="1200" dirty="0"/>
            <a:t>数据人工智能、网络安全</a:t>
          </a:r>
          <a:r>
            <a:rPr lang="en-US" altLang="zh-CN" sz="1400" b="0" i="0" u="none" kern="1200" dirty="0"/>
            <a:t>)</a:t>
          </a:r>
          <a:r>
            <a:rPr lang="en-US" sz="1400" b="1" kern="1200" dirty="0"/>
            <a:t>)</a:t>
          </a:r>
          <a:endParaRPr lang="en-PK" sz="1400" b="1" kern="1200" dirty="0"/>
        </a:p>
      </dsp:txBody>
      <dsp:txXfrm>
        <a:off x="2126666" y="28977"/>
        <a:ext cx="1521935" cy="904251"/>
      </dsp:txXfrm>
    </dsp:sp>
    <dsp:sp modelId="{7C10786E-0EB0-42A5-B31B-EF6AB1528723}">
      <dsp:nvSpPr>
        <dsp:cNvPr id="0" name=""/>
        <dsp:cNvSpPr/>
      </dsp:nvSpPr>
      <dsp:spPr>
        <a:xfrm>
          <a:off x="2256353" y="961361"/>
          <a:ext cx="157820" cy="920178"/>
        </a:xfrm>
        <a:custGeom>
          <a:avLst/>
          <a:gdLst/>
          <a:ahLst/>
          <a:cxnLst/>
          <a:rect l="0" t="0" r="0" b="0"/>
          <a:pathLst>
            <a:path>
              <a:moveTo>
                <a:pt x="0" y="0"/>
              </a:moveTo>
              <a:lnTo>
                <a:pt x="0" y="920178"/>
              </a:lnTo>
              <a:lnTo>
                <a:pt x="157820" y="9201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1D593C-92F2-40D5-B79D-DE230243F200}">
      <dsp:nvSpPr>
        <dsp:cNvPr id="0" name=""/>
        <dsp:cNvSpPr/>
      </dsp:nvSpPr>
      <dsp:spPr>
        <a:xfrm>
          <a:off x="2414174" y="1158636"/>
          <a:ext cx="1262561" cy="144580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Font typeface="Wingdings" panose="05000000000000000000" pitchFamily="2" charset="2"/>
            <a:buNone/>
          </a:pPr>
          <a:r>
            <a:rPr lang="zh-CN" altLang="en-US" sz="1100" b="0" i="0" u="none" kern="1200" dirty="0"/>
            <a:t>协调</a:t>
          </a:r>
          <a:r>
            <a:rPr lang="en-US" sz="1100" b="0" i="0" u="none" kern="1200" dirty="0"/>
            <a:t>CAREC</a:t>
          </a:r>
          <a:r>
            <a:rPr lang="zh-CN" altLang="en-US" sz="1100" b="0" i="0" u="none" kern="1200" dirty="0"/>
            <a:t>成员国的立法和法规，并通过区域立法来促进数字伙伴关系。</a:t>
          </a:r>
          <a:endParaRPr lang="en-PK" sz="1100" b="0" kern="1200" dirty="0">
            <a:latin typeface="Arial" panose="020B0604020202020204" pitchFamily="34" charset="0"/>
            <a:cs typeface="Arial" panose="020B0604020202020204" pitchFamily="34" charset="0"/>
          </a:endParaRPr>
        </a:p>
      </dsp:txBody>
      <dsp:txXfrm>
        <a:off x="2451153" y="1195615"/>
        <a:ext cx="1188603" cy="1371848"/>
      </dsp:txXfrm>
    </dsp:sp>
    <dsp:sp modelId="{2937B28E-A306-4847-BD38-8F831EA25B5A}">
      <dsp:nvSpPr>
        <dsp:cNvPr id="0" name=""/>
        <dsp:cNvSpPr/>
      </dsp:nvSpPr>
      <dsp:spPr>
        <a:xfrm>
          <a:off x="2256353" y="961361"/>
          <a:ext cx="157820" cy="2234907"/>
        </a:xfrm>
        <a:custGeom>
          <a:avLst/>
          <a:gdLst/>
          <a:ahLst/>
          <a:cxnLst/>
          <a:rect l="0" t="0" r="0" b="0"/>
          <a:pathLst>
            <a:path>
              <a:moveTo>
                <a:pt x="0" y="0"/>
              </a:moveTo>
              <a:lnTo>
                <a:pt x="0" y="2234907"/>
              </a:lnTo>
              <a:lnTo>
                <a:pt x="157820" y="22349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BDBE6B-6675-4DC2-869C-34D2C0856B24}">
      <dsp:nvSpPr>
        <dsp:cNvPr id="0" name=""/>
        <dsp:cNvSpPr/>
      </dsp:nvSpPr>
      <dsp:spPr>
        <a:xfrm>
          <a:off x="2414174" y="2801718"/>
          <a:ext cx="1262561" cy="7891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Font typeface="Wingdings" panose="05000000000000000000" pitchFamily="2" charset="2"/>
            <a:buNone/>
          </a:pPr>
          <a:r>
            <a:rPr lang="zh-CN" altLang="en-US" sz="1100" b="0" i="0" u="none" kern="1200" dirty="0"/>
            <a:t>加强中亚区域经济合作区域的网络安全。</a:t>
          </a:r>
          <a:endParaRPr lang="en-PK" sz="1100" b="0" kern="1200" dirty="0">
            <a:latin typeface="Arial" panose="020B0604020202020204" pitchFamily="34" charset="0"/>
            <a:cs typeface="Arial" panose="020B0604020202020204" pitchFamily="34" charset="0"/>
          </a:endParaRPr>
        </a:p>
      </dsp:txBody>
      <dsp:txXfrm>
        <a:off x="2437286" y="2824830"/>
        <a:ext cx="1216337" cy="742876"/>
      </dsp:txXfrm>
    </dsp:sp>
    <dsp:sp modelId="{732A3CE9-5C95-404A-82D4-5F090B2ABC2E}">
      <dsp:nvSpPr>
        <dsp:cNvPr id="0" name=""/>
        <dsp:cNvSpPr/>
      </dsp:nvSpPr>
      <dsp:spPr>
        <a:xfrm>
          <a:off x="2256353" y="961361"/>
          <a:ext cx="157820" cy="3221283"/>
        </a:xfrm>
        <a:custGeom>
          <a:avLst/>
          <a:gdLst/>
          <a:ahLst/>
          <a:cxnLst/>
          <a:rect l="0" t="0" r="0" b="0"/>
          <a:pathLst>
            <a:path>
              <a:moveTo>
                <a:pt x="0" y="0"/>
              </a:moveTo>
              <a:lnTo>
                <a:pt x="0" y="3221283"/>
              </a:lnTo>
              <a:lnTo>
                <a:pt x="157820" y="32212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8EE157-0290-4ADA-8C8D-5E6FE67B3F04}">
      <dsp:nvSpPr>
        <dsp:cNvPr id="0" name=""/>
        <dsp:cNvSpPr/>
      </dsp:nvSpPr>
      <dsp:spPr>
        <a:xfrm>
          <a:off x="2414174" y="3788094"/>
          <a:ext cx="1262561" cy="7891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Font typeface="Wingdings" panose="05000000000000000000" pitchFamily="2" charset="2"/>
            <a:buNone/>
          </a:pPr>
          <a:r>
            <a:rPr lang="zh-CN" altLang="en-US" sz="1100" b="0" i="0" u="none" kern="1200" dirty="0"/>
            <a:t>协调</a:t>
          </a:r>
          <a:r>
            <a:rPr lang="en-US" sz="1100" b="0" i="0" u="none" kern="1200" dirty="0"/>
            <a:t>CAREC</a:t>
          </a:r>
          <a:r>
            <a:rPr lang="zh-CN" altLang="en-US" sz="1100" b="0" i="0" u="none" kern="1200" dirty="0"/>
            <a:t>成员国的数据政策</a:t>
          </a:r>
          <a:endParaRPr lang="en-PK" sz="1100" b="0" kern="1200" dirty="0">
            <a:latin typeface="Arial" panose="020B0604020202020204" pitchFamily="34" charset="0"/>
            <a:cs typeface="Arial" panose="020B0604020202020204" pitchFamily="34" charset="0"/>
          </a:endParaRPr>
        </a:p>
      </dsp:txBody>
      <dsp:txXfrm>
        <a:off x="2437286" y="3811206"/>
        <a:ext cx="1216337" cy="742876"/>
      </dsp:txXfrm>
    </dsp:sp>
    <dsp:sp modelId="{69473794-4BEE-4200-980E-B4743E2B88E1}">
      <dsp:nvSpPr>
        <dsp:cNvPr id="0" name=""/>
        <dsp:cNvSpPr/>
      </dsp:nvSpPr>
      <dsp:spPr>
        <a:xfrm>
          <a:off x="2256353" y="961361"/>
          <a:ext cx="157820" cy="4207659"/>
        </a:xfrm>
        <a:custGeom>
          <a:avLst/>
          <a:gdLst/>
          <a:ahLst/>
          <a:cxnLst/>
          <a:rect l="0" t="0" r="0" b="0"/>
          <a:pathLst>
            <a:path>
              <a:moveTo>
                <a:pt x="0" y="0"/>
              </a:moveTo>
              <a:lnTo>
                <a:pt x="0" y="4207659"/>
              </a:lnTo>
              <a:lnTo>
                <a:pt x="157820" y="42076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D11601-F6B8-46C8-90DD-D3BA1E987DC7}">
      <dsp:nvSpPr>
        <dsp:cNvPr id="0" name=""/>
        <dsp:cNvSpPr/>
      </dsp:nvSpPr>
      <dsp:spPr>
        <a:xfrm>
          <a:off x="2414174" y="4774470"/>
          <a:ext cx="1262561" cy="7891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Font typeface="Wingdings" panose="05000000000000000000" pitchFamily="2" charset="2"/>
            <a:buNone/>
          </a:pPr>
          <a:r>
            <a:rPr lang="zh-CN" altLang="en-US" sz="1100" b="0" i="0" u="none" kern="1200" dirty="0"/>
            <a:t>支持该地区人工智能</a:t>
          </a:r>
          <a:r>
            <a:rPr lang="en-US" altLang="zh-CN" sz="1100" b="0" i="0" u="none" kern="1200" dirty="0"/>
            <a:t>(</a:t>
          </a:r>
          <a:r>
            <a:rPr lang="en-US" sz="1100" b="0" i="0" u="none" kern="1200" dirty="0"/>
            <a:t>AI)</a:t>
          </a:r>
          <a:r>
            <a:rPr lang="zh-CN" altLang="en-US" sz="1100" b="0" i="0" u="none" kern="1200" dirty="0"/>
            <a:t>的发展。</a:t>
          </a:r>
          <a:endParaRPr lang="en-PK" sz="1100" b="0" kern="1200" dirty="0">
            <a:latin typeface="Arial" panose="020B0604020202020204" pitchFamily="34" charset="0"/>
            <a:cs typeface="Arial" panose="020B0604020202020204" pitchFamily="34" charset="0"/>
          </a:endParaRPr>
        </a:p>
      </dsp:txBody>
      <dsp:txXfrm>
        <a:off x="2437286" y="4797582"/>
        <a:ext cx="1216337" cy="742876"/>
      </dsp:txXfrm>
    </dsp:sp>
    <dsp:sp modelId="{09B65E06-164C-46A8-9762-FBB673787523}">
      <dsp:nvSpPr>
        <dsp:cNvPr id="0" name=""/>
        <dsp:cNvSpPr/>
      </dsp:nvSpPr>
      <dsp:spPr>
        <a:xfrm>
          <a:off x="4071286" y="844"/>
          <a:ext cx="1578201" cy="960517"/>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altLang="zh-CN" sz="1400" b="0" i="0" u="none" kern="1200" dirty="0"/>
            <a:t>3.</a:t>
          </a:r>
          <a:r>
            <a:rPr lang="zh-CN" altLang="en-US" sz="1400" b="0" i="0" u="none" kern="1200" dirty="0"/>
            <a:t>宽带基础设施、韧性和数字平台</a:t>
          </a:r>
          <a:endParaRPr lang="en-PK" sz="1400" b="1" kern="1200" dirty="0"/>
        </a:p>
      </dsp:txBody>
      <dsp:txXfrm>
        <a:off x="4099419" y="28977"/>
        <a:ext cx="1521935" cy="904251"/>
      </dsp:txXfrm>
    </dsp:sp>
    <dsp:sp modelId="{458382B1-922B-4132-834D-91D6B56E8251}">
      <dsp:nvSpPr>
        <dsp:cNvPr id="0" name=""/>
        <dsp:cNvSpPr/>
      </dsp:nvSpPr>
      <dsp:spPr>
        <a:xfrm>
          <a:off x="4229106" y="961361"/>
          <a:ext cx="157820" cy="736432"/>
        </a:xfrm>
        <a:custGeom>
          <a:avLst/>
          <a:gdLst/>
          <a:ahLst/>
          <a:cxnLst/>
          <a:rect l="0" t="0" r="0" b="0"/>
          <a:pathLst>
            <a:path>
              <a:moveTo>
                <a:pt x="0" y="0"/>
              </a:moveTo>
              <a:lnTo>
                <a:pt x="0" y="736432"/>
              </a:lnTo>
              <a:lnTo>
                <a:pt x="157820" y="7364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F7CE5D-082D-49F6-93D1-8E5EA6942334}">
      <dsp:nvSpPr>
        <dsp:cNvPr id="0" name=""/>
        <dsp:cNvSpPr/>
      </dsp:nvSpPr>
      <dsp:spPr>
        <a:xfrm>
          <a:off x="4386926" y="1158636"/>
          <a:ext cx="1262561" cy="10783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Font typeface="Wingdings" panose="05000000000000000000" pitchFamily="2" charset="2"/>
            <a:buNone/>
          </a:pPr>
          <a:r>
            <a:rPr lang="zh-CN" altLang="en-US" sz="1100" b="0" i="0" u="none" kern="1200" dirty="0"/>
            <a:t>加强和连接数字基础设施，弥合数字鸿沟。</a:t>
          </a:r>
          <a:endParaRPr lang="en-PK" sz="1100" b="0" kern="1200" dirty="0">
            <a:latin typeface="Arial" panose="020B0604020202020204" pitchFamily="34" charset="0"/>
            <a:cs typeface="Arial" panose="020B0604020202020204" pitchFamily="34" charset="0"/>
          </a:endParaRPr>
        </a:p>
      </dsp:txBody>
      <dsp:txXfrm>
        <a:off x="4418509" y="1190219"/>
        <a:ext cx="1199395" cy="1015148"/>
      </dsp:txXfrm>
    </dsp:sp>
    <dsp:sp modelId="{AD33411D-8B5E-409D-BEFB-9135296C6576}">
      <dsp:nvSpPr>
        <dsp:cNvPr id="0" name=""/>
        <dsp:cNvSpPr/>
      </dsp:nvSpPr>
      <dsp:spPr>
        <a:xfrm>
          <a:off x="4229106" y="961361"/>
          <a:ext cx="157820" cy="1867415"/>
        </a:xfrm>
        <a:custGeom>
          <a:avLst/>
          <a:gdLst/>
          <a:ahLst/>
          <a:cxnLst/>
          <a:rect l="0" t="0" r="0" b="0"/>
          <a:pathLst>
            <a:path>
              <a:moveTo>
                <a:pt x="0" y="0"/>
              </a:moveTo>
              <a:lnTo>
                <a:pt x="0" y="1867415"/>
              </a:lnTo>
              <a:lnTo>
                <a:pt x="157820" y="18674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1670E4-21EA-499A-A722-8DA3F898C05B}">
      <dsp:nvSpPr>
        <dsp:cNvPr id="0" name=""/>
        <dsp:cNvSpPr/>
      </dsp:nvSpPr>
      <dsp:spPr>
        <a:xfrm>
          <a:off x="4386926" y="2434226"/>
          <a:ext cx="1262561" cy="7891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Font typeface="Wingdings" panose="05000000000000000000" pitchFamily="2" charset="2"/>
            <a:buNone/>
          </a:pPr>
          <a:r>
            <a:rPr lang="zh-CN" altLang="en-US" sz="1100" b="0" i="0" u="none" kern="1200" dirty="0"/>
            <a:t>打造数字复原能力。</a:t>
          </a:r>
          <a:endParaRPr lang="en-PK" sz="1100" b="0" kern="1200" dirty="0">
            <a:latin typeface="Arial" panose="020B0604020202020204" pitchFamily="34" charset="0"/>
            <a:cs typeface="Arial" panose="020B0604020202020204" pitchFamily="34" charset="0"/>
          </a:endParaRPr>
        </a:p>
      </dsp:txBody>
      <dsp:txXfrm>
        <a:off x="4410038" y="2457338"/>
        <a:ext cx="1216337" cy="742876"/>
      </dsp:txXfrm>
    </dsp:sp>
    <dsp:sp modelId="{D43609F8-95C4-41A4-9B78-F62B711C8A1C}">
      <dsp:nvSpPr>
        <dsp:cNvPr id="0" name=""/>
        <dsp:cNvSpPr/>
      </dsp:nvSpPr>
      <dsp:spPr>
        <a:xfrm>
          <a:off x="4229106" y="961361"/>
          <a:ext cx="157820" cy="2853791"/>
        </a:xfrm>
        <a:custGeom>
          <a:avLst/>
          <a:gdLst/>
          <a:ahLst/>
          <a:cxnLst/>
          <a:rect l="0" t="0" r="0" b="0"/>
          <a:pathLst>
            <a:path>
              <a:moveTo>
                <a:pt x="0" y="0"/>
              </a:moveTo>
              <a:lnTo>
                <a:pt x="0" y="2853791"/>
              </a:lnTo>
              <a:lnTo>
                <a:pt x="157820" y="28537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0EEDCE-0955-4597-ADC8-4B86CC5FD8E9}">
      <dsp:nvSpPr>
        <dsp:cNvPr id="0" name=""/>
        <dsp:cNvSpPr/>
      </dsp:nvSpPr>
      <dsp:spPr>
        <a:xfrm>
          <a:off x="4386926" y="3420602"/>
          <a:ext cx="1262561" cy="7891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zh-CN" altLang="en-US" sz="1100" b="0" i="0" u="none" kern="1200" dirty="0"/>
            <a:t>构建</a:t>
          </a:r>
          <a:r>
            <a:rPr lang="en-US" sz="1100" b="0" i="0" u="none" kern="1200" dirty="0"/>
            <a:t>CAREC</a:t>
          </a:r>
          <a:r>
            <a:rPr lang="zh-CN" altLang="en-US" sz="1100" b="0" i="0" u="none" kern="1200" dirty="0"/>
            <a:t>区域平台经济。</a:t>
          </a:r>
          <a:endParaRPr lang="en-PK" sz="1100" b="0" kern="1200" dirty="0">
            <a:latin typeface="Arial" panose="020B0604020202020204" pitchFamily="34" charset="0"/>
            <a:cs typeface="Arial" panose="020B0604020202020204" pitchFamily="34" charset="0"/>
          </a:endParaRPr>
        </a:p>
      </dsp:txBody>
      <dsp:txXfrm>
        <a:off x="4410038" y="3443714"/>
        <a:ext cx="1216337" cy="742876"/>
      </dsp:txXfrm>
    </dsp:sp>
    <dsp:sp modelId="{E3F84667-A2EA-49AA-8A25-6C3E58A873CE}">
      <dsp:nvSpPr>
        <dsp:cNvPr id="0" name=""/>
        <dsp:cNvSpPr/>
      </dsp:nvSpPr>
      <dsp:spPr>
        <a:xfrm>
          <a:off x="6044038" y="844"/>
          <a:ext cx="1578201" cy="789100"/>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altLang="zh-CN" sz="1400" b="0" i="0" u="none" kern="1200" dirty="0"/>
            <a:t>4.</a:t>
          </a:r>
          <a:r>
            <a:rPr lang="zh-CN" altLang="en-US" sz="1400" b="0" i="0" u="none" kern="1200" dirty="0"/>
            <a:t>数字技能和能力</a:t>
          </a:r>
          <a:endParaRPr lang="en-PK" sz="1400" b="1" kern="1200" dirty="0"/>
        </a:p>
      </dsp:txBody>
      <dsp:txXfrm>
        <a:off x="6067150" y="23956"/>
        <a:ext cx="1531977" cy="742876"/>
      </dsp:txXfrm>
    </dsp:sp>
    <dsp:sp modelId="{23500143-BB51-47DC-A6D9-05CD95E026BA}">
      <dsp:nvSpPr>
        <dsp:cNvPr id="0" name=""/>
        <dsp:cNvSpPr/>
      </dsp:nvSpPr>
      <dsp:spPr>
        <a:xfrm>
          <a:off x="6201858" y="789944"/>
          <a:ext cx="171380" cy="591825"/>
        </a:xfrm>
        <a:custGeom>
          <a:avLst/>
          <a:gdLst/>
          <a:ahLst/>
          <a:cxnLst/>
          <a:rect l="0" t="0" r="0" b="0"/>
          <a:pathLst>
            <a:path>
              <a:moveTo>
                <a:pt x="0" y="0"/>
              </a:moveTo>
              <a:lnTo>
                <a:pt x="0" y="591825"/>
              </a:lnTo>
              <a:lnTo>
                <a:pt x="171380" y="5918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AAA0CB-58FD-42CE-9B95-CFC85AF311A7}">
      <dsp:nvSpPr>
        <dsp:cNvPr id="0" name=""/>
        <dsp:cNvSpPr/>
      </dsp:nvSpPr>
      <dsp:spPr>
        <a:xfrm>
          <a:off x="6373238" y="987220"/>
          <a:ext cx="1262561" cy="7891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zh-CN" altLang="en-US" sz="1100" b="0" i="0" u="none" kern="1200" dirty="0"/>
            <a:t>改善教育、培训和终身学习。</a:t>
          </a:r>
          <a:endParaRPr lang="en-PK" sz="1100" b="0" kern="1200" dirty="0">
            <a:latin typeface="Arial" panose="020B0604020202020204" pitchFamily="34" charset="0"/>
            <a:cs typeface="Arial" panose="020B0604020202020204" pitchFamily="34" charset="0"/>
          </a:endParaRPr>
        </a:p>
      </dsp:txBody>
      <dsp:txXfrm>
        <a:off x="6396350" y="1010332"/>
        <a:ext cx="1216337" cy="742876"/>
      </dsp:txXfrm>
    </dsp:sp>
    <dsp:sp modelId="{623CCBA6-ED21-408D-A7D6-5045D5C715FB}">
      <dsp:nvSpPr>
        <dsp:cNvPr id="0" name=""/>
        <dsp:cNvSpPr/>
      </dsp:nvSpPr>
      <dsp:spPr>
        <a:xfrm>
          <a:off x="6201858" y="789944"/>
          <a:ext cx="157820" cy="1578201"/>
        </a:xfrm>
        <a:custGeom>
          <a:avLst/>
          <a:gdLst/>
          <a:ahLst/>
          <a:cxnLst/>
          <a:rect l="0" t="0" r="0" b="0"/>
          <a:pathLst>
            <a:path>
              <a:moveTo>
                <a:pt x="0" y="0"/>
              </a:moveTo>
              <a:lnTo>
                <a:pt x="0" y="1578201"/>
              </a:lnTo>
              <a:lnTo>
                <a:pt x="157820" y="15782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7A010F-5C08-442F-A511-FAF0D0BB8189}">
      <dsp:nvSpPr>
        <dsp:cNvPr id="0" name=""/>
        <dsp:cNvSpPr/>
      </dsp:nvSpPr>
      <dsp:spPr>
        <a:xfrm>
          <a:off x="6359678" y="1973596"/>
          <a:ext cx="1262561" cy="7891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zh-CN" altLang="en-US" sz="1100" b="0" i="0" u="none" kern="1200" dirty="0"/>
            <a:t>发展数字技能</a:t>
          </a:r>
          <a:r>
            <a:rPr lang="en-US" altLang="zh-CN" sz="1100" b="0" i="0" u="none" kern="1200" dirty="0"/>
            <a:t>:</a:t>
          </a:r>
          <a:r>
            <a:rPr lang="zh-CN" altLang="en-US" sz="1100" b="0" i="0" u="none" kern="1200" dirty="0"/>
            <a:t>基础和专业。</a:t>
          </a:r>
          <a:endParaRPr lang="en-PK" sz="1100" b="0" kern="1200" dirty="0">
            <a:latin typeface="Arial" panose="020B0604020202020204" pitchFamily="34" charset="0"/>
            <a:cs typeface="Arial" panose="020B0604020202020204" pitchFamily="34" charset="0"/>
          </a:endParaRPr>
        </a:p>
      </dsp:txBody>
      <dsp:txXfrm>
        <a:off x="6382790" y="1996708"/>
        <a:ext cx="1216337" cy="742876"/>
      </dsp:txXfrm>
    </dsp:sp>
    <dsp:sp modelId="{4DB7FB0A-FB45-497F-80F2-55FD89D87DA0}">
      <dsp:nvSpPr>
        <dsp:cNvPr id="0" name=""/>
        <dsp:cNvSpPr/>
      </dsp:nvSpPr>
      <dsp:spPr>
        <a:xfrm>
          <a:off x="6201858" y="789944"/>
          <a:ext cx="157820" cy="2564577"/>
        </a:xfrm>
        <a:custGeom>
          <a:avLst/>
          <a:gdLst/>
          <a:ahLst/>
          <a:cxnLst/>
          <a:rect l="0" t="0" r="0" b="0"/>
          <a:pathLst>
            <a:path>
              <a:moveTo>
                <a:pt x="0" y="0"/>
              </a:moveTo>
              <a:lnTo>
                <a:pt x="0" y="2564577"/>
              </a:lnTo>
              <a:lnTo>
                <a:pt x="157820" y="25645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68AE14-ADAD-49BB-8617-B9C4D1F88532}">
      <dsp:nvSpPr>
        <dsp:cNvPr id="0" name=""/>
        <dsp:cNvSpPr/>
      </dsp:nvSpPr>
      <dsp:spPr>
        <a:xfrm>
          <a:off x="6359678" y="2959972"/>
          <a:ext cx="1262561" cy="7891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zh-CN" altLang="en-US" sz="1100" b="0" i="0" u="none" kern="1200" dirty="0"/>
            <a:t>提升数字能力。</a:t>
          </a:r>
          <a:endParaRPr lang="en-PK" sz="1100" b="0" kern="1200" dirty="0">
            <a:latin typeface="Arial" panose="020B0604020202020204" pitchFamily="34" charset="0"/>
            <a:cs typeface="Arial" panose="020B0604020202020204" pitchFamily="34" charset="0"/>
          </a:endParaRPr>
        </a:p>
      </dsp:txBody>
      <dsp:txXfrm>
        <a:off x="6382790" y="2983084"/>
        <a:ext cx="1216337" cy="742876"/>
      </dsp:txXfrm>
    </dsp:sp>
    <dsp:sp modelId="{5264079F-4D54-4237-BDE0-361CAF9C3D80}">
      <dsp:nvSpPr>
        <dsp:cNvPr id="0" name=""/>
        <dsp:cNvSpPr/>
      </dsp:nvSpPr>
      <dsp:spPr>
        <a:xfrm>
          <a:off x="8016790" y="844"/>
          <a:ext cx="1578201" cy="1262790"/>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altLang="zh-CN" sz="1400" b="0" i="0" u="none" kern="1200" dirty="0"/>
            <a:t>5.</a:t>
          </a:r>
          <a:r>
            <a:rPr lang="zh-CN" altLang="en-US" sz="1400" b="0" i="0" u="none" kern="1200" dirty="0"/>
            <a:t>数字创新、企业家精神和信通竞争力</a:t>
          </a:r>
          <a:endParaRPr lang="en-PK" sz="1400" b="1" kern="1200" dirty="0"/>
        </a:p>
      </dsp:txBody>
      <dsp:txXfrm>
        <a:off x="8053776" y="37830"/>
        <a:ext cx="1504229" cy="1188818"/>
      </dsp:txXfrm>
    </dsp:sp>
    <dsp:sp modelId="{2738F89C-697F-465C-8061-AE1C26FB34C2}">
      <dsp:nvSpPr>
        <dsp:cNvPr id="0" name=""/>
        <dsp:cNvSpPr/>
      </dsp:nvSpPr>
      <dsp:spPr>
        <a:xfrm>
          <a:off x="8174610" y="1263634"/>
          <a:ext cx="171380" cy="591825"/>
        </a:xfrm>
        <a:custGeom>
          <a:avLst/>
          <a:gdLst/>
          <a:ahLst/>
          <a:cxnLst/>
          <a:rect l="0" t="0" r="0" b="0"/>
          <a:pathLst>
            <a:path>
              <a:moveTo>
                <a:pt x="0" y="0"/>
              </a:moveTo>
              <a:lnTo>
                <a:pt x="0" y="591825"/>
              </a:lnTo>
              <a:lnTo>
                <a:pt x="171380" y="5918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BBA129-730E-4185-80BD-C1B3170E7A15}">
      <dsp:nvSpPr>
        <dsp:cNvPr id="0" name=""/>
        <dsp:cNvSpPr/>
      </dsp:nvSpPr>
      <dsp:spPr>
        <a:xfrm>
          <a:off x="8345990" y="1460909"/>
          <a:ext cx="1262561" cy="7891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zh-CN" altLang="en-US" sz="1100" b="0" i="0" u="none" kern="1200" dirty="0"/>
            <a:t>培育数字创新生态系统。</a:t>
          </a:r>
          <a:endParaRPr lang="en-PK" sz="1100" b="0" kern="1200" dirty="0">
            <a:latin typeface="Arial" panose="020B0604020202020204" pitchFamily="34" charset="0"/>
            <a:cs typeface="Arial" panose="020B0604020202020204" pitchFamily="34" charset="0"/>
          </a:endParaRPr>
        </a:p>
      </dsp:txBody>
      <dsp:txXfrm>
        <a:off x="8369102" y="1484021"/>
        <a:ext cx="1216337" cy="742876"/>
      </dsp:txXfrm>
    </dsp:sp>
    <dsp:sp modelId="{0895FDC9-2DD0-41C7-80CB-147A77812B1A}">
      <dsp:nvSpPr>
        <dsp:cNvPr id="0" name=""/>
        <dsp:cNvSpPr/>
      </dsp:nvSpPr>
      <dsp:spPr>
        <a:xfrm>
          <a:off x="8174610" y="1263634"/>
          <a:ext cx="171380" cy="1846760"/>
        </a:xfrm>
        <a:custGeom>
          <a:avLst/>
          <a:gdLst/>
          <a:ahLst/>
          <a:cxnLst/>
          <a:rect l="0" t="0" r="0" b="0"/>
          <a:pathLst>
            <a:path>
              <a:moveTo>
                <a:pt x="0" y="0"/>
              </a:moveTo>
              <a:lnTo>
                <a:pt x="0" y="1846760"/>
              </a:lnTo>
              <a:lnTo>
                <a:pt x="171380" y="18467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57710B-A7DA-4B82-BB2D-5179A2EE7A23}">
      <dsp:nvSpPr>
        <dsp:cNvPr id="0" name=""/>
        <dsp:cNvSpPr/>
      </dsp:nvSpPr>
      <dsp:spPr>
        <a:xfrm>
          <a:off x="8345990" y="2447285"/>
          <a:ext cx="1262561" cy="13262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zh-CN" altLang="en-US" sz="1100" b="0" i="0" u="none" kern="1200" dirty="0"/>
            <a:t>推动中小型企业采纳和有效使用数码技术。</a:t>
          </a:r>
          <a:endParaRPr lang="en-PK" sz="1100" b="0" kern="1200" dirty="0">
            <a:latin typeface="Arial" panose="020B0604020202020204" pitchFamily="34" charset="0"/>
            <a:cs typeface="Arial" panose="020B0604020202020204" pitchFamily="34" charset="0"/>
          </a:endParaRPr>
        </a:p>
      </dsp:txBody>
      <dsp:txXfrm>
        <a:off x="8382969" y="2484264"/>
        <a:ext cx="1188603" cy="1252260"/>
      </dsp:txXfrm>
    </dsp:sp>
    <dsp:sp modelId="{8417A244-DD44-4842-8347-83A598A4EA2D}">
      <dsp:nvSpPr>
        <dsp:cNvPr id="0" name=""/>
        <dsp:cNvSpPr/>
      </dsp:nvSpPr>
      <dsp:spPr>
        <a:xfrm>
          <a:off x="8174610" y="1263634"/>
          <a:ext cx="171380" cy="3101695"/>
        </a:xfrm>
        <a:custGeom>
          <a:avLst/>
          <a:gdLst/>
          <a:ahLst/>
          <a:cxnLst/>
          <a:rect l="0" t="0" r="0" b="0"/>
          <a:pathLst>
            <a:path>
              <a:moveTo>
                <a:pt x="0" y="0"/>
              </a:moveTo>
              <a:lnTo>
                <a:pt x="0" y="3101695"/>
              </a:lnTo>
              <a:lnTo>
                <a:pt x="171380" y="31016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8CE8FF-85AC-4F8C-B627-22F83652CFB1}">
      <dsp:nvSpPr>
        <dsp:cNvPr id="0" name=""/>
        <dsp:cNvSpPr/>
      </dsp:nvSpPr>
      <dsp:spPr>
        <a:xfrm>
          <a:off x="8345990" y="3970779"/>
          <a:ext cx="1262561" cy="7891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zh-CN" altLang="en-US" sz="1100" b="0" i="0" u="none" kern="1200" dirty="0"/>
            <a:t>促进区域内容。</a:t>
          </a:r>
          <a:endParaRPr lang="en-PK" sz="1100" b="0" kern="1200" dirty="0">
            <a:latin typeface="Arial" panose="020B0604020202020204" pitchFamily="34" charset="0"/>
            <a:cs typeface="Arial" panose="020B0604020202020204" pitchFamily="34" charset="0"/>
          </a:endParaRPr>
        </a:p>
      </dsp:txBody>
      <dsp:txXfrm>
        <a:off x="8369102" y="3993891"/>
        <a:ext cx="1216337" cy="742876"/>
      </dsp:txXfrm>
    </dsp:sp>
    <dsp:sp modelId="{742EAB30-1FB2-4D3F-A0B3-472F8E9A32AF}">
      <dsp:nvSpPr>
        <dsp:cNvPr id="0" name=""/>
        <dsp:cNvSpPr/>
      </dsp:nvSpPr>
      <dsp:spPr>
        <a:xfrm>
          <a:off x="8174610" y="1263634"/>
          <a:ext cx="171380" cy="4088071"/>
        </a:xfrm>
        <a:custGeom>
          <a:avLst/>
          <a:gdLst/>
          <a:ahLst/>
          <a:cxnLst/>
          <a:rect l="0" t="0" r="0" b="0"/>
          <a:pathLst>
            <a:path>
              <a:moveTo>
                <a:pt x="0" y="0"/>
              </a:moveTo>
              <a:lnTo>
                <a:pt x="0" y="4088071"/>
              </a:lnTo>
              <a:lnTo>
                <a:pt x="171380" y="40880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9896DE-6BA9-4A46-B9B5-350BDDCE7224}">
      <dsp:nvSpPr>
        <dsp:cNvPr id="0" name=""/>
        <dsp:cNvSpPr/>
      </dsp:nvSpPr>
      <dsp:spPr>
        <a:xfrm>
          <a:off x="8345990" y="4957155"/>
          <a:ext cx="1262561" cy="7891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zh-CN" altLang="en-US" sz="1100" b="0" i="0" u="none" kern="1200" dirty="0"/>
            <a:t>促进信通技术出口。</a:t>
          </a:r>
          <a:endParaRPr lang="en-PK" sz="1100" b="0" kern="1200" dirty="0">
            <a:latin typeface="Arial" panose="020B0604020202020204" pitchFamily="34" charset="0"/>
            <a:cs typeface="Arial" panose="020B0604020202020204" pitchFamily="34" charset="0"/>
          </a:endParaRPr>
        </a:p>
      </dsp:txBody>
      <dsp:txXfrm>
        <a:off x="8369102" y="4980267"/>
        <a:ext cx="1216337" cy="74287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C7DEB-0991-4FD7-9DF2-919058570099}" type="datetimeFigureOut">
              <a:rPr lang="en-PK" smtClean="0"/>
              <a:t>06/02/2023</a:t>
            </a:fld>
            <a:endParaRPr lang="en-P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DE955-416B-4D01-967C-05406EB61EF5}" type="slidenum">
              <a:rPr lang="en-PK" smtClean="0"/>
              <a:t>‹#›</a:t>
            </a:fld>
            <a:endParaRPr lang="en-PK"/>
          </a:p>
        </p:txBody>
      </p:sp>
    </p:spTree>
    <p:extLst>
      <p:ext uri="{BB962C8B-B14F-4D97-AF65-F5344CB8AC3E}">
        <p14:creationId xmlns:p14="http://schemas.microsoft.com/office/powerpoint/2010/main" val="2579057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41CDE955-416B-4D01-967C-05406EB61EF5}" type="slidenum">
              <a:rPr lang="en-PK" smtClean="0"/>
              <a:t>1</a:t>
            </a:fld>
            <a:endParaRPr lang="en-PK"/>
          </a:p>
        </p:txBody>
      </p:sp>
    </p:spTree>
    <p:extLst>
      <p:ext uri="{BB962C8B-B14F-4D97-AF65-F5344CB8AC3E}">
        <p14:creationId xmlns:p14="http://schemas.microsoft.com/office/powerpoint/2010/main" val="910394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highlight>
                <a:srgbClr val="FFFF00"/>
              </a:highlight>
              <a:latin typeface="Arial" panose="020B0604020202020204" pitchFamily="34" charset="0"/>
              <a:ea typeface="Lato" panose="020F0502020204030203"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874D86-5A55-4E1A-8701-C5E81F127677}" type="slidenum">
              <a:rPr kumimoji="0" lang="en-P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P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5502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highlight>
                <a:srgbClr val="FFFF00"/>
              </a:highlight>
              <a:latin typeface="Arial" panose="020B0604020202020204" pitchFamily="34" charset="0"/>
              <a:ea typeface="Lato" panose="020F0502020204030203"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874D86-5A55-4E1A-8701-C5E81F127677}" type="slidenum">
              <a:rPr kumimoji="0" lang="en-P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P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9177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1" dirty="0">
                <a:solidFill>
                  <a:schemeClr val="tx1">
                    <a:lumMod val="75000"/>
                    <a:lumOff val="25000"/>
                  </a:schemeClr>
                </a:solidFill>
                <a:latin typeface="Arial" panose="020B0604020202020204" pitchFamily="34" charset="0"/>
                <a:cs typeface="Arial" panose="020B0604020202020204" pitchFamily="34" charset="0"/>
              </a:rPr>
              <a:t>Slide 1:-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dirty="0">
                <a:solidFill>
                  <a:schemeClr val="tx1">
                    <a:lumMod val="75000"/>
                    <a:lumOff val="25000"/>
                  </a:schemeClr>
                </a:solidFill>
                <a:latin typeface="Arial" panose="020B0604020202020204" pitchFamily="34" charset="0"/>
                <a:cs typeface="Arial" panose="020B0604020202020204" pitchFamily="34" charset="0"/>
              </a:rPr>
              <a:t>To achieve the </a:t>
            </a:r>
            <a:r>
              <a:rPr lang="en-US" sz="1050" b="1" dirty="0">
                <a:solidFill>
                  <a:schemeClr val="tx1">
                    <a:lumMod val="75000"/>
                    <a:lumOff val="25000"/>
                  </a:schemeClr>
                </a:solidFill>
                <a:latin typeface="Arial" panose="020B0604020202020204" pitchFamily="34" charset="0"/>
                <a:cs typeface="Arial" panose="020B0604020202020204" pitchFamily="34" charset="0"/>
              </a:rPr>
              <a:t>Strategic Objectives</a:t>
            </a:r>
            <a:r>
              <a:rPr lang="en-US" sz="1000" dirty="0">
                <a:solidFill>
                  <a:schemeClr val="tx1">
                    <a:lumMod val="75000"/>
                    <a:lumOff val="25000"/>
                  </a:schemeClr>
                </a:solidFill>
                <a:latin typeface="Arial" panose="020B0604020202020204" pitchFamily="34" charset="0"/>
                <a:cs typeface="Arial" panose="020B0604020202020204" pitchFamily="34" charset="0"/>
              </a:rPr>
              <a:t>, the CAREC Digital Strategy 2030 will strengthen the following </a:t>
            </a:r>
            <a:r>
              <a:rPr lang="en-US" sz="1050" b="1" dirty="0">
                <a:solidFill>
                  <a:schemeClr val="tx1">
                    <a:lumMod val="75000"/>
                    <a:lumOff val="25000"/>
                  </a:schemeClr>
                </a:solidFill>
                <a:latin typeface="Arial" panose="020B0604020202020204" pitchFamily="34" charset="0"/>
                <a:cs typeface="Arial" panose="020B0604020202020204" pitchFamily="34" charset="0"/>
              </a:rPr>
              <a:t>Five Interconnected Pillars</a:t>
            </a:r>
            <a:r>
              <a:rPr lang="en-US" sz="1000" dirty="0">
                <a:solidFill>
                  <a:schemeClr val="tx1">
                    <a:lumMod val="75000"/>
                    <a:lumOff val="25000"/>
                  </a:schemeClr>
                </a:solidFill>
                <a:latin typeface="Arial" panose="020B0604020202020204" pitchFamily="34" charset="0"/>
                <a:cs typeface="Arial" panose="020B0604020202020204" pitchFamily="34" charset="0"/>
              </a:rPr>
              <a:t> through improved cooperation between CAREC member countries.</a:t>
            </a:r>
            <a:br>
              <a:rPr lang="en-US" sz="1000" dirty="0">
                <a:solidFill>
                  <a:schemeClr val="tx1">
                    <a:lumMod val="75000"/>
                    <a:lumOff val="25000"/>
                  </a:schemeClr>
                </a:solidFill>
                <a:latin typeface="Arial" panose="020B0604020202020204" pitchFamily="34" charset="0"/>
                <a:cs typeface="Arial" panose="020B0604020202020204" pitchFamily="34" charset="0"/>
              </a:rPr>
            </a:br>
            <a:r>
              <a:rPr lang="en-US" sz="1200" b="1" dirty="0">
                <a:solidFill>
                  <a:srgbClr val="000000"/>
                </a:solidFill>
                <a:effectLst/>
                <a:latin typeface="Arial" panose="020B0604020202020204" pitchFamily="34" charset="0"/>
                <a:ea typeface="Calibri" panose="020F0502020204030204" pitchFamily="34" charset="0"/>
              </a:rPr>
              <a:t>Implementation Approach</a:t>
            </a:r>
            <a:endParaRPr lang="en-PK" sz="1200" dirty="0">
              <a:effectLst/>
              <a:latin typeface="Calibri" panose="020F0502020204030204" pitchFamily="34" charset="0"/>
              <a:ea typeface="Calibri" panose="020F0502020204030204" pitchFamily="34" charset="0"/>
            </a:endParaRPr>
          </a:p>
          <a:p>
            <a:pPr algn="l"/>
            <a:r>
              <a:rPr lang="en-US" sz="1200" dirty="0">
                <a:solidFill>
                  <a:srgbClr val="000000"/>
                </a:solidFill>
                <a:effectLst/>
                <a:latin typeface="Arial" panose="020B0604020202020204" pitchFamily="34" charset="0"/>
                <a:ea typeface="Calibri" panose="020F0502020204030204" pitchFamily="34" charset="0"/>
              </a:rPr>
              <a:t>The approach to digitalization support in the CAREC region is overarching, gradual, demand-based, collaborative, and multifaceted. The following principles are being followed: </a:t>
            </a:r>
            <a:endParaRPr lang="en-PK" sz="1200" dirty="0">
              <a:effectLst/>
              <a:latin typeface="Calibri" panose="020F0502020204030204" pitchFamily="34" charset="0"/>
              <a:ea typeface="Calibri" panose="020F0502020204030204" pitchFamily="34" charset="0"/>
            </a:endParaRPr>
          </a:p>
          <a:p>
            <a:pPr marL="342900" lvl="0" indent="-342900" algn="l">
              <a:buFont typeface="Wingdings" panose="05000000000000000000" pitchFamily="2" charset="2"/>
              <a:buChar char=""/>
            </a:pPr>
            <a:r>
              <a:rPr lang="en-US" sz="1200" dirty="0">
                <a:solidFill>
                  <a:srgbClr val="000000"/>
                </a:solidFill>
                <a:effectLst/>
                <a:latin typeface="Arial" panose="020B0604020202020204" pitchFamily="34" charset="0"/>
                <a:ea typeface="Calibri" panose="020F0502020204030204" pitchFamily="34" charset="0"/>
              </a:rPr>
              <a:t>Member countries to identify priorities and linkages to their national strategies and programs and facilitate coordination with all stakeholders.</a:t>
            </a:r>
            <a:endParaRPr lang="en-PK" sz="1200" dirty="0">
              <a:effectLst/>
              <a:latin typeface="Calibri" panose="020F0502020204030204" pitchFamily="34" charset="0"/>
              <a:ea typeface="Calibri" panose="020F0502020204030204" pitchFamily="34" charset="0"/>
            </a:endParaRPr>
          </a:p>
          <a:p>
            <a:pPr marL="342900" lvl="0" indent="-342900" algn="l">
              <a:buFont typeface="Wingdings" panose="05000000000000000000" pitchFamily="2" charset="2"/>
              <a:buChar char=""/>
            </a:pPr>
            <a:r>
              <a:rPr lang="en-US" sz="1200" dirty="0">
                <a:solidFill>
                  <a:srgbClr val="000000"/>
                </a:solidFill>
                <a:effectLst/>
                <a:latin typeface="Arial" panose="020B0604020202020204" pitchFamily="34" charset="0"/>
                <a:ea typeface="Calibri" panose="020F0502020204030204" pitchFamily="34" charset="0"/>
              </a:rPr>
              <a:t>Focus and prioritize activities with regional impact and their ability to facilitate cooperation. </a:t>
            </a:r>
            <a:endParaRPr lang="en-PK" sz="1200" dirty="0">
              <a:effectLst/>
              <a:latin typeface="Calibri" panose="020F0502020204030204" pitchFamily="34" charset="0"/>
              <a:ea typeface="Calibri" panose="020F0502020204030204" pitchFamily="34" charset="0"/>
            </a:endParaRPr>
          </a:p>
          <a:p>
            <a:pPr marL="342900" lvl="0" indent="-342900" algn="l">
              <a:buFont typeface="Wingdings" panose="05000000000000000000" pitchFamily="2" charset="2"/>
              <a:buChar char=""/>
            </a:pPr>
            <a:r>
              <a:rPr lang="en-US" sz="1200" dirty="0">
                <a:solidFill>
                  <a:srgbClr val="000000"/>
                </a:solidFill>
                <a:effectLst/>
                <a:latin typeface="Arial" panose="020B0604020202020204" pitchFamily="34" charset="0"/>
                <a:ea typeface="Calibri" panose="020F0502020204030204" pitchFamily="34" charset="0"/>
              </a:rPr>
              <a:t>Leveraging existing programs and initiatives through partnerships and collaboration with member countries, development partners, the private sector, and civil society.</a:t>
            </a:r>
            <a:endParaRPr lang="en-PK" sz="1200" dirty="0">
              <a:effectLst/>
              <a:latin typeface="Calibri" panose="020F0502020204030204" pitchFamily="34" charset="0"/>
              <a:ea typeface="Calibri" panose="020F0502020204030204" pitchFamily="34" charset="0"/>
            </a:endParaRPr>
          </a:p>
          <a:p>
            <a:pPr marL="342900" lvl="0" indent="-342900" algn="l">
              <a:buFont typeface="Wingdings" panose="05000000000000000000" pitchFamily="2" charset="2"/>
              <a:buChar char=""/>
            </a:pPr>
            <a:r>
              <a:rPr lang="en-US" sz="1200" dirty="0">
                <a:solidFill>
                  <a:srgbClr val="000000"/>
                </a:solidFill>
                <a:effectLst/>
                <a:latin typeface="Arial" panose="020B0604020202020204" pitchFamily="34" charset="0"/>
                <a:ea typeface="Calibri" panose="020F0502020204030204" pitchFamily="34" charset="0"/>
              </a:rPr>
              <a:t>Other than soft skills and support, take proactive measures to strengthen digital infrastructure by identifying and highlighting needs and showcasing them to develop a project portfolio and mobilize necessary investments.</a:t>
            </a:r>
            <a:endParaRPr lang="en-PK" sz="1200" dirty="0">
              <a:effectLst/>
              <a:latin typeface="Calibri" panose="020F0502020204030204" pitchFamily="34" charset="0"/>
              <a:ea typeface="Calibri" panose="020F0502020204030204" pitchFamily="34" charset="0"/>
            </a:endParaRPr>
          </a:p>
          <a:p>
            <a:pPr marL="342900" lvl="0" indent="-342900" algn="l">
              <a:buFont typeface="Wingdings" panose="05000000000000000000" pitchFamily="2" charset="2"/>
              <a:buChar char=""/>
            </a:pPr>
            <a:r>
              <a:rPr lang="en-US" sz="1200" dirty="0">
                <a:solidFill>
                  <a:srgbClr val="000000"/>
                </a:solidFill>
                <a:effectLst/>
                <a:latin typeface="Arial" panose="020B0604020202020204" pitchFamily="34" charset="0"/>
                <a:ea typeface="Calibri" panose="020F0502020204030204" pitchFamily="34" charset="0"/>
              </a:rPr>
              <a:t>Generate additional resources to support strategy implementation.</a:t>
            </a:r>
            <a:endParaRPr lang="en-PK" sz="1200" dirty="0">
              <a:effectLst/>
              <a:latin typeface="Calibri" panose="020F0502020204030204" pitchFamily="34" charset="0"/>
              <a:ea typeface="Calibri" panose="020F0502020204030204" pitchFamily="34" charset="0"/>
            </a:endParaRPr>
          </a:p>
          <a:p>
            <a:pPr marL="342900" lvl="0" indent="-342900" algn="l">
              <a:buFont typeface="Wingdings" panose="05000000000000000000" pitchFamily="2" charset="2"/>
              <a:buChar char=""/>
            </a:pPr>
            <a:r>
              <a:rPr lang="en-US" sz="1200" dirty="0">
                <a:solidFill>
                  <a:srgbClr val="000000"/>
                </a:solidFill>
                <a:effectLst/>
                <a:latin typeface="Arial" panose="020B0604020202020204" pitchFamily="34" charset="0"/>
                <a:ea typeface="Calibri" panose="020F0502020204030204" pitchFamily="34" charset="0"/>
              </a:rPr>
              <a:t>Establish realistic milestones and results and establish a monitoring and reporting mechanism.</a:t>
            </a:r>
            <a:endParaRPr lang="en-PK" sz="1200" dirty="0">
              <a:effectLst/>
              <a:latin typeface="Calibri" panose="020F0502020204030204" pitchFamily="34" charset="0"/>
              <a:ea typeface="Calibri" panose="020F0502020204030204" pitchFamily="34" charset="0"/>
            </a:endParaRPr>
          </a:p>
          <a:p>
            <a:pPr algn="l"/>
            <a:r>
              <a:rPr lang="en-US" sz="1200" dirty="0">
                <a:solidFill>
                  <a:srgbClr val="000000"/>
                </a:solidFill>
                <a:effectLst/>
                <a:latin typeface="Arial" panose="020B0604020202020204" pitchFamily="34" charset="0"/>
                <a:ea typeface="Calibri" panose="020F0502020204030204" pitchFamily="34" charset="0"/>
              </a:rPr>
              <a:t>Put in place strong communication and outreach to increase general awareness and profile, enable advocacy, and build a constituency for reforms to reduce the digital divide and promote the digital economy.</a:t>
            </a:r>
            <a:endParaRPr lang="en-US" sz="1000" dirty="0">
              <a:solidFill>
                <a:schemeClr val="tx1">
                  <a:lumMod val="75000"/>
                  <a:lumOff val="25000"/>
                </a:schemeClr>
              </a:solidFill>
              <a:latin typeface="Arial" panose="020B0604020202020204" pitchFamily="34" charset="0"/>
              <a:cs typeface="Arial" panose="020B0604020202020204" pitchFamily="34" charset="0"/>
            </a:endParaRPr>
          </a:p>
          <a:p>
            <a:endParaRPr lang="en-US" dirty="0"/>
          </a:p>
          <a:p>
            <a:r>
              <a:rPr lang="en-US" b="1" dirty="0"/>
              <a:t>Slide 2:-</a:t>
            </a:r>
          </a:p>
          <a:p>
            <a:pPr marL="0" indent="0" algn="l">
              <a:buFont typeface="Arial" panose="020B0604020202020204" pitchFamily="34" charset="0"/>
              <a:buNone/>
            </a:pPr>
            <a:r>
              <a:rPr lang="en-US" dirty="0"/>
              <a:t>- CAREC Digital Strategy Portal </a:t>
            </a:r>
            <a:r>
              <a:rPr lang="en-US" sz="1200" dirty="0">
                <a:solidFill>
                  <a:schemeClr val="tx1">
                    <a:lumMod val="75000"/>
                    <a:lumOff val="25000"/>
                  </a:schemeClr>
                </a:solidFill>
                <a:latin typeface="Arial" panose="020B0604020202020204" pitchFamily="34" charset="0"/>
                <a:cs typeface="Arial" panose="020B0604020202020204" pitchFamily="34" charset="0"/>
              </a:rPr>
              <a:t>(Pillar 3: Broadband Infrastructure, Resilience, and Digital Platforms)</a:t>
            </a:r>
            <a:r>
              <a:rPr lang="en-US" dirty="0"/>
              <a:t>: </a:t>
            </a:r>
          </a:p>
          <a:p>
            <a:pPr marL="171450" indent="-171450" algn="l">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A </a:t>
            </a:r>
            <a:r>
              <a:rPr lang="en-US" sz="1200" b="1" dirty="0">
                <a:solidFill>
                  <a:schemeClr val="tx1">
                    <a:lumMod val="75000"/>
                    <a:lumOff val="25000"/>
                  </a:schemeClr>
                </a:solidFill>
                <a:latin typeface="Arial" panose="020B0604020202020204" pitchFamily="34" charset="0"/>
                <a:cs typeface="Arial" panose="020B0604020202020204" pitchFamily="34" charset="0"/>
              </a:rPr>
              <a:t>CAREC Digital Strategy Portal</a:t>
            </a:r>
            <a:r>
              <a:rPr lang="en-US" sz="1200" dirty="0">
                <a:solidFill>
                  <a:schemeClr val="tx1">
                    <a:lumMod val="75000"/>
                    <a:lumOff val="25000"/>
                  </a:schemeClr>
                </a:solidFill>
                <a:latin typeface="Arial" panose="020B0604020202020204" pitchFamily="34" charset="0"/>
                <a:cs typeface="Arial" panose="020B0604020202020204" pitchFamily="34" charset="0"/>
              </a:rPr>
              <a:t> has been developed.</a:t>
            </a:r>
          </a:p>
          <a:p>
            <a:pPr marL="171450" indent="-171450" algn="l">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This will be transformed into the CAREC Digital Collaboration Platform to enable coordination, training, and best practice sharing as part of the CAREC Digital Strategy Implementation process.</a:t>
            </a:r>
          </a:p>
          <a:p>
            <a:pPr marL="285750" indent="-285750" algn="l">
              <a:buFont typeface="Arial" panose="020B0604020202020204" pitchFamily="34" charset="0"/>
              <a:buChar char="•"/>
            </a:pPr>
            <a:endParaRPr lang="en-US" dirty="0"/>
          </a:p>
          <a:p>
            <a:pPr marL="0" indent="0" algn="l">
              <a:buFont typeface="Arial" panose="020B0604020202020204" pitchFamily="34" charset="0"/>
              <a:buNone/>
            </a:pPr>
            <a:r>
              <a:rPr lang="en-US" dirty="0"/>
              <a:t>- Virtual CAREC </a:t>
            </a:r>
            <a:r>
              <a:rPr lang="en-US" sz="1200" dirty="0">
                <a:solidFill>
                  <a:schemeClr val="tx1">
                    <a:lumMod val="75000"/>
                    <a:lumOff val="25000"/>
                  </a:schemeClr>
                </a:solidFill>
                <a:latin typeface="Arial" panose="020B0604020202020204" pitchFamily="34" charset="0"/>
                <a:cs typeface="Arial" panose="020B0604020202020204" pitchFamily="34" charset="0"/>
              </a:rPr>
              <a:t>(Pillar 4: Digital Skills and Competencies of the Strategy):</a:t>
            </a:r>
            <a:endParaRPr lang="en-US" b="0" i="0" dirty="0">
              <a:solidFill>
                <a:srgbClr val="374151"/>
              </a:solidFill>
              <a:effectLst/>
              <a:latin typeface="Söhne"/>
            </a:endParaRPr>
          </a:p>
          <a:p>
            <a:pPr marL="285750" lvl="0" indent="-285750" algn="l">
              <a:buFont typeface="Arial" panose="020B0604020202020204" pitchFamily="34" charset="0"/>
              <a:buChar char="•"/>
            </a:pPr>
            <a:r>
              <a:rPr lang="en-US" b="0" i="0" dirty="0">
                <a:solidFill>
                  <a:srgbClr val="374151"/>
                </a:solidFill>
                <a:effectLst/>
                <a:latin typeface="Söhne"/>
              </a:rPr>
              <a:t>Assessed virtual connectivity setups during the pandemic</a:t>
            </a:r>
          </a:p>
          <a:p>
            <a:pPr marL="285750" lvl="0" indent="-285750" algn="l">
              <a:buFont typeface="Arial" panose="020B0604020202020204" pitchFamily="34" charset="0"/>
              <a:buChar char="•"/>
            </a:pPr>
            <a:r>
              <a:rPr lang="en-US" b="0" i="0" dirty="0">
                <a:solidFill>
                  <a:srgbClr val="374151"/>
                </a:solidFill>
                <a:effectLst/>
                <a:latin typeface="Söhne"/>
              </a:rPr>
              <a:t>Provided basic equipment and connectivity upgrades</a:t>
            </a:r>
          </a:p>
          <a:p>
            <a:pPr marL="285750" lvl="0" indent="-285750" algn="l">
              <a:buFont typeface="Arial" panose="020B0604020202020204" pitchFamily="34" charset="0"/>
              <a:buChar char="•"/>
            </a:pPr>
            <a:r>
              <a:rPr lang="en-US" b="0" i="0" dirty="0">
                <a:solidFill>
                  <a:srgbClr val="374151"/>
                </a:solidFill>
                <a:effectLst/>
                <a:latin typeface="Söhne"/>
              </a:rPr>
              <a:t>Trained selected staff to improve virtual connectivity skills</a:t>
            </a:r>
            <a:br>
              <a:rPr lang="en-US" dirty="0"/>
            </a:br>
            <a:endParaRPr lang="en-US" sz="1200" dirty="0">
              <a:solidFill>
                <a:schemeClr val="tx1">
                  <a:lumMod val="75000"/>
                  <a:lumOff val="25000"/>
                </a:schemeClr>
              </a:solidFill>
              <a:latin typeface="Arial" panose="020B0604020202020204" pitchFamily="34" charset="0"/>
              <a:cs typeface="Arial" panose="020B0604020202020204" pitchFamily="34" charset="0"/>
            </a:endParaRPr>
          </a:p>
          <a:p>
            <a:pPr marL="0" indent="0" algn="l">
              <a:buFont typeface="Arial" panose="020B0604020202020204" pitchFamily="34" charset="0"/>
              <a:buNone/>
            </a:pPr>
            <a:r>
              <a:rPr lang="en-US" sz="1200" dirty="0">
                <a:solidFill>
                  <a:schemeClr val="tx1">
                    <a:lumMod val="75000"/>
                    <a:lumOff val="25000"/>
                  </a:schemeClr>
                </a:solidFill>
                <a:latin typeface="Arial" panose="020B0604020202020204" pitchFamily="34" charset="0"/>
                <a:cs typeface="Arial" panose="020B0604020202020204" pitchFamily="34" charset="0"/>
              </a:rPr>
              <a:t>- CAREC Startup Ecosystem: </a:t>
            </a: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(Pillar 5: Digital Innovation, Entrepreneurship, &amp; ICT Competitiveness):</a:t>
            </a:r>
            <a:endParaRPr lang="en-US" dirty="0"/>
          </a:p>
          <a:p>
            <a:pPr algn="l"/>
            <a:r>
              <a:rPr lang="en-US" dirty="0"/>
              <a:t>The CAREC Startup Map: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latin typeface="Arial" panose="020B0604020202020204" pitchFamily="34" charset="0"/>
                <a:cs typeface="Arial" panose="020B0604020202020204" pitchFamily="34" charset="0"/>
              </a:rPr>
              <a:t>The </a:t>
            </a:r>
            <a:r>
              <a:rPr lang="en-US" sz="1200" b="1" dirty="0">
                <a:solidFill>
                  <a:schemeClr val="tx1">
                    <a:lumMod val="75000"/>
                    <a:lumOff val="25000"/>
                  </a:schemeClr>
                </a:solidFill>
                <a:latin typeface="Arial" panose="020B0604020202020204" pitchFamily="34" charset="0"/>
                <a:cs typeface="Arial" panose="020B0604020202020204" pitchFamily="34" charset="0"/>
              </a:rPr>
              <a:t>CAREC Startup Map</a:t>
            </a:r>
            <a:r>
              <a:rPr lang="en-US" sz="1200" dirty="0">
                <a:solidFill>
                  <a:schemeClr val="tx1">
                    <a:lumMod val="75000"/>
                    <a:lumOff val="25000"/>
                  </a:schemeClr>
                </a:solidFill>
                <a:latin typeface="Arial" panose="020B0604020202020204" pitchFamily="34" charset="0"/>
                <a:cs typeface="Arial" panose="020B0604020202020204" pitchFamily="34" charset="0"/>
              </a:rPr>
              <a:t> is a visual map of existing stakeholders contributing towards the Startup Ecosystem of the CAREC region.</a:t>
            </a:r>
            <a:endParaRPr lang="en-US" dirty="0"/>
          </a:p>
          <a:p>
            <a:pPr algn="l"/>
            <a:r>
              <a:rPr lang="en-US" dirty="0"/>
              <a:t>It provides a Macro view of the progress of the Startup Ecosystem in the CAREC Region. </a:t>
            </a:r>
          </a:p>
          <a:p>
            <a:pPr algn="l"/>
            <a:r>
              <a:rPr lang="en-US" dirty="0"/>
              <a:t>1- It helps us identify the cities with active Startup Ecosystems and identify the success factors</a:t>
            </a:r>
          </a:p>
          <a:p>
            <a:pPr algn="l"/>
            <a:r>
              <a:rPr lang="en-US" dirty="0"/>
              <a:t>2- It shows the cities with not so active Startup Ecosystem and evaluate the reasons</a:t>
            </a:r>
          </a:p>
          <a:p>
            <a:pPr algn="l"/>
            <a:r>
              <a:rPr lang="en-US" dirty="0"/>
              <a:t>3- Provides us a benchmark to evaluate the progress of one city’s Ecosystem vs another City</a:t>
            </a:r>
          </a:p>
          <a:p>
            <a:pPr algn="l"/>
            <a:endParaRPr lang="en-US" dirty="0"/>
          </a:p>
          <a:p>
            <a:pPr algn="l"/>
            <a:r>
              <a:rPr lang="en-US" dirty="0"/>
              <a:t>- The CAREC Innovation network: </a:t>
            </a:r>
          </a:p>
          <a:p>
            <a:pPr algn="l"/>
            <a:r>
              <a:rPr lang="en-US" sz="1200" dirty="0">
                <a:solidFill>
                  <a:schemeClr val="tx1">
                    <a:lumMod val="75000"/>
                    <a:lumOff val="25000"/>
                  </a:schemeClr>
                </a:solidFill>
                <a:latin typeface="Arial" panose="020B0604020202020204" pitchFamily="34" charset="0"/>
                <a:cs typeface="Arial" panose="020B0604020202020204" pitchFamily="34" charset="0"/>
              </a:rPr>
              <a:t>The </a:t>
            </a:r>
            <a:r>
              <a:rPr lang="en-US" sz="1200" b="1" dirty="0">
                <a:solidFill>
                  <a:schemeClr val="tx1">
                    <a:lumMod val="75000"/>
                    <a:lumOff val="25000"/>
                  </a:schemeClr>
                </a:solidFill>
                <a:latin typeface="Arial" panose="020B0604020202020204" pitchFamily="34" charset="0"/>
                <a:cs typeface="Arial" panose="020B0604020202020204" pitchFamily="34" charset="0"/>
              </a:rPr>
              <a:t>CAREC Innovation Network (CIN)</a:t>
            </a:r>
            <a:r>
              <a:rPr lang="en-US" sz="1200" dirty="0">
                <a:solidFill>
                  <a:schemeClr val="tx1">
                    <a:lumMod val="75000"/>
                    <a:lumOff val="25000"/>
                  </a:schemeClr>
                </a:solidFill>
                <a:latin typeface="Arial" panose="020B0604020202020204" pitchFamily="34" charset="0"/>
                <a:cs typeface="Arial" panose="020B0604020202020204" pitchFamily="34" charset="0"/>
              </a:rPr>
              <a:t> provides an opportunity for all Entrepreneurship Support Organizations (ESOs) working in the CAREC region to </a:t>
            </a:r>
            <a:r>
              <a:rPr lang="en-US" sz="1200" b="1" dirty="0">
                <a:solidFill>
                  <a:schemeClr val="tx1">
                    <a:lumMod val="75000"/>
                    <a:lumOff val="25000"/>
                  </a:schemeClr>
                </a:solidFill>
                <a:latin typeface="Arial" panose="020B0604020202020204" pitchFamily="34" charset="0"/>
                <a:cs typeface="Arial" panose="020B0604020202020204" pitchFamily="34" charset="0"/>
              </a:rPr>
              <a:t>Collaborate and Strengthen</a:t>
            </a:r>
            <a:r>
              <a:rPr lang="en-US" sz="1200" dirty="0">
                <a:solidFill>
                  <a:schemeClr val="tx1">
                    <a:lumMod val="75000"/>
                    <a:lumOff val="25000"/>
                  </a:schemeClr>
                </a:solidFill>
                <a:latin typeface="Arial" panose="020B0604020202020204" pitchFamily="34" charset="0"/>
                <a:cs typeface="Arial" panose="020B0604020202020204" pitchFamily="34" charset="0"/>
              </a:rPr>
              <a:t> the services that they offer.</a:t>
            </a:r>
            <a:endParaRPr lang="en-US" dirty="0"/>
          </a:p>
          <a:p>
            <a:pPr algn="l"/>
            <a:r>
              <a:rPr lang="en-US" dirty="0"/>
              <a:t>The CAREC secretariat will </a:t>
            </a:r>
          </a:p>
          <a:p>
            <a:pPr algn="l"/>
            <a:r>
              <a:rPr lang="en-US" dirty="0"/>
              <a:t>1- Organize in-person events and invite key stakeholders (Incubators, Accelerators, and Government Institutes) to engage and seek opportunities to collaborate. </a:t>
            </a:r>
          </a:p>
          <a:p>
            <a:pPr algn="l"/>
            <a:r>
              <a:rPr lang="en-US" dirty="0"/>
              <a:t>2- Organize a Regional Startup Boot Camp, where selected startups will enroll with accelerators across the region and develop their ideas with a regional perspective. </a:t>
            </a:r>
          </a:p>
          <a:p>
            <a:pPr algn="l"/>
            <a:r>
              <a:rPr lang="en-US" dirty="0"/>
              <a:t>3- Create a Start-up Exchange program to increase regional collaboration among the ecosystem stakeholders</a:t>
            </a:r>
          </a:p>
          <a:p>
            <a:pPr algn="l"/>
            <a:r>
              <a:rPr lang="en-US" dirty="0"/>
              <a:t>4- Provide resources to research and conduct studies to evaluate gaps and opportunities in different business areas (E-Commerce, Telecom Sector, Cross Border Payments)</a:t>
            </a:r>
          </a:p>
          <a:p>
            <a:pPr algn="l"/>
            <a:r>
              <a:rPr lang="en-US" dirty="0"/>
              <a:t>5- Organize study visits to countries with robust and well-developed Startup ecosystems like Korea, Singapore, and Japan to learn from their success stories </a:t>
            </a:r>
          </a:p>
          <a:p>
            <a:pPr algn="l"/>
            <a:endParaRPr lang="en-US" dirty="0"/>
          </a:p>
          <a:p>
            <a:pPr marL="171450" indent="-171450" algn="l">
              <a:buFontTx/>
              <a:buChar char="-"/>
            </a:pPr>
            <a:r>
              <a:rPr lang="en-US" dirty="0"/>
              <a:t>The CAREC Innovation Decoded:</a:t>
            </a:r>
          </a:p>
          <a:p>
            <a:r>
              <a:rPr lang="en-US" dirty="0"/>
              <a:t>Promote South–South learning through the CAREC Innovation Decoded initiative, focusing on the success factors of the startup ecosystem in the People’s Republic of China with CAREC member countries. A series of training and networking events will be organized.</a:t>
            </a:r>
            <a:endParaRPr lang="en-US" dirty="0">
              <a:cs typeface="Calibri"/>
            </a:endParaRPr>
          </a:p>
          <a:p>
            <a:pPr marL="0" indent="0" algn="l">
              <a:buFontTx/>
              <a:buNone/>
            </a:pPr>
            <a:r>
              <a:rPr lang="en-US" dirty="0"/>
              <a:t>The CAREC secretariat will:</a:t>
            </a:r>
          </a:p>
          <a:p>
            <a:pPr marL="0" indent="0" algn="l">
              <a:buFontTx/>
              <a:buNone/>
            </a:pPr>
            <a:r>
              <a:rPr lang="en-US" dirty="0"/>
              <a:t>1. Invite high-profile speakers from all innovation ecosystem stakeholders who will share their experiences, skills, and knowledge of the development of the startup ecosystem in China.</a:t>
            </a:r>
          </a:p>
          <a:p>
            <a:pPr marL="0" indent="0" algn="l">
              <a:buFontTx/>
              <a:buNone/>
            </a:pPr>
            <a:r>
              <a:rPr lang="en-US" dirty="0"/>
              <a:t>2. On-site networking events around the developed Chinese cities will be organized with seminars with prestigious entrepreneurs and partners in the Chinese startup ecosystem; exhibitions; Networking opportunities for leading innovation ecosystem partners (Gov, VC, Univ./institutes, known enterprises such as Alibaba, Tech Parks, Top tier startups, Incubators/Accelerators, etc.)</a:t>
            </a:r>
          </a:p>
          <a:p>
            <a:pPr marL="0" indent="0" algn="l">
              <a:buFontTx/>
              <a:buNone/>
            </a:pPr>
            <a:r>
              <a:rPr lang="en-US" dirty="0"/>
              <a:t>3. Developing sustainable communication and cooperation mechanism for a collaborative and interactive startup ecosystem community between Chinese and other CAREC startup ecosystem partners through the Think Tank function, resource pool building and expansion of partners.</a:t>
            </a:r>
          </a:p>
          <a:p>
            <a:pPr marL="171450" indent="-171450" algn="l">
              <a:buFontTx/>
              <a:buChar char="-"/>
            </a:pPr>
            <a:endParaRPr lang="en-US" dirty="0"/>
          </a:p>
          <a:p>
            <a:pPr algn="l"/>
            <a:r>
              <a:rPr lang="en-US" dirty="0"/>
              <a:t>- The CAREC University Competition:</a:t>
            </a:r>
          </a:p>
          <a:p>
            <a:pPr algn="l"/>
            <a:r>
              <a:rPr lang="en-US" sz="1200" dirty="0">
                <a:solidFill>
                  <a:schemeClr val="tx1"/>
                </a:solidFill>
                <a:latin typeface="Arial" panose="020B0604020202020204" pitchFamily="34" charset="0"/>
                <a:cs typeface="Arial" panose="020B0604020202020204" pitchFamily="34" charset="0"/>
              </a:rPr>
              <a:t>The </a:t>
            </a:r>
            <a:r>
              <a:rPr lang="en-US" sz="1200" b="1" dirty="0">
                <a:solidFill>
                  <a:schemeClr val="tx1"/>
                </a:solidFill>
                <a:latin typeface="Arial" panose="020B0604020202020204" pitchFamily="34" charset="0"/>
                <a:cs typeface="Arial" panose="020B0604020202020204" pitchFamily="34" charset="0"/>
              </a:rPr>
              <a:t>CAREC University Startup Competition</a:t>
            </a:r>
            <a:r>
              <a:rPr lang="en-US" sz="1200" dirty="0">
                <a:solidFill>
                  <a:schemeClr val="tx1"/>
                </a:solidFill>
                <a:latin typeface="Arial" panose="020B0604020202020204" pitchFamily="34" charset="0"/>
                <a:cs typeface="Arial" panose="020B0604020202020204" pitchFamily="34" charset="0"/>
              </a:rPr>
              <a:t> is an innovation challenge for University students in the CAREC region to develop </a:t>
            </a:r>
            <a:r>
              <a:rPr lang="en-US" sz="1200" b="1" dirty="0">
                <a:solidFill>
                  <a:schemeClr val="tx1"/>
                </a:solidFill>
                <a:latin typeface="Arial" panose="020B0604020202020204" pitchFamily="34" charset="0"/>
                <a:cs typeface="Arial" panose="020B0604020202020204" pitchFamily="34" charset="0"/>
              </a:rPr>
              <a:t>Practical, Entrepreneurial, and Soft skills</a:t>
            </a:r>
            <a:r>
              <a:rPr lang="en-US" sz="1200" dirty="0">
                <a:solidFill>
                  <a:schemeClr val="tx1"/>
                </a:solidFill>
                <a:latin typeface="Arial" panose="020B0604020202020204" pitchFamily="34" charset="0"/>
                <a:cs typeface="Arial" panose="020B0604020202020204" pitchFamily="34" charset="0"/>
              </a:rPr>
              <a:t> by tackling real-world social and corporate problems.</a:t>
            </a:r>
            <a:endParaRPr lang="en-US" dirty="0"/>
          </a:p>
          <a:p>
            <a:pPr algn="l"/>
            <a:r>
              <a:rPr lang="en-US" dirty="0"/>
              <a:t>The CAREC secretariat is</a:t>
            </a:r>
          </a:p>
          <a:p>
            <a:pPr algn="l"/>
            <a:r>
              <a:rPr lang="en-US" dirty="0"/>
              <a:t>1- Working with universities to establish Incubation centers to promote the development of entrepreneurship among students. </a:t>
            </a:r>
          </a:p>
          <a:p>
            <a:pPr algn="l"/>
            <a:r>
              <a:rPr lang="en-US" dirty="0"/>
              <a:t>2- Working with universities to create a student-exchange program to develop collaboration.</a:t>
            </a:r>
          </a:p>
          <a:p>
            <a:pPr algn="l"/>
            <a:r>
              <a:rPr lang="en-US" dirty="0"/>
              <a:t>3- Organizing study trips to Universities in countries like Korea, Singapore, and Japan to learn from their success stories</a:t>
            </a:r>
          </a:p>
          <a:p>
            <a:endParaRPr lang="en-US" b="0" dirty="0"/>
          </a:p>
          <a:p>
            <a:r>
              <a:rPr lang="en-US" b="1" dirty="0"/>
              <a:t>Slide 3:-</a:t>
            </a:r>
          </a:p>
          <a:p>
            <a:pPr marL="342900" lvl="0" indent="-342900" algn="l">
              <a:buClr>
                <a:srgbClr val="000000"/>
              </a:buClr>
              <a:buFont typeface="Wingdings" panose="05000000000000000000" pitchFamily="2" charset="2"/>
              <a:buChar char=""/>
            </a:pPr>
            <a:r>
              <a:rPr lang="en-US" sz="1200" dirty="0">
                <a:solidFill>
                  <a:schemeClr val="tx1"/>
                </a:solidFill>
                <a:latin typeface="Arial" panose="020B0604020202020204" pitchFamily="34" charset="0"/>
                <a:ea typeface="Calibri" panose="020F0502020204030204" pitchFamily="34" charset="0"/>
              </a:rPr>
              <a:t>Further develop the </a:t>
            </a:r>
            <a:r>
              <a:rPr lang="en-US" sz="1200" dirty="0">
                <a:solidFill>
                  <a:schemeClr val="tx1"/>
                </a:solidFill>
                <a:effectLst/>
                <a:latin typeface="Arial" panose="020B0604020202020204" pitchFamily="34" charset="0"/>
                <a:ea typeface="Calibri" panose="020F0502020204030204" pitchFamily="34" charset="0"/>
              </a:rPr>
              <a:t>CAREC Startup Ecosystem Development Hub by reaching out to more players in the ecosystem space from the region.</a:t>
            </a:r>
            <a:endParaRPr lang="en-PK" sz="1200" dirty="0">
              <a:solidFill>
                <a:schemeClr val="tx1"/>
              </a:solidFill>
              <a:effectLst/>
              <a:latin typeface="Calibri" panose="020F0502020204030204" pitchFamily="34" charset="0"/>
              <a:ea typeface="Calibri" panose="020F0502020204030204" pitchFamily="34" charset="0"/>
            </a:endParaRPr>
          </a:p>
          <a:p>
            <a:pPr marL="342900" lvl="0" indent="-342900" algn="l">
              <a:buClr>
                <a:srgbClr val="000000"/>
              </a:buClr>
              <a:buFont typeface="Wingdings" panose="05000000000000000000" pitchFamily="2" charset="2"/>
              <a:buChar char=""/>
            </a:pPr>
            <a:endParaRPr lang="en-US" sz="1200" dirty="0">
              <a:solidFill>
                <a:schemeClr val="tx1"/>
              </a:solidFill>
              <a:effectLst/>
              <a:latin typeface="Arial" panose="020B0604020202020204" pitchFamily="34" charset="0"/>
              <a:ea typeface="Calibri" panose="020F0502020204030204" pitchFamily="34" charset="0"/>
            </a:endParaRPr>
          </a:p>
          <a:p>
            <a:pPr marL="342900" lvl="0" indent="-342900" algn="l">
              <a:buClr>
                <a:srgbClr val="000000"/>
              </a:buClr>
              <a:buFont typeface="Wingdings" panose="05000000000000000000" pitchFamily="2" charset="2"/>
              <a:buChar char=""/>
            </a:pPr>
            <a:r>
              <a:rPr lang="en-US" sz="1200" dirty="0">
                <a:solidFill>
                  <a:schemeClr val="tx1"/>
                </a:solidFill>
                <a:effectLst/>
                <a:latin typeface="Arial" panose="020B0604020202020204" pitchFamily="34" charset="0"/>
                <a:ea typeface="Calibri" panose="020F0502020204030204" pitchFamily="34" charset="0"/>
              </a:rPr>
              <a:t>Continue organizing CIN Member workshops where subject matter experts will train the startup ecosystem organizations on selected areas and topics.  </a:t>
            </a:r>
            <a:endParaRPr lang="en-PK" sz="1200" dirty="0">
              <a:solidFill>
                <a:schemeClr val="tx1"/>
              </a:solidFill>
              <a:effectLst/>
              <a:latin typeface="Calibri" panose="020F0502020204030204" pitchFamily="34" charset="0"/>
              <a:ea typeface="Calibri" panose="020F0502020204030204" pitchFamily="34" charset="0"/>
            </a:endParaRPr>
          </a:p>
          <a:p>
            <a:pPr marL="342900" lvl="0" indent="-342900" algn="l">
              <a:buClr>
                <a:srgbClr val="000000"/>
              </a:buClr>
              <a:buFont typeface="Wingdings" panose="05000000000000000000" pitchFamily="2" charset="2"/>
              <a:buChar char=""/>
            </a:pPr>
            <a:endParaRPr lang="en-US" sz="1200" dirty="0">
              <a:solidFill>
                <a:schemeClr val="tx1"/>
              </a:solidFill>
              <a:effectLst/>
              <a:latin typeface="Arial" panose="020B0604020202020204" pitchFamily="34" charset="0"/>
              <a:ea typeface="Calibri" panose="020F0502020204030204" pitchFamily="34" charset="0"/>
            </a:endParaRPr>
          </a:p>
          <a:p>
            <a:pPr marL="342900" indent="-342900">
              <a:buClr>
                <a:srgbClr val="000000"/>
              </a:buClr>
              <a:buFont typeface="Wingdings" panose="05000000000000000000" pitchFamily="2" charset="2"/>
              <a:buChar char=""/>
            </a:pPr>
            <a:r>
              <a:rPr lang="en-US" sz="1200" dirty="0">
                <a:solidFill>
                  <a:schemeClr val="tx1"/>
                </a:solidFill>
                <a:effectLst/>
                <a:latin typeface="Arial"/>
                <a:ea typeface="Calibri" panose="020F0502020204030204" pitchFamily="34" charset="0"/>
                <a:cs typeface="Arial"/>
              </a:rPr>
              <a:t>Promote South–South learning</a:t>
            </a:r>
            <a:r>
              <a:rPr lang="en-US" dirty="0">
                <a:latin typeface="Arial"/>
                <a:ea typeface="Calibri" panose="020F0502020204030204" pitchFamily="34" charset="0"/>
                <a:cs typeface="Arial"/>
              </a:rPr>
              <a:t> through</a:t>
            </a:r>
            <a:r>
              <a:rPr lang="en-US" sz="1200" dirty="0">
                <a:solidFill>
                  <a:schemeClr val="tx1"/>
                </a:solidFill>
                <a:effectLst/>
                <a:latin typeface="Arial"/>
                <a:ea typeface="Calibri" panose="020F0502020204030204" pitchFamily="34" charset="0"/>
                <a:cs typeface="Arial"/>
              </a:rPr>
              <a:t> </a:t>
            </a:r>
            <a:r>
              <a:rPr lang="en-US" dirty="0">
                <a:latin typeface="Arial"/>
                <a:ea typeface="Calibri" panose="020F0502020204030204" pitchFamily="34" charset="0"/>
                <a:cs typeface="Arial"/>
              </a:rPr>
              <a:t>the CAREC</a:t>
            </a:r>
            <a:r>
              <a:rPr lang="en-US" sz="1200" dirty="0">
                <a:solidFill>
                  <a:schemeClr val="tx1"/>
                </a:solidFill>
                <a:effectLst/>
                <a:latin typeface="Arial"/>
                <a:ea typeface="Calibri" panose="020F0502020204030204" pitchFamily="34" charset="0"/>
                <a:cs typeface="Arial"/>
              </a:rPr>
              <a:t> Innovation Decoded initiative, focusing on the success factors of the startup ecosystem</a:t>
            </a:r>
            <a:r>
              <a:rPr lang="en-US" dirty="0">
                <a:latin typeface="Arial"/>
                <a:ea typeface="Calibri" panose="020F0502020204030204" pitchFamily="34" charset="0"/>
                <a:cs typeface="Arial"/>
              </a:rPr>
              <a:t>,</a:t>
            </a:r>
            <a:r>
              <a:rPr lang="en-US" sz="1200" dirty="0">
                <a:solidFill>
                  <a:schemeClr val="tx1"/>
                </a:solidFill>
                <a:effectLst/>
                <a:latin typeface="Arial"/>
                <a:ea typeface="Calibri" panose="020F0502020204030204" pitchFamily="34" charset="0"/>
                <a:cs typeface="Arial"/>
              </a:rPr>
              <a:t> </a:t>
            </a:r>
            <a:r>
              <a:rPr lang="en-US" dirty="0">
                <a:latin typeface="Arial"/>
                <a:ea typeface="Calibri" panose="020F0502020204030204" pitchFamily="34" charset="0"/>
                <a:cs typeface="Arial"/>
              </a:rPr>
              <a:t>starting from</a:t>
            </a:r>
            <a:r>
              <a:rPr lang="en-US" sz="1200" dirty="0">
                <a:solidFill>
                  <a:schemeClr val="tx1"/>
                </a:solidFill>
                <a:effectLst/>
                <a:latin typeface="Arial"/>
                <a:ea typeface="Calibri" panose="020F0502020204030204" pitchFamily="34" charset="0"/>
                <a:cs typeface="Arial"/>
              </a:rPr>
              <a:t> the People’s Republic of China</a:t>
            </a:r>
            <a:r>
              <a:rPr lang="en-US" dirty="0">
                <a:latin typeface="Arial"/>
                <a:ea typeface="Calibri" panose="020F0502020204030204" pitchFamily="34" charset="0"/>
                <a:cs typeface="Arial"/>
              </a:rPr>
              <a:t> and then moving to other CAREC countries</a:t>
            </a:r>
            <a:r>
              <a:rPr lang="en-US" sz="1200" dirty="0">
                <a:solidFill>
                  <a:schemeClr val="tx1"/>
                </a:solidFill>
                <a:effectLst/>
                <a:latin typeface="Arial"/>
                <a:ea typeface="Calibri" panose="020F0502020204030204" pitchFamily="34" charset="0"/>
                <a:cs typeface="Arial"/>
              </a:rPr>
              <a:t>. A series of training and networking events will be organized.</a:t>
            </a:r>
            <a:r>
              <a:rPr lang="en-US" dirty="0">
                <a:latin typeface="Arial"/>
                <a:ea typeface="Calibri" panose="020F0502020204030204" pitchFamily="34" charset="0"/>
                <a:cs typeface="Arial"/>
              </a:rPr>
              <a:t> </a:t>
            </a:r>
            <a:endParaRPr lang="en-PK" sz="1200" dirty="0">
              <a:solidFill>
                <a:schemeClr val="tx1"/>
              </a:solidFill>
              <a:effectLst/>
              <a:latin typeface="Calibri"/>
              <a:ea typeface="Calibri" panose="020F0502020204030204" pitchFamily="34" charset="0"/>
            </a:endParaRPr>
          </a:p>
          <a:p>
            <a:pPr marL="0" lvl="0" indent="0" algn="l">
              <a:buClr>
                <a:srgbClr val="000000"/>
              </a:buClr>
              <a:buFont typeface="Wingdings" panose="05000000000000000000" pitchFamily="2" charset="2"/>
              <a:buNone/>
            </a:pPr>
            <a:endParaRPr lang="en-US" sz="1200" dirty="0">
              <a:solidFill>
                <a:schemeClr val="tx1"/>
              </a:solidFill>
              <a:effectLst/>
              <a:latin typeface="Arial" panose="020B0604020202020204" pitchFamily="34" charset="0"/>
              <a:ea typeface="Calibri" panose="020F0502020204030204" pitchFamily="34" charset="0"/>
            </a:endParaRPr>
          </a:p>
          <a:p>
            <a:pPr marL="342900" lvl="0" indent="-342900" algn="l">
              <a:buClr>
                <a:srgbClr val="000000"/>
              </a:buClr>
              <a:buFont typeface="Wingdings" panose="05000000000000000000" pitchFamily="2" charset="2"/>
              <a:buChar char=""/>
            </a:pPr>
            <a:r>
              <a:rPr lang="en-US" sz="1200" dirty="0">
                <a:solidFill>
                  <a:schemeClr val="tx1"/>
                </a:solidFill>
                <a:effectLst/>
                <a:latin typeface="Arial" panose="020B0604020202020204" pitchFamily="34" charset="0"/>
                <a:ea typeface="Calibri" panose="020F0502020204030204" pitchFamily="34" charset="0"/>
              </a:rPr>
              <a:t>Develop a Regional Pre-Incubation Bootcamp to encourage knowledge transfer and networking among incubators and accelerators in the CAREC region who have shown interest in joining this initiative.</a:t>
            </a:r>
            <a:endParaRPr lang="en-US" sz="1200" dirty="0">
              <a:solidFill>
                <a:schemeClr val="tx1"/>
              </a:solidFill>
              <a:latin typeface="Arial" panose="020B0604020202020204" pitchFamily="34" charset="0"/>
              <a:cs typeface="Arial" panose="020B0604020202020204" pitchFamily="34" charset="0"/>
            </a:endParaRPr>
          </a:p>
          <a:p>
            <a:endParaRPr lang="en-US" b="1" dirty="0"/>
          </a:p>
          <a:p>
            <a:r>
              <a:rPr lang="en-US" b="1" dirty="0"/>
              <a:t>Slide 4:-</a:t>
            </a: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lang="en-US" sz="1200" dirty="0">
                <a:solidFill>
                  <a:srgbClr val="000000"/>
                </a:solidFill>
                <a:effectLst/>
                <a:latin typeface="Arial" panose="020B0604020202020204" pitchFamily="34" charset="0"/>
                <a:ea typeface="Calibri" panose="020F0502020204030204" pitchFamily="34" charset="0"/>
              </a:rPr>
              <a:t>- </a:t>
            </a:r>
            <a:r>
              <a:rPr lang="en-US" sz="1200" b="1" dirty="0">
                <a:solidFill>
                  <a:srgbClr val="000000"/>
                </a:solidFill>
                <a:effectLst/>
                <a:latin typeface="Arial" panose="020B0604020202020204" pitchFamily="34" charset="0"/>
                <a:ea typeface="Calibri" panose="020F0502020204030204" pitchFamily="34" charset="0"/>
              </a:rPr>
              <a:t>University Collaboration and Promoting Youth Engagement and Entrepreneurship (Pillar 5: Digital Innovation, Entrepreneurship, &amp; ICT Competitiveness)</a:t>
            </a:r>
            <a:r>
              <a:rPr lang="en-US" sz="1200" dirty="0">
                <a:solidFill>
                  <a:srgbClr val="000000"/>
                </a:solidFill>
                <a:effectLst/>
                <a:latin typeface="Arial" panose="020B0604020202020204" pitchFamily="34" charset="0"/>
                <a:ea typeface="Calibri" panose="020F0502020204030204" pitchFamily="34" charset="0"/>
              </a:rPr>
              <a:t> </a:t>
            </a:r>
          </a:p>
          <a:p>
            <a:pPr marL="342900" lvl="0" indent="-342900" algn="l">
              <a:buClr>
                <a:srgbClr val="000000"/>
              </a:buClr>
              <a:buFont typeface="Wingdings" panose="05000000000000000000" pitchFamily="2" charset="2"/>
              <a:buChar char=""/>
            </a:pPr>
            <a:r>
              <a:rPr lang="en-US" sz="1200" dirty="0">
                <a:solidFill>
                  <a:srgbClr val="000000"/>
                </a:solidFill>
                <a:effectLst/>
                <a:latin typeface="Arial" panose="020B0604020202020204" pitchFamily="34" charset="0"/>
                <a:ea typeface="Calibri" panose="020F0502020204030204" pitchFamily="34" charset="0"/>
              </a:rPr>
              <a:t>Continue organizing Open Innovation Challenges – Affiliate Program with the universities in the CAREC region and developing sustainable models to continue with depreciating support from the CAREC secretariat.</a:t>
            </a:r>
            <a:endParaRPr lang="en-PK" sz="1200" dirty="0">
              <a:effectLst/>
              <a:latin typeface="Calibri" panose="020F0502020204030204" pitchFamily="34" charset="0"/>
              <a:ea typeface="Calibri" panose="020F0502020204030204" pitchFamily="34" charset="0"/>
            </a:endParaRPr>
          </a:p>
          <a:p>
            <a:pPr marL="342900" lvl="0" indent="-342900" algn="l">
              <a:buClr>
                <a:srgbClr val="000000"/>
              </a:buClr>
              <a:buFont typeface="Wingdings" panose="05000000000000000000" pitchFamily="2" charset="2"/>
              <a:buChar char=""/>
            </a:pPr>
            <a:r>
              <a:rPr lang="en-US" sz="1200" dirty="0">
                <a:solidFill>
                  <a:srgbClr val="000000"/>
                </a:solidFill>
                <a:effectLst/>
                <a:latin typeface="Arial" panose="020B0604020202020204" pitchFamily="34" charset="0"/>
                <a:ea typeface="Calibri" panose="020F0502020204030204" pitchFamily="34" charset="0"/>
              </a:rPr>
              <a:t>In order to strengthen the collaboration &amp; knowledge sharing among the Innovation centers operated by CAREC universities, we aim to create the "CAREC University Exchange Program.” Participating universities will host startups from other universities for one week, and the startups will get the unique opportunity to work with faculty and mentors from various universities in the region.</a:t>
            </a:r>
            <a:endParaRPr lang="en-PK" sz="1200" dirty="0">
              <a:effectLst/>
              <a:latin typeface="Calibri" panose="020F0502020204030204" pitchFamily="34" charset="0"/>
              <a:ea typeface="Calibri" panose="020F0502020204030204" pitchFamily="34" charset="0"/>
            </a:endParaRPr>
          </a:p>
          <a:p>
            <a:pPr marL="0" lvl="0" indent="0" algn="l">
              <a:buClr>
                <a:srgbClr val="000000"/>
              </a:buClr>
              <a:buFont typeface="Wingdings" panose="05000000000000000000" pitchFamily="2" charset="2"/>
              <a:buNone/>
            </a:pPr>
            <a:endParaRPr lang="en-US" sz="1200" b="1" dirty="0">
              <a:solidFill>
                <a:srgbClr val="000000"/>
              </a:solidFill>
              <a:effectLst/>
              <a:latin typeface="Arial" panose="020B0604020202020204" pitchFamily="34" charset="0"/>
              <a:ea typeface="Calibri" panose="020F0502020204030204" pitchFamily="34" charset="0"/>
            </a:endParaRPr>
          </a:p>
          <a:p>
            <a:pPr marL="0" lvl="0" indent="0" algn="l">
              <a:buClr>
                <a:srgbClr val="000000"/>
              </a:buClr>
              <a:buFont typeface="Wingdings" panose="05000000000000000000" pitchFamily="2" charset="2"/>
              <a:buNone/>
            </a:pPr>
            <a:r>
              <a:rPr lang="en-US" sz="1200" b="1" dirty="0">
                <a:solidFill>
                  <a:srgbClr val="000000"/>
                </a:solidFill>
                <a:effectLst/>
                <a:latin typeface="Arial" panose="020B0604020202020204" pitchFamily="34" charset="0"/>
                <a:ea typeface="Calibri" panose="020F0502020204030204" pitchFamily="34" charset="0"/>
              </a:rPr>
              <a:t>- Other Initiatives:</a:t>
            </a:r>
          </a:p>
          <a:p>
            <a:pPr marL="342900" lvl="0" indent="-342900" algn="l">
              <a:buClr>
                <a:srgbClr val="000000"/>
              </a:buClr>
              <a:buFont typeface="Wingdings" panose="05000000000000000000" pitchFamily="2" charset="2"/>
              <a:buChar char=""/>
            </a:pPr>
            <a:r>
              <a:rPr lang="en-US" sz="1200" dirty="0">
                <a:solidFill>
                  <a:srgbClr val="000000"/>
                </a:solidFill>
                <a:effectLst/>
                <a:latin typeface="Arial" panose="020B0604020202020204" pitchFamily="34" charset="0"/>
                <a:ea typeface="Calibri" panose="020F0502020204030204" pitchFamily="34" charset="0"/>
              </a:rPr>
              <a:t>Launch a flagship CAREC Digital Literacy Program for Women to address the critical digital gender divide and promote the digital economy and better service delivery access.</a:t>
            </a:r>
            <a:endParaRPr lang="en-PK" sz="1200" dirty="0">
              <a:effectLst/>
              <a:latin typeface="Calibri" panose="020F0502020204030204" pitchFamily="34" charset="0"/>
              <a:ea typeface="Calibri" panose="020F0502020204030204" pitchFamily="34" charset="0"/>
            </a:endParaRPr>
          </a:p>
          <a:p>
            <a:pPr marL="342900" lvl="0" indent="-342900" algn="l">
              <a:buClr>
                <a:srgbClr val="000000"/>
              </a:buClr>
              <a:buFont typeface="Wingdings" panose="05000000000000000000" pitchFamily="2" charset="2"/>
              <a:buChar char=""/>
            </a:pPr>
            <a:r>
              <a:rPr lang="en-US" sz="1200" dirty="0">
                <a:solidFill>
                  <a:srgbClr val="000000"/>
                </a:solidFill>
                <a:effectLst/>
                <a:latin typeface="Arial" panose="020B0604020202020204" pitchFamily="34" charset="0"/>
                <a:ea typeface="Calibri" panose="020F0502020204030204" pitchFamily="34" charset="0"/>
              </a:rPr>
              <a:t>Collaborate with the CAREC digital focal points to enhance the digital infrastructure and reduce the digital divide in the region. This initiative aligns with the CAREC digital strategy 2030. It aims to streamline the digitalization of Government services and promote dialogue on regulations pertaining to cross-border payments, customs &amp; telecom services, etc.</a:t>
            </a:r>
            <a:endParaRPr lang="en-PK"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7D13B40-6331-4354-AB4B-1821939CC61D}" type="slidenum">
              <a:rPr lang="en-PK" smtClean="0"/>
              <a:t>4</a:t>
            </a:fld>
            <a:endParaRPr lang="en-PK"/>
          </a:p>
        </p:txBody>
      </p:sp>
    </p:spTree>
    <p:extLst>
      <p:ext uri="{BB962C8B-B14F-4D97-AF65-F5344CB8AC3E}">
        <p14:creationId xmlns:p14="http://schemas.microsoft.com/office/powerpoint/2010/main" val="2460970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87D13B40-6331-4354-AB4B-1821939CC61D}" type="slidenum">
              <a:rPr lang="en-PK" smtClean="0"/>
              <a:t>5</a:t>
            </a:fld>
            <a:endParaRPr lang="en-PK"/>
          </a:p>
        </p:txBody>
      </p:sp>
    </p:spTree>
    <p:extLst>
      <p:ext uri="{BB962C8B-B14F-4D97-AF65-F5344CB8AC3E}">
        <p14:creationId xmlns:p14="http://schemas.microsoft.com/office/powerpoint/2010/main" val="3537579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a:buClr>
                <a:srgbClr val="000000"/>
              </a:buClr>
              <a:buFont typeface="Wingdings" panose="05000000000000000000" pitchFamily="2" charset="2"/>
              <a:buChar char=""/>
            </a:pPr>
            <a:endParaRPr lang="en-US"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7D13B40-6331-4354-AB4B-1821939CC61D}" type="slidenum">
              <a:rPr lang="en-PK" smtClean="0"/>
              <a:t>6</a:t>
            </a:fld>
            <a:endParaRPr lang="en-PK"/>
          </a:p>
        </p:txBody>
      </p:sp>
    </p:spTree>
    <p:extLst>
      <p:ext uri="{BB962C8B-B14F-4D97-AF65-F5344CB8AC3E}">
        <p14:creationId xmlns:p14="http://schemas.microsoft.com/office/powerpoint/2010/main" val="772108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endParaRPr lang="en-PK"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7D13B40-6331-4354-AB4B-1821939CC61D}" type="slidenum">
              <a:rPr lang="en-PK" smtClean="0"/>
              <a:t>7</a:t>
            </a:fld>
            <a:endParaRPr lang="en-PK"/>
          </a:p>
        </p:txBody>
      </p:sp>
    </p:spTree>
    <p:extLst>
      <p:ext uri="{BB962C8B-B14F-4D97-AF65-F5344CB8AC3E}">
        <p14:creationId xmlns:p14="http://schemas.microsoft.com/office/powerpoint/2010/main" val="2894650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87D13B40-6331-4354-AB4B-1821939CC61D}" type="slidenum">
              <a:rPr lang="en-PK" smtClean="0"/>
              <a:t>8</a:t>
            </a:fld>
            <a:endParaRPr lang="en-PK"/>
          </a:p>
        </p:txBody>
      </p:sp>
    </p:spTree>
    <p:extLst>
      <p:ext uri="{BB962C8B-B14F-4D97-AF65-F5344CB8AC3E}">
        <p14:creationId xmlns:p14="http://schemas.microsoft.com/office/powerpoint/2010/main" val="37052845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D1FF6008-B0FE-8BBC-DBDB-F68AF218920C}"/>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82200" y="5065714"/>
            <a:ext cx="1618673" cy="1655761"/>
          </a:xfrm>
          <a:prstGeom prst="rect">
            <a:avLst/>
          </a:prstGeom>
          <a:noFill/>
        </p:spPr>
      </p:pic>
    </p:spTree>
    <p:extLst>
      <p:ext uri="{BB962C8B-B14F-4D97-AF65-F5344CB8AC3E}">
        <p14:creationId xmlns:p14="http://schemas.microsoft.com/office/powerpoint/2010/main" val="395123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E8140A-07BC-4FD6-8749-68045C2E06D2}"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2472084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E8140A-07BC-4FD6-8749-68045C2E06D2}"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3499299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E8140A-07BC-4FD6-8749-68045C2E06D2}"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E47BB-7310-46D8-81F3-6ABCEF98FEF2}" type="slidenum">
              <a:rPr lang="en-US" smtClean="0"/>
              <a:t>‹#›</a:t>
            </a:fld>
            <a:endParaRPr lang="en-US"/>
          </a:p>
        </p:txBody>
      </p:sp>
      <p:pic>
        <p:nvPicPr>
          <p:cNvPr id="8" name="Picture 7">
            <a:extLst>
              <a:ext uri="{FF2B5EF4-FFF2-40B4-BE49-F238E27FC236}">
                <a16:creationId xmlns:a16="http://schemas.microsoft.com/office/drawing/2014/main" id="{0A6BEBB3-FDBF-B798-5384-3764412C6EBD}"/>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83183" y="5065714"/>
            <a:ext cx="1618673" cy="1655761"/>
          </a:xfrm>
          <a:prstGeom prst="rect">
            <a:avLst/>
          </a:prstGeom>
          <a:noFill/>
        </p:spPr>
      </p:pic>
    </p:spTree>
    <p:extLst>
      <p:ext uri="{BB962C8B-B14F-4D97-AF65-F5344CB8AC3E}">
        <p14:creationId xmlns:p14="http://schemas.microsoft.com/office/powerpoint/2010/main" val="4124233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8140A-07BC-4FD6-8749-68045C2E06D2}"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2593589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E8140A-07BC-4FD6-8749-68045C2E06D2}" type="datetimeFigureOut">
              <a:rPr lang="en-US" smtClean="0"/>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2064661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E8140A-07BC-4FD6-8749-68045C2E06D2}" type="datetimeFigureOut">
              <a:rPr lang="en-US" smtClean="0"/>
              <a:t>6/2/2023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1012253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E8140A-07BC-4FD6-8749-68045C2E06D2}" type="datetimeFigureOut">
              <a:rPr lang="en-US" smtClean="0"/>
              <a:t>6/2/2023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4263368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E8140A-07BC-4FD6-8749-68045C2E06D2}" type="datetimeFigureOut">
              <a:rPr lang="en-US" smtClean="0"/>
              <a:t>6/2/2023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2756023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E8140A-07BC-4FD6-8749-68045C2E06D2}" type="datetimeFigureOut">
              <a:rPr lang="en-US" smtClean="0"/>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612730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E8140A-07BC-4FD6-8749-68045C2E06D2}" type="datetimeFigureOut">
              <a:rPr lang="en-US" smtClean="0"/>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2737241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E8140A-07BC-4FD6-8749-68045C2E06D2}" type="datetimeFigureOut">
              <a:rPr lang="en-US" smtClean="0"/>
              <a:t>6/2/2023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E47BB-7310-46D8-81F3-6ABCEF98FEF2}" type="slidenum">
              <a:rPr lang="en-US" smtClean="0"/>
              <a:t>‹#›</a:t>
            </a:fld>
            <a:endParaRPr lang="en-US"/>
          </a:p>
        </p:txBody>
      </p:sp>
      <p:pic>
        <p:nvPicPr>
          <p:cNvPr id="7" name="Picture 6">
            <a:extLst>
              <a:ext uri="{FF2B5EF4-FFF2-40B4-BE49-F238E27FC236}">
                <a16:creationId xmlns:a16="http://schemas.microsoft.com/office/drawing/2014/main" id="{4A72DADF-47A2-5518-3851-87E47CB87C7D}"/>
              </a:ext>
            </a:extLst>
          </p:cNvPr>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982200" y="5065714"/>
            <a:ext cx="1618673" cy="1655761"/>
          </a:xfrm>
          <a:prstGeom prst="rect">
            <a:avLst/>
          </a:prstGeom>
          <a:noFill/>
        </p:spPr>
      </p:pic>
    </p:spTree>
    <p:extLst>
      <p:ext uri="{BB962C8B-B14F-4D97-AF65-F5344CB8AC3E}">
        <p14:creationId xmlns:p14="http://schemas.microsoft.com/office/powerpoint/2010/main" val="6392553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5.sv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hyperlink" Target="https://www.carecprogram.org/?publication=carec-gender-strategy-2030" TargetMode="External"/><Relationship Id="rId10" Type="http://schemas.openxmlformats.org/officeDocument/2006/relationships/image" Target="../media/image8.png"/><Relationship Id="rId4" Type="http://schemas.openxmlformats.org/officeDocument/2006/relationships/image" Target="../media/image3.sv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carecprogram.org/?publication=carec-gender-strategy-2030" TargetMode="Externa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carecprogram.org/"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mailto:info@carecprogram.org" TargetMode="External"/><Relationship Id="rId5" Type="http://schemas.openxmlformats.org/officeDocument/2006/relationships/hyperlink" Target="https://www.startupcarec.org/" TargetMode="External"/><Relationship Id="rId4" Type="http://schemas.openxmlformats.org/officeDocument/2006/relationships/hyperlink" Target="https://digital.carecprogram.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EA51434-1A55-4B35-A662-6F446881BFF6}"/>
              </a:ext>
            </a:extLst>
          </p:cNvPr>
          <p:cNvSpPr>
            <a:spLocks noGrp="1"/>
          </p:cNvSpPr>
          <p:nvPr>
            <p:ph type="subTitle" idx="1"/>
          </p:nvPr>
        </p:nvSpPr>
        <p:spPr/>
        <p:txBody>
          <a:bodyPr/>
          <a:lstStyle/>
          <a:p>
            <a:r>
              <a:rPr lang="zh-CN" dirty="0"/>
              <a:t>CAREC 高级官员会议</a:t>
            </a:r>
          </a:p>
          <a:p>
            <a:r>
              <a:rPr lang="zh-CN" dirty="0"/>
              <a:t>2023年6月13-14日</a:t>
            </a:r>
          </a:p>
          <a:p>
            <a:r>
              <a:rPr lang="zh-CN" dirty="0"/>
              <a:t>格鲁吉亚第比利斯</a:t>
            </a:r>
          </a:p>
          <a:p>
            <a:endParaRPr lang="en-US" dirty="0"/>
          </a:p>
        </p:txBody>
      </p:sp>
      <p:sp>
        <p:nvSpPr>
          <p:cNvPr id="7" name="Title 1">
            <a:extLst>
              <a:ext uri="{FF2B5EF4-FFF2-40B4-BE49-F238E27FC236}">
                <a16:creationId xmlns:a16="http://schemas.microsoft.com/office/drawing/2014/main" id="{6B89152D-91C9-9700-DB76-3128E71D1A98}"/>
              </a:ext>
            </a:extLst>
          </p:cNvPr>
          <p:cNvSpPr>
            <a:spLocks noGrp="1"/>
          </p:cNvSpPr>
          <p:nvPr>
            <p:ph type="ctrTitle"/>
          </p:nvPr>
        </p:nvSpPr>
        <p:spPr>
          <a:xfrm>
            <a:off x="1523999" y="724798"/>
            <a:ext cx="9597887" cy="2387600"/>
          </a:xfrm>
        </p:spPr>
        <p:txBody>
          <a:bodyPr>
            <a:noAutofit/>
          </a:bodyPr>
          <a:lstStyle/>
          <a:p>
            <a:br>
              <a:rPr lang="en-US" sz="4400" b="1" dirty="0"/>
            </a:br>
            <a:r>
              <a:rPr lang="en-US" sz="4400" b="1" dirty="0" err="1">
                <a:latin typeface="PingFang SC" panose="020B0400000000000000" pitchFamily="34" charset="-122"/>
                <a:ea typeface="PingFang SC" panose="020B0400000000000000" pitchFamily="34" charset="-122"/>
              </a:rPr>
              <a:t>跨领域</a:t>
            </a:r>
            <a:r>
              <a:rPr lang="zh-CN" sz="4400" b="1" dirty="0">
                <a:latin typeface="PingFang SC" panose="020B0400000000000000" pitchFamily="34" charset="-122"/>
                <a:ea typeface="PingFang SC" panose="020B0400000000000000" pitchFamily="34" charset="-122"/>
              </a:rPr>
              <a:t>主题</a:t>
            </a:r>
            <a:r>
              <a:rPr lang="en-PH" altLang="zh-CN" sz="4400" b="1" dirty="0">
                <a:latin typeface="PingFang SC" panose="020B0400000000000000" pitchFamily="34" charset="-122"/>
                <a:ea typeface="PingFang SC" panose="020B0400000000000000" pitchFamily="34" charset="-122"/>
              </a:rPr>
              <a:t>:</a:t>
            </a:r>
            <a:br>
              <a:rPr lang="en-US" sz="4400" b="1" dirty="0">
                <a:latin typeface="PingFang SC" panose="020B0400000000000000" pitchFamily="34" charset="-122"/>
                <a:ea typeface="PingFang SC" panose="020B0400000000000000" pitchFamily="34" charset="-122"/>
              </a:rPr>
            </a:br>
            <a:r>
              <a:rPr lang="zh-CN" sz="4400" b="1" dirty="0">
                <a:latin typeface="PingFang SC" panose="020B0400000000000000" pitchFamily="34" charset="-122"/>
                <a:ea typeface="PingFang SC" panose="020B0400000000000000" pitchFamily="34" charset="-122"/>
              </a:rPr>
              <a:t>性别</a:t>
            </a:r>
            <a:br>
              <a:rPr lang="en-PH" altLang="zh-CN" sz="4400" b="1" dirty="0">
                <a:latin typeface="PingFang SC" panose="020B0400000000000000" pitchFamily="34" charset="-122"/>
                <a:ea typeface="PingFang SC" panose="020B0400000000000000" pitchFamily="34" charset="-122"/>
              </a:rPr>
            </a:br>
            <a:r>
              <a:rPr lang="ja-JP" altLang="en-US" sz="4400" b="1" dirty="0">
                <a:latin typeface="Ping Fang SC"/>
              </a:rPr>
              <a:t>数字化</a:t>
            </a:r>
            <a:br>
              <a:rPr lang="en-PH" altLang="zh-CN" sz="4400" b="1" dirty="0">
                <a:ea typeface="PingFang SC" panose="020B0400000000000000" pitchFamily="34" charset="-122"/>
              </a:rPr>
            </a:br>
            <a:endParaRPr lang="zh-CN" altLang="en-US" sz="4400" b="1" dirty="0">
              <a:ea typeface="PingFang SC" panose="020B0400000000000000" pitchFamily="34" charset="-122"/>
            </a:endParaRPr>
          </a:p>
        </p:txBody>
      </p:sp>
    </p:spTree>
    <p:extLst>
      <p:ext uri="{BB962C8B-B14F-4D97-AF65-F5344CB8AC3E}">
        <p14:creationId xmlns:p14="http://schemas.microsoft.com/office/powerpoint/2010/main" val="1132021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E1FDF06-3822-29EA-2D54-E5EEA8B7A40F}"/>
              </a:ext>
            </a:extLst>
          </p:cNvPr>
          <p:cNvGrpSpPr/>
          <p:nvPr/>
        </p:nvGrpSpPr>
        <p:grpSpPr>
          <a:xfrm>
            <a:off x="107985" y="-24713"/>
            <a:ext cx="10619289" cy="1022193"/>
            <a:chOff x="284626" y="0"/>
            <a:chExt cx="9961330" cy="1287663"/>
          </a:xfrm>
        </p:grpSpPr>
        <p:pic>
          <p:nvPicPr>
            <p:cNvPr id="27" name="Graphic 26" descr="Group brainstorm outline">
              <a:extLst>
                <a:ext uri="{FF2B5EF4-FFF2-40B4-BE49-F238E27FC236}">
                  <a16:creationId xmlns:a16="http://schemas.microsoft.com/office/drawing/2014/main" id="{6921520E-A398-14DE-CB7F-D01C37C467B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95549" y="389046"/>
              <a:ext cx="590808" cy="590808"/>
            </a:xfrm>
            <a:prstGeom prst="rect">
              <a:avLst/>
            </a:prstGeom>
          </p:spPr>
        </p:pic>
        <p:sp>
          <p:nvSpPr>
            <p:cNvPr id="28" name="TextBox 27">
              <a:extLst>
                <a:ext uri="{FF2B5EF4-FFF2-40B4-BE49-F238E27FC236}">
                  <a16:creationId xmlns:a16="http://schemas.microsoft.com/office/drawing/2014/main" id="{F06DCF3C-FACB-13AA-77BD-9651D2EAF747}"/>
                </a:ext>
              </a:extLst>
            </p:cNvPr>
            <p:cNvSpPr txBox="1"/>
            <p:nvPr/>
          </p:nvSpPr>
          <p:spPr>
            <a:xfrm>
              <a:off x="7299210" y="389046"/>
              <a:ext cx="2946746" cy="523220"/>
            </a:xfrm>
            <a:prstGeom prst="rect">
              <a:avLst/>
            </a:prstGeom>
            <a:noFill/>
          </p:spPr>
          <p:txBody>
            <a:bodyPr wrap="square" rtlCol="0">
              <a:spAutoFit/>
            </a:bodyPr>
            <a:lstStyle/>
            <a:p>
              <a:r>
                <a:rPr lang="zh-CN" sz="1400" dirty="0">
                  <a:solidFill>
                    <a:schemeClr val="accent2">
                      <a:lumMod val="75000"/>
                    </a:schemeClr>
                  </a:solidFill>
                  <a:latin typeface="Arial" panose="020B0604020202020204" pitchFamily="34" charset="0"/>
                  <a:cs typeface="Arial" panose="020B0604020202020204" pitchFamily="34" charset="0"/>
                </a:rPr>
                <a:t>部门委员会</a:t>
              </a:r>
            </a:p>
            <a:p>
              <a:pPr marL="285750" indent="-285750">
                <a:buFont typeface="Arial" panose="020B0604020202020204" pitchFamily="34" charset="0"/>
                <a:buChar char="•"/>
              </a:pPr>
              <a:r>
                <a:rPr lang="zh-CN" sz="1400" dirty="0">
                  <a:latin typeface="Arial" panose="020B0604020202020204" pitchFamily="34" charset="0"/>
                  <a:cs typeface="Arial" panose="020B0604020202020204" pitchFamily="34" charset="0"/>
                </a:rPr>
                <a:t>区域性别专家组</a:t>
              </a:r>
              <a:endParaRPr lang="en-US" sz="1400" b="1" dirty="0">
                <a:solidFill>
                  <a:schemeClr val="accent2">
                    <a:lumMod val="7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DDA52786-BFFE-BAB4-9C48-82E6D223F5CD}"/>
                </a:ext>
              </a:extLst>
            </p:cNvPr>
            <p:cNvSpPr txBox="1"/>
            <p:nvPr/>
          </p:nvSpPr>
          <p:spPr>
            <a:xfrm>
              <a:off x="3172238" y="589788"/>
              <a:ext cx="3858182" cy="697875"/>
            </a:xfrm>
            <a:prstGeom prst="rect">
              <a:avLst/>
            </a:prstGeom>
            <a:noFill/>
          </p:spPr>
          <p:txBody>
            <a:bodyPr wrap="square">
              <a:spAutoFit/>
            </a:bodyPr>
            <a:lstStyle/>
            <a:p>
              <a:pPr marL="285750" indent="-285750">
                <a:buFont typeface="Arial" panose="020B0604020202020204" pitchFamily="34" charset="0"/>
                <a:buChar char="•"/>
                <a:defRPr/>
              </a:pPr>
              <a:r>
                <a:rPr lang="en-US" altLang="zh-CN" sz="1400" b="1" dirty="0">
                  <a:solidFill>
                    <a:srgbClr val="0563C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a:t>
              </a:r>
              <a:r>
                <a:rPr lang="zh-CN" sz="1400" b="1" dirty="0">
                  <a:solidFill>
                    <a:srgbClr val="0563C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CAREC</a:t>
              </a:r>
              <a:r>
                <a:rPr lang="zh-CN" sz="1400" b="1" dirty="0">
                  <a:solidFill>
                    <a:schemeClr val="accent2">
                      <a:lumMod val="7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性别</a:t>
              </a:r>
              <a:r>
                <a:rPr lang="zh-CN" sz="1400" b="1" dirty="0">
                  <a:solidFill>
                    <a:srgbClr val="0563C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战略2030</a:t>
              </a:r>
              <a:r>
                <a:rPr lang="en-US" altLang="zh-CN" sz="1400" b="1" dirty="0">
                  <a:solidFill>
                    <a:srgbClr val="0563C1"/>
                  </a:solidFill>
                  <a:latin typeface="Arial" panose="020B0604020202020204" pitchFamily="34" charset="0"/>
                  <a:cs typeface="Arial" panose="020B0604020202020204" pitchFamily="34" charset="0"/>
                </a:rPr>
                <a:t>》</a:t>
              </a:r>
              <a:endParaRPr lang="en-US" sz="1400" b="1" dirty="0">
                <a:solidFill>
                  <a:prstClr val="black"/>
                </a:solidFill>
                <a:latin typeface="Arial" panose="020B0604020202020204" pitchFamily="34" charset="0"/>
                <a:cs typeface="Arial" panose="020B0604020202020204" pitchFamily="34" charset="0"/>
              </a:endParaRPr>
            </a:p>
            <a:p>
              <a:pPr>
                <a:defRPr/>
              </a:pPr>
              <a:endParaRPr lang="en-US" sz="1600" b="1" dirty="0">
                <a:solidFill>
                  <a:schemeClr val="accent4"/>
                </a:solidFill>
                <a:latin typeface="Arial" panose="020B0604020202020204" pitchFamily="34" charset="0"/>
                <a:cs typeface="Arial" panose="020B0604020202020204" pitchFamily="34" charset="0"/>
              </a:endParaRPr>
            </a:p>
          </p:txBody>
        </p:sp>
        <p:cxnSp>
          <p:nvCxnSpPr>
            <p:cNvPr id="30" name="Straight Connector 29">
              <a:extLst>
                <a:ext uri="{FF2B5EF4-FFF2-40B4-BE49-F238E27FC236}">
                  <a16:creationId xmlns:a16="http://schemas.microsoft.com/office/drawing/2014/main" id="{683A161C-9F9C-1163-C4EB-089823E87FE6}"/>
                </a:ext>
              </a:extLst>
            </p:cNvPr>
            <p:cNvCxnSpPr>
              <a:cxnSpLocks/>
            </p:cNvCxnSpPr>
            <p:nvPr/>
          </p:nvCxnSpPr>
          <p:spPr>
            <a:xfrm>
              <a:off x="6342054" y="334274"/>
              <a:ext cx="0" cy="6758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57AA665D-790E-86FC-7F60-543A6685F6DE}"/>
                </a:ext>
              </a:extLst>
            </p:cNvPr>
            <p:cNvGrpSpPr/>
            <p:nvPr/>
          </p:nvGrpSpPr>
          <p:grpSpPr>
            <a:xfrm>
              <a:off x="284626" y="0"/>
              <a:ext cx="2738440" cy="1179576"/>
              <a:chOff x="251217" y="-53161"/>
              <a:chExt cx="2738440" cy="1179576"/>
            </a:xfrm>
          </p:grpSpPr>
          <p:sp>
            <p:nvSpPr>
              <p:cNvPr id="32" name="Rectangle: Rounded Corners 31">
                <a:extLst>
                  <a:ext uri="{FF2B5EF4-FFF2-40B4-BE49-F238E27FC236}">
                    <a16:creationId xmlns:a16="http://schemas.microsoft.com/office/drawing/2014/main" id="{EB6C0095-D54B-2169-B623-F57227EFE4C9}"/>
                  </a:ext>
                </a:extLst>
              </p:cNvPr>
              <p:cNvSpPr/>
              <p:nvPr/>
            </p:nvSpPr>
            <p:spPr>
              <a:xfrm>
                <a:off x="251217" y="129230"/>
                <a:ext cx="2705031" cy="927487"/>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itle 1">
                <a:extLst>
                  <a:ext uri="{FF2B5EF4-FFF2-40B4-BE49-F238E27FC236}">
                    <a16:creationId xmlns:a16="http://schemas.microsoft.com/office/drawing/2014/main" id="{FD84FB99-88D2-BFF2-8A18-38885918F53E}"/>
                  </a:ext>
                </a:extLst>
              </p:cNvPr>
              <p:cNvSpPr txBox="1">
                <a:spLocks/>
              </p:cNvSpPr>
              <p:nvPr/>
            </p:nvSpPr>
            <p:spPr>
              <a:xfrm>
                <a:off x="951727" y="435143"/>
                <a:ext cx="1909945" cy="6215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1800" b="1" dirty="0"/>
                  <a:t>跨领域</a:t>
                </a:r>
                <a:r>
                  <a:rPr lang="zh-CN" sz="1800" b="1" dirty="0"/>
                  <a:t>主题：性别</a:t>
                </a:r>
                <a:endParaRPr lang="en-US" sz="2400" b="1" dirty="0"/>
              </a:p>
            </p:txBody>
          </p:sp>
          <p:grpSp>
            <p:nvGrpSpPr>
              <p:cNvPr id="34" name="Group 33">
                <a:extLst>
                  <a:ext uri="{FF2B5EF4-FFF2-40B4-BE49-F238E27FC236}">
                    <a16:creationId xmlns:a16="http://schemas.microsoft.com/office/drawing/2014/main" id="{32469477-5AA7-0AF1-CAF0-03357FB4B591}"/>
                  </a:ext>
                </a:extLst>
              </p:cNvPr>
              <p:cNvGrpSpPr/>
              <p:nvPr/>
            </p:nvGrpSpPr>
            <p:grpSpPr>
              <a:xfrm>
                <a:off x="307415" y="-53161"/>
                <a:ext cx="2682242" cy="1179576"/>
                <a:chOff x="635560" y="70593"/>
                <a:chExt cx="2682242" cy="1179576"/>
              </a:xfrm>
            </p:grpSpPr>
            <p:pic>
              <p:nvPicPr>
                <p:cNvPr id="35" name="Graphic 34" descr="Umbrella outline">
                  <a:extLst>
                    <a:ext uri="{FF2B5EF4-FFF2-40B4-BE49-F238E27FC236}">
                      <a16:creationId xmlns:a16="http://schemas.microsoft.com/office/drawing/2014/main" id="{D8088D8C-ACDA-8108-83DB-0EBE33FB24B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5560" y="291653"/>
                  <a:ext cx="737456" cy="737456"/>
                </a:xfrm>
                <a:prstGeom prst="rect">
                  <a:avLst/>
                </a:prstGeom>
              </p:spPr>
            </p:pic>
            <p:sp>
              <p:nvSpPr>
                <p:cNvPr id="36" name="Title 1">
                  <a:extLst>
                    <a:ext uri="{FF2B5EF4-FFF2-40B4-BE49-F238E27FC236}">
                      <a16:creationId xmlns:a16="http://schemas.microsoft.com/office/drawing/2014/main" id="{6FA80535-1FF8-53AB-72EF-EA237C0272CA}"/>
                    </a:ext>
                  </a:extLst>
                </p:cNvPr>
                <p:cNvSpPr txBox="1">
                  <a:spLocks/>
                </p:cNvSpPr>
                <p:nvPr/>
              </p:nvSpPr>
              <p:spPr>
                <a:xfrm>
                  <a:off x="1335809" y="70593"/>
                  <a:ext cx="1981993" cy="11795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Poppins Light" panose="00000400000000000000" pitchFamily="2" charset="0"/>
                      <a:ea typeface="+mj-ea"/>
                      <a:cs typeface="Poppins Light" panose="00000400000000000000" pitchFamily="2" charset="0"/>
                    </a:defRPr>
                  </a:lvl1pPr>
                </a:lstStyle>
                <a:p>
                  <a:r>
                    <a:rPr lang="en-US" altLang="zh-CN" sz="2400" b="1" dirty="0">
                      <a:solidFill>
                        <a:schemeClr val="accent2"/>
                      </a:solidFill>
                    </a:rPr>
                    <a:t>CAREC</a:t>
                  </a:r>
                  <a:br>
                    <a:rPr lang="en-US" sz="2400" b="1" dirty="0"/>
                  </a:br>
                  <a:endParaRPr lang="en-US" sz="2400" b="1" dirty="0"/>
                </a:p>
              </p:txBody>
            </p:sp>
          </p:grpSp>
        </p:grpSp>
      </p:grpSp>
      <p:sp>
        <p:nvSpPr>
          <p:cNvPr id="37" name="Slide Number Placeholder 3">
            <a:extLst>
              <a:ext uri="{FF2B5EF4-FFF2-40B4-BE49-F238E27FC236}">
                <a16:creationId xmlns:a16="http://schemas.microsoft.com/office/drawing/2014/main" id="{CC760BD8-2F43-1EE6-980A-C503734E5B78}"/>
              </a:ext>
            </a:extLst>
          </p:cNvPr>
          <p:cNvSpPr>
            <a:spLocks noGrp="1"/>
          </p:cNvSpPr>
          <p:nvPr>
            <p:ph type="sldNum" sz="quarter" idx="12"/>
          </p:nvPr>
        </p:nvSpPr>
        <p:spPr>
          <a:xfrm>
            <a:off x="8769598" y="659445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337A54-6DA2-4B4E-B0CD-49AE19390A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FA0EC65D-08AC-E2E8-CBB1-AEB0E1261D6C}"/>
              </a:ext>
            </a:extLst>
          </p:cNvPr>
          <p:cNvSpPr txBox="1"/>
          <p:nvPr/>
        </p:nvSpPr>
        <p:spPr>
          <a:xfrm>
            <a:off x="1836795" y="5469898"/>
            <a:ext cx="6098058" cy="369332"/>
          </a:xfrm>
          <a:prstGeom prst="rect">
            <a:avLst/>
          </a:prstGeom>
          <a:noFill/>
        </p:spPr>
        <p:txBody>
          <a:bodyPr wrap="square">
            <a:spAutoFit/>
          </a:bodyPr>
          <a:lstStyle/>
          <a:p>
            <a:endParaRPr lang="en-CN" dirty="0"/>
          </a:p>
        </p:txBody>
      </p:sp>
      <p:cxnSp>
        <p:nvCxnSpPr>
          <p:cNvPr id="56" name="Straight Arrow Connector 55">
            <a:extLst>
              <a:ext uri="{FF2B5EF4-FFF2-40B4-BE49-F238E27FC236}">
                <a16:creationId xmlns:a16="http://schemas.microsoft.com/office/drawing/2014/main" id="{0E2B4788-6902-433F-DC69-CA305E588D55}"/>
              </a:ext>
            </a:extLst>
          </p:cNvPr>
          <p:cNvCxnSpPr>
            <a:cxnSpLocks/>
          </p:cNvCxnSpPr>
          <p:nvPr/>
        </p:nvCxnSpPr>
        <p:spPr>
          <a:xfrm flipV="1">
            <a:off x="296561" y="5136298"/>
            <a:ext cx="10873750" cy="16472"/>
          </a:xfrm>
          <a:prstGeom prst="straightConnector1">
            <a:avLst/>
          </a:prstGeom>
          <a:ln w="19050">
            <a:solidFill>
              <a:srgbClr val="C65A11"/>
            </a:solidFill>
            <a:prstDash val="dash"/>
            <a:tailEnd type="stealth"/>
          </a:ln>
        </p:spPr>
        <p:style>
          <a:lnRef idx="1">
            <a:schemeClr val="accent1"/>
          </a:lnRef>
          <a:fillRef idx="0">
            <a:schemeClr val="accent1"/>
          </a:fillRef>
          <a:effectRef idx="0">
            <a:schemeClr val="accent1"/>
          </a:effectRef>
          <a:fontRef idx="minor">
            <a:schemeClr val="tx1"/>
          </a:fontRef>
        </p:style>
      </p:cxnSp>
      <p:sp>
        <p:nvSpPr>
          <p:cNvPr id="59" name="Rounded Rectangle 58">
            <a:extLst>
              <a:ext uri="{FF2B5EF4-FFF2-40B4-BE49-F238E27FC236}">
                <a16:creationId xmlns:a16="http://schemas.microsoft.com/office/drawing/2014/main" id="{A3686C1A-CC65-DB11-D4B6-A26328B70D4C}"/>
              </a:ext>
            </a:extLst>
          </p:cNvPr>
          <p:cNvSpPr/>
          <p:nvPr/>
        </p:nvSpPr>
        <p:spPr>
          <a:xfrm>
            <a:off x="865433" y="4817058"/>
            <a:ext cx="1217628" cy="667265"/>
          </a:xfrm>
          <a:prstGeom prst="roundRect">
            <a:avLst/>
          </a:prstGeom>
          <a:solidFill>
            <a:srgbClr val="FCA6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1600" b="1" dirty="0"/>
              <a:t>2022年</a:t>
            </a:r>
            <a:r>
              <a:rPr lang="en-US" altLang="zh-CN" sz="1600" b="1" dirty="0"/>
              <a:t>8</a:t>
            </a:r>
            <a:r>
              <a:rPr lang="zh-CN" altLang="en-US" sz="1600" b="1" dirty="0"/>
              <a:t>月</a:t>
            </a:r>
            <a:endParaRPr lang="zh-CN" sz="1600" b="1" dirty="0"/>
          </a:p>
        </p:txBody>
      </p:sp>
      <p:sp>
        <p:nvSpPr>
          <p:cNvPr id="60" name="Rounded Rectangle 59">
            <a:extLst>
              <a:ext uri="{FF2B5EF4-FFF2-40B4-BE49-F238E27FC236}">
                <a16:creationId xmlns:a16="http://schemas.microsoft.com/office/drawing/2014/main" id="{EDD40D3B-F198-720E-972A-8D6A8B94ABF7}"/>
              </a:ext>
            </a:extLst>
          </p:cNvPr>
          <p:cNvSpPr/>
          <p:nvPr/>
        </p:nvSpPr>
        <p:spPr>
          <a:xfrm>
            <a:off x="2257326" y="4809509"/>
            <a:ext cx="1300687" cy="667265"/>
          </a:xfrm>
          <a:prstGeom prst="roundRect">
            <a:avLst/>
          </a:prstGeom>
          <a:solidFill>
            <a:srgbClr val="FCA6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1600" b="1" dirty="0"/>
              <a:t>2023年</a:t>
            </a:r>
            <a:r>
              <a:rPr lang="en-US" altLang="zh-CN" sz="1600" b="1" dirty="0"/>
              <a:t>6</a:t>
            </a:r>
            <a:r>
              <a:rPr lang="zh-CN" altLang="en-US" sz="1600" b="1" dirty="0"/>
              <a:t>月</a:t>
            </a:r>
            <a:endParaRPr lang="zh-CN" sz="1600" b="1" dirty="0"/>
          </a:p>
        </p:txBody>
      </p:sp>
      <p:sp>
        <p:nvSpPr>
          <p:cNvPr id="61" name="Rounded Rectangle 60">
            <a:extLst>
              <a:ext uri="{FF2B5EF4-FFF2-40B4-BE49-F238E27FC236}">
                <a16:creationId xmlns:a16="http://schemas.microsoft.com/office/drawing/2014/main" id="{3359C0BC-1D7D-9DD3-A4AB-CB40FBB424CB}"/>
              </a:ext>
            </a:extLst>
          </p:cNvPr>
          <p:cNvSpPr/>
          <p:nvPr/>
        </p:nvSpPr>
        <p:spPr>
          <a:xfrm>
            <a:off x="3764148" y="4819134"/>
            <a:ext cx="1270406" cy="667265"/>
          </a:xfrm>
          <a:prstGeom prst="roundRect">
            <a:avLst/>
          </a:prstGeom>
          <a:solidFill>
            <a:srgbClr val="FCA6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1600" b="1" dirty="0"/>
              <a:t>2023年</a:t>
            </a:r>
            <a:r>
              <a:rPr lang="en-US" altLang="zh-CN" sz="1600" b="1" dirty="0"/>
              <a:t>7</a:t>
            </a:r>
            <a:r>
              <a:rPr lang="zh-CN" altLang="en-US" sz="1600" b="1" dirty="0"/>
              <a:t>月</a:t>
            </a:r>
            <a:endParaRPr lang="zh-CN" sz="1600" b="1" dirty="0"/>
          </a:p>
        </p:txBody>
      </p:sp>
      <p:sp>
        <p:nvSpPr>
          <p:cNvPr id="62" name="Rounded Rectangle 61">
            <a:extLst>
              <a:ext uri="{FF2B5EF4-FFF2-40B4-BE49-F238E27FC236}">
                <a16:creationId xmlns:a16="http://schemas.microsoft.com/office/drawing/2014/main" id="{F72C8167-83F5-F7DB-6CD8-271352354CD9}"/>
              </a:ext>
            </a:extLst>
          </p:cNvPr>
          <p:cNvSpPr/>
          <p:nvPr/>
        </p:nvSpPr>
        <p:spPr>
          <a:xfrm>
            <a:off x="5239100" y="4817058"/>
            <a:ext cx="1384120" cy="667265"/>
          </a:xfrm>
          <a:prstGeom prst="roundRect">
            <a:avLst/>
          </a:prstGeom>
          <a:solidFill>
            <a:srgbClr val="FCA6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1600" b="1" dirty="0"/>
              <a:t>2023 年 8 月</a:t>
            </a:r>
          </a:p>
        </p:txBody>
      </p:sp>
      <p:sp>
        <p:nvSpPr>
          <p:cNvPr id="63" name="Rounded Rectangle 62">
            <a:extLst>
              <a:ext uri="{FF2B5EF4-FFF2-40B4-BE49-F238E27FC236}">
                <a16:creationId xmlns:a16="http://schemas.microsoft.com/office/drawing/2014/main" id="{1D8DD3C6-770E-FB52-79A1-3801EBBE598C}"/>
              </a:ext>
            </a:extLst>
          </p:cNvPr>
          <p:cNvSpPr/>
          <p:nvPr/>
        </p:nvSpPr>
        <p:spPr>
          <a:xfrm>
            <a:off x="6949323" y="4815022"/>
            <a:ext cx="1316148" cy="667265"/>
          </a:xfrm>
          <a:prstGeom prst="roundRect">
            <a:avLst/>
          </a:prstGeom>
          <a:solidFill>
            <a:srgbClr val="FCA6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1600" b="1" dirty="0"/>
              <a:t>2023 年 9 月</a:t>
            </a:r>
          </a:p>
        </p:txBody>
      </p:sp>
      <p:sp>
        <p:nvSpPr>
          <p:cNvPr id="64" name="Rounded Rectangle 63">
            <a:extLst>
              <a:ext uri="{FF2B5EF4-FFF2-40B4-BE49-F238E27FC236}">
                <a16:creationId xmlns:a16="http://schemas.microsoft.com/office/drawing/2014/main" id="{3FDCBA48-2621-3133-1FAA-A6F53517F2EB}"/>
              </a:ext>
            </a:extLst>
          </p:cNvPr>
          <p:cNvSpPr/>
          <p:nvPr/>
        </p:nvSpPr>
        <p:spPr>
          <a:xfrm>
            <a:off x="8558103" y="4815021"/>
            <a:ext cx="1658194" cy="667265"/>
          </a:xfrm>
          <a:prstGeom prst="roundRect">
            <a:avLst/>
          </a:prstGeom>
          <a:solidFill>
            <a:srgbClr val="FCA6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1600" b="1" dirty="0"/>
              <a:t>2023 年 10 月</a:t>
            </a:r>
          </a:p>
        </p:txBody>
      </p:sp>
      <p:cxnSp>
        <p:nvCxnSpPr>
          <p:cNvPr id="71" name="Straight Arrow Connector 70">
            <a:extLst>
              <a:ext uri="{FF2B5EF4-FFF2-40B4-BE49-F238E27FC236}">
                <a16:creationId xmlns:a16="http://schemas.microsoft.com/office/drawing/2014/main" id="{4B527CAA-A551-54C5-4AEC-1ADE13C70600}"/>
              </a:ext>
            </a:extLst>
          </p:cNvPr>
          <p:cNvCxnSpPr>
            <a:cxnSpLocks/>
          </p:cNvCxnSpPr>
          <p:nvPr/>
        </p:nvCxnSpPr>
        <p:spPr>
          <a:xfrm>
            <a:off x="1332553" y="5555708"/>
            <a:ext cx="0" cy="258808"/>
          </a:xfrm>
          <a:prstGeom prst="straightConnector1">
            <a:avLst/>
          </a:prstGeom>
          <a:ln>
            <a:solidFill>
              <a:srgbClr val="C65A11"/>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DFAAF2C0-7913-03F5-7A20-F211D2467488}"/>
              </a:ext>
            </a:extLst>
          </p:cNvPr>
          <p:cNvSpPr txBox="1"/>
          <p:nvPr/>
        </p:nvSpPr>
        <p:spPr>
          <a:xfrm>
            <a:off x="289209" y="5798015"/>
            <a:ext cx="2749810" cy="954107"/>
          </a:xfrm>
          <a:prstGeom prst="rect">
            <a:avLst/>
          </a:prstGeom>
          <a:noFill/>
        </p:spPr>
        <p:txBody>
          <a:bodyPr wrap="square">
            <a:spAutoFit/>
          </a:bodyPr>
          <a:lstStyle/>
          <a:p>
            <a:pPr indent="-285750">
              <a:buFont typeface="Arial" panose="020B0604020202020204" pitchFamily="34" charset="0"/>
              <a:buChar char="•"/>
            </a:pPr>
            <a:r>
              <a:rPr lang="zh-CN" sz="1400" b="1" dirty="0">
                <a:solidFill>
                  <a:srgbClr val="191919"/>
                </a:solidFill>
              </a:rPr>
              <a:t>RGEG 成立大会召开</a:t>
            </a:r>
          </a:p>
          <a:p>
            <a:pPr indent="-285750">
              <a:buFont typeface="Arial" panose="020B0604020202020204" pitchFamily="34" charset="0"/>
              <a:buChar char="•"/>
            </a:pPr>
            <a:r>
              <a:rPr lang="zh-CN" altLang="en-US" sz="1400" b="1" dirty="0">
                <a:solidFill>
                  <a:srgbClr val="191919"/>
                </a:solidFill>
              </a:rPr>
              <a:t>举办</a:t>
            </a:r>
            <a:r>
              <a:rPr lang="zh-CN" sz="1400" b="1" dirty="0">
                <a:solidFill>
                  <a:srgbClr val="191919"/>
                </a:solidFill>
              </a:rPr>
              <a:t>第一届 </a:t>
            </a:r>
            <a:r>
              <a:rPr lang="zh-CN" altLang="en-US" sz="1400" b="1" dirty="0">
                <a:solidFill>
                  <a:srgbClr val="191919"/>
                </a:solidFill>
              </a:rPr>
              <a:t>“</a:t>
            </a:r>
            <a:r>
              <a:rPr lang="zh-CN" sz="1400" b="1" dirty="0">
                <a:solidFill>
                  <a:srgbClr val="191919"/>
                </a:solidFill>
              </a:rPr>
              <a:t>CAREC 女性</a:t>
            </a:r>
            <a:r>
              <a:rPr lang="zh-CN" altLang="en-US" sz="1400" b="1" dirty="0">
                <a:solidFill>
                  <a:srgbClr val="191919"/>
                </a:solidFill>
              </a:rPr>
              <a:t>经  济赋权”论坛</a:t>
            </a:r>
            <a:endParaRPr lang="zh-CN" sz="1400" b="1" dirty="0">
              <a:solidFill>
                <a:srgbClr val="191919"/>
              </a:solidFill>
            </a:endParaRPr>
          </a:p>
          <a:p>
            <a:endParaRPr lang="en-US" sz="1400" b="1" dirty="0">
              <a:solidFill>
                <a:srgbClr val="191919"/>
              </a:solidFill>
              <a:effectLst/>
            </a:endParaRPr>
          </a:p>
        </p:txBody>
      </p:sp>
      <p:cxnSp>
        <p:nvCxnSpPr>
          <p:cNvPr id="76" name="Straight Arrow Connector 75">
            <a:extLst>
              <a:ext uri="{FF2B5EF4-FFF2-40B4-BE49-F238E27FC236}">
                <a16:creationId xmlns:a16="http://schemas.microsoft.com/office/drawing/2014/main" id="{919AA790-369E-87A0-3EB8-DECAC3723100}"/>
              </a:ext>
            </a:extLst>
          </p:cNvPr>
          <p:cNvCxnSpPr>
            <a:cxnSpLocks/>
          </p:cNvCxnSpPr>
          <p:nvPr/>
        </p:nvCxnSpPr>
        <p:spPr>
          <a:xfrm>
            <a:off x="4510148" y="5550915"/>
            <a:ext cx="0" cy="288315"/>
          </a:xfrm>
          <a:prstGeom prst="straightConnector1">
            <a:avLst/>
          </a:prstGeom>
          <a:ln>
            <a:solidFill>
              <a:srgbClr val="C65A1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E74A7C61-791A-62DD-6134-E0D79DCE7152}"/>
              </a:ext>
            </a:extLst>
          </p:cNvPr>
          <p:cNvCxnSpPr>
            <a:cxnSpLocks/>
          </p:cNvCxnSpPr>
          <p:nvPr/>
        </p:nvCxnSpPr>
        <p:spPr>
          <a:xfrm>
            <a:off x="7776453" y="5550915"/>
            <a:ext cx="0" cy="288315"/>
          </a:xfrm>
          <a:prstGeom prst="straightConnector1">
            <a:avLst/>
          </a:prstGeom>
          <a:ln>
            <a:solidFill>
              <a:srgbClr val="C65A1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870BD4B4-F023-646B-8797-2580D34F80AB}"/>
              </a:ext>
            </a:extLst>
          </p:cNvPr>
          <p:cNvCxnSpPr>
            <a:cxnSpLocks/>
          </p:cNvCxnSpPr>
          <p:nvPr/>
        </p:nvCxnSpPr>
        <p:spPr>
          <a:xfrm flipV="1">
            <a:off x="3016793" y="4417883"/>
            <a:ext cx="0" cy="277681"/>
          </a:xfrm>
          <a:prstGeom prst="straightConnector1">
            <a:avLst/>
          </a:prstGeom>
          <a:ln>
            <a:solidFill>
              <a:srgbClr val="C65A1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D778553D-157F-5FD3-9429-DCA6B80FC037}"/>
              </a:ext>
            </a:extLst>
          </p:cNvPr>
          <p:cNvCxnSpPr>
            <a:cxnSpLocks/>
          </p:cNvCxnSpPr>
          <p:nvPr/>
        </p:nvCxnSpPr>
        <p:spPr>
          <a:xfrm flipV="1">
            <a:off x="9145554" y="4430963"/>
            <a:ext cx="0" cy="269169"/>
          </a:xfrm>
          <a:prstGeom prst="straightConnector1">
            <a:avLst/>
          </a:prstGeom>
          <a:ln>
            <a:solidFill>
              <a:srgbClr val="C65A11"/>
            </a:solidFill>
            <a:tailEnd type="triangl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A15F4B64-5570-C846-78FD-4C99D6BC0619}"/>
              </a:ext>
            </a:extLst>
          </p:cNvPr>
          <p:cNvSpPr txBox="1"/>
          <p:nvPr/>
        </p:nvSpPr>
        <p:spPr>
          <a:xfrm>
            <a:off x="2173629" y="3796530"/>
            <a:ext cx="2693689" cy="307777"/>
          </a:xfrm>
          <a:prstGeom prst="rect">
            <a:avLst/>
          </a:prstGeom>
          <a:noFill/>
        </p:spPr>
        <p:txBody>
          <a:bodyPr wrap="square">
            <a:spAutoFit/>
          </a:bodyPr>
          <a:lstStyle/>
          <a:p>
            <a:r>
              <a:rPr lang="zh-CN" altLang="en-US" sz="1400" b="1" i="0" u="none" strike="noStrike" dirty="0">
                <a:solidFill>
                  <a:srgbClr val="191919"/>
                </a:solidFill>
                <a:effectLst/>
              </a:rPr>
              <a:t>征集“</a:t>
            </a:r>
            <a:r>
              <a:rPr lang="zh-CN" sz="1400" b="1" i="0" u="none" strike="noStrike" dirty="0">
                <a:solidFill>
                  <a:srgbClr val="191919"/>
                </a:solidFill>
                <a:effectLst/>
              </a:rPr>
              <a:t>CAREC 年度女性奖</a:t>
            </a:r>
            <a:r>
              <a:rPr lang="zh-CN" altLang="en-US" sz="1400" b="1" i="0" u="none" strike="noStrike" dirty="0">
                <a:solidFill>
                  <a:srgbClr val="191919"/>
                </a:solidFill>
                <a:effectLst/>
              </a:rPr>
              <a:t>”提名</a:t>
            </a:r>
            <a:endParaRPr lang="en-US" sz="1400" b="1" dirty="0">
              <a:solidFill>
                <a:srgbClr val="191919"/>
              </a:solidFill>
              <a:effectLst/>
            </a:endParaRPr>
          </a:p>
        </p:txBody>
      </p:sp>
      <p:sp>
        <p:nvSpPr>
          <p:cNvPr id="88" name="TextBox 87">
            <a:extLst>
              <a:ext uri="{FF2B5EF4-FFF2-40B4-BE49-F238E27FC236}">
                <a16:creationId xmlns:a16="http://schemas.microsoft.com/office/drawing/2014/main" id="{D1A63EBE-898F-09A3-87F2-786A9E174321}"/>
              </a:ext>
            </a:extLst>
          </p:cNvPr>
          <p:cNvSpPr txBox="1"/>
          <p:nvPr/>
        </p:nvSpPr>
        <p:spPr>
          <a:xfrm>
            <a:off x="3662275" y="5823789"/>
            <a:ext cx="2582652" cy="523220"/>
          </a:xfrm>
          <a:prstGeom prst="rect">
            <a:avLst/>
          </a:prstGeom>
          <a:noFill/>
        </p:spPr>
        <p:txBody>
          <a:bodyPr wrap="square">
            <a:spAutoFit/>
          </a:bodyPr>
          <a:lstStyle/>
          <a:p>
            <a:r>
              <a:rPr lang="zh-CN" sz="1400" i="0" u="none" strike="noStrike" dirty="0">
                <a:solidFill>
                  <a:srgbClr val="191919"/>
                </a:solidFill>
                <a:effectLst/>
              </a:rPr>
              <a:t>推出</a:t>
            </a:r>
          </a:p>
          <a:p>
            <a:r>
              <a:rPr lang="zh-CN" sz="1400" b="1" i="0" u="none" strike="noStrike" dirty="0">
                <a:solidFill>
                  <a:srgbClr val="191919"/>
                </a:solidFill>
                <a:effectLst/>
              </a:rPr>
              <a:t>CAREC 商界女性在线社区平台</a:t>
            </a:r>
            <a:endParaRPr lang="en-US" sz="1400" b="1" dirty="0">
              <a:solidFill>
                <a:srgbClr val="191919"/>
              </a:solidFill>
              <a:effectLst/>
            </a:endParaRPr>
          </a:p>
        </p:txBody>
      </p:sp>
      <p:sp>
        <p:nvSpPr>
          <p:cNvPr id="89" name="TextBox 88">
            <a:extLst>
              <a:ext uri="{FF2B5EF4-FFF2-40B4-BE49-F238E27FC236}">
                <a16:creationId xmlns:a16="http://schemas.microsoft.com/office/drawing/2014/main" id="{EC6BFD6C-3BCF-8563-7B3B-2ACDEA774C0B}"/>
              </a:ext>
            </a:extLst>
          </p:cNvPr>
          <p:cNvSpPr txBox="1"/>
          <p:nvPr/>
        </p:nvSpPr>
        <p:spPr>
          <a:xfrm>
            <a:off x="5143249" y="3773387"/>
            <a:ext cx="3208469" cy="523220"/>
          </a:xfrm>
          <a:prstGeom prst="rect">
            <a:avLst/>
          </a:prstGeom>
          <a:noFill/>
        </p:spPr>
        <p:txBody>
          <a:bodyPr wrap="square">
            <a:spAutoFit/>
          </a:bodyPr>
          <a:lstStyle/>
          <a:p>
            <a:pPr marL="285750" indent="-285750">
              <a:buFont typeface="Arial" panose="020B0604020202020204" pitchFamily="34" charset="0"/>
              <a:buChar char="•"/>
            </a:pPr>
            <a:r>
              <a:rPr lang="zh-CN" sz="1400" b="1" i="0" u="none" strike="noStrike" dirty="0">
                <a:solidFill>
                  <a:srgbClr val="191919"/>
                </a:solidFill>
                <a:effectLst/>
              </a:rPr>
              <a:t>第二</a:t>
            </a:r>
            <a:r>
              <a:rPr lang="zh-CN" altLang="en-US" sz="1400" b="1" i="0" u="none" strike="noStrike" dirty="0">
                <a:solidFill>
                  <a:srgbClr val="191919"/>
                </a:solidFill>
                <a:effectLst/>
              </a:rPr>
              <a:t>届</a:t>
            </a:r>
            <a:r>
              <a:rPr lang="zh-CN" sz="1400" b="1" i="0" u="none" strike="noStrike" dirty="0">
                <a:solidFill>
                  <a:srgbClr val="191919"/>
                </a:solidFill>
                <a:effectLst/>
              </a:rPr>
              <a:t> RGEG 会议</a:t>
            </a:r>
            <a:endParaRPr lang="en-US" sz="1400" b="1" dirty="0"/>
          </a:p>
          <a:p>
            <a:pPr marL="285750" indent="-285750">
              <a:buFont typeface="Arial" panose="020B0604020202020204" pitchFamily="34" charset="0"/>
              <a:buChar char="•"/>
            </a:pPr>
            <a:r>
              <a:rPr lang="zh-CN" sz="1400" b="1" i="0" u="none" strike="noStrike" dirty="0">
                <a:solidFill>
                  <a:srgbClr val="191919"/>
                </a:solidFill>
                <a:effectLst/>
              </a:rPr>
              <a:t>第二届</a:t>
            </a:r>
            <a:r>
              <a:rPr lang="zh-CN" altLang="en-US" sz="1400" b="1" i="0" u="none" strike="noStrike" dirty="0">
                <a:solidFill>
                  <a:srgbClr val="191919"/>
                </a:solidFill>
                <a:effectLst/>
              </a:rPr>
              <a:t>“</a:t>
            </a:r>
            <a:r>
              <a:rPr lang="zh-CN" sz="1400" b="1" i="0" u="none" strike="noStrike" dirty="0">
                <a:solidFill>
                  <a:srgbClr val="191919"/>
                </a:solidFill>
                <a:effectLst/>
              </a:rPr>
              <a:t>妇女经济赋权论坛</a:t>
            </a:r>
            <a:r>
              <a:rPr lang="zh-CN" altLang="en-US" sz="1400" b="1" i="0" u="none" strike="noStrike" dirty="0">
                <a:solidFill>
                  <a:srgbClr val="191919"/>
                </a:solidFill>
                <a:effectLst/>
              </a:rPr>
              <a:t>”</a:t>
            </a:r>
            <a:endParaRPr lang="en-US" sz="1400" b="1" dirty="0"/>
          </a:p>
        </p:txBody>
      </p:sp>
      <p:cxnSp>
        <p:nvCxnSpPr>
          <p:cNvPr id="90" name="Straight Arrow Connector 89">
            <a:extLst>
              <a:ext uri="{FF2B5EF4-FFF2-40B4-BE49-F238E27FC236}">
                <a16:creationId xmlns:a16="http://schemas.microsoft.com/office/drawing/2014/main" id="{2E0CBE46-3250-2300-7DB7-1F8E93798E7C}"/>
              </a:ext>
            </a:extLst>
          </p:cNvPr>
          <p:cNvCxnSpPr>
            <a:cxnSpLocks/>
          </p:cNvCxnSpPr>
          <p:nvPr/>
        </p:nvCxnSpPr>
        <p:spPr>
          <a:xfrm flipV="1">
            <a:off x="6029050" y="4494756"/>
            <a:ext cx="0" cy="277681"/>
          </a:xfrm>
          <a:prstGeom prst="straightConnector1">
            <a:avLst/>
          </a:prstGeom>
          <a:ln>
            <a:solidFill>
              <a:srgbClr val="C65A11"/>
            </a:solidFill>
            <a:tailEnd type="triangle"/>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003CE1EA-42DF-1AC5-2BA0-0CA11FB2DA5E}"/>
              </a:ext>
            </a:extLst>
          </p:cNvPr>
          <p:cNvSpPr txBox="1"/>
          <p:nvPr/>
        </p:nvSpPr>
        <p:spPr>
          <a:xfrm>
            <a:off x="6924717" y="5839230"/>
            <a:ext cx="2582652" cy="523220"/>
          </a:xfrm>
          <a:prstGeom prst="rect">
            <a:avLst/>
          </a:prstGeom>
          <a:noFill/>
        </p:spPr>
        <p:txBody>
          <a:bodyPr wrap="square">
            <a:spAutoFit/>
          </a:bodyPr>
          <a:lstStyle/>
          <a:p>
            <a:r>
              <a:rPr lang="zh-CN" sz="1400" i="0" u="none" strike="noStrike" dirty="0">
                <a:solidFill>
                  <a:srgbClr val="191919"/>
                </a:solidFill>
                <a:effectLst/>
              </a:rPr>
              <a:t>推出</a:t>
            </a:r>
          </a:p>
          <a:p>
            <a:r>
              <a:rPr lang="zh-CN" sz="1400" b="1" i="0" u="none" strike="noStrike" dirty="0">
                <a:solidFill>
                  <a:srgbClr val="191919"/>
                </a:solidFill>
                <a:effectLst/>
              </a:rPr>
              <a:t>数字 - GLOW 倡议</a:t>
            </a:r>
            <a:endParaRPr lang="en-US" sz="1400" b="1" dirty="0">
              <a:solidFill>
                <a:srgbClr val="191919"/>
              </a:solidFill>
              <a:effectLst/>
            </a:endParaRPr>
          </a:p>
        </p:txBody>
      </p:sp>
      <p:sp>
        <p:nvSpPr>
          <p:cNvPr id="95" name="TextBox 94">
            <a:extLst>
              <a:ext uri="{FF2B5EF4-FFF2-40B4-BE49-F238E27FC236}">
                <a16:creationId xmlns:a16="http://schemas.microsoft.com/office/drawing/2014/main" id="{B62F93D4-8281-5ED1-3314-A5BFB05F7D2D}"/>
              </a:ext>
            </a:extLst>
          </p:cNvPr>
          <p:cNvSpPr txBox="1"/>
          <p:nvPr/>
        </p:nvSpPr>
        <p:spPr>
          <a:xfrm>
            <a:off x="8351718" y="3785995"/>
            <a:ext cx="2823306" cy="307777"/>
          </a:xfrm>
          <a:prstGeom prst="rect">
            <a:avLst/>
          </a:prstGeom>
          <a:noFill/>
        </p:spPr>
        <p:txBody>
          <a:bodyPr wrap="square">
            <a:spAutoFit/>
          </a:bodyPr>
          <a:lstStyle/>
          <a:p>
            <a:r>
              <a:rPr lang="zh-CN" altLang="en-US" sz="1400" b="1" i="0" u="none" strike="noStrike" dirty="0">
                <a:solidFill>
                  <a:srgbClr val="191919"/>
                </a:solidFill>
                <a:effectLst/>
              </a:rPr>
              <a:t>“</a:t>
            </a:r>
            <a:r>
              <a:rPr lang="zh-CN" sz="1400" b="1" i="0" u="none" strike="noStrike" dirty="0">
                <a:solidFill>
                  <a:srgbClr val="191919"/>
                </a:solidFill>
                <a:effectLst/>
              </a:rPr>
              <a:t>年度女性</a:t>
            </a:r>
            <a:r>
              <a:rPr lang="zh-CN" altLang="en-US" sz="1400" b="1" i="0" u="none" strike="noStrike" dirty="0">
                <a:solidFill>
                  <a:srgbClr val="191919"/>
                </a:solidFill>
                <a:effectLst/>
              </a:rPr>
              <a:t>”</a:t>
            </a:r>
            <a:r>
              <a:rPr lang="zh-CN" sz="1400" b="1" i="0" u="none" strike="noStrike" dirty="0">
                <a:solidFill>
                  <a:srgbClr val="191919"/>
                </a:solidFill>
                <a:effectLst/>
              </a:rPr>
              <a:t>颁奖典礼</a:t>
            </a:r>
            <a:endParaRPr lang="en-US" sz="1400" dirty="0"/>
          </a:p>
        </p:txBody>
      </p:sp>
      <p:sp>
        <p:nvSpPr>
          <p:cNvPr id="96" name="TextBox 95">
            <a:extLst>
              <a:ext uri="{FF2B5EF4-FFF2-40B4-BE49-F238E27FC236}">
                <a16:creationId xmlns:a16="http://schemas.microsoft.com/office/drawing/2014/main" id="{893FC298-7199-2EAD-91DA-A6FC5E88D176}"/>
              </a:ext>
            </a:extLst>
          </p:cNvPr>
          <p:cNvSpPr txBox="1"/>
          <p:nvPr/>
        </p:nvSpPr>
        <p:spPr>
          <a:xfrm>
            <a:off x="186258" y="5162121"/>
            <a:ext cx="880941" cy="307777"/>
          </a:xfrm>
          <a:prstGeom prst="rect">
            <a:avLst/>
          </a:prstGeom>
          <a:noFill/>
        </p:spPr>
        <p:txBody>
          <a:bodyPr wrap="square">
            <a:spAutoFit/>
          </a:bodyPr>
          <a:lstStyle/>
          <a:p>
            <a:r>
              <a:rPr lang="zh-CN" sz="1400" i="0" u="none" strike="noStrike" dirty="0">
                <a:solidFill>
                  <a:srgbClr val="ED7D31"/>
                </a:solidFill>
                <a:effectLst/>
              </a:rPr>
              <a:t>2022年</a:t>
            </a:r>
            <a:endParaRPr lang="en-US" sz="1400" b="1" dirty="0">
              <a:solidFill>
                <a:srgbClr val="ED7D31"/>
              </a:solidFill>
              <a:effectLst/>
            </a:endParaRPr>
          </a:p>
        </p:txBody>
      </p:sp>
      <p:sp>
        <p:nvSpPr>
          <p:cNvPr id="97" name="TextBox 96">
            <a:extLst>
              <a:ext uri="{FF2B5EF4-FFF2-40B4-BE49-F238E27FC236}">
                <a16:creationId xmlns:a16="http://schemas.microsoft.com/office/drawing/2014/main" id="{D2A1707F-C72D-BCAC-DB8D-B8F57401961B}"/>
              </a:ext>
            </a:extLst>
          </p:cNvPr>
          <p:cNvSpPr txBox="1"/>
          <p:nvPr/>
        </p:nvSpPr>
        <p:spPr>
          <a:xfrm>
            <a:off x="10546917" y="4799754"/>
            <a:ext cx="880941" cy="307777"/>
          </a:xfrm>
          <a:prstGeom prst="rect">
            <a:avLst/>
          </a:prstGeom>
          <a:noFill/>
        </p:spPr>
        <p:txBody>
          <a:bodyPr wrap="square">
            <a:spAutoFit/>
          </a:bodyPr>
          <a:lstStyle/>
          <a:p>
            <a:r>
              <a:rPr lang="zh-CN" sz="1400" i="0" u="none" strike="noStrike" dirty="0">
                <a:solidFill>
                  <a:srgbClr val="ED7D31"/>
                </a:solidFill>
                <a:effectLst/>
              </a:rPr>
              <a:t>2023年</a:t>
            </a:r>
            <a:endParaRPr lang="en-US" sz="1400" b="1" dirty="0">
              <a:solidFill>
                <a:srgbClr val="ED7D31"/>
              </a:solidFill>
              <a:effectLst/>
            </a:endParaRPr>
          </a:p>
        </p:txBody>
      </p:sp>
      <p:sp>
        <p:nvSpPr>
          <p:cNvPr id="101" name="Rectangle 100">
            <a:extLst>
              <a:ext uri="{FF2B5EF4-FFF2-40B4-BE49-F238E27FC236}">
                <a16:creationId xmlns:a16="http://schemas.microsoft.com/office/drawing/2014/main" id="{5CFD849A-F07D-DD79-5DB1-A5B814B6933E}"/>
              </a:ext>
            </a:extLst>
          </p:cNvPr>
          <p:cNvSpPr/>
          <p:nvPr/>
        </p:nvSpPr>
        <p:spPr>
          <a:xfrm>
            <a:off x="305448" y="3560149"/>
            <a:ext cx="10041187" cy="112247"/>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pic>
        <p:nvPicPr>
          <p:cNvPr id="3" name="图片 2">
            <a:extLst>
              <a:ext uri="{FF2B5EF4-FFF2-40B4-BE49-F238E27FC236}">
                <a16:creationId xmlns:a16="http://schemas.microsoft.com/office/drawing/2014/main" id="{6A307CE6-F365-9A40-9B6D-F5C2D9D60EEB}"/>
              </a:ext>
            </a:extLst>
          </p:cNvPr>
          <p:cNvPicPr>
            <a:picLocks noChangeAspect="1"/>
          </p:cNvPicPr>
          <p:nvPr/>
        </p:nvPicPr>
        <p:blipFill>
          <a:blip r:embed="rId8"/>
          <a:stretch>
            <a:fillRect/>
          </a:stretch>
        </p:blipFill>
        <p:spPr>
          <a:xfrm>
            <a:off x="2129697" y="1131500"/>
            <a:ext cx="2982616" cy="2525741"/>
          </a:xfrm>
          <a:prstGeom prst="rect">
            <a:avLst/>
          </a:prstGeom>
        </p:spPr>
      </p:pic>
      <p:pic>
        <p:nvPicPr>
          <p:cNvPr id="4" name="图片 3">
            <a:extLst>
              <a:ext uri="{FF2B5EF4-FFF2-40B4-BE49-F238E27FC236}">
                <a16:creationId xmlns:a16="http://schemas.microsoft.com/office/drawing/2014/main" id="{7024C149-F2ED-B954-4F04-F7D540C286FF}"/>
              </a:ext>
            </a:extLst>
          </p:cNvPr>
          <p:cNvPicPr>
            <a:picLocks noChangeAspect="1"/>
          </p:cNvPicPr>
          <p:nvPr/>
        </p:nvPicPr>
        <p:blipFill>
          <a:blip r:embed="rId9"/>
          <a:stretch>
            <a:fillRect/>
          </a:stretch>
        </p:blipFill>
        <p:spPr>
          <a:xfrm>
            <a:off x="5131912" y="1109472"/>
            <a:ext cx="2982616" cy="2455255"/>
          </a:xfrm>
          <a:prstGeom prst="rect">
            <a:avLst/>
          </a:prstGeom>
        </p:spPr>
      </p:pic>
      <p:pic>
        <p:nvPicPr>
          <p:cNvPr id="5" name="图片 4">
            <a:extLst>
              <a:ext uri="{FF2B5EF4-FFF2-40B4-BE49-F238E27FC236}">
                <a16:creationId xmlns:a16="http://schemas.microsoft.com/office/drawing/2014/main" id="{15AE09CB-485D-56CA-D401-EB4E55E66EDE}"/>
              </a:ext>
            </a:extLst>
          </p:cNvPr>
          <p:cNvPicPr>
            <a:picLocks noChangeAspect="1"/>
          </p:cNvPicPr>
          <p:nvPr/>
        </p:nvPicPr>
        <p:blipFill>
          <a:blip r:embed="rId10"/>
          <a:stretch>
            <a:fillRect/>
          </a:stretch>
        </p:blipFill>
        <p:spPr>
          <a:xfrm>
            <a:off x="8114528" y="1210864"/>
            <a:ext cx="2727476" cy="2269964"/>
          </a:xfrm>
          <a:prstGeom prst="rect">
            <a:avLst/>
          </a:prstGeom>
        </p:spPr>
      </p:pic>
      <p:pic>
        <p:nvPicPr>
          <p:cNvPr id="6" name="图片 5">
            <a:extLst>
              <a:ext uri="{FF2B5EF4-FFF2-40B4-BE49-F238E27FC236}">
                <a16:creationId xmlns:a16="http://schemas.microsoft.com/office/drawing/2014/main" id="{00B216FE-A839-FD16-5183-9E9548A6FC12}"/>
              </a:ext>
            </a:extLst>
          </p:cNvPr>
          <p:cNvPicPr>
            <a:picLocks noChangeAspect="1"/>
          </p:cNvPicPr>
          <p:nvPr/>
        </p:nvPicPr>
        <p:blipFill>
          <a:blip r:embed="rId11"/>
          <a:stretch>
            <a:fillRect/>
          </a:stretch>
        </p:blipFill>
        <p:spPr>
          <a:xfrm>
            <a:off x="-102410" y="1234875"/>
            <a:ext cx="2467618" cy="2433738"/>
          </a:xfrm>
          <a:prstGeom prst="rect">
            <a:avLst/>
          </a:prstGeom>
        </p:spPr>
      </p:pic>
      <p:pic>
        <p:nvPicPr>
          <p:cNvPr id="7" name="图片 6">
            <a:extLst>
              <a:ext uri="{FF2B5EF4-FFF2-40B4-BE49-F238E27FC236}">
                <a16:creationId xmlns:a16="http://schemas.microsoft.com/office/drawing/2014/main" id="{1ED04333-4CC9-5926-6D06-9A7571F778F3}"/>
              </a:ext>
            </a:extLst>
          </p:cNvPr>
          <p:cNvPicPr>
            <a:picLocks noChangeAspect="1"/>
          </p:cNvPicPr>
          <p:nvPr/>
        </p:nvPicPr>
        <p:blipFill>
          <a:blip r:embed="rId12"/>
          <a:stretch>
            <a:fillRect/>
          </a:stretch>
        </p:blipFill>
        <p:spPr>
          <a:xfrm>
            <a:off x="181030" y="3730717"/>
            <a:ext cx="1368806" cy="332037"/>
          </a:xfrm>
          <a:prstGeom prst="rect">
            <a:avLst/>
          </a:prstGeom>
        </p:spPr>
      </p:pic>
      <p:pic>
        <p:nvPicPr>
          <p:cNvPr id="8" name="图片 7">
            <a:extLst>
              <a:ext uri="{FF2B5EF4-FFF2-40B4-BE49-F238E27FC236}">
                <a16:creationId xmlns:a16="http://schemas.microsoft.com/office/drawing/2014/main" id="{FD5D28DF-461C-2630-4543-CB294301F8E1}"/>
              </a:ext>
            </a:extLst>
          </p:cNvPr>
          <p:cNvPicPr>
            <a:picLocks noChangeAspect="1"/>
          </p:cNvPicPr>
          <p:nvPr/>
        </p:nvPicPr>
        <p:blipFill>
          <a:blip r:embed="rId13"/>
          <a:stretch>
            <a:fillRect/>
          </a:stretch>
        </p:blipFill>
        <p:spPr>
          <a:xfrm>
            <a:off x="107985" y="1004675"/>
            <a:ext cx="1434335" cy="345828"/>
          </a:xfrm>
          <a:prstGeom prst="rect">
            <a:avLst/>
          </a:prstGeom>
        </p:spPr>
      </p:pic>
      <p:sp>
        <p:nvSpPr>
          <p:cNvPr id="2" name="TextBox 1">
            <a:extLst>
              <a:ext uri="{FF2B5EF4-FFF2-40B4-BE49-F238E27FC236}">
                <a16:creationId xmlns:a16="http://schemas.microsoft.com/office/drawing/2014/main" id="{74732785-7C9F-3791-720A-DD6D1989547A}"/>
              </a:ext>
            </a:extLst>
          </p:cNvPr>
          <p:cNvSpPr txBox="1"/>
          <p:nvPr/>
        </p:nvSpPr>
        <p:spPr>
          <a:xfrm>
            <a:off x="0" y="6596390"/>
            <a:ext cx="2577548" cy="261610"/>
          </a:xfrm>
          <a:prstGeom prst="rect">
            <a:avLst/>
          </a:prstGeom>
          <a:noFill/>
        </p:spPr>
        <p:txBody>
          <a:bodyPr wrap="square">
            <a:spAutoFit/>
          </a:bodyPr>
          <a:lstStyle/>
          <a:p>
            <a:r>
              <a:rPr lang="en-US" sz="1100" dirty="0">
                <a:solidFill>
                  <a:schemeClr val="tx1">
                    <a:lumMod val="75000"/>
                    <a:lumOff val="25000"/>
                  </a:schemeClr>
                </a:solidFill>
                <a:latin typeface="Arial" panose="020B0604020202020204" pitchFamily="34" charset="0"/>
                <a:cs typeface="Arial" panose="020B0604020202020204" pitchFamily="34" charset="0"/>
              </a:rPr>
              <a:t>Slide No. 2</a:t>
            </a:r>
          </a:p>
        </p:txBody>
      </p:sp>
    </p:spTree>
    <p:extLst>
      <p:ext uri="{BB962C8B-B14F-4D97-AF65-F5344CB8AC3E}">
        <p14:creationId xmlns:p14="http://schemas.microsoft.com/office/powerpoint/2010/main" val="218470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P spid="63" grpId="0" animBg="1"/>
      <p:bldP spid="64" grpId="0" animBg="1"/>
      <p:bldP spid="75" grpId="0"/>
      <p:bldP spid="83" grpId="0"/>
      <p:bldP spid="88" grpId="0"/>
      <p:bldP spid="89" grpId="0"/>
      <p:bldP spid="92" grpId="0"/>
      <p:bldP spid="95" grpId="0"/>
      <p:bldP spid="96" grpId="0"/>
      <p:bldP spid="97"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E1FDF06-3822-29EA-2D54-E5EEA8B7A40F}"/>
              </a:ext>
            </a:extLst>
          </p:cNvPr>
          <p:cNvGrpSpPr/>
          <p:nvPr/>
        </p:nvGrpSpPr>
        <p:grpSpPr>
          <a:xfrm>
            <a:off x="489873" y="118279"/>
            <a:ext cx="10055547" cy="1006724"/>
            <a:chOff x="284626" y="0"/>
            <a:chExt cx="9681632" cy="1311508"/>
          </a:xfrm>
        </p:grpSpPr>
        <p:pic>
          <p:nvPicPr>
            <p:cNvPr id="27" name="Graphic 26" descr="Group brainstorm outline">
              <a:extLst>
                <a:ext uri="{FF2B5EF4-FFF2-40B4-BE49-F238E27FC236}">
                  <a16:creationId xmlns:a16="http://schemas.microsoft.com/office/drawing/2014/main" id="{6921520E-A398-14DE-CB7F-D01C37C467B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90440" y="389046"/>
              <a:ext cx="590808" cy="590808"/>
            </a:xfrm>
            <a:prstGeom prst="rect">
              <a:avLst/>
            </a:prstGeom>
          </p:spPr>
        </p:pic>
        <p:sp>
          <p:nvSpPr>
            <p:cNvPr id="28" name="TextBox 27">
              <a:extLst>
                <a:ext uri="{FF2B5EF4-FFF2-40B4-BE49-F238E27FC236}">
                  <a16:creationId xmlns:a16="http://schemas.microsoft.com/office/drawing/2014/main" id="{F06DCF3C-FACB-13AA-77BD-9651D2EAF747}"/>
                </a:ext>
              </a:extLst>
            </p:cNvPr>
            <p:cNvSpPr txBox="1"/>
            <p:nvPr/>
          </p:nvSpPr>
          <p:spPr>
            <a:xfrm>
              <a:off x="7019512" y="389046"/>
              <a:ext cx="2946746" cy="523220"/>
            </a:xfrm>
            <a:prstGeom prst="rect">
              <a:avLst/>
            </a:prstGeom>
            <a:noFill/>
          </p:spPr>
          <p:txBody>
            <a:bodyPr wrap="square" rtlCol="0">
              <a:spAutoFit/>
            </a:bodyPr>
            <a:lstStyle/>
            <a:p>
              <a:r>
                <a:rPr lang="zh-CN" sz="1400" dirty="0">
                  <a:solidFill>
                    <a:schemeClr val="accent2">
                      <a:lumMod val="75000"/>
                    </a:schemeClr>
                  </a:solidFill>
                  <a:latin typeface="Arial" panose="020B0604020202020204" pitchFamily="34" charset="0"/>
                  <a:cs typeface="Arial" panose="020B0604020202020204" pitchFamily="34" charset="0"/>
                </a:rPr>
                <a:t>部门委员会</a:t>
              </a:r>
            </a:p>
            <a:p>
              <a:pPr marL="285750" indent="-285750">
                <a:buFont typeface="Arial" panose="020B0604020202020204" pitchFamily="34" charset="0"/>
                <a:buChar char="•"/>
              </a:pPr>
              <a:r>
                <a:rPr lang="zh-CN" sz="1400" dirty="0">
                  <a:latin typeface="Arial" panose="020B0604020202020204" pitchFamily="34" charset="0"/>
                  <a:cs typeface="Arial" panose="020B0604020202020204" pitchFamily="34" charset="0"/>
                </a:rPr>
                <a:t>区域性别专家组</a:t>
              </a:r>
              <a:endParaRPr lang="en-US" sz="1400" b="1" dirty="0">
                <a:solidFill>
                  <a:schemeClr val="accent2">
                    <a:lumMod val="7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DDA52786-BFFE-BAB4-9C48-82E6D223F5CD}"/>
                </a:ext>
              </a:extLst>
            </p:cNvPr>
            <p:cNvSpPr txBox="1"/>
            <p:nvPr/>
          </p:nvSpPr>
          <p:spPr>
            <a:xfrm>
              <a:off x="3023066" y="589788"/>
              <a:ext cx="3858182" cy="721720"/>
            </a:xfrm>
            <a:prstGeom prst="rect">
              <a:avLst/>
            </a:prstGeom>
            <a:noFill/>
          </p:spPr>
          <p:txBody>
            <a:bodyPr wrap="square">
              <a:spAutoFit/>
            </a:bodyPr>
            <a:lstStyle/>
            <a:p>
              <a:pPr marL="285750" indent="-285750">
                <a:buFont typeface="Arial" panose="020B0604020202020204" pitchFamily="34" charset="0"/>
                <a:buChar char="•"/>
                <a:defRPr/>
              </a:pPr>
              <a:r>
                <a:rPr lang="en-US" altLang="zh-CN" sz="1400" b="1" dirty="0">
                  <a:solidFill>
                    <a:srgbClr val="0563C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a:t>
              </a:r>
              <a:r>
                <a:rPr lang="zh-CN" sz="1400" b="1" dirty="0">
                  <a:solidFill>
                    <a:srgbClr val="0563C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CAREC</a:t>
              </a:r>
              <a:r>
                <a:rPr lang="zh-CN" sz="1400" b="1" dirty="0">
                  <a:solidFill>
                    <a:schemeClr val="accent2">
                      <a:lumMod val="7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性别</a:t>
              </a:r>
              <a:r>
                <a:rPr lang="zh-CN" sz="1400" b="1" dirty="0">
                  <a:solidFill>
                    <a:srgbClr val="0563C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战略2030</a:t>
              </a:r>
              <a:r>
                <a:rPr lang="en-US" altLang="zh-CN" sz="1400" b="1" dirty="0">
                  <a:solidFill>
                    <a:srgbClr val="0563C1"/>
                  </a:solidFill>
                  <a:latin typeface="Arial" panose="020B0604020202020204" pitchFamily="34" charset="0"/>
                  <a:cs typeface="Arial" panose="020B0604020202020204" pitchFamily="34" charset="0"/>
                </a:rPr>
                <a:t>》</a:t>
              </a:r>
              <a:endParaRPr lang="en-US" sz="1400" b="1" dirty="0">
                <a:solidFill>
                  <a:prstClr val="black"/>
                </a:solidFill>
                <a:latin typeface="Arial" panose="020B0604020202020204" pitchFamily="34" charset="0"/>
                <a:cs typeface="Arial" panose="020B0604020202020204" pitchFamily="34" charset="0"/>
              </a:endParaRPr>
            </a:p>
            <a:p>
              <a:pPr>
                <a:defRPr/>
              </a:pPr>
              <a:endParaRPr lang="en-US" sz="1600" b="1" dirty="0">
                <a:solidFill>
                  <a:schemeClr val="accent4"/>
                </a:solidFill>
                <a:latin typeface="Arial" panose="020B0604020202020204" pitchFamily="34" charset="0"/>
                <a:cs typeface="Arial" panose="020B0604020202020204" pitchFamily="34" charset="0"/>
              </a:endParaRPr>
            </a:p>
          </p:txBody>
        </p:sp>
        <p:cxnSp>
          <p:nvCxnSpPr>
            <p:cNvPr id="30" name="Straight Connector 29">
              <a:extLst>
                <a:ext uri="{FF2B5EF4-FFF2-40B4-BE49-F238E27FC236}">
                  <a16:creationId xmlns:a16="http://schemas.microsoft.com/office/drawing/2014/main" id="{683A161C-9F9C-1163-C4EB-089823E87FE6}"/>
                </a:ext>
              </a:extLst>
            </p:cNvPr>
            <p:cNvCxnSpPr>
              <a:cxnSpLocks/>
            </p:cNvCxnSpPr>
            <p:nvPr/>
          </p:nvCxnSpPr>
          <p:spPr>
            <a:xfrm>
              <a:off x="6136943" y="334274"/>
              <a:ext cx="0" cy="6758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57AA665D-790E-86FC-7F60-543A6685F6DE}"/>
                </a:ext>
              </a:extLst>
            </p:cNvPr>
            <p:cNvGrpSpPr/>
            <p:nvPr/>
          </p:nvGrpSpPr>
          <p:grpSpPr>
            <a:xfrm>
              <a:off x="284626" y="0"/>
              <a:ext cx="2738440" cy="1179576"/>
              <a:chOff x="251217" y="-53161"/>
              <a:chExt cx="2738440" cy="1179576"/>
            </a:xfrm>
          </p:grpSpPr>
          <p:sp>
            <p:nvSpPr>
              <p:cNvPr id="32" name="Rectangle: Rounded Corners 31">
                <a:extLst>
                  <a:ext uri="{FF2B5EF4-FFF2-40B4-BE49-F238E27FC236}">
                    <a16:creationId xmlns:a16="http://schemas.microsoft.com/office/drawing/2014/main" id="{EB6C0095-D54B-2169-B623-F57227EFE4C9}"/>
                  </a:ext>
                </a:extLst>
              </p:cNvPr>
              <p:cNvSpPr/>
              <p:nvPr/>
            </p:nvSpPr>
            <p:spPr>
              <a:xfrm>
                <a:off x="251217" y="129230"/>
                <a:ext cx="2705031" cy="927487"/>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itle 1">
                <a:extLst>
                  <a:ext uri="{FF2B5EF4-FFF2-40B4-BE49-F238E27FC236}">
                    <a16:creationId xmlns:a16="http://schemas.microsoft.com/office/drawing/2014/main" id="{FD84FB99-88D2-BFF2-8A18-38885918F53E}"/>
                  </a:ext>
                </a:extLst>
              </p:cNvPr>
              <p:cNvSpPr txBox="1">
                <a:spLocks/>
              </p:cNvSpPr>
              <p:nvPr/>
            </p:nvSpPr>
            <p:spPr>
              <a:xfrm>
                <a:off x="1028108" y="435143"/>
                <a:ext cx="1961548" cy="6215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1800" b="1" dirty="0"/>
                  <a:t>跨领域</a:t>
                </a:r>
                <a:r>
                  <a:rPr lang="zh-CN" sz="1800" b="1" dirty="0"/>
                  <a:t>主题：性别</a:t>
                </a:r>
                <a:endParaRPr lang="en-US" sz="2400" b="1" dirty="0"/>
              </a:p>
            </p:txBody>
          </p:sp>
          <p:grpSp>
            <p:nvGrpSpPr>
              <p:cNvPr id="34" name="Group 33">
                <a:extLst>
                  <a:ext uri="{FF2B5EF4-FFF2-40B4-BE49-F238E27FC236}">
                    <a16:creationId xmlns:a16="http://schemas.microsoft.com/office/drawing/2014/main" id="{32469477-5AA7-0AF1-CAF0-03357FB4B591}"/>
                  </a:ext>
                </a:extLst>
              </p:cNvPr>
              <p:cNvGrpSpPr/>
              <p:nvPr/>
            </p:nvGrpSpPr>
            <p:grpSpPr>
              <a:xfrm>
                <a:off x="307415" y="-53161"/>
                <a:ext cx="2682242" cy="1179576"/>
                <a:chOff x="635560" y="70593"/>
                <a:chExt cx="2682242" cy="1179576"/>
              </a:xfrm>
            </p:grpSpPr>
            <p:pic>
              <p:nvPicPr>
                <p:cNvPr id="35" name="Graphic 34" descr="Umbrella outline">
                  <a:extLst>
                    <a:ext uri="{FF2B5EF4-FFF2-40B4-BE49-F238E27FC236}">
                      <a16:creationId xmlns:a16="http://schemas.microsoft.com/office/drawing/2014/main" id="{D8088D8C-ACDA-8108-83DB-0EBE33FB24B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5560" y="291653"/>
                  <a:ext cx="737456" cy="737456"/>
                </a:xfrm>
                <a:prstGeom prst="rect">
                  <a:avLst/>
                </a:prstGeom>
              </p:spPr>
            </p:pic>
            <p:sp>
              <p:nvSpPr>
                <p:cNvPr id="36" name="Title 1">
                  <a:extLst>
                    <a:ext uri="{FF2B5EF4-FFF2-40B4-BE49-F238E27FC236}">
                      <a16:creationId xmlns:a16="http://schemas.microsoft.com/office/drawing/2014/main" id="{6FA80535-1FF8-53AB-72EF-EA237C0272CA}"/>
                    </a:ext>
                  </a:extLst>
                </p:cNvPr>
                <p:cNvSpPr txBox="1">
                  <a:spLocks/>
                </p:cNvSpPr>
                <p:nvPr/>
              </p:nvSpPr>
              <p:spPr>
                <a:xfrm>
                  <a:off x="1335809" y="70593"/>
                  <a:ext cx="1981993" cy="11795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Poppins Light" panose="00000400000000000000" pitchFamily="2" charset="0"/>
                      <a:ea typeface="+mj-ea"/>
                      <a:cs typeface="Poppins Light" panose="00000400000000000000" pitchFamily="2" charset="0"/>
                    </a:defRPr>
                  </a:lvl1pPr>
                </a:lstStyle>
                <a:p>
                  <a:r>
                    <a:rPr lang="en-US" altLang="zh-CN" sz="2400" b="1" dirty="0">
                      <a:solidFill>
                        <a:schemeClr val="accent2"/>
                      </a:solidFill>
                    </a:rPr>
                    <a:t>CAREC</a:t>
                  </a:r>
                  <a:br>
                    <a:rPr lang="en-US" sz="2400" b="1" dirty="0"/>
                  </a:br>
                  <a:endParaRPr lang="en-US" sz="2400" b="1" dirty="0"/>
                </a:p>
              </p:txBody>
            </p:sp>
          </p:grpSp>
        </p:grpSp>
      </p:grpSp>
      <p:sp>
        <p:nvSpPr>
          <p:cNvPr id="37" name="Slide Number Placeholder 3">
            <a:extLst>
              <a:ext uri="{FF2B5EF4-FFF2-40B4-BE49-F238E27FC236}">
                <a16:creationId xmlns:a16="http://schemas.microsoft.com/office/drawing/2014/main" id="{CC760BD8-2F43-1EE6-980A-C503734E5B78}"/>
              </a:ext>
            </a:extLst>
          </p:cNvPr>
          <p:cNvSpPr>
            <a:spLocks noGrp="1"/>
          </p:cNvSpPr>
          <p:nvPr>
            <p:ph type="sldNum" sz="quarter" idx="12"/>
          </p:nvPr>
        </p:nvSpPr>
        <p:spPr>
          <a:xfrm>
            <a:off x="8760745" y="653646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337A54-6DA2-4B4E-B0CD-49AE19390A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2" name="Table 5">
            <a:extLst>
              <a:ext uri="{FF2B5EF4-FFF2-40B4-BE49-F238E27FC236}">
                <a16:creationId xmlns:a16="http://schemas.microsoft.com/office/drawing/2014/main" id="{B2D35353-1909-5628-7E98-37B1A68E6187}"/>
              </a:ext>
            </a:extLst>
          </p:cNvPr>
          <p:cNvGraphicFramePr>
            <a:graphicFrameLocks noGrp="1"/>
          </p:cNvGraphicFramePr>
          <p:nvPr>
            <p:ph idx="1"/>
          </p:nvPr>
        </p:nvGraphicFramePr>
        <p:xfrm>
          <a:off x="489873" y="1192393"/>
          <a:ext cx="9389624" cy="4667759"/>
        </p:xfrm>
        <a:graphic>
          <a:graphicData uri="http://schemas.openxmlformats.org/drawingml/2006/table">
            <a:tbl>
              <a:tblPr firstRow="1">
                <a:tableStyleId>{21E4AEA4-8DFA-4A89-87EB-49C32662AFE0}</a:tableStyleId>
              </a:tblPr>
              <a:tblGrid>
                <a:gridCol w="1559202">
                  <a:extLst>
                    <a:ext uri="{9D8B030D-6E8A-4147-A177-3AD203B41FA5}">
                      <a16:colId xmlns:a16="http://schemas.microsoft.com/office/drawing/2014/main" val="731198372"/>
                    </a:ext>
                  </a:extLst>
                </a:gridCol>
                <a:gridCol w="3079516">
                  <a:extLst>
                    <a:ext uri="{9D8B030D-6E8A-4147-A177-3AD203B41FA5}">
                      <a16:colId xmlns:a16="http://schemas.microsoft.com/office/drawing/2014/main" val="4242412624"/>
                    </a:ext>
                  </a:extLst>
                </a:gridCol>
                <a:gridCol w="4750906">
                  <a:extLst>
                    <a:ext uri="{9D8B030D-6E8A-4147-A177-3AD203B41FA5}">
                      <a16:colId xmlns:a16="http://schemas.microsoft.com/office/drawing/2014/main" val="2327070975"/>
                    </a:ext>
                  </a:extLst>
                </a:gridCol>
              </a:tblGrid>
              <a:tr h="421990">
                <a:tc>
                  <a:txBody>
                    <a:bodyPr/>
                    <a:lstStyle/>
                    <a:p>
                      <a:pPr marL="0" marR="0" indent="0" algn="ctr" rtl="0" eaLnBrk="1" fontAlgn="auto" latinLnBrk="0" hangingPunct="1">
                        <a:lnSpc>
                          <a:spcPct val="100000"/>
                        </a:lnSpc>
                        <a:spcBef>
                          <a:spcPts val="0"/>
                        </a:spcBef>
                        <a:spcAft>
                          <a:spcPts val="0"/>
                        </a:spcAft>
                        <a:buClrTx/>
                        <a:buSzTx/>
                        <a:buFontTx/>
                        <a:buNone/>
                      </a:pPr>
                      <a:r>
                        <a:rPr lang="zh-CN" sz="1400" b="1" dirty="0">
                          <a:latin typeface="+mn-lt"/>
                          <a:ea typeface="Lato"/>
                          <a:cs typeface="Arial"/>
                        </a:rPr>
                        <a:t>旗舰区域倡议</a:t>
                      </a:r>
                    </a:p>
                  </a:txBody>
                  <a:tcPr anchor="ctr"/>
                </a:tc>
                <a:tc>
                  <a:txBody>
                    <a:bodyPr/>
                    <a:lstStyle/>
                    <a:p>
                      <a:pPr algn="ctr"/>
                      <a:r>
                        <a:rPr lang="zh-CN" sz="1400" b="1" dirty="0">
                          <a:latin typeface="+mn-lt"/>
                          <a:ea typeface="Lato"/>
                          <a:cs typeface="Arial"/>
                        </a:rPr>
                        <a:t>简介</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400" b="1" dirty="0">
                          <a:latin typeface="+mn-lt"/>
                          <a:ea typeface="Lato"/>
                          <a:cs typeface="Arial"/>
                        </a:rPr>
                        <a:t>行动计划（2023）</a:t>
                      </a:r>
                    </a:p>
                  </a:txBody>
                  <a:tcPr anchor="ctr"/>
                </a:tc>
                <a:extLst>
                  <a:ext uri="{0D108BD9-81ED-4DB2-BD59-A6C34878D82A}">
                    <a16:rowId xmlns:a16="http://schemas.microsoft.com/office/drawing/2014/main" val="2663557863"/>
                  </a:ext>
                </a:extLst>
              </a:tr>
              <a:tr h="995605">
                <a:tc>
                  <a:txBody>
                    <a:bodyPr/>
                    <a:lstStyle/>
                    <a:p>
                      <a:pPr marL="0" marR="0" lvl="0" indent="0" algn="ctr">
                        <a:lnSpc>
                          <a:spcPct val="100000"/>
                        </a:lnSpc>
                        <a:spcBef>
                          <a:spcPts val="0"/>
                        </a:spcBef>
                        <a:spcAft>
                          <a:spcPts val="0"/>
                        </a:spcAft>
                        <a:buNone/>
                      </a:pPr>
                      <a:r>
                        <a:rPr lang="zh-CN" altLang="en-US" sz="1400" b="1" u="none" strike="noStrike" kern="1200" cap="none" spc="0" normalizeH="0" baseline="0" noProof="0" dirty="0">
                          <a:ln>
                            <a:noFill/>
                          </a:ln>
                          <a:solidFill>
                            <a:schemeClr val="dk1"/>
                          </a:solidFill>
                          <a:effectLst/>
                          <a:uLnTx/>
                          <a:uFillTx/>
                          <a:latin typeface="+mn-lt"/>
                          <a:ea typeface="Lato"/>
                          <a:cs typeface="Arial"/>
                        </a:rPr>
                        <a:t>    </a:t>
                      </a:r>
                      <a:r>
                        <a:rPr lang="zh-CN" sz="1400" b="1" u="none" strike="noStrike" kern="1200" cap="none" spc="0" normalizeH="0" baseline="0" noProof="0" dirty="0">
                          <a:ln>
                            <a:noFill/>
                          </a:ln>
                          <a:solidFill>
                            <a:schemeClr val="dk1"/>
                          </a:solidFill>
                          <a:effectLst/>
                          <a:uLnTx/>
                          <a:uFillTx/>
                          <a:latin typeface="+mn-lt"/>
                          <a:ea typeface="Lato"/>
                          <a:cs typeface="Arial"/>
                        </a:rPr>
                        <a:t>CAREC女性商业论坛</a:t>
                      </a:r>
                    </a:p>
                    <a:p>
                      <a:pPr marL="0" marR="0" lvl="0" indent="0" algn="ctr">
                        <a:lnSpc>
                          <a:spcPct val="100000"/>
                        </a:lnSpc>
                        <a:spcBef>
                          <a:spcPts val="0"/>
                        </a:spcBef>
                        <a:spcAft>
                          <a:spcPts val="0"/>
                        </a:spcAft>
                        <a:buNone/>
                      </a:pPr>
                      <a:endParaRPr lang="en-US" sz="1400" b="1" u="none" strike="noStrike" kern="1200" cap="none" spc="0" normalizeH="0" baseline="0" noProof="0" dirty="0">
                        <a:ln>
                          <a:noFill/>
                        </a:ln>
                        <a:solidFill>
                          <a:schemeClr val="dk1"/>
                        </a:solidFill>
                        <a:effectLst/>
                        <a:uLnTx/>
                        <a:uFillTx/>
                        <a:latin typeface="+mn-lt"/>
                        <a:ea typeface="Lato"/>
                        <a:cs typeface="Arial"/>
                      </a:endParaRPr>
                    </a:p>
                    <a:p>
                      <a:pPr marL="0" marR="0" lvl="0" indent="0" algn="ctr">
                        <a:lnSpc>
                          <a:spcPct val="100000"/>
                        </a:lnSpc>
                        <a:spcBef>
                          <a:spcPts val="0"/>
                        </a:spcBef>
                        <a:spcAft>
                          <a:spcPts val="0"/>
                        </a:spcAft>
                        <a:buNone/>
                      </a:pPr>
                      <a:r>
                        <a:rPr lang="zh-CN" sz="1400" b="1" u="none" strike="noStrike" kern="1200" cap="none" spc="0" normalizeH="0" baseline="0" noProof="0" dirty="0">
                          <a:ln>
                            <a:noFill/>
                          </a:ln>
                          <a:solidFill>
                            <a:srgbClr val="ED7D31"/>
                          </a:solidFill>
                          <a:effectLst/>
                          <a:uLnTx/>
                          <a:uFillTx/>
                          <a:latin typeface="+mn-lt"/>
                          <a:ea typeface="Lato"/>
                          <a:cs typeface="Arial"/>
                        </a:rPr>
                        <a:t>（网络）</a:t>
                      </a:r>
                      <a:endParaRPr lang="en-US" sz="1400" b="1" u="none" strike="noStrike" kern="1200" cap="none" spc="0" normalizeH="0" baseline="0" dirty="0">
                        <a:ln>
                          <a:noFill/>
                        </a:ln>
                        <a:solidFill>
                          <a:srgbClr val="ED7D31"/>
                        </a:solidFill>
                        <a:effectLst/>
                        <a:uLnTx/>
                        <a:uFillTx/>
                        <a:latin typeface="+mn-lt"/>
                        <a:ea typeface="Lato"/>
                        <a:cs typeface="Arial"/>
                      </a:endParaRPr>
                    </a:p>
                  </a:txBody>
                  <a:tcPr anchor="ctr"/>
                </a:tc>
                <a:tc>
                  <a:txBody>
                    <a:bodyPr/>
                    <a:lstStyle/>
                    <a:p>
                      <a:pPr marL="0" marR="0" lvl="0" indent="0" algn="l">
                        <a:lnSpc>
                          <a:spcPct val="100000"/>
                        </a:lnSpc>
                        <a:spcBef>
                          <a:spcPts val="0"/>
                        </a:spcBef>
                        <a:spcAft>
                          <a:spcPts val="0"/>
                        </a:spcAft>
                        <a:buFontTx/>
                        <a:buNone/>
                      </a:pPr>
                      <a:r>
                        <a:rPr lang="en-US" altLang="zh-CN" sz="1400" b="0" i="0" u="none" strike="noStrike" kern="1200" noProof="0" dirty="0">
                          <a:solidFill>
                            <a:schemeClr val="dk1"/>
                          </a:solidFill>
                          <a:latin typeface="+mn-lt"/>
                          <a:ea typeface="+mn-ea"/>
                          <a:cs typeface="+mn-cs"/>
                        </a:rPr>
                        <a:t>“CAREC</a:t>
                      </a:r>
                      <a:r>
                        <a:rPr lang="zh-CN" altLang="en-US" sz="1400" b="0" i="0" u="none" strike="noStrike" kern="1200" noProof="0" dirty="0">
                          <a:solidFill>
                            <a:schemeClr val="dk1"/>
                          </a:solidFill>
                          <a:latin typeface="+mn-lt"/>
                          <a:ea typeface="+mn-ea"/>
                          <a:cs typeface="+mn-cs"/>
                        </a:rPr>
                        <a:t>妇女商业论坛”将由“</a:t>
                      </a:r>
                      <a:r>
                        <a:rPr lang="en-US" altLang="zh-CN" sz="1400" b="0" i="0" u="none" strike="noStrike" kern="1200" noProof="0" dirty="0">
                          <a:solidFill>
                            <a:schemeClr val="dk1"/>
                          </a:solidFill>
                          <a:latin typeface="+mn-lt"/>
                          <a:ea typeface="+mn-ea"/>
                          <a:cs typeface="+mn-cs"/>
                        </a:rPr>
                        <a:t>CAREC</a:t>
                      </a:r>
                      <a:r>
                        <a:rPr lang="zh-CN" altLang="en-US" sz="1400" b="0" i="0" u="none" strike="noStrike" kern="1200" noProof="0" dirty="0">
                          <a:solidFill>
                            <a:schemeClr val="dk1"/>
                          </a:solidFill>
                          <a:latin typeface="+mn-lt"/>
                          <a:ea typeface="+mn-ea"/>
                          <a:cs typeface="+mn-cs"/>
                        </a:rPr>
                        <a:t>妇女商业在线社区平台”来运营，通过改善女企业家获得金融、营销和网络方面的相关知识的途径，来加强她们的能力。</a:t>
                      </a:r>
                      <a:endParaRPr lang="zh-CN" sz="1400" b="1" i="0" u="none" strike="noStrike" kern="1200" noProof="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ts val="2000"/>
                        </a:lnSpc>
                        <a:spcBef>
                          <a:spcPts val="0"/>
                        </a:spcBef>
                        <a:spcAft>
                          <a:spcPts val="0"/>
                        </a:spcAft>
                        <a:buClrTx/>
                        <a:buSzTx/>
                        <a:buFont typeface="Arial"/>
                        <a:buNone/>
                        <a:tabLst/>
                        <a:defRPr/>
                      </a:pPr>
                      <a:r>
                        <a:rPr lang="zh-CN" sz="1400" b="1" i="0" u="none" strike="noStrike" kern="1200" noProof="0" dirty="0">
                          <a:solidFill>
                            <a:schemeClr val="dk1"/>
                          </a:solidFill>
                          <a:latin typeface="+mn-lt"/>
                          <a:ea typeface="+mn-ea"/>
                          <a:cs typeface="+mn-cs"/>
                        </a:rPr>
                        <a:t>5 月至 6 月：</a:t>
                      </a:r>
                      <a:r>
                        <a:rPr lang="zh-CN" sz="1400" b="0" i="0" u="none" strike="noStrike" kern="1200" noProof="0" dirty="0">
                          <a:solidFill>
                            <a:schemeClr val="dk1"/>
                          </a:solidFill>
                          <a:latin typeface="+mn-lt"/>
                          <a:ea typeface="+mn-ea"/>
                          <a:cs typeface="+mn-cs"/>
                        </a:rPr>
                        <a:t>确定并邀请主要参与者加入在线平台。</a:t>
                      </a:r>
                    </a:p>
                    <a:p>
                      <a:pPr marL="0" marR="0" lvl="0" indent="0" algn="l" defTabSz="914400" rtl="0" eaLnBrk="1" fontAlgn="auto" latinLnBrk="0" hangingPunct="1">
                        <a:lnSpc>
                          <a:spcPts val="2000"/>
                        </a:lnSpc>
                        <a:spcBef>
                          <a:spcPts val="0"/>
                        </a:spcBef>
                        <a:spcAft>
                          <a:spcPts val="0"/>
                        </a:spcAft>
                        <a:buClrTx/>
                        <a:buSzTx/>
                        <a:buFont typeface="Arial"/>
                        <a:buNone/>
                        <a:tabLst/>
                        <a:defRPr/>
                      </a:pPr>
                      <a:r>
                        <a:rPr lang="zh-CN" sz="1400" b="1" i="0" u="none" strike="noStrike" kern="1200" noProof="0" dirty="0">
                          <a:solidFill>
                            <a:schemeClr val="dk1"/>
                          </a:solidFill>
                          <a:latin typeface="+mn-lt"/>
                          <a:ea typeface="+mn-ea"/>
                          <a:cs typeface="+mn-cs"/>
                        </a:rPr>
                        <a:t>6 月</a:t>
                      </a:r>
                      <a:r>
                        <a:rPr lang="zh-CN" altLang="en-US" sz="1400" b="0" i="0" u="none" strike="noStrike" kern="1200" noProof="0" dirty="0">
                          <a:solidFill>
                            <a:schemeClr val="dk1"/>
                          </a:solidFill>
                          <a:latin typeface="+mn-lt"/>
                          <a:ea typeface="+mn-ea"/>
                          <a:cs typeface="+mn-cs"/>
                        </a:rPr>
                        <a:t>：组织线上</a:t>
                      </a:r>
                      <a:r>
                        <a:rPr lang="zh-CN" sz="1400" b="0" i="0" u="none" strike="noStrike" kern="1200" noProof="0" dirty="0">
                          <a:solidFill>
                            <a:schemeClr val="dk1"/>
                          </a:solidFill>
                          <a:latin typeface="+mn-lt"/>
                          <a:ea typeface="+mn-ea"/>
                          <a:cs typeface="+mn-cs"/>
                        </a:rPr>
                        <a:t>发布活动。</a:t>
                      </a:r>
                    </a:p>
                    <a:p>
                      <a:pPr marL="0" marR="0" lvl="0" indent="0" algn="l" defTabSz="914400" rtl="0" eaLnBrk="1" fontAlgn="auto" latinLnBrk="0" hangingPunct="1">
                        <a:lnSpc>
                          <a:spcPts val="2000"/>
                        </a:lnSpc>
                        <a:spcBef>
                          <a:spcPts val="0"/>
                        </a:spcBef>
                        <a:spcAft>
                          <a:spcPts val="0"/>
                        </a:spcAft>
                        <a:buClrTx/>
                        <a:buSzTx/>
                        <a:buFont typeface="Arial"/>
                        <a:buNone/>
                        <a:tabLst/>
                        <a:defRPr/>
                      </a:pPr>
                      <a:r>
                        <a:rPr lang="zh-CN" sz="1400" b="1" i="0" u="none" strike="noStrike" kern="1200" noProof="0" dirty="0">
                          <a:solidFill>
                            <a:schemeClr val="dk1"/>
                          </a:solidFill>
                          <a:latin typeface="+mn-lt"/>
                          <a:ea typeface="+mn-ea"/>
                          <a:cs typeface="+mn-cs"/>
                        </a:rPr>
                        <a:t>7 月至 12 月</a:t>
                      </a:r>
                      <a:r>
                        <a:rPr lang="zh-CN" sz="1400" b="0" i="0" u="none" strike="noStrike" kern="1200" noProof="0" dirty="0">
                          <a:solidFill>
                            <a:schemeClr val="dk1"/>
                          </a:solidFill>
                          <a:latin typeface="+mn-lt"/>
                          <a:ea typeface="+mn-ea"/>
                          <a:cs typeface="+mn-cs"/>
                        </a:rPr>
                        <a:t>：通过平台定期组织在线社区活动。</a:t>
                      </a:r>
                    </a:p>
                  </a:txBody>
                  <a:tcPr anchor="ctr"/>
                </a:tc>
                <a:extLst>
                  <a:ext uri="{0D108BD9-81ED-4DB2-BD59-A6C34878D82A}">
                    <a16:rowId xmlns:a16="http://schemas.microsoft.com/office/drawing/2014/main" val="1040893511"/>
                  </a:ext>
                </a:extLst>
              </a:tr>
              <a:tr h="1334953">
                <a:tc>
                  <a:txBody>
                    <a:bodyPr/>
                    <a:lstStyle/>
                    <a:p>
                      <a:pPr marL="0" marR="0" lvl="0" indent="0" algn="ctr">
                        <a:lnSpc>
                          <a:spcPct val="100000"/>
                        </a:lnSpc>
                        <a:spcBef>
                          <a:spcPts val="0"/>
                        </a:spcBef>
                        <a:spcAft>
                          <a:spcPts val="0"/>
                        </a:spcAft>
                        <a:buNone/>
                      </a:pPr>
                      <a:r>
                        <a:rPr lang="zh-CN" sz="1400" b="1" u="none" strike="noStrike" kern="1200" cap="none" spc="0" normalizeH="0" baseline="0" dirty="0">
                          <a:ln>
                            <a:noFill/>
                          </a:ln>
                          <a:solidFill>
                            <a:schemeClr val="dk1"/>
                          </a:solidFill>
                          <a:effectLst/>
                          <a:uLnTx/>
                          <a:uFillTx/>
                          <a:latin typeface="+mn-lt"/>
                          <a:ea typeface="Lato"/>
                          <a:cs typeface="Arial"/>
                        </a:rPr>
                        <a:t>CAREC</a:t>
                      </a:r>
                      <a:r>
                        <a:rPr lang="zh-CN" altLang="en-US" sz="1400" b="1" u="none" strike="noStrike" kern="1200" cap="none" spc="0" normalizeH="0" baseline="0" dirty="0">
                          <a:ln>
                            <a:noFill/>
                          </a:ln>
                          <a:solidFill>
                            <a:schemeClr val="dk1"/>
                          </a:solidFill>
                          <a:effectLst/>
                          <a:uLnTx/>
                          <a:uFillTx/>
                          <a:latin typeface="+mn-lt"/>
                          <a:ea typeface="Lato"/>
                          <a:cs typeface="Arial"/>
                        </a:rPr>
                        <a:t>年度</a:t>
                      </a:r>
                      <a:r>
                        <a:rPr lang="zh-CN" sz="1400" b="1" u="none" strike="noStrike" kern="1200" cap="none" spc="0" normalizeH="0" baseline="0" dirty="0">
                          <a:ln>
                            <a:noFill/>
                          </a:ln>
                          <a:solidFill>
                            <a:schemeClr val="dk1"/>
                          </a:solidFill>
                          <a:effectLst/>
                          <a:uLnTx/>
                          <a:uFillTx/>
                          <a:latin typeface="+mn-lt"/>
                          <a:ea typeface="Lato"/>
                          <a:cs typeface="Arial"/>
                        </a:rPr>
                        <a:t>女性</a:t>
                      </a:r>
                    </a:p>
                    <a:p>
                      <a:pPr marL="0" marR="0" lvl="0" indent="0" algn="ctr">
                        <a:lnSpc>
                          <a:spcPct val="100000"/>
                        </a:lnSpc>
                        <a:spcBef>
                          <a:spcPts val="0"/>
                        </a:spcBef>
                        <a:spcAft>
                          <a:spcPts val="0"/>
                        </a:spcAft>
                        <a:buNone/>
                      </a:pPr>
                      <a:r>
                        <a:rPr lang="zh-CN" sz="1400" b="1" u="none" strike="noStrike" kern="1200" cap="none" spc="0" normalizeH="0" baseline="0" dirty="0">
                          <a:ln>
                            <a:noFill/>
                          </a:ln>
                          <a:solidFill>
                            <a:schemeClr val="dk1"/>
                          </a:solidFill>
                          <a:effectLst/>
                          <a:uLnTx/>
                          <a:uFillTx/>
                          <a:latin typeface="+mn-lt"/>
                          <a:ea typeface="Lato"/>
                          <a:cs typeface="Arial"/>
                        </a:rPr>
                        <a:t>大奖</a:t>
                      </a:r>
                    </a:p>
                    <a:p>
                      <a:pPr marL="0" marR="0" lvl="0" indent="0" algn="ctr">
                        <a:lnSpc>
                          <a:spcPct val="100000"/>
                        </a:lnSpc>
                        <a:spcBef>
                          <a:spcPts val="0"/>
                        </a:spcBef>
                        <a:spcAft>
                          <a:spcPts val="0"/>
                        </a:spcAft>
                        <a:buNone/>
                      </a:pPr>
                      <a:endParaRPr lang="en-US" sz="1400" b="1" u="none" strike="noStrike" kern="1200" cap="none" spc="0" normalizeH="0" baseline="0" dirty="0">
                        <a:ln>
                          <a:noFill/>
                        </a:ln>
                        <a:solidFill>
                          <a:schemeClr val="dk1"/>
                        </a:solidFill>
                        <a:effectLst/>
                        <a:uLnTx/>
                        <a:uFillTx/>
                        <a:latin typeface="+mn-lt"/>
                        <a:ea typeface="Lato"/>
                        <a:cs typeface="Arial"/>
                      </a:endParaRPr>
                    </a:p>
                    <a:p>
                      <a:pPr marL="0" marR="0" lvl="0" indent="0" algn="ctr" defTabSz="914400" rtl="0" eaLnBrk="1" latinLnBrk="0" hangingPunct="1">
                        <a:lnSpc>
                          <a:spcPct val="100000"/>
                        </a:lnSpc>
                        <a:spcBef>
                          <a:spcPts val="0"/>
                        </a:spcBef>
                        <a:spcAft>
                          <a:spcPts val="0"/>
                        </a:spcAft>
                        <a:buNone/>
                      </a:pPr>
                      <a:r>
                        <a:rPr lang="zh-CN" sz="1400" b="1" u="none" strike="noStrike" kern="1200" cap="none" spc="0" normalizeH="0" baseline="0" dirty="0">
                          <a:ln>
                            <a:noFill/>
                          </a:ln>
                          <a:solidFill>
                            <a:srgbClr val="ED7D31"/>
                          </a:solidFill>
                          <a:effectLst/>
                          <a:uLnTx/>
                          <a:uFillTx/>
                          <a:latin typeface="+mn-lt"/>
                          <a:ea typeface="Lato"/>
                          <a:cs typeface="Arial"/>
                        </a:rPr>
                        <a:t>（</a:t>
                      </a:r>
                      <a:r>
                        <a:rPr lang="zh-CN" altLang="en-US" sz="1400" b="1" u="none" strike="noStrike" kern="1200" cap="none" spc="0" normalizeH="0" baseline="0" dirty="0">
                          <a:ln>
                            <a:noFill/>
                          </a:ln>
                          <a:solidFill>
                            <a:srgbClr val="ED7D31"/>
                          </a:solidFill>
                          <a:effectLst/>
                          <a:uLnTx/>
                          <a:uFillTx/>
                          <a:latin typeface="+mn-lt"/>
                          <a:ea typeface="Lato"/>
                          <a:cs typeface="Arial"/>
                        </a:rPr>
                        <a:t>可见</a:t>
                      </a:r>
                      <a:r>
                        <a:rPr lang="zh-CN" sz="1400" b="1" u="none" strike="noStrike" kern="1200" cap="none" spc="0" normalizeH="0" baseline="0" dirty="0">
                          <a:ln>
                            <a:noFill/>
                          </a:ln>
                          <a:solidFill>
                            <a:srgbClr val="ED7D31"/>
                          </a:solidFill>
                          <a:effectLst/>
                          <a:uLnTx/>
                          <a:uFillTx/>
                          <a:latin typeface="+mn-lt"/>
                          <a:ea typeface="Lato"/>
                          <a:cs typeface="Arial"/>
                        </a:rPr>
                        <a:t>度）</a:t>
                      </a:r>
                    </a:p>
                  </a:txBody>
                  <a:tcPr anchor="ctr"/>
                </a:tc>
                <a:tc>
                  <a:txBody>
                    <a:bodyPr/>
                    <a:lstStyle/>
                    <a:p>
                      <a:pPr marL="0" marR="0" lvl="0" indent="0" algn="l" rtl="0">
                        <a:lnSpc>
                          <a:spcPct val="100000"/>
                        </a:lnSpc>
                        <a:spcBef>
                          <a:spcPts val="0"/>
                        </a:spcBef>
                        <a:spcAft>
                          <a:spcPts val="0"/>
                        </a:spcAft>
                        <a:buFontTx/>
                        <a:buNone/>
                      </a:pPr>
                      <a:r>
                        <a:rPr lang="zh-CN" altLang="en-US" sz="1400" b="0" i="0" u="none" strike="noStrike" kern="1200" dirty="0">
                          <a:solidFill>
                            <a:schemeClr val="dk1"/>
                          </a:solidFill>
                          <a:latin typeface="+mn-lt"/>
                          <a:ea typeface="+mn-ea"/>
                          <a:cs typeface="+mn-cs"/>
                        </a:rPr>
                        <a:t>该奖项肯定了妇女对该地区社会经济发展的杰出贡献，它将为</a:t>
                      </a:r>
                      <a:r>
                        <a:rPr lang="en-US" altLang="zh-CN" sz="1400" b="0" i="0" u="none" strike="noStrike" kern="1200" dirty="0">
                          <a:solidFill>
                            <a:schemeClr val="dk1"/>
                          </a:solidFill>
                          <a:latin typeface="+mn-lt"/>
                          <a:ea typeface="+mn-ea"/>
                          <a:cs typeface="+mn-cs"/>
                        </a:rPr>
                        <a:t>CAREC</a:t>
                      </a:r>
                      <a:r>
                        <a:rPr lang="zh-CN" altLang="en-US" sz="1400" b="0" i="0" u="none" strike="noStrike" kern="1200" dirty="0">
                          <a:solidFill>
                            <a:schemeClr val="dk1"/>
                          </a:solidFill>
                          <a:latin typeface="+mn-lt"/>
                          <a:ea typeface="+mn-ea"/>
                          <a:cs typeface="+mn-cs"/>
                        </a:rPr>
                        <a:t>地区的女企业家和性别倡导者提供更多可见度。</a:t>
                      </a:r>
                      <a:endParaRPr lang="zh-CN" sz="1400" b="0" i="0" u="none" strike="noStrike"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ts val="2000"/>
                        </a:lnSpc>
                        <a:spcBef>
                          <a:spcPts val="0"/>
                        </a:spcBef>
                        <a:spcAft>
                          <a:spcPts val="0"/>
                        </a:spcAft>
                        <a:buClrTx/>
                        <a:buSzTx/>
                        <a:buFont typeface="Arial"/>
                        <a:buNone/>
                        <a:tabLst/>
                        <a:defRPr/>
                      </a:pPr>
                      <a:r>
                        <a:rPr lang="zh-CN" sz="1400" b="1" i="0" u="none" strike="noStrike" kern="1200" noProof="0" dirty="0">
                          <a:solidFill>
                            <a:schemeClr val="dk1"/>
                          </a:solidFill>
                          <a:latin typeface="+mn-lt"/>
                          <a:ea typeface="+mn-ea"/>
                          <a:cs typeface="+mn-cs"/>
                        </a:rPr>
                        <a:t>五月：</a:t>
                      </a:r>
                      <a:r>
                        <a:rPr lang="zh-CN" sz="1400" b="0" i="0" u="none" strike="noStrike" kern="1200" noProof="0" dirty="0">
                          <a:solidFill>
                            <a:schemeClr val="dk1"/>
                          </a:solidFill>
                          <a:latin typeface="+mn-lt"/>
                          <a:ea typeface="+mn-ea"/>
                          <a:cs typeface="+mn-cs"/>
                        </a:rPr>
                        <a:t>活动宣传及广告。</a:t>
                      </a:r>
                      <a:endParaRPr lang="en-GB" sz="1400" b="1" i="0" u="none" strike="noStrike" kern="1200" noProof="0" dirty="0">
                        <a:solidFill>
                          <a:schemeClr val="dk1"/>
                        </a:solidFill>
                        <a:latin typeface="+mn-lt"/>
                        <a:ea typeface="+mn-ea"/>
                        <a:cs typeface="+mn-cs"/>
                      </a:endParaRPr>
                    </a:p>
                    <a:p>
                      <a:pPr marL="0" marR="0" lvl="0" indent="0" algn="l" defTabSz="914400" rtl="0" eaLnBrk="1" fontAlgn="auto" latinLnBrk="0" hangingPunct="1">
                        <a:lnSpc>
                          <a:spcPts val="2000"/>
                        </a:lnSpc>
                        <a:spcBef>
                          <a:spcPts val="0"/>
                        </a:spcBef>
                        <a:spcAft>
                          <a:spcPts val="0"/>
                        </a:spcAft>
                        <a:buClrTx/>
                        <a:buSzTx/>
                        <a:buFont typeface="Arial"/>
                        <a:buNone/>
                        <a:tabLst/>
                        <a:defRPr/>
                      </a:pPr>
                      <a:r>
                        <a:rPr lang="zh-CN" sz="1400" b="1" i="0" u="none" strike="noStrike" kern="1200" noProof="0" dirty="0">
                          <a:solidFill>
                            <a:schemeClr val="dk1"/>
                          </a:solidFill>
                          <a:latin typeface="+mn-lt"/>
                          <a:ea typeface="+mn-ea"/>
                          <a:cs typeface="+mn-cs"/>
                        </a:rPr>
                        <a:t>六月：</a:t>
                      </a:r>
                      <a:r>
                        <a:rPr lang="zh-CN" sz="1400" b="0" i="0" u="none" strike="noStrike" kern="1200" noProof="0" dirty="0">
                          <a:solidFill>
                            <a:schemeClr val="dk1"/>
                          </a:solidFill>
                          <a:latin typeface="+mn-lt"/>
                          <a:ea typeface="+mn-ea"/>
                          <a:cs typeface="+mn-cs"/>
                        </a:rPr>
                        <a:t>奖项</a:t>
                      </a:r>
                      <a:r>
                        <a:rPr lang="zh-CN" sz="1400" b="0" i="0" u="none" strike="noStrike" kern="1200" dirty="0">
                          <a:solidFill>
                            <a:schemeClr val="dk1"/>
                          </a:solidFill>
                          <a:latin typeface="+mn-lt"/>
                          <a:ea typeface="+mn-ea"/>
                          <a:cs typeface="+mn-cs"/>
                        </a:rPr>
                        <a:t>提名向公众开放</a:t>
                      </a:r>
                      <a:endParaRPr lang="en-GB" sz="1400" b="0" i="0" u="none" strike="noStrike" kern="1200" noProof="0" dirty="0">
                        <a:solidFill>
                          <a:schemeClr val="dk1"/>
                        </a:solidFill>
                        <a:latin typeface="+mn-lt"/>
                        <a:ea typeface="+mn-ea"/>
                        <a:cs typeface="+mn-cs"/>
                      </a:endParaRPr>
                    </a:p>
                    <a:p>
                      <a:pPr marL="0" marR="0" lvl="0" indent="0" algn="l" defTabSz="914400" rtl="0" eaLnBrk="1" fontAlgn="auto" latinLnBrk="0" hangingPunct="1">
                        <a:lnSpc>
                          <a:spcPts val="2000"/>
                        </a:lnSpc>
                        <a:spcBef>
                          <a:spcPts val="0"/>
                        </a:spcBef>
                        <a:spcAft>
                          <a:spcPts val="0"/>
                        </a:spcAft>
                        <a:buClrTx/>
                        <a:buSzTx/>
                        <a:buFont typeface="Arial"/>
                        <a:buNone/>
                        <a:tabLst/>
                        <a:defRPr/>
                      </a:pPr>
                      <a:r>
                        <a:rPr lang="zh-CN" sz="1400" b="1" i="0" u="none" strike="noStrike" kern="1200" noProof="0" dirty="0">
                          <a:solidFill>
                            <a:schemeClr val="dk1"/>
                          </a:solidFill>
                          <a:latin typeface="+mn-lt"/>
                          <a:ea typeface="+mn-ea"/>
                          <a:cs typeface="+mn-cs"/>
                        </a:rPr>
                        <a:t>七月</a:t>
                      </a:r>
                      <a:r>
                        <a:rPr lang="zh-CN" sz="1400" b="0" i="0" u="none" strike="noStrike" kern="1200" noProof="0" dirty="0">
                          <a:solidFill>
                            <a:schemeClr val="dk1"/>
                          </a:solidFill>
                          <a:latin typeface="+mn-lt"/>
                          <a:ea typeface="+mn-ea"/>
                          <a:cs typeface="+mn-cs"/>
                        </a:rPr>
                        <a:t>：专业评审团成立。</a:t>
                      </a:r>
                    </a:p>
                    <a:p>
                      <a:pPr marL="0" marR="0" lvl="0" indent="0" algn="l" defTabSz="914400" rtl="0" eaLnBrk="1" fontAlgn="auto" latinLnBrk="0" hangingPunct="1">
                        <a:lnSpc>
                          <a:spcPts val="2000"/>
                        </a:lnSpc>
                        <a:spcBef>
                          <a:spcPts val="0"/>
                        </a:spcBef>
                        <a:spcAft>
                          <a:spcPts val="0"/>
                        </a:spcAft>
                        <a:buClrTx/>
                        <a:buSzTx/>
                        <a:buFont typeface="Arial"/>
                        <a:buNone/>
                        <a:tabLst/>
                        <a:defRPr/>
                      </a:pPr>
                      <a:r>
                        <a:rPr lang="zh-CN" sz="1400" b="1" i="0" u="none" strike="noStrike" kern="1200" noProof="0" dirty="0">
                          <a:solidFill>
                            <a:schemeClr val="dk1"/>
                          </a:solidFill>
                          <a:latin typeface="+mn-lt"/>
                          <a:ea typeface="+mn-ea"/>
                          <a:cs typeface="+mn-cs"/>
                        </a:rPr>
                        <a:t>八月</a:t>
                      </a:r>
                      <a:r>
                        <a:rPr lang="zh-CN" sz="1400" b="0" i="0" u="none" strike="noStrike" kern="1200" noProof="0" dirty="0">
                          <a:solidFill>
                            <a:schemeClr val="dk1"/>
                          </a:solidFill>
                          <a:latin typeface="+mn-lt"/>
                          <a:ea typeface="+mn-ea"/>
                          <a:cs typeface="+mn-cs"/>
                        </a:rPr>
                        <a:t>：评审团评估</a:t>
                      </a:r>
                      <a:r>
                        <a:rPr lang="zh-CN" altLang="en-US" sz="1400" b="0" i="0" u="none" strike="noStrike" kern="1200" noProof="0" dirty="0">
                          <a:solidFill>
                            <a:schemeClr val="dk1"/>
                          </a:solidFill>
                          <a:latin typeface="+mn-lt"/>
                          <a:ea typeface="+mn-ea"/>
                          <a:cs typeface="+mn-cs"/>
                        </a:rPr>
                        <a:t>提名。</a:t>
                      </a:r>
                      <a:endParaRPr lang="zh-CN" sz="1400" b="0" i="0" u="none" strike="noStrike" kern="1200" noProof="0" dirty="0">
                        <a:solidFill>
                          <a:schemeClr val="dk1"/>
                        </a:solidFill>
                        <a:latin typeface="+mn-lt"/>
                        <a:ea typeface="+mn-ea"/>
                        <a:cs typeface="+mn-cs"/>
                      </a:endParaRPr>
                    </a:p>
                    <a:p>
                      <a:pPr marL="0" marR="0" lvl="0" indent="0" algn="l" defTabSz="914400" rtl="0" eaLnBrk="1" fontAlgn="auto" latinLnBrk="0" hangingPunct="1">
                        <a:lnSpc>
                          <a:spcPts val="2000"/>
                        </a:lnSpc>
                        <a:spcBef>
                          <a:spcPts val="0"/>
                        </a:spcBef>
                        <a:spcAft>
                          <a:spcPts val="0"/>
                        </a:spcAft>
                        <a:buClrTx/>
                        <a:buSzTx/>
                        <a:buFont typeface="Arial"/>
                        <a:buNone/>
                        <a:tabLst/>
                        <a:defRPr/>
                      </a:pPr>
                      <a:r>
                        <a:rPr lang="zh-CN" sz="1400" b="1" i="0" u="none" strike="noStrike" kern="1200" noProof="0" dirty="0">
                          <a:solidFill>
                            <a:schemeClr val="dk1"/>
                          </a:solidFill>
                          <a:latin typeface="+mn-lt"/>
                          <a:ea typeface="+mn-ea"/>
                          <a:cs typeface="+mn-cs"/>
                        </a:rPr>
                        <a:t>九月</a:t>
                      </a:r>
                      <a:r>
                        <a:rPr lang="zh-CN" sz="1400" b="0" i="0" u="none" strike="noStrike" kern="1200" noProof="0" dirty="0">
                          <a:solidFill>
                            <a:schemeClr val="dk1"/>
                          </a:solidFill>
                          <a:latin typeface="+mn-lt"/>
                          <a:ea typeface="+mn-ea"/>
                          <a:cs typeface="+mn-cs"/>
                        </a:rPr>
                        <a:t>：</a:t>
                      </a:r>
                      <a:r>
                        <a:rPr lang="zh-CN" altLang="en-US" sz="1400" b="0" i="0" u="none" strike="noStrike" kern="1200" noProof="0" dirty="0">
                          <a:solidFill>
                            <a:schemeClr val="dk1"/>
                          </a:solidFill>
                          <a:latin typeface="+mn-lt"/>
                          <a:ea typeface="+mn-ea"/>
                          <a:cs typeface="+mn-cs"/>
                        </a:rPr>
                        <a:t>宣布</a:t>
                      </a:r>
                      <a:r>
                        <a:rPr lang="zh-CN" sz="1400" b="0" i="0" u="none" strike="noStrike" kern="1200" noProof="0" dirty="0">
                          <a:solidFill>
                            <a:schemeClr val="dk1"/>
                          </a:solidFill>
                          <a:latin typeface="+mn-lt"/>
                          <a:ea typeface="+mn-ea"/>
                          <a:cs typeface="+mn-cs"/>
                        </a:rPr>
                        <a:t>获奖者。</a:t>
                      </a:r>
                    </a:p>
                    <a:p>
                      <a:pPr marL="0" marR="0" lvl="0" indent="0" algn="l" defTabSz="914400" rtl="0" eaLnBrk="1" fontAlgn="auto" latinLnBrk="0" hangingPunct="1">
                        <a:lnSpc>
                          <a:spcPts val="2000"/>
                        </a:lnSpc>
                        <a:spcBef>
                          <a:spcPts val="0"/>
                        </a:spcBef>
                        <a:spcAft>
                          <a:spcPts val="0"/>
                        </a:spcAft>
                        <a:buClrTx/>
                        <a:buSzTx/>
                        <a:buFont typeface="Arial"/>
                        <a:buNone/>
                        <a:tabLst/>
                        <a:defRPr/>
                      </a:pPr>
                      <a:r>
                        <a:rPr lang="zh-CN" sz="1400" b="1" i="0" u="none" strike="noStrike" kern="1200" noProof="0" dirty="0">
                          <a:solidFill>
                            <a:schemeClr val="dk1"/>
                          </a:solidFill>
                          <a:latin typeface="+mn-lt"/>
                          <a:ea typeface="+mn-ea"/>
                          <a:cs typeface="+mn-cs"/>
                        </a:rPr>
                        <a:t>十月</a:t>
                      </a:r>
                      <a:r>
                        <a:rPr lang="zh-CN" sz="1400" b="0" i="0" u="none" strike="noStrike" kern="1200" noProof="0" dirty="0">
                          <a:solidFill>
                            <a:schemeClr val="dk1"/>
                          </a:solidFill>
                          <a:latin typeface="+mn-lt"/>
                          <a:ea typeface="+mn-ea"/>
                          <a:cs typeface="+mn-cs"/>
                        </a:rPr>
                        <a:t>：举行颁奖典礼。</a:t>
                      </a:r>
                    </a:p>
                  </a:txBody>
                  <a:tcPr anchor="ctr"/>
                </a:tc>
                <a:extLst>
                  <a:ext uri="{0D108BD9-81ED-4DB2-BD59-A6C34878D82A}">
                    <a16:rowId xmlns:a16="http://schemas.microsoft.com/office/drawing/2014/main" val="3401412473"/>
                  </a:ext>
                </a:extLst>
              </a:tr>
              <a:tr h="1488218">
                <a:tc>
                  <a:txBody>
                    <a:bodyPr/>
                    <a:lstStyle/>
                    <a:p>
                      <a:pPr marL="0" marR="0" lvl="0" indent="0" algn="ctr">
                        <a:lnSpc>
                          <a:spcPct val="100000"/>
                        </a:lnSpc>
                        <a:spcBef>
                          <a:spcPts val="0"/>
                        </a:spcBef>
                        <a:spcAft>
                          <a:spcPts val="0"/>
                        </a:spcAft>
                        <a:buNone/>
                      </a:pPr>
                      <a:r>
                        <a:rPr lang="zh-CN" sz="1400" b="1" i="0" u="none" strike="noStrike" kern="1200" cap="none" spc="0" normalizeH="0" baseline="0" noProof="0" dirty="0">
                          <a:ln>
                            <a:noFill/>
                          </a:ln>
                          <a:solidFill>
                            <a:srgbClr val="000000"/>
                          </a:solidFill>
                          <a:effectLst/>
                          <a:uLnTx/>
                          <a:uFillTx/>
                          <a:latin typeface="+mn-lt"/>
                        </a:rPr>
                        <a:t>CAREC</a:t>
                      </a:r>
                      <a:r>
                        <a:rPr lang="zh-CN" altLang="en-US" sz="1400" b="1" i="0" u="none" strike="noStrike" kern="1200" cap="none" spc="0" normalizeH="0" baseline="0" noProof="0" dirty="0">
                          <a:ln>
                            <a:noFill/>
                          </a:ln>
                          <a:solidFill>
                            <a:srgbClr val="000000"/>
                          </a:solidFill>
                          <a:effectLst/>
                          <a:uLnTx/>
                          <a:uFillTx/>
                          <a:latin typeface="+mn-lt"/>
                        </a:rPr>
                        <a:t>女性数字</a:t>
                      </a:r>
                      <a:r>
                        <a:rPr lang="zh-CN" sz="1400" b="1" i="0" u="none" strike="noStrike" kern="1200" cap="none" spc="0" normalizeH="0" baseline="0" noProof="0" dirty="0">
                          <a:ln>
                            <a:noFill/>
                          </a:ln>
                          <a:solidFill>
                            <a:srgbClr val="000000"/>
                          </a:solidFill>
                          <a:effectLst/>
                          <a:uLnTx/>
                          <a:uFillTx/>
                          <a:latin typeface="+mn-lt"/>
                        </a:rPr>
                        <a:t>成长和</a:t>
                      </a:r>
                      <a:r>
                        <a:rPr lang="zh-CN" altLang="en-US" sz="1400" b="1" i="0" u="none" strike="noStrike" kern="1200" cap="none" spc="0" normalizeH="0" baseline="0" noProof="0" dirty="0">
                          <a:ln>
                            <a:noFill/>
                          </a:ln>
                          <a:solidFill>
                            <a:srgbClr val="000000"/>
                          </a:solidFill>
                          <a:effectLst/>
                          <a:uLnTx/>
                          <a:uFillTx/>
                          <a:latin typeface="+mn-lt"/>
                        </a:rPr>
                        <a:t>与</a:t>
                      </a:r>
                      <a:r>
                        <a:rPr lang="zh-CN" sz="1400" b="1" i="0" u="none" strike="noStrike" kern="1200" cap="none" spc="0" normalizeH="0" baseline="0" noProof="0" dirty="0">
                          <a:ln>
                            <a:noFill/>
                          </a:ln>
                          <a:solidFill>
                            <a:srgbClr val="000000"/>
                          </a:solidFill>
                          <a:effectLst/>
                          <a:uLnTx/>
                          <a:uFillTx/>
                          <a:latin typeface="+mn-lt"/>
                        </a:rPr>
                        <a:t>扫盲（数字 - GLOW）倡议</a:t>
                      </a:r>
                    </a:p>
                    <a:p>
                      <a:pPr marL="0" marR="0" lvl="0" indent="0" algn="ctr">
                        <a:lnSpc>
                          <a:spcPct val="100000"/>
                        </a:lnSpc>
                        <a:spcBef>
                          <a:spcPts val="0"/>
                        </a:spcBef>
                        <a:spcAft>
                          <a:spcPts val="0"/>
                        </a:spcAft>
                        <a:buNone/>
                      </a:pPr>
                      <a:endParaRPr lang="en-US" sz="1400" b="1" i="0" u="none" strike="noStrike" kern="1200" cap="none" spc="0" normalizeH="0" baseline="0" noProof="0" dirty="0">
                        <a:ln>
                          <a:noFill/>
                        </a:ln>
                        <a:solidFill>
                          <a:srgbClr val="000000"/>
                        </a:solidFill>
                        <a:effectLst/>
                        <a:uLnTx/>
                        <a:uFillTx/>
                        <a:latin typeface="+mn-lt"/>
                      </a:endParaRPr>
                    </a:p>
                    <a:p>
                      <a:pPr marL="0" marR="0" lvl="0" indent="0" algn="ctr" defTabSz="914400" rtl="0" eaLnBrk="1" latinLnBrk="0" hangingPunct="1">
                        <a:lnSpc>
                          <a:spcPct val="100000"/>
                        </a:lnSpc>
                        <a:spcBef>
                          <a:spcPts val="0"/>
                        </a:spcBef>
                        <a:spcAft>
                          <a:spcPts val="0"/>
                        </a:spcAft>
                        <a:buNone/>
                      </a:pPr>
                      <a:r>
                        <a:rPr lang="zh-CN" sz="1400" b="1" u="none" strike="noStrike" kern="1200" cap="none" spc="0" normalizeH="0" baseline="0" noProof="0" dirty="0">
                          <a:ln>
                            <a:noFill/>
                          </a:ln>
                          <a:solidFill>
                            <a:srgbClr val="ED7D31"/>
                          </a:solidFill>
                          <a:effectLst/>
                          <a:uLnTx/>
                          <a:uFillTx/>
                          <a:latin typeface="+mn-lt"/>
                          <a:ea typeface="Lato"/>
                          <a:cs typeface="Arial"/>
                        </a:rPr>
                        <a:t>（数字技能）</a:t>
                      </a:r>
                    </a:p>
                  </a:txBody>
                  <a:tcPr anchor="ctr"/>
                </a:tc>
                <a:tc>
                  <a:txBody>
                    <a:bodyPr/>
                    <a:lstStyle/>
                    <a:p>
                      <a:pPr marL="0" marR="0" lvl="0" indent="0" algn="l" rtl="0" eaLnBrk="1" latinLnBrk="0" hangingPunct="1">
                        <a:lnSpc>
                          <a:spcPct val="100000"/>
                        </a:lnSpc>
                        <a:spcBef>
                          <a:spcPts val="0"/>
                        </a:spcBef>
                        <a:spcAft>
                          <a:spcPts val="0"/>
                        </a:spcAft>
                        <a:buFontTx/>
                        <a:buNone/>
                      </a:pPr>
                      <a:r>
                        <a:rPr lang="zh-CN" altLang="en-US" sz="1400" b="0" i="0" u="none" strike="noStrike" kern="1200" dirty="0">
                          <a:solidFill>
                            <a:schemeClr val="dk1"/>
                          </a:solidFill>
                          <a:latin typeface="+mn-lt"/>
                          <a:ea typeface="+mn-ea"/>
                          <a:cs typeface="+mn-cs"/>
                        </a:rPr>
                        <a:t>该倡议旨在增强</a:t>
                      </a:r>
                      <a:r>
                        <a:rPr lang="en-US" altLang="zh-CN" sz="1400" b="0" i="0" u="none" strike="noStrike" kern="1200" dirty="0">
                          <a:solidFill>
                            <a:schemeClr val="dk1"/>
                          </a:solidFill>
                          <a:latin typeface="+mn-lt"/>
                          <a:ea typeface="+mn-ea"/>
                          <a:cs typeface="+mn-cs"/>
                        </a:rPr>
                        <a:t>CAREC</a:t>
                      </a:r>
                      <a:r>
                        <a:rPr lang="zh-CN" altLang="en-US" sz="1400" b="0" i="0" u="none" strike="noStrike" kern="1200" dirty="0">
                          <a:solidFill>
                            <a:schemeClr val="dk1"/>
                          </a:solidFill>
                          <a:latin typeface="+mn-lt"/>
                          <a:ea typeface="+mn-ea"/>
                          <a:cs typeface="+mn-cs"/>
                        </a:rPr>
                        <a:t>地区妇女，特别是女企业家的能力，提高她们的数字业务能力，从而增加其经济机会，缩小数字性别鸿沟。</a:t>
                      </a:r>
                      <a:endParaRPr lang="zh-CN" sz="1400" b="0" i="0" u="none" strike="noStrike"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ts val="2000"/>
                        </a:lnSpc>
                        <a:spcBef>
                          <a:spcPts val="0"/>
                        </a:spcBef>
                        <a:spcAft>
                          <a:spcPts val="0"/>
                        </a:spcAft>
                        <a:buClrTx/>
                        <a:buSzTx/>
                        <a:buFont typeface="Arial"/>
                        <a:buNone/>
                        <a:tabLst/>
                        <a:defRPr/>
                      </a:pPr>
                      <a:r>
                        <a:rPr lang="zh-CN" sz="1400" b="1" i="0" u="none" strike="noStrike" kern="1200" noProof="0" dirty="0">
                          <a:solidFill>
                            <a:schemeClr val="dk1"/>
                          </a:solidFill>
                          <a:latin typeface="+mn-lt"/>
                          <a:ea typeface="+mn-ea"/>
                          <a:cs typeface="+mn-cs"/>
                        </a:rPr>
                        <a:t>5 月：</a:t>
                      </a:r>
                      <a:r>
                        <a:rPr lang="zh-CN" sz="1400" b="0" i="0" u="none" strike="noStrike" kern="1200" noProof="0" dirty="0">
                          <a:solidFill>
                            <a:schemeClr val="dk1"/>
                          </a:solidFill>
                          <a:latin typeface="+mn-lt"/>
                          <a:ea typeface="+mn-ea"/>
                          <a:cs typeface="+mn-cs"/>
                        </a:rPr>
                        <a:t>与潜在合作伙伴和利益</a:t>
                      </a:r>
                      <a:r>
                        <a:rPr lang="zh-CN" altLang="en-US" sz="1400" b="0" i="0" u="none" strike="noStrike" kern="1200" noProof="0" dirty="0">
                          <a:solidFill>
                            <a:schemeClr val="dk1"/>
                          </a:solidFill>
                          <a:latin typeface="+mn-lt"/>
                          <a:ea typeface="+mn-ea"/>
                          <a:cs typeface="+mn-cs"/>
                        </a:rPr>
                        <a:t>方</a:t>
                      </a:r>
                      <a:r>
                        <a:rPr lang="zh-CN" sz="1400" b="0" i="0" u="none" strike="noStrike" kern="1200" noProof="0" dirty="0">
                          <a:solidFill>
                            <a:schemeClr val="dk1"/>
                          </a:solidFill>
                          <a:latin typeface="+mn-lt"/>
                          <a:ea typeface="+mn-ea"/>
                          <a:cs typeface="+mn-cs"/>
                        </a:rPr>
                        <a:t>磋商。</a:t>
                      </a:r>
                      <a:endParaRPr lang="en-GB" sz="1400" b="1" i="0" u="none" strike="noStrike" kern="1200" noProof="0" dirty="0">
                        <a:solidFill>
                          <a:schemeClr val="dk1"/>
                        </a:solidFill>
                        <a:latin typeface="+mn-lt"/>
                        <a:ea typeface="+mn-ea"/>
                        <a:cs typeface="+mn-cs"/>
                      </a:endParaRPr>
                    </a:p>
                    <a:p>
                      <a:pPr marL="0" marR="0" lvl="0" indent="0" algn="l" defTabSz="914400" rtl="0" eaLnBrk="1" fontAlgn="auto" latinLnBrk="0" hangingPunct="1">
                        <a:lnSpc>
                          <a:spcPts val="2000"/>
                        </a:lnSpc>
                        <a:spcBef>
                          <a:spcPts val="0"/>
                        </a:spcBef>
                        <a:spcAft>
                          <a:spcPts val="0"/>
                        </a:spcAft>
                        <a:buClrTx/>
                        <a:buSzTx/>
                        <a:buFont typeface="Arial"/>
                        <a:buNone/>
                        <a:tabLst/>
                        <a:defRPr/>
                      </a:pPr>
                      <a:r>
                        <a:rPr lang="zh-CN" sz="1400" b="1" i="0" u="none" strike="noStrike" kern="1200" noProof="0" dirty="0">
                          <a:solidFill>
                            <a:schemeClr val="dk1"/>
                          </a:solidFill>
                          <a:latin typeface="+mn-lt"/>
                          <a:ea typeface="+mn-ea"/>
                          <a:cs typeface="+mn-cs"/>
                        </a:rPr>
                        <a:t>六月：</a:t>
                      </a:r>
                      <a:r>
                        <a:rPr lang="zh-CN" altLang="en-US" sz="1400" b="1" i="0" u="none" strike="noStrike" kern="1200" noProof="0" dirty="0">
                          <a:solidFill>
                            <a:schemeClr val="dk1"/>
                          </a:solidFill>
                          <a:latin typeface="+mn-lt"/>
                          <a:ea typeface="+mn-ea"/>
                          <a:cs typeface="+mn-cs"/>
                        </a:rPr>
                        <a:t>最终确定</a:t>
                      </a:r>
                      <a:r>
                        <a:rPr lang="zh-CN" sz="1400" b="0" i="0" u="none" strike="noStrike" kern="1200" noProof="0" dirty="0">
                          <a:solidFill>
                            <a:schemeClr val="dk1"/>
                          </a:solidFill>
                          <a:latin typeface="+mn-lt"/>
                          <a:ea typeface="+mn-ea"/>
                          <a:cs typeface="+mn-cs"/>
                        </a:rPr>
                        <a:t>概念。</a:t>
                      </a:r>
                    </a:p>
                    <a:p>
                      <a:pPr marL="0" marR="0" lvl="0" indent="0" algn="l" defTabSz="914400" rtl="0" eaLnBrk="1" fontAlgn="auto" latinLnBrk="0" hangingPunct="1">
                        <a:lnSpc>
                          <a:spcPts val="2000"/>
                        </a:lnSpc>
                        <a:spcBef>
                          <a:spcPts val="0"/>
                        </a:spcBef>
                        <a:spcAft>
                          <a:spcPts val="0"/>
                        </a:spcAft>
                        <a:buClrTx/>
                        <a:buSzTx/>
                        <a:buFont typeface="Arial"/>
                        <a:buNone/>
                        <a:tabLst/>
                        <a:defRPr/>
                      </a:pPr>
                      <a:r>
                        <a:rPr lang="zh-CN" sz="1400" b="1" i="0" u="none" strike="noStrike" kern="1200" noProof="0" dirty="0">
                          <a:solidFill>
                            <a:schemeClr val="dk1"/>
                          </a:solidFill>
                          <a:latin typeface="+mn-lt"/>
                          <a:ea typeface="+mn-ea"/>
                          <a:cs typeface="+mn-cs"/>
                        </a:rPr>
                        <a:t>七月</a:t>
                      </a:r>
                      <a:r>
                        <a:rPr lang="zh-CN" sz="1400" b="0" i="0" u="none" strike="noStrike" kern="1200" noProof="0" dirty="0">
                          <a:solidFill>
                            <a:schemeClr val="dk1"/>
                          </a:solidFill>
                          <a:latin typeface="+mn-lt"/>
                          <a:ea typeface="+mn-ea"/>
                          <a:cs typeface="+mn-cs"/>
                        </a:rPr>
                        <a:t>至</a:t>
                      </a:r>
                      <a:r>
                        <a:rPr lang="zh-CN" sz="1400" b="1" i="0" u="none" strike="noStrike" kern="1200" noProof="0" dirty="0">
                          <a:solidFill>
                            <a:schemeClr val="dk1"/>
                          </a:solidFill>
                          <a:latin typeface="+mn-lt"/>
                          <a:ea typeface="+mn-ea"/>
                          <a:cs typeface="+mn-cs"/>
                        </a:rPr>
                        <a:t>八月</a:t>
                      </a:r>
                      <a:r>
                        <a:rPr lang="zh-CN" sz="1400" b="0" i="0" u="none" strike="noStrike" kern="1200" noProof="0" dirty="0">
                          <a:solidFill>
                            <a:schemeClr val="dk1"/>
                          </a:solidFill>
                          <a:latin typeface="+mn-lt"/>
                          <a:ea typeface="+mn-ea"/>
                          <a:cs typeface="+mn-cs"/>
                        </a:rPr>
                        <a:t>：研究人员参与需求评估</a:t>
                      </a:r>
                      <a:r>
                        <a:rPr lang="zh-CN" altLang="en-US" sz="1400" b="0" i="0" u="none" strike="noStrike" kern="1200" noProof="0" dirty="0">
                          <a:solidFill>
                            <a:schemeClr val="dk1"/>
                          </a:solidFill>
                          <a:latin typeface="+mn-lt"/>
                          <a:ea typeface="+mn-ea"/>
                          <a:cs typeface="+mn-cs"/>
                        </a:rPr>
                        <a:t>，</a:t>
                      </a:r>
                      <a:r>
                        <a:rPr lang="zh-CN" sz="1400" b="0" i="0" u="none" strike="noStrike" kern="1200" noProof="0" dirty="0">
                          <a:solidFill>
                            <a:schemeClr val="dk1"/>
                          </a:solidFill>
                          <a:latin typeface="+mn-lt"/>
                          <a:ea typeface="+mn-ea"/>
                          <a:cs typeface="+mn-cs"/>
                        </a:rPr>
                        <a:t>以收集基线数据</a:t>
                      </a:r>
                      <a:r>
                        <a:rPr lang="zh-CN" altLang="en-US" sz="1400" b="0" i="0" u="none" strike="noStrike" kern="1200" noProof="0" dirty="0">
                          <a:solidFill>
                            <a:schemeClr val="dk1"/>
                          </a:solidFill>
                          <a:latin typeface="+mn-lt"/>
                          <a:ea typeface="+mn-ea"/>
                          <a:cs typeface="+mn-cs"/>
                        </a:rPr>
                        <a:t>。</a:t>
                      </a:r>
                      <a:endParaRPr lang="zh-CN" sz="1400" b="0" i="0" u="none" strike="noStrike" kern="1200" noProof="0" dirty="0">
                        <a:solidFill>
                          <a:schemeClr val="dk1"/>
                        </a:solidFill>
                        <a:latin typeface="+mn-lt"/>
                        <a:ea typeface="+mn-ea"/>
                        <a:cs typeface="+mn-cs"/>
                      </a:endParaRPr>
                    </a:p>
                    <a:p>
                      <a:pPr marL="0" marR="0" lvl="0" indent="0" algn="l" defTabSz="914400" rtl="0" eaLnBrk="1" fontAlgn="auto" latinLnBrk="0" hangingPunct="1">
                        <a:lnSpc>
                          <a:spcPts val="2000"/>
                        </a:lnSpc>
                        <a:spcBef>
                          <a:spcPts val="0"/>
                        </a:spcBef>
                        <a:spcAft>
                          <a:spcPts val="0"/>
                        </a:spcAft>
                        <a:buClrTx/>
                        <a:buSzTx/>
                        <a:buFont typeface="Arial"/>
                        <a:buNone/>
                        <a:tabLst/>
                        <a:defRPr/>
                      </a:pPr>
                      <a:r>
                        <a:rPr lang="zh-CN" sz="1400" b="1" i="0" u="none" strike="noStrike" kern="1200" noProof="0" dirty="0">
                          <a:solidFill>
                            <a:schemeClr val="dk1"/>
                          </a:solidFill>
                          <a:latin typeface="+mn-lt"/>
                          <a:ea typeface="+mn-ea"/>
                          <a:cs typeface="+mn-cs"/>
                        </a:rPr>
                        <a:t>九月</a:t>
                      </a:r>
                      <a:r>
                        <a:rPr lang="zh-CN" sz="1400" b="0" i="0" u="none" strike="noStrike" kern="1200" noProof="0" dirty="0">
                          <a:solidFill>
                            <a:schemeClr val="dk1"/>
                          </a:solidFill>
                          <a:latin typeface="+mn-lt"/>
                          <a:ea typeface="+mn-ea"/>
                          <a:cs typeface="+mn-cs"/>
                        </a:rPr>
                        <a:t>：</a:t>
                      </a:r>
                      <a:r>
                        <a:rPr lang="zh-CN" altLang="en-US" sz="1400" b="0" i="0" u="none" strike="noStrike" kern="1200" noProof="0" dirty="0">
                          <a:solidFill>
                            <a:schemeClr val="dk1"/>
                          </a:solidFill>
                          <a:latin typeface="+mn-lt"/>
                          <a:ea typeface="+mn-ea"/>
                          <a:cs typeface="+mn-cs"/>
                        </a:rPr>
                        <a:t>组织启动仪式</a:t>
                      </a:r>
                      <a:endParaRPr lang="zh-CN" sz="1400" b="0" i="0" u="none" strike="noStrike" kern="1200" noProof="0" dirty="0">
                        <a:solidFill>
                          <a:schemeClr val="dk1"/>
                        </a:solidFill>
                        <a:latin typeface="+mn-lt"/>
                        <a:ea typeface="+mn-ea"/>
                        <a:cs typeface="+mn-cs"/>
                      </a:endParaRPr>
                    </a:p>
                    <a:p>
                      <a:pPr marL="0" marR="0" lvl="0" indent="0" algn="l" defTabSz="914400" rtl="0" eaLnBrk="1" fontAlgn="auto" latinLnBrk="0" hangingPunct="1">
                        <a:lnSpc>
                          <a:spcPts val="2000"/>
                        </a:lnSpc>
                        <a:spcBef>
                          <a:spcPts val="0"/>
                        </a:spcBef>
                        <a:spcAft>
                          <a:spcPts val="0"/>
                        </a:spcAft>
                        <a:buClrTx/>
                        <a:buSzTx/>
                        <a:buFont typeface="Arial"/>
                        <a:buNone/>
                        <a:tabLst/>
                        <a:defRPr/>
                      </a:pPr>
                      <a:r>
                        <a:rPr lang="zh-CN" sz="1400" b="1" i="0" u="none" strike="noStrike" kern="1200" noProof="0" dirty="0">
                          <a:solidFill>
                            <a:schemeClr val="dk1"/>
                          </a:solidFill>
                          <a:latin typeface="+mn-lt"/>
                          <a:ea typeface="+mn-ea"/>
                          <a:cs typeface="+mn-cs"/>
                        </a:rPr>
                        <a:t>10 月至 12 月</a:t>
                      </a:r>
                      <a:r>
                        <a:rPr lang="zh-CN" sz="1400" b="0" i="0" u="none" strike="noStrike" kern="1200" noProof="0" dirty="0">
                          <a:solidFill>
                            <a:schemeClr val="dk1"/>
                          </a:solidFill>
                          <a:latin typeface="+mn-lt"/>
                          <a:ea typeface="+mn-ea"/>
                          <a:cs typeface="+mn-cs"/>
                        </a:rPr>
                        <a:t>：开发培训模块</a:t>
                      </a:r>
                    </a:p>
                  </a:txBody>
                  <a:tcPr anchor="ctr"/>
                </a:tc>
                <a:extLst>
                  <a:ext uri="{0D108BD9-81ED-4DB2-BD59-A6C34878D82A}">
                    <a16:rowId xmlns:a16="http://schemas.microsoft.com/office/drawing/2014/main" val="611895920"/>
                  </a:ext>
                </a:extLst>
              </a:tr>
            </a:tbl>
          </a:graphicData>
        </a:graphic>
      </p:graphicFrame>
      <p:sp>
        <p:nvSpPr>
          <p:cNvPr id="3" name="TextBox 2">
            <a:extLst>
              <a:ext uri="{FF2B5EF4-FFF2-40B4-BE49-F238E27FC236}">
                <a16:creationId xmlns:a16="http://schemas.microsoft.com/office/drawing/2014/main" id="{ACEDFBDC-D310-B25F-F036-E2D386F0FAA6}"/>
              </a:ext>
            </a:extLst>
          </p:cNvPr>
          <p:cNvSpPr txBox="1"/>
          <p:nvPr/>
        </p:nvSpPr>
        <p:spPr>
          <a:xfrm>
            <a:off x="0" y="6596390"/>
            <a:ext cx="2577548" cy="261610"/>
          </a:xfrm>
          <a:prstGeom prst="rect">
            <a:avLst/>
          </a:prstGeom>
          <a:noFill/>
        </p:spPr>
        <p:txBody>
          <a:bodyPr wrap="square">
            <a:spAutoFit/>
          </a:bodyPr>
          <a:lstStyle/>
          <a:p>
            <a:r>
              <a:rPr lang="en-US" sz="1100" dirty="0">
                <a:solidFill>
                  <a:schemeClr val="tx1">
                    <a:lumMod val="75000"/>
                    <a:lumOff val="25000"/>
                  </a:schemeClr>
                </a:solidFill>
                <a:latin typeface="Arial" panose="020B0604020202020204" pitchFamily="34" charset="0"/>
                <a:cs typeface="Arial" panose="020B0604020202020204" pitchFamily="34" charset="0"/>
              </a:rPr>
              <a:t>Slide No. 3</a:t>
            </a:r>
          </a:p>
        </p:txBody>
      </p:sp>
    </p:spTree>
    <p:extLst>
      <p:ext uri="{BB962C8B-B14F-4D97-AF65-F5344CB8AC3E}">
        <p14:creationId xmlns:p14="http://schemas.microsoft.com/office/powerpoint/2010/main" val="2396386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AA0823-43C4-03AE-EEFD-70B5A0D48DBE}"/>
              </a:ext>
            </a:extLst>
          </p:cNvPr>
          <p:cNvSpPr/>
          <p:nvPr/>
        </p:nvSpPr>
        <p:spPr>
          <a:xfrm>
            <a:off x="0" y="-1"/>
            <a:ext cx="12192000" cy="5425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0" i="0" u="none" strike="noStrike" dirty="0">
                <a:solidFill>
                  <a:srgbClr val="333333"/>
                </a:solidFill>
                <a:effectLst/>
                <a:latin typeface="Arial" panose="020B0604020202020204" pitchFamily="34" charset="0"/>
              </a:rPr>
              <a:t>CAREC</a:t>
            </a:r>
            <a:r>
              <a:rPr lang="zh-CN" altLang="en-US" sz="2400" b="0" i="0" u="none" strike="noStrike" dirty="0">
                <a:solidFill>
                  <a:srgbClr val="333333"/>
                </a:solidFill>
                <a:effectLst/>
                <a:latin typeface="Arial" panose="020B0604020202020204" pitchFamily="34" charset="0"/>
              </a:rPr>
              <a:t>数字战略</a:t>
            </a:r>
            <a:r>
              <a:rPr lang="en-US" altLang="zh-CN" sz="2400" b="0" i="0" u="none" strike="noStrike" dirty="0">
                <a:solidFill>
                  <a:srgbClr val="333333"/>
                </a:solidFill>
                <a:effectLst/>
                <a:latin typeface="Arial" panose="020B0604020202020204" pitchFamily="34" charset="0"/>
              </a:rPr>
              <a:t>2030(</a:t>
            </a:r>
            <a:r>
              <a:rPr lang="zh-CN" altLang="en-US" sz="2400" b="0" i="0" u="none" strike="noStrike" dirty="0">
                <a:solidFill>
                  <a:srgbClr val="333333"/>
                </a:solidFill>
                <a:effectLst/>
                <a:latin typeface="Arial" panose="020B0604020202020204" pitchFamily="34" charset="0"/>
              </a:rPr>
              <a:t>数字基础的五大支柱</a:t>
            </a:r>
            <a:r>
              <a:rPr lang="en-US" altLang="zh-CN" sz="2400" b="0" i="0" u="none" strike="noStrike" dirty="0">
                <a:solidFill>
                  <a:srgbClr val="333333"/>
                </a:solidFill>
                <a:effectLst/>
                <a:latin typeface="Arial" panose="020B0604020202020204" pitchFamily="34" charset="0"/>
              </a:rPr>
              <a:t>)</a:t>
            </a:r>
            <a:endParaRPr lang="en-SG" sz="2400" b="1" dirty="0">
              <a:solidFill>
                <a:schemeClr val="tx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B11AC02-4E5B-69D5-F7AD-C076B222DD0D}"/>
              </a:ext>
            </a:extLst>
          </p:cNvPr>
          <p:cNvSpPr txBox="1"/>
          <p:nvPr/>
        </p:nvSpPr>
        <p:spPr>
          <a:xfrm>
            <a:off x="0" y="6596390"/>
            <a:ext cx="2577548" cy="261610"/>
          </a:xfrm>
          <a:prstGeom prst="rect">
            <a:avLst/>
          </a:prstGeom>
          <a:noFill/>
        </p:spPr>
        <p:txBody>
          <a:bodyPr wrap="square">
            <a:spAutoFit/>
          </a:bodyPr>
          <a:lstStyle/>
          <a:p>
            <a:r>
              <a:rPr lang="en-US" sz="1100" dirty="0">
                <a:solidFill>
                  <a:schemeClr val="tx1">
                    <a:lumMod val="75000"/>
                    <a:lumOff val="25000"/>
                  </a:schemeClr>
                </a:solidFill>
                <a:latin typeface="Arial" panose="020B0604020202020204" pitchFamily="34" charset="0"/>
                <a:cs typeface="Arial" panose="020B0604020202020204" pitchFamily="34" charset="0"/>
              </a:rPr>
              <a:t>Slide No.4</a:t>
            </a:r>
          </a:p>
        </p:txBody>
      </p:sp>
      <p:graphicFrame>
        <p:nvGraphicFramePr>
          <p:cNvPr id="3" name="Content Placeholder 4">
            <a:extLst>
              <a:ext uri="{FF2B5EF4-FFF2-40B4-BE49-F238E27FC236}">
                <a16:creationId xmlns:a16="http://schemas.microsoft.com/office/drawing/2014/main" id="{EAEC0BE2-257D-181E-9886-D13866A1F647}"/>
              </a:ext>
            </a:extLst>
          </p:cNvPr>
          <p:cNvGraphicFramePr>
            <a:graphicFrameLocks/>
          </p:cNvGraphicFramePr>
          <p:nvPr>
            <p:extLst>
              <p:ext uri="{D42A27DB-BD31-4B8C-83A1-F6EECF244321}">
                <p14:modId xmlns:p14="http://schemas.microsoft.com/office/powerpoint/2010/main" val="1375100436"/>
              </p:ext>
            </p:extLst>
          </p:nvPr>
        </p:nvGraphicFramePr>
        <p:xfrm>
          <a:off x="1" y="703384"/>
          <a:ext cx="9720774" cy="5893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7098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AF4F05-399F-635B-D4BD-DB6E26194B0A}"/>
              </a:ext>
            </a:extLst>
          </p:cNvPr>
          <p:cNvSpPr/>
          <p:nvPr/>
        </p:nvSpPr>
        <p:spPr>
          <a:xfrm>
            <a:off x="652023" y="1294253"/>
            <a:ext cx="9258893" cy="492366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gn="just">
              <a:buFont typeface="Arial" panose="020B0604020202020204" pitchFamily="34" charset="0"/>
              <a:buChar char="•"/>
            </a:pPr>
            <a:endParaRPr lang="en-US" sz="1700"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zh-CN" altLang="en-US" sz="1600" b="0" i="0" u="none" strike="noStrike" dirty="0">
                <a:solidFill>
                  <a:srgbClr val="333333"/>
                </a:solidFill>
                <a:effectLst/>
                <a:latin typeface="Arial" panose="020B0604020202020204" pitchFamily="34" charset="0"/>
              </a:rPr>
              <a:t>开发了</a:t>
            </a:r>
            <a:r>
              <a:rPr lang="en-US" altLang="zh-CN" sz="1600" b="1" i="0" u="sng" strike="noStrike" dirty="0">
                <a:solidFill>
                  <a:schemeClr val="accent1"/>
                </a:solidFill>
                <a:effectLst/>
                <a:latin typeface="Arial" panose="020B0604020202020204" pitchFamily="34" charset="0"/>
              </a:rPr>
              <a:t>CAREC</a:t>
            </a:r>
            <a:r>
              <a:rPr lang="zh-CN" altLang="en-US" sz="1600" b="1" i="0" u="sng" strike="noStrike" dirty="0">
                <a:solidFill>
                  <a:schemeClr val="accent1"/>
                </a:solidFill>
                <a:effectLst/>
                <a:latin typeface="Arial" panose="020B0604020202020204" pitchFamily="34" charset="0"/>
              </a:rPr>
              <a:t>数字战略门户</a:t>
            </a:r>
            <a:r>
              <a:rPr lang="zh-CN" altLang="en-US" sz="1600" b="0" i="0" u="none" strike="noStrike" dirty="0">
                <a:solidFill>
                  <a:srgbClr val="333333"/>
                </a:solidFill>
                <a:effectLst/>
                <a:latin typeface="Arial" panose="020B0604020202020204" pitchFamily="34" charset="0"/>
              </a:rPr>
              <a:t>。</a:t>
            </a:r>
            <a:endParaRPr lang="en-US" altLang="zh-CN" sz="1600" b="0" i="0" u="none" strike="noStrike" dirty="0">
              <a:solidFill>
                <a:srgbClr val="333333"/>
              </a:solidFill>
              <a:effectLst/>
              <a:latin typeface="Arial" panose="020B0604020202020204" pitchFamily="34" charset="0"/>
            </a:endParaRPr>
          </a:p>
          <a:p>
            <a:pPr algn="just"/>
            <a:endParaRPr lang="en-US" sz="1700"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zh-CN" altLang="en-US" sz="1600" b="0" i="0" u="none" strike="noStrike" dirty="0">
                <a:solidFill>
                  <a:srgbClr val="333333"/>
                </a:solidFill>
                <a:effectLst/>
                <a:latin typeface="Arial" panose="020B0604020202020204" pitchFamily="34" charset="0"/>
              </a:rPr>
              <a:t>“虚拟</a:t>
            </a:r>
            <a:r>
              <a:rPr lang="en-US" altLang="zh-CN" sz="1600" b="0" i="0" u="none" strike="noStrike" dirty="0">
                <a:solidFill>
                  <a:srgbClr val="333333"/>
                </a:solidFill>
                <a:effectLst/>
                <a:latin typeface="Arial" panose="020B0604020202020204" pitchFamily="34" charset="0"/>
              </a:rPr>
              <a:t>CAREC</a:t>
            </a:r>
            <a:r>
              <a:rPr lang="zh-CN" altLang="en-US" sz="1600" b="0" i="0" u="none" strike="noStrike" dirty="0">
                <a:solidFill>
                  <a:srgbClr val="333333"/>
                </a:solidFill>
                <a:effectLst/>
                <a:latin typeface="Arial" panose="020B0604020202020204" pitchFamily="34" charset="0"/>
              </a:rPr>
              <a:t>”</a:t>
            </a:r>
            <a:r>
              <a:rPr lang="zh-CN" altLang="en-US" sz="1600" dirty="0">
                <a:solidFill>
                  <a:srgbClr val="333333"/>
                </a:solidFill>
                <a:latin typeface="Arial" panose="020B0604020202020204" pitchFamily="34" charset="0"/>
              </a:rPr>
              <a:t>倡议</a:t>
            </a:r>
            <a:r>
              <a:rPr lang="zh-CN" altLang="en-US" sz="1600" b="0" i="0" u="none" strike="noStrike" dirty="0">
                <a:solidFill>
                  <a:srgbClr val="333333"/>
                </a:solidFill>
                <a:effectLst/>
                <a:latin typeface="Arial" panose="020B0604020202020204" pitchFamily="34" charset="0"/>
              </a:rPr>
              <a:t>旨在提供培训、升级设备和改善连通性</a:t>
            </a:r>
            <a:endParaRPr lang="en-US" altLang="zh-CN" sz="1600" b="0" i="0" u="none" strike="noStrike" dirty="0">
              <a:solidFill>
                <a:srgbClr val="333333"/>
              </a:solidFill>
              <a:effectLst/>
              <a:latin typeface="Arial" panose="020B0604020202020204" pitchFamily="34" charset="0"/>
            </a:endParaRPr>
          </a:p>
          <a:p>
            <a:pPr algn="just"/>
            <a:endParaRPr lang="en-US" altLang="zh-CN" sz="1600" b="0" i="0" u="none" strike="noStrike" dirty="0">
              <a:solidFill>
                <a:srgbClr val="333333"/>
              </a:solidFill>
              <a:effectLst/>
              <a:latin typeface="Arial" panose="020B0604020202020204" pitchFamily="34" charset="0"/>
            </a:endParaRPr>
          </a:p>
          <a:p>
            <a:pPr marL="285750" indent="-285750" algn="just">
              <a:buFont typeface="Arial" panose="020B0604020202020204" pitchFamily="34" charset="0"/>
              <a:buChar char="•"/>
            </a:pPr>
            <a:r>
              <a:rPr lang="zh-CN" altLang="en-US" sz="1600" b="1" i="0" u="none" strike="noStrike" dirty="0">
                <a:solidFill>
                  <a:srgbClr val="333333"/>
                </a:solidFill>
                <a:effectLst/>
                <a:latin typeface="Arial" panose="020B0604020202020204" pitchFamily="34" charset="0"/>
              </a:rPr>
              <a:t>区域性</a:t>
            </a:r>
            <a:r>
              <a:rPr lang="en-US" altLang="zh-CN" sz="1600" b="1" i="0" u="none" strike="noStrike" dirty="0">
                <a:solidFill>
                  <a:srgbClr val="333333"/>
                </a:solidFill>
                <a:effectLst/>
                <a:latin typeface="Arial" panose="020B0604020202020204" pitchFamily="34" charset="0"/>
              </a:rPr>
              <a:t>CAREC</a:t>
            </a:r>
            <a:r>
              <a:rPr lang="zh-CN" altLang="en-US" sz="1600" b="1" i="0" u="none" strike="noStrike" dirty="0">
                <a:solidFill>
                  <a:srgbClr val="333333"/>
                </a:solidFill>
                <a:effectLst/>
                <a:latin typeface="Arial" panose="020B0604020202020204" pitchFamily="34" charset="0"/>
              </a:rPr>
              <a:t>创业生态系统开发中心</a:t>
            </a:r>
            <a:r>
              <a:rPr lang="en-US" altLang="zh-CN" sz="1600" b="1" i="0" u="none" strike="noStrike" dirty="0">
                <a:solidFill>
                  <a:srgbClr val="333333"/>
                </a:solidFill>
                <a:effectLst/>
                <a:latin typeface="Arial" panose="020B0604020202020204" pitchFamily="34" charset="0"/>
              </a:rPr>
              <a:t>:</a:t>
            </a:r>
          </a:p>
          <a:p>
            <a:pPr algn="just"/>
            <a:endParaRPr lang="en-US" altLang="zh-CN" sz="1600" b="1" i="0" u="none" strike="noStrike" dirty="0">
              <a:solidFill>
                <a:srgbClr val="333333"/>
              </a:solidFill>
              <a:effectLst/>
              <a:latin typeface="Arial" panose="020B0604020202020204" pitchFamily="34" charset="0"/>
            </a:endParaRPr>
          </a:p>
          <a:p>
            <a:pPr marL="285750" indent="-285750" algn="just">
              <a:buFont typeface="Arial" panose="020B0604020202020204" pitchFamily="34" charset="0"/>
              <a:buChar char="•"/>
            </a:pPr>
            <a:r>
              <a:rPr lang="zh-CN" altLang="en-US" sz="1600" b="0" i="0" u="none" strike="noStrike" dirty="0">
                <a:solidFill>
                  <a:srgbClr val="333333"/>
                </a:solidFill>
                <a:effectLst/>
                <a:latin typeface="Arial" panose="020B0604020202020204" pitchFamily="34" charset="0"/>
              </a:rPr>
              <a:t>改善数据流并联系利益相关方</a:t>
            </a:r>
            <a:endParaRPr lang="en-US" altLang="zh-CN" sz="1600" b="0" i="0" u="none" strike="noStrike" dirty="0">
              <a:solidFill>
                <a:srgbClr val="333333"/>
              </a:solidFill>
              <a:effectLst/>
              <a:latin typeface="Arial" panose="020B0604020202020204" pitchFamily="34" charset="0"/>
            </a:endParaRPr>
          </a:p>
          <a:p>
            <a:pPr algn="just"/>
            <a:endParaRPr lang="en-US" altLang="zh-CN" sz="1600" b="0" i="0" u="none" strike="noStrike" dirty="0">
              <a:solidFill>
                <a:srgbClr val="333333"/>
              </a:solidFill>
              <a:effectLst/>
              <a:latin typeface="Arial" panose="020B0604020202020204" pitchFamily="34" charset="0"/>
            </a:endParaRPr>
          </a:p>
          <a:p>
            <a:pPr marL="285750" indent="-285750" algn="just">
              <a:buFont typeface="Arial" panose="020B0604020202020204" pitchFamily="34" charset="0"/>
              <a:buChar char="•"/>
            </a:pPr>
            <a:r>
              <a:rPr lang="zh-CN" altLang="en-US" sz="1600" b="0" i="0" u="none" strike="noStrike" dirty="0">
                <a:solidFill>
                  <a:srgbClr val="333333"/>
                </a:solidFill>
                <a:effectLst/>
                <a:latin typeface="Arial" panose="020B0604020202020204" pitchFamily="34" charset="0"/>
              </a:rPr>
              <a:t>提供知识支持，通过以下举措为生态系统注入活力</a:t>
            </a:r>
            <a:r>
              <a:rPr lang="en-US" altLang="zh-CN" sz="1600" b="0" i="0" u="none" strike="noStrike" dirty="0">
                <a:solidFill>
                  <a:srgbClr val="333333"/>
                </a:solidFill>
                <a:effectLst/>
                <a:latin typeface="Arial" panose="020B0604020202020204" pitchFamily="34" charset="0"/>
              </a:rPr>
              <a:t>:</a:t>
            </a:r>
          </a:p>
          <a:p>
            <a:pPr algn="just"/>
            <a:endParaRPr lang="en-US" altLang="zh-CN" sz="1600" b="0" i="0" u="none" strike="noStrike" dirty="0">
              <a:solidFill>
                <a:srgbClr val="333333"/>
              </a:solidFill>
              <a:effectLst/>
              <a:latin typeface="Arial" panose="020B0604020202020204" pitchFamily="34" charset="0"/>
            </a:endParaRPr>
          </a:p>
          <a:p>
            <a:pPr marL="285750" indent="-285750" algn="just">
              <a:buFont typeface="Arial" panose="020B0604020202020204" pitchFamily="34" charset="0"/>
              <a:buChar char="•"/>
            </a:pPr>
            <a:r>
              <a:rPr lang="en-US" altLang="zh-CN" sz="1600" b="1" i="0" u="sng" strike="noStrike" dirty="0">
                <a:solidFill>
                  <a:schemeClr val="accent1"/>
                </a:solidFill>
                <a:effectLst/>
                <a:latin typeface="Arial" panose="020B0604020202020204" pitchFamily="34" charset="0"/>
              </a:rPr>
              <a:t>CAREC</a:t>
            </a:r>
            <a:r>
              <a:rPr lang="zh-CN" altLang="en-US" sz="1600" b="1" i="0" u="sng" strike="noStrike" dirty="0">
                <a:solidFill>
                  <a:schemeClr val="accent1"/>
                </a:solidFill>
                <a:effectLst/>
                <a:latin typeface="Arial" panose="020B0604020202020204" pitchFamily="34" charset="0"/>
              </a:rPr>
              <a:t>启动图</a:t>
            </a:r>
            <a:r>
              <a:rPr lang="en-US" sz="1700" b="1" u="sng" dirty="0">
                <a:solidFill>
                  <a:schemeClr val="accent1"/>
                </a:solidFill>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endParaRPr lang="en-US" sz="1700" dirty="0">
              <a:solidFill>
                <a:schemeClr val="tx1"/>
              </a:solidFill>
              <a:latin typeface="Arial" panose="020B0604020202020204" pitchFamily="34" charset="0"/>
              <a:cs typeface="Arial" panose="020B0604020202020204" pitchFamily="34" charset="0"/>
            </a:endParaRPr>
          </a:p>
          <a:p>
            <a:pPr marL="1200150" lvl="2" indent="-285750" algn="just">
              <a:buFont typeface="Courier New" panose="02070309020205020404" pitchFamily="49" charset="0"/>
              <a:buChar char="o"/>
            </a:pPr>
            <a:r>
              <a:rPr lang="en-US" altLang="zh-CN" sz="1600" b="1" i="0" u="none" strike="noStrike" dirty="0">
                <a:solidFill>
                  <a:srgbClr val="333333"/>
                </a:solidFill>
                <a:effectLst/>
                <a:latin typeface="Arial" panose="020B0604020202020204" pitchFamily="34" charset="0"/>
              </a:rPr>
              <a:t>CAREC</a:t>
            </a:r>
            <a:r>
              <a:rPr lang="zh-CN" altLang="en-US" sz="1600" b="1" i="0" u="none" strike="noStrike" dirty="0">
                <a:solidFill>
                  <a:srgbClr val="333333"/>
                </a:solidFill>
                <a:effectLst/>
                <a:latin typeface="Arial" panose="020B0604020202020204" pitchFamily="34" charset="0"/>
              </a:rPr>
              <a:t>创新网络</a:t>
            </a:r>
            <a:r>
              <a:rPr lang="en-US" altLang="zh-CN" sz="1600" b="1" i="0" u="none" strike="noStrike" dirty="0">
                <a:solidFill>
                  <a:srgbClr val="333333"/>
                </a:solidFill>
                <a:effectLst/>
                <a:latin typeface="Arial" panose="020B0604020202020204" pitchFamily="34" charset="0"/>
              </a:rPr>
              <a:t>(CIN)</a:t>
            </a:r>
            <a:r>
              <a:rPr lang="zh-CN" altLang="en-US" sz="1600" b="1" i="0" u="none" strike="noStrike" dirty="0">
                <a:solidFill>
                  <a:srgbClr val="333333"/>
                </a:solidFill>
                <a:effectLst/>
                <a:latin typeface="Arial" panose="020B0604020202020204" pitchFamily="34" charset="0"/>
              </a:rPr>
              <a:t>。</a:t>
            </a:r>
            <a:endParaRPr lang="en-US" sz="1700" b="1" dirty="0">
              <a:solidFill>
                <a:schemeClr val="tx1"/>
              </a:solidFill>
              <a:latin typeface="Arial" panose="020B0604020202020204" pitchFamily="34" charset="0"/>
              <a:cs typeface="Arial" panose="020B0604020202020204" pitchFamily="34" charset="0"/>
            </a:endParaRPr>
          </a:p>
          <a:p>
            <a:pPr marL="1200150" lvl="2" indent="-285750" algn="just">
              <a:buFont typeface="Courier New" panose="02070309020205020404" pitchFamily="49" charset="0"/>
              <a:buChar char="o"/>
            </a:pPr>
            <a:r>
              <a:rPr lang="en-US" altLang="zh-CN" sz="1600" b="1" i="0" u="none" strike="noStrike" dirty="0">
                <a:solidFill>
                  <a:srgbClr val="333333"/>
                </a:solidFill>
                <a:effectLst/>
                <a:latin typeface="Arial" panose="020B0604020202020204" pitchFamily="34" charset="0"/>
              </a:rPr>
              <a:t>CAREC</a:t>
            </a:r>
            <a:r>
              <a:rPr lang="zh-CN" altLang="en-US" sz="1600" b="1" i="0" u="none" strike="noStrike" dirty="0">
                <a:solidFill>
                  <a:srgbClr val="333333"/>
                </a:solidFill>
                <a:effectLst/>
                <a:latin typeface="Arial" panose="020B0604020202020204" pitchFamily="34" charset="0"/>
              </a:rPr>
              <a:t>创新解码。</a:t>
            </a:r>
            <a:endParaRPr lang="en-US" sz="1700" b="1" dirty="0">
              <a:solidFill>
                <a:schemeClr val="tx1"/>
              </a:solidFill>
              <a:latin typeface="Arial" panose="020B0604020202020204" pitchFamily="34" charset="0"/>
              <a:cs typeface="Arial" panose="020B0604020202020204" pitchFamily="34" charset="0"/>
            </a:endParaRPr>
          </a:p>
          <a:p>
            <a:pPr marL="1200150" lvl="2" indent="-285750" algn="just">
              <a:buFont typeface="Courier New" panose="02070309020205020404" pitchFamily="49" charset="0"/>
              <a:buChar char="o"/>
            </a:pPr>
            <a:r>
              <a:rPr lang="en-US" altLang="zh-CN" sz="1600" b="1" i="0" u="none" strike="noStrike" dirty="0">
                <a:solidFill>
                  <a:schemeClr val="accent1"/>
                </a:solidFill>
                <a:effectLst/>
                <a:latin typeface="Arial" panose="020B0604020202020204" pitchFamily="34" charset="0"/>
              </a:rPr>
              <a:t>CAREC</a:t>
            </a:r>
            <a:r>
              <a:rPr lang="zh-CN" altLang="en-US" sz="1600" b="1" i="0" u="none" strike="noStrike" dirty="0">
                <a:solidFill>
                  <a:schemeClr val="accent1"/>
                </a:solidFill>
                <a:effectLst/>
                <a:latin typeface="Arial" panose="020B0604020202020204" pitchFamily="34" charset="0"/>
              </a:rPr>
              <a:t>大学创业竞赛。</a:t>
            </a:r>
            <a:endParaRPr lang="en-US" sz="1700" b="1" dirty="0">
              <a:solidFill>
                <a:schemeClr val="accent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E546900-B44D-38A4-9950-CA9788A620B8}"/>
              </a:ext>
            </a:extLst>
          </p:cNvPr>
          <p:cNvSpPr/>
          <p:nvPr/>
        </p:nvSpPr>
        <p:spPr>
          <a:xfrm>
            <a:off x="0" y="-1"/>
            <a:ext cx="12192000" cy="5425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0" i="0" u="none" strike="noStrike" dirty="0">
                <a:solidFill>
                  <a:srgbClr val="333333"/>
                </a:solidFill>
                <a:effectLst/>
                <a:latin typeface="Arial" panose="020B0604020202020204" pitchFamily="34" charset="0"/>
              </a:rPr>
              <a:t>支持</a:t>
            </a:r>
            <a:r>
              <a:rPr lang="en-US" altLang="zh-CN" sz="2400" b="0" i="0" u="none" strike="noStrike" dirty="0">
                <a:solidFill>
                  <a:srgbClr val="333333"/>
                </a:solidFill>
                <a:effectLst/>
                <a:latin typeface="Arial" panose="020B0604020202020204" pitchFamily="34" charset="0"/>
              </a:rPr>
              <a:t>CAREC</a:t>
            </a:r>
            <a:r>
              <a:rPr lang="zh-CN" altLang="en-US" sz="2400" b="0" i="0" u="none" strike="noStrike" dirty="0">
                <a:solidFill>
                  <a:srgbClr val="333333"/>
                </a:solidFill>
                <a:effectLst/>
                <a:latin typeface="Arial" panose="020B0604020202020204" pitchFamily="34" charset="0"/>
              </a:rPr>
              <a:t>中的初创生态系统</a:t>
            </a:r>
            <a:endParaRPr lang="en-SG" sz="24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3C931677-E08D-CA74-9833-C923AADF4B93}"/>
              </a:ext>
            </a:extLst>
          </p:cNvPr>
          <p:cNvSpPr/>
          <p:nvPr/>
        </p:nvSpPr>
        <p:spPr>
          <a:xfrm>
            <a:off x="0" y="747202"/>
            <a:ext cx="4961860" cy="34241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zh-CN" altLang="en-US" sz="1600" b="1" i="0" u="none" strike="noStrike" dirty="0">
                <a:solidFill>
                  <a:schemeClr val="bg1"/>
                </a:solidFill>
                <a:effectLst/>
                <a:latin typeface="Arial" panose="020B0604020202020204" pitchFamily="34" charset="0"/>
              </a:rPr>
              <a:t>关键举措</a:t>
            </a:r>
            <a:endParaRPr lang="en-SG" sz="1600" b="1"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E60B13C-9FDB-202C-A43A-7A8F96E9BB93}"/>
              </a:ext>
            </a:extLst>
          </p:cNvPr>
          <p:cNvSpPr txBox="1"/>
          <p:nvPr/>
        </p:nvSpPr>
        <p:spPr>
          <a:xfrm>
            <a:off x="0" y="6596390"/>
            <a:ext cx="2577548" cy="261610"/>
          </a:xfrm>
          <a:prstGeom prst="rect">
            <a:avLst/>
          </a:prstGeom>
          <a:noFill/>
        </p:spPr>
        <p:txBody>
          <a:bodyPr wrap="square">
            <a:spAutoFit/>
          </a:bodyPr>
          <a:lstStyle/>
          <a:p>
            <a:r>
              <a:rPr lang="en-US" sz="1100" dirty="0">
                <a:solidFill>
                  <a:schemeClr val="tx1">
                    <a:lumMod val="75000"/>
                    <a:lumOff val="25000"/>
                  </a:schemeClr>
                </a:solidFill>
                <a:latin typeface="Arial" panose="020B0604020202020204" pitchFamily="34" charset="0"/>
                <a:cs typeface="Arial" panose="020B0604020202020204" pitchFamily="34" charset="0"/>
              </a:rPr>
              <a:t>Slide No. 5</a:t>
            </a:r>
          </a:p>
        </p:txBody>
      </p:sp>
    </p:spTree>
    <p:extLst>
      <p:ext uri="{BB962C8B-B14F-4D97-AF65-F5344CB8AC3E}">
        <p14:creationId xmlns:p14="http://schemas.microsoft.com/office/powerpoint/2010/main" val="707360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AF4F05-399F-635B-D4BD-DB6E26194B0A}"/>
              </a:ext>
            </a:extLst>
          </p:cNvPr>
          <p:cNvSpPr/>
          <p:nvPr/>
        </p:nvSpPr>
        <p:spPr>
          <a:xfrm>
            <a:off x="652023" y="1294254"/>
            <a:ext cx="9068752" cy="513468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buClr>
                <a:srgbClr val="000000"/>
              </a:buClr>
            </a:pPr>
            <a:endParaRPr lang="en-US" sz="1600" b="1" dirty="0">
              <a:solidFill>
                <a:schemeClr val="tx1"/>
              </a:solidFill>
              <a:effectLst/>
              <a:latin typeface="Arial" panose="020B0604020202020204" pitchFamily="34" charset="0"/>
              <a:ea typeface="Calibri" panose="020F0502020204030204" pitchFamily="34" charset="0"/>
            </a:endParaRPr>
          </a:p>
          <a:p>
            <a:pPr algn="just">
              <a:buClr>
                <a:srgbClr val="000000"/>
              </a:buClr>
            </a:pPr>
            <a:r>
              <a:rPr lang="zh-CN" altLang="en-US" sz="1600" b="1" i="0" u="none" strike="noStrike" dirty="0">
                <a:solidFill>
                  <a:srgbClr val="333333"/>
                </a:solidFill>
                <a:effectLst/>
                <a:latin typeface="Arial" panose="020B0604020202020204" pitchFamily="34" charset="0"/>
              </a:rPr>
              <a:t>区域创业生态系统支持</a:t>
            </a:r>
            <a:r>
              <a:rPr lang="en-US" altLang="zh-CN" sz="1600" b="1" i="0" u="none" strike="noStrike" dirty="0">
                <a:solidFill>
                  <a:srgbClr val="333333"/>
                </a:solidFill>
                <a:effectLst/>
                <a:latin typeface="Arial" panose="020B0604020202020204" pitchFamily="34" charset="0"/>
              </a:rPr>
              <a:t>(</a:t>
            </a:r>
            <a:r>
              <a:rPr lang="zh-CN" altLang="en-US" sz="1600" b="1" i="0" u="none" strike="noStrike" dirty="0">
                <a:solidFill>
                  <a:srgbClr val="333333"/>
                </a:solidFill>
                <a:effectLst/>
                <a:latin typeface="Arial" panose="020B0604020202020204" pitchFamily="34" charset="0"/>
              </a:rPr>
              <a:t>支柱</a:t>
            </a:r>
            <a:r>
              <a:rPr lang="en-US" altLang="zh-CN" sz="1600" b="1" i="0" u="none" strike="noStrike" dirty="0">
                <a:solidFill>
                  <a:srgbClr val="333333"/>
                </a:solidFill>
                <a:effectLst/>
                <a:latin typeface="Arial" panose="020B0604020202020204" pitchFamily="34" charset="0"/>
              </a:rPr>
              <a:t>5:</a:t>
            </a:r>
            <a:r>
              <a:rPr lang="zh-CN" altLang="en-US" sz="1600" b="1" i="0" u="none" strike="noStrike" dirty="0">
                <a:solidFill>
                  <a:srgbClr val="333333"/>
                </a:solidFill>
                <a:effectLst/>
                <a:latin typeface="Arial" panose="020B0604020202020204" pitchFamily="34" charset="0"/>
              </a:rPr>
              <a:t>数字创新、企业家精神和信通技术竞争力</a:t>
            </a:r>
            <a:r>
              <a:rPr lang="en-US" altLang="zh-CN" sz="1600" b="1" i="0" u="none" strike="noStrike" dirty="0">
                <a:solidFill>
                  <a:srgbClr val="333333"/>
                </a:solidFill>
                <a:effectLst/>
                <a:latin typeface="Arial" panose="020B0604020202020204" pitchFamily="34" charset="0"/>
              </a:rPr>
              <a:t>)</a:t>
            </a:r>
          </a:p>
          <a:p>
            <a:pPr algn="just">
              <a:buClr>
                <a:srgbClr val="000000"/>
              </a:buClr>
            </a:pPr>
            <a:endParaRPr lang="en-US" sz="1600" b="1" dirty="0">
              <a:solidFill>
                <a:schemeClr val="tx1"/>
              </a:solidFill>
              <a:effectLst/>
              <a:latin typeface="Arial" panose="020B0604020202020204" pitchFamily="34" charset="0"/>
              <a:ea typeface="Calibri" panose="020F0502020204030204" pitchFamily="34" charset="0"/>
            </a:endParaRPr>
          </a:p>
          <a:p>
            <a:pPr marL="342900" lvl="0" indent="-342900" algn="just">
              <a:buClr>
                <a:srgbClr val="000000"/>
              </a:buClr>
              <a:buFont typeface="Arial" panose="020B0604020202020204" pitchFamily="34" charset="0"/>
              <a:buChar char="•"/>
            </a:pPr>
            <a:r>
              <a:rPr lang="zh-CN" altLang="en-US" sz="1600" b="0" i="0" u="none" strike="noStrike" dirty="0">
                <a:solidFill>
                  <a:srgbClr val="333333"/>
                </a:solidFill>
                <a:effectLst/>
                <a:latin typeface="Arial" panose="020B0604020202020204" pitchFamily="34" charset="0"/>
              </a:rPr>
              <a:t>进一步发展</a:t>
            </a:r>
            <a:r>
              <a:rPr lang="en-US" altLang="zh-CN" sz="1600" b="0" i="0" u="none" strike="noStrike" dirty="0">
                <a:solidFill>
                  <a:srgbClr val="333333"/>
                </a:solidFill>
                <a:effectLst/>
                <a:latin typeface="Arial" panose="020B0604020202020204" pitchFamily="34" charset="0"/>
              </a:rPr>
              <a:t>CAREC</a:t>
            </a:r>
            <a:r>
              <a:rPr lang="zh-CN" altLang="en-US" sz="1600" b="0" i="0" u="none" strike="noStrike" dirty="0">
                <a:solidFill>
                  <a:srgbClr val="333333"/>
                </a:solidFill>
                <a:effectLst/>
                <a:latin typeface="Arial" panose="020B0604020202020204" pitchFamily="34" charset="0"/>
              </a:rPr>
              <a:t>创业生态系统发展中心</a:t>
            </a:r>
            <a:endParaRPr lang="en-US" altLang="zh-CN" sz="1600" b="0" i="0" u="none" strike="noStrike" dirty="0">
              <a:solidFill>
                <a:srgbClr val="333333"/>
              </a:solidFill>
              <a:effectLst/>
              <a:latin typeface="Arial" panose="020B0604020202020204" pitchFamily="34" charset="0"/>
            </a:endParaRPr>
          </a:p>
          <a:p>
            <a:pPr lvl="0" algn="just">
              <a:buClr>
                <a:srgbClr val="000000"/>
              </a:buClr>
            </a:pPr>
            <a:endParaRPr lang="en-US" sz="1600" dirty="0">
              <a:solidFill>
                <a:schemeClr val="tx1"/>
              </a:solidFill>
              <a:latin typeface="Arial" panose="020B0604020202020204" pitchFamily="34" charset="0"/>
              <a:ea typeface="Calibri" panose="020F0502020204030204" pitchFamily="34" charset="0"/>
            </a:endParaRPr>
          </a:p>
          <a:p>
            <a:pPr marL="342900" lvl="0" indent="-342900" algn="just">
              <a:buClr>
                <a:srgbClr val="000000"/>
              </a:buClr>
              <a:buFont typeface="Arial" panose="020B0604020202020204" pitchFamily="34" charset="0"/>
              <a:buChar char="•"/>
            </a:pPr>
            <a:r>
              <a:rPr lang="zh-CN" altLang="en-US" sz="1600" b="0" i="0" u="none" strike="noStrike" dirty="0">
                <a:solidFill>
                  <a:srgbClr val="333333"/>
                </a:solidFill>
                <a:effectLst/>
                <a:latin typeface="Arial" panose="020B0604020202020204" pitchFamily="34" charset="0"/>
              </a:rPr>
              <a:t>继续组织</a:t>
            </a:r>
            <a:r>
              <a:rPr lang="en-US" altLang="zh-CN" sz="1600" b="0" i="0" u="none" strike="noStrike" dirty="0">
                <a:solidFill>
                  <a:srgbClr val="333333"/>
                </a:solidFill>
                <a:effectLst/>
                <a:latin typeface="Arial" panose="020B0604020202020204" pitchFamily="34" charset="0"/>
              </a:rPr>
              <a:t>CIN</a:t>
            </a:r>
            <a:r>
              <a:rPr lang="zh-CN" altLang="en-US" sz="1600" b="0" i="0" u="none" strike="noStrike" dirty="0">
                <a:solidFill>
                  <a:srgbClr val="333333"/>
                </a:solidFill>
                <a:effectLst/>
                <a:latin typeface="Arial" panose="020B0604020202020204" pitchFamily="34" charset="0"/>
              </a:rPr>
              <a:t>成员讲习班。</a:t>
            </a:r>
            <a:endParaRPr lang="en-US" altLang="zh-CN" sz="1600" b="0" i="0" u="none" strike="noStrike" dirty="0">
              <a:solidFill>
                <a:srgbClr val="333333"/>
              </a:solidFill>
              <a:effectLst/>
              <a:latin typeface="Arial" panose="020B0604020202020204" pitchFamily="34" charset="0"/>
            </a:endParaRPr>
          </a:p>
          <a:p>
            <a:pPr marL="342900" lvl="0" indent="-342900" algn="just">
              <a:buClr>
                <a:srgbClr val="000000"/>
              </a:buClr>
              <a:buFont typeface="Arial" panose="020B0604020202020204" pitchFamily="34" charset="0"/>
              <a:buChar char="•"/>
            </a:pPr>
            <a:endParaRPr lang="en-US" sz="1600" dirty="0">
              <a:solidFill>
                <a:schemeClr val="tx1"/>
              </a:solidFill>
              <a:latin typeface="Arial" panose="020B0604020202020204" pitchFamily="34" charset="0"/>
              <a:ea typeface="Calibri" panose="020F0502020204030204" pitchFamily="34" charset="0"/>
            </a:endParaRPr>
          </a:p>
          <a:p>
            <a:pPr marL="342900" lvl="0" indent="-342900" algn="just">
              <a:buClr>
                <a:srgbClr val="000000"/>
              </a:buClr>
              <a:buFont typeface="Arial" panose="020B0604020202020204" pitchFamily="34" charset="0"/>
              <a:buChar char="•"/>
            </a:pPr>
            <a:r>
              <a:rPr lang="zh-CN" altLang="en-US" sz="1600" b="0" i="0" u="none" strike="noStrike" dirty="0">
                <a:solidFill>
                  <a:srgbClr val="333333"/>
                </a:solidFill>
                <a:effectLst/>
                <a:latin typeface="Arial" panose="020B0604020202020204" pitchFamily="34" charset="0"/>
              </a:rPr>
              <a:t>继续组织</a:t>
            </a:r>
            <a:r>
              <a:rPr lang="en-US" altLang="zh-CN" sz="1600" b="0" i="0" u="none" strike="noStrike" dirty="0">
                <a:solidFill>
                  <a:srgbClr val="333333"/>
                </a:solidFill>
                <a:effectLst/>
                <a:latin typeface="Arial" panose="020B0604020202020204" pitchFamily="34" charset="0"/>
              </a:rPr>
              <a:t>CAREC</a:t>
            </a:r>
            <a:r>
              <a:rPr lang="zh-CN" altLang="en-US" sz="1600" b="0" i="0" u="none" strike="noStrike" dirty="0">
                <a:solidFill>
                  <a:srgbClr val="333333"/>
                </a:solidFill>
                <a:effectLst/>
                <a:latin typeface="Arial" panose="020B0604020202020204" pitchFamily="34" charset="0"/>
              </a:rPr>
              <a:t>创新解码研讨会。</a:t>
            </a:r>
            <a:endParaRPr lang="en-US" altLang="zh-CN" sz="1600" b="0" i="0" u="none" strike="noStrike" dirty="0">
              <a:solidFill>
                <a:srgbClr val="333333"/>
              </a:solidFill>
              <a:effectLst/>
              <a:latin typeface="Arial" panose="020B0604020202020204" pitchFamily="34" charset="0"/>
            </a:endParaRPr>
          </a:p>
          <a:p>
            <a:pPr lvl="0" algn="just">
              <a:buClr>
                <a:srgbClr val="000000"/>
              </a:buClr>
            </a:pPr>
            <a:endParaRPr lang="en-US" sz="1600" dirty="0">
              <a:solidFill>
                <a:schemeClr val="tx1"/>
              </a:solidFill>
              <a:latin typeface="Arial" panose="020B0604020202020204" pitchFamily="34" charset="0"/>
              <a:ea typeface="Calibri" panose="020F0502020204030204" pitchFamily="34" charset="0"/>
            </a:endParaRPr>
          </a:p>
          <a:p>
            <a:pPr marL="342900" lvl="0" indent="-342900" algn="just">
              <a:buClr>
                <a:srgbClr val="000000"/>
              </a:buClr>
              <a:buFont typeface="Arial" panose="020B0604020202020204" pitchFamily="34" charset="0"/>
              <a:buChar char="•"/>
            </a:pPr>
            <a:r>
              <a:rPr lang="zh-CN" altLang="en-US" sz="1600" b="0" i="0" u="none" strike="noStrike" dirty="0">
                <a:solidFill>
                  <a:srgbClr val="333333"/>
                </a:solidFill>
                <a:effectLst/>
                <a:latin typeface="Arial" panose="020B0604020202020204" pitchFamily="34" charset="0"/>
              </a:rPr>
              <a:t>组织活动，例如</a:t>
            </a:r>
            <a:r>
              <a:rPr lang="en-US" altLang="zh-CN" sz="1600" b="0" i="0" u="none" strike="noStrike" dirty="0">
                <a:solidFill>
                  <a:srgbClr val="333333"/>
                </a:solidFill>
                <a:effectLst/>
                <a:latin typeface="Arial" panose="020B0604020202020204" pitchFamily="34" charset="0"/>
              </a:rPr>
              <a:t>:</a:t>
            </a:r>
          </a:p>
          <a:p>
            <a:pPr marL="800100" lvl="1" indent="-342900" algn="just">
              <a:buClr>
                <a:srgbClr val="000000"/>
              </a:buClr>
              <a:buFont typeface="Arial" panose="020B0604020202020204" pitchFamily="34" charset="0"/>
              <a:buChar char="•"/>
            </a:pPr>
            <a:r>
              <a:rPr lang="zh-CN" altLang="en-US" sz="1600" b="0" i="0" u="none" strike="noStrike" dirty="0">
                <a:solidFill>
                  <a:srgbClr val="333333"/>
                </a:solidFill>
                <a:effectLst/>
                <a:latin typeface="Arial" panose="020B0604020202020204" pitchFamily="34" charset="0"/>
              </a:rPr>
              <a:t>投资者峰会 </a:t>
            </a:r>
            <a:endParaRPr lang="en-US" altLang="zh-CN" sz="1600" b="0" i="0" u="none" strike="noStrike" dirty="0">
              <a:solidFill>
                <a:srgbClr val="333333"/>
              </a:solidFill>
              <a:effectLst/>
              <a:latin typeface="Arial" panose="020B0604020202020204" pitchFamily="34" charset="0"/>
            </a:endParaRPr>
          </a:p>
          <a:p>
            <a:pPr marL="800100" lvl="1" indent="-342900" algn="just">
              <a:buClr>
                <a:srgbClr val="000000"/>
              </a:buClr>
              <a:buFont typeface="Arial" panose="020B0604020202020204" pitchFamily="34" charset="0"/>
              <a:buChar char="•"/>
            </a:pPr>
            <a:r>
              <a:rPr lang="zh-CN" altLang="en-US" sz="1600" b="0" i="0" u="none" strike="noStrike" dirty="0">
                <a:solidFill>
                  <a:srgbClr val="333333"/>
                </a:solidFill>
                <a:effectLst/>
                <a:latin typeface="Arial" panose="020B0604020202020204" pitchFamily="34" charset="0"/>
              </a:rPr>
              <a:t>创业路演 </a:t>
            </a:r>
            <a:endParaRPr lang="en-US" altLang="zh-CN" sz="1600" b="0" i="0" u="none" strike="noStrike" dirty="0">
              <a:solidFill>
                <a:srgbClr val="333333"/>
              </a:solidFill>
              <a:effectLst/>
              <a:latin typeface="Arial" panose="020B0604020202020204" pitchFamily="34" charset="0"/>
            </a:endParaRPr>
          </a:p>
          <a:p>
            <a:pPr marL="800100" lvl="1" indent="-342900" algn="just">
              <a:buClr>
                <a:srgbClr val="000000"/>
              </a:buClr>
              <a:buFont typeface="Arial" panose="020B0604020202020204" pitchFamily="34" charset="0"/>
              <a:buChar char="•"/>
            </a:pPr>
            <a:r>
              <a:rPr lang="zh-CN" altLang="en-US" sz="1600" b="0" i="0" u="none" strike="noStrike" dirty="0">
                <a:solidFill>
                  <a:srgbClr val="333333"/>
                </a:solidFill>
                <a:effectLst/>
                <a:latin typeface="Arial" panose="020B0604020202020204" pitchFamily="34" charset="0"/>
              </a:rPr>
              <a:t>创新空间 </a:t>
            </a:r>
            <a:endParaRPr lang="en-US" altLang="zh-CN" sz="1600" b="0" i="0" u="none" strike="noStrike" dirty="0">
              <a:solidFill>
                <a:srgbClr val="333333"/>
              </a:solidFill>
              <a:effectLst/>
              <a:latin typeface="Arial" panose="020B0604020202020204" pitchFamily="34" charset="0"/>
            </a:endParaRPr>
          </a:p>
          <a:p>
            <a:pPr marL="800100" lvl="1" indent="-342900" algn="just">
              <a:buClr>
                <a:srgbClr val="000000"/>
              </a:buClr>
              <a:buFont typeface="Arial" panose="020B0604020202020204" pitchFamily="34" charset="0"/>
              <a:buChar char="•"/>
            </a:pPr>
            <a:r>
              <a:rPr lang="zh-CN" altLang="en-US" sz="1600" b="0" i="0" u="none" strike="noStrike" dirty="0">
                <a:solidFill>
                  <a:srgbClr val="333333"/>
                </a:solidFill>
                <a:effectLst/>
                <a:latin typeface="Arial" panose="020B0604020202020204" pitchFamily="34" charset="0"/>
              </a:rPr>
              <a:t>数字游牧推广活动 </a:t>
            </a:r>
            <a:endParaRPr lang="en-US" altLang="zh-CN" sz="1600" b="0" i="0" u="none" strike="noStrike" dirty="0">
              <a:solidFill>
                <a:srgbClr val="333333"/>
              </a:solidFill>
              <a:effectLst/>
              <a:latin typeface="Arial" panose="020B0604020202020204" pitchFamily="34" charset="0"/>
            </a:endParaRPr>
          </a:p>
          <a:p>
            <a:pPr marL="800100" lvl="1" indent="-342900" algn="just">
              <a:buClr>
                <a:srgbClr val="000000"/>
              </a:buClr>
              <a:buFont typeface="Arial" panose="020B0604020202020204" pitchFamily="34" charset="0"/>
              <a:buChar char="•"/>
            </a:pPr>
            <a:r>
              <a:rPr lang="zh-CN" altLang="en-US" sz="1600" b="0" i="0" u="none" strike="noStrike" dirty="0">
                <a:solidFill>
                  <a:srgbClr val="333333"/>
                </a:solidFill>
                <a:effectLst/>
                <a:latin typeface="Arial" panose="020B0604020202020204" pitchFamily="34" charset="0"/>
              </a:rPr>
              <a:t>打造区域人才库</a:t>
            </a:r>
            <a:r>
              <a:rPr lang="zh-CN" altLang="en-US" sz="1600" dirty="0">
                <a:solidFill>
                  <a:srgbClr val="333333"/>
                </a:solidFill>
                <a:latin typeface="Arial" panose="020B0604020202020204" pitchFamily="34" charset="0"/>
              </a:rPr>
              <a:t>，</a:t>
            </a:r>
            <a:r>
              <a:rPr lang="zh-CN" altLang="en-US" sz="1600" b="0" i="0" u="none" strike="noStrike" dirty="0">
                <a:solidFill>
                  <a:srgbClr val="333333"/>
                </a:solidFill>
                <a:effectLst/>
                <a:latin typeface="Arial" panose="020B0604020202020204" pitchFamily="34" charset="0"/>
              </a:rPr>
              <a:t>区域导师网络和区域天使投资者网络</a:t>
            </a:r>
            <a:endParaRPr lang="en-US" altLang="zh-CN" sz="1600" b="0" i="0" u="none" strike="noStrike" dirty="0">
              <a:solidFill>
                <a:srgbClr val="333333"/>
              </a:solidFill>
              <a:effectLst/>
              <a:latin typeface="Arial" panose="020B0604020202020204" pitchFamily="34" charset="0"/>
            </a:endParaRPr>
          </a:p>
          <a:p>
            <a:pPr lvl="1" algn="just">
              <a:buClr>
                <a:srgbClr val="000000"/>
              </a:buClr>
            </a:pPr>
            <a:endParaRPr lang="en-US" sz="1600" dirty="0">
              <a:solidFill>
                <a:schemeClr val="tx1"/>
              </a:solidFill>
              <a:latin typeface="Arial" panose="020B0604020202020204" pitchFamily="34" charset="0"/>
              <a:ea typeface="Calibri" panose="020F0502020204030204" pitchFamily="34" charset="0"/>
            </a:endParaRPr>
          </a:p>
          <a:p>
            <a:pPr marL="342900" lvl="0" indent="-342900" algn="just">
              <a:buClr>
                <a:srgbClr val="000000"/>
              </a:buClr>
              <a:buFont typeface="Arial" panose="020B0604020202020204" pitchFamily="34" charset="0"/>
              <a:buChar char="•"/>
            </a:pPr>
            <a:r>
              <a:rPr lang="zh-CN" altLang="en-US" sz="1600" b="0" i="0" u="none" strike="noStrike" dirty="0">
                <a:solidFill>
                  <a:srgbClr val="333333"/>
                </a:solidFill>
                <a:effectLst/>
                <a:latin typeface="Arial" panose="020B0604020202020204" pitchFamily="34" charset="0"/>
              </a:rPr>
              <a:t>发展区域性孵化前训练营。</a:t>
            </a:r>
            <a:endParaRPr lang="en-US" sz="1600" dirty="0">
              <a:solidFill>
                <a:schemeClr val="tx1"/>
              </a:solidFill>
              <a:latin typeface="Arial" panose="020B0604020202020204" pitchFamily="34" charset="0"/>
              <a:ea typeface="Calibri" panose="020F0502020204030204" pitchFamily="34" charset="0"/>
            </a:endParaRPr>
          </a:p>
        </p:txBody>
      </p:sp>
      <p:sp>
        <p:nvSpPr>
          <p:cNvPr id="4" name="Rectangle 3">
            <a:extLst>
              <a:ext uri="{FF2B5EF4-FFF2-40B4-BE49-F238E27FC236}">
                <a16:creationId xmlns:a16="http://schemas.microsoft.com/office/drawing/2014/main" id="{BE546900-B44D-38A4-9950-CA9788A620B8}"/>
              </a:ext>
            </a:extLst>
          </p:cNvPr>
          <p:cNvSpPr/>
          <p:nvPr/>
        </p:nvSpPr>
        <p:spPr>
          <a:xfrm>
            <a:off x="0" y="-1"/>
            <a:ext cx="12192000" cy="5425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0" i="0" u="none" strike="noStrike" dirty="0">
                <a:solidFill>
                  <a:srgbClr val="333333"/>
                </a:solidFill>
                <a:effectLst/>
                <a:latin typeface="Arial" panose="020B0604020202020204" pitchFamily="34" charset="0"/>
              </a:rPr>
              <a:t>支持</a:t>
            </a:r>
            <a:r>
              <a:rPr lang="en-US" altLang="zh-CN" sz="2400" b="0" i="0" u="none" strike="noStrike" dirty="0">
                <a:solidFill>
                  <a:srgbClr val="333333"/>
                </a:solidFill>
                <a:effectLst/>
                <a:latin typeface="Arial" panose="020B0604020202020204" pitchFamily="34" charset="0"/>
              </a:rPr>
              <a:t>CAREC</a:t>
            </a:r>
            <a:r>
              <a:rPr lang="zh-CN" altLang="en-US" sz="2400" b="0" i="0" u="none" strike="noStrike" dirty="0">
                <a:solidFill>
                  <a:srgbClr val="333333"/>
                </a:solidFill>
                <a:effectLst/>
                <a:latin typeface="Arial" panose="020B0604020202020204" pitchFamily="34" charset="0"/>
              </a:rPr>
              <a:t>中的初创生态系统</a:t>
            </a:r>
            <a:endParaRPr lang="en-SG" sz="24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3C931677-E08D-CA74-9833-C923AADF4B93}"/>
              </a:ext>
            </a:extLst>
          </p:cNvPr>
          <p:cNvSpPr/>
          <p:nvPr/>
        </p:nvSpPr>
        <p:spPr>
          <a:xfrm>
            <a:off x="0" y="747202"/>
            <a:ext cx="4961860" cy="34241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zh-CN" altLang="en-US" sz="1600" b="1" i="0" u="none" strike="noStrike" dirty="0">
                <a:solidFill>
                  <a:schemeClr val="bg1"/>
                </a:solidFill>
                <a:effectLst/>
                <a:latin typeface="Arial" panose="020B0604020202020204" pitchFamily="34" charset="0"/>
              </a:rPr>
              <a:t>未来的活动</a:t>
            </a:r>
            <a:endParaRPr lang="en-SG" sz="1600" b="1"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E60B13C-9FDB-202C-A43A-7A8F96E9BB93}"/>
              </a:ext>
            </a:extLst>
          </p:cNvPr>
          <p:cNvSpPr txBox="1"/>
          <p:nvPr/>
        </p:nvSpPr>
        <p:spPr>
          <a:xfrm>
            <a:off x="0" y="6596390"/>
            <a:ext cx="2577548" cy="261610"/>
          </a:xfrm>
          <a:prstGeom prst="rect">
            <a:avLst/>
          </a:prstGeom>
          <a:noFill/>
        </p:spPr>
        <p:txBody>
          <a:bodyPr wrap="square">
            <a:spAutoFit/>
          </a:bodyPr>
          <a:lstStyle/>
          <a:p>
            <a:r>
              <a:rPr lang="en-US" sz="1100" dirty="0">
                <a:solidFill>
                  <a:schemeClr val="tx1">
                    <a:lumMod val="75000"/>
                    <a:lumOff val="25000"/>
                  </a:schemeClr>
                </a:solidFill>
                <a:latin typeface="Arial" panose="020B0604020202020204" pitchFamily="34" charset="0"/>
                <a:cs typeface="Arial" panose="020B0604020202020204" pitchFamily="34" charset="0"/>
              </a:rPr>
              <a:t>Slide No. 6</a:t>
            </a:r>
          </a:p>
        </p:txBody>
      </p:sp>
    </p:spTree>
    <p:extLst>
      <p:ext uri="{BB962C8B-B14F-4D97-AF65-F5344CB8AC3E}">
        <p14:creationId xmlns:p14="http://schemas.microsoft.com/office/powerpoint/2010/main" val="21332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AF4F05-399F-635B-D4BD-DB6E26194B0A}"/>
              </a:ext>
            </a:extLst>
          </p:cNvPr>
          <p:cNvSpPr/>
          <p:nvPr/>
        </p:nvSpPr>
        <p:spPr>
          <a:xfrm>
            <a:off x="815926" y="1294254"/>
            <a:ext cx="8932985" cy="507841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buClr>
                <a:srgbClr val="000000"/>
              </a:buClr>
            </a:pPr>
            <a:endParaRPr lang="en-US" sz="1550" b="1" dirty="0">
              <a:solidFill>
                <a:schemeClr val="tx1"/>
              </a:solidFill>
              <a:effectLst/>
              <a:latin typeface="Arial" panose="020B0604020202020204" pitchFamily="34" charset="0"/>
              <a:ea typeface="Calibri" panose="020F0502020204030204" pitchFamily="34" charset="0"/>
            </a:endParaRPr>
          </a:p>
          <a:p>
            <a:pPr algn="just">
              <a:buClr>
                <a:srgbClr val="000000"/>
              </a:buClr>
            </a:pPr>
            <a:r>
              <a:rPr lang="zh-CN" altLang="en-US" sz="1600" b="0" i="0" u="none" strike="noStrike" dirty="0">
                <a:solidFill>
                  <a:srgbClr val="333333"/>
                </a:solidFill>
                <a:effectLst/>
                <a:latin typeface="Arial" panose="020B0604020202020204" pitchFamily="34" charset="0"/>
              </a:rPr>
              <a:t>与大学合作和促进青年参与和创业</a:t>
            </a:r>
            <a:r>
              <a:rPr lang="en-US" altLang="zh-CN" sz="1600" b="0" i="0" u="none" strike="noStrike" dirty="0">
                <a:solidFill>
                  <a:srgbClr val="333333"/>
                </a:solidFill>
                <a:effectLst/>
                <a:latin typeface="Arial" panose="020B0604020202020204" pitchFamily="34" charset="0"/>
              </a:rPr>
              <a:t>(</a:t>
            </a:r>
            <a:r>
              <a:rPr lang="zh-CN" altLang="en-US" sz="1600" b="0" i="0" u="none" strike="noStrike" dirty="0">
                <a:solidFill>
                  <a:srgbClr val="333333"/>
                </a:solidFill>
                <a:effectLst/>
                <a:latin typeface="Arial" panose="020B0604020202020204" pitchFamily="34" charset="0"/>
              </a:rPr>
              <a:t>支柱</a:t>
            </a:r>
            <a:r>
              <a:rPr lang="en-US" altLang="zh-CN" sz="1600" b="0" i="0" u="none" strike="noStrike" dirty="0">
                <a:solidFill>
                  <a:srgbClr val="333333"/>
                </a:solidFill>
                <a:effectLst/>
                <a:latin typeface="Arial" panose="020B0604020202020204" pitchFamily="34" charset="0"/>
              </a:rPr>
              <a:t>5:</a:t>
            </a:r>
            <a:r>
              <a:rPr lang="zh-CN" altLang="en-US" sz="1600" b="0" i="0" u="none" strike="noStrike" dirty="0">
                <a:solidFill>
                  <a:srgbClr val="333333"/>
                </a:solidFill>
                <a:effectLst/>
                <a:latin typeface="Arial" panose="020B0604020202020204" pitchFamily="34" charset="0"/>
              </a:rPr>
              <a:t>数字创新、创业和信通技术竞争力</a:t>
            </a:r>
            <a:r>
              <a:rPr lang="en-US" altLang="zh-CN" sz="1600" b="0" i="0" u="none" strike="noStrike" dirty="0">
                <a:solidFill>
                  <a:srgbClr val="333333"/>
                </a:solidFill>
                <a:effectLst/>
                <a:latin typeface="Arial" panose="020B0604020202020204" pitchFamily="34" charset="0"/>
              </a:rPr>
              <a:t>):</a:t>
            </a:r>
          </a:p>
          <a:p>
            <a:pPr algn="just">
              <a:buClr>
                <a:srgbClr val="000000"/>
              </a:buClr>
            </a:pPr>
            <a:endParaRPr lang="en-US" altLang="zh-CN" sz="1600" b="0" i="0" u="none" strike="noStrike" dirty="0">
              <a:solidFill>
                <a:srgbClr val="333333"/>
              </a:solidFill>
              <a:effectLst/>
              <a:latin typeface="Arial" panose="020B0604020202020204" pitchFamily="34" charset="0"/>
            </a:endParaRPr>
          </a:p>
          <a:p>
            <a:pPr algn="just">
              <a:buClr>
                <a:srgbClr val="000000"/>
              </a:buClr>
            </a:pPr>
            <a:r>
              <a:rPr lang="zh-CN" altLang="en-US" sz="1600" b="0" i="0" u="none" strike="noStrike" dirty="0">
                <a:solidFill>
                  <a:srgbClr val="333333"/>
                </a:solidFill>
                <a:effectLst/>
                <a:latin typeface="Arial" panose="020B0604020202020204" pitchFamily="34" charset="0"/>
              </a:rPr>
              <a:t>与大学一起创建附属计划，在</a:t>
            </a:r>
            <a:r>
              <a:rPr lang="en-US" altLang="zh-CN" sz="1600" b="0" i="0" u="none" strike="noStrike" dirty="0">
                <a:solidFill>
                  <a:srgbClr val="333333"/>
                </a:solidFill>
                <a:effectLst/>
                <a:latin typeface="Arial" panose="020B0604020202020204" pitchFamily="34" charset="0"/>
              </a:rPr>
              <a:t>CAREC</a:t>
            </a:r>
            <a:r>
              <a:rPr lang="zh-CN" altLang="en-US" sz="1600" b="0" i="0" u="none" strike="noStrike" dirty="0">
                <a:solidFill>
                  <a:srgbClr val="333333"/>
                </a:solidFill>
                <a:effectLst/>
                <a:latin typeface="Arial" panose="020B0604020202020204" pitchFamily="34" charset="0"/>
              </a:rPr>
              <a:t>地区组织开放式创新挑战</a:t>
            </a:r>
            <a:endParaRPr lang="en-US" sz="1550" dirty="0">
              <a:solidFill>
                <a:schemeClr val="tx1"/>
              </a:solidFill>
              <a:effectLst/>
              <a:latin typeface="Calibri" panose="020F0502020204030204" pitchFamily="34" charset="0"/>
              <a:ea typeface="Calibri" panose="020F0502020204030204" pitchFamily="34" charset="0"/>
            </a:endParaRPr>
          </a:p>
          <a:p>
            <a:pPr marL="342900" lvl="0" indent="-342900" algn="just">
              <a:buClr>
                <a:srgbClr val="000000"/>
              </a:buClr>
              <a:buFont typeface="Arial" panose="020B0604020202020204" pitchFamily="34" charset="0"/>
              <a:buChar char="•"/>
            </a:pPr>
            <a:r>
              <a:rPr lang="zh-CN" altLang="en-US" sz="1600" b="0" i="0" u="none" strike="noStrike" dirty="0">
                <a:solidFill>
                  <a:srgbClr val="333333"/>
                </a:solidFill>
                <a:effectLst/>
                <a:latin typeface="Arial" panose="020B0604020202020204" pitchFamily="34" charset="0"/>
              </a:rPr>
              <a:t>创建“</a:t>
            </a:r>
            <a:r>
              <a:rPr lang="en-US" altLang="zh-CN" sz="1600" b="0" i="0" u="none" strike="noStrike" dirty="0">
                <a:solidFill>
                  <a:srgbClr val="333333"/>
                </a:solidFill>
                <a:effectLst/>
                <a:latin typeface="Arial" panose="020B0604020202020204" pitchFamily="34" charset="0"/>
              </a:rPr>
              <a:t>CAREC</a:t>
            </a:r>
            <a:r>
              <a:rPr lang="zh-CN" altLang="en-US" sz="1600" b="0" i="0" u="none" strike="noStrike" dirty="0">
                <a:solidFill>
                  <a:srgbClr val="333333"/>
                </a:solidFill>
                <a:effectLst/>
                <a:latin typeface="Arial" panose="020B0604020202020204" pitchFamily="34" charset="0"/>
              </a:rPr>
              <a:t>大学交流项目”</a:t>
            </a:r>
            <a:endParaRPr lang="en-US" altLang="zh-CN" sz="1600" b="0" i="0" u="none" strike="noStrike" dirty="0">
              <a:solidFill>
                <a:srgbClr val="333333"/>
              </a:solidFill>
              <a:effectLst/>
              <a:latin typeface="Arial" panose="020B0604020202020204" pitchFamily="34" charset="0"/>
            </a:endParaRPr>
          </a:p>
          <a:p>
            <a:pPr lvl="0" algn="just">
              <a:buClr>
                <a:srgbClr val="000000"/>
              </a:buClr>
            </a:pPr>
            <a:endParaRPr lang="en-US" sz="1550" b="1" dirty="0">
              <a:solidFill>
                <a:schemeClr val="tx1"/>
              </a:solidFill>
              <a:effectLst/>
              <a:latin typeface="Arial" panose="020B0604020202020204" pitchFamily="34" charset="0"/>
              <a:ea typeface="Calibri" panose="020F0502020204030204" pitchFamily="34" charset="0"/>
            </a:endParaRPr>
          </a:p>
          <a:p>
            <a:pPr lvl="0" algn="just">
              <a:buClr>
                <a:srgbClr val="000000"/>
              </a:buClr>
            </a:pPr>
            <a:r>
              <a:rPr lang="zh-CN" altLang="en-US" sz="1550" b="1" dirty="0">
                <a:solidFill>
                  <a:schemeClr val="tx1"/>
                </a:solidFill>
                <a:effectLst/>
                <a:latin typeface="Arial" panose="020B0604020202020204" pitchFamily="34" charset="0"/>
                <a:ea typeface="Calibri" panose="020F0502020204030204" pitchFamily="34" charset="0"/>
              </a:rPr>
              <a:t>其他倡议：</a:t>
            </a:r>
            <a:endParaRPr lang="en-US" altLang="zh-CN" sz="1550" b="1" dirty="0">
              <a:solidFill>
                <a:schemeClr val="tx1"/>
              </a:solidFill>
              <a:latin typeface="Arial" panose="020B0604020202020204" pitchFamily="34" charset="0"/>
              <a:ea typeface="Calibri" panose="020F0502020204030204" pitchFamily="34" charset="0"/>
            </a:endParaRPr>
          </a:p>
          <a:p>
            <a:pPr marL="285750" lvl="0" indent="-285750" algn="just">
              <a:buClr>
                <a:srgbClr val="000000"/>
              </a:buClr>
              <a:buFont typeface="Arial" panose="020B0604020202020204" pitchFamily="34" charset="0"/>
              <a:buChar char="•"/>
            </a:pPr>
            <a:r>
              <a:rPr lang="zh-CN" altLang="en-US" sz="1600" b="0" i="0" u="none" strike="noStrike" dirty="0">
                <a:solidFill>
                  <a:srgbClr val="333333"/>
                </a:solidFill>
                <a:effectLst/>
                <a:latin typeface="Arial" panose="020B0604020202020204" pitchFamily="34" charset="0"/>
              </a:rPr>
              <a:t>启动</a:t>
            </a:r>
            <a:r>
              <a:rPr lang="en-US" altLang="zh-CN" sz="1600" b="0" i="0" u="none" strike="noStrike" dirty="0">
                <a:solidFill>
                  <a:srgbClr val="333333"/>
                </a:solidFill>
                <a:effectLst/>
                <a:latin typeface="Arial" panose="020B0604020202020204" pitchFamily="34" charset="0"/>
              </a:rPr>
              <a:t>CAREC</a:t>
            </a:r>
            <a:r>
              <a:rPr lang="zh-CN" altLang="en-US" sz="1600" b="0" i="0" u="none" strike="noStrike" dirty="0">
                <a:solidFill>
                  <a:srgbClr val="333333"/>
                </a:solidFill>
                <a:effectLst/>
                <a:latin typeface="Arial" panose="020B0604020202020204" pitchFamily="34" charset="0"/>
              </a:rPr>
              <a:t>女性数字扫盲旗舰项目。</a:t>
            </a:r>
            <a:endParaRPr lang="en-US" altLang="zh-CN" sz="1600" b="0" i="0" u="none" strike="noStrike" dirty="0">
              <a:solidFill>
                <a:srgbClr val="333333"/>
              </a:solidFill>
              <a:effectLst/>
              <a:latin typeface="Arial" panose="020B0604020202020204" pitchFamily="34" charset="0"/>
            </a:endParaRPr>
          </a:p>
          <a:p>
            <a:pPr lvl="0" algn="just">
              <a:buClr>
                <a:srgbClr val="000000"/>
              </a:buClr>
            </a:pPr>
            <a:endParaRPr lang="en-US" sz="1550" dirty="0">
              <a:solidFill>
                <a:schemeClr val="tx1"/>
              </a:solidFill>
              <a:effectLst/>
              <a:latin typeface="Arial" panose="020B0604020202020204" pitchFamily="34" charset="0"/>
              <a:ea typeface="Calibri" panose="020F0502020204030204" pitchFamily="34" charset="0"/>
            </a:endParaRPr>
          </a:p>
          <a:p>
            <a:pPr marL="342900" lvl="0" indent="-342900" algn="just">
              <a:buClr>
                <a:srgbClr val="000000"/>
              </a:buClr>
              <a:buFont typeface="Arial" panose="020B0604020202020204" pitchFamily="34" charset="0"/>
              <a:buChar char="•"/>
            </a:pPr>
            <a:r>
              <a:rPr lang="zh-CN" altLang="en-US" sz="1600" b="0" i="0" u="none" strike="noStrike" dirty="0">
                <a:solidFill>
                  <a:srgbClr val="333333"/>
                </a:solidFill>
                <a:effectLst/>
                <a:latin typeface="Arial" panose="020B0604020202020204" pitchFamily="34" charset="0"/>
              </a:rPr>
              <a:t>评估和开发投资组合以</a:t>
            </a:r>
            <a:r>
              <a:rPr lang="zh-CN" altLang="en-US" sz="1600" dirty="0">
                <a:solidFill>
                  <a:srgbClr val="333333"/>
                </a:solidFill>
                <a:latin typeface="Arial" panose="020B0604020202020204" pitchFamily="34" charset="0"/>
              </a:rPr>
              <a:t>建设</a:t>
            </a:r>
            <a:r>
              <a:rPr lang="zh-CN" altLang="en-US" sz="1600" b="0" i="0" u="none" strike="noStrike" dirty="0">
                <a:solidFill>
                  <a:srgbClr val="333333"/>
                </a:solidFill>
                <a:effectLst/>
                <a:latin typeface="Arial" panose="020B0604020202020204" pitchFamily="34" charset="0"/>
              </a:rPr>
              <a:t>数字基础设施。</a:t>
            </a:r>
            <a:endParaRPr lang="en-US" altLang="zh-CN" sz="1600" b="0" i="0" u="none" strike="noStrike" dirty="0">
              <a:solidFill>
                <a:srgbClr val="333333"/>
              </a:solidFill>
              <a:effectLst/>
              <a:latin typeface="Arial" panose="020B0604020202020204" pitchFamily="34" charset="0"/>
            </a:endParaRPr>
          </a:p>
          <a:p>
            <a:pPr lvl="0" algn="just">
              <a:buClr>
                <a:srgbClr val="000000"/>
              </a:buClr>
            </a:pPr>
            <a:endParaRPr lang="en-US" sz="1550" dirty="0">
              <a:solidFill>
                <a:schemeClr val="tx1"/>
              </a:solidFill>
              <a:latin typeface="Arial" panose="020B0604020202020204" pitchFamily="34" charset="0"/>
              <a:ea typeface="Calibri" panose="020F0502020204030204" pitchFamily="34" charset="0"/>
            </a:endParaRPr>
          </a:p>
          <a:p>
            <a:pPr marL="342900" lvl="0" indent="-342900" algn="just">
              <a:buClr>
                <a:srgbClr val="000000"/>
              </a:buClr>
              <a:buFont typeface="Arial" panose="020B0604020202020204" pitchFamily="34" charset="0"/>
              <a:buChar char="•"/>
            </a:pPr>
            <a:r>
              <a:rPr lang="zh-CN" altLang="en-US" sz="1600" b="0" i="0" u="none" strike="noStrike" dirty="0">
                <a:solidFill>
                  <a:srgbClr val="333333"/>
                </a:solidFill>
                <a:effectLst/>
                <a:latin typeface="Arial" panose="020B0604020202020204" pitchFamily="34" charset="0"/>
              </a:rPr>
              <a:t>提升政府服务。</a:t>
            </a:r>
            <a:endParaRPr lang="en-US" altLang="zh-CN" sz="1600" b="0" i="0" u="none" strike="noStrike" dirty="0">
              <a:solidFill>
                <a:srgbClr val="333333"/>
              </a:solidFill>
              <a:effectLst/>
              <a:latin typeface="Arial" panose="020B0604020202020204" pitchFamily="34" charset="0"/>
            </a:endParaRPr>
          </a:p>
          <a:p>
            <a:pPr lvl="0" algn="just">
              <a:buClr>
                <a:srgbClr val="000000"/>
              </a:buClr>
            </a:pPr>
            <a:endParaRPr lang="en-US" sz="1550" dirty="0">
              <a:solidFill>
                <a:schemeClr val="tx1"/>
              </a:solidFill>
              <a:latin typeface="Arial" panose="020B0604020202020204" pitchFamily="34" charset="0"/>
              <a:ea typeface="Calibri" panose="020F0502020204030204" pitchFamily="34" charset="0"/>
            </a:endParaRPr>
          </a:p>
          <a:p>
            <a:pPr marL="342900" lvl="0" indent="-342900" algn="just">
              <a:buClr>
                <a:srgbClr val="000000"/>
              </a:buClr>
              <a:buFont typeface="Arial" panose="020B0604020202020204" pitchFamily="34" charset="0"/>
              <a:buChar char="•"/>
            </a:pPr>
            <a:r>
              <a:rPr lang="zh-CN" altLang="en-US" sz="1600" b="0" i="0" u="none" strike="noStrike" dirty="0">
                <a:solidFill>
                  <a:srgbClr val="333333"/>
                </a:solidFill>
                <a:effectLst/>
                <a:latin typeface="Arial" panose="020B0604020202020204" pitchFamily="34" charset="0"/>
              </a:rPr>
              <a:t>促进有关跨境支付、数据安全、电子商务、消费者隐私和能力建设的监管对话。</a:t>
            </a:r>
            <a:endParaRPr lang="en-US" altLang="zh-CN" sz="1600" b="0" i="0" u="none" strike="noStrike" dirty="0">
              <a:solidFill>
                <a:srgbClr val="333333"/>
              </a:solidFill>
              <a:effectLst/>
              <a:latin typeface="Arial" panose="020B0604020202020204" pitchFamily="34" charset="0"/>
            </a:endParaRPr>
          </a:p>
          <a:p>
            <a:pPr lvl="0" algn="just">
              <a:buClr>
                <a:srgbClr val="000000"/>
              </a:buClr>
            </a:pPr>
            <a:endParaRPr lang="en-US" altLang="zh-CN" sz="1600" b="0" i="0" u="none" strike="noStrike" dirty="0">
              <a:solidFill>
                <a:srgbClr val="333333"/>
              </a:solidFill>
              <a:effectLst/>
              <a:latin typeface="Arial" panose="020B0604020202020204" pitchFamily="34" charset="0"/>
            </a:endParaRPr>
          </a:p>
          <a:p>
            <a:pPr marL="342900" lvl="0" indent="-342900" algn="just">
              <a:buClr>
                <a:srgbClr val="000000"/>
              </a:buClr>
              <a:buFont typeface="Arial" panose="020B0604020202020204" pitchFamily="34" charset="0"/>
              <a:buChar char="•"/>
            </a:pPr>
            <a:r>
              <a:rPr lang="zh-CN" altLang="en-US" sz="1600" b="0" i="0" u="none" strike="noStrike" dirty="0">
                <a:solidFill>
                  <a:srgbClr val="333333"/>
                </a:solidFill>
                <a:effectLst/>
                <a:latin typeface="Arial" panose="020B0604020202020204" pitchFamily="34" charset="0"/>
              </a:rPr>
              <a:t>加强与该领域发展伙伴的合作，如</a:t>
            </a:r>
            <a:r>
              <a:rPr lang="en-US" altLang="zh-CN" sz="1600" b="0" i="0" u="none" strike="noStrike" dirty="0">
                <a:solidFill>
                  <a:srgbClr val="333333"/>
                </a:solidFill>
                <a:effectLst/>
                <a:latin typeface="Arial" panose="020B0604020202020204" pitchFamily="34" charset="0"/>
              </a:rPr>
              <a:t>AIIB</a:t>
            </a:r>
            <a:r>
              <a:rPr lang="zh-CN" altLang="en-US" sz="1600" b="0" i="0" u="none" strike="noStrike" dirty="0">
                <a:solidFill>
                  <a:srgbClr val="333333"/>
                </a:solidFill>
                <a:effectLst/>
                <a:latin typeface="Arial" panose="020B0604020202020204" pitchFamily="34" charset="0"/>
              </a:rPr>
              <a:t>、欧洲复兴开发银行、国际电联、</a:t>
            </a:r>
            <a:r>
              <a:rPr lang="zh-CN" altLang="en-US" sz="1600" dirty="0">
                <a:solidFill>
                  <a:srgbClr val="333333"/>
                </a:solidFill>
                <a:latin typeface="Arial" panose="020B0604020202020204" pitchFamily="34" charset="0"/>
              </a:rPr>
              <a:t>联合国</a:t>
            </a:r>
            <a:r>
              <a:rPr lang="zh-CN" altLang="en-US" sz="1600" b="0" i="0" u="none" strike="noStrike" dirty="0">
                <a:solidFill>
                  <a:srgbClr val="333333"/>
                </a:solidFill>
                <a:effectLst/>
                <a:latin typeface="Arial" panose="020B0604020202020204" pitchFamily="34" charset="0"/>
              </a:rPr>
              <a:t>开发署、美国国际开发署、工发组织和世界银行</a:t>
            </a:r>
            <a:r>
              <a:rPr lang="en-US" altLang="zh-CN" sz="1600" b="0" i="0" u="none" strike="noStrike" dirty="0">
                <a:solidFill>
                  <a:srgbClr val="333333"/>
                </a:solidFill>
                <a:effectLst/>
                <a:latin typeface="Arial" panose="020B0604020202020204" pitchFamily="34" charset="0"/>
              </a:rPr>
              <a:t>..</a:t>
            </a:r>
            <a:endParaRPr lang="en-PK" sz="1550" dirty="0">
              <a:solidFill>
                <a:schemeClr val="tx1"/>
              </a:solidFill>
              <a:effectLst/>
              <a:latin typeface="Calibri" panose="020F0502020204030204" pitchFamily="34" charset="0"/>
              <a:ea typeface="Calibri" panose="020F0502020204030204" pitchFamily="34" charset="0"/>
            </a:endParaRPr>
          </a:p>
        </p:txBody>
      </p:sp>
      <p:sp>
        <p:nvSpPr>
          <p:cNvPr id="4" name="Rectangle 3">
            <a:extLst>
              <a:ext uri="{FF2B5EF4-FFF2-40B4-BE49-F238E27FC236}">
                <a16:creationId xmlns:a16="http://schemas.microsoft.com/office/drawing/2014/main" id="{BE546900-B44D-38A4-9950-CA9788A620B8}"/>
              </a:ext>
            </a:extLst>
          </p:cNvPr>
          <p:cNvSpPr/>
          <p:nvPr/>
        </p:nvSpPr>
        <p:spPr>
          <a:xfrm>
            <a:off x="0" y="-1"/>
            <a:ext cx="12192000" cy="5425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0" i="0" u="none" strike="noStrike" dirty="0">
                <a:solidFill>
                  <a:srgbClr val="333333"/>
                </a:solidFill>
                <a:effectLst/>
                <a:latin typeface="Arial" panose="020B0604020202020204" pitchFamily="34" charset="0"/>
              </a:rPr>
              <a:t>支持</a:t>
            </a:r>
            <a:r>
              <a:rPr lang="en-US" altLang="zh-CN" sz="2400" b="0" i="0" u="none" strike="noStrike" dirty="0">
                <a:solidFill>
                  <a:srgbClr val="333333"/>
                </a:solidFill>
                <a:effectLst/>
                <a:latin typeface="Arial" panose="020B0604020202020204" pitchFamily="34" charset="0"/>
              </a:rPr>
              <a:t>CAREC</a:t>
            </a:r>
            <a:r>
              <a:rPr lang="zh-CN" altLang="en-US" sz="2400" b="0" i="0" u="none" strike="noStrike" dirty="0">
                <a:solidFill>
                  <a:srgbClr val="333333"/>
                </a:solidFill>
                <a:effectLst/>
                <a:latin typeface="Arial" panose="020B0604020202020204" pitchFamily="34" charset="0"/>
              </a:rPr>
              <a:t>中的初创生态系统</a:t>
            </a:r>
            <a:endParaRPr lang="en-SG" sz="24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3C931677-E08D-CA74-9833-C923AADF4B93}"/>
              </a:ext>
            </a:extLst>
          </p:cNvPr>
          <p:cNvSpPr/>
          <p:nvPr/>
        </p:nvSpPr>
        <p:spPr>
          <a:xfrm>
            <a:off x="0" y="747202"/>
            <a:ext cx="4961860" cy="34241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zh-CN" altLang="en-US" sz="1600" b="1" i="0" u="none" strike="noStrike" dirty="0">
                <a:solidFill>
                  <a:schemeClr val="bg1"/>
                </a:solidFill>
                <a:effectLst/>
                <a:latin typeface="Arial" panose="020B0604020202020204" pitchFamily="34" charset="0"/>
              </a:rPr>
              <a:t>未来活动</a:t>
            </a:r>
            <a:r>
              <a:rPr lang="en-US" altLang="zh-CN" sz="1600" b="1" i="0" u="none" strike="noStrike" dirty="0">
                <a:solidFill>
                  <a:schemeClr val="bg1"/>
                </a:solidFill>
                <a:effectLst/>
                <a:latin typeface="Arial" panose="020B0604020202020204" pitchFamily="34" charset="0"/>
              </a:rPr>
              <a:t>(</a:t>
            </a:r>
            <a:r>
              <a:rPr lang="zh-CN" altLang="en-US" sz="1600" b="1" i="0" u="none" strike="noStrike" dirty="0">
                <a:solidFill>
                  <a:schemeClr val="bg1"/>
                </a:solidFill>
                <a:effectLst/>
                <a:latin typeface="Arial" panose="020B0604020202020204" pitchFamily="34" charset="0"/>
              </a:rPr>
              <a:t>续</a:t>
            </a:r>
            <a:r>
              <a:rPr lang="en-US" altLang="zh-CN" sz="1600" b="1" i="0" u="none" strike="noStrike" dirty="0">
                <a:solidFill>
                  <a:schemeClr val="bg1"/>
                </a:solidFill>
                <a:effectLst/>
                <a:latin typeface="Arial" panose="020B0604020202020204" pitchFamily="34" charset="0"/>
              </a:rPr>
              <a:t>)</a:t>
            </a:r>
            <a:endParaRPr lang="en-SG" sz="1600" b="1"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E60B13C-9FDB-202C-A43A-7A8F96E9BB93}"/>
              </a:ext>
            </a:extLst>
          </p:cNvPr>
          <p:cNvSpPr txBox="1"/>
          <p:nvPr/>
        </p:nvSpPr>
        <p:spPr>
          <a:xfrm>
            <a:off x="0" y="6596390"/>
            <a:ext cx="2577548" cy="261610"/>
          </a:xfrm>
          <a:prstGeom prst="rect">
            <a:avLst/>
          </a:prstGeom>
          <a:noFill/>
        </p:spPr>
        <p:txBody>
          <a:bodyPr wrap="square">
            <a:spAutoFit/>
          </a:bodyPr>
          <a:lstStyle/>
          <a:p>
            <a:r>
              <a:rPr lang="en-US" sz="1100" dirty="0">
                <a:solidFill>
                  <a:schemeClr val="tx1">
                    <a:lumMod val="75000"/>
                    <a:lumOff val="25000"/>
                  </a:schemeClr>
                </a:solidFill>
                <a:latin typeface="Arial" panose="020B0604020202020204" pitchFamily="34" charset="0"/>
                <a:cs typeface="Arial" panose="020B0604020202020204" pitchFamily="34" charset="0"/>
              </a:rPr>
              <a:t>Slide No. 7</a:t>
            </a:r>
          </a:p>
        </p:txBody>
      </p:sp>
    </p:spTree>
    <p:extLst>
      <p:ext uri="{BB962C8B-B14F-4D97-AF65-F5344CB8AC3E}">
        <p14:creationId xmlns:p14="http://schemas.microsoft.com/office/powerpoint/2010/main" val="2166365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AF4F05-399F-635B-D4BD-DB6E26194B0A}"/>
              </a:ext>
            </a:extLst>
          </p:cNvPr>
          <p:cNvSpPr/>
          <p:nvPr/>
        </p:nvSpPr>
        <p:spPr>
          <a:xfrm>
            <a:off x="2025747" y="1109005"/>
            <a:ext cx="7709095" cy="270861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285750" indent="-285750" algn="just">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zh-CN" altLang="en-US" sz="1600" b="0" i="0" u="none" strike="noStrike" dirty="0">
                <a:solidFill>
                  <a:srgbClr val="333333"/>
                </a:solidFill>
                <a:effectLst/>
                <a:latin typeface="Arial" panose="020B0604020202020204" pitchFamily="34" charset="0"/>
              </a:rPr>
              <a:t>请访问我们的</a:t>
            </a:r>
            <a:r>
              <a:rPr lang="en-US" altLang="zh-CN" sz="1600" b="0" i="0" u="none" strike="noStrike" dirty="0">
                <a:solidFill>
                  <a:srgbClr val="333333"/>
                </a:solidFill>
                <a:effectLst/>
                <a:latin typeface="Arial" panose="020B0604020202020204" pitchFamily="34" charset="0"/>
              </a:rPr>
              <a:t>CAREC</a:t>
            </a:r>
            <a:r>
              <a:rPr lang="zh-CN" altLang="en-US" sz="1600" b="0" i="0" u="none" strike="noStrike" dirty="0">
                <a:solidFill>
                  <a:srgbClr val="333333"/>
                </a:solidFill>
                <a:effectLst/>
                <a:latin typeface="Arial" panose="020B0604020202020204" pitchFamily="34" charset="0"/>
              </a:rPr>
              <a:t>网站 </a:t>
            </a:r>
            <a:r>
              <a:rPr lang="en-US" sz="2000" b="1" dirty="0">
                <a:solidFill>
                  <a:schemeClr val="tx1"/>
                </a:solidFill>
                <a:latin typeface="Arial"/>
                <a:cs typeface="Arial"/>
                <a:hlinkClick r:id="rId3">
                  <a:extLst>
                    <a:ext uri="{A12FA001-AC4F-418D-AE19-62706E023703}">
                      <ahyp:hlinkClr xmlns:ahyp="http://schemas.microsoft.com/office/drawing/2018/hyperlinkcolor" val="tx"/>
                    </a:ext>
                  </a:extLst>
                </a:hlinkClick>
              </a:rPr>
              <a:t>https://www.carecprogram.org</a:t>
            </a:r>
            <a:r>
              <a:rPr lang="en-US" sz="2000" b="1" dirty="0">
                <a:solidFill>
                  <a:schemeClr val="tx1"/>
                </a:solidFill>
                <a:latin typeface="Arial"/>
                <a:cs typeface="Arial"/>
              </a:rPr>
              <a:t> </a:t>
            </a:r>
            <a:endParaRPr lang="en-US" sz="1600" b="1"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6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altLang="zh-CN" sz="1600" b="0" i="0" u="none" strike="noStrike" dirty="0">
                <a:solidFill>
                  <a:srgbClr val="333333"/>
                </a:solidFill>
                <a:effectLst/>
                <a:latin typeface="Arial" panose="020B0604020202020204" pitchFamily="34" charset="0"/>
              </a:rPr>
              <a:t>CAREC</a:t>
            </a:r>
            <a:r>
              <a:rPr lang="zh-CN" altLang="en-US" sz="1600" b="0" i="0" u="none" strike="noStrike" dirty="0">
                <a:solidFill>
                  <a:srgbClr val="333333"/>
                </a:solidFill>
                <a:effectLst/>
                <a:latin typeface="Arial" panose="020B0604020202020204" pitchFamily="34" charset="0"/>
              </a:rPr>
              <a:t>数字战略</a:t>
            </a:r>
            <a:r>
              <a:rPr lang="en-US" altLang="zh-CN" sz="1600" b="0" i="0" u="none" strike="noStrike" dirty="0">
                <a:solidFill>
                  <a:srgbClr val="333333"/>
                </a:solidFill>
                <a:effectLst/>
                <a:latin typeface="Arial" panose="020B0604020202020204" pitchFamily="34" charset="0"/>
              </a:rPr>
              <a:t>2030 </a:t>
            </a:r>
            <a:r>
              <a:rPr lang="en-US" sz="1600" dirty="0">
                <a:solidFill>
                  <a:schemeClr val="tx1"/>
                </a:solidFill>
                <a:latin typeface="Arial"/>
                <a:cs typeface="Arial"/>
              </a:rPr>
              <a:t>: </a:t>
            </a:r>
            <a:r>
              <a:rPr lang="en-US" sz="2000" b="1" dirty="0">
                <a:solidFill>
                  <a:schemeClr val="tx1"/>
                </a:solidFill>
                <a:latin typeface="Arial"/>
                <a:cs typeface="Arial"/>
                <a:hlinkClick r:id="rId4">
                  <a:extLst>
                    <a:ext uri="{A12FA001-AC4F-418D-AE19-62706E023703}">
                      <ahyp:hlinkClr xmlns:ahyp="http://schemas.microsoft.com/office/drawing/2018/hyperlinkcolor" val="tx"/>
                    </a:ext>
                  </a:extLst>
                </a:hlinkClick>
              </a:rPr>
              <a:t>https://digital.carecprogram.org</a:t>
            </a:r>
            <a:r>
              <a:rPr lang="en-US" sz="2000" b="1" dirty="0">
                <a:solidFill>
                  <a:schemeClr val="tx1"/>
                </a:solidFill>
                <a:latin typeface="Arial"/>
                <a:cs typeface="Arial"/>
              </a:rPr>
              <a:t> </a:t>
            </a:r>
            <a:endParaRPr lang="en-US" sz="1600" b="1"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6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altLang="zh-CN" sz="1600" b="0" i="0" u="none" strike="noStrike" dirty="0">
                <a:solidFill>
                  <a:srgbClr val="333333"/>
                </a:solidFill>
                <a:effectLst/>
                <a:latin typeface="Arial" panose="020B0604020202020204" pitchFamily="34" charset="0"/>
              </a:rPr>
              <a:t>CAREC</a:t>
            </a:r>
            <a:r>
              <a:rPr lang="zh-CN" altLang="en-US" sz="1600" b="0" i="0" u="none" strike="noStrike" dirty="0">
                <a:solidFill>
                  <a:srgbClr val="333333"/>
                </a:solidFill>
                <a:effectLst/>
                <a:latin typeface="Arial" panose="020B0604020202020204" pitchFamily="34" charset="0"/>
              </a:rPr>
              <a:t>启动图</a:t>
            </a:r>
            <a:r>
              <a:rPr lang="en-US" sz="1600" dirty="0">
                <a:solidFill>
                  <a:schemeClr val="tx1"/>
                </a:solidFill>
                <a:latin typeface="Arial"/>
                <a:cs typeface="Arial"/>
              </a:rPr>
              <a:t>: </a:t>
            </a:r>
            <a:r>
              <a:rPr lang="en-US" sz="2000" b="1" dirty="0">
                <a:solidFill>
                  <a:schemeClr val="tx1"/>
                </a:solidFill>
                <a:latin typeface="Arial"/>
                <a:cs typeface="Arial"/>
                <a:hlinkClick r:id="rId5">
                  <a:extLst>
                    <a:ext uri="{A12FA001-AC4F-418D-AE19-62706E023703}">
                      <ahyp:hlinkClr xmlns:ahyp="http://schemas.microsoft.com/office/drawing/2018/hyperlinkcolor" val="tx"/>
                    </a:ext>
                  </a:extLst>
                </a:hlinkClick>
              </a:rPr>
              <a:t>https://www.startupcarec.org</a:t>
            </a:r>
            <a:r>
              <a:rPr lang="en-US" sz="2000" b="1" dirty="0">
                <a:solidFill>
                  <a:schemeClr val="tx1"/>
                </a:solidFill>
                <a:latin typeface="Arial"/>
                <a:cs typeface="Arial"/>
              </a:rPr>
              <a:t> </a:t>
            </a:r>
            <a:endParaRPr lang="en-US" sz="2000" b="1"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6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zh-CN" altLang="en-US" sz="1600" b="0" i="0" u="none" strike="noStrike" dirty="0">
                <a:solidFill>
                  <a:srgbClr val="333333"/>
                </a:solidFill>
                <a:effectLst/>
                <a:latin typeface="Arial" panose="020B0604020202020204" pitchFamily="34" charset="0"/>
              </a:rPr>
              <a:t>请随时联系我们</a:t>
            </a:r>
            <a:r>
              <a:rPr lang="en-US" sz="1600" dirty="0">
                <a:solidFill>
                  <a:schemeClr val="tx1"/>
                </a:solidFill>
                <a:latin typeface="Arial"/>
                <a:cs typeface="Arial"/>
              </a:rPr>
              <a:t>: </a:t>
            </a:r>
            <a:r>
              <a:rPr lang="en-US" sz="2000" b="1" dirty="0">
                <a:solidFill>
                  <a:schemeClr val="tx1"/>
                </a:solidFill>
                <a:latin typeface="Arial"/>
                <a:cs typeface="Arial"/>
                <a:hlinkClick r:id="rId6">
                  <a:extLst>
                    <a:ext uri="{A12FA001-AC4F-418D-AE19-62706E023703}">
                      <ahyp:hlinkClr xmlns:ahyp="http://schemas.microsoft.com/office/drawing/2018/hyperlinkcolor" val="tx"/>
                    </a:ext>
                  </a:extLst>
                </a:hlinkClick>
              </a:rPr>
              <a:t>info@carecprogram.org</a:t>
            </a:r>
            <a:r>
              <a:rPr lang="en-US" sz="2000" b="1" dirty="0">
                <a:solidFill>
                  <a:schemeClr val="tx1"/>
                </a:solidFill>
                <a:latin typeface="Arial"/>
                <a:cs typeface="Arial"/>
              </a:rPr>
              <a:t> </a:t>
            </a:r>
            <a:endParaRPr lang="en-US" sz="1600" b="1" dirty="0">
              <a:solidFill>
                <a:schemeClr val="tx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E546900-B44D-38A4-9950-CA9788A620B8}"/>
              </a:ext>
            </a:extLst>
          </p:cNvPr>
          <p:cNvSpPr/>
          <p:nvPr/>
        </p:nvSpPr>
        <p:spPr>
          <a:xfrm>
            <a:off x="0" y="-1"/>
            <a:ext cx="12192000" cy="5425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zh-CN" altLang="en-US" sz="2400" b="0" i="0" u="none" strike="noStrike" dirty="0">
                <a:solidFill>
                  <a:srgbClr val="333333"/>
                </a:solidFill>
                <a:effectLst/>
                <a:latin typeface="Arial" panose="020B0604020202020204" pitchFamily="34" charset="0"/>
              </a:rPr>
              <a:t>联系人和重要链接</a:t>
            </a:r>
            <a:endParaRPr lang="en-SG" sz="2400" b="1" dirty="0">
              <a:solidFill>
                <a:schemeClr val="tx1">
                  <a:lumMod val="85000"/>
                  <a:lumOff val="15000"/>
                </a:schemeClr>
              </a:solidFill>
              <a:latin typeface="Arial"/>
              <a:cs typeface="Arial"/>
            </a:endParaRPr>
          </a:p>
        </p:txBody>
      </p:sp>
      <p:sp>
        <p:nvSpPr>
          <p:cNvPr id="16" name="TextBox 15">
            <a:extLst>
              <a:ext uri="{FF2B5EF4-FFF2-40B4-BE49-F238E27FC236}">
                <a16:creationId xmlns:a16="http://schemas.microsoft.com/office/drawing/2014/main" id="{2E60B13C-9FDB-202C-A43A-7A8F96E9BB93}"/>
              </a:ext>
            </a:extLst>
          </p:cNvPr>
          <p:cNvSpPr txBox="1"/>
          <p:nvPr/>
        </p:nvSpPr>
        <p:spPr>
          <a:xfrm>
            <a:off x="0" y="6596390"/>
            <a:ext cx="2577548" cy="261610"/>
          </a:xfrm>
          <a:prstGeom prst="rect">
            <a:avLst/>
          </a:prstGeom>
          <a:noFill/>
        </p:spPr>
        <p:txBody>
          <a:bodyPr wrap="square">
            <a:spAutoFit/>
          </a:bodyPr>
          <a:lstStyle/>
          <a:p>
            <a:r>
              <a:rPr lang="en-US" sz="1100" dirty="0">
                <a:solidFill>
                  <a:schemeClr val="tx1">
                    <a:lumMod val="75000"/>
                    <a:lumOff val="25000"/>
                  </a:schemeClr>
                </a:solidFill>
                <a:latin typeface="Arial" panose="020B0604020202020204" pitchFamily="34" charset="0"/>
                <a:cs typeface="Arial" panose="020B0604020202020204" pitchFamily="34" charset="0"/>
              </a:rPr>
              <a:t>Slide No. 8</a:t>
            </a:r>
          </a:p>
        </p:txBody>
      </p:sp>
      <p:sp>
        <p:nvSpPr>
          <p:cNvPr id="2" name="TextBox 1">
            <a:extLst>
              <a:ext uri="{FF2B5EF4-FFF2-40B4-BE49-F238E27FC236}">
                <a16:creationId xmlns:a16="http://schemas.microsoft.com/office/drawing/2014/main" id="{894AFFC0-C5B8-098B-2197-290006C11C27}"/>
              </a:ext>
            </a:extLst>
          </p:cNvPr>
          <p:cNvSpPr txBox="1"/>
          <p:nvPr/>
        </p:nvSpPr>
        <p:spPr>
          <a:xfrm>
            <a:off x="4676639" y="4384058"/>
            <a:ext cx="2378780" cy="523220"/>
          </a:xfrm>
          <a:prstGeom prst="rect">
            <a:avLst/>
          </a:prstGeom>
          <a:noFill/>
        </p:spPr>
        <p:txBody>
          <a:bodyPr wrap="square" rtlCol="0">
            <a:spAutoFit/>
          </a:bodyPr>
          <a:lstStyle/>
          <a:p>
            <a:pPr algn="ctr"/>
            <a:r>
              <a:rPr lang="en-US" sz="2800" dirty="0" err="1">
                <a:latin typeface="Arial" panose="020B0604020202020204" pitchFamily="34" charset="0"/>
                <a:cs typeface="Arial" panose="020B0604020202020204" pitchFamily="34" charset="0"/>
              </a:rPr>
              <a:t>谢谢</a:t>
            </a:r>
            <a:endParaRPr lang="en-PH"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38879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668aa56-9285-4561-92d6-d6343913a899">
      <UserInfo>
        <DisplayName/>
        <AccountId xsi:nil="true"/>
        <AccountType/>
      </UserInfo>
    </SharedWithUsers>
    <MediaLengthInSeconds xmlns="4d0bf39f-aee5-4194-a8cf-9eb94d977901" xsi:nil="true"/>
    <lcf76f155ced4ddcb4097134ff3c332f xmlns="4d0bf39f-aee5-4194-a8cf-9eb94d977901">
      <Terms xmlns="http://schemas.microsoft.com/office/infopath/2007/PartnerControls"/>
    </lcf76f155ced4ddcb4097134ff3c332f>
    <TaxCatchAll xmlns="c1fdd505-2570-46c2-bd04-3e0f2d874cf5">
      <Value>18</Value>
      <Value>3</Value>
      <Value>2</Value>
      <Value>1</Value>
    </TaxCatchAl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FDAEA74914DCF4CB1BBCF0E2E5EDB11" ma:contentTypeVersion="16" ma:contentTypeDescription="Create a new document." ma:contentTypeScope="" ma:versionID="590b25b2cc87761dafd9002c9e8bdf08">
  <xsd:schema xmlns:xsd="http://www.w3.org/2001/XMLSchema" xmlns:xs="http://www.w3.org/2001/XMLSchema" xmlns:p="http://schemas.microsoft.com/office/2006/metadata/properties" xmlns:ns2="f668aa56-9285-4561-92d6-d6343913a899" xmlns:ns3="4d0bf39f-aee5-4194-a8cf-9eb94d977901" xmlns:ns4="c1fdd505-2570-46c2-bd04-3e0f2d874cf5" targetNamespace="http://schemas.microsoft.com/office/2006/metadata/properties" ma:root="true" ma:fieldsID="08ce7d0b189851eda8553ac15085c2ff" ns2:_="" ns3:_="" ns4:_="">
    <xsd:import namespace="f668aa56-9285-4561-92d6-d6343913a899"/>
    <xsd:import namespace="4d0bf39f-aee5-4194-a8cf-9eb94d977901"/>
    <xsd:import namespace="c1fdd505-2570-46c2-bd04-3e0f2d874cf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68aa56-9285-4561-92d6-d6343913a89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0bf39f-aee5-4194-a8cf-9eb94d97790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f1b58bf-0af3-43f6-8149-3fc5501c152c}" ma:internalName="TaxCatchAll" ma:showField="CatchAllData" ma:web="f668aa56-9285-4561-92d6-d6343913a8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7043BC-63CB-4567-9DB1-18E0FD2A7E82}">
  <ds:schemaRefs>
    <ds:schemaRef ds:uri="http://schemas.microsoft.com/office/2006/documentManagement/types"/>
    <ds:schemaRef ds:uri="http://purl.org/dc/terms/"/>
    <ds:schemaRef ds:uri="http://purl.org/dc/elements/1.1/"/>
    <ds:schemaRef ds:uri="http://schemas.openxmlformats.org/package/2006/metadata/core-properties"/>
    <ds:schemaRef ds:uri="http://purl.org/dc/dcmitype/"/>
    <ds:schemaRef ds:uri="f668aa56-9285-4561-92d6-d6343913a899"/>
    <ds:schemaRef ds:uri="http://schemas.microsoft.com/office/2006/metadata/properties"/>
    <ds:schemaRef ds:uri="http://www.w3.org/XML/1998/namespace"/>
    <ds:schemaRef ds:uri="http://schemas.microsoft.com/office/infopath/2007/PartnerControls"/>
    <ds:schemaRef ds:uri="4d0bf39f-aee5-4194-a8cf-9eb94d977901"/>
  </ds:schemaRefs>
</ds:datastoreItem>
</file>

<file path=customXml/itemProps2.xml><?xml version="1.0" encoding="utf-8"?>
<ds:datastoreItem xmlns:ds="http://schemas.openxmlformats.org/officeDocument/2006/customXml" ds:itemID="{B88A31E6-797B-499B-9012-9A778056B819}"/>
</file>

<file path=customXml/itemProps3.xml><?xml version="1.0" encoding="utf-8"?>
<ds:datastoreItem xmlns:ds="http://schemas.openxmlformats.org/officeDocument/2006/customXml" ds:itemID="{51BE794B-90D5-470E-82BF-50682C1093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3576</TotalTime>
  <Words>2881</Words>
  <Application>Microsoft Office PowerPoint</Application>
  <PresentationFormat>Widescreen</PresentationFormat>
  <Paragraphs>237</Paragraphs>
  <Slides>8</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Arial</vt:lpstr>
      <vt:lpstr>Calibri</vt:lpstr>
      <vt:lpstr>Calibri Light</vt:lpstr>
      <vt:lpstr>Courier New</vt:lpstr>
      <vt:lpstr>Ping Fang SC</vt:lpstr>
      <vt:lpstr>PingFang SC</vt:lpstr>
      <vt:lpstr>Poppins Light</vt:lpstr>
      <vt:lpstr>Söhne</vt:lpstr>
      <vt:lpstr>Wingdings</vt:lpstr>
      <vt:lpstr>Office Theme</vt:lpstr>
      <vt:lpstr> 跨领域主题: 性别 数字化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Esnerjames P. Fernandez</dc:creator>
  <cp:lastModifiedBy>Reneli Gloria</cp:lastModifiedBy>
  <cp:revision>61</cp:revision>
  <dcterms:created xsi:type="dcterms:W3CDTF">2018-04-10T06:12:51Z</dcterms:created>
  <dcterms:modified xsi:type="dcterms:W3CDTF">2023-06-02T09:57:50Z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0x0101009FDAEA74914DCF4CB1BBCF0E2E5EDB11</vt:lpwstr>
  </property>
  <property fmtid="{D5CDD505-2E9C-101B-9397-08002B2CF9AE}" pid="3" name="d61536b25a8a4fedb48bb564279be82a">
    <vt:lpwstr>CWRD|6d71ff58-4882-4388-ab5c-218969b1e9c8</vt:lpwstr>
  </property>
  <property fmtid="{D5CDD505-2E9C-101B-9397-08002B2CF9AE}" pid="4" name="k985dbdc596c44d7acaf8184f33920f0">
    <vt:lpwstr>Regional|d4cb8265-5963-4e16-b4f8-5ada18938c78</vt:lpwstr>
  </property>
  <property fmtid="{D5CDD505-2E9C-101B-9397-08002B2CF9AE}" pid="5" name="TaxCatchAll">
    <vt:lpwstr>18;#Regional;#3;#CWRD;#2;#CWRD;#1;#English</vt:lpwstr>
  </property>
  <property fmtid="{D5CDD505-2E9C-101B-9397-08002B2CF9AE}" pid="6" name="h00e4aaaf4624e24a7df7f06faa038c6">
    <vt:lpwstr>English|16ac8743-31bb-43f8-9a73-533a041667d6</vt:lpwstr>
  </property>
  <property fmtid="{D5CDD505-2E9C-101B-9397-08002B2CF9AE}" pid="7" name="ADBContentGroup">
    <vt:lpwstr>2;#CWRD|6d71ff58-4882-4388-ab5c-218969b1e9c8</vt:lpwstr>
  </property>
  <property fmtid="{D5CDD505-2E9C-101B-9397-08002B2CF9AE}" pid="8" name="Order">
    <vt:r8>25760400</vt:r8>
  </property>
  <property fmtid="{D5CDD505-2E9C-101B-9397-08002B2CF9AE}" pid="9" name="j78542b1fffc4a1c84659474212e3133">
    <vt:lpwstr>CWRD|6d71ff58-4882-4388-ab5c-218969b1e9c8</vt:lpwstr>
  </property>
  <property fmtid="{D5CDD505-2E9C-101B-9397-08002B2CF9AE}" pid="10" name="xd_Signature">
    <vt:bool>false</vt:bool>
  </property>
  <property fmtid="{D5CDD505-2E9C-101B-9397-08002B2CF9AE}" pid="11" name="xd_ProgID">
    <vt:lpwstr/>
  </property>
  <property fmtid="{D5CDD505-2E9C-101B-9397-08002B2CF9AE}" pid="12" name="_ExtendedDescription">
    <vt:lpwstr/>
  </property>
  <property fmtid="{D5CDD505-2E9C-101B-9397-08002B2CF9AE}" pid="13" name="TriggerFlowInfo">
    <vt:lpwstr/>
  </property>
  <property fmtid="{D5CDD505-2E9C-101B-9397-08002B2CF9AE}" pid="14" name="ComplianceAssetId">
    <vt:lpwstr/>
  </property>
  <property fmtid="{D5CDD505-2E9C-101B-9397-08002B2CF9AE}" pid="15" name="TemplateUrl">
    <vt:lpwstr/>
  </property>
  <property fmtid="{D5CDD505-2E9C-101B-9397-08002B2CF9AE}" pid="16" name="MSIP_Label_817d4574-7375-4d17-b29c-6e4c6df0fcb0_Enabled">
    <vt:lpwstr>true</vt:lpwstr>
  </property>
  <property fmtid="{D5CDD505-2E9C-101B-9397-08002B2CF9AE}" pid="17" name="MSIP_Label_817d4574-7375-4d17-b29c-6e4c6df0fcb0_SetDate">
    <vt:lpwstr>2023-04-11T03:26:31Z</vt:lpwstr>
  </property>
  <property fmtid="{D5CDD505-2E9C-101B-9397-08002B2CF9AE}" pid="18" name="MSIP_Label_817d4574-7375-4d17-b29c-6e4c6df0fcb0_Method">
    <vt:lpwstr>Standard</vt:lpwstr>
  </property>
  <property fmtid="{D5CDD505-2E9C-101B-9397-08002B2CF9AE}" pid="19" name="MSIP_Label_817d4574-7375-4d17-b29c-6e4c6df0fcb0_Name">
    <vt:lpwstr>ADB Internal</vt:lpwstr>
  </property>
  <property fmtid="{D5CDD505-2E9C-101B-9397-08002B2CF9AE}" pid="20" name="MSIP_Label_817d4574-7375-4d17-b29c-6e4c6df0fcb0_SiteId">
    <vt:lpwstr>9495d6bb-41c2-4c58-848f-92e52cf3d640</vt:lpwstr>
  </property>
  <property fmtid="{D5CDD505-2E9C-101B-9397-08002B2CF9AE}" pid="21" name="MSIP_Label_817d4574-7375-4d17-b29c-6e4c6df0fcb0_ActionId">
    <vt:lpwstr>93605d0e-37ea-44fc-ba32-6c54431d93b3</vt:lpwstr>
  </property>
  <property fmtid="{D5CDD505-2E9C-101B-9397-08002B2CF9AE}" pid="22" name="MSIP_Label_817d4574-7375-4d17-b29c-6e4c6df0fcb0_ContentBits">
    <vt:lpwstr>2</vt:lpwstr>
  </property>
  <property fmtid="{D5CDD505-2E9C-101B-9397-08002B2CF9AE}" pid="23" name="ClassificationContentMarkingFooterLocations">
    <vt:lpwstr>Office Theme:8</vt:lpwstr>
  </property>
  <property fmtid="{D5CDD505-2E9C-101B-9397-08002B2CF9AE}" pid="24" name="ClassificationContentMarkingFooterText">
    <vt:lpwstr>INTERNAL. This information is accessible to ADB Management and staff. It may be shared outside ADB with appropriate permission.</vt:lpwstr>
  </property>
</Properties>
</file>