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4105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72B9D-6AB4-9743-B8B1-97F4345A7D2C}" type="doc">
      <dgm:prSet loTypeId="urn:microsoft.com/office/officeart/2008/layout/Lined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2DBAE0D-6150-F54A-9429-12309555E89A}">
      <dgm:prSet/>
      <dgm:spPr/>
      <dgm:t>
        <a:bodyPr/>
        <a:lstStyle/>
        <a:p>
          <a:pPr algn="ctr"/>
          <a:r>
            <a:rPr lang="ru-RU" b="1"/>
            <a:t>Общая задача</a:t>
          </a:r>
        </a:p>
      </dgm:t>
    </dgm:pt>
    <dgm:pt modelId="{4841B56C-8CDE-3C4B-9255-16B2414C73B1}" type="parTrans" cxnId="{8049F38D-B62F-9448-986D-07EECA5A8CB2}">
      <dgm:prSet/>
      <dgm:spPr/>
      <dgm:t>
        <a:bodyPr/>
        <a:lstStyle/>
        <a:p>
          <a:endParaRPr lang="en-GB"/>
        </a:p>
      </dgm:t>
    </dgm:pt>
    <dgm:pt modelId="{DD24D26E-0682-A143-B0C1-1DD5E4CD6775}" type="sibTrans" cxnId="{8049F38D-B62F-9448-986D-07EECA5A8CB2}">
      <dgm:prSet/>
      <dgm:spPr/>
      <dgm:t>
        <a:bodyPr/>
        <a:lstStyle/>
        <a:p>
          <a:endParaRPr lang="en-GB"/>
        </a:p>
      </dgm:t>
    </dgm:pt>
    <dgm:pt modelId="{8E5E38FE-EC95-4B4D-9C7F-4D3968F72178}">
      <dgm:prSet/>
      <dgm:spPr/>
      <dgm:t>
        <a:bodyPr/>
        <a:lstStyle/>
        <a:p>
          <a:pPr algn="ctr"/>
          <a:r>
            <a:rPr lang="ru-RU">
              <a:solidFill>
                <a:schemeClr val="tx1"/>
              </a:solidFill>
            </a:rPr>
            <a:t>Оказывать поддержку кластеру человеческого развития стратегии ЦАРЭС путем оказания государствам-членам ЦАРЭС помощи в сфере укрепления их усилий на пути к стандартизации и гармонизации в двух критических секторах - высшем образовании и профессионально-техническом образовании и обучении (ПТО). </a:t>
          </a:r>
        </a:p>
      </dgm:t>
    </dgm:pt>
    <dgm:pt modelId="{3E6D6534-50D4-3C40-A8A3-310EDE3E9FF3}" type="parTrans" cxnId="{3576FFC5-8D50-4949-ABC0-E349D55A63C2}">
      <dgm:prSet/>
      <dgm:spPr/>
      <dgm:t>
        <a:bodyPr/>
        <a:lstStyle/>
        <a:p>
          <a:endParaRPr lang="en-GB"/>
        </a:p>
      </dgm:t>
    </dgm:pt>
    <dgm:pt modelId="{71F09B8D-0F2F-ED45-B7EE-A0BC6A1301EC}" type="sibTrans" cxnId="{3576FFC5-8D50-4949-ABC0-E349D55A63C2}">
      <dgm:prSet/>
      <dgm:spPr/>
      <dgm:t>
        <a:bodyPr/>
        <a:lstStyle/>
        <a:p>
          <a:endParaRPr lang="en-GB"/>
        </a:p>
      </dgm:t>
    </dgm:pt>
    <dgm:pt modelId="{4A1C1801-15B1-6D43-A836-70B0511BADDE}" type="pres">
      <dgm:prSet presAssocID="{D6672B9D-6AB4-9743-B8B1-97F4345A7D2C}" presName="vert0" presStyleCnt="0">
        <dgm:presLayoutVars>
          <dgm:dir/>
          <dgm:animOne val="branch"/>
          <dgm:animLvl val="lvl"/>
        </dgm:presLayoutVars>
      </dgm:prSet>
      <dgm:spPr/>
    </dgm:pt>
    <dgm:pt modelId="{74ED4A8B-74F6-954C-9C04-EF18D7CD0A54}" type="pres">
      <dgm:prSet presAssocID="{D2DBAE0D-6150-F54A-9429-12309555E89A}" presName="thickLine" presStyleLbl="alignNode1" presStyleIdx="0" presStyleCnt="1"/>
      <dgm:spPr/>
    </dgm:pt>
    <dgm:pt modelId="{A00996D1-0371-A849-A7A1-E6C5B5C73F4D}" type="pres">
      <dgm:prSet presAssocID="{D2DBAE0D-6150-F54A-9429-12309555E89A}" presName="horz1" presStyleCnt="0"/>
      <dgm:spPr/>
    </dgm:pt>
    <dgm:pt modelId="{70D97033-F22E-4F43-B011-45C041502ACC}" type="pres">
      <dgm:prSet presAssocID="{D2DBAE0D-6150-F54A-9429-12309555E89A}" presName="tx1" presStyleLbl="revTx" presStyleIdx="0" presStyleCnt="2"/>
      <dgm:spPr/>
    </dgm:pt>
    <dgm:pt modelId="{A1A91395-52F1-AB44-87DE-B91C3D45DDC5}" type="pres">
      <dgm:prSet presAssocID="{D2DBAE0D-6150-F54A-9429-12309555E89A}" presName="vert1" presStyleCnt="0"/>
      <dgm:spPr/>
    </dgm:pt>
    <dgm:pt modelId="{033432A8-E132-8E4F-9DBC-2AA821362D49}" type="pres">
      <dgm:prSet presAssocID="{8E5E38FE-EC95-4B4D-9C7F-4D3968F72178}" presName="vertSpace2a" presStyleCnt="0"/>
      <dgm:spPr/>
    </dgm:pt>
    <dgm:pt modelId="{B0FB339F-9D3F-904A-907D-C97B8A0BF922}" type="pres">
      <dgm:prSet presAssocID="{8E5E38FE-EC95-4B4D-9C7F-4D3968F72178}" presName="horz2" presStyleCnt="0"/>
      <dgm:spPr/>
    </dgm:pt>
    <dgm:pt modelId="{A05E998A-F649-0845-BF0B-278EE786AA53}" type="pres">
      <dgm:prSet presAssocID="{8E5E38FE-EC95-4B4D-9C7F-4D3968F72178}" presName="horzSpace2" presStyleCnt="0"/>
      <dgm:spPr/>
    </dgm:pt>
    <dgm:pt modelId="{ACBD8B08-16B3-A44B-B92B-49E2879C453A}" type="pres">
      <dgm:prSet presAssocID="{8E5E38FE-EC95-4B4D-9C7F-4D3968F72178}" presName="tx2" presStyleLbl="revTx" presStyleIdx="1" presStyleCnt="2"/>
      <dgm:spPr/>
    </dgm:pt>
    <dgm:pt modelId="{E3637B39-1797-4D4B-98B1-052D66716C95}" type="pres">
      <dgm:prSet presAssocID="{8E5E38FE-EC95-4B4D-9C7F-4D3968F72178}" presName="vert2" presStyleCnt="0"/>
      <dgm:spPr/>
    </dgm:pt>
    <dgm:pt modelId="{5841E7E3-1199-4D42-A3F4-1772079FEEF6}" type="pres">
      <dgm:prSet presAssocID="{8E5E38FE-EC95-4B4D-9C7F-4D3968F72178}" presName="thinLine2b" presStyleLbl="callout" presStyleIdx="0" presStyleCnt="1"/>
      <dgm:spPr/>
    </dgm:pt>
    <dgm:pt modelId="{75EDE8B8-BBAA-1A43-874A-5C9490D81B66}" type="pres">
      <dgm:prSet presAssocID="{8E5E38FE-EC95-4B4D-9C7F-4D3968F72178}" presName="vertSpace2b" presStyleCnt="0"/>
      <dgm:spPr/>
    </dgm:pt>
  </dgm:ptLst>
  <dgm:cxnLst>
    <dgm:cxn modelId="{6B207E1C-7904-5C4B-A927-C312AEE434DC}" type="presOf" srcId="{D6672B9D-6AB4-9743-B8B1-97F4345A7D2C}" destId="{4A1C1801-15B1-6D43-A836-70B0511BADDE}" srcOrd="0" destOrd="0" presId="urn:microsoft.com/office/officeart/2008/layout/LinedList"/>
    <dgm:cxn modelId="{8049F38D-B62F-9448-986D-07EECA5A8CB2}" srcId="{D6672B9D-6AB4-9743-B8B1-97F4345A7D2C}" destId="{D2DBAE0D-6150-F54A-9429-12309555E89A}" srcOrd="0" destOrd="0" parTransId="{4841B56C-8CDE-3C4B-9255-16B2414C73B1}" sibTransId="{DD24D26E-0682-A143-B0C1-1DD5E4CD6775}"/>
    <dgm:cxn modelId="{7D63B1B7-9EB7-034B-A470-7E4BE3A3184F}" type="presOf" srcId="{8E5E38FE-EC95-4B4D-9C7F-4D3968F72178}" destId="{ACBD8B08-16B3-A44B-B92B-49E2879C453A}" srcOrd="0" destOrd="0" presId="urn:microsoft.com/office/officeart/2008/layout/LinedList"/>
    <dgm:cxn modelId="{3576FFC5-8D50-4949-ABC0-E349D55A63C2}" srcId="{D2DBAE0D-6150-F54A-9429-12309555E89A}" destId="{8E5E38FE-EC95-4B4D-9C7F-4D3968F72178}" srcOrd="0" destOrd="0" parTransId="{3E6D6534-50D4-3C40-A8A3-310EDE3E9FF3}" sibTransId="{71F09B8D-0F2F-ED45-B7EE-A0BC6A1301EC}"/>
    <dgm:cxn modelId="{4E4E4DF4-1A2A-8747-A4A7-C91499C9BFA8}" type="presOf" srcId="{D2DBAE0D-6150-F54A-9429-12309555E89A}" destId="{70D97033-F22E-4F43-B011-45C041502ACC}" srcOrd="0" destOrd="0" presId="urn:microsoft.com/office/officeart/2008/layout/LinedList"/>
    <dgm:cxn modelId="{9652BF95-3D8E-D74B-B62F-6E583B1A4F5F}" type="presParOf" srcId="{4A1C1801-15B1-6D43-A836-70B0511BADDE}" destId="{74ED4A8B-74F6-954C-9C04-EF18D7CD0A54}" srcOrd="0" destOrd="0" presId="urn:microsoft.com/office/officeart/2008/layout/LinedList"/>
    <dgm:cxn modelId="{07DFDD05-50C8-324B-B9E5-8B40B392F281}" type="presParOf" srcId="{4A1C1801-15B1-6D43-A836-70B0511BADDE}" destId="{A00996D1-0371-A849-A7A1-E6C5B5C73F4D}" srcOrd="1" destOrd="0" presId="urn:microsoft.com/office/officeart/2008/layout/LinedList"/>
    <dgm:cxn modelId="{8D1E17FD-92B4-504C-83FB-2A00D66DA5D4}" type="presParOf" srcId="{A00996D1-0371-A849-A7A1-E6C5B5C73F4D}" destId="{70D97033-F22E-4F43-B011-45C041502ACC}" srcOrd="0" destOrd="0" presId="urn:microsoft.com/office/officeart/2008/layout/LinedList"/>
    <dgm:cxn modelId="{FF36EFAA-6667-BE42-9698-D53044ECC2C2}" type="presParOf" srcId="{A00996D1-0371-A849-A7A1-E6C5B5C73F4D}" destId="{A1A91395-52F1-AB44-87DE-B91C3D45DDC5}" srcOrd="1" destOrd="0" presId="urn:microsoft.com/office/officeart/2008/layout/LinedList"/>
    <dgm:cxn modelId="{EEA538D2-CB0F-F24D-BD08-7CAC7B59FF75}" type="presParOf" srcId="{A1A91395-52F1-AB44-87DE-B91C3D45DDC5}" destId="{033432A8-E132-8E4F-9DBC-2AA821362D49}" srcOrd="0" destOrd="0" presId="urn:microsoft.com/office/officeart/2008/layout/LinedList"/>
    <dgm:cxn modelId="{F0181A00-CA26-0A42-9ECB-5E4154DD2640}" type="presParOf" srcId="{A1A91395-52F1-AB44-87DE-B91C3D45DDC5}" destId="{B0FB339F-9D3F-904A-907D-C97B8A0BF922}" srcOrd="1" destOrd="0" presId="urn:microsoft.com/office/officeart/2008/layout/LinedList"/>
    <dgm:cxn modelId="{589C460D-E625-1340-AC6A-E78A2F34E132}" type="presParOf" srcId="{B0FB339F-9D3F-904A-907D-C97B8A0BF922}" destId="{A05E998A-F649-0845-BF0B-278EE786AA53}" srcOrd="0" destOrd="0" presId="urn:microsoft.com/office/officeart/2008/layout/LinedList"/>
    <dgm:cxn modelId="{B28C4020-2E96-8C41-823F-01913354C246}" type="presParOf" srcId="{B0FB339F-9D3F-904A-907D-C97B8A0BF922}" destId="{ACBD8B08-16B3-A44B-B92B-49E2879C453A}" srcOrd="1" destOrd="0" presId="urn:microsoft.com/office/officeart/2008/layout/LinedList"/>
    <dgm:cxn modelId="{9A872059-80B9-0A4D-8A16-CF7A16677714}" type="presParOf" srcId="{B0FB339F-9D3F-904A-907D-C97B8A0BF922}" destId="{E3637B39-1797-4D4B-98B1-052D66716C95}" srcOrd="2" destOrd="0" presId="urn:microsoft.com/office/officeart/2008/layout/LinedList"/>
    <dgm:cxn modelId="{06ECA6FD-CDFD-334C-8B2B-3449583DEB7F}" type="presParOf" srcId="{A1A91395-52F1-AB44-87DE-B91C3D45DDC5}" destId="{5841E7E3-1199-4D42-A3F4-1772079FEEF6}" srcOrd="2" destOrd="0" presId="urn:microsoft.com/office/officeart/2008/layout/LinedList"/>
    <dgm:cxn modelId="{22B012D9-5D83-864B-BFAE-762B8ED02823}" type="presParOf" srcId="{A1A91395-52F1-AB44-87DE-B91C3D45DDC5}" destId="{75EDE8B8-BBAA-1A43-874A-5C9490D81B66}" srcOrd="3" destOrd="0" presId="urn:microsoft.com/office/officeart/2008/layout/LinedList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EF164-FD05-A44B-AB4F-7384C44EF11E}" type="doc">
      <dgm:prSet loTypeId="urn:microsoft.com/office/officeart/2008/layout/Lined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B7CD1841-7B58-2942-820B-DE50B5A29954}">
      <dgm:prSet custT="1"/>
      <dgm:spPr/>
      <dgm:t>
        <a:bodyPr/>
        <a:lstStyle/>
        <a:p>
          <a:pPr algn="ctr"/>
          <a:r>
            <a:rPr lang="ru-RU" sz="2800" b="1"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Четыре фокусных области</a:t>
          </a:r>
        </a:p>
      </dgm:t>
    </dgm:pt>
    <dgm:pt modelId="{25316910-6A53-6241-B7F7-94D2971FD0B3}" type="parTrans" cxnId="{1A6E60FE-2CAE-274E-A0F9-869305DCC10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6DF8572-E2EC-4A47-A05F-69D1E3A06FB9}" type="sibTrans" cxnId="{1A6E60FE-2CAE-274E-A0F9-869305DCC10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094E706-CE97-AD44-8196-A10950F3F6C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>
              <a:solidFill>
                <a:schemeClr val="tx1"/>
              </a:solidFill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1. Стандартизация и гармонизация в сфере высшего образования </a:t>
          </a:r>
        </a:p>
      </dgm:t>
    </dgm:pt>
    <dgm:pt modelId="{2D0E376D-05C4-774C-B654-2BCB4C43F991}" type="parTrans" cxnId="{BFFBF999-BCE7-7D41-8482-E148F9C5B4A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8AFDB7B4-9F49-8946-85B7-EB2F896A6B44}" type="sibTrans" cxnId="{BFFBF999-BCE7-7D41-8482-E148F9C5B4A6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651E76B7-AC0F-C946-A502-C4BA5FC434ED}">
      <dgm:prSet/>
      <dgm:spPr/>
      <dgm:t>
        <a:bodyPr/>
        <a:lstStyle/>
        <a:p>
          <a:r>
            <a:rPr lang="ru-RU">
              <a:solidFill>
                <a:schemeClr val="tx1"/>
              </a:solidFill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2. Стандартизация и гармонизация в сфере ПТО </a:t>
          </a:r>
        </a:p>
      </dgm:t>
    </dgm:pt>
    <dgm:pt modelId="{6DF5B40E-D039-A24C-BEB1-22BE8EB883E4}" type="parTrans" cxnId="{62C998ED-4FB3-1F4D-B411-5280DC0C89D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E7B66D1-57CB-774A-8AB5-4CAE35DEB402}" type="sibTrans" cxnId="{62C998ED-4FB3-1F4D-B411-5280DC0C89D7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8923B9F0-5AC2-204B-AE1A-1E6506F70D6E}">
      <dgm:prSet/>
      <dgm:spPr/>
      <dgm:t>
        <a:bodyPr/>
        <a:lstStyle/>
        <a:p>
          <a:r>
            <a:rPr lang="ru-RU">
              <a:solidFill>
                <a:schemeClr val="tx1"/>
              </a:solidFill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3. Управление и регулирование систем рекрутинга </a:t>
          </a:r>
        </a:p>
      </dgm:t>
    </dgm:pt>
    <dgm:pt modelId="{9BFA0A48-417B-D945-A821-B1FC8A689ADF}" type="parTrans" cxnId="{34B6F436-904A-4C44-9652-89CB3247CDF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1EB9037-D7EB-ED42-A599-1F66EAE16A6C}" type="sibTrans" cxnId="{34B6F436-904A-4C44-9652-89CB3247CDF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12F03EF-4F9B-F24B-8D23-4D5B99FEF96E}">
      <dgm:prSet/>
      <dgm:spPr/>
      <dgm:t>
        <a:bodyPr/>
        <a:lstStyle/>
        <a:p>
          <a:r>
            <a:rPr lang="ru-RU">
              <a:solidFill>
                <a:schemeClr val="tx1"/>
              </a:solidFill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4. Разработка базы данных рынка труда и информационной системы</a:t>
          </a:r>
        </a:p>
      </dgm:t>
    </dgm:pt>
    <dgm:pt modelId="{FF875816-1D86-3045-BC1F-9A599A28744E}" type="parTrans" cxnId="{4B8A7248-7F6D-9C4A-A342-9EFB88ED8D1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1F88863-89B7-4C4E-B822-FF8F066A4F84}" type="sibTrans" cxnId="{4B8A7248-7F6D-9C4A-A342-9EFB88ED8D13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58E527F4-B4A9-1348-9099-B6903CA487CC}" type="pres">
      <dgm:prSet presAssocID="{20DEF164-FD05-A44B-AB4F-7384C44EF11E}" presName="vert0" presStyleCnt="0">
        <dgm:presLayoutVars>
          <dgm:dir/>
          <dgm:animOne val="branch"/>
          <dgm:animLvl val="lvl"/>
        </dgm:presLayoutVars>
      </dgm:prSet>
      <dgm:spPr/>
    </dgm:pt>
    <dgm:pt modelId="{72B568BE-6A5E-AF4B-9781-AA004D6D5A77}" type="pres">
      <dgm:prSet presAssocID="{B7CD1841-7B58-2942-820B-DE50B5A29954}" presName="thickLine" presStyleLbl="alignNode1" presStyleIdx="0" presStyleCnt="1" custLinFactNeighborX="-3846" custLinFactNeighborY="-1125"/>
      <dgm:spPr/>
    </dgm:pt>
    <dgm:pt modelId="{1EA610A8-66BA-7548-B269-462311ECE8F3}" type="pres">
      <dgm:prSet presAssocID="{B7CD1841-7B58-2942-820B-DE50B5A29954}" presName="horz1" presStyleCnt="0"/>
      <dgm:spPr/>
    </dgm:pt>
    <dgm:pt modelId="{6CA93FA1-2801-AC46-ACC3-4047B60B0A6D}" type="pres">
      <dgm:prSet presAssocID="{B7CD1841-7B58-2942-820B-DE50B5A29954}" presName="tx1" presStyleLbl="revTx" presStyleIdx="0" presStyleCnt="5"/>
      <dgm:spPr/>
    </dgm:pt>
    <dgm:pt modelId="{C800DCB4-21AC-9B46-803E-6B20233E0CCB}" type="pres">
      <dgm:prSet presAssocID="{B7CD1841-7B58-2942-820B-DE50B5A29954}" presName="vert1" presStyleCnt="0"/>
      <dgm:spPr/>
    </dgm:pt>
    <dgm:pt modelId="{23207C78-FAA8-1446-A148-BC5CC07D81E2}" type="pres">
      <dgm:prSet presAssocID="{E094E706-CE97-AD44-8196-A10950F3F6CC}" presName="vertSpace2a" presStyleCnt="0"/>
      <dgm:spPr/>
    </dgm:pt>
    <dgm:pt modelId="{83E7CAE3-1BDC-3240-A6F7-100CACF95F13}" type="pres">
      <dgm:prSet presAssocID="{E094E706-CE97-AD44-8196-A10950F3F6CC}" presName="horz2" presStyleCnt="0"/>
      <dgm:spPr/>
    </dgm:pt>
    <dgm:pt modelId="{F6421EA1-53AF-704D-A4F6-0BF996D5355D}" type="pres">
      <dgm:prSet presAssocID="{E094E706-CE97-AD44-8196-A10950F3F6CC}" presName="horzSpace2" presStyleCnt="0"/>
      <dgm:spPr/>
    </dgm:pt>
    <dgm:pt modelId="{6ABCEC69-F62A-F149-8158-EE925EF77798}" type="pres">
      <dgm:prSet presAssocID="{E094E706-CE97-AD44-8196-A10950F3F6CC}" presName="tx2" presStyleLbl="revTx" presStyleIdx="1" presStyleCnt="5"/>
      <dgm:spPr/>
    </dgm:pt>
    <dgm:pt modelId="{897CF116-7794-B84E-873F-1536CAAC962D}" type="pres">
      <dgm:prSet presAssocID="{E094E706-CE97-AD44-8196-A10950F3F6CC}" presName="vert2" presStyleCnt="0"/>
      <dgm:spPr/>
    </dgm:pt>
    <dgm:pt modelId="{AAC77018-FA57-B84D-B946-C1A4BC153C0B}" type="pres">
      <dgm:prSet presAssocID="{E094E706-CE97-AD44-8196-A10950F3F6CC}" presName="thinLine2b" presStyleLbl="callout" presStyleIdx="0" presStyleCnt="4"/>
      <dgm:spPr/>
    </dgm:pt>
    <dgm:pt modelId="{48ED8D78-0AFA-9D44-911B-A0C739B18324}" type="pres">
      <dgm:prSet presAssocID="{E094E706-CE97-AD44-8196-A10950F3F6CC}" presName="vertSpace2b" presStyleCnt="0"/>
      <dgm:spPr/>
    </dgm:pt>
    <dgm:pt modelId="{66F4C159-8945-5344-B359-2898757BF059}" type="pres">
      <dgm:prSet presAssocID="{651E76B7-AC0F-C946-A502-C4BA5FC434ED}" presName="horz2" presStyleCnt="0"/>
      <dgm:spPr/>
    </dgm:pt>
    <dgm:pt modelId="{8B9D25DF-6710-0743-AB3F-307DA8E7E073}" type="pres">
      <dgm:prSet presAssocID="{651E76B7-AC0F-C946-A502-C4BA5FC434ED}" presName="horzSpace2" presStyleCnt="0"/>
      <dgm:spPr/>
    </dgm:pt>
    <dgm:pt modelId="{AED38103-599F-3D41-8F88-21FC36C81B50}" type="pres">
      <dgm:prSet presAssocID="{651E76B7-AC0F-C946-A502-C4BA5FC434ED}" presName="tx2" presStyleLbl="revTx" presStyleIdx="2" presStyleCnt="5"/>
      <dgm:spPr/>
    </dgm:pt>
    <dgm:pt modelId="{9872A22A-BC82-E747-8680-BF41774C5E97}" type="pres">
      <dgm:prSet presAssocID="{651E76B7-AC0F-C946-A502-C4BA5FC434ED}" presName="vert2" presStyleCnt="0"/>
      <dgm:spPr/>
    </dgm:pt>
    <dgm:pt modelId="{895B0BC4-4992-0743-B578-14F8C7375FAA}" type="pres">
      <dgm:prSet presAssocID="{651E76B7-AC0F-C946-A502-C4BA5FC434ED}" presName="thinLine2b" presStyleLbl="callout" presStyleIdx="1" presStyleCnt="4"/>
      <dgm:spPr/>
    </dgm:pt>
    <dgm:pt modelId="{716283C3-8D35-284A-B828-A2DA46F7D406}" type="pres">
      <dgm:prSet presAssocID="{651E76B7-AC0F-C946-A502-C4BA5FC434ED}" presName="vertSpace2b" presStyleCnt="0"/>
      <dgm:spPr/>
    </dgm:pt>
    <dgm:pt modelId="{300F4825-36CF-1C4B-8F9B-D4A882F41CAB}" type="pres">
      <dgm:prSet presAssocID="{8923B9F0-5AC2-204B-AE1A-1E6506F70D6E}" presName="horz2" presStyleCnt="0"/>
      <dgm:spPr/>
    </dgm:pt>
    <dgm:pt modelId="{89B640BC-5874-2448-94C9-224E49D317F3}" type="pres">
      <dgm:prSet presAssocID="{8923B9F0-5AC2-204B-AE1A-1E6506F70D6E}" presName="horzSpace2" presStyleCnt="0"/>
      <dgm:spPr/>
    </dgm:pt>
    <dgm:pt modelId="{804C4A2B-480F-674E-9586-C8C2DC5AC1DC}" type="pres">
      <dgm:prSet presAssocID="{8923B9F0-5AC2-204B-AE1A-1E6506F70D6E}" presName="tx2" presStyleLbl="revTx" presStyleIdx="3" presStyleCnt="5"/>
      <dgm:spPr/>
    </dgm:pt>
    <dgm:pt modelId="{85F63956-3363-E644-A891-DA6FFD2BC121}" type="pres">
      <dgm:prSet presAssocID="{8923B9F0-5AC2-204B-AE1A-1E6506F70D6E}" presName="vert2" presStyleCnt="0"/>
      <dgm:spPr/>
    </dgm:pt>
    <dgm:pt modelId="{144ADA9B-3934-C94F-9425-71C4923331FC}" type="pres">
      <dgm:prSet presAssocID="{8923B9F0-5AC2-204B-AE1A-1E6506F70D6E}" presName="thinLine2b" presStyleLbl="callout" presStyleIdx="2" presStyleCnt="4"/>
      <dgm:spPr/>
    </dgm:pt>
    <dgm:pt modelId="{21837E55-25E3-7B4A-B0C2-F6D44B1D8CC7}" type="pres">
      <dgm:prSet presAssocID="{8923B9F0-5AC2-204B-AE1A-1E6506F70D6E}" presName="vertSpace2b" presStyleCnt="0"/>
      <dgm:spPr/>
    </dgm:pt>
    <dgm:pt modelId="{A91BA27E-15FC-7B4F-BF77-3185B6C8D60E}" type="pres">
      <dgm:prSet presAssocID="{712F03EF-4F9B-F24B-8D23-4D5B99FEF96E}" presName="horz2" presStyleCnt="0"/>
      <dgm:spPr/>
    </dgm:pt>
    <dgm:pt modelId="{2ECCBF77-1AD6-D54C-A895-614112E54B59}" type="pres">
      <dgm:prSet presAssocID="{712F03EF-4F9B-F24B-8D23-4D5B99FEF96E}" presName="horzSpace2" presStyleCnt="0"/>
      <dgm:spPr/>
    </dgm:pt>
    <dgm:pt modelId="{E46E7710-B95F-EE43-9D0C-409A1907E099}" type="pres">
      <dgm:prSet presAssocID="{712F03EF-4F9B-F24B-8D23-4D5B99FEF96E}" presName="tx2" presStyleLbl="revTx" presStyleIdx="4" presStyleCnt="5"/>
      <dgm:spPr/>
    </dgm:pt>
    <dgm:pt modelId="{BAC2FFB9-529F-D045-9CD2-9639037B2527}" type="pres">
      <dgm:prSet presAssocID="{712F03EF-4F9B-F24B-8D23-4D5B99FEF96E}" presName="vert2" presStyleCnt="0"/>
      <dgm:spPr/>
    </dgm:pt>
    <dgm:pt modelId="{07AB74A6-BEA5-D84C-9414-BEE46E1CF467}" type="pres">
      <dgm:prSet presAssocID="{712F03EF-4F9B-F24B-8D23-4D5B99FEF96E}" presName="thinLine2b" presStyleLbl="callout" presStyleIdx="3" presStyleCnt="4"/>
      <dgm:spPr/>
    </dgm:pt>
    <dgm:pt modelId="{C6093684-B3C2-FC4D-B895-3EB3EC00C6BC}" type="pres">
      <dgm:prSet presAssocID="{712F03EF-4F9B-F24B-8D23-4D5B99FEF96E}" presName="vertSpace2b" presStyleCnt="0"/>
      <dgm:spPr/>
    </dgm:pt>
  </dgm:ptLst>
  <dgm:cxnLst>
    <dgm:cxn modelId="{12113A27-575E-FD48-AE1A-13AEAE31F7AC}" type="presOf" srcId="{8923B9F0-5AC2-204B-AE1A-1E6506F70D6E}" destId="{804C4A2B-480F-674E-9586-C8C2DC5AC1DC}" srcOrd="0" destOrd="0" presId="urn:microsoft.com/office/officeart/2008/layout/LinedList"/>
    <dgm:cxn modelId="{34B6F436-904A-4C44-9652-89CB3247CDF3}" srcId="{B7CD1841-7B58-2942-820B-DE50B5A29954}" destId="{8923B9F0-5AC2-204B-AE1A-1E6506F70D6E}" srcOrd="2" destOrd="0" parTransId="{9BFA0A48-417B-D945-A821-B1FC8A689ADF}" sibTransId="{91EB9037-D7EB-ED42-A599-1F66EAE16A6C}"/>
    <dgm:cxn modelId="{4B8A7248-7F6D-9C4A-A342-9EFB88ED8D13}" srcId="{B7CD1841-7B58-2942-820B-DE50B5A29954}" destId="{712F03EF-4F9B-F24B-8D23-4D5B99FEF96E}" srcOrd="3" destOrd="0" parTransId="{FF875816-1D86-3045-BC1F-9A599A28744E}" sibTransId="{C1F88863-89B7-4C4E-B822-FF8F066A4F84}"/>
    <dgm:cxn modelId="{F41B1274-A05E-B147-843C-A0DF9FD56C1C}" type="presOf" srcId="{20DEF164-FD05-A44B-AB4F-7384C44EF11E}" destId="{58E527F4-B4A9-1348-9099-B6903CA487CC}" srcOrd="0" destOrd="0" presId="urn:microsoft.com/office/officeart/2008/layout/LinedList"/>
    <dgm:cxn modelId="{C599337D-612F-0A42-9B66-1856EADC5E39}" type="presOf" srcId="{B7CD1841-7B58-2942-820B-DE50B5A29954}" destId="{6CA93FA1-2801-AC46-ACC3-4047B60B0A6D}" srcOrd="0" destOrd="0" presId="urn:microsoft.com/office/officeart/2008/layout/LinedList"/>
    <dgm:cxn modelId="{BFFBF999-BCE7-7D41-8482-E148F9C5B4A6}" srcId="{B7CD1841-7B58-2942-820B-DE50B5A29954}" destId="{E094E706-CE97-AD44-8196-A10950F3F6CC}" srcOrd="0" destOrd="0" parTransId="{2D0E376D-05C4-774C-B654-2BCB4C43F991}" sibTransId="{8AFDB7B4-9F49-8946-85B7-EB2F896A6B44}"/>
    <dgm:cxn modelId="{495ED3B0-200D-0F41-BC23-6701F675FDB1}" type="presOf" srcId="{E094E706-CE97-AD44-8196-A10950F3F6CC}" destId="{6ABCEC69-F62A-F149-8158-EE925EF77798}" srcOrd="0" destOrd="0" presId="urn:microsoft.com/office/officeart/2008/layout/LinedList"/>
    <dgm:cxn modelId="{CF8284BF-D8BF-CF4D-8100-DB6926E9A828}" type="presOf" srcId="{651E76B7-AC0F-C946-A502-C4BA5FC434ED}" destId="{AED38103-599F-3D41-8F88-21FC36C81B50}" srcOrd="0" destOrd="0" presId="urn:microsoft.com/office/officeart/2008/layout/LinedList"/>
    <dgm:cxn modelId="{823669CD-43CA-8944-9870-6E82FD4D6F96}" type="presOf" srcId="{712F03EF-4F9B-F24B-8D23-4D5B99FEF96E}" destId="{E46E7710-B95F-EE43-9D0C-409A1907E099}" srcOrd="0" destOrd="0" presId="urn:microsoft.com/office/officeart/2008/layout/LinedList"/>
    <dgm:cxn modelId="{62C998ED-4FB3-1F4D-B411-5280DC0C89D7}" srcId="{B7CD1841-7B58-2942-820B-DE50B5A29954}" destId="{651E76B7-AC0F-C946-A502-C4BA5FC434ED}" srcOrd="1" destOrd="0" parTransId="{6DF5B40E-D039-A24C-BEB1-22BE8EB883E4}" sibTransId="{DE7B66D1-57CB-774A-8AB5-4CAE35DEB402}"/>
    <dgm:cxn modelId="{1A6E60FE-2CAE-274E-A0F9-869305DCC10C}" srcId="{20DEF164-FD05-A44B-AB4F-7384C44EF11E}" destId="{B7CD1841-7B58-2942-820B-DE50B5A29954}" srcOrd="0" destOrd="0" parTransId="{25316910-6A53-6241-B7F7-94D2971FD0B3}" sibTransId="{76DF8572-E2EC-4A47-A05F-69D1E3A06FB9}"/>
    <dgm:cxn modelId="{D3E94293-E264-F749-8C96-02E030843460}" type="presParOf" srcId="{58E527F4-B4A9-1348-9099-B6903CA487CC}" destId="{72B568BE-6A5E-AF4B-9781-AA004D6D5A77}" srcOrd="0" destOrd="0" presId="urn:microsoft.com/office/officeart/2008/layout/LinedList"/>
    <dgm:cxn modelId="{360EB909-2F23-5442-AFC1-D5200CE244FD}" type="presParOf" srcId="{58E527F4-B4A9-1348-9099-B6903CA487CC}" destId="{1EA610A8-66BA-7548-B269-462311ECE8F3}" srcOrd="1" destOrd="0" presId="urn:microsoft.com/office/officeart/2008/layout/LinedList"/>
    <dgm:cxn modelId="{93E56573-C91F-484F-A854-6367490B2D53}" type="presParOf" srcId="{1EA610A8-66BA-7548-B269-462311ECE8F3}" destId="{6CA93FA1-2801-AC46-ACC3-4047B60B0A6D}" srcOrd="0" destOrd="0" presId="urn:microsoft.com/office/officeart/2008/layout/LinedList"/>
    <dgm:cxn modelId="{DF7A6394-A3DF-5E45-826E-EF95DC6F9D18}" type="presParOf" srcId="{1EA610A8-66BA-7548-B269-462311ECE8F3}" destId="{C800DCB4-21AC-9B46-803E-6B20233E0CCB}" srcOrd="1" destOrd="0" presId="urn:microsoft.com/office/officeart/2008/layout/LinedList"/>
    <dgm:cxn modelId="{E7AB970C-AD5C-7C46-8F59-94629EAAEDC5}" type="presParOf" srcId="{C800DCB4-21AC-9B46-803E-6B20233E0CCB}" destId="{23207C78-FAA8-1446-A148-BC5CC07D81E2}" srcOrd="0" destOrd="0" presId="urn:microsoft.com/office/officeart/2008/layout/LinedList"/>
    <dgm:cxn modelId="{F1C02CFF-A2D3-2946-96A1-9096DFC712AF}" type="presParOf" srcId="{C800DCB4-21AC-9B46-803E-6B20233E0CCB}" destId="{83E7CAE3-1BDC-3240-A6F7-100CACF95F13}" srcOrd="1" destOrd="0" presId="urn:microsoft.com/office/officeart/2008/layout/LinedList"/>
    <dgm:cxn modelId="{F4C7EF16-2F1D-5949-9461-1533B1FDBD09}" type="presParOf" srcId="{83E7CAE3-1BDC-3240-A6F7-100CACF95F13}" destId="{F6421EA1-53AF-704D-A4F6-0BF996D5355D}" srcOrd="0" destOrd="0" presId="urn:microsoft.com/office/officeart/2008/layout/LinedList"/>
    <dgm:cxn modelId="{09588C05-9E75-644C-9C67-7209A0DD50B7}" type="presParOf" srcId="{83E7CAE3-1BDC-3240-A6F7-100CACF95F13}" destId="{6ABCEC69-F62A-F149-8158-EE925EF77798}" srcOrd="1" destOrd="0" presId="urn:microsoft.com/office/officeart/2008/layout/LinedList"/>
    <dgm:cxn modelId="{486F9562-E0E0-0D4C-A1C3-522115E30445}" type="presParOf" srcId="{83E7CAE3-1BDC-3240-A6F7-100CACF95F13}" destId="{897CF116-7794-B84E-873F-1536CAAC962D}" srcOrd="2" destOrd="0" presId="urn:microsoft.com/office/officeart/2008/layout/LinedList"/>
    <dgm:cxn modelId="{BEADAFAF-F6C1-7848-A1D9-B0D3008E936C}" type="presParOf" srcId="{C800DCB4-21AC-9B46-803E-6B20233E0CCB}" destId="{AAC77018-FA57-B84D-B946-C1A4BC153C0B}" srcOrd="2" destOrd="0" presId="urn:microsoft.com/office/officeart/2008/layout/LinedList"/>
    <dgm:cxn modelId="{CF1E2C89-46A0-274F-8F6C-EDEBA821C717}" type="presParOf" srcId="{C800DCB4-21AC-9B46-803E-6B20233E0CCB}" destId="{48ED8D78-0AFA-9D44-911B-A0C739B18324}" srcOrd="3" destOrd="0" presId="urn:microsoft.com/office/officeart/2008/layout/LinedList"/>
    <dgm:cxn modelId="{36F05082-4DDA-9A4C-92CC-B5E9E2979F14}" type="presParOf" srcId="{C800DCB4-21AC-9B46-803E-6B20233E0CCB}" destId="{66F4C159-8945-5344-B359-2898757BF059}" srcOrd="4" destOrd="0" presId="urn:microsoft.com/office/officeart/2008/layout/LinedList"/>
    <dgm:cxn modelId="{BBA74A95-7CC0-4446-9B6B-80231F2DA4FA}" type="presParOf" srcId="{66F4C159-8945-5344-B359-2898757BF059}" destId="{8B9D25DF-6710-0743-AB3F-307DA8E7E073}" srcOrd="0" destOrd="0" presId="urn:microsoft.com/office/officeart/2008/layout/LinedList"/>
    <dgm:cxn modelId="{73B681B2-9114-B149-BBF8-7149D15EE298}" type="presParOf" srcId="{66F4C159-8945-5344-B359-2898757BF059}" destId="{AED38103-599F-3D41-8F88-21FC36C81B50}" srcOrd="1" destOrd="0" presId="urn:microsoft.com/office/officeart/2008/layout/LinedList"/>
    <dgm:cxn modelId="{F2FC9B3D-6B44-4A43-9B9E-E221C47F1C2E}" type="presParOf" srcId="{66F4C159-8945-5344-B359-2898757BF059}" destId="{9872A22A-BC82-E747-8680-BF41774C5E97}" srcOrd="2" destOrd="0" presId="urn:microsoft.com/office/officeart/2008/layout/LinedList"/>
    <dgm:cxn modelId="{38D8DAA0-405D-4547-9DE3-169AF328ABC5}" type="presParOf" srcId="{C800DCB4-21AC-9B46-803E-6B20233E0CCB}" destId="{895B0BC4-4992-0743-B578-14F8C7375FAA}" srcOrd="5" destOrd="0" presId="urn:microsoft.com/office/officeart/2008/layout/LinedList"/>
    <dgm:cxn modelId="{AFB881B9-21F6-B941-890C-A0003E5287D7}" type="presParOf" srcId="{C800DCB4-21AC-9B46-803E-6B20233E0CCB}" destId="{716283C3-8D35-284A-B828-A2DA46F7D406}" srcOrd="6" destOrd="0" presId="urn:microsoft.com/office/officeart/2008/layout/LinedList"/>
    <dgm:cxn modelId="{9CF1FF13-0370-574B-A25C-5CBCFE1726CE}" type="presParOf" srcId="{C800DCB4-21AC-9B46-803E-6B20233E0CCB}" destId="{300F4825-36CF-1C4B-8F9B-D4A882F41CAB}" srcOrd="7" destOrd="0" presId="urn:microsoft.com/office/officeart/2008/layout/LinedList"/>
    <dgm:cxn modelId="{AC371FE2-2268-0148-AADC-6EC0F963C154}" type="presParOf" srcId="{300F4825-36CF-1C4B-8F9B-D4A882F41CAB}" destId="{89B640BC-5874-2448-94C9-224E49D317F3}" srcOrd="0" destOrd="0" presId="urn:microsoft.com/office/officeart/2008/layout/LinedList"/>
    <dgm:cxn modelId="{61B95832-8F9B-EA4F-8804-DA6FCAA2403E}" type="presParOf" srcId="{300F4825-36CF-1C4B-8F9B-D4A882F41CAB}" destId="{804C4A2B-480F-674E-9586-C8C2DC5AC1DC}" srcOrd="1" destOrd="0" presId="urn:microsoft.com/office/officeart/2008/layout/LinedList"/>
    <dgm:cxn modelId="{9A38A6F9-2A37-AC4E-BE8C-A586B436863E}" type="presParOf" srcId="{300F4825-36CF-1C4B-8F9B-D4A882F41CAB}" destId="{85F63956-3363-E644-A891-DA6FFD2BC121}" srcOrd="2" destOrd="0" presId="urn:microsoft.com/office/officeart/2008/layout/LinedList"/>
    <dgm:cxn modelId="{77DE2E5D-A28D-254E-B57F-66C96390E40B}" type="presParOf" srcId="{C800DCB4-21AC-9B46-803E-6B20233E0CCB}" destId="{144ADA9B-3934-C94F-9425-71C4923331FC}" srcOrd="8" destOrd="0" presId="urn:microsoft.com/office/officeart/2008/layout/LinedList"/>
    <dgm:cxn modelId="{89681CCC-3074-3C49-8416-64D0510F61BF}" type="presParOf" srcId="{C800DCB4-21AC-9B46-803E-6B20233E0CCB}" destId="{21837E55-25E3-7B4A-B0C2-F6D44B1D8CC7}" srcOrd="9" destOrd="0" presId="urn:microsoft.com/office/officeart/2008/layout/LinedList"/>
    <dgm:cxn modelId="{AE39CB4E-A63B-E440-9AA7-F8DC7A905340}" type="presParOf" srcId="{C800DCB4-21AC-9B46-803E-6B20233E0CCB}" destId="{A91BA27E-15FC-7B4F-BF77-3185B6C8D60E}" srcOrd="10" destOrd="0" presId="urn:microsoft.com/office/officeart/2008/layout/LinedList"/>
    <dgm:cxn modelId="{91DF8A8C-7C11-E349-AFFB-C7897E253975}" type="presParOf" srcId="{A91BA27E-15FC-7B4F-BF77-3185B6C8D60E}" destId="{2ECCBF77-1AD6-D54C-A895-614112E54B59}" srcOrd="0" destOrd="0" presId="urn:microsoft.com/office/officeart/2008/layout/LinedList"/>
    <dgm:cxn modelId="{EAEA8E66-80FC-7743-BA81-808FA0D69181}" type="presParOf" srcId="{A91BA27E-15FC-7B4F-BF77-3185B6C8D60E}" destId="{E46E7710-B95F-EE43-9D0C-409A1907E099}" srcOrd="1" destOrd="0" presId="urn:microsoft.com/office/officeart/2008/layout/LinedList"/>
    <dgm:cxn modelId="{1963AD02-62AF-5C4D-8090-2A996B5A1BC6}" type="presParOf" srcId="{A91BA27E-15FC-7B4F-BF77-3185B6C8D60E}" destId="{BAC2FFB9-529F-D045-9CD2-9639037B2527}" srcOrd="2" destOrd="0" presId="urn:microsoft.com/office/officeart/2008/layout/LinedList"/>
    <dgm:cxn modelId="{BF0C2F66-A1AF-3247-9BA7-924C53290EB6}" type="presParOf" srcId="{C800DCB4-21AC-9B46-803E-6B20233E0CCB}" destId="{07AB74A6-BEA5-D84C-9414-BEE46E1CF467}" srcOrd="11" destOrd="0" presId="urn:microsoft.com/office/officeart/2008/layout/LinedList"/>
    <dgm:cxn modelId="{232CCFF4-3667-C542-B1BC-FD4D3D079112}" type="presParOf" srcId="{C800DCB4-21AC-9B46-803E-6B20233E0CCB}" destId="{C6093684-B3C2-FC4D-B895-3EB3EC00C6BC}" srcOrd="12" destOrd="0" presId="urn:microsoft.com/office/officeart/2008/layout/LinedList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03E5E-5508-474C-A8FC-E356A5676427}" type="doc">
      <dgm:prSet loTypeId="urn:microsoft.com/office/officeart/2005/8/layout/vList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604D458-A07D-7E49-B57A-6F96EE27CF4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None/>
          </a:pPr>
          <a:r>
            <a:rPr lang="ru-RU" sz="2000" b="1">
              <a:latin typeface="Calibri" panose="020F0502020204030204" pitchFamily="34" charset="0"/>
            </a:rPr>
            <a:t>1. Установочное совещание и экспертный круглый стол состоялись в Тбилиси, Грузия, в мае 2022 г. </a:t>
          </a:r>
        </a:p>
      </dgm:t>
    </dgm:pt>
    <dgm:pt modelId="{193D3E0E-EAFD-B84D-8753-2A1064CE6A49}" type="parTrans" cxnId="{DB9F1E70-652F-A44C-B2B6-6D9260290A19}">
      <dgm:prSet/>
      <dgm:spPr/>
      <dgm:t>
        <a:bodyPr/>
        <a:lstStyle/>
        <a:p>
          <a:endParaRPr lang="en-GB" sz="1600"/>
        </a:p>
      </dgm:t>
    </dgm:pt>
    <dgm:pt modelId="{3745B2D9-5BBC-DC43-A4EE-CFC895E715AD}" type="sibTrans" cxnId="{DB9F1E70-652F-A44C-B2B6-6D9260290A19}">
      <dgm:prSet/>
      <dgm:spPr/>
      <dgm:t>
        <a:bodyPr/>
        <a:lstStyle/>
        <a:p>
          <a:endParaRPr lang="en-GB" sz="1600"/>
        </a:p>
      </dgm:t>
    </dgm:pt>
    <dgm:pt modelId="{60D1E3FA-496A-784F-9A0A-0027B97BB697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ru-RU" sz="1400" b="0" dirty="0">
              <a:latin typeface="Calibri" panose="020F0502020204030204" pitchFamily="34" charset="0"/>
            </a:rPr>
            <a:t>в фокусе мероприятий находились ключевые события, вызовы и возможности для сотрудничества в области развития навыков в регионе ЦАРЭС</a:t>
          </a:r>
        </a:p>
      </dgm:t>
    </dgm:pt>
    <dgm:pt modelId="{5C4AF8F3-3587-5D4B-AF42-587692DAC1C1}" type="parTrans" cxnId="{91817FE6-69B3-B649-9422-B113432064CA}">
      <dgm:prSet/>
      <dgm:spPr/>
      <dgm:t>
        <a:bodyPr/>
        <a:lstStyle/>
        <a:p>
          <a:endParaRPr lang="en-GB" sz="1600"/>
        </a:p>
      </dgm:t>
    </dgm:pt>
    <dgm:pt modelId="{CBD623FC-DF73-4644-A1A9-A053B447F8F9}" type="sibTrans" cxnId="{91817FE6-69B3-B649-9422-B113432064CA}">
      <dgm:prSet/>
      <dgm:spPr/>
      <dgm:t>
        <a:bodyPr/>
        <a:lstStyle/>
        <a:p>
          <a:endParaRPr lang="en-GB" sz="1600"/>
        </a:p>
      </dgm:t>
    </dgm:pt>
    <dgm:pt modelId="{2BB8B12F-5468-4248-933D-38F9FFC5A82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b="1">
              <a:latin typeface="Calibri" panose="020F0502020204030204" pitchFamily="34" charset="0"/>
            </a:rPr>
            <a:t>2. Шесть продуктов в области знаний находятся на заключительном этапе подготовки и будут распространены среди государств-членов ЦАРЭС для рассмотрения</a:t>
          </a:r>
        </a:p>
      </dgm:t>
    </dgm:pt>
    <dgm:pt modelId="{A4CCD637-CB86-0844-8653-B8A1015C8392}" type="parTrans" cxnId="{CF643EF7-FFAD-F84D-ABC8-AECF30973F3F}">
      <dgm:prSet/>
      <dgm:spPr/>
      <dgm:t>
        <a:bodyPr/>
        <a:lstStyle/>
        <a:p>
          <a:endParaRPr lang="en-GB" sz="1600"/>
        </a:p>
      </dgm:t>
    </dgm:pt>
    <dgm:pt modelId="{24F3AAE9-6D28-C844-A189-8ED369550193}" type="sibTrans" cxnId="{CF643EF7-FFAD-F84D-ABC8-AECF30973F3F}">
      <dgm:prSet/>
      <dgm:spPr/>
      <dgm:t>
        <a:bodyPr/>
        <a:lstStyle/>
        <a:p>
          <a:endParaRPr lang="en-GB" sz="1600"/>
        </a:p>
      </dgm:t>
    </dgm:pt>
    <dgm:pt modelId="{346F00A8-F231-B542-9A79-530EA5B487CE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ru-RU" sz="1400" b="0" dirty="0">
              <a:latin typeface="Calibri" panose="020F0502020204030204" pitchFamily="34" charset="0"/>
            </a:rPr>
            <a:t>отчет о политике, предоставляющий систематическую оценку существующих навыков в странах ЦАРЭС, в том числе и в частности, степень предоставления ими релевантных и пригодных для использования навыков</a:t>
          </a:r>
        </a:p>
      </dgm:t>
    </dgm:pt>
    <dgm:pt modelId="{4A0DC31D-BAF1-354B-BDFF-C9749EBCF9A6}" type="parTrans" cxnId="{F0D49EAC-EBAB-7D46-9340-2401AFF142B4}">
      <dgm:prSet/>
      <dgm:spPr/>
      <dgm:t>
        <a:bodyPr/>
        <a:lstStyle/>
        <a:p>
          <a:endParaRPr lang="en-GB" sz="1600"/>
        </a:p>
      </dgm:t>
    </dgm:pt>
    <dgm:pt modelId="{FF8BE78E-E2E0-2746-AEC0-654BE4B7124B}" type="sibTrans" cxnId="{F0D49EAC-EBAB-7D46-9340-2401AFF142B4}">
      <dgm:prSet/>
      <dgm:spPr/>
      <dgm:t>
        <a:bodyPr/>
        <a:lstStyle/>
        <a:p>
          <a:endParaRPr lang="en-GB" sz="1600"/>
        </a:p>
      </dgm:t>
    </dgm:pt>
    <dgm:pt modelId="{44DBB8EF-3858-1842-9C36-7BE87C7320E2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ru-RU" sz="1400" b="0" dirty="0">
              <a:latin typeface="Calibri" panose="020F0502020204030204" pitchFamily="34" charset="0"/>
            </a:rPr>
            <a:t>информационный бюллетень по вопросам политики, предоставляющий систематическую оценку того, как, и насколько хорошо функционирует функция систем развития навыков в странах ЦАРЭС с особым акцентом на двух областях - высшем образовании и ПТО</a:t>
          </a:r>
        </a:p>
      </dgm:t>
    </dgm:pt>
    <dgm:pt modelId="{3AABEA37-D868-3E4C-A28E-93E588CC8217}" type="parTrans" cxnId="{E36E3AEC-FFC0-A244-B828-9EB4BE49AC94}">
      <dgm:prSet/>
      <dgm:spPr/>
      <dgm:t>
        <a:bodyPr/>
        <a:lstStyle/>
        <a:p>
          <a:endParaRPr lang="en-GB" sz="1600"/>
        </a:p>
      </dgm:t>
    </dgm:pt>
    <dgm:pt modelId="{7D9CCD71-BF47-AB4D-B4AB-DE69F658C822}" type="sibTrans" cxnId="{E36E3AEC-FFC0-A244-B828-9EB4BE49AC94}">
      <dgm:prSet/>
      <dgm:spPr/>
      <dgm:t>
        <a:bodyPr/>
        <a:lstStyle/>
        <a:p>
          <a:endParaRPr lang="en-GB" sz="1600"/>
        </a:p>
      </dgm:t>
    </dgm:pt>
    <dgm:pt modelId="{63E10177-F192-5D45-BDC8-2CDFE88888A1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ru-RU" sz="1400" b="0">
              <a:latin typeface="Calibri" panose="020F0502020204030204" pitchFamily="34" charset="0"/>
            </a:rPr>
            <a:t>многонациональная CGE-оценка сценариев развития регионального рынка навыков и труда в ЦАРЭС</a:t>
          </a:r>
        </a:p>
      </dgm:t>
    </dgm:pt>
    <dgm:pt modelId="{5BE71F91-CC22-F444-B218-E5FB5E39F960}" type="parTrans" cxnId="{D8D11E99-1A1F-474E-884E-C032C0E889FD}">
      <dgm:prSet/>
      <dgm:spPr/>
      <dgm:t>
        <a:bodyPr/>
        <a:lstStyle/>
        <a:p>
          <a:endParaRPr lang="en-GB" sz="1600"/>
        </a:p>
      </dgm:t>
    </dgm:pt>
    <dgm:pt modelId="{89A08E8A-ECE3-714B-8E65-53790BACB0EC}" type="sibTrans" cxnId="{D8D11E99-1A1F-474E-884E-C032C0E889FD}">
      <dgm:prSet/>
      <dgm:spPr/>
      <dgm:t>
        <a:bodyPr/>
        <a:lstStyle/>
        <a:p>
          <a:endParaRPr lang="en-GB" sz="1600"/>
        </a:p>
      </dgm:t>
    </dgm:pt>
    <dgm:pt modelId="{C2A2B886-70BC-9C46-AD95-303001432D05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ru-RU" sz="1400" b="0">
              <a:latin typeface="Calibri" panose="020F0502020204030204" pitchFamily="34" charset="0"/>
            </a:rPr>
            <a:t>региональный аналитический инструмент для картирования рамочных структур региональной интеграции высшего образования</a:t>
          </a:r>
        </a:p>
      </dgm:t>
    </dgm:pt>
    <dgm:pt modelId="{F1C4E2D7-4D6C-E34B-A669-6637657E94C2}" type="parTrans" cxnId="{9338074A-6543-F040-86E5-41CB0696201E}">
      <dgm:prSet/>
      <dgm:spPr/>
      <dgm:t>
        <a:bodyPr/>
        <a:lstStyle/>
        <a:p>
          <a:endParaRPr lang="en-GB" sz="1600"/>
        </a:p>
      </dgm:t>
    </dgm:pt>
    <dgm:pt modelId="{E3A602F4-4280-844A-9A39-B25245B25D05}" type="sibTrans" cxnId="{9338074A-6543-F040-86E5-41CB0696201E}">
      <dgm:prSet/>
      <dgm:spPr/>
      <dgm:t>
        <a:bodyPr/>
        <a:lstStyle/>
        <a:p>
          <a:endParaRPr lang="en-GB" sz="1600"/>
        </a:p>
      </dgm:t>
    </dgm:pt>
    <dgm:pt modelId="{AB5576D3-A738-1D43-BD73-3D1824F8D680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ru-RU" sz="1400" b="0">
              <a:latin typeface="Calibri" panose="020F0502020204030204" pitchFamily="34" charset="0"/>
            </a:rPr>
            <a:t>региональный отчет по долгосрочным тенденциям миграции в Центральной Азии</a:t>
          </a:r>
        </a:p>
      </dgm:t>
    </dgm:pt>
    <dgm:pt modelId="{F0A966DD-96D6-1745-A17C-15E5AD505D70}" type="parTrans" cxnId="{6876EC4C-DB2A-0D40-8D1D-1DF4C4A8846A}">
      <dgm:prSet/>
      <dgm:spPr/>
      <dgm:t>
        <a:bodyPr/>
        <a:lstStyle/>
        <a:p>
          <a:endParaRPr lang="en-GB" sz="1600"/>
        </a:p>
      </dgm:t>
    </dgm:pt>
    <dgm:pt modelId="{2A335D54-8C5C-DC4E-A5AD-6874C69D15DD}" type="sibTrans" cxnId="{6876EC4C-DB2A-0D40-8D1D-1DF4C4A8846A}">
      <dgm:prSet/>
      <dgm:spPr/>
      <dgm:t>
        <a:bodyPr/>
        <a:lstStyle/>
        <a:p>
          <a:endParaRPr lang="en-GB" sz="1600"/>
        </a:p>
      </dgm:t>
    </dgm:pt>
    <dgm:pt modelId="{A75E58D6-0F4C-2D4B-AEF6-2DBBF01BF304}">
      <dgm:prSet custT="1"/>
      <dgm:spPr/>
      <dgm:t>
        <a:bodyPr/>
        <a:lstStyle/>
        <a:p>
          <a:pPr>
            <a:buFont typeface="Wingdings" pitchFamily="2" charset="2"/>
            <a:buChar char="q"/>
          </a:pPr>
          <a:r>
            <a:rPr lang="ru-RU" sz="1400" b="0">
              <a:latin typeface="Calibri" panose="020F0502020204030204" pitchFamily="34" charset="0"/>
            </a:rPr>
            <a:t>региональный отчет по соблюдению странами ЦАРЭС региональных структур интеграции в высшем образовании</a:t>
          </a:r>
        </a:p>
      </dgm:t>
    </dgm:pt>
    <dgm:pt modelId="{8889F047-E234-484D-BF06-4D9CA612836B}" type="parTrans" cxnId="{625F6AA4-A17F-1146-8F1E-F5E9B059B477}">
      <dgm:prSet/>
      <dgm:spPr/>
      <dgm:t>
        <a:bodyPr/>
        <a:lstStyle/>
        <a:p>
          <a:endParaRPr lang="en-GB" sz="1600"/>
        </a:p>
      </dgm:t>
    </dgm:pt>
    <dgm:pt modelId="{77400EAA-C6C6-424F-AA1B-80A82542D802}" type="sibTrans" cxnId="{625F6AA4-A17F-1146-8F1E-F5E9B059B477}">
      <dgm:prSet/>
      <dgm:spPr/>
      <dgm:t>
        <a:bodyPr/>
        <a:lstStyle/>
        <a:p>
          <a:endParaRPr lang="en-GB" sz="1600"/>
        </a:p>
      </dgm:t>
    </dgm:pt>
    <dgm:pt modelId="{31B72613-54E3-7C4A-97D3-2B67A386BEBE}" type="pres">
      <dgm:prSet presAssocID="{A5A03E5E-5508-474C-A8FC-E356A5676427}" presName="linear" presStyleCnt="0">
        <dgm:presLayoutVars>
          <dgm:animLvl val="lvl"/>
          <dgm:resizeHandles val="exact"/>
        </dgm:presLayoutVars>
      </dgm:prSet>
      <dgm:spPr/>
    </dgm:pt>
    <dgm:pt modelId="{501A7C73-7A99-D944-8639-9E326E7CC93D}" type="pres">
      <dgm:prSet presAssocID="{A604D458-A07D-7E49-B57A-6F96EE27CF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E1C5AEA-23CF-2548-BCCB-B43FA5516353}" type="pres">
      <dgm:prSet presAssocID="{A604D458-A07D-7E49-B57A-6F96EE27CF4B}" presName="childText" presStyleLbl="revTx" presStyleIdx="0" presStyleCnt="2" custScaleY="159463">
        <dgm:presLayoutVars>
          <dgm:bulletEnabled val="1"/>
        </dgm:presLayoutVars>
      </dgm:prSet>
      <dgm:spPr/>
    </dgm:pt>
    <dgm:pt modelId="{78E3170D-329D-724B-9232-14D086CB6D5D}" type="pres">
      <dgm:prSet presAssocID="{2BB8B12F-5468-4248-933D-38F9FFC5A82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E4AEDDB-2E9A-6241-AF8D-EFCE78581751}" type="pres">
      <dgm:prSet presAssocID="{2BB8B12F-5468-4248-933D-38F9FFC5A82A}" presName="childText" presStyleLbl="revTx" presStyleIdx="1" presStyleCnt="2" custScaleY="121327">
        <dgm:presLayoutVars>
          <dgm:bulletEnabled val="1"/>
        </dgm:presLayoutVars>
      </dgm:prSet>
      <dgm:spPr/>
    </dgm:pt>
  </dgm:ptLst>
  <dgm:cxnLst>
    <dgm:cxn modelId="{6954EF04-F546-5749-9DCD-B1C8A1EFCFAD}" type="presOf" srcId="{60D1E3FA-496A-784F-9A0A-0027B97BB697}" destId="{DE1C5AEA-23CF-2548-BCCB-B43FA5516353}" srcOrd="0" destOrd="0" presId="urn:microsoft.com/office/officeart/2005/8/layout/vList2"/>
    <dgm:cxn modelId="{FA48701B-2D93-F248-9CD9-77D76D645A9A}" type="presOf" srcId="{C2A2B886-70BC-9C46-AD95-303001432D05}" destId="{6E4AEDDB-2E9A-6241-AF8D-EFCE78581751}" srcOrd="0" destOrd="3" presId="urn:microsoft.com/office/officeart/2005/8/layout/vList2"/>
    <dgm:cxn modelId="{13D1552C-A937-364E-8902-9D62771686AC}" type="presOf" srcId="{A75E58D6-0F4C-2D4B-AEF6-2DBBF01BF304}" destId="{6E4AEDDB-2E9A-6241-AF8D-EFCE78581751}" srcOrd="0" destOrd="5" presId="urn:microsoft.com/office/officeart/2005/8/layout/vList2"/>
    <dgm:cxn modelId="{E2C2D133-5A07-5E4A-AA72-83C7EEE9F14E}" type="presOf" srcId="{44DBB8EF-3858-1842-9C36-7BE87C7320E2}" destId="{6E4AEDDB-2E9A-6241-AF8D-EFCE78581751}" srcOrd="0" destOrd="1" presId="urn:microsoft.com/office/officeart/2005/8/layout/vList2"/>
    <dgm:cxn modelId="{A634913C-C778-D34D-B012-DE8B3388E826}" type="presOf" srcId="{A5A03E5E-5508-474C-A8FC-E356A5676427}" destId="{31B72613-54E3-7C4A-97D3-2B67A386BEBE}" srcOrd="0" destOrd="0" presId="urn:microsoft.com/office/officeart/2005/8/layout/vList2"/>
    <dgm:cxn modelId="{651DAA5F-FF78-BC4A-B75A-D976A585B254}" type="presOf" srcId="{AB5576D3-A738-1D43-BD73-3D1824F8D680}" destId="{6E4AEDDB-2E9A-6241-AF8D-EFCE78581751}" srcOrd="0" destOrd="4" presId="urn:microsoft.com/office/officeart/2005/8/layout/vList2"/>
    <dgm:cxn modelId="{9338074A-6543-F040-86E5-41CB0696201E}" srcId="{2BB8B12F-5468-4248-933D-38F9FFC5A82A}" destId="{C2A2B886-70BC-9C46-AD95-303001432D05}" srcOrd="3" destOrd="0" parTransId="{F1C4E2D7-4D6C-E34B-A669-6637657E94C2}" sibTransId="{E3A602F4-4280-844A-9A39-B25245B25D05}"/>
    <dgm:cxn modelId="{6876EC4C-DB2A-0D40-8D1D-1DF4C4A8846A}" srcId="{2BB8B12F-5468-4248-933D-38F9FFC5A82A}" destId="{AB5576D3-A738-1D43-BD73-3D1824F8D680}" srcOrd="4" destOrd="0" parTransId="{F0A966DD-96D6-1745-A17C-15E5AD505D70}" sibTransId="{2A335D54-8C5C-DC4E-A5AD-6874C69D15DD}"/>
    <dgm:cxn modelId="{DB9F1E70-652F-A44C-B2B6-6D9260290A19}" srcId="{A5A03E5E-5508-474C-A8FC-E356A5676427}" destId="{A604D458-A07D-7E49-B57A-6F96EE27CF4B}" srcOrd="0" destOrd="0" parTransId="{193D3E0E-EAFD-B84D-8753-2A1064CE6A49}" sibTransId="{3745B2D9-5BBC-DC43-A4EE-CFC895E715AD}"/>
    <dgm:cxn modelId="{95A27759-497F-A74B-B6B4-BC8126FD63FE}" type="presOf" srcId="{63E10177-F192-5D45-BDC8-2CDFE88888A1}" destId="{6E4AEDDB-2E9A-6241-AF8D-EFCE78581751}" srcOrd="0" destOrd="2" presId="urn:microsoft.com/office/officeart/2005/8/layout/vList2"/>
    <dgm:cxn modelId="{B2411F97-491D-1645-92AC-1CE65B482B4A}" type="presOf" srcId="{A604D458-A07D-7E49-B57A-6F96EE27CF4B}" destId="{501A7C73-7A99-D944-8639-9E326E7CC93D}" srcOrd="0" destOrd="0" presId="urn:microsoft.com/office/officeart/2005/8/layout/vList2"/>
    <dgm:cxn modelId="{D8D11E99-1A1F-474E-884E-C032C0E889FD}" srcId="{2BB8B12F-5468-4248-933D-38F9FFC5A82A}" destId="{63E10177-F192-5D45-BDC8-2CDFE88888A1}" srcOrd="2" destOrd="0" parTransId="{5BE71F91-CC22-F444-B218-E5FB5E39F960}" sibTransId="{89A08E8A-ECE3-714B-8E65-53790BACB0EC}"/>
    <dgm:cxn modelId="{625F6AA4-A17F-1146-8F1E-F5E9B059B477}" srcId="{2BB8B12F-5468-4248-933D-38F9FFC5A82A}" destId="{A75E58D6-0F4C-2D4B-AEF6-2DBBF01BF304}" srcOrd="5" destOrd="0" parTransId="{8889F047-E234-484D-BF06-4D9CA612836B}" sibTransId="{77400EAA-C6C6-424F-AA1B-80A82542D802}"/>
    <dgm:cxn modelId="{F0D49EAC-EBAB-7D46-9340-2401AFF142B4}" srcId="{2BB8B12F-5468-4248-933D-38F9FFC5A82A}" destId="{346F00A8-F231-B542-9A79-530EA5B487CE}" srcOrd="0" destOrd="0" parTransId="{4A0DC31D-BAF1-354B-BDFF-C9749EBCF9A6}" sibTransId="{FF8BE78E-E2E0-2746-AEC0-654BE4B7124B}"/>
    <dgm:cxn modelId="{841704DD-44EB-5E4F-A20E-FF0C6679F516}" type="presOf" srcId="{2BB8B12F-5468-4248-933D-38F9FFC5A82A}" destId="{78E3170D-329D-724B-9232-14D086CB6D5D}" srcOrd="0" destOrd="0" presId="urn:microsoft.com/office/officeart/2005/8/layout/vList2"/>
    <dgm:cxn modelId="{D345D7E1-1E6E-3D4E-9B15-B37CCFE93141}" type="presOf" srcId="{346F00A8-F231-B542-9A79-530EA5B487CE}" destId="{6E4AEDDB-2E9A-6241-AF8D-EFCE78581751}" srcOrd="0" destOrd="0" presId="urn:microsoft.com/office/officeart/2005/8/layout/vList2"/>
    <dgm:cxn modelId="{91817FE6-69B3-B649-9422-B113432064CA}" srcId="{A604D458-A07D-7E49-B57A-6F96EE27CF4B}" destId="{60D1E3FA-496A-784F-9A0A-0027B97BB697}" srcOrd="0" destOrd="0" parTransId="{5C4AF8F3-3587-5D4B-AF42-587692DAC1C1}" sibTransId="{CBD623FC-DF73-4644-A1A9-A053B447F8F9}"/>
    <dgm:cxn modelId="{E36E3AEC-FFC0-A244-B828-9EB4BE49AC94}" srcId="{2BB8B12F-5468-4248-933D-38F9FFC5A82A}" destId="{44DBB8EF-3858-1842-9C36-7BE87C7320E2}" srcOrd="1" destOrd="0" parTransId="{3AABEA37-D868-3E4C-A28E-93E588CC8217}" sibTransId="{7D9CCD71-BF47-AB4D-B4AB-DE69F658C822}"/>
    <dgm:cxn modelId="{CF643EF7-FFAD-F84D-ABC8-AECF30973F3F}" srcId="{A5A03E5E-5508-474C-A8FC-E356A5676427}" destId="{2BB8B12F-5468-4248-933D-38F9FFC5A82A}" srcOrd="1" destOrd="0" parTransId="{A4CCD637-CB86-0844-8653-B8A1015C8392}" sibTransId="{24F3AAE9-6D28-C844-A189-8ED369550193}"/>
    <dgm:cxn modelId="{706096F0-23D4-A44A-ACDE-548CF8A38EE6}" type="presParOf" srcId="{31B72613-54E3-7C4A-97D3-2B67A386BEBE}" destId="{501A7C73-7A99-D944-8639-9E326E7CC93D}" srcOrd="0" destOrd="0" presId="urn:microsoft.com/office/officeart/2005/8/layout/vList2"/>
    <dgm:cxn modelId="{F07A8832-37F2-7245-94B9-9BAB91F0391A}" type="presParOf" srcId="{31B72613-54E3-7C4A-97D3-2B67A386BEBE}" destId="{DE1C5AEA-23CF-2548-BCCB-B43FA5516353}" srcOrd="1" destOrd="0" presId="urn:microsoft.com/office/officeart/2005/8/layout/vList2"/>
    <dgm:cxn modelId="{A7A05BCC-E6BD-E54E-8EB4-B005A989B7C0}" type="presParOf" srcId="{31B72613-54E3-7C4A-97D3-2B67A386BEBE}" destId="{78E3170D-329D-724B-9232-14D086CB6D5D}" srcOrd="2" destOrd="0" presId="urn:microsoft.com/office/officeart/2005/8/layout/vList2"/>
    <dgm:cxn modelId="{2C14B909-92E2-C14F-B382-05A75B26C5C0}" type="presParOf" srcId="{31B72613-54E3-7C4A-97D3-2B67A386BEBE}" destId="{6E4AEDDB-2E9A-6241-AF8D-EFCE7858175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A03E5E-5508-474C-A8FC-E356A5676427}" type="doc">
      <dgm:prSet loTypeId="urn:microsoft.com/office/officeart/2005/8/layout/vList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A604D458-A07D-7E49-B57A-6F96EE27CF4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None/>
          </a:pPr>
          <a:r>
            <a:rPr lang="ru-RU" b="1"/>
            <a:t>3. Проект ТП также работает над запуском двух новых региональных инициатив в предстоящие несколько месяцев</a:t>
          </a:r>
        </a:p>
      </dgm:t>
    </dgm:pt>
    <dgm:pt modelId="{193D3E0E-EAFD-B84D-8753-2A1064CE6A49}" type="parTrans" cxnId="{DB9F1E70-652F-A44C-B2B6-6D9260290A19}">
      <dgm:prSet/>
      <dgm:spPr/>
      <dgm:t>
        <a:bodyPr/>
        <a:lstStyle/>
        <a:p>
          <a:endParaRPr lang="en-GB"/>
        </a:p>
      </dgm:t>
    </dgm:pt>
    <dgm:pt modelId="{3745B2D9-5BBC-DC43-A4EE-CFC895E715AD}" type="sibTrans" cxnId="{DB9F1E70-652F-A44C-B2B6-6D9260290A19}">
      <dgm:prSet/>
      <dgm:spPr/>
      <dgm:t>
        <a:bodyPr/>
        <a:lstStyle/>
        <a:p>
          <a:endParaRPr lang="en-GB"/>
        </a:p>
      </dgm:t>
    </dgm:pt>
    <dgm:pt modelId="{040D46E3-485A-5B47-A4EC-5A78280D5D4C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ru-RU" i="1"/>
            <a:t>Региональная инициатива ЦАРЭС в области развития навыков</a:t>
          </a:r>
          <a:r>
            <a:rPr lang="ru-RU"/>
            <a:t>, которая направлена на развитие и содействие сети исследователей по вопросам политики в странах ЦАРЭС, которые могут разрабатывать и анализировать фактические данные для поддержки стратегий развития навыков на национальном уровне</a:t>
          </a:r>
        </a:p>
      </dgm:t>
    </dgm:pt>
    <dgm:pt modelId="{47286C1A-94F9-BD4B-8608-4A8B6F588248}" type="parTrans" cxnId="{F5F5512F-389E-3B49-88B2-EC04A7E375A8}">
      <dgm:prSet/>
      <dgm:spPr/>
      <dgm:t>
        <a:bodyPr/>
        <a:lstStyle/>
        <a:p>
          <a:endParaRPr lang="en-GB"/>
        </a:p>
      </dgm:t>
    </dgm:pt>
    <dgm:pt modelId="{DE7FF606-95A5-6940-9C84-A417AC14F298}" type="sibTrans" cxnId="{F5F5512F-389E-3B49-88B2-EC04A7E375A8}">
      <dgm:prSet/>
      <dgm:spPr/>
      <dgm:t>
        <a:bodyPr/>
        <a:lstStyle/>
        <a:p>
          <a:endParaRPr lang="en-GB"/>
        </a:p>
      </dgm:t>
    </dgm:pt>
    <dgm:pt modelId="{49129513-6F84-394C-8C43-2E7F37B12B00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ru-RU" i="1"/>
            <a:t>Сеть консорциума университетов ЦАРЭС</a:t>
          </a:r>
          <a:r>
            <a:rPr lang="ru-RU"/>
            <a:t>, которая соберет вместе и улучшит сотрудничество между лучшими университетами региона ЦАРЭС</a:t>
          </a:r>
        </a:p>
      </dgm:t>
    </dgm:pt>
    <dgm:pt modelId="{F84DAD01-4802-7D4A-BAD7-CBB7585958DD}" type="parTrans" cxnId="{2425A909-4DB7-0144-A6E4-E8517F03434C}">
      <dgm:prSet/>
      <dgm:spPr/>
      <dgm:t>
        <a:bodyPr/>
        <a:lstStyle/>
        <a:p>
          <a:endParaRPr lang="en-GB"/>
        </a:p>
      </dgm:t>
    </dgm:pt>
    <dgm:pt modelId="{72121B55-6702-6B48-97F8-019DBF14C5C9}" type="sibTrans" cxnId="{2425A909-4DB7-0144-A6E4-E8517F03434C}">
      <dgm:prSet/>
      <dgm:spPr/>
      <dgm:t>
        <a:bodyPr/>
        <a:lstStyle/>
        <a:p>
          <a:endParaRPr lang="en-GB"/>
        </a:p>
      </dgm:t>
    </dgm:pt>
    <dgm:pt modelId="{9241F894-CFB7-084B-BDA4-69118752E4D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+mj-lt"/>
            <a:buAutoNum type="romanLcParenBoth"/>
          </a:pPr>
          <a:r>
            <a:rPr lang="ru-RU"/>
            <a:t>4. Четыре дополнительных продукта и инструмента в области знаний запущены и в настоящее время находятся на этапе разработки</a:t>
          </a:r>
        </a:p>
      </dgm:t>
    </dgm:pt>
    <dgm:pt modelId="{AD4DBB0B-F829-2949-A5D3-374FCF22E104}" type="parTrans" cxnId="{830632E4-0E6A-074E-AF2E-FF5AE8CC5589}">
      <dgm:prSet/>
      <dgm:spPr/>
      <dgm:t>
        <a:bodyPr/>
        <a:lstStyle/>
        <a:p>
          <a:endParaRPr lang="en-GB"/>
        </a:p>
      </dgm:t>
    </dgm:pt>
    <dgm:pt modelId="{A1AC6757-7DAE-C04E-92E4-D64F3FD763ED}" type="sibTrans" cxnId="{830632E4-0E6A-074E-AF2E-FF5AE8CC5589}">
      <dgm:prSet/>
      <dgm:spPr/>
      <dgm:t>
        <a:bodyPr/>
        <a:lstStyle/>
        <a:p>
          <a:endParaRPr lang="en-GB"/>
        </a:p>
      </dgm:t>
    </dgm:pt>
    <dgm:pt modelId="{16666F28-EA36-2744-B6FB-91F92FA591B9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ru-RU" b="0" i="0" u="none"/>
            <a:t> региональный отчет, картирующий управление и регулирование рекрутинговых систем в регионе ЦАРЭС, медиатором в которых выступают частные агентства</a:t>
          </a:r>
        </a:p>
      </dgm:t>
    </dgm:pt>
    <dgm:pt modelId="{6AF545D2-EEA8-944B-8B24-8DC47B4CD2E5}" type="parTrans" cxnId="{0A5C746E-1EEA-5F4F-A835-3A27AA71B9AF}">
      <dgm:prSet/>
      <dgm:spPr/>
      <dgm:t>
        <a:bodyPr/>
        <a:lstStyle/>
        <a:p>
          <a:endParaRPr lang="en-GB"/>
        </a:p>
      </dgm:t>
    </dgm:pt>
    <dgm:pt modelId="{085FC428-240F-A44F-8E10-4F908C12FC37}" type="sibTrans" cxnId="{0A5C746E-1EEA-5F4F-A835-3A27AA71B9AF}">
      <dgm:prSet/>
      <dgm:spPr/>
      <dgm:t>
        <a:bodyPr/>
        <a:lstStyle/>
        <a:p>
          <a:endParaRPr lang="en-GB"/>
        </a:p>
      </dgm:t>
    </dgm:pt>
    <dgm:pt modelId="{3316F3BD-C826-B84C-ABA8-B44A4ABC7B16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ru-RU" b="0" i="0" u="none"/>
            <a:t>региональный отчет по последним драйверам миграции в Центральной Азии</a:t>
          </a:r>
        </a:p>
      </dgm:t>
    </dgm:pt>
    <dgm:pt modelId="{1F77E6A0-8438-854B-ADAD-551439605059}" type="parTrans" cxnId="{AD7E1FCC-3C98-4F40-9A09-1922F7E915AA}">
      <dgm:prSet/>
      <dgm:spPr/>
      <dgm:t>
        <a:bodyPr/>
        <a:lstStyle/>
        <a:p>
          <a:endParaRPr lang="en-GB"/>
        </a:p>
      </dgm:t>
    </dgm:pt>
    <dgm:pt modelId="{E24F6893-83E3-904A-98AB-59687895497D}" type="sibTrans" cxnId="{AD7E1FCC-3C98-4F40-9A09-1922F7E915AA}">
      <dgm:prSet/>
      <dgm:spPr/>
      <dgm:t>
        <a:bodyPr/>
        <a:lstStyle/>
        <a:p>
          <a:endParaRPr lang="en-GB"/>
        </a:p>
      </dgm:t>
    </dgm:pt>
    <dgm:pt modelId="{A6847C93-AD46-3A47-A94A-CC20FE03C172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ru-RU" b="0" i="0" u="none"/>
            <a:t>картирование партнерских отношений между университетами и учреждениями ПТО стран ЦАРЭС</a:t>
          </a:r>
        </a:p>
      </dgm:t>
    </dgm:pt>
    <dgm:pt modelId="{0576893D-6195-9E47-8A96-1EF4CBDE409C}" type="parTrans" cxnId="{030180CE-17CF-134C-A717-136D1816299F}">
      <dgm:prSet/>
      <dgm:spPr/>
      <dgm:t>
        <a:bodyPr/>
        <a:lstStyle/>
        <a:p>
          <a:endParaRPr lang="en-GB"/>
        </a:p>
      </dgm:t>
    </dgm:pt>
    <dgm:pt modelId="{38E60F99-8E6F-E848-B6EF-E1283401CC9F}" type="sibTrans" cxnId="{030180CE-17CF-134C-A717-136D1816299F}">
      <dgm:prSet/>
      <dgm:spPr/>
      <dgm:t>
        <a:bodyPr/>
        <a:lstStyle/>
        <a:p>
          <a:endParaRPr lang="en-GB"/>
        </a:p>
      </dgm:t>
    </dgm:pt>
    <dgm:pt modelId="{E1A51BC6-6D04-854F-8A4D-CEC945F2C8EA}">
      <dgm:prSet/>
      <dgm:spPr/>
      <dgm:t>
        <a:bodyPr/>
        <a:lstStyle/>
        <a:p>
          <a:pPr>
            <a:buFont typeface="Wingdings" pitchFamily="2" charset="2"/>
            <a:buChar char="q"/>
          </a:pPr>
          <a:r>
            <a:rPr lang="ru-RU"/>
            <a:t>онлайновый учебный модуль ПТО в туристическом секторе</a:t>
          </a:r>
        </a:p>
      </dgm:t>
    </dgm:pt>
    <dgm:pt modelId="{0CF48061-D0DE-6645-A91C-CB5353EBCCC3}" type="parTrans" cxnId="{EBE9BDC3-FF8E-BA4C-9413-19E858098FBC}">
      <dgm:prSet/>
      <dgm:spPr/>
      <dgm:t>
        <a:bodyPr/>
        <a:lstStyle/>
        <a:p>
          <a:endParaRPr lang="en-GB"/>
        </a:p>
      </dgm:t>
    </dgm:pt>
    <dgm:pt modelId="{3C374CFA-B6D0-5D46-B024-8C13064C4935}" type="sibTrans" cxnId="{EBE9BDC3-FF8E-BA4C-9413-19E858098FBC}">
      <dgm:prSet/>
      <dgm:spPr/>
      <dgm:t>
        <a:bodyPr/>
        <a:lstStyle/>
        <a:p>
          <a:endParaRPr lang="en-GB"/>
        </a:p>
      </dgm:t>
    </dgm:pt>
    <dgm:pt modelId="{31B72613-54E3-7C4A-97D3-2B67A386BEBE}" type="pres">
      <dgm:prSet presAssocID="{A5A03E5E-5508-474C-A8FC-E356A5676427}" presName="linear" presStyleCnt="0">
        <dgm:presLayoutVars>
          <dgm:animLvl val="lvl"/>
          <dgm:resizeHandles val="exact"/>
        </dgm:presLayoutVars>
      </dgm:prSet>
      <dgm:spPr/>
    </dgm:pt>
    <dgm:pt modelId="{501A7C73-7A99-D944-8639-9E326E7CC93D}" type="pres">
      <dgm:prSet presAssocID="{A604D458-A07D-7E49-B57A-6F96EE27CF4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0F1B748-0528-B849-8646-303517CC8DA6}" type="pres">
      <dgm:prSet presAssocID="{A604D458-A07D-7E49-B57A-6F96EE27CF4B}" presName="childText" presStyleLbl="revTx" presStyleIdx="0" presStyleCnt="2">
        <dgm:presLayoutVars>
          <dgm:bulletEnabled val="1"/>
        </dgm:presLayoutVars>
      </dgm:prSet>
      <dgm:spPr/>
    </dgm:pt>
    <dgm:pt modelId="{58CCEBD1-5C8F-CE42-9443-4B2DB2BFC9F2}" type="pres">
      <dgm:prSet presAssocID="{9241F894-CFB7-084B-BDA4-69118752E4D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9914B18-82A1-5344-94E1-17D94A5C6DB6}" type="pres">
      <dgm:prSet presAssocID="{9241F894-CFB7-084B-BDA4-69118752E4D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425A909-4DB7-0144-A6E4-E8517F03434C}" srcId="{A604D458-A07D-7E49-B57A-6F96EE27CF4B}" destId="{49129513-6F84-394C-8C43-2E7F37B12B00}" srcOrd="1" destOrd="0" parTransId="{F84DAD01-4802-7D4A-BAD7-CBB7585958DD}" sibTransId="{72121B55-6702-6B48-97F8-019DBF14C5C9}"/>
    <dgm:cxn modelId="{099DCD0A-8FE3-7547-8B58-25C2D36088B4}" type="presOf" srcId="{16666F28-EA36-2744-B6FB-91F92FA591B9}" destId="{B9914B18-82A1-5344-94E1-17D94A5C6DB6}" srcOrd="0" destOrd="0" presId="urn:microsoft.com/office/officeart/2005/8/layout/vList2"/>
    <dgm:cxn modelId="{F5F5512F-389E-3B49-88B2-EC04A7E375A8}" srcId="{A604D458-A07D-7E49-B57A-6F96EE27CF4B}" destId="{040D46E3-485A-5B47-A4EC-5A78280D5D4C}" srcOrd="0" destOrd="0" parTransId="{47286C1A-94F9-BD4B-8608-4A8B6F588248}" sibTransId="{DE7FF606-95A5-6940-9C84-A417AC14F298}"/>
    <dgm:cxn modelId="{A634913C-C778-D34D-B012-DE8B3388E826}" type="presOf" srcId="{A5A03E5E-5508-474C-A8FC-E356A5676427}" destId="{31B72613-54E3-7C4A-97D3-2B67A386BEBE}" srcOrd="0" destOrd="0" presId="urn:microsoft.com/office/officeart/2005/8/layout/vList2"/>
    <dgm:cxn modelId="{0A5C746E-1EEA-5F4F-A835-3A27AA71B9AF}" srcId="{9241F894-CFB7-084B-BDA4-69118752E4D9}" destId="{16666F28-EA36-2744-B6FB-91F92FA591B9}" srcOrd="0" destOrd="0" parTransId="{6AF545D2-EEA8-944B-8B24-8DC47B4CD2E5}" sibTransId="{085FC428-240F-A44F-8E10-4F908C12FC37}"/>
    <dgm:cxn modelId="{DB9F1E70-652F-A44C-B2B6-6D9260290A19}" srcId="{A5A03E5E-5508-474C-A8FC-E356A5676427}" destId="{A604D458-A07D-7E49-B57A-6F96EE27CF4B}" srcOrd="0" destOrd="0" parTransId="{193D3E0E-EAFD-B84D-8753-2A1064CE6A49}" sibTransId="{3745B2D9-5BBC-DC43-A4EE-CFC895E715AD}"/>
    <dgm:cxn modelId="{9D636878-799B-3346-B3C1-8E2E049A5B28}" type="presOf" srcId="{9241F894-CFB7-084B-BDA4-69118752E4D9}" destId="{58CCEBD1-5C8F-CE42-9443-4B2DB2BFC9F2}" srcOrd="0" destOrd="0" presId="urn:microsoft.com/office/officeart/2005/8/layout/vList2"/>
    <dgm:cxn modelId="{0B16567B-AA62-1143-B707-8CAD9147733E}" type="presOf" srcId="{040D46E3-485A-5B47-A4EC-5A78280D5D4C}" destId="{A0F1B748-0528-B849-8646-303517CC8DA6}" srcOrd="0" destOrd="0" presId="urn:microsoft.com/office/officeart/2005/8/layout/vList2"/>
    <dgm:cxn modelId="{B2411F97-491D-1645-92AC-1CE65B482B4A}" type="presOf" srcId="{A604D458-A07D-7E49-B57A-6F96EE27CF4B}" destId="{501A7C73-7A99-D944-8639-9E326E7CC93D}" srcOrd="0" destOrd="0" presId="urn:microsoft.com/office/officeart/2005/8/layout/vList2"/>
    <dgm:cxn modelId="{820382AA-6894-CD4D-88D0-059C9788FCA5}" type="presOf" srcId="{E1A51BC6-6D04-854F-8A4D-CEC945F2C8EA}" destId="{B9914B18-82A1-5344-94E1-17D94A5C6DB6}" srcOrd="0" destOrd="3" presId="urn:microsoft.com/office/officeart/2005/8/layout/vList2"/>
    <dgm:cxn modelId="{0DF6D7AE-34C1-274D-92D6-132C5521EF97}" type="presOf" srcId="{3316F3BD-C826-B84C-ABA8-B44A4ABC7B16}" destId="{B9914B18-82A1-5344-94E1-17D94A5C6DB6}" srcOrd="0" destOrd="1" presId="urn:microsoft.com/office/officeart/2005/8/layout/vList2"/>
    <dgm:cxn modelId="{EBE9BDC3-FF8E-BA4C-9413-19E858098FBC}" srcId="{9241F894-CFB7-084B-BDA4-69118752E4D9}" destId="{E1A51BC6-6D04-854F-8A4D-CEC945F2C8EA}" srcOrd="3" destOrd="0" parTransId="{0CF48061-D0DE-6645-A91C-CB5353EBCCC3}" sibTransId="{3C374CFA-B6D0-5D46-B024-8C13064C4935}"/>
    <dgm:cxn modelId="{AD7E1FCC-3C98-4F40-9A09-1922F7E915AA}" srcId="{9241F894-CFB7-084B-BDA4-69118752E4D9}" destId="{3316F3BD-C826-B84C-ABA8-B44A4ABC7B16}" srcOrd="1" destOrd="0" parTransId="{1F77E6A0-8438-854B-ADAD-551439605059}" sibTransId="{E24F6893-83E3-904A-98AB-59687895497D}"/>
    <dgm:cxn modelId="{030180CE-17CF-134C-A717-136D1816299F}" srcId="{9241F894-CFB7-084B-BDA4-69118752E4D9}" destId="{A6847C93-AD46-3A47-A94A-CC20FE03C172}" srcOrd="2" destOrd="0" parTransId="{0576893D-6195-9E47-8A96-1EF4CBDE409C}" sibTransId="{38E60F99-8E6F-E848-B6EF-E1283401CC9F}"/>
    <dgm:cxn modelId="{3410F0D3-1753-C34D-94D2-01D508FF7597}" type="presOf" srcId="{A6847C93-AD46-3A47-A94A-CC20FE03C172}" destId="{B9914B18-82A1-5344-94E1-17D94A5C6DB6}" srcOrd="0" destOrd="2" presId="urn:microsoft.com/office/officeart/2005/8/layout/vList2"/>
    <dgm:cxn modelId="{D4ECBCD9-861C-F94F-B59E-0E0702315BB8}" type="presOf" srcId="{49129513-6F84-394C-8C43-2E7F37B12B00}" destId="{A0F1B748-0528-B849-8646-303517CC8DA6}" srcOrd="0" destOrd="1" presId="urn:microsoft.com/office/officeart/2005/8/layout/vList2"/>
    <dgm:cxn modelId="{830632E4-0E6A-074E-AF2E-FF5AE8CC5589}" srcId="{A5A03E5E-5508-474C-A8FC-E356A5676427}" destId="{9241F894-CFB7-084B-BDA4-69118752E4D9}" srcOrd="1" destOrd="0" parTransId="{AD4DBB0B-F829-2949-A5D3-374FCF22E104}" sibTransId="{A1AC6757-7DAE-C04E-92E4-D64F3FD763ED}"/>
    <dgm:cxn modelId="{706096F0-23D4-A44A-ACDE-548CF8A38EE6}" type="presParOf" srcId="{31B72613-54E3-7C4A-97D3-2B67A386BEBE}" destId="{501A7C73-7A99-D944-8639-9E326E7CC93D}" srcOrd="0" destOrd="0" presId="urn:microsoft.com/office/officeart/2005/8/layout/vList2"/>
    <dgm:cxn modelId="{BB2412A8-F349-C443-9B73-A5C951866531}" type="presParOf" srcId="{31B72613-54E3-7C4A-97D3-2B67A386BEBE}" destId="{A0F1B748-0528-B849-8646-303517CC8DA6}" srcOrd="1" destOrd="0" presId="urn:microsoft.com/office/officeart/2005/8/layout/vList2"/>
    <dgm:cxn modelId="{25C04F53-4BD1-D448-98B8-2CA714D70FBB}" type="presParOf" srcId="{31B72613-54E3-7C4A-97D3-2B67A386BEBE}" destId="{58CCEBD1-5C8F-CE42-9443-4B2DB2BFC9F2}" srcOrd="2" destOrd="0" presId="urn:microsoft.com/office/officeart/2005/8/layout/vList2"/>
    <dgm:cxn modelId="{17C9AC54-F992-0943-B2F3-57C13C5231E1}" type="presParOf" srcId="{31B72613-54E3-7C4A-97D3-2B67A386BEBE}" destId="{B9914B18-82A1-5344-94E1-17D94A5C6D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D4A8B-74F6-954C-9C04-EF18D7CD0A54}">
      <dsp:nvSpPr>
        <dsp:cNvPr id="0" name=""/>
        <dsp:cNvSpPr/>
      </dsp:nvSpPr>
      <dsp:spPr>
        <a:xfrm>
          <a:off x="0" y="0"/>
          <a:ext cx="95977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97033-F22E-4F43-B011-45C041502ACC}">
      <dsp:nvSpPr>
        <dsp:cNvPr id="0" name=""/>
        <dsp:cNvSpPr/>
      </dsp:nvSpPr>
      <dsp:spPr>
        <a:xfrm>
          <a:off x="0" y="0"/>
          <a:ext cx="1919540" cy="132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/>
            <a:t>Общая задача</a:t>
          </a:r>
        </a:p>
      </dsp:txBody>
      <dsp:txXfrm>
        <a:off x="0" y="0"/>
        <a:ext cx="1919540" cy="1325563"/>
      </dsp:txXfrm>
    </dsp:sp>
    <dsp:sp modelId="{ACBD8B08-16B3-A44B-B92B-49E2879C453A}">
      <dsp:nvSpPr>
        <dsp:cNvPr id="0" name=""/>
        <dsp:cNvSpPr/>
      </dsp:nvSpPr>
      <dsp:spPr>
        <a:xfrm>
          <a:off x="2063505" y="60194"/>
          <a:ext cx="7534195" cy="1203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tx1"/>
              </a:solidFill>
            </a:rPr>
            <a:t>Оказывать поддержку кластеру человеческого развития стратегии ЦАРЭС путем оказания государствам-членам ЦАРЭС помощи в сфере укрепления их усилий на пути к стандартизации и гармонизации в двух критических секторах - высшем образовании и профессионально-техническом образовании и обучении (ПТО). </a:t>
          </a:r>
        </a:p>
      </dsp:txBody>
      <dsp:txXfrm>
        <a:off x="2063505" y="60194"/>
        <a:ext cx="7534195" cy="1203880"/>
      </dsp:txXfrm>
    </dsp:sp>
    <dsp:sp modelId="{5841E7E3-1199-4D42-A3F4-1772079FEEF6}">
      <dsp:nvSpPr>
        <dsp:cNvPr id="0" name=""/>
        <dsp:cNvSpPr/>
      </dsp:nvSpPr>
      <dsp:spPr>
        <a:xfrm>
          <a:off x="1919540" y="1264074"/>
          <a:ext cx="76781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568BE-6A5E-AF4B-9781-AA004D6D5A77}">
      <dsp:nvSpPr>
        <dsp:cNvPr id="0" name=""/>
        <dsp:cNvSpPr/>
      </dsp:nvSpPr>
      <dsp:spPr>
        <a:xfrm>
          <a:off x="0" y="0"/>
          <a:ext cx="95977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93FA1-2801-AC46-ACC3-4047B60B0A6D}">
      <dsp:nvSpPr>
        <dsp:cNvPr id="0" name=""/>
        <dsp:cNvSpPr/>
      </dsp:nvSpPr>
      <dsp:spPr>
        <a:xfrm>
          <a:off x="0" y="0"/>
          <a:ext cx="1919540" cy="1801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Четыре фокусных области</a:t>
          </a:r>
        </a:p>
      </dsp:txBody>
      <dsp:txXfrm>
        <a:off x="0" y="0"/>
        <a:ext cx="1919540" cy="1801890"/>
      </dsp:txXfrm>
    </dsp:sp>
    <dsp:sp modelId="{6ABCEC69-F62A-F149-8158-EE925EF77798}">
      <dsp:nvSpPr>
        <dsp:cNvPr id="0" name=""/>
        <dsp:cNvSpPr/>
      </dsp:nvSpPr>
      <dsp:spPr>
        <a:xfrm>
          <a:off x="2063505" y="21181"/>
          <a:ext cx="7534195" cy="423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900" kern="1200">
              <a:solidFill>
                <a:schemeClr val="tx1"/>
              </a:solidFill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1. Стандартизация и гармонизация в сфере высшего образования </a:t>
          </a:r>
        </a:p>
      </dsp:txBody>
      <dsp:txXfrm>
        <a:off x="2063505" y="21181"/>
        <a:ext cx="7534195" cy="423637"/>
      </dsp:txXfrm>
    </dsp:sp>
    <dsp:sp modelId="{AAC77018-FA57-B84D-B946-C1A4BC153C0B}">
      <dsp:nvSpPr>
        <dsp:cNvPr id="0" name=""/>
        <dsp:cNvSpPr/>
      </dsp:nvSpPr>
      <dsp:spPr>
        <a:xfrm>
          <a:off x="1919540" y="444819"/>
          <a:ext cx="76781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38103-599F-3D41-8F88-21FC36C81B50}">
      <dsp:nvSpPr>
        <dsp:cNvPr id="0" name=""/>
        <dsp:cNvSpPr/>
      </dsp:nvSpPr>
      <dsp:spPr>
        <a:xfrm>
          <a:off x="2063505" y="466001"/>
          <a:ext cx="7534195" cy="423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solidFill>
                <a:schemeClr val="tx1"/>
              </a:solidFill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2. Стандартизация и гармонизация в сфере ПТО </a:t>
          </a:r>
        </a:p>
      </dsp:txBody>
      <dsp:txXfrm>
        <a:off x="2063505" y="466001"/>
        <a:ext cx="7534195" cy="423637"/>
      </dsp:txXfrm>
    </dsp:sp>
    <dsp:sp modelId="{895B0BC4-4992-0743-B578-14F8C7375FAA}">
      <dsp:nvSpPr>
        <dsp:cNvPr id="0" name=""/>
        <dsp:cNvSpPr/>
      </dsp:nvSpPr>
      <dsp:spPr>
        <a:xfrm>
          <a:off x="1919540" y="889639"/>
          <a:ext cx="76781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C4A2B-480F-674E-9586-C8C2DC5AC1DC}">
      <dsp:nvSpPr>
        <dsp:cNvPr id="0" name=""/>
        <dsp:cNvSpPr/>
      </dsp:nvSpPr>
      <dsp:spPr>
        <a:xfrm>
          <a:off x="2063505" y="910821"/>
          <a:ext cx="7534195" cy="423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solidFill>
                <a:schemeClr val="tx1"/>
              </a:solidFill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3. Управление и регулирование систем рекрутинга </a:t>
          </a:r>
        </a:p>
      </dsp:txBody>
      <dsp:txXfrm>
        <a:off x="2063505" y="910821"/>
        <a:ext cx="7534195" cy="423637"/>
      </dsp:txXfrm>
    </dsp:sp>
    <dsp:sp modelId="{144ADA9B-3934-C94F-9425-71C4923331FC}">
      <dsp:nvSpPr>
        <dsp:cNvPr id="0" name=""/>
        <dsp:cNvSpPr/>
      </dsp:nvSpPr>
      <dsp:spPr>
        <a:xfrm>
          <a:off x="1919540" y="1334458"/>
          <a:ext cx="76781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E7710-B95F-EE43-9D0C-409A1907E099}">
      <dsp:nvSpPr>
        <dsp:cNvPr id="0" name=""/>
        <dsp:cNvSpPr/>
      </dsp:nvSpPr>
      <dsp:spPr>
        <a:xfrm>
          <a:off x="2063505" y="1355640"/>
          <a:ext cx="7534195" cy="423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>
              <a:solidFill>
                <a:schemeClr val="tx1"/>
              </a:solidFill>
              <a:latin typeface="Calibri Body"/>
              <a:ea typeface="MS Mincho" panose="02020609040205080304" pitchFamily="49" charset="-128"/>
              <a:cs typeface="Arial" panose="020B0604020202020204" pitchFamily="34" charset="0"/>
            </a:rPr>
            <a:t>4. Разработка базы данных рынка труда и информационной системы</a:t>
          </a:r>
        </a:p>
      </dsp:txBody>
      <dsp:txXfrm>
        <a:off x="2063505" y="1355640"/>
        <a:ext cx="7534195" cy="423637"/>
      </dsp:txXfrm>
    </dsp:sp>
    <dsp:sp modelId="{07AB74A6-BEA5-D84C-9414-BEE46E1CF467}">
      <dsp:nvSpPr>
        <dsp:cNvPr id="0" name=""/>
        <dsp:cNvSpPr/>
      </dsp:nvSpPr>
      <dsp:spPr>
        <a:xfrm>
          <a:off x="1919540" y="1779278"/>
          <a:ext cx="76781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7C73-7A99-D944-8639-9E326E7CC93D}">
      <dsp:nvSpPr>
        <dsp:cNvPr id="0" name=""/>
        <dsp:cNvSpPr/>
      </dsp:nvSpPr>
      <dsp:spPr>
        <a:xfrm>
          <a:off x="0" y="1090"/>
          <a:ext cx="9321281" cy="91340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Calibri" panose="020F0502020204030204" pitchFamily="34" charset="0"/>
            </a:rPr>
            <a:t>1. Установочное совещание и экспертный круглый стол состоялись в Тбилиси, Грузия, в мае 2022 г. </a:t>
          </a:r>
        </a:p>
      </dsp:txBody>
      <dsp:txXfrm>
        <a:off x="44589" y="45679"/>
        <a:ext cx="9232103" cy="824227"/>
      </dsp:txXfrm>
    </dsp:sp>
    <dsp:sp modelId="{DE1C5AEA-23CF-2548-BCCB-B43FA5516353}">
      <dsp:nvSpPr>
        <dsp:cNvPr id="0" name=""/>
        <dsp:cNvSpPr/>
      </dsp:nvSpPr>
      <dsp:spPr>
        <a:xfrm>
          <a:off x="0" y="914496"/>
          <a:ext cx="9321281" cy="565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95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ru-RU" sz="1400" b="0" kern="1200" dirty="0">
              <a:latin typeface="Calibri" panose="020F0502020204030204" pitchFamily="34" charset="0"/>
            </a:rPr>
            <a:t>в фокусе мероприятий находились ключевые события, вызовы и возможности для сотрудничества в области развития навыков в регионе ЦАРЭС</a:t>
          </a:r>
        </a:p>
      </dsp:txBody>
      <dsp:txXfrm>
        <a:off x="0" y="914496"/>
        <a:ext cx="9321281" cy="565921"/>
      </dsp:txXfrm>
    </dsp:sp>
    <dsp:sp modelId="{78E3170D-329D-724B-9232-14D086CB6D5D}">
      <dsp:nvSpPr>
        <dsp:cNvPr id="0" name=""/>
        <dsp:cNvSpPr/>
      </dsp:nvSpPr>
      <dsp:spPr>
        <a:xfrm>
          <a:off x="0" y="1480417"/>
          <a:ext cx="9321281" cy="91340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Calibri" panose="020F0502020204030204" pitchFamily="34" charset="0"/>
            </a:rPr>
            <a:t>2. Шесть продуктов в области знаний находятся на заключительном этапе подготовки и будут распространены среди государств-членов ЦАРЭС для рассмотрения</a:t>
          </a:r>
        </a:p>
      </dsp:txBody>
      <dsp:txXfrm>
        <a:off x="44589" y="1525006"/>
        <a:ext cx="9232103" cy="824227"/>
      </dsp:txXfrm>
    </dsp:sp>
    <dsp:sp modelId="{6E4AEDDB-2E9A-6241-AF8D-EFCE78581751}">
      <dsp:nvSpPr>
        <dsp:cNvPr id="0" name=""/>
        <dsp:cNvSpPr/>
      </dsp:nvSpPr>
      <dsp:spPr>
        <a:xfrm>
          <a:off x="0" y="2393822"/>
          <a:ext cx="9321281" cy="2214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95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ru-RU" sz="1400" b="0" kern="1200" dirty="0">
              <a:latin typeface="Calibri" panose="020F0502020204030204" pitchFamily="34" charset="0"/>
            </a:rPr>
            <a:t>отчет о политике, предоставляющий систематическую оценку существующих навыков в странах ЦАРЭС, в том числе и в частности, степень предоставления ими релевантных и пригодных для использования навыков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ru-RU" sz="1400" b="0" kern="1200" dirty="0">
              <a:latin typeface="Calibri" panose="020F0502020204030204" pitchFamily="34" charset="0"/>
            </a:rPr>
            <a:t>информационный бюллетень по вопросам политики, предоставляющий систематическую оценку того, как, и насколько хорошо функционирует функция систем развития навыков в странах ЦАРЭС с особым акцентом на двух областях - высшем образовании и ПТО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ru-RU" sz="1400" b="0" kern="1200">
              <a:latin typeface="Calibri" panose="020F0502020204030204" pitchFamily="34" charset="0"/>
            </a:rPr>
            <a:t>многонациональная CGE-оценка сценариев развития регионального рынка навыков и труда в ЦАРЭС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ru-RU" sz="1400" b="0" kern="1200">
              <a:latin typeface="Calibri" panose="020F0502020204030204" pitchFamily="34" charset="0"/>
            </a:rPr>
            <a:t>региональный аналитический инструмент для картирования рамочных структур региональной интеграции высшего образования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ru-RU" sz="1400" b="0" kern="1200">
              <a:latin typeface="Calibri" panose="020F0502020204030204" pitchFamily="34" charset="0"/>
            </a:rPr>
            <a:t>региональный отчет по долгосрочным тенденциям миграции в Центральной Азии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ru-RU" sz="1400" b="0" kern="1200">
              <a:latin typeface="Calibri" panose="020F0502020204030204" pitchFamily="34" charset="0"/>
            </a:rPr>
            <a:t>региональный отчет по соблюдению странами ЦАРЭС региональных структур интеграции в высшем образовании</a:t>
          </a:r>
        </a:p>
      </dsp:txBody>
      <dsp:txXfrm>
        <a:off x="0" y="2393822"/>
        <a:ext cx="9321281" cy="22144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7C73-7A99-D944-8639-9E326E7CC93D}">
      <dsp:nvSpPr>
        <dsp:cNvPr id="0" name=""/>
        <dsp:cNvSpPr/>
      </dsp:nvSpPr>
      <dsp:spPr>
        <a:xfrm>
          <a:off x="0" y="1028"/>
          <a:ext cx="9115034" cy="79560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3. Проект ТП также работает над запуском двух новых региональных инициатив в предстоящие несколько месяцев</a:t>
          </a:r>
        </a:p>
      </dsp:txBody>
      <dsp:txXfrm>
        <a:off x="38838" y="39866"/>
        <a:ext cx="9037358" cy="717924"/>
      </dsp:txXfrm>
    </dsp:sp>
    <dsp:sp modelId="{A0F1B748-0528-B849-8646-303517CC8DA6}">
      <dsp:nvSpPr>
        <dsp:cNvPr id="0" name=""/>
        <dsp:cNvSpPr/>
      </dsp:nvSpPr>
      <dsp:spPr>
        <a:xfrm>
          <a:off x="0" y="796628"/>
          <a:ext cx="9115034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40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ru-RU" sz="1600" i="1" kern="1200"/>
            <a:t>Региональная инициатива ЦАРЭС в области развития навыков</a:t>
          </a:r>
          <a:r>
            <a:rPr lang="ru-RU" sz="1600" kern="1200"/>
            <a:t>, которая направлена на развитие и содействие сети исследователей по вопросам политики в странах ЦАРЭС, которые могут разрабатывать и анализировать фактические данные для поддержки стратегий развития навыков на национальном уровне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ru-RU" sz="1600" i="1" kern="1200"/>
            <a:t>Сеть консорциума университетов ЦАРЭС</a:t>
          </a:r>
          <a:r>
            <a:rPr lang="ru-RU" sz="1600" kern="1200"/>
            <a:t>, которая соберет вместе и улучшит сотрудничество между лучшими университетами региона ЦАРЭС</a:t>
          </a:r>
        </a:p>
      </dsp:txBody>
      <dsp:txXfrm>
        <a:off x="0" y="796628"/>
        <a:ext cx="9115034" cy="1449000"/>
      </dsp:txXfrm>
    </dsp:sp>
    <dsp:sp modelId="{58CCEBD1-5C8F-CE42-9443-4B2DB2BFC9F2}">
      <dsp:nvSpPr>
        <dsp:cNvPr id="0" name=""/>
        <dsp:cNvSpPr/>
      </dsp:nvSpPr>
      <dsp:spPr>
        <a:xfrm>
          <a:off x="0" y="2245628"/>
          <a:ext cx="9115034" cy="79560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2000" kern="1200"/>
            <a:t>4. Четыре дополнительных продукта и инструмента в области знаний запущены и в настоящее время находятся на этапе разработки</a:t>
          </a:r>
        </a:p>
      </dsp:txBody>
      <dsp:txXfrm>
        <a:off x="38838" y="2284466"/>
        <a:ext cx="9037358" cy="717924"/>
      </dsp:txXfrm>
    </dsp:sp>
    <dsp:sp modelId="{B9914B18-82A1-5344-94E1-17D94A5C6DB6}">
      <dsp:nvSpPr>
        <dsp:cNvPr id="0" name=""/>
        <dsp:cNvSpPr/>
      </dsp:nvSpPr>
      <dsp:spPr>
        <a:xfrm>
          <a:off x="0" y="3041228"/>
          <a:ext cx="9115034" cy="132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402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ru-RU" sz="1600" b="0" i="0" u="none" kern="1200"/>
            <a:t> региональный отчет, картирующий управление и регулирование рекрутинговых систем в регионе ЦАРЭС, медиатором в которых выступают частные агентства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ru-RU" sz="1600" b="0" i="0" u="none" kern="1200"/>
            <a:t>региональный отчет по последним драйверам миграции в Центральной Азии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ru-RU" sz="1600" b="0" i="0" u="none" kern="1200"/>
            <a:t>картирование партнерских отношений между университетами и учреждениями ПТО стран ЦАРЭС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q"/>
          </a:pPr>
          <a:r>
            <a:rPr lang="ru-RU" sz="1600" kern="1200"/>
            <a:t>онлайновый учебный модуль ПТО в туристическом секторе</a:t>
          </a:r>
        </a:p>
      </dsp:txBody>
      <dsp:txXfrm>
        <a:off x="0" y="3041228"/>
        <a:ext cx="9115034" cy="132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04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Заседание Высокопоставленных официальных лиц ЦАРЭС </a:t>
            </a:r>
          </a:p>
          <a:p>
            <a:r>
              <a:rPr lang="ru-RU" sz="1600" dirty="0"/>
              <a:t>13-14 июня 2023 г.</a:t>
            </a:r>
          </a:p>
          <a:p>
            <a:r>
              <a:rPr lang="ru-RU" sz="1600" dirty="0"/>
              <a:t>Тбилиси, Грузия</a:t>
            </a:r>
          </a:p>
          <a:p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9152D-91C9-9700-DB76-3128E71D1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4537"/>
            <a:ext cx="9144000" cy="292542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</a:rPr>
              <a:t>Укрепление регионального сотрудничества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в области развития навыков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в рамках программы ЦАРЭС</a:t>
            </a:r>
            <a:br>
              <a:rPr lang="ru-RU" sz="3600" b="1" dirty="0">
                <a:latin typeface="+mn-lt"/>
              </a:rPr>
            </a:br>
            <a:br>
              <a:rPr lang="ru-RU" sz="3600" b="1" dirty="0">
                <a:latin typeface="+mn-lt"/>
              </a:rPr>
            </a:br>
            <a:r>
              <a:rPr lang="ru-RU" sz="3600" b="1" i="1" dirty="0">
                <a:latin typeface="+mn-lt"/>
              </a:rPr>
              <a:t>Обзор проекта и текущий прогресс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B5D169-E296-7668-27BA-2E8E9A33578B}"/>
              </a:ext>
            </a:extLst>
          </p:cNvPr>
          <p:cNvSpPr txBox="1"/>
          <p:nvPr/>
        </p:nvSpPr>
        <p:spPr>
          <a:xfrm>
            <a:off x="3174274" y="5257800"/>
            <a:ext cx="5843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Гунтур </a:t>
            </a:r>
            <a:r>
              <a:rPr lang="ru-RU" sz="1400" dirty="0" err="1"/>
              <a:t>Сугиярто</a:t>
            </a:r>
            <a:r>
              <a:rPr lang="ru-RU" sz="1400" dirty="0"/>
              <a:t>,</a:t>
            </a:r>
          </a:p>
          <a:p>
            <a:pPr algn="ctr"/>
            <a:r>
              <a:rPr lang="ru-RU" sz="1400" dirty="0"/>
              <a:t> Главный экономист</a:t>
            </a:r>
          </a:p>
          <a:p>
            <a:pPr algn="ctr"/>
            <a:r>
              <a:rPr lang="ru-RU" sz="1400" dirty="0"/>
              <a:t>Департамент Центральной и Западной Азии, АБР</a:t>
            </a:r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8F83B36-3C02-BAE1-268B-66CE859F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4"/>
            <a:ext cx="7886700" cy="1325563"/>
          </a:xfrm>
        </p:spPr>
        <p:txBody>
          <a:bodyPr>
            <a:normAutofit/>
          </a:bodyPr>
          <a:lstStyle/>
          <a:p>
            <a:r>
              <a:rPr lang="ru-RU" sz="5400" b="1">
                <a:latin typeface="+mn-lt"/>
                <a:cs typeface="Arial" panose="020B0604020202020204" pitchFamily="34" charset="0"/>
              </a:rPr>
              <a:t>Краткий обзор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11B2FB-CBB3-AE38-EE31-A04EA3927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5731"/>
            <a:ext cx="7886700" cy="2522440"/>
          </a:xfrm>
        </p:spPr>
        <p:txBody>
          <a:bodyPr>
            <a:normAutofit/>
          </a:bodyPr>
          <a:lstStyle/>
          <a:p>
            <a:pPr marL="971550" lvl="1" indent="-514350">
              <a:buAutoNum type="arabicPeriod"/>
            </a:pPr>
            <a:r>
              <a:rPr lang="ru-RU" sz="4000" b="1"/>
              <a:t>Задачи</a:t>
            </a:r>
          </a:p>
          <a:p>
            <a:pPr marL="971550" lvl="1" indent="-514350">
              <a:buAutoNum type="arabicPeriod"/>
            </a:pPr>
            <a:r>
              <a:rPr lang="ru-RU" sz="4000" b="1"/>
              <a:t>Воздействие и конечный результат</a:t>
            </a:r>
          </a:p>
          <a:p>
            <a:pPr marL="971550" lvl="1" indent="-514350">
              <a:buAutoNum type="arabicPeriod"/>
            </a:pPr>
            <a:r>
              <a:rPr lang="ru-RU" sz="4000" b="1"/>
              <a:t>Текущий прогресс</a:t>
            </a:r>
          </a:p>
        </p:txBody>
      </p:sp>
    </p:spTree>
    <p:extLst>
      <p:ext uri="{BB962C8B-B14F-4D97-AF65-F5344CB8AC3E}">
        <p14:creationId xmlns:p14="http://schemas.microsoft.com/office/powerpoint/2010/main" val="408715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7BDC43D-B757-2903-E774-795FBFDF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ru-RU" sz="5400" b="1">
                <a:latin typeface="Calibri "/>
              </a:rPr>
              <a:t>1. Задачи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85096256-D1CE-B860-53EE-A38F2532E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826149"/>
              </p:ext>
            </p:extLst>
          </p:nvPr>
        </p:nvGraphicFramePr>
        <p:xfrm>
          <a:off x="1151163" y="1769640"/>
          <a:ext cx="9597701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3E93450-665C-B958-5B19-18FACB54B4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826533"/>
              </p:ext>
            </p:extLst>
          </p:nvPr>
        </p:nvGraphicFramePr>
        <p:xfrm>
          <a:off x="1151162" y="3429000"/>
          <a:ext cx="9597701" cy="180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7229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0D2F1D4-A765-FF60-3293-DE350DF8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59" y="592343"/>
            <a:ext cx="10032143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>
                <a:latin typeface="Calibri "/>
              </a:rPr>
              <a:t>2. Воздействие и конечный результат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9E07B6-659B-D3C3-A01E-200551AEFDDF}"/>
              </a:ext>
            </a:extLst>
          </p:cNvPr>
          <p:cNvGrpSpPr/>
          <p:nvPr/>
        </p:nvGrpSpPr>
        <p:grpSpPr>
          <a:xfrm>
            <a:off x="1337518" y="1917906"/>
            <a:ext cx="4039256" cy="3419204"/>
            <a:chOff x="609731" y="1832681"/>
            <a:chExt cx="3658114" cy="30876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615EFF-BAE0-C099-CA4B-A4DEE2C9F3E9}"/>
                </a:ext>
              </a:extLst>
            </p:cNvPr>
            <p:cNvGrpSpPr/>
            <p:nvPr/>
          </p:nvGrpSpPr>
          <p:grpSpPr>
            <a:xfrm>
              <a:off x="628650" y="1832681"/>
              <a:ext cx="3639195" cy="576000"/>
              <a:chOff x="38" y="59565"/>
              <a:chExt cx="3639195" cy="5760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248727-0556-4A05-F5BF-10539E0A3E8B}"/>
                  </a:ext>
                </a:extLst>
              </p:cNvPr>
              <p:cNvSpPr/>
              <p:nvPr/>
            </p:nvSpPr>
            <p:spPr>
              <a:xfrm>
                <a:off x="38" y="59565"/>
                <a:ext cx="3639195" cy="576000"/>
              </a:xfrm>
              <a:prstGeom prst="rect">
                <a:avLst/>
              </a:prstGeom>
              <a:grpFill/>
            </p:spPr>
            <p:style>
              <a:lnRef idx="2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C6ED2E-7A0E-F29A-74A7-C2C6AA243839}"/>
                  </a:ext>
                </a:extLst>
              </p:cNvPr>
              <p:cNvSpPr txBox="1"/>
              <p:nvPr/>
            </p:nvSpPr>
            <p:spPr>
              <a:xfrm>
                <a:off x="38" y="59565"/>
                <a:ext cx="3639195" cy="5760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81280" rIns="142240" bIns="8128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Symbol" pitchFamily="2" charset="2"/>
                  <a:buNone/>
                </a:pPr>
                <a:r>
                  <a:rPr lang="ru-RU" b="1"/>
                  <a:t>Воздействие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939E845-720A-64CE-01B2-F8A7A8E4DD76}"/>
                </a:ext>
              </a:extLst>
            </p:cNvPr>
            <p:cNvGrpSpPr/>
            <p:nvPr/>
          </p:nvGrpSpPr>
          <p:grpSpPr>
            <a:xfrm>
              <a:off x="609731" y="2408681"/>
              <a:ext cx="3657857" cy="2511674"/>
              <a:chOff x="-18624" y="635565"/>
              <a:chExt cx="3657857" cy="2511674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E34B5FC-E5B4-A55D-2408-0D3D066D7938}"/>
                  </a:ext>
                </a:extLst>
              </p:cNvPr>
              <p:cNvSpPr/>
              <p:nvPr/>
            </p:nvSpPr>
            <p:spPr>
              <a:xfrm>
                <a:off x="38" y="635565"/>
                <a:ext cx="3639195" cy="2511674"/>
              </a:xfrm>
              <a:prstGeom prst="rect">
                <a:avLst/>
              </a:prstGeom>
              <a:grpFill/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DD7714-2B86-EBCC-CC70-9D89D344E30D}"/>
                  </a:ext>
                </a:extLst>
              </p:cNvPr>
              <p:cNvSpPr txBox="1"/>
              <p:nvPr/>
            </p:nvSpPr>
            <p:spPr>
              <a:xfrm>
                <a:off x="-18624" y="635565"/>
                <a:ext cx="3639195" cy="251167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42240" bIns="160020" numCol="1" spcCol="1270" anchor="t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Courier New" panose="02070309020205020404" pitchFamily="49" charset="0"/>
                  <a:buChar char="o"/>
                </a:pPr>
                <a:r>
                  <a:rPr lang="ru-RU"/>
                  <a:t>Человеческое развитие улучшено за счет повышения качества, мобильности и производительности рабочей силы стран ЦАРЭС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720C60-3AA9-0417-2C0C-9F68D491BAF0}"/>
              </a:ext>
            </a:extLst>
          </p:cNvPr>
          <p:cNvGrpSpPr/>
          <p:nvPr/>
        </p:nvGrpSpPr>
        <p:grpSpPr>
          <a:xfrm>
            <a:off x="5831505" y="1917906"/>
            <a:ext cx="4049613" cy="3419204"/>
            <a:chOff x="4665179" y="1832681"/>
            <a:chExt cx="3648526" cy="30876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6813DA5-6822-7CCD-DB2E-9FF67CF387FC}"/>
                </a:ext>
              </a:extLst>
            </p:cNvPr>
            <p:cNvGrpSpPr/>
            <p:nvPr/>
          </p:nvGrpSpPr>
          <p:grpSpPr>
            <a:xfrm>
              <a:off x="4665179" y="1832681"/>
              <a:ext cx="3639195" cy="576000"/>
              <a:chOff x="4148721" y="59565"/>
              <a:chExt cx="3639195" cy="5760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392F6EC-7AC1-1FA3-6FF8-17FF974C8996}"/>
                  </a:ext>
                </a:extLst>
              </p:cNvPr>
              <p:cNvSpPr/>
              <p:nvPr/>
            </p:nvSpPr>
            <p:spPr>
              <a:xfrm>
                <a:off x="4148721" y="59565"/>
                <a:ext cx="3639195" cy="576000"/>
              </a:xfrm>
              <a:prstGeom prst="rect">
                <a:avLst/>
              </a:prstGeom>
              <a:grpFill/>
            </p:spPr>
            <p:style>
              <a:lnRef idx="2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FC0756-BF3F-2F84-3177-54C335623957}"/>
                  </a:ext>
                </a:extLst>
              </p:cNvPr>
              <p:cNvSpPr txBox="1"/>
              <p:nvPr/>
            </p:nvSpPr>
            <p:spPr>
              <a:xfrm>
                <a:off x="4148721" y="59565"/>
                <a:ext cx="3639195" cy="57600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81280" rIns="142240" bIns="8128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Symbol" pitchFamily="2" charset="2"/>
                  <a:buNone/>
                </a:pPr>
                <a:r>
                  <a:rPr lang="ru-RU" b="1"/>
                  <a:t>Конечный результат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5412B5-6058-BCC5-9D81-511A3BEB1E7D}"/>
                </a:ext>
              </a:extLst>
            </p:cNvPr>
            <p:cNvGrpSpPr/>
            <p:nvPr/>
          </p:nvGrpSpPr>
          <p:grpSpPr>
            <a:xfrm>
              <a:off x="4674510" y="2408681"/>
              <a:ext cx="3639195" cy="2511674"/>
              <a:chOff x="4148721" y="635565"/>
              <a:chExt cx="3639195" cy="251167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E14210-6FDF-A467-497D-5649CE63A06F}"/>
                  </a:ext>
                </a:extLst>
              </p:cNvPr>
              <p:cNvSpPr/>
              <p:nvPr/>
            </p:nvSpPr>
            <p:spPr>
              <a:xfrm>
                <a:off x="4148721" y="635565"/>
                <a:ext cx="3639195" cy="2511674"/>
              </a:xfrm>
              <a:prstGeom prst="rect">
                <a:avLst/>
              </a:prstGeom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BC6ACD-DAEB-9701-BA4D-82F9810C854F}"/>
                  </a:ext>
                </a:extLst>
              </p:cNvPr>
              <p:cNvSpPr txBox="1"/>
              <p:nvPr/>
            </p:nvSpPr>
            <p:spPr>
              <a:xfrm>
                <a:off x="4148721" y="635565"/>
                <a:ext cx="3639195" cy="251167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42240" bIns="160020" numCol="1" spcCol="1270" anchor="t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Courier New" panose="02070309020205020404" pitchFamily="49" charset="0"/>
                  <a:buChar char="o"/>
                </a:pPr>
                <a:r>
                  <a:rPr lang="ru-RU"/>
                  <a:t>Региональное сотрудничество и интеграция в регионе ЦАРЭС укреплены посредством улучшения использования и распределения человеческих ресурсов в соответствии со Стратегией ЦАРЭС 2030 и Операционным планом Стратегии 2030.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771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B5DFF22-F32C-FBD7-D4F0-67F518A8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17" y="449101"/>
            <a:ext cx="7886700" cy="1325563"/>
          </a:xfrm>
        </p:spPr>
        <p:txBody>
          <a:bodyPr>
            <a:normAutofit/>
          </a:bodyPr>
          <a:lstStyle/>
          <a:p>
            <a:r>
              <a:rPr lang="ru-RU" b="1">
                <a:latin typeface="Calibri "/>
              </a:rPr>
              <a:t>3. Текущий прогресс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17DC0D6-BFC1-5579-0CD5-63EF13FDD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304271"/>
              </p:ext>
            </p:extLst>
          </p:nvPr>
        </p:nvGraphicFramePr>
        <p:xfrm>
          <a:off x="895739" y="1632856"/>
          <a:ext cx="9321281" cy="4609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000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6E2C968-57AE-CA47-E752-6F913380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5400" b="1">
                <a:latin typeface="Calibri "/>
              </a:rPr>
              <a:t>3. Текущий прогресс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EED391A-B9BB-355F-0723-E8FBCE2DA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426104"/>
              </p:ext>
            </p:extLst>
          </p:nvPr>
        </p:nvGraphicFramePr>
        <p:xfrm>
          <a:off x="794076" y="1585874"/>
          <a:ext cx="9115034" cy="436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558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parallel, web page&#10;&#10;Description automatically generated">
            <a:extLst>
              <a:ext uri="{FF2B5EF4-FFF2-40B4-BE49-F238E27FC236}">
                <a16:creationId xmlns:a16="http://schemas.microsoft.com/office/drawing/2014/main" id="{5E40035D-6CA6-8006-9483-47257B541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18" y="831443"/>
            <a:ext cx="9571515" cy="574944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B6E2376-D265-7B6F-8274-D641847702F0}"/>
              </a:ext>
            </a:extLst>
          </p:cNvPr>
          <p:cNvGrpSpPr/>
          <p:nvPr/>
        </p:nvGrpSpPr>
        <p:grpSpPr>
          <a:xfrm>
            <a:off x="1632857" y="169683"/>
            <a:ext cx="8705461" cy="695722"/>
            <a:chOff x="0" y="89809"/>
            <a:chExt cx="8229600" cy="67532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E59328B-A1D2-96BA-78EC-26599383ACC7}"/>
                </a:ext>
              </a:extLst>
            </p:cNvPr>
            <p:cNvSpPr/>
            <p:nvPr/>
          </p:nvSpPr>
          <p:spPr>
            <a:xfrm>
              <a:off x="0" y="89809"/>
              <a:ext cx="8229600" cy="67532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4610212F-320F-A1BA-35BF-16283808D561}"/>
                </a:ext>
              </a:extLst>
            </p:cNvPr>
            <p:cNvSpPr txBox="1"/>
            <p:nvPr/>
          </p:nvSpPr>
          <p:spPr>
            <a:xfrm>
              <a:off x="32967" y="122776"/>
              <a:ext cx="8163666" cy="609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i="0" dirty="0">
                  <a:solidFill>
                    <a:schemeClr val="bg1"/>
                  </a:solidFill>
                  <a:effectLst/>
                  <a:latin typeface="Segoe UI" panose="020B0502040204020203" pitchFamily="34" charset="0"/>
                </a:rPr>
                <a:t>Предлагаемая Информационная Система о Рынке Труда для Стран ЦАРЭС</a:t>
              </a:r>
              <a:endParaRPr lang="en-GB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68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9EB774-338B-9861-BA24-318B325F903E}"/>
              </a:ext>
            </a:extLst>
          </p:cNvPr>
          <p:cNvSpPr txBox="1"/>
          <p:nvPr/>
        </p:nvSpPr>
        <p:spPr>
          <a:xfrm>
            <a:off x="3366796" y="2448847"/>
            <a:ext cx="5458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/>
              <a:t>СПАСИБО ЗА СОТРУДНИЧЕСТВО!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E68D6-238E-E832-B9FC-CD7D1E508FE3}"/>
              </a:ext>
            </a:extLst>
          </p:cNvPr>
          <p:cNvSpPr txBox="1"/>
          <p:nvPr/>
        </p:nvSpPr>
        <p:spPr>
          <a:xfrm>
            <a:off x="326572" y="5840963"/>
            <a:ext cx="394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По вопросам просим обращаться:</a:t>
            </a:r>
          </a:p>
          <a:p>
            <a:r>
              <a:rPr lang="ru-RU"/>
              <a:t>gsugiyarto@adb.org</a:t>
            </a:r>
          </a:p>
        </p:txBody>
      </p:sp>
    </p:spTree>
    <p:extLst>
      <p:ext uri="{BB962C8B-B14F-4D97-AF65-F5344CB8AC3E}">
        <p14:creationId xmlns:p14="http://schemas.microsoft.com/office/powerpoint/2010/main" val="375243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>
      <Value>18</Value>
      <Value>3</Value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9C8D11-BF74-4CB8-9B1E-18E70F14B995}"/>
</file>

<file path=customXml/itemProps3.xml><?xml version="1.0" encoding="utf-8"?>
<ds:datastoreItem xmlns:ds="http://schemas.openxmlformats.org/officeDocument/2006/customXml" ds:itemID="{917043BC-63CB-4567-9DB1-18E0FD2A7E82}">
  <ds:schemaRefs>
    <ds:schemaRef ds:uri="http://schemas.microsoft.com/office/2006/metadata/properties"/>
    <ds:schemaRef ds:uri="http://schemas.microsoft.com/office/infopath/2007/PartnerControls"/>
    <ds:schemaRef ds:uri="f668aa56-9285-4561-92d6-d6343913a899"/>
    <ds:schemaRef ds:uri="4d0bf39f-aee5-4194-a8cf-9eb94d97790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314</TotalTime>
  <Words>517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</vt:lpstr>
      <vt:lpstr>Calibri Body</vt:lpstr>
      <vt:lpstr>Calibri Light</vt:lpstr>
      <vt:lpstr>Courier New</vt:lpstr>
      <vt:lpstr>Segoe UI</vt:lpstr>
      <vt:lpstr>Symbol</vt:lpstr>
      <vt:lpstr>Wingdings</vt:lpstr>
      <vt:lpstr>Office Theme</vt:lpstr>
      <vt:lpstr>Укрепление регионального сотрудничества в области развития навыков в рамках программы ЦАРЭС  Обзор проекта и текущий прогресс</vt:lpstr>
      <vt:lpstr>Краткий обзор</vt:lpstr>
      <vt:lpstr>1. Задачи</vt:lpstr>
      <vt:lpstr>2. Воздействие и конечный результат</vt:lpstr>
      <vt:lpstr>3. Текущий прогресс</vt:lpstr>
      <vt:lpstr>3. Текущий прогресс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Reneli Gloria</cp:lastModifiedBy>
  <cp:revision>18</cp:revision>
  <dcterms:created xsi:type="dcterms:W3CDTF">2018-04-10T06:12:51Z</dcterms:created>
  <dcterms:modified xsi:type="dcterms:W3CDTF">2023-05-22T05:07:57Z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MSIP_Label_817d4574-7375-4d17-b29c-6e4c6df0fcb0_Enabled">
    <vt:lpwstr>true</vt:lpwstr>
  </property>
  <property fmtid="{D5CDD505-2E9C-101B-9397-08002B2CF9AE}" pid="19" name="MSIP_Label_817d4574-7375-4d17-b29c-6e4c6df0fcb0_SetDate">
    <vt:lpwstr>2023-04-11T03:26:31Z</vt:lpwstr>
  </property>
  <property fmtid="{D5CDD505-2E9C-101B-9397-08002B2CF9AE}" pid="20" name="MSIP_Label_817d4574-7375-4d17-b29c-6e4c6df0fcb0_Method">
    <vt:lpwstr>Standard</vt:lpwstr>
  </property>
  <property fmtid="{D5CDD505-2E9C-101B-9397-08002B2CF9AE}" pid="21" name="MSIP_Label_817d4574-7375-4d17-b29c-6e4c6df0fcb0_Name">
    <vt:lpwstr>ADB Internal</vt:lpwstr>
  </property>
  <property fmtid="{D5CDD505-2E9C-101B-9397-08002B2CF9AE}" pid="22" name="MSIP_Label_817d4574-7375-4d17-b29c-6e4c6df0fcb0_SiteId">
    <vt:lpwstr>9495d6bb-41c2-4c58-848f-92e52cf3d640</vt:lpwstr>
  </property>
  <property fmtid="{D5CDD505-2E9C-101B-9397-08002B2CF9AE}" pid="23" name="MSIP_Label_817d4574-7375-4d17-b29c-6e4c6df0fcb0_ActionId">
    <vt:lpwstr>93605d0e-37ea-44fc-ba32-6c54431d93b3</vt:lpwstr>
  </property>
  <property fmtid="{D5CDD505-2E9C-101B-9397-08002B2CF9AE}" pid="24" name="MSIP_Label_817d4574-7375-4d17-b29c-6e4c6df0fcb0_ContentBits">
    <vt:lpwstr>2</vt:lpwstr>
  </property>
  <property fmtid="{D5CDD505-2E9C-101B-9397-08002B2CF9AE}" pid="25" name="ClassificationContentMarkingFooterLocations">
    <vt:lpwstr>Office Theme:8</vt:lpwstr>
  </property>
  <property fmtid="{D5CDD505-2E9C-101B-9397-08002B2CF9AE}" pid="26" name="ClassificationContentMarkingFooterText">
    <vt:lpwstr>INTERNAL. This information is accessible to ADB Management and staff. It may be shared outside ADB with appropriate permission.</vt:lpwstr>
  </property>
</Properties>
</file>