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4105" r:id="rId11"/>
    <p:sldId id="262" r:id="rId12"/>
  </p:sldIdLst>
  <p:sldSz cx="12192000" cy="6858000"/>
  <p:notesSz cx="6858000" cy="9144000"/>
  <p:defaultTextStyle>
    <a:defPPr>
      <a:defRPr lang="zh-CN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190" autoAdjust="0"/>
    <p:restoredTop sz="86401"/>
  </p:normalViewPr>
  <p:slideViewPr>
    <p:cSldViewPr snapToGrid="0">
      <p:cViewPr>
        <p:scale>
          <a:sx n="73" d="100"/>
          <a:sy n="73" d="100"/>
        </p:scale>
        <p:origin x="1157" y="43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6672B9D-6AB4-9743-B8B1-97F4345A7D2C}" type="doc">
      <dgm:prSet loTypeId="urn:microsoft.com/office/officeart/2008/layout/LinedList" loCatId="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GB"/>
        </a:p>
      </dgm:t>
    </dgm:pt>
    <dgm:pt modelId="{D2DBAE0D-6150-F54A-9429-12309555E89A}">
      <dgm:prSet/>
      <dgm:spPr/>
      <dgm:t>
        <a:bodyPr/>
        <a:lstStyle/>
        <a:p>
          <a:pPr algn="ctr"/>
          <a:r>
            <a:rPr lang="zh-CN" b="1" dirty="0"/>
            <a:t>总体目标</a:t>
          </a:r>
          <a:endParaRPr lang="en-NL" b="1" dirty="0"/>
        </a:p>
      </dgm:t>
    </dgm:pt>
    <dgm:pt modelId="{4841B56C-8CDE-3C4B-9255-16B2414C73B1}" type="parTrans" cxnId="{8049F38D-B62F-9448-986D-07EECA5A8CB2}">
      <dgm:prSet/>
      <dgm:spPr/>
      <dgm:t>
        <a:bodyPr/>
        <a:lstStyle/>
        <a:p>
          <a:endParaRPr lang="en-GB"/>
        </a:p>
      </dgm:t>
    </dgm:pt>
    <dgm:pt modelId="{DD24D26E-0682-A143-B0C1-1DD5E4CD6775}" type="sibTrans" cxnId="{8049F38D-B62F-9448-986D-07EECA5A8CB2}">
      <dgm:prSet/>
      <dgm:spPr/>
      <dgm:t>
        <a:bodyPr/>
        <a:lstStyle/>
        <a:p>
          <a:endParaRPr lang="en-GB"/>
        </a:p>
      </dgm:t>
    </dgm:pt>
    <dgm:pt modelId="{8E5E38FE-EC95-4B4D-9C7F-4D3968F72178}">
      <dgm:prSet/>
      <dgm:spPr/>
      <dgm:t>
        <a:bodyPr/>
        <a:lstStyle/>
        <a:p>
          <a:pPr algn="ctr"/>
          <a:r>
            <a:rPr lang="zh-CN" dirty="0">
              <a:solidFill>
                <a:schemeClr val="tx1"/>
              </a:solidFill>
            </a:rPr>
            <a:t>通过帮助 CAREC 成员国在高等教育和技术职业教育与培训 (TVET) 两个关键领域进一步实现标准化和协调，支持 CAREC 战略的</a:t>
          </a:r>
          <a:r>
            <a:rPr lang="zh-CN" altLang="en-US" dirty="0">
              <a:solidFill>
                <a:schemeClr val="tx1"/>
              </a:solidFill>
            </a:rPr>
            <a:t>人力</a:t>
          </a:r>
          <a:r>
            <a:rPr lang="zh-CN" dirty="0">
              <a:solidFill>
                <a:schemeClr val="tx1"/>
              </a:solidFill>
            </a:rPr>
            <a:t>发展集群</a:t>
          </a:r>
          <a:endParaRPr lang="en-NL" dirty="0">
            <a:solidFill>
              <a:schemeClr val="tx1"/>
            </a:solidFill>
          </a:endParaRPr>
        </a:p>
      </dgm:t>
    </dgm:pt>
    <dgm:pt modelId="{3E6D6534-50D4-3C40-A8A3-310EDE3E9FF3}" type="parTrans" cxnId="{3576FFC5-8D50-4949-ABC0-E349D55A63C2}">
      <dgm:prSet/>
      <dgm:spPr/>
      <dgm:t>
        <a:bodyPr/>
        <a:lstStyle/>
        <a:p>
          <a:endParaRPr lang="en-GB"/>
        </a:p>
      </dgm:t>
    </dgm:pt>
    <dgm:pt modelId="{71F09B8D-0F2F-ED45-B7EE-A0BC6A1301EC}" type="sibTrans" cxnId="{3576FFC5-8D50-4949-ABC0-E349D55A63C2}">
      <dgm:prSet/>
      <dgm:spPr/>
      <dgm:t>
        <a:bodyPr/>
        <a:lstStyle/>
        <a:p>
          <a:endParaRPr lang="en-GB"/>
        </a:p>
      </dgm:t>
    </dgm:pt>
    <dgm:pt modelId="{4A1C1801-15B1-6D43-A836-70B0511BADDE}" type="pres">
      <dgm:prSet presAssocID="{D6672B9D-6AB4-9743-B8B1-97F4345A7D2C}" presName="vert0" presStyleCnt="0">
        <dgm:presLayoutVars>
          <dgm:dir/>
          <dgm:animOne val="branch"/>
          <dgm:animLvl val="lvl"/>
        </dgm:presLayoutVars>
      </dgm:prSet>
      <dgm:spPr/>
    </dgm:pt>
    <dgm:pt modelId="{74ED4A8B-74F6-954C-9C04-EF18D7CD0A54}" type="pres">
      <dgm:prSet presAssocID="{D2DBAE0D-6150-F54A-9429-12309555E89A}" presName="thickLine" presStyleLbl="alignNode1" presStyleIdx="0" presStyleCnt="1"/>
      <dgm:spPr/>
    </dgm:pt>
    <dgm:pt modelId="{A00996D1-0371-A849-A7A1-E6C5B5C73F4D}" type="pres">
      <dgm:prSet presAssocID="{D2DBAE0D-6150-F54A-9429-12309555E89A}" presName="horz1" presStyleCnt="0"/>
      <dgm:spPr/>
    </dgm:pt>
    <dgm:pt modelId="{70D97033-F22E-4F43-B011-45C041502ACC}" type="pres">
      <dgm:prSet presAssocID="{D2DBAE0D-6150-F54A-9429-12309555E89A}" presName="tx1" presStyleLbl="revTx" presStyleIdx="0" presStyleCnt="2"/>
      <dgm:spPr/>
    </dgm:pt>
    <dgm:pt modelId="{A1A91395-52F1-AB44-87DE-B91C3D45DDC5}" type="pres">
      <dgm:prSet presAssocID="{D2DBAE0D-6150-F54A-9429-12309555E89A}" presName="vert1" presStyleCnt="0"/>
      <dgm:spPr/>
    </dgm:pt>
    <dgm:pt modelId="{033432A8-E132-8E4F-9DBC-2AA821362D49}" type="pres">
      <dgm:prSet presAssocID="{8E5E38FE-EC95-4B4D-9C7F-4D3968F72178}" presName="vertSpace2a" presStyleCnt="0"/>
      <dgm:spPr/>
    </dgm:pt>
    <dgm:pt modelId="{B0FB339F-9D3F-904A-907D-C97B8A0BF922}" type="pres">
      <dgm:prSet presAssocID="{8E5E38FE-EC95-4B4D-9C7F-4D3968F72178}" presName="horz2" presStyleCnt="0"/>
      <dgm:spPr/>
    </dgm:pt>
    <dgm:pt modelId="{A05E998A-F649-0845-BF0B-278EE786AA53}" type="pres">
      <dgm:prSet presAssocID="{8E5E38FE-EC95-4B4D-9C7F-4D3968F72178}" presName="horzSpace2" presStyleCnt="0"/>
      <dgm:spPr/>
    </dgm:pt>
    <dgm:pt modelId="{ACBD8B08-16B3-A44B-B92B-49E2879C453A}" type="pres">
      <dgm:prSet presAssocID="{8E5E38FE-EC95-4B4D-9C7F-4D3968F72178}" presName="tx2" presStyleLbl="revTx" presStyleIdx="1" presStyleCnt="2"/>
      <dgm:spPr/>
    </dgm:pt>
    <dgm:pt modelId="{E3637B39-1797-4D4B-98B1-052D66716C95}" type="pres">
      <dgm:prSet presAssocID="{8E5E38FE-EC95-4B4D-9C7F-4D3968F72178}" presName="vert2" presStyleCnt="0"/>
      <dgm:spPr/>
    </dgm:pt>
    <dgm:pt modelId="{5841E7E3-1199-4D42-A3F4-1772079FEEF6}" type="pres">
      <dgm:prSet presAssocID="{8E5E38FE-EC95-4B4D-9C7F-4D3968F72178}" presName="thinLine2b" presStyleLbl="callout" presStyleIdx="0" presStyleCnt="1"/>
      <dgm:spPr/>
    </dgm:pt>
    <dgm:pt modelId="{75EDE8B8-BBAA-1A43-874A-5C9490D81B66}" type="pres">
      <dgm:prSet presAssocID="{8E5E38FE-EC95-4B4D-9C7F-4D3968F72178}" presName="vertSpace2b" presStyleCnt="0"/>
      <dgm:spPr/>
    </dgm:pt>
  </dgm:ptLst>
  <dgm:cxnLst>
    <dgm:cxn modelId="{6B207E1C-7904-5C4B-A927-C312AEE434DC}" type="presOf" srcId="{D6672B9D-6AB4-9743-B8B1-97F4345A7D2C}" destId="{4A1C1801-15B1-6D43-A836-70B0511BADDE}" srcOrd="0" destOrd="0" presId="urn:microsoft.com/office/officeart/2008/layout/LinedList"/>
    <dgm:cxn modelId="{8049F38D-B62F-9448-986D-07EECA5A8CB2}" srcId="{D6672B9D-6AB4-9743-B8B1-97F4345A7D2C}" destId="{D2DBAE0D-6150-F54A-9429-12309555E89A}" srcOrd="0" destOrd="0" parTransId="{4841B56C-8CDE-3C4B-9255-16B2414C73B1}" sibTransId="{DD24D26E-0682-A143-B0C1-1DD5E4CD6775}"/>
    <dgm:cxn modelId="{7D63B1B7-9EB7-034B-A470-7E4BE3A3184F}" type="presOf" srcId="{8E5E38FE-EC95-4B4D-9C7F-4D3968F72178}" destId="{ACBD8B08-16B3-A44B-B92B-49E2879C453A}" srcOrd="0" destOrd="0" presId="urn:microsoft.com/office/officeart/2008/layout/LinedList"/>
    <dgm:cxn modelId="{3576FFC5-8D50-4949-ABC0-E349D55A63C2}" srcId="{D2DBAE0D-6150-F54A-9429-12309555E89A}" destId="{8E5E38FE-EC95-4B4D-9C7F-4D3968F72178}" srcOrd="0" destOrd="0" parTransId="{3E6D6534-50D4-3C40-A8A3-310EDE3E9FF3}" sibTransId="{71F09B8D-0F2F-ED45-B7EE-A0BC6A1301EC}"/>
    <dgm:cxn modelId="{4E4E4DF4-1A2A-8747-A4A7-C91499C9BFA8}" type="presOf" srcId="{D2DBAE0D-6150-F54A-9429-12309555E89A}" destId="{70D97033-F22E-4F43-B011-45C041502ACC}" srcOrd="0" destOrd="0" presId="urn:microsoft.com/office/officeart/2008/layout/LinedList"/>
    <dgm:cxn modelId="{9652BF95-3D8E-D74B-B62F-6E583B1A4F5F}" type="presParOf" srcId="{4A1C1801-15B1-6D43-A836-70B0511BADDE}" destId="{74ED4A8B-74F6-954C-9C04-EF18D7CD0A54}" srcOrd="0" destOrd="0" presId="urn:microsoft.com/office/officeart/2008/layout/LinedList"/>
    <dgm:cxn modelId="{07DFDD05-50C8-324B-B9E5-8B40B392F281}" type="presParOf" srcId="{4A1C1801-15B1-6D43-A836-70B0511BADDE}" destId="{A00996D1-0371-A849-A7A1-E6C5B5C73F4D}" srcOrd="1" destOrd="0" presId="urn:microsoft.com/office/officeart/2008/layout/LinedList"/>
    <dgm:cxn modelId="{8D1E17FD-92B4-504C-83FB-2A00D66DA5D4}" type="presParOf" srcId="{A00996D1-0371-A849-A7A1-E6C5B5C73F4D}" destId="{70D97033-F22E-4F43-B011-45C041502ACC}" srcOrd="0" destOrd="0" presId="urn:microsoft.com/office/officeart/2008/layout/LinedList"/>
    <dgm:cxn modelId="{FF36EFAA-6667-BE42-9698-D53044ECC2C2}" type="presParOf" srcId="{A00996D1-0371-A849-A7A1-E6C5B5C73F4D}" destId="{A1A91395-52F1-AB44-87DE-B91C3D45DDC5}" srcOrd="1" destOrd="0" presId="urn:microsoft.com/office/officeart/2008/layout/LinedList"/>
    <dgm:cxn modelId="{EEA538D2-CB0F-F24D-BD08-7CAC7B59FF75}" type="presParOf" srcId="{A1A91395-52F1-AB44-87DE-B91C3D45DDC5}" destId="{033432A8-E132-8E4F-9DBC-2AA821362D49}" srcOrd="0" destOrd="0" presId="urn:microsoft.com/office/officeart/2008/layout/LinedList"/>
    <dgm:cxn modelId="{F0181A00-CA26-0A42-9ECB-5E4154DD2640}" type="presParOf" srcId="{A1A91395-52F1-AB44-87DE-B91C3D45DDC5}" destId="{B0FB339F-9D3F-904A-907D-C97B8A0BF922}" srcOrd="1" destOrd="0" presId="urn:microsoft.com/office/officeart/2008/layout/LinedList"/>
    <dgm:cxn modelId="{589C460D-E625-1340-AC6A-E78A2F34E132}" type="presParOf" srcId="{B0FB339F-9D3F-904A-907D-C97B8A0BF922}" destId="{A05E998A-F649-0845-BF0B-278EE786AA53}" srcOrd="0" destOrd="0" presId="urn:microsoft.com/office/officeart/2008/layout/LinedList"/>
    <dgm:cxn modelId="{B28C4020-2E96-8C41-823F-01913354C246}" type="presParOf" srcId="{B0FB339F-9D3F-904A-907D-C97B8A0BF922}" destId="{ACBD8B08-16B3-A44B-B92B-49E2879C453A}" srcOrd="1" destOrd="0" presId="urn:microsoft.com/office/officeart/2008/layout/LinedList"/>
    <dgm:cxn modelId="{9A872059-80B9-0A4D-8A16-CF7A16677714}" type="presParOf" srcId="{B0FB339F-9D3F-904A-907D-C97B8A0BF922}" destId="{E3637B39-1797-4D4B-98B1-052D66716C95}" srcOrd="2" destOrd="0" presId="urn:microsoft.com/office/officeart/2008/layout/LinedList"/>
    <dgm:cxn modelId="{06ECA6FD-CDFD-334C-8B2B-3449583DEB7F}" type="presParOf" srcId="{A1A91395-52F1-AB44-87DE-B91C3D45DDC5}" destId="{5841E7E3-1199-4D42-A3F4-1772079FEEF6}" srcOrd="2" destOrd="0" presId="urn:microsoft.com/office/officeart/2008/layout/LinedList"/>
    <dgm:cxn modelId="{22B012D9-5D83-864B-BFAE-762B8ED02823}" type="presParOf" srcId="{A1A91395-52F1-AB44-87DE-B91C3D45DDC5}" destId="{75EDE8B8-BBAA-1A43-874A-5C9490D81B66}" srcOrd="3" destOrd="0" presId="urn:microsoft.com/office/officeart/2008/layout/LinedList"/>
  </dgm:cxnLst>
  <dgm:bg>
    <a:solidFill>
      <a:schemeClr val="accent2">
        <a:lumMod val="40000"/>
        <a:lumOff val="6000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0DEF164-FD05-A44B-AB4F-7384C44EF11E}" type="doc">
      <dgm:prSet loTypeId="urn:microsoft.com/office/officeart/2008/layout/LinedList" loCatId="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GB"/>
        </a:p>
      </dgm:t>
    </dgm:pt>
    <dgm:pt modelId="{B7CD1841-7B58-2942-820B-DE50B5A29954}">
      <dgm:prSet custT="1"/>
      <dgm:spPr/>
      <dgm:t>
        <a:bodyPr/>
        <a:lstStyle/>
        <a:p>
          <a:pPr algn="ctr"/>
          <a:r>
            <a:rPr lang="zh-CN" sz="2800" b="1" dirty="0">
              <a:latin typeface="Calibri Body"/>
              <a:ea typeface="MS Mincho" panose="02020609040205080304" pitchFamily="49" charset="-128"/>
              <a:cs typeface="Arial" panose="020B0604020202020204" pitchFamily="34" charset="0"/>
            </a:rPr>
            <a:t>四个重点领域</a:t>
          </a:r>
          <a:endParaRPr lang="en-US" sz="2800" b="1" dirty="0">
            <a:effectLst/>
            <a:latin typeface="Calibri Body"/>
            <a:ea typeface="MS Mincho" panose="02020609040205080304" pitchFamily="49" charset="-128"/>
            <a:cs typeface="Arial" panose="020B0604020202020204" pitchFamily="34" charset="0"/>
          </a:endParaRPr>
        </a:p>
      </dgm:t>
    </dgm:pt>
    <dgm:pt modelId="{25316910-6A53-6241-B7F7-94D2971FD0B3}" type="parTrans" cxnId="{1A6E60FE-2CAE-274E-A0F9-869305DCC10C}">
      <dgm:prSet/>
      <dgm:spPr/>
      <dgm:t>
        <a:bodyPr/>
        <a:lstStyle/>
        <a:p>
          <a:endParaRPr lang="en-GB">
            <a:latin typeface="+mj-lt"/>
          </a:endParaRPr>
        </a:p>
      </dgm:t>
    </dgm:pt>
    <dgm:pt modelId="{76DF8572-E2EC-4A47-A05F-69D1E3A06FB9}" type="sibTrans" cxnId="{1A6E60FE-2CAE-274E-A0F9-869305DCC10C}">
      <dgm:prSet/>
      <dgm:spPr/>
      <dgm:t>
        <a:bodyPr/>
        <a:lstStyle/>
        <a:p>
          <a:endParaRPr lang="en-GB">
            <a:latin typeface="+mj-lt"/>
          </a:endParaRPr>
        </a:p>
      </dgm:t>
    </dgm:pt>
    <dgm:pt modelId="{E094E706-CE97-AD44-8196-A10950F3F6CC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zh-CN" dirty="0">
              <a:solidFill>
                <a:schemeClr val="tx1"/>
              </a:solidFill>
              <a:effectLst/>
              <a:latin typeface="Calibri Body"/>
              <a:ea typeface="MS Mincho" panose="02020609040205080304" pitchFamily="49" charset="-128"/>
              <a:cs typeface="Arial" panose="020B0604020202020204" pitchFamily="34" charset="0"/>
            </a:rPr>
            <a:t>1. 高等教育标准化与</a:t>
          </a:r>
          <a:r>
            <a:rPr lang="zh-CN" altLang="en-US" dirty="0">
              <a:solidFill>
                <a:schemeClr val="tx1"/>
              </a:solidFill>
              <a:effectLst/>
              <a:latin typeface="Calibri Body"/>
              <a:ea typeface="MS Mincho" panose="02020609040205080304" pitchFamily="49" charset="-128"/>
              <a:cs typeface="Arial" panose="020B0604020202020204" pitchFamily="34" charset="0"/>
            </a:rPr>
            <a:t>协调</a:t>
          </a:r>
          <a:endParaRPr lang="zh-CN" dirty="0">
            <a:solidFill>
              <a:schemeClr val="tx1"/>
            </a:solidFill>
            <a:effectLst/>
            <a:latin typeface="Calibri Body"/>
            <a:ea typeface="MS Mincho" panose="02020609040205080304" pitchFamily="49" charset="-128"/>
            <a:cs typeface="Arial" panose="020B0604020202020204" pitchFamily="34" charset="0"/>
          </a:endParaRPr>
        </a:p>
      </dgm:t>
    </dgm:pt>
    <dgm:pt modelId="{2D0E376D-05C4-774C-B654-2BCB4C43F991}" type="parTrans" cxnId="{BFFBF999-BCE7-7D41-8482-E148F9C5B4A6}">
      <dgm:prSet/>
      <dgm:spPr/>
      <dgm:t>
        <a:bodyPr/>
        <a:lstStyle/>
        <a:p>
          <a:endParaRPr lang="en-GB">
            <a:latin typeface="+mj-lt"/>
          </a:endParaRPr>
        </a:p>
      </dgm:t>
    </dgm:pt>
    <dgm:pt modelId="{8AFDB7B4-9F49-8946-85B7-EB2F896A6B44}" type="sibTrans" cxnId="{BFFBF999-BCE7-7D41-8482-E148F9C5B4A6}">
      <dgm:prSet/>
      <dgm:spPr/>
      <dgm:t>
        <a:bodyPr/>
        <a:lstStyle/>
        <a:p>
          <a:endParaRPr lang="en-GB">
            <a:latin typeface="+mj-lt"/>
          </a:endParaRPr>
        </a:p>
      </dgm:t>
    </dgm:pt>
    <dgm:pt modelId="{651E76B7-AC0F-C946-A502-C4BA5FC434ED}">
      <dgm:prSet/>
      <dgm:spPr/>
      <dgm:t>
        <a:bodyPr/>
        <a:lstStyle/>
        <a:p>
          <a:r>
            <a:rPr lang="zh-CN" dirty="0">
              <a:solidFill>
                <a:schemeClr val="tx1"/>
              </a:solidFill>
              <a:effectLst/>
              <a:latin typeface="Calibri Body"/>
              <a:ea typeface="MS Mincho" panose="02020609040205080304" pitchFamily="49" charset="-128"/>
              <a:cs typeface="Arial" panose="020B0604020202020204" pitchFamily="34" charset="0"/>
            </a:rPr>
            <a:t>2. TVET 的标准化和</a:t>
          </a:r>
          <a:r>
            <a:rPr lang="zh-CN" altLang="en-US" dirty="0">
              <a:solidFill>
                <a:schemeClr val="tx1"/>
              </a:solidFill>
              <a:effectLst/>
              <a:latin typeface="Calibri Body"/>
              <a:ea typeface="MS Mincho" panose="02020609040205080304" pitchFamily="49" charset="-128"/>
              <a:cs typeface="Arial" panose="020B0604020202020204" pitchFamily="34" charset="0"/>
            </a:rPr>
            <a:t>协调</a:t>
          </a:r>
          <a:endParaRPr lang="zh-CN" dirty="0">
            <a:solidFill>
              <a:schemeClr val="tx1"/>
            </a:solidFill>
            <a:effectLst/>
            <a:latin typeface="Calibri Body"/>
            <a:ea typeface="MS Mincho" panose="02020609040205080304" pitchFamily="49" charset="-128"/>
            <a:cs typeface="Arial" panose="020B0604020202020204" pitchFamily="34" charset="0"/>
          </a:endParaRPr>
        </a:p>
      </dgm:t>
    </dgm:pt>
    <dgm:pt modelId="{6DF5B40E-D039-A24C-BEB1-22BE8EB883E4}" type="parTrans" cxnId="{62C998ED-4FB3-1F4D-B411-5280DC0C89D7}">
      <dgm:prSet/>
      <dgm:spPr/>
      <dgm:t>
        <a:bodyPr/>
        <a:lstStyle/>
        <a:p>
          <a:endParaRPr lang="en-GB">
            <a:latin typeface="+mj-lt"/>
          </a:endParaRPr>
        </a:p>
      </dgm:t>
    </dgm:pt>
    <dgm:pt modelId="{DE7B66D1-57CB-774A-8AB5-4CAE35DEB402}" type="sibTrans" cxnId="{62C998ED-4FB3-1F4D-B411-5280DC0C89D7}">
      <dgm:prSet/>
      <dgm:spPr/>
      <dgm:t>
        <a:bodyPr/>
        <a:lstStyle/>
        <a:p>
          <a:endParaRPr lang="en-GB">
            <a:latin typeface="+mj-lt"/>
          </a:endParaRPr>
        </a:p>
      </dgm:t>
    </dgm:pt>
    <dgm:pt modelId="{8923B9F0-5AC2-204B-AE1A-1E6506F70D6E}">
      <dgm:prSet/>
      <dgm:spPr/>
      <dgm:t>
        <a:bodyPr/>
        <a:lstStyle/>
        <a:p>
          <a:r>
            <a:rPr lang="zh-CN" dirty="0">
              <a:solidFill>
                <a:schemeClr val="tx1"/>
              </a:solidFill>
              <a:effectLst/>
              <a:latin typeface="Calibri Body"/>
              <a:ea typeface="MS Mincho" panose="02020609040205080304" pitchFamily="49" charset="-128"/>
              <a:cs typeface="Arial" panose="020B0604020202020204" pitchFamily="34" charset="0"/>
            </a:rPr>
            <a:t>3. 招聘系统的治理和监管</a:t>
          </a:r>
        </a:p>
      </dgm:t>
    </dgm:pt>
    <dgm:pt modelId="{9BFA0A48-417B-D945-A821-B1FC8A689ADF}" type="parTrans" cxnId="{34B6F436-904A-4C44-9652-89CB3247CDF3}">
      <dgm:prSet/>
      <dgm:spPr/>
      <dgm:t>
        <a:bodyPr/>
        <a:lstStyle/>
        <a:p>
          <a:endParaRPr lang="en-GB">
            <a:latin typeface="+mj-lt"/>
          </a:endParaRPr>
        </a:p>
      </dgm:t>
    </dgm:pt>
    <dgm:pt modelId="{91EB9037-D7EB-ED42-A599-1F66EAE16A6C}" type="sibTrans" cxnId="{34B6F436-904A-4C44-9652-89CB3247CDF3}">
      <dgm:prSet/>
      <dgm:spPr/>
      <dgm:t>
        <a:bodyPr/>
        <a:lstStyle/>
        <a:p>
          <a:endParaRPr lang="en-GB">
            <a:latin typeface="+mj-lt"/>
          </a:endParaRPr>
        </a:p>
      </dgm:t>
    </dgm:pt>
    <dgm:pt modelId="{712F03EF-4F9B-F24B-8D23-4D5B99FEF96E}">
      <dgm:prSet/>
      <dgm:spPr/>
      <dgm:t>
        <a:bodyPr/>
        <a:lstStyle/>
        <a:p>
          <a:r>
            <a:rPr lang="zh-CN" dirty="0">
              <a:solidFill>
                <a:schemeClr val="tx1"/>
              </a:solidFill>
              <a:effectLst/>
              <a:latin typeface="Calibri Body"/>
              <a:ea typeface="MS Mincho" panose="02020609040205080304" pitchFamily="49" charset="-128"/>
              <a:cs typeface="Arial" panose="020B0604020202020204" pitchFamily="34" charset="0"/>
            </a:rPr>
            <a:t>4. 劳动力市场数据库及信息系统开发</a:t>
          </a:r>
        </a:p>
      </dgm:t>
    </dgm:pt>
    <dgm:pt modelId="{FF875816-1D86-3045-BC1F-9A599A28744E}" type="parTrans" cxnId="{4B8A7248-7F6D-9C4A-A342-9EFB88ED8D13}">
      <dgm:prSet/>
      <dgm:spPr/>
      <dgm:t>
        <a:bodyPr/>
        <a:lstStyle/>
        <a:p>
          <a:endParaRPr lang="en-GB">
            <a:latin typeface="+mj-lt"/>
          </a:endParaRPr>
        </a:p>
      </dgm:t>
    </dgm:pt>
    <dgm:pt modelId="{C1F88863-89B7-4C4E-B822-FF8F066A4F84}" type="sibTrans" cxnId="{4B8A7248-7F6D-9C4A-A342-9EFB88ED8D13}">
      <dgm:prSet/>
      <dgm:spPr/>
      <dgm:t>
        <a:bodyPr/>
        <a:lstStyle/>
        <a:p>
          <a:endParaRPr lang="en-GB">
            <a:latin typeface="+mj-lt"/>
          </a:endParaRPr>
        </a:p>
      </dgm:t>
    </dgm:pt>
    <dgm:pt modelId="{58E527F4-B4A9-1348-9099-B6903CA487CC}" type="pres">
      <dgm:prSet presAssocID="{20DEF164-FD05-A44B-AB4F-7384C44EF11E}" presName="vert0" presStyleCnt="0">
        <dgm:presLayoutVars>
          <dgm:dir/>
          <dgm:animOne val="branch"/>
          <dgm:animLvl val="lvl"/>
        </dgm:presLayoutVars>
      </dgm:prSet>
      <dgm:spPr/>
    </dgm:pt>
    <dgm:pt modelId="{72B568BE-6A5E-AF4B-9781-AA004D6D5A77}" type="pres">
      <dgm:prSet presAssocID="{B7CD1841-7B58-2942-820B-DE50B5A29954}" presName="thickLine" presStyleLbl="alignNode1" presStyleIdx="0" presStyleCnt="1" custLinFactNeighborX="-3846" custLinFactNeighborY="-1125"/>
      <dgm:spPr/>
    </dgm:pt>
    <dgm:pt modelId="{1EA610A8-66BA-7548-B269-462311ECE8F3}" type="pres">
      <dgm:prSet presAssocID="{B7CD1841-7B58-2942-820B-DE50B5A29954}" presName="horz1" presStyleCnt="0"/>
      <dgm:spPr/>
    </dgm:pt>
    <dgm:pt modelId="{6CA93FA1-2801-AC46-ACC3-4047B60B0A6D}" type="pres">
      <dgm:prSet presAssocID="{B7CD1841-7B58-2942-820B-DE50B5A29954}" presName="tx1" presStyleLbl="revTx" presStyleIdx="0" presStyleCnt="5"/>
      <dgm:spPr/>
    </dgm:pt>
    <dgm:pt modelId="{C800DCB4-21AC-9B46-803E-6B20233E0CCB}" type="pres">
      <dgm:prSet presAssocID="{B7CD1841-7B58-2942-820B-DE50B5A29954}" presName="vert1" presStyleCnt="0"/>
      <dgm:spPr/>
    </dgm:pt>
    <dgm:pt modelId="{23207C78-FAA8-1446-A148-BC5CC07D81E2}" type="pres">
      <dgm:prSet presAssocID="{E094E706-CE97-AD44-8196-A10950F3F6CC}" presName="vertSpace2a" presStyleCnt="0"/>
      <dgm:spPr/>
    </dgm:pt>
    <dgm:pt modelId="{83E7CAE3-1BDC-3240-A6F7-100CACF95F13}" type="pres">
      <dgm:prSet presAssocID="{E094E706-CE97-AD44-8196-A10950F3F6CC}" presName="horz2" presStyleCnt="0"/>
      <dgm:spPr/>
    </dgm:pt>
    <dgm:pt modelId="{F6421EA1-53AF-704D-A4F6-0BF996D5355D}" type="pres">
      <dgm:prSet presAssocID="{E094E706-CE97-AD44-8196-A10950F3F6CC}" presName="horzSpace2" presStyleCnt="0"/>
      <dgm:spPr/>
    </dgm:pt>
    <dgm:pt modelId="{6ABCEC69-F62A-F149-8158-EE925EF77798}" type="pres">
      <dgm:prSet presAssocID="{E094E706-CE97-AD44-8196-A10950F3F6CC}" presName="tx2" presStyleLbl="revTx" presStyleIdx="1" presStyleCnt="5"/>
      <dgm:spPr/>
    </dgm:pt>
    <dgm:pt modelId="{897CF116-7794-B84E-873F-1536CAAC962D}" type="pres">
      <dgm:prSet presAssocID="{E094E706-CE97-AD44-8196-A10950F3F6CC}" presName="vert2" presStyleCnt="0"/>
      <dgm:spPr/>
    </dgm:pt>
    <dgm:pt modelId="{AAC77018-FA57-B84D-B946-C1A4BC153C0B}" type="pres">
      <dgm:prSet presAssocID="{E094E706-CE97-AD44-8196-A10950F3F6CC}" presName="thinLine2b" presStyleLbl="callout" presStyleIdx="0" presStyleCnt="4"/>
      <dgm:spPr/>
    </dgm:pt>
    <dgm:pt modelId="{48ED8D78-0AFA-9D44-911B-A0C739B18324}" type="pres">
      <dgm:prSet presAssocID="{E094E706-CE97-AD44-8196-A10950F3F6CC}" presName="vertSpace2b" presStyleCnt="0"/>
      <dgm:spPr/>
    </dgm:pt>
    <dgm:pt modelId="{66F4C159-8945-5344-B359-2898757BF059}" type="pres">
      <dgm:prSet presAssocID="{651E76B7-AC0F-C946-A502-C4BA5FC434ED}" presName="horz2" presStyleCnt="0"/>
      <dgm:spPr/>
    </dgm:pt>
    <dgm:pt modelId="{8B9D25DF-6710-0743-AB3F-307DA8E7E073}" type="pres">
      <dgm:prSet presAssocID="{651E76B7-AC0F-C946-A502-C4BA5FC434ED}" presName="horzSpace2" presStyleCnt="0"/>
      <dgm:spPr/>
    </dgm:pt>
    <dgm:pt modelId="{AED38103-599F-3D41-8F88-21FC36C81B50}" type="pres">
      <dgm:prSet presAssocID="{651E76B7-AC0F-C946-A502-C4BA5FC434ED}" presName="tx2" presStyleLbl="revTx" presStyleIdx="2" presStyleCnt="5"/>
      <dgm:spPr/>
    </dgm:pt>
    <dgm:pt modelId="{9872A22A-BC82-E747-8680-BF41774C5E97}" type="pres">
      <dgm:prSet presAssocID="{651E76B7-AC0F-C946-A502-C4BA5FC434ED}" presName="vert2" presStyleCnt="0"/>
      <dgm:spPr/>
    </dgm:pt>
    <dgm:pt modelId="{895B0BC4-4992-0743-B578-14F8C7375FAA}" type="pres">
      <dgm:prSet presAssocID="{651E76B7-AC0F-C946-A502-C4BA5FC434ED}" presName="thinLine2b" presStyleLbl="callout" presStyleIdx="1" presStyleCnt="4"/>
      <dgm:spPr/>
    </dgm:pt>
    <dgm:pt modelId="{716283C3-8D35-284A-B828-A2DA46F7D406}" type="pres">
      <dgm:prSet presAssocID="{651E76B7-AC0F-C946-A502-C4BA5FC434ED}" presName="vertSpace2b" presStyleCnt="0"/>
      <dgm:spPr/>
    </dgm:pt>
    <dgm:pt modelId="{300F4825-36CF-1C4B-8F9B-D4A882F41CAB}" type="pres">
      <dgm:prSet presAssocID="{8923B9F0-5AC2-204B-AE1A-1E6506F70D6E}" presName="horz2" presStyleCnt="0"/>
      <dgm:spPr/>
    </dgm:pt>
    <dgm:pt modelId="{89B640BC-5874-2448-94C9-224E49D317F3}" type="pres">
      <dgm:prSet presAssocID="{8923B9F0-5AC2-204B-AE1A-1E6506F70D6E}" presName="horzSpace2" presStyleCnt="0"/>
      <dgm:spPr/>
    </dgm:pt>
    <dgm:pt modelId="{804C4A2B-480F-674E-9586-C8C2DC5AC1DC}" type="pres">
      <dgm:prSet presAssocID="{8923B9F0-5AC2-204B-AE1A-1E6506F70D6E}" presName="tx2" presStyleLbl="revTx" presStyleIdx="3" presStyleCnt="5"/>
      <dgm:spPr/>
    </dgm:pt>
    <dgm:pt modelId="{85F63956-3363-E644-A891-DA6FFD2BC121}" type="pres">
      <dgm:prSet presAssocID="{8923B9F0-5AC2-204B-AE1A-1E6506F70D6E}" presName="vert2" presStyleCnt="0"/>
      <dgm:spPr/>
    </dgm:pt>
    <dgm:pt modelId="{144ADA9B-3934-C94F-9425-71C4923331FC}" type="pres">
      <dgm:prSet presAssocID="{8923B9F0-5AC2-204B-AE1A-1E6506F70D6E}" presName="thinLine2b" presStyleLbl="callout" presStyleIdx="2" presStyleCnt="4"/>
      <dgm:spPr/>
    </dgm:pt>
    <dgm:pt modelId="{21837E55-25E3-7B4A-B0C2-F6D44B1D8CC7}" type="pres">
      <dgm:prSet presAssocID="{8923B9F0-5AC2-204B-AE1A-1E6506F70D6E}" presName="vertSpace2b" presStyleCnt="0"/>
      <dgm:spPr/>
    </dgm:pt>
    <dgm:pt modelId="{A91BA27E-15FC-7B4F-BF77-3185B6C8D60E}" type="pres">
      <dgm:prSet presAssocID="{712F03EF-4F9B-F24B-8D23-4D5B99FEF96E}" presName="horz2" presStyleCnt="0"/>
      <dgm:spPr/>
    </dgm:pt>
    <dgm:pt modelId="{2ECCBF77-1AD6-D54C-A895-614112E54B59}" type="pres">
      <dgm:prSet presAssocID="{712F03EF-4F9B-F24B-8D23-4D5B99FEF96E}" presName="horzSpace2" presStyleCnt="0"/>
      <dgm:spPr/>
    </dgm:pt>
    <dgm:pt modelId="{E46E7710-B95F-EE43-9D0C-409A1907E099}" type="pres">
      <dgm:prSet presAssocID="{712F03EF-4F9B-F24B-8D23-4D5B99FEF96E}" presName="tx2" presStyleLbl="revTx" presStyleIdx="4" presStyleCnt="5"/>
      <dgm:spPr/>
    </dgm:pt>
    <dgm:pt modelId="{BAC2FFB9-529F-D045-9CD2-9639037B2527}" type="pres">
      <dgm:prSet presAssocID="{712F03EF-4F9B-F24B-8D23-4D5B99FEF96E}" presName="vert2" presStyleCnt="0"/>
      <dgm:spPr/>
    </dgm:pt>
    <dgm:pt modelId="{07AB74A6-BEA5-D84C-9414-BEE46E1CF467}" type="pres">
      <dgm:prSet presAssocID="{712F03EF-4F9B-F24B-8D23-4D5B99FEF96E}" presName="thinLine2b" presStyleLbl="callout" presStyleIdx="3" presStyleCnt="4"/>
      <dgm:spPr/>
    </dgm:pt>
    <dgm:pt modelId="{C6093684-B3C2-FC4D-B895-3EB3EC00C6BC}" type="pres">
      <dgm:prSet presAssocID="{712F03EF-4F9B-F24B-8D23-4D5B99FEF96E}" presName="vertSpace2b" presStyleCnt="0"/>
      <dgm:spPr/>
    </dgm:pt>
  </dgm:ptLst>
  <dgm:cxnLst>
    <dgm:cxn modelId="{12113A27-575E-FD48-AE1A-13AEAE31F7AC}" type="presOf" srcId="{8923B9F0-5AC2-204B-AE1A-1E6506F70D6E}" destId="{804C4A2B-480F-674E-9586-C8C2DC5AC1DC}" srcOrd="0" destOrd="0" presId="urn:microsoft.com/office/officeart/2008/layout/LinedList"/>
    <dgm:cxn modelId="{34B6F436-904A-4C44-9652-89CB3247CDF3}" srcId="{B7CD1841-7B58-2942-820B-DE50B5A29954}" destId="{8923B9F0-5AC2-204B-AE1A-1E6506F70D6E}" srcOrd="2" destOrd="0" parTransId="{9BFA0A48-417B-D945-A821-B1FC8A689ADF}" sibTransId="{91EB9037-D7EB-ED42-A599-1F66EAE16A6C}"/>
    <dgm:cxn modelId="{4B8A7248-7F6D-9C4A-A342-9EFB88ED8D13}" srcId="{B7CD1841-7B58-2942-820B-DE50B5A29954}" destId="{712F03EF-4F9B-F24B-8D23-4D5B99FEF96E}" srcOrd="3" destOrd="0" parTransId="{FF875816-1D86-3045-BC1F-9A599A28744E}" sibTransId="{C1F88863-89B7-4C4E-B822-FF8F066A4F84}"/>
    <dgm:cxn modelId="{F41B1274-A05E-B147-843C-A0DF9FD56C1C}" type="presOf" srcId="{20DEF164-FD05-A44B-AB4F-7384C44EF11E}" destId="{58E527F4-B4A9-1348-9099-B6903CA487CC}" srcOrd="0" destOrd="0" presId="urn:microsoft.com/office/officeart/2008/layout/LinedList"/>
    <dgm:cxn modelId="{C599337D-612F-0A42-9B66-1856EADC5E39}" type="presOf" srcId="{B7CD1841-7B58-2942-820B-DE50B5A29954}" destId="{6CA93FA1-2801-AC46-ACC3-4047B60B0A6D}" srcOrd="0" destOrd="0" presId="urn:microsoft.com/office/officeart/2008/layout/LinedList"/>
    <dgm:cxn modelId="{BFFBF999-BCE7-7D41-8482-E148F9C5B4A6}" srcId="{B7CD1841-7B58-2942-820B-DE50B5A29954}" destId="{E094E706-CE97-AD44-8196-A10950F3F6CC}" srcOrd="0" destOrd="0" parTransId="{2D0E376D-05C4-774C-B654-2BCB4C43F991}" sibTransId="{8AFDB7B4-9F49-8946-85B7-EB2F896A6B44}"/>
    <dgm:cxn modelId="{495ED3B0-200D-0F41-BC23-6701F675FDB1}" type="presOf" srcId="{E094E706-CE97-AD44-8196-A10950F3F6CC}" destId="{6ABCEC69-F62A-F149-8158-EE925EF77798}" srcOrd="0" destOrd="0" presId="urn:microsoft.com/office/officeart/2008/layout/LinedList"/>
    <dgm:cxn modelId="{CF8284BF-D8BF-CF4D-8100-DB6926E9A828}" type="presOf" srcId="{651E76B7-AC0F-C946-A502-C4BA5FC434ED}" destId="{AED38103-599F-3D41-8F88-21FC36C81B50}" srcOrd="0" destOrd="0" presId="urn:microsoft.com/office/officeart/2008/layout/LinedList"/>
    <dgm:cxn modelId="{823669CD-43CA-8944-9870-6E82FD4D6F96}" type="presOf" srcId="{712F03EF-4F9B-F24B-8D23-4D5B99FEF96E}" destId="{E46E7710-B95F-EE43-9D0C-409A1907E099}" srcOrd="0" destOrd="0" presId="urn:microsoft.com/office/officeart/2008/layout/LinedList"/>
    <dgm:cxn modelId="{62C998ED-4FB3-1F4D-B411-5280DC0C89D7}" srcId="{B7CD1841-7B58-2942-820B-DE50B5A29954}" destId="{651E76B7-AC0F-C946-A502-C4BA5FC434ED}" srcOrd="1" destOrd="0" parTransId="{6DF5B40E-D039-A24C-BEB1-22BE8EB883E4}" sibTransId="{DE7B66D1-57CB-774A-8AB5-4CAE35DEB402}"/>
    <dgm:cxn modelId="{1A6E60FE-2CAE-274E-A0F9-869305DCC10C}" srcId="{20DEF164-FD05-A44B-AB4F-7384C44EF11E}" destId="{B7CD1841-7B58-2942-820B-DE50B5A29954}" srcOrd="0" destOrd="0" parTransId="{25316910-6A53-6241-B7F7-94D2971FD0B3}" sibTransId="{76DF8572-E2EC-4A47-A05F-69D1E3A06FB9}"/>
    <dgm:cxn modelId="{D3E94293-E264-F749-8C96-02E030843460}" type="presParOf" srcId="{58E527F4-B4A9-1348-9099-B6903CA487CC}" destId="{72B568BE-6A5E-AF4B-9781-AA004D6D5A77}" srcOrd="0" destOrd="0" presId="urn:microsoft.com/office/officeart/2008/layout/LinedList"/>
    <dgm:cxn modelId="{360EB909-2F23-5442-AFC1-D5200CE244FD}" type="presParOf" srcId="{58E527F4-B4A9-1348-9099-B6903CA487CC}" destId="{1EA610A8-66BA-7548-B269-462311ECE8F3}" srcOrd="1" destOrd="0" presId="urn:microsoft.com/office/officeart/2008/layout/LinedList"/>
    <dgm:cxn modelId="{93E56573-C91F-484F-A854-6367490B2D53}" type="presParOf" srcId="{1EA610A8-66BA-7548-B269-462311ECE8F3}" destId="{6CA93FA1-2801-AC46-ACC3-4047B60B0A6D}" srcOrd="0" destOrd="0" presId="urn:microsoft.com/office/officeart/2008/layout/LinedList"/>
    <dgm:cxn modelId="{DF7A6394-A3DF-5E45-826E-EF95DC6F9D18}" type="presParOf" srcId="{1EA610A8-66BA-7548-B269-462311ECE8F3}" destId="{C800DCB4-21AC-9B46-803E-6B20233E0CCB}" srcOrd="1" destOrd="0" presId="urn:microsoft.com/office/officeart/2008/layout/LinedList"/>
    <dgm:cxn modelId="{E7AB970C-AD5C-7C46-8F59-94629EAAEDC5}" type="presParOf" srcId="{C800DCB4-21AC-9B46-803E-6B20233E0CCB}" destId="{23207C78-FAA8-1446-A148-BC5CC07D81E2}" srcOrd="0" destOrd="0" presId="urn:microsoft.com/office/officeart/2008/layout/LinedList"/>
    <dgm:cxn modelId="{F1C02CFF-A2D3-2946-96A1-9096DFC712AF}" type="presParOf" srcId="{C800DCB4-21AC-9B46-803E-6B20233E0CCB}" destId="{83E7CAE3-1BDC-3240-A6F7-100CACF95F13}" srcOrd="1" destOrd="0" presId="urn:microsoft.com/office/officeart/2008/layout/LinedList"/>
    <dgm:cxn modelId="{F4C7EF16-2F1D-5949-9461-1533B1FDBD09}" type="presParOf" srcId="{83E7CAE3-1BDC-3240-A6F7-100CACF95F13}" destId="{F6421EA1-53AF-704D-A4F6-0BF996D5355D}" srcOrd="0" destOrd="0" presId="urn:microsoft.com/office/officeart/2008/layout/LinedList"/>
    <dgm:cxn modelId="{09588C05-9E75-644C-9C67-7209A0DD50B7}" type="presParOf" srcId="{83E7CAE3-1BDC-3240-A6F7-100CACF95F13}" destId="{6ABCEC69-F62A-F149-8158-EE925EF77798}" srcOrd="1" destOrd="0" presId="urn:microsoft.com/office/officeart/2008/layout/LinedList"/>
    <dgm:cxn modelId="{486F9562-E0E0-0D4C-A1C3-522115E30445}" type="presParOf" srcId="{83E7CAE3-1BDC-3240-A6F7-100CACF95F13}" destId="{897CF116-7794-B84E-873F-1536CAAC962D}" srcOrd="2" destOrd="0" presId="urn:microsoft.com/office/officeart/2008/layout/LinedList"/>
    <dgm:cxn modelId="{BEADAFAF-F6C1-7848-A1D9-B0D3008E936C}" type="presParOf" srcId="{C800DCB4-21AC-9B46-803E-6B20233E0CCB}" destId="{AAC77018-FA57-B84D-B946-C1A4BC153C0B}" srcOrd="2" destOrd="0" presId="urn:microsoft.com/office/officeart/2008/layout/LinedList"/>
    <dgm:cxn modelId="{CF1E2C89-46A0-274F-8F6C-EDEBA821C717}" type="presParOf" srcId="{C800DCB4-21AC-9B46-803E-6B20233E0CCB}" destId="{48ED8D78-0AFA-9D44-911B-A0C739B18324}" srcOrd="3" destOrd="0" presId="urn:microsoft.com/office/officeart/2008/layout/LinedList"/>
    <dgm:cxn modelId="{36F05082-4DDA-9A4C-92CC-B5E9E2979F14}" type="presParOf" srcId="{C800DCB4-21AC-9B46-803E-6B20233E0CCB}" destId="{66F4C159-8945-5344-B359-2898757BF059}" srcOrd="4" destOrd="0" presId="urn:microsoft.com/office/officeart/2008/layout/LinedList"/>
    <dgm:cxn modelId="{BBA74A95-7CC0-4446-9B6B-80231F2DA4FA}" type="presParOf" srcId="{66F4C159-8945-5344-B359-2898757BF059}" destId="{8B9D25DF-6710-0743-AB3F-307DA8E7E073}" srcOrd="0" destOrd="0" presId="urn:microsoft.com/office/officeart/2008/layout/LinedList"/>
    <dgm:cxn modelId="{73B681B2-9114-B149-BBF8-7149D15EE298}" type="presParOf" srcId="{66F4C159-8945-5344-B359-2898757BF059}" destId="{AED38103-599F-3D41-8F88-21FC36C81B50}" srcOrd="1" destOrd="0" presId="urn:microsoft.com/office/officeart/2008/layout/LinedList"/>
    <dgm:cxn modelId="{F2FC9B3D-6B44-4A43-9B9E-E221C47F1C2E}" type="presParOf" srcId="{66F4C159-8945-5344-B359-2898757BF059}" destId="{9872A22A-BC82-E747-8680-BF41774C5E97}" srcOrd="2" destOrd="0" presId="urn:microsoft.com/office/officeart/2008/layout/LinedList"/>
    <dgm:cxn modelId="{38D8DAA0-405D-4547-9DE3-169AF328ABC5}" type="presParOf" srcId="{C800DCB4-21AC-9B46-803E-6B20233E0CCB}" destId="{895B0BC4-4992-0743-B578-14F8C7375FAA}" srcOrd="5" destOrd="0" presId="urn:microsoft.com/office/officeart/2008/layout/LinedList"/>
    <dgm:cxn modelId="{AFB881B9-21F6-B941-890C-A0003E5287D7}" type="presParOf" srcId="{C800DCB4-21AC-9B46-803E-6B20233E0CCB}" destId="{716283C3-8D35-284A-B828-A2DA46F7D406}" srcOrd="6" destOrd="0" presId="urn:microsoft.com/office/officeart/2008/layout/LinedList"/>
    <dgm:cxn modelId="{9CF1FF13-0370-574B-A25C-5CBCFE1726CE}" type="presParOf" srcId="{C800DCB4-21AC-9B46-803E-6B20233E0CCB}" destId="{300F4825-36CF-1C4B-8F9B-D4A882F41CAB}" srcOrd="7" destOrd="0" presId="urn:microsoft.com/office/officeart/2008/layout/LinedList"/>
    <dgm:cxn modelId="{AC371FE2-2268-0148-AADC-6EC0F963C154}" type="presParOf" srcId="{300F4825-36CF-1C4B-8F9B-D4A882F41CAB}" destId="{89B640BC-5874-2448-94C9-224E49D317F3}" srcOrd="0" destOrd="0" presId="urn:microsoft.com/office/officeart/2008/layout/LinedList"/>
    <dgm:cxn modelId="{61B95832-8F9B-EA4F-8804-DA6FCAA2403E}" type="presParOf" srcId="{300F4825-36CF-1C4B-8F9B-D4A882F41CAB}" destId="{804C4A2B-480F-674E-9586-C8C2DC5AC1DC}" srcOrd="1" destOrd="0" presId="urn:microsoft.com/office/officeart/2008/layout/LinedList"/>
    <dgm:cxn modelId="{9A38A6F9-2A37-AC4E-BE8C-A586B436863E}" type="presParOf" srcId="{300F4825-36CF-1C4B-8F9B-D4A882F41CAB}" destId="{85F63956-3363-E644-A891-DA6FFD2BC121}" srcOrd="2" destOrd="0" presId="urn:microsoft.com/office/officeart/2008/layout/LinedList"/>
    <dgm:cxn modelId="{77DE2E5D-A28D-254E-B57F-66C96390E40B}" type="presParOf" srcId="{C800DCB4-21AC-9B46-803E-6B20233E0CCB}" destId="{144ADA9B-3934-C94F-9425-71C4923331FC}" srcOrd="8" destOrd="0" presId="urn:microsoft.com/office/officeart/2008/layout/LinedList"/>
    <dgm:cxn modelId="{89681CCC-3074-3C49-8416-64D0510F61BF}" type="presParOf" srcId="{C800DCB4-21AC-9B46-803E-6B20233E0CCB}" destId="{21837E55-25E3-7B4A-B0C2-F6D44B1D8CC7}" srcOrd="9" destOrd="0" presId="urn:microsoft.com/office/officeart/2008/layout/LinedList"/>
    <dgm:cxn modelId="{AE39CB4E-A63B-E440-9AA7-F8DC7A905340}" type="presParOf" srcId="{C800DCB4-21AC-9B46-803E-6B20233E0CCB}" destId="{A91BA27E-15FC-7B4F-BF77-3185B6C8D60E}" srcOrd="10" destOrd="0" presId="urn:microsoft.com/office/officeart/2008/layout/LinedList"/>
    <dgm:cxn modelId="{91DF8A8C-7C11-E349-AFFB-C7897E253975}" type="presParOf" srcId="{A91BA27E-15FC-7B4F-BF77-3185B6C8D60E}" destId="{2ECCBF77-1AD6-D54C-A895-614112E54B59}" srcOrd="0" destOrd="0" presId="urn:microsoft.com/office/officeart/2008/layout/LinedList"/>
    <dgm:cxn modelId="{EAEA8E66-80FC-7743-BA81-808FA0D69181}" type="presParOf" srcId="{A91BA27E-15FC-7B4F-BF77-3185B6C8D60E}" destId="{E46E7710-B95F-EE43-9D0C-409A1907E099}" srcOrd="1" destOrd="0" presId="urn:microsoft.com/office/officeart/2008/layout/LinedList"/>
    <dgm:cxn modelId="{1963AD02-62AF-5C4D-8090-2A996B5A1BC6}" type="presParOf" srcId="{A91BA27E-15FC-7B4F-BF77-3185B6C8D60E}" destId="{BAC2FFB9-529F-D045-9CD2-9639037B2527}" srcOrd="2" destOrd="0" presId="urn:microsoft.com/office/officeart/2008/layout/LinedList"/>
    <dgm:cxn modelId="{BF0C2F66-A1AF-3247-9BA7-924C53290EB6}" type="presParOf" srcId="{C800DCB4-21AC-9B46-803E-6B20233E0CCB}" destId="{07AB74A6-BEA5-D84C-9414-BEE46E1CF467}" srcOrd="11" destOrd="0" presId="urn:microsoft.com/office/officeart/2008/layout/LinedList"/>
    <dgm:cxn modelId="{232CCFF4-3667-C542-B1BC-FD4D3D079112}" type="presParOf" srcId="{C800DCB4-21AC-9B46-803E-6B20233E0CCB}" destId="{C6093684-B3C2-FC4D-B895-3EB3EC00C6BC}" srcOrd="12" destOrd="0" presId="urn:microsoft.com/office/officeart/2008/layout/LinedList"/>
  </dgm:cxnLst>
  <dgm:bg>
    <a:solidFill>
      <a:schemeClr val="accent1">
        <a:lumMod val="20000"/>
        <a:lumOff val="80000"/>
      </a:schemeClr>
    </a:solidFill>
  </dgm:bg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5A03E5E-5508-474C-A8FC-E356A5676427}" type="doc">
      <dgm:prSet loTypeId="urn:microsoft.com/office/officeart/2005/8/layout/vList2" loCatId="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GB"/>
        </a:p>
      </dgm:t>
    </dgm:pt>
    <dgm:pt modelId="{A604D458-A07D-7E49-B57A-6F96EE27CF4B}">
      <dgm:prSet phldrT="[Text]" custT="1"/>
      <dgm:spPr>
        <a:solidFill>
          <a:schemeClr val="accent2">
            <a:lumMod val="75000"/>
          </a:schemeClr>
        </a:solidFill>
      </dgm:spPr>
      <dgm:t>
        <a:bodyPr/>
        <a:lstStyle/>
        <a:p>
          <a:pPr>
            <a:buNone/>
          </a:pPr>
          <a:r>
            <a:rPr lang="zh-CN" sz="2100" b="1" dirty="0">
              <a:effectLst/>
              <a:latin typeface="Calibri" panose="020F0502020204030204" pitchFamily="34" charset="0"/>
            </a:rPr>
            <a:t>1. 2022年5月在格鲁吉亚第比利斯召开启动会暨国际专家圆桌会议</a:t>
          </a:r>
          <a:endParaRPr lang="en-GB" sz="2100" b="1" dirty="0"/>
        </a:p>
      </dgm:t>
    </dgm:pt>
    <dgm:pt modelId="{193D3E0E-EAFD-B84D-8753-2A1064CE6A49}" type="parTrans" cxnId="{DB9F1E70-652F-A44C-B2B6-6D9260290A19}">
      <dgm:prSet/>
      <dgm:spPr/>
      <dgm:t>
        <a:bodyPr/>
        <a:lstStyle/>
        <a:p>
          <a:endParaRPr lang="en-GB"/>
        </a:p>
      </dgm:t>
    </dgm:pt>
    <dgm:pt modelId="{3745B2D9-5BBC-DC43-A4EE-CFC895E715AD}" type="sibTrans" cxnId="{DB9F1E70-652F-A44C-B2B6-6D9260290A19}">
      <dgm:prSet/>
      <dgm:spPr/>
      <dgm:t>
        <a:bodyPr/>
        <a:lstStyle/>
        <a:p>
          <a:endParaRPr lang="en-GB"/>
        </a:p>
      </dgm:t>
    </dgm:pt>
    <dgm:pt modelId="{60D1E3FA-496A-784F-9A0A-0027B97BB697}">
      <dgm:prSet custT="1"/>
      <dgm:spPr/>
      <dgm:t>
        <a:bodyPr/>
        <a:lstStyle/>
        <a:p>
          <a:pPr>
            <a:buFont typeface="Wingdings" pitchFamily="2" charset="2"/>
            <a:buChar char="q"/>
          </a:pPr>
          <a:r>
            <a:rPr lang="zh-CN" altLang="en-US" sz="1600" b="0" dirty="0">
              <a:effectLst/>
              <a:latin typeface="Calibri" panose="020F0502020204030204" pitchFamily="34" charset="0"/>
            </a:rPr>
            <a:t>重点讨论</a:t>
          </a:r>
          <a:r>
            <a:rPr lang="zh-CN" sz="1600" b="0" dirty="0">
              <a:effectLst/>
              <a:latin typeface="Calibri" panose="020F0502020204030204" pitchFamily="34" charset="0"/>
            </a:rPr>
            <a:t> CAREC 地区技能开发合作的</a:t>
          </a:r>
          <a:r>
            <a:rPr lang="zh-CN" altLang="en-US" sz="1600" b="0" dirty="0">
              <a:effectLst/>
              <a:latin typeface="Calibri" panose="020F0502020204030204" pitchFamily="34" charset="0"/>
            </a:rPr>
            <a:t>主要发展</a:t>
          </a:r>
          <a:r>
            <a:rPr lang="zh-CN" sz="1600" b="0" dirty="0">
              <a:effectLst/>
              <a:latin typeface="Calibri" panose="020F0502020204030204" pitchFamily="34" charset="0"/>
            </a:rPr>
            <a:t>、挑战和机遇</a:t>
          </a:r>
        </a:p>
      </dgm:t>
    </dgm:pt>
    <dgm:pt modelId="{5C4AF8F3-3587-5D4B-AF42-587692DAC1C1}" type="parTrans" cxnId="{91817FE6-69B3-B649-9422-B113432064CA}">
      <dgm:prSet/>
      <dgm:spPr/>
      <dgm:t>
        <a:bodyPr/>
        <a:lstStyle/>
        <a:p>
          <a:endParaRPr lang="en-GB"/>
        </a:p>
      </dgm:t>
    </dgm:pt>
    <dgm:pt modelId="{CBD623FC-DF73-4644-A1A9-A053B447F8F9}" type="sibTrans" cxnId="{91817FE6-69B3-B649-9422-B113432064CA}">
      <dgm:prSet/>
      <dgm:spPr/>
      <dgm:t>
        <a:bodyPr/>
        <a:lstStyle/>
        <a:p>
          <a:endParaRPr lang="en-GB"/>
        </a:p>
      </dgm:t>
    </dgm:pt>
    <dgm:pt modelId="{2BB8B12F-5468-4248-933D-38F9FFC5A82A}">
      <dgm:prSet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zh-CN" b="1" dirty="0">
              <a:effectLst/>
              <a:latin typeface="Calibri" panose="020F0502020204030204" pitchFamily="34" charset="0"/>
            </a:rPr>
            <a:t>2. 六项知识产品</a:t>
          </a:r>
          <a:r>
            <a:rPr lang="zh-CN" altLang="en-US" b="1" dirty="0">
              <a:effectLst/>
              <a:latin typeface="Calibri" panose="020F0502020204030204" pitchFamily="34" charset="0"/>
            </a:rPr>
            <a:t>已</a:t>
          </a:r>
          <a:r>
            <a:rPr lang="zh-CN" b="1" dirty="0">
              <a:effectLst/>
              <a:latin typeface="Calibri" panose="020F0502020204030204" pitchFamily="34" charset="0"/>
            </a:rPr>
            <a:t>进入最后准备阶段，将</a:t>
          </a:r>
          <a:r>
            <a:rPr lang="zh-CN" altLang="en-US" b="1" dirty="0">
              <a:effectLst/>
              <a:latin typeface="Calibri" panose="020F0502020204030204" pitchFamily="34" charset="0"/>
            </a:rPr>
            <a:t>发送</a:t>
          </a:r>
          <a:r>
            <a:rPr lang="zh-CN" b="1" dirty="0">
              <a:effectLst/>
              <a:latin typeface="Calibri" panose="020F0502020204030204" pitchFamily="34" charset="0"/>
            </a:rPr>
            <a:t>给 CAREC 成员国审查</a:t>
          </a:r>
        </a:p>
      </dgm:t>
    </dgm:pt>
    <dgm:pt modelId="{A4CCD637-CB86-0844-8653-B8A1015C8392}" type="parTrans" cxnId="{CF643EF7-FFAD-F84D-ABC8-AECF30973F3F}">
      <dgm:prSet/>
      <dgm:spPr/>
      <dgm:t>
        <a:bodyPr/>
        <a:lstStyle/>
        <a:p>
          <a:endParaRPr lang="en-GB"/>
        </a:p>
      </dgm:t>
    </dgm:pt>
    <dgm:pt modelId="{24F3AAE9-6D28-C844-A189-8ED369550193}" type="sibTrans" cxnId="{CF643EF7-FFAD-F84D-ABC8-AECF30973F3F}">
      <dgm:prSet/>
      <dgm:spPr/>
      <dgm:t>
        <a:bodyPr/>
        <a:lstStyle/>
        <a:p>
          <a:endParaRPr lang="en-GB"/>
        </a:p>
      </dgm:t>
    </dgm:pt>
    <dgm:pt modelId="{346F00A8-F231-B542-9A79-530EA5B487CE}">
      <dgm:prSet custT="1"/>
      <dgm:spPr/>
      <dgm:t>
        <a:bodyPr/>
        <a:lstStyle/>
        <a:p>
          <a:pPr>
            <a:buFont typeface="Wingdings" pitchFamily="2" charset="2"/>
            <a:buChar char="q"/>
          </a:pPr>
          <a:r>
            <a:rPr lang="zh-CN" sz="1600" b="0" dirty="0">
              <a:effectLst/>
              <a:latin typeface="Calibri" panose="020F0502020204030204" pitchFamily="34" charset="0"/>
            </a:rPr>
            <a:t>一份政策报告，系统评估 CAREC 国家的现有技能，特别是</a:t>
          </a:r>
          <a:r>
            <a:rPr lang="zh-CN" altLang="en-US" sz="1600" b="0" dirty="0">
              <a:effectLst/>
              <a:latin typeface="Calibri" panose="020F0502020204030204" pitchFamily="34" charset="0"/>
            </a:rPr>
            <a:t>他们</a:t>
          </a:r>
          <a:r>
            <a:rPr lang="zh-CN" sz="1600" b="0" dirty="0">
              <a:effectLst/>
              <a:latin typeface="Calibri" panose="020F0502020204030204" pitchFamily="34" charset="0"/>
            </a:rPr>
            <a:t>提供</a:t>
          </a:r>
          <a:r>
            <a:rPr lang="zh-CN" altLang="en-US" sz="1600" b="0" dirty="0">
              <a:effectLst/>
              <a:latin typeface="Calibri" panose="020F0502020204030204" pitchFamily="34" charset="0"/>
            </a:rPr>
            <a:t>了何种程度的</a:t>
          </a:r>
          <a:r>
            <a:rPr lang="zh-CN" sz="1600" b="0" dirty="0">
              <a:effectLst/>
              <a:latin typeface="Calibri" panose="020F0502020204030204" pitchFamily="34" charset="0"/>
            </a:rPr>
            <a:t>相关</a:t>
          </a:r>
          <a:r>
            <a:rPr lang="zh-CN" altLang="en-US" sz="1600" b="0" dirty="0">
              <a:effectLst/>
              <a:latin typeface="Calibri" panose="020F0502020204030204" pitchFamily="34" charset="0"/>
            </a:rPr>
            <a:t>的、</a:t>
          </a:r>
          <a:r>
            <a:rPr lang="zh-CN" sz="1600" b="0" dirty="0">
              <a:effectLst/>
              <a:latin typeface="Calibri" panose="020F0502020204030204" pitchFamily="34" charset="0"/>
            </a:rPr>
            <a:t>可用</a:t>
          </a:r>
          <a:r>
            <a:rPr lang="zh-CN" altLang="en-US" sz="1600" b="0" dirty="0">
              <a:effectLst/>
              <a:latin typeface="Calibri" panose="020F0502020204030204" pitchFamily="34" charset="0"/>
            </a:rPr>
            <a:t>的</a:t>
          </a:r>
          <a:r>
            <a:rPr lang="zh-CN" sz="1600" b="0" dirty="0">
              <a:effectLst/>
              <a:latin typeface="Calibri" panose="020F0502020204030204" pitchFamily="34" charset="0"/>
            </a:rPr>
            <a:t>技能</a:t>
          </a:r>
        </a:p>
      </dgm:t>
    </dgm:pt>
    <dgm:pt modelId="{4A0DC31D-BAF1-354B-BDFF-C9749EBCF9A6}" type="parTrans" cxnId="{F0D49EAC-EBAB-7D46-9340-2401AFF142B4}">
      <dgm:prSet/>
      <dgm:spPr/>
      <dgm:t>
        <a:bodyPr/>
        <a:lstStyle/>
        <a:p>
          <a:endParaRPr lang="en-GB"/>
        </a:p>
      </dgm:t>
    </dgm:pt>
    <dgm:pt modelId="{FF8BE78E-E2E0-2746-AEC0-654BE4B7124B}" type="sibTrans" cxnId="{F0D49EAC-EBAB-7D46-9340-2401AFF142B4}">
      <dgm:prSet/>
      <dgm:spPr/>
      <dgm:t>
        <a:bodyPr/>
        <a:lstStyle/>
        <a:p>
          <a:endParaRPr lang="en-GB"/>
        </a:p>
      </dgm:t>
    </dgm:pt>
    <dgm:pt modelId="{44DBB8EF-3858-1842-9C36-7BE87C7320E2}">
      <dgm:prSet custT="1"/>
      <dgm:spPr/>
      <dgm:t>
        <a:bodyPr/>
        <a:lstStyle/>
        <a:p>
          <a:pPr>
            <a:buFont typeface="Wingdings" pitchFamily="2" charset="2"/>
            <a:buChar char="q"/>
          </a:pPr>
          <a:r>
            <a:rPr lang="zh-CN" sz="1600" b="0" dirty="0">
              <a:effectLst/>
              <a:latin typeface="Calibri" panose="020F0502020204030204" pitchFamily="34" charset="0"/>
            </a:rPr>
            <a:t>一份政策简报，系统评估技能开发系统在 CAREC 国家的运作方式和效果，特别侧重于两个领域，即高等教育和 TVET</a:t>
          </a:r>
        </a:p>
      </dgm:t>
    </dgm:pt>
    <dgm:pt modelId="{3AABEA37-D868-3E4C-A28E-93E588CC8217}" type="parTrans" cxnId="{E36E3AEC-FFC0-A244-B828-9EB4BE49AC94}">
      <dgm:prSet/>
      <dgm:spPr/>
      <dgm:t>
        <a:bodyPr/>
        <a:lstStyle/>
        <a:p>
          <a:endParaRPr lang="en-GB"/>
        </a:p>
      </dgm:t>
    </dgm:pt>
    <dgm:pt modelId="{7D9CCD71-BF47-AB4D-B4AB-DE69F658C822}" type="sibTrans" cxnId="{E36E3AEC-FFC0-A244-B828-9EB4BE49AC94}">
      <dgm:prSet/>
      <dgm:spPr/>
      <dgm:t>
        <a:bodyPr/>
        <a:lstStyle/>
        <a:p>
          <a:endParaRPr lang="en-GB"/>
        </a:p>
      </dgm:t>
    </dgm:pt>
    <dgm:pt modelId="{63E10177-F192-5D45-BDC8-2CDFE88888A1}">
      <dgm:prSet custT="1"/>
      <dgm:spPr/>
      <dgm:t>
        <a:bodyPr/>
        <a:lstStyle/>
        <a:p>
          <a:pPr>
            <a:buFont typeface="Wingdings" pitchFamily="2" charset="2"/>
            <a:buChar char="q"/>
          </a:pPr>
          <a:r>
            <a:rPr lang="zh-CN" sz="1600" b="0" dirty="0" err="1">
              <a:effectLst/>
              <a:latin typeface="Calibri" panose="020F0502020204030204" pitchFamily="34" charset="0"/>
            </a:rPr>
            <a:t>劳动力</a:t>
          </a:r>
          <a:r>
            <a:rPr lang="zh-CN" sz="1600" b="0" dirty="0">
              <a:effectLst/>
              <a:latin typeface="Calibri" panose="020F0502020204030204" pitchFamily="34" charset="0"/>
            </a:rPr>
            <a:t>市场发展情景的多国 CGE 评估</a:t>
          </a:r>
        </a:p>
      </dgm:t>
    </dgm:pt>
    <dgm:pt modelId="{5BE71F91-CC22-F444-B218-E5FB5E39F960}" type="parTrans" cxnId="{D8D11E99-1A1F-474E-884E-C032C0E889FD}">
      <dgm:prSet/>
      <dgm:spPr/>
      <dgm:t>
        <a:bodyPr/>
        <a:lstStyle/>
        <a:p>
          <a:endParaRPr lang="en-GB"/>
        </a:p>
      </dgm:t>
    </dgm:pt>
    <dgm:pt modelId="{89A08E8A-ECE3-714B-8E65-53790BACB0EC}" type="sibTrans" cxnId="{D8D11E99-1A1F-474E-884E-C032C0E889FD}">
      <dgm:prSet/>
      <dgm:spPr/>
      <dgm:t>
        <a:bodyPr/>
        <a:lstStyle/>
        <a:p>
          <a:endParaRPr lang="en-GB"/>
        </a:p>
      </dgm:t>
    </dgm:pt>
    <dgm:pt modelId="{C2A2B886-70BC-9C46-AD95-303001432D05}">
      <dgm:prSet custT="1"/>
      <dgm:spPr/>
      <dgm:t>
        <a:bodyPr/>
        <a:lstStyle/>
        <a:p>
          <a:pPr>
            <a:buFont typeface="Wingdings" pitchFamily="2" charset="2"/>
            <a:buChar char="q"/>
          </a:pPr>
          <a:r>
            <a:rPr lang="zh-CN" sz="1600" b="0" dirty="0">
              <a:latin typeface="Calibri" panose="020F0502020204030204" pitchFamily="34" charset="0"/>
            </a:rPr>
            <a:t>用于绘制区域高等教育一体化框架的</a:t>
          </a:r>
          <a:r>
            <a:rPr lang="zh-CN" sz="1600" b="0" dirty="0">
              <a:effectLst/>
              <a:latin typeface="Calibri" panose="020F0502020204030204" pitchFamily="34" charset="0"/>
            </a:rPr>
            <a:t>区域分析工具</a:t>
          </a:r>
        </a:p>
      </dgm:t>
    </dgm:pt>
    <dgm:pt modelId="{F1C4E2D7-4D6C-E34B-A669-6637657E94C2}" type="parTrans" cxnId="{9338074A-6543-F040-86E5-41CB0696201E}">
      <dgm:prSet/>
      <dgm:spPr/>
      <dgm:t>
        <a:bodyPr/>
        <a:lstStyle/>
        <a:p>
          <a:endParaRPr lang="en-GB"/>
        </a:p>
      </dgm:t>
    </dgm:pt>
    <dgm:pt modelId="{E3A602F4-4280-844A-9A39-B25245B25D05}" type="sibTrans" cxnId="{9338074A-6543-F040-86E5-41CB0696201E}">
      <dgm:prSet/>
      <dgm:spPr/>
      <dgm:t>
        <a:bodyPr/>
        <a:lstStyle/>
        <a:p>
          <a:endParaRPr lang="en-GB"/>
        </a:p>
      </dgm:t>
    </dgm:pt>
    <dgm:pt modelId="{AB5576D3-A738-1D43-BD73-3D1824F8D680}">
      <dgm:prSet custT="1"/>
      <dgm:spPr/>
      <dgm:t>
        <a:bodyPr/>
        <a:lstStyle/>
        <a:p>
          <a:pPr>
            <a:buFont typeface="Wingdings" pitchFamily="2" charset="2"/>
            <a:buChar char="q"/>
          </a:pPr>
          <a:r>
            <a:rPr lang="zh-CN" altLang="en-US" sz="1600" b="0" dirty="0">
              <a:effectLst/>
              <a:latin typeface="Calibri" panose="020F0502020204030204" pitchFamily="34" charset="0"/>
            </a:rPr>
            <a:t>针对“</a:t>
          </a:r>
          <a:r>
            <a:rPr lang="zh-CN" sz="1600" b="0" dirty="0">
              <a:effectLst/>
              <a:latin typeface="Calibri" panose="020F0502020204030204" pitchFamily="34" charset="0"/>
            </a:rPr>
            <a:t>中亚移民</a:t>
          </a:r>
          <a:r>
            <a:rPr lang="zh-CN" altLang="en-US" sz="1600" b="0" dirty="0">
              <a:effectLst/>
              <a:latin typeface="Calibri" panose="020F0502020204030204" pitchFamily="34" charset="0"/>
            </a:rPr>
            <a:t>”</a:t>
          </a:r>
          <a:r>
            <a:rPr lang="zh-CN" sz="1600" b="0" dirty="0">
              <a:effectLst/>
              <a:latin typeface="Calibri" panose="020F0502020204030204" pitchFamily="34" charset="0"/>
            </a:rPr>
            <a:t>长期趋势的区域</a:t>
          </a:r>
          <a:r>
            <a:rPr lang="zh-CN" sz="1600" b="0" dirty="0">
              <a:latin typeface="Calibri" panose="020F0502020204030204" pitchFamily="34" charset="0"/>
            </a:rPr>
            <a:t>报告</a:t>
          </a:r>
        </a:p>
      </dgm:t>
    </dgm:pt>
    <dgm:pt modelId="{F0A966DD-96D6-1745-A17C-15E5AD505D70}" type="parTrans" cxnId="{6876EC4C-DB2A-0D40-8D1D-1DF4C4A8846A}">
      <dgm:prSet/>
      <dgm:spPr/>
      <dgm:t>
        <a:bodyPr/>
        <a:lstStyle/>
        <a:p>
          <a:endParaRPr lang="en-GB"/>
        </a:p>
      </dgm:t>
    </dgm:pt>
    <dgm:pt modelId="{2A335D54-8C5C-DC4E-A5AD-6874C69D15DD}" type="sibTrans" cxnId="{6876EC4C-DB2A-0D40-8D1D-1DF4C4A8846A}">
      <dgm:prSet/>
      <dgm:spPr/>
      <dgm:t>
        <a:bodyPr/>
        <a:lstStyle/>
        <a:p>
          <a:endParaRPr lang="en-GB"/>
        </a:p>
      </dgm:t>
    </dgm:pt>
    <dgm:pt modelId="{A75E58D6-0F4C-2D4B-AEF6-2DBBF01BF304}">
      <dgm:prSet custT="1"/>
      <dgm:spPr/>
      <dgm:t>
        <a:bodyPr/>
        <a:lstStyle/>
        <a:p>
          <a:pPr>
            <a:buFont typeface="Wingdings" pitchFamily="2" charset="2"/>
            <a:buChar char="q"/>
          </a:pPr>
          <a:r>
            <a:rPr lang="zh-CN" sz="1600" b="0" dirty="0">
              <a:effectLst/>
              <a:latin typeface="Calibri" panose="020F0502020204030204" pitchFamily="34" charset="0"/>
            </a:rPr>
            <a:t>关于 CAREC 国家遵守高等教育区域</a:t>
          </a:r>
          <a:r>
            <a:rPr lang="zh-CN" sz="1600" b="0" dirty="0">
              <a:latin typeface="Calibri" panose="020F0502020204030204" pitchFamily="34" charset="0"/>
            </a:rPr>
            <a:t>一体化</a:t>
          </a:r>
          <a:r>
            <a:rPr lang="zh-CN" sz="1600" b="0" dirty="0">
              <a:effectLst/>
              <a:latin typeface="Calibri" panose="020F0502020204030204" pitchFamily="34" charset="0"/>
            </a:rPr>
            <a:t>框架</a:t>
          </a:r>
          <a:r>
            <a:rPr lang="zh-CN" sz="1600" b="0" dirty="0">
              <a:latin typeface="Calibri" panose="020F0502020204030204" pitchFamily="34" charset="0"/>
            </a:rPr>
            <a:t>的区域报告</a:t>
          </a:r>
        </a:p>
      </dgm:t>
    </dgm:pt>
    <dgm:pt modelId="{8889F047-E234-484D-BF06-4D9CA612836B}" type="parTrans" cxnId="{625F6AA4-A17F-1146-8F1E-F5E9B059B477}">
      <dgm:prSet/>
      <dgm:spPr/>
      <dgm:t>
        <a:bodyPr/>
        <a:lstStyle/>
        <a:p>
          <a:endParaRPr lang="en-GB"/>
        </a:p>
      </dgm:t>
    </dgm:pt>
    <dgm:pt modelId="{77400EAA-C6C6-424F-AA1B-80A82542D802}" type="sibTrans" cxnId="{625F6AA4-A17F-1146-8F1E-F5E9B059B477}">
      <dgm:prSet/>
      <dgm:spPr/>
      <dgm:t>
        <a:bodyPr/>
        <a:lstStyle/>
        <a:p>
          <a:endParaRPr lang="en-GB"/>
        </a:p>
      </dgm:t>
    </dgm:pt>
    <dgm:pt modelId="{31B72613-54E3-7C4A-97D3-2B67A386BEBE}" type="pres">
      <dgm:prSet presAssocID="{A5A03E5E-5508-474C-A8FC-E356A5676427}" presName="linear" presStyleCnt="0">
        <dgm:presLayoutVars>
          <dgm:animLvl val="lvl"/>
          <dgm:resizeHandles val="exact"/>
        </dgm:presLayoutVars>
      </dgm:prSet>
      <dgm:spPr/>
    </dgm:pt>
    <dgm:pt modelId="{501A7C73-7A99-D944-8639-9E326E7CC93D}" type="pres">
      <dgm:prSet presAssocID="{A604D458-A07D-7E49-B57A-6F96EE27CF4B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DE1C5AEA-23CF-2548-BCCB-B43FA5516353}" type="pres">
      <dgm:prSet presAssocID="{A604D458-A07D-7E49-B57A-6F96EE27CF4B}" presName="childText" presStyleLbl="revTx" presStyleIdx="0" presStyleCnt="2">
        <dgm:presLayoutVars>
          <dgm:bulletEnabled val="1"/>
        </dgm:presLayoutVars>
      </dgm:prSet>
      <dgm:spPr/>
    </dgm:pt>
    <dgm:pt modelId="{78E3170D-329D-724B-9232-14D086CB6D5D}" type="pres">
      <dgm:prSet presAssocID="{2BB8B12F-5468-4248-933D-38F9FFC5A82A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6E4AEDDB-2E9A-6241-AF8D-EFCE78581751}" type="pres">
      <dgm:prSet presAssocID="{2BB8B12F-5468-4248-933D-38F9FFC5A82A}" presName="childText" presStyleLbl="revTx" presStyleIdx="1" presStyleCnt="2" custScaleY="121327">
        <dgm:presLayoutVars>
          <dgm:bulletEnabled val="1"/>
        </dgm:presLayoutVars>
      </dgm:prSet>
      <dgm:spPr/>
    </dgm:pt>
  </dgm:ptLst>
  <dgm:cxnLst>
    <dgm:cxn modelId="{6954EF04-F546-5749-9DCD-B1C8A1EFCFAD}" type="presOf" srcId="{60D1E3FA-496A-784F-9A0A-0027B97BB697}" destId="{DE1C5AEA-23CF-2548-BCCB-B43FA5516353}" srcOrd="0" destOrd="0" presId="urn:microsoft.com/office/officeart/2005/8/layout/vList2"/>
    <dgm:cxn modelId="{FA48701B-2D93-F248-9CD9-77D76D645A9A}" type="presOf" srcId="{C2A2B886-70BC-9C46-AD95-303001432D05}" destId="{6E4AEDDB-2E9A-6241-AF8D-EFCE78581751}" srcOrd="0" destOrd="3" presId="urn:microsoft.com/office/officeart/2005/8/layout/vList2"/>
    <dgm:cxn modelId="{13D1552C-A937-364E-8902-9D62771686AC}" type="presOf" srcId="{A75E58D6-0F4C-2D4B-AEF6-2DBBF01BF304}" destId="{6E4AEDDB-2E9A-6241-AF8D-EFCE78581751}" srcOrd="0" destOrd="5" presId="urn:microsoft.com/office/officeart/2005/8/layout/vList2"/>
    <dgm:cxn modelId="{E2C2D133-5A07-5E4A-AA72-83C7EEE9F14E}" type="presOf" srcId="{44DBB8EF-3858-1842-9C36-7BE87C7320E2}" destId="{6E4AEDDB-2E9A-6241-AF8D-EFCE78581751}" srcOrd="0" destOrd="1" presId="urn:microsoft.com/office/officeart/2005/8/layout/vList2"/>
    <dgm:cxn modelId="{A634913C-C778-D34D-B012-DE8B3388E826}" type="presOf" srcId="{A5A03E5E-5508-474C-A8FC-E356A5676427}" destId="{31B72613-54E3-7C4A-97D3-2B67A386BEBE}" srcOrd="0" destOrd="0" presId="urn:microsoft.com/office/officeart/2005/8/layout/vList2"/>
    <dgm:cxn modelId="{651DAA5F-FF78-BC4A-B75A-D976A585B254}" type="presOf" srcId="{AB5576D3-A738-1D43-BD73-3D1824F8D680}" destId="{6E4AEDDB-2E9A-6241-AF8D-EFCE78581751}" srcOrd="0" destOrd="4" presId="urn:microsoft.com/office/officeart/2005/8/layout/vList2"/>
    <dgm:cxn modelId="{9338074A-6543-F040-86E5-41CB0696201E}" srcId="{2BB8B12F-5468-4248-933D-38F9FFC5A82A}" destId="{C2A2B886-70BC-9C46-AD95-303001432D05}" srcOrd="3" destOrd="0" parTransId="{F1C4E2D7-4D6C-E34B-A669-6637657E94C2}" sibTransId="{E3A602F4-4280-844A-9A39-B25245B25D05}"/>
    <dgm:cxn modelId="{6876EC4C-DB2A-0D40-8D1D-1DF4C4A8846A}" srcId="{2BB8B12F-5468-4248-933D-38F9FFC5A82A}" destId="{AB5576D3-A738-1D43-BD73-3D1824F8D680}" srcOrd="4" destOrd="0" parTransId="{F0A966DD-96D6-1745-A17C-15E5AD505D70}" sibTransId="{2A335D54-8C5C-DC4E-A5AD-6874C69D15DD}"/>
    <dgm:cxn modelId="{DB9F1E70-652F-A44C-B2B6-6D9260290A19}" srcId="{A5A03E5E-5508-474C-A8FC-E356A5676427}" destId="{A604D458-A07D-7E49-B57A-6F96EE27CF4B}" srcOrd="0" destOrd="0" parTransId="{193D3E0E-EAFD-B84D-8753-2A1064CE6A49}" sibTransId="{3745B2D9-5BBC-DC43-A4EE-CFC895E715AD}"/>
    <dgm:cxn modelId="{95A27759-497F-A74B-B6B4-BC8126FD63FE}" type="presOf" srcId="{63E10177-F192-5D45-BDC8-2CDFE88888A1}" destId="{6E4AEDDB-2E9A-6241-AF8D-EFCE78581751}" srcOrd="0" destOrd="2" presId="urn:microsoft.com/office/officeart/2005/8/layout/vList2"/>
    <dgm:cxn modelId="{B2411F97-491D-1645-92AC-1CE65B482B4A}" type="presOf" srcId="{A604D458-A07D-7E49-B57A-6F96EE27CF4B}" destId="{501A7C73-7A99-D944-8639-9E326E7CC93D}" srcOrd="0" destOrd="0" presId="urn:microsoft.com/office/officeart/2005/8/layout/vList2"/>
    <dgm:cxn modelId="{D8D11E99-1A1F-474E-884E-C032C0E889FD}" srcId="{2BB8B12F-5468-4248-933D-38F9FFC5A82A}" destId="{63E10177-F192-5D45-BDC8-2CDFE88888A1}" srcOrd="2" destOrd="0" parTransId="{5BE71F91-CC22-F444-B218-E5FB5E39F960}" sibTransId="{89A08E8A-ECE3-714B-8E65-53790BACB0EC}"/>
    <dgm:cxn modelId="{625F6AA4-A17F-1146-8F1E-F5E9B059B477}" srcId="{2BB8B12F-5468-4248-933D-38F9FFC5A82A}" destId="{A75E58D6-0F4C-2D4B-AEF6-2DBBF01BF304}" srcOrd="5" destOrd="0" parTransId="{8889F047-E234-484D-BF06-4D9CA612836B}" sibTransId="{77400EAA-C6C6-424F-AA1B-80A82542D802}"/>
    <dgm:cxn modelId="{F0D49EAC-EBAB-7D46-9340-2401AFF142B4}" srcId="{2BB8B12F-5468-4248-933D-38F9FFC5A82A}" destId="{346F00A8-F231-B542-9A79-530EA5B487CE}" srcOrd="0" destOrd="0" parTransId="{4A0DC31D-BAF1-354B-BDFF-C9749EBCF9A6}" sibTransId="{FF8BE78E-E2E0-2746-AEC0-654BE4B7124B}"/>
    <dgm:cxn modelId="{841704DD-44EB-5E4F-A20E-FF0C6679F516}" type="presOf" srcId="{2BB8B12F-5468-4248-933D-38F9FFC5A82A}" destId="{78E3170D-329D-724B-9232-14D086CB6D5D}" srcOrd="0" destOrd="0" presId="urn:microsoft.com/office/officeart/2005/8/layout/vList2"/>
    <dgm:cxn modelId="{D345D7E1-1E6E-3D4E-9B15-B37CCFE93141}" type="presOf" srcId="{346F00A8-F231-B542-9A79-530EA5B487CE}" destId="{6E4AEDDB-2E9A-6241-AF8D-EFCE78581751}" srcOrd="0" destOrd="0" presId="urn:microsoft.com/office/officeart/2005/8/layout/vList2"/>
    <dgm:cxn modelId="{91817FE6-69B3-B649-9422-B113432064CA}" srcId="{A604D458-A07D-7E49-B57A-6F96EE27CF4B}" destId="{60D1E3FA-496A-784F-9A0A-0027B97BB697}" srcOrd="0" destOrd="0" parTransId="{5C4AF8F3-3587-5D4B-AF42-587692DAC1C1}" sibTransId="{CBD623FC-DF73-4644-A1A9-A053B447F8F9}"/>
    <dgm:cxn modelId="{E36E3AEC-FFC0-A244-B828-9EB4BE49AC94}" srcId="{2BB8B12F-5468-4248-933D-38F9FFC5A82A}" destId="{44DBB8EF-3858-1842-9C36-7BE87C7320E2}" srcOrd="1" destOrd="0" parTransId="{3AABEA37-D868-3E4C-A28E-93E588CC8217}" sibTransId="{7D9CCD71-BF47-AB4D-B4AB-DE69F658C822}"/>
    <dgm:cxn modelId="{CF643EF7-FFAD-F84D-ABC8-AECF30973F3F}" srcId="{A5A03E5E-5508-474C-A8FC-E356A5676427}" destId="{2BB8B12F-5468-4248-933D-38F9FFC5A82A}" srcOrd="1" destOrd="0" parTransId="{A4CCD637-CB86-0844-8653-B8A1015C8392}" sibTransId="{24F3AAE9-6D28-C844-A189-8ED369550193}"/>
    <dgm:cxn modelId="{706096F0-23D4-A44A-ACDE-548CF8A38EE6}" type="presParOf" srcId="{31B72613-54E3-7C4A-97D3-2B67A386BEBE}" destId="{501A7C73-7A99-D944-8639-9E326E7CC93D}" srcOrd="0" destOrd="0" presId="urn:microsoft.com/office/officeart/2005/8/layout/vList2"/>
    <dgm:cxn modelId="{F07A8832-37F2-7245-94B9-9BAB91F0391A}" type="presParOf" srcId="{31B72613-54E3-7C4A-97D3-2B67A386BEBE}" destId="{DE1C5AEA-23CF-2548-BCCB-B43FA5516353}" srcOrd="1" destOrd="0" presId="urn:microsoft.com/office/officeart/2005/8/layout/vList2"/>
    <dgm:cxn modelId="{A7A05BCC-E6BD-E54E-8EB4-B005A989B7C0}" type="presParOf" srcId="{31B72613-54E3-7C4A-97D3-2B67A386BEBE}" destId="{78E3170D-329D-724B-9232-14D086CB6D5D}" srcOrd="2" destOrd="0" presId="urn:microsoft.com/office/officeart/2005/8/layout/vList2"/>
    <dgm:cxn modelId="{2C14B909-92E2-C14F-B382-05A75B26C5C0}" type="presParOf" srcId="{31B72613-54E3-7C4A-97D3-2B67A386BEBE}" destId="{6E4AEDDB-2E9A-6241-AF8D-EFCE78581751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5A03E5E-5508-474C-A8FC-E356A5676427}" type="doc">
      <dgm:prSet loTypeId="urn:microsoft.com/office/officeart/2005/8/layout/vList2" loCatId="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GB"/>
        </a:p>
      </dgm:t>
    </dgm:pt>
    <dgm:pt modelId="{A604D458-A07D-7E49-B57A-6F96EE27CF4B}">
      <dgm:prSet phldrT="[Text]"/>
      <dgm:spPr>
        <a:solidFill>
          <a:schemeClr val="accent2">
            <a:lumMod val="75000"/>
          </a:schemeClr>
        </a:solidFill>
      </dgm:spPr>
      <dgm:t>
        <a:bodyPr/>
        <a:lstStyle/>
        <a:p>
          <a:pPr>
            <a:buNone/>
          </a:pPr>
          <a:r>
            <a:rPr lang="zh-CN" b="1" dirty="0"/>
            <a:t>3. </a:t>
          </a:r>
          <a:r>
            <a:rPr lang="zh-CN" altLang="en-US" b="1" dirty="0"/>
            <a:t>技术援助（</a:t>
          </a:r>
          <a:r>
            <a:rPr lang="en-US" altLang="zh-CN" b="1" dirty="0"/>
            <a:t>TA</a:t>
          </a:r>
          <a:r>
            <a:rPr lang="zh-CN" altLang="en-US" b="1" dirty="0"/>
            <a:t>）</a:t>
          </a:r>
          <a:r>
            <a:rPr lang="zh-CN" b="1" dirty="0"/>
            <a:t>还在努力在未来几个月推出两项新的区域</a:t>
          </a:r>
          <a:r>
            <a:rPr lang="zh-CN" altLang="en-US" b="1" dirty="0"/>
            <a:t>倡议</a:t>
          </a:r>
          <a:endParaRPr lang="en-GB" b="1" dirty="0"/>
        </a:p>
      </dgm:t>
    </dgm:pt>
    <dgm:pt modelId="{193D3E0E-EAFD-B84D-8753-2A1064CE6A49}" type="parTrans" cxnId="{DB9F1E70-652F-A44C-B2B6-6D9260290A19}">
      <dgm:prSet/>
      <dgm:spPr/>
      <dgm:t>
        <a:bodyPr/>
        <a:lstStyle/>
        <a:p>
          <a:endParaRPr lang="en-GB"/>
        </a:p>
      </dgm:t>
    </dgm:pt>
    <dgm:pt modelId="{3745B2D9-5BBC-DC43-A4EE-CFC895E715AD}" type="sibTrans" cxnId="{DB9F1E70-652F-A44C-B2B6-6D9260290A19}">
      <dgm:prSet/>
      <dgm:spPr/>
      <dgm:t>
        <a:bodyPr/>
        <a:lstStyle/>
        <a:p>
          <a:endParaRPr lang="en-GB"/>
        </a:p>
      </dgm:t>
    </dgm:pt>
    <dgm:pt modelId="{040D46E3-485A-5B47-A4EC-5A78280D5D4C}">
      <dgm:prSet/>
      <dgm:spPr/>
      <dgm:t>
        <a:bodyPr/>
        <a:lstStyle/>
        <a:p>
          <a:pPr>
            <a:buFont typeface="Wingdings" pitchFamily="2" charset="2"/>
            <a:buChar char="q"/>
          </a:pPr>
          <a:r>
            <a:rPr lang="zh-CN" altLang="en-US" dirty="0"/>
            <a:t>“</a:t>
          </a:r>
          <a:r>
            <a:rPr lang="zh-CN" dirty="0"/>
            <a:t>CAREC</a:t>
          </a:r>
          <a:r>
            <a:rPr lang="zh-CN" i="1" dirty="0"/>
            <a:t>区域技能</a:t>
          </a:r>
          <a:r>
            <a:rPr lang="zh-CN" altLang="en-US" i="1" dirty="0"/>
            <a:t>发展</a:t>
          </a:r>
          <a:r>
            <a:rPr lang="zh-CN" i="1" dirty="0"/>
            <a:t>倡议</a:t>
          </a:r>
          <a:r>
            <a:rPr lang="zh-CN" altLang="en-US" i="1" dirty="0"/>
            <a:t>”</a:t>
          </a:r>
          <a:r>
            <a:rPr lang="zh-CN" i="1" dirty="0"/>
            <a:t>，</a:t>
          </a:r>
          <a:r>
            <a:rPr lang="zh-CN" dirty="0"/>
            <a:t>旨在</a:t>
          </a:r>
          <a:r>
            <a:rPr lang="zh-CN" altLang="en-US" dirty="0"/>
            <a:t>开发培养</a:t>
          </a:r>
          <a:r>
            <a:rPr lang="zh-CN" dirty="0"/>
            <a:t>CAREC</a:t>
          </a:r>
          <a:r>
            <a:rPr lang="zh-CN" altLang="en-US" dirty="0"/>
            <a:t>地区的</a:t>
          </a:r>
          <a:r>
            <a:rPr lang="zh-CN" dirty="0"/>
            <a:t>政策研究人员网络，</a:t>
          </a:r>
          <a:r>
            <a:rPr lang="zh-CN" altLang="en-US" dirty="0"/>
            <a:t>通过</a:t>
          </a:r>
          <a:r>
            <a:rPr lang="zh-CN" dirty="0"/>
            <a:t>开发和分析证据以支持国家级技能发展战略</a:t>
          </a:r>
          <a:endParaRPr lang="en-NL" dirty="0"/>
        </a:p>
      </dgm:t>
    </dgm:pt>
    <dgm:pt modelId="{47286C1A-94F9-BD4B-8608-4A8B6F588248}" type="parTrans" cxnId="{F5F5512F-389E-3B49-88B2-EC04A7E375A8}">
      <dgm:prSet/>
      <dgm:spPr/>
      <dgm:t>
        <a:bodyPr/>
        <a:lstStyle/>
        <a:p>
          <a:endParaRPr lang="en-GB"/>
        </a:p>
      </dgm:t>
    </dgm:pt>
    <dgm:pt modelId="{DE7FF606-95A5-6940-9C84-A417AC14F298}" type="sibTrans" cxnId="{F5F5512F-389E-3B49-88B2-EC04A7E375A8}">
      <dgm:prSet/>
      <dgm:spPr/>
      <dgm:t>
        <a:bodyPr/>
        <a:lstStyle/>
        <a:p>
          <a:endParaRPr lang="en-GB"/>
        </a:p>
      </dgm:t>
    </dgm:pt>
    <dgm:pt modelId="{49129513-6F84-394C-8C43-2E7F37B12B00}">
      <dgm:prSet/>
      <dgm:spPr/>
      <dgm:t>
        <a:bodyPr/>
        <a:lstStyle/>
        <a:p>
          <a:pPr>
            <a:buFont typeface="Wingdings" pitchFamily="2" charset="2"/>
            <a:buChar char="q"/>
          </a:pPr>
          <a:r>
            <a:rPr lang="zh-CN" i="1" dirty="0"/>
            <a:t>CAREC 大学联盟网络</a:t>
          </a:r>
          <a:r>
            <a:rPr lang="zh-CN" dirty="0"/>
            <a:t>，</a:t>
          </a:r>
          <a:r>
            <a:rPr lang="zh-CN" altLang="en-US" dirty="0"/>
            <a:t>汇聚</a:t>
          </a:r>
          <a:r>
            <a:rPr lang="zh-CN" dirty="0"/>
            <a:t>并加强 CAREC 地区顶尖大学之间的合作</a:t>
          </a:r>
          <a:endParaRPr lang="en-NL" dirty="0"/>
        </a:p>
      </dgm:t>
    </dgm:pt>
    <dgm:pt modelId="{F84DAD01-4802-7D4A-BAD7-CBB7585958DD}" type="parTrans" cxnId="{2425A909-4DB7-0144-A6E4-E8517F03434C}">
      <dgm:prSet/>
      <dgm:spPr/>
      <dgm:t>
        <a:bodyPr/>
        <a:lstStyle/>
        <a:p>
          <a:endParaRPr lang="en-GB"/>
        </a:p>
      </dgm:t>
    </dgm:pt>
    <dgm:pt modelId="{72121B55-6702-6B48-97F8-019DBF14C5C9}" type="sibTrans" cxnId="{2425A909-4DB7-0144-A6E4-E8517F03434C}">
      <dgm:prSet/>
      <dgm:spPr/>
      <dgm:t>
        <a:bodyPr/>
        <a:lstStyle/>
        <a:p>
          <a:endParaRPr lang="en-GB"/>
        </a:p>
      </dgm:t>
    </dgm:pt>
    <dgm:pt modelId="{9241F894-CFB7-084B-BDA4-69118752E4D9}">
      <dgm:prSet/>
      <dgm:spPr>
        <a:solidFill>
          <a:schemeClr val="accent2">
            <a:lumMod val="75000"/>
          </a:schemeClr>
        </a:solidFill>
      </dgm:spPr>
      <dgm:t>
        <a:bodyPr/>
        <a:lstStyle/>
        <a:p>
          <a:pPr>
            <a:buFont typeface="+mj-lt"/>
            <a:buAutoNum type="romanLcParenBoth"/>
          </a:pPr>
          <a:r>
            <a:rPr lang="zh-CN" dirty="0"/>
            <a:t>4. </a:t>
          </a:r>
          <a:r>
            <a:rPr lang="zh-CN" altLang="en-US" dirty="0"/>
            <a:t>此外还委托开发了</a:t>
          </a:r>
          <a:r>
            <a:rPr lang="zh-CN" dirty="0"/>
            <a:t>四种知识产品和工具，目前正在开发中</a:t>
          </a:r>
        </a:p>
      </dgm:t>
    </dgm:pt>
    <dgm:pt modelId="{AD4DBB0B-F829-2949-A5D3-374FCF22E104}" type="parTrans" cxnId="{830632E4-0E6A-074E-AF2E-FF5AE8CC5589}">
      <dgm:prSet/>
      <dgm:spPr/>
      <dgm:t>
        <a:bodyPr/>
        <a:lstStyle/>
        <a:p>
          <a:endParaRPr lang="en-GB"/>
        </a:p>
      </dgm:t>
    </dgm:pt>
    <dgm:pt modelId="{A1AC6757-7DAE-C04E-92E4-D64F3FD763ED}" type="sibTrans" cxnId="{830632E4-0E6A-074E-AF2E-FF5AE8CC5589}">
      <dgm:prSet/>
      <dgm:spPr/>
      <dgm:t>
        <a:bodyPr/>
        <a:lstStyle/>
        <a:p>
          <a:endParaRPr lang="en-GB"/>
        </a:p>
      </dgm:t>
    </dgm:pt>
    <dgm:pt modelId="{16666F28-EA36-2744-B6FB-91F92FA591B9}">
      <dgm:prSet/>
      <dgm:spPr/>
      <dgm:t>
        <a:bodyPr/>
        <a:lstStyle/>
        <a:p>
          <a:pPr>
            <a:buFont typeface="Wingdings" pitchFamily="2" charset="2"/>
            <a:buChar char="q"/>
          </a:pPr>
          <a:r>
            <a:rPr lang="zh-CN" altLang="en-US" b="0" i="0" u="none" dirty="0"/>
            <a:t>一份区域报告，</a:t>
          </a:r>
          <a:r>
            <a:rPr lang="zh-CN" b="0" i="0" u="none" dirty="0"/>
            <a:t>描绘CAREC</a:t>
          </a:r>
          <a:r>
            <a:rPr lang="zh-CN" altLang="en-US" b="0" i="0" u="none" dirty="0"/>
            <a:t>区域内</a:t>
          </a:r>
          <a:r>
            <a:rPr lang="zh-CN" b="0" i="0" u="none" dirty="0"/>
            <a:t>私营机构</a:t>
          </a:r>
          <a:r>
            <a:rPr lang="zh-CN" altLang="en-US" b="0" i="0" u="none" dirty="0"/>
            <a:t>主导</a:t>
          </a:r>
          <a:r>
            <a:rPr lang="zh-CN" b="0" i="0" u="none" dirty="0"/>
            <a:t>的招聘系统的治理和监管</a:t>
          </a:r>
          <a:endParaRPr lang="en-NL" dirty="0"/>
        </a:p>
      </dgm:t>
    </dgm:pt>
    <dgm:pt modelId="{6AF545D2-EEA8-944B-8B24-8DC47B4CD2E5}" type="parTrans" cxnId="{0A5C746E-1EEA-5F4F-A835-3A27AA71B9AF}">
      <dgm:prSet/>
      <dgm:spPr/>
      <dgm:t>
        <a:bodyPr/>
        <a:lstStyle/>
        <a:p>
          <a:endParaRPr lang="en-GB"/>
        </a:p>
      </dgm:t>
    </dgm:pt>
    <dgm:pt modelId="{085FC428-240F-A44F-8E10-4F908C12FC37}" type="sibTrans" cxnId="{0A5C746E-1EEA-5F4F-A835-3A27AA71B9AF}">
      <dgm:prSet/>
      <dgm:spPr/>
      <dgm:t>
        <a:bodyPr/>
        <a:lstStyle/>
        <a:p>
          <a:endParaRPr lang="en-GB"/>
        </a:p>
      </dgm:t>
    </dgm:pt>
    <dgm:pt modelId="{3316F3BD-C826-B84C-ABA8-B44A4ABC7B16}">
      <dgm:prSet/>
      <dgm:spPr/>
      <dgm:t>
        <a:bodyPr/>
        <a:lstStyle/>
        <a:p>
          <a:pPr>
            <a:buFont typeface="Wingdings" pitchFamily="2" charset="2"/>
            <a:buChar char="q"/>
          </a:pPr>
          <a:r>
            <a:rPr lang="zh-CN" altLang="en-US" b="0" i="0" u="none" dirty="0"/>
            <a:t>一份</a:t>
          </a:r>
          <a:r>
            <a:rPr lang="zh-CN" b="0" i="0" u="none" dirty="0"/>
            <a:t>关于</a:t>
          </a:r>
          <a:r>
            <a:rPr lang="zh-CN" altLang="en-US" b="0" i="0" u="none" dirty="0"/>
            <a:t>“</a:t>
          </a:r>
          <a:r>
            <a:rPr lang="zh-CN" b="0" i="0" u="none" dirty="0"/>
            <a:t>中亚移民</a:t>
          </a:r>
          <a:r>
            <a:rPr lang="zh-CN" altLang="en-US" b="0" i="0" u="none" dirty="0"/>
            <a:t>”最新</a:t>
          </a:r>
          <a:r>
            <a:rPr lang="zh-CN" b="0" i="0" u="none" dirty="0"/>
            <a:t>驱动因素的区域报告</a:t>
          </a:r>
          <a:endParaRPr lang="en-NL" dirty="0"/>
        </a:p>
      </dgm:t>
    </dgm:pt>
    <dgm:pt modelId="{1F77E6A0-8438-854B-ADAD-551439605059}" type="parTrans" cxnId="{AD7E1FCC-3C98-4F40-9A09-1922F7E915AA}">
      <dgm:prSet/>
      <dgm:spPr/>
      <dgm:t>
        <a:bodyPr/>
        <a:lstStyle/>
        <a:p>
          <a:endParaRPr lang="en-GB"/>
        </a:p>
      </dgm:t>
    </dgm:pt>
    <dgm:pt modelId="{E24F6893-83E3-904A-98AB-59687895497D}" type="sibTrans" cxnId="{AD7E1FCC-3C98-4F40-9A09-1922F7E915AA}">
      <dgm:prSet/>
      <dgm:spPr/>
      <dgm:t>
        <a:bodyPr/>
        <a:lstStyle/>
        <a:p>
          <a:endParaRPr lang="en-GB"/>
        </a:p>
      </dgm:t>
    </dgm:pt>
    <dgm:pt modelId="{A6847C93-AD46-3A47-A94A-CC20FE03C172}">
      <dgm:prSet/>
      <dgm:spPr/>
      <dgm:t>
        <a:bodyPr/>
        <a:lstStyle/>
        <a:p>
          <a:pPr>
            <a:buFont typeface="Wingdings" pitchFamily="2" charset="2"/>
            <a:buChar char="q"/>
          </a:pPr>
          <a:r>
            <a:rPr lang="zh-CN" b="0" i="0" u="none" dirty="0"/>
            <a:t>CAREC 国家间大学和 TVET </a:t>
          </a:r>
          <a:r>
            <a:rPr lang="zh-CN" altLang="en-US" b="0" i="0" u="none" dirty="0"/>
            <a:t>合作关系的调查报告</a:t>
          </a:r>
          <a:endParaRPr lang="en-NL" dirty="0"/>
        </a:p>
      </dgm:t>
    </dgm:pt>
    <dgm:pt modelId="{0576893D-6195-9E47-8A96-1EF4CBDE409C}" type="parTrans" cxnId="{030180CE-17CF-134C-A717-136D1816299F}">
      <dgm:prSet/>
      <dgm:spPr/>
      <dgm:t>
        <a:bodyPr/>
        <a:lstStyle/>
        <a:p>
          <a:endParaRPr lang="en-GB"/>
        </a:p>
      </dgm:t>
    </dgm:pt>
    <dgm:pt modelId="{38E60F99-8E6F-E848-B6EF-E1283401CC9F}" type="sibTrans" cxnId="{030180CE-17CF-134C-A717-136D1816299F}">
      <dgm:prSet/>
      <dgm:spPr/>
      <dgm:t>
        <a:bodyPr/>
        <a:lstStyle/>
        <a:p>
          <a:endParaRPr lang="en-GB"/>
        </a:p>
      </dgm:t>
    </dgm:pt>
    <dgm:pt modelId="{E1A51BC6-6D04-854F-8A4D-CEC945F2C8EA}">
      <dgm:prSet/>
      <dgm:spPr/>
      <dgm:t>
        <a:bodyPr/>
        <a:lstStyle/>
        <a:p>
          <a:pPr>
            <a:buFont typeface="Wingdings" pitchFamily="2" charset="2"/>
            <a:buChar char="q"/>
          </a:pPr>
          <a:r>
            <a:rPr lang="zh-CN" dirty="0"/>
            <a:t>旅游部门的 TVET 在线培训模块</a:t>
          </a:r>
        </a:p>
      </dgm:t>
    </dgm:pt>
    <dgm:pt modelId="{0CF48061-D0DE-6645-A91C-CB5353EBCCC3}" type="parTrans" cxnId="{EBE9BDC3-FF8E-BA4C-9413-19E858098FBC}">
      <dgm:prSet/>
      <dgm:spPr/>
      <dgm:t>
        <a:bodyPr/>
        <a:lstStyle/>
        <a:p>
          <a:endParaRPr lang="en-GB"/>
        </a:p>
      </dgm:t>
    </dgm:pt>
    <dgm:pt modelId="{3C374CFA-B6D0-5D46-B024-8C13064C4935}" type="sibTrans" cxnId="{EBE9BDC3-FF8E-BA4C-9413-19E858098FBC}">
      <dgm:prSet/>
      <dgm:spPr/>
      <dgm:t>
        <a:bodyPr/>
        <a:lstStyle/>
        <a:p>
          <a:endParaRPr lang="en-GB"/>
        </a:p>
      </dgm:t>
    </dgm:pt>
    <dgm:pt modelId="{31B72613-54E3-7C4A-97D3-2B67A386BEBE}" type="pres">
      <dgm:prSet presAssocID="{A5A03E5E-5508-474C-A8FC-E356A5676427}" presName="linear" presStyleCnt="0">
        <dgm:presLayoutVars>
          <dgm:animLvl val="lvl"/>
          <dgm:resizeHandles val="exact"/>
        </dgm:presLayoutVars>
      </dgm:prSet>
      <dgm:spPr/>
    </dgm:pt>
    <dgm:pt modelId="{501A7C73-7A99-D944-8639-9E326E7CC93D}" type="pres">
      <dgm:prSet presAssocID="{A604D458-A07D-7E49-B57A-6F96EE27CF4B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A0F1B748-0528-B849-8646-303517CC8DA6}" type="pres">
      <dgm:prSet presAssocID="{A604D458-A07D-7E49-B57A-6F96EE27CF4B}" presName="childText" presStyleLbl="revTx" presStyleIdx="0" presStyleCnt="2">
        <dgm:presLayoutVars>
          <dgm:bulletEnabled val="1"/>
        </dgm:presLayoutVars>
      </dgm:prSet>
      <dgm:spPr/>
    </dgm:pt>
    <dgm:pt modelId="{58CCEBD1-5C8F-CE42-9443-4B2DB2BFC9F2}" type="pres">
      <dgm:prSet presAssocID="{9241F894-CFB7-084B-BDA4-69118752E4D9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B9914B18-82A1-5344-94E1-17D94A5C6DB6}" type="pres">
      <dgm:prSet presAssocID="{9241F894-CFB7-084B-BDA4-69118752E4D9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2425A909-4DB7-0144-A6E4-E8517F03434C}" srcId="{A604D458-A07D-7E49-B57A-6F96EE27CF4B}" destId="{49129513-6F84-394C-8C43-2E7F37B12B00}" srcOrd="1" destOrd="0" parTransId="{F84DAD01-4802-7D4A-BAD7-CBB7585958DD}" sibTransId="{72121B55-6702-6B48-97F8-019DBF14C5C9}"/>
    <dgm:cxn modelId="{099DCD0A-8FE3-7547-8B58-25C2D36088B4}" type="presOf" srcId="{16666F28-EA36-2744-B6FB-91F92FA591B9}" destId="{B9914B18-82A1-5344-94E1-17D94A5C6DB6}" srcOrd="0" destOrd="0" presId="urn:microsoft.com/office/officeart/2005/8/layout/vList2"/>
    <dgm:cxn modelId="{F5F5512F-389E-3B49-88B2-EC04A7E375A8}" srcId="{A604D458-A07D-7E49-B57A-6F96EE27CF4B}" destId="{040D46E3-485A-5B47-A4EC-5A78280D5D4C}" srcOrd="0" destOrd="0" parTransId="{47286C1A-94F9-BD4B-8608-4A8B6F588248}" sibTransId="{DE7FF606-95A5-6940-9C84-A417AC14F298}"/>
    <dgm:cxn modelId="{A634913C-C778-D34D-B012-DE8B3388E826}" type="presOf" srcId="{A5A03E5E-5508-474C-A8FC-E356A5676427}" destId="{31B72613-54E3-7C4A-97D3-2B67A386BEBE}" srcOrd="0" destOrd="0" presId="urn:microsoft.com/office/officeart/2005/8/layout/vList2"/>
    <dgm:cxn modelId="{0A5C746E-1EEA-5F4F-A835-3A27AA71B9AF}" srcId="{9241F894-CFB7-084B-BDA4-69118752E4D9}" destId="{16666F28-EA36-2744-B6FB-91F92FA591B9}" srcOrd="0" destOrd="0" parTransId="{6AF545D2-EEA8-944B-8B24-8DC47B4CD2E5}" sibTransId="{085FC428-240F-A44F-8E10-4F908C12FC37}"/>
    <dgm:cxn modelId="{DB9F1E70-652F-A44C-B2B6-6D9260290A19}" srcId="{A5A03E5E-5508-474C-A8FC-E356A5676427}" destId="{A604D458-A07D-7E49-B57A-6F96EE27CF4B}" srcOrd="0" destOrd="0" parTransId="{193D3E0E-EAFD-B84D-8753-2A1064CE6A49}" sibTransId="{3745B2D9-5BBC-DC43-A4EE-CFC895E715AD}"/>
    <dgm:cxn modelId="{9D636878-799B-3346-B3C1-8E2E049A5B28}" type="presOf" srcId="{9241F894-CFB7-084B-BDA4-69118752E4D9}" destId="{58CCEBD1-5C8F-CE42-9443-4B2DB2BFC9F2}" srcOrd="0" destOrd="0" presId="urn:microsoft.com/office/officeart/2005/8/layout/vList2"/>
    <dgm:cxn modelId="{0B16567B-AA62-1143-B707-8CAD9147733E}" type="presOf" srcId="{040D46E3-485A-5B47-A4EC-5A78280D5D4C}" destId="{A0F1B748-0528-B849-8646-303517CC8DA6}" srcOrd="0" destOrd="0" presId="urn:microsoft.com/office/officeart/2005/8/layout/vList2"/>
    <dgm:cxn modelId="{B2411F97-491D-1645-92AC-1CE65B482B4A}" type="presOf" srcId="{A604D458-A07D-7E49-B57A-6F96EE27CF4B}" destId="{501A7C73-7A99-D944-8639-9E326E7CC93D}" srcOrd="0" destOrd="0" presId="urn:microsoft.com/office/officeart/2005/8/layout/vList2"/>
    <dgm:cxn modelId="{820382AA-6894-CD4D-88D0-059C9788FCA5}" type="presOf" srcId="{E1A51BC6-6D04-854F-8A4D-CEC945F2C8EA}" destId="{B9914B18-82A1-5344-94E1-17D94A5C6DB6}" srcOrd="0" destOrd="3" presId="urn:microsoft.com/office/officeart/2005/8/layout/vList2"/>
    <dgm:cxn modelId="{0DF6D7AE-34C1-274D-92D6-132C5521EF97}" type="presOf" srcId="{3316F3BD-C826-B84C-ABA8-B44A4ABC7B16}" destId="{B9914B18-82A1-5344-94E1-17D94A5C6DB6}" srcOrd="0" destOrd="1" presId="urn:microsoft.com/office/officeart/2005/8/layout/vList2"/>
    <dgm:cxn modelId="{EBE9BDC3-FF8E-BA4C-9413-19E858098FBC}" srcId="{9241F894-CFB7-084B-BDA4-69118752E4D9}" destId="{E1A51BC6-6D04-854F-8A4D-CEC945F2C8EA}" srcOrd="3" destOrd="0" parTransId="{0CF48061-D0DE-6645-A91C-CB5353EBCCC3}" sibTransId="{3C374CFA-B6D0-5D46-B024-8C13064C4935}"/>
    <dgm:cxn modelId="{AD7E1FCC-3C98-4F40-9A09-1922F7E915AA}" srcId="{9241F894-CFB7-084B-BDA4-69118752E4D9}" destId="{3316F3BD-C826-B84C-ABA8-B44A4ABC7B16}" srcOrd="1" destOrd="0" parTransId="{1F77E6A0-8438-854B-ADAD-551439605059}" sibTransId="{E24F6893-83E3-904A-98AB-59687895497D}"/>
    <dgm:cxn modelId="{030180CE-17CF-134C-A717-136D1816299F}" srcId="{9241F894-CFB7-084B-BDA4-69118752E4D9}" destId="{A6847C93-AD46-3A47-A94A-CC20FE03C172}" srcOrd="2" destOrd="0" parTransId="{0576893D-6195-9E47-8A96-1EF4CBDE409C}" sibTransId="{38E60F99-8E6F-E848-B6EF-E1283401CC9F}"/>
    <dgm:cxn modelId="{3410F0D3-1753-C34D-94D2-01D508FF7597}" type="presOf" srcId="{A6847C93-AD46-3A47-A94A-CC20FE03C172}" destId="{B9914B18-82A1-5344-94E1-17D94A5C6DB6}" srcOrd="0" destOrd="2" presId="urn:microsoft.com/office/officeart/2005/8/layout/vList2"/>
    <dgm:cxn modelId="{D4ECBCD9-861C-F94F-B59E-0E0702315BB8}" type="presOf" srcId="{49129513-6F84-394C-8C43-2E7F37B12B00}" destId="{A0F1B748-0528-B849-8646-303517CC8DA6}" srcOrd="0" destOrd="1" presId="urn:microsoft.com/office/officeart/2005/8/layout/vList2"/>
    <dgm:cxn modelId="{830632E4-0E6A-074E-AF2E-FF5AE8CC5589}" srcId="{A5A03E5E-5508-474C-A8FC-E356A5676427}" destId="{9241F894-CFB7-084B-BDA4-69118752E4D9}" srcOrd="1" destOrd="0" parTransId="{AD4DBB0B-F829-2949-A5D3-374FCF22E104}" sibTransId="{A1AC6757-7DAE-C04E-92E4-D64F3FD763ED}"/>
    <dgm:cxn modelId="{706096F0-23D4-A44A-ACDE-548CF8A38EE6}" type="presParOf" srcId="{31B72613-54E3-7C4A-97D3-2B67A386BEBE}" destId="{501A7C73-7A99-D944-8639-9E326E7CC93D}" srcOrd="0" destOrd="0" presId="urn:microsoft.com/office/officeart/2005/8/layout/vList2"/>
    <dgm:cxn modelId="{BB2412A8-F349-C443-9B73-A5C951866531}" type="presParOf" srcId="{31B72613-54E3-7C4A-97D3-2B67A386BEBE}" destId="{A0F1B748-0528-B849-8646-303517CC8DA6}" srcOrd="1" destOrd="0" presId="urn:microsoft.com/office/officeart/2005/8/layout/vList2"/>
    <dgm:cxn modelId="{25C04F53-4BD1-D448-98B8-2CA714D70FBB}" type="presParOf" srcId="{31B72613-54E3-7C4A-97D3-2B67A386BEBE}" destId="{58CCEBD1-5C8F-CE42-9443-4B2DB2BFC9F2}" srcOrd="2" destOrd="0" presId="urn:microsoft.com/office/officeart/2005/8/layout/vList2"/>
    <dgm:cxn modelId="{17C9AC54-F992-0943-B2F3-57C13C5231E1}" type="presParOf" srcId="{31B72613-54E3-7C4A-97D3-2B67A386BEBE}" destId="{B9914B18-82A1-5344-94E1-17D94A5C6DB6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ED4A8B-74F6-954C-9C04-EF18D7CD0A54}">
      <dsp:nvSpPr>
        <dsp:cNvPr id="0" name=""/>
        <dsp:cNvSpPr/>
      </dsp:nvSpPr>
      <dsp:spPr>
        <a:xfrm>
          <a:off x="0" y="0"/>
          <a:ext cx="9597701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0D97033-F22E-4F43-B011-45C041502ACC}">
      <dsp:nvSpPr>
        <dsp:cNvPr id="0" name=""/>
        <dsp:cNvSpPr/>
      </dsp:nvSpPr>
      <dsp:spPr>
        <a:xfrm>
          <a:off x="0" y="0"/>
          <a:ext cx="1919540" cy="13255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sz="3300" b="1" kern="1200" dirty="0"/>
            <a:t>总体目标</a:t>
          </a:r>
          <a:endParaRPr lang="en-NL" sz="3300" b="1" kern="1200" dirty="0"/>
        </a:p>
      </dsp:txBody>
      <dsp:txXfrm>
        <a:off x="0" y="0"/>
        <a:ext cx="1919540" cy="1325563"/>
      </dsp:txXfrm>
    </dsp:sp>
    <dsp:sp modelId="{ACBD8B08-16B3-A44B-B92B-49E2879C453A}">
      <dsp:nvSpPr>
        <dsp:cNvPr id="0" name=""/>
        <dsp:cNvSpPr/>
      </dsp:nvSpPr>
      <dsp:spPr>
        <a:xfrm>
          <a:off x="2063505" y="60194"/>
          <a:ext cx="7534195" cy="12038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sz="2200" kern="1200" dirty="0">
              <a:solidFill>
                <a:schemeClr val="tx1"/>
              </a:solidFill>
            </a:rPr>
            <a:t>通过帮助 CAREC 成员国在高等教育和技术职业教育与培训 (TVET) 两个关键领域进一步实现标准化和协调，支持 CAREC 战略的</a:t>
          </a:r>
          <a:r>
            <a:rPr lang="zh-CN" altLang="en-US" sz="2200" kern="1200" dirty="0">
              <a:solidFill>
                <a:schemeClr val="tx1"/>
              </a:solidFill>
            </a:rPr>
            <a:t>人力</a:t>
          </a:r>
          <a:r>
            <a:rPr lang="zh-CN" sz="2200" kern="1200" dirty="0">
              <a:solidFill>
                <a:schemeClr val="tx1"/>
              </a:solidFill>
            </a:rPr>
            <a:t>发展集群</a:t>
          </a:r>
          <a:endParaRPr lang="en-NL" sz="2200" kern="1200" dirty="0">
            <a:solidFill>
              <a:schemeClr val="tx1"/>
            </a:solidFill>
          </a:endParaRPr>
        </a:p>
      </dsp:txBody>
      <dsp:txXfrm>
        <a:off x="2063505" y="60194"/>
        <a:ext cx="7534195" cy="1203880"/>
      </dsp:txXfrm>
    </dsp:sp>
    <dsp:sp modelId="{5841E7E3-1199-4D42-A3F4-1772079FEEF6}">
      <dsp:nvSpPr>
        <dsp:cNvPr id="0" name=""/>
        <dsp:cNvSpPr/>
      </dsp:nvSpPr>
      <dsp:spPr>
        <a:xfrm>
          <a:off x="1919540" y="1264074"/>
          <a:ext cx="7678160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B568BE-6A5E-AF4B-9781-AA004D6D5A77}">
      <dsp:nvSpPr>
        <dsp:cNvPr id="0" name=""/>
        <dsp:cNvSpPr/>
      </dsp:nvSpPr>
      <dsp:spPr>
        <a:xfrm>
          <a:off x="0" y="0"/>
          <a:ext cx="9597701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CA93FA1-2801-AC46-ACC3-4047B60B0A6D}">
      <dsp:nvSpPr>
        <dsp:cNvPr id="0" name=""/>
        <dsp:cNvSpPr/>
      </dsp:nvSpPr>
      <dsp:spPr>
        <a:xfrm>
          <a:off x="0" y="0"/>
          <a:ext cx="1919540" cy="18018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sz="2800" b="1" kern="1200" dirty="0">
              <a:latin typeface="Calibri Body"/>
              <a:ea typeface="MS Mincho" panose="02020609040205080304" pitchFamily="49" charset="-128"/>
              <a:cs typeface="Arial" panose="020B0604020202020204" pitchFamily="34" charset="0"/>
            </a:rPr>
            <a:t>四个重点领域</a:t>
          </a:r>
          <a:endParaRPr lang="en-US" sz="2800" b="1" kern="1200" dirty="0">
            <a:effectLst/>
            <a:latin typeface="Calibri Body"/>
            <a:ea typeface="MS Mincho" panose="02020609040205080304" pitchFamily="49" charset="-128"/>
            <a:cs typeface="Arial" panose="020B0604020202020204" pitchFamily="34" charset="0"/>
          </a:endParaRPr>
        </a:p>
      </dsp:txBody>
      <dsp:txXfrm>
        <a:off x="0" y="0"/>
        <a:ext cx="1919540" cy="1801890"/>
      </dsp:txXfrm>
    </dsp:sp>
    <dsp:sp modelId="{6ABCEC69-F62A-F149-8158-EE925EF77798}">
      <dsp:nvSpPr>
        <dsp:cNvPr id="0" name=""/>
        <dsp:cNvSpPr/>
      </dsp:nvSpPr>
      <dsp:spPr>
        <a:xfrm>
          <a:off x="2063505" y="21181"/>
          <a:ext cx="7534195" cy="4236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zh-CN" sz="1500" kern="1200" dirty="0">
              <a:solidFill>
                <a:schemeClr val="tx1"/>
              </a:solidFill>
              <a:effectLst/>
              <a:latin typeface="Calibri Body"/>
              <a:ea typeface="MS Mincho" panose="02020609040205080304" pitchFamily="49" charset="-128"/>
              <a:cs typeface="Arial" panose="020B0604020202020204" pitchFamily="34" charset="0"/>
            </a:rPr>
            <a:t>1. 高等教育标准化与</a:t>
          </a:r>
          <a:r>
            <a:rPr lang="zh-CN" altLang="en-US" sz="1500" kern="1200" dirty="0">
              <a:solidFill>
                <a:schemeClr val="tx1"/>
              </a:solidFill>
              <a:effectLst/>
              <a:latin typeface="Calibri Body"/>
              <a:ea typeface="MS Mincho" panose="02020609040205080304" pitchFamily="49" charset="-128"/>
              <a:cs typeface="Arial" panose="020B0604020202020204" pitchFamily="34" charset="0"/>
            </a:rPr>
            <a:t>协调</a:t>
          </a:r>
          <a:endParaRPr lang="zh-CN" sz="1500" kern="1200" dirty="0">
            <a:solidFill>
              <a:schemeClr val="tx1"/>
            </a:solidFill>
            <a:effectLst/>
            <a:latin typeface="Calibri Body"/>
            <a:ea typeface="MS Mincho" panose="02020609040205080304" pitchFamily="49" charset="-128"/>
            <a:cs typeface="Arial" panose="020B0604020202020204" pitchFamily="34" charset="0"/>
          </a:endParaRPr>
        </a:p>
      </dsp:txBody>
      <dsp:txXfrm>
        <a:off x="2063505" y="21181"/>
        <a:ext cx="7534195" cy="423637"/>
      </dsp:txXfrm>
    </dsp:sp>
    <dsp:sp modelId="{AAC77018-FA57-B84D-B946-C1A4BC153C0B}">
      <dsp:nvSpPr>
        <dsp:cNvPr id="0" name=""/>
        <dsp:cNvSpPr/>
      </dsp:nvSpPr>
      <dsp:spPr>
        <a:xfrm>
          <a:off x="1919540" y="444819"/>
          <a:ext cx="7678160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D38103-599F-3D41-8F88-21FC36C81B50}">
      <dsp:nvSpPr>
        <dsp:cNvPr id="0" name=""/>
        <dsp:cNvSpPr/>
      </dsp:nvSpPr>
      <dsp:spPr>
        <a:xfrm>
          <a:off x="2063505" y="466001"/>
          <a:ext cx="7534195" cy="4236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sz="1500" kern="1200" dirty="0">
              <a:solidFill>
                <a:schemeClr val="tx1"/>
              </a:solidFill>
              <a:effectLst/>
              <a:latin typeface="Calibri Body"/>
              <a:ea typeface="MS Mincho" panose="02020609040205080304" pitchFamily="49" charset="-128"/>
              <a:cs typeface="Arial" panose="020B0604020202020204" pitchFamily="34" charset="0"/>
            </a:rPr>
            <a:t>2. TVET 的标准化和</a:t>
          </a:r>
          <a:r>
            <a:rPr lang="zh-CN" altLang="en-US" sz="1500" kern="1200" dirty="0">
              <a:solidFill>
                <a:schemeClr val="tx1"/>
              </a:solidFill>
              <a:effectLst/>
              <a:latin typeface="Calibri Body"/>
              <a:ea typeface="MS Mincho" panose="02020609040205080304" pitchFamily="49" charset="-128"/>
              <a:cs typeface="Arial" panose="020B0604020202020204" pitchFamily="34" charset="0"/>
            </a:rPr>
            <a:t>协调</a:t>
          </a:r>
          <a:endParaRPr lang="zh-CN" sz="1500" kern="1200" dirty="0">
            <a:solidFill>
              <a:schemeClr val="tx1"/>
            </a:solidFill>
            <a:effectLst/>
            <a:latin typeface="Calibri Body"/>
            <a:ea typeface="MS Mincho" panose="02020609040205080304" pitchFamily="49" charset="-128"/>
            <a:cs typeface="Arial" panose="020B0604020202020204" pitchFamily="34" charset="0"/>
          </a:endParaRPr>
        </a:p>
      </dsp:txBody>
      <dsp:txXfrm>
        <a:off x="2063505" y="466001"/>
        <a:ext cx="7534195" cy="423637"/>
      </dsp:txXfrm>
    </dsp:sp>
    <dsp:sp modelId="{895B0BC4-4992-0743-B578-14F8C7375FAA}">
      <dsp:nvSpPr>
        <dsp:cNvPr id="0" name=""/>
        <dsp:cNvSpPr/>
      </dsp:nvSpPr>
      <dsp:spPr>
        <a:xfrm>
          <a:off x="1919540" y="889639"/>
          <a:ext cx="7678160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04C4A2B-480F-674E-9586-C8C2DC5AC1DC}">
      <dsp:nvSpPr>
        <dsp:cNvPr id="0" name=""/>
        <dsp:cNvSpPr/>
      </dsp:nvSpPr>
      <dsp:spPr>
        <a:xfrm>
          <a:off x="2063505" y="910821"/>
          <a:ext cx="7534195" cy="4236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sz="1500" kern="1200" dirty="0">
              <a:solidFill>
                <a:schemeClr val="tx1"/>
              </a:solidFill>
              <a:effectLst/>
              <a:latin typeface="Calibri Body"/>
              <a:ea typeface="MS Mincho" panose="02020609040205080304" pitchFamily="49" charset="-128"/>
              <a:cs typeface="Arial" panose="020B0604020202020204" pitchFamily="34" charset="0"/>
            </a:rPr>
            <a:t>3. 招聘系统的治理和监管</a:t>
          </a:r>
        </a:p>
      </dsp:txBody>
      <dsp:txXfrm>
        <a:off x="2063505" y="910821"/>
        <a:ext cx="7534195" cy="423637"/>
      </dsp:txXfrm>
    </dsp:sp>
    <dsp:sp modelId="{144ADA9B-3934-C94F-9425-71C4923331FC}">
      <dsp:nvSpPr>
        <dsp:cNvPr id="0" name=""/>
        <dsp:cNvSpPr/>
      </dsp:nvSpPr>
      <dsp:spPr>
        <a:xfrm>
          <a:off x="1919540" y="1334458"/>
          <a:ext cx="7678160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46E7710-B95F-EE43-9D0C-409A1907E099}">
      <dsp:nvSpPr>
        <dsp:cNvPr id="0" name=""/>
        <dsp:cNvSpPr/>
      </dsp:nvSpPr>
      <dsp:spPr>
        <a:xfrm>
          <a:off x="2063505" y="1355640"/>
          <a:ext cx="7534195" cy="4236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sz="1500" kern="1200" dirty="0">
              <a:solidFill>
                <a:schemeClr val="tx1"/>
              </a:solidFill>
              <a:effectLst/>
              <a:latin typeface="Calibri Body"/>
              <a:ea typeface="MS Mincho" panose="02020609040205080304" pitchFamily="49" charset="-128"/>
              <a:cs typeface="Arial" panose="020B0604020202020204" pitchFamily="34" charset="0"/>
            </a:rPr>
            <a:t>4. 劳动力市场数据库及信息系统开发</a:t>
          </a:r>
        </a:p>
      </dsp:txBody>
      <dsp:txXfrm>
        <a:off x="2063505" y="1355640"/>
        <a:ext cx="7534195" cy="423637"/>
      </dsp:txXfrm>
    </dsp:sp>
    <dsp:sp modelId="{07AB74A6-BEA5-D84C-9414-BEE46E1CF467}">
      <dsp:nvSpPr>
        <dsp:cNvPr id="0" name=""/>
        <dsp:cNvSpPr/>
      </dsp:nvSpPr>
      <dsp:spPr>
        <a:xfrm>
          <a:off x="1919540" y="1779278"/>
          <a:ext cx="7678160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1A7C73-7A99-D944-8639-9E326E7CC93D}">
      <dsp:nvSpPr>
        <dsp:cNvPr id="0" name=""/>
        <dsp:cNvSpPr/>
      </dsp:nvSpPr>
      <dsp:spPr>
        <a:xfrm>
          <a:off x="0" y="56356"/>
          <a:ext cx="9321281" cy="633116"/>
        </a:xfrm>
        <a:prstGeom prst="roundRect">
          <a:avLst/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sz="2100" b="1" kern="1200" dirty="0">
              <a:effectLst/>
              <a:latin typeface="Calibri" panose="020F0502020204030204" pitchFamily="34" charset="0"/>
            </a:rPr>
            <a:t>1. 2022年5月在格鲁吉亚第比利斯召开启动会暨国际专家圆桌会议</a:t>
          </a:r>
          <a:endParaRPr lang="en-GB" sz="2100" b="1" kern="1200" dirty="0"/>
        </a:p>
      </dsp:txBody>
      <dsp:txXfrm>
        <a:off x="30906" y="87262"/>
        <a:ext cx="9259469" cy="571304"/>
      </dsp:txXfrm>
    </dsp:sp>
    <dsp:sp modelId="{DE1C5AEA-23CF-2548-BCCB-B43FA5516353}">
      <dsp:nvSpPr>
        <dsp:cNvPr id="0" name=""/>
        <dsp:cNvSpPr/>
      </dsp:nvSpPr>
      <dsp:spPr>
        <a:xfrm>
          <a:off x="0" y="689473"/>
          <a:ext cx="9321281" cy="3974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5951" tIns="20320" rIns="113792" bIns="2032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Wingdings" pitchFamily="2" charset="2"/>
            <a:buChar char="q"/>
          </a:pPr>
          <a:r>
            <a:rPr lang="zh-CN" altLang="en-US" sz="1600" b="0" kern="1200" dirty="0">
              <a:effectLst/>
              <a:latin typeface="Calibri" panose="020F0502020204030204" pitchFamily="34" charset="0"/>
            </a:rPr>
            <a:t>重点讨论</a:t>
          </a:r>
          <a:r>
            <a:rPr lang="zh-CN" sz="1600" b="0" kern="1200" dirty="0">
              <a:effectLst/>
              <a:latin typeface="Calibri" panose="020F0502020204030204" pitchFamily="34" charset="0"/>
            </a:rPr>
            <a:t> CAREC 地区技能开发合作的</a:t>
          </a:r>
          <a:r>
            <a:rPr lang="zh-CN" altLang="en-US" sz="1600" b="0" kern="1200" dirty="0">
              <a:effectLst/>
              <a:latin typeface="Calibri" panose="020F0502020204030204" pitchFamily="34" charset="0"/>
            </a:rPr>
            <a:t>主要发展</a:t>
          </a:r>
          <a:r>
            <a:rPr lang="zh-CN" sz="1600" b="0" kern="1200" dirty="0">
              <a:effectLst/>
              <a:latin typeface="Calibri" panose="020F0502020204030204" pitchFamily="34" charset="0"/>
            </a:rPr>
            <a:t>、挑战和机遇</a:t>
          </a:r>
        </a:p>
      </dsp:txBody>
      <dsp:txXfrm>
        <a:off x="0" y="689473"/>
        <a:ext cx="9321281" cy="397440"/>
      </dsp:txXfrm>
    </dsp:sp>
    <dsp:sp modelId="{78E3170D-329D-724B-9232-14D086CB6D5D}">
      <dsp:nvSpPr>
        <dsp:cNvPr id="0" name=""/>
        <dsp:cNvSpPr/>
      </dsp:nvSpPr>
      <dsp:spPr>
        <a:xfrm>
          <a:off x="0" y="1086913"/>
          <a:ext cx="9321281" cy="633116"/>
        </a:xfrm>
        <a:prstGeom prst="roundRect">
          <a:avLst/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sz="2400" b="1" kern="1200" dirty="0">
              <a:effectLst/>
              <a:latin typeface="Calibri" panose="020F0502020204030204" pitchFamily="34" charset="0"/>
            </a:rPr>
            <a:t>2. 六项知识产品</a:t>
          </a:r>
          <a:r>
            <a:rPr lang="zh-CN" altLang="en-US" sz="2400" b="1" kern="1200" dirty="0">
              <a:effectLst/>
              <a:latin typeface="Calibri" panose="020F0502020204030204" pitchFamily="34" charset="0"/>
            </a:rPr>
            <a:t>已</a:t>
          </a:r>
          <a:r>
            <a:rPr lang="zh-CN" sz="2400" b="1" kern="1200" dirty="0">
              <a:effectLst/>
              <a:latin typeface="Calibri" panose="020F0502020204030204" pitchFamily="34" charset="0"/>
            </a:rPr>
            <a:t>进入最后准备阶段，将</a:t>
          </a:r>
          <a:r>
            <a:rPr lang="zh-CN" altLang="en-US" sz="2400" b="1" kern="1200" dirty="0">
              <a:effectLst/>
              <a:latin typeface="Calibri" panose="020F0502020204030204" pitchFamily="34" charset="0"/>
            </a:rPr>
            <a:t>发送</a:t>
          </a:r>
          <a:r>
            <a:rPr lang="zh-CN" sz="2400" b="1" kern="1200" dirty="0">
              <a:effectLst/>
              <a:latin typeface="Calibri" panose="020F0502020204030204" pitchFamily="34" charset="0"/>
            </a:rPr>
            <a:t>给 CAREC 成员国审查</a:t>
          </a:r>
        </a:p>
      </dsp:txBody>
      <dsp:txXfrm>
        <a:off x="30906" y="1117819"/>
        <a:ext cx="9259469" cy="571304"/>
      </dsp:txXfrm>
    </dsp:sp>
    <dsp:sp modelId="{6E4AEDDB-2E9A-6241-AF8D-EFCE78581751}">
      <dsp:nvSpPr>
        <dsp:cNvPr id="0" name=""/>
        <dsp:cNvSpPr/>
      </dsp:nvSpPr>
      <dsp:spPr>
        <a:xfrm>
          <a:off x="0" y="1720029"/>
          <a:ext cx="9321281" cy="28329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5951" tIns="20320" rIns="113792" bIns="2032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Wingdings" pitchFamily="2" charset="2"/>
            <a:buChar char="q"/>
          </a:pPr>
          <a:r>
            <a:rPr lang="zh-CN" sz="1600" b="0" kern="1200" dirty="0">
              <a:effectLst/>
              <a:latin typeface="Calibri" panose="020F0502020204030204" pitchFamily="34" charset="0"/>
            </a:rPr>
            <a:t>一份政策报告，系统评估 CAREC 国家的现有技能，特别是</a:t>
          </a:r>
          <a:r>
            <a:rPr lang="zh-CN" altLang="en-US" sz="1600" b="0" kern="1200" dirty="0">
              <a:effectLst/>
              <a:latin typeface="Calibri" panose="020F0502020204030204" pitchFamily="34" charset="0"/>
            </a:rPr>
            <a:t>他们</a:t>
          </a:r>
          <a:r>
            <a:rPr lang="zh-CN" sz="1600" b="0" kern="1200" dirty="0">
              <a:effectLst/>
              <a:latin typeface="Calibri" panose="020F0502020204030204" pitchFamily="34" charset="0"/>
            </a:rPr>
            <a:t>提供</a:t>
          </a:r>
          <a:r>
            <a:rPr lang="zh-CN" altLang="en-US" sz="1600" b="0" kern="1200" dirty="0">
              <a:effectLst/>
              <a:latin typeface="Calibri" panose="020F0502020204030204" pitchFamily="34" charset="0"/>
            </a:rPr>
            <a:t>了何种程度的</a:t>
          </a:r>
          <a:r>
            <a:rPr lang="zh-CN" sz="1600" b="0" kern="1200" dirty="0">
              <a:effectLst/>
              <a:latin typeface="Calibri" panose="020F0502020204030204" pitchFamily="34" charset="0"/>
            </a:rPr>
            <a:t>相关</a:t>
          </a:r>
          <a:r>
            <a:rPr lang="zh-CN" altLang="en-US" sz="1600" b="0" kern="1200" dirty="0">
              <a:effectLst/>
              <a:latin typeface="Calibri" panose="020F0502020204030204" pitchFamily="34" charset="0"/>
            </a:rPr>
            <a:t>的、</a:t>
          </a:r>
          <a:r>
            <a:rPr lang="zh-CN" sz="1600" b="0" kern="1200" dirty="0">
              <a:effectLst/>
              <a:latin typeface="Calibri" panose="020F0502020204030204" pitchFamily="34" charset="0"/>
            </a:rPr>
            <a:t>可用</a:t>
          </a:r>
          <a:r>
            <a:rPr lang="zh-CN" altLang="en-US" sz="1600" b="0" kern="1200" dirty="0">
              <a:effectLst/>
              <a:latin typeface="Calibri" panose="020F0502020204030204" pitchFamily="34" charset="0"/>
            </a:rPr>
            <a:t>的</a:t>
          </a:r>
          <a:r>
            <a:rPr lang="zh-CN" sz="1600" b="0" kern="1200" dirty="0">
              <a:effectLst/>
              <a:latin typeface="Calibri" panose="020F0502020204030204" pitchFamily="34" charset="0"/>
            </a:rPr>
            <a:t>技能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Wingdings" pitchFamily="2" charset="2"/>
            <a:buChar char="q"/>
          </a:pPr>
          <a:r>
            <a:rPr lang="zh-CN" sz="1600" b="0" kern="1200" dirty="0">
              <a:effectLst/>
              <a:latin typeface="Calibri" panose="020F0502020204030204" pitchFamily="34" charset="0"/>
            </a:rPr>
            <a:t>一份政策简报，系统评估技能开发系统在 CAREC 国家的运作方式和效果，特别侧重于两个领域，即高等教育和 TVET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Wingdings" pitchFamily="2" charset="2"/>
            <a:buChar char="q"/>
          </a:pPr>
          <a:r>
            <a:rPr lang="zh-CN" sz="1600" b="0" kern="1200" dirty="0" err="1">
              <a:effectLst/>
              <a:latin typeface="Calibri" panose="020F0502020204030204" pitchFamily="34" charset="0"/>
            </a:rPr>
            <a:t>劳动力</a:t>
          </a:r>
          <a:r>
            <a:rPr lang="zh-CN" sz="1600" b="0" kern="1200" dirty="0">
              <a:effectLst/>
              <a:latin typeface="Calibri" panose="020F0502020204030204" pitchFamily="34" charset="0"/>
            </a:rPr>
            <a:t>市场发展情景的多国 CGE 评估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Wingdings" pitchFamily="2" charset="2"/>
            <a:buChar char="q"/>
          </a:pPr>
          <a:r>
            <a:rPr lang="zh-CN" altLang="en-US" sz="1600" b="0" kern="1200" dirty="0">
              <a:latin typeface="Calibri" panose="020F0502020204030204" pitchFamily="34" charset="0"/>
            </a:rPr>
            <a:t>用于绘制区域高等教育一体化框架的</a:t>
          </a:r>
          <a:r>
            <a:rPr lang="zh-CN" altLang="en-US" sz="1600" b="0" kern="1200" dirty="0">
              <a:effectLst/>
              <a:latin typeface="Calibri" panose="020F0502020204030204" pitchFamily="34" charset="0"/>
            </a:rPr>
            <a:t>区域分析工具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Wingdings" pitchFamily="2" charset="2"/>
            <a:buChar char="q"/>
          </a:pPr>
          <a:r>
            <a:rPr lang="zh-CN" altLang="en-US" sz="1600" b="0" kern="1200" dirty="0">
              <a:effectLst/>
              <a:latin typeface="Calibri" panose="020F0502020204030204" pitchFamily="34" charset="0"/>
            </a:rPr>
            <a:t>针对“中亚移民”长期趋势的区域</a:t>
          </a:r>
          <a:r>
            <a:rPr lang="zh-CN" altLang="en-US" sz="1600" b="0" kern="1200" dirty="0">
              <a:latin typeface="Calibri" panose="020F0502020204030204" pitchFamily="34" charset="0"/>
            </a:rPr>
            <a:t>报告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Wingdings" pitchFamily="2" charset="2"/>
            <a:buChar char="q"/>
          </a:pPr>
          <a:r>
            <a:rPr lang="zh-CN" sz="1600" b="0" kern="1200" dirty="0">
              <a:effectLst/>
              <a:latin typeface="Calibri" panose="020F0502020204030204" pitchFamily="34" charset="0"/>
            </a:rPr>
            <a:t>关于 CAREC 国家遵守高等教育区域</a:t>
          </a:r>
          <a:r>
            <a:rPr lang="zh-CN" sz="1600" b="0" kern="1200" dirty="0">
              <a:latin typeface="Calibri" panose="020F0502020204030204" pitchFamily="34" charset="0"/>
            </a:rPr>
            <a:t>一体化</a:t>
          </a:r>
          <a:r>
            <a:rPr lang="zh-CN" sz="1600" b="0" kern="1200" dirty="0">
              <a:effectLst/>
              <a:latin typeface="Calibri" panose="020F0502020204030204" pitchFamily="34" charset="0"/>
            </a:rPr>
            <a:t>框架</a:t>
          </a:r>
          <a:r>
            <a:rPr lang="zh-CN" sz="1600" b="0" kern="1200" dirty="0">
              <a:latin typeface="Calibri" panose="020F0502020204030204" pitchFamily="34" charset="0"/>
            </a:rPr>
            <a:t>的区域报告</a:t>
          </a:r>
        </a:p>
      </dsp:txBody>
      <dsp:txXfrm>
        <a:off x="0" y="1720029"/>
        <a:ext cx="9321281" cy="283293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1A7C73-7A99-D944-8639-9E326E7CC93D}">
      <dsp:nvSpPr>
        <dsp:cNvPr id="0" name=""/>
        <dsp:cNvSpPr/>
      </dsp:nvSpPr>
      <dsp:spPr>
        <a:xfrm>
          <a:off x="0" y="309728"/>
          <a:ext cx="9115034" cy="631799"/>
        </a:xfrm>
        <a:prstGeom prst="roundRect">
          <a:avLst/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sz="2400" b="1" kern="1200" dirty="0"/>
            <a:t>3. </a:t>
          </a:r>
          <a:r>
            <a:rPr lang="zh-CN" altLang="en-US" sz="2400" b="1" kern="1200" dirty="0"/>
            <a:t>技术援助（</a:t>
          </a:r>
          <a:r>
            <a:rPr lang="en-US" altLang="zh-CN" sz="2400" b="1" kern="1200" dirty="0"/>
            <a:t>TA</a:t>
          </a:r>
          <a:r>
            <a:rPr lang="zh-CN" altLang="en-US" sz="2400" b="1" kern="1200" dirty="0"/>
            <a:t>）</a:t>
          </a:r>
          <a:r>
            <a:rPr lang="zh-CN" sz="2400" b="1" kern="1200" dirty="0"/>
            <a:t>还在努力在未来几个月推出两项新的区域</a:t>
          </a:r>
          <a:r>
            <a:rPr lang="zh-CN" altLang="en-US" sz="2400" b="1" kern="1200" dirty="0"/>
            <a:t>倡议</a:t>
          </a:r>
          <a:endParaRPr lang="en-GB" sz="2400" b="1" kern="1200" dirty="0"/>
        </a:p>
      </dsp:txBody>
      <dsp:txXfrm>
        <a:off x="30842" y="340570"/>
        <a:ext cx="9053350" cy="570115"/>
      </dsp:txXfrm>
    </dsp:sp>
    <dsp:sp modelId="{A0F1B748-0528-B849-8646-303517CC8DA6}">
      <dsp:nvSpPr>
        <dsp:cNvPr id="0" name=""/>
        <dsp:cNvSpPr/>
      </dsp:nvSpPr>
      <dsp:spPr>
        <a:xfrm>
          <a:off x="0" y="941528"/>
          <a:ext cx="9115034" cy="10184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9402" tIns="30480" rIns="170688" bIns="3048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Wingdings" pitchFamily="2" charset="2"/>
            <a:buChar char="q"/>
          </a:pPr>
          <a:r>
            <a:rPr lang="zh-CN" altLang="en-US" sz="1900" kern="1200" dirty="0"/>
            <a:t>“</a:t>
          </a:r>
          <a:r>
            <a:rPr lang="zh-CN" sz="1900" kern="1200" dirty="0"/>
            <a:t>CAREC</a:t>
          </a:r>
          <a:r>
            <a:rPr lang="zh-CN" sz="1900" i="1" kern="1200" dirty="0"/>
            <a:t>区域技能</a:t>
          </a:r>
          <a:r>
            <a:rPr lang="zh-CN" altLang="en-US" sz="1900" i="1" kern="1200" dirty="0"/>
            <a:t>发展</a:t>
          </a:r>
          <a:r>
            <a:rPr lang="zh-CN" sz="1900" i="1" kern="1200" dirty="0"/>
            <a:t>倡议</a:t>
          </a:r>
          <a:r>
            <a:rPr lang="zh-CN" altLang="en-US" sz="1900" i="1" kern="1200" dirty="0"/>
            <a:t>”</a:t>
          </a:r>
          <a:r>
            <a:rPr lang="zh-CN" sz="1900" i="1" kern="1200" dirty="0"/>
            <a:t>，</a:t>
          </a:r>
          <a:r>
            <a:rPr lang="zh-CN" sz="1900" kern="1200" dirty="0"/>
            <a:t>旨在</a:t>
          </a:r>
          <a:r>
            <a:rPr lang="zh-CN" altLang="en-US" sz="1900" kern="1200" dirty="0"/>
            <a:t>开发培养</a:t>
          </a:r>
          <a:r>
            <a:rPr lang="zh-CN" sz="1900" kern="1200" dirty="0"/>
            <a:t>CAREC</a:t>
          </a:r>
          <a:r>
            <a:rPr lang="zh-CN" altLang="en-US" sz="1900" kern="1200" dirty="0"/>
            <a:t>地区的</a:t>
          </a:r>
          <a:r>
            <a:rPr lang="zh-CN" sz="1900" kern="1200" dirty="0"/>
            <a:t>政策研究人员网络，</a:t>
          </a:r>
          <a:r>
            <a:rPr lang="zh-CN" altLang="en-US" sz="1900" kern="1200" dirty="0"/>
            <a:t>通过</a:t>
          </a:r>
          <a:r>
            <a:rPr lang="zh-CN" sz="1900" kern="1200" dirty="0"/>
            <a:t>开发和分析证据以支持国家级技能发展战略</a:t>
          </a:r>
          <a:endParaRPr lang="en-NL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Wingdings" pitchFamily="2" charset="2"/>
            <a:buChar char="q"/>
          </a:pPr>
          <a:r>
            <a:rPr lang="zh-CN" sz="1900" i="1" kern="1200" dirty="0"/>
            <a:t>CAREC 大学联盟网络</a:t>
          </a:r>
          <a:r>
            <a:rPr lang="zh-CN" sz="1900" kern="1200" dirty="0"/>
            <a:t>，</a:t>
          </a:r>
          <a:r>
            <a:rPr lang="zh-CN" altLang="en-US" sz="1900" kern="1200" dirty="0"/>
            <a:t>汇聚</a:t>
          </a:r>
          <a:r>
            <a:rPr lang="zh-CN" sz="1900" kern="1200" dirty="0"/>
            <a:t>并加强 CAREC 地区顶尖大学之间的合作</a:t>
          </a:r>
          <a:endParaRPr lang="en-NL" sz="1900" kern="1200" dirty="0"/>
        </a:p>
      </dsp:txBody>
      <dsp:txXfrm>
        <a:off x="0" y="941528"/>
        <a:ext cx="9115034" cy="1018440"/>
      </dsp:txXfrm>
    </dsp:sp>
    <dsp:sp modelId="{58CCEBD1-5C8F-CE42-9443-4B2DB2BFC9F2}">
      <dsp:nvSpPr>
        <dsp:cNvPr id="0" name=""/>
        <dsp:cNvSpPr/>
      </dsp:nvSpPr>
      <dsp:spPr>
        <a:xfrm>
          <a:off x="0" y="1959968"/>
          <a:ext cx="9115034" cy="631799"/>
        </a:xfrm>
        <a:prstGeom prst="roundRect">
          <a:avLst/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zh-CN" sz="2400" kern="1200" dirty="0"/>
            <a:t>4. </a:t>
          </a:r>
          <a:r>
            <a:rPr lang="zh-CN" altLang="en-US" sz="2400" kern="1200" dirty="0"/>
            <a:t>此外还委托开发了</a:t>
          </a:r>
          <a:r>
            <a:rPr lang="zh-CN" sz="2400" kern="1200" dirty="0"/>
            <a:t>四种知识产品和工具，目前正在开发中</a:t>
          </a:r>
        </a:p>
      </dsp:txBody>
      <dsp:txXfrm>
        <a:off x="30842" y="1990810"/>
        <a:ext cx="9053350" cy="570115"/>
      </dsp:txXfrm>
    </dsp:sp>
    <dsp:sp modelId="{B9914B18-82A1-5344-94E1-17D94A5C6DB6}">
      <dsp:nvSpPr>
        <dsp:cNvPr id="0" name=""/>
        <dsp:cNvSpPr/>
      </dsp:nvSpPr>
      <dsp:spPr>
        <a:xfrm>
          <a:off x="0" y="2591768"/>
          <a:ext cx="9115034" cy="14655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9402" tIns="30480" rIns="170688" bIns="3048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Wingdings" pitchFamily="2" charset="2"/>
            <a:buChar char="q"/>
          </a:pPr>
          <a:r>
            <a:rPr lang="zh-CN" altLang="en-US" sz="1900" b="0" i="0" u="none" kern="1200" dirty="0"/>
            <a:t>一份区域报告，</a:t>
          </a:r>
          <a:r>
            <a:rPr lang="zh-CN" sz="1900" b="0" i="0" u="none" kern="1200" dirty="0"/>
            <a:t>描绘CAREC</a:t>
          </a:r>
          <a:r>
            <a:rPr lang="zh-CN" altLang="en-US" sz="1900" b="0" i="0" u="none" kern="1200" dirty="0"/>
            <a:t>区域内</a:t>
          </a:r>
          <a:r>
            <a:rPr lang="zh-CN" sz="1900" b="0" i="0" u="none" kern="1200" dirty="0"/>
            <a:t>私营机构</a:t>
          </a:r>
          <a:r>
            <a:rPr lang="zh-CN" altLang="en-US" sz="1900" b="0" i="0" u="none" kern="1200" dirty="0"/>
            <a:t>主导</a:t>
          </a:r>
          <a:r>
            <a:rPr lang="zh-CN" sz="1900" b="0" i="0" u="none" kern="1200" dirty="0"/>
            <a:t>的招聘系统的治理和监管</a:t>
          </a:r>
          <a:endParaRPr lang="en-NL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Wingdings" pitchFamily="2" charset="2"/>
            <a:buChar char="q"/>
          </a:pPr>
          <a:r>
            <a:rPr lang="zh-CN" altLang="en-US" sz="1900" b="0" i="0" u="none" kern="1200" dirty="0"/>
            <a:t>一份</a:t>
          </a:r>
          <a:r>
            <a:rPr lang="zh-CN" sz="1900" b="0" i="0" u="none" kern="1200" dirty="0"/>
            <a:t>关于</a:t>
          </a:r>
          <a:r>
            <a:rPr lang="zh-CN" altLang="en-US" sz="1900" b="0" i="0" u="none" kern="1200" dirty="0"/>
            <a:t>“</a:t>
          </a:r>
          <a:r>
            <a:rPr lang="zh-CN" sz="1900" b="0" i="0" u="none" kern="1200" dirty="0"/>
            <a:t>中亚移民</a:t>
          </a:r>
          <a:r>
            <a:rPr lang="zh-CN" altLang="en-US" sz="1900" b="0" i="0" u="none" kern="1200" dirty="0"/>
            <a:t>”最新</a:t>
          </a:r>
          <a:r>
            <a:rPr lang="zh-CN" sz="1900" b="0" i="0" u="none" kern="1200" dirty="0"/>
            <a:t>驱动因素的区域报告</a:t>
          </a:r>
          <a:endParaRPr lang="en-NL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Wingdings" pitchFamily="2" charset="2"/>
            <a:buChar char="q"/>
          </a:pPr>
          <a:r>
            <a:rPr lang="zh-CN" sz="1900" b="0" i="0" u="none" kern="1200" dirty="0"/>
            <a:t>CAREC 国家间大学和 TVET </a:t>
          </a:r>
          <a:r>
            <a:rPr lang="zh-CN" altLang="en-US" sz="1900" b="0" i="0" u="none" kern="1200" dirty="0"/>
            <a:t>合作关系的调查报告</a:t>
          </a:r>
          <a:endParaRPr lang="en-NL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Wingdings" pitchFamily="2" charset="2"/>
            <a:buChar char="q"/>
          </a:pPr>
          <a:r>
            <a:rPr lang="zh-CN" sz="1900" kern="1200" dirty="0"/>
            <a:t>旅游部门的 TVET 在线培训模块</a:t>
          </a:r>
        </a:p>
      </dsp:txBody>
      <dsp:txXfrm>
        <a:off x="0" y="2591768"/>
        <a:ext cx="9115034" cy="14655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1FF6008-B0FE-8BBC-DBDB-F68AF218920C}"/>
              </a:ext>
            </a:extLst>
          </p:cNvPr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0" y="5065714"/>
            <a:ext cx="1618673" cy="165576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51235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8140A-07BC-4FD6-8749-68045C2E06D2}" type="datetimeFigureOut">
              <a:rPr lang="en-US" smtClean="0"/>
              <a:t>5/19/2023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E47BB-7310-46D8-81F3-6ABCEF98FE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084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8140A-07BC-4FD6-8749-68045C2E06D2}" type="datetimeFigureOut">
              <a:rPr lang="en-US" smtClean="0"/>
              <a:t>5/19/2023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E47BB-7310-46D8-81F3-6ABCEF98FE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2990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43533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8140A-07BC-4FD6-8749-68045C2E06D2}" type="datetimeFigureOut">
              <a:rPr lang="en-US" smtClean="0"/>
              <a:t>5/19/2023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E47BB-7310-46D8-81F3-6ABCEF98FEF2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A6BEBB3-FDBF-B798-5384-3764412C6EBD}"/>
              </a:ext>
            </a:extLst>
          </p:cNvPr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3183" y="5065714"/>
            <a:ext cx="1618673" cy="165576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242332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8140A-07BC-4FD6-8749-68045C2E06D2}" type="datetimeFigureOut">
              <a:rPr lang="en-US" smtClean="0"/>
              <a:t>5/19/2023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E47BB-7310-46D8-81F3-6ABCEF98FE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5899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8140A-07BC-4FD6-8749-68045C2E06D2}" type="datetimeFigureOut">
              <a:rPr lang="en-US" smtClean="0"/>
              <a:t>5/19/2023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E47BB-7310-46D8-81F3-6ABCEF98FE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661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8140A-07BC-4FD6-8749-68045C2E06D2}" type="datetimeFigureOut">
              <a:rPr lang="en-US" smtClean="0"/>
              <a:t>5/19/2023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E47BB-7310-46D8-81F3-6ABCEF98FE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2539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8140A-07BC-4FD6-8749-68045C2E06D2}" type="datetimeFigureOut">
              <a:rPr lang="en-US" smtClean="0"/>
              <a:t>5/19/2023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E47BB-7310-46D8-81F3-6ABCEF98FE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3681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8140A-07BC-4FD6-8749-68045C2E06D2}" type="datetimeFigureOut">
              <a:rPr lang="en-US" smtClean="0"/>
              <a:t>5/19/2023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E47BB-7310-46D8-81F3-6ABCEF98FE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0234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8140A-07BC-4FD6-8749-68045C2E06D2}" type="datetimeFigureOut">
              <a:rPr lang="en-US" smtClean="0"/>
              <a:t>5/19/2023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E47BB-7310-46D8-81F3-6ABCEF98FE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7302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8140A-07BC-4FD6-8749-68045C2E06D2}" type="datetimeFigureOut">
              <a:rPr lang="en-US" smtClean="0"/>
              <a:t>5/19/2023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E47BB-7310-46D8-81F3-6ABCEF98FE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2418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E8140A-07BC-4FD6-8749-68045C2E06D2}" type="datetimeFigureOut">
              <a:rPr lang="en-US" smtClean="0"/>
              <a:t>5/19/2023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CE47BB-7310-46D8-81F3-6ABCEF98FE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255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EA51434-1A55-4B35-A662-6F446881BFF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CN" dirty="0"/>
              <a:t>CAREC 高级官员会议</a:t>
            </a:r>
          </a:p>
          <a:p>
            <a:r>
              <a:rPr lang="zh-CN" dirty="0"/>
              <a:t>2023年6月13-14日</a:t>
            </a:r>
          </a:p>
          <a:p>
            <a:r>
              <a:rPr lang="zh-CN" dirty="0"/>
              <a:t>格鲁吉亚第比利斯</a:t>
            </a:r>
          </a:p>
          <a:p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B89152D-91C9-9700-DB76-3128E71D1A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584537"/>
            <a:ext cx="9144000" cy="2925426"/>
          </a:xfrm>
        </p:spPr>
        <p:txBody>
          <a:bodyPr>
            <a:normAutofit/>
          </a:bodyPr>
          <a:lstStyle/>
          <a:p>
            <a:r>
              <a:rPr lang="zh-CN" sz="4400" b="1" dirty="0">
                <a:latin typeface="+mn-lt"/>
              </a:rPr>
              <a:t>CAREC </a:t>
            </a:r>
            <a:r>
              <a:rPr lang="zh-CN" altLang="en-US" sz="4400" b="1" dirty="0">
                <a:latin typeface="+mn-lt"/>
              </a:rPr>
              <a:t>框架下</a:t>
            </a:r>
            <a:br>
              <a:rPr lang="en-US" sz="4400" b="1" dirty="0">
                <a:latin typeface="+mn-lt"/>
              </a:rPr>
            </a:br>
            <a:r>
              <a:rPr lang="zh-CN" sz="2200" b="1" dirty="0">
                <a:solidFill>
                  <a:schemeClr val="bg1"/>
                </a:solidFill>
                <a:latin typeface="+mn-lt"/>
              </a:rPr>
              <a:t>33下</a:t>
            </a:r>
            <a:br>
              <a:rPr lang="en-US" sz="4800" b="1" dirty="0">
                <a:latin typeface="+mn-lt"/>
              </a:rPr>
            </a:br>
            <a:r>
              <a:rPr lang="zh-CN" sz="4400" b="1" dirty="0">
                <a:latin typeface="+mn-lt"/>
              </a:rPr>
              <a:t>加强区域</a:t>
            </a:r>
            <a:br>
              <a:rPr lang="en-US" sz="4400" b="1" dirty="0">
                <a:latin typeface="+mn-lt"/>
              </a:rPr>
            </a:br>
            <a:r>
              <a:rPr lang="zh-CN" sz="4400" b="1" dirty="0">
                <a:latin typeface="+mn-lt"/>
              </a:rPr>
              <a:t>技能</a:t>
            </a:r>
            <a:r>
              <a:rPr lang="zh-CN" altLang="en-US" sz="4400" b="1" dirty="0">
                <a:latin typeface="+mn-lt"/>
              </a:rPr>
              <a:t>发展</a:t>
            </a:r>
            <a:r>
              <a:rPr lang="zh-CN" sz="4400" b="1" dirty="0">
                <a:latin typeface="+mn-lt"/>
              </a:rPr>
              <a:t>合作</a:t>
            </a:r>
            <a:br>
              <a:rPr lang="en-US" sz="4400" b="1" dirty="0">
                <a:latin typeface="+mn-lt"/>
              </a:rPr>
            </a:br>
            <a:r>
              <a:rPr lang="zh-CN" sz="4200" b="1" i="1" dirty="0">
                <a:latin typeface="+mn-lt"/>
              </a:rPr>
              <a:t>项目概况</a:t>
            </a:r>
            <a:r>
              <a:rPr lang="zh-CN" altLang="en-US" sz="4200" b="1" i="1" dirty="0">
                <a:latin typeface="+mn-lt"/>
              </a:rPr>
              <a:t>及目前</a:t>
            </a:r>
            <a:r>
              <a:rPr lang="zh-CN" sz="4200" b="1" i="1" dirty="0">
                <a:latin typeface="+mn-lt"/>
              </a:rPr>
              <a:t>进展</a:t>
            </a:r>
            <a:endParaRPr lang="en-US" sz="42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FB5D169-E296-7668-27BA-2E8E9A33578B}"/>
              </a:ext>
            </a:extLst>
          </p:cNvPr>
          <p:cNvSpPr txBox="1"/>
          <p:nvPr/>
        </p:nvSpPr>
        <p:spPr>
          <a:xfrm>
            <a:off x="4505527" y="5257800"/>
            <a:ext cx="318094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sz="2000" dirty="0"/>
              <a:t>贡图尔·</a:t>
            </a:r>
            <a:r>
              <a:rPr lang="zh-CN" sz="2000" dirty="0" err="1"/>
              <a:t>苏吉亚托</a:t>
            </a:r>
          </a:p>
          <a:p>
            <a:pPr algn="ctr"/>
            <a:r>
              <a:rPr lang="zh-CN" sz="2000" dirty="0"/>
              <a:t>首席经济师</a:t>
            </a:r>
          </a:p>
          <a:p>
            <a:pPr algn="ctr"/>
            <a:r>
              <a:rPr lang="zh-CN" sz="2000" dirty="0"/>
              <a:t>亚行</a:t>
            </a:r>
            <a:r>
              <a:rPr lang="zh-CN" altLang="zh-CN" sz="2000" dirty="0"/>
              <a:t>CWRD</a:t>
            </a:r>
            <a:r>
              <a:rPr lang="zh-CN" altLang="en-US" sz="2000" dirty="0"/>
              <a:t>局</a:t>
            </a:r>
            <a:endParaRPr lang="zh-CN" sz="2000" dirty="0"/>
          </a:p>
        </p:txBody>
      </p:sp>
    </p:spTree>
    <p:extLst>
      <p:ext uri="{BB962C8B-B14F-4D97-AF65-F5344CB8AC3E}">
        <p14:creationId xmlns:p14="http://schemas.microsoft.com/office/powerpoint/2010/main" val="1132021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28F83B36-3C02-BAE1-268B-66CE859F6D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5794"/>
            <a:ext cx="7886700" cy="1325563"/>
          </a:xfrm>
        </p:spPr>
        <p:txBody>
          <a:bodyPr>
            <a:normAutofit/>
          </a:bodyPr>
          <a:lstStyle/>
          <a:p>
            <a:r>
              <a:rPr lang="zh-CN" sz="5400" b="1" dirty="0">
                <a:latin typeface="+mn-lt"/>
                <a:cs typeface="Arial" panose="020B0604020202020204" pitchFamily="34" charset="0"/>
              </a:rPr>
              <a:t>大纲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9D11B2FB-CBB3-AE38-EE31-A04EA39277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35731"/>
            <a:ext cx="7886700" cy="2522440"/>
          </a:xfrm>
        </p:spPr>
        <p:txBody>
          <a:bodyPr>
            <a:normAutofit/>
          </a:bodyPr>
          <a:lstStyle/>
          <a:p>
            <a:pPr marL="971550" lvl="1" indent="-514350">
              <a:buAutoNum type="arabicPeriod"/>
            </a:pPr>
            <a:r>
              <a:rPr lang="zh-CN" sz="4000" b="1" dirty="0"/>
              <a:t>目标</a:t>
            </a:r>
          </a:p>
          <a:p>
            <a:pPr marL="971550" lvl="1" indent="-514350">
              <a:buAutoNum type="arabicPeriod"/>
            </a:pPr>
            <a:r>
              <a:rPr lang="zh-CN" sz="4000" b="1" dirty="0"/>
              <a:t>影响和成果</a:t>
            </a:r>
          </a:p>
          <a:p>
            <a:pPr marL="971550" lvl="1" indent="-514350">
              <a:buAutoNum type="arabicPeriod"/>
            </a:pPr>
            <a:r>
              <a:rPr lang="zh-CN" altLang="en-US" sz="4000" b="1" dirty="0"/>
              <a:t>目前</a:t>
            </a:r>
            <a:r>
              <a:rPr lang="zh-CN" sz="4000" b="1" dirty="0"/>
              <a:t>进展</a:t>
            </a:r>
          </a:p>
        </p:txBody>
      </p:sp>
    </p:spTree>
    <p:extLst>
      <p:ext uri="{BB962C8B-B14F-4D97-AF65-F5344CB8AC3E}">
        <p14:creationId xmlns:p14="http://schemas.microsoft.com/office/powerpoint/2010/main" val="40871573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97BDC43D-B757-2903-E774-795FBFDFD3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>
            <a:normAutofit/>
          </a:bodyPr>
          <a:lstStyle/>
          <a:p>
            <a:r>
              <a:rPr lang="zh-CN" sz="5400" b="1" dirty="0">
                <a:latin typeface="Calibri "/>
              </a:rPr>
              <a:t>1. 目标</a:t>
            </a:r>
          </a:p>
        </p:txBody>
      </p:sp>
      <p:graphicFrame>
        <p:nvGraphicFramePr>
          <p:cNvPr id="10" name="Content Placeholder 4">
            <a:extLst>
              <a:ext uri="{FF2B5EF4-FFF2-40B4-BE49-F238E27FC236}">
                <a16:creationId xmlns:a16="http://schemas.microsoft.com/office/drawing/2014/main" id="{85096256-D1CE-B860-53EE-A38F2532E96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89440605"/>
              </p:ext>
            </p:extLst>
          </p:nvPr>
        </p:nvGraphicFramePr>
        <p:xfrm>
          <a:off x="1151163" y="1769640"/>
          <a:ext cx="9597701" cy="1325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53E93450-665C-B958-5B19-18FACB54B4D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57680404"/>
              </p:ext>
            </p:extLst>
          </p:nvPr>
        </p:nvGraphicFramePr>
        <p:xfrm>
          <a:off x="1151162" y="3429000"/>
          <a:ext cx="9597701" cy="18018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6722945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D0D2F1D4-A765-FF60-3293-DE350DF80F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0360" y="592343"/>
            <a:ext cx="78867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sz="5400" b="1" dirty="0">
                <a:latin typeface="Calibri "/>
              </a:rPr>
              <a:t>2. 影响和成果</a:t>
            </a:r>
            <a:endParaRPr lang="en-PH" sz="5400" b="1" dirty="0">
              <a:latin typeface="Calibri 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79E07B6-659B-D3C3-A01E-200551AEFDDF}"/>
              </a:ext>
            </a:extLst>
          </p:cNvPr>
          <p:cNvGrpSpPr/>
          <p:nvPr/>
        </p:nvGrpSpPr>
        <p:grpSpPr>
          <a:xfrm>
            <a:off x="1337518" y="1917906"/>
            <a:ext cx="4039256" cy="3419204"/>
            <a:chOff x="609731" y="1832681"/>
            <a:chExt cx="3658114" cy="3087674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45615EFF-BAE0-C099-CA4B-A4DEE2C9F3E9}"/>
                </a:ext>
              </a:extLst>
            </p:cNvPr>
            <p:cNvGrpSpPr/>
            <p:nvPr/>
          </p:nvGrpSpPr>
          <p:grpSpPr>
            <a:xfrm>
              <a:off x="628650" y="1832681"/>
              <a:ext cx="3639195" cy="576000"/>
              <a:chOff x="38" y="59565"/>
              <a:chExt cx="3639195" cy="576000"/>
            </a:xfrm>
            <a:solidFill>
              <a:schemeClr val="accent2">
                <a:lumMod val="75000"/>
              </a:schemeClr>
            </a:solidFill>
          </p:grpSpPr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3E248727-0556-4A05-F5BF-10539E0A3E8B}"/>
                  </a:ext>
                </a:extLst>
              </p:cNvPr>
              <p:cNvSpPr/>
              <p:nvPr/>
            </p:nvSpPr>
            <p:spPr>
              <a:xfrm>
                <a:off x="38" y="59565"/>
                <a:ext cx="3639195" cy="576000"/>
              </a:xfrm>
              <a:prstGeom prst="rect">
                <a:avLst/>
              </a:prstGeom>
              <a:grpFill/>
            </p:spPr>
            <p:style>
              <a:lnRef idx="2">
                <a:schemeClr val="dk2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dk2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dk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9BC6ED2E-7A0E-F29A-74A7-C2C6AA243839}"/>
                  </a:ext>
                </a:extLst>
              </p:cNvPr>
              <p:cNvSpPr txBox="1"/>
              <p:nvPr/>
            </p:nvSpPr>
            <p:spPr>
              <a:xfrm>
                <a:off x="38" y="59565"/>
                <a:ext cx="3639195" cy="576000"/>
              </a:xfrm>
              <a:prstGeom prst="rect">
                <a:avLst/>
              </a:prstGeom>
              <a:grp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42240" tIns="81280" rIns="142240" bIns="81280" numCol="1" spcCol="1270" anchor="ctr" anchorCtr="0">
                <a:noAutofit/>
              </a:bodyPr>
              <a:lstStyle/>
              <a:p>
                <a:pPr marL="0" lvl="0" indent="0"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Font typeface="Symbol" pitchFamily="2" charset="2"/>
                  <a:buNone/>
                </a:pPr>
                <a:r>
                  <a:rPr lang="zh-CN" sz="2400" b="1" kern="1200" dirty="0"/>
                  <a:t>影响</a:t>
                </a:r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0939E845-720A-64CE-01B2-F8A7A8E4DD76}"/>
                </a:ext>
              </a:extLst>
            </p:cNvPr>
            <p:cNvGrpSpPr/>
            <p:nvPr/>
          </p:nvGrpSpPr>
          <p:grpSpPr>
            <a:xfrm>
              <a:off x="609731" y="2408681"/>
              <a:ext cx="3657857" cy="2511674"/>
              <a:chOff x="-18624" y="635565"/>
              <a:chExt cx="3657857" cy="2511674"/>
            </a:xfrm>
            <a:solidFill>
              <a:schemeClr val="accent2">
                <a:lumMod val="20000"/>
                <a:lumOff val="80000"/>
              </a:schemeClr>
            </a:solidFill>
          </p:grpSpPr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7E34B5FC-E5B4-A55D-2408-0D3D066D7938}"/>
                  </a:ext>
                </a:extLst>
              </p:cNvPr>
              <p:cNvSpPr/>
              <p:nvPr/>
            </p:nvSpPr>
            <p:spPr>
              <a:xfrm>
                <a:off x="38" y="635565"/>
                <a:ext cx="3639195" cy="2511674"/>
              </a:xfrm>
              <a:prstGeom prst="rect">
                <a:avLst/>
              </a:prstGeom>
              <a:grpFill/>
            </p:spPr>
            <p:style>
              <a:lnRef idx="2">
                <a:schemeClr val="dk2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dk2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dk2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5ADD7714-2B86-EBCC-CC70-9D89D344E30D}"/>
                  </a:ext>
                </a:extLst>
              </p:cNvPr>
              <p:cNvSpPr txBox="1"/>
              <p:nvPr/>
            </p:nvSpPr>
            <p:spPr>
              <a:xfrm>
                <a:off x="-18624" y="635565"/>
                <a:ext cx="3639195" cy="2511674"/>
              </a:xfrm>
              <a:prstGeom prst="rect">
                <a:avLst/>
              </a:prstGeom>
              <a:grp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06680" tIns="106680" rIns="142240" bIns="160020" numCol="1" spcCol="1270" anchor="t" anchorCtr="0">
                <a:noAutofit/>
              </a:bodyPr>
              <a:lstStyle/>
              <a:p>
                <a:pPr marL="228600" lvl="1" indent="-228600" algn="l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Font typeface="Courier New" panose="02070309020205020404" pitchFamily="49" charset="0"/>
                  <a:buChar char="o"/>
                </a:pPr>
                <a:r>
                  <a:rPr lang="zh-CN" altLang="en-US" sz="2400" dirty="0"/>
                  <a:t>通过提高</a:t>
                </a:r>
                <a:r>
                  <a:rPr lang="zh-CN" sz="2400" kern="1200" dirty="0"/>
                  <a:t>CAREC 国家劳动力</a:t>
                </a:r>
                <a:r>
                  <a:rPr lang="zh-CN" altLang="en-US" sz="2400" kern="1200" dirty="0"/>
                  <a:t>的质量、流动性和生产力，改善人力开发</a:t>
                </a:r>
                <a:endParaRPr lang="en-NL" sz="2400" kern="1200" dirty="0"/>
              </a:p>
            </p:txBody>
          </p:sp>
        </p:grp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13720C60-3AA9-0417-2C0C-9F68D491BAF0}"/>
              </a:ext>
            </a:extLst>
          </p:cNvPr>
          <p:cNvGrpSpPr/>
          <p:nvPr/>
        </p:nvGrpSpPr>
        <p:grpSpPr>
          <a:xfrm>
            <a:off x="5831505" y="1917906"/>
            <a:ext cx="4049613" cy="3419204"/>
            <a:chOff x="4665179" y="1832681"/>
            <a:chExt cx="3648526" cy="3087674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66813DA5-6822-7CCD-DB2E-9FF67CF387FC}"/>
                </a:ext>
              </a:extLst>
            </p:cNvPr>
            <p:cNvGrpSpPr/>
            <p:nvPr/>
          </p:nvGrpSpPr>
          <p:grpSpPr>
            <a:xfrm>
              <a:off x="4665179" y="1832681"/>
              <a:ext cx="3639195" cy="576000"/>
              <a:chOff x="4148721" y="59565"/>
              <a:chExt cx="3639195" cy="576000"/>
            </a:xfrm>
            <a:solidFill>
              <a:schemeClr val="accent2">
                <a:lumMod val="75000"/>
              </a:schemeClr>
            </a:solidFill>
          </p:grpSpPr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E392F6EC-7AC1-1FA3-6FF8-17FF974C8996}"/>
                  </a:ext>
                </a:extLst>
              </p:cNvPr>
              <p:cNvSpPr/>
              <p:nvPr/>
            </p:nvSpPr>
            <p:spPr>
              <a:xfrm>
                <a:off x="4148721" y="59565"/>
                <a:ext cx="3639195" cy="576000"/>
              </a:xfrm>
              <a:prstGeom prst="rect">
                <a:avLst/>
              </a:prstGeom>
              <a:grpFill/>
            </p:spPr>
            <p:style>
              <a:lnRef idx="2">
                <a:schemeClr val="dk2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dk2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dk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26FC0756-BF3F-2F84-3177-54C335623957}"/>
                  </a:ext>
                </a:extLst>
              </p:cNvPr>
              <p:cNvSpPr txBox="1"/>
              <p:nvPr/>
            </p:nvSpPr>
            <p:spPr>
              <a:xfrm>
                <a:off x="4148721" y="59565"/>
                <a:ext cx="3639195" cy="576000"/>
              </a:xfrm>
              <a:prstGeom prst="rect">
                <a:avLst/>
              </a:prstGeom>
              <a:grp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42240" tIns="81280" rIns="142240" bIns="81280" numCol="1" spcCol="1270" anchor="ctr" anchorCtr="0">
                <a:noAutofit/>
              </a:bodyPr>
              <a:lstStyle/>
              <a:p>
                <a:pPr marL="0" lvl="0" indent="0"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Font typeface="Symbol" pitchFamily="2" charset="2"/>
                  <a:buNone/>
                </a:pPr>
                <a:r>
                  <a:rPr lang="zh-CN" altLang="en-US" sz="2400" b="1" dirty="0"/>
                  <a:t>成果</a:t>
                </a:r>
                <a:endParaRPr lang="en-NL" sz="2400" b="1" kern="1200" dirty="0"/>
              </a:p>
            </p:txBody>
          </p: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B65412B5-6058-BCC5-9D81-511A3BEB1E7D}"/>
                </a:ext>
              </a:extLst>
            </p:cNvPr>
            <p:cNvGrpSpPr/>
            <p:nvPr/>
          </p:nvGrpSpPr>
          <p:grpSpPr>
            <a:xfrm>
              <a:off x="4674510" y="2408681"/>
              <a:ext cx="3639195" cy="2511674"/>
              <a:chOff x="4148721" y="635565"/>
              <a:chExt cx="3639195" cy="2511674"/>
            </a:xfrm>
          </p:grpSpPr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E6E14210-6FDF-A467-497D-5649CE63A06F}"/>
                  </a:ext>
                </a:extLst>
              </p:cNvPr>
              <p:cNvSpPr/>
              <p:nvPr/>
            </p:nvSpPr>
            <p:spPr>
              <a:xfrm>
                <a:off x="4148721" y="635565"/>
                <a:ext cx="3639195" cy="2511674"/>
              </a:xfrm>
              <a:prstGeom prst="rect">
                <a:avLst/>
              </a:prstGeom>
            </p:spPr>
            <p:style>
              <a:lnRef idx="2">
                <a:schemeClr val="dk2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dk2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dk2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33BC6ACD-DAEB-9701-BA4D-82F9810C854F}"/>
                  </a:ext>
                </a:extLst>
              </p:cNvPr>
              <p:cNvSpPr txBox="1"/>
              <p:nvPr/>
            </p:nvSpPr>
            <p:spPr>
              <a:xfrm>
                <a:off x="4148721" y="635565"/>
                <a:ext cx="3639195" cy="2511674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06680" tIns="106680" rIns="142240" bIns="160020" numCol="1" spcCol="1270" anchor="t" anchorCtr="0">
                <a:noAutofit/>
              </a:bodyPr>
              <a:lstStyle/>
              <a:p>
                <a:pPr marL="228600" lvl="1" indent="-228600" algn="l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Font typeface="Courier New" panose="02070309020205020404" pitchFamily="49" charset="0"/>
                  <a:buChar char="o"/>
                </a:pPr>
                <a:r>
                  <a:rPr lang="zh-CN" sz="2200" kern="1200" dirty="0"/>
                  <a:t>根据 </a:t>
                </a:r>
                <a:r>
                  <a:rPr lang="en-US" altLang="zh-CN" sz="2200" kern="1200" dirty="0"/>
                  <a:t>《</a:t>
                </a:r>
                <a:r>
                  <a:rPr lang="zh-CN" sz="2200" kern="1200" dirty="0"/>
                  <a:t>CAREC</a:t>
                </a:r>
                <a:r>
                  <a:rPr lang="zh-CN" altLang="en-US" sz="2200" kern="1200" dirty="0"/>
                  <a:t> </a:t>
                </a:r>
                <a:r>
                  <a:rPr lang="zh-CN" sz="2200" kern="1200" dirty="0"/>
                  <a:t>2030战略</a:t>
                </a:r>
                <a:r>
                  <a:rPr lang="en-US" altLang="zh-CN" sz="2200" kern="1200" dirty="0"/>
                  <a:t>》</a:t>
                </a:r>
                <a:r>
                  <a:rPr lang="zh-CN" sz="2200" kern="1200" dirty="0"/>
                  <a:t>和 </a:t>
                </a:r>
                <a:r>
                  <a:rPr lang="en-US" altLang="zh-CN" sz="2200" kern="1200" dirty="0"/>
                  <a:t>《</a:t>
                </a:r>
                <a:r>
                  <a:rPr lang="zh-CN" sz="2200" kern="1200" dirty="0"/>
                  <a:t>2030 战略运营计划</a:t>
                </a:r>
                <a:r>
                  <a:rPr lang="en-US" altLang="zh-CN" sz="2200" kern="1200" dirty="0"/>
                  <a:t>》</a:t>
                </a:r>
                <a:r>
                  <a:rPr lang="zh-CN" sz="2200" kern="1200" dirty="0"/>
                  <a:t>，通过更好地利用和分配人力资源</a:t>
                </a:r>
                <a:r>
                  <a:rPr lang="zh-CN" altLang="en-US" sz="2200" kern="1200" dirty="0"/>
                  <a:t>，</a:t>
                </a:r>
                <a:r>
                  <a:rPr lang="zh-CN" sz="2200" kern="1200" dirty="0"/>
                  <a:t>加强 CAREC 地区的区域合作和一体化</a:t>
                </a:r>
                <a:endParaRPr lang="en-NL" sz="2200" kern="1200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1677144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EB5DFF22-F32C-FBD7-D4F0-67F518A84C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0617" y="449101"/>
            <a:ext cx="7886700" cy="1325563"/>
          </a:xfrm>
        </p:spPr>
        <p:txBody>
          <a:bodyPr/>
          <a:lstStyle/>
          <a:p>
            <a:r>
              <a:rPr lang="zh-CN" sz="5400" b="1" dirty="0">
                <a:latin typeface="Calibri "/>
              </a:rPr>
              <a:t>3. </a:t>
            </a:r>
            <a:r>
              <a:rPr lang="zh-CN" altLang="en-US" sz="5400" b="1" dirty="0">
                <a:latin typeface="Calibri "/>
              </a:rPr>
              <a:t>目前</a:t>
            </a:r>
            <a:r>
              <a:rPr lang="zh-CN" sz="5400" b="1" dirty="0">
                <a:latin typeface="Calibri "/>
              </a:rPr>
              <a:t>进展</a:t>
            </a:r>
            <a:endParaRPr lang="en-PH" sz="5400" b="1" dirty="0">
              <a:latin typeface="Calibri "/>
            </a:endParaRPr>
          </a:p>
        </p:txBody>
      </p:sp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617DC0D6-BFC1-5579-0CD5-63EF13FDD96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45993522"/>
              </p:ext>
            </p:extLst>
          </p:nvPr>
        </p:nvGraphicFramePr>
        <p:xfrm>
          <a:off x="895739" y="1632856"/>
          <a:ext cx="9321281" cy="46093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300066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86E2C968-57AE-CA47-E752-6F913380CA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sz="5400" b="1" dirty="0">
                <a:latin typeface="Calibri "/>
              </a:rPr>
              <a:t>3. </a:t>
            </a:r>
            <a:r>
              <a:rPr lang="zh-CN" altLang="en-US" sz="5400" b="1" dirty="0">
                <a:latin typeface="Calibri "/>
              </a:rPr>
              <a:t>目前</a:t>
            </a:r>
            <a:r>
              <a:rPr lang="zh-CN" sz="5400" b="1" dirty="0">
                <a:latin typeface="Calibri "/>
              </a:rPr>
              <a:t>进展</a:t>
            </a:r>
            <a:endParaRPr lang="en-PH" sz="5400" b="1" dirty="0">
              <a:latin typeface="Calibri "/>
            </a:endParaRPr>
          </a:p>
        </p:txBody>
      </p:sp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AEED391A-B9BB-355F-0723-E8FBCE2DAB7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06341352"/>
              </p:ext>
            </p:extLst>
          </p:nvPr>
        </p:nvGraphicFramePr>
        <p:xfrm>
          <a:off x="794076" y="1585874"/>
          <a:ext cx="9115034" cy="43670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055848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screenshot, software, parallel&#10;&#10;Description automatically generated">
            <a:extLst>
              <a:ext uri="{FF2B5EF4-FFF2-40B4-BE49-F238E27FC236}">
                <a16:creationId xmlns:a16="http://schemas.microsoft.com/office/drawing/2014/main" id="{3AAD3DAD-E61D-C1CA-0F3F-16A5FD8189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5184" y="831443"/>
            <a:ext cx="9397919" cy="5886306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4FEB2569-5E30-A954-67FF-7EA18634AF3B}"/>
              </a:ext>
            </a:extLst>
          </p:cNvPr>
          <p:cNvGrpSpPr/>
          <p:nvPr/>
        </p:nvGrpSpPr>
        <p:grpSpPr>
          <a:xfrm>
            <a:off x="2007913" y="169683"/>
            <a:ext cx="7882639" cy="695722"/>
            <a:chOff x="0" y="89809"/>
            <a:chExt cx="8229600" cy="675327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A62E8CD2-A99C-31B2-86B2-47423D851EFD}"/>
                </a:ext>
              </a:extLst>
            </p:cNvPr>
            <p:cNvSpPr/>
            <p:nvPr/>
          </p:nvSpPr>
          <p:spPr>
            <a:xfrm>
              <a:off x="0" y="89809"/>
              <a:ext cx="8229600" cy="675327"/>
            </a:xfrm>
            <a:prstGeom prst="roundRect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Rectangle: Rounded Corners 4">
              <a:extLst>
                <a:ext uri="{FF2B5EF4-FFF2-40B4-BE49-F238E27FC236}">
                  <a16:creationId xmlns:a16="http://schemas.microsoft.com/office/drawing/2014/main" id="{531442E0-82A2-68E7-8613-F389A1C7D16E}"/>
                </a:ext>
              </a:extLst>
            </p:cNvPr>
            <p:cNvSpPr txBox="1"/>
            <p:nvPr/>
          </p:nvSpPr>
          <p:spPr>
            <a:xfrm>
              <a:off x="32967" y="122776"/>
              <a:ext cx="8163666" cy="60939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4770" tIns="64770" rIns="64770" bIns="64770" numCol="1" spcCol="1270" anchor="ctr" anchorCtr="0">
              <a:noAutofit/>
            </a:bodyPr>
            <a:lstStyle/>
            <a:p>
              <a:pPr marL="0" lvl="0" indent="0" algn="l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AU" b="1" kern="1200" dirty="0"/>
                <a:t>The Proposed </a:t>
              </a:r>
              <a:r>
                <a:rPr lang="en-AU" b="1" kern="1200" dirty="0" err="1"/>
                <a:t>Labor</a:t>
              </a:r>
              <a:r>
                <a:rPr lang="en-AU" b="1" kern="1200" dirty="0"/>
                <a:t> Market Information System Framework for CAREC Countries</a:t>
              </a:r>
              <a:endParaRPr lang="en-GB" b="1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34704720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129EB774-338B-9861-BA24-318B325F903E}"/>
              </a:ext>
            </a:extLst>
          </p:cNvPr>
          <p:cNvSpPr txBox="1"/>
          <p:nvPr/>
        </p:nvSpPr>
        <p:spPr>
          <a:xfrm>
            <a:off x="3366796" y="2448847"/>
            <a:ext cx="545840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sz="3400" b="1" dirty="0"/>
              <a:t>谢谢合作！</a:t>
            </a:r>
            <a:endParaRPr lang="en-PH" sz="34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04E68D6-238E-E832-B9FC-CD7D1E508FE3}"/>
              </a:ext>
            </a:extLst>
          </p:cNvPr>
          <p:cNvSpPr txBox="1"/>
          <p:nvPr/>
        </p:nvSpPr>
        <p:spPr>
          <a:xfrm>
            <a:off x="326572" y="5840963"/>
            <a:ext cx="39468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dirty="0"/>
              <a:t>如有</a:t>
            </a:r>
            <a:r>
              <a:rPr lang="zh-CN" altLang="en-US" dirty="0"/>
              <a:t>疑问</a:t>
            </a:r>
            <a:r>
              <a:rPr lang="zh-CN" dirty="0"/>
              <a:t>，请联系：</a:t>
            </a:r>
          </a:p>
          <a:p>
            <a:r>
              <a:rPr lang="zh-CN" dirty="0"/>
              <a:t>gsugiyarto@adb.org</a:t>
            </a:r>
            <a:endParaRPr lang="en-PH" dirty="0"/>
          </a:p>
        </p:txBody>
      </p:sp>
    </p:spTree>
    <p:extLst>
      <p:ext uri="{BB962C8B-B14F-4D97-AF65-F5344CB8AC3E}">
        <p14:creationId xmlns:p14="http://schemas.microsoft.com/office/powerpoint/2010/main" val="37524329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f668aa56-9285-4561-92d6-d6343913a899">
      <UserInfo>
        <DisplayName/>
        <AccountId xsi:nil="true"/>
        <AccountType/>
      </UserInfo>
    </SharedWithUsers>
    <MediaLengthInSeconds xmlns="4d0bf39f-aee5-4194-a8cf-9eb94d977901" xsi:nil="true"/>
    <lcf76f155ced4ddcb4097134ff3c332f xmlns="4d0bf39f-aee5-4194-a8cf-9eb94d977901">
      <Terms xmlns="http://schemas.microsoft.com/office/infopath/2007/PartnerControls"/>
    </lcf76f155ced4ddcb4097134ff3c332f>
    <TaxCatchAll xmlns="c1fdd505-2570-46c2-bd04-3e0f2d874cf5">
      <Value>18</Value>
      <Value>3</Value>
      <Value>2</Value>
      <Value>1</Value>
    </TaxCatchAll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FDAEA74914DCF4CB1BBCF0E2E5EDB11" ma:contentTypeVersion="16" ma:contentTypeDescription="Create a new document." ma:contentTypeScope="" ma:versionID="590b25b2cc87761dafd9002c9e8bdf08">
  <xsd:schema xmlns:xsd="http://www.w3.org/2001/XMLSchema" xmlns:xs="http://www.w3.org/2001/XMLSchema" xmlns:p="http://schemas.microsoft.com/office/2006/metadata/properties" xmlns:ns2="f668aa56-9285-4561-92d6-d6343913a899" xmlns:ns3="4d0bf39f-aee5-4194-a8cf-9eb94d977901" xmlns:ns4="c1fdd505-2570-46c2-bd04-3e0f2d874cf5" targetNamespace="http://schemas.microsoft.com/office/2006/metadata/properties" ma:root="true" ma:fieldsID="08ce7d0b189851eda8553ac15085c2ff" ns2:_="" ns3:_="" ns4:_="">
    <xsd:import namespace="f668aa56-9285-4561-92d6-d6343913a899"/>
    <xsd:import namespace="4d0bf39f-aee5-4194-a8cf-9eb94d977901"/>
    <xsd:import namespace="c1fdd505-2570-46c2-bd04-3e0f2d874cf5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MediaServiceLocation" minOccurs="0"/>
                <xsd:element ref="ns3:lcf76f155ced4ddcb4097134ff3c332f" minOccurs="0"/>
                <xsd:element ref="ns4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668aa56-9285-4561-92d6-d6343913a899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d0bf39f-aee5-4194-a8cf-9eb94d97790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115af50e-efb3-4a0e-b425-875ff625e09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fdd505-2570-46c2-bd04-3e0f2d874cf5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cf1b58bf-0af3-43f6-8149-3fc5501c152c}" ma:internalName="TaxCatchAll" ma:showField="CatchAllData" ma:web="f668aa56-9285-4561-92d6-d6343913a89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17043BC-63CB-4567-9DB1-18E0FD2A7E82}">
  <ds:schemaRefs>
    <ds:schemaRef ds:uri="http://schemas.microsoft.com/office/2006/metadata/properties"/>
    <ds:schemaRef ds:uri="http://schemas.microsoft.com/office/infopath/2007/PartnerControls"/>
    <ds:schemaRef ds:uri="f668aa56-9285-4561-92d6-d6343913a899"/>
    <ds:schemaRef ds:uri="4d0bf39f-aee5-4194-a8cf-9eb94d977901"/>
  </ds:schemaRefs>
</ds:datastoreItem>
</file>

<file path=customXml/itemProps2.xml><?xml version="1.0" encoding="utf-8"?>
<ds:datastoreItem xmlns:ds="http://schemas.openxmlformats.org/officeDocument/2006/customXml" ds:itemID="{922173E9-5370-43DE-B033-D8031865A895}"/>
</file>

<file path=customXml/itemProps3.xml><?xml version="1.0" encoding="utf-8"?>
<ds:datastoreItem xmlns:ds="http://schemas.openxmlformats.org/officeDocument/2006/customXml" ds:itemID="{51BE794B-90D5-470E-82BF-50682C10935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495</TotalTime>
  <Words>911</Words>
  <Application>Microsoft Office PowerPoint</Application>
  <PresentationFormat>Widescreen</PresentationFormat>
  <Paragraphs>47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7" baseType="lpstr">
      <vt:lpstr>Arial</vt:lpstr>
      <vt:lpstr>Calibri</vt:lpstr>
      <vt:lpstr>Calibri </vt:lpstr>
      <vt:lpstr>Calibri Body</vt:lpstr>
      <vt:lpstr>Calibri Light</vt:lpstr>
      <vt:lpstr>Courier New</vt:lpstr>
      <vt:lpstr>Symbol</vt:lpstr>
      <vt:lpstr>Wingdings</vt:lpstr>
      <vt:lpstr>Office Theme</vt:lpstr>
      <vt:lpstr>CAREC 框架下 33下 加强区域 技能发展合作 项目概况及目前进展</vt:lpstr>
      <vt:lpstr>大纲</vt:lpstr>
      <vt:lpstr>1. 目标</vt:lpstr>
      <vt:lpstr>2. 影响和成果</vt:lpstr>
      <vt:lpstr>3. 目前进展</vt:lpstr>
      <vt:lpstr>3. 目前进展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Esnerjames P. Fernandez</dc:creator>
  <cp:lastModifiedBy>Reneli Gloria</cp:lastModifiedBy>
  <cp:revision>17</cp:revision>
  <dcterms:created xsi:type="dcterms:W3CDTF">2018-04-10T06:12:51Z</dcterms:created>
  <dcterms:modified xsi:type="dcterms:W3CDTF">2023-05-19T06:48:35Z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0x0101009FDAEA74914DCF4CB1BBCF0E2E5EDB11</vt:lpwstr>
  </property>
  <property fmtid="{D5CDD505-2E9C-101B-9397-08002B2CF9AE}" pid="3" name="d61536b25a8a4fedb48bb564279be82a">
    <vt:lpwstr>CWRD|6d71ff58-4882-4388-ab5c-218969b1e9c8</vt:lpwstr>
  </property>
  <property fmtid="{D5CDD505-2E9C-101B-9397-08002B2CF9AE}" pid="4" name="k985dbdc596c44d7acaf8184f33920f0">
    <vt:lpwstr>Regional|d4cb8265-5963-4e16-b4f8-5ada18938c78</vt:lpwstr>
  </property>
  <property fmtid="{D5CDD505-2E9C-101B-9397-08002B2CF9AE}" pid="5" name="TaxCatchAll">
    <vt:lpwstr>18;#Regional;#3;#CWRD;#2;#CWRD;#1;#English</vt:lpwstr>
  </property>
  <property fmtid="{D5CDD505-2E9C-101B-9397-08002B2CF9AE}" pid="6" name="h00e4aaaf4624e24a7df7f06faa038c6">
    <vt:lpwstr>English|16ac8743-31bb-43f8-9a73-533a041667d6</vt:lpwstr>
  </property>
  <property fmtid="{D5CDD505-2E9C-101B-9397-08002B2CF9AE}" pid="7" name="ADBContentGroup">
    <vt:lpwstr>2;#CWRD|6d71ff58-4882-4388-ab5c-218969b1e9c8</vt:lpwstr>
  </property>
  <property fmtid="{D5CDD505-2E9C-101B-9397-08002B2CF9AE}" pid="8" name="Order">
    <vt:r8>25760400</vt:r8>
  </property>
  <property fmtid="{D5CDD505-2E9C-101B-9397-08002B2CF9AE}" pid="9" name="j78542b1fffc4a1c84659474212e3133">
    <vt:lpwstr>CWRD|6d71ff58-4882-4388-ab5c-218969b1e9c8</vt:lpwstr>
  </property>
  <property fmtid="{D5CDD505-2E9C-101B-9397-08002B2CF9AE}" pid="10" name="xd_Signature">
    <vt:bool>false</vt:bool>
  </property>
  <property fmtid="{D5CDD505-2E9C-101B-9397-08002B2CF9AE}" pid="11" name="xd_ProgID">
    <vt:lpwstr/>
  </property>
  <property fmtid="{D5CDD505-2E9C-101B-9397-08002B2CF9AE}" pid="12" name="_ExtendedDescription">
    <vt:lpwstr/>
  </property>
  <property fmtid="{D5CDD505-2E9C-101B-9397-08002B2CF9AE}" pid="13" name="TriggerFlowInfo">
    <vt:lpwstr/>
  </property>
  <property fmtid="{D5CDD505-2E9C-101B-9397-08002B2CF9AE}" pid="14" name="_SourceUrl">
    <vt:lpwstr/>
  </property>
  <property fmtid="{D5CDD505-2E9C-101B-9397-08002B2CF9AE}" pid="15" name="_SharedFileIndex">
    <vt:lpwstr/>
  </property>
  <property fmtid="{D5CDD505-2E9C-101B-9397-08002B2CF9AE}" pid="16" name="ComplianceAssetId">
    <vt:lpwstr/>
  </property>
  <property fmtid="{D5CDD505-2E9C-101B-9397-08002B2CF9AE}" pid="17" name="TemplateUrl">
    <vt:lpwstr/>
  </property>
  <property fmtid="{D5CDD505-2E9C-101B-9397-08002B2CF9AE}" pid="18" name="MSIP_Label_817d4574-7375-4d17-b29c-6e4c6df0fcb0_Enabled">
    <vt:lpwstr>true</vt:lpwstr>
  </property>
  <property fmtid="{D5CDD505-2E9C-101B-9397-08002B2CF9AE}" pid="19" name="MSIP_Label_817d4574-7375-4d17-b29c-6e4c6df0fcb0_SetDate">
    <vt:lpwstr>2023-04-11T03:26:31Z</vt:lpwstr>
  </property>
  <property fmtid="{D5CDD505-2E9C-101B-9397-08002B2CF9AE}" pid="20" name="MSIP_Label_817d4574-7375-4d17-b29c-6e4c6df0fcb0_Method">
    <vt:lpwstr>Standard</vt:lpwstr>
  </property>
  <property fmtid="{D5CDD505-2E9C-101B-9397-08002B2CF9AE}" pid="21" name="MSIP_Label_817d4574-7375-4d17-b29c-6e4c6df0fcb0_Name">
    <vt:lpwstr>ADB Internal</vt:lpwstr>
  </property>
  <property fmtid="{D5CDD505-2E9C-101B-9397-08002B2CF9AE}" pid="22" name="MSIP_Label_817d4574-7375-4d17-b29c-6e4c6df0fcb0_SiteId">
    <vt:lpwstr>9495d6bb-41c2-4c58-848f-92e52cf3d640</vt:lpwstr>
  </property>
  <property fmtid="{D5CDD505-2E9C-101B-9397-08002B2CF9AE}" pid="23" name="MSIP_Label_817d4574-7375-4d17-b29c-6e4c6df0fcb0_ActionId">
    <vt:lpwstr>93605d0e-37ea-44fc-ba32-6c54431d93b3</vt:lpwstr>
  </property>
  <property fmtid="{D5CDD505-2E9C-101B-9397-08002B2CF9AE}" pid="24" name="MSIP_Label_817d4574-7375-4d17-b29c-6e4c6df0fcb0_ContentBits">
    <vt:lpwstr>2</vt:lpwstr>
  </property>
  <property fmtid="{D5CDD505-2E9C-101B-9397-08002B2CF9AE}" pid="25" name="ClassificationContentMarkingFooterLocations">
    <vt:lpwstr>Office Theme:8</vt:lpwstr>
  </property>
  <property fmtid="{D5CDD505-2E9C-101B-9397-08002B2CF9AE}" pid="26" name="ClassificationContentMarkingFooterText">
    <vt:lpwstr>INTERNAL. This information is accessible to ADB Management and staff. It may be shared outside ADB with appropriate permission.</vt:lpwstr>
  </property>
</Properties>
</file>