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1"/>
  </p:notesMasterIdLst>
  <p:sldIdLst>
    <p:sldId id="256" r:id="rId5"/>
    <p:sldId id="414" r:id="rId6"/>
    <p:sldId id="2268" r:id="rId7"/>
    <p:sldId id="258" r:id="rId8"/>
    <p:sldId id="2283" r:id="rId9"/>
    <p:sldId id="2294" r:id="rId10"/>
    <p:sldId id="2284" r:id="rId11"/>
    <p:sldId id="2286" r:id="rId12"/>
    <p:sldId id="2285" r:id="rId13"/>
    <p:sldId id="2287" r:id="rId14"/>
    <p:sldId id="2289" r:id="rId15"/>
    <p:sldId id="2290" r:id="rId16"/>
    <p:sldId id="2291" r:id="rId17"/>
    <p:sldId id="2293" r:id="rId18"/>
    <p:sldId id="262" r:id="rId19"/>
    <p:sldId id="2271" r:id="rId2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BA48DC-1BA0-BF40-8131-6A618C9FE32B}" v="6" dt="2023-06-05T15:05:22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9" autoAdjust="0"/>
    <p:restoredTop sz="94660"/>
  </p:normalViewPr>
  <p:slideViewPr>
    <p:cSldViewPr snapToGrid="0">
      <p:cViewPr>
        <p:scale>
          <a:sx n="70" d="100"/>
          <a:sy n="70" d="100"/>
        </p:scale>
        <p:origin x="1380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F965C-C32B-0D4E-A002-DCBB061ABE1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18140-22D8-BD46-98F0-DCB447381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4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u="sng" dirty="0"/>
          </a:p>
          <a:p>
            <a:r>
              <a:rPr lang="en-US" sz="2600" dirty="0">
                <a:effectLst/>
                <a:ea typeface="Calibri" panose="020F0502020204030204" pitchFamily="34" charset="0"/>
              </a:rPr>
              <a:t>In a first step a scoping study </a:t>
            </a:r>
            <a:r>
              <a:rPr lang="en-US" sz="2600" i="1" dirty="0">
                <a:effectLst/>
                <a:ea typeface="Calibri" panose="020F0502020204030204" pitchFamily="34" charset="0"/>
              </a:rPr>
              <a:t>explored the potential and opportunities for promoting regional health cooperation</a:t>
            </a:r>
            <a:r>
              <a:rPr lang="en-US" sz="2600" dirty="0">
                <a:effectLst/>
                <a:ea typeface="Calibri" panose="020F0502020204030204" pitchFamily="34" charset="0"/>
              </a:rPr>
              <a:t>. It was carried out by ADB in 2019 and 2020 through desk research…and….</a:t>
            </a:r>
          </a:p>
          <a:p>
            <a:r>
              <a:rPr lang="en-US" sz="2600" dirty="0">
                <a:ea typeface="Calibri" panose="020F0502020204030204" pitchFamily="34" charset="0"/>
              </a:rPr>
              <a:t>S</a:t>
            </a:r>
            <a:r>
              <a:rPr lang="en-US" sz="2600" dirty="0">
                <a:effectLst/>
                <a:ea typeface="Calibri" panose="020F0502020204030204" pitchFamily="34" charset="0"/>
              </a:rPr>
              <a:t>tudy recommended cooperation of CAREC countries in three areas: </a:t>
            </a:r>
          </a:p>
          <a:p>
            <a:pPr lvl="1"/>
            <a:r>
              <a:rPr lang="en-US" sz="2200" dirty="0">
                <a:effectLst/>
                <a:ea typeface="Calibri" panose="020F0502020204030204" pitchFamily="34" charset="0"/>
              </a:rPr>
              <a:t>regional health security, </a:t>
            </a:r>
          </a:p>
          <a:p>
            <a:pPr lvl="1"/>
            <a:r>
              <a:rPr lang="en-US" sz="2200" dirty="0">
                <a:effectLst/>
                <a:ea typeface="Calibri" panose="020F0502020204030204" pitchFamily="34" charset="0"/>
              </a:rPr>
              <a:t>health systems strengthening, </a:t>
            </a:r>
          </a:p>
          <a:p>
            <a:pPr lvl="1"/>
            <a:r>
              <a:rPr lang="en-US" sz="2200" dirty="0">
                <a:effectLst/>
                <a:ea typeface="Calibri" panose="020F0502020204030204" pitchFamily="34" charset="0"/>
              </a:rPr>
              <a:t>improving health services for migrants, mobile populations and border communities</a:t>
            </a:r>
          </a:p>
          <a:p>
            <a:r>
              <a:rPr lang="en-US" sz="2600" dirty="0">
                <a:ea typeface="Calibri" panose="020F0502020204030204" pitchFamily="34" charset="0"/>
              </a:rPr>
              <a:t>In a second step, a CAREC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</a:rPr>
              <a:t>Working Group on Health </a:t>
            </a: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ru-RU" sz="2600" dirty="0" smtClean="0">
                <a:latin typeface="Arial" panose="020B0604020202020204" pitchFamily="34" charset="0"/>
                <a:ea typeface="Calibri" panose="020F0502020204030204" pitchFamily="34" charset="0"/>
              </a:rPr>
              <a:t>РГЗ</a:t>
            </a: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</a:rPr>
              <a:t>)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</a:rPr>
              <a:t>was established i</a:t>
            </a:r>
            <a:r>
              <a:rPr lang="en-US" sz="2600" dirty="0">
                <a:ea typeface="Calibri" panose="020F0502020204030204" pitchFamily="34" charset="0"/>
              </a:rPr>
              <a:t>n March 21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</a:rPr>
              <a:t>to further </a:t>
            </a: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</a:rPr>
              <a:t>guide CAREC health cooperation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</a:rPr>
              <a:t> towards 2030. </a:t>
            </a:r>
          </a:p>
          <a:p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</a:rPr>
              <a:t>The </a:t>
            </a:r>
            <a:r>
              <a:rPr lang="ru-RU" sz="2600" dirty="0" smtClean="0">
                <a:latin typeface="Arial" panose="020B0604020202020204" pitchFamily="34" charset="0"/>
                <a:ea typeface="Calibri" panose="020F0502020204030204" pitchFamily="34" charset="0"/>
              </a:rPr>
              <a:t>РГЗ</a:t>
            </a:r>
            <a:r>
              <a:rPr lang="en-US" sz="2600" dirty="0" smtClean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</a:rPr>
              <a:t>supported by inputs from CAREC countries and development partners, developed a CAREC health strategy towards 2030 and </a:t>
            </a:r>
            <a:r>
              <a:rPr lang="en-US" sz="2600" i="1" dirty="0">
                <a:latin typeface="Arial" panose="020B0604020202020204" pitchFamily="34" charset="0"/>
                <a:ea typeface="Calibri" panose="020F0502020204030204" pitchFamily="34" charset="0"/>
              </a:rPr>
              <a:t>elaborated areas of cooperation</a:t>
            </a:r>
            <a:r>
              <a:rPr lang="en-US" sz="2600" dirty="0">
                <a:latin typeface="Arial" panose="020B0604020202020204" pitchFamily="34" charset="0"/>
                <a:ea typeface="Calibri" panose="020F0502020204030204" pitchFamily="34" charset="0"/>
              </a:rPr>
              <a:t>. The strategy is aligned with other CAREC strategies, such as the CAREC Gender strategy. </a:t>
            </a:r>
          </a:p>
          <a:p>
            <a:endParaRPr lang="en-US" sz="2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EF282-D907-5448-A250-80CC7E27B9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0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86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90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92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19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13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3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CAREC can be convening platform to identify (cross-border) investment needs. Costing of NAPHS as a starting point.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C4E17-1851-5B48-913A-C48C98AA37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1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59CDC-6F40-DC6C-DE22-7475295D6957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10" y="4552422"/>
            <a:ext cx="1259840" cy="104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2643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0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B9D5E-862B-0394-211D-180146115D03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552422"/>
            <a:ext cx="1259840" cy="104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3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B7D43-CB22-9651-9A26-4B0FECD63506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552422"/>
            <a:ext cx="1259840" cy="104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641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29B9DB-5B34-B2B1-6F40-25BF5BB1C4C4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552422"/>
            <a:ext cx="1259840" cy="104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775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430671-8D47-173E-F378-31085C6BDD0F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552422"/>
            <a:ext cx="1259840" cy="104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750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2A054-55F1-3C14-E1E0-0B70F95FF87A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552422"/>
            <a:ext cx="1259840" cy="104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425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4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7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8140A-07BC-4FD6-8749-68045C2E06D2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E47BB-7310-46D8-81F3-6ABCEF98FE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A919F7-AD7E-D673-FA96-0D839DDB7A1D}"/>
              </a:ext>
            </a:extLst>
          </p:cNvPr>
          <p:cNvPicPr/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552422"/>
            <a:ext cx="1259840" cy="1048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2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elearning.carecinstitute.org/tag/carec-health" TargetMode="External"/><Relationship Id="rId4" Type="http://schemas.openxmlformats.org/officeDocument/2006/relationships/hyperlink" Target="https://www.carecprogram.org/?page_id=19337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CC34C02-C525-9A45-9D82-6F6DF0C2A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524" y="0"/>
            <a:ext cx="10160001" cy="5715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72E409F-F33B-58A3-83CC-D6BAD324E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1671279"/>
            <a:ext cx="8083296" cy="1989667"/>
          </a:xfrm>
        </p:spPr>
        <p:txBody>
          <a:bodyPr anchor="ctr"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</a:t>
            </a:r>
            <a:r>
              <a:rPr lang="en-PH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ЗДРАВООХРАНЕНИЯ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ЦАРЭС</a:t>
            </a:r>
            <a:endParaRPr lang="en-PH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A51434-1A55-4B35-A662-6F446881B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425442"/>
            <a:ext cx="6858000" cy="137980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высокопоставленных официальных лиц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13-14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июня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года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Тбилиси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Грузия</a:t>
            </a:r>
          </a:p>
        </p:txBody>
      </p:sp>
      <p:pic>
        <p:nvPicPr>
          <p:cNvPr id="7" name="Picture 15" descr="Diagram&#10;&#10;Description automatically generated">
            <a:extLst>
              <a:ext uri="{FF2B5EF4-FFF2-40B4-BE49-F238E27FC236}">
                <a16:creationId xmlns:a16="http://schemas.microsoft.com/office/drawing/2014/main" id="{3B451B53-272C-4D48-9792-0BD0A2F83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69" y="4192859"/>
            <a:ext cx="3851385" cy="3293213"/>
          </a:xfrm>
          <a:prstGeom prst="rect">
            <a:avLst/>
          </a:prstGeom>
        </p:spPr>
      </p:pic>
      <p:pic>
        <p:nvPicPr>
          <p:cNvPr id="9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AAB82CD0-9424-7147-BA18-6F131F34F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650" y="256757"/>
            <a:ext cx="1593451" cy="70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2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980768" y="176023"/>
            <a:ext cx="630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готовность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эпиднадзор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лабораторный потенциал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E910B-2A72-5243-8840-D14241E5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93" y="1028766"/>
            <a:ext cx="8012430" cy="3661125"/>
          </a:xfrm>
        </p:spPr>
        <p:txBody>
          <a:bodyPr>
            <a:normAutofit/>
          </a:bodyPr>
          <a:lstStyle/>
          <a:p>
            <a:pPr lvl="1"/>
            <a:endParaRPr lang="en-US" sz="2400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9E2EBD-D663-224C-9BBE-103C560FDF82}"/>
              </a:ext>
            </a:extLst>
          </p:cNvPr>
          <p:cNvSpPr/>
          <p:nvPr/>
        </p:nvSpPr>
        <p:spPr>
          <a:xfrm>
            <a:off x="7904402" y="609721"/>
            <a:ext cx="1075996" cy="1075996"/>
          </a:xfrm>
          <a:prstGeom prst="ellipse">
            <a:avLst/>
          </a:prstGeom>
          <a:solidFill>
            <a:schemeClr val="bg1"/>
          </a:solidFill>
          <a:ln>
            <a:solidFill>
              <a:srgbClr val="00B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8E630FB3-243E-CA4C-8697-A0412372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771" y="756408"/>
            <a:ext cx="718984" cy="6390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8E55B7-5347-7442-8FA1-25C809BB4046}"/>
              </a:ext>
            </a:extLst>
          </p:cNvPr>
          <p:cNvSpPr txBox="1"/>
          <p:nvPr/>
        </p:nvSpPr>
        <p:spPr>
          <a:xfrm>
            <a:off x="7729429" y="190881"/>
            <a:ext cx="1359668" cy="2862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8051C-2B83-FE4B-966C-29C3DD06B851}"/>
              </a:ext>
            </a:extLst>
          </p:cNvPr>
          <p:cNvSpPr txBox="1"/>
          <p:nvPr/>
        </p:nvSpPr>
        <p:spPr>
          <a:xfrm>
            <a:off x="163602" y="1284745"/>
            <a:ext cx="7361578" cy="4167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Азербайджан и Грузия начали обмен ежемесячными эпидемиологическими данными по семи приграничным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районам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Разрабатываются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планы по созданию механизма обмена данными для отдельных приграничных районов Таджикистана 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Узбекистана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Разрабатываются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планы по запуску пилотного проекта дозорного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эпиднадзора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Азербайджане – уроки будут распространены на региональном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83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956934" y="16990"/>
            <a:ext cx="630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Доступ к расходным материалам и  резервным мощностям</a:t>
            </a:r>
            <a:endParaRPr lang="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E910B-2A72-5243-8840-D14241E5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93" y="1028766"/>
            <a:ext cx="8012430" cy="3661125"/>
          </a:xfrm>
        </p:spPr>
        <p:txBody>
          <a:bodyPr>
            <a:normAutofit/>
          </a:bodyPr>
          <a:lstStyle/>
          <a:p>
            <a:pPr lvl="1"/>
            <a:endParaRPr lang="en-US" sz="2400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9E2EBD-D663-224C-9BBE-103C560FDF82}"/>
              </a:ext>
            </a:extLst>
          </p:cNvPr>
          <p:cNvSpPr/>
          <p:nvPr/>
        </p:nvSpPr>
        <p:spPr>
          <a:xfrm>
            <a:off x="7904402" y="609721"/>
            <a:ext cx="1075996" cy="1075996"/>
          </a:xfrm>
          <a:prstGeom prst="ellipse">
            <a:avLst/>
          </a:prstGeom>
          <a:solidFill>
            <a:schemeClr val="bg1"/>
          </a:solidFill>
          <a:ln>
            <a:solidFill>
              <a:srgbClr val="00B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8E55B7-5347-7442-8FA1-25C809BB4046}"/>
              </a:ext>
            </a:extLst>
          </p:cNvPr>
          <p:cNvSpPr txBox="1"/>
          <p:nvPr/>
        </p:nvSpPr>
        <p:spPr>
          <a:xfrm>
            <a:off x="7575119" y="257083"/>
            <a:ext cx="1359668" cy="2862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8051C-2B83-FE4B-966C-29C3DD06B851}"/>
              </a:ext>
            </a:extLst>
          </p:cNvPr>
          <p:cNvSpPr txBox="1"/>
          <p:nvPr/>
        </p:nvSpPr>
        <p:spPr>
          <a:xfrm>
            <a:off x="98286" y="847987"/>
            <a:ext cx="7526341" cy="4661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Проведены вебинары по региональным механизмам укрепления потенциала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области регулирования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лекарственных средств для обеспечения качества импортируемых лекарств в странах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defTabSz="685800">
              <a:lnSpc>
                <a:spcPct val="90000"/>
              </a:lnSpc>
              <a:spcBef>
                <a:spcPts val="375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Проведены вебинары для ознакомления с основополагающими концепциями совместных закупок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Разрабатываются планы, чтобы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совместную деятельность,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например, совместную оценку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применения медицинских изделий, определенных национальными регулирующими органами в качестве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совместного приоритета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44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подготовить углубленное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технико-экономическое обоснование для трансграничных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договоренностей 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совместных закупках, региональный план управления рисками для цепочек поставок в сфере здравоохранения и пилотный проект по региональному обмену рыночной информацией по отдельным труднодоступным медицинским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продуктам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CD8F109-C8DC-7344-B9FE-F8B0FBA1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083" y="820744"/>
            <a:ext cx="764898" cy="6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980768" y="192352"/>
            <a:ext cx="6301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2400" b="1" dirty="0">
                <a:latin typeface="Arial" panose="020B0604020202020204" pitchFamily="34" charset="0"/>
                <a:cs typeface="Arial" panose="020B0604020202020204" pitchFamily="34" charset="0"/>
              </a:rPr>
              <a:t>Уязвимые группы населения и пограничное здоровоохранение</a:t>
            </a:r>
            <a:endParaRPr lang="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E910B-2A72-5243-8840-D14241E5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93" y="1028766"/>
            <a:ext cx="8012430" cy="3661125"/>
          </a:xfrm>
        </p:spPr>
        <p:txBody>
          <a:bodyPr>
            <a:normAutofit/>
          </a:bodyPr>
          <a:lstStyle/>
          <a:p>
            <a:pPr lvl="1"/>
            <a:endParaRPr lang="en-US" sz="2400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9E2EBD-D663-224C-9BBE-103C560FDF82}"/>
              </a:ext>
            </a:extLst>
          </p:cNvPr>
          <p:cNvSpPr/>
          <p:nvPr/>
        </p:nvSpPr>
        <p:spPr>
          <a:xfrm>
            <a:off x="7904402" y="609721"/>
            <a:ext cx="1075996" cy="1075996"/>
          </a:xfrm>
          <a:prstGeom prst="ellipse">
            <a:avLst/>
          </a:prstGeom>
          <a:solidFill>
            <a:schemeClr val="bg1"/>
          </a:solidFill>
          <a:ln>
            <a:solidFill>
              <a:srgbClr val="00B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8E55B7-5347-7442-8FA1-25C809BB4046}"/>
              </a:ext>
            </a:extLst>
          </p:cNvPr>
          <p:cNvSpPr txBox="1"/>
          <p:nvPr/>
        </p:nvSpPr>
        <p:spPr>
          <a:xfrm>
            <a:off x="8002425" y="208750"/>
            <a:ext cx="1359668" cy="2862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6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8051C-2B83-FE4B-966C-29C3DD06B851}"/>
              </a:ext>
            </a:extLst>
          </p:cNvPr>
          <p:cNvSpPr txBox="1"/>
          <p:nvPr/>
        </p:nvSpPr>
        <p:spPr>
          <a:xfrm>
            <a:off x="163602" y="1284745"/>
            <a:ext cx="7361578" cy="3894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Разработан проект концептуальной записки по проведению обследования состояния здоровья приграничных сообществ и мобильного населения в отдельных приграничных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районах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оценка пограничных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учреждений здравоохранения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Гендер: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Обеспечить разбивку данных 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гендеру;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особые потребности женщин, учитываемые при планировании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сфере здравоохранения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проектировании услуг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A8E4396-181A-414E-89E3-19BBCDEAD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956" y="722901"/>
            <a:ext cx="691043" cy="75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64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891741" y="290323"/>
            <a:ext cx="6969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Сквозная тема: Цифровое </a:t>
            </a:r>
            <a:r>
              <a:rPr lang="ru-RU" dirty="0" smtClean="0"/>
              <a:t>здравоохранение</a:t>
            </a:r>
            <a:endParaRPr lang="en-US" dirty="0"/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E910B-2A72-5243-8840-D14241E5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93" y="1028766"/>
            <a:ext cx="8012430" cy="3661125"/>
          </a:xfrm>
        </p:spPr>
        <p:txBody>
          <a:bodyPr>
            <a:normAutofit/>
          </a:bodyPr>
          <a:lstStyle/>
          <a:p>
            <a:pPr lvl="1"/>
            <a:endParaRPr lang="en-US" sz="2400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8051C-2B83-FE4B-966C-29C3DD06B851}"/>
              </a:ext>
            </a:extLst>
          </p:cNvPr>
          <p:cNvSpPr txBox="1"/>
          <p:nvPr/>
        </p:nvSpPr>
        <p:spPr>
          <a:xfrm>
            <a:off x="236618" y="1012389"/>
            <a:ext cx="7786867" cy="2854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Запланированы вебинары по выбранным темам: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кибербезопасность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оценка приложений для использования поставщиками медицинских услуг, электронные медицинские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карты и медицинские записи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(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региональных) механизмов и рекомендации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анализа приложений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FDB7641-CD46-8542-9483-B9398BA5BEB6}"/>
              </a:ext>
            </a:extLst>
          </p:cNvPr>
          <p:cNvSpPr/>
          <p:nvPr/>
        </p:nvSpPr>
        <p:spPr>
          <a:xfrm rot="17097315" flipH="1">
            <a:off x="5925266" y="3885596"/>
            <a:ext cx="1112915" cy="1133088"/>
          </a:xfrm>
          <a:custGeom>
            <a:avLst/>
            <a:gdLst>
              <a:gd name="connsiteX0" fmla="*/ 0 w 3307859"/>
              <a:gd name="connsiteY0" fmla="*/ 1527431 h 3367819"/>
              <a:gd name="connsiteX1" fmla="*/ 0 w 3307859"/>
              <a:gd name="connsiteY1" fmla="*/ 1745449 h 3367819"/>
              <a:gd name="connsiteX2" fmla="*/ 159236 w 3307859"/>
              <a:gd name="connsiteY2" fmla="*/ 1904685 h 3367819"/>
              <a:gd name="connsiteX3" fmla="*/ 510122 w 3307859"/>
              <a:gd name="connsiteY3" fmla="*/ 1904685 h 3367819"/>
              <a:gd name="connsiteX4" fmla="*/ 524037 w 3307859"/>
              <a:gd name="connsiteY4" fmla="*/ 1977415 h 3367819"/>
              <a:gd name="connsiteX5" fmla="*/ 630353 w 3307859"/>
              <a:gd name="connsiteY5" fmla="*/ 2247629 h 3367819"/>
              <a:gd name="connsiteX6" fmla="*/ 649564 w 3307859"/>
              <a:gd name="connsiteY6" fmla="*/ 2279253 h 3367819"/>
              <a:gd name="connsiteX7" fmla="*/ 439430 w 3307859"/>
              <a:gd name="connsiteY7" fmla="*/ 2643217 h 3367819"/>
              <a:gd name="connsiteX8" fmla="*/ 497715 w 3307859"/>
              <a:gd name="connsiteY8" fmla="*/ 2860737 h 3367819"/>
              <a:gd name="connsiteX9" fmla="*/ 686524 w 3307859"/>
              <a:gd name="connsiteY9" fmla="*/ 2969746 h 3367819"/>
              <a:gd name="connsiteX10" fmla="*/ 904044 w 3307859"/>
              <a:gd name="connsiteY10" fmla="*/ 2911462 h 3367819"/>
              <a:gd name="connsiteX11" fmla="*/ 1036218 w 3307859"/>
              <a:gd name="connsiteY11" fmla="*/ 2682529 h 3367819"/>
              <a:gd name="connsiteX12" fmla="*/ 1110193 w 3307859"/>
              <a:gd name="connsiteY12" fmla="*/ 2727470 h 3367819"/>
              <a:gd name="connsiteX13" fmla="*/ 1380408 w 3307859"/>
              <a:gd name="connsiteY13" fmla="*/ 2833785 h 3367819"/>
              <a:gd name="connsiteX14" fmla="*/ 1508103 w 3307859"/>
              <a:gd name="connsiteY14" fmla="*/ 2858218 h 3367819"/>
              <a:gd name="connsiteX15" fmla="*/ 1508103 w 3307859"/>
              <a:gd name="connsiteY15" fmla="*/ 3208583 h 3367819"/>
              <a:gd name="connsiteX16" fmla="*/ 1667339 w 3307859"/>
              <a:gd name="connsiteY16" fmla="*/ 3367819 h 3367819"/>
              <a:gd name="connsiteX17" fmla="*/ 1885357 w 3307859"/>
              <a:gd name="connsiteY17" fmla="*/ 3367819 h 3367819"/>
              <a:gd name="connsiteX18" fmla="*/ 2044593 w 3307859"/>
              <a:gd name="connsiteY18" fmla="*/ 3208583 h 3367819"/>
              <a:gd name="connsiteX19" fmla="*/ 2044593 w 3307859"/>
              <a:gd name="connsiteY19" fmla="*/ 2811553 h 3367819"/>
              <a:gd name="connsiteX20" fmla="*/ 2115210 w 3307859"/>
              <a:gd name="connsiteY20" fmla="*/ 2788642 h 3367819"/>
              <a:gd name="connsiteX21" fmla="*/ 2246280 w 3307859"/>
              <a:gd name="connsiteY21" fmla="*/ 2727470 h 3367819"/>
              <a:gd name="connsiteX22" fmla="*/ 2273883 w 3307859"/>
              <a:gd name="connsiteY22" fmla="*/ 2710701 h 3367819"/>
              <a:gd name="connsiteX23" fmla="*/ 2552150 w 3307859"/>
              <a:gd name="connsiteY23" fmla="*/ 2988968 h 3367819"/>
              <a:gd name="connsiteX24" fmla="*/ 2777344 w 3307859"/>
              <a:gd name="connsiteY24" fmla="*/ 2988968 h 3367819"/>
              <a:gd name="connsiteX25" fmla="*/ 2931506 w 3307859"/>
              <a:gd name="connsiteY25" fmla="*/ 2834806 h 3367819"/>
              <a:gd name="connsiteX26" fmla="*/ 2931506 w 3307859"/>
              <a:gd name="connsiteY26" fmla="*/ 2609612 h 3367819"/>
              <a:gd name="connsiteX27" fmla="*/ 2666939 w 3307859"/>
              <a:gd name="connsiteY27" fmla="*/ 2345045 h 3367819"/>
              <a:gd name="connsiteX28" fmla="*/ 2726121 w 3307859"/>
              <a:gd name="connsiteY28" fmla="*/ 2247629 h 3367819"/>
              <a:gd name="connsiteX29" fmla="*/ 2787293 w 3307859"/>
              <a:gd name="connsiteY29" fmla="*/ 2116558 h 3367819"/>
              <a:gd name="connsiteX30" fmla="*/ 2817126 w 3307859"/>
              <a:gd name="connsiteY30" fmla="*/ 2024606 h 3367819"/>
              <a:gd name="connsiteX31" fmla="*/ 3148623 w 3307859"/>
              <a:gd name="connsiteY31" fmla="*/ 2024606 h 3367819"/>
              <a:gd name="connsiteX32" fmla="*/ 3307859 w 3307859"/>
              <a:gd name="connsiteY32" fmla="*/ 1865370 h 3367819"/>
              <a:gd name="connsiteX33" fmla="*/ 3307859 w 3307859"/>
              <a:gd name="connsiteY33" fmla="*/ 1647352 h 3367819"/>
              <a:gd name="connsiteX34" fmla="*/ 3148623 w 3307859"/>
              <a:gd name="connsiteY34" fmla="*/ 1488116 h 3367819"/>
              <a:gd name="connsiteX35" fmla="*/ 2854464 w 3307859"/>
              <a:gd name="connsiteY35" fmla="*/ 1488116 h 3367819"/>
              <a:gd name="connsiteX36" fmla="*/ 2853872 w 3307859"/>
              <a:gd name="connsiteY36" fmla="*/ 1483334 h 3367819"/>
              <a:gd name="connsiteX37" fmla="*/ 2807339 w 3307859"/>
              <a:gd name="connsiteY37" fmla="*/ 1297367 h 3367819"/>
              <a:gd name="connsiteX38" fmla="*/ 2765199 w 3307859"/>
              <a:gd name="connsiteY38" fmla="*/ 1199331 h 3367819"/>
              <a:gd name="connsiteX39" fmla="*/ 3018949 w 3307859"/>
              <a:gd name="connsiteY39" fmla="*/ 945580 h 3367819"/>
              <a:gd name="connsiteX40" fmla="*/ 3018949 w 3307859"/>
              <a:gd name="connsiteY40" fmla="*/ 720386 h 3367819"/>
              <a:gd name="connsiteX41" fmla="*/ 2864787 w 3307859"/>
              <a:gd name="connsiteY41" fmla="*/ 566224 h 3367819"/>
              <a:gd name="connsiteX42" fmla="*/ 2639593 w 3307859"/>
              <a:gd name="connsiteY42" fmla="*/ 566224 h 3367819"/>
              <a:gd name="connsiteX43" fmla="*/ 2438930 w 3307859"/>
              <a:gd name="connsiteY43" fmla="*/ 766887 h 3367819"/>
              <a:gd name="connsiteX44" fmla="*/ 2368107 w 3307859"/>
              <a:gd name="connsiteY44" fmla="*/ 707733 h 3367819"/>
              <a:gd name="connsiteX45" fmla="*/ 2032617 w 3307859"/>
              <a:gd name="connsiteY45" fmla="*/ 541445 h 3367819"/>
              <a:gd name="connsiteX46" fmla="*/ 2014614 w 3307859"/>
              <a:gd name="connsiteY46" fmla="*/ 536816 h 3367819"/>
              <a:gd name="connsiteX47" fmla="*/ 2014614 w 3307859"/>
              <a:gd name="connsiteY47" fmla="*/ 159236 h 3367819"/>
              <a:gd name="connsiteX48" fmla="*/ 1855378 w 3307859"/>
              <a:gd name="connsiteY48" fmla="*/ 0 h 3367819"/>
              <a:gd name="connsiteX49" fmla="*/ 1637360 w 3307859"/>
              <a:gd name="connsiteY49" fmla="*/ 0 h 3367819"/>
              <a:gd name="connsiteX50" fmla="*/ 1478124 w 3307859"/>
              <a:gd name="connsiteY50" fmla="*/ 159236 h 3367819"/>
              <a:gd name="connsiteX51" fmla="*/ 1478124 w 3307859"/>
              <a:gd name="connsiteY51" fmla="*/ 505965 h 3367819"/>
              <a:gd name="connsiteX52" fmla="*/ 1438064 w 3307859"/>
              <a:gd name="connsiteY52" fmla="*/ 512079 h 3367819"/>
              <a:gd name="connsiteX53" fmla="*/ 1241264 w 3307859"/>
              <a:gd name="connsiteY53" fmla="*/ 570529 h 3367819"/>
              <a:gd name="connsiteX54" fmla="*/ 1176161 w 3307859"/>
              <a:gd name="connsiteY54" fmla="*/ 602857 h 3367819"/>
              <a:gd name="connsiteX55" fmla="*/ 1006475 w 3307859"/>
              <a:gd name="connsiteY55" fmla="*/ 308952 h 3367819"/>
              <a:gd name="connsiteX56" fmla="*/ 788955 w 3307859"/>
              <a:gd name="connsiteY56" fmla="*/ 250667 h 3367819"/>
              <a:gd name="connsiteX57" fmla="*/ 600145 w 3307859"/>
              <a:gd name="connsiteY57" fmla="*/ 359676 h 3367819"/>
              <a:gd name="connsiteX58" fmla="*/ 541861 w 3307859"/>
              <a:gd name="connsiteY58" fmla="*/ 577197 h 3367819"/>
              <a:gd name="connsiteX59" fmla="*/ 748841 w 3307859"/>
              <a:gd name="connsiteY59" fmla="*/ 935696 h 3367819"/>
              <a:gd name="connsiteX60" fmla="*/ 644408 w 3307859"/>
              <a:gd name="connsiteY60" fmla="*/ 1086400 h 3367819"/>
              <a:gd name="connsiteX61" fmla="*/ 527797 w 3307859"/>
              <a:gd name="connsiteY61" fmla="*/ 1367512 h 3367819"/>
              <a:gd name="connsiteX62" fmla="*/ 527660 w 3307859"/>
              <a:gd name="connsiteY62" fmla="*/ 1368195 h 3367819"/>
              <a:gd name="connsiteX63" fmla="*/ 159236 w 3307859"/>
              <a:gd name="connsiteY63" fmla="*/ 1368195 h 336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307859" h="3367819">
                <a:moveTo>
                  <a:pt x="0" y="1527431"/>
                </a:moveTo>
                <a:lnTo>
                  <a:pt x="0" y="1745449"/>
                </a:lnTo>
                <a:lnTo>
                  <a:pt x="159236" y="1904685"/>
                </a:lnTo>
                <a:lnTo>
                  <a:pt x="510122" y="1904685"/>
                </a:lnTo>
                <a:lnTo>
                  <a:pt x="524037" y="1977415"/>
                </a:lnTo>
                <a:cubicBezTo>
                  <a:pt x="548529" y="2072609"/>
                  <a:pt x="584488" y="2163200"/>
                  <a:pt x="630353" y="2247629"/>
                </a:cubicBezTo>
                <a:lnTo>
                  <a:pt x="649564" y="2279253"/>
                </a:lnTo>
                <a:lnTo>
                  <a:pt x="439430" y="2643217"/>
                </a:lnTo>
                <a:lnTo>
                  <a:pt x="497715" y="2860737"/>
                </a:lnTo>
                <a:lnTo>
                  <a:pt x="686524" y="2969746"/>
                </a:lnTo>
                <a:lnTo>
                  <a:pt x="904044" y="2911462"/>
                </a:lnTo>
                <a:lnTo>
                  <a:pt x="1036218" y="2682529"/>
                </a:lnTo>
                <a:lnTo>
                  <a:pt x="1110193" y="2727470"/>
                </a:lnTo>
                <a:cubicBezTo>
                  <a:pt x="1194622" y="2773335"/>
                  <a:pt x="1285214" y="2809293"/>
                  <a:pt x="1380408" y="2833785"/>
                </a:cubicBezTo>
                <a:lnTo>
                  <a:pt x="1508103" y="2858218"/>
                </a:lnTo>
                <a:lnTo>
                  <a:pt x="1508103" y="3208583"/>
                </a:lnTo>
                <a:lnTo>
                  <a:pt x="1667339" y="3367819"/>
                </a:lnTo>
                <a:lnTo>
                  <a:pt x="1885357" y="3367819"/>
                </a:lnTo>
                <a:lnTo>
                  <a:pt x="2044593" y="3208583"/>
                </a:lnTo>
                <a:lnTo>
                  <a:pt x="2044593" y="2811553"/>
                </a:lnTo>
                <a:lnTo>
                  <a:pt x="2115210" y="2788642"/>
                </a:lnTo>
                <a:cubicBezTo>
                  <a:pt x="2160311" y="2770858"/>
                  <a:pt x="2204066" y="2750402"/>
                  <a:pt x="2246280" y="2727470"/>
                </a:cubicBezTo>
                <a:lnTo>
                  <a:pt x="2273883" y="2710701"/>
                </a:lnTo>
                <a:lnTo>
                  <a:pt x="2552150" y="2988968"/>
                </a:lnTo>
                <a:lnTo>
                  <a:pt x="2777344" y="2988968"/>
                </a:lnTo>
                <a:lnTo>
                  <a:pt x="2931506" y="2834806"/>
                </a:lnTo>
                <a:lnTo>
                  <a:pt x="2931506" y="2609612"/>
                </a:lnTo>
                <a:lnTo>
                  <a:pt x="2666939" y="2345045"/>
                </a:lnTo>
                <a:lnTo>
                  <a:pt x="2726121" y="2247629"/>
                </a:lnTo>
                <a:cubicBezTo>
                  <a:pt x="2749053" y="2205414"/>
                  <a:pt x="2769509" y="2161659"/>
                  <a:pt x="2787293" y="2116558"/>
                </a:cubicBezTo>
                <a:lnTo>
                  <a:pt x="2817126" y="2024606"/>
                </a:lnTo>
                <a:lnTo>
                  <a:pt x="3148623" y="2024606"/>
                </a:lnTo>
                <a:lnTo>
                  <a:pt x="3307859" y="1865370"/>
                </a:lnTo>
                <a:lnTo>
                  <a:pt x="3307859" y="1647352"/>
                </a:lnTo>
                <a:lnTo>
                  <a:pt x="3148623" y="1488116"/>
                </a:lnTo>
                <a:lnTo>
                  <a:pt x="2854464" y="1488116"/>
                </a:lnTo>
                <a:lnTo>
                  <a:pt x="2853872" y="1483334"/>
                </a:lnTo>
                <a:cubicBezTo>
                  <a:pt x="2843294" y="1419489"/>
                  <a:pt x="2827640" y="1357357"/>
                  <a:pt x="2807339" y="1297367"/>
                </a:cubicBezTo>
                <a:lnTo>
                  <a:pt x="2765199" y="1199331"/>
                </a:lnTo>
                <a:lnTo>
                  <a:pt x="3018949" y="945580"/>
                </a:lnTo>
                <a:lnTo>
                  <a:pt x="3018949" y="720386"/>
                </a:lnTo>
                <a:lnTo>
                  <a:pt x="2864787" y="566224"/>
                </a:lnTo>
                <a:lnTo>
                  <a:pt x="2639593" y="566224"/>
                </a:lnTo>
                <a:lnTo>
                  <a:pt x="2438930" y="766887"/>
                </a:lnTo>
                <a:lnTo>
                  <a:pt x="2368107" y="707733"/>
                </a:lnTo>
                <a:cubicBezTo>
                  <a:pt x="2266867" y="635738"/>
                  <a:pt x="2153895" y="579167"/>
                  <a:pt x="2032617" y="541445"/>
                </a:cubicBezTo>
                <a:lnTo>
                  <a:pt x="2014614" y="536816"/>
                </a:lnTo>
                <a:lnTo>
                  <a:pt x="2014614" y="159236"/>
                </a:lnTo>
                <a:lnTo>
                  <a:pt x="1855378" y="0"/>
                </a:lnTo>
                <a:lnTo>
                  <a:pt x="1637360" y="0"/>
                </a:lnTo>
                <a:lnTo>
                  <a:pt x="1478124" y="159236"/>
                </a:lnTo>
                <a:lnTo>
                  <a:pt x="1478124" y="505965"/>
                </a:lnTo>
                <a:lnTo>
                  <a:pt x="1438064" y="512079"/>
                </a:lnTo>
                <a:cubicBezTo>
                  <a:pt x="1370183" y="525970"/>
                  <a:pt x="1304405" y="545631"/>
                  <a:pt x="1241264" y="570529"/>
                </a:cubicBezTo>
                <a:lnTo>
                  <a:pt x="1176161" y="602857"/>
                </a:lnTo>
                <a:lnTo>
                  <a:pt x="1006475" y="308952"/>
                </a:lnTo>
                <a:lnTo>
                  <a:pt x="788955" y="250667"/>
                </a:lnTo>
                <a:lnTo>
                  <a:pt x="600145" y="359676"/>
                </a:lnTo>
                <a:lnTo>
                  <a:pt x="541861" y="577197"/>
                </a:lnTo>
                <a:lnTo>
                  <a:pt x="748841" y="935696"/>
                </a:lnTo>
                <a:lnTo>
                  <a:pt x="644408" y="1086400"/>
                </a:lnTo>
                <a:cubicBezTo>
                  <a:pt x="594186" y="1173740"/>
                  <a:pt x="554714" y="1268046"/>
                  <a:pt x="527797" y="1367512"/>
                </a:cubicBezTo>
                <a:lnTo>
                  <a:pt x="527660" y="1368195"/>
                </a:lnTo>
                <a:lnTo>
                  <a:pt x="159236" y="1368195"/>
                </a:lnTo>
                <a:close/>
              </a:path>
            </a:pathLst>
          </a:custGeom>
          <a:noFill/>
          <a:ln w="28575">
            <a:gradFill>
              <a:gsLst>
                <a:gs pos="0">
                  <a:srgbClr val="00B6CA"/>
                </a:gs>
                <a:gs pos="33000">
                  <a:srgbClr val="F67F28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CAFC66D-28CD-3B4B-BF52-717FE3EC2A16}"/>
              </a:ext>
            </a:extLst>
          </p:cNvPr>
          <p:cNvSpPr/>
          <p:nvPr/>
        </p:nvSpPr>
        <p:spPr>
          <a:xfrm rot="17097315" flipH="1">
            <a:off x="7001634" y="3111777"/>
            <a:ext cx="1112915" cy="1133088"/>
          </a:xfrm>
          <a:custGeom>
            <a:avLst/>
            <a:gdLst>
              <a:gd name="connsiteX0" fmla="*/ 0 w 3307859"/>
              <a:gd name="connsiteY0" fmla="*/ 1527431 h 3367819"/>
              <a:gd name="connsiteX1" fmla="*/ 0 w 3307859"/>
              <a:gd name="connsiteY1" fmla="*/ 1745449 h 3367819"/>
              <a:gd name="connsiteX2" fmla="*/ 159236 w 3307859"/>
              <a:gd name="connsiteY2" fmla="*/ 1904685 h 3367819"/>
              <a:gd name="connsiteX3" fmla="*/ 510122 w 3307859"/>
              <a:gd name="connsiteY3" fmla="*/ 1904685 h 3367819"/>
              <a:gd name="connsiteX4" fmla="*/ 524037 w 3307859"/>
              <a:gd name="connsiteY4" fmla="*/ 1977415 h 3367819"/>
              <a:gd name="connsiteX5" fmla="*/ 630353 w 3307859"/>
              <a:gd name="connsiteY5" fmla="*/ 2247629 h 3367819"/>
              <a:gd name="connsiteX6" fmla="*/ 649564 w 3307859"/>
              <a:gd name="connsiteY6" fmla="*/ 2279253 h 3367819"/>
              <a:gd name="connsiteX7" fmla="*/ 439430 w 3307859"/>
              <a:gd name="connsiteY7" fmla="*/ 2643217 h 3367819"/>
              <a:gd name="connsiteX8" fmla="*/ 497715 w 3307859"/>
              <a:gd name="connsiteY8" fmla="*/ 2860737 h 3367819"/>
              <a:gd name="connsiteX9" fmla="*/ 686524 w 3307859"/>
              <a:gd name="connsiteY9" fmla="*/ 2969746 h 3367819"/>
              <a:gd name="connsiteX10" fmla="*/ 904044 w 3307859"/>
              <a:gd name="connsiteY10" fmla="*/ 2911462 h 3367819"/>
              <a:gd name="connsiteX11" fmla="*/ 1036218 w 3307859"/>
              <a:gd name="connsiteY11" fmla="*/ 2682529 h 3367819"/>
              <a:gd name="connsiteX12" fmla="*/ 1110193 w 3307859"/>
              <a:gd name="connsiteY12" fmla="*/ 2727470 h 3367819"/>
              <a:gd name="connsiteX13" fmla="*/ 1380408 w 3307859"/>
              <a:gd name="connsiteY13" fmla="*/ 2833785 h 3367819"/>
              <a:gd name="connsiteX14" fmla="*/ 1508103 w 3307859"/>
              <a:gd name="connsiteY14" fmla="*/ 2858218 h 3367819"/>
              <a:gd name="connsiteX15" fmla="*/ 1508103 w 3307859"/>
              <a:gd name="connsiteY15" fmla="*/ 3208583 h 3367819"/>
              <a:gd name="connsiteX16" fmla="*/ 1667339 w 3307859"/>
              <a:gd name="connsiteY16" fmla="*/ 3367819 h 3367819"/>
              <a:gd name="connsiteX17" fmla="*/ 1885357 w 3307859"/>
              <a:gd name="connsiteY17" fmla="*/ 3367819 h 3367819"/>
              <a:gd name="connsiteX18" fmla="*/ 2044593 w 3307859"/>
              <a:gd name="connsiteY18" fmla="*/ 3208583 h 3367819"/>
              <a:gd name="connsiteX19" fmla="*/ 2044593 w 3307859"/>
              <a:gd name="connsiteY19" fmla="*/ 2811553 h 3367819"/>
              <a:gd name="connsiteX20" fmla="*/ 2115210 w 3307859"/>
              <a:gd name="connsiteY20" fmla="*/ 2788642 h 3367819"/>
              <a:gd name="connsiteX21" fmla="*/ 2246280 w 3307859"/>
              <a:gd name="connsiteY21" fmla="*/ 2727470 h 3367819"/>
              <a:gd name="connsiteX22" fmla="*/ 2273883 w 3307859"/>
              <a:gd name="connsiteY22" fmla="*/ 2710701 h 3367819"/>
              <a:gd name="connsiteX23" fmla="*/ 2552150 w 3307859"/>
              <a:gd name="connsiteY23" fmla="*/ 2988968 h 3367819"/>
              <a:gd name="connsiteX24" fmla="*/ 2777344 w 3307859"/>
              <a:gd name="connsiteY24" fmla="*/ 2988968 h 3367819"/>
              <a:gd name="connsiteX25" fmla="*/ 2931506 w 3307859"/>
              <a:gd name="connsiteY25" fmla="*/ 2834806 h 3367819"/>
              <a:gd name="connsiteX26" fmla="*/ 2931506 w 3307859"/>
              <a:gd name="connsiteY26" fmla="*/ 2609612 h 3367819"/>
              <a:gd name="connsiteX27" fmla="*/ 2666939 w 3307859"/>
              <a:gd name="connsiteY27" fmla="*/ 2345045 h 3367819"/>
              <a:gd name="connsiteX28" fmla="*/ 2726121 w 3307859"/>
              <a:gd name="connsiteY28" fmla="*/ 2247629 h 3367819"/>
              <a:gd name="connsiteX29" fmla="*/ 2787293 w 3307859"/>
              <a:gd name="connsiteY29" fmla="*/ 2116558 h 3367819"/>
              <a:gd name="connsiteX30" fmla="*/ 2817126 w 3307859"/>
              <a:gd name="connsiteY30" fmla="*/ 2024606 h 3367819"/>
              <a:gd name="connsiteX31" fmla="*/ 3148623 w 3307859"/>
              <a:gd name="connsiteY31" fmla="*/ 2024606 h 3367819"/>
              <a:gd name="connsiteX32" fmla="*/ 3307859 w 3307859"/>
              <a:gd name="connsiteY32" fmla="*/ 1865370 h 3367819"/>
              <a:gd name="connsiteX33" fmla="*/ 3307859 w 3307859"/>
              <a:gd name="connsiteY33" fmla="*/ 1647352 h 3367819"/>
              <a:gd name="connsiteX34" fmla="*/ 3148623 w 3307859"/>
              <a:gd name="connsiteY34" fmla="*/ 1488116 h 3367819"/>
              <a:gd name="connsiteX35" fmla="*/ 2854464 w 3307859"/>
              <a:gd name="connsiteY35" fmla="*/ 1488116 h 3367819"/>
              <a:gd name="connsiteX36" fmla="*/ 2853872 w 3307859"/>
              <a:gd name="connsiteY36" fmla="*/ 1483334 h 3367819"/>
              <a:gd name="connsiteX37" fmla="*/ 2807339 w 3307859"/>
              <a:gd name="connsiteY37" fmla="*/ 1297367 h 3367819"/>
              <a:gd name="connsiteX38" fmla="*/ 2765199 w 3307859"/>
              <a:gd name="connsiteY38" fmla="*/ 1199331 h 3367819"/>
              <a:gd name="connsiteX39" fmla="*/ 3018949 w 3307859"/>
              <a:gd name="connsiteY39" fmla="*/ 945580 h 3367819"/>
              <a:gd name="connsiteX40" fmla="*/ 3018949 w 3307859"/>
              <a:gd name="connsiteY40" fmla="*/ 720386 h 3367819"/>
              <a:gd name="connsiteX41" fmla="*/ 2864787 w 3307859"/>
              <a:gd name="connsiteY41" fmla="*/ 566224 h 3367819"/>
              <a:gd name="connsiteX42" fmla="*/ 2639593 w 3307859"/>
              <a:gd name="connsiteY42" fmla="*/ 566224 h 3367819"/>
              <a:gd name="connsiteX43" fmla="*/ 2438930 w 3307859"/>
              <a:gd name="connsiteY43" fmla="*/ 766887 h 3367819"/>
              <a:gd name="connsiteX44" fmla="*/ 2368107 w 3307859"/>
              <a:gd name="connsiteY44" fmla="*/ 707733 h 3367819"/>
              <a:gd name="connsiteX45" fmla="*/ 2032617 w 3307859"/>
              <a:gd name="connsiteY45" fmla="*/ 541445 h 3367819"/>
              <a:gd name="connsiteX46" fmla="*/ 2014614 w 3307859"/>
              <a:gd name="connsiteY46" fmla="*/ 536816 h 3367819"/>
              <a:gd name="connsiteX47" fmla="*/ 2014614 w 3307859"/>
              <a:gd name="connsiteY47" fmla="*/ 159236 h 3367819"/>
              <a:gd name="connsiteX48" fmla="*/ 1855378 w 3307859"/>
              <a:gd name="connsiteY48" fmla="*/ 0 h 3367819"/>
              <a:gd name="connsiteX49" fmla="*/ 1637360 w 3307859"/>
              <a:gd name="connsiteY49" fmla="*/ 0 h 3367819"/>
              <a:gd name="connsiteX50" fmla="*/ 1478124 w 3307859"/>
              <a:gd name="connsiteY50" fmla="*/ 159236 h 3367819"/>
              <a:gd name="connsiteX51" fmla="*/ 1478124 w 3307859"/>
              <a:gd name="connsiteY51" fmla="*/ 505965 h 3367819"/>
              <a:gd name="connsiteX52" fmla="*/ 1438064 w 3307859"/>
              <a:gd name="connsiteY52" fmla="*/ 512079 h 3367819"/>
              <a:gd name="connsiteX53" fmla="*/ 1241264 w 3307859"/>
              <a:gd name="connsiteY53" fmla="*/ 570529 h 3367819"/>
              <a:gd name="connsiteX54" fmla="*/ 1176161 w 3307859"/>
              <a:gd name="connsiteY54" fmla="*/ 602857 h 3367819"/>
              <a:gd name="connsiteX55" fmla="*/ 1006475 w 3307859"/>
              <a:gd name="connsiteY55" fmla="*/ 308952 h 3367819"/>
              <a:gd name="connsiteX56" fmla="*/ 788955 w 3307859"/>
              <a:gd name="connsiteY56" fmla="*/ 250667 h 3367819"/>
              <a:gd name="connsiteX57" fmla="*/ 600145 w 3307859"/>
              <a:gd name="connsiteY57" fmla="*/ 359676 h 3367819"/>
              <a:gd name="connsiteX58" fmla="*/ 541861 w 3307859"/>
              <a:gd name="connsiteY58" fmla="*/ 577197 h 3367819"/>
              <a:gd name="connsiteX59" fmla="*/ 748841 w 3307859"/>
              <a:gd name="connsiteY59" fmla="*/ 935696 h 3367819"/>
              <a:gd name="connsiteX60" fmla="*/ 644408 w 3307859"/>
              <a:gd name="connsiteY60" fmla="*/ 1086400 h 3367819"/>
              <a:gd name="connsiteX61" fmla="*/ 527797 w 3307859"/>
              <a:gd name="connsiteY61" fmla="*/ 1367512 h 3367819"/>
              <a:gd name="connsiteX62" fmla="*/ 527660 w 3307859"/>
              <a:gd name="connsiteY62" fmla="*/ 1368195 h 3367819"/>
              <a:gd name="connsiteX63" fmla="*/ 159236 w 3307859"/>
              <a:gd name="connsiteY63" fmla="*/ 1368195 h 336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307859" h="3367819">
                <a:moveTo>
                  <a:pt x="0" y="1527431"/>
                </a:moveTo>
                <a:lnTo>
                  <a:pt x="0" y="1745449"/>
                </a:lnTo>
                <a:lnTo>
                  <a:pt x="159236" y="1904685"/>
                </a:lnTo>
                <a:lnTo>
                  <a:pt x="510122" y="1904685"/>
                </a:lnTo>
                <a:lnTo>
                  <a:pt x="524037" y="1977415"/>
                </a:lnTo>
                <a:cubicBezTo>
                  <a:pt x="548529" y="2072609"/>
                  <a:pt x="584488" y="2163200"/>
                  <a:pt x="630353" y="2247629"/>
                </a:cubicBezTo>
                <a:lnTo>
                  <a:pt x="649564" y="2279253"/>
                </a:lnTo>
                <a:lnTo>
                  <a:pt x="439430" y="2643217"/>
                </a:lnTo>
                <a:lnTo>
                  <a:pt x="497715" y="2860737"/>
                </a:lnTo>
                <a:lnTo>
                  <a:pt x="686524" y="2969746"/>
                </a:lnTo>
                <a:lnTo>
                  <a:pt x="904044" y="2911462"/>
                </a:lnTo>
                <a:lnTo>
                  <a:pt x="1036218" y="2682529"/>
                </a:lnTo>
                <a:lnTo>
                  <a:pt x="1110193" y="2727470"/>
                </a:lnTo>
                <a:cubicBezTo>
                  <a:pt x="1194622" y="2773335"/>
                  <a:pt x="1285214" y="2809293"/>
                  <a:pt x="1380408" y="2833785"/>
                </a:cubicBezTo>
                <a:lnTo>
                  <a:pt x="1508103" y="2858218"/>
                </a:lnTo>
                <a:lnTo>
                  <a:pt x="1508103" y="3208583"/>
                </a:lnTo>
                <a:lnTo>
                  <a:pt x="1667339" y="3367819"/>
                </a:lnTo>
                <a:lnTo>
                  <a:pt x="1885357" y="3367819"/>
                </a:lnTo>
                <a:lnTo>
                  <a:pt x="2044593" y="3208583"/>
                </a:lnTo>
                <a:lnTo>
                  <a:pt x="2044593" y="2811553"/>
                </a:lnTo>
                <a:lnTo>
                  <a:pt x="2115210" y="2788642"/>
                </a:lnTo>
                <a:cubicBezTo>
                  <a:pt x="2160311" y="2770858"/>
                  <a:pt x="2204066" y="2750402"/>
                  <a:pt x="2246280" y="2727470"/>
                </a:cubicBezTo>
                <a:lnTo>
                  <a:pt x="2273883" y="2710701"/>
                </a:lnTo>
                <a:lnTo>
                  <a:pt x="2552150" y="2988968"/>
                </a:lnTo>
                <a:lnTo>
                  <a:pt x="2777344" y="2988968"/>
                </a:lnTo>
                <a:lnTo>
                  <a:pt x="2931506" y="2834806"/>
                </a:lnTo>
                <a:lnTo>
                  <a:pt x="2931506" y="2609612"/>
                </a:lnTo>
                <a:lnTo>
                  <a:pt x="2666939" y="2345045"/>
                </a:lnTo>
                <a:lnTo>
                  <a:pt x="2726121" y="2247629"/>
                </a:lnTo>
                <a:cubicBezTo>
                  <a:pt x="2749053" y="2205414"/>
                  <a:pt x="2769509" y="2161659"/>
                  <a:pt x="2787293" y="2116558"/>
                </a:cubicBezTo>
                <a:lnTo>
                  <a:pt x="2817126" y="2024606"/>
                </a:lnTo>
                <a:lnTo>
                  <a:pt x="3148623" y="2024606"/>
                </a:lnTo>
                <a:lnTo>
                  <a:pt x="3307859" y="1865370"/>
                </a:lnTo>
                <a:lnTo>
                  <a:pt x="3307859" y="1647352"/>
                </a:lnTo>
                <a:lnTo>
                  <a:pt x="3148623" y="1488116"/>
                </a:lnTo>
                <a:lnTo>
                  <a:pt x="2854464" y="1488116"/>
                </a:lnTo>
                <a:lnTo>
                  <a:pt x="2853872" y="1483334"/>
                </a:lnTo>
                <a:cubicBezTo>
                  <a:pt x="2843294" y="1419489"/>
                  <a:pt x="2827640" y="1357357"/>
                  <a:pt x="2807339" y="1297367"/>
                </a:cubicBezTo>
                <a:lnTo>
                  <a:pt x="2765199" y="1199331"/>
                </a:lnTo>
                <a:lnTo>
                  <a:pt x="3018949" y="945580"/>
                </a:lnTo>
                <a:lnTo>
                  <a:pt x="3018949" y="720386"/>
                </a:lnTo>
                <a:lnTo>
                  <a:pt x="2864787" y="566224"/>
                </a:lnTo>
                <a:lnTo>
                  <a:pt x="2639593" y="566224"/>
                </a:lnTo>
                <a:lnTo>
                  <a:pt x="2438930" y="766887"/>
                </a:lnTo>
                <a:lnTo>
                  <a:pt x="2368107" y="707733"/>
                </a:lnTo>
                <a:cubicBezTo>
                  <a:pt x="2266867" y="635738"/>
                  <a:pt x="2153895" y="579167"/>
                  <a:pt x="2032617" y="541445"/>
                </a:cubicBezTo>
                <a:lnTo>
                  <a:pt x="2014614" y="536816"/>
                </a:lnTo>
                <a:lnTo>
                  <a:pt x="2014614" y="159236"/>
                </a:lnTo>
                <a:lnTo>
                  <a:pt x="1855378" y="0"/>
                </a:lnTo>
                <a:lnTo>
                  <a:pt x="1637360" y="0"/>
                </a:lnTo>
                <a:lnTo>
                  <a:pt x="1478124" y="159236"/>
                </a:lnTo>
                <a:lnTo>
                  <a:pt x="1478124" y="505965"/>
                </a:lnTo>
                <a:lnTo>
                  <a:pt x="1438064" y="512079"/>
                </a:lnTo>
                <a:cubicBezTo>
                  <a:pt x="1370183" y="525970"/>
                  <a:pt x="1304405" y="545631"/>
                  <a:pt x="1241264" y="570529"/>
                </a:cubicBezTo>
                <a:lnTo>
                  <a:pt x="1176161" y="602857"/>
                </a:lnTo>
                <a:lnTo>
                  <a:pt x="1006475" y="308952"/>
                </a:lnTo>
                <a:lnTo>
                  <a:pt x="788955" y="250667"/>
                </a:lnTo>
                <a:lnTo>
                  <a:pt x="600145" y="359676"/>
                </a:lnTo>
                <a:lnTo>
                  <a:pt x="541861" y="577197"/>
                </a:lnTo>
                <a:lnTo>
                  <a:pt x="748841" y="935696"/>
                </a:lnTo>
                <a:lnTo>
                  <a:pt x="644408" y="1086400"/>
                </a:lnTo>
                <a:cubicBezTo>
                  <a:pt x="594186" y="1173740"/>
                  <a:pt x="554714" y="1268046"/>
                  <a:pt x="527797" y="1367512"/>
                </a:cubicBezTo>
                <a:lnTo>
                  <a:pt x="527660" y="1368195"/>
                </a:lnTo>
                <a:lnTo>
                  <a:pt x="159236" y="1368195"/>
                </a:lnTo>
                <a:close/>
              </a:path>
            </a:pathLst>
          </a:custGeom>
          <a:noFill/>
          <a:ln w="28575">
            <a:gradFill>
              <a:gsLst>
                <a:gs pos="0">
                  <a:srgbClr val="00B6CA"/>
                </a:gs>
                <a:gs pos="33000">
                  <a:srgbClr val="F67F28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8283D7-5ACB-A945-9D02-3984B7C302F1}"/>
              </a:ext>
            </a:extLst>
          </p:cNvPr>
          <p:cNvSpPr/>
          <p:nvPr/>
        </p:nvSpPr>
        <p:spPr>
          <a:xfrm>
            <a:off x="7906997" y="352379"/>
            <a:ext cx="1075996" cy="1075996"/>
          </a:xfrm>
          <a:prstGeom prst="ellipse">
            <a:avLst/>
          </a:prstGeom>
          <a:solidFill>
            <a:schemeClr val="bg1"/>
          </a:solidFill>
          <a:ln>
            <a:solidFill>
              <a:srgbClr val="00B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381099-4F57-7C4B-AFD3-654365D3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485" y="448550"/>
            <a:ext cx="839709" cy="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38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B5C91C-F531-B248-AD66-6A9EC48FD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0"/>
          <a:stretch/>
        </p:blipFill>
        <p:spPr>
          <a:xfrm>
            <a:off x="3860153" y="267615"/>
            <a:ext cx="2442256" cy="2315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06CCFE-D166-AE42-800C-D09B744CC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" t="11010" r="-489" b="11688"/>
          <a:stretch/>
        </p:blipFill>
        <p:spPr>
          <a:xfrm>
            <a:off x="208341" y="2753326"/>
            <a:ext cx="4803179" cy="24784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5D6DC-5CBE-7D45-816C-55FC73684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" b="4975"/>
          <a:stretch/>
        </p:blipFill>
        <p:spPr>
          <a:xfrm>
            <a:off x="208341" y="267615"/>
            <a:ext cx="3541847" cy="2301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DCFD3-53B2-2441-A6A1-F7D5664997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73" r="24524" b="6398"/>
          <a:stretch/>
        </p:blipFill>
        <p:spPr>
          <a:xfrm>
            <a:off x="6493399" y="261955"/>
            <a:ext cx="2442256" cy="2318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AE6881-0C42-F34C-A136-F45FC264B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47" y="3265150"/>
            <a:ext cx="3786638" cy="2315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919C4D-0078-D345-BC63-DF60B6CC6658}"/>
              </a:ext>
            </a:extLst>
          </p:cNvPr>
          <p:cNvSpPr txBox="1"/>
          <p:nvPr/>
        </p:nvSpPr>
        <p:spPr>
          <a:xfrm>
            <a:off x="5181647" y="2582834"/>
            <a:ext cx="378663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2-е заседание Рабочей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 по здравоохранению ЦАРЭС, </a:t>
            </a:r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11-13 октября 2022 г., </a:t>
            </a:r>
            <a:r>
              <a:rPr lang="ru-RU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Тбилиси</a:t>
            </a:r>
            <a:endParaRPr lang="en-US" sz="13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9FAAB-553A-654A-86E8-E4D7D77A08D8}"/>
              </a:ext>
            </a:extLst>
          </p:cNvPr>
          <p:cNvSpPr txBox="1"/>
          <p:nvPr/>
        </p:nvSpPr>
        <p:spPr>
          <a:xfrm>
            <a:off x="118872" y="5047985"/>
            <a:ext cx="50975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 пути к совместному будущему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сотрудничества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здравоохранения: </a:t>
            </a:r>
            <a:r>
              <a:rPr lang="ru-RU" sz="12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инновации </a:t>
            </a:r>
            <a:r>
              <a:rPr lang="ru-RU" sz="1200" b="1" dirty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 цифровизация x региональная безопасность в области здравоохранения и сотрудничество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ЦАРЭС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4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31C8-B64D-08DC-4698-A0A5F5E1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564" y="103843"/>
            <a:ext cx="7886700" cy="110463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WORK PROGRAM FOR 2023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03311F-86AE-0156-0A64-91A0E931E3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438870"/>
              </p:ext>
            </p:extLst>
          </p:nvPr>
        </p:nvGraphicFramePr>
        <p:xfrm>
          <a:off x="383719" y="966498"/>
          <a:ext cx="8441874" cy="461972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701918">
                  <a:extLst>
                    <a:ext uri="{9D8B030D-6E8A-4147-A177-3AD203B41FA5}">
                      <a16:colId xmlns:a16="http://schemas.microsoft.com/office/drawing/2014/main" val="3273659348"/>
                    </a:ext>
                  </a:extLst>
                </a:gridCol>
                <a:gridCol w="2069083">
                  <a:extLst>
                    <a:ext uri="{9D8B030D-6E8A-4147-A177-3AD203B41FA5}">
                      <a16:colId xmlns:a16="http://schemas.microsoft.com/office/drawing/2014/main" val="1980197359"/>
                    </a:ext>
                  </a:extLst>
                </a:gridCol>
                <a:gridCol w="4670873">
                  <a:extLst>
                    <a:ext uri="{9D8B030D-6E8A-4147-A177-3AD203B41FA5}">
                      <a16:colId xmlns:a16="http://schemas.microsoft.com/office/drawing/2014/main" val="59366253"/>
                    </a:ext>
                  </a:extLst>
                </a:gridCol>
              </a:tblGrid>
              <a:tr h="2157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Pillar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Objective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and Activity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extLst>
                  <a:ext uri="{0D108BD9-81ED-4DB2-BD59-A6C34878D82A}">
                    <a16:rowId xmlns:a16="http://schemas.microsoft.com/office/drawing/2014/main" val="3288666013"/>
                  </a:ext>
                </a:extLst>
              </a:tr>
              <a:tr h="928242">
                <a:tc>
                  <a:txBody>
                    <a:bodyPr/>
                    <a:lstStyle/>
                    <a:p>
                      <a:pPr marL="119380" marR="0" indent="-11938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 Leadership and Human Resource Capacity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Strengthen human resources for appropriate and effective health response measures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repository of reputable/certified training programs, institutions and materials on health security.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extLst>
                  <a:ext uri="{0D108BD9-81ED-4DB2-BD59-A6C34878D82A}">
                    <a16:rowId xmlns:a16="http://schemas.microsoft.com/office/drawing/2014/main" val="2601282264"/>
                  </a:ext>
                </a:extLst>
              </a:tr>
              <a:tr h="1702031">
                <a:tc>
                  <a:txBody>
                    <a:bodyPr/>
                    <a:lstStyle/>
                    <a:p>
                      <a:pPr marL="119380" marR="0" indent="-11938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3: Surge Demand and Access to Supplies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regional supply security by strengthening cross-country collaboration on procurement of essential public health products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working on facilitating information for selected hard-to-access essential medical products as a first step toward collaborative procurement.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 feasibility assessment on establishing regional mechanism(s) for aggregating demand, group contracting or pooled procurement of essential public health supplies.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extLst>
                  <a:ext uri="{0D108BD9-81ED-4DB2-BD59-A6C34878D82A}">
                    <a16:rowId xmlns:a16="http://schemas.microsoft.com/office/drawing/2014/main" val="2903679307"/>
                  </a:ext>
                </a:extLst>
              </a:tr>
              <a:tr h="1165766">
                <a:tc>
                  <a:txBody>
                    <a:bodyPr/>
                    <a:lstStyle/>
                    <a:p>
                      <a:pPr marL="119380" marR="0" indent="-11938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 Vulnerable Population Groups and Border Health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understanding of border health conditions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survey among border communities and mobile populations on their health status, needs, access to health services, and effects of outbreaks and pandemics. </a:t>
                      </a: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assessment of service availability and quality of selected border health facilities.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extLst>
                  <a:ext uri="{0D108BD9-81ED-4DB2-BD59-A6C34878D82A}">
                    <a16:rowId xmlns:a16="http://schemas.microsoft.com/office/drawing/2014/main" val="2816926529"/>
                  </a:ext>
                </a:extLst>
              </a:tr>
              <a:tr h="453262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Crosscutting Theme: Digital Health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 technical capacities on digital health foundations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900"/>
                        <a:buFont typeface="Wingdings" pitchFamily="2" charset="2"/>
                        <a:buChar char=""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 digital health webinars e.g. on Cybersecurity.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2912" marR="62912" marT="0" marB="0"/>
                </a:tc>
                <a:extLst>
                  <a:ext uri="{0D108BD9-81ED-4DB2-BD59-A6C34878D82A}">
                    <a16:rowId xmlns:a16="http://schemas.microsoft.com/office/drawing/2014/main" val="360118637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7787341-5FFC-8242-B404-DBC3F2B0CC92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082DD7D-FB28-CB4C-8FDB-4A88115B10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380" y="8161"/>
            <a:ext cx="10160001" cy="5715000"/>
          </a:xfrm>
          <a:prstGeom prst="rect">
            <a:avLst/>
          </a:prstGeom>
        </p:spPr>
      </p:pic>
      <p:pic>
        <p:nvPicPr>
          <p:cNvPr id="7" name="Picture 11" descr="Shape&#10;&#10;Description automatically generated">
            <a:extLst>
              <a:ext uri="{FF2B5EF4-FFF2-40B4-BE49-F238E27FC236}">
                <a16:creationId xmlns:a16="http://schemas.microsoft.com/office/drawing/2014/main" id="{61F086D0-7B61-404B-8DD6-B34497ED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727" y="1142275"/>
            <a:ext cx="9777845" cy="350402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B447517-EC5E-C246-8AF5-A3BAC847A784}"/>
              </a:ext>
            </a:extLst>
          </p:cNvPr>
          <p:cNvSpPr txBox="1">
            <a:spLocks/>
          </p:cNvSpPr>
          <p:nvPr/>
        </p:nvSpPr>
        <p:spPr>
          <a:xfrm>
            <a:off x="1073231" y="2652931"/>
            <a:ext cx="7886700" cy="2139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2000" dirty="0">
              <a:solidFill>
                <a:srgbClr val="056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 веб-сайт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 ЦАРЭС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https://www.carecprogram.org/?page_id=19337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«Здравоохранение ЦАРЭС»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платформе электронного обучения Института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https://elearning.carecinstitute.org/tag/carec-health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solidFill>
                <a:srgbClr val="FFFFFF"/>
              </a:solidFill>
              <a:latin typeface="Calibri"/>
              <a:ea typeface="+mj-lt"/>
              <a:cs typeface="Calibri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0451E92A-C617-B445-AE5C-46734B5964AC}"/>
              </a:ext>
            </a:extLst>
          </p:cNvPr>
          <p:cNvSpPr txBox="1">
            <a:spLocks/>
          </p:cNvSpPr>
          <p:nvPr/>
        </p:nvSpPr>
        <p:spPr>
          <a:xfrm>
            <a:off x="864057" y="1208478"/>
            <a:ext cx="7886700" cy="10361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solidFill>
                <a:srgbClr val="FFFFFF"/>
              </a:solidFill>
              <a:latin typeface="Calibri"/>
              <a:ea typeface="+mj-lt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65AD68-B2CD-CA47-AC93-8021FC45CA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2703" y="4311552"/>
            <a:ext cx="5829300" cy="111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2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5FEE778-985D-BDFA-F4BB-1A402594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92" y="0"/>
            <a:ext cx="9144000" cy="5715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058F25-3B2F-4F8A-EB27-F52AEA916ECD}"/>
              </a:ext>
            </a:extLst>
          </p:cNvPr>
          <p:cNvSpPr/>
          <p:nvPr/>
        </p:nvSpPr>
        <p:spPr>
          <a:xfrm>
            <a:off x="-8366" y="542695"/>
            <a:ext cx="9144000" cy="3556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9000">
                <a:srgbClr val="FDB514"/>
              </a:gs>
              <a:gs pos="83000">
                <a:srgbClr val="FDB514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31F10-1FD2-E997-5484-537E2ED6FA02}"/>
              </a:ext>
            </a:extLst>
          </p:cNvPr>
          <p:cNvSpPr txBox="1"/>
          <p:nvPr/>
        </p:nvSpPr>
        <p:spPr>
          <a:xfrm>
            <a:off x="694944" y="518737"/>
            <a:ext cx="766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РЕЗЮМЕ: 2-е заседание Рабочей группы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здравоохранению ЦАРЭС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(11-13 октября 2022 г.,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Тбилиси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B9812-6AC2-B143-B71B-EF55531019B5}"/>
              </a:ext>
            </a:extLst>
          </p:cNvPr>
          <p:cNvSpPr txBox="1"/>
          <p:nvPr/>
        </p:nvSpPr>
        <p:spPr>
          <a:xfrm>
            <a:off x="514058" y="1967035"/>
            <a:ext cx="24303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Форум идей</a:t>
            </a:r>
            <a:endParaRPr lang="en-US" sz="1600" b="1" dirty="0">
              <a:solidFill>
                <a:srgbClr val="00B6CA"/>
              </a:solidFill>
              <a:highlight>
                <a:srgbClr val="FDFDF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стендов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инновационными решениями и мероприятиями партнеров по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8FC9D00A-27A9-D244-B7FD-16999F469645}"/>
              </a:ext>
            </a:extLst>
          </p:cNvPr>
          <p:cNvSpPr/>
          <p:nvPr/>
        </p:nvSpPr>
        <p:spPr>
          <a:xfrm rot="7994663">
            <a:off x="4377229" y="1497971"/>
            <a:ext cx="357616" cy="357616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7"/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BAF6C5F8-063B-A74A-8AB4-FC05EDC1576C}"/>
              </a:ext>
            </a:extLst>
          </p:cNvPr>
          <p:cNvSpPr/>
          <p:nvPr/>
        </p:nvSpPr>
        <p:spPr>
          <a:xfrm rot="7994663">
            <a:off x="1473888" y="1305938"/>
            <a:ext cx="357616" cy="357616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7"/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23A151F9-33C6-DD4F-9E05-9BBAD914DE3C}"/>
              </a:ext>
            </a:extLst>
          </p:cNvPr>
          <p:cNvSpPr/>
          <p:nvPr/>
        </p:nvSpPr>
        <p:spPr>
          <a:xfrm rot="7994663">
            <a:off x="4412361" y="3527860"/>
            <a:ext cx="357616" cy="357616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7"/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B8E2DC7C-A22B-7F46-A2AD-157C6EFE420F}"/>
              </a:ext>
            </a:extLst>
          </p:cNvPr>
          <p:cNvSpPr/>
          <p:nvPr/>
        </p:nvSpPr>
        <p:spPr>
          <a:xfrm rot="7994663">
            <a:off x="7285418" y="3585628"/>
            <a:ext cx="357616" cy="357616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7"/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BABEC7EB-825D-5F49-A6D0-E3DC3F5E8611}"/>
              </a:ext>
            </a:extLst>
          </p:cNvPr>
          <p:cNvSpPr/>
          <p:nvPr/>
        </p:nvSpPr>
        <p:spPr>
          <a:xfrm rot="7994663">
            <a:off x="7269333" y="1377446"/>
            <a:ext cx="357616" cy="357616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7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C004B-5B88-B740-8827-D2A30488F306}"/>
              </a:ext>
            </a:extLst>
          </p:cNvPr>
          <p:cNvSpPr txBox="1"/>
          <p:nvPr/>
        </p:nvSpPr>
        <p:spPr>
          <a:xfrm>
            <a:off x="3495462" y="2110493"/>
            <a:ext cx="22835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Две панели</a:t>
            </a:r>
            <a:endParaRPr lang="en-US" sz="1600" b="1" dirty="0">
              <a:solidFill>
                <a:srgbClr val="00B6CA"/>
              </a:solidFill>
              <a:highlight>
                <a:srgbClr val="FDFDF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панель высокого уровня по региональному сотрудничеству и панель по цифровому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здравоохранению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29519C-4C48-FF47-B9FA-20B0B52D5F22}"/>
              </a:ext>
            </a:extLst>
          </p:cNvPr>
          <p:cNvSpPr txBox="1"/>
          <p:nvPr/>
        </p:nvSpPr>
        <p:spPr>
          <a:xfrm>
            <a:off x="3495462" y="4049301"/>
            <a:ext cx="20823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en-US" sz="1600" b="1" dirty="0">
              <a:solidFill>
                <a:srgbClr val="00B6CA"/>
              </a:solidFill>
              <a:highlight>
                <a:srgbClr val="FDFDF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рамочная инвестиционная программа и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страновые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дорожные карты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639628-486B-2740-8559-5167BDCA7561}"/>
              </a:ext>
            </a:extLst>
          </p:cNvPr>
          <p:cNvSpPr txBox="1"/>
          <p:nvPr/>
        </p:nvSpPr>
        <p:spPr>
          <a:xfrm>
            <a:off x="6262393" y="4262305"/>
            <a:ext cx="24376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Полевая поездка</a:t>
            </a:r>
            <a:endParaRPr lang="en-US" sz="1600" b="1" dirty="0">
              <a:solidFill>
                <a:srgbClr val="00B6CA"/>
              </a:solidFill>
              <a:highlight>
                <a:srgbClr val="FDFDF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центр контроля заболеваний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Грузии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F15BB5-A6DD-E84C-A4C4-6B39E9232BD9}"/>
              </a:ext>
            </a:extLst>
          </p:cNvPr>
          <p:cNvSpPr txBox="1"/>
          <p:nvPr/>
        </p:nvSpPr>
        <p:spPr>
          <a:xfrm>
            <a:off x="6314535" y="2049421"/>
            <a:ext cx="22808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Шесть групповых сессий</a:t>
            </a:r>
            <a:endParaRPr lang="en-US" sz="1600" b="1" dirty="0">
              <a:solidFill>
                <a:srgbClr val="00B6CA"/>
              </a:solidFill>
              <a:highlight>
                <a:srgbClr val="FDFDF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медицинской помощи, цифровое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здравоохранение, по четырем компонентам стратегии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42DCA-AA62-F741-91F6-54E1CBA89430}"/>
              </a:ext>
            </a:extLst>
          </p:cNvPr>
          <p:cNvSpPr txBox="1"/>
          <p:nvPr/>
        </p:nvSpPr>
        <p:spPr>
          <a:xfrm>
            <a:off x="164303" y="4052555"/>
            <a:ext cx="31181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6CA"/>
                </a:solidFill>
                <a:highlight>
                  <a:srgbClr val="FDFDF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Участники</a:t>
            </a:r>
            <a:endParaRPr lang="en-US" sz="1600" b="1" dirty="0">
              <a:solidFill>
                <a:srgbClr val="00B6CA"/>
              </a:solidFill>
              <a:highlight>
                <a:srgbClr val="FDFDF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министерств здравоохранения,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АБР,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партнеры, эксперты. Вступительная речь Министра здравоохранения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Грузии и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вице-президента АБР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0E470C3A-B154-8C4A-831A-370ED9F1BFC2}"/>
              </a:ext>
            </a:extLst>
          </p:cNvPr>
          <p:cNvSpPr/>
          <p:nvPr/>
        </p:nvSpPr>
        <p:spPr>
          <a:xfrm rot="7994663">
            <a:off x="1473888" y="3456131"/>
            <a:ext cx="357616" cy="357616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9" tIns="36005" rIns="72009" bIns="36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67"/>
          </a:p>
        </p:txBody>
      </p:sp>
    </p:spTree>
    <p:extLst>
      <p:ext uri="{BB962C8B-B14F-4D97-AF65-F5344CB8AC3E}">
        <p14:creationId xmlns:p14="http://schemas.microsoft.com/office/powerpoint/2010/main" val="339221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5A7F4192-E2EA-1549-81A8-06BBC9B49706}"/>
              </a:ext>
            </a:extLst>
          </p:cNvPr>
          <p:cNvSpPr/>
          <p:nvPr/>
        </p:nvSpPr>
        <p:spPr>
          <a:xfrm rot="3848650">
            <a:off x="3347536" y="-1442163"/>
            <a:ext cx="1692725" cy="10126265"/>
          </a:xfrm>
          <a:custGeom>
            <a:avLst/>
            <a:gdLst>
              <a:gd name="connsiteX0" fmla="*/ 4996069 w 4996069"/>
              <a:gd name="connsiteY0" fmla="*/ 0 h 4452731"/>
              <a:gd name="connsiteX1" fmla="*/ 1669774 w 4996069"/>
              <a:gd name="connsiteY1" fmla="*/ 4452731 h 4452731"/>
              <a:gd name="connsiteX2" fmla="*/ 0 w 4996069"/>
              <a:gd name="connsiteY2" fmla="*/ 4412974 h 4452731"/>
              <a:gd name="connsiteX3" fmla="*/ 4664765 w 4996069"/>
              <a:gd name="connsiteY3" fmla="*/ 0 h 4452731"/>
              <a:gd name="connsiteX4" fmla="*/ 4996069 w 4996069"/>
              <a:gd name="connsiteY4" fmla="*/ 0 h 445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6069" h="4452731">
                <a:moveTo>
                  <a:pt x="4996069" y="0"/>
                </a:moveTo>
                <a:lnTo>
                  <a:pt x="1669774" y="4452731"/>
                </a:lnTo>
                <a:lnTo>
                  <a:pt x="0" y="4412974"/>
                </a:lnTo>
                <a:lnTo>
                  <a:pt x="4664765" y="0"/>
                </a:lnTo>
                <a:lnTo>
                  <a:pt x="499606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bg1">
                  <a:lumMod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A850238C-5FB8-E74F-A649-A3C6BC8E0612}"/>
              </a:ext>
            </a:extLst>
          </p:cNvPr>
          <p:cNvSpPr/>
          <p:nvPr/>
        </p:nvSpPr>
        <p:spPr>
          <a:xfrm rot="7994663">
            <a:off x="2307593" y="2667495"/>
            <a:ext cx="851720" cy="892357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C55A0138-3EC9-F244-BB61-9F5C18D5E837}"/>
              </a:ext>
            </a:extLst>
          </p:cNvPr>
          <p:cNvSpPr/>
          <p:nvPr/>
        </p:nvSpPr>
        <p:spPr>
          <a:xfrm rot="7994663">
            <a:off x="6818715" y="2037035"/>
            <a:ext cx="437523" cy="439435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B6B344-0441-AE42-98CE-C37F75466B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4952" y="-84573"/>
            <a:ext cx="7886700" cy="994172"/>
          </a:xfrm>
        </p:spPr>
        <p:txBody>
          <a:bodyPr>
            <a:normAutofit/>
          </a:bodyPr>
          <a:lstStyle/>
          <a:p>
            <a:r>
              <a:rPr lang="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регионального сотрудничества ЦАРЭС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здравоохранения</a:t>
            </a:r>
            <a:endParaRPr lang="en-US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9357F-936C-3640-B741-5114ADB56AFB}"/>
              </a:ext>
            </a:extLst>
          </p:cNvPr>
          <p:cNvGrpSpPr/>
          <p:nvPr/>
        </p:nvGrpSpPr>
        <p:grpSpPr>
          <a:xfrm>
            <a:off x="415216" y="2994657"/>
            <a:ext cx="1337470" cy="1337309"/>
            <a:chOff x="940906" y="1921566"/>
            <a:chExt cx="2650434" cy="2650434"/>
          </a:xfrm>
        </p:grpSpPr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C66FF586-12E9-2B43-9C85-22B0A2BA3A5B}"/>
                </a:ext>
              </a:extLst>
            </p:cNvPr>
            <p:cNvSpPr/>
            <p:nvPr/>
          </p:nvSpPr>
          <p:spPr>
            <a:xfrm rot="7994663">
              <a:off x="940906" y="1921566"/>
              <a:ext cx="2650434" cy="2650434"/>
            </a:xfrm>
            <a:prstGeom prst="teardrop">
              <a:avLst>
                <a:gd name="adj" fmla="val 119000"/>
              </a:avLst>
            </a:prstGeom>
            <a:solidFill>
              <a:schemeClr val="bg1"/>
            </a:solidFill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67F28"/>
                  </a:gs>
                  <a:gs pos="82000">
                    <a:srgbClr val="F67F28"/>
                  </a:gs>
                  <a:gs pos="100000">
                    <a:srgbClr val="F67F28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758AE4-A125-234B-8676-21D0FFBF6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8903" y="2399747"/>
              <a:ext cx="1668670" cy="166867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6415B2C-BF00-3D44-8124-808B6A993A69}"/>
                </a:ext>
              </a:extLst>
            </p:cNvPr>
            <p:cNvSpPr/>
            <p:nvPr/>
          </p:nvSpPr>
          <p:spPr>
            <a:xfrm rot="7565502">
              <a:off x="1272511" y="2292111"/>
              <a:ext cx="1968824" cy="1968824"/>
            </a:xfrm>
            <a:prstGeom prst="ellipse">
              <a:avLst/>
            </a:prstGeom>
            <a:noFill/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F67F28"/>
                  </a:gs>
                  <a:gs pos="82000">
                    <a:srgbClr val="F67F28"/>
                  </a:gs>
                  <a:gs pos="100000">
                    <a:srgbClr val="F67F28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BA98C8A-6737-7F45-B986-C882F24E3373}"/>
              </a:ext>
            </a:extLst>
          </p:cNvPr>
          <p:cNvSpPr txBox="1">
            <a:spLocks/>
          </p:cNvSpPr>
          <p:nvPr/>
        </p:nvSpPr>
        <p:spPr>
          <a:xfrm>
            <a:off x="4882428" y="720372"/>
            <a:ext cx="1573268" cy="116045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Одобрение Стратегии здравоохранения ЦАРЭС до 2030 года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 2021 г.</a:t>
            </a:r>
            <a:endParaRPr lang="ru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9917D97-AF05-6646-8D54-FFFFFB241497}"/>
              </a:ext>
            </a:extLst>
          </p:cNvPr>
          <p:cNvSpPr txBox="1">
            <a:spLocks/>
          </p:cNvSpPr>
          <p:nvPr/>
        </p:nvSpPr>
        <p:spPr>
          <a:xfrm>
            <a:off x="1982856" y="4741297"/>
            <a:ext cx="3747052" cy="5491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311367E-7FE5-D242-9752-E82CE628EF56}"/>
              </a:ext>
            </a:extLst>
          </p:cNvPr>
          <p:cNvSpPr txBox="1">
            <a:spLocks/>
          </p:cNvSpPr>
          <p:nvPr/>
        </p:nvSpPr>
        <p:spPr>
          <a:xfrm>
            <a:off x="170734" y="1688362"/>
            <a:ext cx="1831897" cy="7127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050" dirty="0">
                <a:latin typeface="Arial" panose="020B0604020202020204" pitchFamily="34" charset="0"/>
                <a:cs typeface="Arial" panose="020B0604020202020204" pitchFamily="34" charset="0"/>
              </a:rPr>
              <a:t>ЦАРЭС 2030 отдает приоритет сотрудничеству в области здравоохранения в рамках Кластера человеческого развития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0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" sz="105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г</a:t>
            </a:r>
            <a:r>
              <a:rPr lang="ru" sz="105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5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14D3B00-9941-A24A-9069-B4CA4596309A}"/>
              </a:ext>
            </a:extLst>
          </p:cNvPr>
          <p:cNvSpPr txBox="1">
            <a:spLocks/>
          </p:cNvSpPr>
          <p:nvPr/>
        </p:nvSpPr>
        <p:spPr>
          <a:xfrm>
            <a:off x="1900314" y="1307383"/>
            <a:ext cx="1662834" cy="86434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Подготовлено предварительное исследование сотрудничества ЦАРЭС в области здравоохранения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E6AFADD5-E00A-EA40-B0A2-E3BAF71EBCD6}"/>
              </a:ext>
            </a:extLst>
          </p:cNvPr>
          <p:cNvSpPr/>
          <p:nvPr/>
        </p:nvSpPr>
        <p:spPr>
          <a:xfrm rot="7994663">
            <a:off x="5446703" y="2182787"/>
            <a:ext cx="618410" cy="609092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7B129A1-0E83-5E43-A7F2-08560D79AE85}"/>
              </a:ext>
            </a:extLst>
          </p:cNvPr>
          <p:cNvSpPr txBox="1">
            <a:spLocks/>
          </p:cNvSpPr>
          <p:nvPr/>
        </p:nvSpPr>
        <p:spPr>
          <a:xfrm>
            <a:off x="6314676" y="651259"/>
            <a:ext cx="1346412" cy="131702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инвестиционная </a:t>
            </a:r>
            <a:r>
              <a:rPr lang="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на 2022-2027 гг. </a:t>
            </a:r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20223 г.</a:t>
            </a:r>
            <a:endParaRPr lang="en-US" sz="135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0B439-1D2F-C045-905D-C57E6B103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825" y="2819969"/>
            <a:ext cx="1123345" cy="1448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CD64C3-C2B6-8D49-993E-261754757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1" y="3381274"/>
            <a:ext cx="1244471" cy="1583873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F88D3542-AF7C-5240-9185-AD2F2942EE1E}"/>
              </a:ext>
            </a:extLst>
          </p:cNvPr>
          <p:cNvSpPr txBox="1">
            <a:spLocks/>
          </p:cNvSpPr>
          <p:nvPr/>
        </p:nvSpPr>
        <p:spPr>
          <a:xfrm>
            <a:off x="3522990" y="1534468"/>
            <a:ext cx="1479866" cy="90387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Создание рабочей группы по здравоохранению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 2021 г.</a:t>
            </a:r>
            <a:endParaRPr lang="ru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22FB613A-7F56-4647-8085-C0AEB7354281}"/>
              </a:ext>
            </a:extLst>
          </p:cNvPr>
          <p:cNvSpPr/>
          <p:nvPr/>
        </p:nvSpPr>
        <p:spPr>
          <a:xfrm rot="7994663">
            <a:off x="3940537" y="2453200"/>
            <a:ext cx="776723" cy="800506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9E4456-F60C-BC40-8D9E-B013070D3CEC}"/>
              </a:ext>
            </a:extLst>
          </p:cNvPr>
          <p:cNvSpPr/>
          <p:nvPr/>
        </p:nvSpPr>
        <p:spPr>
          <a:xfrm>
            <a:off x="7661087" y="981238"/>
            <a:ext cx="1573268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Фокус на реализации до 2030 года</a:t>
            </a:r>
            <a:endParaRPr lang="ru-RU" sz="135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4FCBF0B-18DE-6048-B06F-526B207B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4C435-6B2E-4989-9492-524D38DA5DA8}" type="slidenum">
              <a:rPr lang="en-US" smtClean="0"/>
              <a:t>2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C63B3B5-74E7-0D49-9083-9963EE76E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17" y="2042228"/>
            <a:ext cx="711764" cy="900926"/>
          </a:xfrm>
          <a:prstGeom prst="rect">
            <a:avLst/>
          </a:prstGeom>
        </p:spPr>
      </p:pic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EDD5578C-B582-384D-B540-A5C618D12A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66" y="5587097"/>
            <a:ext cx="9152366" cy="381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391772A-8678-0042-96DA-9132BA5299B4}"/>
              </a:ext>
            </a:extLst>
          </p:cNvPr>
          <p:cNvSpPr/>
          <p:nvPr/>
        </p:nvSpPr>
        <p:spPr>
          <a:xfrm>
            <a:off x="601134" y="-817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8D516DE-1F0D-D840-9313-9F794FE5A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49" y="2047891"/>
            <a:ext cx="409137" cy="4090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4C9C47-53C3-D146-90E5-190772A1F38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6318" y="2525611"/>
            <a:ext cx="703937" cy="703937"/>
          </a:xfrm>
          <a:prstGeom prst="rect">
            <a:avLst/>
          </a:prstGeom>
        </p:spPr>
      </p:pic>
      <p:sp>
        <p:nvSpPr>
          <p:cNvPr id="34" name="Teardrop 33">
            <a:extLst>
              <a:ext uri="{FF2B5EF4-FFF2-40B4-BE49-F238E27FC236}">
                <a16:creationId xmlns:a16="http://schemas.microsoft.com/office/drawing/2014/main" id="{02CD9D55-195C-754E-B453-1C4B8DB71593}"/>
              </a:ext>
            </a:extLst>
          </p:cNvPr>
          <p:cNvSpPr/>
          <p:nvPr/>
        </p:nvSpPr>
        <p:spPr>
          <a:xfrm rot="7994663">
            <a:off x="8320611" y="1827095"/>
            <a:ext cx="243292" cy="258653"/>
          </a:xfrm>
          <a:prstGeom prst="teardrop">
            <a:avLst>
              <a:gd name="adj" fmla="val 14308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67F28"/>
                </a:gs>
                <a:gs pos="82000">
                  <a:srgbClr val="F67F28"/>
                </a:gs>
                <a:gs pos="100000">
                  <a:srgbClr val="F67F2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5F580B4C-3409-784C-8F0E-71F58C410664}"/>
              </a:ext>
            </a:extLst>
          </p:cNvPr>
          <p:cNvSpPr txBox="1">
            <a:spLocks/>
          </p:cNvSpPr>
          <p:nvPr/>
        </p:nvSpPr>
        <p:spPr>
          <a:xfrm>
            <a:off x="6154078" y="3360904"/>
            <a:ext cx="2917186" cy="8815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350" dirty="0" smtClean="0">
                <a:latin typeface="Arial" panose="020B0604020202020204" pitchFamily="34" charset="0"/>
                <a:cs typeface="Arial" panose="020B0604020202020204" pitchFamily="34" charset="0"/>
              </a:rPr>
              <a:t>Посредством отобранной ТП и возможностей партнеров по новым проектам, усилий стран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53408DD-62E7-134A-92E1-DC00BAC5DC4D}"/>
              </a:ext>
            </a:extLst>
          </p:cNvPr>
          <p:cNvCxnSpPr>
            <a:cxnSpLocks/>
          </p:cNvCxnSpPr>
          <p:nvPr/>
        </p:nvCxnSpPr>
        <p:spPr>
          <a:xfrm>
            <a:off x="8448643" y="2633461"/>
            <a:ext cx="0" cy="503077"/>
          </a:xfrm>
          <a:prstGeom prst="straightConnector1">
            <a:avLst/>
          </a:prstGeom>
          <a:ln w="28575">
            <a:prstDash val="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156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5FEE778-985D-BDFA-F4BB-1A402594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81" y="0"/>
            <a:ext cx="9144000" cy="571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80911A-A406-3E4A-A526-FFBF3D8BF38D}"/>
              </a:ext>
            </a:extLst>
          </p:cNvPr>
          <p:cNvSpPr txBox="1"/>
          <p:nvPr/>
        </p:nvSpPr>
        <p:spPr>
          <a:xfrm>
            <a:off x="4396138" y="4109163"/>
            <a:ext cx="3433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09F525-743F-70C3-23F2-56356C8A7D5D}"/>
              </a:ext>
            </a:extLst>
          </p:cNvPr>
          <p:cNvGrpSpPr/>
          <p:nvPr/>
        </p:nvGrpSpPr>
        <p:grpSpPr>
          <a:xfrm>
            <a:off x="7382906" y="4624333"/>
            <a:ext cx="1551498" cy="690990"/>
            <a:chOff x="4772510" y="222710"/>
            <a:chExt cx="2068664" cy="921320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EFB126D-EB7C-9650-FA70-C7793794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510" y="230713"/>
              <a:ext cx="921320" cy="885190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17C375C6-9E64-1547-FEBE-9CB12A4FD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854" y="222710"/>
              <a:ext cx="921320" cy="921320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F258C1B-198C-CDEF-EF29-FF509D64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9" y="1969610"/>
            <a:ext cx="7886700" cy="213955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Региональная рамочная инвестиционная </a:t>
            </a:r>
            <a:r>
              <a:rPr lang="ru-RU" sz="3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на 2022–2027 </a:t>
            </a:r>
            <a:r>
              <a:rPr lang="ru-RU" sz="3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гг. Стратегии </a:t>
            </a:r>
            <a:r>
              <a:rPr lang="ru-RU" sz="3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 ЦАРЭС до 2030 г</a:t>
            </a:r>
            <a:r>
              <a:rPr lang="ru-RU" sz="3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FFFF"/>
              </a:solidFill>
              <a:latin typeface="Calibri"/>
              <a:ea typeface="+mj-lt"/>
              <a:cs typeface="Calibri"/>
            </a:endParaRPr>
          </a:p>
        </p:txBody>
      </p:sp>
      <p:pic>
        <p:nvPicPr>
          <p:cNvPr id="8" name="Picture 11" descr="Shape&#10;&#10;Description automatically generated">
            <a:extLst>
              <a:ext uri="{FF2B5EF4-FFF2-40B4-BE49-F238E27FC236}">
                <a16:creationId xmlns:a16="http://schemas.microsoft.com/office/drawing/2014/main" id="{7BB498EB-CA91-0F67-C3BB-1AA8F4AB9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1727" y="554447"/>
            <a:ext cx="9777845" cy="3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8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568476" y="8162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C6BB92-0C98-2041-AC89-9D89B7D2B1DC}"/>
              </a:ext>
            </a:extLst>
          </p:cNvPr>
          <p:cNvGrpSpPr/>
          <p:nvPr/>
        </p:nvGrpSpPr>
        <p:grpSpPr>
          <a:xfrm>
            <a:off x="1913318" y="148322"/>
            <a:ext cx="6117369" cy="1229123"/>
            <a:chOff x="2520176" y="1349299"/>
            <a:chExt cx="7126348" cy="12615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793085E-9630-D241-8676-675CD5387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0176" y="1349299"/>
              <a:ext cx="3568390" cy="1260086"/>
            </a:xfrm>
            <a:prstGeom prst="line">
              <a:avLst/>
            </a:prstGeom>
            <a:ln w="19050">
              <a:solidFill>
                <a:srgbClr val="00A6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D3EE6E-26B3-D243-9FE5-C22E00ED5E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8134" y="1350778"/>
              <a:ext cx="3568390" cy="1260086"/>
            </a:xfrm>
            <a:prstGeom prst="line">
              <a:avLst/>
            </a:prstGeom>
            <a:ln w="19050">
              <a:solidFill>
                <a:srgbClr val="00A6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329B5AA-21FD-3247-9792-1D0AA3232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962"/>
          <a:stretch/>
        </p:blipFill>
        <p:spPr>
          <a:xfrm>
            <a:off x="3881730" y="384578"/>
            <a:ext cx="2180546" cy="9320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5ADFDCA-2CF5-994C-8187-3F7C0F7D6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772" y="2037580"/>
            <a:ext cx="559934" cy="559934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9D67EA2-6AA8-E241-B555-C5C847CD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330" y="2107355"/>
            <a:ext cx="513560" cy="45649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0D01B66-5E6D-DF41-B607-8D678E650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412" y="2086566"/>
            <a:ext cx="549224" cy="477896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C3FD9B2-C5EB-E846-95B3-1FA823B93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929" y="2098132"/>
            <a:ext cx="406568" cy="4422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ACD79-55D2-2B44-ABD5-EC0D6A2C8217}"/>
              </a:ext>
            </a:extLst>
          </p:cNvPr>
          <p:cNvGrpSpPr/>
          <p:nvPr/>
        </p:nvGrpSpPr>
        <p:grpSpPr>
          <a:xfrm>
            <a:off x="2166701" y="1764756"/>
            <a:ext cx="3368450" cy="1667783"/>
            <a:chOff x="2971800" y="2280557"/>
            <a:chExt cx="4491266" cy="26289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EC5DA9E-5F35-AA40-9BE6-CD4DE25CD786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280557"/>
              <a:ext cx="0" cy="2628900"/>
            </a:xfrm>
            <a:prstGeom prst="line">
              <a:avLst/>
            </a:prstGeom>
            <a:ln w="19050">
              <a:solidFill>
                <a:srgbClr val="00A6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A6A02F8-1782-5C47-90B5-FB4E3C472904}"/>
                </a:ext>
              </a:extLst>
            </p:cNvPr>
            <p:cNvCxnSpPr>
              <a:cxnSpLocks/>
            </p:cNvCxnSpPr>
            <p:nvPr/>
          </p:nvCxnSpPr>
          <p:spPr>
            <a:xfrm>
              <a:off x="7463066" y="2280557"/>
              <a:ext cx="0" cy="2628900"/>
            </a:xfrm>
            <a:prstGeom prst="line">
              <a:avLst/>
            </a:prstGeom>
            <a:ln w="19050">
              <a:solidFill>
                <a:srgbClr val="00A6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E43903-A803-A84B-BB37-81F1A209A10D}"/>
                </a:ext>
              </a:extLst>
            </p:cNvPr>
            <p:cNvCxnSpPr>
              <a:cxnSpLocks/>
            </p:cNvCxnSpPr>
            <p:nvPr/>
          </p:nvCxnSpPr>
          <p:spPr>
            <a:xfrm>
              <a:off x="5920822" y="2280557"/>
              <a:ext cx="0" cy="2628900"/>
            </a:xfrm>
            <a:prstGeom prst="line">
              <a:avLst/>
            </a:prstGeom>
            <a:ln w="19050">
              <a:solidFill>
                <a:srgbClr val="00A6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E71D73-EF09-F446-A9C4-1932F3730FBC}"/>
                </a:ext>
              </a:extLst>
            </p:cNvPr>
            <p:cNvCxnSpPr>
              <a:cxnSpLocks/>
            </p:cNvCxnSpPr>
            <p:nvPr/>
          </p:nvCxnSpPr>
          <p:spPr>
            <a:xfrm>
              <a:off x="4412444" y="2280557"/>
              <a:ext cx="0" cy="2628900"/>
            </a:xfrm>
            <a:prstGeom prst="line">
              <a:avLst/>
            </a:prstGeom>
            <a:ln w="19050">
              <a:solidFill>
                <a:srgbClr val="00A6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7A87B1B-62F0-2F44-9F76-BB6EA5105C9E}"/>
              </a:ext>
            </a:extLst>
          </p:cNvPr>
          <p:cNvSpPr txBox="1"/>
          <p:nvPr/>
        </p:nvSpPr>
        <p:spPr>
          <a:xfrm>
            <a:off x="2375043" y="1783126"/>
            <a:ext cx="1024639" cy="2308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A90F4C-79EA-434B-9DFC-558DD15B03F9}"/>
              </a:ext>
            </a:extLst>
          </p:cNvPr>
          <p:cNvSpPr txBox="1"/>
          <p:nvPr/>
        </p:nvSpPr>
        <p:spPr>
          <a:xfrm>
            <a:off x="3467999" y="1783126"/>
            <a:ext cx="1024639" cy="2308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1376F0-4764-D848-BC65-4F3B2D52C21D}"/>
              </a:ext>
            </a:extLst>
          </p:cNvPr>
          <p:cNvSpPr txBox="1"/>
          <p:nvPr/>
        </p:nvSpPr>
        <p:spPr>
          <a:xfrm>
            <a:off x="4594821" y="1791593"/>
            <a:ext cx="1024639" cy="2308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5A9DFB-F14E-8747-AD69-C38B6F83FAF3}"/>
              </a:ext>
            </a:extLst>
          </p:cNvPr>
          <p:cNvSpPr txBox="1"/>
          <p:nvPr/>
        </p:nvSpPr>
        <p:spPr>
          <a:xfrm>
            <a:off x="5823244" y="1783126"/>
            <a:ext cx="1024639" cy="2308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D28D98-C55B-B147-B5F6-A62D007C4CCC}"/>
              </a:ext>
            </a:extLst>
          </p:cNvPr>
          <p:cNvSpPr txBox="1"/>
          <p:nvPr/>
        </p:nvSpPr>
        <p:spPr>
          <a:xfrm>
            <a:off x="2223416" y="2699986"/>
            <a:ext cx="1028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000" b="1" dirty="0">
                <a:latin typeface="Arial" panose="020B0604020202020204" pitchFamily="34" charset="0"/>
                <a:cs typeface="Arial" panose="020B0604020202020204" pitchFamily="34" charset="0"/>
              </a:rPr>
              <a:t>Лидерство и кадровый потенциал</a:t>
            </a:r>
            <a:endParaRPr lang="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72B867-21BD-BE49-A4C5-B3D7CF35190A}"/>
              </a:ext>
            </a:extLst>
          </p:cNvPr>
          <p:cNvSpPr txBox="1"/>
          <p:nvPr/>
        </p:nvSpPr>
        <p:spPr>
          <a:xfrm>
            <a:off x="3267569" y="2699986"/>
            <a:ext cx="1028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0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Техническая готовность</a:t>
            </a:r>
            <a:endParaRPr lang="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18438-6CAC-1A43-B02A-927882AACFBC}"/>
              </a:ext>
            </a:extLst>
          </p:cNvPr>
          <p:cNvSpPr txBox="1"/>
          <p:nvPr/>
        </p:nvSpPr>
        <p:spPr>
          <a:xfrm>
            <a:off x="5586598" y="2535047"/>
            <a:ext cx="1166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000" b="1" dirty="0">
                <a:latin typeface="Arial" panose="020B0604020202020204" pitchFamily="34" charset="0"/>
                <a:cs typeface="Arial" panose="020B0604020202020204" pitchFamily="34" charset="0"/>
              </a:rPr>
              <a:t>Уязвимые группы населения и пограничное здоровоохранение</a:t>
            </a:r>
            <a:endParaRPr lang="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B61AE5-7B0C-3547-A463-810A4804C101}"/>
              </a:ext>
            </a:extLst>
          </p:cNvPr>
          <p:cNvSpPr txBox="1"/>
          <p:nvPr/>
        </p:nvSpPr>
        <p:spPr>
          <a:xfrm>
            <a:off x="6860223" y="1764756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EA532A"/>
                </a:solidFill>
              </a:defRPr>
            </a:lvl1pPr>
          </a:lstStyle>
          <a:p>
            <a:pPr algn="ctr"/>
            <a:r>
              <a:rPr lang="ru" sz="900" b="1" dirty="0"/>
              <a:t>СКВОЗНЫЕ</a:t>
            </a:r>
            <a:endParaRPr lang="en-US" sz="9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D2E1E8-7A6D-7C43-98E7-2EF1F9C23E2E}"/>
              </a:ext>
            </a:extLst>
          </p:cNvPr>
          <p:cNvSpPr txBox="1"/>
          <p:nvPr/>
        </p:nvSpPr>
        <p:spPr>
          <a:xfrm>
            <a:off x="6980306" y="2399605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Гендер</a:t>
            </a:r>
            <a:endParaRPr lang="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45258B-D5E3-524B-8074-105564FC2ECB}"/>
              </a:ext>
            </a:extLst>
          </p:cNvPr>
          <p:cNvSpPr txBox="1"/>
          <p:nvPr/>
        </p:nvSpPr>
        <p:spPr>
          <a:xfrm>
            <a:off x="6717882" y="2672131"/>
            <a:ext cx="98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000" b="1" dirty="0">
                <a:latin typeface="Arial" panose="020B0604020202020204" pitchFamily="34" charset="0"/>
                <a:cs typeface="Arial" panose="020B0604020202020204" pitchFamily="34" charset="0"/>
              </a:rPr>
              <a:t>Цифровое здоравоохранение и инновации</a:t>
            </a:r>
            <a:endParaRPr lang="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E58552-8EA7-9C40-94CE-A347191AEE58}"/>
              </a:ext>
            </a:extLst>
          </p:cNvPr>
          <p:cNvSpPr/>
          <p:nvPr/>
        </p:nvSpPr>
        <p:spPr>
          <a:xfrm>
            <a:off x="6777106" y="1750065"/>
            <a:ext cx="973667" cy="1629952"/>
          </a:xfrm>
          <a:prstGeom prst="rect">
            <a:avLst/>
          </a:prstGeom>
          <a:noFill/>
          <a:ln w="19050">
            <a:solidFill>
              <a:srgbClr val="00A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F68D11-98B8-344E-B211-6807D9EF0FE9}"/>
              </a:ext>
            </a:extLst>
          </p:cNvPr>
          <p:cNvSpPr txBox="1"/>
          <p:nvPr/>
        </p:nvSpPr>
        <p:spPr>
          <a:xfrm>
            <a:off x="2630311" y="1192499"/>
            <a:ext cx="463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600" dirty="0">
                <a:solidFill>
                  <a:srgbClr val="00B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Улучшенная региональная </a:t>
            </a:r>
            <a:r>
              <a:rPr lang="ru" sz="1600" dirty="0" smtClean="0">
                <a:solidFill>
                  <a:srgbClr val="00B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безопасность здоровья</a:t>
            </a:r>
            <a:endParaRPr lang="en-US" sz="1600" dirty="0">
              <a:solidFill>
                <a:srgbClr val="00B6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764DE3-0F6A-A74B-8537-59495923A167}"/>
              </a:ext>
            </a:extLst>
          </p:cNvPr>
          <p:cNvSpPr txBox="1"/>
          <p:nvPr/>
        </p:nvSpPr>
        <p:spPr>
          <a:xfrm>
            <a:off x="4419280" y="2664141"/>
            <a:ext cx="1091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000" b="1" dirty="0">
                <a:latin typeface="Arial" panose="020B0604020202020204" pitchFamily="34" charset="0"/>
                <a:cs typeface="Arial" panose="020B0604020202020204" pitchFamily="34" charset="0"/>
              </a:rPr>
              <a:t>Доступ к расходным материалам и  резервным </a:t>
            </a:r>
            <a:r>
              <a:rPr lang="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мощностям</a:t>
            </a:r>
            <a:endParaRPr lang="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B29A4A-714E-5A43-9343-AB084B8AA353}"/>
              </a:ext>
            </a:extLst>
          </p:cNvPr>
          <p:cNvSpPr txBox="1"/>
          <p:nvPr/>
        </p:nvSpPr>
        <p:spPr>
          <a:xfrm>
            <a:off x="750296" y="105318"/>
            <a:ext cx="394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Стратегия здравоохранения ЦАРЭС до 2030 г.</a:t>
            </a:r>
            <a:endParaRPr lang="en-US" sz="1200" b="1" dirty="0"/>
          </a:p>
          <a:p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Региональная рамочная инвестиционная программа на </a:t>
            </a:r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2022-2027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гг.</a:t>
            </a:r>
            <a:endParaRPr lang="en-US" sz="12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F451F5-77E9-6546-B619-1269D6AE3744}"/>
              </a:ext>
            </a:extLst>
          </p:cNvPr>
          <p:cNvSpPr txBox="1"/>
          <p:nvPr/>
        </p:nvSpPr>
        <p:spPr>
          <a:xfrm>
            <a:off x="1981189" y="3809970"/>
            <a:ext cx="1371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Координация управления и финансирование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Потенциал и </a:t>
            </a:r>
            <a:endParaRPr 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навыки </a:t>
            </a:r>
          </a:p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рабочей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силы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8F81CE-B7E4-EC4A-8364-806014F18C10}"/>
              </a:ext>
            </a:extLst>
          </p:cNvPr>
          <p:cNvSpPr txBox="1"/>
          <p:nvPr/>
        </p:nvSpPr>
        <p:spPr>
          <a:xfrm>
            <a:off x="3097956" y="387922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Надзор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Лабораторная инфраструктура и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4503D0-A8F6-344D-B9B9-2D57F5C7D243}"/>
              </a:ext>
            </a:extLst>
          </p:cNvPr>
          <p:cNvSpPr txBox="1"/>
          <p:nvPr/>
        </p:nvSpPr>
        <p:spPr>
          <a:xfrm>
            <a:off x="4274967" y="3836790"/>
            <a:ext cx="1371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Политика регулирования лекарственных средств (региональная зависимость)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Механизмы закупок и цепочки поставок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1B23736-AB2C-6545-BFAA-F92F6368B2EA}"/>
              </a:ext>
            </a:extLst>
          </p:cNvPr>
          <p:cNvSpPr txBox="1"/>
          <p:nvPr/>
        </p:nvSpPr>
        <p:spPr>
          <a:xfrm>
            <a:off x="5476660" y="3708846"/>
            <a:ext cx="13716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Трансграничная безопасность здоровья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Здоровье приграничных сообществ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Финансовая защита трудовых мигрантов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85FF994-C4C6-CE42-AB28-7B6E037E5CCF}"/>
              </a:ext>
            </a:extLst>
          </p:cNvPr>
          <p:cNvCxnSpPr>
            <a:cxnSpLocks/>
          </p:cNvCxnSpPr>
          <p:nvPr/>
        </p:nvCxnSpPr>
        <p:spPr>
          <a:xfrm>
            <a:off x="3444000" y="4245738"/>
            <a:ext cx="648532" cy="0"/>
          </a:xfrm>
          <a:prstGeom prst="line">
            <a:avLst/>
          </a:prstGeom>
          <a:ln w="19050">
            <a:solidFill>
              <a:srgbClr val="00A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D443C5-3E83-3E4D-8142-A99ACD9FA12E}"/>
              </a:ext>
            </a:extLst>
          </p:cNvPr>
          <p:cNvCxnSpPr>
            <a:cxnSpLocks/>
          </p:cNvCxnSpPr>
          <p:nvPr/>
        </p:nvCxnSpPr>
        <p:spPr>
          <a:xfrm>
            <a:off x="2407473" y="4345250"/>
            <a:ext cx="648532" cy="0"/>
          </a:xfrm>
          <a:prstGeom prst="line">
            <a:avLst/>
          </a:prstGeom>
          <a:ln w="19050">
            <a:solidFill>
              <a:srgbClr val="00A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2CB1F8B-7484-FA46-A807-A36D4EB753A7}"/>
              </a:ext>
            </a:extLst>
          </p:cNvPr>
          <p:cNvCxnSpPr>
            <a:cxnSpLocks/>
          </p:cNvCxnSpPr>
          <p:nvPr/>
        </p:nvCxnSpPr>
        <p:spPr>
          <a:xfrm>
            <a:off x="5803326" y="4245737"/>
            <a:ext cx="648532" cy="0"/>
          </a:xfrm>
          <a:prstGeom prst="line">
            <a:avLst/>
          </a:prstGeom>
          <a:ln w="19050">
            <a:solidFill>
              <a:srgbClr val="00A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EDDA55E-22CE-1347-B24D-CC92DB81F818}"/>
              </a:ext>
            </a:extLst>
          </p:cNvPr>
          <p:cNvCxnSpPr>
            <a:cxnSpLocks/>
          </p:cNvCxnSpPr>
          <p:nvPr/>
        </p:nvCxnSpPr>
        <p:spPr>
          <a:xfrm>
            <a:off x="5803326" y="4802550"/>
            <a:ext cx="648532" cy="0"/>
          </a:xfrm>
          <a:prstGeom prst="line">
            <a:avLst/>
          </a:prstGeom>
          <a:ln w="19050">
            <a:solidFill>
              <a:srgbClr val="00A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DD83DDA-53B2-304E-837D-276368D7CA01}"/>
              </a:ext>
            </a:extLst>
          </p:cNvPr>
          <p:cNvCxnSpPr>
            <a:cxnSpLocks/>
          </p:cNvCxnSpPr>
          <p:nvPr/>
        </p:nvCxnSpPr>
        <p:spPr>
          <a:xfrm>
            <a:off x="4629758" y="4802550"/>
            <a:ext cx="648532" cy="0"/>
          </a:xfrm>
          <a:prstGeom prst="line">
            <a:avLst/>
          </a:prstGeom>
          <a:ln w="19050">
            <a:solidFill>
              <a:srgbClr val="00A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A57F963-E650-3C44-908B-487ADDEC9FC5}"/>
              </a:ext>
            </a:extLst>
          </p:cNvPr>
          <p:cNvCxnSpPr>
            <a:cxnSpLocks/>
          </p:cNvCxnSpPr>
          <p:nvPr/>
        </p:nvCxnSpPr>
        <p:spPr>
          <a:xfrm>
            <a:off x="5535151" y="3549517"/>
            <a:ext cx="0" cy="1800353"/>
          </a:xfrm>
          <a:prstGeom prst="line">
            <a:avLst/>
          </a:prstGeom>
          <a:ln w="19050">
            <a:solidFill>
              <a:srgbClr val="00A6D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2C5E566-1911-E14E-AA08-1D26F312811B}"/>
              </a:ext>
            </a:extLst>
          </p:cNvPr>
          <p:cNvSpPr txBox="1"/>
          <p:nvPr/>
        </p:nvSpPr>
        <p:spPr>
          <a:xfrm>
            <a:off x="197323" y="3790623"/>
            <a:ext cx="1654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рамочная инвестиционная программа на 2022-2027 гг.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E78AE80-4199-2244-8897-6FE406D27E3C}"/>
              </a:ext>
            </a:extLst>
          </p:cNvPr>
          <p:cNvSpPr txBox="1"/>
          <p:nvPr/>
        </p:nvSpPr>
        <p:spPr>
          <a:xfrm>
            <a:off x="306121" y="1662264"/>
            <a:ext cx="152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1200" dirty="0">
                <a:latin typeface="Arial" panose="020B0604020202020204" pitchFamily="34" charset="0"/>
                <a:cs typeface="Arial" panose="020B0604020202020204" pitchFamily="34" charset="0"/>
              </a:rPr>
              <a:t>Стратегия здравоохранения ЦАРЭС до 2030 г.</a:t>
            </a:r>
            <a:endParaRPr lang="en-US" sz="1200" dirty="0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4F1D42B-1175-9641-AF02-FE40885C18FA}"/>
              </a:ext>
            </a:extLst>
          </p:cNvPr>
          <p:cNvCxnSpPr>
            <a:cxnSpLocks/>
          </p:cNvCxnSpPr>
          <p:nvPr/>
        </p:nvCxnSpPr>
        <p:spPr>
          <a:xfrm>
            <a:off x="2166701" y="3549516"/>
            <a:ext cx="0" cy="1800353"/>
          </a:xfrm>
          <a:prstGeom prst="line">
            <a:avLst/>
          </a:prstGeom>
          <a:ln w="19050">
            <a:solidFill>
              <a:srgbClr val="00A6D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39366AE-237B-DE4E-AE4C-75CA67FD7E6E}"/>
              </a:ext>
            </a:extLst>
          </p:cNvPr>
          <p:cNvCxnSpPr>
            <a:cxnSpLocks/>
          </p:cNvCxnSpPr>
          <p:nvPr/>
        </p:nvCxnSpPr>
        <p:spPr>
          <a:xfrm>
            <a:off x="4372790" y="3543306"/>
            <a:ext cx="0" cy="1800353"/>
          </a:xfrm>
          <a:prstGeom prst="line">
            <a:avLst/>
          </a:prstGeom>
          <a:ln w="19050">
            <a:solidFill>
              <a:srgbClr val="00A6D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CB174DD-6FA6-744A-9DB8-543AD5F4AD65}"/>
              </a:ext>
            </a:extLst>
          </p:cNvPr>
          <p:cNvCxnSpPr>
            <a:cxnSpLocks/>
          </p:cNvCxnSpPr>
          <p:nvPr/>
        </p:nvCxnSpPr>
        <p:spPr>
          <a:xfrm>
            <a:off x="3247184" y="3526976"/>
            <a:ext cx="0" cy="1800353"/>
          </a:xfrm>
          <a:prstGeom prst="line">
            <a:avLst/>
          </a:prstGeom>
          <a:ln w="19050">
            <a:solidFill>
              <a:srgbClr val="00A6D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873885C9-CDE2-7049-95FD-085E0630F524}"/>
              </a:ext>
            </a:extLst>
          </p:cNvPr>
          <p:cNvSpPr txBox="1"/>
          <p:nvPr/>
        </p:nvSpPr>
        <p:spPr>
          <a:xfrm>
            <a:off x="6755283" y="3922572"/>
            <a:ext cx="1121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Улучшение технического потенциала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 области цифрового здравоохранения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81A96D4-F3F7-EF46-80E4-0E09E907CC16}"/>
              </a:ext>
            </a:extLst>
          </p:cNvPr>
          <p:cNvCxnSpPr>
            <a:cxnSpLocks/>
          </p:cNvCxnSpPr>
          <p:nvPr/>
        </p:nvCxnSpPr>
        <p:spPr>
          <a:xfrm>
            <a:off x="6779282" y="3526974"/>
            <a:ext cx="0" cy="1800353"/>
          </a:xfrm>
          <a:prstGeom prst="line">
            <a:avLst/>
          </a:prstGeom>
          <a:ln w="19050">
            <a:solidFill>
              <a:srgbClr val="00A6D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30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980767" y="127036"/>
            <a:ext cx="77741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инвестиционная рамочная программа (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РИП</a:t>
            </a: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здравоохранения –</a:t>
            </a:r>
          </a:p>
          <a:p>
            <a:r>
              <a:rPr lang="ru" sz="2000" dirty="0">
                <a:solidFill>
                  <a:srgbClr val="EA5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реализации Стратегии здравоохранения ЦАРЭС</a:t>
            </a:r>
            <a:endParaRPr lang="ru" sz="2000" dirty="0">
              <a:solidFill>
                <a:srgbClr val="EA5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E910B-2A72-5243-8840-D14241E5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93" y="1028766"/>
            <a:ext cx="8012430" cy="38861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характеристики</a:t>
            </a:r>
          </a:p>
          <a:p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Поддержка реализации Стратегии здравоохранения ЦАРЭС</a:t>
            </a:r>
          </a:p>
          <a:p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Живой документ</a:t>
            </a:r>
          </a:p>
          <a:p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Инструмент для приоритезации инвестиционных проектов и технической помощи при поддержке ЦАРЭС в качестве платформы для проведения встреч</a:t>
            </a:r>
          </a:p>
          <a:p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Дополняемость: </a:t>
            </a: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акцент на трансграничных аспектах/приграничных регионах и сообществах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</a:t>
            </a:r>
          </a:p>
          <a:p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РИП</a:t>
            </a:r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 посредством собственной инициативы и финансирования стран</a:t>
            </a:r>
          </a:p>
          <a:p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Некоторая ТП доступна для реализации выборочных мероприятий </a:t>
            </a:r>
            <a:endParaRPr lang="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 dirty="0">
                <a:latin typeface="Arial" panose="020B0604020202020204" pitchFamily="34" charset="0"/>
                <a:cs typeface="Arial" panose="020B0604020202020204" pitchFamily="34" charset="0"/>
              </a:rPr>
              <a:t>Дальнейшее определение инвестиций посредством составления страновых </a:t>
            </a:r>
            <a:r>
              <a:rPr lang="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 и диалога по вопросам политики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D4713DC-5495-0B4A-8EA0-0FB6C6B8E0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66" y="5587097"/>
            <a:ext cx="915236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906225" y="-10513"/>
            <a:ext cx="7774116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инвестиционная рамочная программа (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РИП</a:t>
            </a: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здравоохранения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dirty="0" smtClean="0">
                <a:solidFill>
                  <a:srgbClr val="EA5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проекта</a:t>
            </a:r>
            <a:endParaRPr lang="en-US" sz="2100" dirty="0">
              <a:solidFill>
                <a:srgbClr val="EA5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65CA0-E732-0042-B264-0F4E202170B1}"/>
              </a:ext>
            </a:extLst>
          </p:cNvPr>
          <p:cNvSpPr/>
          <p:nvPr/>
        </p:nvSpPr>
        <p:spPr>
          <a:xfrm>
            <a:off x="143985" y="2446314"/>
            <a:ext cx="4423832" cy="786375"/>
          </a:xfrm>
          <a:prstGeom prst="rect">
            <a:avLst/>
          </a:prstGeom>
          <a:ln w="76200">
            <a:solidFill>
              <a:srgbClr val="00A6D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1: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Укреплены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потенциал, качество и сетевое взаимодействие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референс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-лабораторий в городах Бишкек и Ош</a:t>
            </a:r>
            <a:endParaRPr lang="en-P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AEDE2A-222F-4D49-A2C7-48FD87E88189}"/>
              </a:ext>
            </a:extLst>
          </p:cNvPr>
          <p:cNvSpPr/>
          <p:nvPr/>
        </p:nvSpPr>
        <p:spPr>
          <a:xfrm>
            <a:off x="143985" y="3425461"/>
            <a:ext cx="4423832" cy="938131"/>
          </a:xfrm>
          <a:prstGeom prst="rect">
            <a:avLst/>
          </a:prstGeom>
          <a:ln w="76200">
            <a:solidFill>
              <a:srgbClr val="00A6D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2: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лабораторные услуги на основе постоянного улучшения качества в Чуйской 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Ошской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областях (включая города Бишкек и Ош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P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7647C-494D-6342-A449-FB8BFBA8E374}"/>
              </a:ext>
            </a:extLst>
          </p:cNvPr>
          <p:cNvSpPr/>
          <p:nvPr/>
        </p:nvSpPr>
        <p:spPr>
          <a:xfrm>
            <a:off x="127485" y="4512514"/>
            <a:ext cx="4423833" cy="938131"/>
          </a:xfrm>
          <a:prstGeom prst="rect">
            <a:avLst/>
          </a:prstGeom>
          <a:ln w="76200">
            <a:solidFill>
              <a:srgbClr val="00A6D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 3: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Улучшен потенциал по уходу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пациентами и биобезопасности в больницах в приграничных районах и зонах интенсивного передвижения в Чуйской 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Ошской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областях.</a:t>
            </a:r>
            <a:endParaRPr lang="en-P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802CAC-7252-5B4A-A320-71448837109F}"/>
              </a:ext>
            </a:extLst>
          </p:cNvPr>
          <p:cNvSpPr/>
          <p:nvPr/>
        </p:nvSpPr>
        <p:spPr>
          <a:xfrm>
            <a:off x="4743856" y="3392652"/>
            <a:ext cx="4141159" cy="9950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6012" tIns="48006" rIns="96012" bIns="48006" rtlCol="0" anchor="ctr"/>
          <a:lstStyle/>
          <a:p>
            <a:r>
              <a:rPr lang="en-PH" sz="900" dirty="0">
                <a:ea typeface="+mn-lt"/>
                <a:cs typeface="+mn-lt"/>
              </a:rPr>
              <a:t>•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Развитие лабораторной сети из 6 государственных медицинских и 11 клинико-диагностических лабораторий, их оснащение на основе современных стандартов качества и биобезопасности.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• Укреплять лабораторные сети на внутреннем уровне, а также с помощью ухода за пациентами и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трансграничных услуг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, используя транспортировку образцов и существующую систему управления лабораторной информацией.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6167E-72AD-3245-ABA2-940254734453}"/>
              </a:ext>
            </a:extLst>
          </p:cNvPr>
          <p:cNvSpPr/>
          <p:nvPr/>
        </p:nvSpPr>
        <p:spPr>
          <a:xfrm>
            <a:off x="4743855" y="2423361"/>
            <a:ext cx="4141159" cy="809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6012" tIns="48006" rIns="96012" bIns="48006" rtlCol="0" anchor="ctr"/>
          <a:lstStyle/>
          <a:p>
            <a:r>
              <a:rPr lang="en-PH" sz="900" dirty="0">
                <a:latin typeface="ArialMT"/>
              </a:rPr>
              <a:t>•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Модернизация и укрепление потенциала четырех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референс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-лабораторий в городах Бишкек и Ош.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• Предоставление наставнической поддержки в четырех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референс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-лабораториях для аккредитации ISO и выполнение ключевых справочных функций в сети лабораторий.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A6E760-4981-674E-97F9-0E7DEA5F0DA6}"/>
              </a:ext>
            </a:extLst>
          </p:cNvPr>
          <p:cNvSpPr/>
          <p:nvPr/>
        </p:nvSpPr>
        <p:spPr>
          <a:xfrm>
            <a:off x="4743854" y="4440106"/>
            <a:ext cx="4141159" cy="10829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6012" tIns="48006" rIns="96012" bIns="48006" rtlCol="0" anchor="ctr"/>
          <a:lstStyle/>
          <a:p>
            <a:r>
              <a:rPr lang="en-PH" sz="900" dirty="0">
                <a:ea typeface="+mn-lt"/>
                <a:cs typeface="+mn-lt"/>
              </a:rPr>
              <a:t>•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Модернизировать и укрепить потенциал служб неотложной помощи 6 больниц и улучшить их связи с 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референс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-лабораториями.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• Улучшить готовность, профилактику и контроль, скрининг и ведение случаев инфекционных заболеваний в приграничных районах и зонах с интенсивным движением 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• Улучшить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трансграничный и межсекторальный обмен информацией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координацию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усилий по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профилактике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и борьбе со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вспышками</a:t>
            </a:r>
            <a:endParaRPr lang="en-P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483E54-45AE-E84A-BD08-81C8B4A869AD}"/>
              </a:ext>
            </a:extLst>
          </p:cNvPr>
          <p:cNvSpPr/>
          <p:nvPr/>
        </p:nvSpPr>
        <p:spPr>
          <a:xfrm>
            <a:off x="166979" y="1404898"/>
            <a:ext cx="8722378" cy="858500"/>
          </a:xfrm>
          <a:prstGeom prst="rect">
            <a:avLst/>
          </a:prstGeom>
          <a:ln w="76200">
            <a:solidFill>
              <a:srgbClr val="00A6D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6012" tIns="48006" rIns="96012" bIns="48006" rtlCol="0" anchor="ctr"/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Воздействие: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общественное здравоохранение и региональная безопасность в области здравоохранения в Кыргызской Республике улучшились. 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Итог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: расширен охват эффективными лабораторными и пограничными больничными услугами в Чуйской 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Ошской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областях</a:t>
            </a:r>
            <a:endParaRPr lang="en-P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726A1-8546-4842-A0AB-6A3CE0F701AE}"/>
              </a:ext>
            </a:extLst>
          </p:cNvPr>
          <p:cNvSpPr txBox="1"/>
          <p:nvPr/>
        </p:nvSpPr>
        <p:spPr>
          <a:xfrm>
            <a:off x="5807885" y="1018872"/>
            <a:ext cx="2578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$50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миллионов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D70EC9-F2A9-9946-8069-198B89AFFE1A}"/>
              </a:ext>
            </a:extLst>
          </p:cNvPr>
          <p:cNvCxnSpPr>
            <a:cxnSpLocks/>
          </p:cNvCxnSpPr>
          <p:nvPr/>
        </p:nvCxnSpPr>
        <p:spPr>
          <a:xfrm>
            <a:off x="5489193" y="1369065"/>
            <a:ext cx="3120390" cy="0"/>
          </a:xfrm>
          <a:prstGeom prst="line">
            <a:avLst/>
          </a:prstGeom>
          <a:ln w="12700">
            <a:solidFill>
              <a:srgbClr val="00A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DD2EAA-6276-314B-B298-BFD7CA8C6E43}"/>
              </a:ext>
            </a:extLst>
          </p:cNvPr>
          <p:cNvCxnSpPr>
            <a:cxnSpLocks/>
          </p:cNvCxnSpPr>
          <p:nvPr/>
        </p:nvCxnSpPr>
        <p:spPr>
          <a:xfrm>
            <a:off x="5489193" y="953566"/>
            <a:ext cx="3120390" cy="0"/>
          </a:xfrm>
          <a:prstGeom prst="line">
            <a:avLst/>
          </a:prstGeom>
          <a:ln w="12700">
            <a:solidFill>
              <a:srgbClr val="00A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31D4925C-9C94-CA49-88C2-D48E1629CD5F}"/>
              </a:ext>
            </a:extLst>
          </p:cNvPr>
          <p:cNvSpPr txBox="1">
            <a:spLocks/>
          </p:cNvSpPr>
          <p:nvPr/>
        </p:nvSpPr>
        <p:spPr>
          <a:xfrm>
            <a:off x="166979" y="749679"/>
            <a:ext cx="11041062" cy="782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400" dirty="0" smtClean="0">
                <a:latin typeface="Arial"/>
                <a:ea typeface="Calibri"/>
                <a:cs typeface="Arial"/>
              </a:rPr>
              <a:t/>
            </a:r>
            <a:br>
              <a:rPr lang="en-US" altLang="en-US" sz="1400" dirty="0" smtClean="0">
                <a:latin typeface="Arial"/>
                <a:ea typeface="Calibri"/>
                <a:cs typeface="Arial"/>
              </a:rPr>
            </a:br>
            <a:r>
              <a:rPr lang="ru-RU" altLang="en-US" sz="1400" b="1" dirty="0">
                <a:solidFill>
                  <a:srgbClr val="00B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Финансируемый АБР Проект укрепления безопасности </a:t>
            </a:r>
          </a:p>
          <a:p>
            <a:r>
              <a:rPr lang="ru-RU" altLang="en-US" sz="1400" b="1" dirty="0">
                <a:solidFill>
                  <a:srgbClr val="00B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здравоохранения в </a:t>
            </a:r>
            <a:r>
              <a:rPr lang="ru-RU" altLang="en-US" sz="1400" b="1" dirty="0">
                <a:solidFill>
                  <a:srgbClr val="00B6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Кыргызской Республике</a:t>
            </a:r>
            <a:endParaRPr lang="en-US" sz="1400" b="1" dirty="0">
              <a:solidFill>
                <a:srgbClr val="00B6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5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971623" y="8161"/>
            <a:ext cx="77741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инвестиционная рамочная программа (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РИП</a:t>
            </a:r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области здравоохранения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EA5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дл</a:t>
            </a:r>
            <a:r>
              <a:rPr lang="ru-RU" sz="2000" dirty="0" smtClean="0">
                <a:solidFill>
                  <a:srgbClr val="EA5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Компонента </a:t>
            </a:r>
            <a:r>
              <a:rPr lang="en-US" sz="2000" dirty="0" smtClean="0">
                <a:solidFill>
                  <a:srgbClr val="EA5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dirty="0">
              <a:solidFill>
                <a:srgbClr val="EA5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20CE3CF8-1428-B7AE-3E0F-4D5B5E87F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6" y="1023824"/>
            <a:ext cx="8620310" cy="45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64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5FEE778-985D-BDFA-F4BB-1A402594B6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81" y="0"/>
            <a:ext cx="9144000" cy="571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80911A-A406-3E4A-A526-FFBF3D8BF38D}"/>
              </a:ext>
            </a:extLst>
          </p:cNvPr>
          <p:cNvSpPr txBox="1"/>
          <p:nvPr/>
        </p:nvSpPr>
        <p:spPr>
          <a:xfrm>
            <a:off x="4396138" y="4109163"/>
            <a:ext cx="3433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09F525-743F-70C3-23F2-56356C8A7D5D}"/>
              </a:ext>
            </a:extLst>
          </p:cNvPr>
          <p:cNvGrpSpPr/>
          <p:nvPr/>
        </p:nvGrpSpPr>
        <p:grpSpPr>
          <a:xfrm>
            <a:off x="7382906" y="4624333"/>
            <a:ext cx="1551498" cy="690990"/>
            <a:chOff x="4772510" y="222710"/>
            <a:chExt cx="2068664" cy="921320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AEFB126D-EB7C-9650-FA70-C7793794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510" y="230713"/>
              <a:ext cx="921320" cy="885190"/>
            </a:xfrm>
            <a:prstGeom prst="rect">
              <a:avLst/>
            </a:prstGeom>
          </p:spPr>
        </p:pic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17C375C6-9E64-1547-FEBE-9CB12A4FD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854" y="222710"/>
              <a:ext cx="921320" cy="921320"/>
            </a:xfrm>
            <a:prstGeom prst="rect">
              <a:avLst/>
            </a:prstGeom>
          </p:spPr>
        </p:pic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F258C1B-198C-CDEF-EF29-FF509D64B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555190"/>
            <a:ext cx="7886700" cy="213955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Прогресс </a:t>
            </a:r>
            <a:r>
              <a:rPr lang="ru-RU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</a:t>
            </a:r>
            <a:r>
              <a:rPr lang="ru-RU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</a:t>
            </a:r>
            <a:r>
              <a:rPr lang="ru-RU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ЦАРЭС в области здравоохранения </a:t>
            </a:r>
            <a:r>
              <a:rPr lang="ru-RU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структуры </a:t>
            </a:r>
            <a:r>
              <a:rPr lang="ru-RU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</a:t>
            </a: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solidFill>
                <a:srgbClr val="FFFFFF"/>
              </a:solidFill>
              <a:latin typeface="Calibri"/>
              <a:ea typeface="+mj-lt"/>
              <a:cs typeface="Calibri"/>
            </a:endParaRPr>
          </a:p>
        </p:txBody>
      </p:sp>
      <p:pic>
        <p:nvPicPr>
          <p:cNvPr id="8" name="Picture 11" descr="Shape&#10;&#10;Description automatically generated">
            <a:extLst>
              <a:ext uri="{FF2B5EF4-FFF2-40B4-BE49-F238E27FC236}">
                <a16:creationId xmlns:a16="http://schemas.microsoft.com/office/drawing/2014/main" id="{7BB498EB-CA91-0F67-C3BB-1AA8F4AB9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1727" y="554447"/>
            <a:ext cx="9777845" cy="3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6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21ED00-42B4-FF44-B3AE-2AF103E23A15}"/>
              </a:ext>
            </a:extLst>
          </p:cNvPr>
          <p:cNvSpPr/>
          <p:nvPr/>
        </p:nvSpPr>
        <p:spPr>
          <a:xfrm>
            <a:off x="601134" y="8161"/>
            <a:ext cx="174119" cy="648000"/>
          </a:xfrm>
          <a:prstGeom prst="rect">
            <a:avLst/>
          </a:prstGeom>
          <a:gradFill flip="none" rotWithShape="1">
            <a:gsLst>
              <a:gs pos="33000">
                <a:srgbClr val="00A2CB"/>
              </a:gs>
              <a:gs pos="87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69B3B9-DE79-6147-9730-4AC3C9376437}"/>
              </a:ext>
            </a:extLst>
          </p:cNvPr>
          <p:cNvSpPr txBox="1"/>
          <p:nvPr/>
        </p:nvSpPr>
        <p:spPr>
          <a:xfrm>
            <a:off x="980768" y="176023"/>
            <a:ext cx="630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Лидерство и кадровый потенциал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8">
            <a:extLst>
              <a:ext uri="{FF2B5EF4-FFF2-40B4-BE49-F238E27FC236}">
                <a16:creationId xmlns:a16="http://schemas.microsoft.com/office/drawing/2014/main" id="{A019A0F6-2D0B-B74D-A726-D85861DD05A3}"/>
              </a:ext>
            </a:extLst>
          </p:cNvPr>
          <p:cNvSpPr txBox="1">
            <a:spLocks/>
          </p:cNvSpPr>
          <p:nvPr/>
        </p:nvSpPr>
        <p:spPr>
          <a:xfrm>
            <a:off x="1455420" y="1567717"/>
            <a:ext cx="2613660" cy="73131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1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E910B-2A72-5243-8840-D14241E5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524" y="1115646"/>
            <a:ext cx="7682239" cy="4230058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отчетный период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проведены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два заседания РГЗ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(1 онлайн и 1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физически 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Тбилиси, 11-13 октября 2022 г.): обмен знаниями об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инновациях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потенциал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области безопасности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здоровья: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Проведено восемь вебинаров, посвященных различным темам безопасности здоровья (доступны на платформе электронного обучения Института ЦАРЭС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Нерешительность в отношении вакцинации и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коммуникации об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изменении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поведения</a:t>
            </a:r>
          </a:p>
          <a:p>
            <a:pPr lvl="2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Укрепление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управления закупками и цепочками поставок посредством регионального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сотрудничества</a:t>
            </a:r>
          </a:p>
          <a:p>
            <a:pPr lvl="2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Практическая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эпидемиология для реагирования на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  <a:p>
            <a:pPr lvl="2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Укрепление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регионального потенциала регулирования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лекарственными средствами</a:t>
            </a:r>
          </a:p>
          <a:p>
            <a:pPr lvl="2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Стандарты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данных и </a:t>
            </a:r>
            <a:r>
              <a:rPr lang="ru-RU" sz="1700" dirty="0" err="1">
                <a:latin typeface="Arial" panose="020B0604020202020204" pitchFamily="34" charset="0"/>
                <a:cs typeface="Arial" panose="020B0604020202020204" pitchFamily="34" charset="0"/>
              </a:rPr>
              <a:t>интероперабельность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 как катализаторы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цифровых инноваций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здравоохранении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Всего 230 участников, из них 187 индивидуальных участников (медицинский персонал), 58%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женщин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настоящее время разрабатывается </a:t>
            </a:r>
            <a:r>
              <a:rPr lang="ru-RU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репозиторий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обучению,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в котором представлены учебные программы и институты по безопасности здоровья в регионе и 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в глобальном масштабе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Запланирована </a:t>
            </a:r>
            <a:r>
              <a:rPr lang="ru-RU" sz="1700" b="1" dirty="0">
                <a:latin typeface="Arial" panose="020B0604020202020204" pitchFamily="34" charset="0"/>
                <a:cs typeface="Arial" panose="020B0604020202020204" pitchFamily="34" charset="0"/>
              </a:rPr>
              <a:t>платформа знаний</a:t>
            </a:r>
            <a:endParaRPr lang="en-US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8312E6-3669-AE43-98C7-FDB7EDE9FD86}"/>
              </a:ext>
            </a:extLst>
          </p:cNvPr>
          <p:cNvSpPr/>
          <p:nvPr/>
        </p:nvSpPr>
        <p:spPr>
          <a:xfrm>
            <a:off x="7838573" y="516255"/>
            <a:ext cx="1075996" cy="1075996"/>
          </a:xfrm>
          <a:prstGeom prst="ellipse">
            <a:avLst/>
          </a:prstGeom>
          <a:solidFill>
            <a:schemeClr val="bg1"/>
          </a:solidFill>
          <a:ln>
            <a:solidFill>
              <a:srgbClr val="00B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5606F55-0BBF-454F-9F94-DB1D94590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763" y="661653"/>
            <a:ext cx="783908" cy="783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2D3899-24A0-2D4E-B1BC-B964683EEA2A}"/>
              </a:ext>
            </a:extLst>
          </p:cNvPr>
          <p:cNvSpPr txBox="1"/>
          <p:nvPr/>
        </p:nvSpPr>
        <p:spPr>
          <a:xfrm>
            <a:off x="7488059" y="159606"/>
            <a:ext cx="1359668" cy="286232"/>
          </a:xfrm>
          <a:prstGeom prst="rect">
            <a:avLst/>
          </a:prstGeom>
          <a:solidFill>
            <a:srgbClr val="EA532A"/>
          </a:solidFill>
        </p:spPr>
        <p:txBody>
          <a:bodyPr wrap="none" rtlCol="0">
            <a:spAutoFit/>
          </a:bodyPr>
          <a:lstStyle/>
          <a:p>
            <a:r>
              <a:rPr lang="ru-RU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</a:t>
            </a:r>
            <a:r>
              <a:rPr lang="en-US" sz="126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8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0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68aa56-9285-4561-92d6-d6343913a899">
      <UserInfo>
        <DisplayName/>
        <AccountId xsi:nil="true"/>
        <AccountType/>
      </UserInfo>
    </SharedWithUsers>
    <MediaLengthInSeconds xmlns="4d0bf39f-aee5-4194-a8cf-9eb94d977901" xsi:nil="true"/>
    <lcf76f155ced4ddcb4097134ff3c332f xmlns="4d0bf39f-aee5-4194-a8cf-9eb94d977901">
      <Terms xmlns="http://schemas.microsoft.com/office/infopath/2007/PartnerControls"/>
    </lcf76f155ced4ddcb4097134ff3c332f>
    <TaxCatchAll xmlns="c1fdd505-2570-46c2-bd04-3e0f2d874cf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AEA74914DCF4CB1BBCF0E2E5EDB11" ma:contentTypeVersion="16" ma:contentTypeDescription="Create a new document." ma:contentTypeScope="" ma:versionID="590b25b2cc87761dafd9002c9e8bdf08">
  <xsd:schema xmlns:xsd="http://www.w3.org/2001/XMLSchema" xmlns:xs="http://www.w3.org/2001/XMLSchema" xmlns:p="http://schemas.microsoft.com/office/2006/metadata/properties" xmlns:ns2="f668aa56-9285-4561-92d6-d6343913a899" xmlns:ns3="4d0bf39f-aee5-4194-a8cf-9eb94d977901" xmlns:ns4="c1fdd505-2570-46c2-bd04-3e0f2d874cf5" targetNamespace="http://schemas.microsoft.com/office/2006/metadata/properties" ma:root="true" ma:fieldsID="08ce7d0b189851eda8553ac15085c2ff" ns2:_="" ns3:_="" ns4:_="">
    <xsd:import namespace="f668aa56-9285-4561-92d6-d6343913a899"/>
    <xsd:import namespace="4d0bf39f-aee5-4194-a8cf-9eb94d977901"/>
    <xsd:import namespace="c1fdd505-2570-46c2-bd04-3e0f2d874c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8aa56-9285-4561-92d6-d6343913a8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bf39f-aee5-4194-a8cf-9eb94d9779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f1b58bf-0af3-43f6-8149-3fc5501c152c}" ma:internalName="TaxCatchAll" ma:showField="CatchAllData" ma:web="f668aa56-9285-4561-92d6-d6343913a8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E794B-90D5-470E-82BF-50682C1093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7043BC-63CB-4567-9DB1-18E0FD2A7E82}">
  <ds:schemaRefs>
    <ds:schemaRef ds:uri="http://purl.org/dc/elements/1.1/"/>
    <ds:schemaRef ds:uri="4d0bf39f-aee5-4194-a8cf-9eb94d977901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f668aa56-9285-4561-92d6-d6343913a899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886247-C0DE-4197-8A7D-F3B7BB32E11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2507</TotalTime>
  <Words>1613</Words>
  <Application>Microsoft Office PowerPoint</Application>
  <PresentationFormat>Экран (16:10)</PresentationFormat>
  <Paragraphs>203</Paragraphs>
  <Slides>16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ArialMT</vt:lpstr>
      <vt:lpstr>Calibri</vt:lpstr>
      <vt:lpstr>Calibri Light</vt:lpstr>
      <vt:lpstr>Wingdings</vt:lpstr>
      <vt:lpstr>Office Theme</vt:lpstr>
      <vt:lpstr>СЕКТОР ЗДРАВООХРАНЕНИЯ ЦАРЭС</vt:lpstr>
      <vt:lpstr>Развитие регионального сотрудничества ЦАРЭС  в области здравоохранения</vt:lpstr>
      <vt:lpstr>Региональная рамочная инвестиционная программа на 2022–2027 гг. Стратегии здравоохранения ЦАРЭС до 2030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Прогресс реализации Стратегии ЦАРЭС в области здравоохранения и структуры результатов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WORK PROGRAM FOR 2023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Esnerjames P. Fernandez</dc:creator>
  <cp:lastModifiedBy>Svetlana Chirkova</cp:lastModifiedBy>
  <cp:revision>35</cp:revision>
  <dcterms:created xsi:type="dcterms:W3CDTF">2018-04-10T06:12:51Z</dcterms:created>
  <dcterms:modified xsi:type="dcterms:W3CDTF">2023-06-06T14:15:02Z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0x0101009FDAEA74914DCF4CB1BBCF0E2E5EDB11</vt:lpwstr>
  </property>
  <property fmtid="{D5CDD505-2E9C-101B-9397-08002B2CF9AE}" pid="3" name="d61536b25a8a4fedb48bb564279be82a">
    <vt:lpwstr>CWRD|6d71ff58-4882-4388-ab5c-218969b1e9c8</vt:lpwstr>
  </property>
  <property fmtid="{D5CDD505-2E9C-101B-9397-08002B2CF9AE}" pid="4" name="k985dbdc596c44d7acaf8184f33920f0">
    <vt:lpwstr>Regional|d4cb8265-5963-4e16-b4f8-5ada18938c78</vt:lpwstr>
  </property>
  <property fmtid="{D5CDD505-2E9C-101B-9397-08002B2CF9AE}" pid="5" name="TaxCatchAll">
    <vt:lpwstr>18;#Regional;#3;#CWRD;#2;#CWRD;#1;#English</vt:lpwstr>
  </property>
  <property fmtid="{D5CDD505-2E9C-101B-9397-08002B2CF9AE}" pid="6" name="h00e4aaaf4624e24a7df7f06faa038c6">
    <vt:lpwstr>English|16ac8743-31bb-43f8-9a73-533a041667d6</vt:lpwstr>
  </property>
  <property fmtid="{D5CDD505-2E9C-101B-9397-08002B2CF9AE}" pid="7" name="ADBContentGroup">
    <vt:lpwstr>2;#CWRD|6d71ff58-4882-4388-ab5c-218969b1e9c8</vt:lpwstr>
  </property>
  <property fmtid="{D5CDD505-2E9C-101B-9397-08002B2CF9AE}" pid="8" name="Order">
    <vt:r8>25760400</vt:r8>
  </property>
  <property fmtid="{D5CDD505-2E9C-101B-9397-08002B2CF9AE}" pid="9" name="j78542b1fffc4a1c84659474212e3133">
    <vt:lpwstr>CWRD|6d71ff58-4882-4388-ab5c-218969b1e9c8</vt:lpwstr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MSIP_Label_817d4574-7375-4d17-b29c-6e4c6df0fcb0_Enabled">
    <vt:lpwstr>true</vt:lpwstr>
  </property>
  <property fmtid="{D5CDD505-2E9C-101B-9397-08002B2CF9AE}" pid="19" name="MSIP_Label_817d4574-7375-4d17-b29c-6e4c6df0fcb0_SetDate">
    <vt:lpwstr>2023-04-11T03:26:31Z</vt:lpwstr>
  </property>
  <property fmtid="{D5CDD505-2E9C-101B-9397-08002B2CF9AE}" pid="20" name="MSIP_Label_817d4574-7375-4d17-b29c-6e4c6df0fcb0_Method">
    <vt:lpwstr>Standard</vt:lpwstr>
  </property>
  <property fmtid="{D5CDD505-2E9C-101B-9397-08002B2CF9AE}" pid="21" name="MSIP_Label_817d4574-7375-4d17-b29c-6e4c6df0fcb0_Name">
    <vt:lpwstr>ADB Internal</vt:lpwstr>
  </property>
  <property fmtid="{D5CDD505-2E9C-101B-9397-08002B2CF9AE}" pid="22" name="MSIP_Label_817d4574-7375-4d17-b29c-6e4c6df0fcb0_SiteId">
    <vt:lpwstr>9495d6bb-41c2-4c58-848f-92e52cf3d640</vt:lpwstr>
  </property>
  <property fmtid="{D5CDD505-2E9C-101B-9397-08002B2CF9AE}" pid="23" name="MSIP_Label_817d4574-7375-4d17-b29c-6e4c6df0fcb0_ActionId">
    <vt:lpwstr>93605d0e-37ea-44fc-ba32-6c54431d93b3</vt:lpwstr>
  </property>
  <property fmtid="{D5CDD505-2E9C-101B-9397-08002B2CF9AE}" pid="24" name="MSIP_Label_817d4574-7375-4d17-b29c-6e4c6df0fcb0_ContentBits">
    <vt:lpwstr>2</vt:lpwstr>
  </property>
  <property fmtid="{D5CDD505-2E9C-101B-9397-08002B2CF9AE}" pid="25" name="ClassificationContentMarkingFooterLocations">
    <vt:lpwstr>Office Theme:8</vt:lpwstr>
  </property>
  <property fmtid="{D5CDD505-2E9C-101B-9397-08002B2CF9AE}" pid="26" name="ClassificationContentMarkingFooterText">
    <vt:lpwstr>INTERNAL. This information is accessible to ADB Management and staff. It may be shared outside ADB with appropriate permission.</vt:lpwstr>
  </property>
</Properties>
</file>