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FF6008-B0FE-8BBC-DBDB-F68AF218920C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12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8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99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6BEBB3-FDBF-B798-5384-3764412C6EB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183" y="5065714"/>
            <a:ext cx="1618673" cy="1655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4233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661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5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6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23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3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24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8140A-07BC-4FD6-8749-68045C2E06D2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7BB-7310-46D8-81F3-6ABCEF98F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5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EA51434-1A55-4B35-A662-6F446881BF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" dirty="0"/>
              <a:t>Заседание высокопоставленных официальных лиц ЦАРЭС</a:t>
            </a:r>
          </a:p>
          <a:p>
            <a:r>
              <a:rPr lang="ru" dirty="0"/>
              <a:t>13-14 июня 2023 г.</a:t>
            </a:r>
          </a:p>
          <a:p>
            <a:r>
              <a:rPr lang="ru" dirty="0"/>
              <a:t>Тбилиси, Грузия</a:t>
            </a:r>
          </a:p>
          <a:p>
            <a:endParaRPr lang="en-US" dirty="0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2D421BCC-BE11-C29C-2176-E13D42615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483" y="1214438"/>
            <a:ext cx="10875034" cy="2387600"/>
          </a:xfrm>
        </p:spPr>
        <p:txBody>
          <a:bodyPr>
            <a:normAutofit fontScale="90000"/>
          </a:bodyPr>
          <a:lstStyle/>
          <a:p>
            <a:r>
              <a:rPr lang="ru" sz="5400" b="1" dirty="0"/>
              <a:t>Проделанная работа и подготовительные шаги </a:t>
            </a:r>
            <a:br>
              <a:rPr lang="ru" sz="5400" b="1" dirty="0"/>
            </a:br>
            <a:r>
              <a:rPr lang="ru" sz="5400" b="1" dirty="0"/>
              <a:t>для реализации региональных проектов </a:t>
            </a:r>
            <a:br>
              <a:rPr lang="ru" sz="5400" b="1" dirty="0"/>
            </a:br>
            <a:r>
              <a:rPr lang="ru" sz="5400" b="1" dirty="0"/>
              <a:t>по Водному компоненту</a:t>
            </a:r>
          </a:p>
        </p:txBody>
      </p:sp>
    </p:spTree>
    <p:extLst>
      <p:ext uri="{BB962C8B-B14F-4D97-AF65-F5344CB8AC3E}">
        <p14:creationId xmlns:p14="http://schemas.microsoft.com/office/powerpoint/2010/main" val="113202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73FF1-E748-48DF-BF7F-F954E92B5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220" y="70488"/>
            <a:ext cx="10456136" cy="876570"/>
          </a:xfrm>
        </p:spPr>
        <p:txBody>
          <a:bodyPr>
            <a:normAutofit/>
          </a:bodyPr>
          <a:lstStyle/>
          <a:p>
            <a:r>
              <a:rPr lang="ru" sz="3600" b="1" dirty="0"/>
              <a:t>Водный компонент ЦАРЭС </a:t>
            </a:r>
            <a:r>
              <a:rPr lang="ru-RU" sz="3600" b="1" dirty="0"/>
              <a:t>–</a:t>
            </a:r>
            <a:r>
              <a:rPr lang="ru" sz="3600" b="1" dirty="0"/>
              <a:t> на пути к реализации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5ED4F-3F86-4C7C-B790-E7366850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596" y="861585"/>
            <a:ext cx="10877760" cy="3282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" dirty="0"/>
              <a:t>«ЦАРЭС ... </a:t>
            </a:r>
            <a:r>
              <a:rPr lang="ru-RU" dirty="0"/>
              <a:t>в</a:t>
            </a:r>
            <a:r>
              <a:rPr lang="ru" dirty="0"/>
              <a:t> роли добросовестного посредника, содействующего обсуждению и диалогу по водным вопросам, чтобы наметить направление будущей работы</a:t>
            </a:r>
            <a:r>
              <a:rPr lang="ru-RU" dirty="0"/>
              <a:t>»</a:t>
            </a:r>
            <a:r>
              <a:rPr lang="ru" dirty="0"/>
              <a:t>. Стратегия ЦАРЭС 2030</a:t>
            </a:r>
          </a:p>
          <a:p>
            <a:r>
              <a:rPr lang="ru" dirty="0"/>
              <a:t>Первоначальный акцент на 5 республиках Центральной Азии – с дальнейшим распространением на на всех членов ЦАРЭС.</a:t>
            </a:r>
          </a:p>
          <a:p>
            <a:r>
              <a:rPr lang="ru" dirty="0"/>
              <a:t>Формулирование Водного компонента</a:t>
            </a:r>
          </a:p>
          <a:p>
            <a:pPr marL="0" indent="0">
              <a:buNone/>
            </a:pPr>
            <a:r>
              <a:rPr lang="ru" dirty="0"/>
              <a:t>Видение: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854544-1D60-A793-65C9-4ED5AAF38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27" y="3140611"/>
            <a:ext cx="2356128" cy="3282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1108B3-2924-7995-D07F-08E24C456861}"/>
              </a:ext>
            </a:extLst>
          </p:cNvPr>
          <p:cNvSpPr txBox="1"/>
          <p:nvPr/>
        </p:nvSpPr>
        <p:spPr>
          <a:xfrm>
            <a:off x="734786" y="4355405"/>
            <a:ext cx="6634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" sz="2800" dirty="0"/>
              <a:t>«устойчивый, адаптированный к изменению климата, продуктивный и обеспеченный водой регион с общими выгодами для государств и сообществ».</a:t>
            </a:r>
          </a:p>
        </p:txBody>
      </p:sp>
    </p:spTree>
    <p:extLst>
      <p:ext uri="{BB962C8B-B14F-4D97-AF65-F5344CB8AC3E}">
        <p14:creationId xmlns:p14="http://schemas.microsoft.com/office/powerpoint/2010/main" val="2217093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03CFD-A1AF-4449-9834-7C2C59918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370" y="193564"/>
            <a:ext cx="7770124" cy="916930"/>
          </a:xfrm>
        </p:spPr>
        <p:txBody>
          <a:bodyPr>
            <a:normAutofit/>
          </a:bodyPr>
          <a:lstStyle/>
          <a:p>
            <a:r>
              <a:rPr lang="ru" dirty="0"/>
              <a:t>Структура Водного компонента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87ACE3-9B7B-FB0C-5067-0CEF98AFFA46}"/>
              </a:ext>
            </a:extLst>
          </p:cNvPr>
          <p:cNvGrpSpPr/>
          <p:nvPr/>
        </p:nvGrpSpPr>
        <p:grpSpPr>
          <a:xfrm>
            <a:off x="972203" y="995071"/>
            <a:ext cx="10121896" cy="1655822"/>
            <a:chOff x="1542038" y="995071"/>
            <a:chExt cx="9049554" cy="14027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5E6C7B3-F4D5-9983-4342-EDBC417F42CB}"/>
                </a:ext>
              </a:extLst>
            </p:cNvPr>
            <p:cNvGrpSpPr/>
            <p:nvPr/>
          </p:nvGrpSpPr>
          <p:grpSpPr>
            <a:xfrm>
              <a:off x="1542038" y="1005355"/>
              <a:ext cx="2865149" cy="1387242"/>
              <a:chOff x="697552" y="2265552"/>
              <a:chExt cx="3284226" cy="1845140"/>
            </a:xfrm>
          </p:grpSpPr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B0FC6F21-2790-27A6-5F3B-C1D8ABA42CF6}"/>
                  </a:ext>
                </a:extLst>
              </p:cNvPr>
              <p:cNvSpPr/>
              <p:nvPr/>
            </p:nvSpPr>
            <p:spPr>
              <a:xfrm>
                <a:off x="697552" y="2669718"/>
                <a:ext cx="3284226" cy="1440974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C15800-E2B2-7BED-7356-B4B453422E0B}"/>
                  </a:ext>
                </a:extLst>
              </p:cNvPr>
              <p:cNvSpPr txBox="1"/>
              <p:nvPr/>
            </p:nvSpPr>
            <p:spPr>
              <a:xfrm>
                <a:off x="741226" y="2686862"/>
                <a:ext cx="3192026" cy="797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ru" sz="2000" b="1" dirty="0">
                    <a:latin typeface="Calibri"/>
                    <a:cs typeface="Times New Roman" panose="02020603050405020304" pitchFamily="18" charset="0"/>
                  </a:rPr>
                  <a:t>Климатически устойчивые и продуктивные водные системы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9073E93-90C1-F975-3876-1B7865FDD43D}"/>
                  </a:ext>
                </a:extLst>
              </p:cNvPr>
              <p:cNvSpPr txBox="1"/>
              <p:nvPr/>
            </p:nvSpPr>
            <p:spPr>
              <a:xfrm>
                <a:off x="1179900" y="2265552"/>
                <a:ext cx="2280975" cy="491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ru" b="1" dirty="0">
                    <a:latin typeface="Calibri"/>
                  </a:rPr>
                  <a:t>БЛОК 1</a:t>
                </a:r>
                <a:endParaRPr lang="en-US" b="1" strike="sngStrike" dirty="0">
                  <a:latin typeface="Calibri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E170910-E50A-818C-94F3-BB013A1DBC5E}"/>
                </a:ext>
              </a:extLst>
            </p:cNvPr>
            <p:cNvGrpSpPr/>
            <p:nvPr/>
          </p:nvGrpSpPr>
          <p:grpSpPr>
            <a:xfrm>
              <a:off x="4663941" y="995071"/>
              <a:ext cx="2949519" cy="1397527"/>
              <a:chOff x="556305" y="2230613"/>
              <a:chExt cx="3633367" cy="1798435"/>
            </a:xfrm>
          </p:grpSpPr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74F3BA2-EF5A-08EC-EC17-FCB66806D308}"/>
                  </a:ext>
                </a:extLst>
              </p:cNvPr>
              <p:cNvSpPr/>
              <p:nvPr/>
            </p:nvSpPr>
            <p:spPr>
              <a:xfrm>
                <a:off x="556305" y="2634885"/>
                <a:ext cx="3633367" cy="1394163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0428CBB-DAF2-F2E2-0C69-DCBCF148AE25}"/>
                  </a:ext>
                </a:extLst>
              </p:cNvPr>
              <p:cNvSpPr txBox="1"/>
              <p:nvPr/>
            </p:nvSpPr>
            <p:spPr>
              <a:xfrm>
                <a:off x="695548" y="2740651"/>
                <a:ext cx="3353947" cy="11072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ru" sz="2000" b="1" dirty="0">
                    <a:latin typeface="Calibri"/>
                    <a:cs typeface="Times New Roman" panose="02020603050405020304" pitchFamily="18" charset="0"/>
                  </a:rPr>
                  <a:t>Устойчивые водные ресурсы и услуги водоснабжения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2FEBB2-3A88-4233-01D5-4878E0A971FE}"/>
                  </a:ext>
                </a:extLst>
              </p:cNvPr>
              <p:cNvSpPr txBox="1"/>
              <p:nvPr/>
            </p:nvSpPr>
            <p:spPr>
              <a:xfrm>
                <a:off x="1179899" y="2230613"/>
                <a:ext cx="2280976" cy="475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ru" b="1" dirty="0">
                    <a:latin typeface="Calibri"/>
                  </a:rPr>
                  <a:t>БЛОК 2</a:t>
                </a:r>
                <a:endParaRPr lang="en-US" b="1" strike="sngStrike" dirty="0">
                  <a:latin typeface="Calibri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FD8C7F5-CD09-E69C-9603-A0999BA828E0}"/>
                </a:ext>
              </a:extLst>
            </p:cNvPr>
            <p:cNvGrpSpPr/>
            <p:nvPr/>
          </p:nvGrpSpPr>
          <p:grpSpPr>
            <a:xfrm>
              <a:off x="7841846" y="1022079"/>
              <a:ext cx="2749746" cy="1375779"/>
              <a:chOff x="724375" y="2265552"/>
              <a:chExt cx="3387275" cy="1737744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8AF5F9E0-5065-75BA-F65D-E7AC6BB69EDD}"/>
                  </a:ext>
                </a:extLst>
              </p:cNvPr>
              <p:cNvSpPr/>
              <p:nvPr/>
            </p:nvSpPr>
            <p:spPr>
              <a:xfrm>
                <a:off x="724375" y="2634884"/>
                <a:ext cx="3387275" cy="1368412"/>
              </a:xfrm>
              <a:prstGeom prst="roundRect">
                <a:avLst/>
              </a:prstGeom>
              <a:gradFill flip="none" rotWithShape="1">
                <a:gsLst>
                  <a:gs pos="0">
                    <a:schemeClr val="accent4">
                      <a:lumMod val="20000"/>
                      <a:lumOff val="8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20000"/>
                      <a:lumOff val="8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20000"/>
                      <a:lumOff val="80000"/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>
                  <a:defRPr/>
                </a:pPr>
                <a:endParaRPr lang="en-US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21DF53-E2B7-CEDF-000F-B7BD1522DE78}"/>
                  </a:ext>
                </a:extLst>
              </p:cNvPr>
              <p:cNvSpPr txBox="1"/>
              <p:nvPr/>
            </p:nvSpPr>
            <p:spPr>
              <a:xfrm>
                <a:off x="821999" y="2783477"/>
                <a:ext cx="3192026" cy="8941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ru" sz="2000" b="1" dirty="0">
                    <a:latin typeface="Calibri"/>
                    <a:cs typeface="Times New Roman" panose="02020603050405020304" pitchFamily="18" charset="0"/>
                  </a:rPr>
                  <a:t>Решения Nexus и межотраслевое обучение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007F13F-0588-D6BD-EC86-1012B5864C15}"/>
                  </a:ext>
                </a:extLst>
              </p:cNvPr>
              <p:cNvSpPr txBox="1"/>
              <p:nvPr/>
            </p:nvSpPr>
            <p:spPr>
              <a:xfrm>
                <a:off x="1179900" y="2265552"/>
                <a:ext cx="2280977" cy="466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400">
                  <a:defRPr/>
                </a:pPr>
                <a:r>
                  <a:rPr lang="ru" b="1" dirty="0">
                    <a:latin typeface="Calibri"/>
                  </a:rPr>
                  <a:t>БЛОК 3</a:t>
                </a:r>
                <a:endParaRPr lang="en-US" b="1" strike="sngStrike" dirty="0">
                  <a:latin typeface="Calibri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5A6166-89E7-7557-52DE-1B5C7DD9289C}"/>
              </a:ext>
            </a:extLst>
          </p:cNvPr>
          <p:cNvSpPr txBox="1"/>
          <p:nvPr/>
        </p:nvSpPr>
        <p:spPr>
          <a:xfrm>
            <a:off x="683583" y="3669872"/>
            <a:ext cx="3031888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" dirty="0"/>
              <a:t>1.1 Адаптивное к изменению климата управление общим притоком</a:t>
            </a:r>
          </a:p>
          <a:p>
            <a:pPr>
              <a:spcAft>
                <a:spcPts val="600"/>
              </a:spcAft>
            </a:pPr>
            <a:r>
              <a:rPr lang="ru" dirty="0"/>
              <a:t>1.2 Региональные выгоды от устойчивого к изменению климата орошения</a:t>
            </a:r>
          </a:p>
          <a:p>
            <a:pPr>
              <a:spcAft>
                <a:spcPts val="600"/>
              </a:spcAft>
            </a:pPr>
            <a:r>
              <a:rPr lang="ru" dirty="0"/>
              <a:t>1.3 Управление рисками засухи и теплового стресса</a:t>
            </a:r>
          </a:p>
          <a:p>
            <a:endParaRPr lang="en-GB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F72281-A229-F665-51A6-E7DB33E23AAC}"/>
              </a:ext>
            </a:extLst>
          </p:cNvPr>
          <p:cNvSpPr txBox="1"/>
          <p:nvPr/>
        </p:nvSpPr>
        <p:spPr>
          <a:xfrm>
            <a:off x="3796297" y="3631790"/>
            <a:ext cx="359600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" dirty="0"/>
              <a:t>2.1 Эффективные и устойчивые модели водоснабжения</a:t>
            </a:r>
          </a:p>
          <a:p>
            <a:pPr>
              <a:spcAft>
                <a:spcPts val="600"/>
              </a:spcAft>
            </a:pPr>
            <a:r>
              <a:rPr lang="ru" dirty="0"/>
              <a:t>2.2 Стратегия управления </a:t>
            </a:r>
            <a:r>
              <a:rPr lang="ru-RU" dirty="0"/>
              <a:t>за</a:t>
            </a:r>
            <a:r>
              <a:rPr lang="ru" dirty="0"/>
              <a:t>соленостью</a:t>
            </a:r>
          </a:p>
          <a:p>
            <a:pPr>
              <a:spcAft>
                <a:spcPts val="600"/>
              </a:spcAft>
            </a:pPr>
            <a:r>
              <a:rPr lang="ru" dirty="0"/>
              <a:t>2.3 Содействие безопасному повторному использованию очищенных сточных вод</a:t>
            </a:r>
          </a:p>
          <a:p>
            <a:pPr>
              <a:spcAft>
                <a:spcPts val="600"/>
              </a:spcAft>
            </a:pPr>
            <a:r>
              <a:rPr lang="ru" dirty="0"/>
              <a:t>2.4 Продвижение преимуществ природоориентированных решений</a:t>
            </a:r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77295C-37F2-9329-B0D6-B4EA75F05B9A}"/>
              </a:ext>
            </a:extLst>
          </p:cNvPr>
          <p:cNvSpPr txBox="1"/>
          <p:nvPr/>
        </p:nvSpPr>
        <p:spPr>
          <a:xfrm>
            <a:off x="7392305" y="3658576"/>
            <a:ext cx="334062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" dirty="0"/>
              <a:t>3.1 Продвижение совместно управляемой инфраструктуры</a:t>
            </a:r>
          </a:p>
          <a:p>
            <a:pPr>
              <a:spcAft>
                <a:spcPts val="600"/>
              </a:spcAft>
            </a:pPr>
            <a:r>
              <a:rPr lang="ru" dirty="0"/>
              <a:t>3.2 Варианты использования возобновляемых источников энергии в системах водоснабжения</a:t>
            </a:r>
          </a:p>
          <a:p>
            <a:pPr>
              <a:spcAft>
                <a:spcPts val="600"/>
              </a:spcAft>
            </a:pPr>
            <a:r>
              <a:rPr lang="ru" dirty="0"/>
              <a:t>3.3 Потенциал человеческих ресурсов для адаптации к изменению климата</a:t>
            </a:r>
            <a:endParaRPr lang="en-GB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0ECF42-899B-A702-143C-ABCD2232A4FF}"/>
              </a:ext>
            </a:extLst>
          </p:cNvPr>
          <p:cNvSpPr txBox="1"/>
          <p:nvPr/>
        </p:nvSpPr>
        <p:spPr>
          <a:xfrm>
            <a:off x="2534149" y="3228866"/>
            <a:ext cx="7497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" b="1" i="1" dirty="0">
                <a:solidFill>
                  <a:schemeClr val="accent6">
                    <a:lumMod val="75000"/>
                  </a:schemeClr>
                </a:solidFill>
              </a:rPr>
              <a:t>Длинный список предлагаемых проектов в промежуточном отчете</a:t>
            </a:r>
          </a:p>
        </p:txBody>
      </p:sp>
      <p:sp>
        <p:nvSpPr>
          <p:cNvPr id="20" name="Left Bracket 19">
            <a:extLst>
              <a:ext uri="{FF2B5EF4-FFF2-40B4-BE49-F238E27FC236}">
                <a16:creationId xmlns:a16="http://schemas.microsoft.com/office/drawing/2014/main" id="{7829FC50-2E69-E1B4-20D8-DE8FA2810713}"/>
              </a:ext>
            </a:extLst>
          </p:cNvPr>
          <p:cNvSpPr/>
          <p:nvPr/>
        </p:nvSpPr>
        <p:spPr>
          <a:xfrm rot="5400000">
            <a:off x="5465953" y="-1562655"/>
            <a:ext cx="369332" cy="10095723"/>
          </a:xfrm>
          <a:prstGeom prst="leftBracket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55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827C9-7A84-4B82-70E4-65D5816BA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19" y="0"/>
            <a:ext cx="10957308" cy="874394"/>
          </a:xfrm>
        </p:spPr>
        <p:txBody>
          <a:bodyPr>
            <a:noAutofit/>
          </a:bodyPr>
          <a:lstStyle/>
          <a:p>
            <a:r>
              <a:rPr lang="ru" sz="3600" b="1" dirty="0"/>
              <a:t>Региональный семинар: Ташкент 29-30 ноября 2022 г.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815FC-FC1F-93C2-F4F8-FB65EB481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209" y="904242"/>
            <a:ext cx="11252718" cy="3860799"/>
          </a:xfrm>
        </p:spPr>
        <p:txBody>
          <a:bodyPr>
            <a:normAutofit fontScale="92500" lnSpcReduction="10000"/>
          </a:bodyPr>
          <a:lstStyle/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" sz="1800" dirty="0"/>
              <a:t>участвовали представители национальных агентств, региональных межправительственных организаций, региональных институтов и партнеров по развитию</a:t>
            </a:r>
          </a:p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" sz="1800" dirty="0"/>
              <a:t>очень интерактивные групповые обсуждения возможных будущих проектных мероприятий с региональными преимуществами</a:t>
            </a:r>
          </a:p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" sz="1800" dirty="0"/>
              <a:t>рассмотрение институциональных механизмов для руководства будущим развитием Водного компонента – рабочая группа и экспертные группы</a:t>
            </a:r>
            <a:endParaRPr lang="en-GB" sz="1800" dirty="0"/>
          </a:p>
          <a:p>
            <a:pPr indent="490538">
              <a:lnSpc>
                <a:spcPct val="110000"/>
              </a:lnSpc>
              <a:buFont typeface="Wingdings" panose="05000000000000000000" pitchFamily="2" charset="2"/>
              <a:buChar char="q"/>
            </a:pPr>
            <a:r>
              <a:rPr lang="ru-RU" sz="1800" dirty="0"/>
              <a:t>Р</a:t>
            </a:r>
            <a:r>
              <a:rPr lang="ru" sz="1800" dirty="0"/>
              <a:t>ассмотренные темы:</a:t>
            </a:r>
          </a:p>
          <a:p>
            <a:pPr marL="741363" lvl="1" indent="-285750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усиление адаптивного к изменению климата управления в общих бассейнах</a:t>
            </a:r>
            <a:endParaRPr lang="ru" sz="1600" dirty="0"/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-RU" sz="1600" dirty="0"/>
              <a:t>к</a:t>
            </a:r>
            <a:r>
              <a:rPr lang="ru" sz="1600" dirty="0"/>
              <a:t>лиматоустойчивое орошение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" sz="1600" dirty="0"/>
              <a:t>модернизация систем управления рисками бедствий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" sz="1600" dirty="0"/>
              <a:t>управление засоленостью в контексте бассейна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" sz="1600" dirty="0"/>
              <a:t>продвижение экосистемных подходов</a:t>
            </a:r>
          </a:p>
          <a:p>
            <a:pPr marL="741363" lvl="1" indent="-285750">
              <a:lnSpc>
                <a:spcPct val="110000"/>
              </a:lnSpc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ru" sz="1600" dirty="0"/>
              <a:t>укрепление кадрового потенциала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81FA30-9299-8579-E110-2DE161E3A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1000"/>
                    </a14:imgEffect>
                  </a14:imgLayer>
                </a14:imgProps>
              </a:ext>
            </a:extLst>
          </a:blip>
          <a:srcRect b="49017"/>
          <a:stretch/>
        </p:blipFill>
        <p:spPr>
          <a:xfrm>
            <a:off x="1729896" y="4772397"/>
            <a:ext cx="5679440" cy="20209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5C9468-508C-7D5B-3816-623365CED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3178" y="2534583"/>
            <a:ext cx="4069613" cy="28058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2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747FA-A7C3-8894-EAC1-66CE6D590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770" y="91639"/>
            <a:ext cx="12232256" cy="1382394"/>
          </a:xfrm>
        </p:spPr>
        <p:txBody>
          <a:bodyPr>
            <a:normAutofit/>
          </a:bodyPr>
          <a:lstStyle/>
          <a:p>
            <a:r>
              <a:rPr lang="ru" b="1" dirty="0"/>
              <a:t>График на 2023-24 гг. – Водный </a:t>
            </a:r>
            <a:r>
              <a:rPr lang="kk-KZ" b="1" dirty="0"/>
              <a:t>компонент</a:t>
            </a:r>
            <a:r>
              <a:rPr lang="ru" b="1" dirty="0"/>
              <a:t> ЦАРЭС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220DD065-4CEA-9E54-286B-881B3A5823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56931"/>
              </p:ext>
            </p:extLst>
          </p:nvPr>
        </p:nvGraphicFramePr>
        <p:xfrm>
          <a:off x="603849" y="1530220"/>
          <a:ext cx="11093569" cy="5977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018">
                  <a:extLst>
                    <a:ext uri="{9D8B030D-6E8A-4147-A177-3AD203B41FA5}">
                      <a16:colId xmlns:a16="http://schemas.microsoft.com/office/drawing/2014/main" val="879257165"/>
                    </a:ext>
                  </a:extLst>
                </a:gridCol>
                <a:gridCol w="8158551">
                  <a:extLst>
                    <a:ext uri="{9D8B030D-6E8A-4147-A177-3AD203B41FA5}">
                      <a16:colId xmlns:a16="http://schemas.microsoft.com/office/drawing/2014/main" val="3880508199"/>
                    </a:ext>
                  </a:extLst>
                </a:gridCol>
              </a:tblGrid>
              <a:tr h="226017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93588"/>
                  </a:ext>
                </a:extLst>
              </a:tr>
              <a:tr h="1635654">
                <a:tc>
                  <a:txBody>
                    <a:bodyPr/>
                    <a:lstStyle/>
                    <a:p>
                      <a:r>
                        <a:rPr lang="ru" sz="2200" dirty="0"/>
                        <a:t>июнь-июль 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2200" dirty="0"/>
                        <a:t>Консультации по проекту технической помощи для институциональной поддержки и накопления знаний, включая скрининг потенциальных проектов В</a:t>
                      </a:r>
                      <a:r>
                        <a:rPr lang="ru-RU" sz="2200" dirty="0"/>
                        <a:t>о</a:t>
                      </a:r>
                      <a:r>
                        <a:rPr lang="ru" sz="2200" dirty="0"/>
                        <a:t>дного компонента</a:t>
                      </a:r>
                    </a:p>
                    <a:p>
                      <a:endParaRPr lang="en-GB" sz="2200" dirty="0"/>
                    </a:p>
                    <a:p>
                      <a:pPr fontAlgn="base"/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Инициирование поддержки в наращивании потенциала для инновационного моделирования взаимосвязи между водой и энергией на выбранном притоке в Центральной Азии</a:t>
                      </a:r>
                      <a:endParaRPr lang="en-PH" sz="1800" b="0" i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fontAlgn="base"/>
                      <a:endParaRPr lang="en-PH" sz="1800" b="0" i="0" kern="1200" dirty="0">
                        <a:solidFill>
                          <a:schemeClr val="dk1"/>
                        </a:solidFill>
                        <a:effectLst/>
                        <a:highlight>
                          <a:srgbClr val="FFFF00"/>
                        </a:highligh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Initiation of capacity building support for innovative water-energy nexus modelling on a selected tributary in Central Asia (this is the </a:t>
                      </a:r>
                      <a:r>
                        <a:rPr lang="en-GB" sz="2200">
                          <a:highlight>
                            <a:srgbClr val="000000">
                              <a:alpha val="0"/>
                            </a:srgbClr>
                          </a:highlight>
                        </a:rPr>
                        <a:t>ENG version)</a:t>
                      </a:r>
                      <a:endParaRPr lang="en-GB" sz="2200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298227"/>
                  </a:ext>
                </a:extLst>
              </a:tr>
              <a:tr h="855906">
                <a:tc>
                  <a:txBody>
                    <a:bodyPr/>
                    <a:lstStyle/>
                    <a:p>
                      <a:r>
                        <a:rPr lang="ru" sz="2200" b="0" dirty="0"/>
                        <a:t>октябрь 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2200" dirty="0"/>
                        <a:t>Подготов</a:t>
                      </a:r>
                      <a:r>
                        <a:rPr lang="ru-RU" sz="2200" dirty="0"/>
                        <a:t>ка </a:t>
                      </a:r>
                      <a:r>
                        <a:rPr lang="ru" sz="2200" dirty="0"/>
                        <a:t>проекта климатической оценки для расширения географического охвата Водного компонента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639218"/>
                  </a:ext>
                </a:extLst>
              </a:tr>
              <a:tr h="649560">
                <a:tc>
                  <a:txBody>
                    <a:bodyPr/>
                    <a:lstStyle/>
                    <a:p>
                      <a:r>
                        <a:rPr lang="ru" sz="2200" dirty="0"/>
                        <a:t>ноябрь 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2200" b="0" dirty="0"/>
                        <a:t>Создание Рабочей группы по Водному компоненту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24152"/>
                  </a:ext>
                </a:extLst>
              </a:tr>
              <a:tr h="710341">
                <a:tc>
                  <a:txBody>
                    <a:bodyPr/>
                    <a:lstStyle/>
                    <a:p>
                      <a:r>
                        <a:rPr lang="ru" sz="2200" dirty="0"/>
                        <a:t>декабрь 2023 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" sz="2200" dirty="0"/>
                        <a:t>Региональное информационное мероприятие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23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23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668aa56-9285-4561-92d6-d6343913a899">
      <UserInfo>
        <DisplayName/>
        <AccountId xsi:nil="true"/>
        <AccountType/>
      </UserInfo>
    </SharedWithUsers>
    <MediaLengthInSeconds xmlns="4d0bf39f-aee5-4194-a8cf-9eb94d977901" xsi:nil="true"/>
    <lcf76f155ced4ddcb4097134ff3c332f xmlns="4d0bf39f-aee5-4194-a8cf-9eb94d977901">
      <Terms xmlns="http://schemas.microsoft.com/office/infopath/2007/PartnerControls"/>
    </lcf76f155ced4ddcb4097134ff3c332f>
    <TaxCatchAll xmlns="c1fdd505-2570-46c2-bd04-3e0f2d874cf5">
      <Value>18</Value>
      <Value>3</Value>
      <Value>2</Value>
      <Value>1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7043BC-63CB-4567-9DB1-18E0FD2A7E82}">
  <ds:schemaRefs>
    <ds:schemaRef ds:uri="http://schemas.microsoft.com/office/2006/metadata/properties"/>
    <ds:schemaRef ds:uri="http://schemas.microsoft.com/office/infopath/2007/PartnerControls"/>
    <ds:schemaRef ds:uri="f668aa56-9285-4561-92d6-d6343913a899"/>
    <ds:schemaRef ds:uri="4d0bf39f-aee5-4194-a8cf-9eb94d977901"/>
  </ds:schemaRefs>
</ds:datastoreItem>
</file>

<file path=customXml/itemProps2.xml><?xml version="1.0" encoding="utf-8"?>
<ds:datastoreItem xmlns:ds="http://schemas.openxmlformats.org/officeDocument/2006/customXml" ds:itemID="{04465479-603E-4A0C-AFB8-F7DEF509114E}"/>
</file>

<file path=customXml/itemProps3.xml><?xml version="1.0" encoding="utf-8"?>
<ds:datastoreItem xmlns:ds="http://schemas.openxmlformats.org/officeDocument/2006/customXml" ds:itemID="{51BE794B-90D5-470E-82BF-50682C1093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298</TotalTime>
  <Words>398</Words>
  <Application>Microsoft Office PowerPoint</Application>
  <PresentationFormat>Widescreen</PresentationFormat>
  <Paragraphs>52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Office Theme</vt:lpstr>
      <vt:lpstr>Проделанная работа и подготовительные шаги  для реализации региональных проектов  по Водному компоненту</vt:lpstr>
      <vt:lpstr>Водный компонент ЦАРЭС – на пути к реализации</vt:lpstr>
      <vt:lpstr>Структура Водного компонента</vt:lpstr>
      <vt:lpstr>Региональный семинар: Ташкент 29-30 ноября 2022 г.</vt:lpstr>
      <vt:lpstr>График на 2023-24 гг. – Водный компонент ЦАРЭС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Esnerjames P. Fernandez</dc:creator>
  <cp:lastModifiedBy>Reneli Gloria</cp:lastModifiedBy>
  <cp:revision>16</cp:revision>
  <dcterms:created xsi:type="dcterms:W3CDTF">2018-04-10T06:12:51Z</dcterms:created>
  <dcterms:modified xsi:type="dcterms:W3CDTF">2023-06-10T07:39:12Z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d61536b25a8a4fedb48bb564279be82a">
    <vt:lpwstr>CWRD|6d71ff58-4882-4388-ab5c-218969b1e9c8</vt:lpwstr>
  </property>
  <property fmtid="{D5CDD505-2E9C-101B-9397-08002B2CF9AE}" pid="4" name="k985dbdc596c44d7acaf8184f33920f0">
    <vt:lpwstr>Regional|d4cb8265-5963-4e16-b4f8-5ada18938c78</vt:lpwstr>
  </property>
  <property fmtid="{D5CDD505-2E9C-101B-9397-08002B2CF9AE}" pid="5" name="TaxCatchAll">
    <vt:lpwstr>18;#Regional;#3;#CWRD;#2;#CWRD;#1;#English</vt:lpwstr>
  </property>
  <property fmtid="{D5CDD505-2E9C-101B-9397-08002B2CF9AE}" pid="6" name="h00e4aaaf4624e24a7df7f06faa038c6">
    <vt:lpwstr>English|16ac8743-31bb-43f8-9a73-533a041667d6</vt:lpwstr>
  </property>
  <property fmtid="{D5CDD505-2E9C-101B-9397-08002B2CF9AE}" pid="7" name="ADBContentGroup">
    <vt:lpwstr>2;#CWRD|6d71ff58-4882-4388-ab5c-218969b1e9c8</vt:lpwstr>
  </property>
  <property fmtid="{D5CDD505-2E9C-101B-9397-08002B2CF9AE}" pid="8" name="Order">
    <vt:r8>25760400</vt:r8>
  </property>
  <property fmtid="{D5CDD505-2E9C-101B-9397-08002B2CF9AE}" pid="9" name="j78542b1fffc4a1c84659474212e3133">
    <vt:lpwstr>CWRD|6d71ff58-4882-4388-ab5c-218969b1e9c8</vt:lpwstr>
  </property>
  <property fmtid="{D5CDD505-2E9C-101B-9397-08002B2CF9AE}" pid="10" name="xd_Signature">
    <vt:bool>false</vt:bool>
  </property>
  <property fmtid="{D5CDD505-2E9C-101B-9397-08002B2CF9AE}" pid="11" name="xd_ProgID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MSIP_Label_817d4574-7375-4d17-b29c-6e4c6df0fcb0_Enabled">
    <vt:lpwstr>true</vt:lpwstr>
  </property>
  <property fmtid="{D5CDD505-2E9C-101B-9397-08002B2CF9AE}" pid="19" name="MSIP_Label_817d4574-7375-4d17-b29c-6e4c6df0fcb0_SetDate">
    <vt:lpwstr>2023-04-11T03:26:31Z</vt:lpwstr>
  </property>
  <property fmtid="{D5CDD505-2E9C-101B-9397-08002B2CF9AE}" pid="20" name="MSIP_Label_817d4574-7375-4d17-b29c-6e4c6df0fcb0_Method">
    <vt:lpwstr>Standard</vt:lpwstr>
  </property>
  <property fmtid="{D5CDD505-2E9C-101B-9397-08002B2CF9AE}" pid="21" name="MSIP_Label_817d4574-7375-4d17-b29c-6e4c6df0fcb0_Name">
    <vt:lpwstr>ADB Internal</vt:lpwstr>
  </property>
  <property fmtid="{D5CDD505-2E9C-101B-9397-08002B2CF9AE}" pid="22" name="MSIP_Label_817d4574-7375-4d17-b29c-6e4c6df0fcb0_SiteId">
    <vt:lpwstr>9495d6bb-41c2-4c58-848f-92e52cf3d640</vt:lpwstr>
  </property>
  <property fmtid="{D5CDD505-2E9C-101B-9397-08002B2CF9AE}" pid="23" name="MSIP_Label_817d4574-7375-4d17-b29c-6e4c6df0fcb0_ActionId">
    <vt:lpwstr>93605d0e-37ea-44fc-ba32-6c54431d93b3</vt:lpwstr>
  </property>
  <property fmtid="{D5CDD505-2E9C-101B-9397-08002B2CF9AE}" pid="24" name="MSIP_Label_817d4574-7375-4d17-b29c-6e4c6df0fcb0_ContentBits">
    <vt:lpwstr>2</vt:lpwstr>
  </property>
  <property fmtid="{D5CDD505-2E9C-101B-9397-08002B2CF9AE}" pid="25" name="ClassificationContentMarkingFooterLocations">
    <vt:lpwstr>Office Theme:8</vt:lpwstr>
  </property>
  <property fmtid="{D5CDD505-2E9C-101B-9397-08002B2CF9AE}" pid="26" name="ClassificationContentMarkingFooterText">
    <vt:lpwstr>INTERNAL. This information is accessible to ADB Management and staff. It may be shared outside ADB with appropriate permission.</vt:lpwstr>
  </property>
</Properties>
</file>