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FF2CC"/>
    <a:srgbClr val="CBDCF9"/>
    <a:srgbClr val="E2F0DA"/>
    <a:srgbClr val="ED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CAREC Senior Officials’ Meeting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13-14 June 2023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Tbilisi, Georgia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9152D-91C9-9700-DB76-3128E71D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PH" sz="3800" b="1" dirty="0">
                <a:latin typeface="Arial" panose="020B0604020202020204" pitchFamily="34" charset="0"/>
                <a:cs typeface="Arial" panose="020B0604020202020204" pitchFamily="34" charset="0"/>
              </a:rPr>
              <a:t>Session 3: Trade, Tourism, and Economic Corridors</a:t>
            </a:r>
            <a:br>
              <a:rPr lang="en-PH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PH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PH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Economic Corridors Update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539CE-BE6C-9851-DAFE-EA838BB7A0C5}"/>
              </a:ext>
            </a:extLst>
          </p:cNvPr>
          <p:cNvSpPr txBox="1"/>
          <p:nvPr/>
        </p:nvSpPr>
        <p:spPr>
          <a:xfrm>
            <a:off x="477078" y="358503"/>
            <a:ext cx="1123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/>
                <a:cs typeface="Arial" panose="020B0604020202020204" pitchFamily="34" charset="0"/>
              </a:rPr>
              <a:t>Structure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D34D4F-71D4-451E-7A54-E3B6CA8D09BA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E4E646B-CF3C-6523-AE39-11C9EE5367EB}"/>
              </a:ext>
            </a:extLst>
          </p:cNvPr>
          <p:cNvGrpSpPr/>
          <p:nvPr/>
        </p:nvGrpSpPr>
        <p:grpSpPr>
          <a:xfrm>
            <a:off x="477078" y="1742953"/>
            <a:ext cx="11237843" cy="3555157"/>
            <a:chOff x="1772090" y="1842244"/>
            <a:chExt cx="10234380" cy="35551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216577C-33E6-18C9-D2BB-8333ED561D25}"/>
                </a:ext>
              </a:extLst>
            </p:cNvPr>
            <p:cNvGrpSpPr/>
            <p:nvPr/>
          </p:nvGrpSpPr>
          <p:grpSpPr>
            <a:xfrm>
              <a:off x="1772090" y="1842244"/>
              <a:ext cx="10234380" cy="3555157"/>
              <a:chOff x="1839441" y="1534844"/>
              <a:chExt cx="9558143" cy="3157759"/>
            </a:xfrm>
          </p:grpSpPr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6EB93E76-83E7-98A3-C1A1-A54D16D126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9442" y="1534844"/>
                <a:ext cx="9558142" cy="9414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lvl="2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Almaty-Bishkek Economic Corridor	</a:t>
                </a:r>
              </a:p>
            </p:txBody>
          </p:sp>
          <p:sp>
            <p:nvSpPr>
              <p:cNvPr id="9" name="Content Placeholder 6">
                <a:extLst>
                  <a:ext uri="{FF2B5EF4-FFF2-40B4-BE49-F238E27FC236}">
                    <a16:creationId xmlns:a16="http://schemas.microsoft.com/office/drawing/2014/main" id="{10A5EB63-716A-F095-9DA1-450C2F8A70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9441" y="2556529"/>
                <a:ext cx="9558143" cy="1032067"/>
              </a:xfrm>
              <a:prstGeom prst="rect">
                <a:avLst/>
              </a:prstGeom>
              <a:solidFill>
                <a:srgbClr val="C5E0B4"/>
              </a:solidFill>
            </p:spPr>
            <p:txBody>
              <a:bodyPr vert="horz" lIns="0" tIns="0" rIns="0" bIns="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lvl="2" indent="-342900">
                  <a:buFont typeface="+mj-lt"/>
                  <a:buAutoNum type="arabicPeriod" startAt="2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Shymkent-Tashkent-Khujand Economic Corridor	</a:t>
                </a:r>
              </a:p>
            </p:txBody>
          </p:sp>
          <p:sp>
            <p:nvSpPr>
              <p:cNvPr id="10" name="Content Placeholder 6">
                <a:extLst>
                  <a:ext uri="{FF2B5EF4-FFF2-40B4-BE49-F238E27FC236}">
                    <a16:creationId xmlns:a16="http://schemas.microsoft.com/office/drawing/2014/main" id="{2943BAEE-6E34-15E8-A829-9EA53DF15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39442" y="3660536"/>
                <a:ext cx="9558142" cy="1032067"/>
              </a:xfrm>
              <a:prstGeom prst="rect">
                <a:avLst/>
              </a:prstGeom>
              <a:solidFill>
                <a:srgbClr val="CBDCF9"/>
              </a:solidFill>
            </p:spPr>
            <p:txBody>
              <a:bodyPr vert="horz" lIns="0" tIns="0" rIns="0" bIns="0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9750" lvl="2" indent="-311150">
                  <a:buFont typeface="+mj-lt"/>
                  <a:buAutoNum type="arabicPeriod" startAt="3"/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Economic Corridor Framework and Implementation</a:t>
                </a:r>
              </a:p>
            </p:txBody>
          </p:sp>
        </p:grpSp>
        <p:pic>
          <p:nvPicPr>
            <p:cNvPr id="3" name="Picture 2" descr="Idea management: A game changer for every company | Nordantech">
              <a:extLst>
                <a:ext uri="{FF2B5EF4-FFF2-40B4-BE49-F238E27FC236}">
                  <a16:creationId xmlns:a16="http://schemas.microsoft.com/office/drawing/2014/main" id="{62B3E73E-34E7-BCFE-B7D9-089DAF11B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145" y="1928091"/>
              <a:ext cx="4800601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229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1579B-E1A4-B357-F4FD-24E24F61A44C}"/>
              </a:ext>
            </a:extLst>
          </p:cNvPr>
          <p:cNvSpPr txBox="1"/>
          <p:nvPr/>
        </p:nvSpPr>
        <p:spPr>
          <a:xfrm>
            <a:off x="317057" y="341514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/>
                <a:cs typeface="Arial" panose="020B0604020202020204" pitchFamily="34" charset="0"/>
              </a:rPr>
              <a:t>1. Almaty-Bishkek Economic Corridor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916EC-3A67-18D4-D1A2-54E18FCD11BA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CDA813D-96A7-0644-FCCA-505B7FB5E338}"/>
              </a:ext>
            </a:extLst>
          </p:cNvPr>
          <p:cNvGrpSpPr/>
          <p:nvPr/>
        </p:nvGrpSpPr>
        <p:grpSpPr>
          <a:xfrm>
            <a:off x="131445" y="1039803"/>
            <a:ext cx="11929108" cy="5591809"/>
            <a:chOff x="131445" y="955824"/>
            <a:chExt cx="11929108" cy="5591809"/>
          </a:xfrm>
        </p:grpSpPr>
        <p:sp>
          <p:nvSpPr>
            <p:cNvPr id="8" name="Content Placeholder 6">
              <a:extLst>
                <a:ext uri="{FF2B5EF4-FFF2-40B4-BE49-F238E27FC236}">
                  <a16:creationId xmlns:a16="http://schemas.microsoft.com/office/drawing/2014/main" id="{718A7043-DA72-CA85-0657-ADA01F791815}"/>
                </a:ext>
              </a:extLst>
            </p:cNvPr>
            <p:cNvSpPr txBox="1">
              <a:spLocks/>
            </p:cNvSpPr>
            <p:nvPr/>
          </p:nvSpPr>
          <p:spPr>
            <a:xfrm>
              <a:off x="131446" y="4296433"/>
              <a:ext cx="11929106" cy="2134184"/>
            </a:xfrm>
            <a:prstGeom prst="rect">
              <a:avLst/>
            </a:prstGeom>
            <a:solidFill>
              <a:srgbClr val="CBDCF9"/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8AD4D43C-0AAB-717E-E6F6-58A09901118A}"/>
                </a:ext>
              </a:extLst>
            </p:cNvPr>
            <p:cNvSpPr txBox="1">
              <a:spLocks/>
            </p:cNvSpPr>
            <p:nvPr/>
          </p:nvSpPr>
          <p:spPr>
            <a:xfrm>
              <a:off x="131446" y="1928191"/>
              <a:ext cx="11929107" cy="22760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BB0B5EBC-976A-A11F-CD7D-20C3A40733A6}"/>
                </a:ext>
              </a:extLst>
            </p:cNvPr>
            <p:cNvSpPr txBox="1">
              <a:spLocks/>
            </p:cNvSpPr>
            <p:nvPr/>
          </p:nvSpPr>
          <p:spPr>
            <a:xfrm>
              <a:off x="131445" y="955824"/>
              <a:ext cx="11919885" cy="902789"/>
            </a:xfrm>
            <a:prstGeom prst="rect">
              <a:avLst/>
            </a:prstGeom>
            <a:solidFill>
              <a:srgbClr val="FFF2CC"/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>
                <a:spcBef>
                  <a:spcPts val="6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713902-12D4-6220-970F-9817DF77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686" y="1148913"/>
              <a:ext cx="2255950" cy="16502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BF94AC-E077-98A2-7C90-6A342741B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3199" y="2984736"/>
              <a:ext cx="4663960" cy="2816662"/>
            </a:xfrm>
            <a:prstGeom prst="rect">
              <a:avLst/>
            </a:prstGeom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B384732-2A9B-A367-60F4-191D34971B4C}"/>
                </a:ext>
              </a:extLst>
            </p:cNvPr>
            <p:cNvSpPr txBox="1">
              <a:spLocks/>
            </p:cNvSpPr>
            <p:nvPr/>
          </p:nvSpPr>
          <p:spPr>
            <a:xfrm>
              <a:off x="269877" y="1108814"/>
              <a:ext cx="7186570" cy="54388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ABEC is the CAREC pilot economic corridor between Almaty and Bishkek and their surrounding regions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Key achievements during the last 12 months: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First ABEC-supported ADB Investment Project approved (KGZ: Regional Health Security)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Report on Cross-border trade facilitation and border crossing point management completed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ABEC Joint Accommodation Classification System 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New ADB Support TA approved of $1.9 million in support of the ABEC Subcommittee</a:t>
              </a:r>
            </a:p>
            <a:p>
              <a:pPr marL="628650" lvl="1" indent="-171450" algn="l">
                <a:buFont typeface="Arial" panose="020B0604020202020204" pitchFamily="34" charset="0"/>
                <a:buChar char="•"/>
              </a:pP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Deliverables for the next 12 months: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Almaty-Issyk-Kul Alternative Road PPP project concept 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E-Bus pre-feasibility report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ABEC Regional Improvement of Border Services Project (KGZ)</a:t>
              </a:r>
            </a:p>
            <a:p>
              <a:pPr marL="800100" lvl="1" indent="-342900" algn="l">
                <a:buFont typeface="Arial" panose="020B0604020202020204" pitchFamily="34" charset="0"/>
                <a:buChar char="•"/>
              </a:pPr>
              <a:r>
                <a:rPr lang="en-PH" b="0" i="0" u="none" strike="noStrike" dirty="0">
                  <a:solidFill>
                    <a:srgbClr val="070706"/>
                  </a:solidFill>
                  <a:effectLst/>
                  <a:latin typeface="Arial" panose="020B0604020202020204" pitchFamily="34" charset="0"/>
                </a:rPr>
                <a:t>Issyk-Kul</a:t>
              </a:r>
              <a:r>
                <a:rPr lang="en-PH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 Lake Environmental Management for </a:t>
              </a:r>
              <a:r>
                <a:rPr lang="en-PH" b="0" i="0" u="none" strike="noStrike" dirty="0">
                  <a:solidFill>
                    <a:srgbClr val="070706"/>
                  </a:solidFill>
                  <a:effectLst/>
                  <a:latin typeface="Arial" panose="020B0604020202020204" pitchFamily="34" charset="0"/>
                </a:rPr>
                <a:t>Sustainable</a:t>
              </a:r>
              <a:r>
                <a:rPr lang="en-PH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 Tourism Project (KGZ)</a:t>
              </a:r>
              <a:endParaRPr lang="en-PH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>
                <a:buFont typeface="Arial" panose="020B0604020202020204" pitchFamily="34" charset="0"/>
                <a:buChar char="•"/>
              </a:pP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026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3F3110-0EDC-829B-2EAA-3EAC14E43003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CF3815-9EE7-6DBB-4C53-BBF0759E76F2}"/>
              </a:ext>
            </a:extLst>
          </p:cNvPr>
          <p:cNvSpPr txBox="1"/>
          <p:nvPr/>
        </p:nvSpPr>
        <p:spPr>
          <a:xfrm>
            <a:off x="204905" y="341514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/>
                <a:cs typeface="Arial" panose="020B0604020202020204" pitchFamily="34" charset="0"/>
              </a:rPr>
              <a:t>2. Shymkent-Tashkent-Khujand Economic Corridor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AF7C5E-45AC-296F-DF56-EA5A87441579}"/>
              </a:ext>
            </a:extLst>
          </p:cNvPr>
          <p:cNvGrpSpPr/>
          <p:nvPr/>
        </p:nvGrpSpPr>
        <p:grpSpPr>
          <a:xfrm>
            <a:off x="115396" y="1142522"/>
            <a:ext cx="11945157" cy="5152492"/>
            <a:chOff x="115396" y="1114529"/>
            <a:chExt cx="11945157" cy="5152492"/>
          </a:xfrm>
        </p:grpSpPr>
        <p:sp>
          <p:nvSpPr>
            <p:cNvPr id="7" name="Content Placeholder 6">
              <a:extLst>
                <a:ext uri="{FF2B5EF4-FFF2-40B4-BE49-F238E27FC236}">
                  <a16:creationId xmlns:a16="http://schemas.microsoft.com/office/drawing/2014/main" id="{43627D19-FF1F-E548-0446-C51E0E14C777}"/>
                </a:ext>
              </a:extLst>
            </p:cNvPr>
            <p:cNvSpPr txBox="1">
              <a:spLocks/>
            </p:cNvSpPr>
            <p:nvPr/>
          </p:nvSpPr>
          <p:spPr>
            <a:xfrm>
              <a:off x="115396" y="4115783"/>
              <a:ext cx="11929106" cy="1912201"/>
            </a:xfrm>
            <a:prstGeom prst="rect">
              <a:avLst/>
            </a:prstGeom>
            <a:solidFill>
              <a:srgbClr val="CBDCF9"/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ontent Placeholder 6">
              <a:extLst>
                <a:ext uri="{FF2B5EF4-FFF2-40B4-BE49-F238E27FC236}">
                  <a16:creationId xmlns:a16="http://schemas.microsoft.com/office/drawing/2014/main" id="{5B5272F5-D138-8AE5-3D3C-EBC1AC18CBC9}"/>
                </a:ext>
              </a:extLst>
            </p:cNvPr>
            <p:cNvSpPr txBox="1">
              <a:spLocks/>
            </p:cNvSpPr>
            <p:nvPr/>
          </p:nvSpPr>
          <p:spPr>
            <a:xfrm>
              <a:off x="131446" y="2062006"/>
              <a:ext cx="11929107" cy="19514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28287704-6016-6171-D0A9-BA6C1C50F0B1}"/>
                </a:ext>
              </a:extLst>
            </p:cNvPr>
            <p:cNvSpPr txBox="1">
              <a:spLocks/>
            </p:cNvSpPr>
            <p:nvPr/>
          </p:nvSpPr>
          <p:spPr>
            <a:xfrm>
              <a:off x="115396" y="1114529"/>
              <a:ext cx="11945157" cy="8732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>
                <a:spcBef>
                  <a:spcPts val="6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402EF5-16DF-8DDB-ADB7-4675D38DF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701" y="1188708"/>
              <a:ext cx="4127500" cy="4699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B0D9C9-B310-AA51-1146-A61DF3DB6CA5}"/>
                </a:ext>
              </a:extLst>
            </p:cNvPr>
            <p:cNvSpPr txBox="1"/>
            <p:nvPr/>
          </p:nvSpPr>
          <p:spPr>
            <a:xfrm>
              <a:off x="179972" y="1188708"/>
              <a:ext cx="7592428" cy="5078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STKEC is the second pilot economic corridor following the spatial development approach.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Key achievements in implementing the road map for STKEC development during the last 12 months: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Prefeasibility studies on (i) International Center for Industrial Cooperation between Kazakhstan and Uzbekistan, and (ii) Trade and Logistics Center in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Sugd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(Tajikistan) being finalized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Knowledge Sharing on Promoting Regional Cooperation and Integration for Economic Corridor Development conducted in Georgia in May 2023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Deliverables for the next 12 months: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Complete two prefeasibility studies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Establish the STKEC Technical Working Group on Transport Connectivity and Trade Facilitation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Facilitate the Memorandum of Understanding for STEKC development among members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983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DE59AB-3D85-112C-94CB-196D7525C4C9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F74D76-D721-D9BF-BE89-979E44864BC6}"/>
              </a:ext>
            </a:extLst>
          </p:cNvPr>
          <p:cNvSpPr txBox="1"/>
          <p:nvPr/>
        </p:nvSpPr>
        <p:spPr>
          <a:xfrm>
            <a:off x="317057" y="341514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/>
                <a:cs typeface="Arial" panose="020B0604020202020204" pitchFamily="34" charset="0"/>
              </a:rPr>
              <a:t>3. Economic Corridor Framework and Implementation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7A3DC-B045-165F-6735-077DACE50898}"/>
              </a:ext>
            </a:extLst>
          </p:cNvPr>
          <p:cNvGrpSpPr/>
          <p:nvPr/>
        </p:nvGrpSpPr>
        <p:grpSpPr>
          <a:xfrm>
            <a:off x="1061831" y="1185430"/>
            <a:ext cx="10068338" cy="5331056"/>
            <a:chOff x="1061831" y="947269"/>
            <a:chExt cx="10068338" cy="53310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D2C99E-F7FE-0E3F-F61D-DE43BA917757}"/>
                </a:ext>
              </a:extLst>
            </p:cNvPr>
            <p:cNvSpPr/>
            <p:nvPr/>
          </p:nvSpPr>
          <p:spPr>
            <a:xfrm>
              <a:off x="1061831" y="947269"/>
              <a:ext cx="10068338" cy="5331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A34331-A085-FD39-AE63-999389E37008}"/>
                </a:ext>
              </a:extLst>
            </p:cNvPr>
            <p:cNvSpPr/>
            <p:nvPr/>
          </p:nvSpPr>
          <p:spPr>
            <a:xfrm>
              <a:off x="8164672" y="1576912"/>
              <a:ext cx="2828005" cy="164292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2745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CE5E55-034E-E3EE-672D-943D997F01EA}"/>
                </a:ext>
              </a:extLst>
            </p:cNvPr>
            <p:cNvGrpSpPr/>
            <p:nvPr/>
          </p:nvGrpSpPr>
          <p:grpSpPr>
            <a:xfrm>
              <a:off x="8566076" y="2299192"/>
              <a:ext cx="2047533" cy="735496"/>
              <a:chOff x="7688324" y="2227954"/>
              <a:chExt cx="2032243" cy="735496"/>
            </a:xfrm>
          </p:grpSpPr>
          <p:sp>
            <p:nvSpPr>
              <p:cNvPr id="27" name="Rounded Rectangle 10">
                <a:extLst>
                  <a:ext uri="{FF2B5EF4-FFF2-40B4-BE49-F238E27FC236}">
                    <a16:creationId xmlns:a16="http://schemas.microsoft.com/office/drawing/2014/main" id="{D0EA6AC0-83EC-6C2B-6719-5891372EABF6}"/>
                  </a:ext>
                </a:extLst>
              </p:cNvPr>
              <p:cNvSpPr/>
              <p:nvPr/>
            </p:nvSpPr>
            <p:spPr>
              <a:xfrm>
                <a:off x="7688324" y="2227954"/>
                <a:ext cx="2032243" cy="73549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4766AA-32DD-5C32-4455-A7092D1AA87E}"/>
                  </a:ext>
                </a:extLst>
              </p:cNvPr>
              <p:cNvSpPr txBox="1"/>
              <p:nvPr/>
            </p:nvSpPr>
            <p:spPr>
              <a:xfrm>
                <a:off x="7742397" y="2401743"/>
                <a:ext cx="18681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Economic Corridor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09009E-D83D-3D88-EBBF-14FCDBC85AFE}"/>
                </a:ext>
              </a:extLst>
            </p:cNvPr>
            <p:cNvSpPr/>
            <p:nvPr/>
          </p:nvSpPr>
          <p:spPr>
            <a:xfrm>
              <a:off x="3218297" y="4428139"/>
              <a:ext cx="2742759" cy="1482591"/>
            </a:xfrm>
            <a:prstGeom prst="rect">
              <a:avLst/>
            </a:prstGeom>
            <a:solidFill>
              <a:srgbClr val="C5E0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 Infrastructure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Multi-Model 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Hub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Consolidation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78AA31-9E3D-AEAA-E95E-F49F8FE4410F}"/>
                </a:ext>
              </a:extLst>
            </p:cNvPr>
            <p:cNvSpPr/>
            <p:nvPr/>
          </p:nvSpPr>
          <p:spPr>
            <a:xfrm>
              <a:off x="6264375" y="4428140"/>
              <a:ext cx="3547234" cy="1482591"/>
            </a:xfrm>
            <a:prstGeom prst="rect">
              <a:avLst/>
            </a:prstGeom>
            <a:solidFill>
              <a:srgbClr val="C5E0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Institutions and Regulations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Spatial Development Approach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Private Investments and Markets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Multi-Sector Approach</a:t>
              </a:r>
            </a:p>
          </p:txBody>
        </p: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51682E4F-D569-73FD-CE74-3FB9C7A4396C}"/>
                </a:ext>
              </a:extLst>
            </p:cNvPr>
            <p:cNvSpPr/>
            <p:nvPr/>
          </p:nvSpPr>
          <p:spPr>
            <a:xfrm>
              <a:off x="4426853" y="4014291"/>
              <a:ext cx="325649" cy="321527"/>
            </a:xfrm>
            <a:prstGeom prst="plus">
              <a:avLst>
                <a:gd name="adj" fmla="val 39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ross 14">
              <a:extLst>
                <a:ext uri="{FF2B5EF4-FFF2-40B4-BE49-F238E27FC236}">
                  <a16:creationId xmlns:a16="http://schemas.microsoft.com/office/drawing/2014/main" id="{30A314CD-686C-2374-52E8-4402187037CD}"/>
                </a:ext>
              </a:extLst>
            </p:cNvPr>
            <p:cNvSpPr/>
            <p:nvPr/>
          </p:nvSpPr>
          <p:spPr>
            <a:xfrm>
              <a:off x="7875168" y="4006505"/>
              <a:ext cx="325649" cy="321527"/>
            </a:xfrm>
            <a:prstGeom prst="plus">
              <a:avLst>
                <a:gd name="adj" fmla="val 39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E66CF8-592E-CDE6-F797-F3831AAA737C}"/>
                </a:ext>
              </a:extLst>
            </p:cNvPr>
            <p:cNvSpPr txBox="1"/>
            <p:nvPr/>
          </p:nvSpPr>
          <p:spPr>
            <a:xfrm>
              <a:off x="4500769" y="1086873"/>
              <a:ext cx="3190461" cy="338554"/>
            </a:xfrm>
            <a:prstGeom prst="rect">
              <a:avLst/>
            </a:prstGeom>
            <a:solidFill>
              <a:srgbClr val="FFF2CC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Economic Corridor Framework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720E1C5-2778-315E-F97F-69C8C4DA7F04}"/>
                </a:ext>
              </a:extLst>
            </p:cNvPr>
            <p:cNvGrpSpPr/>
            <p:nvPr/>
          </p:nvGrpSpPr>
          <p:grpSpPr>
            <a:xfrm>
              <a:off x="1518677" y="1576846"/>
              <a:ext cx="6326458" cy="1640786"/>
              <a:chOff x="1119809" y="1576911"/>
              <a:chExt cx="6326458" cy="164078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946DD46-9A94-4324-CE5E-86722D75E4A0}"/>
                  </a:ext>
                </a:extLst>
              </p:cNvPr>
              <p:cNvSpPr/>
              <p:nvPr/>
            </p:nvSpPr>
            <p:spPr>
              <a:xfrm>
                <a:off x="1119809" y="1576911"/>
                <a:ext cx="6326458" cy="164078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42745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BCE2C1B-D779-C6FC-BFFD-AF0033354E05}"/>
                  </a:ext>
                </a:extLst>
              </p:cNvPr>
              <p:cNvGrpSpPr/>
              <p:nvPr/>
            </p:nvGrpSpPr>
            <p:grpSpPr>
              <a:xfrm>
                <a:off x="1421979" y="2299192"/>
                <a:ext cx="2047533" cy="735496"/>
                <a:chOff x="710369" y="2242067"/>
                <a:chExt cx="2032243" cy="735496"/>
              </a:xfrm>
            </p:grpSpPr>
            <p:sp>
              <p:nvSpPr>
                <p:cNvPr id="25" name="Rounded Rectangle 8">
                  <a:extLst>
                    <a:ext uri="{FF2B5EF4-FFF2-40B4-BE49-F238E27FC236}">
                      <a16:creationId xmlns:a16="http://schemas.microsoft.com/office/drawing/2014/main" id="{F73CF23A-1C27-DB5A-D8C0-14353205354D}"/>
                    </a:ext>
                  </a:extLst>
                </p:cNvPr>
                <p:cNvSpPr/>
                <p:nvPr/>
              </p:nvSpPr>
              <p:spPr>
                <a:xfrm>
                  <a:off x="710369" y="2242067"/>
                  <a:ext cx="2032243" cy="73549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E12C39-101F-D195-E63E-501152D0CA4A}"/>
                    </a:ext>
                  </a:extLst>
                </p:cNvPr>
                <p:cNvSpPr txBox="1"/>
                <p:nvPr/>
              </p:nvSpPr>
              <p:spPr>
                <a:xfrm>
                  <a:off x="768440" y="2425149"/>
                  <a:ext cx="183993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Transport</a:t>
                  </a:r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Corridor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31CFB8D-5B7A-2F2F-BAB7-2A67440CD3B6}"/>
                  </a:ext>
                </a:extLst>
              </p:cNvPr>
              <p:cNvGrpSpPr/>
              <p:nvPr/>
            </p:nvGrpSpPr>
            <p:grpSpPr>
              <a:xfrm>
                <a:off x="4994027" y="2299192"/>
                <a:ext cx="2047533" cy="735496"/>
                <a:chOff x="4063757" y="2232129"/>
                <a:chExt cx="2032243" cy="735496"/>
              </a:xfrm>
              <a:solidFill>
                <a:schemeClr val="accent1"/>
              </a:solidFill>
            </p:grpSpPr>
            <p:sp>
              <p:nvSpPr>
                <p:cNvPr id="23" name="Rounded Rectangle 11">
                  <a:extLst>
                    <a:ext uri="{FF2B5EF4-FFF2-40B4-BE49-F238E27FC236}">
                      <a16:creationId xmlns:a16="http://schemas.microsoft.com/office/drawing/2014/main" id="{E69F3AE3-AD82-3C00-9723-A362BBD31855}"/>
                    </a:ext>
                  </a:extLst>
                </p:cNvPr>
                <p:cNvSpPr/>
                <p:nvPr/>
              </p:nvSpPr>
              <p:spPr>
                <a:xfrm>
                  <a:off x="4063757" y="2232129"/>
                  <a:ext cx="2032243" cy="735496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FC60049-6EE8-4100-37A1-65EF7FBC559D}"/>
                    </a:ext>
                  </a:extLst>
                </p:cNvPr>
                <p:cNvSpPr txBox="1"/>
                <p:nvPr/>
              </p:nvSpPr>
              <p:spPr>
                <a:xfrm>
                  <a:off x="4200753" y="2415211"/>
                  <a:ext cx="1766364" cy="338554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Logistics Corridor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A6151E3-64A0-3EC0-E1EB-59FF72408C4F}"/>
                  </a:ext>
                </a:extLst>
              </p:cNvPr>
              <p:cNvSpPr/>
              <p:nvPr/>
            </p:nvSpPr>
            <p:spPr>
              <a:xfrm>
                <a:off x="2445026" y="1658980"/>
                <a:ext cx="3650974" cy="5387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Movement-Focused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88E74F-839D-8DFD-B9E0-3F2B1D72BB61}"/>
                </a:ext>
              </a:extLst>
            </p:cNvPr>
            <p:cNvSpPr/>
            <p:nvPr/>
          </p:nvSpPr>
          <p:spPr>
            <a:xfrm>
              <a:off x="8259417" y="1658981"/>
              <a:ext cx="2630556" cy="5389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Spatial Transformation-Focused</a:t>
              </a:r>
            </a:p>
          </p:txBody>
        </p:sp>
        <p:sp>
          <p:nvSpPr>
            <p:cNvPr id="10" name="Curved Up Arrow 16">
              <a:extLst>
                <a:ext uri="{FF2B5EF4-FFF2-40B4-BE49-F238E27FC236}">
                  <a16:creationId xmlns:a16="http://schemas.microsoft.com/office/drawing/2014/main" id="{70544C2D-CE16-98EF-4A6B-653B9B3AA778}"/>
                </a:ext>
              </a:extLst>
            </p:cNvPr>
            <p:cNvSpPr/>
            <p:nvPr/>
          </p:nvSpPr>
          <p:spPr>
            <a:xfrm>
              <a:off x="3497754" y="3085032"/>
              <a:ext cx="2343254" cy="731520"/>
            </a:xfrm>
            <a:prstGeom prst="curvedUp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urved Up Arrow 17">
              <a:extLst>
                <a:ext uri="{FF2B5EF4-FFF2-40B4-BE49-F238E27FC236}">
                  <a16:creationId xmlns:a16="http://schemas.microsoft.com/office/drawing/2014/main" id="{6E2EB3ED-F661-CF89-84F2-46E676C0D846}"/>
                </a:ext>
              </a:extLst>
            </p:cNvPr>
            <p:cNvSpPr/>
            <p:nvPr/>
          </p:nvSpPr>
          <p:spPr>
            <a:xfrm>
              <a:off x="6866366" y="3111575"/>
              <a:ext cx="2343254" cy="731520"/>
            </a:xfrm>
            <a:prstGeom prst="curvedUp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47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5108CD-0DCB-F846-7D9E-EE4D7B4F7B31}"/>
              </a:ext>
            </a:extLst>
          </p:cNvPr>
          <p:cNvCxnSpPr>
            <a:cxnSpLocks/>
          </p:cNvCxnSpPr>
          <p:nvPr/>
        </p:nvCxnSpPr>
        <p:spPr>
          <a:xfrm>
            <a:off x="0" y="864734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DCF6D0-7F19-87AE-2A3C-F65CB99C0B05}"/>
              </a:ext>
            </a:extLst>
          </p:cNvPr>
          <p:cNvSpPr txBox="1"/>
          <p:nvPr/>
        </p:nvSpPr>
        <p:spPr>
          <a:xfrm>
            <a:off x="317057" y="341514"/>
            <a:ext cx="115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oboto"/>
                <a:cs typeface="Arial" panose="020B0604020202020204" pitchFamily="34" charset="0"/>
              </a:rPr>
              <a:t>3. Economic Corridor Framework and Implementation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6F2BD4-D3C9-111B-1C73-85D929109463}"/>
              </a:ext>
            </a:extLst>
          </p:cNvPr>
          <p:cNvGrpSpPr/>
          <p:nvPr/>
        </p:nvGrpSpPr>
        <p:grpSpPr>
          <a:xfrm>
            <a:off x="115396" y="917912"/>
            <a:ext cx="11945157" cy="5724644"/>
            <a:chOff x="115396" y="917912"/>
            <a:chExt cx="11945157" cy="5724644"/>
          </a:xfrm>
        </p:grpSpPr>
        <p:sp>
          <p:nvSpPr>
            <p:cNvPr id="8" name="Content Placeholder 6">
              <a:extLst>
                <a:ext uri="{FF2B5EF4-FFF2-40B4-BE49-F238E27FC236}">
                  <a16:creationId xmlns:a16="http://schemas.microsoft.com/office/drawing/2014/main" id="{3B945CB2-7C27-8660-9909-9285043B27CA}"/>
                </a:ext>
              </a:extLst>
            </p:cNvPr>
            <p:cNvSpPr txBox="1">
              <a:spLocks/>
            </p:cNvSpPr>
            <p:nvPr/>
          </p:nvSpPr>
          <p:spPr>
            <a:xfrm>
              <a:off x="131447" y="4248357"/>
              <a:ext cx="11929106" cy="2394199"/>
            </a:xfrm>
            <a:prstGeom prst="rect">
              <a:avLst/>
            </a:prstGeom>
            <a:solidFill>
              <a:srgbClr val="CBDCF9"/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1A24D68F-99C0-5533-7036-740E224B38B6}"/>
                </a:ext>
              </a:extLst>
            </p:cNvPr>
            <p:cNvSpPr txBox="1">
              <a:spLocks/>
            </p:cNvSpPr>
            <p:nvPr/>
          </p:nvSpPr>
          <p:spPr>
            <a:xfrm>
              <a:off x="131446" y="2613767"/>
              <a:ext cx="11929107" cy="15379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CC23871B-36CB-D9BD-A4BC-9FEC455EFE78}"/>
                </a:ext>
              </a:extLst>
            </p:cNvPr>
            <p:cNvSpPr txBox="1">
              <a:spLocks/>
            </p:cNvSpPr>
            <p:nvPr/>
          </p:nvSpPr>
          <p:spPr>
            <a:xfrm>
              <a:off x="115396" y="917912"/>
              <a:ext cx="11945157" cy="16216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lvl="2">
                <a:spcBef>
                  <a:spcPts val="600"/>
                </a:spcBef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C7D1F2-5585-6023-0E18-E55D8F799DD6}"/>
                </a:ext>
              </a:extLst>
            </p:cNvPr>
            <p:cNvSpPr txBox="1"/>
            <p:nvPr/>
          </p:nvSpPr>
          <p:spPr>
            <a:xfrm>
              <a:off x="245286" y="917912"/>
              <a:ext cx="8624394" cy="5724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Conceptual Framework: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uniqueness of every ECD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dependence of ECD on diverse structural and initial factors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attributes of areas that are suitable for ECD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complexity of even modest ECD -&gt; need for sophisticated analysis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Operational Framework: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domestic transport corridor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cross-border transport corridor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domestic spatial economic corridor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cross-border spatial economic corridor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Implementation Stages: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corridor conceptualization and proof of concept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initial stakeholder consultations and memorandum of understanding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detailed strategic and feasibility study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masterplan, project prioritization and pipeline, formalization of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institutional mechanism, and resource mobilization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individual project development, design and implementation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monitoring and evaluation </a:t>
              </a: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87D65FE-7067-1C37-9963-50C975F7CC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8" t="10947" r="32822"/>
            <a:stretch/>
          </p:blipFill>
          <p:spPr bwMode="auto">
            <a:xfrm>
              <a:off x="7850777" y="1043680"/>
              <a:ext cx="4095937" cy="4853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ight Arrow 25">
              <a:extLst>
                <a:ext uri="{FF2B5EF4-FFF2-40B4-BE49-F238E27FC236}">
                  <a16:creationId xmlns:a16="http://schemas.microsoft.com/office/drawing/2014/main" id="{BA068419-FBE4-358C-6216-B57648CA3567}"/>
                </a:ext>
              </a:extLst>
            </p:cNvPr>
            <p:cNvSpPr/>
            <p:nvPr/>
          </p:nvSpPr>
          <p:spPr>
            <a:xfrm>
              <a:off x="7850776" y="6023437"/>
              <a:ext cx="3370501" cy="484632"/>
            </a:xfrm>
            <a:prstGeom prst="rightArrow">
              <a:avLst/>
            </a:prstGeom>
            <a:solidFill>
              <a:srgbClr val="C5E0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ADB Implementation Support  </a:t>
              </a:r>
            </a:p>
          </p:txBody>
        </p:sp>
      </p:grp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7C2525A4-0690-E218-E30C-12E8C1D31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66" y="6023437"/>
            <a:ext cx="744887" cy="7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2B943-C117-46D8-BABC-8187309B87C4}"/>
</file>

<file path=customXml/itemProps2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476</TotalTime>
  <Words>416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Session 3: Trade, Tourism, and Economic Corridors  Economic Corridors Update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16</cp:revision>
  <dcterms:created xsi:type="dcterms:W3CDTF">2018-04-10T06:12:51Z</dcterms:created>
  <dcterms:modified xsi:type="dcterms:W3CDTF">2023-05-18T05:29:05Z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