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FF6008-B0FE-8BBC-DBDB-F68AF218920C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065714"/>
            <a:ext cx="1618673" cy="1655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123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8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9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6BEBB3-FDBF-B798-5384-3764412C6EBD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183" y="5065714"/>
            <a:ext cx="1618673" cy="1655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423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89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6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53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6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2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30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41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8140A-07BC-4FD6-8749-68045C2E06D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5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EA51434-1A55-4B35-A662-6F446881BF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CAREC Senior Officials’ Meeting </a:t>
            </a:r>
          </a:p>
          <a:p>
            <a:r>
              <a:rPr lang="en-US" dirty="0"/>
              <a:t>13-14 June 2023</a:t>
            </a:r>
          </a:p>
          <a:p>
            <a:r>
              <a:rPr lang="en-US" dirty="0"/>
              <a:t>Tbilisi, Georgia</a:t>
            </a:r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B89152D-91C9-9700-DB76-3128E71D1A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Reoriented Trade Flows </a:t>
            </a:r>
            <a:br>
              <a:rPr lang="en-US" b="1" dirty="0"/>
            </a:br>
            <a:r>
              <a:rPr lang="en-US" b="1" dirty="0"/>
              <a:t>in Central Asia and Caucasus Amidst External Shocks</a:t>
            </a:r>
          </a:p>
        </p:txBody>
      </p:sp>
    </p:spTree>
    <p:extLst>
      <p:ext uri="{BB962C8B-B14F-4D97-AF65-F5344CB8AC3E}">
        <p14:creationId xmlns:p14="http://schemas.microsoft.com/office/powerpoint/2010/main" val="1132021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355DCC-2FE8-14C5-51C0-BA1138BF9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384580"/>
            <a:ext cx="10918371" cy="1325563"/>
          </a:xfrm>
        </p:spPr>
        <p:txBody>
          <a:bodyPr/>
          <a:lstStyle/>
          <a:p>
            <a:r>
              <a:rPr lang="en-US" b="1" dirty="0"/>
              <a:t>New ADB RETA on the Impact of External Shocks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920432B-9A91-6035-3C5A-89E0DAF09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75" y="1710143"/>
            <a:ext cx="11201396" cy="4667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Multiple shocks in 2020-2023</a:t>
            </a:r>
          </a:p>
          <a:p>
            <a:r>
              <a:rPr lang="en-US" dirty="0"/>
              <a:t>Strong impact on CAREC economies, esp. in the Caucasus and Central Asia</a:t>
            </a:r>
          </a:p>
          <a:p>
            <a:r>
              <a:rPr lang="en-US" dirty="0"/>
              <a:t>Comprehensive study covering:</a:t>
            </a:r>
          </a:p>
          <a:p>
            <a:pPr marL="1077913" indent="-1077913">
              <a:buNone/>
            </a:pPr>
            <a:r>
              <a:rPr lang="en-US" dirty="0"/>
              <a:t>	- socio-economic changes in the region (growth performance, prices, migration, financial flows, trade in services, policies etc.),</a:t>
            </a:r>
          </a:p>
          <a:p>
            <a:pPr marL="1077913" indent="-1077913">
              <a:buNone/>
            </a:pPr>
            <a:r>
              <a:rPr lang="en-US" dirty="0"/>
              <a:t>	- changes in the trade flows in the region using highly disaggregated data,</a:t>
            </a:r>
          </a:p>
          <a:p>
            <a:pPr marL="1077913" indent="-1077913">
              <a:buNone/>
            </a:pPr>
            <a:r>
              <a:rPr lang="en-US" dirty="0"/>
              <a:t>	- re-assessment of transport corridors connecting the region with other parts of the world</a:t>
            </a:r>
          </a:p>
          <a:p>
            <a:r>
              <a:rPr lang="en-US" dirty="0"/>
              <a:t>Timeframe – 2023-2024</a:t>
            </a:r>
          </a:p>
        </p:txBody>
      </p:sp>
    </p:spTree>
    <p:extLst>
      <p:ext uri="{BB962C8B-B14F-4D97-AF65-F5344CB8AC3E}">
        <p14:creationId xmlns:p14="http://schemas.microsoft.com/office/powerpoint/2010/main" val="4087157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B4D2637-FD32-EA88-A8A9-7544184F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183" y="305679"/>
            <a:ext cx="10515600" cy="1325563"/>
          </a:xfrm>
        </p:spPr>
        <p:txBody>
          <a:bodyPr/>
          <a:lstStyle/>
          <a:p>
            <a:r>
              <a:rPr lang="en-US" b="1" dirty="0"/>
              <a:t>Major increase in both exports and imports…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A3F3075-29EA-BB8A-BFA3-F3D467939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81" y="1560100"/>
            <a:ext cx="10515600" cy="4693603"/>
          </a:xfrm>
        </p:spPr>
        <p:txBody>
          <a:bodyPr/>
          <a:lstStyle/>
          <a:p>
            <a:r>
              <a:rPr lang="en-US" dirty="0"/>
              <a:t>In 2022, the economies of the region have recorded all-time high values of merchandize exports and imports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6094EC-CB6B-A92C-D5B0-BDB325280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81" y="2345979"/>
            <a:ext cx="11097638" cy="451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94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32877AA-F0F6-FC4A-058D-DE20B0CB6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922" y="301559"/>
            <a:ext cx="10612877" cy="1690688"/>
          </a:xfrm>
        </p:spPr>
        <p:txBody>
          <a:bodyPr/>
          <a:lstStyle/>
          <a:p>
            <a:r>
              <a:rPr lang="en-US" b="1" dirty="0"/>
              <a:t>…driven by the growth in energy prices…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CE7DD53-494D-758A-717D-49D4BDD47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552" y="1438829"/>
            <a:ext cx="11087911" cy="4825683"/>
          </a:xfrm>
        </p:spPr>
        <p:txBody>
          <a:bodyPr/>
          <a:lstStyle/>
          <a:p>
            <a:r>
              <a:rPr lang="en-US" dirty="0"/>
              <a:t>Dramatic increase in exports of energy, mostly crude oil, due to price increase by 50%+</a:t>
            </a:r>
          </a:p>
          <a:p>
            <a:r>
              <a:rPr lang="en-US" dirty="0"/>
              <a:t>Energy imports have grown in all economies, too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AA626B-142E-AC4D-11B6-4503597CF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81" y="3069055"/>
            <a:ext cx="5977726" cy="35933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9A4833-38E9-3AA9-7AE3-440F3DB8D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932" y="3069055"/>
            <a:ext cx="5961818" cy="359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14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E118F59-8733-E597-8EA1-F631F7D97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" y="252920"/>
            <a:ext cx="11866880" cy="1351279"/>
          </a:xfrm>
        </p:spPr>
        <p:txBody>
          <a:bodyPr/>
          <a:lstStyle/>
          <a:p>
            <a:r>
              <a:rPr lang="en-US" b="1" dirty="0"/>
              <a:t>…and exports (re-exports) to the Russian Federation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3D1036-07D2-F8A4-D5DB-550BFE1B8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856" y="1341553"/>
            <a:ext cx="10723179" cy="4825683"/>
          </a:xfrm>
        </p:spPr>
        <p:txBody>
          <a:bodyPr/>
          <a:lstStyle/>
          <a:p>
            <a:r>
              <a:rPr lang="en-US" dirty="0"/>
              <a:t>Major increase in exports to and imports (mostly energy) from Russia</a:t>
            </a:r>
          </a:p>
          <a:p>
            <a:r>
              <a:rPr lang="en-US" dirty="0"/>
              <a:t>Re-exports, export creation and export destruction as a result of voluntary departure of international companies from the Russian market and sanctions</a:t>
            </a:r>
          </a:p>
          <a:p>
            <a:r>
              <a:rPr lang="en-US" dirty="0"/>
              <a:t>Declining imports of machinery and equipment from Russia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73DDD8-C77A-CB64-A69F-60DCDA333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85" y="3640397"/>
            <a:ext cx="10967303" cy="308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06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BA5D320-11AD-4233-B592-25B72E834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" y="116733"/>
            <a:ext cx="11866880" cy="1351279"/>
          </a:xfrm>
        </p:spPr>
        <p:txBody>
          <a:bodyPr/>
          <a:lstStyle/>
          <a:p>
            <a:r>
              <a:rPr lang="en-US" b="1" dirty="0"/>
              <a:t>More on re-exports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501380-C241-8AED-E974-1D5A820B8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702" y="1176182"/>
            <a:ext cx="10723179" cy="4825683"/>
          </a:xfrm>
        </p:spPr>
        <p:txBody>
          <a:bodyPr/>
          <a:lstStyle/>
          <a:p>
            <a:r>
              <a:rPr lang="en-US" dirty="0"/>
              <a:t>The re-export estimates increase from the total of </a:t>
            </a:r>
            <a:r>
              <a:rPr lang="en-US" b="1" dirty="0"/>
              <a:t>$1.5 billion </a:t>
            </a:r>
            <a:r>
              <a:rPr lang="en-US" dirty="0"/>
              <a:t>based on reported CAREC CCA exports to Russia to </a:t>
            </a:r>
            <a:r>
              <a:rPr lang="en-US" b="1" dirty="0"/>
              <a:t>$23.5 billion </a:t>
            </a:r>
            <a:r>
              <a:rPr lang="en-US" dirty="0"/>
              <a:t>if one accounts for unusually high imports reported by CCA, PRC and EU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03D449-90FB-EB97-BF0A-24441A0D7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222" y="2445805"/>
            <a:ext cx="8326001" cy="409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84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6A17C29-0F4D-CE6F-20CE-A6E5C41CE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13" y="134937"/>
            <a:ext cx="10515600" cy="1690688"/>
          </a:xfrm>
        </p:spPr>
        <p:txBody>
          <a:bodyPr/>
          <a:lstStyle/>
          <a:p>
            <a:r>
              <a:rPr lang="en-US" b="1" dirty="0"/>
              <a:t>Policy implications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90F94EA-8343-90C8-2C91-1C96CFBAC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013" y="1419374"/>
            <a:ext cx="10515600" cy="4825683"/>
          </a:xfrm>
        </p:spPr>
        <p:txBody>
          <a:bodyPr>
            <a:normAutofit/>
          </a:bodyPr>
          <a:lstStyle/>
          <a:p>
            <a:r>
              <a:rPr lang="en-US" dirty="0"/>
              <a:t>The windfall re-export margins might be short-lived</a:t>
            </a:r>
          </a:p>
          <a:p>
            <a:r>
              <a:rPr lang="en-US" dirty="0"/>
              <a:t>Need to improve linkages with major production and trade hubs both in the east and the west via Middle Corridor and other transit routes </a:t>
            </a:r>
          </a:p>
          <a:p>
            <a:r>
              <a:rPr lang="en-US" dirty="0"/>
              <a:t>Need to monitor the ongoing changes in trade</a:t>
            </a:r>
          </a:p>
          <a:p>
            <a:r>
              <a:rPr lang="en-US" dirty="0"/>
              <a:t>More data and analysis here: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>
                <a:solidFill>
                  <a:srgbClr val="0070C0"/>
                </a:solidFill>
              </a:rPr>
              <a:t>Asian Development Outlook. April 2023. The Economic Impact of the Russian Invasion of Ukraine on the Caucasus and Central Asia: Short-Term Benefits and Long-Term Challenges. Manila.</a:t>
            </a:r>
          </a:p>
        </p:txBody>
      </p:sp>
    </p:spTree>
    <p:extLst>
      <p:ext uri="{BB962C8B-B14F-4D97-AF65-F5344CB8AC3E}">
        <p14:creationId xmlns:p14="http://schemas.microsoft.com/office/powerpoint/2010/main" val="3752432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6" ma:contentTypeDescription="Create a new document." ma:contentTypeScope="" ma:versionID="590b25b2cc87761dafd9002c9e8bdf08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08ce7d0b189851eda8553ac15085c2ff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668aa56-9285-4561-92d6-d6343913a899">
      <UserInfo>
        <DisplayName/>
        <AccountId xsi:nil="true"/>
        <AccountType/>
      </UserInfo>
    </SharedWithUsers>
    <MediaLengthInSeconds xmlns="4d0bf39f-aee5-4194-a8cf-9eb94d977901" xsi:nil="true"/>
    <lcf76f155ced4ddcb4097134ff3c332f xmlns="4d0bf39f-aee5-4194-a8cf-9eb94d977901">
      <Terms xmlns="http://schemas.microsoft.com/office/infopath/2007/PartnerControls"/>
    </lcf76f155ced4ddcb4097134ff3c332f>
    <TaxCatchAll xmlns="c1fdd505-2570-46c2-bd04-3e0f2d874cf5">
      <Value>18</Value>
      <Value>3</Value>
      <Value>2</Value>
      <Value>1</Value>
    </TaxCatchAll>
  </documentManagement>
</p:properties>
</file>

<file path=customXml/itemProps1.xml><?xml version="1.0" encoding="utf-8"?>
<ds:datastoreItem xmlns:ds="http://schemas.openxmlformats.org/officeDocument/2006/customXml" ds:itemID="{51BE794B-90D5-470E-82BF-50682C1093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FA0E6D-ACB2-4A8A-8ED5-36F402F65C23}"/>
</file>

<file path=customXml/itemProps3.xml><?xml version="1.0" encoding="utf-8"?>
<ds:datastoreItem xmlns:ds="http://schemas.openxmlformats.org/officeDocument/2006/customXml" ds:itemID="{917043BC-63CB-4567-9DB1-18E0FD2A7E82}">
  <ds:schemaRefs>
    <ds:schemaRef ds:uri="http://schemas.microsoft.com/office/2006/metadata/properties"/>
    <ds:schemaRef ds:uri="http://schemas.microsoft.com/office/infopath/2007/PartnerControls"/>
    <ds:schemaRef ds:uri="f668aa56-9285-4561-92d6-d6343913a899"/>
    <ds:schemaRef ds:uri="4d0bf39f-aee5-4194-a8cf-9eb94d97790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184</TotalTime>
  <Words>346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Reoriented Trade Flows  in Central Asia and Caucasus Amidst External Shocks</vt:lpstr>
      <vt:lpstr>New ADB RETA on the Impact of External Shocks</vt:lpstr>
      <vt:lpstr>Major increase in both exports and imports…</vt:lpstr>
      <vt:lpstr>…driven by the growth in energy prices…</vt:lpstr>
      <vt:lpstr>…and exports (re-exports) to the Russian Federation</vt:lpstr>
      <vt:lpstr>More on re-exports</vt:lpstr>
      <vt:lpstr>Policy implications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Esnerjames P. Fernandez</dc:creator>
  <cp:lastModifiedBy>Reneli Gloria</cp:lastModifiedBy>
  <cp:revision>11</cp:revision>
  <dcterms:created xsi:type="dcterms:W3CDTF">2018-04-10T06:12:51Z</dcterms:created>
  <dcterms:modified xsi:type="dcterms:W3CDTF">2023-05-18T01:40:38Z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0x0101009FDAEA74914DCF4CB1BBCF0E2E5EDB11</vt:lpwstr>
  </property>
  <property fmtid="{D5CDD505-2E9C-101B-9397-08002B2CF9AE}" pid="3" name="d61536b25a8a4fedb48bb564279be82a">
    <vt:lpwstr>CWRD|6d71ff58-4882-4388-ab5c-218969b1e9c8</vt:lpwstr>
  </property>
  <property fmtid="{D5CDD505-2E9C-101B-9397-08002B2CF9AE}" pid="4" name="k985dbdc596c44d7acaf8184f33920f0">
    <vt:lpwstr>Regional|d4cb8265-5963-4e16-b4f8-5ada18938c78</vt:lpwstr>
  </property>
  <property fmtid="{D5CDD505-2E9C-101B-9397-08002B2CF9AE}" pid="5" name="TaxCatchAll">
    <vt:lpwstr>18;#Regional;#3;#CWRD;#2;#CWRD;#1;#English</vt:lpwstr>
  </property>
  <property fmtid="{D5CDD505-2E9C-101B-9397-08002B2CF9AE}" pid="6" name="h00e4aaaf4624e24a7df7f06faa038c6">
    <vt:lpwstr>English|16ac8743-31bb-43f8-9a73-533a041667d6</vt:lpwstr>
  </property>
  <property fmtid="{D5CDD505-2E9C-101B-9397-08002B2CF9AE}" pid="7" name="ADBContentGroup">
    <vt:lpwstr>2;#CWRD|6d71ff58-4882-4388-ab5c-218969b1e9c8</vt:lpwstr>
  </property>
  <property fmtid="{D5CDD505-2E9C-101B-9397-08002B2CF9AE}" pid="8" name="Order">
    <vt:r8>25760400</vt:r8>
  </property>
  <property fmtid="{D5CDD505-2E9C-101B-9397-08002B2CF9AE}" pid="9" name="j78542b1fffc4a1c84659474212e3133">
    <vt:lpwstr>CWRD|6d71ff58-4882-4388-ab5c-218969b1e9c8</vt:lpwstr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  <property fmtid="{D5CDD505-2E9C-101B-9397-08002B2CF9AE}" pid="14" name="_SourceUrl">
    <vt:lpwstr/>
  </property>
  <property fmtid="{D5CDD505-2E9C-101B-9397-08002B2CF9AE}" pid="15" name="_SharedFileIndex">
    <vt:lpwstr/>
  </property>
  <property fmtid="{D5CDD505-2E9C-101B-9397-08002B2CF9AE}" pid="16" name="ComplianceAssetId">
    <vt:lpwstr/>
  </property>
  <property fmtid="{D5CDD505-2E9C-101B-9397-08002B2CF9AE}" pid="17" name="TemplateUrl">
    <vt:lpwstr/>
  </property>
  <property fmtid="{D5CDD505-2E9C-101B-9397-08002B2CF9AE}" pid="18" name="MSIP_Label_817d4574-7375-4d17-b29c-6e4c6df0fcb0_Enabled">
    <vt:lpwstr>true</vt:lpwstr>
  </property>
  <property fmtid="{D5CDD505-2E9C-101B-9397-08002B2CF9AE}" pid="19" name="MSIP_Label_817d4574-7375-4d17-b29c-6e4c6df0fcb0_SetDate">
    <vt:lpwstr>2023-04-11T03:26:31Z</vt:lpwstr>
  </property>
  <property fmtid="{D5CDD505-2E9C-101B-9397-08002B2CF9AE}" pid="20" name="MSIP_Label_817d4574-7375-4d17-b29c-6e4c6df0fcb0_Method">
    <vt:lpwstr>Standard</vt:lpwstr>
  </property>
  <property fmtid="{D5CDD505-2E9C-101B-9397-08002B2CF9AE}" pid="21" name="MSIP_Label_817d4574-7375-4d17-b29c-6e4c6df0fcb0_Name">
    <vt:lpwstr>ADB Internal</vt:lpwstr>
  </property>
  <property fmtid="{D5CDD505-2E9C-101B-9397-08002B2CF9AE}" pid="22" name="MSIP_Label_817d4574-7375-4d17-b29c-6e4c6df0fcb0_SiteId">
    <vt:lpwstr>9495d6bb-41c2-4c58-848f-92e52cf3d640</vt:lpwstr>
  </property>
  <property fmtid="{D5CDD505-2E9C-101B-9397-08002B2CF9AE}" pid="23" name="MSIP_Label_817d4574-7375-4d17-b29c-6e4c6df0fcb0_ActionId">
    <vt:lpwstr>93605d0e-37ea-44fc-ba32-6c54431d93b3</vt:lpwstr>
  </property>
  <property fmtid="{D5CDD505-2E9C-101B-9397-08002B2CF9AE}" pid="24" name="MSIP_Label_817d4574-7375-4d17-b29c-6e4c6df0fcb0_ContentBits">
    <vt:lpwstr>2</vt:lpwstr>
  </property>
  <property fmtid="{D5CDD505-2E9C-101B-9397-08002B2CF9AE}" pid="25" name="ClassificationContentMarkingFooterLocations">
    <vt:lpwstr>Office Theme:8</vt:lpwstr>
  </property>
  <property fmtid="{D5CDD505-2E9C-101B-9397-08002B2CF9AE}" pid="26" name="ClassificationContentMarkingFooterText">
    <vt:lpwstr>INTERNAL. This information is accessible to ADB Management and staff. It may be shared outside ADB with appropriate permission.</vt:lpwstr>
  </property>
</Properties>
</file>