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558" r:id="rId6"/>
    <p:sldId id="585" r:id="rId7"/>
    <p:sldId id="584" r:id="rId8"/>
    <p:sldId id="586" r:id="rId9"/>
    <p:sldId id="258" r:id="rId10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422" autoAdjust="0"/>
    <p:restoredTop sz="94660"/>
  </p:normalViewPr>
  <p:slideViewPr>
    <p:cSldViewPr snapToGrid="0">
      <p:cViewPr>
        <p:scale>
          <a:sx n="174" d="100"/>
          <a:sy n="174" d="100"/>
        </p:scale>
        <p:origin x="-88" y="-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512DB-AB9A-FE4F-99B4-885991B415D8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1FA3C-CD04-EF47-93F2-F7CA972B8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1F8D-9837-4DDD-ABA4-4BFC7B8887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6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B3D14-9472-495C-A184-3F54AC21F0F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410" y="5462906"/>
            <a:ext cx="1259840" cy="1258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9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4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4629D-32E4-4205-8264-3A174E960D5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5462906"/>
            <a:ext cx="1259840" cy="1258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89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1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458" y="4191450"/>
            <a:ext cx="6858000" cy="1655762"/>
          </a:xfrm>
        </p:spPr>
        <p:txBody>
          <a:bodyPr>
            <a:normAutofit/>
          </a:bodyPr>
          <a:lstStyle/>
          <a:p>
            <a:r>
              <a:rPr lang="zh-CN" sz="2000" dirty="0"/>
              <a:t>CAREC 高级官员会议</a:t>
            </a:r>
          </a:p>
          <a:p>
            <a:r>
              <a:rPr lang="zh-CN" sz="1600" dirty="0"/>
              <a:t>2023年6月13-14日</a:t>
            </a:r>
          </a:p>
          <a:p>
            <a:r>
              <a:rPr lang="zh-CN" sz="1600" dirty="0"/>
              <a:t>格鲁吉亚第比利斯</a:t>
            </a:r>
          </a:p>
          <a:p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726BFF-DC0E-0560-BCD2-F6541DDFB17E}"/>
              </a:ext>
            </a:extLst>
          </p:cNvPr>
          <p:cNvGrpSpPr/>
          <p:nvPr/>
        </p:nvGrpSpPr>
        <p:grpSpPr>
          <a:xfrm>
            <a:off x="873303" y="1858160"/>
            <a:ext cx="7906281" cy="1200097"/>
            <a:chOff x="5230220" y="1270942"/>
            <a:chExt cx="3931040" cy="8404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6130F7-BACB-3C40-54E4-993B34198D54}"/>
                </a:ext>
              </a:extLst>
            </p:cNvPr>
            <p:cNvSpPr txBox="1"/>
            <p:nvPr/>
          </p:nvSpPr>
          <p:spPr>
            <a:xfrm>
              <a:off x="5263582" y="1784562"/>
              <a:ext cx="3897678" cy="32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775"/>
                </a:lnSpc>
              </a:pPr>
              <a:r>
                <a:rPr lang="zh-CN" sz="3200" b="1" i="1" dirty="0">
                  <a:solidFill>
                    <a:schemeClr val="bg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经济和金融稳定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708F94-60B3-21B0-F405-822AE13A94AF}"/>
                </a:ext>
              </a:extLst>
            </p:cNvPr>
            <p:cNvSpPr txBox="1"/>
            <p:nvPr/>
          </p:nvSpPr>
          <p:spPr>
            <a:xfrm>
              <a:off x="5230220" y="1270942"/>
              <a:ext cx="3897678" cy="327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775"/>
                </a:lnSpc>
              </a:pPr>
              <a:r>
                <a:rPr lang="en-US" altLang="zh-CN" sz="3200" b="1" dirty="0">
                  <a:solidFill>
                    <a:srgbClr val="F39C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《</a:t>
              </a:r>
              <a:r>
                <a:rPr lang="zh-CN" sz="3200" b="1" dirty="0">
                  <a:solidFill>
                    <a:srgbClr val="F39C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CAREC2030</a:t>
              </a:r>
              <a:r>
                <a:rPr lang="zh-CN" altLang="en-US" sz="3200" b="1" dirty="0">
                  <a:solidFill>
                    <a:srgbClr val="F39C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战略</a:t>
              </a:r>
              <a:r>
                <a:rPr lang="en-US" altLang="zh-CN" sz="3200" b="1" dirty="0">
                  <a:solidFill>
                    <a:srgbClr val="F39C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》</a:t>
              </a:r>
              <a:r>
                <a:rPr lang="zh-CN" altLang="en-US" sz="3200" b="1" dirty="0">
                  <a:solidFill>
                    <a:srgbClr val="F39C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业务</a:t>
              </a:r>
              <a:r>
                <a:rPr lang="zh-CN" sz="3200" b="1" dirty="0">
                  <a:solidFill>
                    <a:srgbClr val="F39C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集群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35719" y="2429387"/>
            <a:ext cx="303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350"/>
              </a:spcAft>
              <a:buClr>
                <a:srgbClr val="C00000"/>
              </a:buClr>
            </a:pPr>
            <a:r>
              <a:rPr lang="zh-CN" sz="2000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简介</a:t>
            </a:r>
            <a:r>
              <a:rPr lang="zh-CN" altLang="ko-KR" sz="2000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&amp;</a:t>
            </a:r>
            <a:r>
              <a:rPr lang="zh-CN" altLang="en-US" sz="2000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zh-CN" sz="2000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举措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159" y="1217906"/>
            <a:ext cx="6537605" cy="4847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sz="2550" dirty="0">
                <a:solidFill>
                  <a:srgbClr val="C0000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经济和金融稳定集群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1" y="1107475"/>
            <a:ext cx="708746" cy="708746"/>
          </a:xfrm>
          <a:prstGeom prst="rect">
            <a:avLst/>
          </a:prstGeom>
          <a:noFill/>
          <a:effectLst>
            <a:softEdge rad="12700"/>
          </a:effectLst>
        </p:spPr>
      </p:pic>
      <p:cxnSp>
        <p:nvCxnSpPr>
          <p:cNvPr id="6" name="Straight Connector 5"/>
          <p:cNvCxnSpPr>
            <a:endCxn id="12" idx="1"/>
          </p:cNvCxnSpPr>
          <p:nvPr/>
        </p:nvCxnSpPr>
        <p:spPr>
          <a:xfrm>
            <a:off x="0" y="1460281"/>
            <a:ext cx="469082" cy="1568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39403" y="1460281"/>
            <a:ext cx="1304597" cy="0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68662" y="1460281"/>
            <a:ext cx="469082" cy="1568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2CE3D4A-8565-1A48-AE4E-97E9DF5F997E}"/>
              </a:ext>
            </a:extLst>
          </p:cNvPr>
          <p:cNvSpPr txBox="1"/>
          <p:nvPr/>
        </p:nvSpPr>
        <p:spPr>
          <a:xfrm>
            <a:off x="3130062" y="2271944"/>
            <a:ext cx="55637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latin typeface="Arial" panose="020B0604020202020204" pitchFamily="34" charset="0"/>
                <a:cs typeface="Arial" panose="020B0604020202020204" pitchFamily="34" charset="0"/>
              </a:rPr>
              <a:t>目标：加强区域宏观经济稳定性，改善投资和金融一体化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zh-CN" sz="1400" dirty="0">
                <a:latin typeface="Arial" panose="020B0604020202020204" pitchFamily="34" charset="0"/>
                <a:cs typeface="Arial" panose="020B0604020202020204" pitchFamily="34" charset="0"/>
              </a:rPr>
              <a:t>加强区域宏观经济稳定性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财政政策和金融稳定年度高级别政策对话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zh-CN" sz="1400" dirty="0">
                <a:latin typeface="Arial" panose="020B0604020202020204" pitchFamily="34" charset="0"/>
                <a:cs typeface="Arial" panose="020B0604020202020204" pitchFamily="34" charset="0"/>
              </a:rPr>
              <a:t>改善与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CN" sz="1400" dirty="0">
                <a:latin typeface="Arial" panose="020B0604020202020204" pitchFamily="34" charset="0"/>
                <a:cs typeface="Arial" panose="020B0604020202020204" pitchFamily="34" charset="0"/>
              </a:rPr>
              <a:t>基础设施和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互联互通</a:t>
            </a:r>
            <a:r>
              <a:rPr lang="zh-CN" sz="1400" dirty="0">
                <a:latin typeface="Arial" panose="020B0604020202020204" pitchFamily="34" charset="0"/>
                <a:cs typeface="Arial" panose="020B0604020202020204" pitchFamily="34" charset="0"/>
              </a:rPr>
              <a:t>集群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zh-CN" sz="1400" dirty="0">
                <a:latin typeface="Arial" panose="020B0604020202020204" pitchFamily="34" charset="0"/>
                <a:cs typeface="Arial" panose="020B0604020202020204" pitchFamily="34" charset="0"/>
              </a:rPr>
              <a:t>目标相关的投资 - </a:t>
            </a:r>
            <a:r>
              <a:rPr 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CAREC气候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与</a:t>
            </a:r>
            <a:r>
              <a:rPr 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可持续性项目筹备基金 (CSPPF) 和TRTA区域基础设施筹备基金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zh-CN" sz="1400" dirty="0">
                <a:latin typeface="Arial" panose="020B0604020202020204" pitchFamily="34" charset="0"/>
                <a:cs typeface="Arial" panose="020B0604020202020204" pitchFamily="34" charset="0"/>
              </a:rPr>
              <a:t>金融一体化- </a:t>
            </a:r>
            <a:r>
              <a:rPr 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CAREC 资本市场监管机构论坛</a:t>
            </a:r>
          </a:p>
          <a:p>
            <a:endParaRPr lang="en-US" sz="1400" dirty="0"/>
          </a:p>
        </p:txBody>
      </p:sp>
      <p:pic>
        <p:nvPicPr>
          <p:cNvPr id="2" name="Picture 2" descr="Kompass vision Bilder, Kompass vision Stockfotos &amp; Bilder | Depositphotos®">
            <a:extLst>
              <a:ext uri="{FF2B5EF4-FFF2-40B4-BE49-F238E27FC236}">
                <a16:creationId xmlns:a16="http://schemas.microsoft.com/office/drawing/2014/main" id="{F4AF01AD-0C0B-937C-76C2-13BAA80BA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8" y="3091826"/>
            <a:ext cx="2866449" cy="27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0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743A-67FF-4AF8-976A-77B8CA6F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94" y="815926"/>
            <a:ext cx="2662372" cy="3111725"/>
          </a:xfrm>
        </p:spPr>
        <p:txBody>
          <a:bodyPr anchor="b">
            <a:noAutofit/>
          </a:bodyPr>
          <a:lstStyle/>
          <a:p>
            <a:r>
              <a:rPr lang="zh-CN" sz="2625" b="1" dirty="0"/>
              <a:t>EFS 年度高级别政策对话</a:t>
            </a:r>
            <a:br>
              <a:rPr lang="en-US" sz="2625" b="1" dirty="0"/>
            </a:br>
            <a:br>
              <a:rPr lang="en-US" sz="1350" b="1" dirty="0"/>
            </a:br>
            <a:r>
              <a:rPr lang="zh-CN" sz="1200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作为知识共享平台建立，就宏观经济和金融稳定等选定问题召开高级别政策对话，支持技术讨论和研讨会，促进区域内的交叉学习，并充当促进知识</a:t>
            </a:r>
            <a:r>
              <a:rPr lang="zh-CN" altLang="en-US" sz="1200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的催化剂</a:t>
            </a:r>
            <a:r>
              <a:rPr lang="zh-CN" sz="1200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。 </a:t>
            </a:r>
            <a:br>
              <a:rPr lang="en-US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25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6C30-6A76-4258-BB1B-8B94C094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934" y="582662"/>
            <a:ext cx="5495536" cy="54647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sz="1600" b="1" u="sng" dirty="0">
                <a:solidFill>
                  <a:srgbClr val="3960A5"/>
                </a:solidFill>
              </a:rPr>
              <a:t>2023 年的进展、成就和</a:t>
            </a:r>
            <a:r>
              <a:rPr lang="zh-CN" altLang="en-US" sz="1600" b="1" u="sng" dirty="0">
                <a:solidFill>
                  <a:srgbClr val="3960A5"/>
                </a:solidFill>
              </a:rPr>
              <a:t>后续工作</a:t>
            </a:r>
            <a:endParaRPr lang="zh-CN" sz="1600" b="1" u="sng" dirty="0">
              <a:solidFill>
                <a:srgbClr val="3960A5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350" b="1" dirty="0"/>
              <a:t>“</a:t>
            </a:r>
            <a:r>
              <a:rPr lang="zh-CN" sz="1350" b="1" dirty="0"/>
              <a:t>CAREC 经济</a:t>
            </a:r>
            <a:r>
              <a:rPr lang="zh-CN" altLang="en-US" sz="1350" b="1" dirty="0"/>
              <a:t>与</a:t>
            </a:r>
            <a:r>
              <a:rPr lang="zh-CN" sz="1350" b="1" dirty="0"/>
              <a:t>金融稳定集群论坛</a:t>
            </a:r>
            <a:r>
              <a:rPr lang="zh-CN" altLang="zh-CN" sz="1350" b="1" dirty="0"/>
              <a:t>2023</a:t>
            </a:r>
            <a:r>
              <a:rPr lang="en-US" altLang="zh-CN" sz="1350" b="1" dirty="0"/>
              <a:t>—</a:t>
            </a:r>
            <a:r>
              <a:rPr lang="zh-CN" altLang="en-US" sz="1350" b="1" dirty="0"/>
              <a:t>调动</a:t>
            </a:r>
            <a:r>
              <a:rPr lang="zh-CN" sz="1350" b="1" dirty="0"/>
              <a:t>税收促进CAREC地区的发展</a:t>
            </a:r>
            <a:r>
              <a:rPr lang="zh-CN" altLang="en-US" sz="1350" b="1" dirty="0"/>
              <a:t>与</a:t>
            </a:r>
            <a:r>
              <a:rPr lang="zh-CN" sz="1350" b="1" dirty="0"/>
              <a:t>脱碳</a:t>
            </a:r>
            <a:r>
              <a:rPr lang="zh-CN" altLang="en-US" sz="1350" b="1" dirty="0"/>
              <a:t>”</a:t>
            </a:r>
            <a:r>
              <a:rPr lang="zh-CN" sz="1350" b="1" dirty="0"/>
              <a:t>于 2023 年 2 月 14 日在格鲁吉亚第比利斯举行</a:t>
            </a:r>
          </a:p>
          <a:p>
            <a:pPr>
              <a:buFontTx/>
              <a:buChar char="-"/>
            </a:pPr>
            <a:r>
              <a:rPr lang="zh-CN" sz="1350" dirty="0"/>
              <a:t>包括国际货币基金组织</a:t>
            </a:r>
            <a:r>
              <a:rPr lang="zh-CN" altLang="en-US" sz="1350" dirty="0"/>
              <a:t>（</a:t>
            </a:r>
            <a:r>
              <a:rPr lang="en-US" altLang="zh-CN" sz="1350" dirty="0"/>
              <a:t>IMF</a:t>
            </a:r>
            <a:r>
              <a:rPr lang="zh-CN" altLang="en-US" sz="1350" dirty="0"/>
              <a:t>）</a:t>
            </a:r>
            <a:r>
              <a:rPr lang="zh-CN" sz="1350" dirty="0"/>
              <a:t>和世界银行官员在内的 CAREC 国家的高级财政部长和高层代表</a:t>
            </a:r>
            <a:r>
              <a:rPr lang="zh-CN" altLang="en-US" sz="1350" dirty="0"/>
              <a:t>参加</a:t>
            </a:r>
            <a:r>
              <a:rPr lang="zh-CN" sz="1350" dirty="0"/>
              <a:t>了会议</a:t>
            </a:r>
          </a:p>
          <a:p>
            <a:pPr>
              <a:buFontTx/>
              <a:buChar char="-"/>
            </a:pPr>
            <a:r>
              <a:rPr lang="zh-CN" altLang="en-US" sz="1350" dirty="0"/>
              <a:t>第一场分</a:t>
            </a:r>
            <a:r>
              <a:rPr lang="zh-CN" sz="1350" dirty="0"/>
              <a:t>讨论了筹集更多收入以支持</a:t>
            </a:r>
            <a:r>
              <a:rPr lang="en-US" altLang="zh-CN" sz="1350" dirty="0"/>
              <a:t>CAREC</a:t>
            </a:r>
            <a:r>
              <a:rPr lang="zh-CN" altLang="en-US" sz="1350" dirty="0"/>
              <a:t>各国的国家</a:t>
            </a:r>
            <a:r>
              <a:rPr lang="zh-CN" sz="1350" dirty="0"/>
              <a:t>发展目标和重建财政缓冲的政策和措施</a:t>
            </a:r>
          </a:p>
          <a:p>
            <a:pPr>
              <a:buFontTx/>
              <a:buChar char="-"/>
            </a:pPr>
            <a:r>
              <a:rPr lang="zh-CN" sz="1300" dirty="0"/>
              <a:t>第</a:t>
            </a:r>
            <a:r>
              <a:rPr lang="zh-CN" altLang="en-US" sz="1300" dirty="0"/>
              <a:t>二场会议</a:t>
            </a:r>
            <a:r>
              <a:rPr lang="zh-CN" sz="1300" dirty="0"/>
              <a:t>讨论了成员国对碳税的看法，包括使用碳税的非气候原因以及与其设计和实施</a:t>
            </a:r>
            <a:r>
              <a:rPr lang="zh-CN" altLang="en-US" sz="1300" dirty="0"/>
              <a:t>有</a:t>
            </a:r>
            <a:r>
              <a:rPr lang="zh-CN" sz="1300" dirty="0"/>
              <a:t>关的问题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zh-CN" altLang="en-US" sz="1300" b="1" dirty="0"/>
              <a:t>“</a:t>
            </a:r>
            <a:r>
              <a:rPr lang="zh-CN" sz="1300" b="1" dirty="0"/>
              <a:t>2023 年经济</a:t>
            </a:r>
            <a:r>
              <a:rPr lang="zh-CN" altLang="en-US" sz="1300" b="1" dirty="0"/>
              <a:t>与</a:t>
            </a:r>
            <a:r>
              <a:rPr lang="zh-CN" sz="1300" b="1" dirty="0"/>
              <a:t>金融稳定集群</a:t>
            </a:r>
            <a:r>
              <a:rPr lang="zh-CN" altLang="en-US" sz="1300" b="1" dirty="0"/>
              <a:t>高级别政策对话</a:t>
            </a:r>
            <a:r>
              <a:rPr lang="en-US" altLang="zh-CN" sz="1200" b="1" dirty="0"/>
              <a:t>—</a:t>
            </a:r>
            <a:r>
              <a:rPr lang="en-US" altLang="zh-CN" sz="1300" b="1" dirty="0"/>
              <a:t>CAREC</a:t>
            </a:r>
            <a:r>
              <a:rPr lang="zh-CN" sz="1300" b="1" dirty="0"/>
              <a:t>金融稳定</a:t>
            </a:r>
            <a:r>
              <a:rPr lang="zh-CN" altLang="en-US" sz="1300" b="1" dirty="0"/>
              <a:t>的气候变化</a:t>
            </a:r>
            <a:r>
              <a:rPr lang="zh-CN" sz="1300" b="1" dirty="0"/>
              <a:t>风险</a:t>
            </a:r>
            <a:r>
              <a:rPr lang="zh-CN" altLang="en-US" sz="1300" b="1" dirty="0"/>
              <a:t>”</a:t>
            </a:r>
            <a:r>
              <a:rPr lang="zh-CN" sz="1300" b="1" dirty="0"/>
              <a:t> 将于 2023 年 6 月 14 日在格鲁吉亚第比利斯举行</a:t>
            </a:r>
          </a:p>
          <a:p>
            <a:pPr>
              <a:buFontTx/>
              <a:buChar char="-"/>
            </a:pPr>
            <a:r>
              <a:rPr lang="zh-CN" sz="1350" dirty="0"/>
              <a:t>与国际货币基金组织和世界银行联合举办</a:t>
            </a:r>
          </a:p>
          <a:p>
            <a:pPr>
              <a:buFontTx/>
              <a:buChar char="-"/>
            </a:pPr>
            <a:r>
              <a:rPr lang="zh-CN" altLang="en-US" sz="1350" dirty="0"/>
              <a:t>研究</a:t>
            </a:r>
            <a:r>
              <a:rPr lang="zh-CN" sz="1350" dirty="0"/>
              <a:t>与气候变化相关的，特别是与该地区金融稳定</a:t>
            </a:r>
            <a:r>
              <a:rPr lang="zh-CN" altLang="en-US" sz="1350" dirty="0"/>
              <a:t>有</a:t>
            </a:r>
            <a:r>
              <a:rPr lang="zh-CN" sz="1350" dirty="0"/>
              <a:t>关的风险</a:t>
            </a:r>
          </a:p>
          <a:p>
            <a:pPr>
              <a:buFontTx/>
              <a:buChar char="-"/>
            </a:pPr>
            <a:r>
              <a:rPr lang="zh-CN" sz="1350" dirty="0"/>
              <a:t>探索可持续金融在调动必要资源</a:t>
            </a:r>
            <a:r>
              <a:rPr lang="zh-CN" altLang="en-US" sz="1350" dirty="0"/>
              <a:t>投资</a:t>
            </a:r>
            <a:r>
              <a:rPr lang="zh-CN" sz="1350" dirty="0"/>
              <a:t>气候减缓（例如温室气体</a:t>
            </a:r>
            <a:r>
              <a:rPr lang="zh-CN" altLang="en-US" sz="1350" dirty="0"/>
              <a:t>减排</a:t>
            </a:r>
            <a:r>
              <a:rPr lang="zh-CN" sz="1350" dirty="0"/>
              <a:t>）和适应（例如建立气候变化适应力）以实现绿色增长方面的作用。</a:t>
            </a:r>
          </a:p>
          <a:p>
            <a:endParaRPr lang="en-US" sz="1350" b="1" dirty="0"/>
          </a:p>
        </p:txBody>
      </p:sp>
      <p:pic>
        <p:nvPicPr>
          <p:cNvPr id="6" name="Picture 5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83E71D5C-4FCB-BA1D-9F22-CBD1D281B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" y="3956175"/>
            <a:ext cx="2913945" cy="265922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02271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743A-67FF-4AF8-976A-77B8CA6F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68" y="945529"/>
            <a:ext cx="2380296" cy="2982122"/>
          </a:xfrm>
        </p:spPr>
        <p:txBody>
          <a:bodyPr anchor="b">
            <a:noAutofit/>
          </a:bodyPr>
          <a:lstStyle/>
          <a:p>
            <a:r>
              <a:rPr lang="zh-CN" sz="2625" b="1" dirty="0"/>
              <a:t>CAREC 气候与可持续发展项目筹备基金 (CSPPF) </a:t>
            </a:r>
            <a:br>
              <a:rPr lang="en-US" sz="2625" b="1" dirty="0"/>
            </a:br>
            <a:br>
              <a:rPr lang="en-US" sz="1350" b="1" dirty="0"/>
            </a:br>
            <a:r>
              <a:rPr lang="en-US" altLang="zh-CN" sz="1350" b="1" dirty="0"/>
              <a:t>《</a:t>
            </a:r>
            <a:r>
              <a:rPr lang="zh-CN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CAREC 2030</a:t>
            </a:r>
            <a:r>
              <a:rPr lang="zh-CN" altLang="en-US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战略</a:t>
            </a:r>
            <a:r>
              <a:rPr lang="en-US" altLang="zh-CN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》</a:t>
            </a:r>
            <a:r>
              <a:rPr lang="zh-CN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根据可持续发展目标</a:t>
            </a:r>
            <a:r>
              <a:rPr lang="zh-CN" altLang="en-US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SDGs</a:t>
            </a:r>
            <a:r>
              <a:rPr lang="zh-CN" altLang="en-US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CN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对可靠和可持续基础设施（包括区域和跨境基础设施）的</a:t>
            </a:r>
            <a:r>
              <a:rPr lang="zh-CN" altLang="en-US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要求</a:t>
            </a:r>
            <a:r>
              <a:rPr lang="zh-CN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，</a:t>
            </a:r>
            <a:r>
              <a:rPr lang="zh-CN" altLang="en-US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将</a:t>
            </a:r>
            <a:r>
              <a:rPr lang="zh-CN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继续推进区域基础设施议程。</a:t>
            </a:r>
            <a:br>
              <a:rPr lang="en-US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25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6C30-6A76-4258-BB1B-8B94C094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297" y="718457"/>
            <a:ext cx="5978978" cy="56916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sz="1500" b="1" u="sng" dirty="0">
                <a:solidFill>
                  <a:srgbClr val="3960A5"/>
                </a:solidFill>
              </a:rPr>
              <a:t>CAREC CSPPF（以前称为 RIPEF） 基本原理</a:t>
            </a:r>
          </a:p>
          <a:p>
            <a:r>
              <a:rPr lang="zh-CN" sz="1350" dirty="0">
                <a:ea typeface="Calibri" panose="020F0502020204030204" pitchFamily="34" charset="0"/>
                <a:cs typeface="Arial" panose="020B0604020202020204" pitchFamily="34" charset="0"/>
              </a:rPr>
              <a:t>应对CAREC区域基础设施项目的挑战：基础设施融资缺口扩大、能力不足、</a:t>
            </a:r>
            <a:r>
              <a:rPr lang="zh-CN" altLang="en-US" sz="1350" dirty="0">
                <a:ea typeface="Calibri" panose="020F0502020204030204" pitchFamily="34" charset="0"/>
                <a:cs typeface="Arial" panose="020B0604020202020204" pitchFamily="34" charset="0"/>
              </a:rPr>
              <a:t>无法实现</a:t>
            </a:r>
            <a:r>
              <a:rPr lang="zh-CN" sz="1350" dirty="0">
                <a:ea typeface="Calibri" panose="020F0502020204030204" pitchFamily="34" charset="0"/>
                <a:cs typeface="Arial" panose="020B0604020202020204" pitchFamily="34" charset="0"/>
              </a:rPr>
              <a:t>气候变化目标和可持续发展目标、缺乏</a:t>
            </a:r>
            <a:r>
              <a:rPr lang="zh-CN" altLang="en-US" sz="1350" dirty="0">
                <a:ea typeface="Calibri" panose="020F0502020204030204" pitchFamily="34" charset="0"/>
                <a:cs typeface="Arial" panose="020B0604020202020204" pitchFamily="34" charset="0"/>
              </a:rPr>
              <a:t>可</a:t>
            </a:r>
            <a:r>
              <a:rPr lang="zh-CN" sz="1350" dirty="0">
                <a:ea typeface="Calibri" panose="020F0502020204030204" pitchFamily="34" charset="0"/>
                <a:cs typeface="Arial" panose="020B0604020202020204" pitchFamily="34" charset="0"/>
              </a:rPr>
              <a:t>投资</a:t>
            </a:r>
            <a:r>
              <a:rPr lang="zh-CN" altLang="en-US" sz="1350" dirty="0">
                <a:ea typeface="Calibri" panose="020F0502020204030204" pitchFamily="34" charset="0"/>
                <a:cs typeface="Arial" panose="020B0604020202020204" pitchFamily="34" charset="0"/>
              </a:rPr>
              <a:t>的</a:t>
            </a:r>
            <a:r>
              <a:rPr lang="zh-CN" sz="1350" dirty="0">
                <a:ea typeface="Calibri" panose="020F0502020204030204" pitchFamily="34" charset="0"/>
                <a:cs typeface="Arial" panose="020B0604020202020204" pitchFamily="34" charset="0"/>
              </a:rPr>
              <a:t>项目、私营部门融资受限和融资来源单一等。</a:t>
            </a:r>
            <a:endParaRPr lang="en-US" sz="135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sz="1500" b="1" u="sng" dirty="0">
                <a:solidFill>
                  <a:srgbClr val="3960A5"/>
                </a:solidFill>
              </a:rPr>
              <a:t>目标</a:t>
            </a:r>
          </a:p>
          <a:p>
            <a:r>
              <a:rPr lang="zh-CN" altLang="en-US" sz="1350" dirty="0"/>
              <a:t>建立一只</a:t>
            </a:r>
            <a:r>
              <a:rPr lang="zh-CN" sz="1350" dirty="0"/>
              <a:t>多捐助</a:t>
            </a:r>
            <a:r>
              <a:rPr lang="zh-CN" altLang="en-US" sz="1350" dirty="0"/>
              <a:t>方的专项</a:t>
            </a:r>
            <a:r>
              <a:rPr lang="zh-CN" sz="1350" dirty="0"/>
              <a:t>信托基金，旨在支持 CAREC</a:t>
            </a:r>
            <a:r>
              <a:rPr lang="zh-CN" sz="1350" dirty="0">
                <a:ea typeface="Times New Roman" panose="02020603050405020304" pitchFamily="18" charset="0"/>
              </a:rPr>
              <a:t>政府</a:t>
            </a:r>
            <a:r>
              <a:rPr lang="zh-CN" altLang="en-US" sz="1350" dirty="0">
                <a:ea typeface="Times New Roman" panose="02020603050405020304" pitchFamily="18" charset="0"/>
              </a:rPr>
              <a:t>以</a:t>
            </a:r>
            <a:r>
              <a:rPr lang="zh-CN" sz="1350" dirty="0">
                <a:ea typeface="Times New Roman" panose="02020603050405020304" pitchFamily="18" charset="0"/>
              </a:rPr>
              <a:t>应对气候变化和可持续的</a:t>
            </a:r>
            <a:r>
              <a:rPr lang="zh-CN" altLang="en-US" sz="1350" dirty="0">
                <a:ea typeface="Times New Roman" panose="02020603050405020304" pitchFamily="18" charset="0"/>
              </a:rPr>
              <a:t>方法</a:t>
            </a:r>
            <a:r>
              <a:rPr lang="zh-CN" sz="1350" dirty="0">
                <a:ea typeface="Times New Roman" panose="02020603050405020304" pitchFamily="18" charset="0"/>
              </a:rPr>
              <a:t>进行</a:t>
            </a:r>
            <a:r>
              <a:rPr lang="zh-CN" altLang="en-US" sz="1350" dirty="0">
                <a:ea typeface="Times New Roman" panose="02020603050405020304" pitchFamily="18" charset="0"/>
              </a:rPr>
              <a:t>项目筹备</a:t>
            </a:r>
            <a:endParaRPr lang="en-US" sz="1350" b="1" dirty="0"/>
          </a:p>
          <a:p>
            <a:pPr marL="0" indent="0">
              <a:buNone/>
            </a:pPr>
            <a:r>
              <a:rPr lang="zh-CN" sz="1500" b="1" u="sng" dirty="0">
                <a:solidFill>
                  <a:srgbClr val="3960A5"/>
                </a:solidFill>
              </a:rPr>
              <a:t>进展和后续步骤</a:t>
            </a:r>
          </a:p>
          <a:p>
            <a:r>
              <a:rPr lang="zh-CN" sz="1350" b="1" dirty="0"/>
              <a:t>小规模技术援助</a:t>
            </a:r>
            <a:r>
              <a:rPr lang="zh-CN" sz="1350" dirty="0"/>
              <a:t>（2020 年 9 月批准）</a:t>
            </a:r>
            <a:r>
              <a:rPr lang="en-US" altLang="zh-CN" sz="1350" b="1" dirty="0"/>
              <a:t> —</a:t>
            </a:r>
            <a:r>
              <a:rPr lang="zh-CN" altLang="en-US" sz="1350" b="1" dirty="0"/>
              <a:t> </a:t>
            </a:r>
            <a:r>
              <a:rPr lang="zh-CN" altLang="en-US" sz="1350" dirty="0"/>
              <a:t>已分发</a:t>
            </a:r>
            <a:r>
              <a:rPr lang="en-US" altLang="zh-CN" sz="1350" dirty="0"/>
              <a:t>《</a:t>
            </a:r>
            <a:r>
              <a:rPr lang="zh-CN" sz="1350" dirty="0"/>
              <a:t>概念报告</a:t>
            </a:r>
            <a:r>
              <a:rPr lang="en-US" altLang="zh-CN" sz="1350" dirty="0"/>
              <a:t>》</a:t>
            </a:r>
            <a:r>
              <a:rPr lang="zh-CN" altLang="en-US" sz="1350" dirty="0"/>
              <a:t>，供大家</a:t>
            </a:r>
            <a:r>
              <a:rPr lang="zh-CN" sz="1350" dirty="0"/>
              <a:t>审查、评论和反馈</a:t>
            </a:r>
          </a:p>
          <a:p>
            <a:r>
              <a:rPr lang="zh-CN" sz="1350" b="1" dirty="0"/>
              <a:t>交易技术援助基金</a:t>
            </a:r>
            <a:r>
              <a:rPr lang="zh-CN" sz="1350" dirty="0"/>
              <a:t>（进行中）</a:t>
            </a:r>
            <a:r>
              <a:rPr lang="en-US" altLang="zh-CN" sz="1350" b="1" dirty="0"/>
              <a:t> —</a:t>
            </a:r>
            <a:r>
              <a:rPr lang="zh-CN" sz="1350" dirty="0"/>
              <a:t>为 CAREC 的区域基础设施项目提供项目准备资金并提高机构能力。为两个项目提供资金：( i )</a:t>
            </a:r>
            <a:r>
              <a:rPr lang="zh-CN" altLang="en-US" sz="1350" b="1" u="sng" dirty="0">
                <a:solidFill>
                  <a:schemeClr val="accent1">
                    <a:lumMod val="75000"/>
                  </a:schemeClr>
                </a:solidFill>
              </a:rPr>
              <a:t> 通过</a:t>
            </a:r>
            <a:r>
              <a:rPr lang="zh-CN" sz="1350" b="1" u="sng" dirty="0">
                <a:solidFill>
                  <a:schemeClr val="accent1">
                    <a:lumMod val="75000"/>
                  </a:schemeClr>
                </a:solidFill>
              </a:rPr>
              <a:t>环境管理促进可持续旅游发展</a:t>
            </a:r>
            <a:r>
              <a:rPr lang="zh-CN" altLang="en-US" sz="1350" b="1" u="sng" dirty="0">
                <a:solidFill>
                  <a:schemeClr val="accent1">
                    <a:lumMod val="75000"/>
                  </a:schemeClr>
                </a:solidFill>
              </a:rPr>
              <a:t>的吉尔吉斯</a:t>
            </a:r>
            <a:r>
              <a:rPr lang="zh-CN" altLang="zh-CN" sz="1350" b="1" u="sng" dirty="0">
                <a:solidFill>
                  <a:schemeClr val="accent1">
                    <a:lumMod val="75000"/>
                  </a:schemeClr>
                </a:solidFill>
              </a:rPr>
              <a:t>伊塞克湖</a:t>
            </a:r>
            <a:r>
              <a:rPr lang="zh-CN" altLang="en-US" sz="1350" b="1" u="sng" dirty="0">
                <a:solidFill>
                  <a:schemeClr val="accent1">
                    <a:lumMod val="75000"/>
                  </a:schemeClr>
                </a:solidFill>
              </a:rPr>
              <a:t>项目</a:t>
            </a:r>
            <a:r>
              <a:rPr lang="zh-CN" sz="1350" b="1" u="sng" dirty="0">
                <a:solidFill>
                  <a:schemeClr val="accent1">
                    <a:lumMod val="75000"/>
                  </a:schemeClr>
                </a:solidFill>
              </a:rPr>
              <a:t>，以及 </a:t>
            </a:r>
            <a:r>
              <a:rPr lang="zh-CN" altLang="en-US" sz="1350" b="1" u="sng" dirty="0">
                <a:solidFill>
                  <a:schemeClr val="accent1">
                    <a:lumMod val="75000"/>
                  </a:schemeClr>
                </a:solidFill>
              </a:rPr>
              <a:t>（</a:t>
            </a:r>
            <a:r>
              <a:rPr lang="zh-CN" sz="1350" b="1" u="sng" dirty="0">
                <a:solidFill>
                  <a:schemeClr val="accent1">
                    <a:lumMod val="75000"/>
                  </a:schemeClr>
                </a:solidFill>
              </a:rPr>
              <a:t>ii</a:t>
            </a:r>
            <a:r>
              <a:rPr lang="zh-CN" altLang="en-US" sz="1350" b="1" u="sng" dirty="0">
                <a:solidFill>
                  <a:schemeClr val="accent1">
                    <a:lumMod val="75000"/>
                  </a:schemeClr>
                </a:solidFill>
              </a:rPr>
              <a:t>）</a:t>
            </a:r>
            <a:r>
              <a:rPr lang="zh-CN" sz="1350" b="1" u="sng" dirty="0">
                <a:solidFill>
                  <a:schemeClr val="accent1">
                    <a:lumMod val="75000"/>
                  </a:schemeClr>
                </a:solidFill>
              </a:rPr>
              <a:t>阿拉木图-比什凯克经济走廊区域边境服务改善项目 (ABEC RIBS)</a:t>
            </a:r>
          </a:p>
          <a:p>
            <a:r>
              <a:rPr lang="zh-CN" sz="1350" b="1" dirty="0"/>
              <a:t>利益相关方磋商</a:t>
            </a:r>
            <a:r>
              <a:rPr lang="zh-CN" sz="1350" dirty="0"/>
              <a:t>（进行中）</a:t>
            </a:r>
            <a:r>
              <a:rPr lang="en-US" altLang="zh-CN" sz="1350" dirty="0"/>
              <a:t>—</a:t>
            </a:r>
            <a:r>
              <a:rPr lang="zh-CN" sz="1350" dirty="0"/>
              <a:t>亚行内部磋商</a:t>
            </a:r>
            <a:r>
              <a:rPr lang="zh-CN" altLang="en-US" sz="1350" dirty="0"/>
              <a:t>及</a:t>
            </a:r>
            <a:r>
              <a:rPr lang="zh-CN" sz="1350" dirty="0"/>
              <a:t>其他基金管理人磋商已完成。 CAREC 成员国和发展伙伴的磋商正在进行中。</a:t>
            </a:r>
          </a:p>
          <a:p>
            <a:r>
              <a:rPr lang="zh-CN" sz="1350" b="1" dirty="0"/>
              <a:t>捐助</a:t>
            </a:r>
            <a:r>
              <a:rPr lang="zh-CN" altLang="en-US" sz="1350" b="1" dirty="0"/>
              <a:t>方</a:t>
            </a:r>
            <a:r>
              <a:rPr lang="zh-CN" sz="1350" b="1" dirty="0"/>
              <a:t>磋商</a:t>
            </a:r>
            <a:r>
              <a:rPr lang="zh-CN" sz="1350" dirty="0"/>
              <a:t>（进行中）</a:t>
            </a:r>
            <a:r>
              <a:rPr lang="en-US" altLang="zh-CN" sz="1350" dirty="0"/>
              <a:t>—</a:t>
            </a:r>
            <a:r>
              <a:rPr lang="zh-CN" sz="1350" dirty="0"/>
              <a:t>捐助者磋商</a:t>
            </a:r>
            <a:r>
              <a:rPr lang="zh-CN" altLang="en-US" sz="1350" dirty="0"/>
              <a:t>已经完成几轮，有几轮正在</a:t>
            </a:r>
            <a:r>
              <a:rPr lang="zh-CN" sz="1350" dirty="0"/>
              <a:t>进行（欧盟、大韩民国、欧盟等），取得了有意义的进展。</a:t>
            </a:r>
            <a:r>
              <a:rPr lang="zh-CN" altLang="en-US" sz="1350" dirty="0"/>
              <a:t>争取</a:t>
            </a:r>
            <a:r>
              <a:rPr lang="zh-CN" sz="1350" dirty="0"/>
              <a:t>在 2023 年 10 月之前</a:t>
            </a:r>
            <a:r>
              <a:rPr lang="zh-CN" altLang="en-US" sz="1350" dirty="0"/>
              <a:t>达成</a:t>
            </a:r>
            <a:r>
              <a:rPr lang="zh-CN" sz="1350" dirty="0"/>
              <a:t>意向书或谅解备忘录</a:t>
            </a:r>
          </a:p>
          <a:p>
            <a:pPr marL="0" indent="0">
              <a:buNone/>
            </a:pPr>
            <a:r>
              <a:rPr lang="zh-CN" sz="1500" b="1" u="sng" dirty="0">
                <a:solidFill>
                  <a:srgbClr val="3960A5"/>
                </a:solidFill>
              </a:rPr>
              <a:t>部长级会议的成果</a:t>
            </a:r>
          </a:p>
          <a:p>
            <a:r>
              <a:rPr lang="zh-CN" altLang="en-US" sz="1350" dirty="0"/>
              <a:t>提交</a:t>
            </a:r>
            <a:r>
              <a:rPr lang="zh-CN" sz="1350" dirty="0"/>
              <a:t>CSPPF 概念</a:t>
            </a:r>
            <a:r>
              <a:rPr lang="zh-CN" altLang="en-US" sz="1350" dirty="0"/>
              <a:t>供批准</a:t>
            </a:r>
            <a:endParaRPr lang="zh-CN" sz="1350" dirty="0"/>
          </a:p>
          <a:p>
            <a:pPr marL="0" indent="0">
              <a:buNone/>
            </a:pPr>
            <a:endParaRPr lang="en-US" sz="1350" dirty="0"/>
          </a:p>
          <a:p>
            <a:endParaRPr lang="en-US" sz="135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27FC3-70B4-4CFB-AFB0-7EF14B6E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94" y="3839581"/>
            <a:ext cx="2662372" cy="20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743A-67FF-4AF8-976A-77B8CA6F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68" y="945529"/>
            <a:ext cx="2380296" cy="2982122"/>
          </a:xfrm>
        </p:spPr>
        <p:txBody>
          <a:bodyPr anchor="b">
            <a:noAutofit/>
          </a:bodyPr>
          <a:lstStyle/>
          <a:p>
            <a:r>
              <a:rPr lang="zh-CN" sz="2625" b="1" dirty="0"/>
              <a:t>CAREC 资本市场监管机构论坛 (CMRF) </a:t>
            </a:r>
            <a:br>
              <a:rPr lang="en-US" altLang="zh-CN" sz="2625" b="1" dirty="0"/>
            </a:br>
            <a:br>
              <a:rPr lang="en-US" sz="2625" b="1" dirty="0"/>
            </a:br>
            <a:r>
              <a:rPr lang="zh-CN" altLang="en-US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自 </a:t>
            </a:r>
            <a:r>
              <a:rPr lang="en-US" altLang="zh-CN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2001 </a:t>
            </a:r>
            <a:r>
              <a:rPr lang="zh-CN" altLang="en-US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年成立以来，</a:t>
            </a:r>
            <a:r>
              <a:rPr lang="en-US" altLang="zh-CN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CAREC </a:t>
            </a:r>
            <a:r>
              <a:rPr lang="zh-CN" altLang="en-US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项目投入了大量资金，改善区域互联互通，促进能源贸易，推动区域贸易。 </a:t>
            </a:r>
            <a:r>
              <a:rPr lang="en-US" altLang="zh-CN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2017 </a:t>
            </a:r>
            <a:r>
              <a:rPr lang="zh-CN" altLang="en-US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年，</a:t>
            </a:r>
            <a:r>
              <a:rPr lang="en-US" altLang="zh-CN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11 </a:t>
            </a:r>
            <a:r>
              <a:rPr lang="zh-CN" altLang="en-US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个国家通过了一项新的长期战略</a:t>
            </a:r>
            <a:r>
              <a:rPr lang="en-US" altLang="zh-CN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——《CAREC 2030</a:t>
            </a:r>
            <a:r>
              <a:rPr lang="zh-CN" altLang="en-US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战略</a:t>
            </a:r>
            <a:r>
              <a:rPr lang="en-US" altLang="zh-CN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》</a:t>
            </a:r>
            <a:r>
              <a:rPr lang="zh-CN" altLang="en-US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，扩大了</a:t>
            </a:r>
            <a:r>
              <a:rPr lang="en-US" altLang="zh-CN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CAREC</a:t>
            </a:r>
            <a:r>
              <a:rPr lang="zh-CN" altLang="en-US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计划加强经济和金融稳定的目标，包括通过促进资本市场之间的合作和改善中亚的投资环境。</a:t>
            </a:r>
            <a:br>
              <a:rPr lang="en-US" altLang="zh-CN" sz="1125" b="1" i="1" dirty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endParaRPr lang="en-US" sz="1125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6C30-6A76-4258-BB1B-8B94C094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297" y="772642"/>
            <a:ext cx="5978978" cy="53127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sz="1500" b="1" u="sng" dirty="0">
                <a:solidFill>
                  <a:srgbClr val="3960A5"/>
                </a:solidFill>
              </a:rPr>
              <a:t>基本原理</a:t>
            </a:r>
          </a:p>
          <a:p>
            <a:r>
              <a:rPr lang="zh-CN" sz="1350" dirty="0">
                <a:ea typeface="Calibri" panose="020F0502020204030204" pitchFamily="34" charset="0"/>
                <a:cs typeface="Arial" panose="020B0604020202020204" pitchFamily="34" charset="0"/>
              </a:rPr>
              <a:t>资本市场可以通过促进贸易和投资流动</a:t>
            </a:r>
            <a:r>
              <a:rPr lang="zh-CN" altLang="en-US" sz="1350" dirty="0">
                <a:ea typeface="Calibri" panose="020F0502020204030204" pitchFamily="34" charset="0"/>
                <a:cs typeface="Arial" panose="020B0604020202020204" pitchFamily="34" charset="0"/>
              </a:rPr>
              <a:t>，</a:t>
            </a:r>
            <a:r>
              <a:rPr lang="zh-CN" sz="1350" dirty="0">
                <a:ea typeface="Calibri" panose="020F0502020204030204" pitchFamily="34" charset="0"/>
                <a:cs typeface="Arial" panose="020B0604020202020204" pitchFamily="34" charset="0"/>
              </a:rPr>
              <a:t>为经济增长融资发挥关键作用</a:t>
            </a:r>
          </a:p>
          <a:p>
            <a:r>
              <a:rPr lang="zh-CN" sz="1350" dirty="0">
                <a:ea typeface="Calibri" panose="020F0502020204030204" pitchFamily="34" charset="0"/>
                <a:cs typeface="Arial" panose="020B0604020202020204" pitchFamily="34" charset="0"/>
              </a:rPr>
              <a:t>需要在我们的资本市场之间建立强大而有意义的区域合作平台，以调动区域内的资源</a:t>
            </a:r>
            <a:r>
              <a:rPr lang="zh-CN" altLang="en-US" sz="1350" dirty="0">
                <a:ea typeface="Calibri" panose="020F0502020204030204" pitchFamily="34" charset="0"/>
                <a:cs typeface="Arial" panose="020B0604020202020204" pitchFamily="34" charset="0"/>
              </a:rPr>
              <a:t>，</a:t>
            </a:r>
            <a:r>
              <a:rPr lang="zh-CN" sz="1350" dirty="0">
                <a:ea typeface="Calibri" panose="020F0502020204030204" pitchFamily="34" charset="0"/>
                <a:cs typeface="Arial" panose="020B0604020202020204" pitchFamily="34" charset="0"/>
              </a:rPr>
              <a:t>实现共同成功</a:t>
            </a:r>
          </a:p>
          <a:p>
            <a:pPr marL="0" indent="0">
              <a:buNone/>
            </a:pPr>
            <a:r>
              <a:rPr lang="zh-CN" sz="1500" b="1" u="sng" dirty="0">
                <a:solidFill>
                  <a:srgbClr val="3960A5"/>
                </a:solidFill>
              </a:rPr>
              <a:t>目标</a:t>
            </a:r>
          </a:p>
          <a:p>
            <a:r>
              <a:rPr lang="zh-CN" sz="1350" dirty="0">
                <a:ea typeface="Calibri" panose="020F0502020204030204" pitchFamily="34" charset="0"/>
                <a:cs typeface="Arial" panose="020B0604020202020204" pitchFamily="34" charset="0"/>
              </a:rPr>
              <a:t>CMRF 作为区域资本市场发展平台</a:t>
            </a:r>
            <a:r>
              <a:rPr lang="zh-CN" altLang="en-US" sz="1350" dirty="0">
                <a:ea typeface="Calibri" panose="020F0502020204030204" pitchFamily="34" charset="0"/>
                <a:cs typeface="Arial" panose="020B0604020202020204" pitchFamily="34" charset="0"/>
              </a:rPr>
              <a:t>，</a:t>
            </a:r>
            <a:r>
              <a:rPr lang="zh-CN" sz="1350" dirty="0">
                <a:ea typeface="Calibri" panose="020F0502020204030204" pitchFamily="34" charset="0"/>
                <a:cs typeface="Arial" panose="020B0604020202020204" pitchFamily="34" charset="0"/>
              </a:rPr>
              <a:t>将有助于深化、多样化和稳定</a:t>
            </a:r>
            <a:r>
              <a:rPr lang="zh-CN" altLang="en-US" sz="1350" dirty="0">
                <a:ea typeface="Calibri" panose="020F0502020204030204" pitchFamily="34" charset="0"/>
                <a:cs typeface="Arial" panose="020B0604020202020204" pitchFamily="34" charset="0"/>
              </a:rPr>
              <a:t>本</a:t>
            </a:r>
            <a:r>
              <a:rPr lang="zh-CN" sz="1350" dirty="0">
                <a:ea typeface="Calibri" panose="020F0502020204030204" pitchFamily="34" charset="0"/>
                <a:cs typeface="Arial" panose="020B0604020202020204" pitchFamily="34" charset="0"/>
              </a:rPr>
              <a:t>区域的金融体系。这将使</a:t>
            </a:r>
            <a:r>
              <a:rPr lang="zh-CN" altLang="en-US" sz="1350" dirty="0">
                <a:ea typeface="Calibri" panose="020F0502020204030204" pitchFamily="34" charset="0"/>
                <a:cs typeface="Arial" panose="020B0604020202020204" pitchFamily="34" charset="0"/>
              </a:rPr>
              <a:t>其</a:t>
            </a:r>
            <a:r>
              <a:rPr lang="zh-CN" sz="1350" dirty="0">
                <a:ea typeface="Calibri" panose="020F0502020204030204" pitchFamily="34" charset="0"/>
                <a:cs typeface="Arial" panose="020B0604020202020204" pitchFamily="34" charset="0"/>
              </a:rPr>
              <a:t>能够更有效地发挥长期融资需求重要来源的作用，尤其是在基础设施建设方面。</a:t>
            </a:r>
          </a:p>
          <a:p>
            <a:pPr marL="0" indent="0">
              <a:buNone/>
            </a:pPr>
            <a:r>
              <a:rPr lang="zh-CN" sz="1500" b="1" u="sng" dirty="0">
                <a:solidFill>
                  <a:srgbClr val="3960A5"/>
                </a:solidFill>
              </a:rPr>
              <a:t>进展和后续</a:t>
            </a:r>
            <a:r>
              <a:rPr lang="zh-CN" altLang="en-US" sz="1500" b="1" u="sng" dirty="0">
                <a:solidFill>
                  <a:srgbClr val="3960A5"/>
                </a:solidFill>
              </a:rPr>
              <a:t>工作</a:t>
            </a:r>
            <a:endParaRPr lang="zh-CN" sz="1500" b="1" u="sng" dirty="0">
              <a:solidFill>
                <a:srgbClr val="3960A5"/>
              </a:solidFill>
            </a:endParaRPr>
          </a:p>
          <a:p>
            <a:r>
              <a:rPr lang="zh-CN" sz="1350" b="1" dirty="0"/>
              <a:t>第一届 CMRF</a:t>
            </a:r>
            <a:r>
              <a:rPr lang="zh-CN" sz="1350" dirty="0"/>
              <a:t>于 2019 年 8 月 29 日至 30 日在巴基斯坦伊斯兰堡举行，讨论发展其资本市场</a:t>
            </a:r>
            <a:r>
              <a:rPr lang="zh-CN" altLang="en-US" sz="1350" dirty="0"/>
              <a:t>的区域合作</a:t>
            </a:r>
            <a:r>
              <a:rPr lang="zh-CN" sz="1350" dirty="0"/>
              <a:t>、加强融资渠道</a:t>
            </a:r>
            <a:r>
              <a:rPr lang="zh-CN" altLang="en-US" sz="1350" dirty="0"/>
              <a:t>，并</a:t>
            </a:r>
            <a:r>
              <a:rPr lang="zh-CN" sz="1350" dirty="0"/>
              <a:t>支持私营部门发展</a:t>
            </a:r>
          </a:p>
          <a:p>
            <a:r>
              <a:rPr lang="zh-CN" sz="1350" b="1" dirty="0"/>
              <a:t>ADB TA Supporting CAREC CMRF 于 8 月获得批准（70 万美元） </a:t>
            </a:r>
            <a:r>
              <a:rPr lang="en-US" altLang="zh-CN" sz="1350" dirty="0"/>
              <a:t>—</a:t>
            </a:r>
            <a:r>
              <a:rPr lang="zh-CN" sz="1350" dirty="0"/>
              <a:t>帮助 CAREC 计划及其成员完成正式建立 CMRF 的基础工作，并</a:t>
            </a:r>
            <a:r>
              <a:rPr lang="zh-CN" altLang="en-US" sz="1350" dirty="0"/>
              <a:t>开始开展</a:t>
            </a:r>
            <a:r>
              <a:rPr lang="zh-CN" sz="1350" dirty="0"/>
              <a:t>活动，例如促进知识交流、能力建设和区域</a:t>
            </a:r>
            <a:r>
              <a:rPr lang="zh-CN" altLang="en-US" sz="1350" dirty="0"/>
              <a:t>倡议的试点工作</a:t>
            </a:r>
            <a:r>
              <a:rPr lang="zh-CN" sz="1350" dirty="0"/>
              <a:t>（例如法律和监管框架的协调）</a:t>
            </a:r>
          </a:p>
          <a:p>
            <a:r>
              <a:rPr lang="zh-CN" sz="1350" b="1" dirty="0"/>
              <a:t>第二届 CMRF 将于 10 月在哈萨克斯坦阿拉木图举行，由哈萨克斯坦共和国金融市场发展</a:t>
            </a:r>
            <a:r>
              <a:rPr lang="zh-CN" altLang="en-US" sz="1350" b="1" dirty="0"/>
              <a:t>局（</a:t>
            </a:r>
            <a:r>
              <a:rPr lang="zh-CN" sz="1350" b="1" dirty="0"/>
              <a:t>ARDFM</a:t>
            </a:r>
            <a:r>
              <a:rPr lang="zh-CN" altLang="en-US" sz="1350" b="1" dirty="0"/>
              <a:t>）</a:t>
            </a:r>
            <a:r>
              <a:rPr lang="zh-CN" sz="1350" b="1" dirty="0"/>
              <a:t>联合主办</a:t>
            </a:r>
            <a:r>
              <a:rPr lang="zh-CN" altLang="en-US" sz="1350" b="1" dirty="0"/>
              <a:t> </a:t>
            </a:r>
            <a:r>
              <a:rPr lang="en-US" altLang="zh-CN" sz="1350" b="1" dirty="0"/>
              <a:t>—</a:t>
            </a:r>
            <a:r>
              <a:rPr lang="zh-CN" altLang="en-US" sz="1350" b="1" dirty="0"/>
              <a:t> </a:t>
            </a:r>
            <a:r>
              <a:rPr lang="zh-CN" sz="1350" b="1" dirty="0"/>
              <a:t>讨论资本市场发展问题以及 CMRF 的正式化和规范化，并探索</a:t>
            </a:r>
            <a:r>
              <a:rPr lang="zh-CN" altLang="en-US" sz="1350" b="1" dirty="0"/>
              <a:t>潜在的</a:t>
            </a:r>
            <a:r>
              <a:rPr lang="zh-CN" sz="1350" dirty="0"/>
              <a:t>区域资本市场发展倡议</a:t>
            </a:r>
          </a:p>
          <a:p>
            <a:pPr marL="0" indent="0">
              <a:buNone/>
            </a:pPr>
            <a:endParaRPr lang="en-US" sz="1350" dirty="0"/>
          </a:p>
          <a:p>
            <a:endParaRPr lang="en-US" sz="135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37C63-8E17-AC28-638A-FBD27679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29" y="3866828"/>
            <a:ext cx="2769068" cy="22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7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C3CB2E-B5E1-7BA1-7104-EE9E25F040BF}"/>
              </a:ext>
            </a:extLst>
          </p:cNvPr>
          <p:cNvSpPr>
            <a:spLocks/>
          </p:cNvSpPr>
          <p:nvPr/>
        </p:nvSpPr>
        <p:spPr bwMode="auto">
          <a:xfrm>
            <a:off x="1237925" y="2442436"/>
            <a:ext cx="6668149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1714500">
              <a:lnSpc>
                <a:spcPts val="3188"/>
              </a:lnSpc>
            </a:pPr>
            <a:r>
              <a:rPr lang="zh-CN" sz="2700" b="1" spc="188" dirty="0">
                <a:latin typeface="+mj-lt"/>
                <a:ea typeface="Montserrat Semi" charset="0"/>
                <a:cs typeface="Montserrat Semi" charset="0"/>
                <a:sym typeface="Bebas Neue" charset="0"/>
              </a:rPr>
              <a:t>感谢您的关注</a:t>
            </a:r>
          </a:p>
        </p:txBody>
      </p:sp>
    </p:spTree>
    <p:extLst>
      <p:ext uri="{BB962C8B-B14F-4D97-AF65-F5344CB8AC3E}">
        <p14:creationId xmlns:p14="http://schemas.microsoft.com/office/powerpoint/2010/main" val="267229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3FBA42B6-D5DC-4B4F-9B36-00AFC8ED552D}"/>
</file>

<file path=customXml/itemProps2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7043BC-63CB-4567-9DB1-18E0FD2A7E82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4d0bf39f-aee5-4194-a8cf-9eb94d977901"/>
    <ds:schemaRef ds:uri="f668aa56-9285-4561-92d6-d6343913a8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1016</Words>
  <Application>Microsoft Macintosh PowerPoint</Application>
  <PresentationFormat>全屏显示(4:3)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演示文稿</vt:lpstr>
      <vt:lpstr>PowerPoint 演示文稿</vt:lpstr>
      <vt:lpstr>EFS 年度高级别政策对话  作为知识共享平台建立，就宏观经济和金融稳定等选定问题召开高级别政策对话，支持技术讨论和研讨会，促进区域内的交叉学习，并充当促进知识的催化剂。  </vt:lpstr>
      <vt:lpstr>CAREC 气候与可持续发展项目筹备基金 (CSPPF)   《CAREC 2030战略》根据可持续发展目标（SDGs）对可靠和可持续基础设施（包括区域和跨境基础设施）的要求，将继续推进区域基础设施议程。 </vt:lpstr>
      <vt:lpstr>CAREC 资本市场监管机构论坛 (CMRF)   自 2001 年成立以来，CAREC 项目投入了大量资金，改善区域互联互通，促进能源贸易，推动区域贸易。 2017 年，11 个国家通过了一项新的长期战略——《CAREC 2030战略》，扩大了CAREC计划加强经济和金融稳定的目标，包括通过促进资本市场之间的合作和改善中亚的投资环境。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meiyan hu</cp:lastModifiedBy>
  <cp:revision>14</cp:revision>
  <dcterms:created xsi:type="dcterms:W3CDTF">2018-04-10T06:12:51Z</dcterms:created>
  <dcterms:modified xsi:type="dcterms:W3CDTF">2023-05-16T06:24:48Z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