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7" r:id="rId2"/>
    <p:sldId id="260" r:id="rId3"/>
    <p:sldId id="261" r:id="rId4"/>
    <p:sldId id="262" r:id="rId5"/>
    <p:sldId id="283" r:id="rId6"/>
    <p:sldId id="284" r:id="rId7"/>
    <p:sldId id="264" r:id="rId8"/>
    <p:sldId id="276" r:id="rId9"/>
    <p:sldId id="277" r:id="rId10"/>
    <p:sldId id="278" r:id="rId11"/>
    <p:sldId id="279" r:id="rId12"/>
    <p:sldId id="280" r:id="rId13"/>
    <p:sldId id="282" r:id="rId14"/>
    <p:sldId id="281"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321"/>
    <p:restoredTop sz="95859"/>
  </p:normalViewPr>
  <p:slideViewPr>
    <p:cSldViewPr snapToGrid="0">
      <p:cViewPr varScale="1">
        <p:scale>
          <a:sx n="82" d="100"/>
          <a:sy n="82" d="100"/>
        </p:scale>
        <p:origin x="5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1748C-EE77-8E4F-B39C-44E907BEEE09}" type="datetimeFigureOut">
              <a:rPr kumimoji="1" lang="zh-CN" altLang="en-US" smtClean="0"/>
              <a:t>2023/6/12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DECA4D-4FB8-5C4B-8371-07C3227A29A8}" type="slidenum">
              <a:rPr kumimoji="1" lang="zh-CN" altLang="en-US" smtClean="0"/>
              <a:t>‹#›</a:t>
            </a:fld>
            <a:endParaRPr kumimoji="1" lang="zh-CN" altLang="en-US"/>
          </a:p>
        </p:txBody>
      </p:sp>
    </p:spTree>
    <p:extLst>
      <p:ext uri="{BB962C8B-B14F-4D97-AF65-F5344CB8AC3E}">
        <p14:creationId xmlns:p14="http://schemas.microsoft.com/office/powerpoint/2010/main" val="79910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recprogram.org/?page_id=13243" TargetMode="External"/><Relationship Id="rId7" Type="http://schemas.openxmlformats.org/officeDocument/2006/relationships/hyperlink" Target="https://www.carecprogram.org/?page_id=13247"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carecprogram.org/?page_id=13246" TargetMode="External"/><Relationship Id="rId5" Type="http://schemas.openxmlformats.org/officeDocument/2006/relationships/hyperlink" Target="https://www.carecprogram.org/?page_id=13245" TargetMode="External"/><Relationship Id="rId4" Type="http://schemas.openxmlformats.org/officeDocument/2006/relationships/hyperlink" Target="https://www.carecprogram.org/?page_id=1324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t>摘自 CAREC 网站：(https://www.carecprogram.org/?page_id=32)</a:t>
            </a:r>
          </a:p>
          <a:p>
            <a:pPr algn="l"/>
            <a:r>
              <a:rPr lang="zh-CN" b="1" i="0" dirty="0">
                <a:solidFill>
                  <a:srgbClr val="393939"/>
                </a:solidFill>
                <a:effectLst/>
                <a:latin typeface="Open Sans" panose="020B0606030504020204" pitchFamily="34" charset="0"/>
              </a:rPr>
              <a:t>CAREC 2030 的驱动原则</a:t>
            </a:r>
          </a:p>
          <a:p>
            <a:pPr algn="l"/>
            <a:r>
              <a:rPr lang="zh-CN" b="0" i="0" dirty="0">
                <a:solidFill>
                  <a:srgbClr val="231F20"/>
                </a:solidFill>
                <a:effectLst/>
                <a:latin typeface="Open Sans" panose="020B0606030504020204" pitchFamily="34" charset="0"/>
              </a:rPr>
              <a:t>CAREC 2030 遵循以下五项驱动原则：</a:t>
            </a:r>
          </a:p>
          <a:p>
            <a:pPr algn="l">
              <a:buFont typeface="Arial" panose="020B0604020202020204" pitchFamily="34" charset="0"/>
              <a:buChar char="•"/>
            </a:pPr>
            <a:r>
              <a:rPr lang="zh-CN" b="1" i="0" dirty="0">
                <a:solidFill>
                  <a:srgbClr val="231F20"/>
                </a:solidFill>
                <a:effectLst/>
                <a:latin typeface="Open Sans" panose="020B0606030504020204" pitchFamily="34" charset="0"/>
              </a:rPr>
              <a:t>对接国家战略，支持新的国际发展议程</a:t>
            </a:r>
            <a:r>
              <a:rPr lang="zh-CN" b="0" i="0" dirty="0">
                <a:solidFill>
                  <a:srgbClr val="231F20"/>
                </a:solidFill>
                <a:effectLst/>
                <a:latin typeface="Open Sans" panose="020B0606030504020204" pitchFamily="34" charset="0"/>
              </a:rPr>
              <a:t>，体现在可持续发展目标（SDGs）和联合国气候变化框架公约第21次缔约方大会（COP21）；</a:t>
            </a:r>
          </a:p>
          <a:p>
            <a:pPr algn="l">
              <a:buFont typeface="Arial" panose="020B0604020202020204" pitchFamily="34" charset="0"/>
              <a:buChar char="•"/>
            </a:pPr>
            <a:r>
              <a:rPr lang="zh-CN" b="0" i="0" dirty="0">
                <a:solidFill>
                  <a:srgbClr val="231F20"/>
                </a:solidFill>
                <a:effectLst/>
                <a:latin typeface="Open Sans" panose="020B0606030504020204" pitchFamily="34" charset="0"/>
              </a:rPr>
              <a:t>采用双轨方式，</a:t>
            </a:r>
            <a:r>
              <a:rPr lang="zh-CN" b="1" i="0" dirty="0">
                <a:solidFill>
                  <a:srgbClr val="231F20"/>
                </a:solidFill>
                <a:effectLst/>
                <a:latin typeface="Open Sans" panose="020B0606030504020204" pitchFamily="34" charset="0"/>
              </a:rPr>
              <a:t>深化交通、能源、贸易和经济走廊建设等传统领域</a:t>
            </a:r>
            <a:r>
              <a:rPr lang="zh-CN" b="0" i="0" dirty="0">
                <a:solidFill>
                  <a:srgbClr val="231F20"/>
                </a:solidFill>
                <a:effectLst/>
                <a:latin typeface="Open Sans" panose="020B0606030504020204" pitchFamily="34" charset="0"/>
              </a:rPr>
              <a:t>的合作，同时根据成员国的优先重点，</a:t>
            </a:r>
            <a:r>
              <a:rPr lang="zh-CN" b="1" i="0" dirty="0">
                <a:solidFill>
                  <a:srgbClr val="231F20"/>
                </a:solidFill>
                <a:effectLst/>
                <a:latin typeface="Open Sans" panose="020B0606030504020204" pitchFamily="34" charset="0"/>
              </a:rPr>
              <a:t>有选择地拓展新的合作领域；</a:t>
            </a:r>
          </a:p>
          <a:p>
            <a:pPr algn="l">
              <a:buFont typeface="Arial" panose="020B0604020202020204" pitchFamily="34" charset="0"/>
              <a:buChar char="•"/>
            </a:pPr>
            <a:r>
              <a:rPr lang="zh-CN" b="0" i="0" dirty="0">
                <a:solidFill>
                  <a:srgbClr val="231F20"/>
                </a:solidFill>
                <a:effectLst/>
                <a:latin typeface="Open Sans" panose="020B0606030504020204" pitchFamily="34" charset="0"/>
              </a:rPr>
              <a:t>基于 CAREC 提供优质知识服务的地位和能力</a:t>
            </a:r>
            <a:r>
              <a:rPr lang="zh-CN" b="1" i="0" dirty="0">
                <a:solidFill>
                  <a:srgbClr val="231F20"/>
                </a:solidFill>
                <a:effectLst/>
                <a:latin typeface="Open Sans" panose="020B0606030504020204" pitchFamily="34" charset="0"/>
              </a:rPr>
              <a:t>深化政策对话；</a:t>
            </a:r>
          </a:p>
          <a:p>
            <a:pPr algn="l">
              <a:buFont typeface="Arial" panose="020B0604020202020204" pitchFamily="34" charset="0"/>
              <a:buChar char="•"/>
            </a:pPr>
            <a:r>
              <a:rPr lang="zh-CN" b="0" i="0" dirty="0">
                <a:solidFill>
                  <a:srgbClr val="231F20"/>
                </a:solidFill>
                <a:effectLst/>
                <a:latin typeface="Open Sans" panose="020B0606030504020204" pitchFamily="34" charset="0"/>
              </a:rPr>
              <a:t>通过促进成员国之间人与人之间和企业与企业之间的联系，</a:t>
            </a:r>
            <a:r>
              <a:rPr lang="zh-CN" b="1" i="0" dirty="0">
                <a:solidFill>
                  <a:srgbClr val="231F20"/>
                </a:solidFill>
                <a:effectLst/>
                <a:latin typeface="Open Sans" panose="020B0606030504020204" pitchFamily="34" charset="0"/>
              </a:rPr>
              <a:t>整合私营部门和民间社会的作用；</a:t>
            </a:r>
            <a:r>
              <a:rPr lang="zh-CN" b="0" i="0" dirty="0">
                <a:solidFill>
                  <a:srgbClr val="231F20"/>
                </a:solidFill>
                <a:effectLst/>
                <a:latin typeface="Open Sans" panose="020B0606030504020204" pitchFamily="34" charset="0"/>
              </a:rPr>
              <a:t>和</a:t>
            </a:r>
          </a:p>
          <a:p>
            <a:pPr algn="l">
              <a:buFont typeface="Arial" panose="020B0604020202020204" pitchFamily="34" charset="0"/>
              <a:buChar char="•"/>
            </a:pPr>
            <a:r>
              <a:rPr lang="zh-CN" b="1" i="0" dirty="0">
                <a:solidFill>
                  <a:srgbClr val="231F20"/>
                </a:solidFill>
                <a:effectLst/>
                <a:latin typeface="Open Sans" panose="020B0606030504020204" pitchFamily="34" charset="0"/>
              </a:rPr>
              <a:t>搭建开放包容的平台</a:t>
            </a:r>
            <a:r>
              <a:rPr lang="zh-CN" b="0" i="0" dirty="0">
                <a:solidFill>
                  <a:srgbClr val="231F20"/>
                </a:solidFill>
                <a:effectLst/>
                <a:latin typeface="Open Sans" panose="020B0606030504020204" pitchFamily="34" charset="0"/>
              </a:rPr>
              <a:t>，有助于加强与活跃在该地区的其他国际和区域合作机制的合作和协同，最大限度地利用发展伙伴的资源和专业知识来支持区域合作。</a:t>
            </a:r>
          </a:p>
          <a:p>
            <a:pPr algn="l"/>
            <a:r>
              <a:rPr lang="zh-CN" b="0" i="0" dirty="0">
                <a:solidFill>
                  <a:srgbClr val="231F20"/>
                </a:solidFill>
                <a:effectLst/>
                <a:latin typeface="Open Sans" panose="020B0606030504020204" pitchFamily="34" charset="0"/>
              </a:rPr>
              <a:t>CAREC 2030 优先考虑五个业务集群，包括传统和新的合作领域：</a:t>
            </a:r>
          </a:p>
          <a:p>
            <a:pPr algn="l">
              <a:buFont typeface="Arial" panose="020B0604020202020204" pitchFamily="34" charset="0"/>
              <a:buChar char="•"/>
            </a:pPr>
            <a:r>
              <a:rPr lang="zh-CN" b="1" i="0" u="none" strike="noStrike" dirty="0">
                <a:solidFill>
                  <a:srgbClr val="31708F"/>
                </a:solidFill>
                <a:effectLst/>
                <a:latin typeface="Open Sans" panose="020B0606030504020204" pitchFamily="34" charset="0"/>
                <a:hlinkClick r:id="rId3"/>
              </a:rPr>
              <a:t>经济和金融稳定</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zh-CN" b="1" i="0" u="none" strike="noStrike" dirty="0">
                <a:solidFill>
                  <a:srgbClr val="31708F"/>
                </a:solidFill>
                <a:effectLst/>
                <a:latin typeface="Open Sans" panose="020B0606030504020204" pitchFamily="34" charset="0"/>
                <a:hlinkClick r:id="rId4"/>
              </a:rPr>
              <a:t>贸易、旅游和经济走廊</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zh-CN" b="1" i="0" u="none" strike="noStrike" dirty="0">
                <a:solidFill>
                  <a:srgbClr val="31708F"/>
                </a:solidFill>
                <a:effectLst/>
                <a:latin typeface="Open Sans" panose="020B0606030504020204" pitchFamily="34" charset="0"/>
                <a:hlinkClick r:id="rId5"/>
              </a:rPr>
              <a:t>基础设施和连接</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zh-CN" b="1" i="0" u="none" strike="noStrike" dirty="0">
                <a:solidFill>
                  <a:srgbClr val="31708F"/>
                </a:solidFill>
                <a:effectLst/>
                <a:latin typeface="Open Sans" panose="020B0606030504020204" pitchFamily="34" charset="0"/>
                <a:hlinkClick r:id="rId6"/>
              </a:rPr>
              <a:t>农业和水</a:t>
            </a:r>
            <a:endParaRPr lang="en-US" b="0" i="0" dirty="0">
              <a:solidFill>
                <a:srgbClr val="231F20"/>
              </a:solidFill>
              <a:effectLst/>
              <a:latin typeface="Open Sans" panose="020B0606030504020204" pitchFamily="34" charset="0"/>
            </a:endParaRPr>
          </a:p>
          <a:p>
            <a:pPr algn="l">
              <a:buFont typeface="Arial" panose="020B0604020202020204" pitchFamily="34" charset="0"/>
              <a:buChar char="•"/>
            </a:pPr>
            <a:r>
              <a:rPr lang="zh-CN" b="1" i="0" u="none" strike="noStrike" dirty="0">
                <a:solidFill>
                  <a:srgbClr val="31708F"/>
                </a:solidFill>
                <a:effectLst/>
                <a:latin typeface="Open Sans" panose="020B0606030504020204" pitchFamily="34" charset="0"/>
                <a:hlinkClick r:id="rId7"/>
              </a:rPr>
              <a:t>人类发展</a:t>
            </a:r>
            <a:endParaRPr lang="en-US" b="0" i="0" dirty="0">
              <a:solidFill>
                <a:srgbClr val="231F20"/>
              </a:solidFill>
              <a:effectLst/>
              <a:latin typeface="Open Sans" panose="020B0606030504020204" pitchFamily="34" charset="0"/>
            </a:endParaRPr>
          </a:p>
          <a:p>
            <a:pPr algn="l"/>
            <a:r>
              <a:rPr lang="zh-CN" b="0" i="0" dirty="0">
                <a:solidFill>
                  <a:srgbClr val="231F20"/>
                </a:solidFill>
                <a:effectLst/>
                <a:latin typeface="Open Sans" panose="020B0606030504020204" pitchFamily="34" charset="0"/>
              </a:rPr>
              <a:t>此外，CAREC 支持在整个 CAREC 运营范围内整合信息和通信技术（ICT），以提高所有运营集群的生产力和效率。</a:t>
            </a:r>
          </a:p>
          <a:p>
            <a:endParaRPr lang="en-PH" dirty="0"/>
          </a:p>
        </p:txBody>
      </p:sp>
      <p:sp>
        <p:nvSpPr>
          <p:cNvPr id="4" name="Slide Number Placeholder 3"/>
          <p:cNvSpPr>
            <a:spLocks noGrp="1"/>
          </p:cNvSpPr>
          <p:nvPr>
            <p:ph type="sldNum" sz="quarter" idx="5"/>
          </p:nvPr>
        </p:nvSpPr>
        <p:spPr/>
        <p:txBody>
          <a:bodyPr/>
          <a:lstStyle/>
          <a:p>
            <a:fld id="{E816EA5E-6E62-4D9B-A0B9-A8740A01A434}" type="slidenum">
              <a:rPr lang="en-PH" smtClean="0"/>
              <a:t>2</a:t>
            </a:fld>
            <a:endParaRPr lang="en-PH"/>
          </a:p>
        </p:txBody>
      </p:sp>
    </p:spTree>
    <p:extLst>
      <p:ext uri="{BB962C8B-B14F-4D97-AF65-F5344CB8AC3E}">
        <p14:creationId xmlns:p14="http://schemas.microsoft.com/office/powerpoint/2010/main" val="274544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E816EA5E-6E62-4D9B-A0B9-A8740A01A434}" type="slidenum">
              <a:rPr lang="en-PH" smtClean="0"/>
              <a:t>4</a:t>
            </a:fld>
            <a:endParaRPr lang="en-PH"/>
          </a:p>
        </p:txBody>
      </p:sp>
    </p:spTree>
    <p:extLst>
      <p:ext uri="{BB962C8B-B14F-4D97-AF65-F5344CB8AC3E}">
        <p14:creationId xmlns:p14="http://schemas.microsoft.com/office/powerpoint/2010/main" val="183322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a:cs typeface="Calibri"/>
              </a:rPr>
              <a:t>建议：</a:t>
            </a:r>
          </a:p>
          <a:p>
            <a:pPr>
              <a:buFont typeface="Arial"/>
              <a:buChar char="•"/>
            </a:pPr>
            <a:r>
              <a:rPr lang="zh-CN" dirty="0"/>
              <a:t>加强对投资环境和贸易政策改革的支持，以促进整个 CAREC 地区的经济多元化</a:t>
            </a:r>
          </a:p>
          <a:p>
            <a:pPr>
              <a:buFont typeface="Arial"/>
              <a:buChar char="•"/>
            </a:pPr>
            <a:r>
              <a:rPr lang="zh-CN" dirty="0"/>
              <a:t>加大对 BCP 和海关流程现代化的支持</a:t>
            </a:r>
          </a:p>
          <a:p>
            <a:pPr>
              <a:buFont typeface="Arial"/>
              <a:buChar char="•"/>
            </a:pPr>
            <a:r>
              <a:rPr lang="zh-CN" dirty="0"/>
              <a:t>通过加大对铁路网和航空的支持，更加优先发展中亚区域经济合作次区域的多式联运走廊网络</a:t>
            </a:r>
          </a:p>
          <a:p>
            <a:pPr>
              <a:buFont typeface="Arial"/>
              <a:buChar char="•"/>
            </a:pPr>
            <a:r>
              <a:rPr lang="zh-CN" dirty="0"/>
              <a:t>利用 CAREC 平台通过区域合作支持所有部门的气候变化减缓和适应</a:t>
            </a:r>
          </a:p>
          <a:p>
            <a:pPr>
              <a:buFont typeface="Arial"/>
              <a:buChar char="•"/>
            </a:pPr>
            <a:r>
              <a:rPr lang="zh-CN" dirty="0"/>
              <a:t>加强 CAREC 计划的结果监测系统和工具</a:t>
            </a:r>
            <a:endParaRPr lang="en-US" dirty="0">
              <a:cs typeface="Calibri"/>
            </a:endParaRPr>
          </a:p>
        </p:txBody>
      </p:sp>
      <p:sp>
        <p:nvSpPr>
          <p:cNvPr id="4" name="Slide Number Placeholder 3"/>
          <p:cNvSpPr>
            <a:spLocks noGrp="1"/>
          </p:cNvSpPr>
          <p:nvPr>
            <p:ph type="sldNum" sz="quarter" idx="5"/>
          </p:nvPr>
        </p:nvSpPr>
        <p:spPr/>
        <p:txBody>
          <a:bodyPr/>
          <a:lstStyle/>
          <a:p>
            <a:fld id="{E816EA5E-6E62-4D9B-A0B9-A8740A01A434}" type="slidenum">
              <a:rPr lang="en-PH" smtClean="0"/>
              <a:t>6</a:t>
            </a:fld>
            <a:endParaRPr lang="en-PH"/>
          </a:p>
        </p:txBody>
      </p:sp>
    </p:spTree>
    <p:extLst>
      <p:ext uri="{BB962C8B-B14F-4D97-AF65-F5344CB8AC3E}">
        <p14:creationId xmlns:p14="http://schemas.microsoft.com/office/powerpoint/2010/main" val="101212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itchFamily="2" charset="2"/>
              <a:buChar char="q"/>
            </a:pPr>
            <a:r>
              <a:rPr lang="zh-CN"/>
              <a:t>CAREC</a:t>
            </a:r>
            <a:r>
              <a:rPr lang="zh-CN" i="1"/>
              <a:t>区域技能发展倡议，</a:t>
            </a:r>
            <a:r>
              <a:rPr lang="zh-CN"/>
              <a:t>旨在围绕 CAREC 开发和培养政策研究人员网络，他们可以开发和</a:t>
            </a:r>
            <a:r>
              <a:rPr lang="zh-CN" err="1"/>
              <a:t>分析</a:t>
            </a:r>
            <a:r>
              <a:rPr lang="zh-CN"/>
              <a:t>证据以支持国家级技能发展战略</a:t>
            </a:r>
            <a:endParaRPr lang="en-NL"/>
          </a:p>
          <a:p>
            <a:pPr lvl="0">
              <a:buFont typeface="Wingdings" pitchFamily="2" charset="2"/>
              <a:buChar char="q"/>
            </a:pPr>
            <a:r>
              <a:rPr lang="zh-CN" i="1"/>
              <a:t>CAREC 大学联盟网络</a:t>
            </a:r>
            <a:r>
              <a:rPr lang="zh-CN"/>
              <a:t>，它将汇集并加强 CAREC 地区顶尖大学之间的合作</a:t>
            </a:r>
            <a:endParaRPr lang="en-NL"/>
          </a:p>
          <a:p>
            <a:endParaRPr lang="en-PH"/>
          </a:p>
        </p:txBody>
      </p:sp>
      <p:sp>
        <p:nvSpPr>
          <p:cNvPr id="4" name="Slide Number Placeholder 3"/>
          <p:cNvSpPr>
            <a:spLocks noGrp="1"/>
          </p:cNvSpPr>
          <p:nvPr>
            <p:ph type="sldNum" sz="quarter" idx="5"/>
          </p:nvPr>
        </p:nvSpPr>
        <p:spPr/>
        <p:txBody>
          <a:bodyPr/>
          <a:lstStyle/>
          <a:p>
            <a:fld id="{E816EA5E-6E62-4D9B-A0B9-A8740A01A434}" type="slidenum">
              <a:rPr lang="en-PH" smtClean="0"/>
              <a:t>11</a:t>
            </a:fld>
            <a:endParaRPr lang="en-PH"/>
          </a:p>
        </p:txBody>
      </p:sp>
    </p:spTree>
    <p:extLst>
      <p:ext uri="{BB962C8B-B14F-4D97-AF65-F5344CB8AC3E}">
        <p14:creationId xmlns:p14="http://schemas.microsoft.com/office/powerpoint/2010/main" val="241313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578214-7362-9948-2033-4F2378B37EF5}"/>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4BE4DDC1-BB33-0A81-72C4-92EBAE8843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09D8C6B9-C208-73CE-279D-F8BEE127DCBE}"/>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5" name="页脚占位符 4">
            <a:extLst>
              <a:ext uri="{FF2B5EF4-FFF2-40B4-BE49-F238E27FC236}">
                <a16:creationId xmlns:a16="http://schemas.microsoft.com/office/drawing/2014/main" id="{A2E07EDA-6BCA-A7DA-CC77-85FE017091E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A67F235-B5F6-324C-64FA-AB9387CDF4BE}"/>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140850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4493B-DB0B-E7AD-AEC2-5F4813040AB2}"/>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12FF9C3-60CD-41B0-35C7-59BE76BE1262}"/>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A06ED64-7C85-0764-96EC-137FC0DC9B96}"/>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5" name="页脚占位符 4">
            <a:extLst>
              <a:ext uri="{FF2B5EF4-FFF2-40B4-BE49-F238E27FC236}">
                <a16:creationId xmlns:a16="http://schemas.microsoft.com/office/drawing/2014/main" id="{5134DFEA-5E92-FB40-9ED9-AC492CEDE43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BC5F140-9B0A-D452-50F8-9C8F6C9E35F3}"/>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233337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5D1DCA8-3941-2F9F-BC42-FA650C4DB3D2}"/>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8C12248-6074-FB46-3060-D87F163DE8EC}"/>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A8EEBAF-E48E-7E6F-98A2-2BC5446EEAF8}"/>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5" name="页脚占位符 4">
            <a:extLst>
              <a:ext uri="{FF2B5EF4-FFF2-40B4-BE49-F238E27FC236}">
                <a16:creationId xmlns:a16="http://schemas.microsoft.com/office/drawing/2014/main" id="{0BC92612-979C-63F0-F626-061A808F8A1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1A46B87-9B6D-87AF-EB9B-3EF82FC78462}"/>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13400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6312C-458C-1E28-A392-410FF4EB487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6FDD813-9FAC-9611-1298-2EBA3C439234}"/>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D9C3306-0099-759C-0E45-4AA985191700}"/>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5" name="页脚占位符 4">
            <a:extLst>
              <a:ext uri="{FF2B5EF4-FFF2-40B4-BE49-F238E27FC236}">
                <a16:creationId xmlns:a16="http://schemas.microsoft.com/office/drawing/2014/main" id="{878AD2C8-8140-BFB2-4336-483B2A4D04D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32093C1-84C8-C0D1-1DA0-4A5B36870287}"/>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381274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6F0C7-58B0-A862-195E-F9DE42FD9755}"/>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B3F33844-5465-1230-B07B-8D3F20DC45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73317178-2A4D-5E82-9BA7-4CC23198BF74}"/>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5" name="页脚占位符 4">
            <a:extLst>
              <a:ext uri="{FF2B5EF4-FFF2-40B4-BE49-F238E27FC236}">
                <a16:creationId xmlns:a16="http://schemas.microsoft.com/office/drawing/2014/main" id="{5B28EBD6-65D6-3D77-D399-4A8B67EE307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EF880E3-0D86-C5E8-7725-0172DCD176E2}"/>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331647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90348-D04C-CC9B-D1B8-2475D2752D8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C2BC5153-2A32-3DCB-252B-04EAECDEA2C1}"/>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E590A0D8-B6ED-5ABA-F382-05025BD5F1D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CB0AF3F7-6329-611A-A3CA-BAD1D7A66634}"/>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6" name="页脚占位符 5">
            <a:extLst>
              <a:ext uri="{FF2B5EF4-FFF2-40B4-BE49-F238E27FC236}">
                <a16:creationId xmlns:a16="http://schemas.microsoft.com/office/drawing/2014/main" id="{7EFE8F74-9C9B-EC3A-6CD9-1E03E22A9C0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E778085-5300-6864-D95B-784DE1AA39AF}"/>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75244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F5B43C-B1EA-89ED-1A86-9258AFD9FD14}"/>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45B17571-5A01-C8B5-AAEB-E01CD9AF0F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B7AB8FFE-972E-F6B3-F1E1-894BDBC3C128}"/>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05DC5975-2B15-DE54-56FB-08F837DDEF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7F0C0334-E744-A9B4-8BF3-D12BAF04335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C9ECEE78-2A52-C43A-7B2D-A3885CCA2FE5}"/>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8" name="页脚占位符 7">
            <a:extLst>
              <a:ext uri="{FF2B5EF4-FFF2-40B4-BE49-F238E27FC236}">
                <a16:creationId xmlns:a16="http://schemas.microsoft.com/office/drawing/2014/main" id="{8D022775-8E52-133A-742D-666DC27B82FA}"/>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FA3672C4-67BB-6DEF-F144-C3D53711311C}"/>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117964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54CD6-C88A-6DF6-CA6E-31BC0EC7FAE7}"/>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8BA1153-7463-4179-C53F-DECFB57A98DA}"/>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4" name="页脚占位符 3">
            <a:extLst>
              <a:ext uri="{FF2B5EF4-FFF2-40B4-BE49-F238E27FC236}">
                <a16:creationId xmlns:a16="http://schemas.microsoft.com/office/drawing/2014/main" id="{C6B08DA4-8FC1-2ED7-981C-F847F57D612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CCE4A16B-BBFC-977D-5B3C-BDC7A0E68D64}"/>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267200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724E971-1305-EBD6-747C-59AA6323D130}"/>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3" name="页脚占位符 2">
            <a:extLst>
              <a:ext uri="{FF2B5EF4-FFF2-40B4-BE49-F238E27FC236}">
                <a16:creationId xmlns:a16="http://schemas.microsoft.com/office/drawing/2014/main" id="{2B9C4907-1FA0-1D50-4D4B-712BADD821C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4870B161-5E43-4EDB-C088-FA6B261FBCA3}"/>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2502675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40480D-97A4-5BFD-136C-72EA8FC9312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B2B8B49-F453-B107-52BA-0C41F6146E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73261AED-02D2-8D96-1E34-ECCEE702B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7FD3360-FE3C-6A54-B910-4372899FE807}"/>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6" name="页脚占位符 5">
            <a:extLst>
              <a:ext uri="{FF2B5EF4-FFF2-40B4-BE49-F238E27FC236}">
                <a16:creationId xmlns:a16="http://schemas.microsoft.com/office/drawing/2014/main" id="{3F283A4A-CC3E-BB5E-36EE-39BCE4D2C9B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DD912A8D-6AD8-6FB4-9239-5B1ABEE4BD01}"/>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382478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77120-0586-8D40-5F50-BC2729D81FE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AA99D8A-A23A-4823-CEE9-FFFF0F09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2B6C9CE-66B0-964A-BC1E-097D72B19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5D2EF692-06B1-0E6D-517E-30374A4D5D4C}"/>
              </a:ext>
            </a:extLst>
          </p:cNvPr>
          <p:cNvSpPr>
            <a:spLocks noGrp="1"/>
          </p:cNvSpPr>
          <p:nvPr>
            <p:ph type="dt" sz="half" idx="10"/>
          </p:nvPr>
        </p:nvSpPr>
        <p:spPr/>
        <p:txBody>
          <a:bodyPr/>
          <a:lstStyle/>
          <a:p>
            <a:fld id="{AAA4900D-5574-8345-B52C-016A62AC5EB2}" type="datetimeFigureOut">
              <a:rPr kumimoji="1" lang="zh-CN" altLang="en-US" smtClean="0"/>
              <a:t>2023/6/12</a:t>
            </a:fld>
            <a:endParaRPr kumimoji="1" lang="zh-CN" altLang="en-US"/>
          </a:p>
        </p:txBody>
      </p:sp>
      <p:sp>
        <p:nvSpPr>
          <p:cNvPr id="6" name="页脚占位符 5">
            <a:extLst>
              <a:ext uri="{FF2B5EF4-FFF2-40B4-BE49-F238E27FC236}">
                <a16:creationId xmlns:a16="http://schemas.microsoft.com/office/drawing/2014/main" id="{576AC0A4-D618-E63B-7BBD-EDCF911F633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ED66CF3-195B-561B-E32A-D968369861C1}"/>
              </a:ext>
            </a:extLst>
          </p:cNvPr>
          <p:cNvSpPr>
            <a:spLocks noGrp="1"/>
          </p:cNvSpPr>
          <p:nvPr>
            <p:ph type="sldNum" sz="quarter" idx="12"/>
          </p:nvPr>
        </p:nvSpPr>
        <p:spPr/>
        <p:txBody>
          <a:body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294646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75CC3C7-CC56-57F8-086A-D2E508F37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96B1932-D85B-603A-EC25-9CD017625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C147A9E-D596-C75C-3E46-9B5BA075E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4900D-5574-8345-B52C-016A62AC5EB2}" type="datetimeFigureOut">
              <a:rPr kumimoji="1" lang="zh-CN" altLang="en-US" smtClean="0"/>
              <a:t>2023/6/12</a:t>
            </a:fld>
            <a:endParaRPr kumimoji="1" lang="zh-CN" altLang="en-US"/>
          </a:p>
        </p:txBody>
      </p:sp>
      <p:sp>
        <p:nvSpPr>
          <p:cNvPr id="5" name="页脚占位符 4">
            <a:extLst>
              <a:ext uri="{FF2B5EF4-FFF2-40B4-BE49-F238E27FC236}">
                <a16:creationId xmlns:a16="http://schemas.microsoft.com/office/drawing/2014/main" id="{593136EA-32DA-A9C0-81A3-5EECFEE0B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C3A3B0E4-C01B-A425-D42F-DA5A76C0E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A3E4A-C72D-8C48-96A9-86846A88B5F0}" type="slidenum">
              <a:rPr kumimoji="1" lang="zh-CN" altLang="en-US" smtClean="0"/>
              <a:t>‹#›</a:t>
            </a:fld>
            <a:endParaRPr kumimoji="1" lang="zh-CN" altLang="en-US"/>
          </a:p>
        </p:txBody>
      </p:sp>
    </p:spTree>
    <p:extLst>
      <p:ext uri="{BB962C8B-B14F-4D97-AF65-F5344CB8AC3E}">
        <p14:creationId xmlns:p14="http://schemas.microsoft.com/office/powerpoint/2010/main" val="4214484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db.org/sites/default/files/Evaluation%20Document/790821/files/ce-carec.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9152D-91C9-9700-DB76-3128E71D1A98}"/>
              </a:ext>
            </a:extLst>
          </p:cNvPr>
          <p:cNvSpPr>
            <a:spLocks noGrp="1"/>
          </p:cNvSpPr>
          <p:nvPr>
            <p:ph type="ctrTitle"/>
          </p:nvPr>
        </p:nvSpPr>
        <p:spPr/>
        <p:txBody>
          <a:bodyPr>
            <a:normAutofit/>
          </a:bodyPr>
          <a:lstStyle/>
          <a:p>
            <a:r>
              <a:rPr lang="en-US" altLang="zh-CN" b="1" dirty="0">
                <a:latin typeface="Arial" panose="020B0604020202020204" pitchFamily="34" charset="0"/>
                <a:cs typeface="Arial" panose="020B0604020202020204" pitchFamily="34" charset="0"/>
              </a:rPr>
              <a:t>《</a:t>
            </a:r>
            <a:r>
              <a:rPr lang="zh-CN" b="1" dirty="0">
                <a:latin typeface="Arial" panose="020B0604020202020204" pitchFamily="34" charset="0"/>
                <a:cs typeface="Arial" panose="020B0604020202020204" pitchFamily="34" charset="0"/>
              </a:rPr>
              <a:t>CAREC 2030</a:t>
            </a:r>
            <a:r>
              <a:rPr lang="zh-CN" altLang="en-US" b="1" dirty="0">
                <a:latin typeface="Arial" panose="020B0604020202020204" pitchFamily="34" charset="0"/>
                <a:cs typeface="Arial" panose="020B0604020202020204" pitchFamily="34" charset="0"/>
              </a:rPr>
              <a:t>年战略</a:t>
            </a:r>
            <a:r>
              <a:rPr lang="en-US" altLang="zh-CN" b="1" dirty="0">
                <a:latin typeface="Arial" panose="020B0604020202020204" pitchFamily="34" charset="0"/>
                <a:cs typeface="Arial" panose="020B0604020202020204" pitchFamily="34" charset="0"/>
              </a:rPr>
              <a:t>》</a:t>
            </a:r>
            <a:br>
              <a:rPr lang="en-US" b="1" dirty="0">
                <a:latin typeface="Arial" panose="020B0604020202020204" pitchFamily="34" charset="0"/>
                <a:cs typeface="Arial" panose="020B0604020202020204" pitchFamily="34" charset="0"/>
              </a:rPr>
            </a:br>
            <a:r>
              <a:rPr lang="zh-CN" b="1" dirty="0">
                <a:latin typeface="Arial" panose="020B0604020202020204" pitchFamily="34" charset="0"/>
                <a:cs typeface="Arial" panose="020B0604020202020204" pitchFamily="34" charset="0"/>
              </a:rPr>
              <a:t>实施进展</a:t>
            </a:r>
          </a:p>
        </p:txBody>
      </p:sp>
      <p:sp>
        <p:nvSpPr>
          <p:cNvPr id="3" name="Subtitle 2">
            <a:extLst>
              <a:ext uri="{FF2B5EF4-FFF2-40B4-BE49-F238E27FC236}">
                <a16:creationId xmlns:a16="http://schemas.microsoft.com/office/drawing/2014/main" id="{AEA51434-1A55-4B35-A662-6F446881BFF6}"/>
              </a:ext>
            </a:extLst>
          </p:cNvPr>
          <p:cNvSpPr>
            <a:spLocks noGrp="1"/>
          </p:cNvSpPr>
          <p:nvPr>
            <p:ph type="subTitle" idx="1"/>
          </p:nvPr>
        </p:nvSpPr>
        <p:spPr/>
        <p:txBody>
          <a:bodyPr/>
          <a:lstStyle/>
          <a:p>
            <a:r>
              <a:rPr lang="zh-CN" dirty="0">
                <a:latin typeface="Arial" panose="020B0604020202020204" pitchFamily="34" charset="0"/>
                <a:cs typeface="Arial" panose="020B0604020202020204" pitchFamily="34" charset="0"/>
              </a:rPr>
              <a:t>CAREC 高级官员会议</a:t>
            </a:r>
          </a:p>
          <a:p>
            <a:r>
              <a:rPr lang="zh-CN" dirty="0">
                <a:latin typeface="Arial" panose="020B0604020202020204" pitchFamily="34" charset="0"/>
                <a:cs typeface="Arial" panose="020B0604020202020204" pitchFamily="34" charset="0"/>
              </a:rPr>
              <a:t>2023年6月13-14日</a:t>
            </a:r>
          </a:p>
          <a:p>
            <a:r>
              <a:rPr lang="zh-CN" dirty="0">
                <a:latin typeface="Arial" panose="020B0604020202020204" pitchFamily="34" charset="0"/>
                <a:cs typeface="Arial" panose="020B0604020202020204" pitchFamily="34" charset="0"/>
              </a:rPr>
              <a:t>格鲁吉亚第比利斯</a:t>
            </a:r>
          </a:p>
          <a:p>
            <a:endParaRPr lang="en-US" dirty="0"/>
          </a:p>
        </p:txBody>
      </p:sp>
    </p:spTree>
    <p:extLst>
      <p:ext uri="{BB962C8B-B14F-4D97-AF65-F5344CB8AC3E}">
        <p14:creationId xmlns:p14="http://schemas.microsoft.com/office/powerpoint/2010/main" val="1132021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5324057-69AC-A1DD-FE66-6AD0B61D774B}"/>
              </a:ext>
            </a:extLst>
          </p:cNvPr>
          <p:cNvSpPr txBox="1"/>
          <p:nvPr/>
        </p:nvSpPr>
        <p:spPr>
          <a:xfrm>
            <a:off x="6434931" y="1461485"/>
            <a:ext cx="5507746"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altLang="en-US" dirty="0">
                <a:solidFill>
                  <a:schemeClr val="accent6">
                    <a:lumMod val="50000"/>
                  </a:schemeClr>
                </a:solidFill>
                <a:latin typeface="Arial" panose="020B0604020202020204" pitchFamily="34" charset="0"/>
                <a:cs typeface="Arial" panose="020B0604020202020204" pitchFamily="34" charset="0"/>
              </a:rPr>
              <a:t>在水资源方面</a:t>
            </a:r>
            <a:r>
              <a:rPr lang="zh-CN" b="1" dirty="0">
                <a:solidFill>
                  <a:schemeClr val="accent6">
                    <a:lumMod val="50000"/>
                  </a:schemeClr>
                </a:solidFill>
                <a:latin typeface="Arial" panose="020B0604020202020204" pitchFamily="34" charset="0"/>
                <a:cs typeface="Arial" panose="020B0604020202020204" pitchFamily="34" charset="0"/>
              </a:rPr>
              <a:t>，</a:t>
            </a:r>
            <a:r>
              <a:rPr lang="zh-CN" altLang="en-US" b="1" dirty="0">
                <a:solidFill>
                  <a:schemeClr val="accent6">
                    <a:lumMod val="50000"/>
                  </a:schemeClr>
                </a:solidFill>
                <a:latin typeface="Arial" panose="020B0604020202020204" pitchFamily="34" charset="0"/>
                <a:cs typeface="Arial" panose="020B0604020202020204" pitchFamily="34" charset="0"/>
              </a:rPr>
              <a:t>已完成</a:t>
            </a:r>
            <a:r>
              <a:rPr lang="zh-CN" i="1" dirty="0">
                <a:latin typeface="Arial" panose="020B0604020202020204" pitchFamily="34" charset="0"/>
                <a:cs typeface="Arial" panose="020B0604020202020204" pitchFamily="34" charset="0"/>
              </a:rPr>
              <a:t>CAREC水支柱</a:t>
            </a:r>
            <a:r>
              <a:rPr lang="zh-CN" altLang="en-US" i="1" dirty="0">
                <a:latin typeface="Arial" panose="020B0604020202020204" pitchFamily="34" charset="0"/>
                <a:cs typeface="Arial" panose="020B0604020202020204" pitchFamily="34" charset="0"/>
              </a:rPr>
              <a:t>的</a:t>
            </a:r>
            <a:r>
              <a:rPr lang="zh-CN" i="1" dirty="0">
                <a:latin typeface="Arial" panose="020B0604020202020204" pitchFamily="34" charset="0"/>
                <a:cs typeface="Arial" panose="020B0604020202020204" pitchFamily="34" charset="0"/>
              </a:rPr>
              <a:t>范围研究</a:t>
            </a:r>
            <a:endParaRPr lang="en-US" altLang="zh-CN" i="1" dirty="0">
              <a:latin typeface="Arial" panose="020B0604020202020204" pitchFamily="34" charset="0"/>
              <a:cs typeface="Arial" panose="020B0604020202020204" pitchFamily="34" charset="0"/>
            </a:endParaRPr>
          </a:p>
          <a:p>
            <a:endParaRPr lang="zh-C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altLang="zh-CN" i="1" dirty="0">
                <a:latin typeface="Arial" panose="020B0604020202020204" pitchFamily="34" charset="0"/>
                <a:cs typeface="Arial" panose="020B0604020202020204" pitchFamily="34" charset="0"/>
              </a:rPr>
              <a:t>2022</a:t>
            </a:r>
            <a:r>
              <a:rPr lang="zh-CN" altLang="en-US" i="1" dirty="0">
                <a:latin typeface="Arial" panose="020B0604020202020204" pitchFamily="34" charset="0"/>
                <a:cs typeface="Arial" panose="020B0604020202020204" pitchFamily="34" charset="0"/>
              </a:rPr>
              <a:t>年</a:t>
            </a:r>
            <a:r>
              <a:rPr lang="en-US" altLang="zh-CN" i="1" dirty="0">
                <a:latin typeface="Arial" panose="020B0604020202020204" pitchFamily="34" charset="0"/>
                <a:cs typeface="Arial" panose="020B0604020202020204" pitchFamily="34" charset="0"/>
              </a:rPr>
              <a:t>11</a:t>
            </a:r>
            <a:r>
              <a:rPr lang="zh-CN" altLang="en-US" i="1" dirty="0">
                <a:latin typeface="Arial" panose="020B0604020202020204" pitchFamily="34" charset="0"/>
                <a:cs typeface="Arial" panose="020B0604020202020204" pitchFamily="34" charset="0"/>
              </a:rPr>
              <a:t>月</a:t>
            </a:r>
            <a:r>
              <a:rPr lang="en-US" altLang="zh-CN" i="1" dirty="0">
                <a:latin typeface="Arial" panose="020B0604020202020204" pitchFamily="34" charset="0"/>
                <a:cs typeface="Arial" panose="020B0604020202020204" pitchFamily="34" charset="0"/>
              </a:rPr>
              <a:t>29-30</a:t>
            </a:r>
            <a:r>
              <a:rPr lang="zh-CN" altLang="en-US" i="1" dirty="0">
                <a:latin typeface="Arial" panose="020B0604020202020204" pitchFamily="34" charset="0"/>
                <a:cs typeface="Arial" panose="020B0604020202020204" pitchFamily="34" charset="0"/>
              </a:rPr>
              <a:t>日，在塔什干举办了“</a:t>
            </a:r>
            <a:r>
              <a:rPr lang="zh-CN" i="1" dirty="0">
                <a:latin typeface="Arial" panose="020B0604020202020204" pitchFamily="34" charset="0"/>
                <a:cs typeface="Arial" panose="020B0604020202020204" pitchFamily="34" charset="0"/>
              </a:rPr>
              <a:t>CAREC 水支柱</a:t>
            </a:r>
            <a:r>
              <a:rPr lang="zh-CN" altLang="en-US" i="1" dirty="0">
                <a:latin typeface="Arial" panose="020B0604020202020204" pitchFamily="34" charset="0"/>
                <a:cs typeface="Arial" panose="020B0604020202020204" pitchFamily="34" charset="0"/>
              </a:rPr>
              <a:t>开发</a:t>
            </a:r>
            <a:r>
              <a:rPr lang="zh-CN" i="1" dirty="0">
                <a:latin typeface="Arial" panose="020B0604020202020204" pitchFamily="34" charset="0"/>
                <a:cs typeface="Arial" panose="020B0604020202020204" pitchFamily="34" charset="0"/>
              </a:rPr>
              <a:t>区域研讨会</a:t>
            </a:r>
            <a:r>
              <a:rPr lang="zh-CN" altLang="en-US" i="1"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确定了可能的</a:t>
            </a:r>
            <a:r>
              <a:rPr lang="zh-CN" altLang="en-US" dirty="0">
                <a:latin typeface="Arial" panose="020B0604020202020204" pitchFamily="34" charset="0"/>
                <a:cs typeface="Arial" panose="020B0604020202020204" pitchFamily="34" charset="0"/>
              </a:rPr>
              <a:t>重点</a:t>
            </a:r>
            <a:r>
              <a:rPr lang="zh-CN" dirty="0">
                <a:latin typeface="Arial" panose="020B0604020202020204" pitchFamily="34" charset="0"/>
                <a:cs typeface="Arial" panose="020B0604020202020204" pitchFamily="34" charset="0"/>
              </a:rPr>
              <a:t>活动</a:t>
            </a:r>
            <a:r>
              <a:rPr lang="zh-CN" altLang="en-US" dirty="0">
                <a:latin typeface="Arial" panose="020B0604020202020204" pitchFamily="34" charset="0"/>
                <a:cs typeface="Arial" panose="020B0604020202020204" pitchFamily="34" charset="0"/>
              </a:rPr>
              <a:t>候选清单，并计划设立</a:t>
            </a:r>
            <a:r>
              <a:rPr lang="zh-CN" dirty="0">
                <a:latin typeface="Arial" panose="020B0604020202020204" pitchFamily="34" charset="0"/>
                <a:cs typeface="Arial" panose="020B0604020202020204" pitchFamily="34" charset="0"/>
              </a:rPr>
              <a:t>水支柱工作组</a:t>
            </a:r>
          </a:p>
        </p:txBody>
      </p:sp>
      <p:sp>
        <p:nvSpPr>
          <p:cNvPr id="8" name="TextBox 7">
            <a:extLst>
              <a:ext uri="{FF2B5EF4-FFF2-40B4-BE49-F238E27FC236}">
                <a16:creationId xmlns:a16="http://schemas.microsoft.com/office/drawing/2014/main" id="{465E0E92-7733-6603-B33E-2E2181A4A0C8}"/>
              </a:ext>
            </a:extLst>
          </p:cNvPr>
          <p:cNvSpPr txBox="1"/>
          <p:nvPr/>
        </p:nvSpPr>
        <p:spPr>
          <a:xfrm>
            <a:off x="275304" y="4100346"/>
            <a:ext cx="3864078"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在</a:t>
            </a:r>
            <a:r>
              <a:rPr lang="zh-CN" b="1" dirty="0">
                <a:solidFill>
                  <a:schemeClr val="accent6">
                    <a:lumMod val="50000"/>
                  </a:schemeClr>
                </a:solidFill>
                <a:latin typeface="Arial" panose="020B0604020202020204" pitchFamily="34" charset="0"/>
                <a:cs typeface="Arial" panose="020B0604020202020204" pitchFamily="34" charset="0"/>
              </a:rPr>
              <a:t>农业</a:t>
            </a:r>
            <a:r>
              <a:rPr lang="zh-CN" altLang="en-US" b="1" dirty="0">
                <a:solidFill>
                  <a:schemeClr val="accent6">
                    <a:lumMod val="50000"/>
                  </a:schemeClr>
                </a:solidFill>
                <a:latin typeface="Arial" panose="020B0604020202020204" pitchFamily="34" charset="0"/>
                <a:cs typeface="Arial" panose="020B0604020202020204" pitchFamily="34" charset="0"/>
              </a:rPr>
              <a:t>领域</a:t>
            </a:r>
            <a:r>
              <a:rPr lang="zh-CN" dirty="0">
                <a:latin typeface="Arial" panose="020B0604020202020204" pitchFamily="34" charset="0"/>
                <a:cs typeface="Arial" panose="020B0604020202020204" pitchFamily="34" charset="0"/>
              </a:rPr>
              <a:t>，第 22届部长级会议通过了</a:t>
            </a:r>
            <a:r>
              <a:rPr lang="en-US" altLang="zh-CN" dirty="0">
                <a:latin typeface="Arial" panose="020B0604020202020204" pitchFamily="34" charset="0"/>
                <a:cs typeface="Arial" panose="020B0604020202020204" pitchFamily="34" charset="0"/>
              </a:rPr>
              <a:t>《</a:t>
            </a:r>
            <a:r>
              <a:rPr lang="en-US" altLang="zh-CN" i="1" dirty="0">
                <a:solidFill>
                  <a:schemeClr val="accent6">
                    <a:lumMod val="75000"/>
                  </a:schemeClr>
                </a:solidFill>
                <a:latin typeface="Arial" panose="020B0604020202020204" pitchFamily="34" charset="0"/>
                <a:cs typeface="Arial" panose="020B0604020202020204" pitchFamily="34" charset="0"/>
              </a:rPr>
              <a:t>CAREC</a:t>
            </a:r>
            <a:r>
              <a:rPr lang="zh-CN" i="1" dirty="0">
                <a:solidFill>
                  <a:schemeClr val="accent6">
                    <a:lumMod val="75000"/>
                  </a:schemeClr>
                </a:solidFill>
                <a:latin typeface="Arial" panose="020B0604020202020204" pitchFamily="34" charset="0"/>
                <a:cs typeface="Arial" panose="020B0604020202020204" pitchFamily="34" charset="0"/>
              </a:rPr>
              <a:t>区域农业发展和粮食安全合作框架</a:t>
            </a:r>
            <a:r>
              <a:rPr lang="en-US" altLang="zh-CN" i="1" dirty="0">
                <a:solidFill>
                  <a:schemeClr val="accent6">
                    <a:lumMod val="75000"/>
                  </a:schemeClr>
                </a:solidFill>
                <a:latin typeface="Arial" panose="020B0604020202020204" pitchFamily="34" charset="0"/>
                <a:cs typeface="Arial" panose="020B0604020202020204" pitchFamily="34" charset="0"/>
              </a:rPr>
              <a:t>》</a:t>
            </a:r>
            <a:endParaRPr lang="zh-CN" i="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今年第三季度</a:t>
            </a:r>
            <a:r>
              <a:rPr lang="zh-CN" altLang="en-US" dirty="0">
                <a:latin typeface="Arial" panose="020B0604020202020204" pitchFamily="34" charset="0"/>
                <a:cs typeface="Arial" panose="020B0604020202020204" pitchFamily="34" charset="0"/>
              </a:rPr>
              <a:t>将审批“使用区域</a:t>
            </a:r>
            <a:r>
              <a:rPr lang="en-US" altLang="zh-CN" dirty="0">
                <a:latin typeface="Arial" panose="020B0604020202020204" pitchFamily="34" charset="0"/>
                <a:cs typeface="Arial" panose="020B0604020202020204" pitchFamily="34" charset="0"/>
              </a:rPr>
              <a:t>KSTA</a:t>
            </a:r>
            <a:r>
              <a:rPr lang="zh-CN" altLang="en-US" dirty="0">
                <a:latin typeface="Arial" panose="020B0604020202020204" pitchFamily="34" charset="0"/>
                <a:cs typeface="Arial" panose="020B0604020202020204" pitchFamily="34" charset="0"/>
              </a:rPr>
              <a:t>支持</a:t>
            </a:r>
            <a:r>
              <a:rPr lang="zh-CN" dirty="0">
                <a:latin typeface="Arial" panose="020B0604020202020204" pitchFamily="34" charset="0"/>
                <a:cs typeface="Arial" panose="020B0604020202020204" pitchFamily="34" charset="0"/>
              </a:rPr>
              <a:t>框架实施</a:t>
            </a:r>
            <a:r>
              <a:rPr lang="zh-CN" altLang="en-US" dirty="0">
                <a:latin typeface="Arial" panose="020B0604020202020204" pitchFamily="34" charset="0"/>
                <a:cs typeface="Arial" panose="020B0604020202020204" pitchFamily="34" charset="0"/>
              </a:rPr>
              <a:t>”的提议</a:t>
            </a:r>
            <a:endParaRPr lang="zh-CN"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US" altLang="zh-CN" sz="4000" b="1" dirty="0">
                <a:solidFill>
                  <a:schemeClr val="accent2"/>
                </a:solidFill>
                <a:latin typeface="Arial" panose="020B0604020202020204" pitchFamily="34" charset="0"/>
                <a:cs typeface="Arial" panose="020B0604020202020204" pitchFamily="34" charset="0"/>
              </a:rPr>
              <a:t>《</a:t>
            </a:r>
            <a:r>
              <a:rPr lang="zh-CN" alt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年战略</a:t>
            </a:r>
            <a:r>
              <a:rPr lang="en-US" altLang="zh-CN" sz="4000" b="1" dirty="0">
                <a:solidFill>
                  <a:schemeClr val="accent2"/>
                </a:solidFill>
                <a:latin typeface="Arial" panose="020B0604020202020204" pitchFamily="34" charset="0"/>
                <a:cs typeface="Arial" panose="020B0604020202020204" pitchFamily="34" charset="0"/>
              </a:rPr>
              <a:t>》</a:t>
            </a:r>
            <a:r>
              <a:rPr lang="zh-CN" altLang="zh-CN" sz="4000" dirty="0">
                <a:latin typeface="Arial" panose="020B0604020202020204" pitchFamily="34" charset="0"/>
                <a:cs typeface="Arial" panose="020B0604020202020204" pitchFamily="34" charset="0"/>
              </a:rPr>
              <a:t>实施重点</a:t>
            </a:r>
            <a:endParaRPr lang="zh-CN"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D2569C-F956-39AA-D573-06C411BC3C1F}"/>
              </a:ext>
            </a:extLst>
          </p:cNvPr>
          <p:cNvSpPr txBox="1"/>
          <p:nvPr/>
        </p:nvSpPr>
        <p:spPr>
          <a:xfrm>
            <a:off x="3383659" y="910995"/>
            <a:ext cx="5182083" cy="369332"/>
          </a:xfrm>
          <a:prstGeom prst="rect">
            <a:avLst/>
          </a:prstGeom>
          <a:noFill/>
        </p:spPr>
        <p:txBody>
          <a:bodyPr wrap="square" rtlCol="0">
            <a:spAutoFit/>
          </a:bodyPr>
          <a:lstStyle/>
          <a:p>
            <a:pPr algn="ctr"/>
            <a:r>
              <a:rPr lang="zh-CN" altLang="en-US" b="1" u="sng" dirty="0">
                <a:solidFill>
                  <a:srgbClr val="00B050"/>
                </a:solidFill>
                <a:latin typeface="Arial" panose="020B0604020202020204" pitchFamily="34" charset="0"/>
                <a:cs typeface="Arial" panose="020B0604020202020204" pitchFamily="34" charset="0"/>
              </a:rPr>
              <a:t>农业与</a:t>
            </a:r>
            <a:r>
              <a:rPr lang="zh-CN" b="1" u="sng" dirty="0">
                <a:solidFill>
                  <a:srgbClr val="00B050"/>
                </a:solidFill>
                <a:latin typeface="Arial" panose="020B0604020202020204" pitchFamily="34" charset="0"/>
                <a:cs typeface="Arial" panose="020B0604020202020204" pitchFamily="34" charset="0"/>
              </a:rPr>
              <a:t>水集群</a:t>
            </a:r>
          </a:p>
        </p:txBody>
      </p:sp>
      <p:pic>
        <p:nvPicPr>
          <p:cNvPr id="18" name="Picture 17" descr="A group of people sitting at a table&#10;&#10;Description automatically generated with medium confidence">
            <a:extLst>
              <a:ext uri="{FF2B5EF4-FFF2-40B4-BE49-F238E27FC236}">
                <a16:creationId xmlns:a16="http://schemas.microsoft.com/office/drawing/2014/main" id="{F24CF634-B9E8-9F79-AFA5-95B540FF8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23" y="1338895"/>
            <a:ext cx="6019477" cy="2613533"/>
          </a:xfrm>
          <a:prstGeom prst="rect">
            <a:avLst/>
          </a:prstGeom>
        </p:spPr>
      </p:pic>
      <p:pic>
        <p:nvPicPr>
          <p:cNvPr id="5" name="Picture 4" descr="A picture containing text, sky, cloud, outdoor&#10;&#10;Description automatically generated">
            <a:extLst>
              <a:ext uri="{FF2B5EF4-FFF2-40B4-BE49-F238E27FC236}">
                <a16:creationId xmlns:a16="http://schemas.microsoft.com/office/drawing/2014/main" id="{8B67B203-20AB-39C4-5680-C1126BA50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384" y="3626552"/>
            <a:ext cx="1922127" cy="2494596"/>
          </a:xfrm>
          <a:prstGeom prst="rect">
            <a:avLst/>
          </a:prstGeom>
          <a:ln>
            <a:solidFill>
              <a:srgbClr val="92D050"/>
            </a:solidFill>
          </a:ln>
        </p:spPr>
      </p:pic>
      <p:pic>
        <p:nvPicPr>
          <p:cNvPr id="21" name="Picture 20" descr="A group of people sitting at a table&#10;&#10;Description automatically generated with medium confidence">
            <a:extLst>
              <a:ext uri="{FF2B5EF4-FFF2-40B4-BE49-F238E27FC236}">
                <a16:creationId xmlns:a16="http://schemas.microsoft.com/office/drawing/2014/main" id="{0419B06B-11B2-C3FA-78CC-42B9F04037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814" y="3755462"/>
            <a:ext cx="4308664" cy="2930207"/>
          </a:xfrm>
          <a:prstGeom prst="rect">
            <a:avLst/>
          </a:prstGeom>
        </p:spPr>
      </p:pic>
      <p:pic>
        <p:nvPicPr>
          <p:cNvPr id="9" name="Picture 8">
            <a:extLst>
              <a:ext uri="{FF2B5EF4-FFF2-40B4-BE49-F238E27FC236}">
                <a16:creationId xmlns:a16="http://schemas.microsoft.com/office/drawing/2014/main" id="{1C1BD9AF-4651-B0C3-88D2-02640258B5E8}"/>
              </a:ext>
            </a:extLst>
          </p:cNvPr>
          <p:cNvPicPr>
            <a:picLocks noChangeAspect="1"/>
          </p:cNvPicPr>
          <p:nvPr/>
        </p:nvPicPr>
        <p:blipFill>
          <a:blip r:embed="rId5"/>
          <a:stretch>
            <a:fillRect/>
          </a:stretch>
        </p:blipFill>
        <p:spPr>
          <a:xfrm>
            <a:off x="6011511" y="3638762"/>
            <a:ext cx="1941951" cy="2529576"/>
          </a:xfrm>
          <a:prstGeom prst="rect">
            <a:avLst/>
          </a:prstGeom>
        </p:spPr>
      </p:pic>
    </p:spTree>
    <p:extLst>
      <p:ext uri="{BB962C8B-B14F-4D97-AF65-F5344CB8AC3E}">
        <p14:creationId xmlns:p14="http://schemas.microsoft.com/office/powerpoint/2010/main" val="136193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737419" y="1686612"/>
            <a:ext cx="5182083" cy="1754326"/>
          </a:xfrm>
          <a:prstGeom prst="rect">
            <a:avLst/>
          </a:prstGeom>
          <a:solidFill>
            <a:schemeClr val="accent5">
              <a:lumMod val="20000"/>
              <a:lumOff val="80000"/>
            </a:schemeClr>
          </a:solidFill>
        </p:spPr>
        <p:txBody>
          <a:bodyPr wrap="square" rtlCol="0">
            <a:spAutoFit/>
          </a:bodyPr>
          <a:lstStyle/>
          <a:p>
            <a:pPr marL="285750" indent="-285750">
              <a:buFont typeface="Wingdings" panose="05000000000000000000" pitchFamily="2" charset="2"/>
              <a:buChar char="q"/>
            </a:pPr>
            <a:r>
              <a:rPr lang="zh-CN" altLang="en-US" dirty="0">
                <a:latin typeface="Arial" panose="020B0604020202020204" pitchFamily="34" charset="0"/>
                <a:cs typeface="Arial" panose="020B0604020202020204" pitchFamily="34" charset="0"/>
              </a:rPr>
              <a:t>在卫生领域，</a:t>
            </a:r>
            <a:r>
              <a:rPr lang="zh-CN" dirty="0">
                <a:latin typeface="Arial" panose="020B0604020202020204" pitchFamily="34" charset="0"/>
                <a:cs typeface="Arial" panose="020B0604020202020204" pitchFamily="34" charset="0"/>
              </a:rPr>
              <a:t>2023年3月2日</a:t>
            </a:r>
            <a:r>
              <a:rPr lang="zh-CN" altLang="en-US" dirty="0">
                <a:latin typeface="Arial" panose="020B0604020202020204" pitchFamily="34" charset="0"/>
                <a:cs typeface="Arial" panose="020B0604020202020204" pitchFamily="34" charset="0"/>
              </a:rPr>
              <a:t>通过了</a:t>
            </a:r>
            <a:r>
              <a:rPr lang="en-US" altLang="zh-CN" dirty="0">
                <a:latin typeface="Arial" panose="020B0604020202020204" pitchFamily="34" charset="0"/>
                <a:cs typeface="Arial" panose="020B0604020202020204" pitchFamily="34" charset="0"/>
              </a:rPr>
              <a:t>《</a:t>
            </a:r>
            <a:r>
              <a:rPr lang="zh-CN" dirty="0">
                <a:solidFill>
                  <a:srgbClr val="FF0000"/>
                </a:solidFill>
                <a:latin typeface="Arial" panose="020B0604020202020204" pitchFamily="34" charset="0"/>
                <a:cs typeface="Arial" panose="020B0604020202020204" pitchFamily="34" charset="0"/>
              </a:rPr>
              <a:t>2022</a:t>
            </a:r>
            <a:r>
              <a:rPr lang="en-US" altLang="zh-CN" dirty="0">
                <a:solidFill>
                  <a:srgbClr val="FF0000"/>
                </a:solidFill>
                <a:latin typeface="Arial" panose="020B0604020202020204" pitchFamily="34" charset="0"/>
                <a:cs typeface="Arial" panose="020B0604020202020204" pitchFamily="34" charset="0"/>
              </a:rPr>
              <a:t>-</a:t>
            </a:r>
            <a:r>
              <a:rPr lang="zh-CN" dirty="0">
                <a:solidFill>
                  <a:srgbClr val="FF0000"/>
                </a:solidFill>
                <a:latin typeface="Arial" panose="020B0604020202020204" pitchFamily="34" charset="0"/>
                <a:cs typeface="Arial" panose="020B0604020202020204" pitchFamily="34" charset="0"/>
              </a:rPr>
              <a:t>2027年CAREC</a:t>
            </a:r>
            <a:r>
              <a:rPr lang="zh-CN" altLang="en-US" dirty="0">
                <a:solidFill>
                  <a:srgbClr val="FF0000"/>
                </a:solidFill>
                <a:latin typeface="Arial" panose="020B0604020202020204" pitchFamily="34" charset="0"/>
                <a:cs typeface="Arial" panose="020B0604020202020204" pitchFamily="34" charset="0"/>
              </a:rPr>
              <a:t>地区</a:t>
            </a:r>
            <a:r>
              <a:rPr lang="zh-CN" dirty="0">
                <a:solidFill>
                  <a:srgbClr val="FF0000"/>
                </a:solidFill>
                <a:latin typeface="Arial" panose="020B0604020202020204" pitchFamily="34" charset="0"/>
                <a:cs typeface="Arial" panose="020B0604020202020204" pitchFamily="34" charset="0"/>
              </a:rPr>
              <a:t>卫生投资框架</a:t>
            </a:r>
            <a:r>
              <a:rPr lang="en-US" altLang="zh-CN" dirty="0">
                <a:solidFill>
                  <a:srgbClr val="FF0000"/>
                </a:solidFill>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，该框架与</a:t>
            </a:r>
            <a:r>
              <a:rPr lang="zh-CN" altLang="en-US" dirty="0">
                <a:latin typeface="Arial" panose="020B0604020202020204" pitchFamily="34" charset="0"/>
                <a:cs typeface="Arial" panose="020B0604020202020204" pitchFamily="34" charset="0"/>
              </a:rPr>
              <a:t>各国的</a:t>
            </a:r>
            <a:r>
              <a:rPr lang="zh-CN" dirty="0">
                <a:latin typeface="Arial" panose="020B0604020202020204" pitchFamily="34" charset="0"/>
                <a:cs typeface="Arial" panose="020B0604020202020204" pitchFamily="34" charset="0"/>
              </a:rPr>
              <a:t>优先事项和需求保持一致，</a:t>
            </a:r>
            <a:r>
              <a:rPr lang="zh-CN" altLang="en-US" dirty="0">
                <a:latin typeface="Arial" panose="020B0604020202020204" pitchFamily="34" charset="0"/>
                <a:cs typeface="Arial" panose="020B0604020202020204" pitchFamily="34" charset="0"/>
              </a:rPr>
              <a:t>旨在引导</a:t>
            </a:r>
            <a:r>
              <a:rPr lang="zh-CN" dirty="0">
                <a:latin typeface="Arial" panose="020B0604020202020204" pitchFamily="34" charset="0"/>
                <a:cs typeface="Arial" panose="020B0604020202020204" pitchFamily="34" charset="0"/>
              </a:rPr>
              <a:t>区域合作</a:t>
            </a:r>
            <a:r>
              <a:rPr lang="zh-CN" altLang="en-US" dirty="0">
                <a:latin typeface="Arial" panose="020B0604020202020204" pitchFamily="34" charset="0"/>
                <a:cs typeface="Arial" panose="020B0604020202020204" pitchFamily="34" charset="0"/>
              </a:rPr>
              <a:t>，并促进</a:t>
            </a:r>
            <a:r>
              <a:rPr lang="zh-CN" dirty="0">
                <a:latin typeface="Arial" panose="020B0604020202020204" pitchFamily="34" charset="0"/>
                <a:cs typeface="Arial" panose="020B0604020202020204" pitchFamily="34" charset="0"/>
              </a:rPr>
              <a:t>各国和发展伙伴之间的投资协调</a:t>
            </a:r>
            <a:r>
              <a:rPr lang="zh-CN" altLang="en-US" dirty="0">
                <a:latin typeface="Arial" panose="020B0604020202020204" pitchFamily="34" charset="0"/>
                <a:cs typeface="Arial" panose="020B0604020202020204" pitchFamily="34" charset="0"/>
              </a:rPr>
              <a:t>。</a:t>
            </a:r>
            <a:endParaRPr lang="zh-CN" dirty="0">
              <a:latin typeface="Arial" panose="020B0604020202020204" pitchFamily="34" charset="0"/>
              <a:cs typeface="Arial" panose="020B0604020202020204" pitchFamily="34" charset="0"/>
            </a:endParaRPr>
          </a:p>
          <a:p>
            <a:endParaRPr lang="en-PH"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US" altLang="zh-CN" sz="4000" b="1" dirty="0">
                <a:solidFill>
                  <a:schemeClr val="accent2"/>
                </a:solidFill>
                <a:latin typeface="Arial" panose="020B0604020202020204" pitchFamily="34" charset="0"/>
                <a:cs typeface="Arial" panose="020B0604020202020204" pitchFamily="34" charset="0"/>
              </a:rPr>
              <a:t>《</a:t>
            </a:r>
            <a:r>
              <a:rPr lang="zh-CN" alt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年战略</a:t>
            </a:r>
            <a:r>
              <a:rPr lang="en-US" altLang="zh-CN" sz="4000" b="1" dirty="0">
                <a:solidFill>
                  <a:schemeClr val="accent2"/>
                </a:solidFill>
                <a:latin typeface="Arial" panose="020B0604020202020204" pitchFamily="34" charset="0"/>
                <a:cs typeface="Arial" panose="020B0604020202020204" pitchFamily="34" charset="0"/>
              </a:rPr>
              <a:t>》</a:t>
            </a:r>
            <a:r>
              <a:rPr lang="zh-CN" altLang="zh-CN" sz="4000" dirty="0">
                <a:latin typeface="Arial" panose="020B0604020202020204" pitchFamily="34" charset="0"/>
                <a:cs typeface="Arial" panose="020B0604020202020204" pitchFamily="34" charset="0"/>
              </a:rPr>
              <a:t>实施重点</a:t>
            </a:r>
            <a:endParaRPr lang="zh-CN" sz="4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DD2569C-F956-39AA-D573-06C411BC3C1F}"/>
              </a:ext>
            </a:extLst>
          </p:cNvPr>
          <p:cNvSpPr txBox="1"/>
          <p:nvPr/>
        </p:nvSpPr>
        <p:spPr>
          <a:xfrm>
            <a:off x="3318144" y="891966"/>
            <a:ext cx="5182083" cy="369332"/>
          </a:xfrm>
          <a:prstGeom prst="rect">
            <a:avLst/>
          </a:prstGeom>
          <a:noFill/>
        </p:spPr>
        <p:txBody>
          <a:bodyPr wrap="square" rtlCol="0">
            <a:spAutoFit/>
          </a:bodyPr>
          <a:lstStyle/>
          <a:p>
            <a:pPr algn="ctr"/>
            <a:r>
              <a:rPr lang="zh-CN" b="1" u="sng" dirty="0">
                <a:solidFill>
                  <a:srgbClr val="FF0000"/>
                </a:solidFill>
                <a:latin typeface="Arial" panose="020B0604020202020204" pitchFamily="34" charset="0"/>
                <a:cs typeface="Arial" panose="020B0604020202020204" pitchFamily="34" charset="0"/>
              </a:rPr>
              <a:t>人</a:t>
            </a:r>
            <a:r>
              <a:rPr lang="zh-CN" altLang="en-US" b="1" u="sng" dirty="0">
                <a:solidFill>
                  <a:srgbClr val="FF0000"/>
                </a:solidFill>
                <a:latin typeface="Arial" panose="020B0604020202020204" pitchFamily="34" charset="0"/>
                <a:cs typeface="Arial" panose="020B0604020202020204" pitchFamily="34" charset="0"/>
              </a:rPr>
              <a:t>力</a:t>
            </a:r>
            <a:r>
              <a:rPr lang="zh-CN" b="1" u="sng" dirty="0">
                <a:solidFill>
                  <a:srgbClr val="FF0000"/>
                </a:solidFill>
                <a:latin typeface="Arial" panose="020B0604020202020204" pitchFamily="34" charset="0"/>
                <a:cs typeface="Arial" panose="020B0604020202020204" pitchFamily="34" charset="0"/>
              </a:rPr>
              <a:t>发展集群</a:t>
            </a:r>
          </a:p>
        </p:txBody>
      </p:sp>
      <p:sp>
        <p:nvSpPr>
          <p:cNvPr id="9" name="TextBox 8">
            <a:extLst>
              <a:ext uri="{FF2B5EF4-FFF2-40B4-BE49-F238E27FC236}">
                <a16:creationId xmlns:a16="http://schemas.microsoft.com/office/drawing/2014/main" id="{6B05ECC8-BC1F-3E8A-E3EB-78A954C24D90}"/>
              </a:ext>
            </a:extLst>
          </p:cNvPr>
          <p:cNvSpPr txBox="1"/>
          <p:nvPr/>
        </p:nvSpPr>
        <p:spPr>
          <a:xfrm>
            <a:off x="6351029" y="1688249"/>
            <a:ext cx="4951024" cy="1477328"/>
          </a:xfrm>
          <a:prstGeom prst="rect">
            <a:avLst/>
          </a:prstGeom>
          <a:solidFill>
            <a:schemeClr val="accent4">
              <a:lumMod val="20000"/>
              <a:lumOff val="80000"/>
            </a:schemeClr>
          </a:solidFill>
        </p:spPr>
        <p:txBody>
          <a:bodyPr wrap="square" rtlCol="0">
            <a:spAutoFit/>
          </a:bodyPr>
          <a:lstStyle/>
          <a:p>
            <a:pPr marL="285750" indent="-285750">
              <a:buFont typeface="Wingdings" panose="05000000000000000000" pitchFamily="2" charset="2"/>
              <a:buChar char="q"/>
            </a:pPr>
            <a:r>
              <a:rPr lang="zh-CN" altLang="en-US" b="1" dirty="0">
                <a:solidFill>
                  <a:srgbClr val="FF0000"/>
                </a:solidFill>
                <a:latin typeface="Arial" panose="020B0604020202020204" pitchFamily="34" charset="0"/>
                <a:cs typeface="Arial" panose="020B0604020202020204" pitchFamily="34" charset="0"/>
              </a:rPr>
              <a:t>在</a:t>
            </a:r>
            <a:r>
              <a:rPr lang="zh-CN" b="1" dirty="0">
                <a:solidFill>
                  <a:srgbClr val="FF0000"/>
                </a:solidFill>
                <a:latin typeface="Arial" panose="020B0604020202020204" pitchFamily="34" charset="0"/>
                <a:cs typeface="Arial" panose="020B0604020202020204" pitchFamily="34" charset="0"/>
              </a:rPr>
              <a:t>教育和技能</a:t>
            </a:r>
            <a:r>
              <a:rPr lang="zh-CN" altLang="en-US" b="1" dirty="0">
                <a:solidFill>
                  <a:srgbClr val="FF0000"/>
                </a:solidFill>
                <a:latin typeface="Arial" panose="020B0604020202020204" pitchFamily="34" charset="0"/>
                <a:cs typeface="Arial" panose="020B0604020202020204" pitchFamily="34" charset="0"/>
              </a:rPr>
              <a:t>发展领域</a:t>
            </a:r>
            <a:r>
              <a:rPr lang="zh-CN" b="1" dirty="0">
                <a:solidFill>
                  <a:srgbClr val="FF0000"/>
                </a:solidFill>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六项知识产品正处于最后准备阶段，接下来几个月将推出两项区域举措：</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CAREC区域技能发展计划</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CAREC大学联盟网络</a:t>
            </a:r>
            <a:endParaRPr lang="en-PH"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8DD3431-5061-58BB-D467-921690FF4A40}"/>
              </a:ext>
            </a:extLst>
          </p:cNvPr>
          <p:cNvSpPr txBox="1"/>
          <p:nvPr/>
        </p:nvSpPr>
        <p:spPr>
          <a:xfrm>
            <a:off x="2853572" y="4420250"/>
            <a:ext cx="6125497" cy="923330"/>
          </a:xfrm>
          <a:prstGeom prst="rect">
            <a:avLst/>
          </a:prstGeom>
          <a:solidFill>
            <a:schemeClr val="accent6">
              <a:lumMod val="40000"/>
              <a:lumOff val="60000"/>
            </a:schemeClr>
          </a:solidFill>
        </p:spPr>
        <p:txBody>
          <a:bodyPr wrap="square" rtlCol="0">
            <a:spAutoFit/>
          </a:bodyPr>
          <a:lstStyle/>
          <a:p>
            <a:pPr marL="285750" indent="-285750">
              <a:buFont typeface="Wingdings" panose="05000000000000000000" pitchFamily="2" charset="2"/>
              <a:buChar char="q"/>
            </a:pPr>
            <a:r>
              <a:rPr lang="zh-CN" altLang="en-US" b="1" dirty="0">
                <a:solidFill>
                  <a:srgbClr val="7030A0"/>
                </a:solidFill>
                <a:latin typeface="Arial" panose="020B0604020202020204" pitchFamily="34" charset="0"/>
                <a:cs typeface="Arial" panose="020B0604020202020204" pitchFamily="34" charset="0"/>
              </a:rPr>
              <a:t>在</a:t>
            </a:r>
            <a:r>
              <a:rPr lang="zh-CN" b="1" dirty="0">
                <a:solidFill>
                  <a:srgbClr val="7030A0"/>
                </a:solidFill>
                <a:latin typeface="Arial" panose="020B0604020202020204" pitchFamily="34" charset="0"/>
                <a:cs typeface="Arial" panose="020B0604020202020204" pitchFamily="34" charset="0"/>
              </a:rPr>
              <a:t>性别</a:t>
            </a:r>
            <a:r>
              <a:rPr lang="zh-CN" altLang="en-US" b="1" dirty="0">
                <a:solidFill>
                  <a:srgbClr val="7030A0"/>
                </a:solidFill>
                <a:latin typeface="Arial" panose="020B0604020202020204" pitchFamily="34" charset="0"/>
                <a:cs typeface="Arial" panose="020B0604020202020204" pitchFamily="34" charset="0"/>
              </a:rPr>
              <a:t>领域，</a:t>
            </a:r>
            <a:r>
              <a:rPr lang="zh-CN" dirty="0">
                <a:latin typeface="Arial" panose="020B0604020202020204" pitchFamily="34" charset="0"/>
                <a:cs typeface="Arial" panose="020B0604020202020204" pitchFamily="34" charset="0"/>
              </a:rPr>
              <a:t>CAREC 年度</a:t>
            </a:r>
            <a:r>
              <a:rPr lang="zh-CN" altLang="en-US" dirty="0">
                <a:latin typeface="Arial" panose="020B0604020202020204" pitchFamily="34" charset="0"/>
                <a:cs typeface="Arial" panose="020B0604020202020204" pitchFamily="34" charset="0"/>
              </a:rPr>
              <a:t>最佳</a:t>
            </a:r>
            <a:r>
              <a:rPr lang="zh-CN" dirty="0">
                <a:latin typeface="Arial" panose="020B0604020202020204" pitchFamily="34" charset="0"/>
                <a:cs typeface="Arial" panose="020B0604020202020204" pitchFamily="34" charset="0"/>
              </a:rPr>
              <a:t>女性奖的提名</a:t>
            </a:r>
            <a:r>
              <a:rPr lang="zh-CN" altLang="en-US" dirty="0">
                <a:latin typeface="Arial" panose="020B0604020202020204" pitchFamily="34" charset="0"/>
                <a:cs typeface="Arial" panose="020B0604020202020204" pitchFamily="34" charset="0"/>
              </a:rPr>
              <a:t>于</a:t>
            </a:r>
            <a:r>
              <a:rPr lang="zh-CN" dirty="0">
                <a:latin typeface="Arial" panose="020B0604020202020204" pitchFamily="34" charset="0"/>
                <a:cs typeface="Arial" panose="020B0604020202020204" pitchFamily="34" charset="0"/>
              </a:rPr>
              <a:t>2023年6月开始</a:t>
            </a:r>
            <a:r>
              <a:rPr lang="zh-CN" altLang="en-US" dirty="0">
                <a:latin typeface="Arial" panose="020B0604020202020204" pitchFamily="34" charset="0"/>
                <a:cs typeface="Arial" panose="020B0604020202020204" pitchFamily="34" charset="0"/>
              </a:rPr>
              <a:t>征集。</a:t>
            </a:r>
            <a:endParaRPr lang="zh-C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计划</a:t>
            </a:r>
            <a:r>
              <a:rPr lang="zh-CN" altLang="en-US" dirty="0">
                <a:latin typeface="Arial" panose="020B0604020202020204" pitchFamily="34" charset="0"/>
                <a:cs typeface="Arial" panose="020B0604020202020204" pitchFamily="34" charset="0"/>
              </a:rPr>
              <a:t>在</a:t>
            </a:r>
            <a:r>
              <a:rPr lang="zh-CN" dirty="0">
                <a:latin typeface="Arial" panose="020B0604020202020204" pitchFamily="34" charset="0"/>
                <a:cs typeface="Arial" panose="020B0604020202020204" pitchFamily="34" charset="0"/>
              </a:rPr>
              <a:t>2023年6月</a:t>
            </a:r>
            <a:r>
              <a:rPr lang="zh-CN" altLang="en-US" dirty="0">
                <a:latin typeface="Arial" panose="020B0604020202020204" pitchFamily="34" charset="0"/>
                <a:cs typeface="Arial" panose="020B0604020202020204" pitchFamily="34" charset="0"/>
              </a:rPr>
              <a:t>推出</a:t>
            </a:r>
            <a:r>
              <a:rPr lang="zh-CN" dirty="0">
                <a:latin typeface="Arial" panose="020B0604020202020204" pitchFamily="34" charset="0"/>
                <a:cs typeface="Arial" panose="020B0604020202020204" pitchFamily="34" charset="0"/>
              </a:rPr>
              <a:t>CAREC商界女性在线社区平台</a:t>
            </a:r>
            <a:r>
              <a:rPr lang="zh-CN" altLang="en-US" dirty="0">
                <a:latin typeface="Arial" panose="020B0604020202020204" pitchFamily="34" charset="0"/>
                <a:cs typeface="Arial" panose="020B0604020202020204" pitchFamily="34" charset="0"/>
              </a:rPr>
              <a:t>。</a:t>
            </a:r>
            <a:endParaRPr 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73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US" altLang="zh-CN" sz="4000" b="1" dirty="0">
                <a:solidFill>
                  <a:schemeClr val="accent2"/>
                </a:solidFill>
                <a:latin typeface="Arial" panose="020B0604020202020204" pitchFamily="34" charset="0"/>
                <a:cs typeface="Arial" panose="020B0604020202020204" pitchFamily="34" charset="0"/>
              </a:rPr>
              <a:t>《</a:t>
            </a:r>
            <a:r>
              <a:rPr lang="zh-CN" alt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年战略</a:t>
            </a:r>
            <a:r>
              <a:rPr lang="en-US" altLang="zh-CN" sz="4000" b="1" dirty="0">
                <a:solidFill>
                  <a:schemeClr val="accent2"/>
                </a:solidFill>
                <a:latin typeface="Arial" panose="020B0604020202020204" pitchFamily="34" charset="0"/>
                <a:cs typeface="Arial" panose="020B0604020202020204" pitchFamily="34" charset="0"/>
              </a:rPr>
              <a:t>》</a:t>
            </a:r>
            <a:r>
              <a:rPr lang="zh-CN" altLang="zh-CN" sz="4000" dirty="0">
                <a:latin typeface="Arial" panose="020B0604020202020204" pitchFamily="34" charset="0"/>
                <a:cs typeface="Arial" panose="020B0604020202020204" pitchFamily="34" charset="0"/>
              </a:rPr>
              <a:t>实施重点</a:t>
            </a:r>
            <a:endParaRPr lang="zh-CN" sz="4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55928EC-1881-0E43-6507-4B4685891061}"/>
              </a:ext>
            </a:extLst>
          </p:cNvPr>
          <p:cNvSpPr txBox="1"/>
          <p:nvPr/>
        </p:nvSpPr>
        <p:spPr>
          <a:xfrm>
            <a:off x="3209990" y="854305"/>
            <a:ext cx="5182083" cy="369332"/>
          </a:xfrm>
          <a:prstGeom prst="rect">
            <a:avLst/>
          </a:prstGeom>
          <a:noFill/>
        </p:spPr>
        <p:txBody>
          <a:bodyPr wrap="square" rtlCol="0">
            <a:spAutoFit/>
          </a:bodyPr>
          <a:lstStyle/>
          <a:p>
            <a:pPr algn="ctr"/>
            <a:r>
              <a:rPr lang="zh-CN" altLang="en-US" b="1" u="sng" dirty="0">
                <a:solidFill>
                  <a:srgbClr val="7030A0"/>
                </a:solidFill>
                <a:latin typeface="Arial" panose="020B0604020202020204" pitchFamily="34" charset="0"/>
                <a:cs typeface="Arial" panose="020B0604020202020204" pitchFamily="34" charset="0"/>
              </a:rPr>
              <a:t>跨领域</a:t>
            </a:r>
            <a:r>
              <a:rPr lang="zh-CN" b="1" u="sng" dirty="0">
                <a:solidFill>
                  <a:srgbClr val="7030A0"/>
                </a:solidFill>
                <a:latin typeface="Arial" panose="020B0604020202020204" pitchFamily="34" charset="0"/>
                <a:cs typeface="Arial" panose="020B0604020202020204" pitchFamily="34" charset="0"/>
              </a:rPr>
              <a:t>主题</a:t>
            </a:r>
          </a:p>
        </p:txBody>
      </p:sp>
      <p:sp>
        <p:nvSpPr>
          <p:cNvPr id="3" name="TextBox 2">
            <a:extLst>
              <a:ext uri="{FF2B5EF4-FFF2-40B4-BE49-F238E27FC236}">
                <a16:creationId xmlns:a16="http://schemas.microsoft.com/office/drawing/2014/main" id="{DD3F31A2-343E-F042-02F5-6EE559196577}"/>
              </a:ext>
            </a:extLst>
          </p:cNvPr>
          <p:cNvSpPr txBox="1"/>
          <p:nvPr/>
        </p:nvSpPr>
        <p:spPr>
          <a:xfrm>
            <a:off x="364034" y="4154677"/>
            <a:ext cx="4778237" cy="1477328"/>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altLang="en-US" b="1" dirty="0">
                <a:solidFill>
                  <a:srgbClr val="7030A0"/>
                </a:solidFill>
                <a:latin typeface="Arial" panose="020B0604020202020204" pitchFamily="34" charset="0"/>
                <a:cs typeface="Arial" panose="020B0604020202020204" pitchFamily="34" charset="0"/>
              </a:rPr>
              <a:t>为实现</a:t>
            </a:r>
            <a:r>
              <a:rPr lang="en-US" altLang="zh-CN" b="1" dirty="0">
                <a:solidFill>
                  <a:srgbClr val="7030A0"/>
                </a:solidFill>
                <a:latin typeface="Arial" panose="020B0604020202020204" pitchFamily="34" charset="0"/>
                <a:cs typeface="Arial" panose="020B0604020202020204" pitchFamily="34" charset="0"/>
              </a:rPr>
              <a:t>《</a:t>
            </a:r>
            <a:r>
              <a:rPr lang="zh-CN" b="1" dirty="0">
                <a:solidFill>
                  <a:srgbClr val="7030A0"/>
                </a:solidFill>
                <a:latin typeface="Arial" panose="020B0604020202020204" pitchFamily="34" charset="0"/>
                <a:cs typeface="Arial" panose="020B0604020202020204" pitchFamily="34" charset="0"/>
              </a:rPr>
              <a:t>CAREC </a:t>
            </a:r>
            <a:r>
              <a:rPr lang="en-US" altLang="zh-CN" b="1" dirty="0">
                <a:solidFill>
                  <a:srgbClr val="7030A0"/>
                </a:solidFill>
                <a:latin typeface="Arial" panose="020B0604020202020204" pitchFamily="34" charset="0"/>
                <a:cs typeface="Arial" panose="020B0604020202020204" pitchFamily="34" charset="0"/>
              </a:rPr>
              <a:t>2030</a:t>
            </a:r>
            <a:r>
              <a:rPr lang="zh-CN" altLang="en-US" b="1" dirty="0">
                <a:solidFill>
                  <a:srgbClr val="7030A0"/>
                </a:solidFill>
                <a:latin typeface="Arial" panose="020B0604020202020204" pitchFamily="34" charset="0"/>
                <a:cs typeface="Arial" panose="020B0604020202020204" pitchFamily="34" charset="0"/>
              </a:rPr>
              <a:t>年</a:t>
            </a:r>
            <a:r>
              <a:rPr lang="zh-CN" b="1" dirty="0">
                <a:solidFill>
                  <a:srgbClr val="7030A0"/>
                </a:solidFill>
                <a:latin typeface="Arial" panose="020B0604020202020204" pitchFamily="34" charset="0"/>
                <a:cs typeface="Arial" panose="020B0604020202020204" pitchFamily="34" charset="0"/>
              </a:rPr>
              <a:t>数字战略</a:t>
            </a:r>
            <a:r>
              <a:rPr lang="en-US" altLang="zh-CN" b="1" dirty="0">
                <a:solidFill>
                  <a:srgbClr val="7030A0"/>
                </a:solidFill>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建立了</a:t>
            </a:r>
            <a:r>
              <a:rPr lang="zh-CN" dirty="0">
                <a:latin typeface="Arial" panose="020B0604020202020204" pitchFamily="34" charset="0"/>
                <a:cs typeface="Arial" panose="020B0604020202020204" pitchFamily="34" charset="0"/>
              </a:rPr>
              <a:t>区域性</a:t>
            </a:r>
            <a:r>
              <a:rPr lang="zh-CN" i="1" dirty="0">
                <a:latin typeface="Arial" panose="020B0604020202020204" pitchFamily="34" charset="0"/>
                <a:cs typeface="Arial" panose="020B0604020202020204" pitchFamily="34" charset="0"/>
              </a:rPr>
              <a:t>CAREC创业生态系统中心</a:t>
            </a:r>
            <a:r>
              <a:rPr lang="zh-CN" altLang="en-US" i="1" dirty="0">
                <a:latin typeface="Arial" panose="020B0604020202020204" pitchFamily="34" charset="0"/>
                <a:cs typeface="Arial" panose="020B0604020202020204" pitchFamily="34" charset="0"/>
              </a:rPr>
              <a:t>。</a:t>
            </a:r>
            <a:endParaRPr lang="zh-C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zh-CN" altLang="en-US" i="1" dirty="0">
                <a:latin typeface="Arial" panose="020B0604020202020204" pitchFamily="34" charset="0"/>
                <a:cs typeface="Arial" panose="020B0604020202020204" pitchFamily="34" charset="0"/>
              </a:rPr>
              <a:t>“</a:t>
            </a:r>
            <a:r>
              <a:rPr lang="zh-CN" i="1" dirty="0">
                <a:latin typeface="Arial" panose="020B0604020202020204" pitchFamily="34" charset="0"/>
                <a:cs typeface="Arial" panose="020B0604020202020204" pitchFamily="34" charset="0"/>
              </a:rPr>
              <a:t>CAREC大学创业</a:t>
            </a:r>
            <a:r>
              <a:rPr lang="zh-CN" altLang="en-US" i="1" dirty="0">
                <a:latin typeface="Arial" panose="020B0604020202020204" pitchFamily="34" charset="0"/>
                <a:cs typeface="Arial" panose="020B0604020202020204" pitchFamily="34" charset="0"/>
              </a:rPr>
              <a:t>项目</a:t>
            </a:r>
            <a:r>
              <a:rPr lang="zh-CN" i="1" dirty="0">
                <a:latin typeface="Arial" panose="020B0604020202020204" pitchFamily="34" charset="0"/>
                <a:cs typeface="Arial" panose="020B0604020202020204" pitchFamily="34" charset="0"/>
              </a:rPr>
              <a:t>挑战赛</a:t>
            </a:r>
            <a:r>
              <a:rPr lang="zh-CN" altLang="en-US" i="1"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于去年4月26日圆满结束，来自10个国家的168支队伍参赛</a:t>
            </a:r>
            <a:r>
              <a:rPr lang="zh-CN" altLang="en-US" dirty="0">
                <a:latin typeface="Arial" panose="020B0604020202020204" pitchFamily="34" charset="0"/>
                <a:cs typeface="Arial" panose="020B0604020202020204" pitchFamily="34" charset="0"/>
              </a:rPr>
              <a:t>。</a:t>
            </a:r>
            <a:endParaRPr lang="zh-CN" dirty="0">
              <a:latin typeface="Arial" panose="020B0604020202020204" pitchFamily="34" charset="0"/>
              <a:cs typeface="Arial" panose="020B0604020202020204" pitchFamily="34" charset="0"/>
            </a:endParaRPr>
          </a:p>
        </p:txBody>
      </p:sp>
      <p:pic>
        <p:nvPicPr>
          <p:cNvPr id="5" name="Picture 4" descr="A screenshot of a video conference&#10;&#10;Description automatically generated with medium confidence">
            <a:extLst>
              <a:ext uri="{FF2B5EF4-FFF2-40B4-BE49-F238E27FC236}">
                <a16:creationId xmlns:a16="http://schemas.microsoft.com/office/drawing/2014/main" id="{F3B18A06-AE43-F7F2-5BDF-95F0DC84C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01" y="1462541"/>
            <a:ext cx="4509220" cy="2541722"/>
          </a:xfrm>
          <a:prstGeom prst="rect">
            <a:avLst/>
          </a:prstGeom>
        </p:spPr>
      </p:pic>
      <p:pic>
        <p:nvPicPr>
          <p:cNvPr id="9" name="Picture 8" descr="A group of people standing together in a large room&#10;&#10;Description automatically generated with low confidence">
            <a:extLst>
              <a:ext uri="{FF2B5EF4-FFF2-40B4-BE49-F238E27FC236}">
                <a16:creationId xmlns:a16="http://schemas.microsoft.com/office/drawing/2014/main" id="{9D6A4A96-0CD7-27D0-7D3E-E25F271D1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296" y="2044025"/>
            <a:ext cx="4687677" cy="3515758"/>
          </a:xfrm>
          <a:prstGeom prst="rect">
            <a:avLst/>
          </a:prstGeom>
        </p:spPr>
      </p:pic>
      <p:sp>
        <p:nvSpPr>
          <p:cNvPr id="10" name="TextBox 9">
            <a:extLst>
              <a:ext uri="{FF2B5EF4-FFF2-40B4-BE49-F238E27FC236}">
                <a16:creationId xmlns:a16="http://schemas.microsoft.com/office/drawing/2014/main" id="{D410F12F-8960-6CB8-E6C9-3439169B3E3F}"/>
              </a:ext>
            </a:extLst>
          </p:cNvPr>
          <p:cNvSpPr txBox="1"/>
          <p:nvPr/>
        </p:nvSpPr>
        <p:spPr>
          <a:xfrm>
            <a:off x="5476568" y="1462541"/>
            <a:ext cx="6381135" cy="646331"/>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altLang="en-US" b="1" dirty="0">
                <a:solidFill>
                  <a:srgbClr val="7030A0"/>
                </a:solidFill>
                <a:latin typeface="Arial" panose="020B0604020202020204" pitchFamily="34" charset="0"/>
                <a:cs typeface="Arial" panose="020B0604020202020204" pitchFamily="34" charset="0"/>
              </a:rPr>
              <a:t>在</a:t>
            </a:r>
            <a:r>
              <a:rPr lang="zh-CN" b="1" dirty="0">
                <a:solidFill>
                  <a:srgbClr val="7030A0"/>
                </a:solidFill>
                <a:latin typeface="Arial" panose="020B0604020202020204" pitchFamily="34" charset="0"/>
                <a:cs typeface="Arial" panose="020B0604020202020204" pitchFamily="34" charset="0"/>
              </a:rPr>
              <a:t>灾害风险</a:t>
            </a:r>
            <a:r>
              <a:rPr lang="zh-CN" altLang="en-US" b="1" dirty="0">
                <a:solidFill>
                  <a:srgbClr val="7030A0"/>
                </a:solidFill>
                <a:latin typeface="Arial" panose="020B0604020202020204" pitchFamily="34" charset="0"/>
                <a:cs typeface="Arial" panose="020B0604020202020204" pitchFamily="34" charset="0"/>
              </a:rPr>
              <a:t>领域</a:t>
            </a:r>
            <a:r>
              <a:rPr lang="zh-CN" dirty="0">
                <a:latin typeface="Arial" panose="020B0604020202020204" pitchFamily="34" charset="0"/>
                <a:cs typeface="Arial" panose="020B0604020202020204" pitchFamily="34" charset="0"/>
              </a:rPr>
              <a:t>，去年11月28至30日</a:t>
            </a:r>
            <a:r>
              <a:rPr lang="zh-CN" altLang="en-US"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在伊斯坦布尔举行了</a:t>
            </a:r>
            <a:r>
              <a:rPr lang="zh-CN" altLang="en-US" dirty="0">
                <a:latin typeface="Arial" panose="020B0604020202020204" pitchFamily="34" charset="0"/>
                <a:cs typeface="Arial" panose="020B0604020202020204" pitchFamily="34" charset="0"/>
              </a:rPr>
              <a:t>“</a:t>
            </a:r>
            <a:r>
              <a:rPr lang="zh-CN" i="1" dirty="0">
                <a:latin typeface="Arial" panose="020B0604020202020204" pitchFamily="34" charset="0"/>
                <a:cs typeface="Arial" panose="020B0604020202020204" pitchFamily="34" charset="0"/>
              </a:rPr>
              <a:t>灾害风险参与会议</a:t>
            </a:r>
            <a:r>
              <a:rPr lang="zh-CN" altLang="en-US" i="1" dirty="0">
                <a:latin typeface="Arial" panose="020B0604020202020204" pitchFamily="34" charset="0"/>
                <a:cs typeface="Arial" panose="020B0604020202020204" pitchFamily="34" charset="0"/>
              </a:rPr>
              <a:t>”。</a:t>
            </a:r>
            <a:endParaRPr lang="zh-CN" i="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FC61139-9573-0D21-9138-8D2B11B27DA7}"/>
              </a:ext>
            </a:extLst>
          </p:cNvPr>
          <p:cNvSpPr txBox="1"/>
          <p:nvPr/>
        </p:nvSpPr>
        <p:spPr>
          <a:xfrm>
            <a:off x="5476567" y="5403530"/>
            <a:ext cx="6125497" cy="1200329"/>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计划的活动包括：</a:t>
            </a:r>
          </a:p>
          <a:p>
            <a:pPr marL="742950" lvl="1" indent="-285750">
              <a:buFont typeface="Wingdings" panose="05000000000000000000" pitchFamily="2" charset="2"/>
              <a:buChar char="Ø"/>
            </a:pPr>
            <a:r>
              <a:rPr lang="zh-CN" altLang="en-US" dirty="0">
                <a:latin typeface="Arial" panose="020B0604020202020204" pitchFamily="34" charset="0"/>
                <a:cs typeface="Arial" panose="020B0604020202020204" pitchFamily="34" charset="0"/>
              </a:rPr>
              <a:t>制定</a:t>
            </a:r>
            <a:r>
              <a:rPr lang="zh-CN" dirty="0">
                <a:latin typeface="Arial" panose="020B0604020202020204" pitchFamily="34" charset="0"/>
                <a:cs typeface="Arial" panose="020B0604020202020204" pitchFamily="34" charset="0"/>
              </a:rPr>
              <a:t>区域风险转移机制路线图</a:t>
            </a:r>
          </a:p>
          <a:p>
            <a:pPr marL="742950" lvl="1" indent="-285750">
              <a:buFont typeface="Wingdings" panose="05000000000000000000" pitchFamily="2" charset="2"/>
              <a:buChar char="Ø"/>
            </a:pPr>
            <a:r>
              <a:rPr lang="zh-CN" altLang="en-US" dirty="0">
                <a:latin typeface="Arial" panose="020B0604020202020204" pitchFamily="34" charset="0"/>
                <a:cs typeface="Arial" panose="020B0604020202020204" pitchFamily="34" charset="0"/>
              </a:rPr>
              <a:t>评估</a:t>
            </a:r>
            <a:r>
              <a:rPr lang="zh-CN" dirty="0">
                <a:latin typeface="Arial" panose="020B0604020202020204" pitchFamily="34" charset="0"/>
                <a:cs typeface="Arial" panose="020B0604020202020204" pitchFamily="34" charset="0"/>
              </a:rPr>
              <a:t>发行救灾债券的可行性</a:t>
            </a:r>
          </a:p>
          <a:p>
            <a:pPr marL="742950" lvl="1" indent="-285750">
              <a:buFont typeface="Wingdings" panose="05000000000000000000" pitchFamily="2" charset="2"/>
              <a:buChar char="Ø"/>
            </a:pPr>
            <a:r>
              <a:rPr lang="zh-CN" dirty="0">
                <a:latin typeface="Arial" panose="020B0604020202020204" pitchFamily="34" charset="0"/>
                <a:cs typeface="Arial" panose="020B0604020202020204" pitchFamily="34" charset="0"/>
              </a:rPr>
              <a:t>完善的灾害风险管理</a:t>
            </a:r>
            <a:r>
              <a:rPr lang="zh-CN" altLang="en-US" dirty="0">
                <a:latin typeface="Arial" panose="020B0604020202020204" pitchFamily="34" charset="0"/>
                <a:cs typeface="Arial" panose="020B0604020202020204" pitchFamily="34" charset="0"/>
              </a:rPr>
              <a:t>接口</a:t>
            </a:r>
            <a:r>
              <a:rPr lang="zh-CN" dirty="0">
                <a:latin typeface="Arial" panose="020B0604020202020204" pitchFamily="34" charset="0"/>
                <a:cs typeface="Arial" panose="020B0604020202020204" pitchFamily="34" charset="0"/>
              </a:rPr>
              <a:t>（DRMI）</a:t>
            </a:r>
          </a:p>
        </p:txBody>
      </p:sp>
    </p:spTree>
    <p:extLst>
      <p:ext uri="{BB962C8B-B14F-4D97-AF65-F5344CB8AC3E}">
        <p14:creationId xmlns:p14="http://schemas.microsoft.com/office/powerpoint/2010/main" val="366634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4097-AE8D-3896-9630-347A547DCE41}"/>
              </a:ext>
            </a:extLst>
          </p:cNvPr>
          <p:cNvSpPr>
            <a:spLocks noGrp="1"/>
          </p:cNvSpPr>
          <p:nvPr>
            <p:ph type="title"/>
          </p:nvPr>
        </p:nvSpPr>
        <p:spPr/>
        <p:txBody>
          <a:bodyPr>
            <a:normAutofit/>
          </a:bodyPr>
          <a:lstStyle/>
          <a:p>
            <a:r>
              <a:rPr lang="zh-CN" sz="4000" b="1" dirty="0">
                <a:solidFill>
                  <a:schemeClr val="accent2"/>
                </a:solidFill>
                <a:latin typeface="Arial"/>
                <a:cs typeface="Calibri Light"/>
              </a:rPr>
              <a:t>CAREC计划</a:t>
            </a:r>
            <a:r>
              <a:rPr lang="zh-CN" sz="4000" dirty="0">
                <a:latin typeface="Arial"/>
                <a:cs typeface="Calibri Light"/>
              </a:rPr>
              <a:t>面临的主要挑战</a:t>
            </a:r>
          </a:p>
        </p:txBody>
      </p:sp>
      <p:sp>
        <p:nvSpPr>
          <p:cNvPr id="3" name="Content Placeholder 2">
            <a:extLst>
              <a:ext uri="{FF2B5EF4-FFF2-40B4-BE49-F238E27FC236}">
                <a16:creationId xmlns:a16="http://schemas.microsoft.com/office/drawing/2014/main" id="{51AD26F5-EC7C-082F-54A5-B88BBF9ABE14}"/>
              </a:ext>
            </a:extLst>
          </p:cNvPr>
          <p:cNvSpPr>
            <a:spLocks noGrp="1"/>
          </p:cNvSpPr>
          <p:nvPr>
            <p:ph idx="1"/>
          </p:nvPr>
        </p:nvSpPr>
        <p:spPr/>
        <p:txBody>
          <a:bodyPr vert="horz" lIns="91440" tIns="45720" rIns="91440" bIns="45720" rtlCol="0" anchor="t">
            <a:normAutofit/>
          </a:bodyPr>
          <a:lstStyle/>
          <a:p>
            <a:r>
              <a:rPr lang="zh-CN" altLang="en-US" dirty="0">
                <a:latin typeface="Arial"/>
                <a:cs typeface="Arial"/>
              </a:rPr>
              <a:t>国别</a:t>
            </a:r>
            <a:r>
              <a:rPr lang="zh-CN" dirty="0">
                <a:latin typeface="Arial"/>
                <a:cs typeface="Arial"/>
              </a:rPr>
              <a:t>参与</a:t>
            </a:r>
            <a:r>
              <a:rPr lang="zh-CN" altLang="en-US" dirty="0">
                <a:latin typeface="Arial"/>
                <a:cs typeface="Arial"/>
              </a:rPr>
              <a:t>度较低</a:t>
            </a:r>
            <a:r>
              <a:rPr lang="zh-CN" dirty="0">
                <a:latin typeface="Arial"/>
                <a:cs typeface="Arial"/>
              </a:rPr>
              <a:t>，</a:t>
            </a:r>
            <a:r>
              <a:rPr lang="zh-CN" altLang="en-US" dirty="0">
                <a:latin typeface="Arial"/>
                <a:cs typeface="Arial"/>
              </a:rPr>
              <a:t>缺乏对项目的</a:t>
            </a:r>
            <a:r>
              <a:rPr lang="zh-CN" dirty="0">
                <a:latin typeface="Arial"/>
                <a:cs typeface="Arial"/>
              </a:rPr>
              <a:t>主人翁意识</a:t>
            </a:r>
            <a:r>
              <a:rPr lang="zh-CN" altLang="en-US" dirty="0">
                <a:latin typeface="Arial"/>
                <a:cs typeface="Arial"/>
              </a:rPr>
              <a:t>（</a:t>
            </a:r>
            <a:r>
              <a:rPr lang="zh-CN" dirty="0">
                <a:latin typeface="Arial"/>
                <a:cs typeface="Arial"/>
              </a:rPr>
              <a:t>政府雇员频繁轮换，</a:t>
            </a:r>
            <a:r>
              <a:rPr lang="zh-CN" altLang="en-US" dirty="0">
                <a:latin typeface="Arial"/>
                <a:cs typeface="Arial"/>
              </a:rPr>
              <a:t>将</a:t>
            </a:r>
            <a:r>
              <a:rPr lang="zh-CN" dirty="0">
                <a:latin typeface="Arial"/>
                <a:cs typeface="Arial"/>
              </a:rPr>
              <a:t>CAREC活动</a:t>
            </a:r>
            <a:r>
              <a:rPr lang="zh-CN" altLang="en-US" dirty="0">
                <a:latin typeface="Arial"/>
                <a:cs typeface="Arial"/>
              </a:rPr>
              <a:t>视为额外的</a:t>
            </a:r>
            <a:r>
              <a:rPr lang="zh-CN" dirty="0">
                <a:latin typeface="Arial"/>
                <a:cs typeface="Arial"/>
              </a:rPr>
              <a:t>工作量</a:t>
            </a:r>
            <a:r>
              <a:rPr lang="zh-CN" altLang="en-US" dirty="0">
                <a:latin typeface="Arial"/>
                <a:cs typeface="Arial"/>
              </a:rPr>
              <a:t>）</a:t>
            </a:r>
            <a:endParaRPr lang="en-US" altLang="zh-CN" dirty="0">
              <a:latin typeface="Arial"/>
              <a:cs typeface="Arial"/>
            </a:endParaRPr>
          </a:p>
          <a:p>
            <a:endParaRPr lang="zh-CN" dirty="0">
              <a:latin typeface="Arial"/>
              <a:cs typeface="Arial"/>
            </a:endParaRPr>
          </a:p>
          <a:p>
            <a:r>
              <a:rPr lang="zh-CN" dirty="0">
                <a:latin typeface="Arial"/>
                <a:cs typeface="Arial"/>
              </a:rPr>
              <a:t>地缘政治冲突</a:t>
            </a:r>
          </a:p>
          <a:p>
            <a:endParaRPr lang="en-US" dirty="0">
              <a:latin typeface="Arial"/>
              <a:cs typeface="Arial"/>
            </a:endParaRPr>
          </a:p>
        </p:txBody>
      </p:sp>
    </p:spTree>
    <p:extLst>
      <p:ext uri="{BB962C8B-B14F-4D97-AF65-F5344CB8AC3E}">
        <p14:creationId xmlns:p14="http://schemas.microsoft.com/office/powerpoint/2010/main" val="2326739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79DBDB5A-2472-CA12-E89B-71C8E5CBFE87}"/>
              </a:ext>
            </a:extLst>
          </p:cNvPr>
          <p:cNvCxnSpPr>
            <a:cxnSpLocks/>
          </p:cNvCxnSpPr>
          <p:nvPr/>
        </p:nvCxnSpPr>
        <p:spPr>
          <a:xfrm>
            <a:off x="4586456" y="2783550"/>
            <a:ext cx="285" cy="1124326"/>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E08688C-1D58-0ADB-A642-381218A151F0}"/>
              </a:ext>
            </a:extLst>
          </p:cNvPr>
          <p:cNvCxnSpPr>
            <a:cxnSpLocks/>
          </p:cNvCxnSpPr>
          <p:nvPr/>
        </p:nvCxnSpPr>
        <p:spPr>
          <a:xfrm>
            <a:off x="10033122" y="2731168"/>
            <a:ext cx="285" cy="1291463"/>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4761A61-9534-1DAB-B342-BC61870DAE64}"/>
              </a:ext>
            </a:extLst>
          </p:cNvPr>
          <p:cNvSpPr>
            <a:spLocks noGrp="1"/>
          </p:cNvSpPr>
          <p:nvPr>
            <p:ph type="title"/>
          </p:nvPr>
        </p:nvSpPr>
        <p:spPr>
          <a:xfrm>
            <a:off x="423691" y="145983"/>
            <a:ext cx="10515600" cy="1325563"/>
          </a:xfrm>
        </p:spPr>
        <p:txBody>
          <a:bodyPr>
            <a:normAutofit/>
          </a:bodyPr>
          <a:lstStyle/>
          <a:p>
            <a:r>
              <a:rPr lang="zh-CN" sz="4000" dirty="0">
                <a:latin typeface="Arial" panose="020B0604020202020204" pitchFamily="34" charset="0"/>
                <a:cs typeface="Arial" panose="020B0604020202020204" pitchFamily="34" charset="0"/>
              </a:rPr>
              <a:t>向前迈进：即将开展的活动</a:t>
            </a:r>
          </a:p>
        </p:txBody>
      </p:sp>
      <p:grpSp>
        <p:nvGrpSpPr>
          <p:cNvPr id="3" name="Group 2">
            <a:extLst>
              <a:ext uri="{FF2B5EF4-FFF2-40B4-BE49-F238E27FC236}">
                <a16:creationId xmlns:a16="http://schemas.microsoft.com/office/drawing/2014/main" id="{11269052-64ED-54B9-1BC6-451FAB68365C}"/>
              </a:ext>
            </a:extLst>
          </p:cNvPr>
          <p:cNvGrpSpPr/>
          <p:nvPr/>
        </p:nvGrpSpPr>
        <p:grpSpPr>
          <a:xfrm>
            <a:off x="532432" y="1455988"/>
            <a:ext cx="11127136" cy="2504284"/>
            <a:chOff x="419100" y="2153817"/>
            <a:chExt cx="8305800" cy="2504284"/>
          </a:xfrm>
        </p:grpSpPr>
        <p:cxnSp>
          <p:nvCxnSpPr>
            <p:cNvPr id="18" name="Straight Connector 17">
              <a:extLst>
                <a:ext uri="{FF2B5EF4-FFF2-40B4-BE49-F238E27FC236}">
                  <a16:creationId xmlns:a16="http://schemas.microsoft.com/office/drawing/2014/main" id="{2C4D622E-DC89-25BF-9F0D-4B0636529088}"/>
                </a:ext>
              </a:extLst>
            </p:cNvPr>
            <p:cNvCxnSpPr>
              <a:cxnSpLocks/>
            </p:cNvCxnSpPr>
            <p:nvPr/>
          </p:nvCxnSpPr>
          <p:spPr>
            <a:xfrm>
              <a:off x="419100" y="3429000"/>
              <a:ext cx="8305800" cy="1"/>
            </a:xfrm>
            <a:prstGeom prst="line">
              <a:avLst/>
            </a:prstGeom>
            <a:ln w="28575">
              <a:solidFill>
                <a:schemeClr val="bg2">
                  <a:lumMod val="75000"/>
                </a:schemeClr>
              </a:solidFill>
              <a:prstDash val="sysDot"/>
            </a:ln>
          </p:spPr>
          <p:style>
            <a:lnRef idx="2">
              <a:schemeClr val="dk1"/>
            </a:lnRef>
            <a:fillRef idx="0">
              <a:schemeClr val="dk1"/>
            </a:fillRef>
            <a:effectRef idx="1">
              <a:schemeClr val="dk1"/>
            </a:effectRef>
            <a:fontRef idx="minor">
              <a:schemeClr val="tx1"/>
            </a:fontRef>
          </p:style>
        </p:cxnSp>
        <p:grpSp>
          <p:nvGrpSpPr>
            <p:cNvPr id="19" name="Group 18">
              <a:extLst>
                <a:ext uri="{FF2B5EF4-FFF2-40B4-BE49-F238E27FC236}">
                  <a16:creationId xmlns:a16="http://schemas.microsoft.com/office/drawing/2014/main" id="{BAA52D2D-EC08-8B53-EAB0-C15E17995FEB}"/>
                </a:ext>
              </a:extLst>
            </p:cNvPr>
            <p:cNvGrpSpPr/>
            <p:nvPr/>
          </p:nvGrpSpPr>
          <p:grpSpPr>
            <a:xfrm>
              <a:off x="1012723" y="3028483"/>
              <a:ext cx="800078" cy="801042"/>
              <a:chOff x="1350296" y="2894973"/>
              <a:chExt cx="1066771" cy="1068054"/>
            </a:xfrm>
          </p:grpSpPr>
          <p:sp>
            <p:nvSpPr>
              <p:cNvPr id="43" name="Freeform 5">
                <a:extLst>
                  <a:ext uri="{FF2B5EF4-FFF2-40B4-BE49-F238E27FC236}">
                    <a16:creationId xmlns:a16="http://schemas.microsoft.com/office/drawing/2014/main" id="{9F0576EB-C7B9-2199-DD8C-61EB45823228}"/>
                  </a:ext>
                </a:extLst>
              </p:cNvPr>
              <p:cNvSpPr>
                <a:spLocks/>
              </p:cNvSpPr>
              <p:nvPr/>
            </p:nvSpPr>
            <p:spPr bwMode="auto">
              <a:xfrm>
                <a:off x="1883895"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4" name="Freeform 7">
                <a:extLst>
                  <a:ext uri="{FF2B5EF4-FFF2-40B4-BE49-F238E27FC236}">
                    <a16:creationId xmlns:a16="http://schemas.microsoft.com/office/drawing/2014/main" id="{149B3999-A90F-2529-06F7-F781185E2ABE}"/>
                  </a:ext>
                </a:extLst>
              </p:cNvPr>
              <p:cNvSpPr>
                <a:spLocks/>
              </p:cNvSpPr>
              <p:nvPr/>
            </p:nvSpPr>
            <p:spPr bwMode="auto">
              <a:xfrm>
                <a:off x="1350296"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20" name="Group 19">
              <a:extLst>
                <a:ext uri="{FF2B5EF4-FFF2-40B4-BE49-F238E27FC236}">
                  <a16:creationId xmlns:a16="http://schemas.microsoft.com/office/drawing/2014/main" id="{9845ED0E-CF79-B2E9-7641-9FBB5BAA760A}"/>
                </a:ext>
              </a:extLst>
            </p:cNvPr>
            <p:cNvGrpSpPr/>
            <p:nvPr/>
          </p:nvGrpSpPr>
          <p:grpSpPr>
            <a:xfrm>
              <a:off x="7111181" y="3028483"/>
              <a:ext cx="800078" cy="801042"/>
              <a:chOff x="9481574" y="2894973"/>
              <a:chExt cx="1066771" cy="1068054"/>
            </a:xfrm>
          </p:grpSpPr>
          <p:sp>
            <p:nvSpPr>
              <p:cNvPr id="41" name="Freeform 5">
                <a:extLst>
                  <a:ext uri="{FF2B5EF4-FFF2-40B4-BE49-F238E27FC236}">
                    <a16:creationId xmlns:a16="http://schemas.microsoft.com/office/drawing/2014/main" id="{4D0BFE4D-4F26-A79F-FE09-C8C955DA5584}"/>
                  </a:ext>
                </a:extLst>
              </p:cNvPr>
              <p:cNvSpPr>
                <a:spLocks/>
              </p:cNvSpPr>
              <p:nvPr/>
            </p:nvSpPr>
            <p:spPr bwMode="auto">
              <a:xfrm>
                <a:off x="10015173"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2" name="Freeform 7">
                <a:extLst>
                  <a:ext uri="{FF2B5EF4-FFF2-40B4-BE49-F238E27FC236}">
                    <a16:creationId xmlns:a16="http://schemas.microsoft.com/office/drawing/2014/main" id="{88CE1565-4C89-AAB2-AC5D-43D925075CA4}"/>
                  </a:ext>
                </a:extLst>
              </p:cNvPr>
              <p:cNvSpPr>
                <a:spLocks/>
              </p:cNvSpPr>
              <p:nvPr/>
            </p:nvSpPr>
            <p:spPr bwMode="auto">
              <a:xfrm>
                <a:off x="9481574"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solidFill>
                  <a:schemeClr val="accent1">
                    <a:lumMod val="50000"/>
                  </a:schemeClr>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21" name="Group 20">
              <a:extLst>
                <a:ext uri="{FF2B5EF4-FFF2-40B4-BE49-F238E27FC236}">
                  <a16:creationId xmlns:a16="http://schemas.microsoft.com/office/drawing/2014/main" id="{7690F7CF-0517-02C7-FFF5-4C7080A13298}"/>
                </a:ext>
              </a:extLst>
            </p:cNvPr>
            <p:cNvGrpSpPr/>
            <p:nvPr/>
          </p:nvGrpSpPr>
          <p:grpSpPr>
            <a:xfrm>
              <a:off x="5078362" y="3028483"/>
              <a:ext cx="800078" cy="801042"/>
              <a:chOff x="6771148" y="2894973"/>
              <a:chExt cx="1066771" cy="1068054"/>
            </a:xfrm>
          </p:grpSpPr>
          <p:sp>
            <p:nvSpPr>
              <p:cNvPr id="39" name="Freeform 5">
                <a:extLst>
                  <a:ext uri="{FF2B5EF4-FFF2-40B4-BE49-F238E27FC236}">
                    <a16:creationId xmlns:a16="http://schemas.microsoft.com/office/drawing/2014/main" id="{679FB695-A386-95FA-00A9-9430AA7C8A8B}"/>
                  </a:ext>
                </a:extLst>
              </p:cNvPr>
              <p:cNvSpPr>
                <a:spLocks/>
              </p:cNvSpPr>
              <p:nvPr/>
            </p:nvSpPr>
            <p:spPr bwMode="auto">
              <a:xfrm>
                <a:off x="7304747"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40" name="Freeform 7">
                <a:extLst>
                  <a:ext uri="{FF2B5EF4-FFF2-40B4-BE49-F238E27FC236}">
                    <a16:creationId xmlns:a16="http://schemas.microsoft.com/office/drawing/2014/main" id="{4FFBCEF8-78E9-5E3A-97BB-DEB2DE4EC159}"/>
                  </a:ext>
                </a:extLst>
              </p:cNvPr>
              <p:cNvSpPr>
                <a:spLocks/>
              </p:cNvSpPr>
              <p:nvPr/>
            </p:nvSpPr>
            <p:spPr bwMode="auto">
              <a:xfrm>
                <a:off x="6771148"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grpSp>
          <p:nvGrpSpPr>
            <p:cNvPr id="22" name="Group 21">
              <a:extLst>
                <a:ext uri="{FF2B5EF4-FFF2-40B4-BE49-F238E27FC236}">
                  <a16:creationId xmlns:a16="http://schemas.microsoft.com/office/drawing/2014/main" id="{E1EF9226-4788-AA28-1879-877548072045}"/>
                </a:ext>
              </a:extLst>
            </p:cNvPr>
            <p:cNvGrpSpPr/>
            <p:nvPr/>
          </p:nvGrpSpPr>
          <p:grpSpPr>
            <a:xfrm>
              <a:off x="3045542" y="3028483"/>
              <a:ext cx="800078" cy="801042"/>
              <a:chOff x="4060722" y="2894973"/>
              <a:chExt cx="1066771" cy="1068054"/>
            </a:xfrm>
          </p:grpSpPr>
          <p:sp>
            <p:nvSpPr>
              <p:cNvPr id="37" name="Freeform 5">
                <a:extLst>
                  <a:ext uri="{FF2B5EF4-FFF2-40B4-BE49-F238E27FC236}">
                    <a16:creationId xmlns:a16="http://schemas.microsoft.com/office/drawing/2014/main" id="{7DCDEE73-8927-8DD8-CD70-B21E1F8D5243}"/>
                  </a:ext>
                </a:extLst>
              </p:cNvPr>
              <p:cNvSpPr>
                <a:spLocks/>
              </p:cNvSpPr>
              <p:nvPr/>
            </p:nvSpPr>
            <p:spPr bwMode="auto">
              <a:xfrm>
                <a:off x="4594321" y="2894973"/>
                <a:ext cx="533172" cy="534027"/>
              </a:xfrm>
              <a:custGeom>
                <a:avLst/>
                <a:gdLst>
                  <a:gd name="T0" fmla="*/ 0 w 3054"/>
                  <a:gd name="T1" fmla="*/ 0 h 3054"/>
                  <a:gd name="T2" fmla="*/ 3054 w 3054"/>
                  <a:gd name="T3" fmla="*/ 3054 h 3054"/>
                  <a:gd name="T4" fmla="*/ 2291 w 3054"/>
                  <a:gd name="T5" fmla="*/ 3054 h 3054"/>
                  <a:gd name="T6" fmla="*/ 0 w 3054"/>
                  <a:gd name="T7" fmla="*/ 763 h 3054"/>
                  <a:gd name="T8" fmla="*/ 0 w 3054"/>
                  <a:gd name="T9" fmla="*/ 0 h 3054"/>
                </a:gdLst>
                <a:ahLst/>
                <a:cxnLst>
                  <a:cxn ang="0">
                    <a:pos x="T0" y="T1"/>
                  </a:cxn>
                  <a:cxn ang="0">
                    <a:pos x="T2" y="T3"/>
                  </a:cxn>
                  <a:cxn ang="0">
                    <a:pos x="T4" y="T5"/>
                  </a:cxn>
                  <a:cxn ang="0">
                    <a:pos x="T6" y="T7"/>
                  </a:cxn>
                  <a:cxn ang="0">
                    <a:pos x="T8" y="T9"/>
                  </a:cxn>
                </a:cxnLst>
                <a:rect l="0" t="0" r="r" b="b"/>
                <a:pathLst>
                  <a:path w="3054" h="3054">
                    <a:moveTo>
                      <a:pt x="0" y="0"/>
                    </a:moveTo>
                    <a:cubicBezTo>
                      <a:pt x="1687" y="0"/>
                      <a:pt x="3054" y="1367"/>
                      <a:pt x="3054" y="3054"/>
                    </a:cubicBezTo>
                    <a:lnTo>
                      <a:pt x="2291" y="3054"/>
                    </a:lnTo>
                    <a:cubicBezTo>
                      <a:pt x="2291" y="1789"/>
                      <a:pt x="1265" y="763"/>
                      <a:pt x="0" y="763"/>
                    </a:cubicBezTo>
                    <a:lnTo>
                      <a:pt x="0" y="0"/>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sp>
            <p:nvSpPr>
              <p:cNvPr id="38" name="Freeform 7">
                <a:extLst>
                  <a:ext uri="{FF2B5EF4-FFF2-40B4-BE49-F238E27FC236}">
                    <a16:creationId xmlns:a16="http://schemas.microsoft.com/office/drawing/2014/main" id="{BFC50864-0DCE-C524-B8DB-1A6A9BA6ED18}"/>
                  </a:ext>
                </a:extLst>
              </p:cNvPr>
              <p:cNvSpPr>
                <a:spLocks/>
              </p:cNvSpPr>
              <p:nvPr/>
            </p:nvSpPr>
            <p:spPr bwMode="auto">
              <a:xfrm>
                <a:off x="4060722" y="3429000"/>
                <a:ext cx="533599" cy="534027"/>
              </a:xfrm>
              <a:custGeom>
                <a:avLst/>
                <a:gdLst>
                  <a:gd name="T0" fmla="*/ 3055 w 3055"/>
                  <a:gd name="T1" fmla="*/ 3055 h 3055"/>
                  <a:gd name="T2" fmla="*/ 0 w 3055"/>
                  <a:gd name="T3" fmla="*/ 0 h 3055"/>
                  <a:gd name="T4" fmla="*/ 764 w 3055"/>
                  <a:gd name="T5" fmla="*/ 0 h 3055"/>
                  <a:gd name="T6" fmla="*/ 3055 w 3055"/>
                  <a:gd name="T7" fmla="*/ 2291 h 3055"/>
                  <a:gd name="T8" fmla="*/ 3055 w 3055"/>
                  <a:gd name="T9" fmla="*/ 3055 h 3055"/>
                </a:gdLst>
                <a:ahLst/>
                <a:cxnLst>
                  <a:cxn ang="0">
                    <a:pos x="T0" y="T1"/>
                  </a:cxn>
                  <a:cxn ang="0">
                    <a:pos x="T2" y="T3"/>
                  </a:cxn>
                  <a:cxn ang="0">
                    <a:pos x="T4" y="T5"/>
                  </a:cxn>
                  <a:cxn ang="0">
                    <a:pos x="T6" y="T7"/>
                  </a:cxn>
                  <a:cxn ang="0">
                    <a:pos x="T8" y="T9"/>
                  </a:cxn>
                </a:cxnLst>
                <a:rect l="0" t="0" r="r" b="b"/>
                <a:pathLst>
                  <a:path w="3055" h="3055">
                    <a:moveTo>
                      <a:pt x="3055" y="3055"/>
                    </a:moveTo>
                    <a:cubicBezTo>
                      <a:pt x="1368" y="3055"/>
                      <a:pt x="0" y="1687"/>
                      <a:pt x="0" y="0"/>
                    </a:cubicBezTo>
                    <a:lnTo>
                      <a:pt x="764" y="0"/>
                    </a:lnTo>
                    <a:cubicBezTo>
                      <a:pt x="764" y="1266"/>
                      <a:pt x="1789" y="2291"/>
                      <a:pt x="3055" y="2291"/>
                    </a:cubicBezTo>
                    <a:lnTo>
                      <a:pt x="3055" y="3055"/>
                    </a:lnTo>
                    <a:close/>
                  </a:path>
                </a:pathLst>
              </a:custGeom>
              <a:solidFill>
                <a:schemeClr val="bg2">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a:p>
            </p:txBody>
          </p:sp>
        </p:grpSp>
        <p:sp>
          <p:nvSpPr>
            <p:cNvPr id="23" name="Oval 22">
              <a:extLst>
                <a:ext uri="{FF2B5EF4-FFF2-40B4-BE49-F238E27FC236}">
                  <a16:creationId xmlns:a16="http://schemas.microsoft.com/office/drawing/2014/main" id="{2D7EB59C-8F9E-ED69-10F0-8CD7680547C2}"/>
                </a:ext>
              </a:extLst>
            </p:cNvPr>
            <p:cNvSpPr/>
            <p:nvPr/>
          </p:nvSpPr>
          <p:spPr>
            <a:xfrm>
              <a:off x="1225123"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4" name="Oval 23">
              <a:extLst>
                <a:ext uri="{FF2B5EF4-FFF2-40B4-BE49-F238E27FC236}">
                  <a16:creationId xmlns:a16="http://schemas.microsoft.com/office/drawing/2014/main" id="{5CA9A222-BB24-33D5-5A77-8AA2BB50FE42}"/>
                </a:ext>
              </a:extLst>
            </p:cNvPr>
            <p:cNvSpPr/>
            <p:nvPr/>
          </p:nvSpPr>
          <p:spPr>
            <a:xfrm>
              <a:off x="3257728"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5" name="Oval 24">
              <a:extLst>
                <a:ext uri="{FF2B5EF4-FFF2-40B4-BE49-F238E27FC236}">
                  <a16:creationId xmlns:a16="http://schemas.microsoft.com/office/drawing/2014/main" id="{EADD7177-5C1F-291D-B60C-8FD7F354324E}"/>
                </a:ext>
              </a:extLst>
            </p:cNvPr>
            <p:cNvSpPr/>
            <p:nvPr/>
          </p:nvSpPr>
          <p:spPr>
            <a:xfrm>
              <a:off x="5290334"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6" name="Oval 25">
              <a:extLst>
                <a:ext uri="{FF2B5EF4-FFF2-40B4-BE49-F238E27FC236}">
                  <a16:creationId xmlns:a16="http://schemas.microsoft.com/office/drawing/2014/main" id="{3F1D2172-0B69-A28B-A74D-F641C64243C5}"/>
                </a:ext>
              </a:extLst>
            </p:cNvPr>
            <p:cNvSpPr/>
            <p:nvPr/>
          </p:nvSpPr>
          <p:spPr>
            <a:xfrm>
              <a:off x="7322941" y="3240881"/>
              <a:ext cx="376238" cy="376238"/>
            </a:xfrm>
            <a:prstGeom prst="ellipse">
              <a:avLst/>
            </a:prstGeom>
            <a:noFill/>
            <a:ln w="28575">
              <a:solidFill>
                <a:schemeClr val="bg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350"/>
            </a:p>
          </p:txBody>
        </p:sp>
        <p:sp>
          <p:nvSpPr>
            <p:cNvPr id="27" name="Oval 26">
              <a:extLst>
                <a:ext uri="{FF2B5EF4-FFF2-40B4-BE49-F238E27FC236}">
                  <a16:creationId xmlns:a16="http://schemas.microsoft.com/office/drawing/2014/main" id="{8DE8464A-1BEA-6D78-660E-BC1591875EAD}"/>
                </a:ext>
              </a:extLst>
            </p:cNvPr>
            <p:cNvSpPr/>
            <p:nvPr/>
          </p:nvSpPr>
          <p:spPr>
            <a:xfrm>
              <a:off x="1308146"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8" name="Oval 27">
              <a:extLst>
                <a:ext uri="{FF2B5EF4-FFF2-40B4-BE49-F238E27FC236}">
                  <a16:creationId xmlns:a16="http://schemas.microsoft.com/office/drawing/2014/main" id="{F7BF89AE-C201-0B3E-2FBB-D53552F02A95}"/>
                </a:ext>
              </a:extLst>
            </p:cNvPr>
            <p:cNvSpPr/>
            <p:nvPr/>
          </p:nvSpPr>
          <p:spPr>
            <a:xfrm>
              <a:off x="3340859"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Oval 28">
              <a:extLst>
                <a:ext uri="{FF2B5EF4-FFF2-40B4-BE49-F238E27FC236}">
                  <a16:creationId xmlns:a16="http://schemas.microsoft.com/office/drawing/2014/main" id="{8846862F-629E-C9F9-4C20-AC6BDBF3CF9D}"/>
                </a:ext>
              </a:extLst>
            </p:cNvPr>
            <p:cNvSpPr/>
            <p:nvPr/>
          </p:nvSpPr>
          <p:spPr>
            <a:xfrm>
              <a:off x="5373572"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Oval 29">
              <a:extLst>
                <a:ext uri="{FF2B5EF4-FFF2-40B4-BE49-F238E27FC236}">
                  <a16:creationId xmlns:a16="http://schemas.microsoft.com/office/drawing/2014/main" id="{63BC146A-4A52-146D-55D1-4023CBC83FA5}"/>
                </a:ext>
              </a:extLst>
            </p:cNvPr>
            <p:cNvSpPr/>
            <p:nvPr/>
          </p:nvSpPr>
          <p:spPr>
            <a:xfrm>
              <a:off x="7406285" y="3324225"/>
              <a:ext cx="209550" cy="20955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cxnSp>
          <p:nvCxnSpPr>
            <p:cNvPr id="31" name="Straight Connector 30">
              <a:extLst>
                <a:ext uri="{FF2B5EF4-FFF2-40B4-BE49-F238E27FC236}">
                  <a16:creationId xmlns:a16="http://schemas.microsoft.com/office/drawing/2014/main" id="{49785BBE-B796-E543-55FF-1D6A2CCAB66A}"/>
                </a:ext>
              </a:extLst>
            </p:cNvPr>
            <p:cNvCxnSpPr/>
            <p:nvPr/>
          </p:nvCxnSpPr>
          <p:spPr>
            <a:xfrm>
              <a:off x="1412921" y="3533775"/>
              <a:ext cx="0" cy="1124326"/>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A7133D-1481-30B8-A678-BC18C91C2C64}"/>
                </a:ext>
              </a:extLst>
            </p:cNvPr>
            <p:cNvCxnSpPr>
              <a:cxnSpLocks/>
            </p:cNvCxnSpPr>
            <p:nvPr/>
          </p:nvCxnSpPr>
          <p:spPr>
            <a:xfrm>
              <a:off x="5478347" y="3533775"/>
              <a:ext cx="213" cy="1124326"/>
            </a:xfrm>
            <a:prstGeom prst="line">
              <a:avLst/>
            </a:prstGeom>
            <a:ln w="28575" cap="rnd">
              <a:solidFill>
                <a:schemeClr val="bg2">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3" name="TextBox 17">
              <a:extLst>
                <a:ext uri="{FF2B5EF4-FFF2-40B4-BE49-F238E27FC236}">
                  <a16:creationId xmlns:a16="http://schemas.microsoft.com/office/drawing/2014/main" id="{3761BF2C-9738-8C32-27D0-AD5BCF48D652}"/>
                </a:ext>
              </a:extLst>
            </p:cNvPr>
            <p:cNvSpPr txBox="1"/>
            <p:nvPr/>
          </p:nvSpPr>
          <p:spPr>
            <a:xfrm>
              <a:off x="592839" y="2197067"/>
              <a:ext cx="161569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2000" dirty="0">
                  <a:latin typeface="Arial" panose="020B0604020202020204" pitchFamily="34" charset="0"/>
                  <a:cs typeface="Arial" panose="020B0604020202020204" pitchFamily="34" charset="0"/>
                </a:rPr>
                <a:t>2023年7月/8月</a:t>
              </a:r>
            </a:p>
            <a:p>
              <a:pPr algn="ctr"/>
              <a:r>
                <a:rPr lang="zh-CN" sz="1400" dirty="0">
                  <a:latin typeface="Arial" panose="020B0604020202020204" pitchFamily="34" charset="0"/>
                  <a:cs typeface="Arial" panose="020B0604020202020204" pitchFamily="34" charset="0"/>
                </a:rPr>
                <a:t>（巴基斯坦伊斯兰堡/待定）</a:t>
              </a:r>
            </a:p>
          </p:txBody>
        </p:sp>
        <p:sp>
          <p:nvSpPr>
            <p:cNvPr id="34" name="TextBox 18">
              <a:extLst>
                <a:ext uri="{FF2B5EF4-FFF2-40B4-BE49-F238E27FC236}">
                  <a16:creationId xmlns:a16="http://schemas.microsoft.com/office/drawing/2014/main" id="{242FCA4E-E462-D2E1-94AF-6F251FD2A1D0}"/>
                </a:ext>
              </a:extLst>
            </p:cNvPr>
            <p:cNvSpPr txBox="1"/>
            <p:nvPr/>
          </p:nvSpPr>
          <p:spPr>
            <a:xfrm>
              <a:off x="2575726" y="2155702"/>
              <a:ext cx="1670034"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2000" dirty="0">
                  <a:latin typeface="Arial" panose="020B0604020202020204" pitchFamily="34" charset="0"/>
                  <a:cs typeface="Arial" panose="020B0604020202020204" pitchFamily="34" charset="0"/>
                </a:rPr>
                <a:t>2023年9月</a:t>
              </a:r>
            </a:p>
            <a:p>
              <a:pPr algn="ctr"/>
              <a:r>
                <a:rPr lang="zh-CN" sz="1400" dirty="0">
                  <a:latin typeface="Arial" panose="020B0604020202020204" pitchFamily="34" charset="0"/>
                  <a:cs typeface="Arial" panose="020B0604020202020204" pitchFamily="34" charset="0"/>
                </a:rPr>
                <a:t>（格鲁吉亚第比利斯/待定）</a:t>
              </a:r>
            </a:p>
          </p:txBody>
        </p:sp>
        <p:sp>
          <p:nvSpPr>
            <p:cNvPr id="35" name="TextBox 19">
              <a:extLst>
                <a:ext uri="{FF2B5EF4-FFF2-40B4-BE49-F238E27FC236}">
                  <a16:creationId xmlns:a16="http://schemas.microsoft.com/office/drawing/2014/main" id="{7F6C0CFC-9FD6-ADF7-4DFA-14283767A63A}"/>
                </a:ext>
              </a:extLst>
            </p:cNvPr>
            <p:cNvSpPr txBox="1"/>
            <p:nvPr/>
          </p:nvSpPr>
          <p:spPr>
            <a:xfrm>
              <a:off x="4846958" y="2153817"/>
              <a:ext cx="149457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2000" dirty="0">
                  <a:latin typeface="Arial" panose="020B0604020202020204" pitchFamily="34" charset="0"/>
                  <a:cs typeface="Arial" panose="020B0604020202020204" pitchFamily="34" charset="0"/>
                </a:rPr>
                <a:t>2023年10月</a:t>
              </a:r>
              <a:endParaRPr lang="en-US" altLang="zh-CN" sz="2000" dirty="0">
                <a:latin typeface="Arial" panose="020B0604020202020204" pitchFamily="34" charset="0"/>
                <a:cs typeface="Arial" panose="020B0604020202020204" pitchFamily="34" charset="0"/>
              </a:endParaRPr>
            </a:p>
            <a:p>
              <a:pPr algn="ctr"/>
              <a:r>
                <a:rPr lang="zh-CN" sz="1400" dirty="0">
                  <a:latin typeface="Arial" panose="020B0604020202020204" pitchFamily="34" charset="0"/>
                  <a:cs typeface="Arial" panose="020B0604020202020204" pitchFamily="34" charset="0"/>
                </a:rPr>
                <a:t>（格鲁吉亚第比利斯）</a:t>
              </a:r>
            </a:p>
            <a:p>
              <a:pPr algn="ctr"/>
              <a:r>
                <a:rPr lang="zh-CN" sz="1400" dirty="0">
                  <a:latin typeface="Arial" panose="020B0604020202020204" pitchFamily="34" charset="0"/>
                  <a:cs typeface="Arial" panose="020B0604020202020204" pitchFamily="34" charset="0"/>
                </a:rPr>
                <a:t>（哈萨克斯坦阿拉木图）</a:t>
              </a:r>
            </a:p>
          </p:txBody>
        </p:sp>
        <p:sp>
          <p:nvSpPr>
            <p:cNvPr id="36" name="TextBox 20">
              <a:extLst>
                <a:ext uri="{FF2B5EF4-FFF2-40B4-BE49-F238E27FC236}">
                  <a16:creationId xmlns:a16="http://schemas.microsoft.com/office/drawing/2014/main" id="{3081C58B-5E55-6327-30D5-7CBF747ACC24}"/>
                </a:ext>
              </a:extLst>
            </p:cNvPr>
            <p:cNvSpPr txBox="1"/>
            <p:nvPr/>
          </p:nvSpPr>
          <p:spPr>
            <a:xfrm>
              <a:off x="6849796" y="2157586"/>
              <a:ext cx="1494576"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2000" dirty="0">
                  <a:latin typeface="Arial" panose="020B0604020202020204" pitchFamily="34" charset="0"/>
                  <a:cs typeface="Arial" panose="020B0604020202020204" pitchFamily="34" charset="0"/>
                </a:rPr>
                <a:t>2023年11月</a:t>
              </a:r>
            </a:p>
            <a:p>
              <a:pPr algn="ctr"/>
              <a:r>
                <a:rPr lang="zh-CN" sz="1400" dirty="0">
                  <a:latin typeface="Arial" panose="020B0604020202020204" pitchFamily="34" charset="0"/>
                  <a:cs typeface="Arial" panose="020B0604020202020204" pitchFamily="34" charset="0"/>
                </a:rPr>
                <a:t>（格鲁吉亚第比利斯）</a:t>
              </a:r>
            </a:p>
          </p:txBody>
        </p:sp>
      </p:grpSp>
      <p:sp>
        <p:nvSpPr>
          <p:cNvPr id="45" name="Rectangle 44">
            <a:extLst>
              <a:ext uri="{FF2B5EF4-FFF2-40B4-BE49-F238E27FC236}">
                <a16:creationId xmlns:a16="http://schemas.microsoft.com/office/drawing/2014/main" id="{5A98F53D-287F-4A81-8435-D5F787EE716E}"/>
              </a:ext>
            </a:extLst>
          </p:cNvPr>
          <p:cNvSpPr/>
          <p:nvPr/>
        </p:nvSpPr>
        <p:spPr>
          <a:xfrm>
            <a:off x="188398" y="4178915"/>
            <a:ext cx="2676849" cy="1200329"/>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CAREC灾害风险参与会议（7月18-19日）</a:t>
            </a:r>
          </a:p>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STKECD </a:t>
            </a:r>
            <a:r>
              <a:rPr lang="zh-CN" altLang="en-US" dirty="0">
                <a:latin typeface="Arial" panose="020B0604020202020204" pitchFamily="34" charset="0"/>
                <a:ea typeface="Roboto Black" panose="02000000000000000000" pitchFamily="2" charset="0"/>
                <a:cs typeface="Arial" panose="020B0604020202020204" pitchFamily="34" charset="0"/>
              </a:rPr>
              <a:t>国别</a:t>
            </a:r>
            <a:r>
              <a:rPr lang="zh-CN" dirty="0">
                <a:latin typeface="Arial" panose="020B0604020202020204" pitchFamily="34" charset="0"/>
                <a:ea typeface="Roboto Black" panose="02000000000000000000" pitchFamily="2" charset="0"/>
                <a:cs typeface="Arial" panose="020B0604020202020204" pitchFamily="34" charset="0"/>
              </a:rPr>
              <a:t>磋商（待定）</a:t>
            </a:r>
          </a:p>
        </p:txBody>
      </p:sp>
      <p:sp>
        <p:nvSpPr>
          <p:cNvPr id="46" name="Rectangle 45">
            <a:extLst>
              <a:ext uri="{FF2B5EF4-FFF2-40B4-BE49-F238E27FC236}">
                <a16:creationId xmlns:a16="http://schemas.microsoft.com/office/drawing/2014/main" id="{6B52A252-D830-8908-E5F7-8E8C62ABD4D3}"/>
              </a:ext>
            </a:extLst>
          </p:cNvPr>
          <p:cNvSpPr/>
          <p:nvPr/>
        </p:nvSpPr>
        <p:spPr>
          <a:xfrm>
            <a:off x="9306853" y="4149866"/>
            <a:ext cx="2696749" cy="2308324"/>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能源投资论坛（11月 28-29日）</a:t>
            </a:r>
          </a:p>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第22届部长级会议（11月30日）</a:t>
            </a:r>
          </a:p>
          <a:p>
            <a:pPr marL="342900" indent="-342900">
              <a:buClr>
                <a:schemeClr val="bg2">
                  <a:lumMod val="50000"/>
                </a:schemeClr>
              </a:buClr>
              <a:buFont typeface="Arial" panose="020B0604020202020204" pitchFamily="34" charset="0"/>
              <a:buChar char="•"/>
            </a:pPr>
            <a:r>
              <a:rPr lang="zh-CN" altLang="en-US" dirty="0">
                <a:latin typeface="Arial" panose="020B0604020202020204" pitchFamily="34" charset="0"/>
                <a:ea typeface="Roboto Black" panose="02000000000000000000" pitchFamily="2" charset="0"/>
                <a:cs typeface="Arial" panose="020B0604020202020204" pitchFamily="34" charset="0"/>
              </a:rPr>
              <a:t>中亚学院（</a:t>
            </a:r>
            <a:r>
              <a:rPr lang="zh-CN" dirty="0">
                <a:latin typeface="Arial" panose="020B0604020202020204" pitchFamily="34" charset="0"/>
                <a:ea typeface="Roboto Black" panose="02000000000000000000" pitchFamily="2" charset="0"/>
                <a:cs typeface="Arial" panose="020B0604020202020204" pitchFamily="34" charset="0"/>
              </a:rPr>
              <a:t>CI</a:t>
            </a:r>
            <a:r>
              <a:rPr lang="zh-CN" altLang="en-US" dirty="0">
                <a:latin typeface="Arial" panose="020B0604020202020204" pitchFamily="34" charset="0"/>
                <a:ea typeface="Roboto Black" panose="02000000000000000000" pitchFamily="2" charset="0"/>
                <a:cs typeface="Arial" panose="020B0604020202020204" pitchFamily="34" charset="0"/>
              </a:rPr>
              <a:t>）</a:t>
            </a:r>
            <a:r>
              <a:rPr lang="zh-CN" dirty="0">
                <a:latin typeface="Arial" panose="020B0604020202020204" pitchFamily="34" charset="0"/>
                <a:ea typeface="Roboto Black" panose="02000000000000000000" pitchFamily="2" charset="0"/>
                <a:cs typeface="Arial" panose="020B0604020202020204" pitchFamily="34" charset="0"/>
              </a:rPr>
              <a:t>理事会第 14次会议（11月30日，待定）</a:t>
            </a:r>
          </a:p>
          <a:p>
            <a:pPr marL="342900" indent="-342900">
              <a:buClr>
                <a:schemeClr val="bg2">
                  <a:lumMod val="50000"/>
                </a:schemeClr>
              </a:buClr>
              <a:buFont typeface="Arial" panose="020B0604020202020204" pitchFamily="34" charset="0"/>
              <a:buChar char="•"/>
            </a:pPr>
            <a:endParaRPr lang="en-US" dirty="0">
              <a:latin typeface="Arial" panose="020B0604020202020204" pitchFamily="34" charset="0"/>
              <a:ea typeface="Roboto Black" panose="02000000000000000000" pitchFamily="2" charset="0"/>
              <a:cs typeface="Arial" panose="020B0604020202020204" pitchFamily="34" charset="0"/>
            </a:endParaRPr>
          </a:p>
        </p:txBody>
      </p:sp>
      <p:sp>
        <p:nvSpPr>
          <p:cNvPr id="48" name="Rectangle 47">
            <a:extLst>
              <a:ext uri="{FF2B5EF4-FFF2-40B4-BE49-F238E27FC236}">
                <a16:creationId xmlns:a16="http://schemas.microsoft.com/office/drawing/2014/main" id="{CFF0D097-8DDF-B28B-B085-4334381389C1}"/>
              </a:ext>
            </a:extLst>
          </p:cNvPr>
          <p:cNvSpPr/>
          <p:nvPr/>
        </p:nvSpPr>
        <p:spPr>
          <a:xfrm>
            <a:off x="6183058" y="4120288"/>
            <a:ext cx="2964466" cy="2031325"/>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第比利斯丝绸之路论坛（10月26-27日）</a:t>
            </a:r>
          </a:p>
          <a:p>
            <a:pPr marL="342900" indent="-342900">
              <a:buClr>
                <a:schemeClr val="bg2">
                  <a:lumMod val="50000"/>
                </a:schemeClr>
              </a:buClr>
              <a:buFont typeface="Arial" panose="020B0604020202020204" pitchFamily="34" charset="0"/>
              <a:buChar char="•"/>
            </a:pPr>
            <a:r>
              <a:rPr lang="zh-CN" altLang="en-US" dirty="0">
                <a:latin typeface="Arial" panose="020B0604020202020204" pitchFamily="34" charset="0"/>
                <a:ea typeface="Roboto Black" panose="02000000000000000000" pitchFamily="2" charset="0"/>
                <a:cs typeface="Arial" panose="020B0604020202020204" pitchFamily="34" charset="0"/>
              </a:rPr>
              <a:t>国别联络人</a:t>
            </a:r>
            <a:r>
              <a:rPr lang="zh-CN" dirty="0">
                <a:latin typeface="Arial" panose="020B0604020202020204" pitchFamily="34" charset="0"/>
                <a:ea typeface="Roboto Black" panose="02000000000000000000" pitchFamily="2" charset="0"/>
                <a:cs typeface="Arial" panose="020B0604020202020204" pitchFamily="34" charset="0"/>
              </a:rPr>
              <a:t>会议（</a:t>
            </a:r>
            <a:r>
              <a:rPr lang="zh-CN" altLang="en-US" dirty="0">
                <a:latin typeface="Arial" panose="020B0604020202020204" pitchFamily="34" charset="0"/>
                <a:ea typeface="Roboto Black" panose="02000000000000000000" pitchFamily="2" charset="0"/>
                <a:cs typeface="Arial" panose="020B0604020202020204" pitchFamily="34" charset="0"/>
              </a:rPr>
              <a:t>线上会议，</a:t>
            </a:r>
            <a:r>
              <a:rPr lang="zh-CN" dirty="0">
                <a:latin typeface="Arial" panose="020B0604020202020204" pitchFamily="34" charset="0"/>
                <a:ea typeface="Roboto Black" panose="02000000000000000000" pitchFamily="2" charset="0"/>
                <a:cs typeface="Arial" panose="020B0604020202020204" pitchFamily="34" charset="0"/>
              </a:rPr>
              <a:t>待定）</a:t>
            </a:r>
          </a:p>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数字贸易论坛（待定）</a:t>
            </a:r>
          </a:p>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第二届资本市场监管机构论坛（待定）</a:t>
            </a:r>
          </a:p>
        </p:txBody>
      </p:sp>
      <p:sp>
        <p:nvSpPr>
          <p:cNvPr id="49" name="Rectangle 48">
            <a:extLst>
              <a:ext uri="{FF2B5EF4-FFF2-40B4-BE49-F238E27FC236}">
                <a16:creationId xmlns:a16="http://schemas.microsoft.com/office/drawing/2014/main" id="{7930F0CE-809A-4151-904A-A3979591AAB1}"/>
              </a:ext>
            </a:extLst>
          </p:cNvPr>
          <p:cNvSpPr/>
          <p:nvPr/>
        </p:nvSpPr>
        <p:spPr>
          <a:xfrm>
            <a:off x="2885147" y="4125380"/>
            <a:ext cx="3402617" cy="1477328"/>
          </a:xfrm>
          <a:prstGeom prst="rect">
            <a:avLst/>
          </a:prstGeom>
          <a:solidFill>
            <a:schemeClr val="bg1"/>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CAREC国家采用 E-Phyto 区域会议（9月12-14日）</a:t>
            </a:r>
          </a:p>
          <a:p>
            <a:pPr marL="342900" indent="-342900">
              <a:buClr>
                <a:schemeClr val="bg2">
                  <a:lumMod val="50000"/>
                </a:schemeClr>
              </a:buClr>
              <a:buFont typeface="Arial" panose="020B0604020202020204" pitchFamily="34" charset="0"/>
              <a:buChar char="•"/>
            </a:pPr>
            <a:r>
              <a:rPr lang="zh-CN" dirty="0">
                <a:latin typeface="Arial" panose="020B0604020202020204" pitchFamily="34" charset="0"/>
                <a:ea typeface="Roboto Black" panose="02000000000000000000" pitchFamily="2" charset="0"/>
                <a:cs typeface="Arial" panose="020B0604020202020204" pitchFamily="34" charset="0"/>
              </a:rPr>
              <a:t>CAREC 创新网络交流峰会（待定）</a:t>
            </a:r>
          </a:p>
          <a:p>
            <a:pPr marL="342900" indent="-342900">
              <a:buClr>
                <a:schemeClr val="bg2">
                  <a:lumMod val="50000"/>
                </a:schemeClr>
              </a:buClr>
              <a:buFont typeface="Arial" panose="020B0604020202020204" pitchFamily="34" charset="0"/>
              <a:buChar char="•"/>
            </a:pPr>
            <a:endParaRPr lang="en-US" dirty="0">
              <a:latin typeface="Arial" panose="020B0604020202020204" pitchFamily="34"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52899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1A61-9534-1DAB-B342-BC61870DAE64}"/>
              </a:ext>
            </a:extLst>
          </p:cNvPr>
          <p:cNvSpPr>
            <a:spLocks noGrp="1"/>
          </p:cNvSpPr>
          <p:nvPr>
            <p:ph type="title"/>
          </p:nvPr>
        </p:nvSpPr>
        <p:spPr>
          <a:xfrm>
            <a:off x="838200" y="310290"/>
            <a:ext cx="10515600" cy="1325563"/>
          </a:xfrm>
        </p:spPr>
        <p:txBody>
          <a:bodyPr>
            <a:normAutofit/>
          </a:bodyPr>
          <a:lstStyle/>
          <a:p>
            <a:r>
              <a:rPr lang="zh-CN" altLang="en-US" sz="4000" dirty="0">
                <a:latin typeface="Arial" panose="020B0604020202020204" pitchFamily="34" charset="0"/>
                <a:cs typeface="Arial" panose="020B0604020202020204" pitchFamily="34" charset="0"/>
              </a:rPr>
              <a:t>简短</a:t>
            </a:r>
            <a:r>
              <a:rPr lang="zh-CN" sz="4000" dirty="0">
                <a:latin typeface="Arial" panose="020B0604020202020204" pitchFamily="34" charset="0"/>
                <a:cs typeface="Arial" panose="020B0604020202020204" pitchFamily="34" charset="0"/>
              </a:rPr>
              <a:t>回顾</a:t>
            </a:r>
            <a:r>
              <a:rPr lang="en-US" altLang="zh-CN" sz="4000" dirty="0">
                <a:latin typeface="Arial" panose="020B0604020202020204" pitchFamily="34" charset="0"/>
                <a:cs typeface="Arial" panose="020B0604020202020204" pitchFamily="34" charset="0"/>
              </a:rPr>
              <a:t>《</a:t>
            </a:r>
            <a:r>
              <a:rPr 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a:t>
            </a:r>
            <a:r>
              <a:rPr lang="zh-CN" sz="4000" b="1" dirty="0">
                <a:solidFill>
                  <a:schemeClr val="accent2"/>
                </a:solidFill>
                <a:latin typeface="Arial" panose="020B0604020202020204" pitchFamily="34" charset="0"/>
                <a:cs typeface="Arial" panose="020B0604020202020204" pitchFamily="34" charset="0"/>
              </a:rPr>
              <a:t>战略</a:t>
            </a:r>
            <a:r>
              <a:rPr lang="en-US" altLang="zh-CN" sz="4000" b="1" dirty="0">
                <a:solidFill>
                  <a:schemeClr val="accent2"/>
                </a:solidFill>
                <a:latin typeface="Arial" panose="020B0604020202020204" pitchFamily="34" charset="0"/>
                <a:cs typeface="Arial" panose="020B0604020202020204" pitchFamily="34" charset="0"/>
              </a:rPr>
              <a:t>》</a:t>
            </a:r>
            <a:endParaRPr lang="zh-CN" sz="4000" dirty="0">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3246D4F0-9B25-3B36-399E-97490ECD9EA8}"/>
              </a:ext>
            </a:extLst>
          </p:cNvPr>
          <p:cNvSpPr txBox="1"/>
          <p:nvPr/>
        </p:nvSpPr>
        <p:spPr>
          <a:xfrm>
            <a:off x="1187955" y="1531297"/>
            <a:ext cx="44789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sz="2400" b="1" dirty="0">
                <a:latin typeface="Arial" panose="020B0604020202020204" pitchFamily="34" charset="0"/>
                <a:ea typeface="Roboto Black" panose="02000000000000000000" pitchFamily="2" charset="0"/>
                <a:cs typeface="Arial" panose="020B0604020202020204" pitchFamily="34" charset="0"/>
              </a:rPr>
              <a:t>驱动原理</a:t>
            </a:r>
            <a:endParaRPr lang="en-US" sz="2400" dirty="0">
              <a:latin typeface="Arial" panose="020B0604020202020204" pitchFamily="34" charset="0"/>
              <a:ea typeface="Roboto Black" panose="02000000000000000000" pitchFamily="2" charset="0"/>
              <a:cs typeface="Arial" panose="020B0604020202020204" pitchFamily="34" charset="0"/>
            </a:endParaRPr>
          </a:p>
        </p:txBody>
      </p:sp>
      <p:sp>
        <p:nvSpPr>
          <p:cNvPr id="5" name="TextBox 1">
            <a:extLst>
              <a:ext uri="{FF2B5EF4-FFF2-40B4-BE49-F238E27FC236}">
                <a16:creationId xmlns:a16="http://schemas.microsoft.com/office/drawing/2014/main" id="{7E21EE41-DEEE-0AA6-8353-2C24E97542B0}"/>
              </a:ext>
            </a:extLst>
          </p:cNvPr>
          <p:cNvSpPr txBox="1"/>
          <p:nvPr/>
        </p:nvSpPr>
        <p:spPr>
          <a:xfrm>
            <a:off x="516809" y="2118797"/>
            <a:ext cx="5821269" cy="33547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3413" indent="-633413">
              <a:spcAft>
                <a:spcPts val="600"/>
              </a:spcAft>
              <a:buClr>
                <a:srgbClr val="F39C12"/>
              </a:buClr>
              <a:buFont typeface="Wingdings" panose="05000000000000000000" pitchFamily="2" charset="2"/>
              <a:buChar char="q"/>
            </a:pPr>
            <a:r>
              <a:rPr lang="zh-CN" sz="2400" dirty="0">
                <a:latin typeface="Arial" panose="020B0604020202020204" pitchFamily="34" charset="0"/>
                <a:ea typeface="Roboto Black" panose="02000000000000000000" pitchFamily="2" charset="0"/>
                <a:cs typeface="Arial" panose="020B0604020202020204" pitchFamily="34" charset="0"/>
              </a:rPr>
              <a:t>与国家战略</a:t>
            </a:r>
            <a:r>
              <a:rPr lang="zh-CN" sz="2400" b="1" dirty="0">
                <a:latin typeface="Arial" panose="020B0604020202020204" pitchFamily="34" charset="0"/>
                <a:ea typeface="Roboto Black" panose="02000000000000000000" pitchFamily="2" charset="0"/>
                <a:cs typeface="Arial" panose="020B0604020202020204" pitchFamily="34" charset="0"/>
              </a:rPr>
              <a:t>保持一致</a:t>
            </a:r>
            <a:r>
              <a:rPr lang="zh-CN" altLang="en-US" sz="2400" b="1" dirty="0">
                <a:latin typeface="Arial" panose="020B0604020202020204" pitchFamily="34" charset="0"/>
                <a:ea typeface="Roboto Black" panose="02000000000000000000" pitchFamily="2" charset="0"/>
                <a:cs typeface="Arial" panose="020B0604020202020204" pitchFamily="34" charset="0"/>
              </a:rPr>
              <a:t>，</a:t>
            </a:r>
            <a:r>
              <a:rPr lang="zh-CN" sz="2400" b="1" dirty="0">
                <a:latin typeface="Arial" panose="020B0604020202020204" pitchFamily="34" charset="0"/>
                <a:ea typeface="Roboto Black" panose="02000000000000000000" pitchFamily="2" charset="0"/>
                <a:cs typeface="Arial" panose="020B0604020202020204" pitchFamily="34" charset="0"/>
              </a:rPr>
              <a:t>支持可持续发展目标和</a:t>
            </a:r>
            <a:r>
              <a:rPr lang="en-US" altLang="zh-CN" sz="2400" b="1" dirty="0">
                <a:latin typeface="Arial" panose="020B0604020202020204" pitchFamily="34" charset="0"/>
                <a:ea typeface="Roboto Black" panose="02000000000000000000" pitchFamily="2" charset="0"/>
                <a:cs typeface="Arial" panose="020B0604020202020204" pitchFamily="34" charset="0"/>
              </a:rPr>
              <a:t>《</a:t>
            </a:r>
            <a:r>
              <a:rPr lang="zh-CN" altLang="en-US" sz="2400" b="1" dirty="0">
                <a:latin typeface="Arial" panose="020B0604020202020204" pitchFamily="34" charset="0"/>
                <a:ea typeface="Roboto Black" panose="02000000000000000000" pitchFamily="2" charset="0"/>
                <a:cs typeface="Arial" panose="020B0604020202020204" pitchFamily="34" charset="0"/>
              </a:rPr>
              <a:t>巴黎协定</a:t>
            </a:r>
            <a:r>
              <a:rPr lang="en-US" altLang="zh-CN" sz="2400" b="1" dirty="0">
                <a:latin typeface="Arial" panose="020B0604020202020204" pitchFamily="34" charset="0"/>
                <a:ea typeface="Roboto Black" panose="02000000000000000000" pitchFamily="2" charset="0"/>
                <a:cs typeface="Arial" panose="020B0604020202020204" pitchFamily="34" charset="0"/>
              </a:rPr>
              <a:t>》</a:t>
            </a:r>
            <a:endParaRPr lang="zh-CN" sz="2400" b="1" dirty="0">
              <a:latin typeface="Arial" panose="020B0604020202020204" pitchFamily="34" charset="0"/>
              <a:ea typeface="Roboto Black" panose="02000000000000000000" pitchFamily="2" charset="0"/>
              <a:cs typeface="Arial" panose="020B0604020202020204" pitchFamily="34" charset="0"/>
            </a:endParaRPr>
          </a:p>
          <a:p>
            <a:pPr marL="633413" indent="-633413">
              <a:spcAft>
                <a:spcPts val="600"/>
              </a:spcAft>
              <a:buClr>
                <a:srgbClr val="F39C12"/>
              </a:buClr>
              <a:buFont typeface="Wingdings" panose="05000000000000000000" pitchFamily="2" charset="2"/>
              <a:buChar char="q"/>
            </a:pPr>
            <a:r>
              <a:rPr lang="zh-CN" sz="2400" b="1" dirty="0">
                <a:latin typeface="Arial" panose="020B0604020202020204" pitchFamily="34" charset="0"/>
                <a:ea typeface="Roboto Black" panose="02000000000000000000" pitchFamily="2" charset="0"/>
                <a:cs typeface="Arial" panose="020B0604020202020204" pitchFamily="34" charset="0"/>
              </a:rPr>
              <a:t>有选择地扩大</a:t>
            </a:r>
            <a:r>
              <a:rPr lang="zh-CN" sz="2400" dirty="0">
                <a:latin typeface="Arial" panose="020B0604020202020204" pitchFamily="34" charset="0"/>
                <a:ea typeface="Roboto Black" panose="02000000000000000000" pitchFamily="2" charset="0"/>
                <a:cs typeface="Arial" panose="020B0604020202020204" pitchFamily="34" charset="0"/>
              </a:rPr>
              <a:t>业务重点</a:t>
            </a:r>
          </a:p>
          <a:p>
            <a:pPr marL="633413" indent="-633413">
              <a:spcAft>
                <a:spcPts val="600"/>
              </a:spcAft>
              <a:buClr>
                <a:srgbClr val="F39C12"/>
              </a:buClr>
              <a:buFont typeface="Wingdings" panose="05000000000000000000" pitchFamily="2" charset="2"/>
              <a:buChar char="q"/>
            </a:pPr>
            <a:r>
              <a:rPr lang="zh-CN" altLang="en-US" sz="2400" dirty="0">
                <a:latin typeface="Arial" panose="020B0604020202020204" pitchFamily="34" charset="0"/>
                <a:ea typeface="Roboto Black" panose="02000000000000000000" pitchFamily="2" charset="0"/>
                <a:cs typeface="Arial" panose="020B0604020202020204" pitchFamily="34" charset="0"/>
              </a:rPr>
              <a:t>利用</a:t>
            </a:r>
            <a:r>
              <a:rPr lang="zh-CN" sz="2400" dirty="0">
                <a:latin typeface="Arial" panose="020B0604020202020204" pitchFamily="34" charset="0"/>
                <a:ea typeface="Roboto Black" panose="02000000000000000000" pitchFamily="2" charset="0"/>
                <a:cs typeface="Arial" panose="020B0604020202020204" pitchFamily="34" charset="0"/>
              </a:rPr>
              <a:t>CAREC 提供优质</a:t>
            </a:r>
            <a:r>
              <a:rPr lang="zh-CN" sz="2400" b="1" dirty="0">
                <a:latin typeface="Arial" panose="020B0604020202020204" pitchFamily="34" charset="0"/>
                <a:ea typeface="Roboto Black" panose="02000000000000000000" pitchFamily="2" charset="0"/>
                <a:cs typeface="Arial" panose="020B0604020202020204" pitchFamily="34" charset="0"/>
              </a:rPr>
              <a:t>知识</a:t>
            </a:r>
            <a:r>
              <a:rPr lang="zh-CN" sz="2400" dirty="0">
                <a:latin typeface="Arial" panose="020B0604020202020204" pitchFamily="34" charset="0"/>
                <a:ea typeface="Roboto Black" panose="02000000000000000000" pitchFamily="2" charset="0"/>
                <a:cs typeface="Arial" panose="020B0604020202020204" pitchFamily="34" charset="0"/>
              </a:rPr>
              <a:t>服务的</a:t>
            </a:r>
            <a:r>
              <a:rPr lang="zh-CN" altLang="en-US" sz="2400" dirty="0">
                <a:latin typeface="Arial" panose="020B0604020202020204" pitchFamily="34" charset="0"/>
                <a:ea typeface="Roboto Black" panose="02000000000000000000" pitchFamily="2" charset="0"/>
                <a:cs typeface="Arial" panose="020B0604020202020204" pitchFamily="34" charset="0"/>
              </a:rPr>
              <a:t>声望</a:t>
            </a:r>
            <a:r>
              <a:rPr lang="zh-CN" sz="2400" dirty="0">
                <a:latin typeface="Arial" panose="020B0604020202020204" pitchFamily="34" charset="0"/>
                <a:ea typeface="Roboto Black" panose="02000000000000000000" pitchFamily="2" charset="0"/>
                <a:cs typeface="Arial" panose="020B0604020202020204" pitchFamily="34" charset="0"/>
              </a:rPr>
              <a:t>和能力</a:t>
            </a:r>
            <a:r>
              <a:rPr lang="zh-CN" altLang="en-US" sz="2400" dirty="0">
                <a:latin typeface="Arial" panose="020B0604020202020204" pitchFamily="34" charset="0"/>
                <a:ea typeface="Roboto Black" panose="02000000000000000000" pitchFamily="2" charset="0"/>
                <a:cs typeface="Arial" panose="020B0604020202020204" pitchFamily="34" charset="0"/>
              </a:rPr>
              <a:t>，</a:t>
            </a:r>
            <a:r>
              <a:rPr lang="zh-CN" sz="2400" dirty="0">
                <a:latin typeface="Arial" panose="020B0604020202020204" pitchFamily="34" charset="0"/>
                <a:ea typeface="Roboto Black" panose="02000000000000000000" pitchFamily="2" charset="0"/>
                <a:cs typeface="Arial" panose="020B0604020202020204" pitchFamily="34" charset="0"/>
              </a:rPr>
              <a:t>深化</a:t>
            </a:r>
            <a:r>
              <a:rPr lang="zh-CN" sz="2400" b="1" dirty="0">
                <a:latin typeface="Arial" panose="020B0604020202020204" pitchFamily="34" charset="0"/>
                <a:ea typeface="Roboto Black" panose="02000000000000000000" pitchFamily="2" charset="0"/>
                <a:cs typeface="Arial" panose="020B0604020202020204" pitchFamily="34" charset="0"/>
              </a:rPr>
              <a:t>政策对话</a:t>
            </a:r>
          </a:p>
          <a:p>
            <a:pPr marL="633413" indent="-633413">
              <a:spcAft>
                <a:spcPts val="600"/>
              </a:spcAft>
              <a:buClr>
                <a:srgbClr val="F39C12"/>
              </a:buClr>
              <a:buFont typeface="Wingdings" panose="05000000000000000000" pitchFamily="2" charset="2"/>
              <a:buChar char="q"/>
            </a:pPr>
            <a:r>
              <a:rPr lang="zh-CN" sz="2400" b="1" dirty="0">
                <a:latin typeface="Arial" panose="020B0604020202020204" pitchFamily="34" charset="0"/>
                <a:ea typeface="Roboto Black" panose="02000000000000000000" pitchFamily="2" charset="0"/>
                <a:cs typeface="Arial" panose="020B0604020202020204" pitchFamily="34" charset="0"/>
              </a:rPr>
              <a:t>私营部门</a:t>
            </a:r>
            <a:r>
              <a:rPr lang="zh-CN" sz="2400" dirty="0">
                <a:latin typeface="Arial" panose="020B0604020202020204" pitchFamily="34" charset="0"/>
                <a:ea typeface="Roboto Black" panose="02000000000000000000" pitchFamily="2" charset="0"/>
                <a:cs typeface="Arial" panose="020B0604020202020204" pitchFamily="34" charset="0"/>
              </a:rPr>
              <a:t>和</a:t>
            </a:r>
            <a:r>
              <a:rPr lang="zh-CN" sz="2400" b="1" dirty="0">
                <a:latin typeface="Arial" panose="020B0604020202020204" pitchFamily="34" charset="0"/>
                <a:ea typeface="Roboto Black" panose="02000000000000000000" pitchFamily="2" charset="0"/>
                <a:cs typeface="Arial" panose="020B0604020202020204" pitchFamily="34" charset="0"/>
              </a:rPr>
              <a:t>民间社会</a:t>
            </a:r>
            <a:r>
              <a:rPr lang="zh-CN" sz="2400" dirty="0">
                <a:latin typeface="Arial" panose="020B0604020202020204" pitchFamily="34" charset="0"/>
                <a:ea typeface="Roboto Black" panose="02000000000000000000" pitchFamily="2" charset="0"/>
                <a:cs typeface="Arial" panose="020B0604020202020204" pitchFamily="34" charset="0"/>
              </a:rPr>
              <a:t>的作用</a:t>
            </a:r>
          </a:p>
          <a:p>
            <a:pPr marL="633413" indent="-633413">
              <a:spcAft>
                <a:spcPts val="600"/>
              </a:spcAft>
              <a:buClr>
                <a:srgbClr val="F39C12"/>
              </a:buClr>
              <a:buFont typeface="Wingdings" panose="05000000000000000000" pitchFamily="2" charset="2"/>
              <a:buChar char="q"/>
            </a:pPr>
            <a:r>
              <a:rPr lang="zh-CN" sz="2400" dirty="0">
                <a:latin typeface="Arial" panose="020B0604020202020204" pitchFamily="34" charset="0"/>
                <a:ea typeface="Roboto Black" panose="02000000000000000000" pitchFamily="2" charset="0"/>
                <a:cs typeface="Arial" panose="020B0604020202020204" pitchFamily="34" charset="0"/>
              </a:rPr>
              <a:t>建立一个</a:t>
            </a:r>
            <a:r>
              <a:rPr lang="zh-CN" sz="2400" b="1" dirty="0">
                <a:latin typeface="Arial" panose="020B0604020202020204" pitchFamily="34" charset="0"/>
                <a:ea typeface="Roboto Black" panose="02000000000000000000" pitchFamily="2" charset="0"/>
                <a:cs typeface="Arial" panose="020B0604020202020204" pitchFamily="34" charset="0"/>
              </a:rPr>
              <a:t>开放的，</a:t>
            </a:r>
            <a:r>
              <a:rPr lang="zh-CN" sz="2400" dirty="0">
                <a:latin typeface="Arial" panose="020B0604020202020204" pitchFamily="34" charset="0"/>
                <a:ea typeface="Roboto Black" panose="02000000000000000000" pitchFamily="2" charset="0"/>
                <a:cs typeface="Arial" panose="020B0604020202020204" pitchFamily="34" charset="0"/>
              </a:rPr>
              <a:t> </a:t>
            </a:r>
            <a:r>
              <a:rPr lang="zh-CN" sz="2400" b="1" dirty="0">
                <a:latin typeface="Arial" panose="020B0604020202020204" pitchFamily="34" charset="0"/>
                <a:ea typeface="Roboto Black" panose="02000000000000000000" pitchFamily="2" charset="0"/>
                <a:cs typeface="Arial" panose="020B0604020202020204" pitchFamily="34" charset="0"/>
              </a:rPr>
              <a:t>包容性</a:t>
            </a:r>
            <a:r>
              <a:rPr lang="zh-CN" sz="2400" dirty="0">
                <a:latin typeface="Arial" panose="020B0604020202020204" pitchFamily="34" charset="0"/>
                <a:ea typeface="Roboto Black" panose="02000000000000000000" pitchFamily="2" charset="0"/>
                <a:cs typeface="Arial" panose="020B0604020202020204" pitchFamily="34" charset="0"/>
              </a:rPr>
              <a:t>CAREC 平台</a:t>
            </a:r>
            <a:endParaRPr lang="en-US" sz="2400" b="1" dirty="0">
              <a:latin typeface="Arial" panose="020B0604020202020204" pitchFamily="34" charset="0"/>
              <a:ea typeface="Roboto Black" panose="02000000000000000000" pitchFamily="2" charset="0"/>
              <a:cs typeface="Arial" panose="020B0604020202020204" pitchFamily="34" charset="0"/>
            </a:endParaRPr>
          </a:p>
        </p:txBody>
      </p:sp>
      <p:grpSp>
        <p:nvGrpSpPr>
          <p:cNvPr id="6" name="Group 5">
            <a:extLst>
              <a:ext uri="{FF2B5EF4-FFF2-40B4-BE49-F238E27FC236}">
                <a16:creationId xmlns:a16="http://schemas.microsoft.com/office/drawing/2014/main" id="{FAE1F199-0218-A11D-BF5A-B304ABF45D96}"/>
              </a:ext>
            </a:extLst>
          </p:cNvPr>
          <p:cNvGrpSpPr/>
          <p:nvPr/>
        </p:nvGrpSpPr>
        <p:grpSpPr>
          <a:xfrm>
            <a:off x="6699381" y="2029091"/>
            <a:ext cx="5227738" cy="2931431"/>
            <a:chOff x="464198" y="367879"/>
            <a:chExt cx="5113036" cy="2899330"/>
          </a:xfrm>
        </p:grpSpPr>
        <p:pic>
          <p:nvPicPr>
            <p:cNvPr id="7" name="Picture 6">
              <a:extLst>
                <a:ext uri="{FF2B5EF4-FFF2-40B4-BE49-F238E27FC236}">
                  <a16:creationId xmlns:a16="http://schemas.microsoft.com/office/drawing/2014/main" id="{9CABAC6A-8811-AF8A-9317-6B08202A4E07}"/>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4198" y="1536154"/>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DBCD603D-DA3F-278E-469C-2548C7DE2B65}"/>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4198" y="367879"/>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0187E817-CF57-3212-FFA1-4CC483BC2372}"/>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4198" y="962098"/>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957540DC-C289-9686-AAA0-BBB7F472C7BA}"/>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4198" y="2126806"/>
              <a:ext cx="543576"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4E7BE780-E2AB-64F0-8F64-C2BAA7CDE177}"/>
                </a:ext>
              </a:extLst>
            </p:cNvPr>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4198" y="2727209"/>
              <a:ext cx="543576" cy="54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DB6260-9875-B067-9FE5-D1B02CAE62C4}"/>
                </a:ext>
              </a:extLst>
            </p:cNvPr>
            <p:cNvSpPr txBox="1"/>
            <p:nvPr/>
          </p:nvSpPr>
          <p:spPr>
            <a:xfrm>
              <a:off x="1147864" y="453213"/>
              <a:ext cx="3407358" cy="353943"/>
            </a:xfrm>
            <a:prstGeom prst="rect">
              <a:avLst/>
            </a:prstGeom>
            <a:solidFill>
              <a:schemeClr val="accent1">
                <a:lumMod val="20000"/>
                <a:lumOff val="80000"/>
              </a:schemeClr>
            </a:solidFill>
          </p:spPr>
          <p:txBody>
            <a:bodyPr wrap="square" rtlCol="0">
              <a:spAutoFit/>
            </a:bodyPr>
            <a:lstStyle/>
            <a:p>
              <a:r>
                <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经济和金融稳定</a:t>
              </a:r>
            </a:p>
          </p:txBody>
        </p:sp>
        <p:sp>
          <p:nvSpPr>
            <p:cNvPr id="13" name="TextBox 12">
              <a:extLst>
                <a:ext uri="{FF2B5EF4-FFF2-40B4-BE49-F238E27FC236}">
                  <a16:creationId xmlns:a16="http://schemas.microsoft.com/office/drawing/2014/main" id="{3EBDA572-17F7-F999-B656-7887F7894AF4}"/>
                </a:ext>
              </a:extLst>
            </p:cNvPr>
            <p:cNvSpPr txBox="1"/>
            <p:nvPr/>
          </p:nvSpPr>
          <p:spPr>
            <a:xfrm>
              <a:off x="1147863" y="1625293"/>
              <a:ext cx="4199258" cy="353943"/>
            </a:xfrm>
            <a:prstGeom prst="rect">
              <a:avLst/>
            </a:prstGeom>
            <a:solidFill>
              <a:schemeClr val="accent2">
                <a:lumMod val="20000"/>
                <a:lumOff val="80000"/>
              </a:schemeClr>
            </a:solidFill>
          </p:spPr>
          <p:txBody>
            <a:bodyPr wrap="square" rtlCol="0">
              <a:spAutoFit/>
            </a:bodyPr>
            <a:lstStyle/>
            <a:p>
              <a:r>
                <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基础设施和经济</a:t>
              </a:r>
              <a:r>
                <a:rPr lang="zh-CN" altLang="en-US"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互联</a:t>
              </a:r>
              <a:endPar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A7A69F7-437C-E2E4-8279-EBA705651683}"/>
                </a:ext>
              </a:extLst>
            </p:cNvPr>
            <p:cNvSpPr txBox="1"/>
            <p:nvPr/>
          </p:nvSpPr>
          <p:spPr>
            <a:xfrm>
              <a:off x="1147864" y="2200028"/>
              <a:ext cx="3210127" cy="353943"/>
            </a:xfrm>
            <a:prstGeom prst="rect">
              <a:avLst/>
            </a:prstGeom>
            <a:solidFill>
              <a:schemeClr val="accent6">
                <a:lumMod val="40000"/>
                <a:lumOff val="60000"/>
              </a:schemeClr>
            </a:solidFill>
          </p:spPr>
          <p:txBody>
            <a:bodyPr wrap="square" rtlCol="0">
              <a:spAutoFit/>
            </a:bodyPr>
            <a:lstStyle/>
            <a:p>
              <a:r>
                <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农业和水</a:t>
              </a:r>
            </a:p>
          </p:txBody>
        </p:sp>
        <p:sp>
          <p:nvSpPr>
            <p:cNvPr id="15" name="TextBox 14">
              <a:extLst>
                <a:ext uri="{FF2B5EF4-FFF2-40B4-BE49-F238E27FC236}">
                  <a16:creationId xmlns:a16="http://schemas.microsoft.com/office/drawing/2014/main" id="{5B4372B0-457F-0BB8-BFF2-9B96CC7E0FF2}"/>
                </a:ext>
              </a:extLst>
            </p:cNvPr>
            <p:cNvSpPr txBox="1"/>
            <p:nvPr/>
          </p:nvSpPr>
          <p:spPr>
            <a:xfrm>
              <a:off x="1147864" y="2812543"/>
              <a:ext cx="3197432" cy="362488"/>
            </a:xfrm>
            <a:prstGeom prst="rect">
              <a:avLst/>
            </a:prstGeom>
            <a:solidFill>
              <a:schemeClr val="bg1">
                <a:lumMod val="95000"/>
              </a:schemeClr>
            </a:solidFill>
          </p:spPr>
          <p:txBody>
            <a:bodyPr wrap="square" rtlCol="0">
              <a:spAutoFit/>
            </a:bodyPr>
            <a:lstStyle/>
            <a:p>
              <a:r>
                <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人</a:t>
              </a:r>
              <a:r>
                <a:rPr lang="zh-CN" altLang="en-US"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力</a:t>
              </a:r>
              <a:r>
                <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发展</a:t>
              </a:r>
            </a:p>
          </p:txBody>
        </p:sp>
        <p:sp>
          <p:nvSpPr>
            <p:cNvPr id="16" name="TextBox 15">
              <a:extLst>
                <a:ext uri="{FF2B5EF4-FFF2-40B4-BE49-F238E27FC236}">
                  <a16:creationId xmlns:a16="http://schemas.microsoft.com/office/drawing/2014/main" id="{A61B8905-903C-B525-1F11-5394013E4814}"/>
                </a:ext>
              </a:extLst>
            </p:cNvPr>
            <p:cNvSpPr txBox="1"/>
            <p:nvPr/>
          </p:nvSpPr>
          <p:spPr>
            <a:xfrm>
              <a:off x="1147864" y="1064284"/>
              <a:ext cx="4429370" cy="353943"/>
            </a:xfrm>
            <a:prstGeom prst="rect">
              <a:avLst/>
            </a:prstGeom>
            <a:solidFill>
              <a:schemeClr val="accent4">
                <a:lumMod val="20000"/>
                <a:lumOff val="80000"/>
              </a:schemeClr>
            </a:solidFill>
          </p:spPr>
          <p:txBody>
            <a:bodyPr wrap="square" rtlCol="0">
              <a:spAutoFit/>
            </a:bodyPr>
            <a:lstStyle/>
            <a:p>
              <a:r>
                <a:rPr lang="zh-CN" sz="17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贸易、旅游和经济走廊</a:t>
              </a:r>
            </a:p>
          </p:txBody>
        </p:sp>
      </p:grpSp>
      <p:sp>
        <p:nvSpPr>
          <p:cNvPr id="17" name="TextBox 1">
            <a:extLst>
              <a:ext uri="{FF2B5EF4-FFF2-40B4-BE49-F238E27FC236}">
                <a16:creationId xmlns:a16="http://schemas.microsoft.com/office/drawing/2014/main" id="{60BDA018-7AC0-CE8B-9014-D885C318D50E}"/>
              </a:ext>
            </a:extLst>
          </p:cNvPr>
          <p:cNvSpPr txBox="1"/>
          <p:nvPr/>
        </p:nvSpPr>
        <p:spPr>
          <a:xfrm>
            <a:off x="6699381" y="1414486"/>
            <a:ext cx="44789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latin typeface="Arial" panose="020B0604020202020204" pitchFamily="34" charset="0"/>
                <a:ea typeface="Roboto Black" panose="02000000000000000000" pitchFamily="2" charset="0"/>
                <a:cs typeface="Arial" panose="020B0604020202020204" pitchFamily="34" charset="0"/>
              </a:rPr>
              <a:t>业务</a:t>
            </a:r>
            <a:r>
              <a:rPr lang="zh-CN" sz="2400" b="1" dirty="0">
                <a:latin typeface="Arial" panose="020B0604020202020204" pitchFamily="34" charset="0"/>
                <a:ea typeface="Roboto Black" panose="02000000000000000000" pitchFamily="2" charset="0"/>
                <a:cs typeface="Arial" panose="020B0604020202020204" pitchFamily="34" charset="0"/>
              </a:rPr>
              <a:t>集群</a:t>
            </a:r>
            <a:endParaRPr lang="en-US" sz="2400" dirty="0">
              <a:latin typeface="Arial" panose="020B0604020202020204" pitchFamily="34" charset="0"/>
              <a:ea typeface="Roboto Black" panose="020000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D78B83D4-4522-E818-904C-331E28D4E690}"/>
              </a:ext>
            </a:extLst>
          </p:cNvPr>
          <p:cNvSpPr txBox="1"/>
          <p:nvPr/>
        </p:nvSpPr>
        <p:spPr>
          <a:xfrm>
            <a:off x="6726348" y="5082565"/>
            <a:ext cx="3092565" cy="923330"/>
          </a:xfrm>
          <a:prstGeom prst="rect">
            <a:avLst/>
          </a:prstGeom>
          <a:solidFill>
            <a:schemeClr val="accent2">
              <a:lumMod val="20000"/>
              <a:lumOff val="80000"/>
            </a:schemeClr>
          </a:solidFill>
        </p:spPr>
        <p:txBody>
          <a:bodyPr wrap="square">
            <a:spAutoFit/>
          </a:bodyPr>
          <a:lstStyle/>
          <a:p>
            <a:r>
              <a:rPr lang="zh-CN" sz="1800" b="1" dirty="0">
                <a:latin typeface="Arial" panose="020B0604020202020204" pitchFamily="34" charset="0"/>
                <a:sym typeface="Wingdings" panose="05000000000000000000" pitchFamily="2" charset="2"/>
              </a:rPr>
              <a:t> </a:t>
            </a:r>
            <a:r>
              <a:rPr lang="zh-CN" sz="1800" b="1" dirty="0">
                <a:latin typeface="Arial" panose="020B0604020202020204" pitchFamily="34" charset="0"/>
              </a:rPr>
              <a:t>ICT、性别和气候变化贯穿所有集群</a:t>
            </a:r>
          </a:p>
        </p:txBody>
      </p:sp>
    </p:spTree>
    <p:extLst>
      <p:ext uri="{BB962C8B-B14F-4D97-AF65-F5344CB8AC3E}">
        <p14:creationId xmlns:p14="http://schemas.microsoft.com/office/powerpoint/2010/main" val="2094907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0642-ADD2-E4AC-FE30-B1EA6F31F663}"/>
              </a:ext>
            </a:extLst>
          </p:cNvPr>
          <p:cNvSpPr>
            <a:spLocks noGrp="1"/>
          </p:cNvSpPr>
          <p:nvPr>
            <p:ph type="title"/>
          </p:nvPr>
        </p:nvSpPr>
        <p:spPr>
          <a:xfrm>
            <a:off x="494309" y="97568"/>
            <a:ext cx="11023134" cy="1325563"/>
          </a:xfrm>
        </p:spPr>
        <p:txBody>
          <a:bodyPr/>
          <a:lstStyle/>
          <a:p>
            <a:r>
              <a:rPr lang="zh-CN" dirty="0">
                <a:latin typeface="Arial" panose="020B0604020202020204" pitchFamily="34" charset="0"/>
                <a:cs typeface="Arial" panose="020B0604020202020204" pitchFamily="34" charset="0"/>
              </a:rPr>
              <a:t>如何衡量</a:t>
            </a:r>
            <a:r>
              <a:rPr lang="en-US" altLang="zh-CN" dirty="0">
                <a:latin typeface="Arial" panose="020B0604020202020204" pitchFamily="34" charset="0"/>
                <a:cs typeface="Arial" panose="020B0604020202020204" pitchFamily="34" charset="0"/>
              </a:rPr>
              <a:t>《</a:t>
            </a:r>
            <a:r>
              <a:rPr lang="zh-CN" b="1" dirty="0">
                <a:solidFill>
                  <a:schemeClr val="accent2"/>
                </a:solidFill>
                <a:latin typeface="Arial" panose="020B0604020202020204" pitchFamily="34" charset="0"/>
                <a:cs typeface="Arial" panose="020B0604020202020204" pitchFamily="34" charset="0"/>
              </a:rPr>
              <a:t>CAREC 2030</a:t>
            </a:r>
            <a:r>
              <a:rPr lang="zh-CN" altLang="en-US" b="1" dirty="0">
                <a:solidFill>
                  <a:schemeClr val="accent2"/>
                </a:solidFill>
                <a:latin typeface="Arial" panose="020B0604020202020204" pitchFamily="34" charset="0"/>
                <a:cs typeface="Arial" panose="020B0604020202020204" pitchFamily="34" charset="0"/>
              </a:rPr>
              <a:t>年战略</a:t>
            </a:r>
            <a:r>
              <a:rPr lang="en-US" altLang="zh-CN" b="1" dirty="0">
                <a:solidFill>
                  <a:schemeClr val="accent2"/>
                </a:solidFill>
                <a:latin typeface="Arial" panose="020B0604020202020204" pitchFamily="34" charset="0"/>
                <a:cs typeface="Arial" panose="020B0604020202020204" pitchFamily="34" charset="0"/>
              </a:rPr>
              <a:t>》</a:t>
            </a:r>
            <a:r>
              <a:rPr lang="zh-CN" b="1" dirty="0">
                <a:solidFill>
                  <a:schemeClr val="accent2"/>
                </a:solidFill>
                <a:latin typeface="Arial" panose="020B0604020202020204" pitchFamily="34" charset="0"/>
                <a:cs typeface="Arial" panose="020B0604020202020204" pitchFamily="34" charset="0"/>
              </a:rPr>
              <a:t>的进展：</a:t>
            </a:r>
          </a:p>
        </p:txBody>
      </p:sp>
      <p:cxnSp>
        <p:nvCxnSpPr>
          <p:cNvPr id="9" name="Straight Arrow Connector 8">
            <a:extLst>
              <a:ext uri="{FF2B5EF4-FFF2-40B4-BE49-F238E27FC236}">
                <a16:creationId xmlns:a16="http://schemas.microsoft.com/office/drawing/2014/main" id="{5F4E6CA6-D51B-0E52-14AC-522F90F1AFDB}"/>
              </a:ext>
            </a:extLst>
          </p:cNvPr>
          <p:cNvCxnSpPr>
            <a:cxnSpLocks/>
          </p:cNvCxnSpPr>
          <p:nvPr/>
        </p:nvCxnSpPr>
        <p:spPr>
          <a:xfrm>
            <a:off x="844143" y="6028327"/>
            <a:ext cx="8215881" cy="19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5DE3C5CF-B9EF-B7E2-A7ED-9684B7813572}"/>
              </a:ext>
            </a:extLst>
          </p:cNvPr>
          <p:cNvGrpSpPr/>
          <p:nvPr/>
        </p:nvGrpSpPr>
        <p:grpSpPr>
          <a:xfrm>
            <a:off x="672901" y="5607115"/>
            <a:ext cx="881428" cy="881428"/>
            <a:chOff x="1924855" y="3735382"/>
            <a:chExt cx="373812" cy="373812"/>
          </a:xfrm>
        </p:grpSpPr>
        <p:sp>
          <p:nvSpPr>
            <p:cNvPr id="13" name="Oval 12">
              <a:extLst>
                <a:ext uri="{FF2B5EF4-FFF2-40B4-BE49-F238E27FC236}">
                  <a16:creationId xmlns:a16="http://schemas.microsoft.com/office/drawing/2014/main" id="{FA8FE503-2D4F-7F46-6BA0-030855DAD325}"/>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561CD9D2-A86E-3328-1497-58E0C750F457}"/>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grpSp>
        <p:nvGrpSpPr>
          <p:cNvPr id="16" name="Group 15">
            <a:extLst>
              <a:ext uri="{FF2B5EF4-FFF2-40B4-BE49-F238E27FC236}">
                <a16:creationId xmlns:a16="http://schemas.microsoft.com/office/drawing/2014/main" id="{26C0D600-35D7-C170-F822-56FD64C997A0}"/>
              </a:ext>
            </a:extLst>
          </p:cNvPr>
          <p:cNvGrpSpPr/>
          <p:nvPr/>
        </p:nvGrpSpPr>
        <p:grpSpPr>
          <a:xfrm>
            <a:off x="3017893" y="5587613"/>
            <a:ext cx="881428" cy="881428"/>
            <a:chOff x="1924855" y="3735382"/>
            <a:chExt cx="373812" cy="373812"/>
          </a:xfrm>
        </p:grpSpPr>
        <p:sp>
          <p:nvSpPr>
            <p:cNvPr id="17" name="Oval 16">
              <a:extLst>
                <a:ext uri="{FF2B5EF4-FFF2-40B4-BE49-F238E27FC236}">
                  <a16:creationId xmlns:a16="http://schemas.microsoft.com/office/drawing/2014/main" id="{023C0111-0C8E-FB25-D99B-A589A724D139}"/>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18" name="Oval 17">
              <a:extLst>
                <a:ext uri="{FF2B5EF4-FFF2-40B4-BE49-F238E27FC236}">
                  <a16:creationId xmlns:a16="http://schemas.microsoft.com/office/drawing/2014/main" id="{AA40C9C1-F7AF-35BA-CF79-B2D123C33240}"/>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grpSp>
        <p:nvGrpSpPr>
          <p:cNvPr id="19" name="Group 18">
            <a:extLst>
              <a:ext uri="{FF2B5EF4-FFF2-40B4-BE49-F238E27FC236}">
                <a16:creationId xmlns:a16="http://schemas.microsoft.com/office/drawing/2014/main" id="{9A2CA44C-0DBA-24C5-1634-072CC25B4E37}"/>
              </a:ext>
            </a:extLst>
          </p:cNvPr>
          <p:cNvGrpSpPr/>
          <p:nvPr/>
        </p:nvGrpSpPr>
        <p:grpSpPr>
          <a:xfrm>
            <a:off x="5304767" y="5550550"/>
            <a:ext cx="881428" cy="881428"/>
            <a:chOff x="1924855" y="3735382"/>
            <a:chExt cx="373812" cy="373812"/>
          </a:xfrm>
        </p:grpSpPr>
        <p:sp>
          <p:nvSpPr>
            <p:cNvPr id="20" name="Oval 19">
              <a:extLst>
                <a:ext uri="{FF2B5EF4-FFF2-40B4-BE49-F238E27FC236}">
                  <a16:creationId xmlns:a16="http://schemas.microsoft.com/office/drawing/2014/main" id="{2E7EB906-A4EC-1940-F610-6309DCB9292E}"/>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C5ABF687-7AE8-331D-0370-2AA1DB5DE4DD}"/>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grpSp>
        <p:nvGrpSpPr>
          <p:cNvPr id="22" name="Group 21">
            <a:extLst>
              <a:ext uri="{FF2B5EF4-FFF2-40B4-BE49-F238E27FC236}">
                <a16:creationId xmlns:a16="http://schemas.microsoft.com/office/drawing/2014/main" id="{AABC3924-9AC3-746C-5876-6BE3475541BA}"/>
              </a:ext>
            </a:extLst>
          </p:cNvPr>
          <p:cNvGrpSpPr/>
          <p:nvPr/>
        </p:nvGrpSpPr>
        <p:grpSpPr>
          <a:xfrm>
            <a:off x="7599403" y="5560512"/>
            <a:ext cx="881428" cy="881428"/>
            <a:chOff x="1924855" y="3735382"/>
            <a:chExt cx="373812" cy="373812"/>
          </a:xfrm>
        </p:grpSpPr>
        <p:sp>
          <p:nvSpPr>
            <p:cNvPr id="23" name="Oval 22">
              <a:extLst>
                <a:ext uri="{FF2B5EF4-FFF2-40B4-BE49-F238E27FC236}">
                  <a16:creationId xmlns:a16="http://schemas.microsoft.com/office/drawing/2014/main" id="{2D093483-168F-CF96-784B-47962C8EA535}"/>
                </a:ext>
              </a:extLst>
            </p:cNvPr>
            <p:cNvSpPr/>
            <p:nvPr/>
          </p:nvSpPr>
          <p:spPr>
            <a:xfrm>
              <a:off x="1924855" y="3735382"/>
              <a:ext cx="373812" cy="373812"/>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0D65CDEA-730B-9697-F59F-EB39635D2828}"/>
                </a:ext>
              </a:extLst>
            </p:cNvPr>
            <p:cNvSpPr/>
            <p:nvPr/>
          </p:nvSpPr>
          <p:spPr>
            <a:xfrm>
              <a:off x="2001328" y="3811855"/>
              <a:ext cx="220866" cy="22086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grpSp>
      <p:sp>
        <p:nvSpPr>
          <p:cNvPr id="25" name="TextBox 24">
            <a:extLst>
              <a:ext uri="{FF2B5EF4-FFF2-40B4-BE49-F238E27FC236}">
                <a16:creationId xmlns:a16="http://schemas.microsoft.com/office/drawing/2014/main" id="{4BFFEB11-E1AF-0D9C-0D7A-6DDA3A0F60F3}"/>
              </a:ext>
            </a:extLst>
          </p:cNvPr>
          <p:cNvSpPr txBox="1"/>
          <p:nvPr/>
        </p:nvSpPr>
        <p:spPr>
          <a:xfrm>
            <a:off x="1" y="4951109"/>
            <a:ext cx="2066686" cy="1077218"/>
          </a:xfrm>
          <a:prstGeom prst="rect">
            <a:avLst/>
          </a:prstGeom>
          <a:noFill/>
        </p:spPr>
        <p:txBody>
          <a:bodyPr wrap="square" rtlCol="0">
            <a:spAutoFit/>
          </a:bodyPr>
          <a:lstStyle/>
          <a:p>
            <a:pPr algn="ctr"/>
            <a:r>
              <a:rPr lang="zh-CN" b="1" dirty="0">
                <a:latin typeface="Arial" panose="020B0604020202020204" pitchFamily="34" charset="0"/>
                <a:cs typeface="Arial" panose="020B0604020202020204" pitchFamily="34" charset="0"/>
              </a:rPr>
              <a:t>2017年</a:t>
            </a:r>
          </a:p>
          <a:p>
            <a:pPr algn="ctr"/>
            <a:r>
              <a:rPr lang="zh-CN" altLang="en-US" sz="1400" dirty="0">
                <a:latin typeface="Arial" panose="020B0604020202020204" pitchFamily="34" charset="0"/>
                <a:cs typeface="Arial" panose="020B0604020202020204" pitchFamily="34" charset="0"/>
              </a:rPr>
              <a:t>通过</a:t>
            </a:r>
            <a:r>
              <a:rPr lang="en-US" altLang="zh-CN" sz="14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CAREC 2030</a:t>
            </a:r>
            <a:r>
              <a:rPr lang="zh-CN" altLang="en-US" sz="1400" dirty="0">
                <a:latin typeface="Arial" panose="020B0604020202020204" pitchFamily="34" charset="0"/>
                <a:cs typeface="Arial" panose="020B0604020202020204" pitchFamily="34" charset="0"/>
              </a:rPr>
              <a:t>年</a:t>
            </a:r>
            <a:r>
              <a:rPr lang="zh-CN" sz="1400" dirty="0">
                <a:latin typeface="Arial" panose="020B0604020202020204" pitchFamily="34" charset="0"/>
                <a:cs typeface="Arial" panose="020B0604020202020204" pitchFamily="34" charset="0"/>
              </a:rPr>
              <a:t>战略</a:t>
            </a:r>
            <a:r>
              <a:rPr lang="en-US" altLang="zh-CN" sz="1400" dirty="0">
                <a:latin typeface="Arial" panose="020B0604020202020204" pitchFamily="34" charset="0"/>
                <a:cs typeface="Arial" panose="020B0604020202020204" pitchFamily="34" charset="0"/>
              </a:rPr>
              <a:t>》</a:t>
            </a:r>
            <a:endParaRPr lang="zh-CN" sz="1400" dirty="0">
              <a:latin typeface="Arial" panose="020B0604020202020204" pitchFamily="34" charset="0"/>
              <a:cs typeface="Arial" panose="020B0604020202020204" pitchFamily="34" charset="0"/>
            </a:endParaRPr>
          </a:p>
          <a:p>
            <a:endParaRPr lang="en-PH" dirty="0"/>
          </a:p>
        </p:txBody>
      </p:sp>
      <p:sp>
        <p:nvSpPr>
          <p:cNvPr id="26" name="TextBox 25">
            <a:extLst>
              <a:ext uri="{FF2B5EF4-FFF2-40B4-BE49-F238E27FC236}">
                <a16:creationId xmlns:a16="http://schemas.microsoft.com/office/drawing/2014/main" id="{5B884D7F-7FBB-5FCE-8C6F-036506311C3E}"/>
              </a:ext>
            </a:extLst>
          </p:cNvPr>
          <p:cNvSpPr txBox="1"/>
          <p:nvPr/>
        </p:nvSpPr>
        <p:spPr>
          <a:xfrm>
            <a:off x="1728328" y="6230229"/>
            <a:ext cx="3396120" cy="861774"/>
          </a:xfrm>
          <a:prstGeom prst="rect">
            <a:avLst/>
          </a:prstGeom>
          <a:noFill/>
        </p:spPr>
        <p:txBody>
          <a:bodyPr wrap="square" rtlCol="0">
            <a:spAutoFit/>
          </a:bodyPr>
          <a:lstStyle/>
          <a:p>
            <a:pPr algn="ctr"/>
            <a:r>
              <a:rPr lang="zh-CN" b="1" dirty="0">
                <a:latin typeface="Arial" panose="020B0604020202020204" pitchFamily="34" charset="0"/>
                <a:cs typeface="Arial" panose="020B0604020202020204" pitchFamily="34" charset="0"/>
              </a:rPr>
              <a:t>2020</a:t>
            </a:r>
          </a:p>
          <a:p>
            <a:pPr algn="ctr"/>
            <a:r>
              <a:rPr lang="en-US" altLang="zh-CN" sz="14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CAREC 2030</a:t>
            </a:r>
            <a:r>
              <a:rPr lang="zh-CN" altLang="en-US" sz="1400" dirty="0">
                <a:latin typeface="Arial" panose="020B0604020202020204" pitchFamily="34" charset="0"/>
                <a:cs typeface="Arial" panose="020B0604020202020204" pitchFamily="34" charset="0"/>
              </a:rPr>
              <a:t>年战略</a:t>
            </a:r>
            <a:r>
              <a:rPr lang="en-US" altLang="zh-CN" sz="14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PRF获得批准</a:t>
            </a:r>
          </a:p>
          <a:p>
            <a:endParaRPr lang="en-PH" dirty="0"/>
          </a:p>
        </p:txBody>
      </p:sp>
      <p:sp>
        <p:nvSpPr>
          <p:cNvPr id="27" name="TextBox 26">
            <a:extLst>
              <a:ext uri="{FF2B5EF4-FFF2-40B4-BE49-F238E27FC236}">
                <a16:creationId xmlns:a16="http://schemas.microsoft.com/office/drawing/2014/main" id="{2D502051-59A4-C8FD-0C9B-D3775E4D86FB}"/>
              </a:ext>
            </a:extLst>
          </p:cNvPr>
          <p:cNvSpPr txBox="1"/>
          <p:nvPr/>
        </p:nvSpPr>
        <p:spPr>
          <a:xfrm>
            <a:off x="4303048" y="4795936"/>
            <a:ext cx="2568910" cy="1077218"/>
          </a:xfrm>
          <a:prstGeom prst="rect">
            <a:avLst/>
          </a:prstGeom>
          <a:noFill/>
        </p:spPr>
        <p:txBody>
          <a:bodyPr wrap="square" rtlCol="0">
            <a:spAutoFit/>
          </a:bodyPr>
          <a:lstStyle/>
          <a:p>
            <a:pPr algn="ctr"/>
            <a:r>
              <a:rPr lang="zh-CN" b="1" dirty="0">
                <a:latin typeface="Arial" panose="020B0604020202020204" pitchFamily="34" charset="0"/>
                <a:cs typeface="Arial" panose="020B0604020202020204" pitchFamily="34" charset="0"/>
              </a:rPr>
              <a:t>2021年</a:t>
            </a:r>
          </a:p>
          <a:p>
            <a:r>
              <a:rPr lang="zh-CN" altLang="en-US" sz="1400" dirty="0">
                <a:latin typeface="Arial" panose="020B0604020202020204" pitchFamily="34" charset="0"/>
                <a:cs typeface="Arial" panose="020B0604020202020204" pitchFamily="34" charset="0"/>
              </a:rPr>
              <a:t>完成</a:t>
            </a:r>
            <a:r>
              <a:rPr lang="zh-CN" sz="1400" dirty="0">
                <a:latin typeface="Arial" panose="020B0604020202020204" pitchFamily="34" charset="0"/>
                <a:cs typeface="Arial" panose="020B0604020202020204" pitchFamily="34" charset="0"/>
              </a:rPr>
              <a:t>第一次</a:t>
            </a:r>
            <a:r>
              <a:rPr lang="en-US" altLang="zh-CN" sz="14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CAREC 20</a:t>
            </a:r>
            <a:r>
              <a:rPr lang="en-US" altLang="zh-CN" sz="1400" dirty="0">
                <a:latin typeface="Arial" panose="020B0604020202020204" pitchFamily="34" charset="0"/>
                <a:cs typeface="Arial" panose="020B0604020202020204" pitchFamily="34" charset="0"/>
              </a:rPr>
              <a:t>30</a:t>
            </a:r>
            <a:r>
              <a:rPr lang="zh-CN" altLang="en-US" sz="1400" dirty="0">
                <a:latin typeface="Arial" panose="020B0604020202020204" pitchFamily="34" charset="0"/>
                <a:cs typeface="Arial" panose="020B0604020202020204" pitchFamily="34" charset="0"/>
              </a:rPr>
              <a:t>年战略</a:t>
            </a:r>
            <a:r>
              <a:rPr lang="en-US" altLang="zh-CN" sz="14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DEfR</a:t>
            </a:r>
            <a:r>
              <a:rPr lang="zh-CN" altLang="en-US" sz="14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2017-2020</a:t>
            </a:r>
            <a:r>
              <a:rPr lang="zh-CN" altLang="en-US" sz="1400" dirty="0">
                <a:latin typeface="Arial" panose="020B0604020202020204" pitchFamily="34" charset="0"/>
                <a:cs typeface="Arial" panose="020B0604020202020204" pitchFamily="34" charset="0"/>
              </a:rPr>
              <a:t>）</a:t>
            </a:r>
            <a:endParaRPr lang="zh-CN" sz="1400" dirty="0">
              <a:latin typeface="Arial" panose="020B0604020202020204" pitchFamily="34" charset="0"/>
              <a:cs typeface="Arial" panose="020B0604020202020204" pitchFamily="34" charset="0"/>
            </a:endParaRPr>
          </a:p>
          <a:p>
            <a:endParaRPr lang="en-PH" dirty="0"/>
          </a:p>
        </p:txBody>
      </p:sp>
      <p:sp>
        <p:nvSpPr>
          <p:cNvPr id="28" name="TextBox 27">
            <a:extLst>
              <a:ext uri="{FF2B5EF4-FFF2-40B4-BE49-F238E27FC236}">
                <a16:creationId xmlns:a16="http://schemas.microsoft.com/office/drawing/2014/main" id="{04D41033-E9B2-7928-9902-898D6E6CDF18}"/>
              </a:ext>
            </a:extLst>
          </p:cNvPr>
          <p:cNvSpPr txBox="1"/>
          <p:nvPr/>
        </p:nvSpPr>
        <p:spPr>
          <a:xfrm>
            <a:off x="6540758" y="6228486"/>
            <a:ext cx="2995127" cy="1077218"/>
          </a:xfrm>
          <a:prstGeom prst="rect">
            <a:avLst/>
          </a:prstGeom>
          <a:noFill/>
        </p:spPr>
        <p:txBody>
          <a:bodyPr wrap="square" rtlCol="0">
            <a:spAutoFit/>
          </a:bodyPr>
          <a:lstStyle/>
          <a:p>
            <a:pPr algn="ctr"/>
            <a:r>
              <a:rPr lang="zh-CN" b="1" dirty="0">
                <a:solidFill>
                  <a:srgbClr val="FF0000"/>
                </a:solidFill>
                <a:latin typeface="Arial" panose="020B0604020202020204" pitchFamily="34" charset="0"/>
                <a:cs typeface="Arial" panose="020B0604020202020204" pitchFamily="34" charset="0"/>
              </a:rPr>
              <a:t>2024年</a:t>
            </a:r>
          </a:p>
          <a:p>
            <a:pPr algn="ctr"/>
            <a:r>
              <a:rPr lang="zh-CN" altLang="en-US" sz="1400" dirty="0">
                <a:solidFill>
                  <a:srgbClr val="FF0000"/>
                </a:solidFill>
                <a:latin typeface="Arial" panose="020B0604020202020204" pitchFamily="34" charset="0"/>
                <a:cs typeface="Arial" panose="020B0604020202020204" pitchFamily="34" charset="0"/>
              </a:rPr>
              <a:t>计划进行</a:t>
            </a:r>
            <a:r>
              <a:rPr lang="en-US" altLang="zh-CN" sz="1400" dirty="0">
                <a:solidFill>
                  <a:srgbClr val="FF0000"/>
                </a:solidFill>
                <a:latin typeface="Arial" panose="020B0604020202020204" pitchFamily="34" charset="0"/>
                <a:cs typeface="Arial" panose="020B0604020202020204" pitchFamily="34" charset="0"/>
              </a:rPr>
              <a:t>《</a:t>
            </a:r>
            <a:r>
              <a:rPr lang="zh-CN" sz="1400" dirty="0">
                <a:solidFill>
                  <a:srgbClr val="FF0000"/>
                </a:solidFill>
                <a:latin typeface="Arial" panose="020B0604020202020204" pitchFamily="34" charset="0"/>
                <a:cs typeface="Arial" panose="020B0604020202020204" pitchFamily="34" charset="0"/>
              </a:rPr>
              <a:t>2030</a:t>
            </a:r>
            <a:r>
              <a:rPr lang="zh-CN" altLang="en-US" sz="1400" dirty="0">
                <a:solidFill>
                  <a:srgbClr val="FF0000"/>
                </a:solidFill>
                <a:latin typeface="Arial" panose="020B0604020202020204" pitchFamily="34" charset="0"/>
                <a:cs typeface="Arial" panose="020B0604020202020204" pitchFamily="34" charset="0"/>
              </a:rPr>
              <a:t>年战略</a:t>
            </a:r>
            <a:r>
              <a:rPr lang="en-US" altLang="zh-CN" sz="1400" dirty="0">
                <a:solidFill>
                  <a:srgbClr val="FF0000"/>
                </a:solidFill>
                <a:latin typeface="Arial" panose="020B0604020202020204" pitchFamily="34" charset="0"/>
                <a:cs typeface="Arial" panose="020B0604020202020204" pitchFamily="34" charset="0"/>
              </a:rPr>
              <a:t>》</a:t>
            </a:r>
            <a:r>
              <a:rPr lang="zh-CN" altLang="en-US" sz="1400" dirty="0">
                <a:solidFill>
                  <a:srgbClr val="FF0000"/>
                </a:solidFill>
                <a:latin typeface="Arial" panose="020B0604020202020204" pitchFamily="34" charset="0"/>
                <a:cs typeface="Arial" panose="020B0604020202020204" pitchFamily="34" charset="0"/>
              </a:rPr>
              <a:t>的第二次发展成果报告（</a:t>
            </a:r>
            <a:r>
              <a:rPr lang="zh-CN" sz="1400" dirty="0">
                <a:solidFill>
                  <a:srgbClr val="FF0000"/>
                </a:solidFill>
                <a:latin typeface="Arial" panose="020B0604020202020204" pitchFamily="34" charset="0"/>
                <a:cs typeface="Arial" panose="020B0604020202020204" pitchFamily="34" charset="0"/>
              </a:rPr>
              <a:t>DEf</a:t>
            </a:r>
            <a:r>
              <a:rPr lang="en-US" altLang="zh-CN" sz="1400" dirty="0">
                <a:solidFill>
                  <a:srgbClr val="FF0000"/>
                </a:solidFill>
                <a:latin typeface="Arial" panose="020B0604020202020204" pitchFamily="34" charset="0"/>
                <a:cs typeface="Arial" panose="020B0604020202020204" pitchFamily="34" charset="0"/>
              </a:rPr>
              <a:t>R</a:t>
            </a:r>
            <a:r>
              <a:rPr lang="zh-CN" altLang="en-US" sz="1400" dirty="0">
                <a:solidFill>
                  <a:srgbClr val="FF0000"/>
                </a:solidFill>
                <a:latin typeface="Arial" panose="020B0604020202020204" pitchFamily="34" charset="0"/>
                <a:cs typeface="Arial" panose="020B0604020202020204" pitchFamily="34" charset="0"/>
              </a:rPr>
              <a:t>）</a:t>
            </a:r>
            <a:endParaRPr lang="zh-CN" sz="1400" dirty="0">
              <a:solidFill>
                <a:srgbClr val="FF0000"/>
              </a:solidFill>
              <a:latin typeface="Arial" panose="020B0604020202020204" pitchFamily="34" charset="0"/>
              <a:cs typeface="Arial" panose="020B0604020202020204" pitchFamily="34" charset="0"/>
            </a:endParaRPr>
          </a:p>
          <a:p>
            <a:endParaRPr lang="en-PH" dirty="0"/>
          </a:p>
        </p:txBody>
      </p:sp>
      <p:sp>
        <p:nvSpPr>
          <p:cNvPr id="8" name="Content Placeholder 2">
            <a:extLst>
              <a:ext uri="{FF2B5EF4-FFF2-40B4-BE49-F238E27FC236}">
                <a16:creationId xmlns:a16="http://schemas.microsoft.com/office/drawing/2014/main" id="{0A7610E1-FF15-C1AE-7573-6EA377ECB51A}"/>
              </a:ext>
            </a:extLst>
          </p:cNvPr>
          <p:cNvSpPr>
            <a:spLocks noGrp="1"/>
          </p:cNvSpPr>
          <p:nvPr/>
        </p:nvSpPr>
        <p:spPr>
          <a:xfrm>
            <a:off x="239844" y="1438863"/>
            <a:ext cx="7302992" cy="37080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zh-CN" sz="2400" b="1" dirty="0">
                <a:latin typeface="Arial" panose="020B0604020202020204" pitchFamily="34" charset="0"/>
                <a:cs typeface="Arial" panose="020B0604020202020204" pitchFamily="34" charset="0"/>
              </a:rPr>
              <a:t>《CA</a:t>
            </a:r>
            <a:r>
              <a:rPr lang="zh-CN" sz="2400" b="1" dirty="0">
                <a:latin typeface="Arial" panose="020B0604020202020204" pitchFamily="34" charset="0"/>
                <a:cs typeface="Arial" panose="020B0604020202020204" pitchFamily="34" charset="0"/>
              </a:rPr>
              <a:t>REC 2030</a:t>
            </a:r>
            <a:r>
              <a:rPr lang="zh-CN" altLang="en-US" sz="2400" b="1" dirty="0">
                <a:latin typeface="Arial" panose="020B0604020202020204" pitchFamily="34" charset="0"/>
                <a:cs typeface="Arial" panose="020B0604020202020204" pitchFamily="34" charset="0"/>
              </a:rPr>
              <a:t>年战略</a:t>
            </a:r>
            <a:r>
              <a:rPr lang="en-US" altLang="zh-CN" sz="2400" b="1" dirty="0">
                <a:latin typeface="Arial" panose="020B0604020202020204" pitchFamily="34" charset="0"/>
                <a:cs typeface="Arial" panose="020B0604020202020204" pitchFamily="34" charset="0"/>
              </a:rPr>
              <a:t>》</a:t>
            </a:r>
            <a:r>
              <a:rPr lang="zh-CN" altLang="en-US" sz="2400" b="1" dirty="0">
                <a:latin typeface="Arial" panose="020B0604020202020204" pitchFamily="34" charset="0"/>
                <a:cs typeface="Arial" panose="020B0604020202020204" pitchFamily="34" charset="0"/>
              </a:rPr>
              <a:t>的项目成果</a:t>
            </a:r>
            <a:r>
              <a:rPr lang="zh-CN" sz="2400" b="1" dirty="0">
                <a:latin typeface="Arial" panose="020B0604020202020204" pitchFamily="34" charset="0"/>
                <a:cs typeface="Arial" panose="020B0604020202020204" pitchFamily="34" charset="0"/>
              </a:rPr>
              <a:t>框架 (PRF)</a:t>
            </a:r>
            <a:endParaRPr lang="en-US" altLang="zh-CN" sz="2400" b="1" dirty="0">
              <a:latin typeface="Arial" panose="020B0604020202020204" pitchFamily="34" charset="0"/>
              <a:cs typeface="Arial" panose="020B0604020202020204" pitchFamily="34" charset="0"/>
            </a:endParaRPr>
          </a:p>
          <a:p>
            <a:pPr marL="0" indent="0">
              <a:buNone/>
            </a:pPr>
            <a:r>
              <a:rPr lang="zh-CN" altLang="en-US" sz="1800" dirty="0">
                <a:solidFill>
                  <a:schemeClr val="accent2">
                    <a:lumMod val="75000"/>
                  </a:schemeClr>
                </a:solidFill>
                <a:latin typeface="Arial" panose="020B0604020202020204" pitchFamily="34" charset="0"/>
                <a:cs typeface="Arial" panose="020B0604020202020204" pitchFamily="34" charset="0"/>
              </a:rPr>
              <a:t>    于</a:t>
            </a:r>
            <a:r>
              <a:rPr lang="en-US" altLang="zh-CN" sz="1800" dirty="0">
                <a:solidFill>
                  <a:schemeClr val="accent2">
                    <a:lumMod val="75000"/>
                  </a:schemeClr>
                </a:solidFill>
                <a:latin typeface="Arial" panose="020B0604020202020204" pitchFamily="34" charset="0"/>
                <a:cs typeface="Arial" panose="020B0604020202020204" pitchFamily="34" charset="0"/>
              </a:rPr>
              <a:t>2022</a:t>
            </a:r>
            <a:r>
              <a:rPr lang="zh-CN" altLang="en-US" sz="1800" dirty="0">
                <a:solidFill>
                  <a:schemeClr val="accent2">
                    <a:lumMod val="75000"/>
                  </a:schemeClr>
                </a:solidFill>
                <a:latin typeface="Arial" panose="020B0604020202020204" pitchFamily="34" charset="0"/>
                <a:cs typeface="Arial" panose="020B0604020202020204" pitchFamily="34" charset="0"/>
              </a:rPr>
              <a:t>年第</a:t>
            </a:r>
            <a:r>
              <a:rPr lang="en-US" altLang="zh-CN" sz="1800" dirty="0">
                <a:solidFill>
                  <a:schemeClr val="accent2">
                    <a:lumMod val="75000"/>
                  </a:schemeClr>
                </a:solidFill>
                <a:latin typeface="Arial" panose="020B0604020202020204" pitchFamily="34" charset="0"/>
                <a:cs typeface="Arial" panose="020B0604020202020204" pitchFamily="34" charset="0"/>
              </a:rPr>
              <a:t>19</a:t>
            </a:r>
            <a:r>
              <a:rPr lang="zh-CN" altLang="en-US" sz="1800" dirty="0">
                <a:solidFill>
                  <a:schemeClr val="accent2">
                    <a:lumMod val="75000"/>
                  </a:schemeClr>
                </a:solidFill>
                <a:latin typeface="Arial" panose="020B0604020202020204" pitchFamily="34" charset="0"/>
                <a:cs typeface="Arial" panose="020B0604020202020204" pitchFamily="34" charset="0"/>
              </a:rPr>
              <a:t>届部</a:t>
            </a:r>
            <a:r>
              <a:rPr lang="zh-CN" altLang="zh-CN" sz="1800" dirty="0">
                <a:solidFill>
                  <a:schemeClr val="accent2">
                    <a:lumMod val="75000"/>
                  </a:schemeClr>
                </a:solidFill>
                <a:latin typeface="Arial" panose="020B0604020202020204" pitchFamily="34" charset="0"/>
                <a:cs typeface="Arial" panose="020B0604020202020204" pitchFamily="34" charset="0"/>
              </a:rPr>
              <a:t>长级会议</a:t>
            </a:r>
            <a:r>
              <a:rPr lang="zh-CN" altLang="en-US" sz="1800" dirty="0">
                <a:solidFill>
                  <a:schemeClr val="accent2">
                    <a:lumMod val="75000"/>
                  </a:schemeClr>
                </a:solidFill>
                <a:latin typeface="Arial" panose="020B0604020202020204" pitchFamily="34" charset="0"/>
                <a:cs typeface="Arial" panose="020B0604020202020204" pitchFamily="34" charset="0"/>
              </a:rPr>
              <a:t>通过</a:t>
            </a:r>
            <a:endParaRPr lang="zh-CN" sz="2400" b="1" dirty="0">
              <a:latin typeface="Arial" panose="020B0604020202020204" pitchFamily="34" charset="0"/>
              <a:cs typeface="Arial" panose="020B0604020202020204" pitchFamily="34" charset="0"/>
            </a:endParaRPr>
          </a:p>
          <a:p>
            <a:r>
              <a:rPr lang="zh-CN" sz="2400" b="1" dirty="0">
                <a:latin typeface="Arial" panose="020B0604020202020204" pitchFamily="34" charset="0"/>
                <a:cs typeface="Arial" panose="020B0604020202020204" pitchFamily="34" charset="0"/>
              </a:rPr>
              <a:t>CAREC计划</a:t>
            </a:r>
            <a:r>
              <a:rPr lang="zh-CN" altLang="en-US" sz="2400" b="1" dirty="0">
                <a:latin typeface="Arial" panose="020B0604020202020204" pitchFamily="34" charset="0"/>
                <a:cs typeface="Arial" panose="020B0604020202020204" pitchFamily="34" charset="0"/>
              </a:rPr>
              <a:t>“</a:t>
            </a:r>
            <a:r>
              <a:rPr lang="zh-CN" sz="2400" b="1" dirty="0">
                <a:latin typeface="Arial" panose="020B0604020202020204" pitchFamily="34" charset="0"/>
                <a:cs typeface="Arial" panose="020B0604020202020204" pitchFamily="34" charset="0"/>
              </a:rPr>
              <a:t>发展</a:t>
            </a:r>
            <a:r>
              <a:rPr lang="zh-CN" altLang="en-US" sz="2400" b="1" dirty="0">
                <a:latin typeface="Arial" panose="020B0604020202020204" pitchFamily="34" charset="0"/>
                <a:cs typeface="Arial" panose="020B0604020202020204" pitchFamily="34" charset="0"/>
              </a:rPr>
              <a:t>成果报告”</a:t>
            </a:r>
            <a:r>
              <a:rPr lang="zh-CN" sz="2400" b="1" dirty="0">
                <a:latin typeface="Arial" panose="020B0604020202020204" pitchFamily="34" charset="0"/>
                <a:cs typeface="Arial" panose="020B0604020202020204" pitchFamily="34" charset="0"/>
              </a:rPr>
              <a:t> ( DEfR )</a:t>
            </a:r>
            <a:endParaRPr lang="en-US" altLang="zh-CN" sz="2400" b="1" dirty="0">
              <a:latin typeface="Arial" panose="020B0604020202020204" pitchFamily="34" charset="0"/>
              <a:cs typeface="Arial" panose="020B0604020202020204" pitchFamily="34" charset="0"/>
            </a:endParaRPr>
          </a:p>
          <a:p>
            <a:pPr marL="0" indent="0">
              <a:buNone/>
            </a:pPr>
            <a:r>
              <a:rPr lang="zh-CN" altLang="en-US" sz="1800" dirty="0">
                <a:solidFill>
                  <a:schemeClr val="accent2">
                    <a:lumMod val="75000"/>
                  </a:schemeClr>
                </a:solidFill>
                <a:latin typeface="Arial" panose="020B0604020202020204" pitchFamily="34" charset="0"/>
                <a:cs typeface="Arial" panose="020B0604020202020204" pitchFamily="34" charset="0"/>
              </a:rPr>
              <a:t>     每三年一次</a:t>
            </a:r>
          </a:p>
          <a:p>
            <a:r>
              <a:rPr lang="zh-CN" altLang="en-US" sz="1800" dirty="0">
                <a:solidFill>
                  <a:schemeClr val="accent2">
                    <a:lumMod val="75000"/>
                  </a:schemeClr>
                </a:solidFill>
                <a:latin typeface="Arial" panose="020B0604020202020204" pitchFamily="34" charset="0"/>
                <a:cs typeface="Arial" panose="020B0604020202020204" pitchFamily="34" charset="0"/>
              </a:rPr>
              <a:t>每年发布</a:t>
            </a:r>
            <a:r>
              <a:rPr lang="en-US" altLang="zh-CN" sz="2400" b="1" dirty="0">
                <a:latin typeface="Arial" panose="020B0604020202020204" pitchFamily="34" charset="0"/>
                <a:cs typeface="Arial" panose="020B0604020202020204" pitchFamily="34" charset="0"/>
              </a:rPr>
              <a:t>CAREC</a:t>
            </a:r>
            <a:r>
              <a:rPr lang="zh-CN" altLang="en-US" sz="2400" b="1" dirty="0">
                <a:latin typeface="Arial" panose="020B0604020202020204" pitchFamily="34" charset="0"/>
                <a:cs typeface="Arial" panose="020B0604020202020204" pitchFamily="34" charset="0"/>
              </a:rPr>
              <a:t>部门进</a:t>
            </a:r>
            <a:r>
              <a:rPr lang="zh-CN" sz="2400" b="1" dirty="0">
                <a:latin typeface="Arial" panose="020B0604020202020204" pitchFamily="34" charset="0"/>
                <a:cs typeface="Arial" panose="020B0604020202020204" pitchFamily="34" charset="0"/>
              </a:rPr>
              <a:t>展报告</a:t>
            </a:r>
          </a:p>
          <a:p>
            <a:r>
              <a:rPr lang="zh-CN" altLang="zh-CN" sz="1800" dirty="0">
                <a:solidFill>
                  <a:schemeClr val="accent2">
                    <a:lumMod val="75000"/>
                  </a:schemeClr>
                </a:solidFill>
                <a:latin typeface="Arial" panose="020B0604020202020204" pitchFamily="34" charset="0"/>
                <a:cs typeface="Arial" panose="020B0604020202020204" pitchFamily="34" charset="0"/>
              </a:rPr>
              <a:t>定期</a:t>
            </a:r>
            <a:r>
              <a:rPr lang="zh-CN" altLang="en-US" sz="1800" dirty="0">
                <a:solidFill>
                  <a:schemeClr val="accent2">
                    <a:lumMod val="75000"/>
                  </a:schemeClr>
                </a:solidFill>
                <a:latin typeface="Arial" panose="020B0604020202020204" pitchFamily="34" charset="0"/>
                <a:cs typeface="Arial" panose="020B0604020202020204" pitchFamily="34" charset="0"/>
              </a:rPr>
              <a:t>进行</a:t>
            </a:r>
            <a:r>
              <a:rPr lang="zh-CN" sz="2400" b="1" dirty="0">
                <a:latin typeface="Arial" panose="020B0604020202020204" pitchFamily="34" charset="0"/>
                <a:cs typeface="Arial" panose="020B0604020202020204" pitchFamily="34" charset="0"/>
              </a:rPr>
              <a:t>亚行独立评估部 (IED)</a:t>
            </a:r>
            <a:endParaRPr lang="en-PH" sz="2000" dirty="0">
              <a:latin typeface="Arial" panose="020B0604020202020204" pitchFamily="34" charset="0"/>
              <a:cs typeface="Arial" panose="020B0604020202020204" pitchFamily="34" charset="0"/>
            </a:endParaRPr>
          </a:p>
          <a:p>
            <a:endParaRPr lang="en-PH" dirty="0">
              <a:latin typeface="Arial" panose="020B0604020202020204" pitchFamily="34" charset="0"/>
              <a:cs typeface="Arial" panose="020B0604020202020204" pitchFamily="34" charset="0"/>
            </a:endParaRPr>
          </a:p>
          <a:p>
            <a:pPr marL="0" indent="0">
              <a:buNone/>
            </a:pPr>
            <a:endParaRPr lang="en-PH" dirty="0"/>
          </a:p>
        </p:txBody>
      </p:sp>
      <p:pic>
        <p:nvPicPr>
          <p:cNvPr id="3" name="Picture 2" descr="A picture containing text, screenshot, reef, graphic design&#10;&#10;Description automatically generated">
            <a:extLst>
              <a:ext uri="{FF2B5EF4-FFF2-40B4-BE49-F238E27FC236}">
                <a16:creationId xmlns:a16="http://schemas.microsoft.com/office/drawing/2014/main" id="{63AE43FC-B703-7221-4CBA-3514D0EAA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585" y="1423131"/>
            <a:ext cx="2513656" cy="3225532"/>
          </a:xfrm>
          <a:prstGeom prst="rect">
            <a:avLst/>
          </a:prstGeom>
        </p:spPr>
      </p:pic>
      <p:pic>
        <p:nvPicPr>
          <p:cNvPr id="4" name="Picture 3" descr="A picture containing text, screenshot, design&#10;&#10;Description automatically generated">
            <a:extLst>
              <a:ext uri="{FF2B5EF4-FFF2-40B4-BE49-F238E27FC236}">
                <a16:creationId xmlns:a16="http://schemas.microsoft.com/office/drawing/2014/main" id="{91225603-3A04-BA42-A482-1EFB42574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3751" y="2926718"/>
            <a:ext cx="2362405" cy="3101609"/>
          </a:xfrm>
          <a:prstGeom prst="rect">
            <a:avLst/>
          </a:prstGeom>
        </p:spPr>
      </p:pic>
    </p:spTree>
    <p:extLst>
      <p:ext uri="{BB962C8B-B14F-4D97-AF65-F5344CB8AC3E}">
        <p14:creationId xmlns:p14="http://schemas.microsoft.com/office/powerpoint/2010/main" val="1051204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F554-406A-F100-7614-FC4D4895D143}"/>
              </a:ext>
            </a:extLst>
          </p:cNvPr>
          <p:cNvSpPr>
            <a:spLocks noGrp="1"/>
          </p:cNvSpPr>
          <p:nvPr>
            <p:ph type="title"/>
          </p:nvPr>
        </p:nvSpPr>
        <p:spPr>
          <a:xfrm>
            <a:off x="406483" y="286348"/>
            <a:ext cx="11588620" cy="780216"/>
          </a:xfrm>
        </p:spPr>
        <p:txBody>
          <a:bodyPr>
            <a:normAutofit fontScale="90000"/>
          </a:bodyPr>
          <a:lstStyle/>
          <a:p>
            <a:r>
              <a:rPr lang="zh-CN" altLang="en-US" sz="3200" dirty="0">
                <a:latin typeface="Arial" panose="020B0604020202020204" pitchFamily="34" charset="0"/>
                <a:cs typeface="Arial" panose="020B0604020202020204" pitchFamily="34" charset="0"/>
              </a:rPr>
              <a:t>根据最新的</a:t>
            </a:r>
            <a:r>
              <a:rPr lang="zh-CN" sz="3200" dirty="0">
                <a:latin typeface="Arial" panose="020B0604020202020204" pitchFamily="34" charset="0"/>
                <a:cs typeface="Arial" panose="020B0604020202020204" pitchFamily="34" charset="0"/>
              </a:rPr>
              <a:t>DEfR (2017-2020) </a:t>
            </a:r>
            <a:r>
              <a:rPr lang="zh-CN" altLang="en-US" sz="3200" dirty="0">
                <a:latin typeface="Arial" panose="020B0604020202020204" pitchFamily="34" charset="0"/>
                <a:cs typeface="Arial" panose="020B0604020202020204" pitchFamily="34" charset="0"/>
              </a:rPr>
              <a:t>报告，看</a:t>
            </a:r>
            <a:r>
              <a:rPr lang="en-US" altLang="zh-CN" sz="3200" dirty="0">
                <a:latin typeface="Arial" panose="020B0604020202020204" pitchFamily="34" charset="0"/>
                <a:cs typeface="Arial" panose="020B0604020202020204" pitchFamily="34" charset="0"/>
              </a:rPr>
              <a:t>《</a:t>
            </a:r>
            <a:r>
              <a:rPr lang="zh-CN" sz="3200" b="1" dirty="0">
                <a:solidFill>
                  <a:schemeClr val="accent2"/>
                </a:solidFill>
                <a:latin typeface="Arial" panose="020B0604020202020204" pitchFamily="34" charset="0"/>
                <a:cs typeface="Arial" panose="020B0604020202020204" pitchFamily="34" charset="0"/>
              </a:rPr>
              <a:t>CAREC 2030</a:t>
            </a:r>
            <a:r>
              <a:rPr lang="zh-CN" altLang="en-US" sz="3200" b="1" dirty="0">
                <a:solidFill>
                  <a:schemeClr val="accent2"/>
                </a:solidFill>
                <a:latin typeface="Arial" panose="020B0604020202020204" pitchFamily="34" charset="0"/>
                <a:cs typeface="Arial" panose="020B0604020202020204" pitchFamily="34" charset="0"/>
              </a:rPr>
              <a:t>年战略</a:t>
            </a:r>
            <a:r>
              <a:rPr lang="en-US" altLang="zh-CN" sz="3200" b="1" dirty="0">
                <a:solidFill>
                  <a:schemeClr val="accent2"/>
                </a:solidFill>
                <a:latin typeface="Arial" panose="020B0604020202020204" pitchFamily="34" charset="0"/>
                <a:cs typeface="Arial" panose="020B0604020202020204" pitchFamily="34" charset="0"/>
              </a:rPr>
              <a:t>》</a:t>
            </a:r>
            <a:r>
              <a:rPr lang="zh-CN" sz="3200" dirty="0">
                <a:latin typeface="Arial" panose="020B0604020202020204" pitchFamily="34" charset="0"/>
                <a:cs typeface="Arial" panose="020B0604020202020204" pitchFamily="34" charset="0"/>
              </a:rPr>
              <a:t>进展：</a:t>
            </a:r>
          </a:p>
        </p:txBody>
      </p:sp>
      <p:graphicFrame>
        <p:nvGraphicFramePr>
          <p:cNvPr id="8" name="Table 8">
            <a:extLst>
              <a:ext uri="{FF2B5EF4-FFF2-40B4-BE49-F238E27FC236}">
                <a16:creationId xmlns:a16="http://schemas.microsoft.com/office/drawing/2014/main" id="{F0A7423D-2704-AAA6-5C49-9AAA171562A4}"/>
              </a:ext>
            </a:extLst>
          </p:cNvPr>
          <p:cNvGraphicFramePr>
            <a:graphicFrameLocks noGrp="1"/>
          </p:cNvGraphicFramePr>
          <p:nvPr>
            <p:extLst>
              <p:ext uri="{D42A27DB-BD31-4B8C-83A1-F6EECF244321}">
                <p14:modId xmlns:p14="http://schemas.microsoft.com/office/powerpoint/2010/main" val="3756757465"/>
              </p:ext>
            </p:extLst>
          </p:nvPr>
        </p:nvGraphicFramePr>
        <p:xfrm>
          <a:off x="511276" y="1214239"/>
          <a:ext cx="11379033" cy="4099182"/>
        </p:xfrm>
        <a:graphic>
          <a:graphicData uri="http://schemas.openxmlformats.org/drawingml/2006/table">
            <a:tbl>
              <a:tblPr firstRow="1" bandRow="1">
                <a:tableStyleId>{21E4AEA4-8DFA-4A89-87EB-49C32662AFE0}</a:tableStyleId>
              </a:tblPr>
              <a:tblGrid>
                <a:gridCol w="1887407">
                  <a:extLst>
                    <a:ext uri="{9D8B030D-6E8A-4147-A177-3AD203B41FA5}">
                      <a16:colId xmlns:a16="http://schemas.microsoft.com/office/drawing/2014/main" val="2577149564"/>
                    </a:ext>
                  </a:extLst>
                </a:gridCol>
                <a:gridCol w="4292392">
                  <a:extLst>
                    <a:ext uri="{9D8B030D-6E8A-4147-A177-3AD203B41FA5}">
                      <a16:colId xmlns:a16="http://schemas.microsoft.com/office/drawing/2014/main" val="1800477881"/>
                    </a:ext>
                  </a:extLst>
                </a:gridCol>
                <a:gridCol w="5199234">
                  <a:extLst>
                    <a:ext uri="{9D8B030D-6E8A-4147-A177-3AD203B41FA5}">
                      <a16:colId xmlns:a16="http://schemas.microsoft.com/office/drawing/2014/main" val="2234604604"/>
                    </a:ext>
                  </a:extLst>
                </a:gridCol>
              </a:tblGrid>
              <a:tr h="572113">
                <a:tc>
                  <a:txBody>
                    <a:bodyPr/>
                    <a:lstStyle/>
                    <a:p>
                      <a:pPr algn="ctr"/>
                      <a:r>
                        <a:rPr lang="zh-CN" dirty="0">
                          <a:latin typeface="Arial" panose="020B0604020202020204" pitchFamily="34" charset="0"/>
                          <a:cs typeface="Arial" panose="020B0604020202020204" pitchFamily="34" charset="0"/>
                        </a:rPr>
                        <a:t>集群/</a:t>
                      </a:r>
                      <a:r>
                        <a:rPr lang="zh-CN" altLang="en-US" dirty="0">
                          <a:latin typeface="Arial" panose="020B0604020202020204" pitchFamily="34" charset="0"/>
                          <a:cs typeface="Arial" panose="020B0604020202020204" pitchFamily="34" charset="0"/>
                        </a:rPr>
                        <a:t>行业</a:t>
                      </a:r>
                      <a:endParaRPr lang="zh-CN" dirty="0">
                        <a:latin typeface="Arial" panose="020B0604020202020204" pitchFamily="34" charset="0"/>
                        <a:cs typeface="Arial" panose="020B0604020202020204" pitchFamily="34" charset="0"/>
                      </a:endParaRPr>
                    </a:p>
                  </a:txBody>
                  <a:tcPr/>
                </a:tc>
                <a:tc>
                  <a:txBody>
                    <a:bodyPr/>
                    <a:lstStyle/>
                    <a:p>
                      <a:pPr algn="ctr"/>
                      <a:r>
                        <a:rPr lang="zh-CN" altLang="en-US" dirty="0">
                          <a:latin typeface="Arial" panose="020B0604020202020204" pitchFamily="34" charset="0"/>
                          <a:cs typeface="Arial" panose="020B0604020202020204" pitchFamily="34" charset="0"/>
                        </a:rPr>
                        <a:t>成果</a:t>
                      </a:r>
                      <a:r>
                        <a:rPr lang="zh-CN" dirty="0">
                          <a:latin typeface="Arial" panose="020B0604020202020204" pitchFamily="34" charset="0"/>
                          <a:cs typeface="Arial" panose="020B0604020202020204" pitchFamily="34" charset="0"/>
                        </a:rPr>
                        <a:t>指标</a:t>
                      </a:r>
                    </a:p>
                  </a:txBody>
                  <a:tcPr/>
                </a:tc>
                <a:tc>
                  <a:txBody>
                    <a:bodyPr/>
                    <a:lstStyle/>
                    <a:p>
                      <a:pPr algn="ctr"/>
                      <a:r>
                        <a:rPr lang="zh-CN" dirty="0">
                          <a:latin typeface="Arial" panose="020B0604020202020204" pitchFamily="34" charset="0"/>
                          <a:cs typeface="Arial" panose="020B0604020202020204" pitchFamily="34" charset="0"/>
                        </a:rPr>
                        <a:t>2020年进展</a:t>
                      </a:r>
                    </a:p>
                  </a:txBody>
                  <a:tcPr/>
                </a:tc>
                <a:extLst>
                  <a:ext uri="{0D108BD9-81ED-4DB2-BD59-A6C34878D82A}">
                    <a16:rowId xmlns:a16="http://schemas.microsoft.com/office/drawing/2014/main" val="4272764215"/>
                  </a:ext>
                </a:extLst>
              </a:tr>
              <a:tr h="1171468">
                <a:tc>
                  <a:txBody>
                    <a:bodyPr/>
                    <a:lstStyle/>
                    <a:p>
                      <a:pPr algn="r"/>
                      <a:r>
                        <a:rPr lang="zh-CN" altLang="en-US" sz="1600" b="1" dirty="0">
                          <a:solidFill>
                            <a:schemeClr val="tx1"/>
                          </a:solidFill>
                          <a:latin typeface="Arial" panose="020B0604020202020204" pitchFamily="34" charset="0"/>
                          <a:cs typeface="Arial" panose="020B0604020202020204" pitchFamily="34" charset="0"/>
                        </a:rPr>
                        <a:t>集群</a:t>
                      </a:r>
                      <a:r>
                        <a:rPr lang="en-US" altLang="zh-CN" sz="1600" b="1" dirty="0">
                          <a:solidFill>
                            <a:schemeClr val="tx1"/>
                          </a:solidFill>
                          <a:latin typeface="Arial" panose="020B0604020202020204" pitchFamily="34" charset="0"/>
                          <a:cs typeface="Arial" panose="020B0604020202020204" pitchFamily="34" charset="0"/>
                        </a:rPr>
                        <a:t>1:</a:t>
                      </a:r>
                      <a:r>
                        <a:rPr lang="zh-CN" sz="1600" dirty="0">
                          <a:solidFill>
                            <a:schemeClr val="tx1"/>
                          </a:solidFill>
                          <a:latin typeface="Arial" panose="020B0604020202020204" pitchFamily="34" charset="0"/>
                          <a:cs typeface="Arial" panose="020B0604020202020204" pitchFamily="34" charset="0"/>
                        </a:rPr>
                        <a:t>经济和金融稳定</a:t>
                      </a:r>
                      <a:r>
                        <a:rPr lang="zh-CN" altLang="en-US" sz="1600" dirty="0">
                          <a:solidFill>
                            <a:schemeClr val="tx1"/>
                          </a:solidFill>
                          <a:latin typeface="Arial" panose="020B0604020202020204" pitchFamily="34" charset="0"/>
                          <a:cs typeface="Arial" panose="020B0604020202020204" pitchFamily="34" charset="0"/>
                        </a:rPr>
                        <a:t>（</a:t>
                      </a:r>
                      <a:r>
                        <a:rPr lang="en-US" altLang="zh-CN" sz="1600" dirty="0">
                          <a:solidFill>
                            <a:schemeClr val="tx1"/>
                          </a:solidFill>
                          <a:latin typeface="Arial" panose="020B0604020202020204" pitchFamily="34" charset="0"/>
                          <a:cs typeface="Arial" panose="020B0604020202020204" pitchFamily="34" charset="0"/>
                        </a:rPr>
                        <a:t>EFS</a:t>
                      </a:r>
                      <a:r>
                        <a:rPr lang="zh-CN" altLang="en-US" sz="1600" dirty="0">
                          <a:solidFill>
                            <a:schemeClr val="tx1"/>
                          </a:solidFill>
                          <a:latin typeface="Arial" panose="020B0604020202020204" pitchFamily="34" charset="0"/>
                          <a:cs typeface="Arial" panose="020B0604020202020204" pitchFamily="34" charset="0"/>
                        </a:rPr>
                        <a:t>）</a:t>
                      </a:r>
                      <a:endParaRPr lang="zh-CN" sz="1600" dirty="0">
                        <a:solidFill>
                          <a:schemeClr val="tx1"/>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zh-CN" altLang="en-US" sz="1600" kern="1200" dirty="0">
                          <a:solidFill>
                            <a:schemeClr val="tx1"/>
                          </a:solidFill>
                          <a:latin typeface="Arial" panose="020B0604020202020204" pitchFamily="34" charset="0"/>
                          <a:ea typeface="+mn-ea"/>
                          <a:cs typeface="Arial" panose="020B0604020202020204" pitchFamily="34" charset="0"/>
                        </a:rPr>
                        <a:t>定期在</a:t>
                      </a:r>
                      <a:r>
                        <a:rPr lang="zh-CN" sz="1600" kern="1200" dirty="0">
                          <a:solidFill>
                            <a:schemeClr val="tx1"/>
                          </a:solidFill>
                          <a:latin typeface="Arial" panose="020B0604020202020204" pitchFamily="34" charset="0"/>
                          <a:ea typeface="+mn-ea"/>
                          <a:cs typeface="Arial" panose="020B0604020202020204" pitchFamily="34" charset="0"/>
                        </a:rPr>
                        <a:t>CAREC 国家之间</a:t>
                      </a:r>
                      <a:r>
                        <a:rPr lang="zh-CN" altLang="en-US" sz="1600" kern="1200" dirty="0">
                          <a:solidFill>
                            <a:schemeClr val="tx1"/>
                          </a:solidFill>
                          <a:latin typeface="Arial" panose="020B0604020202020204" pitchFamily="34" charset="0"/>
                          <a:ea typeface="+mn-ea"/>
                          <a:cs typeface="Arial" panose="020B0604020202020204" pitchFamily="34" charset="0"/>
                        </a:rPr>
                        <a:t>开展</a:t>
                      </a:r>
                      <a:r>
                        <a:rPr lang="zh-CN" sz="1600" kern="1200" dirty="0">
                          <a:solidFill>
                            <a:schemeClr val="tx1"/>
                          </a:solidFill>
                          <a:latin typeface="Arial" panose="020B0604020202020204" pitchFamily="34" charset="0"/>
                          <a:ea typeface="+mn-ea"/>
                          <a:cs typeface="Arial" panose="020B0604020202020204" pitchFamily="34" charset="0"/>
                        </a:rPr>
                        <a:t>宏观经济问题的</a:t>
                      </a:r>
                      <a:r>
                        <a:rPr lang="zh-CN" altLang="en-US" sz="1600" kern="1200" dirty="0">
                          <a:solidFill>
                            <a:schemeClr val="tx1"/>
                          </a:solidFill>
                          <a:latin typeface="Arial" panose="020B0604020202020204" pitchFamily="34" charset="0"/>
                          <a:ea typeface="+mn-ea"/>
                          <a:cs typeface="Arial" panose="020B0604020202020204" pitchFamily="34" charset="0"/>
                        </a:rPr>
                        <a:t>高层政策</a:t>
                      </a:r>
                      <a:r>
                        <a:rPr lang="zh-CN" sz="1600" kern="1200" dirty="0">
                          <a:solidFill>
                            <a:schemeClr val="tx1"/>
                          </a:solidFill>
                          <a:latin typeface="Arial" panose="020B0604020202020204" pitchFamily="34" charset="0"/>
                          <a:ea typeface="+mn-ea"/>
                          <a:cs typeface="Arial" panose="020B0604020202020204" pitchFamily="34" charset="0"/>
                        </a:rPr>
                        <a:t>对话，</a:t>
                      </a:r>
                      <a:r>
                        <a:rPr lang="zh-CN" altLang="en-US" sz="1600" kern="1200" dirty="0">
                          <a:solidFill>
                            <a:schemeClr val="tx1"/>
                          </a:solidFill>
                          <a:latin typeface="Arial" panose="020B0604020202020204" pitchFamily="34" charset="0"/>
                          <a:ea typeface="+mn-ea"/>
                          <a:cs typeface="Arial" panose="020B0604020202020204" pitchFamily="34" charset="0"/>
                        </a:rPr>
                        <a:t>以提升</a:t>
                      </a:r>
                      <a:r>
                        <a:rPr lang="zh-CN" sz="1600" kern="1200" dirty="0">
                          <a:solidFill>
                            <a:schemeClr val="tx1"/>
                          </a:solidFill>
                          <a:latin typeface="Arial" panose="020B0604020202020204" pitchFamily="34" charset="0"/>
                          <a:ea typeface="+mn-ea"/>
                          <a:cs typeface="Arial" panose="020B0604020202020204" pitchFamily="34" charset="0"/>
                        </a:rPr>
                        <a:t>经济稳定</a:t>
                      </a:r>
                      <a:r>
                        <a:rPr lang="zh-CN" altLang="en-US" sz="1600" kern="1200" dirty="0">
                          <a:solidFill>
                            <a:schemeClr val="tx1"/>
                          </a:solidFill>
                          <a:latin typeface="Arial" panose="020B0604020202020204" pitchFamily="34" charset="0"/>
                          <a:ea typeface="+mn-ea"/>
                          <a:cs typeface="Arial" panose="020B0604020202020204" pitchFamily="34" charset="0"/>
                        </a:rPr>
                        <a:t>，</a:t>
                      </a:r>
                      <a:r>
                        <a:rPr lang="zh-CN" sz="1600" kern="1200" dirty="0">
                          <a:solidFill>
                            <a:schemeClr val="tx1"/>
                          </a:solidFill>
                          <a:latin typeface="Arial" panose="020B0604020202020204" pitchFamily="34" charset="0"/>
                          <a:ea typeface="+mn-ea"/>
                          <a:cs typeface="Arial" panose="020B0604020202020204" pitchFamily="34" charset="0"/>
                        </a:rPr>
                        <a:t>改善宏观经济成果</a:t>
                      </a:r>
                    </a:p>
                  </a:txBody>
                  <a:tcPr>
                    <a:solidFill>
                      <a:schemeClr val="accent1">
                        <a:lumMod val="20000"/>
                        <a:lumOff val="80000"/>
                      </a:schemeClr>
                    </a:solidFill>
                  </a:tcPr>
                </a:tc>
                <a:tc>
                  <a:txBody>
                    <a:bodyPr/>
                    <a:lstStyle/>
                    <a:p>
                      <a:pPr marL="285750" indent="-285750">
                        <a:buFont typeface="Arial" panose="020B0604020202020204" pitchFamily="34" charset="0"/>
                        <a:buChar char="•"/>
                      </a:pPr>
                      <a:r>
                        <a:rPr lang="zh-CN" altLang="en-US" sz="1600" dirty="0">
                          <a:solidFill>
                            <a:schemeClr val="tx1"/>
                          </a:solidFill>
                          <a:latin typeface="Arial" panose="020B0604020202020204" pitchFamily="34" charset="0"/>
                          <a:cs typeface="Arial" panose="020B0604020202020204" pitchFamily="34" charset="0"/>
                        </a:rPr>
                        <a:t>在</a:t>
                      </a:r>
                      <a:r>
                        <a:rPr lang="zh-CN" sz="1600" dirty="0">
                          <a:solidFill>
                            <a:schemeClr val="tx1"/>
                          </a:solidFill>
                          <a:latin typeface="Arial" panose="020B0604020202020204" pitchFamily="34" charset="0"/>
                          <a:cs typeface="Arial" panose="020B0604020202020204" pitchFamily="34" charset="0"/>
                        </a:rPr>
                        <a:t>2018</a:t>
                      </a:r>
                      <a:r>
                        <a:rPr lang="zh-CN" altLang="en-US" sz="1600" dirty="0">
                          <a:solidFill>
                            <a:schemeClr val="tx1"/>
                          </a:solidFill>
                          <a:latin typeface="Arial" panose="020B0604020202020204" pitchFamily="34" charset="0"/>
                          <a:cs typeface="Arial" panose="020B0604020202020204" pitchFamily="34" charset="0"/>
                        </a:rPr>
                        <a:t>至</a:t>
                      </a:r>
                      <a:r>
                        <a:rPr lang="zh-CN" sz="1600" dirty="0">
                          <a:solidFill>
                            <a:schemeClr val="tx1"/>
                          </a:solidFill>
                          <a:latin typeface="Arial" panose="020B0604020202020204" pitchFamily="34" charset="0"/>
                          <a:cs typeface="Arial" panose="020B0604020202020204" pitchFamily="34" charset="0"/>
                        </a:rPr>
                        <a:t>2020年</a:t>
                      </a:r>
                      <a:r>
                        <a:rPr lang="zh-CN" altLang="en-US" sz="1600" dirty="0">
                          <a:solidFill>
                            <a:schemeClr val="tx1"/>
                          </a:solidFill>
                          <a:latin typeface="Arial" panose="020B0604020202020204" pitchFamily="34" charset="0"/>
                          <a:cs typeface="Arial" panose="020B0604020202020204" pitchFamily="34" charset="0"/>
                        </a:rPr>
                        <a:t>期间，组织了七次</a:t>
                      </a:r>
                      <a:r>
                        <a:rPr lang="zh-CN" sz="1600" dirty="0">
                          <a:solidFill>
                            <a:schemeClr val="tx1"/>
                          </a:solidFill>
                          <a:latin typeface="Arial" panose="020B0604020202020204" pitchFamily="34" charset="0"/>
                          <a:cs typeface="Arial" panose="020B0604020202020204" pitchFamily="34" charset="0"/>
                        </a:rPr>
                        <a:t>高层政策</a:t>
                      </a:r>
                      <a:r>
                        <a:rPr lang="zh-CN" altLang="en-US" sz="1600" dirty="0">
                          <a:solidFill>
                            <a:schemeClr val="tx1"/>
                          </a:solidFill>
                          <a:latin typeface="Arial" panose="020B0604020202020204" pitchFamily="34" charset="0"/>
                          <a:cs typeface="Arial" panose="020B0604020202020204" pitchFamily="34" charset="0"/>
                        </a:rPr>
                        <a:t>对话</a:t>
                      </a:r>
                      <a:r>
                        <a:rPr lang="zh-CN" sz="1600" dirty="0">
                          <a:solidFill>
                            <a:schemeClr val="tx1"/>
                          </a:solidFill>
                          <a:latin typeface="Arial" panose="020B0604020202020204" pitchFamily="34" charset="0"/>
                          <a:cs typeface="Arial" panose="020B0604020202020204" pitchFamily="34" charset="0"/>
                        </a:rPr>
                        <a:t>，需确保论坛的可持续性</a:t>
                      </a:r>
                      <a:endParaRPr lang="en-PH" sz="1600" kern="1200" dirty="0">
                        <a:solidFill>
                          <a:schemeClr val="tx1"/>
                        </a:solidFill>
                        <a:latin typeface="Arial" panose="020B0604020202020204" pitchFamily="34" charset="0"/>
                        <a:ea typeface="+mn-ea"/>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val="2740853346"/>
                  </a:ext>
                </a:extLst>
              </a:tr>
              <a:tr h="813912">
                <a:tc>
                  <a:txBody>
                    <a:bodyPr/>
                    <a:lstStyle/>
                    <a:p>
                      <a:pPr algn="r"/>
                      <a:r>
                        <a:rPr lang="zh-CN" altLang="en-US" sz="1600" b="1" dirty="0">
                          <a:solidFill>
                            <a:schemeClr val="tx1"/>
                          </a:solidFill>
                          <a:latin typeface="Arial" panose="020B0604020202020204" pitchFamily="34" charset="0"/>
                          <a:cs typeface="Arial" panose="020B0604020202020204" pitchFamily="34" charset="0"/>
                        </a:rPr>
                        <a:t>集群</a:t>
                      </a:r>
                      <a:r>
                        <a:rPr lang="en-US" altLang="zh-CN" sz="1600" b="1" dirty="0">
                          <a:solidFill>
                            <a:schemeClr val="tx1"/>
                          </a:solidFill>
                          <a:latin typeface="Arial" panose="020B0604020202020204" pitchFamily="34" charset="0"/>
                          <a:cs typeface="Arial" panose="020B0604020202020204" pitchFamily="34" charset="0"/>
                        </a:rPr>
                        <a:t>2:</a:t>
                      </a:r>
                      <a:r>
                        <a:rPr lang="zh-CN" sz="1600" dirty="0">
                          <a:solidFill>
                            <a:schemeClr val="tx1"/>
                          </a:solidFill>
                          <a:latin typeface="Arial" panose="020B0604020202020204" pitchFamily="34" charset="0"/>
                          <a:cs typeface="Arial" panose="020B0604020202020204" pitchFamily="34" charset="0"/>
                        </a:rPr>
                        <a:t>贸易</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zh-CN" sz="1600" dirty="0">
                          <a:solidFill>
                            <a:schemeClr val="tx1"/>
                          </a:solidFill>
                          <a:latin typeface="Arial" panose="020B0604020202020204" pitchFamily="34" charset="0"/>
                          <a:cs typeface="Arial" panose="020B0604020202020204" pitchFamily="34" charset="0"/>
                        </a:rPr>
                        <a:t>CAREC</a:t>
                      </a:r>
                      <a:r>
                        <a:rPr lang="zh-CN" altLang="en-US" sz="1600" dirty="0">
                          <a:solidFill>
                            <a:schemeClr val="tx1"/>
                          </a:solidFill>
                          <a:latin typeface="Arial" panose="020B0604020202020204" pitchFamily="34" charset="0"/>
                          <a:cs typeface="Arial" panose="020B0604020202020204" pitchFamily="34" charset="0"/>
                        </a:rPr>
                        <a:t>地区内以及与</a:t>
                      </a:r>
                      <a:r>
                        <a:rPr lang="zh-CN" sz="1600" dirty="0">
                          <a:solidFill>
                            <a:schemeClr val="tx1"/>
                          </a:solidFill>
                          <a:latin typeface="Arial" panose="020B0604020202020204" pitchFamily="34" charset="0"/>
                          <a:cs typeface="Arial" panose="020B0604020202020204" pitchFamily="34" charset="0"/>
                        </a:rPr>
                        <a:t>与世界其他地区</a:t>
                      </a:r>
                      <a:r>
                        <a:rPr lang="zh-CN" altLang="en-US" sz="1600" dirty="0">
                          <a:solidFill>
                            <a:schemeClr val="tx1"/>
                          </a:solidFill>
                          <a:latin typeface="Arial" panose="020B0604020202020204" pitchFamily="34" charset="0"/>
                          <a:cs typeface="Arial" panose="020B0604020202020204" pitchFamily="34" charset="0"/>
                        </a:rPr>
                        <a:t>开展</a:t>
                      </a:r>
                      <a:r>
                        <a:rPr lang="zh-CN" sz="1600" dirty="0">
                          <a:solidFill>
                            <a:schemeClr val="tx1"/>
                          </a:solidFill>
                          <a:latin typeface="Arial" panose="020B0604020202020204" pitchFamily="34" charset="0"/>
                          <a:cs typeface="Arial" panose="020B0604020202020204" pitchFamily="34" charset="0"/>
                        </a:rPr>
                        <a:t>的燃料和非燃料贸易</a:t>
                      </a:r>
                      <a:r>
                        <a:rPr lang="zh-CN" altLang="en-US" sz="1600" dirty="0">
                          <a:solidFill>
                            <a:schemeClr val="tx1"/>
                          </a:solidFill>
                          <a:latin typeface="Arial" panose="020B0604020202020204" pitchFamily="34" charset="0"/>
                          <a:cs typeface="Arial" panose="020B0604020202020204" pitchFamily="34" charset="0"/>
                        </a:rPr>
                        <a:t>在</a:t>
                      </a:r>
                      <a:r>
                        <a:rPr lang="zh-CN" sz="1600" dirty="0">
                          <a:solidFill>
                            <a:schemeClr val="tx1"/>
                          </a:solidFill>
                          <a:latin typeface="Arial" panose="020B0604020202020204" pitchFamily="34" charset="0"/>
                          <a:cs typeface="Arial" panose="020B0604020202020204" pitchFamily="34" charset="0"/>
                        </a:rPr>
                        <a:t>GDP</a:t>
                      </a:r>
                      <a:r>
                        <a:rPr lang="zh-CN" altLang="en-US" sz="1600" dirty="0">
                          <a:solidFill>
                            <a:schemeClr val="tx1"/>
                          </a:solidFill>
                          <a:latin typeface="Arial" panose="020B0604020202020204" pitchFamily="34" charset="0"/>
                          <a:cs typeface="Arial" panose="020B0604020202020204" pitchFamily="34" charset="0"/>
                        </a:rPr>
                        <a:t>中的占比</a:t>
                      </a:r>
                      <a:r>
                        <a:rPr lang="en-US" altLang="zh-CN" sz="1600" dirty="0">
                          <a:solidFill>
                            <a:schemeClr val="tx1"/>
                          </a:solidFill>
                          <a:latin typeface="Arial" panose="020B0604020202020204" pitchFamily="34" charset="0"/>
                          <a:cs typeface="Arial" panose="020B0604020202020204" pitchFamily="34" charset="0"/>
                        </a:rPr>
                        <a:t>%</a:t>
                      </a:r>
                      <a:r>
                        <a:rPr lang="zh-CN" altLang="en-US" sz="1600" dirty="0">
                          <a:solidFill>
                            <a:schemeClr val="tx1"/>
                          </a:solidFill>
                          <a:latin typeface="Arial" panose="020B0604020202020204" pitchFamily="34" charset="0"/>
                          <a:cs typeface="Arial" panose="020B0604020202020204" pitchFamily="34" charset="0"/>
                        </a:rPr>
                        <a:t>，表明与</a:t>
                      </a:r>
                      <a:r>
                        <a:rPr lang="zh-CN" sz="1600" dirty="0">
                          <a:solidFill>
                            <a:schemeClr val="tx1"/>
                          </a:solidFill>
                          <a:latin typeface="Arial" panose="020B0604020202020204" pitchFamily="34" charset="0"/>
                          <a:cs typeface="Arial" panose="020B0604020202020204" pitchFamily="34" charset="0"/>
                        </a:rPr>
                        <a:t>全球经济</a:t>
                      </a:r>
                      <a:r>
                        <a:rPr lang="zh-CN" altLang="en-US" sz="1600" dirty="0">
                          <a:solidFill>
                            <a:schemeClr val="tx1"/>
                          </a:solidFill>
                          <a:latin typeface="Arial" panose="020B0604020202020204" pitchFamily="34" charset="0"/>
                          <a:cs typeface="Arial" panose="020B0604020202020204" pitchFamily="34" charset="0"/>
                        </a:rPr>
                        <a:t>的融合度</a:t>
                      </a:r>
                      <a:endParaRPr lang="zh-CN" sz="1600"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zh-CN" sz="1600" dirty="0">
                          <a:solidFill>
                            <a:schemeClr val="tx1"/>
                          </a:solidFill>
                          <a:latin typeface="Arial" panose="020B0604020202020204" pitchFamily="34" charset="0"/>
                          <a:cs typeface="Arial" panose="020B0604020202020204" pitchFamily="34" charset="0"/>
                        </a:rPr>
                        <a:t>燃料和非燃料服务贸易占 GDP 的百分比在 CAREC 地区和世界其他地区都有所增长，挑战在于加速进展。</a:t>
                      </a:r>
                    </a:p>
                  </a:txBody>
                  <a:tcPr>
                    <a:solidFill>
                      <a:schemeClr val="accent4">
                        <a:lumMod val="20000"/>
                        <a:lumOff val="80000"/>
                      </a:schemeClr>
                    </a:solidFill>
                  </a:tcPr>
                </a:tc>
                <a:extLst>
                  <a:ext uri="{0D108BD9-81ED-4DB2-BD59-A6C34878D82A}">
                    <a16:rowId xmlns:a16="http://schemas.microsoft.com/office/drawing/2014/main" val="4206026680"/>
                  </a:ext>
                </a:extLst>
              </a:tr>
              <a:tr h="517626">
                <a:tc>
                  <a:txBody>
                    <a:bodyPr/>
                    <a:lstStyle/>
                    <a:p>
                      <a:pPr algn="r"/>
                      <a:r>
                        <a:rPr lang="zh-CN" sz="1600">
                          <a:solidFill>
                            <a:schemeClr val="tx1"/>
                          </a:solidFill>
                          <a:latin typeface="Arial" panose="020B0604020202020204" pitchFamily="34" charset="0"/>
                          <a:cs typeface="Arial" panose="020B0604020202020204" pitchFamily="34" charset="0"/>
                        </a:rPr>
                        <a:t>旅游</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zh-CN" sz="1600" dirty="0">
                          <a:solidFill>
                            <a:schemeClr val="tx1"/>
                          </a:solidFill>
                          <a:latin typeface="Arial" panose="020B0604020202020204" pitchFamily="34" charset="0"/>
                          <a:cs typeface="Arial" panose="020B0604020202020204" pitchFamily="34" charset="0"/>
                        </a:rPr>
                        <a:t>CAREC</a:t>
                      </a:r>
                      <a:r>
                        <a:rPr lang="zh-CN" altLang="en-US" sz="1600" dirty="0">
                          <a:solidFill>
                            <a:schemeClr val="tx1"/>
                          </a:solidFill>
                          <a:latin typeface="Arial" panose="020B0604020202020204" pitchFamily="34" charset="0"/>
                          <a:cs typeface="Arial" panose="020B0604020202020204" pitchFamily="34" charset="0"/>
                        </a:rPr>
                        <a:t>成员国旅行和</a:t>
                      </a:r>
                      <a:r>
                        <a:rPr lang="zh-CN" sz="1600" dirty="0">
                          <a:solidFill>
                            <a:schemeClr val="tx1"/>
                          </a:solidFill>
                          <a:latin typeface="Arial" panose="020B0604020202020204" pitchFamily="34" charset="0"/>
                          <a:cs typeface="Arial" panose="020B0604020202020204" pitchFamily="34" charset="0"/>
                        </a:rPr>
                        <a:t>旅游竞争力指数排名上升</a:t>
                      </a:r>
                      <a:endParaRPr lang="en-PH" sz="1600"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zh-CN" sz="1600" dirty="0">
                          <a:solidFill>
                            <a:schemeClr val="tx1"/>
                          </a:solidFill>
                          <a:latin typeface="Arial" panose="020B0604020202020204" pitchFamily="34" charset="0"/>
                          <a:cs typeface="Arial" panose="020B0604020202020204" pitchFamily="34" charset="0"/>
                        </a:rPr>
                        <a:t>11个CAREC</a:t>
                      </a:r>
                      <a:r>
                        <a:rPr lang="zh-CN" altLang="en-US" sz="1600" dirty="0">
                          <a:solidFill>
                            <a:schemeClr val="tx1"/>
                          </a:solidFill>
                          <a:latin typeface="Arial" panose="020B0604020202020204" pitchFamily="34" charset="0"/>
                          <a:cs typeface="Arial" panose="020B0604020202020204" pitchFamily="34" charset="0"/>
                        </a:rPr>
                        <a:t>成员国</a:t>
                      </a:r>
                      <a:r>
                        <a:rPr lang="zh-CN" sz="1600" dirty="0">
                          <a:solidFill>
                            <a:schemeClr val="tx1"/>
                          </a:solidFill>
                          <a:latin typeface="Arial" panose="020B0604020202020204" pitchFamily="34" charset="0"/>
                          <a:cs typeface="Arial" panose="020B0604020202020204" pitchFamily="34" charset="0"/>
                        </a:rPr>
                        <a:t>中有5个提高了旅游业竞争力指数（WEF）的排名。</a:t>
                      </a:r>
                    </a:p>
                  </a:txBody>
                  <a:tcPr>
                    <a:solidFill>
                      <a:schemeClr val="accent4">
                        <a:lumMod val="20000"/>
                        <a:lumOff val="80000"/>
                      </a:schemeClr>
                    </a:solidFill>
                  </a:tcPr>
                </a:tc>
                <a:extLst>
                  <a:ext uri="{0D108BD9-81ED-4DB2-BD59-A6C34878D82A}">
                    <a16:rowId xmlns:a16="http://schemas.microsoft.com/office/drawing/2014/main" val="1921916187"/>
                  </a:ext>
                </a:extLst>
              </a:tr>
              <a:tr h="953521">
                <a:tc>
                  <a:txBody>
                    <a:bodyPr/>
                    <a:lstStyle/>
                    <a:p>
                      <a:pPr algn="r"/>
                      <a:r>
                        <a:rPr lang="zh-CN" sz="1600">
                          <a:solidFill>
                            <a:schemeClr val="tx1"/>
                          </a:solidFill>
                          <a:latin typeface="Arial" panose="020B0604020202020204" pitchFamily="34" charset="0"/>
                          <a:cs typeface="Arial" panose="020B0604020202020204" pitchFamily="34" charset="0"/>
                        </a:rPr>
                        <a:t>经济走廊</a:t>
                      </a: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zh-CN" sz="1600" dirty="0">
                          <a:solidFill>
                            <a:schemeClr val="tx1"/>
                          </a:solidFill>
                          <a:latin typeface="Arial" panose="020B0604020202020204" pitchFamily="34" charset="0"/>
                          <a:cs typeface="Arial" panose="020B0604020202020204" pitchFamily="34" charset="0"/>
                        </a:rPr>
                        <a:t>CAREC</a:t>
                      </a:r>
                      <a:r>
                        <a:rPr lang="zh-CN" altLang="en-US" sz="1600" dirty="0">
                          <a:solidFill>
                            <a:schemeClr val="tx1"/>
                          </a:solidFill>
                          <a:latin typeface="Arial" panose="020B0604020202020204" pitchFamily="34" charset="0"/>
                          <a:cs typeface="Arial" panose="020B0604020202020204" pitchFamily="34" charset="0"/>
                        </a:rPr>
                        <a:t>成员国</a:t>
                      </a:r>
                      <a:r>
                        <a:rPr lang="zh-CN" sz="1600" dirty="0">
                          <a:solidFill>
                            <a:schemeClr val="tx1"/>
                          </a:solidFill>
                          <a:latin typeface="Arial" panose="020B0604020202020204" pitchFamily="34" charset="0"/>
                          <a:cs typeface="Arial" panose="020B0604020202020204" pitchFamily="34" charset="0"/>
                        </a:rPr>
                        <a:t>应用跨境经济走廊概念</a:t>
                      </a:r>
                      <a:r>
                        <a:rPr lang="en-US" altLang="zh-CN" sz="1600" dirty="0">
                          <a:solidFill>
                            <a:schemeClr val="tx1"/>
                          </a:solidFill>
                          <a:latin typeface="Arial" panose="020B0604020202020204" pitchFamily="34" charset="0"/>
                          <a:cs typeface="Arial" panose="020B0604020202020204" pitchFamily="34" charset="0"/>
                        </a:rPr>
                        <a:t>,</a:t>
                      </a:r>
                      <a:r>
                        <a:rPr lang="zh-CN" sz="1600" dirty="0">
                          <a:solidFill>
                            <a:schemeClr val="tx1"/>
                          </a:solidFill>
                          <a:latin typeface="Arial" panose="020B0604020202020204" pitchFamily="34" charset="0"/>
                          <a:cs typeface="Arial" panose="020B0604020202020204" pitchFamily="34" charset="0"/>
                        </a:rPr>
                        <a:t>加强经济</a:t>
                      </a:r>
                      <a:r>
                        <a:rPr lang="zh-CN" altLang="en-US" sz="1600" dirty="0">
                          <a:solidFill>
                            <a:schemeClr val="tx1"/>
                          </a:solidFill>
                          <a:latin typeface="Arial" panose="020B0604020202020204" pitchFamily="34" charset="0"/>
                          <a:cs typeface="Arial" panose="020B0604020202020204" pitchFamily="34" charset="0"/>
                        </a:rPr>
                        <a:t>互联</a:t>
                      </a:r>
                      <a:r>
                        <a:rPr lang="zh-CN" sz="1600" dirty="0">
                          <a:solidFill>
                            <a:schemeClr val="tx1"/>
                          </a:solidFill>
                          <a:latin typeface="Arial" panose="020B0604020202020204" pitchFamily="34" charset="0"/>
                          <a:cs typeface="Arial" panose="020B0604020202020204" pitchFamily="34" charset="0"/>
                        </a:rPr>
                        <a:t>，推动跨境地区的贸易和发展</a:t>
                      </a:r>
                      <a:endParaRPr lang="en-PH" sz="1600" dirty="0">
                        <a:solidFill>
                          <a:schemeClr val="tx1"/>
                        </a:solidFill>
                        <a:latin typeface="Arial" panose="020B0604020202020204" pitchFamily="34" charset="0"/>
                        <a:cs typeface="Arial" panose="020B0604020202020204" pitchFamily="34" charset="0"/>
                      </a:endParaRPr>
                    </a:p>
                  </a:txBody>
                  <a:tcPr>
                    <a:solidFill>
                      <a:schemeClr val="accent4">
                        <a:lumMod val="20000"/>
                        <a:lumOff val="80000"/>
                      </a:schemeClr>
                    </a:solidFill>
                  </a:tcPr>
                </a:tc>
                <a:tc>
                  <a:txBody>
                    <a:bodyPr/>
                    <a:lstStyle/>
                    <a:p>
                      <a:pPr marL="285750" indent="-285750">
                        <a:buFont typeface="Arial" panose="020B0604020202020204" pitchFamily="34" charset="0"/>
                        <a:buChar char="•"/>
                      </a:pPr>
                      <a:r>
                        <a:rPr lang="zh-CN" sz="1600" dirty="0">
                          <a:solidFill>
                            <a:schemeClr val="tx1"/>
                          </a:solidFill>
                          <a:latin typeface="Arial" panose="020B0604020202020204" pitchFamily="34" charset="0"/>
                          <a:cs typeface="Arial" panose="020B0604020202020204" pitchFamily="34" charset="0"/>
                        </a:rPr>
                        <a:t>11个CAREC国家中有7</a:t>
                      </a:r>
                      <a:r>
                        <a:rPr lang="zh-CN" altLang="en-US" sz="1600" dirty="0">
                          <a:solidFill>
                            <a:schemeClr val="tx1"/>
                          </a:solidFill>
                          <a:latin typeface="Arial" panose="020B0604020202020204" pitchFamily="34" charset="0"/>
                          <a:cs typeface="Arial" panose="020B0604020202020204" pitchFamily="34" charset="0"/>
                        </a:rPr>
                        <a:t>在其国家发展战略中纳入了经济走廊开发（</a:t>
                      </a:r>
                      <a:r>
                        <a:rPr lang="en-US" altLang="zh-CN" sz="1600" dirty="0">
                          <a:solidFill>
                            <a:schemeClr val="tx1"/>
                          </a:solidFill>
                          <a:latin typeface="Arial" panose="020B0604020202020204" pitchFamily="34" charset="0"/>
                          <a:cs typeface="Arial" panose="020B0604020202020204" pitchFamily="34" charset="0"/>
                        </a:rPr>
                        <a:t>ECD</a:t>
                      </a:r>
                      <a:r>
                        <a:rPr lang="zh-CN" altLang="en-US" sz="1600" dirty="0">
                          <a:solidFill>
                            <a:schemeClr val="tx1"/>
                          </a:solidFill>
                          <a:latin typeface="Arial" panose="020B0604020202020204" pitchFamily="34" charset="0"/>
                          <a:cs typeface="Arial" panose="020B0604020202020204" pitchFamily="34" charset="0"/>
                        </a:rPr>
                        <a:t>）概念，</a:t>
                      </a:r>
                      <a:r>
                        <a:rPr lang="zh-CN" sz="1600" dirty="0">
                          <a:solidFill>
                            <a:schemeClr val="tx1"/>
                          </a:solidFill>
                          <a:latin typeface="Arial" panose="020B0604020202020204" pitchFamily="34" charset="0"/>
                          <a:cs typeface="Arial" panose="020B0604020202020204" pitchFamily="34" charset="0"/>
                        </a:rPr>
                        <a:t>挑战在于多方利益相关者之间的协调。</a:t>
                      </a:r>
                    </a:p>
                  </a:txBody>
                  <a:tcPr>
                    <a:solidFill>
                      <a:schemeClr val="accent4">
                        <a:lumMod val="20000"/>
                        <a:lumOff val="80000"/>
                      </a:schemeClr>
                    </a:solidFill>
                  </a:tcPr>
                </a:tc>
                <a:extLst>
                  <a:ext uri="{0D108BD9-81ED-4DB2-BD59-A6C34878D82A}">
                    <a16:rowId xmlns:a16="http://schemas.microsoft.com/office/drawing/2014/main" val="2782143809"/>
                  </a:ext>
                </a:extLst>
              </a:tr>
            </a:tbl>
          </a:graphicData>
        </a:graphic>
      </p:graphicFrame>
      <p:graphicFrame>
        <p:nvGraphicFramePr>
          <p:cNvPr id="3" name="Table 2">
            <a:extLst>
              <a:ext uri="{FF2B5EF4-FFF2-40B4-BE49-F238E27FC236}">
                <a16:creationId xmlns:a16="http://schemas.microsoft.com/office/drawing/2014/main" id="{99AC2CD6-90A6-DF53-70E4-D66C202E2AB0}"/>
              </a:ext>
            </a:extLst>
          </p:cNvPr>
          <p:cNvGraphicFramePr>
            <a:graphicFrameLocks noGrp="1"/>
          </p:cNvGraphicFramePr>
          <p:nvPr>
            <p:extLst>
              <p:ext uri="{D42A27DB-BD31-4B8C-83A1-F6EECF244321}">
                <p14:modId xmlns:p14="http://schemas.microsoft.com/office/powerpoint/2010/main" val="430991047"/>
              </p:ext>
            </p:extLst>
          </p:nvPr>
        </p:nvGraphicFramePr>
        <p:xfrm>
          <a:off x="511276" y="5354201"/>
          <a:ext cx="11379032" cy="579120"/>
        </p:xfrm>
        <a:graphic>
          <a:graphicData uri="http://schemas.openxmlformats.org/drawingml/2006/table">
            <a:tbl>
              <a:tblPr firstRow="1" bandRow="1">
                <a:tableStyleId>{21E4AEA4-8DFA-4A89-87EB-49C32662AFE0}</a:tableStyleId>
              </a:tblPr>
              <a:tblGrid>
                <a:gridCol w="1887406">
                  <a:extLst>
                    <a:ext uri="{9D8B030D-6E8A-4147-A177-3AD203B41FA5}">
                      <a16:colId xmlns:a16="http://schemas.microsoft.com/office/drawing/2014/main" val="2177518563"/>
                    </a:ext>
                  </a:extLst>
                </a:gridCol>
                <a:gridCol w="4292392">
                  <a:extLst>
                    <a:ext uri="{9D8B030D-6E8A-4147-A177-3AD203B41FA5}">
                      <a16:colId xmlns:a16="http://schemas.microsoft.com/office/drawing/2014/main" val="3776769160"/>
                    </a:ext>
                  </a:extLst>
                </a:gridCol>
                <a:gridCol w="5199234">
                  <a:extLst>
                    <a:ext uri="{9D8B030D-6E8A-4147-A177-3AD203B41FA5}">
                      <a16:colId xmlns:a16="http://schemas.microsoft.com/office/drawing/2014/main" val="3076291707"/>
                    </a:ext>
                  </a:extLst>
                </a:gridCol>
              </a:tblGrid>
              <a:tr h="541009">
                <a:tc>
                  <a:txBody>
                    <a:bodyPr/>
                    <a:lstStyle/>
                    <a:p>
                      <a:pPr algn="r"/>
                      <a:r>
                        <a:rPr lang="zh-CN" sz="1600" b="1" dirty="0">
                          <a:solidFill>
                            <a:schemeClr val="tx1"/>
                          </a:solidFill>
                          <a:latin typeface="Arial" panose="020B0604020202020204" pitchFamily="34" charset="0"/>
                          <a:cs typeface="Arial" panose="020B0604020202020204" pitchFamily="34" charset="0"/>
                        </a:rPr>
                        <a:t>集群 3：</a:t>
                      </a:r>
                      <a:r>
                        <a:rPr lang="zh-CN" sz="1600" dirty="0">
                          <a:solidFill>
                            <a:schemeClr val="tx1"/>
                          </a:solidFill>
                          <a:latin typeface="Arial" panose="020B0604020202020204" pitchFamily="34" charset="0"/>
                          <a:cs typeface="Arial" panose="020B0604020202020204" pitchFamily="34" charset="0"/>
                        </a:rPr>
                        <a:t> </a:t>
                      </a:r>
                    </a:p>
                    <a:p>
                      <a:pPr algn="r"/>
                      <a:r>
                        <a:rPr lang="zh-CN" altLang="en-US" sz="1600" b="0" dirty="0">
                          <a:solidFill>
                            <a:schemeClr val="tx1"/>
                          </a:solidFill>
                          <a:latin typeface="Arial" panose="020B0604020202020204" pitchFamily="34" charset="0"/>
                          <a:cs typeface="Arial" panose="020B0604020202020204" pitchFamily="34" charset="0"/>
                        </a:rPr>
                        <a:t>能源</a:t>
                      </a:r>
                      <a:endParaRPr lang="zh-CN" sz="1600" b="0" dirty="0">
                        <a:solidFill>
                          <a:schemeClr val="tx1"/>
                        </a:solidFill>
                        <a:latin typeface="Arial" panose="020B0604020202020204" pitchFamily="34" charset="0"/>
                        <a:cs typeface="Arial" panose="020B0604020202020204" pitchFamily="34" charset="0"/>
                      </a:endParaRPr>
                    </a:p>
                  </a:txBody>
                  <a:tcPr>
                    <a:solidFill>
                      <a:srgbClr val="FFA7A7"/>
                    </a:solidFill>
                  </a:tcPr>
                </a:tc>
                <a:tc>
                  <a:txBody>
                    <a:bodyPr/>
                    <a:lstStyle/>
                    <a:p>
                      <a:pPr marL="285750" indent="-285750">
                        <a:buFont typeface="Arial" panose="020B0604020202020204" pitchFamily="34" charset="0"/>
                        <a:buChar char="•"/>
                      </a:pPr>
                      <a:r>
                        <a:rPr lang="zh-CN" sz="1600" b="0" dirty="0">
                          <a:solidFill>
                            <a:schemeClr val="tx1"/>
                          </a:solidFill>
                          <a:latin typeface="Arial" panose="020B0604020202020204" pitchFamily="34" charset="0"/>
                          <a:cs typeface="Arial" panose="020B0604020202020204" pitchFamily="34" charset="0"/>
                        </a:rPr>
                        <a:t>CAREC</a:t>
                      </a:r>
                      <a:r>
                        <a:rPr lang="zh-CN" altLang="en-US" sz="1600" b="0" dirty="0">
                          <a:solidFill>
                            <a:schemeClr val="tx1"/>
                          </a:solidFill>
                          <a:latin typeface="Arial" panose="020B0604020202020204" pitchFamily="34" charset="0"/>
                          <a:cs typeface="Arial" panose="020B0604020202020204" pitchFamily="34" charset="0"/>
                        </a:rPr>
                        <a:t>成员国中</a:t>
                      </a:r>
                      <a:r>
                        <a:rPr lang="zh-CN" sz="1600" b="0" dirty="0">
                          <a:solidFill>
                            <a:schemeClr val="tx1"/>
                          </a:solidFill>
                          <a:latin typeface="Arial" panose="020B0604020202020204" pitchFamily="34" charset="0"/>
                          <a:cs typeface="Arial" panose="020B0604020202020204" pitchFamily="34" charset="0"/>
                        </a:rPr>
                        <a:t>可再生能源</a:t>
                      </a:r>
                      <a:r>
                        <a:rPr lang="zh-CN" altLang="en-US" sz="1600" b="0" dirty="0">
                          <a:solidFill>
                            <a:schemeClr val="tx1"/>
                          </a:solidFill>
                          <a:latin typeface="Arial" panose="020B0604020202020204" pitchFamily="34" charset="0"/>
                          <a:cs typeface="Arial" panose="020B0604020202020204" pitchFamily="34" charset="0"/>
                        </a:rPr>
                        <a:t>占比</a:t>
                      </a:r>
                      <a:r>
                        <a:rPr lang="en-US" altLang="zh-CN" sz="1600" b="0" dirty="0">
                          <a:solidFill>
                            <a:schemeClr val="tx1"/>
                          </a:solidFill>
                          <a:latin typeface="Arial" panose="020B0604020202020204" pitchFamily="34" charset="0"/>
                          <a:cs typeface="Arial" panose="020B0604020202020204" pitchFamily="34" charset="0"/>
                        </a:rPr>
                        <a:t>%</a:t>
                      </a:r>
                      <a:endParaRPr lang="en-PH" sz="1600" b="0" dirty="0">
                        <a:solidFill>
                          <a:schemeClr val="tx1"/>
                        </a:solidFill>
                        <a:latin typeface="Arial" panose="020B0604020202020204" pitchFamily="34" charset="0"/>
                        <a:cs typeface="Arial" panose="020B0604020202020204" pitchFamily="34" charset="0"/>
                      </a:endParaRPr>
                    </a:p>
                  </a:txBody>
                  <a:tcPr>
                    <a:solidFill>
                      <a:srgbClr val="FFA7A7"/>
                    </a:solidFill>
                  </a:tcPr>
                </a:tc>
                <a:tc>
                  <a:txBody>
                    <a:bodyPr/>
                    <a:lstStyle/>
                    <a:p>
                      <a:pPr marL="285750" indent="-285750">
                        <a:buFont typeface="Arial" panose="020B0604020202020204" pitchFamily="34" charset="0"/>
                        <a:buChar char="•"/>
                      </a:pPr>
                      <a:r>
                        <a:rPr lang="zh-CN" sz="1600" b="0" dirty="0">
                          <a:solidFill>
                            <a:schemeClr val="tx1"/>
                          </a:solidFill>
                          <a:latin typeface="Arial" panose="020B0604020202020204" pitchFamily="34" charset="0"/>
                          <a:cs typeface="Arial" panose="020B0604020202020204" pitchFamily="34" charset="0"/>
                        </a:rPr>
                        <a:t>CAREC</a:t>
                      </a:r>
                      <a:r>
                        <a:rPr lang="zh-CN" altLang="en-US" sz="1600" b="0" dirty="0">
                          <a:solidFill>
                            <a:schemeClr val="tx1"/>
                          </a:solidFill>
                          <a:latin typeface="Arial" panose="020B0604020202020204" pitchFamily="34" charset="0"/>
                          <a:cs typeface="Arial" panose="020B0604020202020204" pitchFamily="34" charset="0"/>
                        </a:rPr>
                        <a:t>成员国</a:t>
                      </a:r>
                      <a:r>
                        <a:rPr lang="zh-CN" sz="1600" b="0" dirty="0">
                          <a:solidFill>
                            <a:schemeClr val="tx1"/>
                          </a:solidFill>
                          <a:latin typeface="Arial" panose="020B0604020202020204" pitchFamily="34" charset="0"/>
                          <a:cs typeface="Arial" panose="020B0604020202020204" pitchFamily="34" charset="0"/>
                        </a:rPr>
                        <a:t>可再生能源</a:t>
                      </a:r>
                      <a:r>
                        <a:rPr lang="zh-CN" altLang="en-US" sz="1600" b="0" dirty="0">
                          <a:solidFill>
                            <a:schemeClr val="tx1"/>
                          </a:solidFill>
                          <a:latin typeface="Arial" panose="020B0604020202020204" pitchFamily="34" charset="0"/>
                          <a:cs typeface="Arial" panose="020B0604020202020204" pitchFamily="34" charset="0"/>
                        </a:rPr>
                        <a:t>占比</a:t>
                      </a:r>
                      <a:r>
                        <a:rPr lang="zh-CN" sz="1600" b="0" dirty="0">
                          <a:solidFill>
                            <a:schemeClr val="tx1"/>
                          </a:solidFill>
                          <a:latin typeface="Arial" panose="020B0604020202020204" pitchFamily="34" charset="0"/>
                          <a:cs typeface="Arial" panose="020B0604020202020204" pitchFamily="34" charset="0"/>
                        </a:rPr>
                        <a:t>从不足 1% 增加到 6%</a:t>
                      </a:r>
                    </a:p>
                  </a:txBody>
                  <a:tcPr>
                    <a:solidFill>
                      <a:srgbClr val="FFA7A7"/>
                    </a:solidFill>
                  </a:tcPr>
                </a:tc>
                <a:extLst>
                  <a:ext uri="{0D108BD9-81ED-4DB2-BD59-A6C34878D82A}">
                    <a16:rowId xmlns:a16="http://schemas.microsoft.com/office/drawing/2014/main" val="2157479794"/>
                  </a:ext>
                </a:extLst>
              </a:tr>
            </a:tbl>
          </a:graphicData>
        </a:graphic>
      </p:graphicFrame>
    </p:spTree>
    <p:extLst>
      <p:ext uri="{BB962C8B-B14F-4D97-AF65-F5344CB8AC3E}">
        <p14:creationId xmlns:p14="http://schemas.microsoft.com/office/powerpoint/2010/main" val="232319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C52671B-2D80-B47C-D4EE-63EA7001AFD6}"/>
              </a:ext>
            </a:extLst>
          </p:cNvPr>
          <p:cNvGraphicFramePr>
            <a:graphicFrameLocks noGrp="1"/>
          </p:cNvGraphicFramePr>
          <p:nvPr>
            <p:extLst>
              <p:ext uri="{D42A27DB-BD31-4B8C-83A1-F6EECF244321}">
                <p14:modId xmlns:p14="http://schemas.microsoft.com/office/powerpoint/2010/main" val="2429141026"/>
              </p:ext>
            </p:extLst>
          </p:nvPr>
        </p:nvGraphicFramePr>
        <p:xfrm>
          <a:off x="418699" y="1004060"/>
          <a:ext cx="11354601" cy="4639507"/>
        </p:xfrm>
        <a:graphic>
          <a:graphicData uri="http://schemas.openxmlformats.org/drawingml/2006/table">
            <a:tbl>
              <a:tblPr firstRow="1" bandRow="1">
                <a:tableStyleId>{21E4AEA4-8DFA-4A89-87EB-49C32662AFE0}</a:tableStyleId>
              </a:tblPr>
              <a:tblGrid>
                <a:gridCol w="1558957">
                  <a:extLst>
                    <a:ext uri="{9D8B030D-6E8A-4147-A177-3AD203B41FA5}">
                      <a16:colId xmlns:a16="http://schemas.microsoft.com/office/drawing/2014/main" val="3350943435"/>
                    </a:ext>
                  </a:extLst>
                </a:gridCol>
                <a:gridCol w="4607573">
                  <a:extLst>
                    <a:ext uri="{9D8B030D-6E8A-4147-A177-3AD203B41FA5}">
                      <a16:colId xmlns:a16="http://schemas.microsoft.com/office/drawing/2014/main" val="2332377765"/>
                    </a:ext>
                  </a:extLst>
                </a:gridCol>
                <a:gridCol w="5188071">
                  <a:extLst>
                    <a:ext uri="{9D8B030D-6E8A-4147-A177-3AD203B41FA5}">
                      <a16:colId xmlns:a16="http://schemas.microsoft.com/office/drawing/2014/main" val="2364648434"/>
                    </a:ext>
                  </a:extLst>
                </a:gridCol>
              </a:tblGrid>
              <a:tr h="1907768">
                <a:tc>
                  <a:txBody>
                    <a:bodyPr/>
                    <a:lstStyle/>
                    <a:p>
                      <a:pPr algn="r"/>
                      <a:r>
                        <a:rPr lang="zh-CN" altLang="en-US" sz="1600" dirty="0">
                          <a:solidFill>
                            <a:schemeClr val="tx1"/>
                          </a:solidFill>
                          <a:latin typeface="Arial" panose="020B0604020202020204" pitchFamily="34" charset="0"/>
                          <a:cs typeface="Arial" panose="020B0604020202020204" pitchFamily="34" charset="0"/>
                        </a:rPr>
                        <a:t>集群</a:t>
                      </a:r>
                      <a:r>
                        <a:rPr lang="en-US" altLang="zh-CN" sz="1600" dirty="0">
                          <a:solidFill>
                            <a:schemeClr val="tx1"/>
                          </a:solidFill>
                          <a:latin typeface="Arial" panose="020B0604020202020204" pitchFamily="34" charset="0"/>
                          <a:cs typeface="Arial" panose="020B0604020202020204" pitchFamily="34" charset="0"/>
                        </a:rPr>
                        <a:t>3</a:t>
                      </a:r>
                      <a:r>
                        <a:rPr lang="zh-CN" sz="1600" dirty="0">
                          <a:solidFill>
                            <a:schemeClr val="tx1"/>
                          </a:solidFill>
                          <a:latin typeface="Arial" panose="020B0604020202020204" pitchFamily="34" charset="0"/>
                          <a:cs typeface="Arial" panose="020B0604020202020204" pitchFamily="34" charset="0"/>
                        </a:rPr>
                        <a:t>：</a:t>
                      </a:r>
                      <a:r>
                        <a:rPr lang="zh-CN" altLang="en-US" sz="1600" b="0" dirty="0">
                          <a:solidFill>
                            <a:schemeClr val="tx1"/>
                          </a:solidFill>
                          <a:latin typeface="Arial" panose="020B0604020202020204" pitchFamily="34" charset="0"/>
                          <a:cs typeface="Arial" panose="020B0604020202020204" pitchFamily="34" charset="0"/>
                        </a:rPr>
                        <a:t>交通运输</a:t>
                      </a:r>
                      <a:endParaRPr lang="zh-CN" sz="1600" b="0" dirty="0">
                        <a:solidFill>
                          <a:schemeClr val="tx1"/>
                        </a:solidFill>
                        <a:latin typeface="Arial" panose="020B0604020202020204" pitchFamily="34" charset="0"/>
                        <a:cs typeface="Arial" panose="020B0604020202020204" pitchFamily="34" charset="0"/>
                      </a:endParaRPr>
                    </a:p>
                  </a:txBody>
                  <a:tcPr>
                    <a:solidFill>
                      <a:srgbClr val="FFA7A7"/>
                    </a:solidFill>
                  </a:tcPr>
                </a:tc>
                <a:tc>
                  <a:txBody>
                    <a:bodyPr/>
                    <a:lstStyle/>
                    <a:p>
                      <a:pPr marL="285750" indent="-285750">
                        <a:buFont typeface="Arial" panose="020B0604020202020204" pitchFamily="34" charset="0"/>
                        <a:buChar char="•"/>
                      </a:pPr>
                      <a:r>
                        <a:rPr lang="zh-CN" altLang="en-US" sz="1600" b="0" dirty="0">
                          <a:solidFill>
                            <a:schemeClr val="tx1"/>
                          </a:solidFill>
                          <a:latin typeface="Arial" panose="020B0604020202020204" pitchFamily="34" charset="0"/>
                          <a:cs typeface="Arial" panose="020B0604020202020204" pitchFamily="34" charset="0"/>
                        </a:rPr>
                        <a:t>提高</a:t>
                      </a:r>
                      <a:r>
                        <a:rPr lang="zh-CN" sz="1600" b="0" dirty="0">
                          <a:solidFill>
                            <a:schemeClr val="tx1"/>
                          </a:solidFill>
                          <a:latin typeface="Arial" panose="020B0604020202020204" pitchFamily="34" charset="0"/>
                          <a:cs typeface="Arial" panose="020B0604020202020204" pitchFamily="34" charset="0"/>
                        </a:rPr>
                        <a:t>总体走廊性能</a:t>
                      </a:r>
                      <a:r>
                        <a:rPr lang="zh-CN" sz="1800" b="0" kern="1200" dirty="0">
                          <a:solidFill>
                            <a:schemeClr val="dk1"/>
                          </a:solidFill>
                          <a:effectLst/>
                          <a:latin typeface="+mn-lt"/>
                          <a:ea typeface="+mn-ea"/>
                          <a:cs typeface="+mn-cs"/>
                        </a:rPr>
                        <a:t>——</a:t>
                      </a:r>
                      <a:r>
                        <a:rPr lang="zh-CN" altLang="en-US" sz="1800" b="0" kern="1200" dirty="0">
                          <a:solidFill>
                            <a:schemeClr val="dk1"/>
                          </a:solidFill>
                          <a:effectLst/>
                          <a:latin typeface="+mn-lt"/>
                          <a:ea typeface="+mn-ea"/>
                          <a:cs typeface="+mn-cs"/>
                        </a:rPr>
                        <a:t>各走廊有</a:t>
                      </a:r>
                      <a:r>
                        <a:rPr lang="zh-CN" altLang="en-US" sz="1600" b="0" kern="1200" dirty="0">
                          <a:solidFill>
                            <a:schemeClr val="tx1"/>
                          </a:solidFill>
                          <a:effectLst/>
                          <a:latin typeface="Arial" panose="020B0604020202020204" pitchFamily="34" charset="0"/>
                          <a:ea typeface="+mn-ea"/>
                          <a:cs typeface="Arial" panose="020B0604020202020204" pitchFamily="34" charset="0"/>
                        </a:rPr>
                        <a:t>延误</a:t>
                      </a:r>
                      <a:r>
                        <a:rPr lang="zh-CN" sz="1600" b="0" dirty="0">
                          <a:solidFill>
                            <a:schemeClr val="tx1"/>
                          </a:solidFill>
                          <a:latin typeface="Arial" panose="020B0604020202020204" pitchFamily="34" charset="0"/>
                          <a:cs typeface="Arial" panose="020B0604020202020204" pitchFamily="34" charset="0"/>
                        </a:rPr>
                        <a:t>速度 (SWD) 和无</a:t>
                      </a:r>
                      <a:r>
                        <a:rPr lang="zh-CN" altLang="en-US" sz="1600" b="0" dirty="0">
                          <a:solidFill>
                            <a:schemeClr val="tx1"/>
                          </a:solidFill>
                          <a:latin typeface="Arial" panose="020B0604020202020204" pitchFamily="34" charset="0"/>
                          <a:cs typeface="Arial" panose="020B0604020202020204" pitchFamily="34" charset="0"/>
                        </a:rPr>
                        <a:t>延误</a:t>
                      </a:r>
                      <a:r>
                        <a:rPr lang="zh-CN" sz="1600" b="0" dirty="0">
                          <a:solidFill>
                            <a:schemeClr val="tx1"/>
                          </a:solidFill>
                          <a:latin typeface="Arial" panose="020B0604020202020204" pitchFamily="34" charset="0"/>
                          <a:cs typeface="Arial" panose="020B0604020202020204" pitchFamily="34" charset="0"/>
                        </a:rPr>
                        <a:t>速度 (SWOD)</a:t>
                      </a:r>
                      <a:r>
                        <a:rPr lang="zh-CN" altLang="en-US" sz="1600" b="0" dirty="0">
                          <a:solidFill>
                            <a:schemeClr val="tx1"/>
                          </a:solidFill>
                          <a:latin typeface="Arial" panose="020B0604020202020204" pitchFamily="34" charset="0"/>
                          <a:cs typeface="Arial" panose="020B0604020202020204" pitchFamily="34" charset="0"/>
                        </a:rPr>
                        <a:t>的平均速度</a:t>
                      </a:r>
                      <a:r>
                        <a:rPr lang="zh-CN" sz="1600" b="0" dirty="0">
                          <a:solidFill>
                            <a:schemeClr val="tx1"/>
                          </a:solidFill>
                          <a:latin typeface="Arial" panose="020B0604020202020204" pitchFamily="34" charset="0"/>
                          <a:cs typeface="Arial" panose="020B0604020202020204" pitchFamily="34" charset="0"/>
                        </a:rPr>
                        <a:t> </a:t>
                      </a:r>
                      <a:r>
                        <a:rPr lang="zh-CN" sz="1600" b="0" kern="1200" dirty="0">
                          <a:solidFill>
                            <a:schemeClr val="dk1"/>
                          </a:solidFill>
                          <a:effectLst/>
                          <a:latin typeface="+mn-lt"/>
                          <a:ea typeface="+mn-ea"/>
                          <a:cs typeface="+mn-cs"/>
                        </a:rPr>
                        <a:t>——</a:t>
                      </a:r>
                      <a:r>
                        <a:rPr lang="zh-CN" sz="1600" b="0" kern="1200" dirty="0">
                          <a:solidFill>
                            <a:schemeClr val="tx1"/>
                          </a:solidFill>
                          <a:latin typeface="Arial" panose="020B0604020202020204" pitchFamily="34" charset="0"/>
                          <a:ea typeface="+mn-ea"/>
                          <a:cs typeface="Arial" panose="020B0604020202020204" pitchFamily="34" charset="0"/>
                        </a:rPr>
                        <a:t>以增强经济连通性和区域交通基础设施的可持续性</a:t>
                      </a:r>
                      <a:endParaRPr lang="en-PH" sz="1600" b="0" kern="1200" dirty="0">
                        <a:solidFill>
                          <a:schemeClr val="tx1"/>
                        </a:solidFill>
                        <a:latin typeface="Arial" panose="020B0604020202020204" pitchFamily="34" charset="0"/>
                        <a:ea typeface="+mn-ea"/>
                        <a:cs typeface="Arial" panose="020B0604020202020204" pitchFamily="34" charset="0"/>
                      </a:endParaRPr>
                    </a:p>
                  </a:txBody>
                  <a:tcPr>
                    <a:solidFill>
                      <a:srgbClr val="FFA7A7"/>
                    </a:solidFill>
                  </a:tcPr>
                </a:tc>
                <a:tc>
                  <a:txBody>
                    <a:bodyPr/>
                    <a:lstStyle/>
                    <a:p>
                      <a:pPr marL="285750" indent="-285750">
                        <a:buFont typeface="Arial" panose="020B0604020202020204" pitchFamily="34" charset="0"/>
                        <a:buChar char="•"/>
                      </a:pPr>
                      <a:r>
                        <a:rPr lang="zh-CN" sz="1600" b="0" dirty="0">
                          <a:solidFill>
                            <a:schemeClr val="tx1"/>
                          </a:solidFill>
                          <a:latin typeface="Arial" panose="020B0604020202020204" pitchFamily="34" charset="0"/>
                          <a:cs typeface="Arial" panose="020B0604020202020204" pitchFamily="34" charset="0"/>
                        </a:rPr>
                        <a:t>尽管</a:t>
                      </a:r>
                      <a:r>
                        <a:rPr lang="zh-CN" altLang="en-US" sz="1600" b="0" dirty="0">
                          <a:solidFill>
                            <a:schemeClr val="tx1"/>
                          </a:solidFill>
                          <a:latin typeface="Arial" panose="020B0604020202020204" pitchFamily="34" charset="0"/>
                          <a:cs typeface="Arial" panose="020B0604020202020204" pitchFamily="34" charset="0"/>
                        </a:rPr>
                        <a:t>受疫情影响，批准了</a:t>
                      </a:r>
                      <a:r>
                        <a:rPr lang="zh-CN" sz="1600" b="0" dirty="0">
                          <a:solidFill>
                            <a:schemeClr val="tx1"/>
                          </a:solidFill>
                          <a:latin typeface="Arial" panose="020B0604020202020204" pitchFamily="34" charset="0"/>
                          <a:cs typeface="Arial" panose="020B0604020202020204" pitchFamily="34" charset="0"/>
                        </a:rPr>
                        <a:t> 24 个投资和技术援助项目</a:t>
                      </a:r>
                      <a:r>
                        <a:rPr lang="zh-CN" altLang="en-US" sz="1600" b="0" dirty="0">
                          <a:solidFill>
                            <a:schemeClr val="tx1"/>
                          </a:solidFill>
                          <a:latin typeface="Arial" panose="020B0604020202020204" pitchFamily="34" charset="0"/>
                          <a:cs typeface="Arial" panose="020B0604020202020204" pitchFamily="34" charset="0"/>
                        </a:rPr>
                        <a:t>，总体走廊性能与铁路运输的</a:t>
                      </a:r>
                      <a:r>
                        <a:rPr lang="zh-CN" sz="1600" b="0" dirty="0">
                          <a:solidFill>
                            <a:schemeClr val="tx1"/>
                          </a:solidFill>
                          <a:latin typeface="Arial" panose="020B0604020202020204" pitchFamily="34" charset="0"/>
                          <a:cs typeface="Arial" panose="020B0604020202020204" pitchFamily="34" charset="0"/>
                        </a:rPr>
                        <a:t>基线相比</a:t>
                      </a:r>
                      <a:r>
                        <a:rPr lang="zh-CN" altLang="en-US" sz="1600" b="0" dirty="0">
                          <a:solidFill>
                            <a:schemeClr val="tx1"/>
                          </a:solidFill>
                          <a:latin typeface="Arial" panose="020B0604020202020204" pitchFamily="34" charset="0"/>
                          <a:cs typeface="Arial" panose="020B0604020202020204" pitchFamily="34" charset="0"/>
                        </a:rPr>
                        <a:t>有微小改善</a:t>
                      </a:r>
                      <a:r>
                        <a:rPr lang="zh-CN" sz="1600" b="0" dirty="0">
                          <a:solidFill>
                            <a:schemeClr val="tx1"/>
                          </a:solidFill>
                          <a:latin typeface="Arial" panose="020B0604020202020204" pitchFamily="34" charset="0"/>
                          <a:cs typeface="Arial" panose="020B0604020202020204" pitchFamily="34" charset="0"/>
                        </a:rPr>
                        <a:t>，</a:t>
                      </a:r>
                      <a:r>
                        <a:rPr lang="zh-CN" altLang="en-US" sz="1600" b="0" dirty="0">
                          <a:solidFill>
                            <a:schemeClr val="tx1"/>
                          </a:solidFill>
                          <a:latin typeface="Arial" panose="020B0604020202020204" pitchFamily="34" charset="0"/>
                          <a:cs typeface="Arial" panose="020B0604020202020204" pitchFamily="34" charset="0"/>
                        </a:rPr>
                        <a:t>但在公路运输方面几乎没有改善。各国的</a:t>
                      </a:r>
                      <a:r>
                        <a:rPr lang="zh-CN" sz="1600" b="0" dirty="0">
                          <a:solidFill>
                            <a:schemeClr val="tx1"/>
                          </a:solidFill>
                          <a:latin typeface="Arial" panose="020B0604020202020204" pitchFamily="34" charset="0"/>
                          <a:cs typeface="Arial" panose="020B0604020202020204" pitchFamily="34" charset="0"/>
                        </a:rPr>
                        <a:t>治理问题和</a:t>
                      </a:r>
                      <a:r>
                        <a:rPr lang="zh-CN" altLang="en-US" sz="1600" b="0" dirty="0">
                          <a:solidFill>
                            <a:schemeClr val="tx1"/>
                          </a:solidFill>
                          <a:latin typeface="Arial" panose="020B0604020202020204" pitchFamily="34" charset="0"/>
                          <a:cs typeface="Arial" panose="020B0604020202020204" pitchFamily="34" charset="0"/>
                        </a:rPr>
                        <a:t>对</a:t>
                      </a:r>
                      <a:r>
                        <a:rPr lang="zh-CN" sz="1600" b="0" dirty="0">
                          <a:solidFill>
                            <a:schemeClr val="tx1"/>
                          </a:solidFill>
                          <a:latin typeface="Arial" panose="020B0604020202020204" pitchFamily="34" charset="0"/>
                          <a:cs typeface="Arial" panose="020B0604020202020204" pitchFamily="34" charset="0"/>
                        </a:rPr>
                        <a:t>安全</a:t>
                      </a:r>
                      <a:r>
                        <a:rPr lang="zh-CN" altLang="en-US" sz="1600" b="0" dirty="0">
                          <a:solidFill>
                            <a:schemeClr val="tx1"/>
                          </a:solidFill>
                          <a:latin typeface="Arial" panose="020B0604020202020204" pitchFamily="34" charset="0"/>
                          <a:cs typeface="Arial" panose="020B0604020202020204" pitchFamily="34" charset="0"/>
                        </a:rPr>
                        <a:t>的担忧</a:t>
                      </a:r>
                      <a:r>
                        <a:rPr lang="zh-CN" sz="1600" b="0" dirty="0">
                          <a:solidFill>
                            <a:schemeClr val="tx1"/>
                          </a:solidFill>
                          <a:latin typeface="Arial" panose="020B0604020202020204" pitchFamily="34" charset="0"/>
                          <a:cs typeface="Arial" panose="020B0604020202020204" pitchFamily="34" charset="0"/>
                        </a:rPr>
                        <a:t>破坏了改善跨境服务的努力。</a:t>
                      </a:r>
                    </a:p>
                  </a:txBody>
                  <a:tcPr>
                    <a:solidFill>
                      <a:srgbClr val="FFA7A7"/>
                    </a:solidFill>
                  </a:tcPr>
                </a:tc>
                <a:extLst>
                  <a:ext uri="{0D108BD9-81ED-4DB2-BD59-A6C34878D82A}">
                    <a16:rowId xmlns:a16="http://schemas.microsoft.com/office/drawing/2014/main" val="3691681311"/>
                  </a:ext>
                </a:extLst>
              </a:tr>
              <a:tr h="1224389">
                <a:tc>
                  <a:txBody>
                    <a:bodyPr/>
                    <a:lstStyle/>
                    <a:p>
                      <a:pPr algn="r"/>
                      <a:r>
                        <a:rPr lang="zh-CN" altLang="en-US" sz="1600" b="1" dirty="0">
                          <a:solidFill>
                            <a:schemeClr val="tx1"/>
                          </a:solidFill>
                          <a:latin typeface="Arial" panose="020B0604020202020204" pitchFamily="34" charset="0"/>
                          <a:cs typeface="Arial" panose="020B0604020202020204" pitchFamily="34" charset="0"/>
                        </a:rPr>
                        <a:t>集群</a:t>
                      </a:r>
                      <a:r>
                        <a:rPr lang="en-US" altLang="zh-CN" sz="1600" b="1" dirty="0">
                          <a:solidFill>
                            <a:schemeClr val="tx1"/>
                          </a:solidFill>
                          <a:latin typeface="Arial" panose="020B0604020202020204" pitchFamily="34" charset="0"/>
                          <a:cs typeface="Arial" panose="020B0604020202020204" pitchFamily="34" charset="0"/>
                        </a:rPr>
                        <a:t>4</a:t>
                      </a:r>
                      <a:r>
                        <a:rPr lang="zh-CN" sz="1600" dirty="0">
                          <a:solidFill>
                            <a:schemeClr val="tx1"/>
                          </a:solidFill>
                          <a:latin typeface="Arial" panose="020B0604020202020204" pitchFamily="34" charset="0"/>
                          <a:cs typeface="Arial" panose="020B0604020202020204" pitchFamily="34" charset="0"/>
                        </a:rPr>
                        <a:t>：农业和水</a:t>
                      </a: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zh-CN" sz="1600" kern="1200" dirty="0">
                          <a:solidFill>
                            <a:schemeClr val="tx1"/>
                          </a:solidFill>
                          <a:latin typeface="Arial" panose="020B0604020202020204" pitchFamily="34" charset="0"/>
                          <a:ea typeface="+mn-ea"/>
                          <a:cs typeface="Arial" panose="020B0604020202020204" pitchFamily="34" charset="0"/>
                        </a:rPr>
                        <a:t>制定/修订符合国际卫生和植物检疫 (SPS) 措施的国家食品安全法规</a:t>
                      </a:r>
                    </a:p>
                    <a:p>
                      <a:pPr marL="285750" indent="-285750">
                        <a:buFont typeface="Arial" panose="020B0604020202020204" pitchFamily="34" charset="0"/>
                        <a:buChar char="•"/>
                      </a:pPr>
                      <a:r>
                        <a:rPr lang="zh-CN" altLang="en-US" sz="1600" kern="1200" dirty="0">
                          <a:solidFill>
                            <a:schemeClr val="tx1"/>
                          </a:solidFill>
                          <a:latin typeface="Arial" panose="020B0604020202020204" pitchFamily="34" charset="0"/>
                          <a:ea typeface="+mn-ea"/>
                          <a:cs typeface="Arial" panose="020B0604020202020204" pitchFamily="34" charset="0"/>
                        </a:rPr>
                        <a:t>制定了国家</a:t>
                      </a:r>
                      <a:r>
                        <a:rPr lang="zh-CN" sz="1600" kern="1200" dirty="0">
                          <a:solidFill>
                            <a:schemeClr val="tx1"/>
                          </a:solidFill>
                          <a:latin typeface="Arial" panose="020B0604020202020204" pitchFamily="34" charset="0"/>
                          <a:ea typeface="+mn-ea"/>
                          <a:cs typeface="Arial" panose="020B0604020202020204" pitchFamily="34" charset="0"/>
                        </a:rPr>
                        <a:t>水资源开发干预措施路线图</a:t>
                      </a:r>
                      <a:r>
                        <a:rPr lang="zh-CN" altLang="en-US" sz="1600" kern="1200" dirty="0">
                          <a:solidFill>
                            <a:schemeClr val="tx1"/>
                          </a:solidFill>
                          <a:latin typeface="Arial" panose="020B0604020202020204" pitchFamily="34" charset="0"/>
                          <a:ea typeface="+mn-ea"/>
                          <a:cs typeface="Arial" panose="020B0604020202020204" pitchFamily="34" charset="0"/>
                        </a:rPr>
                        <a:t>的国家数量</a:t>
                      </a:r>
                      <a:endParaRPr lang="zh-CN" sz="1600" kern="1200" dirty="0">
                        <a:solidFill>
                          <a:schemeClr val="tx1"/>
                        </a:solidFill>
                        <a:latin typeface="Arial" panose="020B0604020202020204" pitchFamily="34" charset="0"/>
                        <a:ea typeface="+mn-ea"/>
                        <a:cs typeface="Arial" panose="020B0604020202020204" pitchFamily="34" charset="0"/>
                      </a:endParaRPr>
                    </a:p>
                  </a:txBody>
                  <a:tcPr>
                    <a:solidFill>
                      <a:schemeClr val="accent6">
                        <a:lumMod val="40000"/>
                        <a:lumOff val="60000"/>
                      </a:schemeClr>
                    </a:solidFill>
                  </a:tcPr>
                </a:tc>
                <a:tc>
                  <a:txBody>
                    <a:bodyPr/>
                    <a:lstStyle/>
                    <a:p>
                      <a:pPr marL="285750" indent="-285750">
                        <a:buFont typeface="Arial" panose="020B0604020202020204" pitchFamily="34" charset="0"/>
                        <a:buChar char="•"/>
                      </a:pPr>
                      <a:r>
                        <a:rPr lang="zh-CN" sz="1600" kern="1200" dirty="0">
                          <a:solidFill>
                            <a:schemeClr val="tx1"/>
                          </a:solidFill>
                          <a:latin typeface="Arial" panose="020B0604020202020204" pitchFamily="34" charset="0"/>
                          <a:ea typeface="+mn-ea"/>
                          <a:cs typeface="Arial" panose="020B0604020202020204" pitchFamily="34" charset="0"/>
                        </a:rPr>
                        <a:t>7个CAREC</a:t>
                      </a:r>
                      <a:r>
                        <a:rPr lang="zh-CN" altLang="en-US" sz="1600" kern="1200" dirty="0">
                          <a:solidFill>
                            <a:schemeClr val="tx1"/>
                          </a:solidFill>
                          <a:latin typeface="Arial" panose="020B0604020202020204" pitchFamily="34" charset="0"/>
                          <a:ea typeface="+mn-ea"/>
                          <a:cs typeface="Arial" panose="020B0604020202020204" pitchFamily="34" charset="0"/>
                        </a:rPr>
                        <a:t>成员国得到</a:t>
                      </a:r>
                      <a:r>
                        <a:rPr lang="zh-CN" sz="1600" kern="1200" dirty="0">
                          <a:solidFill>
                            <a:schemeClr val="tx1"/>
                          </a:solidFill>
                          <a:latin typeface="Arial" panose="020B0604020202020204" pitchFamily="34" charset="0"/>
                          <a:ea typeface="+mn-ea"/>
                          <a:cs typeface="Arial" panose="020B0604020202020204" pitchFamily="34" charset="0"/>
                        </a:rPr>
                        <a:t>技术援助，</a:t>
                      </a:r>
                      <a:r>
                        <a:rPr lang="zh-CN" altLang="en-US" sz="1600" kern="1200" dirty="0">
                          <a:solidFill>
                            <a:schemeClr val="tx1"/>
                          </a:solidFill>
                          <a:latin typeface="Arial" panose="020B0604020202020204" pitchFamily="34" charset="0"/>
                          <a:ea typeface="+mn-ea"/>
                          <a:cs typeface="Arial" panose="020B0604020202020204" pitchFamily="34" charset="0"/>
                        </a:rPr>
                        <a:t>按照国际程序</a:t>
                      </a:r>
                      <a:r>
                        <a:rPr lang="zh-CN" sz="1600" kern="1200" dirty="0">
                          <a:solidFill>
                            <a:schemeClr val="tx1"/>
                          </a:solidFill>
                          <a:latin typeface="Arial" panose="020B0604020202020204" pitchFamily="34" charset="0"/>
                          <a:ea typeface="+mn-ea"/>
                          <a:cs typeface="Arial" panose="020B0604020202020204" pitchFamily="34" charset="0"/>
                        </a:rPr>
                        <a:t>协调</a:t>
                      </a:r>
                      <a:r>
                        <a:rPr lang="zh-CN" altLang="en-US" sz="1600" kern="1200" dirty="0">
                          <a:solidFill>
                            <a:schemeClr val="tx1"/>
                          </a:solidFill>
                          <a:latin typeface="Arial" panose="020B0604020202020204" pitchFamily="34" charset="0"/>
                          <a:ea typeface="+mn-ea"/>
                          <a:cs typeface="Arial" panose="020B0604020202020204" pitchFamily="34" charset="0"/>
                        </a:rPr>
                        <a:t>其</a:t>
                      </a:r>
                      <a:r>
                        <a:rPr lang="zh-CN" sz="1600" kern="1200" dirty="0">
                          <a:solidFill>
                            <a:schemeClr val="tx1"/>
                          </a:solidFill>
                          <a:latin typeface="Arial" panose="020B0604020202020204" pitchFamily="34" charset="0"/>
                          <a:ea typeface="+mn-ea"/>
                          <a:cs typeface="Arial" panose="020B0604020202020204" pitchFamily="34" charset="0"/>
                        </a:rPr>
                        <a:t>卫生和植物检疫措施，加强</a:t>
                      </a:r>
                      <a:r>
                        <a:rPr lang="zh-CN" altLang="en-US" sz="1600" kern="1200" dirty="0">
                          <a:solidFill>
                            <a:schemeClr val="tx1"/>
                          </a:solidFill>
                          <a:latin typeface="Arial" panose="020B0604020202020204" pitchFamily="34" charset="0"/>
                          <a:ea typeface="+mn-ea"/>
                          <a:cs typeface="Arial" panose="020B0604020202020204" pitchFamily="34" charset="0"/>
                        </a:rPr>
                        <a:t>其</a:t>
                      </a:r>
                      <a:r>
                        <a:rPr lang="zh-CN" sz="1600" kern="1200" dirty="0">
                          <a:solidFill>
                            <a:schemeClr val="tx1"/>
                          </a:solidFill>
                          <a:latin typeface="Arial" panose="020B0604020202020204" pitchFamily="34" charset="0"/>
                          <a:ea typeface="+mn-ea"/>
                          <a:cs typeface="Arial" panose="020B0604020202020204" pitchFamily="34" charset="0"/>
                        </a:rPr>
                        <a:t>实施这些措施的能力。 </a:t>
                      </a:r>
                      <a:r>
                        <a:rPr lang="zh-CN" altLang="en-US" sz="1600" kern="1200" dirty="0">
                          <a:solidFill>
                            <a:schemeClr val="tx1"/>
                          </a:solidFill>
                          <a:latin typeface="Arial" panose="020B0604020202020204" pitchFamily="34" charset="0"/>
                          <a:ea typeface="+mn-ea"/>
                          <a:cs typeface="Arial" panose="020B0604020202020204" pitchFamily="34" charset="0"/>
                        </a:rPr>
                        <a:t>并完成了</a:t>
                      </a:r>
                      <a:r>
                        <a:rPr lang="zh-CN" sz="1600" kern="1200" dirty="0">
                          <a:solidFill>
                            <a:schemeClr val="tx1"/>
                          </a:solidFill>
                          <a:latin typeface="Arial" panose="020B0604020202020204" pitchFamily="34" charset="0"/>
                          <a:ea typeface="+mn-ea"/>
                          <a:cs typeface="Arial" panose="020B0604020202020204" pitchFamily="34" charset="0"/>
                        </a:rPr>
                        <a:t>CAREC水支柱</a:t>
                      </a:r>
                      <a:r>
                        <a:rPr lang="zh-CN" altLang="en-US" sz="1600" kern="1200" dirty="0">
                          <a:solidFill>
                            <a:schemeClr val="tx1"/>
                          </a:solidFill>
                          <a:latin typeface="Arial" panose="020B0604020202020204" pitchFamily="34" charset="0"/>
                          <a:ea typeface="+mn-ea"/>
                          <a:cs typeface="Arial" panose="020B0604020202020204" pitchFamily="34" charset="0"/>
                        </a:rPr>
                        <a:t>的</a:t>
                      </a:r>
                      <a:r>
                        <a:rPr lang="zh-CN" sz="1600" kern="1200" dirty="0">
                          <a:solidFill>
                            <a:schemeClr val="tx1"/>
                          </a:solidFill>
                          <a:latin typeface="Arial" panose="020B0604020202020204" pitchFamily="34" charset="0"/>
                          <a:ea typeface="+mn-ea"/>
                          <a:cs typeface="Arial" panose="020B0604020202020204" pitchFamily="34" charset="0"/>
                        </a:rPr>
                        <a:t>范围研。</a:t>
                      </a:r>
                    </a:p>
                  </a:txBody>
                  <a:tcPr>
                    <a:solidFill>
                      <a:schemeClr val="accent6">
                        <a:lumMod val="40000"/>
                        <a:lumOff val="60000"/>
                      </a:schemeClr>
                    </a:solidFill>
                  </a:tcPr>
                </a:tc>
                <a:extLst>
                  <a:ext uri="{0D108BD9-81ED-4DB2-BD59-A6C34878D82A}">
                    <a16:rowId xmlns:a16="http://schemas.microsoft.com/office/drawing/2014/main" val="3288839897"/>
                  </a:ext>
                </a:extLst>
              </a:tr>
              <a:tr h="1507350">
                <a:tc>
                  <a:txBody>
                    <a:bodyPr/>
                    <a:lstStyle/>
                    <a:p>
                      <a:pPr algn="r"/>
                      <a:r>
                        <a:rPr lang="zh-CN" altLang="en-US" sz="1600" b="1" dirty="0">
                          <a:solidFill>
                            <a:schemeClr val="tx1"/>
                          </a:solidFill>
                          <a:latin typeface="Arial" panose="020B0604020202020204" pitchFamily="34" charset="0"/>
                          <a:cs typeface="Arial" panose="020B0604020202020204" pitchFamily="34" charset="0"/>
                        </a:rPr>
                        <a:t>集群</a:t>
                      </a:r>
                      <a:r>
                        <a:rPr lang="en-US" altLang="zh-CN" sz="1600" b="1" dirty="0">
                          <a:solidFill>
                            <a:schemeClr val="tx1"/>
                          </a:solidFill>
                          <a:latin typeface="Arial" panose="020B0604020202020204" pitchFamily="34" charset="0"/>
                          <a:cs typeface="Arial" panose="020B0604020202020204" pitchFamily="34" charset="0"/>
                        </a:rPr>
                        <a:t>5</a:t>
                      </a:r>
                      <a:r>
                        <a:rPr lang="zh-CN" sz="1600" dirty="0">
                          <a:solidFill>
                            <a:schemeClr val="tx1"/>
                          </a:solidFill>
                          <a:latin typeface="Arial" panose="020B0604020202020204" pitchFamily="34" charset="0"/>
                          <a:cs typeface="Arial" panose="020B0604020202020204" pitchFamily="34" charset="0"/>
                        </a:rPr>
                        <a:t>：人</a:t>
                      </a:r>
                      <a:r>
                        <a:rPr lang="zh-CN" altLang="en-US" sz="1600" dirty="0">
                          <a:solidFill>
                            <a:schemeClr val="tx1"/>
                          </a:solidFill>
                          <a:latin typeface="Arial" panose="020B0604020202020204" pitchFamily="34" charset="0"/>
                          <a:cs typeface="Arial" panose="020B0604020202020204" pitchFamily="34" charset="0"/>
                        </a:rPr>
                        <a:t>力</a:t>
                      </a:r>
                      <a:r>
                        <a:rPr lang="zh-CN" sz="1600" dirty="0">
                          <a:solidFill>
                            <a:schemeClr val="tx1"/>
                          </a:solidFill>
                          <a:latin typeface="Arial" panose="020B0604020202020204" pitchFamily="34" charset="0"/>
                          <a:cs typeface="Arial" panose="020B0604020202020204" pitchFamily="34" charset="0"/>
                        </a:rPr>
                        <a:t>发展</a:t>
                      </a:r>
                    </a:p>
                  </a:txBody>
                  <a:tcPr>
                    <a:solidFill>
                      <a:srgbClr val="C198E0"/>
                    </a:solidFill>
                  </a:tcPr>
                </a:tc>
                <a:tc>
                  <a:txBody>
                    <a:bodyPr/>
                    <a:lstStyle/>
                    <a:p>
                      <a:pPr marL="285750" indent="-285750">
                        <a:buFont typeface="Arial" panose="020B0604020202020204" pitchFamily="34" charset="0"/>
                        <a:buChar char="•"/>
                      </a:pPr>
                      <a:r>
                        <a:rPr lang="zh-CN" sz="1600" kern="1200" dirty="0">
                          <a:solidFill>
                            <a:schemeClr val="tx1"/>
                          </a:solidFill>
                          <a:latin typeface="Arial" panose="020B0604020202020204" pitchFamily="34" charset="0"/>
                          <a:ea typeface="+mn-ea"/>
                          <a:cs typeface="Arial" panose="020B0604020202020204" pitchFamily="34" charset="0"/>
                        </a:rPr>
                        <a:t>CAREC 国家及其合作伙伴</a:t>
                      </a:r>
                      <a:r>
                        <a:rPr lang="zh-CN" altLang="en-US" sz="1600" kern="1200" dirty="0">
                          <a:solidFill>
                            <a:schemeClr val="tx1"/>
                          </a:solidFill>
                          <a:latin typeface="Arial" panose="020B0604020202020204" pitchFamily="34" charset="0"/>
                          <a:ea typeface="+mn-ea"/>
                          <a:cs typeface="Arial" panose="020B0604020202020204" pitchFamily="34" charset="0"/>
                        </a:rPr>
                        <a:t>之间</a:t>
                      </a:r>
                      <a:r>
                        <a:rPr lang="zh-CN" sz="1600" kern="1200" dirty="0">
                          <a:solidFill>
                            <a:schemeClr val="tx1"/>
                          </a:solidFill>
                          <a:latin typeface="Arial" panose="020B0604020202020204" pitchFamily="34" charset="0"/>
                          <a:ea typeface="+mn-ea"/>
                          <a:cs typeface="Arial" panose="020B0604020202020204" pitchFamily="34" charset="0"/>
                        </a:rPr>
                        <a:t>就高等教育和 </a:t>
                      </a:r>
                      <a:r>
                        <a:rPr lang="zh-CN" altLang="en-US" sz="1600" kern="1200" dirty="0">
                          <a:solidFill>
                            <a:schemeClr val="tx1"/>
                          </a:solidFill>
                          <a:latin typeface="Arial" panose="020B0604020202020204" pitchFamily="34" charset="0"/>
                          <a:ea typeface="+mn-ea"/>
                          <a:cs typeface="Arial" panose="020B0604020202020204" pitchFamily="34" charset="0"/>
                        </a:rPr>
                        <a:t>职业技术教育与培训（</a:t>
                      </a:r>
                      <a:r>
                        <a:rPr lang="zh-CN" sz="1600" kern="1200" dirty="0">
                          <a:solidFill>
                            <a:schemeClr val="tx1"/>
                          </a:solidFill>
                          <a:latin typeface="Arial" panose="020B0604020202020204" pitchFamily="34" charset="0"/>
                          <a:ea typeface="+mn-ea"/>
                          <a:cs typeface="Arial" panose="020B0604020202020204" pitchFamily="34" charset="0"/>
                        </a:rPr>
                        <a:t>TVET</a:t>
                      </a:r>
                      <a:r>
                        <a:rPr lang="zh-CN" altLang="en-US" sz="1600" kern="1200" dirty="0">
                          <a:solidFill>
                            <a:schemeClr val="tx1"/>
                          </a:solidFill>
                          <a:latin typeface="Arial" panose="020B0604020202020204" pitchFamily="34" charset="0"/>
                          <a:ea typeface="+mn-ea"/>
                          <a:cs typeface="Arial" panose="020B0604020202020204" pitchFamily="34" charset="0"/>
                        </a:rPr>
                        <a:t>）的</a:t>
                      </a:r>
                      <a:r>
                        <a:rPr lang="zh-CN" sz="1600" kern="1200" dirty="0">
                          <a:solidFill>
                            <a:schemeClr val="tx1"/>
                          </a:solidFill>
                          <a:latin typeface="Arial" panose="020B0604020202020204" pitchFamily="34" charset="0"/>
                          <a:ea typeface="+mn-ea"/>
                          <a:cs typeface="Arial" panose="020B0604020202020204" pitchFamily="34" charset="0"/>
                        </a:rPr>
                        <a:t> 标准化</a:t>
                      </a:r>
                      <a:r>
                        <a:rPr lang="zh-CN" altLang="en-US" sz="1600" kern="1200" dirty="0">
                          <a:solidFill>
                            <a:schemeClr val="tx1"/>
                          </a:solidFill>
                          <a:latin typeface="Arial" panose="020B0604020202020204" pitchFamily="34" charset="0"/>
                          <a:ea typeface="+mn-ea"/>
                          <a:cs typeface="Arial" panose="020B0604020202020204" pitchFamily="34" charset="0"/>
                        </a:rPr>
                        <a:t>和统一</a:t>
                      </a:r>
                      <a:r>
                        <a:rPr lang="zh-CN" sz="1600" kern="1200" dirty="0">
                          <a:solidFill>
                            <a:schemeClr val="tx1"/>
                          </a:solidFill>
                          <a:latin typeface="Arial" panose="020B0604020202020204" pitchFamily="34" charset="0"/>
                          <a:ea typeface="+mn-ea"/>
                          <a:cs typeface="Arial" panose="020B0604020202020204" pitchFamily="34" charset="0"/>
                        </a:rPr>
                        <a:t>签署</a:t>
                      </a:r>
                      <a:r>
                        <a:rPr lang="zh-CN" altLang="en-US" sz="1600" kern="1200" dirty="0">
                          <a:solidFill>
                            <a:schemeClr val="tx1"/>
                          </a:solidFill>
                          <a:latin typeface="Arial" panose="020B0604020202020204" pitchFamily="34" charset="0"/>
                          <a:ea typeface="+mn-ea"/>
                          <a:cs typeface="Arial" panose="020B0604020202020204" pitchFamily="34" charset="0"/>
                        </a:rPr>
                        <a:t>了</a:t>
                      </a:r>
                      <a:r>
                        <a:rPr lang="zh-CN" sz="1600" kern="1200" dirty="0">
                          <a:solidFill>
                            <a:schemeClr val="tx1"/>
                          </a:solidFill>
                          <a:latin typeface="Arial" panose="020B0604020202020204" pitchFamily="34" charset="0"/>
                          <a:ea typeface="+mn-ea"/>
                          <a:cs typeface="Arial" panose="020B0604020202020204" pitchFamily="34" charset="0"/>
                        </a:rPr>
                        <a:t>双边或多边协议</a:t>
                      </a:r>
                    </a:p>
                    <a:p>
                      <a:pPr marL="285750" indent="-285750">
                        <a:buFont typeface="Arial" panose="020B0604020202020204" pitchFamily="34" charset="0"/>
                        <a:buChar char="•"/>
                      </a:pPr>
                      <a:r>
                        <a:rPr lang="zh-CN" sz="1600" kern="1200" dirty="0">
                          <a:solidFill>
                            <a:schemeClr val="tx1"/>
                          </a:solidFill>
                          <a:latin typeface="Arial" panose="020B0604020202020204" pitchFamily="34" charset="0"/>
                          <a:ea typeface="+mn-ea"/>
                          <a:cs typeface="Arial" panose="020B0604020202020204" pitchFamily="34" charset="0"/>
                        </a:rPr>
                        <a:t>将联合区域方法和跨部门活动纳入其卫生部门战略的CARE</a:t>
                      </a:r>
                      <a:r>
                        <a:rPr lang="en-US" altLang="zh-CN" sz="1600" kern="1200" dirty="0">
                          <a:solidFill>
                            <a:schemeClr val="tx1"/>
                          </a:solidFill>
                          <a:latin typeface="Arial" panose="020B0604020202020204" pitchFamily="34" charset="0"/>
                          <a:ea typeface="+mn-ea"/>
                          <a:cs typeface="Arial" panose="020B0604020202020204" pitchFamily="34" charset="0"/>
                        </a:rPr>
                        <a:t>C</a:t>
                      </a:r>
                      <a:r>
                        <a:rPr lang="zh-CN" altLang="en-US" sz="1600" kern="1200" dirty="0">
                          <a:solidFill>
                            <a:schemeClr val="tx1"/>
                          </a:solidFill>
                          <a:latin typeface="Arial" panose="020B0604020202020204" pitchFamily="34" charset="0"/>
                          <a:ea typeface="+mn-ea"/>
                          <a:cs typeface="Arial" panose="020B0604020202020204" pitchFamily="34" charset="0"/>
                        </a:rPr>
                        <a:t>成员国</a:t>
                      </a:r>
                      <a:r>
                        <a:rPr lang="zh-CN" sz="1600" kern="1200" dirty="0">
                          <a:solidFill>
                            <a:schemeClr val="tx1"/>
                          </a:solidFill>
                          <a:latin typeface="Arial" panose="020B0604020202020204" pitchFamily="34" charset="0"/>
                          <a:ea typeface="+mn-ea"/>
                          <a:cs typeface="Arial" panose="020B0604020202020204" pitchFamily="34" charset="0"/>
                        </a:rPr>
                        <a:t>数量</a:t>
                      </a:r>
                      <a:endParaRPr lang="en-PH" sz="1600" kern="1200" dirty="0">
                        <a:solidFill>
                          <a:schemeClr val="tx1"/>
                        </a:solidFill>
                        <a:latin typeface="Arial" panose="020B0604020202020204" pitchFamily="34" charset="0"/>
                        <a:ea typeface="+mn-ea"/>
                        <a:cs typeface="Arial" panose="020B0604020202020204" pitchFamily="34" charset="0"/>
                      </a:endParaRPr>
                    </a:p>
                  </a:txBody>
                  <a:tcPr>
                    <a:solidFill>
                      <a:srgbClr val="C198E0"/>
                    </a:solidFill>
                  </a:tcPr>
                </a:tc>
                <a:tc>
                  <a:txBody>
                    <a:bodyPr/>
                    <a:lstStyle/>
                    <a:p>
                      <a:pPr marL="285750" indent="-285750">
                        <a:buFont typeface="Arial" panose="020B0604020202020204" pitchFamily="34" charset="0"/>
                        <a:buChar char="•"/>
                      </a:pPr>
                      <a:r>
                        <a:rPr lang="zh-CN" altLang="en-US" sz="1600" kern="1200" dirty="0">
                          <a:solidFill>
                            <a:schemeClr val="tx1"/>
                          </a:solidFill>
                          <a:latin typeface="Arial" panose="020B0604020202020204" pitchFamily="34" charset="0"/>
                          <a:ea typeface="+mn-ea"/>
                          <a:cs typeface="Arial" panose="020B0604020202020204" pitchFamily="34" charset="0"/>
                        </a:rPr>
                        <a:t>已完成</a:t>
                      </a:r>
                      <a:r>
                        <a:rPr lang="zh-CN" sz="1600" kern="1200" dirty="0">
                          <a:solidFill>
                            <a:schemeClr val="tx1"/>
                          </a:solidFill>
                          <a:latin typeface="Arial" panose="020B0604020202020204" pitchFamily="34" charset="0"/>
                          <a:ea typeface="+mn-ea"/>
                          <a:cs typeface="Arial" panose="020B0604020202020204" pitchFamily="34" charset="0"/>
                        </a:rPr>
                        <a:t>教育和技能发展的范围研究。</a:t>
                      </a:r>
                    </a:p>
                    <a:p>
                      <a:pPr marL="285750" indent="-285750">
                        <a:buFont typeface="Arial" panose="020B0604020202020204" pitchFamily="34" charset="0"/>
                        <a:buChar char="•"/>
                      </a:pPr>
                      <a:r>
                        <a:rPr lang="zh-CN" altLang="en-US" sz="1600" kern="1200" dirty="0">
                          <a:solidFill>
                            <a:schemeClr val="tx1"/>
                          </a:solidFill>
                          <a:latin typeface="Arial" panose="020B0604020202020204" pitchFamily="34" charset="0"/>
                          <a:ea typeface="+mn-ea"/>
                          <a:cs typeface="Arial" panose="020B0604020202020204" pitchFamily="34" charset="0"/>
                        </a:rPr>
                        <a:t>成立了</a:t>
                      </a:r>
                      <a:r>
                        <a:rPr lang="zh-CN" sz="1600" kern="1200" dirty="0">
                          <a:solidFill>
                            <a:schemeClr val="tx1"/>
                          </a:solidFill>
                          <a:latin typeface="Arial" panose="020B0604020202020204" pitchFamily="34" charset="0"/>
                          <a:ea typeface="+mn-ea"/>
                          <a:cs typeface="Arial" panose="020B0604020202020204" pitchFamily="34" charset="0"/>
                        </a:rPr>
                        <a:t>一个区域卫生工作组。</a:t>
                      </a:r>
                      <a:r>
                        <a:rPr lang="zh-CN" altLang="en-US" sz="1600" kern="1200" dirty="0">
                          <a:solidFill>
                            <a:schemeClr val="tx1"/>
                          </a:solidFill>
                          <a:latin typeface="Arial" panose="020B0604020202020204" pitchFamily="34" charset="0"/>
                          <a:ea typeface="+mn-ea"/>
                          <a:cs typeface="Arial" panose="020B0604020202020204" pitchFamily="34" charset="0"/>
                        </a:rPr>
                        <a:t>设立</a:t>
                      </a:r>
                      <a:r>
                        <a:rPr lang="zh-CN" sz="1600" kern="1200" dirty="0">
                          <a:solidFill>
                            <a:schemeClr val="tx1"/>
                          </a:solidFill>
                          <a:latin typeface="Arial" panose="020B0604020202020204" pitchFamily="34" charset="0"/>
                          <a:ea typeface="+mn-ea"/>
                          <a:cs typeface="Arial" panose="020B0604020202020204" pitchFamily="34" charset="0"/>
                        </a:rPr>
                        <a:t>一</a:t>
                      </a:r>
                      <a:r>
                        <a:rPr lang="zh-CN" altLang="en-US" sz="1600" kern="1200" dirty="0">
                          <a:solidFill>
                            <a:schemeClr val="tx1"/>
                          </a:solidFill>
                          <a:latin typeface="Arial" panose="020B0604020202020204" pitchFamily="34" charset="0"/>
                          <a:ea typeface="+mn-ea"/>
                          <a:cs typeface="Arial" panose="020B0604020202020204" pitchFamily="34" charset="0"/>
                        </a:rPr>
                        <a:t>项</a:t>
                      </a:r>
                      <a:r>
                        <a:rPr lang="zh-CN" sz="1600" kern="1200" dirty="0">
                          <a:solidFill>
                            <a:schemeClr val="tx1"/>
                          </a:solidFill>
                          <a:latin typeface="Arial" panose="020B0604020202020204" pitchFamily="34" charset="0"/>
                          <a:ea typeface="+mn-ea"/>
                          <a:cs typeface="Arial" panose="020B0604020202020204" pitchFamily="34" charset="0"/>
                        </a:rPr>
                        <a:t>技术援助项目</a:t>
                      </a:r>
                      <a:r>
                        <a:rPr lang="zh-CN" altLang="en-US" sz="1600" kern="1200" dirty="0">
                          <a:solidFill>
                            <a:schemeClr val="tx1"/>
                          </a:solidFill>
                          <a:latin typeface="Arial" panose="020B0604020202020204" pitchFamily="34" charset="0"/>
                          <a:ea typeface="+mn-ea"/>
                          <a:cs typeface="Arial" panose="020B0604020202020204" pitchFamily="34" charset="0"/>
                        </a:rPr>
                        <a:t>，</a:t>
                      </a:r>
                      <a:r>
                        <a:rPr lang="zh-CN" sz="1600" kern="1200" dirty="0">
                          <a:solidFill>
                            <a:schemeClr val="tx1"/>
                          </a:solidFill>
                          <a:latin typeface="Arial" panose="020B0604020202020204" pitchFamily="34" charset="0"/>
                          <a:ea typeface="+mn-ea"/>
                          <a:cs typeface="Arial" panose="020B0604020202020204" pitchFamily="34" charset="0"/>
                        </a:rPr>
                        <a:t>支持制定卫生战略和投资框架。</a:t>
                      </a:r>
                      <a:endParaRPr lang="en-PH" sz="1600" kern="1200" dirty="0">
                        <a:solidFill>
                          <a:schemeClr val="tx1"/>
                        </a:solidFill>
                        <a:latin typeface="Arial" panose="020B0604020202020204" pitchFamily="34" charset="0"/>
                        <a:ea typeface="+mn-ea"/>
                        <a:cs typeface="Arial" panose="020B0604020202020204" pitchFamily="34" charset="0"/>
                      </a:endParaRPr>
                    </a:p>
                  </a:txBody>
                  <a:tcPr>
                    <a:solidFill>
                      <a:srgbClr val="C198E0"/>
                    </a:solidFill>
                  </a:tcPr>
                </a:tc>
                <a:extLst>
                  <a:ext uri="{0D108BD9-81ED-4DB2-BD59-A6C34878D82A}">
                    <a16:rowId xmlns:a16="http://schemas.microsoft.com/office/drawing/2014/main" val="670643388"/>
                  </a:ext>
                </a:extLst>
              </a:tr>
            </a:tbl>
          </a:graphicData>
        </a:graphic>
      </p:graphicFrame>
      <p:sp>
        <p:nvSpPr>
          <p:cNvPr id="2" name="Title 1">
            <a:extLst>
              <a:ext uri="{FF2B5EF4-FFF2-40B4-BE49-F238E27FC236}">
                <a16:creationId xmlns:a16="http://schemas.microsoft.com/office/drawing/2014/main" id="{C619F4CF-552A-57F2-514F-FCDF4F1CA088}"/>
              </a:ext>
            </a:extLst>
          </p:cNvPr>
          <p:cNvSpPr>
            <a:spLocks noGrp="1"/>
          </p:cNvSpPr>
          <p:nvPr>
            <p:ph type="title"/>
          </p:nvPr>
        </p:nvSpPr>
        <p:spPr>
          <a:xfrm>
            <a:off x="287948" y="126859"/>
            <a:ext cx="11588620" cy="780216"/>
          </a:xfrm>
        </p:spPr>
        <p:txBody>
          <a:bodyPr>
            <a:normAutofit fontScale="90000"/>
          </a:bodyPr>
          <a:lstStyle/>
          <a:p>
            <a:r>
              <a:rPr lang="zh-CN" altLang="en-US" sz="3200" dirty="0">
                <a:latin typeface="Arial" panose="020B0604020202020204" pitchFamily="34" charset="0"/>
                <a:cs typeface="Arial" panose="020B0604020202020204" pitchFamily="34" charset="0"/>
              </a:rPr>
              <a:t>根据最新的</a:t>
            </a:r>
            <a:r>
              <a:rPr lang="zh-CN" altLang="zh-CN" sz="3200" dirty="0">
                <a:latin typeface="Arial" panose="020B0604020202020204" pitchFamily="34" charset="0"/>
                <a:cs typeface="Arial" panose="020B0604020202020204" pitchFamily="34" charset="0"/>
              </a:rPr>
              <a:t>DEfR (2017-2020) </a:t>
            </a:r>
            <a:r>
              <a:rPr lang="zh-CN" altLang="en-US" sz="3200" dirty="0">
                <a:latin typeface="Arial" panose="020B0604020202020204" pitchFamily="34" charset="0"/>
                <a:cs typeface="Arial" panose="020B0604020202020204" pitchFamily="34" charset="0"/>
              </a:rPr>
              <a:t>报告，看</a:t>
            </a:r>
            <a:r>
              <a:rPr lang="en-US" altLang="zh-CN" sz="3200" dirty="0">
                <a:latin typeface="Arial" panose="020B0604020202020204" pitchFamily="34" charset="0"/>
                <a:cs typeface="Arial" panose="020B0604020202020204" pitchFamily="34" charset="0"/>
              </a:rPr>
              <a:t>《</a:t>
            </a:r>
            <a:r>
              <a:rPr lang="zh-CN" altLang="zh-CN" sz="3200" b="1" dirty="0">
                <a:solidFill>
                  <a:schemeClr val="accent2"/>
                </a:solidFill>
                <a:latin typeface="Arial" panose="020B0604020202020204" pitchFamily="34" charset="0"/>
                <a:cs typeface="Arial" panose="020B0604020202020204" pitchFamily="34" charset="0"/>
              </a:rPr>
              <a:t>CAREC 2030</a:t>
            </a:r>
            <a:r>
              <a:rPr lang="zh-CN" altLang="en-US" sz="3200" b="1" dirty="0">
                <a:solidFill>
                  <a:schemeClr val="accent2"/>
                </a:solidFill>
                <a:latin typeface="Arial" panose="020B0604020202020204" pitchFamily="34" charset="0"/>
                <a:cs typeface="Arial" panose="020B0604020202020204" pitchFamily="34" charset="0"/>
              </a:rPr>
              <a:t>年战略</a:t>
            </a:r>
            <a:r>
              <a:rPr lang="en-US" altLang="zh-CN" sz="3200" b="1" dirty="0">
                <a:solidFill>
                  <a:schemeClr val="accent2"/>
                </a:solidFill>
                <a:latin typeface="Arial" panose="020B0604020202020204" pitchFamily="34" charset="0"/>
                <a:cs typeface="Arial" panose="020B0604020202020204" pitchFamily="34" charset="0"/>
              </a:rPr>
              <a:t>》</a:t>
            </a:r>
            <a:r>
              <a:rPr lang="zh-CN" altLang="zh-CN" sz="3200" dirty="0">
                <a:latin typeface="Arial" panose="020B0604020202020204" pitchFamily="34" charset="0"/>
                <a:cs typeface="Arial" panose="020B0604020202020204" pitchFamily="34" charset="0"/>
              </a:rPr>
              <a:t>进展</a:t>
            </a:r>
            <a:endParaRPr lang="zh-C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982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DE6CC0-6708-30D6-C6FA-6CBE8B73170E}"/>
              </a:ext>
            </a:extLst>
          </p:cNvPr>
          <p:cNvSpPr>
            <a:spLocks noGrp="1"/>
          </p:cNvSpPr>
          <p:nvPr>
            <p:ph type="title"/>
          </p:nvPr>
        </p:nvSpPr>
        <p:spPr>
          <a:xfrm>
            <a:off x="339012" y="271819"/>
            <a:ext cx="11513975" cy="1325563"/>
          </a:xfrm>
        </p:spPr>
        <p:txBody>
          <a:bodyPr>
            <a:normAutofit/>
          </a:bodyPr>
          <a:lstStyle/>
          <a:p>
            <a:r>
              <a:rPr lang="zh-CN" altLang="en-US" sz="4000" dirty="0">
                <a:latin typeface="Arial"/>
                <a:cs typeface="Arial"/>
                <a:hlinkClick r:id="rId3"/>
              </a:rPr>
              <a:t>评估</a:t>
            </a:r>
            <a:r>
              <a:rPr lang="zh-CN" sz="4000" dirty="0">
                <a:latin typeface="Arial"/>
                <a:cs typeface="Arial"/>
                <a:hlinkClick r:id="rId3"/>
              </a:rPr>
              <a:t>亚行</a:t>
            </a:r>
            <a:r>
              <a:rPr lang="zh-CN" altLang="en-US" sz="4000" dirty="0">
                <a:latin typeface="Arial"/>
                <a:cs typeface="Arial"/>
                <a:hlinkClick r:id="rId3"/>
              </a:rPr>
              <a:t>对</a:t>
            </a:r>
            <a:r>
              <a:rPr lang="zh-CN" sz="4000" dirty="0">
                <a:latin typeface="Arial"/>
                <a:cs typeface="Arial"/>
                <a:hlinkClick r:id="rId3"/>
              </a:rPr>
              <a:t>CAREC</a:t>
            </a:r>
            <a:r>
              <a:rPr lang="zh-CN" altLang="en-US" sz="4000" dirty="0">
                <a:latin typeface="Arial"/>
                <a:cs typeface="Arial"/>
                <a:hlinkClick r:id="rId3"/>
              </a:rPr>
              <a:t>计划的</a:t>
            </a:r>
            <a:r>
              <a:rPr lang="zh-CN" sz="4000" dirty="0">
                <a:latin typeface="Arial"/>
                <a:cs typeface="Arial"/>
                <a:hlinkClick r:id="rId3"/>
              </a:rPr>
              <a:t>支持</a:t>
            </a:r>
            <a:r>
              <a:rPr lang="zh-CN" altLang="en-US" sz="4000" dirty="0">
                <a:latin typeface="Arial"/>
                <a:cs typeface="Arial"/>
                <a:hlinkClick r:id="rId3"/>
              </a:rPr>
              <a:t>力度（</a:t>
            </a:r>
            <a:r>
              <a:rPr lang="zh-CN" sz="4000" dirty="0">
                <a:latin typeface="Arial"/>
                <a:cs typeface="Arial"/>
                <a:hlinkClick r:id="rId3"/>
              </a:rPr>
              <a:t>2011-2021</a:t>
            </a:r>
            <a:r>
              <a:rPr lang="zh-CN" altLang="en-US" sz="4000" dirty="0">
                <a:latin typeface="Arial"/>
                <a:cs typeface="Arial"/>
              </a:rPr>
              <a:t>）</a:t>
            </a:r>
            <a:endParaRPr lang="en-PH" sz="4000" dirty="0">
              <a:latin typeface="Arial"/>
              <a:cs typeface="Arial"/>
            </a:endParaRPr>
          </a:p>
        </p:txBody>
      </p:sp>
      <p:sp>
        <p:nvSpPr>
          <p:cNvPr id="7" name="Content Placeholder 6">
            <a:extLst>
              <a:ext uri="{FF2B5EF4-FFF2-40B4-BE49-F238E27FC236}">
                <a16:creationId xmlns:a16="http://schemas.microsoft.com/office/drawing/2014/main" id="{DBFD8AF1-0C74-8D91-50A6-D153A0A2F161}"/>
              </a:ext>
            </a:extLst>
          </p:cNvPr>
          <p:cNvSpPr>
            <a:spLocks noGrp="1"/>
          </p:cNvSpPr>
          <p:nvPr>
            <p:ph idx="1"/>
          </p:nvPr>
        </p:nvSpPr>
        <p:spPr>
          <a:xfrm>
            <a:off x="371668" y="1816295"/>
            <a:ext cx="11348383" cy="4351338"/>
          </a:xfrm>
        </p:spPr>
        <p:txBody>
          <a:bodyPr vert="horz" lIns="91440" tIns="45720" rIns="91440" bIns="45720" rtlCol="0" anchor="t">
            <a:normAutofit lnSpcReduction="10000"/>
          </a:bodyPr>
          <a:lstStyle/>
          <a:p>
            <a:pPr marL="0" indent="0">
              <a:buNone/>
            </a:pPr>
            <a:r>
              <a:rPr lang="zh-CN" altLang="en-US" dirty="0">
                <a:latin typeface="Arial" panose="020B0604020202020204" pitchFamily="34" charset="0"/>
                <a:cs typeface="Arial" panose="020B0604020202020204" pitchFamily="34" charset="0"/>
              </a:rPr>
              <a:t>研究结果显示：</a:t>
            </a:r>
            <a:endParaRPr lang="en-US" altLang="zh-CN" dirty="0">
              <a:latin typeface="Arial" panose="020B0604020202020204" pitchFamily="34" charset="0"/>
              <a:cs typeface="Arial" panose="020B0604020202020204" pitchFamily="34" charset="0"/>
            </a:endParaRPr>
          </a:p>
          <a:p>
            <a:pPr marL="0" indent="0">
              <a:buNone/>
            </a:pPr>
            <a:endParaRPr lang="zh-CN"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zh-CN" dirty="0">
                <a:latin typeface="Arial"/>
                <a:cs typeface="Arial"/>
              </a:rPr>
              <a:t>亚行对</a:t>
            </a:r>
            <a:r>
              <a:rPr lang="en-US" altLang="zh-CN" dirty="0">
                <a:latin typeface="Arial"/>
                <a:cs typeface="Arial"/>
              </a:rPr>
              <a:t>CAREC</a:t>
            </a:r>
            <a:r>
              <a:rPr lang="zh-CN" altLang="en-US" dirty="0">
                <a:latin typeface="Arial"/>
                <a:cs typeface="Arial"/>
              </a:rPr>
              <a:t>计划</a:t>
            </a:r>
            <a:r>
              <a:rPr lang="zh-CN" dirty="0">
                <a:latin typeface="Arial"/>
                <a:cs typeface="Arial"/>
              </a:rPr>
              <a:t>的支持在</a:t>
            </a:r>
            <a:r>
              <a:rPr lang="zh-CN" altLang="en-US" dirty="0">
                <a:latin typeface="Arial"/>
                <a:cs typeface="Arial"/>
              </a:rPr>
              <a:t>帮助改善区域互联互通方面取得了显著进展，包括</a:t>
            </a:r>
            <a:r>
              <a:rPr lang="zh-CN" dirty="0">
                <a:latin typeface="Arial"/>
                <a:cs typeface="Arial"/>
              </a:rPr>
              <a:t>支持发展交通和能源基础设施</a:t>
            </a:r>
            <a:endParaRPr lang="en-US" altLang="zh-CN" dirty="0">
              <a:latin typeface="Arial"/>
              <a:cs typeface="Arial"/>
            </a:endParaRPr>
          </a:p>
          <a:p>
            <a:pPr marL="457200" lvl="1" indent="0">
              <a:buNone/>
            </a:pPr>
            <a:endParaRPr lang="en-PH" dirty="0">
              <a:latin typeface="Calibri" panose="020F0502020204030204"/>
              <a:cs typeface="Calibri"/>
            </a:endParaRPr>
          </a:p>
          <a:p>
            <a:pPr lvl="1">
              <a:buFont typeface="Wingdings" panose="05000000000000000000" pitchFamily="2" charset="2"/>
              <a:buChar char="Ø"/>
            </a:pPr>
            <a:r>
              <a:rPr lang="zh-CN" dirty="0">
                <a:latin typeface="Arial"/>
                <a:cs typeface="Arial"/>
              </a:rPr>
              <a:t>亚行对CAREC</a:t>
            </a:r>
            <a:r>
              <a:rPr lang="zh-CN" altLang="en-US" dirty="0">
                <a:latin typeface="Arial"/>
                <a:cs typeface="Arial"/>
              </a:rPr>
              <a:t>计划</a:t>
            </a:r>
            <a:r>
              <a:rPr lang="zh-CN" dirty="0">
                <a:latin typeface="Arial"/>
                <a:cs typeface="Arial"/>
              </a:rPr>
              <a:t>的支持对提高经济竞争力做出了适度贡献</a:t>
            </a:r>
            <a:endParaRPr lang="en-US" altLang="zh-CN" dirty="0">
              <a:latin typeface="Arial"/>
              <a:cs typeface="Arial"/>
            </a:endParaRPr>
          </a:p>
          <a:p>
            <a:pPr lvl="1">
              <a:buFont typeface="Wingdings" panose="05000000000000000000" pitchFamily="2" charset="2"/>
              <a:buChar char="Ø"/>
            </a:pPr>
            <a:endParaRPr lang="en-PH" dirty="0">
              <a:cs typeface="Calibri"/>
            </a:endParaRPr>
          </a:p>
          <a:p>
            <a:pPr lvl="1">
              <a:buFont typeface="Wingdings" panose="05000000000000000000" pitchFamily="2" charset="2"/>
              <a:buChar char="Ø"/>
            </a:pPr>
            <a:r>
              <a:rPr lang="zh-CN" dirty="0">
                <a:latin typeface="Arial" panose="020B0604020202020204" pitchFamily="34" charset="0"/>
                <a:cs typeface="Arial" panose="020B0604020202020204" pitchFamily="34" charset="0"/>
              </a:rPr>
              <a:t>亚行对CAREC</a:t>
            </a:r>
            <a:r>
              <a:rPr lang="zh-CN" altLang="en-US" dirty="0">
                <a:latin typeface="Arial" panose="020B0604020202020204" pitchFamily="34" charset="0"/>
                <a:cs typeface="Arial" panose="020B0604020202020204" pitchFamily="34" charset="0"/>
              </a:rPr>
              <a:t>计划</a:t>
            </a:r>
            <a:r>
              <a:rPr lang="zh-CN" dirty="0">
                <a:latin typeface="Arial" panose="020B0604020202020204" pitchFamily="34" charset="0"/>
                <a:cs typeface="Arial" panose="020B0604020202020204" pitchFamily="34" charset="0"/>
              </a:rPr>
              <a:t>改善区域公共产品供应的支持仍处于初期阶段</a:t>
            </a:r>
            <a:endParaRPr lang="en-US" altLang="zh-CN" dirty="0">
              <a:latin typeface="Arial" panose="020B0604020202020204" pitchFamily="34" charset="0"/>
              <a:cs typeface="Arial" panose="020B0604020202020204" pitchFamily="34" charset="0"/>
            </a:endParaRPr>
          </a:p>
          <a:p>
            <a:pPr lvl="1">
              <a:buFont typeface="Wingdings" panose="05000000000000000000" pitchFamily="2" charset="2"/>
              <a:buChar char="Ø"/>
            </a:pPr>
            <a:endParaRPr lang="zh-CN"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zh-CN" dirty="0">
                <a:latin typeface="Arial" panose="020B0604020202020204" pitchFamily="34" charset="0"/>
                <a:cs typeface="Arial" panose="020B0604020202020204" pitchFamily="34" charset="0"/>
              </a:rPr>
              <a:t>亚行总体上很好地履行了CAREC秘书处的职责。政府</a:t>
            </a:r>
            <a:r>
              <a:rPr lang="zh-CN" altLang="en-US" dirty="0">
                <a:latin typeface="Arial" panose="020B0604020202020204" pitchFamily="34" charset="0"/>
                <a:cs typeface="Arial" panose="020B0604020202020204" pitchFamily="34" charset="0"/>
              </a:rPr>
              <a:t>合作伙伴</a:t>
            </a:r>
            <a:r>
              <a:rPr lang="zh-CN" dirty="0">
                <a:latin typeface="Arial" panose="020B0604020202020204" pitchFamily="34" charset="0"/>
                <a:cs typeface="Arial" panose="020B0604020202020204" pitchFamily="34" charset="0"/>
              </a:rPr>
              <a:t>高度评价亚行诚实中间人角色的重要性</a:t>
            </a:r>
          </a:p>
        </p:txBody>
      </p:sp>
    </p:spTree>
    <p:extLst>
      <p:ext uri="{BB962C8B-B14F-4D97-AF65-F5344CB8AC3E}">
        <p14:creationId xmlns:p14="http://schemas.microsoft.com/office/powerpoint/2010/main" val="4087157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458345" y="4182609"/>
            <a:ext cx="6096000" cy="2031325"/>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altLang="en-US" dirty="0">
                <a:latin typeface="Arial" panose="020B0604020202020204" pitchFamily="34" charset="0"/>
                <a:cs typeface="Arial" panose="020B0604020202020204" pitchFamily="34" charset="0"/>
              </a:rPr>
              <a:t>已</a:t>
            </a:r>
            <a:r>
              <a:rPr lang="zh-CN" dirty="0">
                <a:latin typeface="Arial" panose="020B0604020202020204" pitchFamily="34" charset="0"/>
                <a:cs typeface="Arial" panose="020B0604020202020204" pitchFamily="34" charset="0"/>
              </a:rPr>
              <a:t>组织了2次</a:t>
            </a:r>
            <a:r>
              <a:rPr lang="zh-CN" altLang="en-US" dirty="0">
                <a:latin typeface="Arial" panose="020B0604020202020204" pitchFamily="34" charset="0"/>
                <a:cs typeface="Arial" panose="020B0604020202020204" pitchFamily="34" charset="0"/>
              </a:rPr>
              <a:t>高级别</a:t>
            </a:r>
            <a:r>
              <a:rPr lang="zh-CN" dirty="0">
                <a:latin typeface="Arial" panose="020B0604020202020204" pitchFamily="34" charset="0"/>
                <a:cs typeface="Arial" panose="020B0604020202020204" pitchFamily="34" charset="0"/>
              </a:rPr>
              <a:t>经济和金融稳定政策对话</a:t>
            </a:r>
          </a:p>
          <a:p>
            <a:pPr marL="742950" lvl="1" indent="-285750">
              <a:buFont typeface="Wingdings" panose="05000000000000000000" pitchFamily="2" charset="2"/>
              <a:buChar char="Ø"/>
            </a:pPr>
            <a:r>
              <a:rPr lang="zh-CN" altLang="en-US" i="1" dirty="0">
                <a:latin typeface="Arial" panose="020B0604020202020204" pitchFamily="34" charset="0"/>
                <a:cs typeface="Arial" panose="020B0604020202020204" pitchFamily="34" charset="0"/>
              </a:rPr>
              <a:t>利用税收助力</a:t>
            </a:r>
            <a:r>
              <a:rPr lang="zh-CN" i="1" dirty="0">
                <a:latin typeface="Arial" panose="020B0604020202020204" pitchFamily="34" charset="0"/>
                <a:cs typeface="Arial" panose="020B0604020202020204" pitchFamily="34" charset="0"/>
              </a:rPr>
              <a:t>CAREC地区的发展和脱碳</a:t>
            </a:r>
            <a:r>
              <a:rPr lang="zh-CN" altLang="en-US" i="1"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2023</a:t>
            </a:r>
            <a:r>
              <a:rPr lang="zh-CN" altLang="en-US" dirty="0">
                <a:latin typeface="Arial" panose="020B0604020202020204" pitchFamily="34" charset="0"/>
                <a:cs typeface="Arial" panose="020B0604020202020204" pitchFamily="34" charset="0"/>
              </a:rPr>
              <a:t>年</a:t>
            </a:r>
            <a:r>
              <a:rPr lang="zh-CN" dirty="0">
                <a:latin typeface="Arial" panose="020B0604020202020204" pitchFamily="34" charset="0"/>
                <a:cs typeface="Arial" panose="020B0604020202020204" pitchFamily="34" charset="0"/>
              </a:rPr>
              <a:t>2月14日</a:t>
            </a:r>
          </a:p>
          <a:p>
            <a:pPr marL="742950" lvl="1" indent="-285750">
              <a:buFont typeface="Wingdings" panose="05000000000000000000" pitchFamily="2" charset="2"/>
              <a:buChar char="Ø"/>
            </a:pPr>
            <a:r>
              <a:rPr lang="zh-CN" altLang="en-US" i="1" dirty="0">
                <a:latin typeface="Arial" panose="020B0604020202020204" pitchFamily="34" charset="0"/>
                <a:cs typeface="Arial" panose="020B0604020202020204" pitchFamily="34" charset="0"/>
              </a:rPr>
              <a:t>“</a:t>
            </a:r>
            <a:r>
              <a:rPr lang="en-US" altLang="zh-CN" i="1" dirty="0">
                <a:latin typeface="Arial" panose="020B0604020202020204" pitchFamily="34" charset="0"/>
                <a:cs typeface="Arial" panose="020B0604020202020204" pitchFamily="34" charset="0"/>
              </a:rPr>
              <a:t>CAREC</a:t>
            </a:r>
            <a:r>
              <a:rPr lang="zh-CN" altLang="en-US" i="1" dirty="0">
                <a:latin typeface="Arial" panose="020B0604020202020204" pitchFamily="34" charset="0"/>
                <a:cs typeface="Arial" panose="020B0604020202020204" pitchFamily="34" charset="0"/>
              </a:rPr>
              <a:t>地区</a:t>
            </a:r>
            <a:r>
              <a:rPr lang="zh-CN" i="1" dirty="0">
                <a:latin typeface="Arial" panose="020B0604020202020204" pitchFamily="34" charset="0"/>
                <a:cs typeface="Arial" panose="020B0604020202020204" pitchFamily="34" charset="0"/>
              </a:rPr>
              <a:t>气候变化对金融稳定的风险</a:t>
            </a:r>
            <a:r>
              <a:rPr lang="zh-CN" altLang="en-US" i="1"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，2023年</a:t>
            </a:r>
            <a:r>
              <a:rPr lang="en-US" altLang="zh-CN" dirty="0">
                <a:latin typeface="Arial" panose="020B0604020202020204" pitchFamily="34" charset="0"/>
                <a:cs typeface="Arial" panose="020B0604020202020204" pitchFamily="34" charset="0"/>
              </a:rPr>
              <a:t>6</a:t>
            </a:r>
            <a:r>
              <a:rPr lang="zh-CN" dirty="0">
                <a:latin typeface="Arial" panose="020B0604020202020204" pitchFamily="34" charset="0"/>
                <a:cs typeface="Arial" panose="020B0604020202020204" pitchFamily="34" charset="0"/>
              </a:rPr>
              <a:t>月14日</a:t>
            </a:r>
          </a:p>
          <a:p>
            <a:pPr marL="285750" indent="-285750">
              <a:buFont typeface="Wingdings" panose="05000000000000000000" pitchFamily="2" charset="2"/>
              <a:buChar char="q"/>
            </a:pPr>
            <a:r>
              <a:rPr lang="zh-CN" altLang="en-US" i="1" dirty="0">
                <a:latin typeface="Arial" panose="020B0604020202020204" pitchFamily="34" charset="0"/>
                <a:cs typeface="Arial" panose="020B0604020202020204" pitchFamily="34" charset="0"/>
              </a:rPr>
              <a:t>以提交审核“</a:t>
            </a:r>
            <a:r>
              <a:rPr lang="zh-CN" i="1" dirty="0">
                <a:latin typeface="Arial" panose="020B0604020202020204" pitchFamily="34" charset="0"/>
                <a:cs typeface="Arial" panose="020B0604020202020204" pitchFamily="34" charset="0"/>
              </a:rPr>
              <a:t>CAREC气候与可持续发展项目筹备基金</a:t>
            </a:r>
            <a:r>
              <a:rPr lang="zh-CN" altLang="en-US" i="1" dirty="0">
                <a:latin typeface="Arial" panose="020B0604020202020204" pitchFamily="34" charset="0"/>
                <a:cs typeface="Arial" panose="020B0604020202020204" pitchFamily="34" charset="0"/>
              </a:rPr>
              <a:t>”的</a:t>
            </a:r>
            <a:r>
              <a:rPr lang="zh-CN" dirty="0">
                <a:latin typeface="Arial" panose="020B0604020202020204" pitchFamily="34" charset="0"/>
                <a:cs typeface="Arial" panose="020B0604020202020204" pitchFamily="34" charset="0"/>
              </a:rPr>
              <a:t>概念</a:t>
            </a:r>
            <a:r>
              <a:rPr lang="zh-CN" altLang="en-US" dirty="0">
                <a:latin typeface="Arial" panose="020B0604020202020204" pitchFamily="34" charset="0"/>
                <a:cs typeface="Arial" panose="020B0604020202020204" pitchFamily="34" charset="0"/>
              </a:rPr>
              <a:t>书</a:t>
            </a:r>
            <a:endParaRPr lang="zh-CN"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01457" y="113774"/>
            <a:ext cx="10412106" cy="877078"/>
          </a:xfrm>
        </p:spPr>
        <p:txBody>
          <a:bodyPr>
            <a:normAutofit/>
          </a:bodyPr>
          <a:lstStyle/>
          <a:p>
            <a:pPr algn="ctr"/>
            <a:r>
              <a:rPr lang="en-US" altLang="zh-CN" sz="4000" b="1" dirty="0">
                <a:solidFill>
                  <a:schemeClr val="accent2"/>
                </a:solidFill>
                <a:latin typeface="Arial" panose="020B0604020202020204" pitchFamily="34" charset="0"/>
                <a:cs typeface="Arial" panose="020B0604020202020204" pitchFamily="34" charset="0"/>
              </a:rPr>
              <a:t>《</a:t>
            </a:r>
            <a:r>
              <a:rPr 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年战略</a:t>
            </a:r>
            <a:r>
              <a:rPr lang="en-US" altLang="zh-CN" sz="4000" b="1" dirty="0">
                <a:solidFill>
                  <a:schemeClr val="accent2"/>
                </a:solidFill>
                <a:latin typeface="Arial" panose="020B0604020202020204" pitchFamily="34" charset="0"/>
                <a:cs typeface="Arial" panose="020B0604020202020204" pitchFamily="34" charset="0"/>
              </a:rPr>
              <a:t>》</a:t>
            </a:r>
            <a:r>
              <a:rPr lang="zh-CN" altLang="en-US" sz="4000" b="1" dirty="0">
                <a:solidFill>
                  <a:schemeClr val="accent2"/>
                </a:solidFill>
                <a:latin typeface="Arial" panose="020B0604020202020204" pitchFamily="34" charset="0"/>
                <a:cs typeface="Arial" panose="020B0604020202020204" pitchFamily="34" charset="0"/>
              </a:rPr>
              <a:t>的</a:t>
            </a:r>
            <a:r>
              <a:rPr lang="zh-CN" sz="4000" dirty="0">
                <a:latin typeface="Arial" panose="020B0604020202020204" pitchFamily="34" charset="0"/>
                <a:cs typeface="Arial" panose="020B0604020202020204" pitchFamily="34" charset="0"/>
              </a:rPr>
              <a:t>实施亮点：</a:t>
            </a:r>
          </a:p>
        </p:txBody>
      </p:sp>
      <p:sp>
        <p:nvSpPr>
          <p:cNvPr id="5" name="TextBox 4">
            <a:extLst>
              <a:ext uri="{FF2B5EF4-FFF2-40B4-BE49-F238E27FC236}">
                <a16:creationId xmlns:a16="http://schemas.microsoft.com/office/drawing/2014/main" id="{84BE678F-8BA6-07D4-B9FF-693EBA6A1B41}"/>
              </a:ext>
            </a:extLst>
          </p:cNvPr>
          <p:cNvSpPr txBox="1"/>
          <p:nvPr/>
        </p:nvSpPr>
        <p:spPr>
          <a:xfrm>
            <a:off x="266873" y="3878031"/>
            <a:ext cx="5447230" cy="369332"/>
          </a:xfrm>
          <a:prstGeom prst="rect">
            <a:avLst/>
          </a:prstGeom>
          <a:noFill/>
        </p:spPr>
        <p:txBody>
          <a:bodyPr wrap="square" rtlCol="0">
            <a:spAutoFit/>
          </a:bodyPr>
          <a:lstStyle/>
          <a:p>
            <a:r>
              <a:rPr lang="zh-CN" b="1" u="sng" dirty="0">
                <a:solidFill>
                  <a:schemeClr val="accent1">
                    <a:lumMod val="75000"/>
                  </a:schemeClr>
                </a:solidFill>
                <a:latin typeface="Arial" panose="020B0604020202020204" pitchFamily="34" charset="0"/>
                <a:cs typeface="Arial" panose="020B0604020202020204" pitchFamily="34" charset="0"/>
              </a:rPr>
              <a:t>1. 经济</a:t>
            </a:r>
            <a:r>
              <a:rPr lang="zh-CN" altLang="en-US" b="1" u="sng" dirty="0">
                <a:solidFill>
                  <a:schemeClr val="accent1">
                    <a:lumMod val="75000"/>
                  </a:schemeClr>
                </a:solidFill>
                <a:latin typeface="Arial" panose="020B0604020202020204" pitchFamily="34" charset="0"/>
                <a:cs typeface="Arial" panose="020B0604020202020204" pitchFamily="34" charset="0"/>
              </a:rPr>
              <a:t>和</a:t>
            </a:r>
            <a:r>
              <a:rPr lang="zh-CN" b="1" u="sng" dirty="0">
                <a:solidFill>
                  <a:schemeClr val="accent1">
                    <a:lumMod val="75000"/>
                  </a:schemeClr>
                </a:solidFill>
                <a:latin typeface="Arial" panose="020B0604020202020204" pitchFamily="34" charset="0"/>
                <a:cs typeface="Arial" panose="020B0604020202020204" pitchFamily="34" charset="0"/>
              </a:rPr>
              <a:t>金融稳定集群</a:t>
            </a:r>
          </a:p>
        </p:txBody>
      </p:sp>
      <p:sp>
        <p:nvSpPr>
          <p:cNvPr id="6" name="TextBox 5">
            <a:extLst>
              <a:ext uri="{FF2B5EF4-FFF2-40B4-BE49-F238E27FC236}">
                <a16:creationId xmlns:a16="http://schemas.microsoft.com/office/drawing/2014/main" id="{6DD2569C-F956-39AA-D573-06C411BC3C1F}"/>
              </a:ext>
            </a:extLst>
          </p:cNvPr>
          <p:cNvSpPr txBox="1"/>
          <p:nvPr/>
        </p:nvSpPr>
        <p:spPr>
          <a:xfrm>
            <a:off x="6095999" y="926098"/>
            <a:ext cx="5759406" cy="369332"/>
          </a:xfrm>
          <a:prstGeom prst="rect">
            <a:avLst/>
          </a:prstGeom>
          <a:noFill/>
        </p:spPr>
        <p:txBody>
          <a:bodyPr wrap="square" rtlCol="0">
            <a:spAutoFit/>
          </a:bodyPr>
          <a:lstStyle/>
          <a:p>
            <a:r>
              <a:rPr lang="zh-CN" b="1" u="sng" dirty="0">
                <a:solidFill>
                  <a:schemeClr val="accent4">
                    <a:lumMod val="75000"/>
                  </a:schemeClr>
                </a:solidFill>
                <a:latin typeface="Arial" panose="020B0604020202020204" pitchFamily="34" charset="0"/>
                <a:cs typeface="Arial" panose="020B0604020202020204" pitchFamily="34" charset="0"/>
              </a:rPr>
              <a:t>2. 贸易、旅游和经济走廊集群</a:t>
            </a:r>
          </a:p>
        </p:txBody>
      </p:sp>
      <p:sp>
        <p:nvSpPr>
          <p:cNvPr id="2" name="TextBox 1">
            <a:extLst>
              <a:ext uri="{FF2B5EF4-FFF2-40B4-BE49-F238E27FC236}">
                <a16:creationId xmlns:a16="http://schemas.microsoft.com/office/drawing/2014/main" id="{0DCFB27D-6ED9-3F9F-687E-8D27B4341E7F}"/>
              </a:ext>
            </a:extLst>
          </p:cNvPr>
          <p:cNvSpPr txBox="1"/>
          <p:nvPr/>
        </p:nvSpPr>
        <p:spPr>
          <a:xfrm>
            <a:off x="6319688" y="1408817"/>
            <a:ext cx="5182083" cy="1959511"/>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sz="1400" dirty="0">
                <a:latin typeface="Arial" panose="020B0604020202020204" pitchFamily="34" charset="0"/>
                <a:cs typeface="Arial" panose="020B0604020202020204" pitchFamily="34" charset="0"/>
              </a:rPr>
              <a:t>2022年7月启动</a:t>
            </a:r>
            <a:r>
              <a:rPr lang="zh-CN" altLang="en-US" sz="1400" dirty="0">
                <a:latin typeface="Arial" panose="020B0604020202020204" pitchFamily="34" charset="0"/>
                <a:cs typeface="Arial" panose="020B0604020202020204" pitchFamily="34" charset="0"/>
              </a:rPr>
              <a:t>了</a:t>
            </a:r>
            <a:r>
              <a:rPr lang="zh-CN" sz="1400" dirty="0">
                <a:latin typeface="Arial" panose="020B0604020202020204" pitchFamily="34" charset="0"/>
                <a:cs typeface="Arial" panose="020B0604020202020204" pitchFamily="34" charset="0"/>
              </a:rPr>
              <a:t>土库曼斯坦</a:t>
            </a:r>
            <a:r>
              <a:rPr lang="zh-CN" altLang="en-US" sz="1400" dirty="0">
                <a:latin typeface="Arial" panose="020B0604020202020204" pitchFamily="34" charset="0"/>
                <a:cs typeface="Arial" panose="020B0604020202020204" pitchFamily="34" charset="0"/>
              </a:rPr>
              <a:t>加入世贸组织（</a:t>
            </a:r>
            <a:r>
              <a:rPr lang="en-US" altLang="zh-CN" sz="1400" dirty="0">
                <a:latin typeface="Arial" panose="020B0604020202020204" pitchFamily="34" charset="0"/>
                <a:cs typeface="Arial" panose="020B0604020202020204" pitchFamily="34" charset="0"/>
              </a:rPr>
              <a:t>WTO</a:t>
            </a:r>
            <a:r>
              <a:rPr lang="zh-CN" altLang="en-US" sz="1400" dirty="0">
                <a:latin typeface="Arial" panose="020B0604020202020204" pitchFamily="34" charset="0"/>
                <a:cs typeface="Arial" panose="020B0604020202020204" pitchFamily="34" charset="0"/>
              </a:rPr>
              <a:t>）的</a:t>
            </a:r>
            <a:r>
              <a:rPr lang="zh-CN" sz="1400" dirty="0">
                <a:latin typeface="Arial" panose="020B0604020202020204" pitchFamily="34" charset="0"/>
                <a:cs typeface="Arial" panose="020B0604020202020204" pitchFamily="34" charset="0"/>
              </a:rPr>
              <a:t>工作计划</a:t>
            </a:r>
            <a:endParaRPr lang="en-US" altLang="zh-CN" sz="1400" dirty="0">
              <a:latin typeface="Arial" panose="020B0604020202020204" pitchFamily="34" charset="0"/>
              <a:cs typeface="Arial" panose="020B0604020202020204" pitchFamily="34" charset="0"/>
            </a:endParaRPr>
          </a:p>
          <a:p>
            <a:endParaRPr lang="zh-CN"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altLang="zh-CN" sz="1400" dirty="0">
                <a:latin typeface="Arial" panose="020B0604020202020204" pitchFamily="34" charset="0"/>
                <a:cs typeface="Arial" panose="020B0604020202020204" pitchFamily="34" charset="0"/>
              </a:rPr>
              <a:t>2022</a:t>
            </a:r>
            <a:r>
              <a:rPr lang="zh-CN" altLang="en-US" sz="1400" dirty="0">
                <a:latin typeface="Arial" panose="020B0604020202020204" pitchFamily="34" charset="0"/>
                <a:cs typeface="Arial" panose="020B0604020202020204" pitchFamily="34" charset="0"/>
              </a:rPr>
              <a:t>年</a:t>
            </a:r>
            <a:r>
              <a:rPr lang="en-US" altLang="zh-CN" sz="1400" dirty="0">
                <a:latin typeface="Arial" panose="020B0604020202020204" pitchFamily="34" charset="0"/>
                <a:cs typeface="Arial" panose="020B0604020202020204" pitchFamily="34" charset="0"/>
              </a:rPr>
              <a:t>10</a:t>
            </a:r>
            <a:r>
              <a:rPr lang="zh-CN" altLang="en-US" sz="1400" dirty="0">
                <a:latin typeface="Arial" panose="020B0604020202020204" pitchFamily="34" charset="0"/>
                <a:cs typeface="Arial" panose="020B0604020202020204" pitchFamily="34" charset="0"/>
              </a:rPr>
              <a:t>月</a:t>
            </a:r>
            <a:r>
              <a:rPr lang="en-US" altLang="zh-CN" sz="1400" dirty="0">
                <a:latin typeface="Arial" panose="020B0604020202020204" pitchFamily="34" charset="0"/>
                <a:cs typeface="Arial" panose="020B0604020202020204" pitchFamily="34" charset="0"/>
              </a:rPr>
              <a:t>14</a:t>
            </a:r>
            <a:r>
              <a:rPr lang="zh-CN" altLang="en-US" sz="1400" dirty="0">
                <a:latin typeface="Arial" panose="020B0604020202020204" pitchFamily="34" charset="0"/>
                <a:cs typeface="Arial" panose="020B0604020202020204" pitchFamily="34" charset="0"/>
              </a:rPr>
              <a:t>日，</a:t>
            </a:r>
            <a:r>
              <a:rPr lang="zh-CN" sz="1400" dirty="0">
                <a:latin typeface="Arial" panose="020B0604020202020204" pitchFamily="34" charset="0"/>
                <a:cs typeface="Arial" panose="020B0604020202020204" pitchFamily="34" charset="0"/>
              </a:rPr>
              <a:t>CAREC海关合作委员会成立20</a:t>
            </a:r>
            <a:r>
              <a:rPr lang="zh-CN" altLang="en-US" sz="1400" dirty="0">
                <a:latin typeface="Arial" panose="020B0604020202020204" pitchFamily="34" charset="0"/>
                <a:cs typeface="Arial" panose="020B0604020202020204" pitchFamily="34" charset="0"/>
              </a:rPr>
              <a:t>周年</a:t>
            </a:r>
            <a:endParaRPr lang="en-US" altLang="zh-CN" sz="1400" dirty="0">
              <a:latin typeface="Arial" panose="020B0604020202020204" pitchFamily="34" charset="0"/>
              <a:cs typeface="Arial" panose="020B0604020202020204" pitchFamily="34" charset="0"/>
            </a:endParaRPr>
          </a:p>
          <a:p>
            <a:endParaRPr lang="zh-CN" sz="1400" baseline="30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altLang="zh-CN" sz="1400" dirty="0">
                <a:latin typeface="Arial" panose="020B0604020202020204" pitchFamily="34" charset="0"/>
                <a:cs typeface="Arial" panose="020B0604020202020204" pitchFamily="34" charset="0"/>
              </a:rPr>
              <a:t>2022</a:t>
            </a:r>
            <a:r>
              <a:rPr lang="zh-CN" altLang="en-US" sz="1400" dirty="0">
                <a:latin typeface="Arial" panose="020B0604020202020204" pitchFamily="34" charset="0"/>
                <a:cs typeface="Arial" panose="020B0604020202020204" pitchFamily="34" charset="0"/>
              </a:rPr>
              <a:t>年</a:t>
            </a:r>
            <a:r>
              <a:rPr lang="en-US" altLang="zh-CN" sz="1400" dirty="0">
                <a:latin typeface="Arial" panose="020B0604020202020204" pitchFamily="34" charset="0"/>
                <a:cs typeface="Arial" panose="020B0604020202020204" pitchFamily="34" charset="0"/>
              </a:rPr>
              <a:t>11</a:t>
            </a:r>
            <a:r>
              <a:rPr lang="zh-CN" altLang="en-US" sz="1400" dirty="0">
                <a:latin typeface="Arial" panose="020B0604020202020204" pitchFamily="34" charset="0"/>
                <a:cs typeface="Arial" panose="020B0604020202020204" pitchFamily="34" charset="0"/>
              </a:rPr>
              <a:t>月</a:t>
            </a:r>
            <a:r>
              <a:rPr lang="en-US" altLang="zh-CN" sz="1400" dirty="0">
                <a:latin typeface="Arial" panose="020B0604020202020204" pitchFamily="34" charset="0"/>
                <a:cs typeface="Arial" panose="020B0604020202020204" pitchFamily="34" charset="0"/>
              </a:rPr>
              <a:t>8</a:t>
            </a:r>
            <a:r>
              <a:rPr lang="zh-CN" altLang="en-US" sz="1400" dirty="0">
                <a:latin typeface="Arial" panose="020B0604020202020204" pitchFamily="34" charset="0"/>
                <a:cs typeface="Arial" panose="020B0604020202020204" pitchFamily="34" charset="0"/>
              </a:rPr>
              <a:t>日，成功举办</a:t>
            </a:r>
            <a:r>
              <a:rPr lang="zh-CN" sz="1400" dirty="0">
                <a:latin typeface="Arial" panose="020B0604020202020204" pitchFamily="34" charset="0"/>
                <a:cs typeface="Arial" panose="020B0604020202020204" pitchFamily="34" charset="0"/>
              </a:rPr>
              <a:t>第一届</a:t>
            </a:r>
            <a:r>
              <a:rPr lang="zh-CN" altLang="en-US" sz="1400" baseline="30000" dirty="0">
                <a:latin typeface="Arial" panose="020B0604020202020204" pitchFamily="34" charset="0"/>
                <a:cs typeface="Arial" panose="020B0604020202020204" pitchFamily="34" charset="0"/>
              </a:rPr>
              <a:t>“</a:t>
            </a:r>
            <a:r>
              <a:rPr lang="zh-CN" sz="1400" dirty="0">
                <a:latin typeface="Arial" panose="020B0604020202020204" pitchFamily="34" charset="0"/>
                <a:cs typeface="Arial" panose="020B0604020202020204" pitchFamily="34" charset="0"/>
              </a:rPr>
              <a:t>CAREC数字贸易论坛</a:t>
            </a:r>
            <a:r>
              <a:rPr lang="zh-CN" altLang="en-US" sz="1400" dirty="0">
                <a:latin typeface="Arial" panose="020B0604020202020204" pitchFamily="34" charset="0"/>
                <a:cs typeface="Arial" panose="020B0604020202020204" pitchFamily="34" charset="0"/>
              </a:rPr>
              <a:t>”</a:t>
            </a:r>
            <a:endParaRPr lang="en-US" altLang="zh-CN" sz="1400" dirty="0">
              <a:latin typeface="Arial" panose="020B0604020202020204" pitchFamily="34" charset="0"/>
              <a:cs typeface="Arial" panose="020B0604020202020204" pitchFamily="34" charset="0"/>
            </a:endParaRPr>
          </a:p>
          <a:p>
            <a:endParaRPr lang="zh-CN"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zh-CN" sz="1400" dirty="0">
                <a:latin typeface="Arial" panose="020B0604020202020204" pitchFamily="34" charset="0"/>
                <a:cs typeface="Arial" panose="020B0604020202020204" pitchFamily="34" charset="0"/>
              </a:rPr>
              <a:t>2022年12月发布的</a:t>
            </a:r>
            <a:r>
              <a:rPr lang="zh-CN" altLang="en-US" sz="1400" dirty="0">
                <a:latin typeface="Arial" panose="020B0604020202020204" pitchFamily="34" charset="0"/>
                <a:cs typeface="Arial" panose="020B0604020202020204" pitchFamily="34" charset="0"/>
              </a:rPr>
              <a:t>重要</a:t>
            </a:r>
            <a:r>
              <a:rPr lang="zh-CN" sz="1400" dirty="0">
                <a:latin typeface="Arial" panose="020B0604020202020204" pitchFamily="34" charset="0"/>
                <a:cs typeface="Arial" panose="020B0604020202020204" pitchFamily="34" charset="0"/>
              </a:rPr>
              <a:t>知识产品</a:t>
            </a:r>
            <a:r>
              <a:rPr lang="zh-CN" altLang="en-US" sz="1400" dirty="0">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a:t>
            </a:r>
            <a:r>
              <a:rPr lang="zh-CN" altLang="en-US" sz="1400" dirty="0">
                <a:latin typeface="Arial" panose="020B0604020202020204" pitchFamily="34" charset="0"/>
                <a:cs typeface="Arial" panose="020B0604020202020204" pitchFamily="34" charset="0"/>
              </a:rPr>
              <a:t>从走廊性能测量与监测（</a:t>
            </a:r>
            <a:r>
              <a:rPr lang="en-US" altLang="zh-CN" sz="1400" dirty="0">
                <a:latin typeface="Arial" panose="020B0604020202020204" pitchFamily="34" charset="0"/>
                <a:cs typeface="Arial" panose="020B0604020202020204" pitchFamily="34" charset="0"/>
              </a:rPr>
              <a:t>CPMM</a:t>
            </a:r>
            <a:r>
              <a:rPr lang="zh-CN" altLang="en-US" sz="1400" dirty="0">
                <a:latin typeface="Arial" panose="020B0604020202020204" pitchFamily="34" charset="0"/>
                <a:cs typeface="Arial" panose="020B0604020202020204" pitchFamily="34" charset="0"/>
              </a:rPr>
              <a:t>）看</a:t>
            </a:r>
            <a:r>
              <a:rPr lang="zh-CN" sz="1400" i="1" dirty="0">
                <a:latin typeface="Arial" panose="020B0604020202020204" pitchFamily="34" charset="0"/>
                <a:cs typeface="Arial" panose="020B0604020202020204" pitchFamily="34" charset="0"/>
              </a:rPr>
              <a:t>CAREC国家贸易便利化进展</a:t>
            </a:r>
            <a:r>
              <a:rPr lang="en-US" altLang="zh-CN" sz="1400" i="1" dirty="0">
                <a:latin typeface="Arial" panose="020B0604020202020204" pitchFamily="34" charset="0"/>
                <a:cs typeface="Arial" panose="020B0604020202020204" pitchFamily="34" charset="0"/>
              </a:rPr>
              <a:t>》</a:t>
            </a:r>
            <a:endParaRPr lang="zh-CN" sz="1400" i="1" dirty="0">
              <a:latin typeface="Arial" panose="020B0604020202020204" pitchFamily="34" charset="0"/>
              <a:cs typeface="Arial" panose="020B0604020202020204" pitchFamily="34" charset="0"/>
            </a:endParaRPr>
          </a:p>
        </p:txBody>
      </p:sp>
      <p:pic>
        <p:nvPicPr>
          <p:cNvPr id="4" name="Picture 3" descr="A group of people standing together&#10;&#10;Description automatically generated with medium confidence">
            <a:extLst>
              <a:ext uri="{FF2B5EF4-FFF2-40B4-BE49-F238E27FC236}">
                <a16:creationId xmlns:a16="http://schemas.microsoft.com/office/drawing/2014/main" id="{89FE471A-6785-701A-5E84-B65E1E0AB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94" y="917422"/>
            <a:ext cx="5535720" cy="2729461"/>
          </a:xfrm>
          <a:prstGeom prst="rect">
            <a:avLst/>
          </a:prstGeom>
        </p:spPr>
      </p:pic>
      <p:pic>
        <p:nvPicPr>
          <p:cNvPr id="11" name="Picture 10" descr="A picture containing text, person, human face, screenshot&#10;&#10;Description automatically generated">
            <a:extLst>
              <a:ext uri="{FF2B5EF4-FFF2-40B4-BE49-F238E27FC236}">
                <a16:creationId xmlns:a16="http://schemas.microsoft.com/office/drawing/2014/main" id="{BCB9B9D1-C9EC-46A2-3B9E-915F99D0A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816" y="3791238"/>
            <a:ext cx="4153421" cy="2279765"/>
          </a:xfrm>
          <a:prstGeom prst="rect">
            <a:avLst/>
          </a:prstGeom>
        </p:spPr>
      </p:pic>
      <p:pic>
        <p:nvPicPr>
          <p:cNvPr id="12" name="Picture 6">
            <a:extLst>
              <a:ext uri="{FF2B5EF4-FFF2-40B4-BE49-F238E27FC236}">
                <a16:creationId xmlns:a16="http://schemas.microsoft.com/office/drawing/2014/main" id="{2B231A5C-24F1-8129-019E-9E892631B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8590" y="3791238"/>
            <a:ext cx="1307596" cy="1959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42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299475" y="5141294"/>
            <a:ext cx="4646151" cy="923330"/>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推出</a:t>
            </a:r>
            <a:r>
              <a:rPr lang="zh-CN" b="1" dirty="0">
                <a:solidFill>
                  <a:schemeClr val="accent4">
                    <a:lumMod val="75000"/>
                  </a:schemeClr>
                </a:solidFill>
                <a:latin typeface="Arial" panose="020B0604020202020204" pitchFamily="34" charset="0"/>
                <a:cs typeface="Arial" panose="020B0604020202020204" pitchFamily="34" charset="0"/>
              </a:rPr>
              <a:t>CAREC旅游门户网站，</a:t>
            </a:r>
            <a:r>
              <a:rPr lang="zh-CN" dirty="0">
                <a:latin typeface="Arial" panose="020B0604020202020204" pitchFamily="34" charset="0"/>
                <a:cs typeface="Arial" panose="020B0604020202020204" pitchFamily="34" charset="0"/>
              </a:rPr>
              <a:t>这是一个整合该地区旅游景点信息</a:t>
            </a:r>
            <a:r>
              <a:rPr lang="zh-CN" altLang="en-US"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促进当地企业服务的工具</a:t>
            </a:r>
            <a:endParaRPr lang="en-PH" dirty="0">
              <a:solidFill>
                <a:schemeClr val="accent4">
                  <a:lumMod val="75000"/>
                </a:schemeClr>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US" altLang="zh-CN" sz="4000" b="1" dirty="0">
                <a:solidFill>
                  <a:schemeClr val="accent2"/>
                </a:solidFill>
                <a:latin typeface="Arial" panose="020B0604020202020204" pitchFamily="34" charset="0"/>
                <a:cs typeface="Arial" panose="020B0604020202020204" pitchFamily="34" charset="0"/>
              </a:rPr>
              <a:t>《</a:t>
            </a:r>
            <a:r>
              <a:rPr 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年战略</a:t>
            </a:r>
            <a:r>
              <a:rPr lang="en-US" altLang="zh-CN" sz="4000" b="1" dirty="0">
                <a:solidFill>
                  <a:schemeClr val="accent2"/>
                </a:solidFill>
                <a:latin typeface="Arial" panose="020B0604020202020204" pitchFamily="34" charset="0"/>
                <a:cs typeface="Arial" panose="020B0604020202020204" pitchFamily="34" charset="0"/>
              </a:rPr>
              <a:t>》</a:t>
            </a:r>
            <a:r>
              <a:rPr lang="zh-CN" sz="4000" dirty="0">
                <a:latin typeface="Arial" panose="020B0604020202020204" pitchFamily="34" charset="0"/>
                <a:cs typeface="Arial" panose="020B0604020202020204" pitchFamily="34" charset="0"/>
              </a:rPr>
              <a:t>实施亮点：</a:t>
            </a:r>
          </a:p>
        </p:txBody>
      </p:sp>
      <p:sp>
        <p:nvSpPr>
          <p:cNvPr id="6" name="TextBox 5">
            <a:extLst>
              <a:ext uri="{FF2B5EF4-FFF2-40B4-BE49-F238E27FC236}">
                <a16:creationId xmlns:a16="http://schemas.microsoft.com/office/drawing/2014/main" id="{6DD2569C-F956-39AA-D573-06C411BC3C1F}"/>
              </a:ext>
            </a:extLst>
          </p:cNvPr>
          <p:cNvSpPr txBox="1"/>
          <p:nvPr/>
        </p:nvSpPr>
        <p:spPr>
          <a:xfrm>
            <a:off x="3504957" y="910995"/>
            <a:ext cx="5462061" cy="369332"/>
          </a:xfrm>
          <a:prstGeom prst="rect">
            <a:avLst/>
          </a:prstGeom>
          <a:noFill/>
        </p:spPr>
        <p:txBody>
          <a:bodyPr wrap="square" rtlCol="0">
            <a:spAutoFit/>
          </a:bodyPr>
          <a:lstStyle/>
          <a:p>
            <a:r>
              <a:rPr lang="zh-CN" b="1" u="sng" dirty="0">
                <a:solidFill>
                  <a:schemeClr val="accent4">
                    <a:lumMod val="75000"/>
                  </a:schemeClr>
                </a:solidFill>
                <a:latin typeface="Arial" panose="020B0604020202020204" pitchFamily="34" charset="0"/>
                <a:cs typeface="Arial" panose="020B0604020202020204" pitchFamily="34" charset="0"/>
              </a:rPr>
              <a:t>贸易、旅游和经济走廊集群</a:t>
            </a:r>
          </a:p>
        </p:txBody>
      </p:sp>
      <p:pic>
        <p:nvPicPr>
          <p:cNvPr id="2" name="Picture 1">
            <a:extLst>
              <a:ext uri="{FF2B5EF4-FFF2-40B4-BE49-F238E27FC236}">
                <a16:creationId xmlns:a16="http://schemas.microsoft.com/office/drawing/2014/main" id="{957F6BCF-B4E8-407A-3E19-D8E6A6CF4AED}"/>
              </a:ext>
            </a:extLst>
          </p:cNvPr>
          <p:cNvPicPr>
            <a:picLocks noChangeAspect="1"/>
          </p:cNvPicPr>
          <p:nvPr/>
        </p:nvPicPr>
        <p:blipFill>
          <a:blip r:embed="rId2"/>
          <a:stretch>
            <a:fillRect/>
          </a:stretch>
        </p:blipFill>
        <p:spPr>
          <a:xfrm>
            <a:off x="555648" y="1593772"/>
            <a:ext cx="4019253" cy="3234077"/>
          </a:xfrm>
          <a:prstGeom prst="rect">
            <a:avLst/>
          </a:prstGeom>
        </p:spPr>
      </p:pic>
      <p:sp>
        <p:nvSpPr>
          <p:cNvPr id="3" name="TextBox 2">
            <a:extLst>
              <a:ext uri="{FF2B5EF4-FFF2-40B4-BE49-F238E27FC236}">
                <a16:creationId xmlns:a16="http://schemas.microsoft.com/office/drawing/2014/main" id="{B560CF57-2EEC-F11D-1FF2-109223851D16}"/>
              </a:ext>
            </a:extLst>
          </p:cNvPr>
          <p:cNvSpPr txBox="1"/>
          <p:nvPr/>
        </p:nvSpPr>
        <p:spPr>
          <a:xfrm>
            <a:off x="5186391" y="1593772"/>
            <a:ext cx="6449961" cy="2862322"/>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altLang="en-US" b="1" dirty="0">
                <a:solidFill>
                  <a:schemeClr val="accent4">
                    <a:lumMod val="75000"/>
                  </a:schemeClr>
                </a:solidFill>
                <a:latin typeface="Arial" panose="020B0604020202020204" pitchFamily="34" charset="0"/>
                <a:cs typeface="Arial" panose="020B0604020202020204" pitchFamily="34" charset="0"/>
              </a:rPr>
              <a:t>在</a:t>
            </a:r>
            <a:r>
              <a:rPr lang="zh-CN" b="1" dirty="0">
                <a:solidFill>
                  <a:schemeClr val="accent4">
                    <a:lumMod val="75000"/>
                  </a:schemeClr>
                </a:solidFill>
                <a:latin typeface="Arial" panose="020B0604020202020204" pitchFamily="34" charset="0"/>
                <a:cs typeface="Arial" panose="020B0604020202020204" pitchFamily="34" charset="0"/>
              </a:rPr>
              <a:t>经济走廊</a:t>
            </a:r>
            <a:r>
              <a:rPr lang="zh-CN" altLang="en-US" b="1" dirty="0">
                <a:solidFill>
                  <a:schemeClr val="accent4">
                    <a:lumMod val="75000"/>
                  </a:schemeClr>
                </a:solidFill>
                <a:latin typeface="Arial" panose="020B0604020202020204" pitchFamily="34" charset="0"/>
                <a:cs typeface="Arial" panose="020B0604020202020204" pitchFamily="34" charset="0"/>
              </a:rPr>
              <a:t>方面</a:t>
            </a:r>
            <a:r>
              <a:rPr lang="zh-CN" b="1" dirty="0">
                <a:solidFill>
                  <a:schemeClr val="accent4">
                    <a:lumMod val="75000"/>
                  </a:schemeClr>
                </a:solidFill>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阿拉木图</a:t>
            </a:r>
            <a:r>
              <a:rPr lang="zh-CN" dirty="0">
                <a:solidFill>
                  <a:schemeClr val="accent2">
                    <a:lumMod val="50000"/>
                  </a:schemeClr>
                </a:solidFill>
                <a:latin typeface="Arial" panose="020B0604020202020204" pitchFamily="34" charset="0"/>
                <a:cs typeface="Arial" panose="020B0604020202020204" pitchFamily="34" charset="0"/>
              </a:rPr>
              <a:t>-比什凯克经济走廊 (ABEC)</a:t>
            </a:r>
            <a:r>
              <a:rPr lang="zh-CN" dirty="0">
                <a:latin typeface="Arial" panose="020B0604020202020204" pitchFamily="34" charset="0"/>
                <a:cs typeface="Arial" panose="020B0604020202020204" pitchFamily="34" charset="0"/>
              </a:rPr>
              <a:t>有一个已获批准和两个即将实施的区域投资项目：</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加强区域</a:t>
            </a:r>
            <a:r>
              <a:rPr lang="zh-CN" altLang="en-US" i="1" dirty="0">
                <a:latin typeface="Arial" panose="020B0604020202020204" pitchFamily="34" charset="0"/>
                <a:cs typeface="Arial" panose="020B0604020202020204" pitchFamily="34" charset="0"/>
              </a:rPr>
              <a:t>医疗</a:t>
            </a:r>
            <a:r>
              <a:rPr lang="zh-CN" i="1" dirty="0">
                <a:latin typeface="Arial" panose="020B0604020202020204" pitchFamily="34" charset="0"/>
                <a:cs typeface="Arial" panose="020B0604020202020204" pitchFamily="34" charset="0"/>
              </a:rPr>
              <a:t>保险项目</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ABEC边境服务区域改善项目</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伊塞克</a:t>
            </a:r>
            <a:r>
              <a:rPr lang="zh-CN" altLang="en-US" i="1" dirty="0">
                <a:latin typeface="Arial" panose="020B0604020202020204" pitchFamily="34" charset="0"/>
                <a:cs typeface="Arial" panose="020B0604020202020204" pitchFamily="34" charset="0"/>
              </a:rPr>
              <a:t>库尔</a:t>
            </a:r>
            <a:r>
              <a:rPr lang="zh-CN" i="1" dirty="0">
                <a:latin typeface="Arial" panose="020B0604020202020204" pitchFamily="34" charset="0"/>
                <a:cs typeface="Arial" panose="020B0604020202020204" pitchFamily="34" charset="0"/>
              </a:rPr>
              <a:t>湖环境管理可持续旅游项目</a:t>
            </a:r>
          </a:p>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奇姆肯特</a:t>
            </a:r>
            <a:r>
              <a:rPr lang="zh-CN" dirty="0">
                <a:solidFill>
                  <a:schemeClr val="accent2">
                    <a:lumMod val="50000"/>
                  </a:schemeClr>
                </a:solidFill>
                <a:latin typeface="Arial" panose="020B0604020202020204" pitchFamily="34" charset="0"/>
                <a:cs typeface="Arial" panose="020B0604020202020204" pitchFamily="34" charset="0"/>
              </a:rPr>
              <a:t>-塔什干-苦盏经济走廊 (STKEC)</a:t>
            </a:r>
            <a:r>
              <a:rPr lang="zh-CN" dirty="0">
                <a:latin typeface="Arial" panose="020B0604020202020204" pitchFamily="34" charset="0"/>
                <a:cs typeface="Arial" panose="020B0604020202020204" pitchFamily="34" charset="0"/>
              </a:rPr>
              <a:t>完成了</a:t>
            </a:r>
            <a:r>
              <a:rPr lang="zh-CN" altLang="en-US" dirty="0">
                <a:latin typeface="Arial" panose="020B0604020202020204" pitchFamily="34" charset="0"/>
                <a:cs typeface="Arial" panose="020B0604020202020204" pitchFamily="34" charset="0"/>
              </a:rPr>
              <a:t>如下几项</a:t>
            </a:r>
            <a:r>
              <a:rPr lang="zh-CN" dirty="0">
                <a:latin typeface="Arial" panose="020B0604020202020204" pitchFamily="34" charset="0"/>
                <a:cs typeface="Arial" panose="020B0604020202020204" pitchFamily="34" charset="0"/>
              </a:rPr>
              <a:t>预可行性研究</a:t>
            </a:r>
            <a:r>
              <a:rPr lang="zh-CN" sz="1800" dirty="0">
                <a:latin typeface="Arial" panose="020B0604020202020204" pitchFamily="34" charset="0"/>
                <a:cs typeface="Arial" panose="020B0604020202020204" pitchFamily="34" charset="0"/>
              </a:rPr>
              <a:t>：</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哈萨克斯坦和乌兹别克斯坦</a:t>
            </a:r>
            <a:r>
              <a:rPr lang="zh-CN" altLang="en-US" i="1" dirty="0">
                <a:latin typeface="Arial" panose="020B0604020202020204" pitchFamily="34" charset="0"/>
                <a:cs typeface="Arial" panose="020B0604020202020204" pitchFamily="34" charset="0"/>
              </a:rPr>
              <a:t>之间的</a:t>
            </a:r>
            <a:r>
              <a:rPr lang="zh-CN" i="1" dirty="0">
                <a:latin typeface="Arial" panose="020B0604020202020204" pitchFamily="34" charset="0"/>
                <a:cs typeface="Arial" panose="020B0604020202020204" pitchFamily="34" charset="0"/>
              </a:rPr>
              <a:t>国际</a:t>
            </a:r>
            <a:r>
              <a:rPr lang="zh-CN" altLang="en-US" i="1" dirty="0">
                <a:latin typeface="Arial" panose="020B0604020202020204" pitchFamily="34" charset="0"/>
                <a:cs typeface="Arial" panose="020B0604020202020204" pitchFamily="34" charset="0"/>
              </a:rPr>
              <a:t>产业</a:t>
            </a:r>
            <a:r>
              <a:rPr lang="zh-CN" i="1" dirty="0">
                <a:latin typeface="Arial" panose="020B0604020202020204" pitchFamily="34" charset="0"/>
                <a:cs typeface="Arial" panose="020B0604020202020204" pitchFamily="34" charset="0"/>
              </a:rPr>
              <a:t>合作中心</a:t>
            </a:r>
          </a:p>
          <a:p>
            <a:pPr marL="742950" lvl="1" indent="-285750">
              <a:buFont typeface="Wingdings" panose="05000000000000000000" pitchFamily="2" charset="2"/>
              <a:buChar char="Ø"/>
            </a:pPr>
            <a:r>
              <a:rPr lang="zh-CN" i="1" dirty="0">
                <a:latin typeface="Arial" panose="020B0604020202020204" pitchFamily="34" charset="0"/>
                <a:cs typeface="Arial" panose="020B0604020202020204" pitchFamily="34" charset="0"/>
              </a:rPr>
              <a:t>苏格德贸易物流中心（塔吉克斯坦）</a:t>
            </a:r>
          </a:p>
          <a:p>
            <a:r>
              <a:rPr lang="zh-CN" dirty="0">
                <a:latin typeface="Arial" panose="020B0604020202020204" pitchFamily="34" charset="0"/>
                <a:cs typeface="Arial" panose="020B0604020202020204" pitchFamily="34" charset="0"/>
              </a:rPr>
              <a:t>计划建立 STKEC</a:t>
            </a:r>
            <a:r>
              <a:rPr lang="zh-CN" altLang="en-US" dirty="0">
                <a:latin typeface="Arial" panose="020B0604020202020204" pitchFamily="34" charset="0"/>
                <a:cs typeface="Arial" panose="020B0604020202020204" pitchFamily="34" charset="0"/>
              </a:rPr>
              <a:t>交通</a:t>
            </a:r>
            <a:r>
              <a:rPr lang="zh-CN" dirty="0">
                <a:latin typeface="Arial" panose="020B0604020202020204" pitchFamily="34" charset="0"/>
                <a:cs typeface="Arial" panose="020B0604020202020204" pitchFamily="34" charset="0"/>
              </a:rPr>
              <a:t>互联互通和贸易便利化技术工作组</a:t>
            </a:r>
          </a:p>
        </p:txBody>
      </p:sp>
    </p:spTree>
    <p:extLst>
      <p:ext uri="{BB962C8B-B14F-4D97-AF65-F5344CB8AC3E}">
        <p14:creationId xmlns:p14="http://schemas.microsoft.com/office/powerpoint/2010/main" val="3534691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5E0E92-7733-6603-B33E-2E2181A4A0C8}"/>
              </a:ext>
            </a:extLst>
          </p:cNvPr>
          <p:cNvSpPr txBox="1"/>
          <p:nvPr/>
        </p:nvSpPr>
        <p:spPr>
          <a:xfrm>
            <a:off x="474541" y="4391389"/>
            <a:ext cx="5327947" cy="1772343"/>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dirty="0">
                <a:latin typeface="Arial" panose="020B0604020202020204" pitchFamily="34" charset="0"/>
                <a:cs typeface="Arial" panose="020B0604020202020204" pitchFamily="34" charset="0"/>
              </a:rPr>
              <a:t>能源</a:t>
            </a:r>
            <a:r>
              <a:rPr lang="zh-CN" b="1" dirty="0">
                <a:solidFill>
                  <a:schemeClr val="accent2"/>
                </a:solidFill>
                <a:latin typeface="Arial" panose="020B0604020202020204" pitchFamily="34" charset="0"/>
                <a:cs typeface="Arial" panose="020B0604020202020204" pitchFamily="34" charset="0"/>
              </a:rPr>
              <a:t>部门于2022年12月</a:t>
            </a:r>
            <a:r>
              <a:rPr lang="zh-CN" dirty="0">
                <a:latin typeface="Arial" panose="020B0604020202020204" pitchFamily="34" charset="0"/>
                <a:cs typeface="Arial" panose="020B0604020202020204" pitchFamily="34" charset="0"/>
              </a:rPr>
              <a:t>发布了旗舰成果《</a:t>
            </a:r>
            <a:r>
              <a:rPr lang="zh-CN" i="1" dirty="0">
                <a:latin typeface="Arial" panose="020B0604020202020204" pitchFamily="34" charset="0"/>
                <a:cs typeface="Arial" panose="020B0604020202020204" pitchFamily="34" charset="0"/>
              </a:rPr>
              <a:t>CAREC </a:t>
            </a:r>
            <a:r>
              <a:rPr lang="en-US" altLang="zh-CN" i="1" dirty="0">
                <a:latin typeface="Arial" panose="020B0604020202020204" pitchFamily="34" charset="0"/>
                <a:cs typeface="Arial" panose="020B0604020202020204" pitchFamily="34" charset="0"/>
              </a:rPr>
              <a:t>2030</a:t>
            </a:r>
            <a:r>
              <a:rPr lang="zh-CN" altLang="en-US" i="1" dirty="0">
                <a:latin typeface="Arial" panose="020B0604020202020204" pitchFamily="34" charset="0"/>
                <a:cs typeface="Arial" panose="020B0604020202020204" pitchFamily="34" charset="0"/>
              </a:rPr>
              <a:t>年</a:t>
            </a:r>
            <a:r>
              <a:rPr lang="zh-CN" i="1" dirty="0">
                <a:latin typeface="Arial" panose="020B0604020202020204" pitchFamily="34" charset="0"/>
                <a:cs typeface="Arial" panose="020B0604020202020204" pitchFamily="34" charset="0"/>
              </a:rPr>
              <a:t>能源展望》 </a:t>
            </a:r>
            <a:r>
              <a:rPr lang="zh-CN" dirty="0">
                <a:latin typeface="Arial" panose="020B0604020202020204" pitchFamily="34" charset="0"/>
                <a:cs typeface="Arial" panose="020B0604020202020204" pitchFamily="34" charset="0"/>
              </a:rPr>
              <a:t>，并完成了 </a:t>
            </a:r>
            <a:r>
              <a:rPr lang="zh-CN" altLang="en-US"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CAREC 能源战略</a:t>
            </a:r>
            <a:r>
              <a:rPr lang="zh-CN" altLang="en-US" dirty="0">
                <a:latin typeface="Arial" panose="020B0604020202020204" pitchFamily="34" charset="0"/>
                <a:cs typeface="Arial" panose="020B0604020202020204" pitchFamily="34" charset="0"/>
              </a:rPr>
              <a:t>”</a:t>
            </a:r>
            <a:r>
              <a:rPr lang="zh-CN" dirty="0">
                <a:latin typeface="Arial" panose="020B0604020202020204" pitchFamily="34" charset="0"/>
                <a:cs typeface="Arial" panose="020B0604020202020204" pitchFamily="34" charset="0"/>
              </a:rPr>
              <a:t>第一阶段</a:t>
            </a:r>
            <a:r>
              <a:rPr lang="zh-CN" altLang="en-US" dirty="0">
                <a:latin typeface="Arial" panose="020B0604020202020204" pitchFamily="34" charset="0"/>
                <a:cs typeface="Arial" panose="020B0604020202020204" pitchFamily="34" charset="0"/>
              </a:rPr>
              <a:t>的</a:t>
            </a:r>
            <a:r>
              <a:rPr lang="zh-CN" dirty="0">
                <a:latin typeface="Arial" panose="020B0604020202020204" pitchFamily="34" charset="0"/>
                <a:cs typeface="Arial" panose="020B0604020202020204" pitchFamily="34" charset="0"/>
              </a:rPr>
              <a:t>实施</a:t>
            </a:r>
            <a:r>
              <a:rPr lang="zh-CN" altLang="en-US" dirty="0">
                <a:latin typeface="Arial" panose="020B0604020202020204" pitchFamily="34" charset="0"/>
                <a:cs typeface="Arial" panose="020B0604020202020204" pitchFamily="34" charset="0"/>
              </a:rPr>
              <a:t>。</a:t>
            </a:r>
            <a:endParaRPr lang="en-PH" dirty="0">
              <a:solidFill>
                <a:schemeClr val="accent2"/>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altLang="zh-CN" dirty="0">
                <a:latin typeface="Arial" panose="020B0604020202020204" pitchFamily="34" charset="0"/>
                <a:cs typeface="Arial" panose="020B0604020202020204" pitchFamily="34" charset="0"/>
              </a:rPr>
              <a:t>2022</a:t>
            </a:r>
            <a:r>
              <a:rPr lang="zh-CN" altLang="en-US" dirty="0">
                <a:latin typeface="Arial" panose="020B0604020202020204" pitchFamily="34" charset="0"/>
                <a:cs typeface="Arial" panose="020B0604020202020204" pitchFamily="34" charset="0"/>
              </a:rPr>
              <a:t>年</a:t>
            </a:r>
            <a:r>
              <a:rPr lang="en-US" altLang="zh-CN" dirty="0">
                <a:latin typeface="Arial" panose="020B0604020202020204" pitchFamily="34" charset="0"/>
                <a:cs typeface="Arial" panose="020B0604020202020204" pitchFamily="34" charset="0"/>
              </a:rPr>
              <a:t>5</a:t>
            </a:r>
            <a:r>
              <a:rPr lang="zh-CN" altLang="en-US" dirty="0">
                <a:latin typeface="Arial" panose="020B0604020202020204" pitchFamily="34" charset="0"/>
                <a:cs typeface="Arial" panose="020B0604020202020204" pitchFamily="34" charset="0"/>
              </a:rPr>
              <a:t>月</a:t>
            </a:r>
            <a:r>
              <a:rPr lang="en-US" altLang="zh-CN" dirty="0">
                <a:latin typeface="Arial" panose="020B0604020202020204" pitchFamily="34" charset="0"/>
                <a:cs typeface="Arial" panose="020B0604020202020204" pitchFamily="34" charset="0"/>
              </a:rPr>
              <a:t>16</a:t>
            </a:r>
            <a:r>
              <a:rPr lang="zh-CN" altLang="en-US" dirty="0">
                <a:latin typeface="Arial" panose="020B0604020202020204" pitchFamily="34" charset="0"/>
                <a:cs typeface="Arial" panose="020B0604020202020204" pitchFamily="34" charset="0"/>
              </a:rPr>
              <a:t>日举办的</a:t>
            </a:r>
            <a:r>
              <a:rPr lang="zh-CN" dirty="0">
                <a:latin typeface="Arial" panose="020B0604020202020204" pitchFamily="34" charset="0"/>
                <a:cs typeface="Arial" panose="020B0604020202020204" pitchFamily="34" charset="0"/>
              </a:rPr>
              <a:t>第33</a:t>
            </a:r>
            <a:r>
              <a:rPr lang="zh-CN" altLang="en-US" dirty="0">
                <a:latin typeface="Arial" panose="020B0604020202020204" pitchFamily="34" charset="0"/>
                <a:cs typeface="Arial" panose="020B0604020202020204" pitchFamily="34" charset="0"/>
              </a:rPr>
              <a:t>届能源部门协调委员会（</a:t>
            </a:r>
            <a:r>
              <a:rPr lang="en-US" altLang="zh-CN" dirty="0">
                <a:latin typeface="Arial" panose="020B0604020202020204" pitchFamily="34" charset="0"/>
                <a:cs typeface="Arial" panose="020B0604020202020204" pitchFamily="34" charset="0"/>
              </a:rPr>
              <a:t>ES</a:t>
            </a:r>
            <a:r>
              <a:rPr lang="zh-CN" dirty="0">
                <a:latin typeface="Arial" panose="020B0604020202020204" pitchFamily="34" charset="0"/>
                <a:cs typeface="Arial" panose="020B0604020202020204" pitchFamily="34" charset="0"/>
              </a:rPr>
              <a:t>CC</a:t>
            </a:r>
            <a:r>
              <a:rPr lang="zh-CN" altLang="en-US" dirty="0">
                <a:latin typeface="Arial" panose="020B0604020202020204" pitchFamily="34" charset="0"/>
                <a:cs typeface="Arial" panose="020B0604020202020204" pitchFamily="34" charset="0"/>
              </a:rPr>
              <a:t>）会议</a:t>
            </a:r>
            <a:r>
              <a:rPr lang="zh-CN" dirty="0">
                <a:latin typeface="Arial" panose="020B0604020202020204" pitchFamily="34" charset="0"/>
                <a:cs typeface="Arial" panose="020B0604020202020204" pitchFamily="34" charset="0"/>
              </a:rPr>
              <a:t>批准了2023-2025年工作计划，并</a:t>
            </a:r>
            <a:r>
              <a:rPr lang="zh-CN" altLang="en-US" dirty="0">
                <a:latin typeface="Arial" panose="020B0604020202020204" pitchFamily="34" charset="0"/>
                <a:cs typeface="Arial" panose="020B0604020202020204" pitchFamily="34" charset="0"/>
              </a:rPr>
              <a:t>将在</a:t>
            </a:r>
            <a:r>
              <a:rPr lang="zh-CN" dirty="0">
                <a:latin typeface="Arial" panose="020B0604020202020204" pitchFamily="34" charset="0"/>
                <a:cs typeface="Arial" panose="020B0604020202020204" pitchFamily="34" charset="0"/>
              </a:rPr>
              <a:t>2023年11月举</a:t>
            </a:r>
            <a:r>
              <a:rPr lang="zh-CN" altLang="en-US" dirty="0">
                <a:latin typeface="Arial" panose="020B0604020202020204" pitchFamily="34" charset="0"/>
                <a:cs typeface="Arial" panose="020B0604020202020204" pitchFamily="34" charset="0"/>
              </a:rPr>
              <a:t>办“</a:t>
            </a:r>
            <a:r>
              <a:rPr lang="zh-CN" dirty="0">
                <a:latin typeface="Arial" panose="020B0604020202020204" pitchFamily="34" charset="0"/>
                <a:cs typeface="Arial" panose="020B0604020202020204" pitchFamily="34" charset="0"/>
              </a:rPr>
              <a:t>能源投资论坛</a:t>
            </a:r>
            <a:r>
              <a:rPr lang="zh-CN" altLang="en-US" dirty="0">
                <a:latin typeface="Arial" panose="020B0604020202020204" pitchFamily="34" charset="0"/>
                <a:cs typeface="Arial" panose="020B0604020202020204" pitchFamily="34" charset="0"/>
              </a:rPr>
              <a:t>”。</a:t>
            </a:r>
            <a:endParaRPr lang="zh-CN"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BC646851-6106-4A42-5019-ACDFE72541BD}"/>
              </a:ext>
            </a:extLst>
          </p:cNvPr>
          <p:cNvSpPr>
            <a:spLocks noGrp="1"/>
          </p:cNvSpPr>
          <p:nvPr>
            <p:ph type="title"/>
          </p:nvPr>
        </p:nvSpPr>
        <p:spPr>
          <a:xfrm>
            <a:off x="889947" y="33917"/>
            <a:ext cx="10412106" cy="877078"/>
          </a:xfrm>
        </p:spPr>
        <p:txBody>
          <a:bodyPr>
            <a:normAutofit/>
          </a:bodyPr>
          <a:lstStyle/>
          <a:p>
            <a:pPr algn="ctr"/>
            <a:r>
              <a:rPr lang="en-US" altLang="zh-CN" sz="4000" b="1" dirty="0">
                <a:solidFill>
                  <a:schemeClr val="accent2"/>
                </a:solidFill>
                <a:latin typeface="Arial" panose="020B0604020202020204" pitchFamily="34" charset="0"/>
                <a:cs typeface="Arial" panose="020B0604020202020204" pitchFamily="34" charset="0"/>
              </a:rPr>
              <a:t>《</a:t>
            </a:r>
            <a:r>
              <a:rPr lang="zh-CN" sz="4000" b="1" dirty="0">
                <a:solidFill>
                  <a:schemeClr val="accent2"/>
                </a:solidFill>
                <a:latin typeface="Arial" panose="020B0604020202020204" pitchFamily="34" charset="0"/>
                <a:cs typeface="Arial" panose="020B0604020202020204" pitchFamily="34" charset="0"/>
              </a:rPr>
              <a:t>CAREC 2030</a:t>
            </a:r>
            <a:r>
              <a:rPr lang="zh-CN" altLang="en-US" sz="4000" b="1" dirty="0">
                <a:solidFill>
                  <a:schemeClr val="accent2"/>
                </a:solidFill>
                <a:latin typeface="Arial" panose="020B0604020202020204" pitchFamily="34" charset="0"/>
                <a:cs typeface="Arial" panose="020B0604020202020204" pitchFamily="34" charset="0"/>
              </a:rPr>
              <a:t>年战略</a:t>
            </a:r>
            <a:r>
              <a:rPr lang="en-US" altLang="zh-CN" sz="4000" b="1" dirty="0">
                <a:solidFill>
                  <a:schemeClr val="accent2"/>
                </a:solidFill>
                <a:latin typeface="Arial" panose="020B0604020202020204" pitchFamily="34" charset="0"/>
                <a:cs typeface="Arial" panose="020B0604020202020204" pitchFamily="34" charset="0"/>
              </a:rPr>
              <a:t>》</a:t>
            </a:r>
            <a:r>
              <a:rPr lang="zh-CN" sz="4000" dirty="0">
                <a:latin typeface="Arial" panose="020B0604020202020204" pitchFamily="34" charset="0"/>
                <a:cs typeface="Arial" panose="020B0604020202020204" pitchFamily="34" charset="0"/>
              </a:rPr>
              <a:t>实施重点</a:t>
            </a:r>
          </a:p>
        </p:txBody>
      </p:sp>
      <p:sp>
        <p:nvSpPr>
          <p:cNvPr id="6" name="TextBox 5">
            <a:extLst>
              <a:ext uri="{FF2B5EF4-FFF2-40B4-BE49-F238E27FC236}">
                <a16:creationId xmlns:a16="http://schemas.microsoft.com/office/drawing/2014/main" id="{6DD2569C-F956-39AA-D573-06C411BC3C1F}"/>
              </a:ext>
            </a:extLst>
          </p:cNvPr>
          <p:cNvSpPr txBox="1"/>
          <p:nvPr/>
        </p:nvSpPr>
        <p:spPr>
          <a:xfrm>
            <a:off x="3065583" y="998854"/>
            <a:ext cx="5855350" cy="369332"/>
          </a:xfrm>
          <a:prstGeom prst="rect">
            <a:avLst/>
          </a:prstGeom>
          <a:noFill/>
        </p:spPr>
        <p:txBody>
          <a:bodyPr wrap="square" rtlCol="0">
            <a:spAutoFit/>
          </a:bodyPr>
          <a:lstStyle/>
          <a:p>
            <a:r>
              <a:rPr lang="zh-CN" b="1" u="sng" dirty="0">
                <a:solidFill>
                  <a:schemeClr val="accent2"/>
                </a:solidFill>
                <a:latin typeface="Arial" panose="020B0604020202020204" pitchFamily="34" charset="0"/>
                <a:cs typeface="Arial" panose="020B0604020202020204" pitchFamily="34" charset="0"/>
              </a:rPr>
              <a:t>基础设施和经济</a:t>
            </a:r>
            <a:r>
              <a:rPr lang="zh-CN" altLang="en-US" b="1" u="sng" dirty="0">
                <a:solidFill>
                  <a:schemeClr val="accent2"/>
                </a:solidFill>
                <a:latin typeface="Arial" panose="020B0604020202020204" pitchFamily="34" charset="0"/>
                <a:cs typeface="Arial" panose="020B0604020202020204" pitchFamily="34" charset="0"/>
              </a:rPr>
              <a:t>互联</a:t>
            </a:r>
            <a:r>
              <a:rPr lang="zh-CN" b="1" u="sng" dirty="0">
                <a:solidFill>
                  <a:schemeClr val="accent2"/>
                </a:solidFill>
                <a:latin typeface="Arial" panose="020B0604020202020204" pitchFamily="34" charset="0"/>
                <a:cs typeface="Arial" panose="020B0604020202020204" pitchFamily="34" charset="0"/>
              </a:rPr>
              <a:t>集群</a:t>
            </a:r>
          </a:p>
        </p:txBody>
      </p:sp>
      <p:pic>
        <p:nvPicPr>
          <p:cNvPr id="10" name="Picture 9" descr="A picture containing text, screenshot, graphic design, graphics&#10;&#10;Description automatically generated">
            <a:extLst>
              <a:ext uri="{FF2B5EF4-FFF2-40B4-BE49-F238E27FC236}">
                <a16:creationId xmlns:a16="http://schemas.microsoft.com/office/drawing/2014/main" id="{67F5FB0C-D266-7E82-D53D-E2BCAB23949D}"/>
              </a:ext>
            </a:extLst>
          </p:cNvPr>
          <p:cNvPicPr>
            <a:picLocks noChangeAspect="1"/>
          </p:cNvPicPr>
          <p:nvPr/>
        </p:nvPicPr>
        <p:blipFill rotWithShape="1">
          <a:blip r:embed="rId2">
            <a:extLst>
              <a:ext uri="{28A0092B-C50C-407E-A947-70E740481C1C}">
                <a14:useLocalDpi xmlns:a14="http://schemas.microsoft.com/office/drawing/2010/main" val="0"/>
              </a:ext>
            </a:extLst>
          </a:blip>
          <a:srcRect l="8343" t="10659" r="6465" b="8600"/>
          <a:stretch/>
        </p:blipFill>
        <p:spPr>
          <a:xfrm>
            <a:off x="783771" y="1598628"/>
            <a:ext cx="2030224" cy="2608180"/>
          </a:xfrm>
          <a:prstGeom prst="rect">
            <a:avLst/>
          </a:prstGeom>
        </p:spPr>
      </p:pic>
      <p:pic>
        <p:nvPicPr>
          <p:cNvPr id="2" name="Picture 1">
            <a:extLst>
              <a:ext uri="{FF2B5EF4-FFF2-40B4-BE49-F238E27FC236}">
                <a16:creationId xmlns:a16="http://schemas.microsoft.com/office/drawing/2014/main" id="{EB2712D7-5CBA-85E3-88DF-7ED91216E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1187" y="1550138"/>
            <a:ext cx="2276870" cy="2752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08FF9B-DABC-4CCB-81F6-4DBD9B3BAD95}"/>
              </a:ext>
            </a:extLst>
          </p:cNvPr>
          <p:cNvSpPr txBox="1"/>
          <p:nvPr/>
        </p:nvSpPr>
        <p:spPr>
          <a:xfrm>
            <a:off x="5433237" y="1558555"/>
            <a:ext cx="4529470" cy="3693319"/>
          </a:xfrm>
          <a:prstGeom prst="rect">
            <a:avLst/>
          </a:prstGeom>
          <a:solidFill>
            <a:schemeClr val="bg1"/>
          </a:solidFill>
        </p:spPr>
        <p:txBody>
          <a:bodyPr wrap="square" rtlCol="0">
            <a:spAutoFit/>
          </a:bodyPr>
          <a:lstStyle/>
          <a:p>
            <a:pPr marL="285750" indent="-285750">
              <a:buFont typeface="Wingdings" panose="05000000000000000000" pitchFamily="2" charset="2"/>
              <a:buChar char="q"/>
            </a:pPr>
            <a:r>
              <a:rPr lang="zh-CN" dirty="0">
                <a:solidFill>
                  <a:srgbClr val="000000"/>
                </a:solidFill>
                <a:latin typeface="Arial" panose="020B0604020202020204" pitchFamily="34" charset="0"/>
              </a:rPr>
              <a:t>在</a:t>
            </a:r>
            <a:r>
              <a:rPr lang="zh-CN" sz="1800" b="0" i="0" u="none" strike="noStrike" baseline="0" dirty="0">
                <a:solidFill>
                  <a:srgbClr val="000000"/>
                </a:solidFill>
                <a:latin typeface="Arial" panose="020B0604020202020204" pitchFamily="34" charset="0"/>
              </a:rPr>
              <a:t>交通</a:t>
            </a:r>
            <a:r>
              <a:rPr lang="zh-CN" altLang="en-US" b="1" dirty="0">
                <a:solidFill>
                  <a:schemeClr val="accent2"/>
                </a:solidFill>
                <a:latin typeface="Arial" panose="020B0604020202020204" pitchFamily="34" charset="0"/>
              </a:rPr>
              <a:t>领域</a:t>
            </a:r>
            <a:r>
              <a:rPr lang="zh-CN" dirty="0">
                <a:latin typeface="Arial" panose="020B0604020202020204" pitchFamily="34" charset="0"/>
              </a:rPr>
              <a:t>，</a:t>
            </a:r>
            <a:r>
              <a:rPr lang="zh-CN" dirty="0">
                <a:solidFill>
                  <a:schemeClr val="accent2"/>
                </a:solidFill>
                <a:latin typeface="Arial" panose="020B0604020202020204" pitchFamily="34" charset="0"/>
              </a:rPr>
              <a:t>CAREC边境服务区域改善项目</a:t>
            </a:r>
            <a:r>
              <a:rPr lang="zh-CN" altLang="en-US" dirty="0">
                <a:solidFill>
                  <a:schemeClr val="accent2"/>
                </a:solidFill>
                <a:latin typeface="Arial" panose="020B0604020202020204" pitchFamily="34" charset="0"/>
              </a:rPr>
              <a:t>（</a:t>
            </a:r>
            <a:r>
              <a:rPr lang="en-US" altLang="zh-CN" dirty="0">
                <a:solidFill>
                  <a:schemeClr val="accent2"/>
                </a:solidFill>
                <a:latin typeface="Arial" panose="020B0604020202020204" pitchFamily="34" charset="0"/>
              </a:rPr>
              <a:t>RIBS</a:t>
            </a:r>
            <a:r>
              <a:rPr lang="zh-CN" altLang="en-US" dirty="0">
                <a:solidFill>
                  <a:schemeClr val="accent2"/>
                </a:solidFill>
                <a:latin typeface="Arial" panose="020B0604020202020204" pitchFamily="34" charset="0"/>
              </a:rPr>
              <a:t>）为</a:t>
            </a:r>
            <a:r>
              <a:rPr lang="zh-CN" dirty="0">
                <a:latin typeface="Arial" panose="020B0604020202020204" pitchFamily="34" charset="0"/>
              </a:rPr>
              <a:t>吉尔吉斯共和国国家单一窗</a:t>
            </a:r>
            <a:r>
              <a:rPr lang="zh-CN" altLang="en-US" dirty="0">
                <a:latin typeface="Arial" panose="020B0604020202020204" pitchFamily="34" charset="0"/>
              </a:rPr>
              <a:t>口（</a:t>
            </a:r>
            <a:r>
              <a:rPr lang="zh-CN" dirty="0">
                <a:latin typeface="Arial" panose="020B0604020202020204" pitchFamily="34" charset="0"/>
              </a:rPr>
              <a:t>NSW）的建立</a:t>
            </a:r>
            <a:r>
              <a:rPr lang="zh-CN" altLang="en-US" dirty="0">
                <a:latin typeface="Arial" panose="020B0604020202020204" pitchFamily="34" charset="0"/>
              </a:rPr>
              <a:t>提供了支持</a:t>
            </a:r>
            <a:r>
              <a:rPr lang="zh-CN" dirty="0">
                <a:latin typeface="Arial" panose="020B0604020202020204" pitchFamily="34" charset="0"/>
              </a:rPr>
              <a:t>，</a:t>
            </a:r>
            <a:r>
              <a:rPr lang="zh-CN" altLang="en-US" dirty="0">
                <a:latin typeface="Arial" panose="020B0604020202020204" pitchFamily="34" charset="0"/>
              </a:rPr>
              <a:t>目前仍在进行的工作包括</a:t>
            </a:r>
            <a:r>
              <a:rPr lang="zh-CN" dirty="0">
                <a:latin typeface="Arial" panose="020B0604020202020204" pitchFamily="34" charset="0"/>
              </a:rPr>
              <a:t>巴基斯坦单一窗口（PSW）的开发</a:t>
            </a:r>
            <a:r>
              <a:rPr lang="zh-CN" altLang="en-US" dirty="0">
                <a:latin typeface="Arial" panose="020B0604020202020204" pitchFamily="34" charset="0"/>
              </a:rPr>
              <a:t>，</a:t>
            </a:r>
            <a:r>
              <a:rPr lang="zh-CN" dirty="0">
                <a:latin typeface="Arial" panose="020B0604020202020204" pitchFamily="34" charset="0"/>
              </a:rPr>
              <a:t>以及</a:t>
            </a:r>
            <a:r>
              <a:rPr lang="zh-CN" altLang="en-US" dirty="0">
                <a:latin typeface="Arial" panose="020B0604020202020204" pitchFamily="34" charset="0"/>
              </a:rPr>
              <a:t>在蒙古设立</a:t>
            </a:r>
            <a:r>
              <a:rPr lang="zh-CN" dirty="0">
                <a:latin typeface="Arial" panose="020B0604020202020204" pitchFamily="34" charset="0"/>
              </a:rPr>
              <a:t>3 个过境</a:t>
            </a:r>
            <a:r>
              <a:rPr lang="zh-CN" altLang="en-US" dirty="0">
                <a:latin typeface="Arial" panose="020B0604020202020204" pitchFamily="34" charset="0"/>
              </a:rPr>
              <a:t>口岸</a:t>
            </a:r>
            <a:r>
              <a:rPr lang="zh-CN" dirty="0">
                <a:latin typeface="Arial" panose="020B0604020202020204" pitchFamily="34" charset="0"/>
              </a:rPr>
              <a:t> (BCP)</a:t>
            </a:r>
          </a:p>
          <a:p>
            <a:pPr marL="285750" indent="-285750">
              <a:buFont typeface="Wingdings" panose="05000000000000000000" pitchFamily="2" charset="2"/>
              <a:buChar char="q"/>
            </a:pPr>
            <a:r>
              <a:rPr lang="zh-CN" altLang="en-US" dirty="0">
                <a:latin typeface="Arial" panose="020B0604020202020204" pitchFamily="34" charset="0"/>
              </a:rPr>
              <a:t>发布的重要</a:t>
            </a:r>
            <a:r>
              <a:rPr lang="zh-CN" sz="1800" i="0" u="none" strike="noStrike" baseline="0" dirty="0">
                <a:latin typeface="Arial" panose="020B0604020202020204" pitchFamily="34" charset="0"/>
              </a:rPr>
              <a:t>知识产品</a:t>
            </a:r>
            <a:r>
              <a:rPr lang="zh-CN" altLang="en-US" sz="1800" i="0" u="none" strike="noStrike" baseline="0" dirty="0">
                <a:latin typeface="Arial" panose="020B0604020202020204" pitchFamily="34" charset="0"/>
              </a:rPr>
              <a:t>包括</a:t>
            </a:r>
            <a:r>
              <a:rPr lang="zh-CN" sz="1800" i="0" u="none" strike="noStrike" baseline="0" dirty="0">
                <a:latin typeface="Arial" panose="020B0604020202020204" pitchFamily="34" charset="0"/>
              </a:rPr>
              <a:t>：</a:t>
            </a:r>
          </a:p>
          <a:p>
            <a:pPr marL="742950" lvl="1" indent="-285750">
              <a:buFont typeface="Wingdings" panose="05000000000000000000" pitchFamily="2" charset="2"/>
              <a:buChar char="§"/>
            </a:pPr>
            <a:r>
              <a:rPr lang="zh-CN" i="1" dirty="0">
                <a:latin typeface="Arial" panose="020B0604020202020204" pitchFamily="34" charset="0"/>
              </a:rPr>
              <a:t>CAREC地区道路安全报告卡</a:t>
            </a:r>
            <a:r>
              <a:rPr lang="zh-CN" altLang="en-US" i="1" dirty="0">
                <a:latin typeface="Arial" panose="020B0604020202020204" pitchFamily="34" charset="0"/>
              </a:rPr>
              <a:t>（</a:t>
            </a:r>
            <a:r>
              <a:rPr lang="zh-CN" i="1" dirty="0">
                <a:latin typeface="Arial" panose="020B0604020202020204" pitchFamily="34" charset="0"/>
              </a:rPr>
              <a:t>2022年7月）</a:t>
            </a:r>
            <a:endParaRPr lang="en-PH" i="1"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r>
              <a:rPr lang="zh-CN" i="1" u="none" strike="noStrike" baseline="0" dirty="0">
                <a:latin typeface="Arial" panose="020B0604020202020204" pitchFamily="34" charset="0"/>
              </a:rPr>
              <a:t>CAREC地区的道路基金和道路</a:t>
            </a:r>
            <a:r>
              <a:rPr lang="zh-CN" altLang="en-US" i="1" dirty="0">
                <a:latin typeface="Arial" panose="020B0604020202020204" pitchFamily="34" charset="0"/>
              </a:rPr>
              <a:t>用户收费</a:t>
            </a:r>
            <a:r>
              <a:rPr lang="zh-CN" i="1" u="none" strike="noStrike" baseline="0" dirty="0">
                <a:latin typeface="Arial" panose="020B0604020202020204" pitchFamily="34" charset="0"/>
              </a:rPr>
              <a:t>（2022年12月）</a:t>
            </a:r>
          </a:p>
          <a:p>
            <a:pPr marL="742950" lvl="1" indent="-285750">
              <a:buFont typeface="Wingdings" panose="05000000000000000000" pitchFamily="2" charset="2"/>
              <a:buChar char="§"/>
            </a:pPr>
            <a:r>
              <a:rPr lang="zh-CN" i="1" dirty="0">
                <a:latin typeface="Arial" panose="020B0604020202020204" pitchFamily="34" charset="0"/>
              </a:rPr>
              <a:t>CAREC地区物流中心规划和设计开发商指南（2023年4月）</a:t>
            </a:r>
          </a:p>
        </p:txBody>
      </p:sp>
      <p:pic>
        <p:nvPicPr>
          <p:cNvPr id="4" name="Picture 2">
            <a:extLst>
              <a:ext uri="{FF2B5EF4-FFF2-40B4-BE49-F238E27FC236}">
                <a16:creationId xmlns:a16="http://schemas.microsoft.com/office/drawing/2014/main" id="{A87998A6-D9E2-F4E9-0A0F-44031DFC2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7888" y="831601"/>
            <a:ext cx="1723938" cy="1987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66088970-44BE-2F6D-79DC-6DA9A169D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7887" y="2828183"/>
            <a:ext cx="1723939" cy="1977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C5A1464-B670-483C-82C5-E1DA8DDF4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7886" y="4815301"/>
            <a:ext cx="1723939" cy="1992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1004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6" ma:contentTypeDescription="Create a new document." ma:contentTypeScope="" ma:versionID="590b25b2cc87761dafd9002c9e8bdf08">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08ce7d0b189851eda8553ac15085c2ff"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0bf39f-aee5-4194-a8cf-9eb94d977901">
      <Terms xmlns="http://schemas.microsoft.com/office/infopath/2007/PartnerControls"/>
    </lcf76f155ced4ddcb4097134ff3c332f>
    <TaxCatchAll xmlns="c1fdd505-2570-46c2-bd04-3e0f2d874cf5" xsi:nil="true"/>
  </documentManagement>
</p:properties>
</file>

<file path=customXml/itemProps1.xml><?xml version="1.0" encoding="utf-8"?>
<ds:datastoreItem xmlns:ds="http://schemas.openxmlformats.org/officeDocument/2006/customXml" ds:itemID="{968DDD58-16E9-4F54-BA29-5436E09DAC85}"/>
</file>

<file path=customXml/itemProps2.xml><?xml version="1.0" encoding="utf-8"?>
<ds:datastoreItem xmlns:ds="http://schemas.openxmlformats.org/officeDocument/2006/customXml" ds:itemID="{B702FCAF-1D5C-4D42-B674-CB4F9F48D064}"/>
</file>

<file path=customXml/itemProps3.xml><?xml version="1.0" encoding="utf-8"?>
<ds:datastoreItem xmlns:ds="http://schemas.openxmlformats.org/officeDocument/2006/customXml" ds:itemID="{5D05103E-50EB-4897-AAAB-F7AD050E8337}"/>
</file>

<file path=docProps/app.xml><?xml version="1.0" encoding="utf-8"?>
<Properties xmlns="http://schemas.openxmlformats.org/officeDocument/2006/extended-properties" xmlns:vt="http://schemas.openxmlformats.org/officeDocument/2006/docPropsVTypes">
  <TotalTime>589</TotalTime>
  <Words>4161</Words>
  <Application>Microsoft Office PowerPoint</Application>
  <PresentationFormat>Widescreen</PresentationFormat>
  <Paragraphs>186</Paragraphs>
  <Slides>14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等线</vt:lpstr>
      <vt:lpstr>等线 Light</vt:lpstr>
      <vt:lpstr>Arial</vt:lpstr>
      <vt:lpstr>Calibri</vt:lpstr>
      <vt:lpstr>Open Sans</vt:lpstr>
      <vt:lpstr>Wingdings</vt:lpstr>
      <vt:lpstr>Office 主题​​</vt:lpstr>
      <vt:lpstr>《CAREC 2030年战略》 实施进展</vt:lpstr>
      <vt:lpstr>简短回顾《CAREC 2030年战略》</vt:lpstr>
      <vt:lpstr>如何衡量《CAREC 2030年战略》的进展：</vt:lpstr>
      <vt:lpstr>根据最新的DEfR (2017-2020) 报告，看《CAREC 2030年战略》进展：</vt:lpstr>
      <vt:lpstr>根据最新的DEfR (2017-2020) 报告，看《CAREC 2030年战略》进展</vt:lpstr>
      <vt:lpstr>评估亚行对CAREC计划的支持力度（2011-2021）</vt:lpstr>
      <vt:lpstr>《CAREC 2030年战略》的实施亮点：</vt:lpstr>
      <vt:lpstr>《CAREC 2030年战略》实施亮点：</vt:lpstr>
      <vt:lpstr>《CAREC 2030年战略》实施重点</vt:lpstr>
      <vt:lpstr>《CAREC 2030年战略》实施重点</vt:lpstr>
      <vt:lpstr>《CAREC 2030年战略》实施重点</vt:lpstr>
      <vt:lpstr>《CAREC 2030年战略》实施重点</vt:lpstr>
      <vt:lpstr>CAREC计划面临的主要挑战</vt:lpstr>
      <vt:lpstr>向前迈进：即将开展的活动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meiyan hu</dc:creator>
  <cp:lastModifiedBy>Reneli Gloria</cp:lastModifiedBy>
  <cp:revision>5</cp:revision>
  <dcterms:created xsi:type="dcterms:W3CDTF">2023-06-11T03:26:39Z</dcterms:created>
  <dcterms:modified xsi:type="dcterms:W3CDTF">2023-06-12T11:08:38Z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0x0101009FDAEA74914DCF4CB1BBCF0E2E5EDB11</vt:lpwstr>
  </property>
</Properties>
</file>