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4.jpg" ContentType="image/jpg"/>
  <Override PartName="/ppt/media/image23.jpg" ContentType="image/jpg"/>
  <Override PartName="/ppt/media/image22.jpg" ContentType="image/jpg"/>
  <Override PartName="/ppt/media/image21.jpg" ContentType="image/jpg"/>
  <Override PartName="/ppt/notesMasters/notesMaster1.xml" ContentType="application/vnd.openxmlformats-officedocument.presentationml.notesMaster+xml"/>
  <Override PartName="/ppt/media/image25.jpg" ContentType="image/jpg"/>
  <Override PartName="/ppt/media/image26.jpg" ContentType="image/jpg"/>
  <Override PartName="/ppt/diagrams/drawing1.xml" ContentType="application/vnd.ms-office.drawingml.diagramDrawing+xml"/>
  <Override PartName="/ppt/media/image28.jpg" ContentType="image/jpg"/>
  <Override PartName="/ppt/media/image29.jpg" ContentType="image/jpg"/>
  <Override PartName="/ppt/media/image31.jpg" ContentType="image/jpg"/>
  <Override PartName="/ppt/media/image30.jpg" ContentType="image/jp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4" r:id="rId1"/>
  </p:sldMasterIdLst>
  <p:notesMasterIdLst>
    <p:notesMasterId r:id="rId45"/>
  </p:notesMasterIdLst>
  <p:sldIdLst>
    <p:sldId id="257" r:id="rId2"/>
    <p:sldId id="285" r:id="rId3"/>
    <p:sldId id="286" r:id="rId4"/>
    <p:sldId id="305" r:id="rId5"/>
    <p:sldId id="304" r:id="rId6"/>
    <p:sldId id="287" r:id="rId7"/>
    <p:sldId id="292" r:id="rId8"/>
    <p:sldId id="293" r:id="rId9"/>
    <p:sldId id="290" r:id="rId10"/>
    <p:sldId id="296" r:id="rId11"/>
    <p:sldId id="297" r:id="rId12"/>
    <p:sldId id="299" r:id="rId13"/>
    <p:sldId id="289" r:id="rId14"/>
    <p:sldId id="298" r:id="rId15"/>
    <p:sldId id="300" r:id="rId16"/>
    <p:sldId id="301" r:id="rId17"/>
    <p:sldId id="302" r:id="rId18"/>
    <p:sldId id="303" r:id="rId19"/>
    <p:sldId id="276" r:id="rId20"/>
    <p:sldId id="284" r:id="rId21"/>
    <p:sldId id="277" r:id="rId22"/>
    <p:sldId id="278" r:id="rId23"/>
    <p:sldId id="306" r:id="rId24"/>
    <p:sldId id="291" r:id="rId25"/>
    <p:sldId id="258" r:id="rId26"/>
    <p:sldId id="259" r:id="rId27"/>
    <p:sldId id="261" r:id="rId28"/>
    <p:sldId id="260" r:id="rId29"/>
    <p:sldId id="262" r:id="rId30"/>
    <p:sldId id="269" r:id="rId31"/>
    <p:sldId id="263" r:id="rId32"/>
    <p:sldId id="307" r:id="rId33"/>
    <p:sldId id="270" r:id="rId34"/>
    <p:sldId id="271" r:id="rId35"/>
    <p:sldId id="272" r:id="rId36"/>
    <p:sldId id="273" r:id="rId37"/>
    <p:sldId id="274" r:id="rId38"/>
    <p:sldId id="283" r:id="rId39"/>
    <p:sldId id="275" r:id="rId40"/>
    <p:sldId id="279" r:id="rId41"/>
    <p:sldId id="281" r:id="rId42"/>
    <p:sldId id="282" r:id="rId43"/>
    <p:sldId id="30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D5538-7274-451F-8BC7-A6D4367B76C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DA0AC-5185-4AD7-A1E3-D483ABB9A5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Анализ рисков производства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8A87FC35-8294-4776-938C-6B5912901FC4}" type="parTrans" cxnId="{C2911800-45DF-4C0C-86CB-8CDC428CD689}">
      <dgm:prSet/>
      <dgm:spPr/>
      <dgm:t>
        <a:bodyPr/>
        <a:lstStyle/>
        <a:p>
          <a:endParaRPr lang="ru-RU"/>
        </a:p>
      </dgm:t>
    </dgm:pt>
    <dgm:pt modelId="{EF7AC265-1CA6-44CF-B9C2-E72910C8C1A7}" type="sibTrans" cxnId="{C2911800-45DF-4C0C-86CB-8CDC428CD68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CB636EF-281D-4CA7-AB4D-45DB389114B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Анализ почвы и ее пригодность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02FCA874-9614-4956-9FCA-C560C230EDDF}" type="parTrans" cxnId="{C86156E1-26B2-4C8F-B7B5-1D1263B469AD}">
      <dgm:prSet/>
      <dgm:spPr/>
      <dgm:t>
        <a:bodyPr/>
        <a:lstStyle/>
        <a:p>
          <a:endParaRPr lang="ru-RU"/>
        </a:p>
      </dgm:t>
    </dgm:pt>
    <dgm:pt modelId="{0149F0D7-81F2-4FD0-AB7B-A5824BA1B931}" type="sibTrans" cxnId="{C86156E1-26B2-4C8F-B7B5-1D1263B469A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1181F4B-6115-42D4-9C49-C7A8617AF1C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Анализ воды и ее пригодность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51881D7C-3C9D-476E-9D3A-C632EAB49E6C}" type="parTrans" cxnId="{C7362923-D54F-4EDD-B24D-8C8DB2C6ED33}">
      <dgm:prSet/>
      <dgm:spPr/>
      <dgm:t>
        <a:bodyPr/>
        <a:lstStyle/>
        <a:p>
          <a:endParaRPr lang="ru-RU"/>
        </a:p>
      </dgm:t>
    </dgm:pt>
    <dgm:pt modelId="{D23D7F41-D4DC-44B9-BDE6-6EFFDDA14CC3}" type="sibTrans" cxnId="{C7362923-D54F-4EDD-B24D-8C8DB2C6ED3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76E8B03-9736-4A35-A433-49D14AD90FC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Процедуры отслеживания и возврата продукции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481D9BB6-35FA-42CC-984C-BFBB35A14A5C}" type="parTrans" cxnId="{5731CBBB-01D1-4B6D-9373-349638E20036}">
      <dgm:prSet/>
      <dgm:spPr/>
      <dgm:t>
        <a:bodyPr/>
        <a:lstStyle/>
        <a:p>
          <a:endParaRPr lang="ru-RU"/>
        </a:p>
      </dgm:t>
    </dgm:pt>
    <dgm:pt modelId="{B6E432B4-8F49-49A8-BE6B-2634929CF719}" type="sibTrans" cxnId="{5731CBBB-01D1-4B6D-9373-349638E2003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DD8A9A7-5B9D-4FBA-9639-279A698AE96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Качество посадочного материала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93653E8-2B7F-4004-B238-D4DA0CD007A0}" type="parTrans" cxnId="{BFD14E0D-FE30-41CB-BBC0-5DCB0BCECB17}">
      <dgm:prSet/>
      <dgm:spPr/>
      <dgm:t>
        <a:bodyPr/>
        <a:lstStyle/>
        <a:p>
          <a:endParaRPr lang="ru-RU"/>
        </a:p>
      </dgm:t>
    </dgm:pt>
    <dgm:pt modelId="{07504FDF-52EE-47BD-A082-44A03782C19E}" type="sibTrans" cxnId="{BFD14E0D-FE30-41CB-BBC0-5DCB0BCECB1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ABC8045-7882-4D48-B94C-583B2AFD9FE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Охрана труда и соблюдение гигиены.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DED850D-ACB0-41E5-B250-24E29FF13325}" type="parTrans" cxnId="{12EC49A1-C006-4E3B-9E50-A847369A3F68}">
      <dgm:prSet/>
      <dgm:spPr/>
      <dgm:t>
        <a:bodyPr/>
        <a:lstStyle/>
        <a:p>
          <a:endParaRPr lang="ru-RU"/>
        </a:p>
      </dgm:t>
    </dgm:pt>
    <dgm:pt modelId="{095218F7-EBAD-4A5F-ACD9-E1A6D1D55347}" type="sibTrans" cxnId="{12EC49A1-C006-4E3B-9E50-A847369A3F6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9012ED8-F485-4888-BD8B-73DA5A5C076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Охрана окружающей среды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F59FA2D-3B48-4A42-9C3A-2262C157A5F6}" type="parTrans" cxnId="{A29D9534-24FA-4D34-A88A-9418D2FD8A56}">
      <dgm:prSet/>
      <dgm:spPr/>
      <dgm:t>
        <a:bodyPr/>
        <a:lstStyle/>
        <a:p>
          <a:endParaRPr lang="ru-RU"/>
        </a:p>
      </dgm:t>
    </dgm:pt>
    <dgm:pt modelId="{B0A241DF-139E-4573-9534-17B71B40D0C5}" type="sibTrans" cxnId="{A29D9534-24FA-4D34-A88A-9418D2FD8A5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C50E7BC-969D-44D7-9FB8-C972DB95BE4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Применение интегрированной  системы защиты растений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22A64D4-A757-4AC7-80A9-85F722CF198A}" type="parTrans" cxnId="{5FB1B742-00E0-4729-8E2F-A04FEC8A0A0E}">
      <dgm:prSet/>
      <dgm:spPr/>
      <dgm:t>
        <a:bodyPr/>
        <a:lstStyle/>
        <a:p>
          <a:endParaRPr lang="ru-RU"/>
        </a:p>
      </dgm:t>
    </dgm:pt>
    <dgm:pt modelId="{9E8E6BC2-C1AF-4EF0-86AB-002916D4730E}" type="sibTrans" cxnId="{5FB1B742-00E0-4729-8E2F-A04FEC8A0A0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AF67CF4-8F20-43AD-8238-2410A934255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Надлежащий сбор урожая, обработка и хранение продукции</a:t>
          </a:r>
          <a:r>
            <a:rPr lang="ru-RU" b="1" dirty="0" smtClean="0"/>
            <a:t>.</a:t>
          </a:r>
          <a:endParaRPr lang="ru-RU" b="1" dirty="0"/>
        </a:p>
      </dgm:t>
    </dgm:pt>
    <dgm:pt modelId="{A49FE3C2-9DC2-4C5B-9EA5-05A4E39E78C2}" type="parTrans" cxnId="{14CD660C-8F13-4154-A702-8B8B3A605696}">
      <dgm:prSet/>
      <dgm:spPr/>
      <dgm:t>
        <a:bodyPr/>
        <a:lstStyle/>
        <a:p>
          <a:endParaRPr lang="ru-RU"/>
        </a:p>
      </dgm:t>
    </dgm:pt>
    <dgm:pt modelId="{AA465F7D-D23A-49ED-8F2E-704F26C4D6B9}" type="sibTrans" cxnId="{14CD660C-8F13-4154-A702-8B8B3A605696}">
      <dgm:prSet/>
      <dgm:spPr/>
      <dgm:t>
        <a:bodyPr/>
        <a:lstStyle/>
        <a:p>
          <a:endParaRPr lang="ru-RU"/>
        </a:p>
      </dgm:t>
    </dgm:pt>
    <dgm:pt modelId="{232A29E4-CE75-4BC5-A4C3-050D81B9F446}" type="pres">
      <dgm:prSet presAssocID="{370D5538-7274-451F-8BC7-A6D4367B76C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28DC95-928E-4ADA-AE3F-BE767960FCB0}" type="pres">
      <dgm:prSet presAssocID="{6EEDA0AC-5185-4AD7-A1E3-D483ABB9A545}" presName="compNode" presStyleCnt="0"/>
      <dgm:spPr/>
    </dgm:pt>
    <dgm:pt modelId="{0C0840C5-1DB2-42A0-8942-1C44D535837D}" type="pres">
      <dgm:prSet presAssocID="{6EEDA0AC-5185-4AD7-A1E3-D483ABB9A545}" presName="dummyConnPt" presStyleCnt="0"/>
      <dgm:spPr/>
    </dgm:pt>
    <dgm:pt modelId="{44381112-F8C3-424C-B765-1655648D8F9D}" type="pres">
      <dgm:prSet presAssocID="{6EEDA0AC-5185-4AD7-A1E3-D483ABB9A545}" presName="node" presStyleLbl="node1" presStyleIdx="0" presStyleCnt="9" custLinFactNeighborX="-3190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DD492-CDD6-4276-A800-5E047031A2D8}" type="pres">
      <dgm:prSet presAssocID="{EF7AC265-1CA6-44CF-B9C2-E72910C8C1A7}" presName="sibTrans" presStyleLbl="bgSibTrans2D1" presStyleIdx="0" presStyleCnt="8" custAng="138587" custScaleX="95218" custScaleY="134552"/>
      <dgm:spPr/>
      <dgm:t>
        <a:bodyPr/>
        <a:lstStyle/>
        <a:p>
          <a:endParaRPr lang="ru-RU"/>
        </a:p>
      </dgm:t>
    </dgm:pt>
    <dgm:pt modelId="{7658D117-65C4-418A-A6BD-AA0EB1E4172D}" type="pres">
      <dgm:prSet presAssocID="{6CB636EF-281D-4CA7-AB4D-45DB389114B7}" presName="compNode" presStyleCnt="0"/>
      <dgm:spPr/>
    </dgm:pt>
    <dgm:pt modelId="{F8193045-C0FD-4D42-88CD-A3A1ADBF2037}" type="pres">
      <dgm:prSet presAssocID="{6CB636EF-281D-4CA7-AB4D-45DB389114B7}" presName="dummyConnPt" presStyleCnt="0"/>
      <dgm:spPr/>
    </dgm:pt>
    <dgm:pt modelId="{B96870C9-22BD-4170-AC23-E54BA52EA83D}" type="pres">
      <dgm:prSet presAssocID="{6CB636EF-281D-4CA7-AB4D-45DB389114B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6D7B7-8276-456F-97B9-06EEC4A1B851}" type="pres">
      <dgm:prSet presAssocID="{0149F0D7-81F2-4FD0-AB7B-A5824BA1B93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DFA2114D-0BF5-440C-AD68-F98D332C9E95}" type="pres">
      <dgm:prSet presAssocID="{01181F4B-6115-42D4-9C49-C7A8617AF1C8}" presName="compNode" presStyleCnt="0"/>
      <dgm:spPr/>
    </dgm:pt>
    <dgm:pt modelId="{DAC5B76B-4297-4157-82FC-6682D4861F00}" type="pres">
      <dgm:prSet presAssocID="{01181F4B-6115-42D4-9C49-C7A8617AF1C8}" presName="dummyConnPt" presStyleCnt="0"/>
      <dgm:spPr/>
    </dgm:pt>
    <dgm:pt modelId="{F466E145-5660-46F8-98B2-A11F66BD5A4D}" type="pres">
      <dgm:prSet presAssocID="{01181F4B-6115-42D4-9C49-C7A8617AF1C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49F29-1325-40F5-A8AE-88706F65AB6F}" type="pres">
      <dgm:prSet presAssocID="{D23D7F41-D4DC-44B9-BDE6-6EFFDDA14CC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1A36DA9B-B2DE-4E57-A974-484C2684E0D4}" type="pres">
      <dgm:prSet presAssocID="{876E8B03-9736-4A35-A433-49D14AD90FCA}" presName="compNode" presStyleCnt="0"/>
      <dgm:spPr/>
    </dgm:pt>
    <dgm:pt modelId="{0937DAC0-1A0D-4C52-8A49-2EB7AFC8D87E}" type="pres">
      <dgm:prSet presAssocID="{876E8B03-9736-4A35-A433-49D14AD90FCA}" presName="dummyConnPt" presStyleCnt="0"/>
      <dgm:spPr/>
    </dgm:pt>
    <dgm:pt modelId="{0D0F5655-3AC7-470E-8ACA-D9382AA59BB8}" type="pres">
      <dgm:prSet presAssocID="{876E8B03-9736-4A35-A433-49D14AD90FCA}" presName="node" presStyleLbl="node1" presStyleIdx="3" presStyleCnt="9" custLinFactNeighborX="2226" custLinFactNeighborY="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90D3-8283-424D-85CF-4E519B6B25DB}" type="pres">
      <dgm:prSet presAssocID="{B6E432B4-8F49-49A8-BE6B-2634929CF71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DDFAAA36-CD3F-4FFB-9924-EC12B5C46A48}" type="pres">
      <dgm:prSet presAssocID="{2DD8A9A7-5B9D-4FBA-9639-279A698AE96E}" presName="compNode" presStyleCnt="0"/>
      <dgm:spPr/>
    </dgm:pt>
    <dgm:pt modelId="{998F83CB-1DA4-4FDF-950C-EB7781013965}" type="pres">
      <dgm:prSet presAssocID="{2DD8A9A7-5B9D-4FBA-9639-279A698AE96E}" presName="dummyConnPt" presStyleCnt="0"/>
      <dgm:spPr/>
    </dgm:pt>
    <dgm:pt modelId="{8E2BFA41-6F75-4293-8FE9-AD96C91B8D55}" type="pres">
      <dgm:prSet presAssocID="{2DD8A9A7-5B9D-4FBA-9639-279A698AE96E}" presName="node" presStyleLbl="node1" presStyleIdx="4" presStyleCnt="9" custLinFactNeighborX="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A8CC4-775E-4F0D-84E0-2742096B4C99}" type="pres">
      <dgm:prSet presAssocID="{07504FDF-52EE-47BD-A082-44A03782C19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0F07DE8-A83C-4A95-9114-8B17E81B020B}" type="pres">
      <dgm:prSet presAssocID="{CABC8045-7882-4D48-B94C-583B2AFD9FE8}" presName="compNode" presStyleCnt="0"/>
      <dgm:spPr/>
    </dgm:pt>
    <dgm:pt modelId="{6A93D981-26FC-43BA-B73C-411E93270AD8}" type="pres">
      <dgm:prSet presAssocID="{CABC8045-7882-4D48-B94C-583B2AFD9FE8}" presName="dummyConnPt" presStyleCnt="0"/>
      <dgm:spPr/>
    </dgm:pt>
    <dgm:pt modelId="{0AB306A2-FC05-4EBB-BA0E-4EC5E61F8610}" type="pres">
      <dgm:prSet presAssocID="{CABC8045-7882-4D48-B94C-583B2AFD9FE8}" presName="node" presStyleLbl="node1" presStyleIdx="5" presStyleCnt="9" custScaleY="99000" custLinFactNeighborX="2226" custLinFactNeighborY="1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37200-2C3A-42ED-B62C-F32DD6DEFC1C}" type="pres">
      <dgm:prSet presAssocID="{095218F7-EBAD-4A5F-ACD9-E1A6D1D5534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6DD9719A-E094-4AF7-B0B0-5289C41C2487}" type="pres">
      <dgm:prSet presAssocID="{A9012ED8-F485-4888-BD8B-73DA5A5C0762}" presName="compNode" presStyleCnt="0"/>
      <dgm:spPr/>
    </dgm:pt>
    <dgm:pt modelId="{F399EB55-ADB3-44B0-8BE5-507A5121F6F6}" type="pres">
      <dgm:prSet presAssocID="{A9012ED8-F485-4888-BD8B-73DA5A5C0762}" presName="dummyConnPt" presStyleCnt="0"/>
      <dgm:spPr/>
    </dgm:pt>
    <dgm:pt modelId="{1314608D-ECE0-4F58-B32E-ED4FAAAA8B5A}" type="pres">
      <dgm:prSet presAssocID="{A9012ED8-F485-4888-BD8B-73DA5A5C076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C795A-29D0-4D79-8E09-84456E1C2478}" type="pres">
      <dgm:prSet presAssocID="{B0A241DF-139E-4573-9534-17B71B40D0C5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C4EDE9F-9743-4C8A-98FC-30511B841D63}" type="pres">
      <dgm:prSet presAssocID="{BC50E7BC-969D-44D7-9FB8-C972DB95BE46}" presName="compNode" presStyleCnt="0"/>
      <dgm:spPr/>
    </dgm:pt>
    <dgm:pt modelId="{6803F407-1A19-4E1C-80F5-B3107AF4D9FF}" type="pres">
      <dgm:prSet presAssocID="{BC50E7BC-969D-44D7-9FB8-C972DB95BE46}" presName="dummyConnPt" presStyleCnt="0"/>
      <dgm:spPr/>
    </dgm:pt>
    <dgm:pt modelId="{CDE098E5-A84C-4B33-9A36-7EEF2C1BB289}" type="pres">
      <dgm:prSet presAssocID="{BC50E7BC-969D-44D7-9FB8-C972DB95BE4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2BBE2-5F93-4E15-BA50-0BB2746E5783}" type="pres">
      <dgm:prSet presAssocID="{9E8E6BC2-C1AF-4EF0-86AB-002916D4730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DF3C47E5-6E77-49D3-9F50-9687EE16D670}" type="pres">
      <dgm:prSet presAssocID="{4AF67CF4-8F20-43AD-8238-2410A9342557}" presName="compNode" presStyleCnt="0"/>
      <dgm:spPr/>
    </dgm:pt>
    <dgm:pt modelId="{91EB2424-A7F7-43AE-8EAC-F62B03996D5D}" type="pres">
      <dgm:prSet presAssocID="{4AF67CF4-8F20-43AD-8238-2410A9342557}" presName="dummyConnPt" presStyleCnt="0"/>
      <dgm:spPr/>
    </dgm:pt>
    <dgm:pt modelId="{B96F5FDB-E3D8-4A34-A7E7-1A3EF25723AC}" type="pres">
      <dgm:prSet presAssocID="{4AF67CF4-8F20-43AD-8238-2410A93425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9DF6E-48F9-4427-9A2F-CA935081959A}" type="presOf" srcId="{4AF67CF4-8F20-43AD-8238-2410A9342557}" destId="{B96F5FDB-E3D8-4A34-A7E7-1A3EF25723AC}" srcOrd="0" destOrd="0" presId="urn:microsoft.com/office/officeart/2005/8/layout/bProcess4"/>
    <dgm:cxn modelId="{4E7B0242-468D-469D-A21C-219B724856E8}" type="presOf" srcId="{2DD8A9A7-5B9D-4FBA-9639-279A698AE96E}" destId="{8E2BFA41-6F75-4293-8FE9-AD96C91B8D55}" srcOrd="0" destOrd="0" presId="urn:microsoft.com/office/officeart/2005/8/layout/bProcess4"/>
    <dgm:cxn modelId="{F5E5A635-EA8F-49FE-A734-456E9FC5F97C}" type="presOf" srcId="{07504FDF-52EE-47BD-A082-44A03782C19E}" destId="{8F9A8CC4-775E-4F0D-84E0-2742096B4C99}" srcOrd="0" destOrd="0" presId="urn:microsoft.com/office/officeart/2005/8/layout/bProcess4"/>
    <dgm:cxn modelId="{C2911800-45DF-4C0C-86CB-8CDC428CD689}" srcId="{370D5538-7274-451F-8BC7-A6D4367B76C7}" destId="{6EEDA0AC-5185-4AD7-A1E3-D483ABB9A545}" srcOrd="0" destOrd="0" parTransId="{8A87FC35-8294-4776-938C-6B5912901FC4}" sibTransId="{EF7AC265-1CA6-44CF-B9C2-E72910C8C1A7}"/>
    <dgm:cxn modelId="{12EC49A1-C006-4E3B-9E50-A847369A3F68}" srcId="{370D5538-7274-451F-8BC7-A6D4367B76C7}" destId="{CABC8045-7882-4D48-B94C-583B2AFD9FE8}" srcOrd="5" destOrd="0" parTransId="{9DED850D-ACB0-41E5-B250-24E29FF13325}" sibTransId="{095218F7-EBAD-4A5F-ACD9-E1A6D1D55347}"/>
    <dgm:cxn modelId="{C7362923-D54F-4EDD-B24D-8C8DB2C6ED33}" srcId="{370D5538-7274-451F-8BC7-A6D4367B76C7}" destId="{01181F4B-6115-42D4-9C49-C7A8617AF1C8}" srcOrd="2" destOrd="0" parTransId="{51881D7C-3C9D-476E-9D3A-C632EAB49E6C}" sibTransId="{D23D7F41-D4DC-44B9-BDE6-6EFFDDA14CC3}"/>
    <dgm:cxn modelId="{BFD14E0D-FE30-41CB-BBC0-5DCB0BCECB17}" srcId="{370D5538-7274-451F-8BC7-A6D4367B76C7}" destId="{2DD8A9A7-5B9D-4FBA-9639-279A698AE96E}" srcOrd="4" destOrd="0" parTransId="{693653E8-2B7F-4004-B238-D4DA0CD007A0}" sibTransId="{07504FDF-52EE-47BD-A082-44A03782C19E}"/>
    <dgm:cxn modelId="{6BA6AACF-2BE7-4C97-B9E9-ECB2A24DB80D}" type="presOf" srcId="{6CB636EF-281D-4CA7-AB4D-45DB389114B7}" destId="{B96870C9-22BD-4170-AC23-E54BA52EA83D}" srcOrd="0" destOrd="0" presId="urn:microsoft.com/office/officeart/2005/8/layout/bProcess4"/>
    <dgm:cxn modelId="{50AA9E08-4907-4E55-8707-01C6C2AA2B99}" type="presOf" srcId="{B0A241DF-139E-4573-9534-17B71B40D0C5}" destId="{5E4C795A-29D0-4D79-8E09-84456E1C2478}" srcOrd="0" destOrd="0" presId="urn:microsoft.com/office/officeart/2005/8/layout/bProcess4"/>
    <dgm:cxn modelId="{8C65FFA3-9D98-411A-B344-D5C0E3B447CB}" type="presOf" srcId="{876E8B03-9736-4A35-A433-49D14AD90FCA}" destId="{0D0F5655-3AC7-470E-8ACA-D9382AA59BB8}" srcOrd="0" destOrd="0" presId="urn:microsoft.com/office/officeart/2005/8/layout/bProcess4"/>
    <dgm:cxn modelId="{5454EA25-2EAB-4F9B-9E97-F610DAD7A319}" type="presOf" srcId="{D23D7F41-D4DC-44B9-BDE6-6EFFDDA14CC3}" destId="{F5049F29-1325-40F5-A8AE-88706F65AB6F}" srcOrd="0" destOrd="0" presId="urn:microsoft.com/office/officeart/2005/8/layout/bProcess4"/>
    <dgm:cxn modelId="{A1DA1CC1-8509-4E11-B7D2-5271EC8D05E9}" type="presOf" srcId="{01181F4B-6115-42D4-9C49-C7A8617AF1C8}" destId="{F466E145-5660-46F8-98B2-A11F66BD5A4D}" srcOrd="0" destOrd="0" presId="urn:microsoft.com/office/officeart/2005/8/layout/bProcess4"/>
    <dgm:cxn modelId="{D3F891C4-2FF7-41D0-87B5-B55BFB2C2837}" type="presOf" srcId="{EF7AC265-1CA6-44CF-B9C2-E72910C8C1A7}" destId="{0EFDD492-CDD6-4276-A800-5E047031A2D8}" srcOrd="0" destOrd="0" presId="urn:microsoft.com/office/officeart/2005/8/layout/bProcess4"/>
    <dgm:cxn modelId="{6DF24372-2B1C-4AC3-89F6-866E6DC630F8}" type="presOf" srcId="{9E8E6BC2-C1AF-4EF0-86AB-002916D4730E}" destId="{1052BBE2-5F93-4E15-BA50-0BB2746E5783}" srcOrd="0" destOrd="0" presId="urn:microsoft.com/office/officeart/2005/8/layout/bProcess4"/>
    <dgm:cxn modelId="{ECA877BC-4FA7-498C-9784-AF2F356DC029}" type="presOf" srcId="{6EEDA0AC-5185-4AD7-A1E3-D483ABB9A545}" destId="{44381112-F8C3-424C-B765-1655648D8F9D}" srcOrd="0" destOrd="0" presId="urn:microsoft.com/office/officeart/2005/8/layout/bProcess4"/>
    <dgm:cxn modelId="{AC33CA78-7790-4EBF-85D1-E906F7A833A4}" type="presOf" srcId="{BC50E7BC-969D-44D7-9FB8-C972DB95BE46}" destId="{CDE098E5-A84C-4B33-9A36-7EEF2C1BB289}" srcOrd="0" destOrd="0" presId="urn:microsoft.com/office/officeart/2005/8/layout/bProcess4"/>
    <dgm:cxn modelId="{89D61F8B-3AF9-400D-B344-E7CE48EC8BC8}" type="presOf" srcId="{A9012ED8-F485-4888-BD8B-73DA5A5C0762}" destId="{1314608D-ECE0-4F58-B32E-ED4FAAAA8B5A}" srcOrd="0" destOrd="0" presId="urn:microsoft.com/office/officeart/2005/8/layout/bProcess4"/>
    <dgm:cxn modelId="{504F0A8B-02A3-46D7-A741-6B2A07575CAE}" type="presOf" srcId="{B6E432B4-8F49-49A8-BE6B-2634929CF719}" destId="{80EE90D3-8283-424D-85CF-4E519B6B25DB}" srcOrd="0" destOrd="0" presId="urn:microsoft.com/office/officeart/2005/8/layout/bProcess4"/>
    <dgm:cxn modelId="{5731CBBB-01D1-4B6D-9373-349638E20036}" srcId="{370D5538-7274-451F-8BC7-A6D4367B76C7}" destId="{876E8B03-9736-4A35-A433-49D14AD90FCA}" srcOrd="3" destOrd="0" parTransId="{481D9BB6-35FA-42CC-984C-BFBB35A14A5C}" sibTransId="{B6E432B4-8F49-49A8-BE6B-2634929CF719}"/>
    <dgm:cxn modelId="{C86156E1-26B2-4C8F-B7B5-1D1263B469AD}" srcId="{370D5538-7274-451F-8BC7-A6D4367B76C7}" destId="{6CB636EF-281D-4CA7-AB4D-45DB389114B7}" srcOrd="1" destOrd="0" parTransId="{02FCA874-9614-4956-9FCA-C560C230EDDF}" sibTransId="{0149F0D7-81F2-4FD0-AB7B-A5824BA1B931}"/>
    <dgm:cxn modelId="{06C00EE7-D227-43EC-9460-C2DED4DF0274}" type="presOf" srcId="{0149F0D7-81F2-4FD0-AB7B-A5824BA1B931}" destId="{8D96D7B7-8276-456F-97B9-06EEC4A1B851}" srcOrd="0" destOrd="0" presId="urn:microsoft.com/office/officeart/2005/8/layout/bProcess4"/>
    <dgm:cxn modelId="{429F22B6-F2C2-4E75-BB5C-9FD318E7C684}" type="presOf" srcId="{CABC8045-7882-4D48-B94C-583B2AFD9FE8}" destId="{0AB306A2-FC05-4EBB-BA0E-4EC5E61F8610}" srcOrd="0" destOrd="0" presId="urn:microsoft.com/office/officeart/2005/8/layout/bProcess4"/>
    <dgm:cxn modelId="{68906A6E-FBA2-4461-A235-77328B15DDC5}" type="presOf" srcId="{095218F7-EBAD-4A5F-ACD9-E1A6D1D55347}" destId="{24837200-2C3A-42ED-B62C-F32DD6DEFC1C}" srcOrd="0" destOrd="0" presId="urn:microsoft.com/office/officeart/2005/8/layout/bProcess4"/>
    <dgm:cxn modelId="{5FB1B742-00E0-4729-8E2F-A04FEC8A0A0E}" srcId="{370D5538-7274-451F-8BC7-A6D4367B76C7}" destId="{BC50E7BC-969D-44D7-9FB8-C972DB95BE46}" srcOrd="7" destOrd="0" parTransId="{822A64D4-A757-4AC7-80A9-85F722CF198A}" sibTransId="{9E8E6BC2-C1AF-4EF0-86AB-002916D4730E}"/>
    <dgm:cxn modelId="{A29D9534-24FA-4D34-A88A-9418D2FD8A56}" srcId="{370D5538-7274-451F-8BC7-A6D4367B76C7}" destId="{A9012ED8-F485-4888-BD8B-73DA5A5C0762}" srcOrd="6" destOrd="0" parTransId="{6F59FA2D-3B48-4A42-9C3A-2262C157A5F6}" sibTransId="{B0A241DF-139E-4573-9534-17B71B40D0C5}"/>
    <dgm:cxn modelId="{14CD660C-8F13-4154-A702-8B8B3A605696}" srcId="{370D5538-7274-451F-8BC7-A6D4367B76C7}" destId="{4AF67CF4-8F20-43AD-8238-2410A9342557}" srcOrd="8" destOrd="0" parTransId="{A49FE3C2-9DC2-4C5B-9EA5-05A4E39E78C2}" sibTransId="{AA465F7D-D23A-49ED-8F2E-704F26C4D6B9}"/>
    <dgm:cxn modelId="{5410C17D-C964-4B21-A866-2F75D37638EA}" type="presOf" srcId="{370D5538-7274-451F-8BC7-A6D4367B76C7}" destId="{232A29E4-CE75-4BC5-A4C3-050D81B9F446}" srcOrd="0" destOrd="0" presId="urn:microsoft.com/office/officeart/2005/8/layout/bProcess4"/>
    <dgm:cxn modelId="{BBE04246-D6A2-4D21-8D2A-31B7FE11861D}" type="presParOf" srcId="{232A29E4-CE75-4BC5-A4C3-050D81B9F446}" destId="{E428DC95-928E-4ADA-AE3F-BE767960FCB0}" srcOrd="0" destOrd="0" presId="urn:microsoft.com/office/officeart/2005/8/layout/bProcess4"/>
    <dgm:cxn modelId="{2AB1BDD9-EF57-42A1-AA7C-34B9CB8F7271}" type="presParOf" srcId="{E428DC95-928E-4ADA-AE3F-BE767960FCB0}" destId="{0C0840C5-1DB2-42A0-8942-1C44D535837D}" srcOrd="0" destOrd="0" presId="urn:microsoft.com/office/officeart/2005/8/layout/bProcess4"/>
    <dgm:cxn modelId="{C72E7253-5363-4BC7-B05B-77A7457307AB}" type="presParOf" srcId="{E428DC95-928E-4ADA-AE3F-BE767960FCB0}" destId="{44381112-F8C3-424C-B765-1655648D8F9D}" srcOrd="1" destOrd="0" presId="urn:microsoft.com/office/officeart/2005/8/layout/bProcess4"/>
    <dgm:cxn modelId="{2296DC17-9051-4AFC-A023-BDC2A3A3AB20}" type="presParOf" srcId="{232A29E4-CE75-4BC5-A4C3-050D81B9F446}" destId="{0EFDD492-CDD6-4276-A800-5E047031A2D8}" srcOrd="1" destOrd="0" presId="urn:microsoft.com/office/officeart/2005/8/layout/bProcess4"/>
    <dgm:cxn modelId="{C1FB76A8-7662-45D7-9EB2-2189DFB84743}" type="presParOf" srcId="{232A29E4-CE75-4BC5-A4C3-050D81B9F446}" destId="{7658D117-65C4-418A-A6BD-AA0EB1E4172D}" srcOrd="2" destOrd="0" presId="urn:microsoft.com/office/officeart/2005/8/layout/bProcess4"/>
    <dgm:cxn modelId="{8D1FEB9A-8749-472C-83DD-F8A5CAC6F044}" type="presParOf" srcId="{7658D117-65C4-418A-A6BD-AA0EB1E4172D}" destId="{F8193045-C0FD-4D42-88CD-A3A1ADBF2037}" srcOrd="0" destOrd="0" presId="urn:microsoft.com/office/officeart/2005/8/layout/bProcess4"/>
    <dgm:cxn modelId="{E7627D66-BCC2-4819-A868-F882C76C4FC1}" type="presParOf" srcId="{7658D117-65C4-418A-A6BD-AA0EB1E4172D}" destId="{B96870C9-22BD-4170-AC23-E54BA52EA83D}" srcOrd="1" destOrd="0" presId="urn:microsoft.com/office/officeart/2005/8/layout/bProcess4"/>
    <dgm:cxn modelId="{0D0234C4-7B09-432F-97EA-DA7A26D56C83}" type="presParOf" srcId="{232A29E4-CE75-4BC5-A4C3-050D81B9F446}" destId="{8D96D7B7-8276-456F-97B9-06EEC4A1B851}" srcOrd="3" destOrd="0" presId="urn:microsoft.com/office/officeart/2005/8/layout/bProcess4"/>
    <dgm:cxn modelId="{EB23E60D-A412-478F-8A7F-F59A615B73A9}" type="presParOf" srcId="{232A29E4-CE75-4BC5-A4C3-050D81B9F446}" destId="{DFA2114D-0BF5-440C-AD68-F98D332C9E95}" srcOrd="4" destOrd="0" presId="urn:microsoft.com/office/officeart/2005/8/layout/bProcess4"/>
    <dgm:cxn modelId="{3265B5FC-8DAF-4C48-AEA3-1867A14457B6}" type="presParOf" srcId="{DFA2114D-0BF5-440C-AD68-F98D332C9E95}" destId="{DAC5B76B-4297-4157-82FC-6682D4861F00}" srcOrd="0" destOrd="0" presId="urn:microsoft.com/office/officeart/2005/8/layout/bProcess4"/>
    <dgm:cxn modelId="{02CEAFE4-A88B-407F-821E-92D2A905DDE4}" type="presParOf" srcId="{DFA2114D-0BF5-440C-AD68-F98D332C9E95}" destId="{F466E145-5660-46F8-98B2-A11F66BD5A4D}" srcOrd="1" destOrd="0" presId="urn:microsoft.com/office/officeart/2005/8/layout/bProcess4"/>
    <dgm:cxn modelId="{5633551D-04B1-4940-9759-CF00C55CECBC}" type="presParOf" srcId="{232A29E4-CE75-4BC5-A4C3-050D81B9F446}" destId="{F5049F29-1325-40F5-A8AE-88706F65AB6F}" srcOrd="5" destOrd="0" presId="urn:microsoft.com/office/officeart/2005/8/layout/bProcess4"/>
    <dgm:cxn modelId="{988EF8CD-C872-4B01-80AC-3C52918E79C6}" type="presParOf" srcId="{232A29E4-CE75-4BC5-A4C3-050D81B9F446}" destId="{1A36DA9B-B2DE-4E57-A974-484C2684E0D4}" srcOrd="6" destOrd="0" presId="urn:microsoft.com/office/officeart/2005/8/layout/bProcess4"/>
    <dgm:cxn modelId="{EE4B064E-4297-41DC-BA05-26D7EE8EC276}" type="presParOf" srcId="{1A36DA9B-B2DE-4E57-A974-484C2684E0D4}" destId="{0937DAC0-1A0D-4C52-8A49-2EB7AFC8D87E}" srcOrd="0" destOrd="0" presId="urn:microsoft.com/office/officeart/2005/8/layout/bProcess4"/>
    <dgm:cxn modelId="{BA0427D0-BEC6-4910-830E-59DCB4BD5750}" type="presParOf" srcId="{1A36DA9B-B2DE-4E57-A974-484C2684E0D4}" destId="{0D0F5655-3AC7-470E-8ACA-D9382AA59BB8}" srcOrd="1" destOrd="0" presId="urn:microsoft.com/office/officeart/2005/8/layout/bProcess4"/>
    <dgm:cxn modelId="{86BBE094-97A0-41CB-AA78-AA4FC06C188F}" type="presParOf" srcId="{232A29E4-CE75-4BC5-A4C3-050D81B9F446}" destId="{80EE90D3-8283-424D-85CF-4E519B6B25DB}" srcOrd="7" destOrd="0" presId="urn:microsoft.com/office/officeart/2005/8/layout/bProcess4"/>
    <dgm:cxn modelId="{6AC46474-C187-45D6-8CF6-F9854A54DD32}" type="presParOf" srcId="{232A29E4-CE75-4BC5-A4C3-050D81B9F446}" destId="{DDFAAA36-CD3F-4FFB-9924-EC12B5C46A48}" srcOrd="8" destOrd="0" presId="urn:microsoft.com/office/officeart/2005/8/layout/bProcess4"/>
    <dgm:cxn modelId="{6EFB694F-EBBD-4D44-A603-9BB47D7C1772}" type="presParOf" srcId="{DDFAAA36-CD3F-4FFB-9924-EC12B5C46A48}" destId="{998F83CB-1DA4-4FDF-950C-EB7781013965}" srcOrd="0" destOrd="0" presId="urn:microsoft.com/office/officeart/2005/8/layout/bProcess4"/>
    <dgm:cxn modelId="{474EF2B7-2EC5-4A41-A19E-E978BA1E826B}" type="presParOf" srcId="{DDFAAA36-CD3F-4FFB-9924-EC12B5C46A48}" destId="{8E2BFA41-6F75-4293-8FE9-AD96C91B8D55}" srcOrd="1" destOrd="0" presId="urn:microsoft.com/office/officeart/2005/8/layout/bProcess4"/>
    <dgm:cxn modelId="{D8DA738B-01BF-4D44-AD19-CF0A889B4FC8}" type="presParOf" srcId="{232A29E4-CE75-4BC5-A4C3-050D81B9F446}" destId="{8F9A8CC4-775E-4F0D-84E0-2742096B4C99}" srcOrd="9" destOrd="0" presId="urn:microsoft.com/office/officeart/2005/8/layout/bProcess4"/>
    <dgm:cxn modelId="{BA71F7A0-8147-47D1-B738-95E94CFE8437}" type="presParOf" srcId="{232A29E4-CE75-4BC5-A4C3-050D81B9F446}" destId="{D0F07DE8-A83C-4A95-9114-8B17E81B020B}" srcOrd="10" destOrd="0" presId="urn:microsoft.com/office/officeart/2005/8/layout/bProcess4"/>
    <dgm:cxn modelId="{9A6F0F62-149C-42B5-B278-BB0808BA101B}" type="presParOf" srcId="{D0F07DE8-A83C-4A95-9114-8B17E81B020B}" destId="{6A93D981-26FC-43BA-B73C-411E93270AD8}" srcOrd="0" destOrd="0" presId="urn:microsoft.com/office/officeart/2005/8/layout/bProcess4"/>
    <dgm:cxn modelId="{261F3EC4-A321-4728-B8FA-D0AAD78A1715}" type="presParOf" srcId="{D0F07DE8-A83C-4A95-9114-8B17E81B020B}" destId="{0AB306A2-FC05-4EBB-BA0E-4EC5E61F8610}" srcOrd="1" destOrd="0" presId="urn:microsoft.com/office/officeart/2005/8/layout/bProcess4"/>
    <dgm:cxn modelId="{C9E44E36-1E44-4CD4-BEE7-0659E89A5F67}" type="presParOf" srcId="{232A29E4-CE75-4BC5-A4C3-050D81B9F446}" destId="{24837200-2C3A-42ED-B62C-F32DD6DEFC1C}" srcOrd="11" destOrd="0" presId="urn:microsoft.com/office/officeart/2005/8/layout/bProcess4"/>
    <dgm:cxn modelId="{C0E19CCB-7BC5-4EF2-A7E0-332EDEFB36BC}" type="presParOf" srcId="{232A29E4-CE75-4BC5-A4C3-050D81B9F446}" destId="{6DD9719A-E094-4AF7-B0B0-5289C41C2487}" srcOrd="12" destOrd="0" presId="urn:microsoft.com/office/officeart/2005/8/layout/bProcess4"/>
    <dgm:cxn modelId="{B6A4FDC0-C9CF-4590-92B8-49847710999C}" type="presParOf" srcId="{6DD9719A-E094-4AF7-B0B0-5289C41C2487}" destId="{F399EB55-ADB3-44B0-8BE5-507A5121F6F6}" srcOrd="0" destOrd="0" presId="urn:microsoft.com/office/officeart/2005/8/layout/bProcess4"/>
    <dgm:cxn modelId="{E72CE74D-7423-46FC-8E75-D41E0EE13BA8}" type="presParOf" srcId="{6DD9719A-E094-4AF7-B0B0-5289C41C2487}" destId="{1314608D-ECE0-4F58-B32E-ED4FAAAA8B5A}" srcOrd="1" destOrd="0" presId="urn:microsoft.com/office/officeart/2005/8/layout/bProcess4"/>
    <dgm:cxn modelId="{25805220-E7EF-4B71-BBF4-AAE0EA43C285}" type="presParOf" srcId="{232A29E4-CE75-4BC5-A4C3-050D81B9F446}" destId="{5E4C795A-29D0-4D79-8E09-84456E1C2478}" srcOrd="13" destOrd="0" presId="urn:microsoft.com/office/officeart/2005/8/layout/bProcess4"/>
    <dgm:cxn modelId="{1A026B15-8FB5-438E-A76F-5A77590AB7F5}" type="presParOf" srcId="{232A29E4-CE75-4BC5-A4C3-050D81B9F446}" destId="{2C4EDE9F-9743-4C8A-98FC-30511B841D63}" srcOrd="14" destOrd="0" presId="urn:microsoft.com/office/officeart/2005/8/layout/bProcess4"/>
    <dgm:cxn modelId="{07103775-03FA-4595-B15C-A937C30BFE33}" type="presParOf" srcId="{2C4EDE9F-9743-4C8A-98FC-30511B841D63}" destId="{6803F407-1A19-4E1C-80F5-B3107AF4D9FF}" srcOrd="0" destOrd="0" presId="urn:microsoft.com/office/officeart/2005/8/layout/bProcess4"/>
    <dgm:cxn modelId="{8C709318-CF16-43A2-95D0-E86B6F347892}" type="presParOf" srcId="{2C4EDE9F-9743-4C8A-98FC-30511B841D63}" destId="{CDE098E5-A84C-4B33-9A36-7EEF2C1BB289}" srcOrd="1" destOrd="0" presId="urn:microsoft.com/office/officeart/2005/8/layout/bProcess4"/>
    <dgm:cxn modelId="{00E21F45-A86C-4D12-A766-F4C158179769}" type="presParOf" srcId="{232A29E4-CE75-4BC5-A4C3-050D81B9F446}" destId="{1052BBE2-5F93-4E15-BA50-0BB2746E5783}" srcOrd="15" destOrd="0" presId="urn:microsoft.com/office/officeart/2005/8/layout/bProcess4"/>
    <dgm:cxn modelId="{83F878A9-464B-4AF1-932A-E0CB06D612BB}" type="presParOf" srcId="{232A29E4-CE75-4BC5-A4C3-050D81B9F446}" destId="{DF3C47E5-6E77-49D3-9F50-9687EE16D670}" srcOrd="16" destOrd="0" presId="urn:microsoft.com/office/officeart/2005/8/layout/bProcess4"/>
    <dgm:cxn modelId="{B7F193EE-D66D-45EB-B034-AA90A249E6DF}" type="presParOf" srcId="{DF3C47E5-6E77-49D3-9F50-9687EE16D670}" destId="{91EB2424-A7F7-43AE-8EAC-F62B03996D5D}" srcOrd="0" destOrd="0" presId="urn:microsoft.com/office/officeart/2005/8/layout/bProcess4"/>
    <dgm:cxn modelId="{BED9711C-E123-44D7-A3D5-8AD40DD34E40}" type="presParOf" srcId="{DF3C47E5-6E77-49D3-9F50-9687EE16D670}" destId="{B96F5FDB-E3D8-4A34-A7E7-1A3EF25723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093CA-99B4-4F52-BC03-94659011C6AE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038C-E165-4E80-94AF-AED12E0CC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0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038C-E165-4E80-94AF-AED12E0CCB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1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038C-E165-4E80-94AF-AED12E0CCB3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8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057E-BEDA-47F5-963B-F35B63EEFDF8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1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E476-5ABF-4A5A-9FBD-7A4FB2FA0E1F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1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5EB8-BDCC-4C21-A2FB-C38D3E8D0592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4C7B-C3A3-41E8-8E71-F2FEA288CCD9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4638-405D-4A43-9AED-1D5940BB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925E-CF1E-46A0-9734-7CFC16884640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6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BC5E-F0DB-42C3-8C51-370CDA1A4574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661D-6611-4B09-8ADE-3186A9EBEC0B}" type="datetime1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977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A46E-2624-4D85-8DD9-B12A9D040080}" type="datetime1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86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1AB-EB7C-4D5E-830E-724F4748A399}" type="datetime1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2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927C-5FCF-45EA-9790-786877903F74}" type="datetime1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546E54-6C93-4E6B-9AD4-FDAA57FFCFE4}" type="datetime1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942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5161-B4D7-41CC-B972-F7B5027943FB}" type="datetime1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EC4AF1-A6F8-41E2-95CD-EF9E2F3ECA80}" type="datetime1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25EF9E-BF13-42C4-A6B1-03416AB430C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8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pn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обеспечения качества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экспорта сельскохозяйственной и пищевой продукции </a:t>
            </a:r>
          </a:p>
        </p:txBody>
      </p:sp>
      <p:pic>
        <p:nvPicPr>
          <p:cNvPr id="1026" name="Picture 2" descr="C:\Users\SuperUser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7" y="240215"/>
            <a:ext cx="1490298" cy="14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perUser\Desktop\logo_G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18" y="240215"/>
            <a:ext cx="3101115" cy="10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799" y="5054768"/>
            <a:ext cx="7400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+mj-lt"/>
              </a:rPr>
              <a:t>Докладчик: </a:t>
            </a:r>
            <a:endParaRPr lang="ru-RU" b="1" i="1" dirty="0" smtClean="0">
              <a:latin typeface="+mj-lt"/>
            </a:endParaRPr>
          </a:p>
          <a:p>
            <a:r>
              <a:rPr lang="ru-RU" b="1" i="1" dirty="0" err="1" smtClean="0">
                <a:latin typeface="+mj-lt"/>
              </a:rPr>
              <a:t>Эреджепов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Ленур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Аметович</a:t>
            </a:r>
            <a:r>
              <a:rPr lang="ru-RU" b="1" i="1" dirty="0">
                <a:latin typeface="+mj-lt"/>
              </a:rPr>
              <a:t> </a:t>
            </a:r>
          </a:p>
          <a:p>
            <a:r>
              <a:rPr lang="ru-RU" b="1" i="1" dirty="0">
                <a:latin typeface="+mj-lt"/>
              </a:rPr>
              <a:t>Технический эксперт по международным стандартам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180" y="-408722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75" y="1070610"/>
            <a:ext cx="11153775" cy="50768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latin typeface="+mj-lt"/>
              </a:rPr>
              <a:t>Метроло́гия</a:t>
            </a:r>
            <a:r>
              <a:rPr lang="ru-RU" sz="1700" dirty="0">
                <a:latin typeface="+mj-lt"/>
              </a:rPr>
              <a:t> — наука об измерениях, методах и средствах обеспечения их единства и способах достижения требуемой точности.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Международные </a:t>
            </a:r>
            <a:r>
              <a:rPr lang="ru-RU" sz="1700" dirty="0">
                <a:latin typeface="+mj-lt"/>
              </a:rPr>
              <a:t>стандарты качества (ISO 9000, ISO/IEC 17025 и т.д.) требуют </a:t>
            </a:r>
            <a:r>
              <a:rPr lang="ru-RU" sz="1700" dirty="0" err="1">
                <a:latin typeface="+mj-lt"/>
              </a:rPr>
              <a:t>прослеживаемости</a:t>
            </a:r>
            <a:r>
              <a:rPr lang="ru-RU" sz="1700" dirty="0">
                <a:latin typeface="+mj-lt"/>
              </a:rPr>
              <a:t> или единства измерений.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Концепция </a:t>
            </a:r>
            <a:r>
              <a:rPr lang="ru-RU" sz="1700" dirty="0" err="1" smtClean="0">
                <a:latin typeface="+mj-lt"/>
              </a:rPr>
              <a:t>прослеживаемости</a:t>
            </a:r>
            <a:r>
              <a:rPr lang="ru-RU" sz="1700" dirty="0" smtClean="0">
                <a:latin typeface="+mj-lt"/>
              </a:rPr>
              <a:t> </a:t>
            </a:r>
            <a:r>
              <a:rPr lang="ru-RU" sz="1700" dirty="0">
                <a:latin typeface="+mj-lt"/>
              </a:rPr>
              <a:t>означает непрерывную цепочку сличений с приборами более высокой точности </a:t>
            </a:r>
            <a:r>
              <a:rPr lang="ru-RU" sz="1700" dirty="0" smtClean="0">
                <a:latin typeface="+mj-lt"/>
              </a:rPr>
              <a:t>измерений, </a:t>
            </a:r>
            <a:r>
              <a:rPr lang="ru-RU" sz="1700" dirty="0">
                <a:latin typeface="+mj-lt"/>
              </a:rPr>
              <a:t>начиная с прибора, используемого в промышленности, до национального эталона.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Точные </a:t>
            </a:r>
            <a:r>
              <a:rPr lang="ru-RU" sz="1700" dirty="0">
                <a:latin typeface="+mj-lt"/>
              </a:rPr>
              <a:t>измерения и измерительные приборы необходимы для защиты здоровья и безопасности потребителей и охраны окружающей среды.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Элементы </a:t>
            </a:r>
            <a:r>
              <a:rPr lang="ru-RU" sz="1700" dirty="0">
                <a:latin typeface="+mj-lt"/>
              </a:rPr>
              <a:t>метрологии также играют важную роль в договорах, как между деловыми партнерами, так и в мировой торговле в целом</a:t>
            </a:r>
            <a:r>
              <a:rPr lang="ru-RU" sz="1700" dirty="0" smtClean="0">
                <a:latin typeface="+mj-lt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Весы </a:t>
            </a:r>
            <a:r>
              <a:rPr lang="ru-RU" sz="1700" dirty="0">
                <a:latin typeface="+mj-lt"/>
              </a:rPr>
              <a:t>и другие инструменты в лабораториях должны быть откалиброваны для обеспечения надежности и точности измерений.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latin typeface="+mj-lt"/>
              </a:rPr>
              <a:t>П</a:t>
            </a:r>
            <a:r>
              <a:rPr lang="ru-RU" sz="1700" dirty="0" smtClean="0">
                <a:latin typeface="+mj-lt"/>
              </a:rPr>
              <a:t>редприятия </a:t>
            </a:r>
            <a:r>
              <a:rPr lang="ru-RU" sz="1700" dirty="0">
                <a:latin typeface="+mj-lt"/>
              </a:rPr>
              <a:t>не могут реализовать процесс управления производства согласно стандартным характеристикам, если контрольные приборы, такие, к примеру, как приборы измерения давления и температуры, не откалиброваны.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Надежность </a:t>
            </a:r>
            <a:r>
              <a:rPr lang="ru-RU" sz="1700" dirty="0">
                <a:latin typeface="+mj-lt"/>
              </a:rPr>
              <a:t>национальной системы мер обеспечивается </a:t>
            </a:r>
            <a:r>
              <a:rPr lang="ru-RU" sz="1700" b="1" dirty="0" smtClean="0">
                <a:latin typeface="+mj-lt"/>
              </a:rPr>
              <a:t>Национальными Институтами Метрологии (</a:t>
            </a:r>
            <a:r>
              <a:rPr lang="ru-RU" sz="1700" b="1" dirty="0">
                <a:latin typeface="+mj-lt"/>
              </a:rPr>
              <a:t>НИМ) </a:t>
            </a:r>
            <a:r>
              <a:rPr lang="ru-RU" sz="1700" dirty="0">
                <a:latin typeface="+mj-lt"/>
              </a:rPr>
              <a:t>по подписанию акта о взаимном признании Международного комитета мер и весов (CIPM MRA). </a:t>
            </a:r>
            <a:endParaRPr lang="ru-RU" sz="17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latin typeface="+mj-lt"/>
              </a:rPr>
              <a:t>Эта </a:t>
            </a:r>
            <a:r>
              <a:rPr lang="ru-RU" sz="1700" dirty="0">
                <a:latin typeface="+mj-lt"/>
              </a:rPr>
              <a:t>договоренность представляет организационную и техническую базу для оказания содействия НИМ в признании эталонов и сертификатов калибровки – неотъемлемыми элементами мировой </a:t>
            </a:r>
            <a:r>
              <a:rPr lang="ru-RU" sz="1700" dirty="0" smtClean="0">
                <a:latin typeface="+mj-lt"/>
              </a:rPr>
              <a:t>торговли.</a:t>
            </a:r>
            <a:endParaRPr lang="ru-RU" sz="1700" dirty="0">
              <a:latin typeface="+mj-lt"/>
            </a:endParaRPr>
          </a:p>
        </p:txBody>
      </p:sp>
      <p:pic>
        <p:nvPicPr>
          <p:cNvPr id="3074" name="Picture 2" descr="Картинки по запросу метр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755" y="73842"/>
            <a:ext cx="1263650" cy="9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1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Основные функции </a:t>
            </a:r>
            <a:r>
              <a:rPr lang="ru-RU" sz="4000" b="1" dirty="0" smtClean="0"/>
              <a:t>Национального Института Метрологии (НИМ):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88583"/>
            <a:ext cx="10694670" cy="4574117"/>
          </a:xfrm>
        </p:spPr>
        <p:txBody>
          <a:bodyPr>
            <a:normAutofit fontScale="85000" lnSpcReduction="20000"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разрабатывает </a:t>
            </a:r>
            <a:r>
              <a:rPr lang="ru-RU" sz="2300" dirty="0">
                <a:latin typeface="+mj-lt"/>
              </a:rPr>
              <a:t>национальные измерительные эталоны и передаёт размер их единиц промышленности и потребителям в стране</a:t>
            </a:r>
            <a:r>
              <a:rPr lang="ru-RU" sz="2300" dirty="0" smtClean="0">
                <a:latin typeface="+mj-lt"/>
              </a:rPr>
              <a:t>,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учреждает </a:t>
            </a:r>
            <a:r>
              <a:rPr lang="ru-RU" sz="2300" dirty="0">
                <a:latin typeface="+mj-lt"/>
              </a:rPr>
              <a:t>и хранит национальную систему измерений, предоставляя техническую поддержку сети вторичных и третичных лабораторий, </a:t>
            </a:r>
            <a:endParaRPr lang="ru-RU" sz="2300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обеспечивает </a:t>
            </a:r>
            <a:r>
              <a:rPr lang="ru-RU" sz="2300" dirty="0" err="1">
                <a:latin typeface="+mj-lt"/>
              </a:rPr>
              <a:t>прослеживаемость</a:t>
            </a:r>
            <a:r>
              <a:rPr lang="ru-RU" sz="2300" dirty="0">
                <a:latin typeface="+mj-lt"/>
              </a:rPr>
              <a:t> к национальной системе и через неё к международной системе, </a:t>
            </a:r>
            <a:endParaRPr lang="ru-RU" sz="2300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участвует </a:t>
            </a:r>
            <a:r>
              <a:rPr lang="ru-RU" sz="2300" dirty="0">
                <a:latin typeface="+mj-lt"/>
              </a:rPr>
              <a:t>в модернизации и передаче технологий между научным сообществом, промышленностью и правительством, содействуя укреплению научной и технической инфраструктуры, требуемой со стороны промышленности для обеспечения конкуренции на существующих мировых рынках, </a:t>
            </a:r>
            <a:endParaRPr lang="ru-RU" sz="2300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поддерживает </a:t>
            </a:r>
            <a:r>
              <a:rPr lang="ru-RU" sz="2300" dirty="0">
                <a:latin typeface="+mj-lt"/>
              </a:rPr>
              <a:t>разработку исходных эталонов и национальной системы эталонов, </a:t>
            </a:r>
            <a:endParaRPr lang="ru-RU" sz="2300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облегчает </a:t>
            </a:r>
            <a:r>
              <a:rPr lang="ru-RU" sz="2300" dirty="0">
                <a:latin typeface="+mj-lt"/>
              </a:rPr>
              <a:t>международную гармонизацию и сравнимость результатов измерений, </a:t>
            </a:r>
            <a:endParaRPr lang="ru-RU" sz="2300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представляет </a:t>
            </a:r>
            <a:r>
              <a:rPr lang="ru-RU" sz="2300" dirty="0">
                <a:latin typeface="+mj-lt"/>
              </a:rPr>
              <a:t>страну в региональной </a:t>
            </a:r>
            <a:r>
              <a:rPr lang="ru-RU" sz="2300" dirty="0" smtClean="0">
                <a:latin typeface="+mj-lt"/>
              </a:rPr>
              <a:t>и всемирной </a:t>
            </a:r>
            <a:r>
              <a:rPr lang="ru-RU" sz="2300" dirty="0">
                <a:latin typeface="+mj-lt"/>
              </a:rPr>
              <a:t>метрологической системе</a:t>
            </a:r>
            <a:r>
              <a:rPr lang="ru-RU" sz="2300" dirty="0" smtClean="0">
                <a:latin typeface="+mj-lt"/>
              </a:rPr>
              <a:t>,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+mj-lt"/>
              </a:rPr>
              <a:t>вместе </a:t>
            </a:r>
            <a:r>
              <a:rPr lang="ru-RU" sz="2300" dirty="0">
                <a:latin typeface="+mj-lt"/>
              </a:rPr>
              <a:t>с национальным органом по </a:t>
            </a:r>
            <a:r>
              <a:rPr lang="ru-RU" sz="2300" dirty="0" smtClean="0">
                <a:latin typeface="+mj-lt"/>
              </a:rPr>
              <a:t>аккредитации, организует </a:t>
            </a:r>
            <a:r>
              <a:rPr lang="ru-RU" sz="2300" dirty="0">
                <a:latin typeface="+mj-lt"/>
              </a:rPr>
              <a:t>национальные взаимные сличения для калибровочных лабораторий в стране.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1632" y="3543654"/>
            <a:ext cx="3129785" cy="5775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Поверка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753" y="3543654"/>
            <a:ext cx="3129785" cy="57755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Калибровка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902541" y="2842898"/>
            <a:ext cx="1318876" cy="6158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74505" y="2842898"/>
            <a:ext cx="1338995" cy="6158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183214" y="2265342"/>
            <a:ext cx="3129785" cy="57755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Средства измерения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78205" y="66204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2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30" y="0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соответствии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17" y="1817159"/>
            <a:ext cx="11172825" cy="43455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+mj-lt"/>
              </a:rPr>
              <a:t>Оценкой </a:t>
            </a:r>
            <a:r>
              <a:rPr lang="ru-RU" dirty="0">
                <a:latin typeface="+mj-lt"/>
              </a:rPr>
              <a:t>соответствия называется совокупность процессов и процедур, которые используются для демонстрации того, что продукт или услуга, их управление, организация или персонал отвечает установленным требованиям.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Требования</a:t>
            </a:r>
            <a:r>
              <a:rPr lang="ru-RU" dirty="0">
                <a:latin typeface="+mj-lt"/>
              </a:rPr>
              <a:t>, предъявляемые к деятельности по оценке </a:t>
            </a:r>
            <a:r>
              <a:rPr lang="ru-RU" dirty="0" smtClean="0">
                <a:latin typeface="+mj-lt"/>
              </a:rPr>
              <a:t>соответствия приведены </a:t>
            </a:r>
            <a:r>
              <a:rPr lang="ru-RU" dirty="0">
                <a:latin typeface="+mj-lt"/>
              </a:rPr>
              <a:t>в международных стандартах, и это помогает обеспечить согласованность во всем мире, а также международное принятие </a:t>
            </a:r>
            <a:r>
              <a:rPr lang="ru-RU" dirty="0" smtClean="0">
                <a:latin typeface="+mj-lt"/>
              </a:rPr>
              <a:t>результатов. </a:t>
            </a:r>
            <a:r>
              <a:rPr lang="ru-RU" dirty="0">
                <a:latin typeface="+mj-lt"/>
              </a:rPr>
              <a:t>Эти требования, как правило, изложены в международных стандартах, разработанных такими организациями, как ISO (Международная организация по стандартизации</a:t>
            </a:r>
            <a:r>
              <a:rPr lang="ru-RU" dirty="0" smtClean="0">
                <a:latin typeface="+mj-lt"/>
              </a:rPr>
              <a:t>), например: </a:t>
            </a:r>
            <a:endParaRPr lang="ru-RU" dirty="0">
              <a:latin typeface="+mj-lt"/>
            </a:endParaRPr>
          </a:p>
          <a:p>
            <a:pPr marL="447675" indent="-3619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ISO 17021 - </a:t>
            </a:r>
            <a:r>
              <a:rPr lang="ru-RU" dirty="0">
                <a:latin typeface="+mj-lt"/>
              </a:rPr>
              <a:t>Оценка соответствия. Требования к органам, проводящим аудит и сертификацию систем менеджмента </a:t>
            </a:r>
          </a:p>
          <a:p>
            <a:pPr marL="447675" indent="-3619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ISO</a:t>
            </a:r>
            <a:r>
              <a:rPr lang="ru-RU" dirty="0">
                <a:latin typeface="+mj-lt"/>
              </a:rPr>
              <a:t> 17025 - Общие требования по компетентности испытательных лабораторий и калибровки</a:t>
            </a:r>
          </a:p>
          <a:p>
            <a:pPr marL="447675" indent="-3619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ISO</a:t>
            </a:r>
            <a:r>
              <a:rPr lang="ru-RU" dirty="0">
                <a:latin typeface="+mj-lt"/>
              </a:rPr>
              <a:t> 17065 - Оценка соответствия. Требования к органам по сертификации продукции, процессов и услуг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0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180" y="-122972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соответствии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5078" y="1962748"/>
            <a:ext cx="3129785" cy="57755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Оценка </a:t>
            </a:r>
            <a:r>
              <a:rPr lang="ru-RU" sz="2000" b="1" dirty="0" smtClean="0">
                <a:solidFill>
                  <a:schemeClr val="tx1"/>
                </a:solidFill>
              </a:rPr>
              <a:t>соответствия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5078" y="3175267"/>
            <a:ext cx="3129785" cy="68037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Сертификация продукции и услуг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253" y="3181194"/>
            <a:ext cx="3129785" cy="6685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Испытания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3653" y="3183193"/>
            <a:ext cx="3129785" cy="66652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Сертификация систем менеджмента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81180" y="2567308"/>
            <a:ext cx="1318876" cy="6158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34863" y="2540304"/>
            <a:ext cx="1195144" cy="6349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57235" y="2567308"/>
            <a:ext cx="6816" cy="639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2925" y="4422716"/>
            <a:ext cx="11030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Услуги по оценке соответствия, как правило, предоставляются организациями, специализирующимися в той или иной отрасли (</a:t>
            </a:r>
            <a:r>
              <a:rPr lang="ru-RU" b="1" dirty="0"/>
              <a:t>органы по сертификации, испытательные лаборатории</a:t>
            </a:r>
            <a:r>
              <a:rPr lang="ru-RU" dirty="0"/>
              <a:t>). Эти организации могут предоставлять свои услуги на коммерческой основе, или же они могут работать по правительственному мандату.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0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" y="1866899"/>
            <a:ext cx="6922770" cy="40481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+mj-lt"/>
              </a:rPr>
              <a:t>Продукт проверяется на соответствие определенному набору критериев, таких как </a:t>
            </a:r>
            <a:r>
              <a:rPr lang="ru-RU" dirty="0" smtClean="0">
                <a:latin typeface="+mj-lt"/>
              </a:rPr>
              <a:t>качество или </a:t>
            </a:r>
            <a:r>
              <a:rPr lang="ru-RU" dirty="0">
                <a:latin typeface="+mj-lt"/>
              </a:rPr>
              <a:t>безопасность. </a:t>
            </a:r>
            <a:r>
              <a:rPr lang="ru-RU" dirty="0" smtClean="0">
                <a:latin typeface="+mj-lt"/>
              </a:rPr>
              <a:t>Испытания являются </a:t>
            </a:r>
            <a:r>
              <a:rPr lang="ru-RU" dirty="0">
                <a:latin typeface="+mj-lt"/>
              </a:rPr>
              <a:t>наиболее распространенной формой оценки соответствия. </a:t>
            </a:r>
            <a:r>
              <a:rPr lang="ru-RU" dirty="0" smtClean="0">
                <a:latin typeface="+mj-lt"/>
              </a:rPr>
              <a:t>Испытания также </a:t>
            </a:r>
            <a:r>
              <a:rPr lang="ru-RU" dirty="0">
                <a:latin typeface="+mj-lt"/>
              </a:rPr>
              <a:t>обеспечивает основу для других типов оценки соответствия, таких как </a:t>
            </a:r>
            <a:r>
              <a:rPr lang="ru-RU" dirty="0" smtClean="0">
                <a:latin typeface="+mj-lt"/>
              </a:rPr>
              <a:t>Сертификация </a:t>
            </a:r>
            <a:r>
              <a:rPr lang="ru-RU" dirty="0">
                <a:latin typeface="+mj-lt"/>
              </a:rPr>
              <a:t>продукции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каждого отдельного производителя, группы потребителей или правительственного учреждения в стране было бы крайне дорого создавать лаборатории для всех требуемых видов испытаний. Поэтому, выгодно использовать существующие специализированные лаборатории и создавать только такие, которых ещё нет в наличии. Эти лаборатории могут быть частными либо работать в государственных учреждениях; важно то, что надлежащая </a:t>
            </a:r>
            <a:r>
              <a:rPr lang="ru-RU" b="1" dirty="0" smtClean="0">
                <a:latin typeface="+mj-lt"/>
              </a:rPr>
              <a:t>Аккредита</a:t>
            </a:r>
            <a:r>
              <a:rPr lang="ru-RU" b="1" dirty="0">
                <a:latin typeface="+mj-lt"/>
              </a:rPr>
              <a:t>ция</a:t>
            </a:r>
            <a:r>
              <a:rPr lang="ru-RU" dirty="0">
                <a:latin typeface="+mj-lt"/>
              </a:rPr>
              <a:t> делает их доступными и надёжными для различных целей. </a:t>
            </a:r>
          </a:p>
          <a:p>
            <a:pPr algn="just"/>
            <a:r>
              <a:rPr lang="ru-RU" dirty="0" smtClean="0">
                <a:latin typeface="+mj-lt"/>
              </a:rPr>
              <a:t>Управление </a:t>
            </a:r>
            <a:r>
              <a:rPr lang="ru-RU" dirty="0">
                <a:latin typeface="+mj-lt"/>
              </a:rPr>
              <a:t>качеством и критерии технической </a:t>
            </a:r>
            <a:r>
              <a:rPr lang="ru-RU" dirty="0" smtClean="0">
                <a:latin typeface="+mj-lt"/>
              </a:rPr>
              <a:t>компетентности к испытательным лабораториям </a:t>
            </a:r>
            <a:r>
              <a:rPr lang="ru-RU" dirty="0">
                <a:latin typeface="+mj-lt"/>
              </a:rPr>
              <a:t>определены в международном стандарте </a:t>
            </a:r>
            <a:r>
              <a:rPr lang="ru-RU" b="1" dirty="0">
                <a:latin typeface="+mj-lt"/>
              </a:rPr>
              <a:t>ISO/IEC 17025</a:t>
            </a:r>
            <a:r>
              <a:rPr lang="ru-RU" dirty="0">
                <a:latin typeface="+mj-lt"/>
              </a:rPr>
              <a:t>, который применяет одни и те же критерии ко всем видам испытательных и калибровочных лабораторий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pic>
        <p:nvPicPr>
          <p:cNvPr id="6146" name="Picture 2" descr="Картинки по запросу испытания проду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31" y="2247200"/>
            <a:ext cx="4200719" cy="27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7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99" y="0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156" y="1818572"/>
            <a:ext cx="10672225" cy="432872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+mj-lt"/>
              </a:rPr>
              <a:t>Сертификация продукции </a:t>
            </a:r>
            <a:r>
              <a:rPr lang="ru-RU" dirty="0">
                <a:latin typeface="+mj-lt"/>
              </a:rPr>
              <a:t>доказывает, что производственные процессы, содержание, свойства </a:t>
            </a:r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т.д. </a:t>
            </a:r>
            <a:r>
              <a:rPr lang="ru-RU" dirty="0" smtClean="0">
                <a:latin typeface="+mj-lt"/>
              </a:rPr>
              <a:t>продукции/услуги </a:t>
            </a:r>
            <a:r>
              <a:rPr lang="ru-RU" dirty="0">
                <a:latin typeface="+mj-lt"/>
              </a:rPr>
              <a:t>соответствуют требованиям стандарта. Этот тип сертификации, в основном, </a:t>
            </a:r>
            <a:r>
              <a:rPr lang="ru-RU" dirty="0" smtClean="0">
                <a:latin typeface="+mj-lt"/>
              </a:rPr>
              <a:t>требуется </a:t>
            </a:r>
            <a:r>
              <a:rPr lang="ru-RU" dirty="0">
                <a:latin typeface="+mj-lt"/>
              </a:rPr>
              <a:t>для продукции, для которой важную роль играют вопросы безопасности, </a:t>
            </a:r>
            <a:r>
              <a:rPr lang="ru-RU" dirty="0" smtClean="0">
                <a:latin typeface="+mj-lt"/>
              </a:rPr>
              <a:t>здравоохранения </a:t>
            </a:r>
            <a:r>
              <a:rPr lang="ru-RU" dirty="0">
                <a:latin typeface="+mj-lt"/>
              </a:rPr>
              <a:t>или </a:t>
            </a:r>
            <a:r>
              <a:rPr lang="ru-RU" b="1" dirty="0">
                <a:latin typeface="+mj-lt"/>
              </a:rPr>
              <a:t>безопасности пищевых продуктов</a:t>
            </a:r>
            <a:r>
              <a:rPr lang="ru-RU" dirty="0">
                <a:latin typeface="+mj-lt"/>
              </a:rPr>
              <a:t>.</a:t>
            </a:r>
          </a:p>
          <a:p>
            <a:pPr algn="just"/>
            <a:r>
              <a:rPr lang="ru-RU" dirty="0">
                <a:latin typeface="+mj-lt"/>
              </a:rPr>
              <a:t>Сертификаты продукции с соответствующей символикой существуют в большинстве стран </a:t>
            </a:r>
            <a:r>
              <a:rPr lang="ru-RU" dirty="0" smtClean="0">
                <a:latin typeface="+mj-lt"/>
              </a:rPr>
              <a:t>мира</a:t>
            </a:r>
            <a:r>
              <a:rPr lang="ru-RU" dirty="0">
                <a:latin typeface="+mj-lt"/>
              </a:rPr>
              <a:t>. Многие из них утверждены лишь на национальном уровне, если они выданы </a:t>
            </a:r>
            <a:r>
              <a:rPr lang="ru-RU" dirty="0" smtClean="0">
                <a:latin typeface="+mj-lt"/>
              </a:rPr>
              <a:t>государственным </a:t>
            </a:r>
            <a:r>
              <a:rPr lang="ru-RU" dirty="0">
                <a:latin typeface="+mj-lt"/>
              </a:rPr>
              <a:t>органом по сертификации, не имеющим признанной на международном уровне </a:t>
            </a:r>
            <a:r>
              <a:rPr lang="ru-RU" dirty="0" smtClean="0">
                <a:latin typeface="+mj-lt"/>
              </a:rPr>
              <a:t>аккредитации.</a:t>
            </a:r>
          </a:p>
          <a:p>
            <a:pPr algn="just"/>
            <a:r>
              <a:rPr lang="ru-RU" dirty="0">
                <a:latin typeface="+mj-lt"/>
              </a:rPr>
              <a:t>Некоторые примеры сертификации продукции, относящиеся к общим аспектам безопасности, </a:t>
            </a:r>
            <a:r>
              <a:rPr lang="ru-RU" dirty="0" smtClean="0">
                <a:latin typeface="+mj-lt"/>
              </a:rPr>
              <a:t>которые </a:t>
            </a:r>
            <a:r>
              <a:rPr lang="ru-RU" dirty="0">
                <a:latin typeface="+mj-lt"/>
              </a:rPr>
              <a:t>также имеют международное </a:t>
            </a:r>
            <a:r>
              <a:rPr lang="ru-RU" dirty="0" smtClean="0">
                <a:latin typeface="+mj-lt"/>
              </a:rPr>
              <a:t>значение:</a:t>
            </a:r>
            <a:endParaRPr lang="ru-RU" dirty="0">
              <a:latin typeface="+mj-lt"/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+mj-lt"/>
              </a:rPr>
              <a:t>CE</a:t>
            </a:r>
            <a:r>
              <a:rPr lang="ru-RU" dirty="0" smtClean="0">
                <a:latin typeface="+mj-lt"/>
              </a:rPr>
              <a:t>: Знак соответствия ЕС</a:t>
            </a:r>
            <a:endParaRPr lang="ru-RU" dirty="0">
              <a:latin typeface="+mj-lt"/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EAC</a:t>
            </a:r>
            <a:r>
              <a:rPr lang="ru-RU" dirty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Единый </a:t>
            </a:r>
            <a:r>
              <a:rPr lang="ru-RU" dirty="0">
                <a:latin typeface="+mj-lt"/>
              </a:rPr>
              <a:t>знак обращения продукции на рынке государств-членов Евразийского экономического союза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0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02696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581" y="1836680"/>
            <a:ext cx="10599797" cy="43196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ISO/</a:t>
            </a:r>
            <a:r>
              <a:rPr lang="en-US" b="1" dirty="0" smtClean="0"/>
              <a:t>IEC</a:t>
            </a:r>
            <a:r>
              <a:rPr lang="ru-RU" b="1" dirty="0" smtClean="0"/>
              <a:t> </a:t>
            </a:r>
            <a:r>
              <a:rPr lang="ru-RU" b="1" dirty="0"/>
              <a:t>17065 </a:t>
            </a:r>
            <a:r>
              <a:rPr lang="ru-RU" dirty="0" smtClean="0"/>
              <a:t>(Оценка </a:t>
            </a:r>
            <a:r>
              <a:rPr lang="ru-RU" dirty="0"/>
              <a:t>соответствия. Требования к органам по сертификации продукции, процессов и </a:t>
            </a:r>
            <a:r>
              <a:rPr lang="ru-RU" dirty="0" smtClean="0"/>
              <a:t>услуг) и </a:t>
            </a:r>
            <a:r>
              <a:rPr lang="ru-RU" b="1" dirty="0"/>
              <a:t>ISO/</a:t>
            </a:r>
            <a:r>
              <a:rPr lang="en-US" b="1" dirty="0"/>
              <a:t>IEC</a:t>
            </a:r>
            <a:r>
              <a:rPr lang="ru-RU" b="1" dirty="0"/>
              <a:t> </a:t>
            </a:r>
            <a:r>
              <a:rPr lang="ru-RU" b="1" dirty="0" smtClean="0"/>
              <a:t>17021</a:t>
            </a:r>
            <a:r>
              <a:rPr lang="ru-RU" dirty="0" smtClean="0"/>
              <a:t> (Оценка </a:t>
            </a:r>
            <a:r>
              <a:rPr lang="ru-RU" dirty="0"/>
              <a:t>соответствия. Требования к органам, проводящим аудит и сертификацию систем </a:t>
            </a:r>
            <a:r>
              <a:rPr lang="ru-RU" dirty="0" smtClean="0"/>
              <a:t>менеджмента) устанавливают </a:t>
            </a:r>
            <a:r>
              <a:rPr lang="ru-RU" dirty="0"/>
              <a:t>общие требования, которым должна соответствовать третья сторона, занимающаяся системой сертификации </a:t>
            </a:r>
            <a:r>
              <a:rPr lang="ru-RU" dirty="0" smtClean="0"/>
              <a:t>продукции/услуг и систем менеджмента, </a:t>
            </a:r>
            <a:r>
              <a:rPr lang="ru-RU" dirty="0"/>
              <a:t>чтобы быть признанной компетентной и надёжной.</a:t>
            </a:r>
          </a:p>
          <a:p>
            <a:r>
              <a:rPr lang="ru-RU" dirty="0" smtClean="0"/>
              <a:t>Примеры </a:t>
            </a:r>
            <a:r>
              <a:rPr lang="ru-RU" dirty="0"/>
              <a:t>специфических аспектов пищевых </a:t>
            </a:r>
            <a:r>
              <a:rPr lang="ru-RU" dirty="0" smtClean="0"/>
              <a:t>продуктов:</a:t>
            </a:r>
            <a:endParaRPr lang="ru-RU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b="1" dirty="0" smtClean="0"/>
              <a:t>ORGANIC</a:t>
            </a:r>
            <a:r>
              <a:rPr lang="en-US" dirty="0" smtClean="0"/>
              <a:t> - </a:t>
            </a:r>
            <a:r>
              <a:rPr lang="ru-RU" dirty="0" smtClean="0"/>
              <a:t>Сертификация органической или </a:t>
            </a:r>
            <a:r>
              <a:rPr lang="ru-RU" dirty="0" err="1" smtClean="0"/>
              <a:t>био</a:t>
            </a:r>
            <a:r>
              <a:rPr lang="ru-RU" dirty="0" smtClean="0"/>
              <a:t>-продукции</a:t>
            </a:r>
            <a:endParaRPr lang="ru-RU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b="1" dirty="0" smtClean="0"/>
              <a:t>GMO</a:t>
            </a:r>
            <a:r>
              <a:rPr lang="en-US" dirty="0" smtClean="0"/>
              <a:t> </a:t>
            </a:r>
            <a:r>
              <a:rPr lang="ru-RU" dirty="0" smtClean="0"/>
              <a:t>(ГМО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генетически</a:t>
            </a:r>
            <a:r>
              <a:rPr lang="en-US" dirty="0" smtClean="0"/>
              <a:t> </a:t>
            </a:r>
            <a:r>
              <a:rPr lang="ru-RU" dirty="0" smtClean="0"/>
              <a:t>модифицированные организмы</a:t>
            </a:r>
            <a:r>
              <a:rPr lang="ru-RU" dirty="0"/>
              <a:t>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b="1" dirty="0" err="1" smtClean="0"/>
              <a:t>Halal</a:t>
            </a:r>
            <a:r>
              <a:rPr lang="ru-RU" dirty="0" smtClean="0"/>
              <a:t> (</a:t>
            </a:r>
            <a:r>
              <a:rPr lang="ru-RU" dirty="0" err="1" smtClean="0"/>
              <a:t>халяль</a:t>
            </a:r>
            <a:r>
              <a:rPr lang="ru-RU" dirty="0" smtClean="0"/>
              <a:t> – мусульманские требования к пище</a:t>
            </a:r>
            <a:r>
              <a:rPr lang="ru-RU" dirty="0"/>
              <a:t>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b="1" dirty="0" err="1" smtClean="0"/>
              <a:t>Kosher</a:t>
            </a:r>
            <a:r>
              <a:rPr lang="ru-RU" dirty="0" smtClean="0"/>
              <a:t> (кошер – еврейские требования к пище</a:t>
            </a:r>
            <a:r>
              <a:rPr lang="ru-RU" dirty="0"/>
              <a:t>)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n-US" b="1" dirty="0" smtClean="0"/>
              <a:t>GLOBAL</a:t>
            </a:r>
            <a:r>
              <a:rPr lang="ru-RU" b="1" dirty="0" smtClean="0"/>
              <a:t>GAP</a:t>
            </a:r>
            <a:r>
              <a:rPr lang="ru-RU" dirty="0" smtClean="0"/>
              <a:t> – международный стандарт надлежащей сельскохозяйственной практики обеспечения безопасности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1" y="-147963"/>
            <a:ext cx="11094721" cy="145075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менеджмента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821" y="1845734"/>
            <a:ext cx="10898562" cy="44464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+mj-lt"/>
              </a:rPr>
              <a:t>Системы </a:t>
            </a:r>
            <a:r>
              <a:rPr lang="ru-RU" b="1" dirty="0" smtClean="0">
                <a:latin typeface="+mj-lt"/>
              </a:rPr>
              <a:t>менеджмента </a:t>
            </a:r>
            <a:r>
              <a:rPr lang="ru-RU" dirty="0" smtClean="0">
                <a:latin typeface="+mj-lt"/>
              </a:rPr>
              <a:t>демонстрируют </a:t>
            </a:r>
            <a:r>
              <a:rPr lang="ru-RU" dirty="0">
                <a:latin typeface="+mj-lt"/>
              </a:rPr>
              <a:t>то, что рассматриваемое предприятие внедрило </a:t>
            </a:r>
            <a:r>
              <a:rPr lang="ru-RU" dirty="0" smtClean="0">
                <a:latin typeface="+mj-lt"/>
              </a:rPr>
              <a:t>процедуры </a:t>
            </a:r>
            <a:r>
              <a:rPr lang="ru-RU" dirty="0">
                <a:latin typeface="+mj-lt"/>
              </a:rPr>
              <a:t>по формированию структуры и документированию процессов </a:t>
            </a:r>
            <a:r>
              <a:rPr lang="ru-RU" dirty="0" smtClean="0">
                <a:latin typeface="+mj-lt"/>
              </a:rPr>
              <a:t>деятельности с учетом оценки рисков и возможностей. </a:t>
            </a:r>
            <a:r>
              <a:rPr lang="ru-RU" dirty="0">
                <a:latin typeface="+mj-lt"/>
              </a:rPr>
              <a:t>Это не ведёт автоматически к доброкачественной и конкурентоспособной </a:t>
            </a:r>
            <a:r>
              <a:rPr lang="ru-RU" dirty="0" smtClean="0">
                <a:latin typeface="+mj-lt"/>
              </a:rPr>
              <a:t>продукции </a:t>
            </a:r>
            <a:r>
              <a:rPr lang="ru-RU" dirty="0">
                <a:latin typeface="+mj-lt"/>
              </a:rPr>
              <a:t>или услугам, но благодаря чётко определённым внутренним структурам, независимым </a:t>
            </a:r>
            <a:r>
              <a:rPr lang="ru-RU" dirty="0" smtClean="0">
                <a:latin typeface="+mj-lt"/>
              </a:rPr>
              <a:t>от человеческих факторов, </a:t>
            </a:r>
            <a:r>
              <a:rPr lang="ru-RU" dirty="0">
                <a:latin typeface="+mj-lt"/>
              </a:rPr>
              <a:t>помогает избежать многих возможных ошибок. Документация всех </a:t>
            </a:r>
            <a:r>
              <a:rPr lang="ru-RU" dirty="0" smtClean="0">
                <a:latin typeface="+mj-lt"/>
              </a:rPr>
              <a:t>процессов </a:t>
            </a:r>
            <a:r>
              <a:rPr lang="ru-RU" dirty="0">
                <a:latin typeface="+mj-lt"/>
              </a:rPr>
              <a:t>облегчает распознавание и отслеживание ошибок для принятия соответствующих </a:t>
            </a:r>
            <a:r>
              <a:rPr lang="ru-RU" dirty="0" smtClean="0">
                <a:latin typeface="+mj-lt"/>
              </a:rPr>
              <a:t>мер </a:t>
            </a:r>
            <a:r>
              <a:rPr lang="ru-RU" dirty="0">
                <a:latin typeface="+mj-lt"/>
              </a:rPr>
              <a:t>по их </a:t>
            </a:r>
            <a:r>
              <a:rPr lang="ru-RU" dirty="0" smtClean="0">
                <a:latin typeface="+mj-lt"/>
              </a:rPr>
              <a:t>устранению.</a:t>
            </a:r>
          </a:p>
          <a:p>
            <a:pPr algn="just"/>
            <a:r>
              <a:rPr lang="ru-RU" dirty="0">
                <a:latin typeface="+mj-lt"/>
              </a:rPr>
              <a:t>Некоторые системы управления, принятые во всём мире, которые могут быть сертифицированы органами по сертификации это: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ISO </a:t>
            </a:r>
            <a:r>
              <a:rPr lang="ru-RU" b="1" dirty="0">
                <a:latin typeface="+mj-lt"/>
              </a:rPr>
              <a:t>22000 </a:t>
            </a:r>
            <a:r>
              <a:rPr lang="ru-RU" dirty="0">
                <a:latin typeface="+mj-lt"/>
              </a:rPr>
              <a:t>- Система менеджмента безопасности пищевых продуктов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ISO</a:t>
            </a:r>
            <a:r>
              <a:rPr lang="ru-RU" b="1" dirty="0">
                <a:latin typeface="+mj-lt"/>
              </a:rPr>
              <a:t> 9001 </a:t>
            </a:r>
            <a:r>
              <a:rPr lang="ru-RU" dirty="0">
                <a:latin typeface="+mj-lt"/>
              </a:rPr>
              <a:t>- Система менеджмента качества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</a:rPr>
              <a:t>HACCP</a:t>
            </a:r>
            <a:r>
              <a:rPr lang="en-US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 Анализ </a:t>
            </a:r>
            <a:r>
              <a:rPr lang="ru-RU" dirty="0">
                <a:latin typeface="+mj-lt"/>
              </a:rPr>
              <a:t>рисков и критические точки контроля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+mj-lt"/>
              </a:rPr>
              <a:t>GMP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Надлежащая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производственная практика</a:t>
            </a:r>
            <a:endParaRPr lang="en-US" dirty="0" smtClean="0">
              <a:latin typeface="+mj-lt"/>
            </a:endParaRP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+mj-lt"/>
              </a:rPr>
              <a:t>GFSI</a:t>
            </a:r>
            <a:r>
              <a:rPr lang="en-US" dirty="0" smtClean="0">
                <a:latin typeface="+mj-lt"/>
              </a:rPr>
              <a:t> – </a:t>
            </a:r>
            <a:r>
              <a:rPr lang="ru-RU" dirty="0" smtClean="0">
                <a:latin typeface="+mj-lt"/>
              </a:rPr>
              <a:t>стандарты Глобальной инициативы по безопасности пищевых продуктов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т.д</a:t>
            </a:r>
            <a:r>
              <a:rPr lang="ru-RU" dirty="0" smtClean="0">
                <a:latin typeface="+mj-lt"/>
              </a:rPr>
              <a:t>…</a:t>
            </a:r>
            <a:endParaRPr lang="ru-RU" dirty="0">
              <a:latin typeface="+mj-lt"/>
            </a:endParaRPr>
          </a:p>
        </p:txBody>
      </p:sp>
      <p:pic>
        <p:nvPicPr>
          <p:cNvPr id="1028" name="Picture 4" descr="https://i2.kknews.cc/SIG=1dsft11/ctp-vzntr/s64r1oqq9qo04n92o74248517s8q72q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5691"/>
          <a:stretch/>
        </p:blipFill>
        <p:spPr bwMode="auto">
          <a:xfrm>
            <a:off x="8826515" y="3733969"/>
            <a:ext cx="1843151" cy="163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Картинки по запросу насс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69" y="4906711"/>
            <a:ext cx="1726855" cy="19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7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Глобальная инициатива по безопасности пищевых продуктов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019" y="2035856"/>
            <a:ext cx="10058400" cy="4023360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GFSI </a:t>
            </a: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(</a:t>
            </a:r>
            <a:r>
              <a:rPr lang="ru-RU" sz="2600" dirty="0" err="1">
                <a:solidFill>
                  <a:prstClr val="black"/>
                </a:solidFill>
                <a:latin typeface="Cambria" panose="02040503050406030204" pitchFamily="18" charset="0"/>
              </a:rPr>
              <a:t>Global</a:t>
            </a: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ambria" panose="02040503050406030204" pitchFamily="18" charset="0"/>
              </a:rPr>
              <a:t>Food</a:t>
            </a: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ambria" panose="02040503050406030204" pitchFamily="18" charset="0"/>
              </a:rPr>
              <a:t>Safety</a:t>
            </a: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latin typeface="Cambria" panose="02040503050406030204" pitchFamily="18" charset="0"/>
              </a:rPr>
              <a:t>Initiative</a:t>
            </a: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) – некоммерческая международная организация, которая устанавливает политику пищевой безопасности в Европе и мире.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ru-RU" sz="2600" dirty="0">
                <a:solidFill>
                  <a:prstClr val="black"/>
                </a:solidFill>
                <a:latin typeface="Cambria" panose="02040503050406030204" pitchFamily="18" charset="0"/>
              </a:rPr>
              <a:t>Организация была создана в 2000 году для того, чтобы повысить безопасность пищевой продукции в разных странах.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b="1" spc="-150" dirty="0">
                <a:solidFill>
                  <a:srgbClr val="FF6600"/>
                </a:solidFill>
                <a:latin typeface="Cambria" pitchFamily="18" charset="0"/>
                <a:cs typeface="Calibri" pitchFamily="34" charset="0"/>
              </a:rPr>
              <a:t>web-site: https://www.mygfsi.com/</a:t>
            </a:r>
            <a:endParaRPr lang="ru-RU" sz="2600" b="1" spc="-150" dirty="0">
              <a:solidFill>
                <a:srgbClr val="FF6600"/>
              </a:solidFill>
              <a:latin typeface="Cambria" pitchFamily="18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C:\Users\SuperUser\Desktop\GFSILogo-100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54" y="4328194"/>
            <a:ext cx="3896725" cy="18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71659"/>
            <a:ext cx="10058400" cy="4023360"/>
          </a:xfrm>
        </p:spPr>
        <p:txBody>
          <a:bodyPr/>
          <a:lstStyle/>
          <a:p>
            <a:pPr marL="442913" indent="-442913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Инфраструктура качества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Компоненты инфраструктуры качества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ru-RU" sz="2800" b="1" dirty="0">
                <a:latin typeface="+mj-lt"/>
              </a:rPr>
              <a:t>И</a:t>
            </a:r>
            <a:r>
              <a:rPr lang="ru-RU" sz="2800" b="1" dirty="0" smtClean="0">
                <a:latin typeface="+mj-lt"/>
              </a:rPr>
              <a:t>нфраструктура </a:t>
            </a:r>
            <a:r>
              <a:rPr lang="ru-RU" sz="2800" b="1" dirty="0">
                <a:latin typeface="+mj-lt"/>
              </a:rPr>
              <a:t>качества </a:t>
            </a:r>
            <a:r>
              <a:rPr lang="ru-RU" sz="2800" b="1" dirty="0" smtClean="0">
                <a:latin typeface="+mj-lt"/>
              </a:rPr>
              <a:t>в Узбекистане, Казахстане и Таджикистане</a:t>
            </a:r>
          </a:p>
          <a:p>
            <a:pPr marL="442913" indent="-442913"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+mj-lt"/>
              </a:rPr>
              <a:t>Рекомендации по улучшению инфраструктуры качества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9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6607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настоящий момент  GFSI признает следующие схемы управления безопасностью пищевых продуктов: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b="1" dirty="0" smtClean="0">
                <a:latin typeface="+mj-lt"/>
              </a:rPr>
              <a:t>FSSC 22000</a:t>
            </a: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b="1" dirty="0" smtClean="0">
                <a:latin typeface="+mj-lt"/>
              </a:rPr>
              <a:t>BRC </a:t>
            </a:r>
            <a:r>
              <a:rPr lang="en-US" b="1" dirty="0">
                <a:latin typeface="+mj-lt"/>
              </a:rPr>
              <a:t>Global Standard for Food Safety </a:t>
            </a:r>
            <a:endParaRPr lang="ru-RU" b="1" dirty="0" smtClean="0">
              <a:latin typeface="+mj-lt"/>
            </a:endParaRP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b="1" dirty="0" smtClean="0">
                <a:latin typeface="+mj-lt"/>
              </a:rPr>
              <a:t>IFS </a:t>
            </a:r>
            <a:r>
              <a:rPr lang="en-US" b="1" dirty="0">
                <a:latin typeface="+mj-lt"/>
              </a:rPr>
              <a:t>Food</a:t>
            </a: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b="1" dirty="0">
                <a:latin typeface="+mj-lt"/>
              </a:rPr>
              <a:t>GLOBALG.A.P.</a:t>
            </a: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dirty="0" smtClean="0">
                <a:latin typeface="+mj-lt"/>
              </a:rPr>
              <a:t>PrimusGFS</a:t>
            </a:r>
            <a:endParaRPr lang="en-US" dirty="0">
              <a:latin typeface="+mj-lt"/>
            </a:endParaRP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dirty="0" smtClean="0">
                <a:latin typeface="+mj-lt"/>
              </a:rPr>
              <a:t>Safe </a:t>
            </a:r>
            <a:r>
              <a:rPr lang="en-US" dirty="0">
                <a:latin typeface="+mj-lt"/>
              </a:rPr>
              <a:t>Quality Food</a:t>
            </a: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dirty="0" err="1" smtClean="0">
                <a:latin typeface="+mj-lt"/>
              </a:rPr>
              <a:t>CanadaGAP</a:t>
            </a:r>
            <a:endParaRPr lang="en-US" dirty="0">
              <a:latin typeface="+mj-lt"/>
            </a:endParaRP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dirty="0" smtClean="0">
                <a:latin typeface="+mj-lt"/>
              </a:rPr>
              <a:t>Global </a:t>
            </a:r>
            <a:r>
              <a:rPr lang="en-US" dirty="0">
                <a:latin typeface="+mj-lt"/>
              </a:rPr>
              <a:t>Aquaculture Alliance Seafood Processing Standard</a:t>
            </a:r>
          </a:p>
          <a:p>
            <a:pPr marL="442913" indent="-352425">
              <a:buFont typeface="Wingdings" panose="05000000000000000000" pitchFamily="2" charset="2"/>
              <a:buChar char="Ø"/>
              <a:tabLst>
                <a:tab pos="361950" algn="l"/>
                <a:tab pos="533400" algn="l"/>
              </a:tabLst>
            </a:pPr>
            <a:r>
              <a:rPr lang="en-US" dirty="0" smtClean="0">
                <a:latin typeface="+mj-lt"/>
              </a:rPr>
              <a:t>Global </a:t>
            </a:r>
            <a:r>
              <a:rPr lang="en-US" dirty="0">
                <a:latin typeface="+mj-lt"/>
              </a:rPr>
              <a:t>Red Meat Standard (GRMS)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b="19449"/>
          <a:stretch/>
        </p:blipFill>
        <p:spPr>
          <a:xfrm>
            <a:off x="6210169" y="1845734"/>
            <a:ext cx="3107790" cy="719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67" y="2090815"/>
            <a:ext cx="1458884" cy="2078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2" y="4338046"/>
            <a:ext cx="2998189" cy="1776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88" y="2493434"/>
            <a:ext cx="1895918" cy="189957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301" y="-310926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GFSI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7815" y="1139831"/>
            <a:ext cx="9519718" cy="49377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"Сертифицирован однажды – признан везде!"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Это означает, что компании, присоединившиеся к GFSI, признают сертификаты любого из стандартов, признаваемых GFSI.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Важным преимуществом для производителей является то, что достаточно пройти сертификацию по одному из признаваемых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GFSI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стандартов.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418" y="-581084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GFSI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920343" y="2615655"/>
            <a:ext cx="8561953" cy="3342184"/>
            <a:chOff x="2221541" y="2052794"/>
            <a:chExt cx="8229395" cy="3368409"/>
          </a:xfrm>
        </p:grpSpPr>
        <p:sp>
          <p:nvSpPr>
            <p:cNvPr id="4" name="object 5"/>
            <p:cNvSpPr/>
            <p:nvPr/>
          </p:nvSpPr>
          <p:spPr>
            <a:xfrm>
              <a:off x="4263623" y="3249769"/>
              <a:ext cx="1341638" cy="616788"/>
            </a:xfrm>
            <a:custGeom>
              <a:avLst/>
              <a:gdLst/>
              <a:ahLst/>
              <a:cxnLst/>
              <a:rect l="l" t="t" r="r" b="b"/>
              <a:pathLst>
                <a:path w="1652270" h="726439">
                  <a:moveTo>
                    <a:pt x="0" y="0"/>
                  </a:moveTo>
                  <a:lnTo>
                    <a:pt x="1651723" y="726122"/>
                  </a:lnTo>
                </a:path>
              </a:pathLst>
            </a:custGeom>
            <a:ln w="28574">
              <a:solidFill>
                <a:srgbClr val="6E9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4263623" y="3866240"/>
              <a:ext cx="1341536" cy="676150"/>
            </a:xfrm>
            <a:custGeom>
              <a:avLst/>
              <a:gdLst/>
              <a:ahLst/>
              <a:cxnLst/>
              <a:rect l="l" t="t" r="r" b="b"/>
              <a:pathLst>
                <a:path w="1633220" h="797560">
                  <a:moveTo>
                    <a:pt x="0" y="797420"/>
                  </a:moveTo>
                  <a:lnTo>
                    <a:pt x="1632788" y="0"/>
                  </a:lnTo>
                </a:path>
              </a:pathLst>
            </a:custGeom>
            <a:ln w="28575">
              <a:solidFill>
                <a:srgbClr val="6E9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8691666" y="3249769"/>
              <a:ext cx="1694103" cy="1107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 txBox="1"/>
            <p:nvPr/>
          </p:nvSpPr>
          <p:spPr>
            <a:xfrm>
              <a:off x="8626498" y="3462334"/>
              <a:ext cx="1824438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2700" algn="ctr">
                <a:spcBef>
                  <a:spcPts val="100"/>
                </a:spcBef>
              </a:pPr>
              <a:r>
                <a:rPr lang="ru-RU" sz="2000" b="1" spc="-95" dirty="0" smtClean="0">
                  <a:latin typeface="+mj-lt"/>
                  <a:cs typeface="Arial"/>
                </a:rPr>
                <a:t>Компании-покупатели</a:t>
              </a:r>
              <a:endParaRPr sz="2000" b="1" dirty="0">
                <a:latin typeface="+mj-lt"/>
                <a:cs typeface="Arial"/>
              </a:endParaRPr>
            </a:p>
          </p:txBody>
        </p:sp>
        <p:sp>
          <p:nvSpPr>
            <p:cNvPr id="8" name="object 22"/>
            <p:cNvSpPr/>
            <p:nvPr/>
          </p:nvSpPr>
          <p:spPr>
            <a:xfrm>
              <a:off x="2221541" y="4077834"/>
              <a:ext cx="2042082" cy="1172210"/>
            </a:xfrm>
            <a:custGeom>
              <a:avLst/>
              <a:gdLst/>
              <a:ahLst/>
              <a:cxnLst/>
              <a:rect l="l" t="t" r="r" b="b"/>
              <a:pathLst>
                <a:path w="1557655" h="1172210">
                  <a:moveTo>
                    <a:pt x="1465592" y="1269"/>
                  </a:moveTo>
                  <a:lnTo>
                    <a:pt x="91617" y="1269"/>
                  </a:lnTo>
                  <a:lnTo>
                    <a:pt x="84442" y="2539"/>
                  </a:lnTo>
                  <a:lnTo>
                    <a:pt x="80899" y="3809"/>
                  </a:lnTo>
                  <a:lnTo>
                    <a:pt x="70599" y="7619"/>
                  </a:lnTo>
                  <a:lnTo>
                    <a:pt x="60769" y="11429"/>
                  </a:lnTo>
                  <a:lnTo>
                    <a:pt x="54521" y="15239"/>
                  </a:lnTo>
                  <a:lnTo>
                    <a:pt x="51473" y="16509"/>
                  </a:lnTo>
                  <a:lnTo>
                    <a:pt x="45618" y="20319"/>
                  </a:lnTo>
                  <a:lnTo>
                    <a:pt x="42773" y="22859"/>
                  </a:lnTo>
                  <a:lnTo>
                    <a:pt x="37350" y="27939"/>
                  </a:lnTo>
                  <a:lnTo>
                    <a:pt x="34721" y="30479"/>
                  </a:lnTo>
                  <a:lnTo>
                    <a:pt x="29743" y="34289"/>
                  </a:lnTo>
                  <a:lnTo>
                    <a:pt x="27368" y="38099"/>
                  </a:lnTo>
                  <a:lnTo>
                    <a:pt x="22885" y="43179"/>
                  </a:lnTo>
                  <a:lnTo>
                    <a:pt x="20751" y="45719"/>
                  </a:lnTo>
                  <a:lnTo>
                    <a:pt x="16802" y="52069"/>
                  </a:lnTo>
                  <a:lnTo>
                    <a:pt x="14947" y="54609"/>
                  </a:lnTo>
                  <a:lnTo>
                    <a:pt x="11557" y="60959"/>
                  </a:lnTo>
                  <a:lnTo>
                    <a:pt x="9994" y="64769"/>
                  </a:lnTo>
                  <a:lnTo>
                    <a:pt x="7213" y="71119"/>
                  </a:lnTo>
                  <a:lnTo>
                    <a:pt x="5969" y="73659"/>
                  </a:lnTo>
                  <a:lnTo>
                    <a:pt x="3822" y="81279"/>
                  </a:lnTo>
                  <a:lnTo>
                    <a:pt x="0" y="1068069"/>
                  </a:lnTo>
                  <a:lnTo>
                    <a:pt x="127" y="1070609"/>
                  </a:lnTo>
                  <a:lnTo>
                    <a:pt x="5969" y="1098549"/>
                  </a:lnTo>
                  <a:lnTo>
                    <a:pt x="7213" y="1102359"/>
                  </a:lnTo>
                  <a:lnTo>
                    <a:pt x="9994" y="1108709"/>
                  </a:lnTo>
                  <a:lnTo>
                    <a:pt x="11557" y="1112519"/>
                  </a:lnTo>
                  <a:lnTo>
                    <a:pt x="14947" y="1118869"/>
                  </a:lnTo>
                  <a:lnTo>
                    <a:pt x="16802" y="1121409"/>
                  </a:lnTo>
                  <a:lnTo>
                    <a:pt x="20751" y="1127759"/>
                  </a:lnTo>
                  <a:lnTo>
                    <a:pt x="22885" y="1130299"/>
                  </a:lnTo>
                  <a:lnTo>
                    <a:pt x="42773" y="1149349"/>
                  </a:lnTo>
                  <a:lnTo>
                    <a:pt x="45618" y="1151889"/>
                  </a:lnTo>
                  <a:lnTo>
                    <a:pt x="51473" y="1155699"/>
                  </a:lnTo>
                  <a:lnTo>
                    <a:pt x="54521" y="1158239"/>
                  </a:lnTo>
                  <a:lnTo>
                    <a:pt x="60769" y="1160779"/>
                  </a:lnTo>
                  <a:lnTo>
                    <a:pt x="64008" y="1163319"/>
                  </a:lnTo>
                  <a:lnTo>
                    <a:pt x="70599" y="1165859"/>
                  </a:lnTo>
                  <a:lnTo>
                    <a:pt x="73990" y="1167129"/>
                  </a:lnTo>
                  <a:lnTo>
                    <a:pt x="80899" y="1168399"/>
                  </a:lnTo>
                  <a:lnTo>
                    <a:pt x="84442" y="1169669"/>
                  </a:lnTo>
                  <a:lnTo>
                    <a:pt x="91617" y="1170939"/>
                  </a:lnTo>
                  <a:lnTo>
                    <a:pt x="95288" y="1172209"/>
                  </a:lnTo>
                  <a:lnTo>
                    <a:pt x="1461922" y="1172209"/>
                  </a:lnTo>
                  <a:lnTo>
                    <a:pt x="1465592" y="1170939"/>
                  </a:lnTo>
                  <a:lnTo>
                    <a:pt x="1472768" y="1169669"/>
                  </a:lnTo>
                  <a:lnTo>
                    <a:pt x="1476311" y="1168399"/>
                  </a:lnTo>
                  <a:lnTo>
                    <a:pt x="1483220" y="1167129"/>
                  </a:lnTo>
                  <a:lnTo>
                    <a:pt x="1486611" y="1165859"/>
                  </a:lnTo>
                  <a:lnTo>
                    <a:pt x="1493202" y="1163319"/>
                  </a:lnTo>
                  <a:lnTo>
                    <a:pt x="1496441" y="1160779"/>
                  </a:lnTo>
                  <a:lnTo>
                    <a:pt x="1502689" y="1158239"/>
                  </a:lnTo>
                  <a:lnTo>
                    <a:pt x="1505737" y="1155699"/>
                  </a:lnTo>
                  <a:lnTo>
                    <a:pt x="1511592" y="1151889"/>
                  </a:lnTo>
                  <a:lnTo>
                    <a:pt x="1513014" y="1150619"/>
                  </a:lnTo>
                  <a:lnTo>
                    <a:pt x="107238" y="1150619"/>
                  </a:lnTo>
                  <a:lnTo>
                    <a:pt x="104216" y="1149349"/>
                  </a:lnTo>
                  <a:lnTo>
                    <a:pt x="95440" y="1149349"/>
                  </a:lnTo>
                  <a:lnTo>
                    <a:pt x="89776" y="1148079"/>
                  </a:lnTo>
                  <a:lnTo>
                    <a:pt x="86956" y="1146809"/>
                  </a:lnTo>
                  <a:lnTo>
                    <a:pt x="81508" y="1145539"/>
                  </a:lnTo>
                  <a:lnTo>
                    <a:pt x="56756" y="1131569"/>
                  </a:lnTo>
                  <a:lnTo>
                    <a:pt x="52463" y="1127759"/>
                  </a:lnTo>
                  <a:lnTo>
                    <a:pt x="50368" y="1126489"/>
                  </a:lnTo>
                  <a:lnTo>
                    <a:pt x="46431" y="1122679"/>
                  </a:lnTo>
                  <a:lnTo>
                    <a:pt x="44526" y="1120139"/>
                  </a:lnTo>
                  <a:lnTo>
                    <a:pt x="40982" y="1116329"/>
                  </a:lnTo>
                  <a:lnTo>
                    <a:pt x="39281" y="1113789"/>
                  </a:lnTo>
                  <a:lnTo>
                    <a:pt x="36156" y="1108709"/>
                  </a:lnTo>
                  <a:lnTo>
                    <a:pt x="34683" y="1106169"/>
                  </a:lnTo>
                  <a:lnTo>
                    <a:pt x="32004" y="1102359"/>
                  </a:lnTo>
                  <a:lnTo>
                    <a:pt x="30759" y="1099819"/>
                  </a:lnTo>
                  <a:lnTo>
                    <a:pt x="28562" y="1093469"/>
                  </a:lnTo>
                  <a:lnTo>
                    <a:pt x="27571" y="1090929"/>
                  </a:lnTo>
                  <a:lnTo>
                    <a:pt x="22872" y="1066799"/>
                  </a:lnTo>
                  <a:lnTo>
                    <a:pt x="22948" y="104139"/>
                  </a:lnTo>
                  <a:lnTo>
                    <a:pt x="23990" y="95249"/>
                  </a:lnTo>
                  <a:lnTo>
                    <a:pt x="25146" y="90169"/>
                  </a:lnTo>
                  <a:lnTo>
                    <a:pt x="25869" y="87629"/>
                  </a:lnTo>
                  <a:lnTo>
                    <a:pt x="27571" y="81279"/>
                  </a:lnTo>
                  <a:lnTo>
                    <a:pt x="39281" y="59689"/>
                  </a:lnTo>
                  <a:lnTo>
                    <a:pt x="40982" y="57149"/>
                  </a:lnTo>
                  <a:lnTo>
                    <a:pt x="44526" y="52069"/>
                  </a:lnTo>
                  <a:lnTo>
                    <a:pt x="46431" y="50799"/>
                  </a:lnTo>
                  <a:lnTo>
                    <a:pt x="50368" y="46989"/>
                  </a:lnTo>
                  <a:lnTo>
                    <a:pt x="52463" y="44449"/>
                  </a:lnTo>
                  <a:lnTo>
                    <a:pt x="56756" y="40639"/>
                  </a:lnTo>
                  <a:lnTo>
                    <a:pt x="63652" y="36829"/>
                  </a:lnTo>
                  <a:lnTo>
                    <a:pt x="66090" y="34289"/>
                  </a:lnTo>
                  <a:lnTo>
                    <a:pt x="71018" y="31749"/>
                  </a:lnTo>
                  <a:lnTo>
                    <a:pt x="73596" y="30479"/>
                  </a:lnTo>
                  <a:lnTo>
                    <a:pt x="78803" y="29209"/>
                  </a:lnTo>
                  <a:lnTo>
                    <a:pt x="86956" y="25399"/>
                  </a:lnTo>
                  <a:lnTo>
                    <a:pt x="89776" y="25399"/>
                  </a:lnTo>
                  <a:lnTo>
                    <a:pt x="95440" y="24129"/>
                  </a:lnTo>
                  <a:lnTo>
                    <a:pt x="98374" y="24129"/>
                  </a:lnTo>
                  <a:lnTo>
                    <a:pt x="104216" y="22859"/>
                  </a:lnTo>
                  <a:lnTo>
                    <a:pt x="1514436" y="22859"/>
                  </a:lnTo>
                  <a:lnTo>
                    <a:pt x="1511592" y="20319"/>
                  </a:lnTo>
                  <a:lnTo>
                    <a:pt x="1505737" y="16509"/>
                  </a:lnTo>
                  <a:lnTo>
                    <a:pt x="1502689" y="15239"/>
                  </a:lnTo>
                  <a:lnTo>
                    <a:pt x="1496441" y="11429"/>
                  </a:lnTo>
                  <a:lnTo>
                    <a:pt x="1486611" y="7619"/>
                  </a:lnTo>
                  <a:lnTo>
                    <a:pt x="1476311" y="3809"/>
                  </a:lnTo>
                  <a:lnTo>
                    <a:pt x="1472768" y="2539"/>
                  </a:lnTo>
                  <a:lnTo>
                    <a:pt x="1465592" y="1269"/>
                  </a:lnTo>
                  <a:close/>
                </a:path>
                <a:path w="1557655" h="1172210">
                  <a:moveTo>
                    <a:pt x="1514436" y="22859"/>
                  </a:moveTo>
                  <a:lnTo>
                    <a:pt x="1452994" y="22859"/>
                  </a:lnTo>
                  <a:lnTo>
                    <a:pt x="1458836" y="24129"/>
                  </a:lnTo>
                  <a:lnTo>
                    <a:pt x="1461770" y="24129"/>
                  </a:lnTo>
                  <a:lnTo>
                    <a:pt x="1467434" y="25399"/>
                  </a:lnTo>
                  <a:lnTo>
                    <a:pt x="1470253" y="25399"/>
                  </a:lnTo>
                  <a:lnTo>
                    <a:pt x="1478407" y="29209"/>
                  </a:lnTo>
                  <a:lnTo>
                    <a:pt x="1483614" y="30479"/>
                  </a:lnTo>
                  <a:lnTo>
                    <a:pt x="1486192" y="31749"/>
                  </a:lnTo>
                  <a:lnTo>
                    <a:pt x="1491119" y="34289"/>
                  </a:lnTo>
                  <a:lnTo>
                    <a:pt x="1493558" y="36829"/>
                  </a:lnTo>
                  <a:lnTo>
                    <a:pt x="1500454" y="40639"/>
                  </a:lnTo>
                  <a:lnTo>
                    <a:pt x="1504746" y="44449"/>
                  </a:lnTo>
                  <a:lnTo>
                    <a:pt x="1506842" y="46989"/>
                  </a:lnTo>
                  <a:lnTo>
                    <a:pt x="1510779" y="50799"/>
                  </a:lnTo>
                  <a:lnTo>
                    <a:pt x="1512684" y="52069"/>
                  </a:lnTo>
                  <a:lnTo>
                    <a:pt x="1516227" y="57149"/>
                  </a:lnTo>
                  <a:lnTo>
                    <a:pt x="1517929" y="59689"/>
                  </a:lnTo>
                  <a:lnTo>
                    <a:pt x="1521053" y="63499"/>
                  </a:lnTo>
                  <a:lnTo>
                    <a:pt x="1531340" y="87629"/>
                  </a:lnTo>
                  <a:lnTo>
                    <a:pt x="1532064" y="90169"/>
                  </a:lnTo>
                  <a:lnTo>
                    <a:pt x="1533220" y="95249"/>
                  </a:lnTo>
                  <a:lnTo>
                    <a:pt x="1534261" y="104139"/>
                  </a:lnTo>
                  <a:lnTo>
                    <a:pt x="1534337" y="1066799"/>
                  </a:lnTo>
                  <a:lnTo>
                    <a:pt x="1534261" y="1068069"/>
                  </a:lnTo>
                  <a:lnTo>
                    <a:pt x="1528648" y="1093469"/>
                  </a:lnTo>
                  <a:lnTo>
                    <a:pt x="1526451" y="1099819"/>
                  </a:lnTo>
                  <a:lnTo>
                    <a:pt x="1525206" y="1102359"/>
                  </a:lnTo>
                  <a:lnTo>
                    <a:pt x="1522526" y="1106169"/>
                  </a:lnTo>
                  <a:lnTo>
                    <a:pt x="1521053" y="1108709"/>
                  </a:lnTo>
                  <a:lnTo>
                    <a:pt x="1517929" y="1113789"/>
                  </a:lnTo>
                  <a:lnTo>
                    <a:pt x="1516227" y="1116329"/>
                  </a:lnTo>
                  <a:lnTo>
                    <a:pt x="1512684" y="1120139"/>
                  </a:lnTo>
                  <a:lnTo>
                    <a:pt x="1510779" y="1122679"/>
                  </a:lnTo>
                  <a:lnTo>
                    <a:pt x="1506842" y="1126489"/>
                  </a:lnTo>
                  <a:lnTo>
                    <a:pt x="1504746" y="1127759"/>
                  </a:lnTo>
                  <a:lnTo>
                    <a:pt x="1500454" y="1131569"/>
                  </a:lnTo>
                  <a:lnTo>
                    <a:pt x="1470253" y="1146809"/>
                  </a:lnTo>
                  <a:lnTo>
                    <a:pt x="1467434" y="1148079"/>
                  </a:lnTo>
                  <a:lnTo>
                    <a:pt x="1461770" y="1149349"/>
                  </a:lnTo>
                  <a:lnTo>
                    <a:pt x="1452994" y="1149349"/>
                  </a:lnTo>
                  <a:lnTo>
                    <a:pt x="1449971" y="1150619"/>
                  </a:lnTo>
                  <a:lnTo>
                    <a:pt x="1513014" y="1150619"/>
                  </a:lnTo>
                  <a:lnTo>
                    <a:pt x="1514436" y="1149349"/>
                  </a:lnTo>
                  <a:lnTo>
                    <a:pt x="1519859" y="1145539"/>
                  </a:lnTo>
                  <a:lnTo>
                    <a:pt x="1540408" y="1121409"/>
                  </a:lnTo>
                  <a:lnTo>
                    <a:pt x="1542262" y="1118869"/>
                  </a:lnTo>
                  <a:lnTo>
                    <a:pt x="1545653" y="1112519"/>
                  </a:lnTo>
                  <a:lnTo>
                    <a:pt x="1547215" y="1108709"/>
                  </a:lnTo>
                  <a:lnTo>
                    <a:pt x="1549996" y="1102359"/>
                  </a:lnTo>
                  <a:lnTo>
                    <a:pt x="1551241" y="1098549"/>
                  </a:lnTo>
                  <a:lnTo>
                    <a:pt x="1553387" y="1092199"/>
                  </a:lnTo>
                  <a:lnTo>
                    <a:pt x="1554302" y="1088389"/>
                  </a:lnTo>
                  <a:lnTo>
                    <a:pt x="1555775" y="1080769"/>
                  </a:lnTo>
                  <a:lnTo>
                    <a:pt x="1556334" y="1076959"/>
                  </a:lnTo>
                  <a:lnTo>
                    <a:pt x="1557083" y="1070609"/>
                  </a:lnTo>
                  <a:lnTo>
                    <a:pt x="1557210" y="1068069"/>
                  </a:lnTo>
                  <a:lnTo>
                    <a:pt x="1557146" y="104139"/>
                  </a:lnTo>
                  <a:lnTo>
                    <a:pt x="1549996" y="71119"/>
                  </a:lnTo>
                  <a:lnTo>
                    <a:pt x="1547215" y="64769"/>
                  </a:lnTo>
                  <a:lnTo>
                    <a:pt x="1545653" y="60959"/>
                  </a:lnTo>
                  <a:lnTo>
                    <a:pt x="1542262" y="54609"/>
                  </a:lnTo>
                  <a:lnTo>
                    <a:pt x="1540408" y="52069"/>
                  </a:lnTo>
                  <a:lnTo>
                    <a:pt x="1536458" y="45719"/>
                  </a:lnTo>
                  <a:lnTo>
                    <a:pt x="1534325" y="43179"/>
                  </a:lnTo>
                  <a:lnTo>
                    <a:pt x="1529842" y="38099"/>
                  </a:lnTo>
                  <a:lnTo>
                    <a:pt x="1527467" y="34289"/>
                  </a:lnTo>
                  <a:lnTo>
                    <a:pt x="1522488" y="30479"/>
                  </a:lnTo>
                  <a:lnTo>
                    <a:pt x="1519859" y="27939"/>
                  </a:lnTo>
                  <a:lnTo>
                    <a:pt x="1514436" y="22859"/>
                  </a:lnTo>
                  <a:close/>
                </a:path>
                <a:path w="1557655" h="1172210">
                  <a:moveTo>
                    <a:pt x="1452473" y="1141729"/>
                  </a:moveTo>
                  <a:lnTo>
                    <a:pt x="104736" y="1141729"/>
                  </a:lnTo>
                  <a:lnTo>
                    <a:pt x="107480" y="1142999"/>
                  </a:lnTo>
                  <a:lnTo>
                    <a:pt x="1449730" y="1142999"/>
                  </a:lnTo>
                  <a:lnTo>
                    <a:pt x="1452473" y="1141729"/>
                  </a:lnTo>
                  <a:close/>
                </a:path>
                <a:path w="1557655" h="1172210">
                  <a:moveTo>
                    <a:pt x="1468221" y="33019"/>
                  </a:moveTo>
                  <a:lnTo>
                    <a:pt x="88988" y="33019"/>
                  </a:lnTo>
                  <a:lnTo>
                    <a:pt x="84010" y="34289"/>
                  </a:lnTo>
                  <a:lnTo>
                    <a:pt x="57492" y="50799"/>
                  </a:lnTo>
                  <a:lnTo>
                    <a:pt x="55587" y="52069"/>
                  </a:lnTo>
                  <a:lnTo>
                    <a:pt x="51981" y="55879"/>
                  </a:lnTo>
                  <a:lnTo>
                    <a:pt x="50253" y="57149"/>
                  </a:lnTo>
                  <a:lnTo>
                    <a:pt x="47015" y="60959"/>
                  </a:lnTo>
                  <a:lnTo>
                    <a:pt x="45466" y="63499"/>
                  </a:lnTo>
                  <a:lnTo>
                    <a:pt x="42608" y="67309"/>
                  </a:lnTo>
                  <a:lnTo>
                    <a:pt x="41262" y="69849"/>
                  </a:lnTo>
                  <a:lnTo>
                    <a:pt x="38811" y="74929"/>
                  </a:lnTo>
                  <a:lnTo>
                    <a:pt x="37680" y="77469"/>
                  </a:lnTo>
                  <a:lnTo>
                    <a:pt x="35674" y="81279"/>
                  </a:lnTo>
                  <a:lnTo>
                    <a:pt x="30486" y="1066799"/>
                  </a:lnTo>
                  <a:lnTo>
                    <a:pt x="30556" y="1068069"/>
                  </a:lnTo>
                  <a:lnTo>
                    <a:pt x="41262" y="1102359"/>
                  </a:lnTo>
                  <a:lnTo>
                    <a:pt x="42608" y="1104899"/>
                  </a:lnTo>
                  <a:lnTo>
                    <a:pt x="45466" y="1108709"/>
                  </a:lnTo>
                  <a:lnTo>
                    <a:pt x="47015" y="1111249"/>
                  </a:lnTo>
                  <a:lnTo>
                    <a:pt x="50253" y="1115059"/>
                  </a:lnTo>
                  <a:lnTo>
                    <a:pt x="51981" y="1117599"/>
                  </a:lnTo>
                  <a:lnTo>
                    <a:pt x="55587" y="1121409"/>
                  </a:lnTo>
                  <a:lnTo>
                    <a:pt x="57492" y="1122679"/>
                  </a:lnTo>
                  <a:lnTo>
                    <a:pt x="61429" y="1125219"/>
                  </a:lnTo>
                  <a:lnTo>
                    <a:pt x="63487" y="1127759"/>
                  </a:lnTo>
                  <a:lnTo>
                    <a:pt x="81546" y="1136649"/>
                  </a:lnTo>
                  <a:lnTo>
                    <a:pt x="84010" y="1137919"/>
                  </a:lnTo>
                  <a:lnTo>
                    <a:pt x="88988" y="1139189"/>
                  </a:lnTo>
                  <a:lnTo>
                    <a:pt x="91554" y="1140459"/>
                  </a:lnTo>
                  <a:lnTo>
                    <a:pt x="96723" y="1141729"/>
                  </a:lnTo>
                  <a:lnTo>
                    <a:pt x="1460487" y="1141729"/>
                  </a:lnTo>
                  <a:lnTo>
                    <a:pt x="1465656" y="1140459"/>
                  </a:lnTo>
                  <a:lnTo>
                    <a:pt x="1468221" y="1139189"/>
                  </a:lnTo>
                  <a:lnTo>
                    <a:pt x="1473200" y="1137919"/>
                  </a:lnTo>
                  <a:lnTo>
                    <a:pt x="1475663" y="1136649"/>
                  </a:lnTo>
                  <a:lnTo>
                    <a:pt x="1480426" y="1135379"/>
                  </a:lnTo>
                  <a:lnTo>
                    <a:pt x="1482763" y="1134109"/>
                  </a:lnTo>
                  <a:lnTo>
                    <a:pt x="97993" y="1134109"/>
                  </a:lnTo>
                  <a:lnTo>
                    <a:pt x="93332" y="1132839"/>
                  </a:lnTo>
                  <a:lnTo>
                    <a:pt x="90995" y="1131569"/>
                  </a:lnTo>
                  <a:lnTo>
                    <a:pt x="86512" y="1130299"/>
                  </a:lnTo>
                  <a:lnTo>
                    <a:pt x="84277" y="1130299"/>
                  </a:lnTo>
                  <a:lnTo>
                    <a:pt x="82118" y="1129029"/>
                  </a:lnTo>
                  <a:lnTo>
                    <a:pt x="79984" y="1127759"/>
                  </a:lnTo>
                  <a:lnTo>
                    <a:pt x="77863" y="1127759"/>
                  </a:lnTo>
                  <a:lnTo>
                    <a:pt x="71793" y="1123949"/>
                  </a:lnTo>
                  <a:lnTo>
                    <a:pt x="67957" y="1121409"/>
                  </a:lnTo>
                  <a:lnTo>
                    <a:pt x="66090" y="1120139"/>
                  </a:lnTo>
                  <a:lnTo>
                    <a:pt x="62534" y="1116329"/>
                  </a:lnTo>
                  <a:lnTo>
                    <a:pt x="60807" y="1115059"/>
                  </a:lnTo>
                  <a:lnTo>
                    <a:pt x="57543" y="1112519"/>
                  </a:lnTo>
                  <a:lnTo>
                    <a:pt x="55981" y="1109979"/>
                  </a:lnTo>
                  <a:lnTo>
                    <a:pt x="53047" y="1106169"/>
                  </a:lnTo>
                  <a:lnTo>
                    <a:pt x="51638" y="1104899"/>
                  </a:lnTo>
                  <a:lnTo>
                    <a:pt x="49060" y="1101089"/>
                  </a:lnTo>
                  <a:lnTo>
                    <a:pt x="47840" y="1098549"/>
                  </a:lnTo>
                  <a:lnTo>
                    <a:pt x="45631" y="1094739"/>
                  </a:lnTo>
                  <a:lnTo>
                    <a:pt x="44602" y="1092199"/>
                  </a:lnTo>
                  <a:lnTo>
                    <a:pt x="42786" y="1088389"/>
                  </a:lnTo>
                  <a:lnTo>
                    <a:pt x="41973" y="1085849"/>
                  </a:lnTo>
                  <a:lnTo>
                    <a:pt x="38100" y="1066799"/>
                  </a:lnTo>
                  <a:lnTo>
                    <a:pt x="38163" y="105409"/>
                  </a:lnTo>
                  <a:lnTo>
                    <a:pt x="38658" y="100329"/>
                  </a:lnTo>
                  <a:lnTo>
                    <a:pt x="39027" y="97789"/>
                  </a:lnTo>
                  <a:lnTo>
                    <a:pt x="39979" y="93979"/>
                  </a:lnTo>
                  <a:lnTo>
                    <a:pt x="40576" y="91439"/>
                  </a:lnTo>
                  <a:lnTo>
                    <a:pt x="41973" y="86359"/>
                  </a:lnTo>
                  <a:lnTo>
                    <a:pt x="42786" y="83819"/>
                  </a:lnTo>
                  <a:lnTo>
                    <a:pt x="44602" y="80009"/>
                  </a:lnTo>
                  <a:lnTo>
                    <a:pt x="45631" y="77469"/>
                  </a:lnTo>
                  <a:lnTo>
                    <a:pt x="47840" y="73659"/>
                  </a:lnTo>
                  <a:lnTo>
                    <a:pt x="49060" y="72389"/>
                  </a:lnTo>
                  <a:lnTo>
                    <a:pt x="51638" y="68579"/>
                  </a:lnTo>
                  <a:lnTo>
                    <a:pt x="53047" y="66039"/>
                  </a:lnTo>
                  <a:lnTo>
                    <a:pt x="55981" y="62229"/>
                  </a:lnTo>
                  <a:lnTo>
                    <a:pt x="57543" y="60959"/>
                  </a:lnTo>
                  <a:lnTo>
                    <a:pt x="60807" y="57149"/>
                  </a:lnTo>
                  <a:lnTo>
                    <a:pt x="84277" y="43179"/>
                  </a:lnTo>
                  <a:lnTo>
                    <a:pt x="86512" y="41909"/>
                  </a:lnTo>
                  <a:lnTo>
                    <a:pt x="90995" y="40639"/>
                  </a:lnTo>
                  <a:lnTo>
                    <a:pt x="93332" y="40639"/>
                  </a:lnTo>
                  <a:lnTo>
                    <a:pt x="97993" y="39369"/>
                  </a:lnTo>
                  <a:lnTo>
                    <a:pt x="100418" y="39369"/>
                  </a:lnTo>
                  <a:lnTo>
                    <a:pt x="105244" y="38099"/>
                  </a:lnTo>
                  <a:lnTo>
                    <a:pt x="1480426" y="38099"/>
                  </a:lnTo>
                  <a:lnTo>
                    <a:pt x="1475663" y="35559"/>
                  </a:lnTo>
                  <a:lnTo>
                    <a:pt x="1473200" y="34289"/>
                  </a:lnTo>
                  <a:lnTo>
                    <a:pt x="1468221" y="33019"/>
                  </a:lnTo>
                  <a:close/>
                </a:path>
                <a:path w="1557655" h="1172210">
                  <a:moveTo>
                    <a:pt x="1480426" y="38099"/>
                  </a:moveTo>
                  <a:lnTo>
                    <a:pt x="1451965" y="38099"/>
                  </a:lnTo>
                  <a:lnTo>
                    <a:pt x="1456804" y="39369"/>
                  </a:lnTo>
                  <a:lnTo>
                    <a:pt x="1459217" y="39369"/>
                  </a:lnTo>
                  <a:lnTo>
                    <a:pt x="1463878" y="40639"/>
                  </a:lnTo>
                  <a:lnTo>
                    <a:pt x="1466214" y="40639"/>
                  </a:lnTo>
                  <a:lnTo>
                    <a:pt x="1470698" y="41909"/>
                  </a:lnTo>
                  <a:lnTo>
                    <a:pt x="1472933" y="43179"/>
                  </a:lnTo>
                  <a:lnTo>
                    <a:pt x="1477225" y="44449"/>
                  </a:lnTo>
                  <a:lnTo>
                    <a:pt x="1499666" y="60959"/>
                  </a:lnTo>
                  <a:lnTo>
                    <a:pt x="1501228" y="62229"/>
                  </a:lnTo>
                  <a:lnTo>
                    <a:pt x="1504162" y="66039"/>
                  </a:lnTo>
                  <a:lnTo>
                    <a:pt x="1505572" y="68579"/>
                  </a:lnTo>
                  <a:lnTo>
                    <a:pt x="1508150" y="72389"/>
                  </a:lnTo>
                  <a:lnTo>
                    <a:pt x="1509369" y="73659"/>
                  </a:lnTo>
                  <a:lnTo>
                    <a:pt x="1511579" y="77469"/>
                  </a:lnTo>
                  <a:lnTo>
                    <a:pt x="1512608" y="80009"/>
                  </a:lnTo>
                  <a:lnTo>
                    <a:pt x="1514424" y="83819"/>
                  </a:lnTo>
                  <a:lnTo>
                    <a:pt x="1515237" y="86359"/>
                  </a:lnTo>
                  <a:lnTo>
                    <a:pt x="1516633" y="91439"/>
                  </a:lnTo>
                  <a:lnTo>
                    <a:pt x="1517230" y="93979"/>
                  </a:lnTo>
                  <a:lnTo>
                    <a:pt x="1518183" y="97789"/>
                  </a:lnTo>
                  <a:lnTo>
                    <a:pt x="1518551" y="100329"/>
                  </a:lnTo>
                  <a:lnTo>
                    <a:pt x="1518923" y="104139"/>
                  </a:lnTo>
                  <a:lnTo>
                    <a:pt x="1519047" y="1068069"/>
                  </a:lnTo>
                  <a:lnTo>
                    <a:pt x="1518551" y="1071879"/>
                  </a:lnTo>
                  <a:lnTo>
                    <a:pt x="1518183" y="1074419"/>
                  </a:lnTo>
                  <a:lnTo>
                    <a:pt x="1517230" y="1079499"/>
                  </a:lnTo>
                  <a:lnTo>
                    <a:pt x="1516633" y="1082039"/>
                  </a:lnTo>
                  <a:lnTo>
                    <a:pt x="1515237" y="1085849"/>
                  </a:lnTo>
                  <a:lnTo>
                    <a:pt x="1514424" y="1088389"/>
                  </a:lnTo>
                  <a:lnTo>
                    <a:pt x="1512608" y="1092199"/>
                  </a:lnTo>
                  <a:lnTo>
                    <a:pt x="1511579" y="1094739"/>
                  </a:lnTo>
                  <a:lnTo>
                    <a:pt x="1509369" y="1098549"/>
                  </a:lnTo>
                  <a:lnTo>
                    <a:pt x="1508150" y="1101089"/>
                  </a:lnTo>
                  <a:lnTo>
                    <a:pt x="1505572" y="1104899"/>
                  </a:lnTo>
                  <a:lnTo>
                    <a:pt x="1504162" y="1106169"/>
                  </a:lnTo>
                  <a:lnTo>
                    <a:pt x="1501228" y="1109979"/>
                  </a:lnTo>
                  <a:lnTo>
                    <a:pt x="1499666" y="1112519"/>
                  </a:lnTo>
                  <a:lnTo>
                    <a:pt x="1496402" y="1115059"/>
                  </a:lnTo>
                  <a:lnTo>
                    <a:pt x="1494675" y="1116329"/>
                  </a:lnTo>
                  <a:lnTo>
                    <a:pt x="1491119" y="1120139"/>
                  </a:lnTo>
                  <a:lnTo>
                    <a:pt x="1489252" y="1121409"/>
                  </a:lnTo>
                  <a:lnTo>
                    <a:pt x="1485417" y="1123949"/>
                  </a:lnTo>
                  <a:lnTo>
                    <a:pt x="1479346" y="1127759"/>
                  </a:lnTo>
                  <a:lnTo>
                    <a:pt x="1477225" y="1127759"/>
                  </a:lnTo>
                  <a:lnTo>
                    <a:pt x="1472933" y="1130299"/>
                  </a:lnTo>
                  <a:lnTo>
                    <a:pt x="1470698" y="1130299"/>
                  </a:lnTo>
                  <a:lnTo>
                    <a:pt x="1466214" y="1131569"/>
                  </a:lnTo>
                  <a:lnTo>
                    <a:pt x="1463878" y="1132839"/>
                  </a:lnTo>
                  <a:lnTo>
                    <a:pt x="1459217" y="1134109"/>
                  </a:lnTo>
                  <a:lnTo>
                    <a:pt x="1482763" y="1134109"/>
                  </a:lnTo>
                  <a:lnTo>
                    <a:pt x="1487271" y="1131569"/>
                  </a:lnTo>
                  <a:lnTo>
                    <a:pt x="1489481" y="1130299"/>
                  </a:lnTo>
                  <a:lnTo>
                    <a:pt x="1493723" y="1127759"/>
                  </a:lnTo>
                  <a:lnTo>
                    <a:pt x="1495780" y="1125219"/>
                  </a:lnTo>
                  <a:lnTo>
                    <a:pt x="1499717" y="1122679"/>
                  </a:lnTo>
                  <a:lnTo>
                    <a:pt x="1501622" y="1121409"/>
                  </a:lnTo>
                  <a:lnTo>
                    <a:pt x="1505229" y="1117599"/>
                  </a:lnTo>
                  <a:lnTo>
                    <a:pt x="1506956" y="1115059"/>
                  </a:lnTo>
                  <a:lnTo>
                    <a:pt x="1510207" y="1111249"/>
                  </a:lnTo>
                  <a:lnTo>
                    <a:pt x="1511744" y="1108709"/>
                  </a:lnTo>
                  <a:lnTo>
                    <a:pt x="1514602" y="1104899"/>
                  </a:lnTo>
                  <a:lnTo>
                    <a:pt x="1515948" y="1102359"/>
                  </a:lnTo>
                  <a:lnTo>
                    <a:pt x="1526724" y="1066799"/>
                  </a:lnTo>
                  <a:lnTo>
                    <a:pt x="1526654" y="105409"/>
                  </a:lnTo>
                  <a:lnTo>
                    <a:pt x="1519529" y="77469"/>
                  </a:lnTo>
                  <a:lnTo>
                    <a:pt x="1518399" y="74929"/>
                  </a:lnTo>
                  <a:lnTo>
                    <a:pt x="1515948" y="69849"/>
                  </a:lnTo>
                  <a:lnTo>
                    <a:pt x="1514602" y="67309"/>
                  </a:lnTo>
                  <a:lnTo>
                    <a:pt x="1511744" y="63499"/>
                  </a:lnTo>
                  <a:lnTo>
                    <a:pt x="1510207" y="60959"/>
                  </a:lnTo>
                  <a:lnTo>
                    <a:pt x="1506956" y="57149"/>
                  </a:lnTo>
                  <a:lnTo>
                    <a:pt x="1505229" y="55879"/>
                  </a:lnTo>
                  <a:lnTo>
                    <a:pt x="1501622" y="52069"/>
                  </a:lnTo>
                  <a:lnTo>
                    <a:pt x="1499717" y="50799"/>
                  </a:lnTo>
                  <a:lnTo>
                    <a:pt x="1495780" y="46989"/>
                  </a:lnTo>
                  <a:lnTo>
                    <a:pt x="1493723" y="45719"/>
                  </a:lnTo>
                  <a:lnTo>
                    <a:pt x="1489481" y="43179"/>
                  </a:lnTo>
                  <a:lnTo>
                    <a:pt x="1487271" y="41909"/>
                  </a:lnTo>
                  <a:lnTo>
                    <a:pt x="1482763" y="39369"/>
                  </a:lnTo>
                  <a:lnTo>
                    <a:pt x="1480426" y="38099"/>
                  </a:lnTo>
                  <a:close/>
                </a:path>
                <a:path w="1557655" h="1172210">
                  <a:moveTo>
                    <a:pt x="1460487" y="31749"/>
                  </a:moveTo>
                  <a:lnTo>
                    <a:pt x="96723" y="31749"/>
                  </a:lnTo>
                  <a:lnTo>
                    <a:pt x="91554" y="33019"/>
                  </a:lnTo>
                  <a:lnTo>
                    <a:pt x="1465656" y="33019"/>
                  </a:lnTo>
                  <a:lnTo>
                    <a:pt x="1460487" y="31749"/>
                  </a:lnTo>
                  <a:close/>
                </a:path>
                <a:path w="1557655" h="1172210">
                  <a:moveTo>
                    <a:pt x="1452473" y="30479"/>
                  </a:moveTo>
                  <a:lnTo>
                    <a:pt x="104736" y="30479"/>
                  </a:lnTo>
                  <a:lnTo>
                    <a:pt x="99390" y="31749"/>
                  </a:lnTo>
                  <a:lnTo>
                    <a:pt x="1457820" y="31749"/>
                  </a:lnTo>
                  <a:lnTo>
                    <a:pt x="1452473" y="30479"/>
                  </a:lnTo>
                  <a:close/>
                </a:path>
                <a:path w="1557655" h="1172210">
                  <a:moveTo>
                    <a:pt x="1454531" y="0"/>
                  </a:moveTo>
                  <a:lnTo>
                    <a:pt x="102679" y="0"/>
                  </a:lnTo>
                  <a:lnTo>
                    <a:pt x="95288" y="1269"/>
                  </a:lnTo>
                  <a:lnTo>
                    <a:pt x="1461922" y="1269"/>
                  </a:lnTo>
                  <a:lnTo>
                    <a:pt x="1454531" y="0"/>
                  </a:lnTo>
                  <a:close/>
                </a:path>
              </a:pathLst>
            </a:custGeom>
            <a:solidFill>
              <a:srgbClr val="6E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3"/>
            <p:cNvSpPr txBox="1"/>
            <p:nvPr/>
          </p:nvSpPr>
          <p:spPr>
            <a:xfrm>
              <a:off x="2489395" y="4542390"/>
              <a:ext cx="1459101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75" dirty="0" smtClean="0">
                  <a:latin typeface="+mj-lt"/>
                  <a:cs typeface="Arial"/>
                </a:rPr>
                <a:t>Поставщики сырья</a:t>
              </a:r>
              <a:endParaRPr sz="2000" b="1" dirty="0">
                <a:latin typeface="+mj-lt"/>
                <a:cs typeface="Arial"/>
              </a:endParaRPr>
            </a:p>
          </p:txBody>
        </p:sp>
        <p:sp>
          <p:nvSpPr>
            <p:cNvPr id="10" name="object 25"/>
            <p:cNvSpPr/>
            <p:nvPr/>
          </p:nvSpPr>
          <p:spPr>
            <a:xfrm>
              <a:off x="2221541" y="2596316"/>
              <a:ext cx="2076423" cy="1088390"/>
            </a:xfrm>
            <a:custGeom>
              <a:avLst/>
              <a:gdLst/>
              <a:ahLst/>
              <a:cxnLst/>
              <a:rect l="l" t="t" r="r" b="b"/>
              <a:pathLst>
                <a:path w="1557655" h="1088389">
                  <a:moveTo>
                    <a:pt x="1477915" y="1085849"/>
                  </a:moveTo>
                  <a:lnTo>
                    <a:pt x="79303" y="1085849"/>
                  </a:lnTo>
                  <a:lnTo>
                    <a:pt x="86034" y="1087120"/>
                  </a:lnTo>
                  <a:lnTo>
                    <a:pt x="89488" y="1088389"/>
                  </a:lnTo>
                  <a:lnTo>
                    <a:pt x="1467730" y="1088389"/>
                  </a:lnTo>
                  <a:lnTo>
                    <a:pt x="1471184" y="1087120"/>
                  </a:lnTo>
                  <a:lnTo>
                    <a:pt x="1477915" y="1085849"/>
                  </a:lnTo>
                  <a:close/>
                </a:path>
                <a:path w="1557655" h="1088389">
                  <a:moveTo>
                    <a:pt x="1471184" y="1269"/>
                  </a:moveTo>
                  <a:lnTo>
                    <a:pt x="86034" y="1269"/>
                  </a:lnTo>
                  <a:lnTo>
                    <a:pt x="79303" y="2539"/>
                  </a:lnTo>
                  <a:lnTo>
                    <a:pt x="75975" y="3809"/>
                  </a:lnTo>
                  <a:lnTo>
                    <a:pt x="69485" y="5079"/>
                  </a:lnTo>
                  <a:lnTo>
                    <a:pt x="66298" y="6349"/>
                  </a:lnTo>
                  <a:lnTo>
                    <a:pt x="57065" y="10159"/>
                  </a:lnTo>
                  <a:lnTo>
                    <a:pt x="51197" y="13969"/>
                  </a:lnTo>
                  <a:lnTo>
                    <a:pt x="48340" y="15239"/>
                  </a:lnTo>
                  <a:lnTo>
                    <a:pt x="42841" y="19049"/>
                  </a:lnTo>
                  <a:lnTo>
                    <a:pt x="40174" y="21589"/>
                  </a:lnTo>
                  <a:lnTo>
                    <a:pt x="35068" y="25399"/>
                  </a:lnTo>
                  <a:lnTo>
                    <a:pt x="10850" y="57149"/>
                  </a:lnTo>
                  <a:lnTo>
                    <a:pt x="9389" y="59689"/>
                  </a:lnTo>
                  <a:lnTo>
                    <a:pt x="6773" y="66039"/>
                  </a:lnTo>
                  <a:lnTo>
                    <a:pt x="5604" y="69849"/>
                  </a:lnTo>
                  <a:lnTo>
                    <a:pt x="3585" y="76199"/>
                  </a:lnTo>
                  <a:lnTo>
                    <a:pt x="2734" y="78739"/>
                  </a:lnTo>
                  <a:lnTo>
                    <a:pt x="1350" y="86359"/>
                  </a:lnTo>
                  <a:lnTo>
                    <a:pt x="829" y="88899"/>
                  </a:lnTo>
                  <a:lnTo>
                    <a:pt x="118" y="96519"/>
                  </a:lnTo>
                  <a:lnTo>
                    <a:pt x="0" y="990599"/>
                  </a:lnTo>
                  <a:lnTo>
                    <a:pt x="118" y="993139"/>
                  </a:lnTo>
                  <a:lnTo>
                    <a:pt x="6773" y="1022349"/>
                  </a:lnTo>
                  <a:lnTo>
                    <a:pt x="9389" y="1028699"/>
                  </a:lnTo>
                  <a:lnTo>
                    <a:pt x="10850" y="1032509"/>
                  </a:lnTo>
                  <a:lnTo>
                    <a:pt x="14037" y="1037589"/>
                  </a:lnTo>
                  <a:lnTo>
                    <a:pt x="15777" y="1040129"/>
                  </a:lnTo>
                  <a:lnTo>
                    <a:pt x="19486" y="1046479"/>
                  </a:lnTo>
                  <a:lnTo>
                    <a:pt x="21492" y="1049020"/>
                  </a:lnTo>
                  <a:lnTo>
                    <a:pt x="25696" y="1054099"/>
                  </a:lnTo>
                  <a:lnTo>
                    <a:pt x="27931" y="1056639"/>
                  </a:lnTo>
                  <a:lnTo>
                    <a:pt x="32605" y="1060449"/>
                  </a:lnTo>
                  <a:lnTo>
                    <a:pt x="35068" y="1062989"/>
                  </a:lnTo>
                  <a:lnTo>
                    <a:pt x="40174" y="1068070"/>
                  </a:lnTo>
                  <a:lnTo>
                    <a:pt x="42841" y="1069339"/>
                  </a:lnTo>
                  <a:lnTo>
                    <a:pt x="48340" y="1073149"/>
                  </a:lnTo>
                  <a:lnTo>
                    <a:pt x="51197" y="1074420"/>
                  </a:lnTo>
                  <a:lnTo>
                    <a:pt x="57065" y="1078230"/>
                  </a:lnTo>
                  <a:lnTo>
                    <a:pt x="66298" y="1082039"/>
                  </a:lnTo>
                  <a:lnTo>
                    <a:pt x="75975" y="1085849"/>
                  </a:lnTo>
                  <a:lnTo>
                    <a:pt x="1481243" y="1085849"/>
                  </a:lnTo>
                  <a:lnTo>
                    <a:pt x="1490920" y="1082039"/>
                  </a:lnTo>
                  <a:lnTo>
                    <a:pt x="1500153" y="1078230"/>
                  </a:lnTo>
                  <a:lnTo>
                    <a:pt x="1506021" y="1074420"/>
                  </a:lnTo>
                  <a:lnTo>
                    <a:pt x="1508878" y="1073149"/>
                  </a:lnTo>
                  <a:lnTo>
                    <a:pt x="1514377" y="1069339"/>
                  </a:lnTo>
                  <a:lnTo>
                    <a:pt x="1517044" y="1068070"/>
                  </a:lnTo>
                  <a:lnTo>
                    <a:pt x="1518320" y="1066799"/>
                  </a:lnTo>
                  <a:lnTo>
                    <a:pt x="100753" y="1066799"/>
                  </a:lnTo>
                  <a:lnTo>
                    <a:pt x="97959" y="1065530"/>
                  </a:lnTo>
                  <a:lnTo>
                    <a:pt x="89856" y="1065530"/>
                  </a:lnTo>
                  <a:lnTo>
                    <a:pt x="84637" y="1064259"/>
                  </a:lnTo>
                  <a:lnTo>
                    <a:pt x="82020" y="1062989"/>
                  </a:lnTo>
                  <a:lnTo>
                    <a:pt x="77004" y="1061720"/>
                  </a:lnTo>
                  <a:lnTo>
                    <a:pt x="74502" y="1060449"/>
                  </a:lnTo>
                  <a:lnTo>
                    <a:pt x="69701" y="1059180"/>
                  </a:lnTo>
                  <a:lnTo>
                    <a:pt x="67314" y="1057909"/>
                  </a:lnTo>
                  <a:lnTo>
                    <a:pt x="60519" y="1054099"/>
                  </a:lnTo>
                  <a:lnTo>
                    <a:pt x="56252" y="1051559"/>
                  </a:lnTo>
                  <a:lnTo>
                    <a:pt x="54157" y="1049020"/>
                  </a:lnTo>
                  <a:lnTo>
                    <a:pt x="50194" y="1046479"/>
                  </a:lnTo>
                  <a:lnTo>
                    <a:pt x="48251" y="1043939"/>
                  </a:lnTo>
                  <a:lnTo>
                    <a:pt x="44619" y="1040129"/>
                  </a:lnTo>
                  <a:lnTo>
                    <a:pt x="42854" y="1038859"/>
                  </a:lnTo>
                  <a:lnTo>
                    <a:pt x="39590" y="1035049"/>
                  </a:lnTo>
                  <a:lnTo>
                    <a:pt x="38015" y="1032509"/>
                  </a:lnTo>
                  <a:lnTo>
                    <a:pt x="35132" y="1028699"/>
                  </a:lnTo>
                  <a:lnTo>
                    <a:pt x="33773" y="1026159"/>
                  </a:lnTo>
                  <a:lnTo>
                    <a:pt x="31297" y="1021079"/>
                  </a:lnTo>
                  <a:lnTo>
                    <a:pt x="30154" y="1019809"/>
                  </a:lnTo>
                  <a:lnTo>
                    <a:pt x="28122" y="1014729"/>
                  </a:lnTo>
                  <a:lnTo>
                    <a:pt x="22870" y="989329"/>
                  </a:lnTo>
                  <a:lnTo>
                    <a:pt x="22940" y="97789"/>
                  </a:lnTo>
                  <a:lnTo>
                    <a:pt x="35132" y="60959"/>
                  </a:lnTo>
                  <a:lnTo>
                    <a:pt x="38015" y="55879"/>
                  </a:lnTo>
                  <a:lnTo>
                    <a:pt x="39590" y="54609"/>
                  </a:lnTo>
                  <a:lnTo>
                    <a:pt x="42854" y="49529"/>
                  </a:lnTo>
                  <a:lnTo>
                    <a:pt x="44619" y="48259"/>
                  </a:lnTo>
                  <a:lnTo>
                    <a:pt x="48251" y="44449"/>
                  </a:lnTo>
                  <a:lnTo>
                    <a:pt x="50194" y="43179"/>
                  </a:lnTo>
                  <a:lnTo>
                    <a:pt x="54157" y="39369"/>
                  </a:lnTo>
                  <a:lnTo>
                    <a:pt x="82020" y="25399"/>
                  </a:lnTo>
                  <a:lnTo>
                    <a:pt x="84637" y="25399"/>
                  </a:lnTo>
                  <a:lnTo>
                    <a:pt x="89856" y="24129"/>
                  </a:lnTo>
                  <a:lnTo>
                    <a:pt x="92561" y="22859"/>
                  </a:lnTo>
                  <a:lnTo>
                    <a:pt x="1518746" y="22859"/>
                  </a:lnTo>
                  <a:lnTo>
                    <a:pt x="1517044" y="21589"/>
                  </a:lnTo>
                  <a:lnTo>
                    <a:pt x="1514377" y="19049"/>
                  </a:lnTo>
                  <a:lnTo>
                    <a:pt x="1508878" y="15239"/>
                  </a:lnTo>
                  <a:lnTo>
                    <a:pt x="1506021" y="13969"/>
                  </a:lnTo>
                  <a:lnTo>
                    <a:pt x="1500153" y="10159"/>
                  </a:lnTo>
                  <a:lnTo>
                    <a:pt x="1490920" y="6349"/>
                  </a:lnTo>
                  <a:lnTo>
                    <a:pt x="1487733" y="5079"/>
                  </a:lnTo>
                  <a:lnTo>
                    <a:pt x="1481243" y="3809"/>
                  </a:lnTo>
                  <a:lnTo>
                    <a:pt x="1477915" y="2539"/>
                  </a:lnTo>
                  <a:lnTo>
                    <a:pt x="1471184" y="1269"/>
                  </a:lnTo>
                  <a:close/>
                </a:path>
                <a:path w="1557655" h="1088389">
                  <a:moveTo>
                    <a:pt x="1518746" y="22859"/>
                  </a:moveTo>
                  <a:lnTo>
                    <a:pt x="1464657" y="22859"/>
                  </a:lnTo>
                  <a:lnTo>
                    <a:pt x="1467362" y="24129"/>
                  </a:lnTo>
                  <a:lnTo>
                    <a:pt x="1472581" y="25399"/>
                  </a:lnTo>
                  <a:lnTo>
                    <a:pt x="1475198" y="25399"/>
                  </a:lnTo>
                  <a:lnTo>
                    <a:pt x="1480214" y="26669"/>
                  </a:lnTo>
                  <a:lnTo>
                    <a:pt x="1507024" y="43179"/>
                  </a:lnTo>
                  <a:lnTo>
                    <a:pt x="1508967" y="44449"/>
                  </a:lnTo>
                  <a:lnTo>
                    <a:pt x="1512599" y="48259"/>
                  </a:lnTo>
                  <a:lnTo>
                    <a:pt x="1514364" y="49529"/>
                  </a:lnTo>
                  <a:lnTo>
                    <a:pt x="1517628" y="54609"/>
                  </a:lnTo>
                  <a:lnTo>
                    <a:pt x="1519203" y="55879"/>
                  </a:lnTo>
                  <a:lnTo>
                    <a:pt x="1522086" y="60959"/>
                  </a:lnTo>
                  <a:lnTo>
                    <a:pt x="1523445" y="62229"/>
                  </a:lnTo>
                  <a:lnTo>
                    <a:pt x="1534348" y="989329"/>
                  </a:lnTo>
                  <a:lnTo>
                    <a:pt x="1534278" y="990599"/>
                  </a:lnTo>
                  <a:lnTo>
                    <a:pt x="1525921" y="1021079"/>
                  </a:lnTo>
                  <a:lnTo>
                    <a:pt x="1523445" y="1026159"/>
                  </a:lnTo>
                  <a:lnTo>
                    <a:pt x="1522086" y="1028699"/>
                  </a:lnTo>
                  <a:lnTo>
                    <a:pt x="1519203" y="1032509"/>
                  </a:lnTo>
                  <a:lnTo>
                    <a:pt x="1517628" y="1035049"/>
                  </a:lnTo>
                  <a:lnTo>
                    <a:pt x="1514364" y="1038859"/>
                  </a:lnTo>
                  <a:lnTo>
                    <a:pt x="1512599" y="1040129"/>
                  </a:lnTo>
                  <a:lnTo>
                    <a:pt x="1508967" y="1043939"/>
                  </a:lnTo>
                  <a:lnTo>
                    <a:pt x="1507024" y="1046479"/>
                  </a:lnTo>
                  <a:lnTo>
                    <a:pt x="1503061" y="1049020"/>
                  </a:lnTo>
                  <a:lnTo>
                    <a:pt x="1500966" y="1051559"/>
                  </a:lnTo>
                  <a:lnTo>
                    <a:pt x="1496699" y="1054099"/>
                  </a:lnTo>
                  <a:lnTo>
                    <a:pt x="1489904" y="1057909"/>
                  </a:lnTo>
                  <a:lnTo>
                    <a:pt x="1487517" y="1059180"/>
                  </a:lnTo>
                  <a:lnTo>
                    <a:pt x="1482716" y="1060449"/>
                  </a:lnTo>
                  <a:lnTo>
                    <a:pt x="1480214" y="1061720"/>
                  </a:lnTo>
                  <a:lnTo>
                    <a:pt x="1475198" y="1062989"/>
                  </a:lnTo>
                  <a:lnTo>
                    <a:pt x="1472581" y="1064259"/>
                  </a:lnTo>
                  <a:lnTo>
                    <a:pt x="1467362" y="1065530"/>
                  </a:lnTo>
                  <a:lnTo>
                    <a:pt x="1459259" y="1065530"/>
                  </a:lnTo>
                  <a:lnTo>
                    <a:pt x="1456465" y="1066799"/>
                  </a:lnTo>
                  <a:lnTo>
                    <a:pt x="1518320" y="1066799"/>
                  </a:lnTo>
                  <a:lnTo>
                    <a:pt x="1522150" y="1062989"/>
                  </a:lnTo>
                  <a:lnTo>
                    <a:pt x="1524613" y="1060449"/>
                  </a:lnTo>
                  <a:lnTo>
                    <a:pt x="1529287" y="1056639"/>
                  </a:lnTo>
                  <a:lnTo>
                    <a:pt x="1531522" y="1054099"/>
                  </a:lnTo>
                  <a:lnTo>
                    <a:pt x="1535726" y="1049020"/>
                  </a:lnTo>
                  <a:lnTo>
                    <a:pt x="1537732" y="1046479"/>
                  </a:lnTo>
                  <a:lnTo>
                    <a:pt x="1541441" y="1040129"/>
                  </a:lnTo>
                  <a:lnTo>
                    <a:pt x="1543181" y="1037589"/>
                  </a:lnTo>
                  <a:lnTo>
                    <a:pt x="1546368" y="1032509"/>
                  </a:lnTo>
                  <a:lnTo>
                    <a:pt x="1547829" y="1028699"/>
                  </a:lnTo>
                  <a:lnTo>
                    <a:pt x="1550445" y="1022349"/>
                  </a:lnTo>
                  <a:lnTo>
                    <a:pt x="1557218" y="990599"/>
                  </a:lnTo>
                  <a:lnTo>
                    <a:pt x="1557100" y="96519"/>
                  </a:lnTo>
                  <a:lnTo>
                    <a:pt x="1556389" y="88899"/>
                  </a:lnTo>
                  <a:lnTo>
                    <a:pt x="1555868" y="86359"/>
                  </a:lnTo>
                  <a:lnTo>
                    <a:pt x="1554484" y="78739"/>
                  </a:lnTo>
                  <a:lnTo>
                    <a:pt x="1553633" y="76199"/>
                  </a:lnTo>
                  <a:lnTo>
                    <a:pt x="1551614" y="69849"/>
                  </a:lnTo>
                  <a:lnTo>
                    <a:pt x="1550445" y="66039"/>
                  </a:lnTo>
                  <a:lnTo>
                    <a:pt x="1547829" y="59689"/>
                  </a:lnTo>
                  <a:lnTo>
                    <a:pt x="1546368" y="57149"/>
                  </a:lnTo>
                  <a:lnTo>
                    <a:pt x="1543181" y="50799"/>
                  </a:lnTo>
                  <a:lnTo>
                    <a:pt x="1541441" y="48259"/>
                  </a:lnTo>
                  <a:lnTo>
                    <a:pt x="1522150" y="25399"/>
                  </a:lnTo>
                  <a:lnTo>
                    <a:pt x="1518746" y="22859"/>
                  </a:lnTo>
                  <a:close/>
                </a:path>
                <a:path w="1557655" h="1088389">
                  <a:moveTo>
                    <a:pt x="1477725" y="1054099"/>
                  </a:moveTo>
                  <a:lnTo>
                    <a:pt x="79493" y="1054099"/>
                  </a:lnTo>
                  <a:lnTo>
                    <a:pt x="84052" y="1055370"/>
                  </a:lnTo>
                  <a:lnTo>
                    <a:pt x="86402" y="1056639"/>
                  </a:lnTo>
                  <a:lnTo>
                    <a:pt x="88751" y="1056639"/>
                  </a:lnTo>
                  <a:lnTo>
                    <a:pt x="91139" y="1057909"/>
                  </a:lnTo>
                  <a:lnTo>
                    <a:pt x="1466079" y="1057909"/>
                  </a:lnTo>
                  <a:lnTo>
                    <a:pt x="1470816" y="1056639"/>
                  </a:lnTo>
                  <a:lnTo>
                    <a:pt x="1473166" y="1055370"/>
                  </a:lnTo>
                  <a:lnTo>
                    <a:pt x="1477725" y="1054099"/>
                  </a:lnTo>
                  <a:close/>
                </a:path>
                <a:path w="1557655" h="1088389">
                  <a:moveTo>
                    <a:pt x="1470816" y="31749"/>
                  </a:moveTo>
                  <a:lnTo>
                    <a:pt x="86402" y="31749"/>
                  </a:lnTo>
                  <a:lnTo>
                    <a:pt x="84052" y="33019"/>
                  </a:lnTo>
                  <a:lnTo>
                    <a:pt x="79493" y="34289"/>
                  </a:lnTo>
                  <a:lnTo>
                    <a:pt x="77245" y="35559"/>
                  </a:lnTo>
                  <a:lnTo>
                    <a:pt x="72889" y="36829"/>
                  </a:lnTo>
                  <a:lnTo>
                    <a:pt x="70743" y="38099"/>
                  </a:lnTo>
                  <a:lnTo>
                    <a:pt x="41584" y="64769"/>
                  </a:lnTo>
                  <a:lnTo>
                    <a:pt x="40352" y="66039"/>
                  </a:lnTo>
                  <a:lnTo>
                    <a:pt x="38104" y="71119"/>
                  </a:lnTo>
                  <a:lnTo>
                    <a:pt x="37075" y="72389"/>
                  </a:lnTo>
                  <a:lnTo>
                    <a:pt x="35234" y="77469"/>
                  </a:lnTo>
                  <a:lnTo>
                    <a:pt x="34408" y="80009"/>
                  </a:lnTo>
                  <a:lnTo>
                    <a:pt x="32986" y="83819"/>
                  </a:lnTo>
                  <a:lnTo>
                    <a:pt x="32389" y="86359"/>
                  </a:lnTo>
                  <a:lnTo>
                    <a:pt x="31411" y="91439"/>
                  </a:lnTo>
                  <a:lnTo>
                    <a:pt x="31043" y="93979"/>
                  </a:lnTo>
                  <a:lnTo>
                    <a:pt x="30547" y="97789"/>
                  </a:lnTo>
                  <a:lnTo>
                    <a:pt x="30484" y="989329"/>
                  </a:lnTo>
                  <a:lnTo>
                    <a:pt x="30547" y="990599"/>
                  </a:lnTo>
                  <a:lnTo>
                    <a:pt x="31043" y="995679"/>
                  </a:lnTo>
                  <a:lnTo>
                    <a:pt x="31411" y="998219"/>
                  </a:lnTo>
                  <a:lnTo>
                    <a:pt x="32389" y="1002029"/>
                  </a:lnTo>
                  <a:lnTo>
                    <a:pt x="32986" y="1004569"/>
                  </a:lnTo>
                  <a:lnTo>
                    <a:pt x="34408" y="1009649"/>
                  </a:lnTo>
                  <a:lnTo>
                    <a:pt x="35234" y="1012189"/>
                  </a:lnTo>
                  <a:lnTo>
                    <a:pt x="37075" y="1015999"/>
                  </a:lnTo>
                  <a:lnTo>
                    <a:pt x="38104" y="1018539"/>
                  </a:lnTo>
                  <a:lnTo>
                    <a:pt x="40352" y="1022349"/>
                  </a:lnTo>
                  <a:lnTo>
                    <a:pt x="41584" y="1024889"/>
                  </a:lnTo>
                  <a:lnTo>
                    <a:pt x="45508" y="1029969"/>
                  </a:lnTo>
                  <a:lnTo>
                    <a:pt x="48518" y="1033779"/>
                  </a:lnTo>
                  <a:lnTo>
                    <a:pt x="55134" y="1040129"/>
                  </a:lnTo>
                  <a:lnTo>
                    <a:pt x="58767" y="1043939"/>
                  </a:lnTo>
                  <a:lnTo>
                    <a:pt x="64596" y="1047749"/>
                  </a:lnTo>
                  <a:lnTo>
                    <a:pt x="66615" y="1049020"/>
                  </a:lnTo>
                  <a:lnTo>
                    <a:pt x="70743" y="1050289"/>
                  </a:lnTo>
                  <a:lnTo>
                    <a:pt x="77245" y="1054099"/>
                  </a:lnTo>
                  <a:lnTo>
                    <a:pt x="1479973" y="1054099"/>
                  </a:lnTo>
                  <a:lnTo>
                    <a:pt x="1486475" y="1050289"/>
                  </a:lnTo>
                  <a:lnTo>
                    <a:pt x="92422" y="1050289"/>
                  </a:lnTo>
                  <a:lnTo>
                    <a:pt x="88180" y="1049020"/>
                  </a:lnTo>
                  <a:lnTo>
                    <a:pt x="86072" y="1049020"/>
                  </a:lnTo>
                  <a:lnTo>
                    <a:pt x="81995" y="1047749"/>
                  </a:lnTo>
                  <a:lnTo>
                    <a:pt x="79976" y="1046479"/>
                  </a:lnTo>
                  <a:lnTo>
                    <a:pt x="76089" y="1045209"/>
                  </a:lnTo>
                  <a:lnTo>
                    <a:pt x="74159" y="1043939"/>
                  </a:lnTo>
                  <a:lnTo>
                    <a:pt x="70476" y="1041399"/>
                  </a:lnTo>
                  <a:lnTo>
                    <a:pt x="68647" y="1041399"/>
                  </a:lnTo>
                  <a:lnTo>
                    <a:pt x="48035" y="1019809"/>
                  </a:lnTo>
                  <a:lnTo>
                    <a:pt x="46930" y="1018539"/>
                  </a:lnTo>
                  <a:lnTo>
                    <a:pt x="44924" y="1014729"/>
                  </a:lnTo>
                  <a:lnTo>
                    <a:pt x="43997" y="1013459"/>
                  </a:lnTo>
                  <a:lnTo>
                    <a:pt x="42346" y="1008379"/>
                  </a:lnTo>
                  <a:lnTo>
                    <a:pt x="41609" y="1007109"/>
                  </a:lnTo>
                  <a:lnTo>
                    <a:pt x="40339" y="1003299"/>
                  </a:lnTo>
                  <a:lnTo>
                    <a:pt x="39806" y="1000759"/>
                  </a:lnTo>
                  <a:lnTo>
                    <a:pt x="38929" y="996949"/>
                  </a:lnTo>
                  <a:lnTo>
                    <a:pt x="38599" y="994409"/>
                  </a:lnTo>
                  <a:lnTo>
                    <a:pt x="38155" y="990599"/>
                  </a:lnTo>
                  <a:lnTo>
                    <a:pt x="38266" y="97789"/>
                  </a:lnTo>
                  <a:lnTo>
                    <a:pt x="38599" y="93979"/>
                  </a:lnTo>
                  <a:lnTo>
                    <a:pt x="38929" y="92709"/>
                  </a:lnTo>
                  <a:lnTo>
                    <a:pt x="39806" y="87629"/>
                  </a:lnTo>
                  <a:lnTo>
                    <a:pt x="40339" y="86359"/>
                  </a:lnTo>
                  <a:lnTo>
                    <a:pt x="41609" y="81279"/>
                  </a:lnTo>
                  <a:lnTo>
                    <a:pt x="42346" y="80009"/>
                  </a:lnTo>
                  <a:lnTo>
                    <a:pt x="43997" y="76199"/>
                  </a:lnTo>
                  <a:lnTo>
                    <a:pt x="44924" y="73659"/>
                  </a:lnTo>
                  <a:lnTo>
                    <a:pt x="46930" y="69849"/>
                  </a:lnTo>
                  <a:lnTo>
                    <a:pt x="48035" y="68579"/>
                  </a:lnTo>
                  <a:lnTo>
                    <a:pt x="51553" y="63499"/>
                  </a:lnTo>
                  <a:lnTo>
                    <a:pt x="54245" y="59689"/>
                  </a:lnTo>
                  <a:lnTo>
                    <a:pt x="60176" y="54609"/>
                  </a:lnTo>
                  <a:lnTo>
                    <a:pt x="63440" y="52069"/>
                  </a:lnTo>
                  <a:lnTo>
                    <a:pt x="68647" y="48259"/>
                  </a:lnTo>
                  <a:lnTo>
                    <a:pt x="74159" y="44449"/>
                  </a:lnTo>
                  <a:lnTo>
                    <a:pt x="76089" y="44449"/>
                  </a:lnTo>
                  <a:lnTo>
                    <a:pt x="79976" y="41909"/>
                  </a:lnTo>
                  <a:lnTo>
                    <a:pt x="81995" y="41909"/>
                  </a:lnTo>
                  <a:lnTo>
                    <a:pt x="86072" y="40639"/>
                  </a:lnTo>
                  <a:lnTo>
                    <a:pt x="88180" y="39369"/>
                  </a:lnTo>
                  <a:lnTo>
                    <a:pt x="92422" y="39369"/>
                  </a:lnTo>
                  <a:lnTo>
                    <a:pt x="94606" y="38099"/>
                  </a:lnTo>
                  <a:lnTo>
                    <a:pt x="1486475" y="38099"/>
                  </a:lnTo>
                  <a:lnTo>
                    <a:pt x="1484329" y="36829"/>
                  </a:lnTo>
                  <a:lnTo>
                    <a:pt x="1479973" y="35559"/>
                  </a:lnTo>
                  <a:lnTo>
                    <a:pt x="1477725" y="34289"/>
                  </a:lnTo>
                  <a:lnTo>
                    <a:pt x="1473166" y="33019"/>
                  </a:lnTo>
                  <a:lnTo>
                    <a:pt x="1470816" y="31749"/>
                  </a:lnTo>
                  <a:close/>
                </a:path>
                <a:path w="1557655" h="1088389">
                  <a:moveTo>
                    <a:pt x="1486475" y="38099"/>
                  </a:moveTo>
                  <a:lnTo>
                    <a:pt x="1462612" y="38099"/>
                  </a:lnTo>
                  <a:lnTo>
                    <a:pt x="1464796" y="39369"/>
                  </a:lnTo>
                  <a:lnTo>
                    <a:pt x="1469038" y="39369"/>
                  </a:lnTo>
                  <a:lnTo>
                    <a:pt x="1471146" y="40639"/>
                  </a:lnTo>
                  <a:lnTo>
                    <a:pt x="1475223" y="41909"/>
                  </a:lnTo>
                  <a:lnTo>
                    <a:pt x="1477242" y="41909"/>
                  </a:lnTo>
                  <a:lnTo>
                    <a:pt x="1481129" y="44449"/>
                  </a:lnTo>
                  <a:lnTo>
                    <a:pt x="1483059" y="44449"/>
                  </a:lnTo>
                  <a:lnTo>
                    <a:pt x="1488571" y="48259"/>
                  </a:lnTo>
                  <a:lnTo>
                    <a:pt x="1509183" y="68579"/>
                  </a:lnTo>
                  <a:lnTo>
                    <a:pt x="1510288" y="69849"/>
                  </a:lnTo>
                  <a:lnTo>
                    <a:pt x="1512294" y="73659"/>
                  </a:lnTo>
                  <a:lnTo>
                    <a:pt x="1513221" y="76199"/>
                  </a:lnTo>
                  <a:lnTo>
                    <a:pt x="1514872" y="80009"/>
                  </a:lnTo>
                  <a:lnTo>
                    <a:pt x="1515609" y="81279"/>
                  </a:lnTo>
                  <a:lnTo>
                    <a:pt x="1516879" y="86359"/>
                  </a:lnTo>
                  <a:lnTo>
                    <a:pt x="1517412" y="87629"/>
                  </a:lnTo>
                  <a:lnTo>
                    <a:pt x="1518289" y="92709"/>
                  </a:lnTo>
                  <a:lnTo>
                    <a:pt x="1518619" y="93979"/>
                  </a:lnTo>
                  <a:lnTo>
                    <a:pt x="1518952" y="97789"/>
                  </a:lnTo>
                  <a:lnTo>
                    <a:pt x="1519063" y="990599"/>
                  </a:lnTo>
                  <a:lnTo>
                    <a:pt x="1518619" y="994409"/>
                  </a:lnTo>
                  <a:lnTo>
                    <a:pt x="1518289" y="996949"/>
                  </a:lnTo>
                  <a:lnTo>
                    <a:pt x="1517412" y="1000759"/>
                  </a:lnTo>
                  <a:lnTo>
                    <a:pt x="1516879" y="1003299"/>
                  </a:lnTo>
                  <a:lnTo>
                    <a:pt x="1515609" y="1007109"/>
                  </a:lnTo>
                  <a:lnTo>
                    <a:pt x="1514872" y="1008379"/>
                  </a:lnTo>
                  <a:lnTo>
                    <a:pt x="1513221" y="1013459"/>
                  </a:lnTo>
                  <a:lnTo>
                    <a:pt x="1512294" y="1014729"/>
                  </a:lnTo>
                  <a:lnTo>
                    <a:pt x="1510288" y="1018539"/>
                  </a:lnTo>
                  <a:lnTo>
                    <a:pt x="1509183" y="1019809"/>
                  </a:lnTo>
                  <a:lnTo>
                    <a:pt x="1488571" y="1041399"/>
                  </a:lnTo>
                  <a:lnTo>
                    <a:pt x="1486755" y="1041399"/>
                  </a:lnTo>
                  <a:lnTo>
                    <a:pt x="1483059" y="1043939"/>
                  </a:lnTo>
                  <a:lnTo>
                    <a:pt x="1481129" y="1045209"/>
                  </a:lnTo>
                  <a:lnTo>
                    <a:pt x="1477242" y="1046479"/>
                  </a:lnTo>
                  <a:lnTo>
                    <a:pt x="1475223" y="1047749"/>
                  </a:lnTo>
                  <a:lnTo>
                    <a:pt x="1471146" y="1049020"/>
                  </a:lnTo>
                  <a:lnTo>
                    <a:pt x="1469038" y="1049020"/>
                  </a:lnTo>
                  <a:lnTo>
                    <a:pt x="1464796" y="1050289"/>
                  </a:lnTo>
                  <a:lnTo>
                    <a:pt x="1486475" y="1050289"/>
                  </a:lnTo>
                  <a:lnTo>
                    <a:pt x="1490603" y="1049020"/>
                  </a:lnTo>
                  <a:lnTo>
                    <a:pt x="1492622" y="1047749"/>
                  </a:lnTo>
                  <a:lnTo>
                    <a:pt x="1498451" y="1043939"/>
                  </a:lnTo>
                  <a:lnTo>
                    <a:pt x="1502084" y="1040129"/>
                  </a:lnTo>
                  <a:lnTo>
                    <a:pt x="1508700" y="1033779"/>
                  </a:lnTo>
                  <a:lnTo>
                    <a:pt x="1511710" y="1029969"/>
                  </a:lnTo>
                  <a:lnTo>
                    <a:pt x="1515634" y="1024889"/>
                  </a:lnTo>
                  <a:lnTo>
                    <a:pt x="1516866" y="1022349"/>
                  </a:lnTo>
                  <a:lnTo>
                    <a:pt x="1519114" y="1018539"/>
                  </a:lnTo>
                  <a:lnTo>
                    <a:pt x="1520143" y="1015999"/>
                  </a:lnTo>
                  <a:lnTo>
                    <a:pt x="1521984" y="1012189"/>
                  </a:lnTo>
                  <a:lnTo>
                    <a:pt x="1522810" y="1009649"/>
                  </a:lnTo>
                  <a:lnTo>
                    <a:pt x="1524232" y="1004569"/>
                  </a:lnTo>
                  <a:lnTo>
                    <a:pt x="1524829" y="1002029"/>
                  </a:lnTo>
                  <a:lnTo>
                    <a:pt x="1525807" y="998219"/>
                  </a:lnTo>
                  <a:lnTo>
                    <a:pt x="1526175" y="995679"/>
                  </a:lnTo>
                  <a:lnTo>
                    <a:pt x="1526671" y="990599"/>
                  </a:lnTo>
                  <a:lnTo>
                    <a:pt x="1526734" y="989329"/>
                  </a:lnTo>
                  <a:lnTo>
                    <a:pt x="1526671" y="97789"/>
                  </a:lnTo>
                  <a:lnTo>
                    <a:pt x="1522810" y="80009"/>
                  </a:lnTo>
                  <a:lnTo>
                    <a:pt x="1521984" y="77469"/>
                  </a:lnTo>
                  <a:lnTo>
                    <a:pt x="1520143" y="72389"/>
                  </a:lnTo>
                  <a:lnTo>
                    <a:pt x="1519114" y="71119"/>
                  </a:lnTo>
                  <a:lnTo>
                    <a:pt x="1516866" y="66039"/>
                  </a:lnTo>
                  <a:lnTo>
                    <a:pt x="1515634" y="64769"/>
                  </a:lnTo>
                  <a:lnTo>
                    <a:pt x="1511710" y="58419"/>
                  </a:lnTo>
                  <a:lnTo>
                    <a:pt x="1508700" y="54609"/>
                  </a:lnTo>
                  <a:lnTo>
                    <a:pt x="1502084" y="48259"/>
                  </a:lnTo>
                  <a:lnTo>
                    <a:pt x="1498451" y="45719"/>
                  </a:lnTo>
                  <a:lnTo>
                    <a:pt x="1492622" y="41909"/>
                  </a:lnTo>
                  <a:lnTo>
                    <a:pt x="1490603" y="40639"/>
                  </a:lnTo>
                  <a:lnTo>
                    <a:pt x="1486475" y="38099"/>
                  </a:lnTo>
                  <a:close/>
                </a:path>
                <a:path w="1557655" h="1088389">
                  <a:moveTo>
                    <a:pt x="1463641" y="30479"/>
                  </a:moveTo>
                  <a:lnTo>
                    <a:pt x="93577" y="30479"/>
                  </a:lnTo>
                  <a:lnTo>
                    <a:pt x="91139" y="31749"/>
                  </a:lnTo>
                  <a:lnTo>
                    <a:pt x="1466079" y="31749"/>
                  </a:lnTo>
                  <a:lnTo>
                    <a:pt x="1463641" y="30479"/>
                  </a:lnTo>
                  <a:close/>
                </a:path>
                <a:path w="1557655" h="1088389">
                  <a:moveTo>
                    <a:pt x="1460796" y="0"/>
                  </a:moveTo>
                  <a:lnTo>
                    <a:pt x="96422" y="0"/>
                  </a:lnTo>
                  <a:lnTo>
                    <a:pt x="89488" y="1269"/>
                  </a:lnTo>
                  <a:lnTo>
                    <a:pt x="1467730" y="1269"/>
                  </a:lnTo>
                  <a:lnTo>
                    <a:pt x="1460796" y="0"/>
                  </a:lnTo>
                  <a:close/>
                </a:path>
              </a:pathLst>
            </a:custGeom>
            <a:solidFill>
              <a:srgbClr val="6E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/>
            <p:cNvSpPr txBox="1"/>
            <p:nvPr/>
          </p:nvSpPr>
          <p:spPr>
            <a:xfrm>
              <a:off x="2242024" y="3043940"/>
              <a:ext cx="206149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30" dirty="0" smtClean="0">
                  <a:latin typeface="+mj-lt"/>
                  <a:cs typeface="Arial"/>
                </a:rPr>
                <a:t>Производители</a:t>
              </a:r>
              <a:endParaRPr sz="2000" b="1" dirty="0">
                <a:latin typeface="+mj-lt"/>
                <a:cs typeface="Arial"/>
              </a:endParaRPr>
            </a:p>
          </p:txBody>
        </p:sp>
        <p:sp>
          <p:nvSpPr>
            <p:cNvPr id="12" name="object 27"/>
            <p:cNvSpPr/>
            <p:nvPr/>
          </p:nvSpPr>
          <p:spPr>
            <a:xfrm>
              <a:off x="2757882" y="2201245"/>
              <a:ext cx="850391" cy="768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"/>
            <p:cNvSpPr/>
            <p:nvPr/>
          </p:nvSpPr>
          <p:spPr>
            <a:xfrm>
              <a:off x="2812746" y="3722197"/>
              <a:ext cx="850392" cy="766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9"/>
            <p:cNvSpPr/>
            <p:nvPr/>
          </p:nvSpPr>
          <p:spPr>
            <a:xfrm>
              <a:off x="8273226" y="3585037"/>
              <a:ext cx="202691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0"/>
            <p:cNvSpPr/>
            <p:nvPr/>
          </p:nvSpPr>
          <p:spPr>
            <a:xfrm>
              <a:off x="2821201" y="2052795"/>
              <a:ext cx="973167" cy="916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/>
            <p:cNvSpPr/>
            <p:nvPr/>
          </p:nvSpPr>
          <p:spPr>
            <a:xfrm>
              <a:off x="2821201" y="3695076"/>
              <a:ext cx="820799" cy="820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5"/>
            <p:cNvSpPr/>
            <p:nvPr/>
          </p:nvSpPr>
          <p:spPr>
            <a:xfrm>
              <a:off x="6765888" y="2742328"/>
              <a:ext cx="1270000" cy="301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6"/>
            <p:cNvSpPr/>
            <p:nvPr/>
          </p:nvSpPr>
          <p:spPr>
            <a:xfrm>
              <a:off x="5771275" y="3335215"/>
              <a:ext cx="998537" cy="4841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7"/>
            <p:cNvSpPr/>
            <p:nvPr/>
          </p:nvSpPr>
          <p:spPr>
            <a:xfrm>
              <a:off x="7057163" y="4459089"/>
              <a:ext cx="895350" cy="242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8"/>
            <p:cNvSpPr/>
            <p:nvPr/>
          </p:nvSpPr>
          <p:spPr>
            <a:xfrm>
              <a:off x="5985968" y="3907108"/>
              <a:ext cx="719137" cy="503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9"/>
            <p:cNvSpPr/>
            <p:nvPr/>
          </p:nvSpPr>
          <p:spPr>
            <a:xfrm>
              <a:off x="5844401" y="4408352"/>
              <a:ext cx="889000" cy="3667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0"/>
            <p:cNvSpPr/>
            <p:nvPr/>
          </p:nvSpPr>
          <p:spPr>
            <a:xfrm>
              <a:off x="6875946" y="3335621"/>
              <a:ext cx="1236662" cy="1651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1"/>
            <p:cNvSpPr/>
            <p:nvPr/>
          </p:nvSpPr>
          <p:spPr>
            <a:xfrm>
              <a:off x="5585677" y="2322403"/>
              <a:ext cx="2681287" cy="3098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2"/>
            <p:cNvSpPr/>
            <p:nvPr/>
          </p:nvSpPr>
          <p:spPr>
            <a:xfrm>
              <a:off x="7002730" y="4906870"/>
              <a:ext cx="1100137" cy="4397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3"/>
            <p:cNvSpPr/>
            <p:nvPr/>
          </p:nvSpPr>
          <p:spPr>
            <a:xfrm>
              <a:off x="5837963" y="2052794"/>
              <a:ext cx="2197100" cy="497205"/>
            </a:xfrm>
            <a:custGeom>
              <a:avLst/>
              <a:gdLst/>
              <a:ahLst/>
              <a:cxnLst/>
              <a:rect l="l" t="t" r="r" b="b"/>
              <a:pathLst>
                <a:path w="2197100" h="497205">
                  <a:moveTo>
                    <a:pt x="2114283" y="0"/>
                  </a:moveTo>
                  <a:lnTo>
                    <a:pt x="82816" y="0"/>
                  </a:lnTo>
                  <a:lnTo>
                    <a:pt x="50583" y="6508"/>
                  </a:lnTo>
                  <a:lnTo>
                    <a:pt x="24258" y="24258"/>
                  </a:lnTo>
                  <a:lnTo>
                    <a:pt x="6508" y="50583"/>
                  </a:lnTo>
                  <a:lnTo>
                    <a:pt x="0" y="82816"/>
                  </a:lnTo>
                  <a:lnTo>
                    <a:pt x="0" y="414070"/>
                  </a:lnTo>
                  <a:lnTo>
                    <a:pt x="6508" y="446309"/>
                  </a:lnTo>
                  <a:lnTo>
                    <a:pt x="24258" y="472633"/>
                  </a:lnTo>
                  <a:lnTo>
                    <a:pt x="50583" y="490380"/>
                  </a:lnTo>
                  <a:lnTo>
                    <a:pt x="82816" y="496887"/>
                  </a:lnTo>
                  <a:lnTo>
                    <a:pt x="2114283" y="496887"/>
                  </a:lnTo>
                  <a:lnTo>
                    <a:pt x="2146516" y="490380"/>
                  </a:lnTo>
                  <a:lnTo>
                    <a:pt x="2172841" y="472633"/>
                  </a:lnTo>
                  <a:lnTo>
                    <a:pt x="2190591" y="446309"/>
                  </a:lnTo>
                  <a:lnTo>
                    <a:pt x="2197100" y="414070"/>
                  </a:lnTo>
                  <a:lnTo>
                    <a:pt x="2197100" y="82816"/>
                  </a:lnTo>
                  <a:lnTo>
                    <a:pt x="2190591" y="50583"/>
                  </a:lnTo>
                  <a:lnTo>
                    <a:pt x="2172841" y="24258"/>
                  </a:lnTo>
                  <a:lnTo>
                    <a:pt x="2146516" y="6508"/>
                  </a:lnTo>
                  <a:lnTo>
                    <a:pt x="2114283" y="0"/>
                  </a:lnTo>
                  <a:close/>
                </a:path>
              </a:pathLst>
            </a:custGeom>
            <a:solidFill>
              <a:srgbClr val="6E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4"/>
            <p:cNvSpPr txBox="1"/>
            <p:nvPr/>
          </p:nvSpPr>
          <p:spPr>
            <a:xfrm>
              <a:off x="6055450" y="2154432"/>
              <a:ext cx="1761489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110" dirty="0" smtClean="0">
                  <a:solidFill>
                    <a:srgbClr val="FFFF00"/>
                  </a:solidFill>
                  <a:latin typeface="+mj-lt"/>
                  <a:cs typeface="Trebuchet MS"/>
                </a:rPr>
                <a:t>Признанные схемы</a:t>
              </a:r>
              <a:endParaRPr sz="1600" dirty="0">
                <a:solidFill>
                  <a:srgbClr val="FFFF00"/>
                </a:solidFill>
                <a:latin typeface="+mj-lt"/>
                <a:cs typeface="Trebuchet MS"/>
              </a:endParaRPr>
            </a:p>
          </p:txBody>
        </p:sp>
        <p:sp>
          <p:nvSpPr>
            <p:cNvPr id="27" name="object 45"/>
            <p:cNvSpPr/>
            <p:nvPr/>
          </p:nvSpPr>
          <p:spPr>
            <a:xfrm>
              <a:off x="6076050" y="2658991"/>
              <a:ext cx="396875" cy="5667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6"/>
            <p:cNvSpPr/>
            <p:nvPr/>
          </p:nvSpPr>
          <p:spPr>
            <a:xfrm>
              <a:off x="7004623" y="3736141"/>
              <a:ext cx="884237" cy="4825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7"/>
            <p:cNvSpPr/>
            <p:nvPr/>
          </p:nvSpPr>
          <p:spPr>
            <a:xfrm>
              <a:off x="5951437" y="4873375"/>
              <a:ext cx="904532" cy="452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Пятиугольник 43"/>
          <p:cNvSpPr/>
          <p:nvPr/>
        </p:nvSpPr>
        <p:spPr>
          <a:xfrm>
            <a:off x="6201320" y="1263791"/>
            <a:ext cx="2877160" cy="94394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Признание Сертификата компанией-покупателем 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3187322" y="1257486"/>
            <a:ext cx="2877160" cy="94394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Сертификация по любой признанной системе GFSI</a:t>
            </a:r>
          </a:p>
        </p:txBody>
      </p:sp>
      <p:sp>
        <p:nvSpPr>
          <p:cNvPr id="46" name="Пятиугольник 45"/>
          <p:cNvSpPr/>
          <p:nvPr/>
        </p:nvSpPr>
        <p:spPr>
          <a:xfrm>
            <a:off x="622208" y="1257486"/>
            <a:ext cx="2428276" cy="94394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Поставщики</a:t>
            </a:r>
            <a:endParaRPr lang="ru-RU" dirty="0"/>
          </a:p>
        </p:txBody>
      </p:sp>
      <p:sp>
        <p:nvSpPr>
          <p:cNvPr id="47" name="Пятиугольник 46"/>
          <p:cNvSpPr/>
          <p:nvPr/>
        </p:nvSpPr>
        <p:spPr>
          <a:xfrm>
            <a:off x="9156028" y="1256009"/>
            <a:ext cx="2516936" cy="94394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Общие преимущества для отраслей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качества в Узбекистане, Казахстане 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Таджикистане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71183"/>
              </p:ext>
            </p:extLst>
          </p:nvPr>
        </p:nvGraphicFramePr>
        <p:xfrm>
          <a:off x="923940" y="1891422"/>
          <a:ext cx="10682602" cy="4266578"/>
        </p:xfrm>
        <a:graphic>
          <a:graphicData uri="http://schemas.openxmlformats.org/drawingml/2006/table">
            <a:tbl>
              <a:tblPr firstRow="1" firstCol="1" bandRow="1"/>
              <a:tblGrid>
                <a:gridCol w="1868721"/>
                <a:gridCol w="2807852"/>
                <a:gridCol w="3335379"/>
                <a:gridCol w="2670650"/>
              </a:tblGrid>
              <a:tr h="43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73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Аккредитация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 по аккредитации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центр аккредитации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орган по аккредитации Республики 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Узбекское агентство стандартизации, метрологии и сертификации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Казахстанский институт стандартизации и сертификации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Агентство по стандартизации, метрологии, сертификации и торговой инспекции при Правительстве Республики 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Метрология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Комитет технического регулирования и метрологии Министерства по инвестициям и развитию Республики 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соответствия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 и испытательные лаборатории,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 и испытательные лаборатории,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 и испытательные лаборатории,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менеджмента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 сертификации, аккредитованные в установленном порядке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4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Законодательные Акты в Узбекистане, Казахстане и Таджикистане</a:t>
            </a: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38919"/>
              </p:ext>
            </p:extLst>
          </p:nvPr>
        </p:nvGraphicFramePr>
        <p:xfrm>
          <a:off x="717278" y="1910746"/>
          <a:ext cx="10818404" cy="4241897"/>
        </p:xfrm>
        <a:graphic>
          <a:graphicData uri="http://schemas.openxmlformats.org/drawingml/2006/table">
            <a:tbl>
              <a:tblPr firstRow="1" firstCol="1" bandRow="1"/>
              <a:tblGrid>
                <a:gridCol w="1892478"/>
                <a:gridCol w="3293103"/>
                <a:gridCol w="2761307"/>
                <a:gridCol w="2871516"/>
              </a:tblGrid>
              <a:tr h="426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722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Аккредитация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 "Об оценке соответствия"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«Об аккредитации в области оценки соответствия»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«Об оценке соответствия»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 "О стандартизации"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"О стандартизации"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 стандартизации»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Метрология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 "О метрологии"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«Об обеспечении единства измерений»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«Об обеспечении единства измерений»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соответствия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 "Об оценке соответствия"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 сертификации продукции и услуг»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«О техническом регулировании»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«Об оценке соответствия»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менеджмента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 сертификации продукции и услуг»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«О техническом регулировании»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«Об оценке соответствия»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Техническое регулирование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Узбекистан "О техническом регулировании"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Казахстан «О техническом регулировании»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Республики Таджикистан «О техническом нормировании»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9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11" y="166551"/>
            <a:ext cx="10058400" cy="6836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регулирование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27896"/>
              </p:ext>
            </p:extLst>
          </p:nvPr>
        </p:nvGraphicFramePr>
        <p:xfrm>
          <a:off x="533672" y="1040674"/>
          <a:ext cx="11334478" cy="5188005"/>
        </p:xfrm>
        <a:graphic>
          <a:graphicData uri="http://schemas.openxmlformats.org/drawingml/2006/table">
            <a:tbl>
              <a:tblPr firstRow="1" firstCol="1" bandRow="1"/>
              <a:tblGrid>
                <a:gridCol w="2447653"/>
                <a:gridCol w="3219587"/>
                <a:gridCol w="3133588"/>
                <a:gridCol w="2533650"/>
              </a:tblGrid>
              <a:tr h="361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150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безопасности 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пищевой продукции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СанПиН </a:t>
                      </a:r>
                      <a:r>
                        <a:rPr lang="ru-RU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РУз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 0366-19 Гигиенические нормативы безопасности пищевой продукции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"О безопасности пищевой продукции" (ТР ТС - 021 - 2011)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пищевой продукции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010-2016)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Маркировка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пищевой продукции в части ее маркировки» (UzTR.490-022:2017)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"Пищевая продукция в части ее маркировки" (ТР ТС - 022 - 2011)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Маркировка пищевых продуктов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001-2014)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зерна» (UzTR.99-007:2016) 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"О безопасности зерна" (ТР ТС - 015 - 2011)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мяса и мясной продукции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011-2016)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 и молочная продукция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молока и молочной продукции» (UzTR.474-020:2017) 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"О безопасности молока и молочной продукции" (ТР ТС - 033 - 2013)</a:t>
                      </a: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молока и молочной продукции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012-2016)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0" marR="49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11" y="166551"/>
            <a:ext cx="10058400" cy="68362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регулирование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73458"/>
              </p:ext>
            </p:extLst>
          </p:nvPr>
        </p:nvGraphicFramePr>
        <p:xfrm>
          <a:off x="522286" y="1121884"/>
          <a:ext cx="11241088" cy="5055356"/>
        </p:xfrm>
        <a:graphic>
          <a:graphicData uri="http://schemas.openxmlformats.org/drawingml/2006/table">
            <a:tbl>
              <a:tblPr firstRow="1" firstCol="1" bandRow="1"/>
              <a:tblGrid>
                <a:gridCol w="2513804"/>
                <a:gridCol w="3202785"/>
                <a:gridCol w="3038475"/>
                <a:gridCol w="2486024"/>
              </a:tblGrid>
              <a:tr h="375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18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Масложировая продукция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масложировой продукции» (UzTR.520-023:2017)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"На масложировую продукцию" (ТР ТС - 024 - 2011)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Мясо и мясная продукция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мяса и мясной продукции» (UzTR.36-030:2018)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безопасности мяса и мясной продукции (ТР ТС 034/2013)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Упаковка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технический регламент «О безопасности упаковки, контактирующей с пищевой продукцией» (UzTR.476-021:2017)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"О безопасности упаковки" (ТР ТС - 005 - 2011)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Безопасность упаковки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013-2016)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Соковая продукция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регламент Таможенного союза "На соковую продукцию из фруктов и овощей" (ТР ТС - 023 - 2011)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Соковая продукция из фруктов и (или) овощей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 </a:t>
                      </a:r>
                      <a:r>
                        <a:rPr lang="ru-R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004-2014)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577982"/>
            <a:ext cx="1005840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(фрукты и овощи)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2052" y="1305692"/>
            <a:ext cx="622279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Микробиологические показатели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95443"/>
              </p:ext>
            </p:extLst>
          </p:nvPr>
        </p:nvGraphicFramePr>
        <p:xfrm>
          <a:off x="609600" y="2011309"/>
          <a:ext cx="10934700" cy="4043433"/>
        </p:xfrm>
        <a:graphic>
          <a:graphicData uri="http://schemas.openxmlformats.org/drawingml/2006/table">
            <a:tbl>
              <a:tblPr firstRow="1" firstCol="1" bandRow="1"/>
              <a:tblGrid>
                <a:gridCol w="5601069"/>
                <a:gridCol w="1532424"/>
                <a:gridCol w="1691637"/>
                <a:gridCol w="2109570"/>
              </a:tblGrid>
              <a:tr h="335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КМАФАнМ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КОЕ/г, не более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1х10</a:t>
                      </a:r>
                      <a:r>
                        <a:rPr lang="ru-RU" sz="16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БГКП (</a:t>
                      </a:r>
                      <a:r>
                        <a:rPr lang="ru-RU" sz="16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колиформы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не допускаются в массе продукта, г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Патогенные микроорганизмы, в </a:t>
                      </a:r>
                      <a:r>
                        <a:rPr lang="ru-RU" sz="16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сальмонеллы, не допускаются в массе продукта, г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Плесени, КОЕ/г, не более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Дрожжи КОЕ/г, не более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5" marR="44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9600" y="6187952"/>
            <a:ext cx="1167765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свежих и свежезамороженных зелени столовой, овощах, фруктах и ягоде не допускается наличие яиц гельминтов и цист кишечных патогенных простейших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695325"/>
            <a:ext cx="1005840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(фрукты и овощи)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76125"/>
              </p:ext>
            </p:extLst>
          </p:nvPr>
        </p:nvGraphicFramePr>
        <p:xfrm>
          <a:off x="1282700" y="2278009"/>
          <a:ext cx="9737726" cy="3685032"/>
        </p:xfrm>
        <a:graphic>
          <a:graphicData uri="http://schemas.openxmlformats.org/drawingml/2006/table">
            <a:tbl>
              <a:tblPr firstRow="1" firstCol="1" bandRow="1"/>
              <a:tblGrid>
                <a:gridCol w="2434171"/>
                <a:gridCol w="2434171"/>
                <a:gridCol w="2354783"/>
                <a:gridCol w="2514601"/>
              </a:tblGrid>
              <a:tr h="68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500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Мышьяк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Ртуть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38330" y="1682077"/>
            <a:ext cx="395973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Токсичные элементы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695325"/>
            <a:ext cx="1005840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(фрукты и овощи)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7577" y="1682077"/>
            <a:ext cx="220124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Пестициды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97716"/>
              </p:ext>
            </p:extLst>
          </p:nvPr>
        </p:nvGraphicFramePr>
        <p:xfrm>
          <a:off x="793748" y="2278009"/>
          <a:ext cx="10801350" cy="2426282"/>
        </p:xfrm>
        <a:graphic>
          <a:graphicData uri="http://schemas.openxmlformats.org/drawingml/2006/table">
            <a:tbl>
              <a:tblPr firstRow="1" firstCol="1" bandRow="1"/>
              <a:tblGrid>
                <a:gridCol w="2987677"/>
                <a:gridCol w="2412421"/>
                <a:gridCol w="2700049"/>
                <a:gridCol w="2701203"/>
              </a:tblGrid>
              <a:tr h="486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089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ГХЦГ</a:t>
                      </a: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(α, β, γ - изомеры)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ДДТ</a:t>
                      </a: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его метаболиты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8073" y="4986220"/>
            <a:ext cx="10029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+mj-lt"/>
                <a:ea typeface="Times New Roman" panose="02020603050405020304" pitchFamily="18" charset="0"/>
              </a:rPr>
              <a:t>Согласно Стокгольмской </a:t>
            </a:r>
            <a:r>
              <a:rPr lang="ru-RU" b="1" i="1" dirty="0">
                <a:latin typeface="+mj-lt"/>
                <a:ea typeface="Times New Roman" panose="02020603050405020304" pitchFamily="18" charset="0"/>
              </a:rPr>
              <a:t>конвенции 2001 года и норм </a:t>
            </a:r>
            <a:r>
              <a:rPr lang="en-US" b="1" i="1" dirty="0">
                <a:latin typeface="+mj-lt"/>
                <a:ea typeface="Times New Roman" panose="02020603050405020304" pitchFamily="18" charset="0"/>
              </a:rPr>
              <a:t>Codex </a:t>
            </a:r>
            <a:r>
              <a:rPr lang="en-US" b="1" i="1" dirty="0" err="1">
                <a:latin typeface="+mj-lt"/>
                <a:ea typeface="Times New Roman" panose="02020603050405020304" pitchFamily="18" charset="0"/>
              </a:rPr>
              <a:t>Alimentarius</a:t>
            </a:r>
            <a:r>
              <a:rPr lang="ru-RU" b="1" i="1" dirty="0">
                <a:latin typeface="+mj-lt"/>
                <a:ea typeface="Times New Roman" panose="02020603050405020304" pitchFamily="18" charset="0"/>
              </a:rPr>
              <a:t> необходимо </a:t>
            </a:r>
            <a:r>
              <a:rPr lang="ru-RU" b="1" i="1" dirty="0" smtClean="0">
                <a:latin typeface="+mj-lt"/>
                <a:ea typeface="Times New Roman" panose="02020603050405020304" pitchFamily="18" charset="0"/>
              </a:rPr>
              <a:t>проводить контроль </a:t>
            </a:r>
            <a:r>
              <a:rPr lang="ru-RU" b="1" i="1" dirty="0">
                <a:latin typeface="+mj-lt"/>
                <a:ea typeface="Times New Roman" panose="02020603050405020304" pitchFamily="18" charset="0"/>
              </a:rPr>
              <a:t>всех пищевых продуктов на хлорорганические пестициды: ГХЦГ (альфа, бета, гамма изомеры), ДДТ и его </a:t>
            </a:r>
            <a:r>
              <a:rPr lang="ru-RU" b="1" i="1" dirty="0" smtClean="0">
                <a:latin typeface="+mj-lt"/>
                <a:ea typeface="Times New Roman" panose="02020603050405020304" pitchFamily="18" charset="0"/>
              </a:rPr>
              <a:t>метаболиты</a:t>
            </a:r>
            <a:endParaRPr lang="ru-RU" b="1" i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852" y="-111749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76" y="1854788"/>
            <a:ext cx="10961936" cy="402336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+mj-lt"/>
              </a:rPr>
              <a:t>Понятие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2200" b="1" dirty="0" smtClean="0">
                <a:solidFill>
                  <a:schemeClr val="tx1"/>
                </a:solidFill>
                <a:latin typeface="+mj-lt"/>
              </a:rPr>
              <a:t>инфраструктура </a:t>
            </a:r>
            <a:r>
              <a:rPr lang="ru-RU" sz="2200" b="1" dirty="0">
                <a:solidFill>
                  <a:schemeClr val="tx1"/>
                </a:solidFill>
                <a:latin typeface="+mj-lt"/>
              </a:rPr>
              <a:t>качества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»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включает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в себя доступ к стандартам и техническим регламентам, метрологии, испытаниям, оценке качества, сертификации и аккредитации. Инфраструктуру качества следует рассматривать, как часть полной необходимой инфраструктуры в стране. Она важна для закладки региональных рынков, позволяя товарам стать предметом международной торговли, и относится к набору инструментов, используемых для снятия технических барьеров в торговле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5676" y="4053937"/>
            <a:ext cx="10961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Стратегическая </a:t>
            </a:r>
            <a:r>
              <a:rPr lang="ru-RU" sz="2200" b="1" dirty="0">
                <a:latin typeface="+mj-lt"/>
              </a:rPr>
              <a:t>цель </a:t>
            </a:r>
            <a:r>
              <a:rPr lang="ru-RU" sz="2200" b="1" dirty="0" smtClean="0">
                <a:latin typeface="+mj-lt"/>
              </a:rPr>
              <a:t> инфраструктуры качества:</a:t>
            </a:r>
          </a:p>
          <a:p>
            <a:pPr algn="just"/>
            <a:r>
              <a:rPr lang="ru-RU" sz="2200" dirty="0" smtClean="0">
                <a:latin typeface="+mj-lt"/>
              </a:rPr>
              <a:t>обеспечение  </a:t>
            </a:r>
            <a:r>
              <a:rPr lang="ru-RU" sz="2200" dirty="0">
                <a:latin typeface="+mj-lt"/>
              </a:rPr>
              <a:t>благоприятных  регулятивных  условий  в  </a:t>
            </a:r>
            <a:r>
              <a:rPr lang="ru-RU" sz="2200" dirty="0" smtClean="0">
                <a:latin typeface="+mj-lt"/>
              </a:rPr>
              <a:t>сфере технического </a:t>
            </a:r>
            <a:r>
              <a:rPr lang="ru-RU" sz="2200" dirty="0">
                <a:latin typeface="+mj-lt"/>
              </a:rPr>
              <a:t>регулирования,  способствующих разработке и  </a:t>
            </a:r>
            <a:r>
              <a:rPr lang="ru-RU" sz="2200" dirty="0" smtClean="0">
                <a:latin typeface="+mj-lt"/>
              </a:rPr>
              <a:t>производству конкурентоспособной  </a:t>
            </a:r>
            <a:r>
              <a:rPr lang="ru-RU" sz="2200" dirty="0">
                <a:latin typeface="+mj-lt"/>
              </a:rPr>
              <a:t>и  качественной  </a:t>
            </a:r>
            <a:r>
              <a:rPr lang="ru-RU" sz="2200" dirty="0" smtClean="0">
                <a:latin typeface="+mj-lt"/>
              </a:rPr>
              <a:t>продукции</a:t>
            </a:r>
            <a:r>
              <a:rPr lang="ru-RU" sz="2200" dirty="0">
                <a:latin typeface="+mj-lt"/>
              </a:rPr>
              <a:t>,  и  </a:t>
            </a:r>
            <a:r>
              <a:rPr lang="ru-RU" sz="2200" dirty="0" smtClean="0">
                <a:latin typeface="+mj-lt"/>
              </a:rPr>
              <a:t>ее продвижение </a:t>
            </a:r>
            <a:r>
              <a:rPr lang="ru-RU" sz="2200" dirty="0">
                <a:latin typeface="+mj-lt"/>
              </a:rPr>
              <a:t>на региональные  и  международные  рынки,  </a:t>
            </a:r>
            <a:r>
              <a:rPr lang="ru-RU" sz="2200" dirty="0" smtClean="0">
                <a:latin typeface="+mj-lt"/>
              </a:rPr>
              <a:t>удовлетворяющих ожидания  </a:t>
            </a:r>
            <a:r>
              <a:rPr lang="ru-RU" sz="2200" dirty="0">
                <a:latin typeface="+mj-lt"/>
              </a:rPr>
              <a:t>и  требования  потребителей </a:t>
            </a:r>
            <a:r>
              <a:rPr lang="ru-RU" sz="2200" dirty="0" smtClean="0">
                <a:latin typeface="+mj-lt"/>
              </a:rPr>
              <a:t>и интересы предпринимательской среды</a:t>
            </a:r>
            <a:r>
              <a:rPr lang="ru-RU" sz="2200" dirty="0">
                <a:latin typeface="+mj-lt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21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755" y="-49444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(изюм)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83929"/>
              </p:ext>
            </p:extLst>
          </p:nvPr>
        </p:nvGraphicFramePr>
        <p:xfrm>
          <a:off x="1044174" y="956310"/>
          <a:ext cx="10347726" cy="5371014"/>
        </p:xfrm>
        <a:graphic>
          <a:graphicData uri="http://schemas.openxmlformats.org/drawingml/2006/table">
            <a:tbl>
              <a:tblPr firstRow="1" firstCol="1" bandRow="1"/>
              <a:tblGrid>
                <a:gridCol w="2742642"/>
                <a:gridCol w="4053972"/>
                <a:gridCol w="3551112"/>
              </a:tblGrid>
              <a:tr h="298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6882-88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CODEX STAN 67-1981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14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влаги,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Минеральные примеси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допускаются ощущаемые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органолептически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должны присутствовать в количествах, значительно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влияющих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вкусовые качества и пригодность изюма к использованию.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Плодоножки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2%-8%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500 гр.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Незрелые или недоразвитые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 по массе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Поврежденные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 по массе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Засахарившиеся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по массе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Диоксид серы (только для осветленного изюма)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 мг/кг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Минеральное масло (пищевое)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г/кг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дефекты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сушеном винограде не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допускаются: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ягоды загнившие; ягоды, пораженные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вредителями хлебных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запасов; признаки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спиртового брожения и плесень, видимая невооруженным </a:t>
                      </a: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глазом.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Растительные примеси (0,04-0,07%)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 не 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содержат чужеродные растительные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вещества и не иметь повреждений.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42" marR="30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26229"/>
              </p:ext>
            </p:extLst>
          </p:nvPr>
        </p:nvGraphicFramePr>
        <p:xfrm>
          <a:off x="1285875" y="969045"/>
          <a:ext cx="4459682" cy="5402854"/>
        </p:xfrm>
        <a:graphic>
          <a:graphicData uri="http://schemas.openxmlformats.org/drawingml/2006/table">
            <a:tbl>
              <a:tblPr firstRow="1" firstCol="1" bandRow="1"/>
              <a:tblGrid>
                <a:gridCol w="462023"/>
                <a:gridCol w="1766034"/>
                <a:gridCol w="1208574"/>
                <a:gridCol w="1023051"/>
              </a:tblGrid>
              <a:tr h="305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Пестициды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МОУ (MRL)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 принятия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Abamectin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0,07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Acetamiprid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Amitraz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Bitertanol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2001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Buprofezin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Captan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Carbendazim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Chlorothalonil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Cyantraniliprole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1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Cyhalothrin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(includes lambda-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cyhalothrin</a:t>
                      </a: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Diazinon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1997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Difenoconazole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Dimethoate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Dithiocarbamates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Dodine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2005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Ethephon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Fenarimol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Fenazaquin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Fenbuconazole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Fenbutatin Oxide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1997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Fenhexamid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84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9" marR="6659" marT="6659" marB="66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Fenpyrazamine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3" marR="33293" marT="13317" marB="133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85875" y="104775"/>
            <a:ext cx="9429750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остаточное количество пестицидов установленное для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плодов черешни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Codex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Alimentarius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99183"/>
              </p:ext>
            </p:extLst>
          </p:nvPr>
        </p:nvGraphicFramePr>
        <p:xfrm>
          <a:off x="6486068" y="989308"/>
          <a:ext cx="4448632" cy="5382584"/>
        </p:xfrm>
        <a:graphic>
          <a:graphicData uri="http://schemas.openxmlformats.org/drawingml/2006/table">
            <a:tbl>
              <a:tblPr firstRow="1" firstCol="1" bandRow="1"/>
              <a:tblGrid>
                <a:gridCol w="480452"/>
                <a:gridCol w="1548124"/>
                <a:gridCol w="1355943"/>
                <a:gridCol w="1064113"/>
              </a:tblGrid>
              <a:tr h="24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Пестициды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МОУ (MRL)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 принятия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Fenpyroximate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Fenthion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1997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Flonicamid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Fluopyram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Flupyradifurone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Flutriafol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Fluxapyroxad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Imidacloprid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Iprodione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1997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Isofetamid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Malathion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Methidathion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Metrafenone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Myclobutanil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Propiconazole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Pyraclostrobin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Pyrimethanil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Quinoxyfen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 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Spinetoram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Sulfoxaflor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32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Tebuconazole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2" marR="6872" marT="6872" marB="68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Triflumizole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mg/kg</a:t>
                      </a:r>
                      <a:endParaRPr lang="ru-RU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B43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59" marR="34359" marT="13744" marB="137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73" y="18701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улучшению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56" y="1818574"/>
            <a:ext cx="11162923" cy="4926258"/>
          </a:xfrm>
        </p:spPr>
        <p:txBody>
          <a:bodyPr>
            <a:normAutofit fontScale="32500" lnSpcReduction="20000"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 smtClean="0">
                <a:latin typeface="+mj-lt"/>
              </a:rPr>
              <a:t>Взаимное признание результатов сертификаций и испытаний (оценок соответствия)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 smtClean="0">
                <a:latin typeface="+mj-lt"/>
              </a:rPr>
              <a:t>Получение </a:t>
            </a:r>
            <a:r>
              <a:rPr lang="ru-RU" sz="4300" dirty="0">
                <a:latin typeface="+mj-lt"/>
              </a:rPr>
              <a:t>международного статуса </a:t>
            </a:r>
            <a:r>
              <a:rPr lang="ru-RU" sz="4300" dirty="0" smtClean="0">
                <a:latin typeface="+mj-lt"/>
              </a:rPr>
              <a:t>национальными органами </a:t>
            </a:r>
            <a:r>
              <a:rPr lang="ru-RU" sz="4300" dirty="0">
                <a:latin typeface="+mj-lt"/>
              </a:rPr>
              <a:t>по аккредитации (IAF, ILAC)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Получение органами по сертификации и испытательными лабораториями международной аккредитации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Гармонизация локальных стандартов и технических регламентов с международными стандартами, директивами и кодексами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Расширение технической области аналитических лабораторий, например, по определению остаточного количества пестицидов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Проведение испытаний на основе оценки рисков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Использование надлежащей сельскохозяйственной практики при выращивании свежей сельскохозяйственной продукции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Внедрение стандартов безопасности пищевых продуктов на основе принципов </a:t>
            </a:r>
            <a:r>
              <a:rPr lang="ru-RU" sz="4300" dirty="0" smtClean="0">
                <a:latin typeface="+mj-lt"/>
              </a:rPr>
              <a:t>НАССР, GMP и </a:t>
            </a:r>
            <a:r>
              <a:rPr lang="en-US" sz="4300" dirty="0" smtClean="0">
                <a:latin typeface="+mj-lt"/>
              </a:rPr>
              <a:t>Codex</a:t>
            </a:r>
            <a:r>
              <a:rPr lang="ru-RU" sz="4300" dirty="0" smtClean="0">
                <a:latin typeface="+mj-lt"/>
              </a:rPr>
              <a:t> </a:t>
            </a:r>
            <a:r>
              <a:rPr lang="ru-RU" sz="4300" dirty="0">
                <a:latin typeface="+mj-lt"/>
              </a:rPr>
              <a:t>(ISO 22000)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Внедрение коммерческих стандартов, признанных GFSI (GLOBALGAP, FSSC 22000, BRC, IFS </a:t>
            </a:r>
            <a:r>
              <a:rPr lang="ru-RU" sz="4300" dirty="0" smtClean="0">
                <a:latin typeface="+mj-lt"/>
              </a:rPr>
              <a:t>и</a:t>
            </a:r>
            <a:r>
              <a:rPr lang="en-US" sz="4300" dirty="0" smtClean="0">
                <a:latin typeface="+mj-lt"/>
              </a:rPr>
              <a:t> </a:t>
            </a:r>
            <a:r>
              <a:rPr lang="ru-RU" sz="4300" dirty="0" smtClean="0">
                <a:latin typeface="+mj-lt"/>
              </a:rPr>
              <a:t>т.д</a:t>
            </a:r>
            <a:r>
              <a:rPr lang="ru-RU" sz="4300" dirty="0">
                <a:latin typeface="+mj-lt"/>
              </a:rPr>
              <a:t>.)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Внедрение стандартов для определённых целевых </a:t>
            </a:r>
            <a:r>
              <a:rPr lang="ru-RU" sz="4300" dirty="0" smtClean="0">
                <a:latin typeface="+mj-lt"/>
              </a:rPr>
              <a:t>групп потребителей, </a:t>
            </a:r>
            <a:r>
              <a:rPr lang="ru-RU" sz="4300" dirty="0">
                <a:latin typeface="+mj-lt"/>
              </a:rPr>
              <a:t>таких как HALAL, KOSHER, ORGANIC для увеличения добавленной стоимости пищевых продуктов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>
                <a:latin typeface="+mj-lt"/>
              </a:rPr>
              <a:t>Внедрение торговыми компаниями, занимающихся экспортом пищевых продуктов, стандартов пищевой безопасности, таких как BRC </a:t>
            </a:r>
            <a:r>
              <a:rPr lang="ru-RU" sz="4300" dirty="0" err="1">
                <a:latin typeface="+mj-lt"/>
              </a:rPr>
              <a:t>Global</a:t>
            </a:r>
            <a:r>
              <a:rPr lang="ru-RU" sz="4300" dirty="0">
                <a:latin typeface="+mj-lt"/>
              </a:rPr>
              <a:t> </a:t>
            </a:r>
            <a:r>
              <a:rPr lang="ru-RU" sz="4300" dirty="0" err="1">
                <a:latin typeface="+mj-lt"/>
              </a:rPr>
              <a:t>Standard</a:t>
            </a:r>
            <a:r>
              <a:rPr lang="ru-RU" sz="4300" dirty="0">
                <a:latin typeface="+mj-lt"/>
              </a:rPr>
              <a:t> </a:t>
            </a:r>
            <a:r>
              <a:rPr lang="ru-RU" sz="4300" dirty="0" err="1">
                <a:latin typeface="+mj-lt"/>
              </a:rPr>
              <a:t>for</a:t>
            </a:r>
            <a:r>
              <a:rPr lang="ru-RU" sz="4300" dirty="0">
                <a:latin typeface="+mj-lt"/>
              </a:rPr>
              <a:t> </a:t>
            </a:r>
            <a:r>
              <a:rPr lang="ru-RU" sz="4300" dirty="0" err="1">
                <a:latin typeface="+mj-lt"/>
              </a:rPr>
              <a:t>Agents</a:t>
            </a:r>
            <a:r>
              <a:rPr lang="ru-RU" sz="4300" dirty="0">
                <a:latin typeface="+mj-lt"/>
              </a:rPr>
              <a:t> </a:t>
            </a:r>
            <a:r>
              <a:rPr lang="ru-RU" sz="4300" dirty="0" err="1">
                <a:latin typeface="+mj-lt"/>
              </a:rPr>
              <a:t>and</a:t>
            </a:r>
            <a:r>
              <a:rPr lang="ru-RU" sz="4300" dirty="0">
                <a:latin typeface="+mj-lt"/>
              </a:rPr>
              <a:t> </a:t>
            </a:r>
            <a:r>
              <a:rPr lang="ru-RU" sz="4300" dirty="0" err="1">
                <a:latin typeface="+mj-lt"/>
              </a:rPr>
              <a:t>Brokers</a:t>
            </a:r>
            <a:r>
              <a:rPr lang="ru-RU" sz="4300" dirty="0">
                <a:latin typeface="+mj-lt"/>
              </a:rPr>
              <a:t>, IFS </a:t>
            </a:r>
            <a:r>
              <a:rPr lang="ru-RU" sz="4300" dirty="0" err="1">
                <a:latin typeface="+mj-lt"/>
              </a:rPr>
              <a:t>Broker</a:t>
            </a:r>
            <a:r>
              <a:rPr lang="ru-RU" sz="4300" dirty="0">
                <a:latin typeface="+mj-lt"/>
              </a:rPr>
              <a:t> и др</a:t>
            </a:r>
            <a:r>
              <a:rPr lang="ru-RU" sz="4300" dirty="0" smtClean="0">
                <a:latin typeface="+mj-lt"/>
              </a:rPr>
              <a:t>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 smtClean="0">
                <a:latin typeface="+mj-lt"/>
              </a:rPr>
              <a:t>Объединение и региональное сотрудничество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ru-RU" sz="4300" dirty="0" smtClean="0">
                <a:latin typeface="+mj-lt"/>
              </a:rPr>
              <a:t>Создание производственных кооперативов</a:t>
            </a:r>
            <a:endParaRPr lang="ru-RU" sz="4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7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40" y="193965"/>
            <a:ext cx="9155987" cy="12994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стандарт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GLOBALG.A.P.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748642" y="1828354"/>
            <a:ext cx="4895055" cy="411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latin typeface="+mj-lt"/>
              </a:rPr>
              <a:t>Стандарт</a:t>
            </a:r>
            <a:r>
              <a:rPr lang="ru-RU" dirty="0" smtClean="0">
                <a:latin typeface="+mj-lt"/>
              </a:rPr>
              <a:t> обеспечивает безопасность выращенной сельскохозяйственной продукции. </a:t>
            </a:r>
          </a:p>
          <a:p>
            <a:pPr marL="0" indent="0">
              <a:buNone/>
            </a:pPr>
            <a:r>
              <a:rPr lang="ru-RU" b="1" u="sng" dirty="0" smtClean="0">
                <a:latin typeface="+mj-lt"/>
              </a:rPr>
              <a:t>Сертификация</a:t>
            </a:r>
            <a:r>
              <a:rPr lang="ru-RU" dirty="0" smtClean="0">
                <a:latin typeface="+mj-lt"/>
              </a:rPr>
              <a:t> охватывает полный цикл производства.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ru-RU" b="1" u="sng" dirty="0">
                <a:latin typeface="+mj-lt"/>
              </a:rPr>
              <a:t>Основные этапы построения системы </a:t>
            </a:r>
            <a:r>
              <a:rPr lang="en-US" b="1" u="sng" dirty="0">
                <a:latin typeface="+mj-lt"/>
              </a:rPr>
              <a:t>GLOBALG.A.P.</a:t>
            </a:r>
            <a:r>
              <a:rPr lang="ru-RU" b="1" dirty="0">
                <a:latin typeface="+mj-lt"/>
              </a:rPr>
              <a:t>:</a:t>
            </a:r>
          </a:p>
          <a:p>
            <a:pPr marL="361950" indent="-271463"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</a:rPr>
              <a:t>Подготовка </a:t>
            </a:r>
            <a:r>
              <a:rPr lang="ru-RU" dirty="0" smtClean="0">
                <a:latin typeface="+mj-lt"/>
              </a:rPr>
              <a:t>хозяйства</a:t>
            </a:r>
            <a:endParaRPr lang="ru-RU" dirty="0">
              <a:latin typeface="+mj-lt"/>
            </a:endParaRPr>
          </a:p>
          <a:p>
            <a:pPr marL="361950" indent="-271463"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</a:rPr>
              <a:t>Обучение </a:t>
            </a:r>
            <a:r>
              <a:rPr lang="ru-RU" dirty="0" smtClean="0">
                <a:latin typeface="+mj-lt"/>
              </a:rPr>
              <a:t>персонала</a:t>
            </a:r>
            <a:endParaRPr lang="ru-RU" dirty="0">
              <a:latin typeface="+mj-lt"/>
            </a:endParaRPr>
          </a:p>
          <a:p>
            <a:pPr marL="361950" indent="-271463">
              <a:buFont typeface="Wingdings" panose="05000000000000000000" pitchFamily="2" charset="2"/>
              <a:buChar char="Ø"/>
            </a:pPr>
            <a:r>
              <a:rPr lang="ru-RU" dirty="0">
                <a:latin typeface="+mj-lt"/>
              </a:rPr>
              <a:t>Внедрение критериев соответствия требованиям </a:t>
            </a:r>
            <a:r>
              <a:rPr lang="ru-RU" dirty="0" smtClean="0">
                <a:latin typeface="+mj-lt"/>
              </a:rPr>
              <a:t>стандарта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0" y="1629518"/>
            <a:ext cx="6925902" cy="303301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8288" y="120650"/>
            <a:ext cx="9383712" cy="14287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компании, имеющей сертификат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GLOBALG.A.P.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4788" y="1377950"/>
            <a:ext cx="10717212" cy="4832350"/>
          </a:xfrm>
        </p:spPr>
        <p:txBody>
          <a:bodyPr>
            <a:noAutofit/>
          </a:bodyPr>
          <a:lstStyle/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 smtClean="0">
                <a:latin typeface="+mj-lt"/>
              </a:rPr>
              <a:t>Расширение географии поставок на международном рынке,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 err="1" smtClean="0">
                <a:latin typeface="+mj-lt"/>
              </a:rPr>
              <a:t>Прослеживаемость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err="1" smtClean="0">
                <a:latin typeface="+mj-lt"/>
              </a:rPr>
              <a:t>сельхох</a:t>
            </a:r>
            <a:r>
              <a:rPr lang="ru-RU" sz="2200" dirty="0" smtClean="0">
                <a:latin typeface="+mj-lt"/>
              </a:rPr>
              <a:t> продукции,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 smtClean="0">
                <a:latin typeface="+mj-lt"/>
              </a:rPr>
              <a:t>Доверие к фермерскому хозяйству и его продукции потр</a:t>
            </a:r>
            <a:r>
              <a:rPr lang="ru-RU" sz="2200" dirty="0">
                <a:latin typeface="+mj-lt"/>
              </a:rPr>
              <a:t>е</a:t>
            </a:r>
            <a:r>
              <a:rPr lang="ru-RU" sz="2200" dirty="0" smtClean="0">
                <a:latin typeface="+mj-lt"/>
              </a:rPr>
              <a:t>бителями,</a:t>
            </a:r>
            <a:endParaRPr lang="ru-RU" sz="2200" dirty="0">
              <a:latin typeface="+mj-lt"/>
            </a:endParaRP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>
                <a:latin typeface="+mj-lt"/>
              </a:rPr>
              <a:t>Повышение</a:t>
            </a:r>
            <a:r>
              <a:rPr lang="en-US" sz="2200" dirty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статуса продукции для предприятий </a:t>
            </a:r>
            <a:r>
              <a:rPr lang="ru-RU" sz="2200" dirty="0">
                <a:latin typeface="+mj-lt"/>
              </a:rPr>
              <a:t>розничной </a:t>
            </a:r>
            <a:r>
              <a:rPr lang="ru-RU" sz="2200" dirty="0" smtClean="0">
                <a:latin typeface="+mj-lt"/>
              </a:rPr>
              <a:t>торговли,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 smtClean="0">
                <a:latin typeface="+mj-lt"/>
              </a:rPr>
              <a:t>Надлежащий учет применений химических препаратов и минеральных удобрений,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 smtClean="0">
                <a:latin typeface="+mj-lt"/>
              </a:rPr>
              <a:t>Гарантия </a:t>
            </a:r>
            <a:r>
              <a:rPr lang="ru-RU" sz="2200" dirty="0">
                <a:latin typeface="+mj-lt"/>
              </a:rPr>
              <a:t>безопасности пищевых </a:t>
            </a:r>
            <a:r>
              <a:rPr lang="ru-RU" sz="2200" dirty="0" smtClean="0">
                <a:latin typeface="+mj-lt"/>
              </a:rPr>
              <a:t>продуктов,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>
                <a:latin typeface="+mj-lt"/>
              </a:rPr>
              <a:t>Минимизация отрицательного воздействия </a:t>
            </a:r>
            <a:r>
              <a:rPr lang="ru-RU" sz="2200" dirty="0" smtClean="0">
                <a:latin typeface="+mj-lt"/>
              </a:rPr>
              <a:t>на экологию,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>
                <a:latin typeface="+mj-lt"/>
              </a:rPr>
              <a:t>Улучшение взаимодействия компании с другими </a:t>
            </a:r>
            <a:r>
              <a:rPr lang="ru-RU" sz="2200" dirty="0" smtClean="0">
                <a:latin typeface="+mj-lt"/>
              </a:rPr>
              <a:t>производителями,</a:t>
            </a:r>
          </a:p>
          <a:p>
            <a:pPr marL="806450" indent="-363538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200" dirty="0">
                <a:latin typeface="+mj-lt"/>
              </a:rPr>
              <a:t>Гармонизация систем менеджмента безопасности пищевых продуктов, здоровья и безопасности работников и охраны окружающей среды</a:t>
            </a:r>
            <a:r>
              <a:rPr lang="ru-RU" sz="2200" dirty="0" smtClean="0">
                <a:latin typeface="+mj-lt"/>
              </a:rPr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148" y="152949"/>
            <a:ext cx="9352547" cy="924414"/>
          </a:xfrm>
        </p:spPr>
        <p:txBody>
          <a:bodyPr anchor="t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точки при внедрении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GLOBALG.A.P.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81800085"/>
              </p:ext>
            </p:extLst>
          </p:nvPr>
        </p:nvGraphicFramePr>
        <p:xfrm>
          <a:off x="760492" y="1178814"/>
          <a:ext cx="10611938" cy="509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4638-405D-4A43-9AED-1D5940BB82B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043" y="-158623"/>
            <a:ext cx="10133400" cy="13161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стандарт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4416" y="1943428"/>
            <a:ext cx="5299268" cy="408618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400" b="1" u="sng" dirty="0" smtClean="0">
                <a:latin typeface="+mj-lt"/>
              </a:rPr>
              <a:t>Стандарт</a:t>
            </a:r>
            <a:r>
              <a:rPr lang="ru-RU" sz="2400" dirty="0" smtClean="0">
                <a:latin typeface="+mj-lt"/>
              </a:rPr>
              <a:t> выстраивает систему управления производством основанном на органическом сельском хозяйстве.</a:t>
            </a:r>
          </a:p>
          <a:p>
            <a:pPr algn="just"/>
            <a:r>
              <a:rPr lang="ru-RU" sz="2400" dirty="0" smtClean="0">
                <a:latin typeface="+mj-lt"/>
              </a:rPr>
              <a:t>Стал особенно актуален при тенденции изменения климата, так как именно сельское хозяйство является одной из причин высокого выброса в атмосферу</a:t>
            </a:r>
            <a:r>
              <a:rPr lang="en-US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C02</a:t>
            </a:r>
            <a:r>
              <a:rPr lang="ru-RU" sz="2400" dirty="0" smtClean="0">
                <a:latin typeface="+mj-lt"/>
              </a:rPr>
              <a:t> и эрозии почв.</a:t>
            </a:r>
          </a:p>
          <a:p>
            <a:pPr algn="just"/>
            <a:r>
              <a:rPr lang="ru-RU" sz="2400" dirty="0" smtClean="0">
                <a:latin typeface="+mj-lt"/>
              </a:rPr>
              <a:t>В ряде стран (ЕС, США, Индия) поддерживается государством.</a:t>
            </a:r>
            <a:endParaRPr lang="en-US" sz="2400" dirty="0" smtClean="0">
              <a:latin typeface="+mj-lt"/>
            </a:endParaRPr>
          </a:p>
          <a:p>
            <a:endParaRPr lang="ru-RU" sz="1700" dirty="0"/>
          </a:p>
          <a:p>
            <a:endParaRPr lang="ru-RU" sz="1700" dirty="0"/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32963" y="4593392"/>
            <a:ext cx="10133014" cy="1593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56" y="1738265"/>
            <a:ext cx="3414345" cy="1857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38" y="3602590"/>
            <a:ext cx="2591001" cy="259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40" y="3688671"/>
            <a:ext cx="2458556" cy="24585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990" y="3056"/>
            <a:ext cx="90146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при внедрении стандарта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4" y="1432186"/>
            <a:ext cx="6241891" cy="4955309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Высокая цена и ценность выращенной продукции</a:t>
            </a: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Задачей </a:t>
            </a:r>
            <a:r>
              <a:rPr lang="ru-RU" dirty="0">
                <a:latin typeface="+mj-lt"/>
              </a:rPr>
              <a:t>является стимулирование здоровья </a:t>
            </a:r>
            <a:r>
              <a:rPr lang="ru-RU" dirty="0" smtClean="0">
                <a:latin typeface="+mj-lt"/>
              </a:rPr>
              <a:t>экосистем и  </a:t>
            </a:r>
            <a:r>
              <a:rPr lang="ru-RU" dirty="0">
                <a:latin typeface="+mj-lt"/>
              </a:rPr>
              <a:t>биологическое </a:t>
            </a:r>
            <a:r>
              <a:rPr lang="ru-RU" dirty="0" smtClean="0">
                <a:latin typeface="+mj-lt"/>
              </a:rPr>
              <a:t>разнообразие</a:t>
            </a:r>
            <a:endParaRPr lang="ru-RU" dirty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Улучшают плодородие почвы, способствуя ее оздоровлению. Снижают риск опустынивания</a:t>
            </a: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Снижается риск загрязнения воды</a:t>
            </a: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Органические хозяйства являются </a:t>
            </a:r>
            <a:r>
              <a:rPr lang="ru-RU" dirty="0" err="1" smtClean="0">
                <a:latin typeface="+mj-lt"/>
              </a:rPr>
              <a:t>энергоэкономичными</a:t>
            </a:r>
            <a:endParaRPr lang="ru-RU" dirty="0" smtClean="0">
              <a:latin typeface="+mj-lt"/>
            </a:endParaRP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Повышает рост трудоустройства сельского населения</a:t>
            </a: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Приветствует кооперацию</a:t>
            </a:r>
          </a:p>
          <a:p>
            <a:pPr marL="361950" indent="-361950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dirty="0" smtClean="0">
                <a:latin typeface="+mj-lt"/>
              </a:rPr>
              <a:t>Потребители отдают предпочтение органическим продуктам перед произведенными традиционным способом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17" y="2009868"/>
            <a:ext cx="5780788" cy="305101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59" y="-75535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регулирование </a:t>
            </a:r>
            <a:r>
              <a:rPr lang="ru-RU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ORGANIC»</a:t>
            </a:r>
            <a:endParaRPr lang="ru-RU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331" y="1845733"/>
            <a:ext cx="11108602" cy="4229141"/>
          </a:xfrm>
        </p:spPr>
        <p:txBody>
          <a:bodyPr>
            <a:normAutofit lnSpcReduction="10000"/>
          </a:bodyPr>
          <a:lstStyle/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j-lt"/>
              </a:rPr>
              <a:t>Кодекс </a:t>
            </a:r>
            <a:r>
              <a:rPr lang="ru-RU" sz="2400" dirty="0" err="1">
                <a:latin typeface="+mj-lt"/>
              </a:rPr>
              <a:t>Алиментариус</a:t>
            </a:r>
            <a:r>
              <a:rPr lang="ru-RU" sz="2400" dirty="0">
                <a:latin typeface="+mj-lt"/>
              </a:rPr>
              <a:t> CAC/GL 32-1999 «Руководство по изготовлению, переработке, маркировке и реализации органических продуктов питания»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Регламент Совета (ЕС) от 28 июня 2007 г. N 834/2007 об органическом производстве и маркировке органической продукции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Регламент Совета (ЕС) от 30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мая 2018 г. N 2018/848 (вступает в силу с 01.01.2021 г.)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USDA National Organic </a:t>
            </a:r>
            <a:r>
              <a:rPr lang="en-US" sz="2400" dirty="0" err="1">
                <a:latin typeface="+mj-lt"/>
              </a:rPr>
              <a:t>Programme</a:t>
            </a:r>
            <a:r>
              <a:rPr lang="en-US" sz="2400" dirty="0">
                <a:latin typeface="+mj-lt"/>
              </a:rPr>
              <a:t> (USA</a:t>
            </a:r>
            <a:r>
              <a:rPr lang="en-US" sz="2400" dirty="0" smtClean="0">
                <a:latin typeface="+mj-lt"/>
              </a:rPr>
              <a:t>)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j-lt"/>
              </a:rPr>
              <a:t>ГОСТ 33980-2016 Продукция органического производства. Правила производства, переработки, маркировки и реализации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+mj-lt"/>
              </a:rPr>
              <a:t>O’z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DSt</a:t>
            </a:r>
            <a:r>
              <a:rPr lang="en-US" sz="2400" dirty="0">
                <a:latin typeface="+mj-lt"/>
              </a:rPr>
              <a:t>  </a:t>
            </a:r>
            <a:r>
              <a:rPr lang="en-US" sz="2400" dirty="0" smtClean="0">
                <a:latin typeface="+mj-lt"/>
              </a:rPr>
              <a:t>3290:2017 </a:t>
            </a:r>
            <a:r>
              <a:rPr lang="ru-RU" sz="2400" dirty="0">
                <a:latin typeface="+mj-lt"/>
              </a:rPr>
              <a:t>Органические сельскохозяйственные и пищевые продукты. Правила производства, хранения и транспортирования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053" y="376461"/>
            <a:ext cx="8987399" cy="1600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международных стандартов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9693" y="1253439"/>
            <a:ext cx="3207224" cy="6279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GLOBALG.A.P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978924"/>
            <a:ext cx="5190901" cy="346220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+mj-lt"/>
              </a:rPr>
              <a:t>Структурирование процессов </a:t>
            </a:r>
            <a:r>
              <a:rPr lang="ru-RU" dirty="0" smtClean="0">
                <a:latin typeface="+mj-lt"/>
              </a:rPr>
              <a:t>производства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Безопасность продукции и </a:t>
            </a:r>
            <a:r>
              <a:rPr lang="ru-RU" dirty="0" smtClean="0">
                <a:latin typeface="+mj-lt"/>
              </a:rPr>
              <a:t>персонала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Рациональное использование </a:t>
            </a:r>
            <a:r>
              <a:rPr lang="ru-RU" dirty="0" smtClean="0">
                <a:latin typeface="+mj-lt"/>
              </a:rPr>
              <a:t>ресурсов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Утвержденный список допустимых </a:t>
            </a:r>
            <a:r>
              <a:rPr lang="ru-RU" dirty="0" smtClean="0">
                <a:latin typeface="+mj-lt"/>
              </a:rPr>
              <a:t>химических препаратов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Оптимальное использование </a:t>
            </a:r>
            <a:r>
              <a:rPr lang="ru-RU" dirty="0" smtClean="0">
                <a:latin typeface="+mj-lt"/>
              </a:rPr>
              <a:t>механизации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Прослеживаемость конечного </a:t>
            </a:r>
            <a:r>
              <a:rPr lang="ru-RU" dirty="0" smtClean="0">
                <a:latin typeface="+mj-lt"/>
              </a:rPr>
              <a:t>продукта </a:t>
            </a:r>
            <a:r>
              <a:rPr lang="ru-RU" dirty="0">
                <a:latin typeface="+mj-lt"/>
              </a:rPr>
              <a:t>Принцип от Поля До </a:t>
            </a:r>
            <a:r>
              <a:rPr lang="ru-RU" dirty="0" smtClean="0">
                <a:latin typeface="+mj-lt"/>
              </a:rPr>
              <a:t>Тарелки</a:t>
            </a:r>
            <a:endParaRPr lang="ru-RU" dirty="0">
              <a:latin typeface="+mj-lt"/>
            </a:endParaRP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6473" y="1253439"/>
            <a:ext cx="2881745" cy="62791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ORGANIC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8822" y="1978925"/>
            <a:ext cx="5537431" cy="32720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Индивидуальный </a:t>
            </a:r>
            <a:r>
              <a:rPr lang="ru-RU" dirty="0">
                <a:latin typeface="+mj-lt"/>
              </a:rPr>
              <a:t>подход к </a:t>
            </a:r>
            <a:r>
              <a:rPr lang="ru-RU" dirty="0" smtClean="0">
                <a:latin typeface="+mj-lt"/>
              </a:rPr>
              <a:t>землепользованию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Б</a:t>
            </a:r>
            <a:r>
              <a:rPr lang="ru-RU" dirty="0" smtClean="0">
                <a:latin typeface="+mj-lt"/>
              </a:rPr>
              <a:t>иологическая </a:t>
            </a:r>
            <a:r>
              <a:rPr lang="ru-RU" dirty="0">
                <a:latin typeface="+mj-lt"/>
              </a:rPr>
              <a:t>защита </a:t>
            </a:r>
            <a:r>
              <a:rPr lang="ru-RU" dirty="0" smtClean="0">
                <a:latin typeface="+mj-lt"/>
              </a:rPr>
              <a:t>растений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Поддержка биологического разнообразия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Р</a:t>
            </a:r>
            <a:r>
              <a:rPr lang="ru-RU" dirty="0" smtClean="0">
                <a:latin typeface="+mj-lt"/>
              </a:rPr>
              <a:t>астения </a:t>
            </a:r>
            <a:r>
              <a:rPr lang="ru-RU" dirty="0">
                <a:latin typeface="+mj-lt"/>
              </a:rPr>
              <a:t>не подвергаются прямой </a:t>
            </a:r>
            <a:r>
              <a:rPr lang="ru-RU" dirty="0" smtClean="0">
                <a:latin typeface="+mj-lt"/>
              </a:rPr>
              <a:t>обработке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Минимальная </a:t>
            </a:r>
            <a:r>
              <a:rPr lang="ru-RU" dirty="0">
                <a:latin typeface="+mj-lt"/>
              </a:rPr>
              <a:t>механизация </a:t>
            </a:r>
            <a:r>
              <a:rPr lang="ru-RU" dirty="0" smtClean="0">
                <a:latin typeface="+mj-lt"/>
              </a:rPr>
              <a:t>выращивания</a:t>
            </a:r>
            <a:endParaRPr lang="ru-RU" dirty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Прослеживаемость</a:t>
            </a:r>
            <a:r>
              <a:rPr lang="ru-RU" dirty="0" smtClean="0">
                <a:latin typeface="+mj-lt"/>
              </a:rPr>
              <a:t> продукции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729" y="1836681"/>
            <a:ext cx="10808028" cy="4482638"/>
          </a:xfrm>
        </p:spPr>
        <p:txBody>
          <a:bodyPr>
            <a:normAutofit fontScale="92500" lnSpcReduction="10000"/>
          </a:bodyPr>
          <a:lstStyle/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Интеграция стран в международную торговую систему (Свободная торговля и глобализация)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Снятие технических (нетарифных) барьеров в торговле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+mj-lt"/>
              </a:rPr>
              <a:t>Обеспечение </a:t>
            </a:r>
            <a:r>
              <a:rPr lang="ru-RU" sz="2100" dirty="0">
                <a:latin typeface="+mj-lt"/>
              </a:rPr>
              <a:t>принципов независимости и беспристрастности (Способность выполнять и подтверждать соответствующее выполнение требований в области стандартизации, аккредитации, метрологии, оценки соответствия)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Доступ к инновациям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Развитие конкурентоспособности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Доступ к международным рынкам и сохранение внутренних рынков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Защита интересов производителей, особенно мелких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+mj-lt"/>
              </a:rPr>
              <a:t>Защита </a:t>
            </a:r>
            <a:r>
              <a:rPr lang="ru-RU" sz="2100" dirty="0">
                <a:latin typeface="+mj-lt"/>
              </a:rPr>
              <a:t>потребителя (безопасность продуктов питания)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Содействие экономическому развитию</a:t>
            </a:r>
          </a:p>
          <a:p>
            <a:pPr marL="442913" indent="-352425">
              <a:buFont typeface="Wingdings" panose="05000000000000000000" pitchFamily="2" charset="2"/>
              <a:buChar char="Ø"/>
            </a:pPr>
            <a:r>
              <a:rPr lang="ru-RU" sz="2100" dirty="0">
                <a:latin typeface="+mj-lt"/>
              </a:rPr>
              <a:t>Содействие региональной </a:t>
            </a:r>
            <a:r>
              <a:rPr lang="ru-RU" sz="2100" dirty="0" smtClean="0">
                <a:latin typeface="+mj-lt"/>
              </a:rPr>
              <a:t>интеграции</a:t>
            </a:r>
            <a:endParaRPr lang="ru-RU" sz="21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3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453" y="-170204"/>
            <a:ext cx="9155987" cy="12994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 «</a:t>
            </a:r>
            <a:r>
              <a:rPr lang="en-US" b="1" dirty="0" smtClean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HALAL</a:t>
            </a:r>
            <a:r>
              <a:rPr lang="ru-RU" b="1" dirty="0" smtClean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C6A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748642" y="1828354"/>
            <a:ext cx="9970798" cy="4119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380" y="1362256"/>
            <a:ext cx="11351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+mj-lt"/>
              </a:rPr>
              <a:t>Сертификат соответствия исламскому стандарту </a:t>
            </a:r>
            <a:r>
              <a:rPr lang="ru-RU" sz="2100" b="1" dirty="0">
                <a:latin typeface="+mj-lt"/>
              </a:rPr>
              <a:t>HALAL</a:t>
            </a:r>
            <a:r>
              <a:rPr lang="ru-RU" sz="2100" dirty="0">
                <a:latin typeface="+mj-lt"/>
              </a:rPr>
              <a:t> является главным подтверждением соответствия производства и продукции требованиям законов </a:t>
            </a:r>
            <a:r>
              <a:rPr lang="ru-RU" sz="2100" b="1" dirty="0">
                <a:latin typeface="+mj-lt"/>
              </a:rPr>
              <a:t>Шариата</a:t>
            </a:r>
            <a:r>
              <a:rPr lang="ru-RU" sz="2100" dirty="0"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380" y="2280958"/>
            <a:ext cx="674016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+mj-lt"/>
              </a:rPr>
              <a:t>Знак соответствия </a:t>
            </a:r>
            <a:r>
              <a:rPr lang="ru-RU" sz="2100" dirty="0" smtClean="0">
                <a:latin typeface="+mj-lt"/>
              </a:rPr>
              <a:t>«</a:t>
            </a:r>
            <a:r>
              <a:rPr lang="en-US" sz="2100" b="1" dirty="0" smtClean="0">
                <a:latin typeface="+mj-lt"/>
              </a:rPr>
              <a:t>HALAL</a:t>
            </a:r>
            <a:r>
              <a:rPr lang="ru-RU" sz="2100" dirty="0" smtClean="0">
                <a:latin typeface="+mj-lt"/>
              </a:rPr>
              <a:t>» </a:t>
            </a:r>
            <a:r>
              <a:rPr lang="ru-RU" sz="2100" dirty="0">
                <a:latin typeface="+mj-lt"/>
              </a:rPr>
              <a:t>— это особая маркировка, которая наносится на упаковку товара производителя, прошедшего сертификацию </a:t>
            </a:r>
            <a:r>
              <a:rPr lang="ru-RU" sz="2100" dirty="0" smtClean="0">
                <a:latin typeface="+mj-lt"/>
              </a:rPr>
              <a:t>«</a:t>
            </a:r>
            <a:r>
              <a:rPr lang="en-US" sz="2100" b="1" dirty="0" smtClean="0">
                <a:latin typeface="+mj-lt"/>
              </a:rPr>
              <a:t>HALAL</a:t>
            </a:r>
            <a:r>
              <a:rPr lang="ru-RU" sz="2100" dirty="0" smtClean="0">
                <a:latin typeface="+mj-lt"/>
              </a:rPr>
              <a:t>» </a:t>
            </a:r>
            <a:r>
              <a:rPr lang="ru-RU" sz="2100" dirty="0">
                <a:latin typeface="+mj-lt"/>
              </a:rPr>
              <a:t>и имеющего соответствующее свидетельство. Этот знак имеют право использовать только те предприятия и производители товаров и услуг, которые успешно прошли </a:t>
            </a:r>
            <a:r>
              <a:rPr lang="ru-RU" sz="2100" dirty="0" err="1">
                <a:latin typeface="+mj-lt"/>
              </a:rPr>
              <a:t>халяль</a:t>
            </a:r>
            <a:r>
              <a:rPr lang="ru-RU" sz="2100" dirty="0">
                <a:latin typeface="+mj-lt"/>
              </a:rPr>
              <a:t> сертификацию. Маркировка универсальна во всем мире и является прямым подтверждением качества продукта и его соответствия всем необходимым требованиям и канонам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34" y="2344300"/>
            <a:ext cx="3329868" cy="349230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258" y="-157017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регулирование «</a:t>
            </a:r>
            <a:r>
              <a:rPr lang="en-US" sz="4000" b="1" dirty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HALAL</a:t>
            </a:r>
            <a:r>
              <a:rPr lang="ru-RU" sz="4000" b="1" dirty="0">
                <a:solidFill>
                  <a:srgbClr val="0C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6866" y="1891001"/>
            <a:ext cx="10183340" cy="4023360"/>
          </a:xfrm>
        </p:spPr>
        <p:txBody>
          <a:bodyPr>
            <a:normAutofit fontScale="85000" lnSpcReduction="20000"/>
          </a:bodyPr>
          <a:lstStyle/>
          <a:p>
            <a:pPr marL="533400" indent="-352425" algn="just"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ru-RU" sz="2800" dirty="0"/>
              <a:t>CAC/GL 24-1997 Общее руководство по применению термина </a:t>
            </a:r>
            <a:r>
              <a:rPr lang="ru-RU" sz="2800" dirty="0" smtClean="0"/>
              <a:t>"HALAL“</a:t>
            </a:r>
            <a:r>
              <a:rPr lang="en-US" sz="2800" dirty="0" smtClean="0"/>
              <a:t> (</a:t>
            </a:r>
            <a:r>
              <a:rPr lang="ru-RU" sz="2800" dirty="0" smtClean="0"/>
              <a:t>Рекомендации </a:t>
            </a:r>
            <a:r>
              <a:rPr lang="ru-RU" sz="2800" dirty="0"/>
              <a:t>Комиссии CODEX </a:t>
            </a:r>
            <a:r>
              <a:rPr lang="ru-RU" sz="2800" dirty="0" smtClean="0"/>
              <a:t>ALIMENTARIUS)</a:t>
            </a:r>
            <a:endParaRPr lang="ru-RU" sz="2800" dirty="0"/>
          </a:p>
          <a:p>
            <a:pPr marL="533400" indent="-352425" algn="just"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ru-RU" sz="2800" dirty="0"/>
              <a:t>MS 1500:2009 </a:t>
            </a:r>
            <a:r>
              <a:rPr lang="ru-RU" sz="2800" dirty="0" smtClean="0"/>
              <a:t>Стандарт Малайзии «</a:t>
            </a:r>
            <a:r>
              <a:rPr lang="ru-RU" sz="2800" dirty="0"/>
              <a:t>HALAL FOOD»</a:t>
            </a:r>
          </a:p>
          <a:p>
            <a:pPr marL="533400" indent="-352425" algn="just"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ru-RU" sz="2800" dirty="0" smtClean="0"/>
              <a:t>OIC/SMIIC </a:t>
            </a:r>
            <a:r>
              <a:rPr lang="ru-RU" sz="2800" dirty="0"/>
              <a:t>1:2011 </a:t>
            </a:r>
            <a:r>
              <a:rPr lang="ru-RU" sz="2800" dirty="0" smtClean="0"/>
              <a:t>Основные принципы продуктов, разрешенных Мусульманством (Организация Исламской Конференции (</a:t>
            </a:r>
            <a:r>
              <a:rPr lang="ru-RU" sz="2800" dirty="0"/>
              <a:t>OIC</a:t>
            </a:r>
            <a:r>
              <a:rPr lang="ru-RU" sz="2800" dirty="0" smtClean="0"/>
              <a:t>), Институт Метрологии и Стандартов Мусульманских Стран (</a:t>
            </a:r>
            <a:r>
              <a:rPr lang="ru-RU" sz="2800" dirty="0"/>
              <a:t>SMIIC </a:t>
            </a:r>
            <a:r>
              <a:rPr lang="ru-RU" sz="2800" dirty="0" smtClean="0"/>
              <a:t>))</a:t>
            </a:r>
          </a:p>
          <a:p>
            <a:pPr marL="533400" indent="-352425" algn="just"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ru-RU" sz="2800" dirty="0" smtClean="0"/>
              <a:t>ЕС </a:t>
            </a:r>
            <a:r>
              <a:rPr lang="ru-RU" sz="2800" dirty="0" err="1"/>
              <a:t>Халяль</a:t>
            </a:r>
            <a:r>
              <a:rPr lang="ru-RU" sz="2800" dirty="0"/>
              <a:t> – </a:t>
            </a:r>
            <a:r>
              <a:rPr lang="ru-RU" sz="2800" dirty="0" smtClean="0"/>
              <a:t>1:2012 Евразийский Стандарт  ХАЛЯЛЬ. Общие </a:t>
            </a:r>
            <a:r>
              <a:rPr lang="ru-RU" sz="2800" dirty="0"/>
              <a:t>требования к производству, изготовлению, обработке</a:t>
            </a:r>
            <a:r>
              <a:rPr lang="ru-RU" sz="2800" dirty="0" smtClean="0"/>
              <a:t>, </a:t>
            </a:r>
            <a:r>
              <a:rPr lang="ru-RU" sz="2800" dirty="0"/>
              <a:t>хранению, транспортировке и реализации продукции «ХАЛЯЛЬ</a:t>
            </a:r>
            <a:r>
              <a:rPr lang="ru-RU" sz="2800" dirty="0" smtClean="0"/>
              <a:t>»</a:t>
            </a:r>
          </a:p>
          <a:p>
            <a:pPr marL="533400" indent="-352425" algn="just">
              <a:buFont typeface="Wingdings" panose="05000000000000000000" pitchFamily="2" charset="2"/>
              <a:buChar char="Ø"/>
              <a:tabLst>
                <a:tab pos="533400" algn="l"/>
              </a:tabLst>
            </a:pPr>
            <a:r>
              <a:rPr lang="ru-RU" sz="2800" dirty="0" smtClean="0"/>
              <a:t>O</a:t>
            </a:r>
            <a:r>
              <a:rPr lang="en-US" sz="2800" dirty="0" smtClean="0"/>
              <a:t>’</a:t>
            </a:r>
            <a:r>
              <a:rPr lang="ru-RU" sz="2800" dirty="0" err="1" smtClean="0"/>
              <a:t>zDSt</a:t>
            </a:r>
            <a:r>
              <a:rPr lang="ru-RU" sz="2800" dirty="0" smtClean="0"/>
              <a:t> </a:t>
            </a:r>
            <a:r>
              <a:rPr lang="ru-RU" sz="2800" dirty="0"/>
              <a:t>3286:2018 "Общее руководство по продуктам питания (пищевой продукции) </a:t>
            </a:r>
            <a:r>
              <a:rPr lang="ru-RU" sz="2800" dirty="0" smtClean="0"/>
              <a:t>"ХАЛЯЛЬ« (Национальный стандарт Узбекистана)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0558"/>
            <a:ext cx="10058400" cy="16055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C6A32"/>
                </a:solidFill>
              </a:rPr>
              <a:t>Ведущие импортеры </a:t>
            </a:r>
            <a:r>
              <a:rPr lang="ru-RU" sz="3200" b="1" dirty="0" err="1">
                <a:solidFill>
                  <a:srgbClr val="0C6A32"/>
                </a:solidFill>
              </a:rPr>
              <a:t>халяльных</a:t>
            </a:r>
            <a:r>
              <a:rPr lang="ru-RU" sz="3200" b="1" dirty="0">
                <a:solidFill>
                  <a:srgbClr val="0C6A32"/>
                </a:solidFill>
              </a:rPr>
              <a:t> продуктов в 2015 году по странам </a:t>
            </a:r>
            <a:r>
              <a:rPr lang="en-US" sz="3200" b="1" dirty="0">
                <a:solidFill>
                  <a:srgbClr val="0C6A32"/>
                </a:solidFill>
              </a:rPr>
              <a:t>OIC </a:t>
            </a:r>
            <a:r>
              <a:rPr lang="ru-RU" sz="3200" b="1" dirty="0">
                <a:solidFill>
                  <a:srgbClr val="0C6A32"/>
                </a:solidFill>
              </a:rPr>
              <a:t>(в млрд. Долларов США)</a:t>
            </a:r>
            <a:r>
              <a:rPr lang="en-US" sz="3200" b="1" dirty="0">
                <a:solidFill>
                  <a:srgbClr val="0C6A32"/>
                </a:solidFill>
              </a:rPr>
              <a:t/>
            </a:r>
            <a:br>
              <a:rPr lang="en-US" sz="3200" b="1" dirty="0">
                <a:solidFill>
                  <a:srgbClr val="0C6A32"/>
                </a:solidFill>
              </a:rPr>
            </a:br>
            <a:endParaRPr lang="ru-RU" sz="3200" b="1" dirty="0">
              <a:solidFill>
                <a:srgbClr val="0C6A3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217" t="23238" r="41486" b="22505"/>
          <a:stretch/>
        </p:blipFill>
        <p:spPr>
          <a:xfrm>
            <a:off x="2299580" y="1223821"/>
            <a:ext cx="7324254" cy="49348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704499" y="4449900"/>
            <a:ext cx="427172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“Global Research and Consulting”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100100, Республика Узбекистан, г. Ташкент,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ул. Шота Руставели, дом 45, 4 этаж,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., № 412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+998 (71) 255-3503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 smtClean="0">
                <a:latin typeface="+mj-lt"/>
                <a:cs typeface="Times New Roman" panose="02020603050405020304" pitchFamily="18" charset="0"/>
              </a:rPr>
              <a:t>+998 909985676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+998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901680244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E-mail: grcuz@mail.ru,   grcuzb@gmail.com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https://grc.uz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Рисунок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0" y="5273412"/>
            <a:ext cx="2100815" cy="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5" descr="Без названия_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/>
          <a:stretch>
            <a:fillRect/>
          </a:stretch>
        </p:blipFill>
        <p:spPr bwMode="auto">
          <a:xfrm>
            <a:off x="2501936" y="5300514"/>
            <a:ext cx="1884731" cy="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6" descr="logoambit.v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3" y="5300514"/>
            <a:ext cx="1500582" cy="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8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6" y="5325396"/>
            <a:ext cx="684265" cy="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uperUser\Desktop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14" y="5201157"/>
            <a:ext cx="882978" cy="8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3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16" y="194650"/>
            <a:ext cx="3223951" cy="10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44962" y="2410608"/>
            <a:ext cx="9063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Благодарю за внимание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4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145" y="0"/>
            <a:ext cx="10058400" cy="145075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Преимущества</a:t>
            </a:r>
            <a:r>
              <a:rPr lang="ru-RU" b="1" dirty="0" smtClean="0"/>
              <a:t>:</a:t>
            </a:r>
            <a:endParaRPr lang="en-US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Создание </a:t>
            </a:r>
            <a:r>
              <a:rPr lang="ru-RU" sz="2400" dirty="0"/>
              <a:t>и развитие </a:t>
            </a:r>
            <a:r>
              <a:rPr lang="ru-RU" sz="2400" dirty="0" smtClean="0"/>
              <a:t>инфраструктуры</a:t>
            </a:r>
            <a:r>
              <a:rPr lang="en-US" sz="2400" dirty="0" smtClean="0"/>
              <a:t> </a:t>
            </a:r>
            <a:r>
              <a:rPr lang="ru-RU" sz="2400" dirty="0" smtClean="0"/>
              <a:t>качества </a:t>
            </a:r>
            <a:r>
              <a:rPr lang="ru-RU" sz="2400" dirty="0"/>
              <a:t>является частью технического сотрудничества, связанного с торговлей. Это должно позволить партнерам использовать преимущества глобализации и избежать </a:t>
            </a:r>
            <a:r>
              <a:rPr lang="ru-RU" sz="2400" dirty="0" smtClean="0"/>
              <a:t>барьеров.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Возможность получения </a:t>
            </a:r>
            <a:r>
              <a:rPr lang="ru-RU" sz="2400" dirty="0"/>
              <a:t>наибольшей возможной выгоды для национальной экономики и устойчивого развития </a:t>
            </a:r>
            <a:r>
              <a:rPr lang="ru-RU" sz="2400" dirty="0" smtClean="0"/>
              <a:t>при применении действующих правил </a:t>
            </a:r>
            <a:r>
              <a:rPr lang="ru-RU" sz="2400" dirty="0"/>
              <a:t>международной </a:t>
            </a:r>
            <a:r>
              <a:rPr lang="ru-RU" sz="2400" dirty="0" smtClean="0"/>
              <a:t>торговли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Более </a:t>
            </a:r>
            <a:r>
              <a:rPr lang="ru-RU" sz="2400" dirty="0"/>
              <a:t>того, </a:t>
            </a:r>
            <a:r>
              <a:rPr lang="ru-RU" sz="2400" dirty="0" smtClean="0"/>
              <a:t>инфраструктура качества </a:t>
            </a:r>
            <a:r>
              <a:rPr lang="ru-RU" sz="2400" dirty="0"/>
              <a:t>обеспечивает справедливую </a:t>
            </a:r>
            <a:r>
              <a:rPr lang="ru-RU" sz="2400" dirty="0" smtClean="0"/>
              <a:t>торговлю (</a:t>
            </a:r>
            <a:r>
              <a:rPr lang="en-US" sz="2400" dirty="0" smtClean="0"/>
              <a:t>Fair Trade)</a:t>
            </a:r>
            <a:r>
              <a:rPr lang="ru-RU" sz="2400" dirty="0" smtClean="0"/>
              <a:t> </a:t>
            </a:r>
            <a:r>
              <a:rPr lang="ru-RU" sz="2400" dirty="0"/>
              <a:t>и способствует </a:t>
            </a:r>
            <a:r>
              <a:rPr lang="ru-RU" sz="2400" dirty="0" smtClean="0"/>
              <a:t>социально-ориентированному развитию.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2441" y="1356051"/>
            <a:ext cx="4410738" cy="77859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Инфраструктура качества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2909" y="2522960"/>
            <a:ext cx="3701757" cy="37097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Стандартизация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2908" y="3248439"/>
            <a:ext cx="3701758" cy="3613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Аккредитация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2908" y="4634398"/>
            <a:ext cx="3685777" cy="56533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Оценка </a:t>
            </a:r>
            <a:r>
              <a:rPr lang="ru-RU" sz="2000" b="1" dirty="0" smtClean="0">
                <a:solidFill>
                  <a:schemeClr val="tx1"/>
                </a:solidFill>
              </a:rPr>
              <a:t>соответствия (испытания, сертификация)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2909" y="5514762"/>
            <a:ext cx="3701757" cy="4745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Системы менеджмента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77809" y="2146867"/>
            <a:ext cx="2" cy="374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42908" y="3964296"/>
            <a:ext cx="3701758" cy="34502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Метрология</a:t>
            </a:r>
          </a:p>
        </p:txBody>
      </p:sp>
      <p:cxnSp>
        <p:nvCxnSpPr>
          <p:cNvPr id="16" name="Прямая со стрелкой 15"/>
          <p:cNvCxnSpPr>
            <a:stCxn id="5" idx="2"/>
            <a:endCxn id="6" idx="0"/>
          </p:cNvCxnSpPr>
          <p:nvPr/>
        </p:nvCxnSpPr>
        <p:spPr>
          <a:xfrm flipH="1">
            <a:off x="5993787" y="2893932"/>
            <a:ext cx="1" cy="354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77808" y="3628288"/>
            <a:ext cx="1" cy="3065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>
            <a:off x="5985797" y="4346756"/>
            <a:ext cx="0" cy="287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65766" y="5205519"/>
            <a:ext cx="1" cy="3065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3248" y="-476402"/>
            <a:ext cx="11167148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Инфраструктуры Качества (ИК)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z="1100" smtClean="0"/>
              <a:t>6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618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247552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6" y="1174630"/>
            <a:ext cx="11258550" cy="402336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Стандартизация</a:t>
            </a:r>
            <a:r>
              <a:rPr lang="ru-RU" dirty="0"/>
              <a:t> — деятельность по разработке, опубликованию и применению стандартов, по установлению норм, правил и характеристик в целях обеспечения безопасности продукции, работ и услуг </a:t>
            </a:r>
          </a:p>
          <a:p>
            <a:pPr algn="just"/>
            <a:r>
              <a:rPr lang="ru-RU" dirty="0"/>
              <a:t>Для того, чтобы признать работу органа по стандартизации как национальную задачу и избежать путаницы из-за возможного соперничества внутри страны или между министерствами, Национальный </a:t>
            </a:r>
            <a:r>
              <a:rPr lang="ru-RU" b="1" dirty="0"/>
              <a:t>Закон о стандартизации </a:t>
            </a:r>
            <a:r>
              <a:rPr lang="ru-RU" dirty="0" smtClean="0"/>
              <a:t>может</a:t>
            </a:r>
            <a:r>
              <a:rPr lang="ru-RU" b="1" dirty="0" smtClean="0"/>
              <a:t> </a:t>
            </a:r>
            <a:r>
              <a:rPr lang="ru-RU" dirty="0" smtClean="0"/>
              <a:t>определять </a:t>
            </a:r>
            <a:r>
              <a:rPr lang="ru-RU" dirty="0"/>
              <a:t>создание и задачи единого </a:t>
            </a:r>
            <a:r>
              <a:rPr lang="ru-RU" b="1" dirty="0" smtClean="0"/>
              <a:t>Национального Института Стандартов </a:t>
            </a:r>
            <a:r>
              <a:rPr lang="ru-RU" dirty="0" smtClean="0"/>
              <a:t>для </a:t>
            </a:r>
            <a:r>
              <a:rPr lang="ru-RU" dirty="0"/>
              <a:t>всех стандартов, которые должны быть внедрены на национальном уровне. Этот национальный институт стандартов может быть как частным, так и государственным юридическим лицом, при условии, что это юридическое лицо, официально признанно правительством. На международном уровне национальный институт стандартов представляет страну в международных организациях, таких как ISO, Кодекс </a:t>
            </a:r>
            <a:r>
              <a:rPr lang="ru-RU" dirty="0" err="1"/>
              <a:t>Алиментариус</a:t>
            </a:r>
            <a:r>
              <a:rPr lang="ru-RU" dirty="0"/>
              <a:t>, или региональных организациях по </a:t>
            </a:r>
            <a:r>
              <a:rPr lang="ru-RU" dirty="0" smtClean="0"/>
              <a:t>стандартизации, например, </a:t>
            </a:r>
            <a:r>
              <a:rPr lang="ru-RU" dirty="0"/>
              <a:t>Межгосударственный совет по стандартизации, метрологии и сертификации Содружества </a:t>
            </a:r>
            <a:r>
              <a:rPr lang="ru-RU" dirty="0" smtClean="0"/>
              <a:t>Независимых Государств (МГС).</a:t>
            </a:r>
            <a:endParaRPr lang="ru-RU" dirty="0"/>
          </a:p>
        </p:txBody>
      </p:sp>
      <p:pic>
        <p:nvPicPr>
          <p:cNvPr id="1028" name="Picture 4" descr="Картинки по запросу МГ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402" y="4754283"/>
            <a:ext cx="1389636" cy="14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I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00" y="5131606"/>
            <a:ext cx="3248842" cy="11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00" y="5052486"/>
            <a:ext cx="2378094" cy="11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611" y="-110806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0343" y="3691992"/>
            <a:ext cx="3123445" cy="7785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Стандарты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2131" y="3660149"/>
            <a:ext cx="3123445" cy="7785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Технические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регламенты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5059" y="4465825"/>
            <a:ext cx="4076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регламент </a:t>
            </a:r>
          </a:p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"О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пищевой продукции"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53841" y="4465825"/>
            <a:ext cx="82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O’zDSt</a:t>
            </a:r>
            <a:endParaRPr lang="en-US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2322" y="4489860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 РК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1517" y="4492366"/>
            <a:ext cx="7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 РТ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912066" y="3027742"/>
            <a:ext cx="1318876" cy="6158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90220" y="3028139"/>
            <a:ext cx="1301255" cy="5869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13316" y="2224566"/>
            <a:ext cx="3123445" cy="77859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Стандартизация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3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" y="-161072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98" y="1864784"/>
            <a:ext cx="11334751" cy="44407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+mj-lt"/>
              </a:rPr>
              <a:t>Аккредитацией</a:t>
            </a:r>
            <a:r>
              <a:rPr lang="ru-RU" dirty="0">
                <a:latin typeface="+mj-lt"/>
              </a:rPr>
              <a:t> является процесс, посредством которого авторитетный орган дает формальное признание компетентности организации или частного лица в выполнении конкретных задач.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структуре </a:t>
            </a:r>
            <a:r>
              <a:rPr lang="ru-RU" dirty="0" smtClean="0">
                <a:latin typeface="+mj-lt"/>
              </a:rPr>
              <a:t>ИК</a:t>
            </a:r>
            <a:r>
              <a:rPr lang="ru-RU" dirty="0">
                <a:latin typeface="+mj-lt"/>
              </a:rPr>
              <a:t>, отдел ответственный за аккредитацию оценивает компетенцию органов сертификации продукции, системы менеджмента и персонала, испытательных и контрольных лабораторий.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Официальное </a:t>
            </a:r>
            <a:r>
              <a:rPr lang="ru-RU" dirty="0">
                <a:latin typeface="+mj-lt"/>
              </a:rPr>
              <a:t>признание, именуемое «</a:t>
            </a:r>
            <a:r>
              <a:rPr lang="ru-RU" b="1" dirty="0">
                <a:latin typeface="+mj-lt"/>
              </a:rPr>
              <a:t>аккредитацией</a:t>
            </a:r>
            <a:r>
              <a:rPr lang="ru-RU" dirty="0">
                <a:latin typeface="+mj-lt"/>
              </a:rPr>
              <a:t>», удостоверяет клиентам и пользователям услуг компетентность деятельности данных организаций. 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Для международного признания, </a:t>
            </a:r>
            <a:r>
              <a:rPr lang="ru-RU" b="1" dirty="0" smtClean="0">
                <a:latin typeface="+mj-lt"/>
              </a:rPr>
              <a:t>национальный органа по аккредитации </a:t>
            </a:r>
            <a:r>
              <a:rPr lang="ru-RU" dirty="0" smtClean="0">
                <a:latin typeface="+mj-lt"/>
              </a:rPr>
              <a:t>может входить </a:t>
            </a:r>
            <a:r>
              <a:rPr lang="ru-RU" dirty="0">
                <a:latin typeface="+mj-lt"/>
              </a:rPr>
              <a:t>в </a:t>
            </a:r>
            <a:r>
              <a:rPr lang="ru-RU" b="1" dirty="0" smtClean="0">
                <a:latin typeface="+mj-lt"/>
              </a:rPr>
              <a:t>Международный форум </a:t>
            </a:r>
            <a:r>
              <a:rPr lang="ru-RU" b="1" dirty="0">
                <a:latin typeface="+mj-lt"/>
              </a:rPr>
              <a:t>по </a:t>
            </a:r>
            <a:r>
              <a:rPr lang="ru-RU" sz="2100" b="1" dirty="0">
                <a:latin typeface="+mj-lt"/>
              </a:rPr>
              <a:t>аккредитации (IAF)</a:t>
            </a:r>
            <a:r>
              <a:rPr lang="ru-RU" sz="2100" dirty="0">
                <a:latin typeface="+mj-lt"/>
              </a:rPr>
              <a:t> и </a:t>
            </a:r>
            <a:r>
              <a:rPr lang="ru-RU" sz="2100" b="1" dirty="0" smtClean="0">
                <a:latin typeface="+mj-lt"/>
              </a:rPr>
              <a:t>Международную организацию </a:t>
            </a:r>
            <a:r>
              <a:rPr lang="ru-RU" sz="2100" b="1" dirty="0">
                <a:latin typeface="+mj-lt"/>
              </a:rPr>
              <a:t>по аккредитации лабораторий</a:t>
            </a:r>
            <a:r>
              <a:rPr lang="en-US" sz="2100" b="1" dirty="0">
                <a:latin typeface="+mj-lt"/>
              </a:rPr>
              <a:t> </a:t>
            </a:r>
            <a:r>
              <a:rPr lang="ru-RU" sz="2100" b="1" dirty="0">
                <a:latin typeface="+mj-lt"/>
              </a:rPr>
              <a:t>(ILAC)</a:t>
            </a:r>
            <a:r>
              <a:rPr lang="ru-RU" sz="2100" dirty="0">
                <a:latin typeface="+mj-lt"/>
              </a:rPr>
              <a:t>. </a:t>
            </a:r>
            <a:r>
              <a:rPr lang="ru-RU" sz="2100" b="1" dirty="0">
                <a:latin typeface="+mj-lt"/>
              </a:rPr>
              <a:t>IAF и ILAC </a:t>
            </a:r>
            <a:r>
              <a:rPr lang="ru-RU" sz="2100" dirty="0">
                <a:latin typeface="+mj-lt"/>
              </a:rPr>
              <a:t>содействуют и управляют признанием «двусторонних» или «многосторонних» «соглашений» или «договоренностей</a:t>
            </a:r>
            <a:r>
              <a:rPr lang="ru-RU" sz="2100" dirty="0" smtClean="0">
                <a:latin typeface="+mj-lt"/>
              </a:rPr>
              <a:t>», </a:t>
            </a:r>
            <a:r>
              <a:rPr lang="ru-RU" sz="2100" dirty="0">
                <a:latin typeface="+mj-lt"/>
              </a:rPr>
              <a:t>согласно которым участвующие стороны </a:t>
            </a:r>
            <a:r>
              <a:rPr lang="ru-RU" dirty="0">
                <a:latin typeface="+mj-lt"/>
              </a:rPr>
              <a:t>соглашаются обоюдно признавать результаты тестирования, инспекций, сертификации или </a:t>
            </a:r>
            <a:r>
              <a:rPr lang="ru-RU" dirty="0" smtClean="0">
                <a:latin typeface="+mj-lt"/>
              </a:rPr>
              <a:t>аккредитации, что может </a:t>
            </a:r>
            <a:r>
              <a:rPr lang="ru-RU" dirty="0">
                <a:latin typeface="+mj-lt"/>
              </a:rPr>
              <a:t>стать важным шагом на пути оптимизации числа оценок продуктов, услуг, систем, процессов и материалов, необходимых особенно в международной </a:t>
            </a:r>
            <a:r>
              <a:rPr lang="ru-RU" dirty="0" smtClean="0">
                <a:latin typeface="+mj-lt"/>
              </a:rPr>
              <a:t>торговл</a:t>
            </a:r>
            <a:r>
              <a:rPr lang="ru-RU" dirty="0">
                <a:latin typeface="+mj-lt"/>
              </a:rPr>
              <a:t>е</a:t>
            </a:r>
            <a:r>
              <a:rPr lang="ru-RU" dirty="0" smtClean="0">
                <a:latin typeface="+mj-lt"/>
              </a:rPr>
              <a:t>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19916"/>
          <a:stretch/>
        </p:blipFill>
        <p:spPr bwMode="auto">
          <a:xfrm>
            <a:off x="8328024" y="148485"/>
            <a:ext cx="3756037" cy="15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EF9E-BF13-42C4-A6B1-03416AB430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649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8AC13B83-24BF-48D8-A080-46E86D1DBCD9}"/>
</file>

<file path=customXml/itemProps2.xml><?xml version="1.0" encoding="utf-8"?>
<ds:datastoreItem xmlns:ds="http://schemas.openxmlformats.org/officeDocument/2006/customXml" ds:itemID="{68F9A061-EB19-4612-B98E-2B09B6BA9149}"/>
</file>

<file path=customXml/itemProps3.xml><?xml version="1.0" encoding="utf-8"?>
<ds:datastoreItem xmlns:ds="http://schemas.openxmlformats.org/officeDocument/2006/customXml" ds:itemID="{3A9BF2D0-044A-472D-8201-79F6E098EF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3685</Words>
  <Application>Microsoft Office PowerPoint</Application>
  <PresentationFormat>Широкоэкранный</PresentationFormat>
  <Paragraphs>709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Bookman Old Style</vt:lpstr>
      <vt:lpstr>Calibri</vt:lpstr>
      <vt:lpstr>Cambria</vt:lpstr>
      <vt:lpstr>Symbol</vt:lpstr>
      <vt:lpstr>Times New Roman</vt:lpstr>
      <vt:lpstr>Trebuchet MS</vt:lpstr>
      <vt:lpstr>Wingdings</vt:lpstr>
      <vt:lpstr>Wingdings 3</vt:lpstr>
      <vt:lpstr>Ретро</vt:lpstr>
      <vt:lpstr>Инфраструктура обеспечения качества для экспорта сельскохозяйственной и пищевой продукции </vt:lpstr>
      <vt:lpstr>Содержание:</vt:lpstr>
      <vt:lpstr>Инфраструктура качества</vt:lpstr>
      <vt:lpstr>Цели ИК</vt:lpstr>
      <vt:lpstr>Инфраструктура качества</vt:lpstr>
      <vt:lpstr>Компоненты Инфраструктуры Качества (ИК)</vt:lpstr>
      <vt:lpstr>Стандартизация</vt:lpstr>
      <vt:lpstr>Стандартизация</vt:lpstr>
      <vt:lpstr>Аккредитация</vt:lpstr>
      <vt:lpstr>Метрология</vt:lpstr>
      <vt:lpstr>Основные функции Национального Института Метрологии (НИМ):</vt:lpstr>
      <vt:lpstr>Метрология</vt:lpstr>
      <vt:lpstr>Оценка соответствии</vt:lpstr>
      <vt:lpstr>Оценка соответствии</vt:lpstr>
      <vt:lpstr>Испытания</vt:lpstr>
      <vt:lpstr>Сертификация</vt:lpstr>
      <vt:lpstr>Сертификация</vt:lpstr>
      <vt:lpstr>Системы менеджмента</vt:lpstr>
      <vt:lpstr>Глобальная инициатива по безопасности пищевых продуктов</vt:lpstr>
      <vt:lpstr>В настоящий момент  GFSI признает следующие схемы управления безопасностью пищевых продуктов:</vt:lpstr>
      <vt:lpstr>Концепция GFSI</vt:lpstr>
      <vt:lpstr>Подход GFSI</vt:lpstr>
      <vt:lpstr>Инфраструктура качества в Узбекистане, Казахстане и Таджикистане</vt:lpstr>
      <vt:lpstr>Законодательные Акты в Узбекистане, Казахстане и Таджикистане</vt:lpstr>
      <vt:lpstr>Техническое регулирование</vt:lpstr>
      <vt:lpstr>Техническое регулирование</vt:lpstr>
      <vt:lpstr>Показатели безопасности  (фрукты и овощи)</vt:lpstr>
      <vt:lpstr>Показатели безопасности  (фрукты и овощи)</vt:lpstr>
      <vt:lpstr>Показатели безопасности  (фрукты и овощи)</vt:lpstr>
      <vt:lpstr>Сравнительный анализ (изюм) </vt:lpstr>
      <vt:lpstr>Презентация PowerPoint</vt:lpstr>
      <vt:lpstr>Рекомендации по улучшению инфраструктуры качества</vt:lpstr>
      <vt:lpstr>Международный стандарт GLOBALG.A.P.</vt:lpstr>
      <vt:lpstr>Преимущества компании, имеющей сертификат GLOBALG.A.P.</vt:lpstr>
      <vt:lpstr>Ключевые точки при внедрении GLOBALG.A.P.</vt:lpstr>
      <vt:lpstr>Международный стандарт ORGANIC</vt:lpstr>
      <vt:lpstr>Преимущества при внедрении стандарта ORGANIC</vt:lpstr>
      <vt:lpstr>Техническое регулирование «ORGANIC»</vt:lpstr>
      <vt:lpstr>Сравнение международных стандартов </vt:lpstr>
      <vt:lpstr>Сертификация «HALAL»</vt:lpstr>
      <vt:lpstr>Техническое регулирование «HALAL»</vt:lpstr>
      <vt:lpstr>Ведущие импортеры халяльных продуктов в 2015 году по странам OIC (в млрд. Долларов США)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Инфраструктура качества</dc:title>
  <dc:creator>RegistrPC</dc:creator>
  <cp:lastModifiedBy>RegistrPC</cp:lastModifiedBy>
  <cp:revision>81</cp:revision>
  <dcterms:created xsi:type="dcterms:W3CDTF">2019-11-19T14:51:28Z</dcterms:created>
  <dcterms:modified xsi:type="dcterms:W3CDTF">2019-12-03T11:33:33Z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