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8.jpg" ContentType="image/jpg"/>
  <Override PartName="/ppt/media/image29.jpg" ContentType="image/jpg"/>
  <Override PartName="/ppt/media/image30.jpg" ContentType="image/jpg"/>
  <Override PartName="/ppt/media/image31.jpg" ContentType="image/jpg"/>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media/image26.jpg" ContentType="image/jpg"/>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4" r:id="rId1"/>
  </p:sldMasterIdLst>
  <p:notesMasterIdLst>
    <p:notesMasterId r:id="rId45"/>
  </p:notesMasterIdLst>
  <p:sldIdLst>
    <p:sldId id="257" r:id="rId2"/>
    <p:sldId id="285" r:id="rId3"/>
    <p:sldId id="286" r:id="rId4"/>
    <p:sldId id="305" r:id="rId5"/>
    <p:sldId id="304" r:id="rId6"/>
    <p:sldId id="287" r:id="rId7"/>
    <p:sldId id="292" r:id="rId8"/>
    <p:sldId id="293" r:id="rId9"/>
    <p:sldId id="290" r:id="rId10"/>
    <p:sldId id="296" r:id="rId11"/>
    <p:sldId id="297" r:id="rId12"/>
    <p:sldId id="299" r:id="rId13"/>
    <p:sldId id="289" r:id="rId14"/>
    <p:sldId id="298" r:id="rId15"/>
    <p:sldId id="300" r:id="rId16"/>
    <p:sldId id="301" r:id="rId17"/>
    <p:sldId id="302" r:id="rId18"/>
    <p:sldId id="303" r:id="rId19"/>
    <p:sldId id="276" r:id="rId20"/>
    <p:sldId id="284" r:id="rId21"/>
    <p:sldId id="277" r:id="rId22"/>
    <p:sldId id="278" r:id="rId23"/>
    <p:sldId id="306" r:id="rId24"/>
    <p:sldId id="291" r:id="rId25"/>
    <p:sldId id="258" r:id="rId26"/>
    <p:sldId id="259" r:id="rId27"/>
    <p:sldId id="261" r:id="rId28"/>
    <p:sldId id="260" r:id="rId29"/>
    <p:sldId id="262" r:id="rId30"/>
    <p:sldId id="269" r:id="rId31"/>
    <p:sldId id="263" r:id="rId32"/>
    <p:sldId id="307" r:id="rId33"/>
    <p:sldId id="270" r:id="rId34"/>
    <p:sldId id="271" r:id="rId35"/>
    <p:sldId id="272" r:id="rId36"/>
    <p:sldId id="273" r:id="rId37"/>
    <p:sldId id="274" r:id="rId38"/>
    <p:sldId id="283" r:id="rId39"/>
    <p:sldId id="275" r:id="rId40"/>
    <p:sldId id="279" r:id="rId41"/>
    <p:sldId id="281" r:id="rId42"/>
    <p:sldId id="282" r:id="rId43"/>
    <p:sldId id="309"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01" autoAdjust="0"/>
    <p:restoredTop sz="94872" autoAdjust="0"/>
  </p:normalViewPr>
  <p:slideViewPr>
    <p:cSldViewPr snapToGrid="0">
      <p:cViewPr varScale="1">
        <p:scale>
          <a:sx n="64" d="100"/>
          <a:sy n="64" d="100"/>
        </p:scale>
        <p:origin x="11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D5538-7274-451F-8BC7-A6D4367B76C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6EEDA0AC-5185-4AD7-A1E3-D483ABB9A545}">
      <dgm:prSet phldrT="[Текст]" custT="1"/>
      <dgm:spPr/>
      <dgm:t>
        <a:bodyPr/>
        <a:lstStyle/>
        <a:p>
          <a:r>
            <a:rPr lang="en-US" sz="2000" b="1" dirty="0">
              <a:solidFill>
                <a:schemeClr val="accent6">
                  <a:lumMod val="50000"/>
                </a:schemeClr>
              </a:solidFill>
            </a:rPr>
            <a:t>Production risk analysis.</a:t>
          </a:r>
          <a:endParaRPr lang="ru-RU" sz="2000" b="1" dirty="0">
            <a:solidFill>
              <a:schemeClr val="accent6">
                <a:lumMod val="50000"/>
              </a:schemeClr>
            </a:solidFill>
          </a:endParaRPr>
        </a:p>
      </dgm:t>
    </dgm:pt>
    <dgm:pt modelId="{8A87FC35-8294-4776-938C-6B5912901FC4}" type="parTrans" cxnId="{C2911800-45DF-4C0C-86CB-8CDC428CD689}">
      <dgm:prSet/>
      <dgm:spPr/>
      <dgm:t>
        <a:bodyPr/>
        <a:lstStyle/>
        <a:p>
          <a:endParaRPr lang="ru-RU"/>
        </a:p>
      </dgm:t>
    </dgm:pt>
    <dgm:pt modelId="{EF7AC265-1CA6-44CF-B9C2-E72910C8C1A7}" type="sibTrans" cxnId="{C2911800-45DF-4C0C-86CB-8CDC428CD689}">
      <dgm:prSet/>
      <dgm:spPr>
        <a:solidFill>
          <a:schemeClr val="accent2">
            <a:lumMod val="75000"/>
          </a:schemeClr>
        </a:solidFill>
      </dgm:spPr>
      <dgm:t>
        <a:bodyPr/>
        <a:lstStyle/>
        <a:p>
          <a:endParaRPr lang="ru-RU"/>
        </a:p>
      </dgm:t>
    </dgm:pt>
    <dgm:pt modelId="{6CB636EF-281D-4CA7-AB4D-45DB389114B7}">
      <dgm:prSet phldrT="[Текст]"/>
      <dgm:spPr/>
      <dgm:t>
        <a:bodyPr/>
        <a:lstStyle/>
        <a:p>
          <a:r>
            <a:rPr lang="en-US" b="1" dirty="0">
              <a:solidFill>
                <a:schemeClr val="accent6">
                  <a:lumMod val="50000"/>
                </a:schemeClr>
              </a:solidFill>
            </a:rPr>
            <a:t>Analysis of the soil and its suitability.</a:t>
          </a:r>
          <a:endParaRPr lang="ru-RU" b="1" dirty="0">
            <a:solidFill>
              <a:schemeClr val="accent6">
                <a:lumMod val="50000"/>
              </a:schemeClr>
            </a:solidFill>
          </a:endParaRPr>
        </a:p>
      </dgm:t>
    </dgm:pt>
    <dgm:pt modelId="{02FCA874-9614-4956-9FCA-C560C230EDDF}" type="parTrans" cxnId="{C86156E1-26B2-4C8F-B7B5-1D1263B469AD}">
      <dgm:prSet/>
      <dgm:spPr/>
      <dgm:t>
        <a:bodyPr/>
        <a:lstStyle/>
        <a:p>
          <a:endParaRPr lang="ru-RU"/>
        </a:p>
      </dgm:t>
    </dgm:pt>
    <dgm:pt modelId="{0149F0D7-81F2-4FD0-AB7B-A5824BA1B931}" type="sibTrans" cxnId="{C86156E1-26B2-4C8F-B7B5-1D1263B469AD}">
      <dgm:prSet/>
      <dgm:spPr>
        <a:solidFill>
          <a:schemeClr val="accent2">
            <a:lumMod val="75000"/>
          </a:schemeClr>
        </a:solidFill>
      </dgm:spPr>
      <dgm:t>
        <a:bodyPr/>
        <a:lstStyle/>
        <a:p>
          <a:endParaRPr lang="ru-RU"/>
        </a:p>
      </dgm:t>
    </dgm:pt>
    <dgm:pt modelId="{01181F4B-6115-42D4-9C49-C7A8617AF1C8}">
      <dgm:prSet phldrT="[Текст]"/>
      <dgm:spPr/>
      <dgm:t>
        <a:bodyPr/>
        <a:lstStyle/>
        <a:p>
          <a:r>
            <a:rPr lang="en-US" b="1" dirty="0">
              <a:solidFill>
                <a:schemeClr val="accent6">
                  <a:lumMod val="50000"/>
                </a:schemeClr>
              </a:solidFill>
            </a:rPr>
            <a:t>Analysis of water and its suitability.</a:t>
          </a:r>
          <a:endParaRPr lang="ru-RU" b="1" dirty="0">
            <a:solidFill>
              <a:schemeClr val="accent6">
                <a:lumMod val="50000"/>
              </a:schemeClr>
            </a:solidFill>
          </a:endParaRPr>
        </a:p>
      </dgm:t>
    </dgm:pt>
    <dgm:pt modelId="{51881D7C-3C9D-476E-9D3A-C632EAB49E6C}" type="parTrans" cxnId="{C7362923-D54F-4EDD-B24D-8C8DB2C6ED33}">
      <dgm:prSet/>
      <dgm:spPr/>
      <dgm:t>
        <a:bodyPr/>
        <a:lstStyle/>
        <a:p>
          <a:endParaRPr lang="ru-RU"/>
        </a:p>
      </dgm:t>
    </dgm:pt>
    <dgm:pt modelId="{D23D7F41-D4DC-44B9-BDE6-6EFFDDA14CC3}" type="sibTrans" cxnId="{C7362923-D54F-4EDD-B24D-8C8DB2C6ED33}">
      <dgm:prSet/>
      <dgm:spPr>
        <a:solidFill>
          <a:schemeClr val="accent2">
            <a:lumMod val="75000"/>
          </a:schemeClr>
        </a:solidFill>
      </dgm:spPr>
      <dgm:t>
        <a:bodyPr/>
        <a:lstStyle/>
        <a:p>
          <a:endParaRPr lang="ru-RU"/>
        </a:p>
      </dgm:t>
    </dgm:pt>
    <dgm:pt modelId="{876E8B03-9736-4A35-A433-49D14AD90FCA}">
      <dgm:prSet phldrT="[Текст]"/>
      <dgm:spPr/>
      <dgm:t>
        <a:bodyPr/>
        <a:lstStyle/>
        <a:p>
          <a:r>
            <a:rPr lang="en-US" b="1" dirty="0">
              <a:solidFill>
                <a:schemeClr val="accent6">
                  <a:lumMod val="50000"/>
                </a:schemeClr>
              </a:solidFill>
            </a:rPr>
            <a:t>Product tracking and return procedures</a:t>
          </a:r>
          <a:endParaRPr lang="ru-RU" b="1" dirty="0">
            <a:solidFill>
              <a:schemeClr val="accent6">
                <a:lumMod val="50000"/>
              </a:schemeClr>
            </a:solidFill>
          </a:endParaRPr>
        </a:p>
      </dgm:t>
    </dgm:pt>
    <dgm:pt modelId="{481D9BB6-35FA-42CC-984C-BFBB35A14A5C}" type="parTrans" cxnId="{5731CBBB-01D1-4B6D-9373-349638E20036}">
      <dgm:prSet/>
      <dgm:spPr/>
      <dgm:t>
        <a:bodyPr/>
        <a:lstStyle/>
        <a:p>
          <a:endParaRPr lang="ru-RU"/>
        </a:p>
      </dgm:t>
    </dgm:pt>
    <dgm:pt modelId="{B6E432B4-8F49-49A8-BE6B-2634929CF719}" type="sibTrans" cxnId="{5731CBBB-01D1-4B6D-9373-349638E20036}">
      <dgm:prSet/>
      <dgm:spPr>
        <a:solidFill>
          <a:schemeClr val="accent2">
            <a:lumMod val="75000"/>
          </a:schemeClr>
        </a:solidFill>
      </dgm:spPr>
      <dgm:t>
        <a:bodyPr/>
        <a:lstStyle/>
        <a:p>
          <a:endParaRPr lang="ru-RU"/>
        </a:p>
      </dgm:t>
    </dgm:pt>
    <dgm:pt modelId="{2DD8A9A7-5B9D-4FBA-9639-279A698AE96E}">
      <dgm:prSet phldrT="[Текст]"/>
      <dgm:spPr/>
      <dgm:t>
        <a:bodyPr/>
        <a:lstStyle/>
        <a:p>
          <a:r>
            <a:rPr lang="en-US" b="1" dirty="0">
              <a:solidFill>
                <a:schemeClr val="accent6">
                  <a:lumMod val="50000"/>
                </a:schemeClr>
              </a:solidFill>
            </a:rPr>
            <a:t>Planting material quality</a:t>
          </a:r>
          <a:endParaRPr lang="ru-RU" b="1" dirty="0">
            <a:solidFill>
              <a:schemeClr val="accent6">
                <a:lumMod val="50000"/>
              </a:schemeClr>
            </a:solidFill>
          </a:endParaRPr>
        </a:p>
      </dgm:t>
    </dgm:pt>
    <dgm:pt modelId="{693653E8-2B7F-4004-B238-D4DA0CD007A0}" type="parTrans" cxnId="{BFD14E0D-FE30-41CB-BBC0-5DCB0BCECB17}">
      <dgm:prSet/>
      <dgm:spPr/>
      <dgm:t>
        <a:bodyPr/>
        <a:lstStyle/>
        <a:p>
          <a:endParaRPr lang="ru-RU"/>
        </a:p>
      </dgm:t>
    </dgm:pt>
    <dgm:pt modelId="{07504FDF-52EE-47BD-A082-44A03782C19E}" type="sibTrans" cxnId="{BFD14E0D-FE30-41CB-BBC0-5DCB0BCECB17}">
      <dgm:prSet/>
      <dgm:spPr>
        <a:solidFill>
          <a:schemeClr val="accent2">
            <a:lumMod val="75000"/>
          </a:schemeClr>
        </a:solidFill>
      </dgm:spPr>
      <dgm:t>
        <a:bodyPr/>
        <a:lstStyle/>
        <a:p>
          <a:endParaRPr lang="ru-RU"/>
        </a:p>
      </dgm:t>
    </dgm:pt>
    <dgm:pt modelId="{CABC8045-7882-4D48-B94C-583B2AFD9FE8}">
      <dgm:prSet phldrT="[Текст]"/>
      <dgm:spPr/>
      <dgm:t>
        <a:bodyPr/>
        <a:lstStyle/>
        <a:p>
          <a:r>
            <a:rPr lang="en-US" b="1" dirty="0">
              <a:solidFill>
                <a:schemeClr val="accent6">
                  <a:lumMod val="50000"/>
                </a:schemeClr>
              </a:solidFill>
            </a:rPr>
            <a:t>Occupational safety and hygiene.</a:t>
          </a:r>
          <a:endParaRPr lang="ru-RU" b="1" dirty="0">
            <a:solidFill>
              <a:schemeClr val="accent6">
                <a:lumMod val="50000"/>
              </a:schemeClr>
            </a:solidFill>
          </a:endParaRPr>
        </a:p>
      </dgm:t>
    </dgm:pt>
    <dgm:pt modelId="{9DED850D-ACB0-41E5-B250-24E29FF13325}" type="parTrans" cxnId="{12EC49A1-C006-4E3B-9E50-A847369A3F68}">
      <dgm:prSet/>
      <dgm:spPr/>
      <dgm:t>
        <a:bodyPr/>
        <a:lstStyle/>
        <a:p>
          <a:endParaRPr lang="ru-RU"/>
        </a:p>
      </dgm:t>
    </dgm:pt>
    <dgm:pt modelId="{095218F7-EBAD-4A5F-ACD9-E1A6D1D55347}" type="sibTrans" cxnId="{12EC49A1-C006-4E3B-9E50-A847369A3F68}">
      <dgm:prSet/>
      <dgm:spPr>
        <a:solidFill>
          <a:schemeClr val="accent2">
            <a:lumMod val="75000"/>
          </a:schemeClr>
        </a:solidFill>
      </dgm:spPr>
      <dgm:t>
        <a:bodyPr/>
        <a:lstStyle/>
        <a:p>
          <a:endParaRPr lang="ru-RU"/>
        </a:p>
      </dgm:t>
    </dgm:pt>
    <dgm:pt modelId="{A9012ED8-F485-4888-BD8B-73DA5A5C0762}">
      <dgm:prSet phldrT="[Текст]"/>
      <dgm:spPr/>
      <dgm:t>
        <a:bodyPr/>
        <a:lstStyle/>
        <a:p>
          <a:r>
            <a:rPr lang="en-US" b="1" dirty="0">
              <a:solidFill>
                <a:schemeClr val="accent6">
                  <a:lumMod val="50000"/>
                </a:schemeClr>
              </a:solidFill>
            </a:rPr>
            <a:t>Environmental protection</a:t>
          </a:r>
          <a:endParaRPr lang="ru-RU" b="1" dirty="0">
            <a:solidFill>
              <a:schemeClr val="accent6">
                <a:lumMod val="50000"/>
              </a:schemeClr>
            </a:solidFill>
          </a:endParaRPr>
        </a:p>
      </dgm:t>
    </dgm:pt>
    <dgm:pt modelId="{6F59FA2D-3B48-4A42-9C3A-2262C157A5F6}" type="parTrans" cxnId="{A29D9534-24FA-4D34-A88A-9418D2FD8A56}">
      <dgm:prSet/>
      <dgm:spPr/>
      <dgm:t>
        <a:bodyPr/>
        <a:lstStyle/>
        <a:p>
          <a:endParaRPr lang="ru-RU"/>
        </a:p>
      </dgm:t>
    </dgm:pt>
    <dgm:pt modelId="{B0A241DF-139E-4573-9534-17B71B40D0C5}" type="sibTrans" cxnId="{A29D9534-24FA-4D34-A88A-9418D2FD8A56}">
      <dgm:prSet/>
      <dgm:spPr>
        <a:solidFill>
          <a:schemeClr val="accent2">
            <a:lumMod val="75000"/>
          </a:schemeClr>
        </a:solidFill>
      </dgm:spPr>
      <dgm:t>
        <a:bodyPr/>
        <a:lstStyle/>
        <a:p>
          <a:endParaRPr lang="ru-RU"/>
        </a:p>
      </dgm:t>
    </dgm:pt>
    <dgm:pt modelId="{BC50E7BC-969D-44D7-9FB8-C972DB95BE46}">
      <dgm:prSet phldrT="[Текст]"/>
      <dgm:spPr/>
      <dgm:t>
        <a:bodyPr/>
        <a:lstStyle/>
        <a:p>
          <a:r>
            <a:rPr lang="en-US" b="1" dirty="0">
              <a:solidFill>
                <a:schemeClr val="accent6">
                  <a:lumMod val="50000"/>
                </a:schemeClr>
              </a:solidFill>
            </a:rPr>
            <a:t>Application of integrated plant protection system</a:t>
          </a:r>
          <a:endParaRPr lang="ru-RU" b="1" dirty="0">
            <a:solidFill>
              <a:schemeClr val="accent6">
                <a:lumMod val="50000"/>
              </a:schemeClr>
            </a:solidFill>
          </a:endParaRPr>
        </a:p>
      </dgm:t>
    </dgm:pt>
    <dgm:pt modelId="{822A64D4-A757-4AC7-80A9-85F722CF198A}" type="parTrans" cxnId="{5FB1B742-00E0-4729-8E2F-A04FEC8A0A0E}">
      <dgm:prSet/>
      <dgm:spPr/>
      <dgm:t>
        <a:bodyPr/>
        <a:lstStyle/>
        <a:p>
          <a:endParaRPr lang="ru-RU"/>
        </a:p>
      </dgm:t>
    </dgm:pt>
    <dgm:pt modelId="{9E8E6BC2-C1AF-4EF0-86AB-002916D4730E}" type="sibTrans" cxnId="{5FB1B742-00E0-4729-8E2F-A04FEC8A0A0E}">
      <dgm:prSet/>
      <dgm:spPr>
        <a:solidFill>
          <a:schemeClr val="accent2">
            <a:lumMod val="75000"/>
          </a:schemeClr>
        </a:solidFill>
      </dgm:spPr>
      <dgm:t>
        <a:bodyPr/>
        <a:lstStyle/>
        <a:p>
          <a:endParaRPr lang="ru-RU"/>
        </a:p>
      </dgm:t>
    </dgm:pt>
    <dgm:pt modelId="{4AF67CF4-8F20-43AD-8238-2410A9342557}">
      <dgm:prSet phldrT="[Текст]"/>
      <dgm:spPr/>
      <dgm:t>
        <a:bodyPr/>
        <a:lstStyle/>
        <a:p>
          <a:r>
            <a:rPr lang="en-US" b="1" dirty="0">
              <a:solidFill>
                <a:schemeClr val="accent6">
                  <a:lumMod val="50000"/>
                </a:schemeClr>
              </a:solidFill>
            </a:rPr>
            <a:t>Proper harvesting, processing and storage of products.</a:t>
          </a:r>
          <a:endParaRPr lang="ru-RU" b="1" dirty="0"/>
        </a:p>
      </dgm:t>
    </dgm:pt>
    <dgm:pt modelId="{A49FE3C2-9DC2-4C5B-9EA5-05A4E39E78C2}" type="parTrans" cxnId="{14CD660C-8F13-4154-A702-8B8B3A605696}">
      <dgm:prSet/>
      <dgm:spPr/>
      <dgm:t>
        <a:bodyPr/>
        <a:lstStyle/>
        <a:p>
          <a:endParaRPr lang="ru-RU"/>
        </a:p>
      </dgm:t>
    </dgm:pt>
    <dgm:pt modelId="{AA465F7D-D23A-49ED-8F2E-704F26C4D6B9}" type="sibTrans" cxnId="{14CD660C-8F13-4154-A702-8B8B3A605696}">
      <dgm:prSet/>
      <dgm:spPr/>
      <dgm:t>
        <a:bodyPr/>
        <a:lstStyle/>
        <a:p>
          <a:endParaRPr lang="ru-RU"/>
        </a:p>
      </dgm:t>
    </dgm:pt>
    <dgm:pt modelId="{232A29E4-CE75-4BC5-A4C3-050D81B9F446}" type="pres">
      <dgm:prSet presAssocID="{370D5538-7274-451F-8BC7-A6D4367B76C7}" presName="Name0" presStyleCnt="0">
        <dgm:presLayoutVars>
          <dgm:dir/>
          <dgm:resizeHandles/>
        </dgm:presLayoutVars>
      </dgm:prSet>
      <dgm:spPr/>
    </dgm:pt>
    <dgm:pt modelId="{E428DC95-928E-4ADA-AE3F-BE767960FCB0}" type="pres">
      <dgm:prSet presAssocID="{6EEDA0AC-5185-4AD7-A1E3-D483ABB9A545}" presName="compNode" presStyleCnt="0"/>
      <dgm:spPr/>
    </dgm:pt>
    <dgm:pt modelId="{0C0840C5-1DB2-42A0-8942-1C44D535837D}" type="pres">
      <dgm:prSet presAssocID="{6EEDA0AC-5185-4AD7-A1E3-D483ABB9A545}" presName="dummyConnPt" presStyleCnt="0"/>
      <dgm:spPr/>
    </dgm:pt>
    <dgm:pt modelId="{44381112-F8C3-424C-B765-1655648D8F9D}" type="pres">
      <dgm:prSet presAssocID="{6EEDA0AC-5185-4AD7-A1E3-D483ABB9A545}" presName="node" presStyleLbl="node1" presStyleIdx="0" presStyleCnt="9" custLinFactNeighborX="-3190" custLinFactNeighborY="-118">
        <dgm:presLayoutVars>
          <dgm:bulletEnabled val="1"/>
        </dgm:presLayoutVars>
      </dgm:prSet>
      <dgm:spPr/>
    </dgm:pt>
    <dgm:pt modelId="{0EFDD492-CDD6-4276-A800-5E047031A2D8}" type="pres">
      <dgm:prSet presAssocID="{EF7AC265-1CA6-44CF-B9C2-E72910C8C1A7}" presName="sibTrans" presStyleLbl="bgSibTrans2D1" presStyleIdx="0" presStyleCnt="8" custAng="138587" custScaleX="95218" custScaleY="134552"/>
      <dgm:spPr/>
    </dgm:pt>
    <dgm:pt modelId="{7658D117-65C4-418A-A6BD-AA0EB1E4172D}" type="pres">
      <dgm:prSet presAssocID="{6CB636EF-281D-4CA7-AB4D-45DB389114B7}" presName="compNode" presStyleCnt="0"/>
      <dgm:spPr/>
    </dgm:pt>
    <dgm:pt modelId="{F8193045-C0FD-4D42-88CD-A3A1ADBF2037}" type="pres">
      <dgm:prSet presAssocID="{6CB636EF-281D-4CA7-AB4D-45DB389114B7}" presName="dummyConnPt" presStyleCnt="0"/>
      <dgm:spPr/>
    </dgm:pt>
    <dgm:pt modelId="{B96870C9-22BD-4170-AC23-E54BA52EA83D}" type="pres">
      <dgm:prSet presAssocID="{6CB636EF-281D-4CA7-AB4D-45DB389114B7}" presName="node" presStyleLbl="node1" presStyleIdx="1" presStyleCnt="9">
        <dgm:presLayoutVars>
          <dgm:bulletEnabled val="1"/>
        </dgm:presLayoutVars>
      </dgm:prSet>
      <dgm:spPr/>
    </dgm:pt>
    <dgm:pt modelId="{8D96D7B7-8276-456F-97B9-06EEC4A1B851}" type="pres">
      <dgm:prSet presAssocID="{0149F0D7-81F2-4FD0-AB7B-A5824BA1B931}" presName="sibTrans" presStyleLbl="bgSibTrans2D1" presStyleIdx="1" presStyleCnt="8"/>
      <dgm:spPr/>
    </dgm:pt>
    <dgm:pt modelId="{DFA2114D-0BF5-440C-AD68-F98D332C9E95}" type="pres">
      <dgm:prSet presAssocID="{01181F4B-6115-42D4-9C49-C7A8617AF1C8}" presName="compNode" presStyleCnt="0"/>
      <dgm:spPr/>
    </dgm:pt>
    <dgm:pt modelId="{DAC5B76B-4297-4157-82FC-6682D4861F00}" type="pres">
      <dgm:prSet presAssocID="{01181F4B-6115-42D4-9C49-C7A8617AF1C8}" presName="dummyConnPt" presStyleCnt="0"/>
      <dgm:spPr/>
    </dgm:pt>
    <dgm:pt modelId="{F466E145-5660-46F8-98B2-A11F66BD5A4D}" type="pres">
      <dgm:prSet presAssocID="{01181F4B-6115-42D4-9C49-C7A8617AF1C8}" presName="node" presStyleLbl="node1" presStyleIdx="2" presStyleCnt="9">
        <dgm:presLayoutVars>
          <dgm:bulletEnabled val="1"/>
        </dgm:presLayoutVars>
      </dgm:prSet>
      <dgm:spPr/>
    </dgm:pt>
    <dgm:pt modelId="{F5049F29-1325-40F5-A8AE-88706F65AB6F}" type="pres">
      <dgm:prSet presAssocID="{D23D7F41-D4DC-44B9-BDE6-6EFFDDA14CC3}" presName="sibTrans" presStyleLbl="bgSibTrans2D1" presStyleIdx="2" presStyleCnt="8"/>
      <dgm:spPr/>
    </dgm:pt>
    <dgm:pt modelId="{1A36DA9B-B2DE-4E57-A974-484C2684E0D4}" type="pres">
      <dgm:prSet presAssocID="{876E8B03-9736-4A35-A433-49D14AD90FCA}" presName="compNode" presStyleCnt="0"/>
      <dgm:spPr/>
    </dgm:pt>
    <dgm:pt modelId="{0937DAC0-1A0D-4C52-8A49-2EB7AFC8D87E}" type="pres">
      <dgm:prSet presAssocID="{876E8B03-9736-4A35-A433-49D14AD90FCA}" presName="dummyConnPt" presStyleCnt="0"/>
      <dgm:spPr/>
    </dgm:pt>
    <dgm:pt modelId="{0D0F5655-3AC7-470E-8ACA-D9382AA59BB8}" type="pres">
      <dgm:prSet presAssocID="{876E8B03-9736-4A35-A433-49D14AD90FCA}" presName="node" presStyleLbl="node1" presStyleIdx="3" presStyleCnt="9" custLinFactNeighborX="2226" custLinFactNeighborY="1118">
        <dgm:presLayoutVars>
          <dgm:bulletEnabled val="1"/>
        </dgm:presLayoutVars>
      </dgm:prSet>
      <dgm:spPr/>
    </dgm:pt>
    <dgm:pt modelId="{80EE90D3-8283-424D-85CF-4E519B6B25DB}" type="pres">
      <dgm:prSet presAssocID="{B6E432B4-8F49-49A8-BE6B-2634929CF719}" presName="sibTrans" presStyleLbl="bgSibTrans2D1" presStyleIdx="3" presStyleCnt="8"/>
      <dgm:spPr/>
    </dgm:pt>
    <dgm:pt modelId="{DDFAAA36-CD3F-4FFB-9924-EC12B5C46A48}" type="pres">
      <dgm:prSet presAssocID="{2DD8A9A7-5B9D-4FBA-9639-279A698AE96E}" presName="compNode" presStyleCnt="0"/>
      <dgm:spPr/>
    </dgm:pt>
    <dgm:pt modelId="{998F83CB-1DA4-4FDF-950C-EB7781013965}" type="pres">
      <dgm:prSet presAssocID="{2DD8A9A7-5B9D-4FBA-9639-279A698AE96E}" presName="dummyConnPt" presStyleCnt="0"/>
      <dgm:spPr/>
    </dgm:pt>
    <dgm:pt modelId="{8E2BFA41-6F75-4293-8FE9-AD96C91B8D55}" type="pres">
      <dgm:prSet presAssocID="{2DD8A9A7-5B9D-4FBA-9639-279A698AE96E}" presName="node" presStyleLbl="node1" presStyleIdx="4" presStyleCnt="9" custLinFactNeighborX="2226">
        <dgm:presLayoutVars>
          <dgm:bulletEnabled val="1"/>
        </dgm:presLayoutVars>
      </dgm:prSet>
      <dgm:spPr/>
    </dgm:pt>
    <dgm:pt modelId="{8F9A8CC4-775E-4F0D-84E0-2742096B4C99}" type="pres">
      <dgm:prSet presAssocID="{07504FDF-52EE-47BD-A082-44A03782C19E}" presName="sibTrans" presStyleLbl="bgSibTrans2D1" presStyleIdx="4" presStyleCnt="8"/>
      <dgm:spPr/>
    </dgm:pt>
    <dgm:pt modelId="{D0F07DE8-A83C-4A95-9114-8B17E81B020B}" type="pres">
      <dgm:prSet presAssocID="{CABC8045-7882-4D48-B94C-583B2AFD9FE8}" presName="compNode" presStyleCnt="0"/>
      <dgm:spPr/>
    </dgm:pt>
    <dgm:pt modelId="{6A93D981-26FC-43BA-B73C-411E93270AD8}" type="pres">
      <dgm:prSet presAssocID="{CABC8045-7882-4D48-B94C-583B2AFD9FE8}" presName="dummyConnPt" presStyleCnt="0"/>
      <dgm:spPr/>
    </dgm:pt>
    <dgm:pt modelId="{0AB306A2-FC05-4EBB-BA0E-4EC5E61F8610}" type="pres">
      <dgm:prSet presAssocID="{CABC8045-7882-4D48-B94C-583B2AFD9FE8}" presName="node" presStyleLbl="node1" presStyleIdx="5" presStyleCnt="9" custScaleY="99000" custLinFactNeighborX="2226" custLinFactNeighborY="1749">
        <dgm:presLayoutVars>
          <dgm:bulletEnabled val="1"/>
        </dgm:presLayoutVars>
      </dgm:prSet>
      <dgm:spPr/>
    </dgm:pt>
    <dgm:pt modelId="{24837200-2C3A-42ED-B62C-F32DD6DEFC1C}" type="pres">
      <dgm:prSet presAssocID="{095218F7-EBAD-4A5F-ACD9-E1A6D1D55347}" presName="sibTrans" presStyleLbl="bgSibTrans2D1" presStyleIdx="5" presStyleCnt="8"/>
      <dgm:spPr/>
    </dgm:pt>
    <dgm:pt modelId="{6DD9719A-E094-4AF7-B0B0-5289C41C2487}" type="pres">
      <dgm:prSet presAssocID="{A9012ED8-F485-4888-BD8B-73DA5A5C0762}" presName="compNode" presStyleCnt="0"/>
      <dgm:spPr/>
    </dgm:pt>
    <dgm:pt modelId="{F399EB55-ADB3-44B0-8BE5-507A5121F6F6}" type="pres">
      <dgm:prSet presAssocID="{A9012ED8-F485-4888-BD8B-73DA5A5C0762}" presName="dummyConnPt" presStyleCnt="0"/>
      <dgm:spPr/>
    </dgm:pt>
    <dgm:pt modelId="{1314608D-ECE0-4F58-B32E-ED4FAAAA8B5A}" type="pres">
      <dgm:prSet presAssocID="{A9012ED8-F485-4888-BD8B-73DA5A5C0762}" presName="node" presStyleLbl="node1" presStyleIdx="6" presStyleCnt="9">
        <dgm:presLayoutVars>
          <dgm:bulletEnabled val="1"/>
        </dgm:presLayoutVars>
      </dgm:prSet>
      <dgm:spPr/>
    </dgm:pt>
    <dgm:pt modelId="{5E4C795A-29D0-4D79-8E09-84456E1C2478}" type="pres">
      <dgm:prSet presAssocID="{B0A241DF-139E-4573-9534-17B71B40D0C5}" presName="sibTrans" presStyleLbl="bgSibTrans2D1" presStyleIdx="6" presStyleCnt="8"/>
      <dgm:spPr/>
    </dgm:pt>
    <dgm:pt modelId="{2C4EDE9F-9743-4C8A-98FC-30511B841D63}" type="pres">
      <dgm:prSet presAssocID="{BC50E7BC-969D-44D7-9FB8-C972DB95BE46}" presName="compNode" presStyleCnt="0"/>
      <dgm:spPr/>
    </dgm:pt>
    <dgm:pt modelId="{6803F407-1A19-4E1C-80F5-B3107AF4D9FF}" type="pres">
      <dgm:prSet presAssocID="{BC50E7BC-969D-44D7-9FB8-C972DB95BE46}" presName="dummyConnPt" presStyleCnt="0"/>
      <dgm:spPr/>
    </dgm:pt>
    <dgm:pt modelId="{CDE098E5-A84C-4B33-9A36-7EEF2C1BB289}" type="pres">
      <dgm:prSet presAssocID="{BC50E7BC-969D-44D7-9FB8-C972DB95BE46}" presName="node" presStyleLbl="node1" presStyleIdx="7" presStyleCnt="9">
        <dgm:presLayoutVars>
          <dgm:bulletEnabled val="1"/>
        </dgm:presLayoutVars>
      </dgm:prSet>
      <dgm:spPr/>
    </dgm:pt>
    <dgm:pt modelId="{1052BBE2-5F93-4E15-BA50-0BB2746E5783}" type="pres">
      <dgm:prSet presAssocID="{9E8E6BC2-C1AF-4EF0-86AB-002916D4730E}" presName="sibTrans" presStyleLbl="bgSibTrans2D1" presStyleIdx="7" presStyleCnt="8"/>
      <dgm:spPr/>
    </dgm:pt>
    <dgm:pt modelId="{DF3C47E5-6E77-49D3-9F50-9687EE16D670}" type="pres">
      <dgm:prSet presAssocID="{4AF67CF4-8F20-43AD-8238-2410A9342557}" presName="compNode" presStyleCnt="0"/>
      <dgm:spPr/>
    </dgm:pt>
    <dgm:pt modelId="{91EB2424-A7F7-43AE-8EAC-F62B03996D5D}" type="pres">
      <dgm:prSet presAssocID="{4AF67CF4-8F20-43AD-8238-2410A9342557}" presName="dummyConnPt" presStyleCnt="0"/>
      <dgm:spPr/>
    </dgm:pt>
    <dgm:pt modelId="{B96F5FDB-E3D8-4A34-A7E7-1A3EF25723AC}" type="pres">
      <dgm:prSet presAssocID="{4AF67CF4-8F20-43AD-8238-2410A9342557}" presName="node" presStyleLbl="node1" presStyleIdx="8" presStyleCnt="9">
        <dgm:presLayoutVars>
          <dgm:bulletEnabled val="1"/>
        </dgm:presLayoutVars>
      </dgm:prSet>
      <dgm:spPr/>
    </dgm:pt>
  </dgm:ptLst>
  <dgm:cxnLst>
    <dgm:cxn modelId="{C2911800-45DF-4C0C-86CB-8CDC428CD689}" srcId="{370D5538-7274-451F-8BC7-A6D4367B76C7}" destId="{6EEDA0AC-5185-4AD7-A1E3-D483ABB9A545}" srcOrd="0" destOrd="0" parTransId="{8A87FC35-8294-4776-938C-6B5912901FC4}" sibTransId="{EF7AC265-1CA6-44CF-B9C2-E72910C8C1A7}"/>
    <dgm:cxn modelId="{50AA9E08-4907-4E55-8707-01C6C2AA2B99}" type="presOf" srcId="{B0A241DF-139E-4573-9534-17B71B40D0C5}" destId="{5E4C795A-29D0-4D79-8E09-84456E1C2478}" srcOrd="0" destOrd="0" presId="urn:microsoft.com/office/officeart/2005/8/layout/bProcess4"/>
    <dgm:cxn modelId="{14CD660C-8F13-4154-A702-8B8B3A605696}" srcId="{370D5538-7274-451F-8BC7-A6D4367B76C7}" destId="{4AF67CF4-8F20-43AD-8238-2410A9342557}" srcOrd="8" destOrd="0" parTransId="{A49FE3C2-9DC2-4C5B-9EA5-05A4E39E78C2}" sibTransId="{AA465F7D-D23A-49ED-8F2E-704F26C4D6B9}"/>
    <dgm:cxn modelId="{BFD14E0D-FE30-41CB-BBC0-5DCB0BCECB17}" srcId="{370D5538-7274-451F-8BC7-A6D4367B76C7}" destId="{2DD8A9A7-5B9D-4FBA-9639-279A698AE96E}" srcOrd="4" destOrd="0" parTransId="{693653E8-2B7F-4004-B238-D4DA0CD007A0}" sibTransId="{07504FDF-52EE-47BD-A082-44A03782C19E}"/>
    <dgm:cxn modelId="{C7362923-D54F-4EDD-B24D-8C8DB2C6ED33}" srcId="{370D5538-7274-451F-8BC7-A6D4367B76C7}" destId="{01181F4B-6115-42D4-9C49-C7A8617AF1C8}" srcOrd="2" destOrd="0" parTransId="{51881D7C-3C9D-476E-9D3A-C632EAB49E6C}" sibTransId="{D23D7F41-D4DC-44B9-BDE6-6EFFDDA14CC3}"/>
    <dgm:cxn modelId="{5454EA25-2EAB-4F9B-9E97-F610DAD7A319}" type="presOf" srcId="{D23D7F41-D4DC-44B9-BDE6-6EFFDDA14CC3}" destId="{F5049F29-1325-40F5-A8AE-88706F65AB6F}" srcOrd="0" destOrd="0" presId="urn:microsoft.com/office/officeart/2005/8/layout/bProcess4"/>
    <dgm:cxn modelId="{A29D9534-24FA-4D34-A88A-9418D2FD8A56}" srcId="{370D5538-7274-451F-8BC7-A6D4367B76C7}" destId="{A9012ED8-F485-4888-BD8B-73DA5A5C0762}" srcOrd="6" destOrd="0" parTransId="{6F59FA2D-3B48-4A42-9C3A-2262C157A5F6}" sibTransId="{B0A241DF-139E-4573-9534-17B71B40D0C5}"/>
    <dgm:cxn modelId="{F5E5A635-EA8F-49FE-A734-456E9FC5F97C}" type="presOf" srcId="{07504FDF-52EE-47BD-A082-44A03782C19E}" destId="{8F9A8CC4-775E-4F0D-84E0-2742096B4C99}" srcOrd="0" destOrd="0" presId="urn:microsoft.com/office/officeart/2005/8/layout/bProcess4"/>
    <dgm:cxn modelId="{4E7B0242-468D-469D-A21C-219B724856E8}" type="presOf" srcId="{2DD8A9A7-5B9D-4FBA-9639-279A698AE96E}" destId="{8E2BFA41-6F75-4293-8FE9-AD96C91B8D55}" srcOrd="0" destOrd="0" presId="urn:microsoft.com/office/officeart/2005/8/layout/bProcess4"/>
    <dgm:cxn modelId="{5FB1B742-00E0-4729-8E2F-A04FEC8A0A0E}" srcId="{370D5538-7274-451F-8BC7-A6D4367B76C7}" destId="{BC50E7BC-969D-44D7-9FB8-C972DB95BE46}" srcOrd="7" destOrd="0" parTransId="{822A64D4-A757-4AC7-80A9-85F722CF198A}" sibTransId="{9E8E6BC2-C1AF-4EF0-86AB-002916D4730E}"/>
    <dgm:cxn modelId="{68906A6E-FBA2-4461-A235-77328B15DDC5}" type="presOf" srcId="{095218F7-EBAD-4A5F-ACD9-E1A6D1D55347}" destId="{24837200-2C3A-42ED-B62C-F32DD6DEFC1C}" srcOrd="0" destOrd="0" presId="urn:microsoft.com/office/officeart/2005/8/layout/bProcess4"/>
    <dgm:cxn modelId="{11F9DF6E-48F9-4427-9A2F-CA935081959A}" type="presOf" srcId="{4AF67CF4-8F20-43AD-8238-2410A9342557}" destId="{B96F5FDB-E3D8-4A34-A7E7-1A3EF25723AC}" srcOrd="0" destOrd="0" presId="urn:microsoft.com/office/officeart/2005/8/layout/bProcess4"/>
    <dgm:cxn modelId="{6DF24372-2B1C-4AC3-89F6-866E6DC630F8}" type="presOf" srcId="{9E8E6BC2-C1AF-4EF0-86AB-002916D4730E}" destId="{1052BBE2-5F93-4E15-BA50-0BB2746E5783}" srcOrd="0" destOrd="0" presId="urn:microsoft.com/office/officeart/2005/8/layout/bProcess4"/>
    <dgm:cxn modelId="{AC33CA78-7790-4EBF-85D1-E906F7A833A4}" type="presOf" srcId="{BC50E7BC-969D-44D7-9FB8-C972DB95BE46}" destId="{CDE098E5-A84C-4B33-9A36-7EEF2C1BB289}" srcOrd="0" destOrd="0" presId="urn:microsoft.com/office/officeart/2005/8/layout/bProcess4"/>
    <dgm:cxn modelId="{5410C17D-C964-4B21-A866-2F75D37638EA}" type="presOf" srcId="{370D5538-7274-451F-8BC7-A6D4367B76C7}" destId="{232A29E4-CE75-4BC5-A4C3-050D81B9F446}" srcOrd="0" destOrd="0" presId="urn:microsoft.com/office/officeart/2005/8/layout/bProcess4"/>
    <dgm:cxn modelId="{504F0A8B-02A3-46D7-A741-6B2A07575CAE}" type="presOf" srcId="{B6E432B4-8F49-49A8-BE6B-2634929CF719}" destId="{80EE90D3-8283-424D-85CF-4E519B6B25DB}" srcOrd="0" destOrd="0" presId="urn:microsoft.com/office/officeart/2005/8/layout/bProcess4"/>
    <dgm:cxn modelId="{89D61F8B-3AF9-400D-B344-E7CE48EC8BC8}" type="presOf" srcId="{A9012ED8-F485-4888-BD8B-73DA5A5C0762}" destId="{1314608D-ECE0-4F58-B32E-ED4FAAAA8B5A}" srcOrd="0" destOrd="0" presId="urn:microsoft.com/office/officeart/2005/8/layout/bProcess4"/>
    <dgm:cxn modelId="{12EC49A1-C006-4E3B-9E50-A847369A3F68}" srcId="{370D5538-7274-451F-8BC7-A6D4367B76C7}" destId="{CABC8045-7882-4D48-B94C-583B2AFD9FE8}" srcOrd="5" destOrd="0" parTransId="{9DED850D-ACB0-41E5-B250-24E29FF13325}" sibTransId="{095218F7-EBAD-4A5F-ACD9-E1A6D1D55347}"/>
    <dgm:cxn modelId="{8C65FFA3-9D98-411A-B344-D5C0E3B447CB}" type="presOf" srcId="{876E8B03-9736-4A35-A433-49D14AD90FCA}" destId="{0D0F5655-3AC7-470E-8ACA-D9382AA59BB8}" srcOrd="0" destOrd="0" presId="urn:microsoft.com/office/officeart/2005/8/layout/bProcess4"/>
    <dgm:cxn modelId="{429F22B6-F2C2-4E75-BB5C-9FD318E7C684}" type="presOf" srcId="{CABC8045-7882-4D48-B94C-583B2AFD9FE8}" destId="{0AB306A2-FC05-4EBB-BA0E-4EC5E61F8610}" srcOrd="0" destOrd="0" presId="urn:microsoft.com/office/officeart/2005/8/layout/bProcess4"/>
    <dgm:cxn modelId="{5731CBBB-01D1-4B6D-9373-349638E20036}" srcId="{370D5538-7274-451F-8BC7-A6D4367B76C7}" destId="{876E8B03-9736-4A35-A433-49D14AD90FCA}" srcOrd="3" destOrd="0" parTransId="{481D9BB6-35FA-42CC-984C-BFBB35A14A5C}" sibTransId="{B6E432B4-8F49-49A8-BE6B-2634929CF719}"/>
    <dgm:cxn modelId="{ECA877BC-4FA7-498C-9784-AF2F356DC029}" type="presOf" srcId="{6EEDA0AC-5185-4AD7-A1E3-D483ABB9A545}" destId="{44381112-F8C3-424C-B765-1655648D8F9D}" srcOrd="0" destOrd="0" presId="urn:microsoft.com/office/officeart/2005/8/layout/bProcess4"/>
    <dgm:cxn modelId="{A1DA1CC1-8509-4E11-B7D2-5271EC8D05E9}" type="presOf" srcId="{01181F4B-6115-42D4-9C49-C7A8617AF1C8}" destId="{F466E145-5660-46F8-98B2-A11F66BD5A4D}" srcOrd="0" destOrd="0" presId="urn:microsoft.com/office/officeart/2005/8/layout/bProcess4"/>
    <dgm:cxn modelId="{D3F891C4-2FF7-41D0-87B5-B55BFB2C2837}" type="presOf" srcId="{EF7AC265-1CA6-44CF-B9C2-E72910C8C1A7}" destId="{0EFDD492-CDD6-4276-A800-5E047031A2D8}" srcOrd="0" destOrd="0" presId="urn:microsoft.com/office/officeart/2005/8/layout/bProcess4"/>
    <dgm:cxn modelId="{6BA6AACF-2BE7-4C97-B9E9-ECB2A24DB80D}" type="presOf" srcId="{6CB636EF-281D-4CA7-AB4D-45DB389114B7}" destId="{B96870C9-22BD-4170-AC23-E54BA52EA83D}" srcOrd="0" destOrd="0" presId="urn:microsoft.com/office/officeart/2005/8/layout/bProcess4"/>
    <dgm:cxn modelId="{C86156E1-26B2-4C8F-B7B5-1D1263B469AD}" srcId="{370D5538-7274-451F-8BC7-A6D4367B76C7}" destId="{6CB636EF-281D-4CA7-AB4D-45DB389114B7}" srcOrd="1" destOrd="0" parTransId="{02FCA874-9614-4956-9FCA-C560C230EDDF}" sibTransId="{0149F0D7-81F2-4FD0-AB7B-A5824BA1B931}"/>
    <dgm:cxn modelId="{06C00EE7-D227-43EC-9460-C2DED4DF0274}" type="presOf" srcId="{0149F0D7-81F2-4FD0-AB7B-A5824BA1B931}" destId="{8D96D7B7-8276-456F-97B9-06EEC4A1B851}" srcOrd="0" destOrd="0" presId="urn:microsoft.com/office/officeart/2005/8/layout/bProcess4"/>
    <dgm:cxn modelId="{BBE04246-D6A2-4D21-8D2A-31B7FE11861D}" type="presParOf" srcId="{232A29E4-CE75-4BC5-A4C3-050D81B9F446}" destId="{E428DC95-928E-4ADA-AE3F-BE767960FCB0}" srcOrd="0" destOrd="0" presId="urn:microsoft.com/office/officeart/2005/8/layout/bProcess4"/>
    <dgm:cxn modelId="{2AB1BDD9-EF57-42A1-AA7C-34B9CB8F7271}" type="presParOf" srcId="{E428DC95-928E-4ADA-AE3F-BE767960FCB0}" destId="{0C0840C5-1DB2-42A0-8942-1C44D535837D}" srcOrd="0" destOrd="0" presId="urn:microsoft.com/office/officeart/2005/8/layout/bProcess4"/>
    <dgm:cxn modelId="{C72E7253-5363-4BC7-B05B-77A7457307AB}" type="presParOf" srcId="{E428DC95-928E-4ADA-AE3F-BE767960FCB0}" destId="{44381112-F8C3-424C-B765-1655648D8F9D}" srcOrd="1" destOrd="0" presId="urn:microsoft.com/office/officeart/2005/8/layout/bProcess4"/>
    <dgm:cxn modelId="{2296DC17-9051-4AFC-A023-BDC2A3A3AB20}" type="presParOf" srcId="{232A29E4-CE75-4BC5-A4C3-050D81B9F446}" destId="{0EFDD492-CDD6-4276-A800-5E047031A2D8}" srcOrd="1" destOrd="0" presId="urn:microsoft.com/office/officeart/2005/8/layout/bProcess4"/>
    <dgm:cxn modelId="{C1FB76A8-7662-45D7-9EB2-2189DFB84743}" type="presParOf" srcId="{232A29E4-CE75-4BC5-A4C3-050D81B9F446}" destId="{7658D117-65C4-418A-A6BD-AA0EB1E4172D}" srcOrd="2" destOrd="0" presId="urn:microsoft.com/office/officeart/2005/8/layout/bProcess4"/>
    <dgm:cxn modelId="{8D1FEB9A-8749-472C-83DD-F8A5CAC6F044}" type="presParOf" srcId="{7658D117-65C4-418A-A6BD-AA0EB1E4172D}" destId="{F8193045-C0FD-4D42-88CD-A3A1ADBF2037}" srcOrd="0" destOrd="0" presId="urn:microsoft.com/office/officeart/2005/8/layout/bProcess4"/>
    <dgm:cxn modelId="{E7627D66-BCC2-4819-A868-F882C76C4FC1}" type="presParOf" srcId="{7658D117-65C4-418A-A6BD-AA0EB1E4172D}" destId="{B96870C9-22BD-4170-AC23-E54BA52EA83D}" srcOrd="1" destOrd="0" presId="urn:microsoft.com/office/officeart/2005/8/layout/bProcess4"/>
    <dgm:cxn modelId="{0D0234C4-7B09-432F-97EA-DA7A26D56C83}" type="presParOf" srcId="{232A29E4-CE75-4BC5-A4C3-050D81B9F446}" destId="{8D96D7B7-8276-456F-97B9-06EEC4A1B851}" srcOrd="3" destOrd="0" presId="urn:microsoft.com/office/officeart/2005/8/layout/bProcess4"/>
    <dgm:cxn modelId="{EB23E60D-A412-478F-8A7F-F59A615B73A9}" type="presParOf" srcId="{232A29E4-CE75-4BC5-A4C3-050D81B9F446}" destId="{DFA2114D-0BF5-440C-AD68-F98D332C9E95}" srcOrd="4" destOrd="0" presId="urn:microsoft.com/office/officeart/2005/8/layout/bProcess4"/>
    <dgm:cxn modelId="{3265B5FC-8DAF-4C48-AEA3-1867A14457B6}" type="presParOf" srcId="{DFA2114D-0BF5-440C-AD68-F98D332C9E95}" destId="{DAC5B76B-4297-4157-82FC-6682D4861F00}" srcOrd="0" destOrd="0" presId="urn:microsoft.com/office/officeart/2005/8/layout/bProcess4"/>
    <dgm:cxn modelId="{02CEAFE4-A88B-407F-821E-92D2A905DDE4}" type="presParOf" srcId="{DFA2114D-0BF5-440C-AD68-F98D332C9E95}" destId="{F466E145-5660-46F8-98B2-A11F66BD5A4D}" srcOrd="1" destOrd="0" presId="urn:microsoft.com/office/officeart/2005/8/layout/bProcess4"/>
    <dgm:cxn modelId="{5633551D-04B1-4940-9759-CF00C55CECBC}" type="presParOf" srcId="{232A29E4-CE75-4BC5-A4C3-050D81B9F446}" destId="{F5049F29-1325-40F5-A8AE-88706F65AB6F}" srcOrd="5" destOrd="0" presId="urn:microsoft.com/office/officeart/2005/8/layout/bProcess4"/>
    <dgm:cxn modelId="{988EF8CD-C872-4B01-80AC-3C52918E79C6}" type="presParOf" srcId="{232A29E4-CE75-4BC5-A4C3-050D81B9F446}" destId="{1A36DA9B-B2DE-4E57-A974-484C2684E0D4}" srcOrd="6" destOrd="0" presId="urn:microsoft.com/office/officeart/2005/8/layout/bProcess4"/>
    <dgm:cxn modelId="{EE4B064E-4297-41DC-BA05-26D7EE8EC276}" type="presParOf" srcId="{1A36DA9B-B2DE-4E57-A974-484C2684E0D4}" destId="{0937DAC0-1A0D-4C52-8A49-2EB7AFC8D87E}" srcOrd="0" destOrd="0" presId="urn:microsoft.com/office/officeart/2005/8/layout/bProcess4"/>
    <dgm:cxn modelId="{BA0427D0-BEC6-4910-830E-59DCB4BD5750}" type="presParOf" srcId="{1A36DA9B-B2DE-4E57-A974-484C2684E0D4}" destId="{0D0F5655-3AC7-470E-8ACA-D9382AA59BB8}" srcOrd="1" destOrd="0" presId="urn:microsoft.com/office/officeart/2005/8/layout/bProcess4"/>
    <dgm:cxn modelId="{86BBE094-97A0-41CB-AA78-AA4FC06C188F}" type="presParOf" srcId="{232A29E4-CE75-4BC5-A4C3-050D81B9F446}" destId="{80EE90D3-8283-424D-85CF-4E519B6B25DB}" srcOrd="7" destOrd="0" presId="urn:microsoft.com/office/officeart/2005/8/layout/bProcess4"/>
    <dgm:cxn modelId="{6AC46474-C187-45D6-8CF6-F9854A54DD32}" type="presParOf" srcId="{232A29E4-CE75-4BC5-A4C3-050D81B9F446}" destId="{DDFAAA36-CD3F-4FFB-9924-EC12B5C46A48}" srcOrd="8" destOrd="0" presId="urn:microsoft.com/office/officeart/2005/8/layout/bProcess4"/>
    <dgm:cxn modelId="{6EFB694F-EBBD-4D44-A603-9BB47D7C1772}" type="presParOf" srcId="{DDFAAA36-CD3F-4FFB-9924-EC12B5C46A48}" destId="{998F83CB-1DA4-4FDF-950C-EB7781013965}" srcOrd="0" destOrd="0" presId="urn:microsoft.com/office/officeart/2005/8/layout/bProcess4"/>
    <dgm:cxn modelId="{474EF2B7-2EC5-4A41-A19E-E978BA1E826B}" type="presParOf" srcId="{DDFAAA36-CD3F-4FFB-9924-EC12B5C46A48}" destId="{8E2BFA41-6F75-4293-8FE9-AD96C91B8D55}" srcOrd="1" destOrd="0" presId="urn:microsoft.com/office/officeart/2005/8/layout/bProcess4"/>
    <dgm:cxn modelId="{D8DA738B-01BF-4D44-AD19-CF0A889B4FC8}" type="presParOf" srcId="{232A29E4-CE75-4BC5-A4C3-050D81B9F446}" destId="{8F9A8CC4-775E-4F0D-84E0-2742096B4C99}" srcOrd="9" destOrd="0" presId="urn:microsoft.com/office/officeart/2005/8/layout/bProcess4"/>
    <dgm:cxn modelId="{BA71F7A0-8147-47D1-B738-95E94CFE8437}" type="presParOf" srcId="{232A29E4-CE75-4BC5-A4C3-050D81B9F446}" destId="{D0F07DE8-A83C-4A95-9114-8B17E81B020B}" srcOrd="10" destOrd="0" presId="urn:microsoft.com/office/officeart/2005/8/layout/bProcess4"/>
    <dgm:cxn modelId="{9A6F0F62-149C-42B5-B278-BB0808BA101B}" type="presParOf" srcId="{D0F07DE8-A83C-4A95-9114-8B17E81B020B}" destId="{6A93D981-26FC-43BA-B73C-411E93270AD8}" srcOrd="0" destOrd="0" presId="urn:microsoft.com/office/officeart/2005/8/layout/bProcess4"/>
    <dgm:cxn modelId="{261F3EC4-A321-4728-B8FA-D0AAD78A1715}" type="presParOf" srcId="{D0F07DE8-A83C-4A95-9114-8B17E81B020B}" destId="{0AB306A2-FC05-4EBB-BA0E-4EC5E61F8610}" srcOrd="1" destOrd="0" presId="urn:microsoft.com/office/officeart/2005/8/layout/bProcess4"/>
    <dgm:cxn modelId="{C9E44E36-1E44-4CD4-BEE7-0659E89A5F67}" type="presParOf" srcId="{232A29E4-CE75-4BC5-A4C3-050D81B9F446}" destId="{24837200-2C3A-42ED-B62C-F32DD6DEFC1C}" srcOrd="11" destOrd="0" presId="urn:microsoft.com/office/officeart/2005/8/layout/bProcess4"/>
    <dgm:cxn modelId="{C0E19CCB-7BC5-4EF2-A7E0-332EDEFB36BC}" type="presParOf" srcId="{232A29E4-CE75-4BC5-A4C3-050D81B9F446}" destId="{6DD9719A-E094-4AF7-B0B0-5289C41C2487}" srcOrd="12" destOrd="0" presId="urn:microsoft.com/office/officeart/2005/8/layout/bProcess4"/>
    <dgm:cxn modelId="{B6A4FDC0-C9CF-4590-92B8-49847710999C}" type="presParOf" srcId="{6DD9719A-E094-4AF7-B0B0-5289C41C2487}" destId="{F399EB55-ADB3-44B0-8BE5-507A5121F6F6}" srcOrd="0" destOrd="0" presId="urn:microsoft.com/office/officeart/2005/8/layout/bProcess4"/>
    <dgm:cxn modelId="{E72CE74D-7423-46FC-8E75-D41E0EE13BA8}" type="presParOf" srcId="{6DD9719A-E094-4AF7-B0B0-5289C41C2487}" destId="{1314608D-ECE0-4F58-B32E-ED4FAAAA8B5A}" srcOrd="1" destOrd="0" presId="urn:microsoft.com/office/officeart/2005/8/layout/bProcess4"/>
    <dgm:cxn modelId="{25805220-E7EF-4B71-BBF4-AAE0EA43C285}" type="presParOf" srcId="{232A29E4-CE75-4BC5-A4C3-050D81B9F446}" destId="{5E4C795A-29D0-4D79-8E09-84456E1C2478}" srcOrd="13" destOrd="0" presId="urn:microsoft.com/office/officeart/2005/8/layout/bProcess4"/>
    <dgm:cxn modelId="{1A026B15-8FB5-438E-A76F-5A77590AB7F5}" type="presParOf" srcId="{232A29E4-CE75-4BC5-A4C3-050D81B9F446}" destId="{2C4EDE9F-9743-4C8A-98FC-30511B841D63}" srcOrd="14" destOrd="0" presId="urn:microsoft.com/office/officeart/2005/8/layout/bProcess4"/>
    <dgm:cxn modelId="{07103775-03FA-4595-B15C-A937C30BFE33}" type="presParOf" srcId="{2C4EDE9F-9743-4C8A-98FC-30511B841D63}" destId="{6803F407-1A19-4E1C-80F5-B3107AF4D9FF}" srcOrd="0" destOrd="0" presId="urn:microsoft.com/office/officeart/2005/8/layout/bProcess4"/>
    <dgm:cxn modelId="{8C709318-CF16-43A2-95D0-E86B6F347892}" type="presParOf" srcId="{2C4EDE9F-9743-4C8A-98FC-30511B841D63}" destId="{CDE098E5-A84C-4B33-9A36-7EEF2C1BB289}" srcOrd="1" destOrd="0" presId="urn:microsoft.com/office/officeart/2005/8/layout/bProcess4"/>
    <dgm:cxn modelId="{00E21F45-A86C-4D12-A766-F4C158179769}" type="presParOf" srcId="{232A29E4-CE75-4BC5-A4C3-050D81B9F446}" destId="{1052BBE2-5F93-4E15-BA50-0BB2746E5783}" srcOrd="15" destOrd="0" presId="urn:microsoft.com/office/officeart/2005/8/layout/bProcess4"/>
    <dgm:cxn modelId="{83F878A9-464B-4AF1-932A-E0CB06D612BB}" type="presParOf" srcId="{232A29E4-CE75-4BC5-A4C3-050D81B9F446}" destId="{DF3C47E5-6E77-49D3-9F50-9687EE16D670}" srcOrd="16" destOrd="0" presId="urn:microsoft.com/office/officeart/2005/8/layout/bProcess4"/>
    <dgm:cxn modelId="{B7F193EE-D66D-45EB-B034-AA90A249E6DF}" type="presParOf" srcId="{DF3C47E5-6E77-49D3-9F50-9687EE16D670}" destId="{91EB2424-A7F7-43AE-8EAC-F62B03996D5D}" srcOrd="0" destOrd="0" presId="urn:microsoft.com/office/officeart/2005/8/layout/bProcess4"/>
    <dgm:cxn modelId="{BED9711C-E123-44D7-A3D5-8AD40DD34E40}" type="presParOf" srcId="{DF3C47E5-6E77-49D3-9F50-9687EE16D670}" destId="{B96F5FDB-E3D8-4A34-A7E7-1A3EF25723A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DD492-CDD6-4276-A800-5E047031A2D8}">
      <dsp:nvSpPr>
        <dsp:cNvPr id="0" name=""/>
        <dsp:cNvSpPr/>
      </dsp:nvSpPr>
      <dsp:spPr>
        <a:xfrm rot="5400000">
          <a:off x="466936" y="1117373"/>
          <a:ext cx="1724913" cy="292717"/>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4381112-F8C3-424C-B765-1655648D8F9D}">
      <dsp:nvSpPr>
        <dsp:cNvPr id="0" name=""/>
        <dsp:cNvSpPr/>
      </dsp:nvSpPr>
      <dsp:spPr>
        <a:xfrm>
          <a:off x="805344" y="0"/>
          <a:ext cx="2417221" cy="14503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lumMod val="50000"/>
                </a:schemeClr>
              </a:solidFill>
            </a:rPr>
            <a:t>Production risk analysis.</a:t>
          </a:r>
          <a:endParaRPr lang="ru-RU" sz="2000" b="1" kern="1200" dirty="0">
            <a:solidFill>
              <a:schemeClr val="accent6">
                <a:lumMod val="50000"/>
              </a:schemeClr>
            </a:solidFill>
          </a:endParaRPr>
        </a:p>
      </dsp:txBody>
      <dsp:txXfrm>
        <a:off x="847823" y="42479"/>
        <a:ext cx="2332263" cy="1365374"/>
      </dsp:txXfrm>
    </dsp:sp>
    <dsp:sp modelId="{8D96D7B7-8276-456F-97B9-06EEC4A1B851}">
      <dsp:nvSpPr>
        <dsp:cNvPr id="0" name=""/>
        <dsp:cNvSpPr/>
      </dsp:nvSpPr>
      <dsp:spPr>
        <a:xfrm rot="5400000">
          <a:off x="467640" y="2966450"/>
          <a:ext cx="1804715" cy="21754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B96870C9-22BD-4170-AC23-E54BA52EA83D}">
      <dsp:nvSpPr>
        <dsp:cNvPr id="0" name=""/>
        <dsp:cNvSpPr/>
      </dsp:nvSpPr>
      <dsp:spPr>
        <a:xfrm>
          <a:off x="882454" y="1814169"/>
          <a:ext cx="2417221" cy="14503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6">
                  <a:lumMod val="50000"/>
                </a:schemeClr>
              </a:solidFill>
            </a:rPr>
            <a:t>Analysis of the soil and its suitability.</a:t>
          </a:r>
          <a:endParaRPr lang="ru-RU" sz="2100" b="1" kern="1200" dirty="0">
            <a:solidFill>
              <a:schemeClr val="accent6">
                <a:lumMod val="50000"/>
              </a:schemeClr>
            </a:solidFill>
          </a:endParaRPr>
        </a:p>
      </dsp:txBody>
      <dsp:txXfrm>
        <a:off x="924933" y="1856648"/>
        <a:ext cx="2332263" cy="1365374"/>
      </dsp:txXfrm>
    </dsp:sp>
    <dsp:sp modelId="{F5049F29-1325-40F5-A8AE-88706F65AB6F}">
      <dsp:nvSpPr>
        <dsp:cNvPr id="0" name=""/>
        <dsp:cNvSpPr/>
      </dsp:nvSpPr>
      <dsp:spPr>
        <a:xfrm rot="12275">
          <a:off x="1369988" y="3882836"/>
          <a:ext cx="3264632" cy="21754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466E145-5660-46F8-98B2-A11F66BD5A4D}">
      <dsp:nvSpPr>
        <dsp:cNvPr id="0" name=""/>
        <dsp:cNvSpPr/>
      </dsp:nvSpPr>
      <dsp:spPr>
        <a:xfrm>
          <a:off x="882454" y="3627085"/>
          <a:ext cx="2417221" cy="14503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6">
                  <a:lumMod val="50000"/>
                </a:schemeClr>
              </a:solidFill>
            </a:rPr>
            <a:t>Analysis of water and its suitability.</a:t>
          </a:r>
          <a:endParaRPr lang="ru-RU" sz="2100" b="1" kern="1200" dirty="0">
            <a:solidFill>
              <a:schemeClr val="accent6">
                <a:lumMod val="50000"/>
              </a:schemeClr>
            </a:solidFill>
          </a:endParaRPr>
        </a:p>
      </dsp:txBody>
      <dsp:txXfrm>
        <a:off x="924933" y="3669564"/>
        <a:ext cx="2332263" cy="1365374"/>
      </dsp:txXfrm>
    </dsp:sp>
    <dsp:sp modelId="{80EE90D3-8283-424D-85CF-4E519B6B25DB}">
      <dsp:nvSpPr>
        <dsp:cNvPr id="0" name=""/>
        <dsp:cNvSpPr/>
      </dsp:nvSpPr>
      <dsp:spPr>
        <a:xfrm rot="16200000">
          <a:off x="3728473" y="2974328"/>
          <a:ext cx="1820473" cy="21754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D0F5655-3AC7-470E-8ACA-D9382AA59BB8}">
      <dsp:nvSpPr>
        <dsp:cNvPr id="0" name=""/>
        <dsp:cNvSpPr/>
      </dsp:nvSpPr>
      <dsp:spPr>
        <a:xfrm>
          <a:off x="4151165" y="3642843"/>
          <a:ext cx="2417221" cy="14503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6">
                  <a:lumMod val="50000"/>
                </a:schemeClr>
              </a:solidFill>
            </a:rPr>
            <a:t>Product tracking and return procedures</a:t>
          </a:r>
          <a:endParaRPr lang="ru-RU" sz="2100" b="1" kern="1200" dirty="0">
            <a:solidFill>
              <a:schemeClr val="accent6">
                <a:lumMod val="50000"/>
              </a:schemeClr>
            </a:solidFill>
          </a:endParaRPr>
        </a:p>
      </dsp:txBody>
      <dsp:txXfrm>
        <a:off x="4193644" y="3685322"/>
        <a:ext cx="2332263" cy="1365374"/>
      </dsp:txXfrm>
    </dsp:sp>
    <dsp:sp modelId="{8F9A8CC4-775E-4F0D-84E0-2742096B4C99}">
      <dsp:nvSpPr>
        <dsp:cNvPr id="0" name=""/>
        <dsp:cNvSpPr/>
      </dsp:nvSpPr>
      <dsp:spPr>
        <a:xfrm rot="16200000">
          <a:off x="3752640" y="1169822"/>
          <a:ext cx="1772138" cy="21754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E2BFA41-6F75-4293-8FE9-AD96C91B8D55}">
      <dsp:nvSpPr>
        <dsp:cNvPr id="0" name=""/>
        <dsp:cNvSpPr/>
      </dsp:nvSpPr>
      <dsp:spPr>
        <a:xfrm>
          <a:off x="4151165" y="1814169"/>
          <a:ext cx="2417221" cy="14503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6">
                  <a:lumMod val="50000"/>
                </a:schemeClr>
              </a:solidFill>
            </a:rPr>
            <a:t>Planting material quality</a:t>
          </a:r>
          <a:endParaRPr lang="ru-RU" sz="2100" b="1" kern="1200" dirty="0">
            <a:solidFill>
              <a:schemeClr val="accent6">
                <a:lumMod val="50000"/>
              </a:schemeClr>
            </a:solidFill>
          </a:endParaRPr>
        </a:p>
      </dsp:txBody>
      <dsp:txXfrm>
        <a:off x="4193644" y="1856648"/>
        <a:ext cx="2332263" cy="1365374"/>
      </dsp:txXfrm>
    </dsp:sp>
    <dsp:sp modelId="{24837200-2C3A-42ED-B62C-F32DD6DEFC1C}">
      <dsp:nvSpPr>
        <dsp:cNvPr id="0" name=""/>
        <dsp:cNvSpPr/>
      </dsp:nvSpPr>
      <dsp:spPr>
        <a:xfrm rot="21584739">
          <a:off x="4642794" y="272686"/>
          <a:ext cx="3157027" cy="21754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AB306A2-FC05-4EBB-BA0E-4EC5E61F8610}">
      <dsp:nvSpPr>
        <dsp:cNvPr id="0" name=""/>
        <dsp:cNvSpPr/>
      </dsp:nvSpPr>
      <dsp:spPr>
        <a:xfrm>
          <a:off x="4151165" y="41123"/>
          <a:ext cx="2417221" cy="14358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6">
                  <a:lumMod val="50000"/>
                </a:schemeClr>
              </a:solidFill>
            </a:rPr>
            <a:t>Occupational safety and hygiene.</a:t>
          </a:r>
          <a:endParaRPr lang="ru-RU" sz="2100" b="1" kern="1200" dirty="0">
            <a:solidFill>
              <a:schemeClr val="accent6">
                <a:lumMod val="50000"/>
              </a:schemeClr>
            </a:solidFill>
          </a:endParaRPr>
        </a:p>
      </dsp:txBody>
      <dsp:txXfrm>
        <a:off x="4193219" y="83177"/>
        <a:ext cx="2333113" cy="1351721"/>
      </dsp:txXfrm>
    </dsp:sp>
    <dsp:sp modelId="{5E4C795A-29D0-4D79-8E09-84456E1C2478}">
      <dsp:nvSpPr>
        <dsp:cNvPr id="0" name=""/>
        <dsp:cNvSpPr/>
      </dsp:nvSpPr>
      <dsp:spPr>
        <a:xfrm rot="5400000">
          <a:off x="6897449" y="1168037"/>
          <a:ext cx="1804715" cy="21754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314608D-ECE0-4F58-B32E-ED4FAAAA8B5A}">
      <dsp:nvSpPr>
        <dsp:cNvPr id="0" name=""/>
        <dsp:cNvSpPr/>
      </dsp:nvSpPr>
      <dsp:spPr>
        <a:xfrm>
          <a:off x="7312262" y="15757"/>
          <a:ext cx="2417221" cy="14503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6">
                  <a:lumMod val="50000"/>
                </a:schemeClr>
              </a:solidFill>
            </a:rPr>
            <a:t>Environmental protection</a:t>
          </a:r>
          <a:endParaRPr lang="ru-RU" sz="2100" b="1" kern="1200" dirty="0">
            <a:solidFill>
              <a:schemeClr val="accent6">
                <a:lumMod val="50000"/>
              </a:schemeClr>
            </a:solidFill>
          </a:endParaRPr>
        </a:p>
      </dsp:txBody>
      <dsp:txXfrm>
        <a:off x="7354741" y="58236"/>
        <a:ext cx="2332263" cy="1365374"/>
      </dsp:txXfrm>
    </dsp:sp>
    <dsp:sp modelId="{1052BBE2-5F93-4E15-BA50-0BB2746E5783}">
      <dsp:nvSpPr>
        <dsp:cNvPr id="0" name=""/>
        <dsp:cNvSpPr/>
      </dsp:nvSpPr>
      <dsp:spPr>
        <a:xfrm rot="5400000">
          <a:off x="6897449" y="2980953"/>
          <a:ext cx="1804715" cy="217549"/>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DE098E5-A84C-4B33-9A36-7EEF2C1BB289}">
      <dsp:nvSpPr>
        <dsp:cNvPr id="0" name=""/>
        <dsp:cNvSpPr/>
      </dsp:nvSpPr>
      <dsp:spPr>
        <a:xfrm>
          <a:off x="7312262" y="1828673"/>
          <a:ext cx="2417221" cy="14503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6">
                  <a:lumMod val="50000"/>
                </a:schemeClr>
              </a:solidFill>
            </a:rPr>
            <a:t>Application of integrated plant protection system</a:t>
          </a:r>
          <a:endParaRPr lang="ru-RU" sz="2100" b="1" kern="1200" dirty="0">
            <a:solidFill>
              <a:schemeClr val="accent6">
                <a:lumMod val="50000"/>
              </a:schemeClr>
            </a:solidFill>
          </a:endParaRPr>
        </a:p>
      </dsp:txBody>
      <dsp:txXfrm>
        <a:off x="7354741" y="1871152"/>
        <a:ext cx="2332263" cy="1365374"/>
      </dsp:txXfrm>
    </dsp:sp>
    <dsp:sp modelId="{B96F5FDB-E3D8-4A34-A7E7-1A3EF25723AC}">
      <dsp:nvSpPr>
        <dsp:cNvPr id="0" name=""/>
        <dsp:cNvSpPr/>
      </dsp:nvSpPr>
      <dsp:spPr>
        <a:xfrm>
          <a:off x="7312262" y="3641589"/>
          <a:ext cx="2417221" cy="14503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6">
                  <a:lumMod val="50000"/>
                </a:schemeClr>
              </a:solidFill>
            </a:rPr>
            <a:t>Proper harvesting, processing and storage of products.</a:t>
          </a:r>
          <a:endParaRPr lang="ru-RU" sz="2100" b="1" kern="1200" dirty="0"/>
        </a:p>
      </dsp:txBody>
      <dsp:txXfrm>
        <a:off x="7354741" y="3684068"/>
        <a:ext cx="2332263" cy="136537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093CA-99B4-4F52-BC03-94659011C6AE}" type="datetimeFigureOut">
              <a:rPr lang="ru-RU" smtClean="0"/>
              <a:t>04.12.2019</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5038C-E165-4E80-94AF-AED12E0CCB3E}" type="slidenum">
              <a:rPr lang="ru-RU" smtClean="0"/>
              <a:t>‹#›</a:t>
            </a:fld>
            <a:endParaRPr lang="ru-RU" dirty="0"/>
          </a:p>
        </p:txBody>
      </p:sp>
    </p:spTree>
    <p:extLst>
      <p:ext uri="{BB962C8B-B14F-4D97-AF65-F5344CB8AC3E}">
        <p14:creationId xmlns:p14="http://schemas.microsoft.com/office/powerpoint/2010/main" val="232300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15038C-E165-4E80-94AF-AED12E0CCB3E}" type="slidenum">
              <a:rPr lang="ru-RU" smtClean="0"/>
              <a:t>6</a:t>
            </a:fld>
            <a:endParaRPr lang="ru-RU" dirty="0"/>
          </a:p>
        </p:txBody>
      </p:sp>
    </p:spTree>
    <p:extLst>
      <p:ext uri="{BB962C8B-B14F-4D97-AF65-F5344CB8AC3E}">
        <p14:creationId xmlns:p14="http://schemas.microsoft.com/office/powerpoint/2010/main" val="285751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15038C-E165-4E80-94AF-AED12E0CCB3E}" type="slidenum">
              <a:rPr lang="ru-RU" smtClean="0"/>
              <a:t>32</a:t>
            </a:fld>
            <a:endParaRPr lang="ru-RU" dirty="0"/>
          </a:p>
        </p:txBody>
      </p:sp>
    </p:spTree>
    <p:extLst>
      <p:ext uri="{BB962C8B-B14F-4D97-AF65-F5344CB8AC3E}">
        <p14:creationId xmlns:p14="http://schemas.microsoft.com/office/powerpoint/2010/main" val="326548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345057E-BEDA-47F5-963B-F35B63EEFDF8}" type="datetime1">
              <a:rPr lang="ru-RU" smtClean="0"/>
              <a:t>04.12.2019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525EF9E-BF13-42C4-A6B1-03416AB430CC}" type="slidenum">
              <a:rPr lang="ru-RU" smtClean="0"/>
              <a:t>‹#›</a:t>
            </a:fld>
            <a:endParaRPr lang="ru-R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61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966E476-5ABF-4A5A-9FBD-7A4FB2FA0E1F}" type="datetime1">
              <a:rPr lang="ru-RU" smtClean="0"/>
              <a:t>04.12.2019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525EF9E-BF13-42C4-A6B1-03416AB430CC}" type="slidenum">
              <a:rPr lang="ru-RU" smtClean="0"/>
              <a:t>‹#›</a:t>
            </a:fld>
            <a:endParaRPr lang="ru-RU" dirty="0"/>
          </a:p>
        </p:txBody>
      </p:sp>
    </p:spTree>
    <p:extLst>
      <p:ext uri="{BB962C8B-B14F-4D97-AF65-F5344CB8AC3E}">
        <p14:creationId xmlns:p14="http://schemas.microsoft.com/office/powerpoint/2010/main" val="15623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64E5EB8-BDCC-4C21-A2FB-C38D3E8D0592}" type="datetime1">
              <a:rPr lang="ru-RU" smtClean="0"/>
              <a:t>04.12.2019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525EF9E-BF13-42C4-A6B1-03416AB430CC}" type="slidenum">
              <a:rPr lang="ru-RU" smtClean="0"/>
              <a:t>‹#›</a:t>
            </a:fld>
            <a:endParaRPr lang="ru-RU" dirty="0"/>
          </a:p>
        </p:txBody>
      </p:sp>
    </p:spTree>
    <p:extLst>
      <p:ext uri="{BB962C8B-B14F-4D97-AF65-F5344CB8AC3E}">
        <p14:creationId xmlns:p14="http://schemas.microsoft.com/office/powerpoint/2010/main" val="87500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8014C7B-C3A3-41E8-8E71-F2FEA288CCD9}" type="datetime1">
              <a:rPr lang="ru-RU" smtClean="0"/>
              <a:t>04.12.2019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F6B4638-405D-4A43-9AED-1D5940BB82B1}" type="slidenum">
              <a:rPr lang="ru-RU" smtClean="0"/>
              <a:t>‹#›</a:t>
            </a:fld>
            <a:endParaRPr lang="ru-RU" dirty="0"/>
          </a:p>
        </p:txBody>
      </p:sp>
    </p:spTree>
    <p:extLst>
      <p:ext uri="{BB962C8B-B14F-4D97-AF65-F5344CB8AC3E}">
        <p14:creationId xmlns:p14="http://schemas.microsoft.com/office/powerpoint/2010/main" val="170978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EA1925E-CF1E-46A0-9734-7CFC16884640}" type="datetime1">
              <a:rPr lang="ru-RU" smtClean="0"/>
              <a:t>04.12.2019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525EF9E-BF13-42C4-A6B1-03416AB430CC}" type="slidenum">
              <a:rPr lang="ru-RU" smtClean="0"/>
              <a:t>‹#›</a:t>
            </a:fld>
            <a:endParaRPr lang="ru-RU" dirty="0"/>
          </a:p>
        </p:txBody>
      </p:sp>
    </p:spTree>
    <p:extLst>
      <p:ext uri="{BB962C8B-B14F-4D97-AF65-F5344CB8AC3E}">
        <p14:creationId xmlns:p14="http://schemas.microsoft.com/office/powerpoint/2010/main" val="76296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D3BC5E-F0DB-42C3-8C51-370CDA1A4574}" type="datetime1">
              <a:rPr lang="ru-RU" smtClean="0"/>
              <a:t>04.12.2019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525EF9E-BF13-42C4-A6B1-03416AB430CC}" type="slidenum">
              <a:rPr lang="ru-RU" smtClean="0"/>
              <a:t>‹#›</a:t>
            </a:fld>
            <a:endParaRPr lang="ru-R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8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BD4661D-6611-4B09-8ADE-3186A9EBEC0B}" type="datetime1">
              <a:rPr lang="ru-RU" smtClean="0"/>
              <a:t>04.12.2019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525EF9E-BF13-42C4-A6B1-03416AB430CC}" type="slidenum">
              <a:rPr lang="ru-RU" smtClean="0"/>
              <a:t>‹#›</a:t>
            </a:fld>
            <a:endParaRPr lang="ru-RU" dirty="0"/>
          </a:p>
        </p:txBody>
      </p:sp>
    </p:spTree>
    <p:extLst>
      <p:ext uri="{BB962C8B-B14F-4D97-AF65-F5344CB8AC3E}">
        <p14:creationId xmlns:p14="http://schemas.microsoft.com/office/powerpoint/2010/main" val="14701977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DF1A46E-2624-4D85-8DD9-B12A9D040080}" type="datetime1">
              <a:rPr lang="ru-RU" smtClean="0"/>
              <a:t>04.12.2019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525EF9E-BF13-42C4-A6B1-03416AB430CC}" type="slidenum">
              <a:rPr lang="ru-RU" smtClean="0"/>
              <a:t>‹#›</a:t>
            </a:fld>
            <a:endParaRPr lang="ru-RU" dirty="0"/>
          </a:p>
        </p:txBody>
      </p:sp>
    </p:spTree>
    <p:extLst>
      <p:ext uri="{BB962C8B-B14F-4D97-AF65-F5344CB8AC3E}">
        <p14:creationId xmlns:p14="http://schemas.microsoft.com/office/powerpoint/2010/main" val="4131586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36551AB-EB7C-4D5E-830E-724F4748A399}" type="datetime1">
              <a:rPr lang="ru-RU" smtClean="0"/>
              <a:t>04.12.2019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525EF9E-BF13-42C4-A6B1-03416AB430CC}" type="slidenum">
              <a:rPr lang="ru-RU" smtClean="0"/>
              <a:t>‹#›</a:t>
            </a:fld>
            <a:endParaRPr lang="ru-RU" dirty="0"/>
          </a:p>
        </p:txBody>
      </p:sp>
    </p:spTree>
    <p:extLst>
      <p:ext uri="{BB962C8B-B14F-4D97-AF65-F5344CB8AC3E}">
        <p14:creationId xmlns:p14="http://schemas.microsoft.com/office/powerpoint/2010/main" val="105902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F6927C-5FCF-45EA-9790-786877903F74}" type="datetime1">
              <a:rPr lang="ru-RU" smtClean="0"/>
              <a:t>04.12.2019</a:t>
            </a:fld>
            <a:endParaRPr lang="ru-RU"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dirty="0"/>
          </a:p>
        </p:txBody>
      </p:sp>
      <p:sp>
        <p:nvSpPr>
          <p:cNvPr id="9" name="Slide Number Placeholder 8"/>
          <p:cNvSpPr>
            <a:spLocks noGrp="1"/>
          </p:cNvSpPr>
          <p:nvPr>
            <p:ph type="sldNum" sz="quarter" idx="12"/>
          </p:nvPr>
        </p:nvSpPr>
        <p:spPr/>
        <p:txBody>
          <a:bodyPr/>
          <a:lstStyle/>
          <a:p>
            <a:fld id="{A525EF9E-BF13-42C4-A6B1-03416AB430CC}" type="slidenum">
              <a:rPr lang="ru-RU" smtClean="0"/>
              <a:t>‹#›</a:t>
            </a:fld>
            <a:endParaRPr lang="ru-RU" dirty="0"/>
          </a:p>
        </p:txBody>
      </p:sp>
    </p:spTree>
    <p:extLst>
      <p:ext uri="{BB962C8B-B14F-4D97-AF65-F5344CB8AC3E}">
        <p14:creationId xmlns:p14="http://schemas.microsoft.com/office/powerpoint/2010/main" val="74770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546E54-6C93-4E6B-9AD4-FDAA57FFCFE4}" type="datetime1">
              <a:rPr lang="ru-RU" smtClean="0"/>
              <a:t>04.12.2019</a:t>
            </a:fld>
            <a:endParaRPr lang="ru-RU"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25EF9E-BF13-42C4-A6B1-03416AB430CC}" type="slidenum">
              <a:rPr lang="ru-RU" smtClean="0"/>
              <a:t>‹#›</a:t>
            </a:fld>
            <a:endParaRPr lang="ru-RU" dirty="0"/>
          </a:p>
        </p:txBody>
      </p:sp>
    </p:spTree>
    <p:extLst>
      <p:ext uri="{BB962C8B-B14F-4D97-AF65-F5344CB8AC3E}">
        <p14:creationId xmlns:p14="http://schemas.microsoft.com/office/powerpoint/2010/main" val="20520942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F6F5161-B4D7-41CC-B972-F7B5027943FB}" type="datetime1">
              <a:rPr lang="ru-RU" smtClean="0"/>
              <a:t>04.12.2019</a:t>
            </a:fld>
            <a:endParaRPr lang="ru-RU"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25EF9E-BF13-42C4-A6B1-03416AB430CC}" type="slidenum">
              <a:rPr lang="ru-RU" smtClean="0"/>
              <a:t>‹#›</a:t>
            </a:fld>
            <a:endParaRPr lang="ru-RU" dirty="0"/>
          </a:p>
        </p:txBody>
      </p:sp>
    </p:spTree>
    <p:extLst>
      <p:ext uri="{BB962C8B-B14F-4D97-AF65-F5344CB8AC3E}">
        <p14:creationId xmlns:p14="http://schemas.microsoft.com/office/powerpoint/2010/main" val="17463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FEC4AF1-A6F8-41E2-95CD-EF9E2F3ECA80}" type="datetime1">
              <a:rPr lang="ru-RU" smtClean="0"/>
              <a:t>04.12.2019</a:t>
            </a:fld>
            <a:endParaRPr lang="ru-RU"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525EF9E-BF13-42C4-A6B1-03416AB430CC}" type="slidenum">
              <a:rPr lang="ru-RU" smtClean="0"/>
              <a:t>‹#›</a:t>
            </a:fld>
            <a:endParaRPr lang="ru-RU"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683812"/>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26.jpg"/><Relationship Id="rId17" Type="http://schemas.openxmlformats.org/officeDocument/2006/relationships/image" Target="../media/image31.jpg"/><Relationship Id="rId2" Type="http://schemas.openxmlformats.org/officeDocument/2006/relationships/image" Target="../media/image16.png"/><Relationship Id="rId16"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5" Type="http://schemas.openxmlformats.org/officeDocument/2006/relationships/image" Target="../media/image29.jpg"/><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jpg"/><Relationship Id="rId14"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s://grc.uz/" TargetMode="External"/><Relationship Id="rId7" Type="http://schemas.openxmlformats.org/officeDocument/2006/relationships/image" Target="../media/image42.png"/><Relationship Id="rId2" Type="http://schemas.openxmlformats.org/officeDocument/2006/relationships/hyperlink" Target="mailto:grcuzb@gmail.com" TargetMode="Externa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097280" y="758952"/>
            <a:ext cx="10058400" cy="2139369"/>
          </a:xfrm>
        </p:spPr>
        <p:txBody>
          <a:bodyPr>
            <a:normAutofit/>
          </a:bodyPr>
          <a:lstStyle/>
          <a:p>
            <a:pPr algn="ctr"/>
            <a:r>
              <a:rPr lang="en-US" sz="4000" b="1" dirty="0">
                <a:effectLst>
                  <a:outerShdw blurRad="38100" dist="38100" dir="2700000" algn="tl">
                    <a:srgbClr val="000000">
                      <a:alpha val="43137"/>
                    </a:srgbClr>
                  </a:outerShdw>
                </a:effectLst>
              </a:rPr>
              <a:t>Quality Infrastructure for Export of Agricultural and Food Products</a:t>
            </a:r>
            <a:endParaRPr lang="ru-RU" sz="4000" b="1" dirty="0">
              <a:effectLst>
                <a:outerShdw blurRad="38100" dist="38100" dir="2700000" algn="tl">
                  <a:srgbClr val="000000">
                    <a:alpha val="43137"/>
                  </a:srgbClr>
                </a:outerShdw>
              </a:effectLst>
            </a:endParaRPr>
          </a:p>
        </p:txBody>
      </p:sp>
      <p:pic>
        <p:nvPicPr>
          <p:cNvPr id="1026" name="Picture 2" descr="C:\Users\SuperUser\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27" y="240215"/>
            <a:ext cx="1490298" cy="14902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uperUser\Desktop\logo_GR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418" y="240215"/>
            <a:ext cx="3101115" cy="10551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85799" y="5054768"/>
            <a:ext cx="7400925" cy="923330"/>
          </a:xfrm>
          <a:prstGeom prst="rect">
            <a:avLst/>
          </a:prstGeom>
        </p:spPr>
        <p:txBody>
          <a:bodyPr wrap="square">
            <a:spAutoFit/>
          </a:bodyPr>
          <a:lstStyle/>
          <a:p>
            <a:r>
              <a:rPr lang="en-US" b="1" i="1" dirty="0">
                <a:latin typeface="+mj-lt"/>
              </a:rPr>
              <a:t>Speaker:</a:t>
            </a:r>
          </a:p>
          <a:p>
            <a:r>
              <a:rPr lang="en-US" b="1" i="1" dirty="0">
                <a:latin typeface="+mj-lt"/>
              </a:rPr>
              <a:t>Eredzhepov Lenur Ametovich</a:t>
            </a:r>
          </a:p>
          <a:p>
            <a:r>
              <a:rPr lang="en-US" b="1" i="1" dirty="0">
                <a:latin typeface="+mj-lt"/>
              </a:rPr>
              <a:t>International Standards Technical Expert</a:t>
            </a:r>
            <a:endParaRPr lang="ru-RU" b="1" i="1" dirty="0">
              <a:latin typeface="+mj-lt"/>
            </a:endParaRPr>
          </a:p>
        </p:txBody>
      </p:sp>
      <p:sp>
        <p:nvSpPr>
          <p:cNvPr id="2" name="Номер слайда 1"/>
          <p:cNvSpPr>
            <a:spLocks noGrp="1"/>
          </p:cNvSpPr>
          <p:nvPr>
            <p:ph type="sldNum" sz="quarter" idx="12"/>
          </p:nvPr>
        </p:nvSpPr>
        <p:spPr/>
        <p:txBody>
          <a:bodyPr/>
          <a:lstStyle/>
          <a:p>
            <a:fld id="{A525EF9E-BF13-42C4-A6B1-03416AB430CC}" type="slidenum">
              <a:rPr lang="ru-RU" smtClean="0"/>
              <a:t>1</a:t>
            </a:fld>
            <a:endParaRPr lang="ru-RU" dirty="0"/>
          </a:p>
        </p:txBody>
      </p:sp>
    </p:spTree>
    <p:extLst>
      <p:ext uri="{BB962C8B-B14F-4D97-AF65-F5344CB8AC3E}">
        <p14:creationId xmlns:p14="http://schemas.microsoft.com/office/powerpoint/2010/main" val="23913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180" y="400050"/>
            <a:ext cx="10058400" cy="641985"/>
          </a:xfrm>
        </p:spPr>
        <p:txBody>
          <a:bodyPr vert="horz" lIns="91440" tIns="45720" rIns="91440" bIns="45720" rtlCol="0" anchor="b">
            <a:normAutofit fontScale="90000"/>
          </a:bodyPr>
          <a:lstStyle/>
          <a:p>
            <a:pPr algn="ctr"/>
            <a:r>
              <a:rPr lang="en-US" b="1" dirty="0">
                <a:effectLst>
                  <a:outerShdw blurRad="38100" dist="38100" dir="2700000" algn="tl">
                    <a:srgbClr val="000000">
                      <a:alpha val="43137"/>
                    </a:srgbClr>
                  </a:outerShdw>
                </a:effectLst>
              </a:rPr>
              <a:t>Metrology</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752476" y="1070610"/>
            <a:ext cx="10832646" cy="5076825"/>
          </a:xfrm>
        </p:spPr>
        <p:txBody>
          <a:bodyPr>
            <a:noAutofit/>
          </a:bodyPr>
          <a:lstStyle/>
          <a:p>
            <a:pPr marL="0" indent="0" algn="just">
              <a:lnSpc>
                <a:spcPct val="100000"/>
              </a:lnSpc>
              <a:spcBef>
                <a:spcPts val="0"/>
              </a:spcBef>
              <a:spcAft>
                <a:spcPts val="0"/>
              </a:spcAft>
              <a:buNone/>
            </a:pPr>
            <a:r>
              <a:rPr lang="en-US" sz="1800" b="1" dirty="0">
                <a:latin typeface="+mj-lt"/>
              </a:rPr>
              <a:t>Metrology </a:t>
            </a:r>
            <a:r>
              <a:rPr lang="en-US" sz="1800" dirty="0">
                <a:latin typeface="+mj-lt"/>
              </a:rPr>
              <a:t>is the science of measurements, methods and means of ensuring their unity and methods of achieving the required accuracy.</a:t>
            </a:r>
            <a:endParaRPr lang="ru-RU" sz="1800" dirty="0">
              <a:latin typeface="+mj-lt"/>
            </a:endParaRPr>
          </a:p>
          <a:p>
            <a:pPr marL="0" indent="0" algn="just">
              <a:lnSpc>
                <a:spcPct val="100000"/>
              </a:lnSpc>
              <a:spcBef>
                <a:spcPts val="0"/>
              </a:spcBef>
              <a:spcAft>
                <a:spcPts val="0"/>
              </a:spcAft>
              <a:buNone/>
            </a:pPr>
            <a:endParaRPr lang="ru-RU" sz="1800" dirty="0">
              <a:latin typeface="+mj-lt"/>
            </a:endParaRPr>
          </a:p>
          <a:p>
            <a:pPr marL="0" indent="0" algn="just">
              <a:lnSpc>
                <a:spcPct val="100000"/>
              </a:lnSpc>
              <a:spcBef>
                <a:spcPts val="0"/>
              </a:spcBef>
              <a:spcAft>
                <a:spcPts val="0"/>
              </a:spcAft>
              <a:buNone/>
            </a:pPr>
            <a:r>
              <a:rPr lang="en-US" sz="1800" dirty="0">
                <a:latin typeface="+mj-lt"/>
              </a:rPr>
              <a:t>International quality standards (ISO 9000, ISO / IEC 17025, etc.) require traceability or uniformity of measurements.</a:t>
            </a:r>
            <a:endParaRPr lang="ru-RU" sz="1800" dirty="0">
              <a:latin typeface="+mj-lt"/>
            </a:endParaRPr>
          </a:p>
          <a:p>
            <a:pPr marL="0" indent="0" algn="just">
              <a:lnSpc>
                <a:spcPct val="100000"/>
              </a:lnSpc>
              <a:spcBef>
                <a:spcPts val="0"/>
              </a:spcBef>
              <a:spcAft>
                <a:spcPts val="0"/>
              </a:spcAft>
              <a:buNone/>
            </a:pPr>
            <a:r>
              <a:rPr lang="en-US" sz="1800" dirty="0">
                <a:latin typeface="+mj-lt"/>
              </a:rPr>
              <a:t>The concept of traceability means a continuous chain of comparisons with higher accuracy instruments, starting from the instrument used in industry to the national standard.</a:t>
            </a:r>
            <a:endParaRPr lang="ru-RU" sz="1800" dirty="0">
              <a:latin typeface="+mj-lt"/>
            </a:endParaRPr>
          </a:p>
          <a:p>
            <a:pPr marL="0" indent="0" algn="just">
              <a:lnSpc>
                <a:spcPct val="100000"/>
              </a:lnSpc>
              <a:spcBef>
                <a:spcPts val="0"/>
              </a:spcBef>
              <a:spcAft>
                <a:spcPts val="0"/>
              </a:spcAft>
              <a:buNone/>
            </a:pPr>
            <a:r>
              <a:rPr lang="en-US" sz="1800" dirty="0">
                <a:latin typeface="+mj-lt"/>
              </a:rPr>
              <a:t>Accurate measurements and measuring instruments are necessary to protect the health and safety of consumers and protect the environment.</a:t>
            </a:r>
            <a:endParaRPr lang="ru-RU" sz="1800" dirty="0">
              <a:latin typeface="+mj-lt"/>
            </a:endParaRPr>
          </a:p>
          <a:p>
            <a:pPr marL="0" indent="0" algn="just">
              <a:lnSpc>
                <a:spcPct val="100000"/>
              </a:lnSpc>
              <a:spcBef>
                <a:spcPts val="0"/>
              </a:spcBef>
              <a:spcAft>
                <a:spcPts val="0"/>
              </a:spcAft>
              <a:buNone/>
            </a:pPr>
            <a:r>
              <a:rPr lang="en-US" sz="1800" dirty="0">
                <a:latin typeface="+mj-lt"/>
              </a:rPr>
              <a:t>Elements of metrology also play an important role in contracts, both between business partners, and in world trade in general.</a:t>
            </a:r>
            <a:endParaRPr lang="ru-RU" sz="1800" dirty="0">
              <a:latin typeface="+mj-lt"/>
            </a:endParaRPr>
          </a:p>
          <a:p>
            <a:pPr marL="0" indent="0" algn="just">
              <a:lnSpc>
                <a:spcPct val="100000"/>
              </a:lnSpc>
              <a:spcBef>
                <a:spcPts val="0"/>
              </a:spcBef>
              <a:spcAft>
                <a:spcPts val="0"/>
              </a:spcAft>
              <a:buNone/>
            </a:pPr>
            <a:r>
              <a:rPr lang="en-US" sz="1800" dirty="0">
                <a:latin typeface="+mj-lt"/>
              </a:rPr>
              <a:t>Laboratory scales and other instruments must be calibrated to ensure reliable and accurate measurements.</a:t>
            </a:r>
            <a:endParaRPr lang="ru-RU" sz="1800" dirty="0">
              <a:latin typeface="+mj-lt"/>
            </a:endParaRPr>
          </a:p>
          <a:p>
            <a:pPr marL="0" indent="0" algn="just">
              <a:lnSpc>
                <a:spcPct val="100000"/>
              </a:lnSpc>
              <a:spcBef>
                <a:spcPts val="0"/>
              </a:spcBef>
              <a:spcAft>
                <a:spcPts val="0"/>
              </a:spcAft>
              <a:buNone/>
            </a:pPr>
            <a:r>
              <a:rPr lang="en-US" sz="1800" dirty="0">
                <a:latin typeface="+mj-lt"/>
              </a:rPr>
              <a:t>Enterprises cannot manage the production process according to standard characteristics if control devices, such as,, pressure and temperature measuring devices, are not calibrated.</a:t>
            </a:r>
            <a:endParaRPr lang="ru-RU" sz="1800" dirty="0">
              <a:latin typeface="+mj-lt"/>
            </a:endParaRPr>
          </a:p>
          <a:p>
            <a:pPr marL="0" indent="0" algn="just">
              <a:lnSpc>
                <a:spcPct val="100000"/>
              </a:lnSpc>
              <a:spcBef>
                <a:spcPts val="0"/>
              </a:spcBef>
              <a:spcAft>
                <a:spcPts val="0"/>
              </a:spcAft>
              <a:buNone/>
            </a:pPr>
            <a:r>
              <a:rPr lang="en-US" sz="1800" dirty="0">
                <a:latin typeface="+mj-lt"/>
              </a:rPr>
              <a:t>The reliability of the national system of measures is ensured by the </a:t>
            </a:r>
            <a:r>
              <a:rPr lang="en-US" sz="1800" b="1" dirty="0">
                <a:latin typeface="+mj-lt"/>
              </a:rPr>
              <a:t>National Institutes of Metrology </a:t>
            </a:r>
            <a:r>
              <a:rPr lang="en-US" sz="1800" dirty="0">
                <a:latin typeface="+mj-lt"/>
              </a:rPr>
              <a:t>(</a:t>
            </a:r>
            <a:r>
              <a:rPr lang="en-US" sz="1800" b="1" dirty="0">
                <a:latin typeface="+mj-lt"/>
              </a:rPr>
              <a:t>NIM</a:t>
            </a:r>
            <a:r>
              <a:rPr lang="en-US" sz="1800" dirty="0">
                <a:latin typeface="+mj-lt"/>
              </a:rPr>
              <a:t>) by signing the act on mutual recognition of the International Committee of Weights and Measures (CIPM MRA).</a:t>
            </a:r>
            <a:endParaRPr lang="ru-RU" sz="1800" dirty="0">
              <a:latin typeface="+mj-lt"/>
            </a:endParaRPr>
          </a:p>
          <a:p>
            <a:pPr marL="0" indent="0" algn="just">
              <a:lnSpc>
                <a:spcPct val="100000"/>
              </a:lnSpc>
              <a:spcBef>
                <a:spcPts val="0"/>
              </a:spcBef>
              <a:spcAft>
                <a:spcPts val="0"/>
              </a:spcAft>
              <a:buNone/>
            </a:pPr>
            <a:r>
              <a:rPr lang="en-US" sz="1800" dirty="0">
                <a:latin typeface="+mj-lt"/>
              </a:rPr>
              <a:t>This arrangement provides an organizational and technical basis for assisting </a:t>
            </a:r>
            <a:r>
              <a:rPr lang="en-US" sz="1800" b="1" dirty="0">
                <a:latin typeface="+mj-lt"/>
              </a:rPr>
              <a:t>NIM </a:t>
            </a:r>
            <a:r>
              <a:rPr lang="en-US" sz="1800" dirty="0">
                <a:latin typeface="+mj-lt"/>
              </a:rPr>
              <a:t>in recognizing calibration standards and certificates as integral elements of world trade.</a:t>
            </a:r>
            <a:endParaRPr lang="ru-RU" sz="1800" dirty="0">
              <a:latin typeface="+mj-lt"/>
            </a:endParaRPr>
          </a:p>
        </p:txBody>
      </p:sp>
      <p:pic>
        <p:nvPicPr>
          <p:cNvPr id="3074" name="Picture 2" descr="Картинки по запросу метролог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5755" y="73842"/>
            <a:ext cx="1263650" cy="968193"/>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A525EF9E-BF13-42C4-A6B1-03416AB430CC}" type="slidenum">
              <a:rPr lang="ru-RU" smtClean="0"/>
              <a:t>10</a:t>
            </a:fld>
            <a:endParaRPr lang="ru-RU" dirty="0"/>
          </a:p>
        </p:txBody>
      </p:sp>
    </p:spTree>
    <p:extLst>
      <p:ext uri="{BB962C8B-B14F-4D97-AF65-F5344CB8AC3E}">
        <p14:creationId xmlns:p14="http://schemas.microsoft.com/office/powerpoint/2010/main" val="212931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
            <a:ext cx="10058400" cy="1265464"/>
          </a:xfrm>
        </p:spPr>
        <p:txBody>
          <a:bodyPr>
            <a:normAutofit/>
          </a:bodyPr>
          <a:lstStyle/>
          <a:p>
            <a:pPr algn="ctr"/>
            <a:r>
              <a:rPr lang="en-US" sz="3600" b="1" dirty="0"/>
              <a:t>The main functions of the National Institute of Metrology (NIM):</a:t>
            </a:r>
            <a:endParaRPr lang="ru-RU" sz="3600" b="1" dirty="0"/>
          </a:p>
        </p:txBody>
      </p:sp>
      <p:sp>
        <p:nvSpPr>
          <p:cNvPr id="3" name="Объект 2"/>
          <p:cNvSpPr>
            <a:spLocks noGrp="1"/>
          </p:cNvSpPr>
          <p:nvPr>
            <p:ph idx="1"/>
          </p:nvPr>
        </p:nvSpPr>
        <p:spPr>
          <a:xfrm>
            <a:off x="1097280" y="1788583"/>
            <a:ext cx="10694670" cy="4574117"/>
          </a:xfrm>
        </p:spPr>
        <p:txBody>
          <a:bodyPr>
            <a:normAutofit fontScale="92500" lnSpcReduction="20000"/>
          </a:bodyPr>
          <a:lstStyle/>
          <a:p>
            <a:pPr marL="361950" indent="-361950">
              <a:buFont typeface="Wingdings" panose="05000000000000000000" pitchFamily="2" charset="2"/>
              <a:buChar char="Ø"/>
            </a:pPr>
            <a:r>
              <a:rPr lang="en-US" sz="2300" dirty="0">
                <a:latin typeface="+mj-lt"/>
              </a:rPr>
              <a:t>develops national measuring standards and transfers the size of their units to industry and consumers in the country,</a:t>
            </a:r>
            <a:endParaRPr lang="ru-RU" sz="2300" dirty="0">
              <a:latin typeface="+mj-lt"/>
            </a:endParaRPr>
          </a:p>
          <a:p>
            <a:pPr marL="361950" indent="-361950">
              <a:buFont typeface="Wingdings" panose="05000000000000000000" pitchFamily="2" charset="2"/>
              <a:buChar char="Ø"/>
            </a:pPr>
            <a:r>
              <a:rPr lang="en-US" sz="2300" dirty="0">
                <a:latin typeface="+mj-lt"/>
              </a:rPr>
              <a:t>establishes and maintains a national measurement system, providing technical support to a network of secondary and tertiary laboratories,</a:t>
            </a:r>
            <a:endParaRPr lang="ru-RU" sz="2300" dirty="0">
              <a:latin typeface="+mj-lt"/>
            </a:endParaRPr>
          </a:p>
          <a:p>
            <a:pPr marL="361950" indent="-361950">
              <a:buFont typeface="Wingdings" panose="05000000000000000000" pitchFamily="2" charset="2"/>
              <a:buChar char="Ø"/>
            </a:pPr>
            <a:r>
              <a:rPr lang="en-US" sz="2300" dirty="0">
                <a:latin typeface="+mj-lt"/>
              </a:rPr>
              <a:t>provides traceability to the national system and through it to the international system,</a:t>
            </a:r>
            <a:endParaRPr lang="ru-RU" sz="2300" dirty="0">
              <a:latin typeface="+mj-lt"/>
            </a:endParaRPr>
          </a:p>
          <a:p>
            <a:pPr marL="361950" indent="-361950">
              <a:buFont typeface="Wingdings" panose="05000000000000000000" pitchFamily="2" charset="2"/>
              <a:buChar char="Ø"/>
            </a:pPr>
            <a:r>
              <a:rPr lang="en-US" sz="2300" dirty="0">
                <a:latin typeface="+mj-lt"/>
              </a:rPr>
              <a:t>participates in the modernization and transfer of technologies between the scientific community, industry and government, helping to strengthen the scientific and technical infrastructure required by industry to ensure competition in existing world markets,</a:t>
            </a:r>
            <a:endParaRPr lang="ru-RU" sz="2300" dirty="0">
              <a:latin typeface="+mj-lt"/>
            </a:endParaRPr>
          </a:p>
          <a:p>
            <a:pPr marL="361950" indent="-361950">
              <a:buFont typeface="Wingdings" panose="05000000000000000000" pitchFamily="2" charset="2"/>
              <a:buChar char="Ø"/>
            </a:pPr>
            <a:r>
              <a:rPr lang="en-US" sz="2300" dirty="0">
                <a:latin typeface="+mj-lt"/>
              </a:rPr>
              <a:t>supports the development of reference standards and a national system of standards,</a:t>
            </a:r>
          </a:p>
          <a:p>
            <a:pPr marL="361950" indent="-361950">
              <a:buFont typeface="Wingdings" panose="05000000000000000000" pitchFamily="2" charset="2"/>
              <a:buChar char="Ø"/>
            </a:pPr>
            <a:r>
              <a:rPr lang="en-US" sz="2300" dirty="0">
                <a:latin typeface="+mj-lt"/>
              </a:rPr>
              <a:t>facilitates international harmonization and comparability of measurement results,</a:t>
            </a:r>
          </a:p>
          <a:p>
            <a:pPr marL="361950" indent="-361950">
              <a:buFont typeface="Wingdings" panose="05000000000000000000" pitchFamily="2" charset="2"/>
              <a:buChar char="Ø"/>
            </a:pPr>
            <a:r>
              <a:rPr lang="en-US" sz="2300" dirty="0">
                <a:latin typeface="+mj-lt"/>
              </a:rPr>
              <a:t>represents the country in a regional and global metrological system,</a:t>
            </a:r>
          </a:p>
          <a:p>
            <a:pPr marL="361950" indent="-361950">
              <a:buFont typeface="Wingdings" panose="05000000000000000000" pitchFamily="2" charset="2"/>
              <a:buChar char="Ø"/>
            </a:pPr>
            <a:r>
              <a:rPr lang="en-US" sz="2300" dirty="0">
                <a:latin typeface="+mj-lt"/>
              </a:rPr>
              <a:t>together with the national accreditation body, organizes national intercomparisons for calibration laboratories in the country.</a:t>
            </a:r>
            <a:endParaRPr lang="ru-RU" sz="2300" dirty="0">
              <a:latin typeface="+mj-lt"/>
            </a:endParaRPr>
          </a:p>
        </p:txBody>
      </p:sp>
      <p:sp>
        <p:nvSpPr>
          <p:cNvPr id="4" name="Номер слайда 3"/>
          <p:cNvSpPr>
            <a:spLocks noGrp="1"/>
          </p:cNvSpPr>
          <p:nvPr>
            <p:ph type="sldNum" sz="quarter" idx="12"/>
          </p:nvPr>
        </p:nvSpPr>
        <p:spPr/>
        <p:txBody>
          <a:bodyPr/>
          <a:lstStyle/>
          <a:p>
            <a:fld id="{A525EF9E-BF13-42C4-A6B1-03416AB430CC}" type="slidenum">
              <a:rPr lang="ru-RU" smtClean="0"/>
              <a:t>11</a:t>
            </a:fld>
            <a:endParaRPr lang="ru-RU" dirty="0"/>
          </a:p>
        </p:txBody>
      </p:sp>
    </p:spTree>
    <p:extLst>
      <p:ext uri="{BB962C8B-B14F-4D97-AF65-F5344CB8AC3E}">
        <p14:creationId xmlns:p14="http://schemas.microsoft.com/office/powerpoint/2010/main" val="412020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91632" y="3543654"/>
            <a:ext cx="3129785" cy="577556"/>
          </a:xfrm>
          <a:prstGeom prst="rect">
            <a:avLst/>
          </a:prstGeom>
          <a:solidFill>
            <a:schemeClr val="bg1"/>
          </a:solidFill>
          <a:ln w="76200">
            <a:solidFill>
              <a:srgbClr val="FF000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Verification</a:t>
            </a:r>
            <a:endParaRPr lang="ru-RU" sz="2000" b="1" dirty="0">
              <a:solidFill>
                <a:schemeClr val="tx1"/>
              </a:solidFill>
            </a:endParaRPr>
          </a:p>
        </p:txBody>
      </p:sp>
      <p:sp>
        <p:nvSpPr>
          <p:cNvPr id="6" name="Прямоугольник 5"/>
          <p:cNvSpPr/>
          <p:nvPr/>
        </p:nvSpPr>
        <p:spPr>
          <a:xfrm>
            <a:off x="6576753" y="3543654"/>
            <a:ext cx="3129785" cy="577556"/>
          </a:xfrm>
          <a:prstGeom prst="rect">
            <a:avLst/>
          </a:prstGeom>
          <a:solidFill>
            <a:schemeClr val="bg1"/>
          </a:solidFill>
          <a:ln w="76200">
            <a:solidFill>
              <a:srgbClr val="00B0F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Calibration</a:t>
            </a:r>
            <a:endParaRPr lang="ru-RU" sz="2000" b="1" dirty="0">
              <a:solidFill>
                <a:schemeClr val="tx1"/>
              </a:solidFill>
            </a:endParaRPr>
          </a:p>
        </p:txBody>
      </p:sp>
      <p:cxnSp>
        <p:nvCxnSpPr>
          <p:cNvPr id="7" name="Прямая со стрелкой 6"/>
          <p:cNvCxnSpPr/>
          <p:nvPr/>
        </p:nvCxnSpPr>
        <p:spPr>
          <a:xfrm flipH="1">
            <a:off x="3902541" y="2842898"/>
            <a:ext cx="1318876" cy="6158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6374505" y="2842898"/>
            <a:ext cx="1338995" cy="6158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4183214" y="2265342"/>
            <a:ext cx="3129785" cy="577556"/>
          </a:xfrm>
          <a:prstGeom prst="rect">
            <a:avLst/>
          </a:prstGeom>
          <a:solidFill>
            <a:schemeClr val="bg1"/>
          </a:solidFill>
          <a:ln w="76200">
            <a:solidFill>
              <a:srgbClr val="00B05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Measurement instrumentation</a:t>
            </a:r>
            <a:endParaRPr lang="ru-RU" sz="2000" b="1" dirty="0">
              <a:solidFill>
                <a:schemeClr val="tx1"/>
              </a:solidFill>
            </a:endParaRPr>
          </a:p>
        </p:txBody>
      </p:sp>
      <p:sp>
        <p:nvSpPr>
          <p:cNvPr id="11" name="Заголовок 1"/>
          <p:cNvSpPr>
            <a:spLocks noGrp="1"/>
          </p:cNvSpPr>
          <p:nvPr>
            <p:ph type="title"/>
          </p:nvPr>
        </p:nvSpPr>
        <p:spPr>
          <a:xfrm>
            <a:off x="878205" y="66204"/>
            <a:ext cx="10058400" cy="1450757"/>
          </a:xfrm>
        </p:spPr>
        <p:txBody>
          <a:bodyPr vert="horz" lIns="91440" tIns="45720" rIns="91440" bIns="45720" rtlCol="0" anchor="b">
            <a:normAutofit/>
          </a:bodyPr>
          <a:lstStyle/>
          <a:p>
            <a:pPr algn="ctr"/>
            <a:r>
              <a:rPr lang="en-US" b="1" dirty="0">
                <a:effectLst>
                  <a:outerShdw blurRad="38100" dist="38100" dir="2700000" algn="tl">
                    <a:srgbClr val="000000">
                      <a:alpha val="43137"/>
                    </a:srgbClr>
                  </a:outerShdw>
                </a:effectLst>
              </a:rPr>
              <a:t>Metrology</a:t>
            </a:r>
            <a:endParaRPr lang="ru-RU" b="1" dirty="0">
              <a:effectLst>
                <a:outerShdw blurRad="38100" dist="38100" dir="2700000" algn="tl">
                  <a:srgbClr val="000000">
                    <a:alpha val="43137"/>
                  </a:srgbClr>
                </a:outerShdw>
              </a:effectLst>
            </a:endParaRPr>
          </a:p>
        </p:txBody>
      </p:sp>
      <p:sp>
        <p:nvSpPr>
          <p:cNvPr id="2" name="Номер слайда 1"/>
          <p:cNvSpPr>
            <a:spLocks noGrp="1"/>
          </p:cNvSpPr>
          <p:nvPr>
            <p:ph type="sldNum" sz="quarter" idx="12"/>
          </p:nvPr>
        </p:nvSpPr>
        <p:spPr/>
        <p:txBody>
          <a:bodyPr/>
          <a:lstStyle/>
          <a:p>
            <a:fld id="{A525EF9E-BF13-42C4-A6B1-03416AB430CC}" type="slidenum">
              <a:rPr lang="ru-RU" smtClean="0"/>
              <a:t>12</a:t>
            </a:fld>
            <a:endParaRPr lang="ru-RU" dirty="0"/>
          </a:p>
        </p:txBody>
      </p:sp>
    </p:spTree>
    <p:extLst>
      <p:ext uri="{BB962C8B-B14F-4D97-AF65-F5344CB8AC3E}">
        <p14:creationId xmlns:p14="http://schemas.microsoft.com/office/powerpoint/2010/main" val="320452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030" y="0"/>
            <a:ext cx="10058400" cy="1273629"/>
          </a:xfrm>
        </p:spPr>
        <p:txBody>
          <a:bodyPr/>
          <a:lstStyle/>
          <a:p>
            <a:pPr algn="ctr"/>
            <a:r>
              <a:rPr lang="en-US" b="1" dirty="0">
                <a:effectLst>
                  <a:outerShdw blurRad="38100" dist="38100" dir="2700000" algn="tl">
                    <a:srgbClr val="000000">
                      <a:alpha val="43137"/>
                    </a:srgbClr>
                  </a:outerShdw>
                </a:effectLst>
              </a:rPr>
              <a:t>Conformity assessment</a:t>
            </a:r>
            <a:endParaRPr lang="ru-RU" dirty="0"/>
          </a:p>
        </p:txBody>
      </p:sp>
      <p:sp>
        <p:nvSpPr>
          <p:cNvPr id="3" name="Объект 2"/>
          <p:cNvSpPr>
            <a:spLocks noGrp="1"/>
          </p:cNvSpPr>
          <p:nvPr>
            <p:ph idx="1"/>
          </p:nvPr>
        </p:nvSpPr>
        <p:spPr>
          <a:xfrm>
            <a:off x="548017" y="1817159"/>
            <a:ext cx="11172825" cy="4345516"/>
          </a:xfrm>
        </p:spPr>
        <p:txBody>
          <a:bodyPr>
            <a:normAutofit/>
          </a:bodyPr>
          <a:lstStyle/>
          <a:p>
            <a:r>
              <a:rPr lang="en-US" dirty="0">
                <a:latin typeface="+mj-lt"/>
              </a:rPr>
              <a:t>Conformity assessment is a set of processes and procedures that are used to demonstrate that a product or service, management thereof, organization or personnel meet established requirements.</a:t>
            </a:r>
            <a:endParaRPr lang="ru-RU" dirty="0">
              <a:latin typeface="+mj-lt"/>
            </a:endParaRPr>
          </a:p>
          <a:p>
            <a:pPr algn="just"/>
            <a:r>
              <a:rPr lang="en-US" dirty="0">
                <a:latin typeface="+mj-lt"/>
              </a:rPr>
              <a:t>The requirements for conformity assessment activities are given in international standards, and this helps ensure worldwide coherence as well as international acceptance of results. These requirements are usually set out in international standards developed by organizations such as ISO (International Organization for Standardization), for example:</a:t>
            </a:r>
            <a:endParaRPr lang="ru-RU" dirty="0">
              <a:latin typeface="+mj-lt"/>
            </a:endParaRPr>
          </a:p>
          <a:p>
            <a:pPr marL="447675" indent="-361950">
              <a:buFont typeface="Wingdings" panose="05000000000000000000" pitchFamily="2" charset="2"/>
              <a:buChar char="Ø"/>
            </a:pPr>
            <a:r>
              <a:rPr lang="en-US" dirty="0">
                <a:latin typeface="+mj-lt"/>
              </a:rPr>
              <a:t>ISO 17021 - Conformity assessment. Requirements for bodies conducting the audit and certification of management systems</a:t>
            </a:r>
            <a:endParaRPr lang="ru-RU" dirty="0">
              <a:latin typeface="+mj-lt"/>
            </a:endParaRPr>
          </a:p>
          <a:p>
            <a:pPr marL="447675" indent="-361950">
              <a:buFont typeface="Wingdings" panose="05000000000000000000" pitchFamily="2" charset="2"/>
              <a:buChar char="Ø"/>
            </a:pPr>
            <a:r>
              <a:rPr lang="en-US" dirty="0">
                <a:latin typeface="+mj-lt"/>
              </a:rPr>
              <a:t>ISO 17025 - General requirements for the competence of testing laboratories and calibration</a:t>
            </a:r>
            <a:endParaRPr lang="ru-RU" dirty="0">
              <a:latin typeface="+mj-lt"/>
            </a:endParaRPr>
          </a:p>
          <a:p>
            <a:pPr marL="447675" indent="-361950">
              <a:buFont typeface="Wingdings" panose="05000000000000000000" pitchFamily="2" charset="2"/>
              <a:buChar char="Ø"/>
            </a:pPr>
            <a:r>
              <a:rPr lang="en-US" dirty="0">
                <a:latin typeface="+mj-lt"/>
              </a:rPr>
              <a:t>ISO 17065 - Conformity assessment. Requirements for bodies responsible for certification of products, processes and services</a:t>
            </a:r>
            <a:endParaRPr lang="ru-RU" dirty="0">
              <a:latin typeface="+mj-lt"/>
            </a:endParaRPr>
          </a:p>
        </p:txBody>
      </p:sp>
      <p:sp>
        <p:nvSpPr>
          <p:cNvPr id="4" name="Номер слайда 3"/>
          <p:cNvSpPr>
            <a:spLocks noGrp="1"/>
          </p:cNvSpPr>
          <p:nvPr>
            <p:ph type="sldNum" sz="quarter" idx="12"/>
          </p:nvPr>
        </p:nvSpPr>
        <p:spPr/>
        <p:txBody>
          <a:bodyPr/>
          <a:lstStyle/>
          <a:p>
            <a:fld id="{A525EF9E-BF13-42C4-A6B1-03416AB430CC}" type="slidenum">
              <a:rPr lang="ru-RU" smtClean="0"/>
              <a:t>13</a:t>
            </a:fld>
            <a:endParaRPr lang="ru-RU" dirty="0"/>
          </a:p>
        </p:txBody>
      </p:sp>
    </p:spTree>
    <p:extLst>
      <p:ext uri="{BB962C8B-B14F-4D97-AF65-F5344CB8AC3E}">
        <p14:creationId xmlns:p14="http://schemas.microsoft.com/office/powerpoint/2010/main" val="1065503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180" y="-122972"/>
            <a:ext cx="10058400" cy="1450757"/>
          </a:xfrm>
        </p:spPr>
        <p:txBody>
          <a:bodyPr vert="horz" lIns="91440" tIns="45720" rIns="91440" bIns="45720" rtlCol="0" anchor="b">
            <a:normAutofit/>
          </a:bodyPr>
          <a:lstStyle/>
          <a:p>
            <a:pPr algn="ctr"/>
            <a:r>
              <a:rPr lang="en-US" b="1" dirty="0">
                <a:effectLst>
                  <a:outerShdw blurRad="38100" dist="38100" dir="2700000" algn="tl">
                    <a:srgbClr val="000000">
                      <a:alpha val="43137"/>
                    </a:srgbClr>
                  </a:outerShdw>
                </a:effectLst>
              </a:rPr>
              <a:t>Conformity assessment</a:t>
            </a:r>
            <a:endParaRPr lang="ru-RU" b="1" dirty="0">
              <a:effectLst>
                <a:outerShdw blurRad="38100" dist="38100" dir="2700000" algn="tl">
                  <a:srgbClr val="000000">
                    <a:alpha val="43137"/>
                  </a:srgbClr>
                </a:outerShdw>
              </a:effectLst>
            </a:endParaRPr>
          </a:p>
        </p:txBody>
      </p:sp>
      <p:sp>
        <p:nvSpPr>
          <p:cNvPr id="5" name="Прямоугольник 4"/>
          <p:cNvSpPr/>
          <p:nvPr/>
        </p:nvSpPr>
        <p:spPr>
          <a:xfrm>
            <a:off x="4605078" y="1962748"/>
            <a:ext cx="3129785" cy="577556"/>
          </a:xfrm>
          <a:prstGeom prst="rect">
            <a:avLst/>
          </a:prstGeom>
          <a:solidFill>
            <a:schemeClr val="bg1"/>
          </a:solidFill>
          <a:ln w="76200">
            <a:solidFill>
              <a:srgbClr val="00B05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Оценка соответствия</a:t>
            </a:r>
          </a:p>
        </p:txBody>
      </p:sp>
      <p:sp>
        <p:nvSpPr>
          <p:cNvPr id="6" name="Прямоугольник 5"/>
          <p:cNvSpPr/>
          <p:nvPr/>
        </p:nvSpPr>
        <p:spPr>
          <a:xfrm>
            <a:off x="4605078" y="3175267"/>
            <a:ext cx="3129785" cy="680373"/>
          </a:xfrm>
          <a:prstGeom prst="rect">
            <a:avLst/>
          </a:prstGeom>
          <a:solidFill>
            <a:schemeClr val="bg1"/>
          </a:solidFill>
          <a:ln w="76200">
            <a:solidFill>
              <a:srgbClr val="00B0F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Certification of products and services</a:t>
            </a:r>
            <a:endParaRPr lang="ru-RU" sz="2000" b="1" dirty="0">
              <a:solidFill>
                <a:schemeClr val="tx1"/>
              </a:solidFill>
            </a:endParaRPr>
          </a:p>
        </p:txBody>
      </p:sp>
      <p:sp>
        <p:nvSpPr>
          <p:cNvPr id="7" name="Прямоугольник 6"/>
          <p:cNvSpPr/>
          <p:nvPr/>
        </p:nvSpPr>
        <p:spPr>
          <a:xfrm>
            <a:off x="671253" y="3181194"/>
            <a:ext cx="3129785" cy="668520"/>
          </a:xfrm>
          <a:prstGeom prst="rect">
            <a:avLst/>
          </a:prstGeom>
          <a:solidFill>
            <a:schemeClr val="bg1"/>
          </a:solidFill>
          <a:ln w="76200">
            <a:solidFill>
              <a:schemeClr val="accent6">
                <a:lumMod val="7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Tests</a:t>
            </a:r>
            <a:endParaRPr lang="ru-RU" sz="2000" b="1" dirty="0">
              <a:solidFill>
                <a:schemeClr val="tx1"/>
              </a:solidFill>
            </a:endParaRPr>
          </a:p>
        </p:txBody>
      </p:sp>
      <p:sp>
        <p:nvSpPr>
          <p:cNvPr id="8" name="Прямоугольник 7"/>
          <p:cNvSpPr/>
          <p:nvPr/>
        </p:nvSpPr>
        <p:spPr>
          <a:xfrm>
            <a:off x="8443653" y="3183193"/>
            <a:ext cx="3129785" cy="666521"/>
          </a:xfrm>
          <a:prstGeom prst="rect">
            <a:avLst/>
          </a:prstGeom>
          <a:solidFill>
            <a:schemeClr val="bg1"/>
          </a:solidFill>
          <a:ln w="76200">
            <a:solidFill>
              <a:srgbClr val="00B0F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Management System Certification</a:t>
            </a:r>
            <a:endParaRPr lang="ru-RU" sz="2000" b="1" dirty="0">
              <a:solidFill>
                <a:schemeClr val="tx1"/>
              </a:solidFill>
            </a:endParaRPr>
          </a:p>
        </p:txBody>
      </p:sp>
      <p:cxnSp>
        <p:nvCxnSpPr>
          <p:cNvPr id="11" name="Прямая со стрелкой 10"/>
          <p:cNvCxnSpPr/>
          <p:nvPr/>
        </p:nvCxnSpPr>
        <p:spPr>
          <a:xfrm flipH="1">
            <a:off x="3281180" y="2567308"/>
            <a:ext cx="1318876" cy="6158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7734863" y="2540304"/>
            <a:ext cx="1195144" cy="6349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157235" y="2567308"/>
            <a:ext cx="6816" cy="6393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542925" y="4422716"/>
            <a:ext cx="11030513" cy="923330"/>
          </a:xfrm>
          <a:prstGeom prst="rect">
            <a:avLst/>
          </a:prstGeom>
        </p:spPr>
        <p:txBody>
          <a:bodyPr wrap="square">
            <a:spAutoFit/>
          </a:bodyPr>
          <a:lstStyle/>
          <a:p>
            <a:pPr algn="just"/>
            <a:r>
              <a:rPr lang="en-US" dirty="0"/>
              <a:t>Conformity assessment services are usually provided by organizations specializing in a particular industry (</a:t>
            </a:r>
            <a:r>
              <a:rPr lang="en-US" b="1" dirty="0"/>
              <a:t>certification bodies, testing laboratories</a:t>
            </a:r>
            <a:r>
              <a:rPr lang="en-US" dirty="0"/>
              <a:t>). These organizations can provide their services on a commercial basis, or they can work on a government mandate.</a:t>
            </a:r>
            <a:endParaRPr lang="ru-RU" dirty="0"/>
          </a:p>
        </p:txBody>
      </p:sp>
      <p:sp>
        <p:nvSpPr>
          <p:cNvPr id="3" name="Номер слайда 2"/>
          <p:cNvSpPr>
            <a:spLocks noGrp="1"/>
          </p:cNvSpPr>
          <p:nvPr>
            <p:ph type="sldNum" sz="quarter" idx="12"/>
          </p:nvPr>
        </p:nvSpPr>
        <p:spPr/>
        <p:txBody>
          <a:bodyPr/>
          <a:lstStyle/>
          <a:p>
            <a:fld id="{A525EF9E-BF13-42C4-A6B1-03416AB430CC}" type="slidenum">
              <a:rPr lang="ru-RU" smtClean="0"/>
              <a:t>14</a:t>
            </a:fld>
            <a:endParaRPr lang="ru-RU" dirty="0"/>
          </a:p>
        </p:txBody>
      </p:sp>
    </p:spTree>
    <p:extLst>
      <p:ext uri="{BB962C8B-B14F-4D97-AF65-F5344CB8AC3E}">
        <p14:creationId xmlns:p14="http://schemas.microsoft.com/office/powerpoint/2010/main" val="414390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0"/>
            <a:ext cx="10058400" cy="1450757"/>
          </a:xfrm>
        </p:spPr>
        <p:txBody>
          <a:bodyPr vert="horz" lIns="91440" tIns="45720" rIns="91440" bIns="45720" rtlCol="0" anchor="b">
            <a:normAutofit/>
          </a:bodyPr>
          <a:lstStyle/>
          <a:p>
            <a:pPr algn="ctr"/>
            <a:r>
              <a:rPr lang="en-US" b="1" dirty="0">
                <a:effectLst>
                  <a:outerShdw blurRad="38100" dist="38100" dir="2700000" algn="tl">
                    <a:srgbClr val="000000">
                      <a:alpha val="43137"/>
                    </a:srgbClr>
                  </a:outerShdw>
                </a:effectLst>
              </a:rPr>
              <a:t>Tests</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01980" y="1866899"/>
            <a:ext cx="6922770" cy="4048125"/>
          </a:xfrm>
        </p:spPr>
        <p:txBody>
          <a:bodyPr>
            <a:normAutofit fontScale="85000" lnSpcReduction="20000"/>
          </a:bodyPr>
          <a:lstStyle/>
          <a:p>
            <a:pPr algn="just"/>
            <a:r>
              <a:rPr lang="en-US" dirty="0">
                <a:latin typeface="+mj-lt"/>
              </a:rPr>
              <a:t>The product is tested for compliance with a certain set of criteria, such as quality or safety. Tests are the most common form of conformity assessment. Testing also provides the basis for other types of conformity assessment, such as product certification.</a:t>
            </a:r>
          </a:p>
          <a:p>
            <a:pPr algn="just"/>
            <a:r>
              <a:rPr lang="en-US" dirty="0">
                <a:latin typeface="+mj-lt"/>
              </a:rPr>
              <a:t>The product is checked for compliance with certain safety criteria. Tests are the most common form of conformity assessment. Product Certification.</a:t>
            </a:r>
          </a:p>
          <a:p>
            <a:pPr algn="just"/>
            <a:r>
              <a:rPr lang="en-US" dirty="0">
                <a:latin typeface="+mj-lt"/>
              </a:rPr>
              <a:t>It would be extremely expensive for every single manufacturer, consumer group or government agency in the country to set up laboratories for all required types of tests. Therefore, it is advantageous to use existing specialized laboratories and set up only those that are not yet available. These laboratories can be private or run within public institutions; what is important is that proper </a:t>
            </a:r>
            <a:r>
              <a:rPr lang="en-US" b="1" dirty="0">
                <a:latin typeface="+mj-lt"/>
              </a:rPr>
              <a:t>accreditation</a:t>
            </a:r>
            <a:r>
              <a:rPr lang="en-US" dirty="0">
                <a:latin typeface="+mj-lt"/>
              </a:rPr>
              <a:t> makes them accessible and reliable for a variety of purposes.</a:t>
            </a:r>
            <a:endParaRPr lang="ru-RU" dirty="0">
              <a:latin typeface="+mj-lt"/>
            </a:endParaRPr>
          </a:p>
          <a:p>
            <a:pPr algn="just"/>
            <a:r>
              <a:rPr lang="en-US" dirty="0">
                <a:latin typeface="+mj-lt"/>
              </a:rPr>
              <a:t>Quality management and technical competence criteria for testing laboratories are defined in the international standard </a:t>
            </a:r>
            <a:r>
              <a:rPr lang="en-US" b="1" dirty="0">
                <a:latin typeface="+mj-lt"/>
              </a:rPr>
              <a:t>ISO/IEC 17025</a:t>
            </a:r>
            <a:r>
              <a:rPr lang="en-US" dirty="0">
                <a:latin typeface="+mj-lt"/>
              </a:rPr>
              <a:t>, which applies the same criteria to all types of testing and calibration laboratories.</a:t>
            </a:r>
            <a:endParaRPr lang="ru-RU" dirty="0">
              <a:latin typeface="+mj-lt"/>
            </a:endParaRPr>
          </a:p>
        </p:txBody>
      </p:sp>
      <p:pic>
        <p:nvPicPr>
          <p:cNvPr id="6146" name="Picture 2" descr="Картинки по запросу испытания продук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531" y="2247200"/>
            <a:ext cx="4200719" cy="2772475"/>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A525EF9E-BF13-42C4-A6B1-03416AB430CC}" type="slidenum">
              <a:rPr lang="ru-RU" smtClean="0"/>
              <a:t>15</a:t>
            </a:fld>
            <a:endParaRPr lang="ru-RU" dirty="0"/>
          </a:p>
        </p:txBody>
      </p:sp>
    </p:spTree>
    <p:extLst>
      <p:ext uri="{BB962C8B-B14F-4D97-AF65-F5344CB8AC3E}">
        <p14:creationId xmlns:p14="http://schemas.microsoft.com/office/powerpoint/2010/main" val="169047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5799" y="0"/>
            <a:ext cx="10058400" cy="1450757"/>
          </a:xfrm>
        </p:spPr>
        <p:txBody>
          <a:bodyPr/>
          <a:lstStyle/>
          <a:p>
            <a:pPr algn="ctr"/>
            <a:r>
              <a:rPr lang="en-US" b="1" dirty="0">
                <a:effectLst>
                  <a:outerShdw blurRad="38100" dist="38100" dir="2700000" algn="tl">
                    <a:srgbClr val="000000">
                      <a:alpha val="43137"/>
                    </a:srgbClr>
                  </a:outerShdw>
                </a:effectLst>
              </a:rPr>
              <a:t>Certification</a:t>
            </a:r>
            <a:endParaRPr lang="ru-RU" dirty="0"/>
          </a:p>
        </p:txBody>
      </p:sp>
      <p:sp>
        <p:nvSpPr>
          <p:cNvPr id="3" name="Объект 2"/>
          <p:cNvSpPr>
            <a:spLocks noGrp="1"/>
          </p:cNvSpPr>
          <p:nvPr>
            <p:ph idx="1"/>
          </p:nvPr>
        </p:nvSpPr>
        <p:spPr>
          <a:xfrm>
            <a:off x="907156" y="1818572"/>
            <a:ext cx="10672225" cy="4328729"/>
          </a:xfrm>
        </p:spPr>
        <p:txBody>
          <a:bodyPr>
            <a:normAutofit/>
          </a:bodyPr>
          <a:lstStyle/>
          <a:p>
            <a:pPr algn="just"/>
            <a:r>
              <a:rPr lang="en-US" b="1" dirty="0">
                <a:latin typeface="+mj-lt"/>
              </a:rPr>
              <a:t>Certification of products </a:t>
            </a:r>
            <a:r>
              <a:rPr lang="en-US" dirty="0">
                <a:latin typeface="+mj-lt"/>
              </a:rPr>
              <a:t>proves that the production processes, content, properties, etc. of products / services meet the requirements of the standard. This type of certification is mainly required for products for which safety, health or </a:t>
            </a:r>
            <a:r>
              <a:rPr lang="en-US" b="1" dirty="0">
                <a:latin typeface="+mj-lt"/>
              </a:rPr>
              <a:t>food safety </a:t>
            </a:r>
            <a:r>
              <a:rPr lang="en-US" dirty="0">
                <a:latin typeface="+mj-lt"/>
              </a:rPr>
              <a:t>issues play an important role.</a:t>
            </a:r>
            <a:endParaRPr lang="ru-RU" dirty="0">
              <a:latin typeface="+mj-lt"/>
            </a:endParaRPr>
          </a:p>
          <a:p>
            <a:pPr algn="just"/>
            <a:r>
              <a:rPr lang="en-US" dirty="0">
                <a:latin typeface="+mj-lt"/>
              </a:rPr>
              <a:t>Certificates of products with appropriate symbols exist in most countries of the world. Many of them are approved only at the national level if they are issued by a state certification body that does not have internationally recognized accreditation.</a:t>
            </a:r>
            <a:endParaRPr lang="ru-RU" dirty="0">
              <a:latin typeface="+mj-lt"/>
            </a:endParaRPr>
          </a:p>
          <a:p>
            <a:pPr algn="just"/>
            <a:r>
              <a:rPr lang="en-US" dirty="0">
                <a:latin typeface="+mj-lt"/>
              </a:rPr>
              <a:t>Some examples of product certification relating to general safety aspects that are also of international importance:</a:t>
            </a:r>
            <a:endParaRPr lang="ru-RU" dirty="0">
              <a:latin typeface="+mj-lt"/>
            </a:endParaRPr>
          </a:p>
          <a:p>
            <a:pPr marL="361950" indent="-361950" algn="just">
              <a:buFont typeface="Wingdings" panose="05000000000000000000" pitchFamily="2" charset="2"/>
              <a:buChar char="Ø"/>
            </a:pPr>
            <a:r>
              <a:rPr lang="ru-RU" b="1" dirty="0">
                <a:latin typeface="+mj-lt"/>
              </a:rPr>
              <a:t>CE</a:t>
            </a:r>
            <a:r>
              <a:rPr lang="ru-RU" dirty="0">
                <a:latin typeface="+mj-lt"/>
              </a:rPr>
              <a:t>: </a:t>
            </a:r>
            <a:r>
              <a:rPr lang="en-US" dirty="0">
                <a:latin typeface="+mj-lt"/>
              </a:rPr>
              <a:t>EU conformity mark</a:t>
            </a:r>
            <a:endParaRPr lang="ru-RU" dirty="0">
              <a:latin typeface="+mj-lt"/>
            </a:endParaRPr>
          </a:p>
          <a:p>
            <a:pPr marL="361950" indent="-361950" algn="just">
              <a:buFont typeface="Wingdings" panose="05000000000000000000" pitchFamily="2" charset="2"/>
              <a:buChar char="Ø"/>
            </a:pPr>
            <a:r>
              <a:rPr lang="en-US" b="1" dirty="0">
                <a:latin typeface="+mj-lt"/>
              </a:rPr>
              <a:t>EAC</a:t>
            </a:r>
            <a:r>
              <a:rPr lang="ru-RU" dirty="0">
                <a:latin typeface="+mj-lt"/>
              </a:rPr>
              <a:t>: </a:t>
            </a:r>
            <a:r>
              <a:rPr lang="en-US" dirty="0">
                <a:latin typeface="+mj-lt"/>
              </a:rPr>
              <a:t>Single conformity mark for products in circulation in EAEU member countries’ markets</a:t>
            </a:r>
            <a:endParaRPr lang="ru-RU" dirty="0">
              <a:latin typeface="+mj-lt"/>
            </a:endParaRPr>
          </a:p>
        </p:txBody>
      </p:sp>
      <p:sp>
        <p:nvSpPr>
          <p:cNvPr id="4" name="Номер слайда 3"/>
          <p:cNvSpPr>
            <a:spLocks noGrp="1"/>
          </p:cNvSpPr>
          <p:nvPr>
            <p:ph type="sldNum" sz="quarter" idx="12"/>
          </p:nvPr>
        </p:nvSpPr>
        <p:spPr/>
        <p:txBody>
          <a:bodyPr/>
          <a:lstStyle/>
          <a:p>
            <a:fld id="{A525EF9E-BF13-42C4-A6B1-03416AB430CC}" type="slidenum">
              <a:rPr lang="ru-RU" smtClean="0"/>
              <a:t>16</a:t>
            </a:fld>
            <a:endParaRPr lang="ru-RU" dirty="0"/>
          </a:p>
        </p:txBody>
      </p:sp>
    </p:spTree>
    <p:extLst>
      <p:ext uri="{BB962C8B-B14F-4D97-AF65-F5344CB8AC3E}">
        <p14:creationId xmlns:p14="http://schemas.microsoft.com/office/powerpoint/2010/main" val="419260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02696"/>
            <a:ext cx="10058400" cy="1450757"/>
          </a:xfrm>
        </p:spPr>
        <p:txBody>
          <a:bodyPr/>
          <a:lstStyle/>
          <a:p>
            <a:pPr algn="ctr"/>
            <a:r>
              <a:rPr lang="ru-RU" b="1" dirty="0">
                <a:effectLst>
                  <a:outerShdw blurRad="38100" dist="38100" dir="2700000" algn="tl">
                    <a:srgbClr val="000000">
                      <a:alpha val="43137"/>
                    </a:srgbClr>
                  </a:outerShdw>
                </a:effectLst>
              </a:rPr>
              <a:t>Сертификация</a:t>
            </a:r>
            <a:endParaRPr lang="ru-RU" dirty="0"/>
          </a:p>
        </p:txBody>
      </p:sp>
      <p:sp>
        <p:nvSpPr>
          <p:cNvPr id="3" name="Объект 2"/>
          <p:cNvSpPr>
            <a:spLocks noGrp="1"/>
          </p:cNvSpPr>
          <p:nvPr>
            <p:ph idx="1"/>
          </p:nvPr>
        </p:nvSpPr>
        <p:spPr>
          <a:xfrm>
            <a:off x="826581" y="1836680"/>
            <a:ext cx="10599797" cy="4319676"/>
          </a:xfrm>
        </p:spPr>
        <p:txBody>
          <a:bodyPr>
            <a:normAutofit/>
          </a:bodyPr>
          <a:lstStyle/>
          <a:p>
            <a:pPr algn="just"/>
            <a:r>
              <a:rPr lang="en-US" b="1" dirty="0"/>
              <a:t>ISO/IEC 17065 </a:t>
            </a:r>
            <a:r>
              <a:rPr lang="en-US" dirty="0"/>
              <a:t>(conformity assessment. Requirements for certification bodies for products, processes and services) and </a:t>
            </a:r>
            <a:r>
              <a:rPr lang="en-US" b="1" dirty="0"/>
              <a:t>ISO/IEC 17021</a:t>
            </a:r>
            <a:r>
              <a:rPr lang="en-US" dirty="0"/>
              <a:t> (conformity assessment. Requirements for bodies conducting audit and certification of management systems) establish general requirements that must be met by a third party involved in the certification of products/services and management systems to be recognized as competent and reliable.</a:t>
            </a:r>
          </a:p>
          <a:p>
            <a:pPr algn="just"/>
            <a:r>
              <a:rPr lang="en-US" dirty="0"/>
              <a:t>Examples of specific aspects of food products:</a:t>
            </a:r>
            <a:endParaRPr lang="ru-RU" dirty="0"/>
          </a:p>
          <a:p>
            <a:pPr marL="442913" indent="-442913">
              <a:buFont typeface="Wingdings" panose="05000000000000000000" pitchFamily="2" charset="2"/>
              <a:buChar char="Ø"/>
            </a:pPr>
            <a:r>
              <a:rPr lang="en-US" b="1" dirty="0"/>
              <a:t>ORGANIC</a:t>
            </a:r>
            <a:r>
              <a:rPr lang="en-US" dirty="0"/>
              <a:t> - Certification of organic or bio-products</a:t>
            </a:r>
            <a:endParaRPr lang="ru-RU" dirty="0"/>
          </a:p>
          <a:p>
            <a:pPr marL="442913" indent="-442913">
              <a:buFont typeface="Wingdings" panose="05000000000000000000" pitchFamily="2" charset="2"/>
              <a:buChar char="Ø"/>
            </a:pPr>
            <a:r>
              <a:rPr lang="ru-RU" b="1" dirty="0"/>
              <a:t>GMO</a:t>
            </a:r>
            <a:r>
              <a:rPr lang="en-US" dirty="0"/>
              <a:t> - (GMOs are genetically modified organisms)</a:t>
            </a:r>
            <a:endParaRPr lang="ru-RU" dirty="0"/>
          </a:p>
          <a:p>
            <a:pPr marL="442913" indent="-442913">
              <a:buFont typeface="Wingdings" panose="05000000000000000000" pitchFamily="2" charset="2"/>
              <a:buChar char="Ø"/>
            </a:pPr>
            <a:r>
              <a:rPr lang="ru-RU" b="1" dirty="0"/>
              <a:t>Halal</a:t>
            </a:r>
            <a:r>
              <a:rPr lang="ru-RU" dirty="0"/>
              <a:t> </a:t>
            </a:r>
            <a:r>
              <a:rPr lang="en-US" dirty="0"/>
              <a:t>- (Halal - Muslim food requirements)</a:t>
            </a:r>
            <a:endParaRPr lang="ru-RU" dirty="0"/>
          </a:p>
          <a:p>
            <a:pPr marL="442913" indent="-442913">
              <a:buFont typeface="Wingdings" panose="05000000000000000000" pitchFamily="2" charset="2"/>
              <a:buChar char="Ø"/>
            </a:pPr>
            <a:r>
              <a:rPr lang="ru-RU" b="1" dirty="0"/>
              <a:t>Kosher</a:t>
            </a:r>
            <a:r>
              <a:rPr lang="ru-RU" dirty="0"/>
              <a:t> </a:t>
            </a:r>
            <a:r>
              <a:rPr lang="en-US" dirty="0"/>
              <a:t>- (kosher-Jewish food requirements)</a:t>
            </a:r>
            <a:endParaRPr lang="ru-RU" dirty="0"/>
          </a:p>
          <a:p>
            <a:pPr marL="442913" indent="-442913">
              <a:buFont typeface="Wingdings" panose="05000000000000000000" pitchFamily="2" charset="2"/>
              <a:buChar char="Ø"/>
            </a:pPr>
            <a:r>
              <a:rPr lang="en-US" b="1" dirty="0"/>
              <a:t>GLOBAL</a:t>
            </a:r>
            <a:r>
              <a:rPr lang="ru-RU" b="1" dirty="0"/>
              <a:t>GAP</a:t>
            </a:r>
            <a:r>
              <a:rPr lang="ru-RU" dirty="0"/>
              <a:t> </a:t>
            </a:r>
            <a:r>
              <a:rPr lang="en-US" dirty="0"/>
              <a:t>- international standard of good agricultural safety practices</a:t>
            </a:r>
            <a:endParaRPr lang="ru-RU" dirty="0"/>
          </a:p>
        </p:txBody>
      </p:sp>
      <p:sp>
        <p:nvSpPr>
          <p:cNvPr id="4" name="Номер слайда 3"/>
          <p:cNvSpPr>
            <a:spLocks noGrp="1"/>
          </p:cNvSpPr>
          <p:nvPr>
            <p:ph type="sldNum" sz="quarter" idx="12"/>
          </p:nvPr>
        </p:nvSpPr>
        <p:spPr/>
        <p:txBody>
          <a:bodyPr/>
          <a:lstStyle/>
          <a:p>
            <a:fld id="{A525EF9E-BF13-42C4-A6B1-03416AB430CC}" type="slidenum">
              <a:rPr lang="ru-RU" smtClean="0"/>
              <a:t>17</a:t>
            </a:fld>
            <a:endParaRPr lang="ru-RU" dirty="0"/>
          </a:p>
        </p:txBody>
      </p:sp>
    </p:spTree>
    <p:extLst>
      <p:ext uri="{BB962C8B-B14F-4D97-AF65-F5344CB8AC3E}">
        <p14:creationId xmlns:p14="http://schemas.microsoft.com/office/powerpoint/2010/main" val="337366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741" y="-147963"/>
            <a:ext cx="11094721" cy="1450757"/>
          </a:xfrm>
        </p:spPr>
        <p:txBody>
          <a:bodyPr/>
          <a:lstStyle/>
          <a:p>
            <a:pPr algn="ctr"/>
            <a:r>
              <a:rPr lang="en-US" b="1" dirty="0">
                <a:effectLst>
                  <a:outerShdw blurRad="38100" dist="38100" dir="2700000" algn="tl">
                    <a:srgbClr val="000000">
                      <a:alpha val="43137"/>
                    </a:srgbClr>
                  </a:outerShdw>
                </a:effectLst>
              </a:rPr>
              <a:t>Management systems</a:t>
            </a:r>
            <a:endParaRPr lang="ru-RU" dirty="0"/>
          </a:p>
        </p:txBody>
      </p:sp>
      <p:sp>
        <p:nvSpPr>
          <p:cNvPr id="3" name="Объект 2"/>
          <p:cNvSpPr>
            <a:spLocks noGrp="1"/>
          </p:cNvSpPr>
          <p:nvPr>
            <p:ph idx="1"/>
          </p:nvPr>
        </p:nvSpPr>
        <p:spPr>
          <a:xfrm>
            <a:off x="680821" y="1845734"/>
            <a:ext cx="10898562" cy="4446424"/>
          </a:xfrm>
        </p:spPr>
        <p:txBody>
          <a:bodyPr>
            <a:normAutofit lnSpcReduction="10000"/>
          </a:bodyPr>
          <a:lstStyle/>
          <a:p>
            <a:pPr algn="just"/>
            <a:r>
              <a:rPr lang="en-US" b="1" dirty="0">
                <a:latin typeface="+mj-lt"/>
              </a:rPr>
              <a:t>Management systems </a:t>
            </a:r>
            <a:r>
              <a:rPr lang="en-US" dirty="0">
                <a:latin typeface="+mj-lt"/>
              </a:rPr>
              <a:t>demonstrate that the enterprise under considerations has implemented procedures for structuring and documenting business processes, taking into account the assessment of risks and opportunities. This does not automatically lead to high-quality and competitive products or services, but thanks to well-defined internal structures, independent of human factors, it helps to avoid many possible mistakes. Documentation of all processes facilitates the recognition and tracking of errors for appropriate remedial action.</a:t>
            </a:r>
            <a:endParaRPr lang="ru-RU" dirty="0">
              <a:latin typeface="+mj-lt"/>
            </a:endParaRPr>
          </a:p>
          <a:p>
            <a:pPr algn="just"/>
            <a:r>
              <a:rPr lang="en-US" dirty="0">
                <a:latin typeface="+mj-lt"/>
              </a:rPr>
              <a:t>Some management systems adopted around the world that can be certified by certification bodies are:</a:t>
            </a:r>
            <a:endParaRPr lang="ru-RU" dirty="0">
              <a:latin typeface="+mj-lt"/>
            </a:endParaRPr>
          </a:p>
          <a:p>
            <a:pPr marL="361950" indent="-361950" algn="just">
              <a:buFont typeface="Wingdings" panose="05000000000000000000" pitchFamily="2" charset="2"/>
              <a:buChar char="Ø"/>
            </a:pPr>
            <a:r>
              <a:rPr lang="en-US" b="1" dirty="0">
                <a:latin typeface="+mj-lt"/>
              </a:rPr>
              <a:t>ISO </a:t>
            </a:r>
            <a:r>
              <a:rPr lang="ru-RU" b="1" dirty="0">
                <a:latin typeface="+mj-lt"/>
              </a:rPr>
              <a:t>22000 </a:t>
            </a:r>
            <a:r>
              <a:rPr lang="ru-RU" dirty="0">
                <a:latin typeface="+mj-lt"/>
              </a:rPr>
              <a:t>- </a:t>
            </a:r>
            <a:r>
              <a:rPr lang="en-US" dirty="0">
                <a:latin typeface="+mj-lt"/>
              </a:rPr>
              <a:t>Food safety management system</a:t>
            </a:r>
            <a:endParaRPr lang="ru-RU" dirty="0">
              <a:latin typeface="+mj-lt"/>
            </a:endParaRPr>
          </a:p>
          <a:p>
            <a:pPr marL="361950" indent="-361950" algn="just">
              <a:buFont typeface="Wingdings" panose="05000000000000000000" pitchFamily="2" charset="2"/>
              <a:buChar char="Ø"/>
            </a:pPr>
            <a:r>
              <a:rPr lang="en-US" b="1" dirty="0">
                <a:latin typeface="+mj-lt"/>
              </a:rPr>
              <a:t>ISO</a:t>
            </a:r>
            <a:r>
              <a:rPr lang="ru-RU" b="1" dirty="0">
                <a:latin typeface="+mj-lt"/>
              </a:rPr>
              <a:t> 9001 </a:t>
            </a:r>
            <a:r>
              <a:rPr lang="ru-RU" dirty="0">
                <a:latin typeface="+mj-lt"/>
              </a:rPr>
              <a:t>- </a:t>
            </a:r>
            <a:r>
              <a:rPr lang="en-US" dirty="0">
                <a:latin typeface="+mj-lt"/>
              </a:rPr>
              <a:t>Quality management system</a:t>
            </a:r>
            <a:endParaRPr lang="ru-RU" dirty="0">
              <a:latin typeface="+mj-lt"/>
            </a:endParaRPr>
          </a:p>
          <a:p>
            <a:pPr marL="361950" indent="-361950" algn="just">
              <a:buFont typeface="Wingdings" panose="05000000000000000000" pitchFamily="2" charset="2"/>
              <a:buChar char="Ø"/>
            </a:pPr>
            <a:r>
              <a:rPr lang="en-US" b="1" dirty="0">
                <a:latin typeface="+mj-lt"/>
              </a:rPr>
              <a:t>HACCP</a:t>
            </a:r>
            <a:r>
              <a:rPr lang="en-US" dirty="0">
                <a:latin typeface="+mj-lt"/>
              </a:rPr>
              <a:t> - Risk analysis and critical control points</a:t>
            </a:r>
          </a:p>
          <a:p>
            <a:pPr marL="361950" indent="-361950" algn="just">
              <a:buFont typeface="Wingdings" panose="05000000000000000000" pitchFamily="2" charset="2"/>
              <a:buChar char="Ø"/>
            </a:pPr>
            <a:r>
              <a:rPr lang="ru-RU" b="1" dirty="0">
                <a:latin typeface="+mj-lt"/>
              </a:rPr>
              <a:t>GMP</a:t>
            </a:r>
            <a:r>
              <a:rPr lang="en-US" dirty="0">
                <a:latin typeface="+mj-lt"/>
              </a:rPr>
              <a:t> - Good manufacturing practice</a:t>
            </a:r>
          </a:p>
          <a:p>
            <a:pPr marL="361950" indent="-361950" algn="just">
              <a:buFont typeface="Wingdings" panose="05000000000000000000" pitchFamily="2" charset="2"/>
              <a:buChar char="Ø"/>
            </a:pPr>
            <a:r>
              <a:rPr lang="en-US" b="1" dirty="0">
                <a:latin typeface="+mj-lt"/>
              </a:rPr>
              <a:t>GFSI</a:t>
            </a:r>
            <a:r>
              <a:rPr lang="en-US" dirty="0">
                <a:latin typeface="+mj-lt"/>
              </a:rPr>
              <a:t> - Global food safety initiative standards, etc.…</a:t>
            </a:r>
          </a:p>
          <a:p>
            <a:pPr algn="just"/>
            <a:endParaRPr lang="ru-RU" dirty="0">
              <a:latin typeface="+mj-lt"/>
            </a:endParaRPr>
          </a:p>
        </p:txBody>
      </p:sp>
      <p:pic>
        <p:nvPicPr>
          <p:cNvPr id="1028" name="Picture 4" descr="https://i2.kknews.cc/SIG=1dsft11/ctp-vzntr/s64r1oqq9qo04n92o74248517s8q72q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03" b="5691"/>
          <a:stretch/>
        </p:blipFill>
        <p:spPr bwMode="auto">
          <a:xfrm>
            <a:off x="8826515" y="3733969"/>
            <a:ext cx="1843151" cy="1638679"/>
          </a:xfrm>
          <a:prstGeom prst="rect">
            <a:avLst/>
          </a:prstGeom>
          <a:noFill/>
          <a:ln>
            <a:noFill/>
          </a:ln>
        </p:spPr>
      </p:pic>
      <p:pic>
        <p:nvPicPr>
          <p:cNvPr id="1030" name="Picture 6" descr="Картинки по запросу насс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5969" y="4906711"/>
            <a:ext cx="1726855" cy="1928387"/>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A525EF9E-BF13-42C4-A6B1-03416AB430CC}" type="slidenum">
              <a:rPr lang="ru-RU" smtClean="0"/>
              <a:t>18</a:t>
            </a:fld>
            <a:endParaRPr lang="ru-RU" dirty="0"/>
          </a:p>
        </p:txBody>
      </p:sp>
    </p:spTree>
    <p:extLst>
      <p:ext uri="{BB962C8B-B14F-4D97-AF65-F5344CB8AC3E}">
        <p14:creationId xmlns:p14="http://schemas.microsoft.com/office/powerpoint/2010/main" val="247837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980" y="-270861"/>
            <a:ext cx="10058400" cy="1450757"/>
          </a:xfrm>
        </p:spPr>
        <p:txBody>
          <a:bodyPr>
            <a:normAutofit/>
          </a:bodyPr>
          <a:lstStyle/>
          <a:p>
            <a:pPr algn="ctr"/>
            <a:r>
              <a:rPr lang="en-US" b="1" dirty="0">
                <a:solidFill>
                  <a:schemeClr val="accent6">
                    <a:lumMod val="50000"/>
                  </a:schemeClr>
                </a:solidFill>
                <a:effectLst>
                  <a:outerShdw blurRad="38100" dist="38100" dir="2700000" algn="tl">
                    <a:srgbClr val="000000">
                      <a:alpha val="43137"/>
                    </a:srgbClr>
                  </a:outerShdw>
                </a:effectLst>
              </a:rPr>
              <a:t>Global food safety initiative</a:t>
            </a:r>
            <a:endParaRPr lang="ru-RU"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45019" y="2035856"/>
            <a:ext cx="10411452" cy="4023360"/>
          </a:xfrm>
        </p:spPr>
        <p:txBody>
          <a:bodyPr>
            <a:normAutofit/>
          </a:bodyPr>
          <a:lstStyle/>
          <a:p>
            <a:pPr marL="274320" lvl="0" indent="-274320">
              <a:lnSpc>
                <a:spcPct val="100000"/>
              </a:lnSpc>
              <a:spcBef>
                <a:spcPts val="600"/>
              </a:spcBef>
              <a:spcAft>
                <a:spcPts val="0"/>
              </a:spcAft>
              <a:buClr>
                <a:srgbClr val="727CA3"/>
              </a:buClr>
              <a:buSzPct val="76000"/>
              <a:buFont typeface="Wingdings 3"/>
              <a:buChar char=""/>
            </a:pPr>
            <a:r>
              <a:rPr lang="ru-RU" sz="2800" b="1" dirty="0">
                <a:solidFill>
                  <a:prstClr val="black"/>
                </a:solidFill>
                <a:latin typeface="Cambria" panose="02040503050406030204" pitchFamily="18" charset="0"/>
              </a:rPr>
              <a:t>GFSI </a:t>
            </a:r>
            <a:r>
              <a:rPr lang="ru-RU" sz="2800" dirty="0">
                <a:solidFill>
                  <a:prstClr val="black"/>
                </a:solidFill>
                <a:latin typeface="Cambria" panose="02040503050406030204" pitchFamily="18" charset="0"/>
              </a:rPr>
              <a:t>(Global Food Safety Initiative) –</a:t>
            </a:r>
            <a:r>
              <a:rPr lang="en-US" sz="2800" dirty="0">
                <a:solidFill>
                  <a:prstClr val="black"/>
                </a:solidFill>
                <a:latin typeface="Cambria" panose="02040503050406030204" pitchFamily="18" charset="0"/>
              </a:rPr>
              <a:t>non-profit international organization that establishes food safety policies in Europe and the world.</a:t>
            </a:r>
            <a:endParaRPr lang="ru-RU" sz="2800" dirty="0">
              <a:solidFill>
                <a:prstClr val="black"/>
              </a:solidFill>
              <a:latin typeface="Cambria" panose="02040503050406030204" pitchFamily="18" charset="0"/>
            </a:endParaRPr>
          </a:p>
          <a:p>
            <a:pPr marL="274320" lvl="0" indent="-274320" algn="just">
              <a:lnSpc>
                <a:spcPct val="100000"/>
              </a:lnSpc>
              <a:spcBef>
                <a:spcPts val="600"/>
              </a:spcBef>
              <a:spcAft>
                <a:spcPts val="0"/>
              </a:spcAft>
              <a:buClr>
                <a:srgbClr val="727CA3"/>
              </a:buClr>
              <a:buSzPct val="76000"/>
              <a:buFont typeface="Wingdings 3"/>
              <a:buChar char=""/>
            </a:pPr>
            <a:r>
              <a:rPr lang="en-US" sz="2800" dirty="0">
                <a:solidFill>
                  <a:prstClr val="black"/>
                </a:solidFill>
                <a:latin typeface="Cambria" panose="02040503050406030204" pitchFamily="18" charset="0"/>
              </a:rPr>
              <a:t>The organization was established in 2000 in order to improve food safety in different countries.</a:t>
            </a:r>
            <a:endParaRPr lang="ru-RU" sz="2800" dirty="0">
              <a:solidFill>
                <a:prstClr val="black"/>
              </a:solidFill>
              <a:latin typeface="Cambria" panose="02040503050406030204" pitchFamily="18" charset="0"/>
            </a:endParaRPr>
          </a:p>
          <a:p>
            <a:pPr marL="274320" lvl="0" indent="-274320" algn="just">
              <a:lnSpc>
                <a:spcPct val="100000"/>
              </a:lnSpc>
              <a:spcBef>
                <a:spcPts val="600"/>
              </a:spcBef>
              <a:spcAft>
                <a:spcPts val="0"/>
              </a:spcAft>
              <a:buClr>
                <a:srgbClr val="727CA3"/>
              </a:buClr>
              <a:buSzPct val="76000"/>
              <a:buFont typeface="Wingdings 3"/>
              <a:buChar char=""/>
            </a:pPr>
            <a:r>
              <a:rPr lang="en-US" sz="2800" b="1" spc="-150" dirty="0">
                <a:solidFill>
                  <a:srgbClr val="FF6600"/>
                </a:solidFill>
                <a:latin typeface="Cambria" pitchFamily="18" charset="0"/>
                <a:cs typeface="Calibri" pitchFamily="34" charset="0"/>
              </a:rPr>
              <a:t>web-site: https://www.mygfsi.com/</a:t>
            </a:r>
            <a:endParaRPr lang="ru-RU" sz="2800" b="1" spc="-150" dirty="0">
              <a:solidFill>
                <a:srgbClr val="FF6600"/>
              </a:solidFill>
              <a:latin typeface="Cambria" pitchFamily="18" charset="0"/>
              <a:cs typeface="Calibri" pitchFamily="34" charset="0"/>
            </a:endParaRPr>
          </a:p>
          <a:p>
            <a:endParaRPr lang="ru-RU" dirty="0"/>
          </a:p>
        </p:txBody>
      </p:sp>
      <p:pic>
        <p:nvPicPr>
          <p:cNvPr id="4" name="Picture 3" descr="C:\Users\SuperUser\Desktop\GFSILogo-1000x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9354" y="4328194"/>
            <a:ext cx="3896725" cy="1870428"/>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A525EF9E-BF13-42C4-A6B1-03416AB430CC}" type="slidenum">
              <a:rPr lang="ru-RU" smtClean="0"/>
              <a:t>19</a:t>
            </a:fld>
            <a:endParaRPr lang="ru-RU" dirty="0"/>
          </a:p>
        </p:txBody>
      </p:sp>
    </p:spTree>
    <p:extLst>
      <p:ext uri="{BB962C8B-B14F-4D97-AF65-F5344CB8AC3E}">
        <p14:creationId xmlns:p14="http://schemas.microsoft.com/office/powerpoint/2010/main" val="102794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1013" y="-255264"/>
            <a:ext cx="10058400" cy="1450757"/>
          </a:xfrm>
        </p:spPr>
        <p:txBody>
          <a:bodyPr/>
          <a:lstStyle/>
          <a:p>
            <a:pPr algn="ctr"/>
            <a:r>
              <a:rPr lang="en-US" b="1" dirty="0"/>
              <a:t>Overview</a:t>
            </a:r>
            <a:endParaRPr lang="ru-RU" b="1" dirty="0"/>
          </a:p>
        </p:txBody>
      </p:sp>
      <p:sp>
        <p:nvSpPr>
          <p:cNvPr id="3" name="Объект 2"/>
          <p:cNvSpPr>
            <a:spLocks noGrp="1"/>
          </p:cNvSpPr>
          <p:nvPr>
            <p:ph idx="1"/>
          </p:nvPr>
        </p:nvSpPr>
        <p:spPr>
          <a:xfrm>
            <a:off x="1097280" y="2171659"/>
            <a:ext cx="10058400" cy="4023360"/>
          </a:xfrm>
        </p:spPr>
        <p:txBody>
          <a:bodyPr>
            <a:normAutofit/>
          </a:bodyPr>
          <a:lstStyle/>
          <a:p>
            <a:pPr marL="442913" indent="-442913">
              <a:buFont typeface="Wingdings" panose="05000000000000000000" pitchFamily="2" charset="2"/>
              <a:buChar char="q"/>
            </a:pPr>
            <a:r>
              <a:rPr lang="en-US" sz="2800" b="1" dirty="0">
                <a:latin typeface="+mj-lt"/>
              </a:rPr>
              <a:t>Quality Infrastructure</a:t>
            </a:r>
          </a:p>
          <a:p>
            <a:pPr marL="442913" indent="-442913">
              <a:buFont typeface="Wingdings" panose="05000000000000000000" pitchFamily="2" charset="2"/>
              <a:buChar char="q"/>
            </a:pPr>
            <a:r>
              <a:rPr lang="en-US" sz="2800" b="1" dirty="0">
                <a:latin typeface="+mj-lt"/>
              </a:rPr>
              <a:t>Components of Quality Infrastructure</a:t>
            </a:r>
          </a:p>
          <a:p>
            <a:pPr marL="442913" indent="-442913">
              <a:buFont typeface="Wingdings" panose="05000000000000000000" pitchFamily="2" charset="2"/>
              <a:buChar char="q"/>
            </a:pPr>
            <a:r>
              <a:rPr lang="en-US" sz="2800" b="1" dirty="0">
                <a:latin typeface="+mj-lt"/>
              </a:rPr>
              <a:t>Quality infrastructure in Uzbekistan, Kazakhstan and Tajikistan</a:t>
            </a:r>
          </a:p>
          <a:p>
            <a:pPr marL="442913" indent="-442913">
              <a:buFont typeface="Wingdings" panose="05000000000000000000" pitchFamily="2" charset="2"/>
              <a:buChar char="q"/>
            </a:pPr>
            <a:r>
              <a:rPr lang="en-US" sz="2800" b="1" dirty="0">
                <a:latin typeface="+mj-lt"/>
              </a:rPr>
              <a:t>Recommendations for improving the quality infrastructure</a:t>
            </a:r>
            <a:endParaRPr lang="ru-RU" sz="2800" b="1" dirty="0">
              <a:latin typeface="+mj-lt"/>
            </a:endParaRPr>
          </a:p>
          <a:p>
            <a:endParaRPr lang="ru-RU" dirty="0"/>
          </a:p>
        </p:txBody>
      </p:sp>
      <p:sp>
        <p:nvSpPr>
          <p:cNvPr id="4" name="Номер слайда 3"/>
          <p:cNvSpPr>
            <a:spLocks noGrp="1"/>
          </p:cNvSpPr>
          <p:nvPr>
            <p:ph type="sldNum" sz="quarter" idx="12"/>
          </p:nvPr>
        </p:nvSpPr>
        <p:spPr/>
        <p:txBody>
          <a:bodyPr/>
          <a:lstStyle/>
          <a:p>
            <a:fld id="{A525EF9E-BF13-42C4-A6B1-03416AB430CC}" type="slidenum">
              <a:rPr lang="ru-RU" smtClean="0"/>
              <a:t>2</a:t>
            </a:fld>
            <a:endParaRPr lang="ru-RU" dirty="0"/>
          </a:p>
        </p:txBody>
      </p:sp>
    </p:spTree>
    <p:extLst>
      <p:ext uri="{BB962C8B-B14F-4D97-AF65-F5344CB8AC3E}">
        <p14:creationId xmlns:p14="http://schemas.microsoft.com/office/powerpoint/2010/main" val="3313497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66070"/>
            <a:ext cx="10058400" cy="1450757"/>
          </a:xfrm>
        </p:spPr>
        <p:txBody>
          <a:bodyPr>
            <a:noAutofit/>
          </a:bodyPr>
          <a:lstStyle/>
          <a:p>
            <a:pPr algn="ctr"/>
            <a:r>
              <a:rPr lang="en-US" sz="2800" b="1" dirty="0">
                <a:solidFill>
                  <a:schemeClr val="accent6">
                    <a:lumMod val="50000"/>
                  </a:schemeClr>
                </a:solidFill>
                <a:effectLst>
                  <a:outerShdw blurRad="38100" dist="38100" dir="2700000" algn="tl">
                    <a:srgbClr val="000000">
                      <a:alpha val="43137"/>
                    </a:srgbClr>
                  </a:outerShdw>
                </a:effectLst>
              </a:rPr>
              <a:t>GFSI currently recognizes the following food safety management schemes:</a:t>
            </a:r>
            <a:endParaRPr lang="ru-RU" sz="28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a:bodyPr>
          <a:lstStyle/>
          <a:p>
            <a:pPr marL="442913" indent="-352425">
              <a:buFont typeface="Wingdings" panose="05000000000000000000" pitchFamily="2" charset="2"/>
              <a:buChar char="Ø"/>
              <a:tabLst>
                <a:tab pos="361950" algn="l"/>
                <a:tab pos="533400" algn="l"/>
              </a:tabLst>
            </a:pPr>
            <a:r>
              <a:rPr lang="en-US" b="1" dirty="0">
                <a:latin typeface="+mj-lt"/>
              </a:rPr>
              <a:t>FSSC 22000</a:t>
            </a:r>
          </a:p>
          <a:p>
            <a:pPr marL="442913" indent="-352425">
              <a:buFont typeface="Wingdings" panose="05000000000000000000" pitchFamily="2" charset="2"/>
              <a:buChar char="Ø"/>
              <a:tabLst>
                <a:tab pos="361950" algn="l"/>
                <a:tab pos="533400" algn="l"/>
              </a:tabLst>
            </a:pPr>
            <a:r>
              <a:rPr lang="en-US" b="1" dirty="0">
                <a:latin typeface="+mj-lt"/>
              </a:rPr>
              <a:t>BRC Global Standard for Food Safety </a:t>
            </a:r>
            <a:endParaRPr lang="ru-RU" b="1" dirty="0">
              <a:latin typeface="+mj-lt"/>
            </a:endParaRPr>
          </a:p>
          <a:p>
            <a:pPr marL="442913" indent="-352425">
              <a:buFont typeface="Wingdings" panose="05000000000000000000" pitchFamily="2" charset="2"/>
              <a:buChar char="Ø"/>
              <a:tabLst>
                <a:tab pos="361950" algn="l"/>
                <a:tab pos="533400" algn="l"/>
              </a:tabLst>
            </a:pPr>
            <a:r>
              <a:rPr lang="en-US" b="1" dirty="0">
                <a:latin typeface="+mj-lt"/>
              </a:rPr>
              <a:t>IFS Food</a:t>
            </a:r>
          </a:p>
          <a:p>
            <a:pPr marL="442913" indent="-352425">
              <a:buFont typeface="Wingdings" panose="05000000000000000000" pitchFamily="2" charset="2"/>
              <a:buChar char="Ø"/>
              <a:tabLst>
                <a:tab pos="361950" algn="l"/>
                <a:tab pos="533400" algn="l"/>
              </a:tabLst>
            </a:pPr>
            <a:r>
              <a:rPr lang="en-US" b="1" dirty="0">
                <a:latin typeface="+mj-lt"/>
              </a:rPr>
              <a:t>GLOBALG.A.P.</a:t>
            </a:r>
          </a:p>
          <a:p>
            <a:pPr marL="442913" indent="-352425">
              <a:buFont typeface="Wingdings" panose="05000000000000000000" pitchFamily="2" charset="2"/>
              <a:buChar char="Ø"/>
              <a:tabLst>
                <a:tab pos="361950" algn="l"/>
                <a:tab pos="533400" algn="l"/>
              </a:tabLst>
            </a:pPr>
            <a:r>
              <a:rPr lang="en-US" dirty="0">
                <a:latin typeface="+mj-lt"/>
              </a:rPr>
              <a:t>PrimusGFS</a:t>
            </a:r>
          </a:p>
          <a:p>
            <a:pPr marL="442913" indent="-352425">
              <a:buFont typeface="Wingdings" panose="05000000000000000000" pitchFamily="2" charset="2"/>
              <a:buChar char="Ø"/>
              <a:tabLst>
                <a:tab pos="361950" algn="l"/>
                <a:tab pos="533400" algn="l"/>
              </a:tabLst>
            </a:pPr>
            <a:r>
              <a:rPr lang="en-US" dirty="0">
                <a:latin typeface="+mj-lt"/>
              </a:rPr>
              <a:t>Safe Quality Food</a:t>
            </a:r>
          </a:p>
          <a:p>
            <a:pPr marL="442913" indent="-352425">
              <a:buFont typeface="Wingdings" panose="05000000000000000000" pitchFamily="2" charset="2"/>
              <a:buChar char="Ø"/>
              <a:tabLst>
                <a:tab pos="361950" algn="l"/>
                <a:tab pos="533400" algn="l"/>
              </a:tabLst>
            </a:pPr>
            <a:r>
              <a:rPr lang="en-US" dirty="0">
                <a:latin typeface="+mj-lt"/>
              </a:rPr>
              <a:t>CanadaGAP</a:t>
            </a:r>
          </a:p>
          <a:p>
            <a:pPr marL="442913" indent="-352425">
              <a:buFont typeface="Wingdings" panose="05000000000000000000" pitchFamily="2" charset="2"/>
              <a:buChar char="Ø"/>
              <a:tabLst>
                <a:tab pos="361950" algn="l"/>
                <a:tab pos="533400" algn="l"/>
              </a:tabLst>
            </a:pPr>
            <a:r>
              <a:rPr lang="en-US" dirty="0">
                <a:latin typeface="+mj-lt"/>
              </a:rPr>
              <a:t>Global Aquaculture Alliance Seafood Processing Standard</a:t>
            </a:r>
          </a:p>
          <a:p>
            <a:pPr marL="442913" indent="-352425">
              <a:buFont typeface="Wingdings" panose="05000000000000000000" pitchFamily="2" charset="2"/>
              <a:buChar char="Ø"/>
              <a:tabLst>
                <a:tab pos="361950" algn="l"/>
                <a:tab pos="533400" algn="l"/>
              </a:tabLst>
            </a:pPr>
            <a:r>
              <a:rPr lang="en-US" dirty="0">
                <a:latin typeface="+mj-lt"/>
              </a:rPr>
              <a:t>Global Red Meat Standard (GRMS)</a:t>
            </a:r>
            <a:endParaRPr lang="ru-RU" dirty="0">
              <a:latin typeface="+mj-lt"/>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0406" b="19449"/>
          <a:stretch/>
        </p:blipFill>
        <p:spPr>
          <a:xfrm>
            <a:off x="6210169" y="1845734"/>
            <a:ext cx="3107790" cy="71998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667" y="2090815"/>
            <a:ext cx="1458884" cy="207818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622" y="4338046"/>
            <a:ext cx="2998189" cy="177612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9688" y="2493434"/>
            <a:ext cx="1895918" cy="1899571"/>
          </a:xfrm>
          <a:prstGeom prst="rect">
            <a:avLst/>
          </a:prstGeom>
        </p:spPr>
      </p:pic>
      <p:sp>
        <p:nvSpPr>
          <p:cNvPr id="8" name="Номер слайда 7"/>
          <p:cNvSpPr>
            <a:spLocks noGrp="1"/>
          </p:cNvSpPr>
          <p:nvPr>
            <p:ph type="sldNum" sz="quarter" idx="12"/>
          </p:nvPr>
        </p:nvSpPr>
        <p:spPr/>
        <p:txBody>
          <a:bodyPr/>
          <a:lstStyle/>
          <a:p>
            <a:fld id="{A525EF9E-BF13-42C4-A6B1-03416AB430CC}" type="slidenum">
              <a:rPr lang="ru-RU" smtClean="0"/>
              <a:t>20</a:t>
            </a:fld>
            <a:endParaRPr lang="ru-RU" dirty="0"/>
          </a:p>
        </p:txBody>
      </p:sp>
    </p:spTree>
    <p:extLst>
      <p:ext uri="{BB962C8B-B14F-4D97-AF65-F5344CB8AC3E}">
        <p14:creationId xmlns:p14="http://schemas.microsoft.com/office/powerpoint/2010/main" val="1682617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301" y="-310926"/>
            <a:ext cx="10058400" cy="1450757"/>
          </a:xfrm>
        </p:spPr>
        <p:txBody>
          <a:bodyPr/>
          <a:lstStyle/>
          <a:p>
            <a:pPr algn="ctr"/>
            <a:r>
              <a:rPr lang="en-US" b="1" dirty="0">
                <a:solidFill>
                  <a:schemeClr val="accent6">
                    <a:lumMod val="50000"/>
                  </a:schemeClr>
                </a:solidFill>
                <a:effectLst>
                  <a:outerShdw blurRad="38100" dist="38100" dir="2700000" algn="tl">
                    <a:srgbClr val="000000">
                      <a:alpha val="43137"/>
                    </a:srgbClr>
                  </a:outerShdw>
                </a:effectLst>
              </a:rPr>
              <a:t>GFSI Concept</a:t>
            </a:r>
            <a:endParaRPr lang="ru-RU" b="1" dirty="0">
              <a:solidFill>
                <a:schemeClr val="accent6">
                  <a:lumMod val="50000"/>
                </a:schemeClr>
              </a:solidFill>
              <a:effectLst>
                <a:outerShdw blurRad="38100" dist="38100" dir="2700000" algn="tl">
                  <a:srgbClr val="000000">
                    <a:alpha val="43137"/>
                  </a:srgbClr>
                </a:outerShdw>
              </a:effectLst>
            </a:endParaRPr>
          </a:p>
        </p:txBody>
      </p:sp>
      <p:sp>
        <p:nvSpPr>
          <p:cNvPr id="5" name="Объект 2"/>
          <p:cNvSpPr txBox="1">
            <a:spLocks/>
          </p:cNvSpPr>
          <p:nvPr/>
        </p:nvSpPr>
        <p:spPr>
          <a:xfrm>
            <a:off x="1407815" y="1139831"/>
            <a:ext cx="9519718"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lvl="0" indent="0" algn="ctr" fontAlgn="base">
              <a:buClr>
                <a:srgbClr val="727CA3"/>
              </a:buClr>
              <a:buNone/>
              <a:defRPr/>
            </a:pPr>
            <a:r>
              <a:rPr lang="en-US" sz="4800" b="1" dirty="0">
                <a:solidFill>
                  <a:sysClr val="windowText" lastClr="000000"/>
                </a:solidFill>
                <a:latin typeface="Cambria" panose="02040503050406030204" pitchFamily="18" charset="0"/>
              </a:rPr>
              <a:t>"Certified once - recognized everywhere!"</a:t>
            </a:r>
            <a:br>
              <a:rPr kumimoji="0" lang="ru-RU" sz="26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br>
            <a:endParaRPr kumimoji="0" lang="ru-RU" sz="26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endParaRPr>
          </a:p>
          <a:p>
            <a:pPr lvl="0" fontAlgn="base">
              <a:buClr>
                <a:srgbClr val="727CA3"/>
              </a:buClr>
              <a:defRPr/>
            </a:pPr>
            <a:r>
              <a:rPr lang="en-US" dirty="0">
                <a:solidFill>
                  <a:sysClr val="windowText" lastClr="000000"/>
                </a:solidFill>
                <a:latin typeface="Cambria" panose="02040503050406030204" pitchFamily="18" charset="0"/>
              </a:rPr>
              <a:t>This means that companies that join GFSI will recognize certificates of any of the standards recognized by GFSI.</a:t>
            </a:r>
            <a:endParaRPr kumimoji="0" lang="ru-RU" sz="26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endParaRPr>
          </a:p>
          <a:p>
            <a:pPr marL="0" marR="0" lvl="0" indent="0" algn="l" defTabSz="914400" rtl="0" eaLnBrk="1" fontAlgn="base" latinLnBrk="0" hangingPunct="1">
              <a:lnSpc>
                <a:spcPct val="100000"/>
              </a:lnSpc>
              <a:spcBef>
                <a:spcPts val="600"/>
              </a:spcBef>
              <a:spcAft>
                <a:spcPts val="0"/>
              </a:spcAft>
              <a:buClr>
                <a:srgbClr val="727CA3"/>
              </a:buClr>
              <a:buSzPct val="76000"/>
              <a:buFont typeface="Wingdings 3"/>
              <a:buNone/>
              <a:tabLst/>
              <a:defRPr/>
            </a:pPr>
            <a:endParaRPr kumimoji="0" lang="ru-RU" sz="26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endParaRPr>
          </a:p>
          <a:p>
            <a:pPr lvl="0" fontAlgn="base">
              <a:buClr>
                <a:srgbClr val="727CA3"/>
              </a:buClr>
              <a:defRPr/>
            </a:pPr>
            <a:r>
              <a:rPr lang="en-US" dirty="0">
                <a:solidFill>
                  <a:sysClr val="windowText" lastClr="000000"/>
                </a:solidFill>
                <a:latin typeface="Cambria" panose="02040503050406030204" pitchFamily="18" charset="0"/>
              </a:rPr>
              <a:t>An important advantage for manufacturers is that it is enough to be certified according to one of the recognized GFSI standards.</a:t>
            </a:r>
            <a:endParaRPr kumimoji="0" lang="ru-RU" sz="2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3" name="Номер слайда 2"/>
          <p:cNvSpPr>
            <a:spLocks noGrp="1"/>
          </p:cNvSpPr>
          <p:nvPr>
            <p:ph type="sldNum" sz="quarter" idx="12"/>
          </p:nvPr>
        </p:nvSpPr>
        <p:spPr/>
        <p:txBody>
          <a:bodyPr/>
          <a:lstStyle/>
          <a:p>
            <a:fld id="{A525EF9E-BF13-42C4-A6B1-03416AB430CC}" type="slidenum">
              <a:rPr lang="ru-RU" smtClean="0"/>
              <a:t>21</a:t>
            </a:fld>
            <a:endParaRPr lang="ru-RU" dirty="0"/>
          </a:p>
        </p:txBody>
      </p:sp>
    </p:spTree>
    <p:extLst>
      <p:ext uri="{BB962C8B-B14F-4D97-AF65-F5344CB8AC3E}">
        <p14:creationId xmlns:p14="http://schemas.microsoft.com/office/powerpoint/2010/main" val="134391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1418" y="-581084"/>
            <a:ext cx="10058400" cy="1450757"/>
          </a:xfrm>
        </p:spPr>
        <p:txBody>
          <a:bodyPr/>
          <a:lstStyle/>
          <a:p>
            <a:pPr algn="ctr"/>
            <a:r>
              <a:rPr lang="en-US" b="1" dirty="0">
                <a:solidFill>
                  <a:schemeClr val="accent6">
                    <a:lumMod val="50000"/>
                  </a:schemeClr>
                </a:solidFill>
                <a:effectLst>
                  <a:outerShdw blurRad="38100" dist="38100" dir="2700000" algn="tl">
                    <a:srgbClr val="000000">
                      <a:alpha val="43137"/>
                    </a:srgbClr>
                  </a:outerShdw>
                </a:effectLst>
              </a:rPr>
              <a:t>GFSI Approach</a:t>
            </a:r>
            <a:endParaRPr lang="ru-RU" b="1" dirty="0">
              <a:solidFill>
                <a:schemeClr val="accent6">
                  <a:lumMod val="50000"/>
                </a:schemeClr>
              </a:solidFill>
              <a:effectLst>
                <a:outerShdw blurRad="38100" dist="38100" dir="2700000" algn="tl">
                  <a:srgbClr val="000000">
                    <a:alpha val="43137"/>
                  </a:srgbClr>
                </a:outerShdw>
              </a:effectLst>
            </a:endParaRPr>
          </a:p>
        </p:txBody>
      </p:sp>
      <p:grpSp>
        <p:nvGrpSpPr>
          <p:cNvPr id="30" name="Группа 29"/>
          <p:cNvGrpSpPr/>
          <p:nvPr/>
        </p:nvGrpSpPr>
        <p:grpSpPr>
          <a:xfrm>
            <a:off x="1920343" y="2615655"/>
            <a:ext cx="8561953" cy="3342184"/>
            <a:chOff x="2221541" y="2052794"/>
            <a:chExt cx="8229395" cy="3368409"/>
          </a:xfrm>
        </p:grpSpPr>
        <p:sp>
          <p:nvSpPr>
            <p:cNvPr id="4" name="object 5"/>
            <p:cNvSpPr/>
            <p:nvPr/>
          </p:nvSpPr>
          <p:spPr>
            <a:xfrm>
              <a:off x="4263623" y="3249769"/>
              <a:ext cx="1341638" cy="616788"/>
            </a:xfrm>
            <a:custGeom>
              <a:avLst/>
              <a:gdLst/>
              <a:ahLst/>
              <a:cxnLst/>
              <a:rect l="l" t="t" r="r" b="b"/>
              <a:pathLst>
                <a:path w="1652270" h="726439">
                  <a:moveTo>
                    <a:pt x="0" y="0"/>
                  </a:moveTo>
                  <a:lnTo>
                    <a:pt x="1651723" y="726122"/>
                  </a:lnTo>
                </a:path>
              </a:pathLst>
            </a:custGeom>
            <a:ln w="28574">
              <a:solidFill>
                <a:srgbClr val="6E9EC2"/>
              </a:solidFill>
            </a:ln>
          </p:spPr>
          <p:txBody>
            <a:bodyPr wrap="square" lIns="0" tIns="0" rIns="0" bIns="0" rtlCol="0"/>
            <a:lstStyle/>
            <a:p>
              <a:endParaRPr dirty="0"/>
            </a:p>
          </p:txBody>
        </p:sp>
        <p:sp>
          <p:nvSpPr>
            <p:cNvPr id="5" name="object 6"/>
            <p:cNvSpPr/>
            <p:nvPr/>
          </p:nvSpPr>
          <p:spPr>
            <a:xfrm>
              <a:off x="4263623" y="3866240"/>
              <a:ext cx="1341536" cy="676150"/>
            </a:xfrm>
            <a:custGeom>
              <a:avLst/>
              <a:gdLst/>
              <a:ahLst/>
              <a:cxnLst/>
              <a:rect l="l" t="t" r="r" b="b"/>
              <a:pathLst>
                <a:path w="1633220" h="797560">
                  <a:moveTo>
                    <a:pt x="0" y="797420"/>
                  </a:moveTo>
                  <a:lnTo>
                    <a:pt x="1632788" y="0"/>
                  </a:lnTo>
                </a:path>
              </a:pathLst>
            </a:custGeom>
            <a:ln w="28575">
              <a:solidFill>
                <a:srgbClr val="6E9EC2"/>
              </a:solidFill>
            </a:ln>
          </p:spPr>
          <p:txBody>
            <a:bodyPr wrap="square" lIns="0" tIns="0" rIns="0" bIns="0" rtlCol="0"/>
            <a:lstStyle/>
            <a:p>
              <a:endParaRPr dirty="0"/>
            </a:p>
          </p:txBody>
        </p:sp>
        <p:sp>
          <p:nvSpPr>
            <p:cNvPr id="6" name="object 7"/>
            <p:cNvSpPr/>
            <p:nvPr/>
          </p:nvSpPr>
          <p:spPr>
            <a:xfrm>
              <a:off x="8691666" y="3249769"/>
              <a:ext cx="1694103" cy="1107439"/>
            </a:xfrm>
            <a:prstGeom prst="rect">
              <a:avLst/>
            </a:prstGeom>
            <a:blipFill>
              <a:blip r:embed="rId2" cstate="print"/>
              <a:stretch>
                <a:fillRect/>
              </a:stretch>
            </a:blipFill>
          </p:spPr>
          <p:txBody>
            <a:bodyPr wrap="square" lIns="0" tIns="0" rIns="0" bIns="0" rtlCol="0"/>
            <a:lstStyle/>
            <a:p>
              <a:endParaRPr dirty="0"/>
            </a:p>
          </p:txBody>
        </p:sp>
        <p:sp>
          <p:nvSpPr>
            <p:cNvPr id="7" name="object 8"/>
            <p:cNvSpPr txBox="1"/>
            <p:nvPr/>
          </p:nvSpPr>
          <p:spPr>
            <a:xfrm>
              <a:off x="8626498" y="3462334"/>
              <a:ext cx="1824438" cy="628377"/>
            </a:xfrm>
            <a:prstGeom prst="rect">
              <a:avLst/>
            </a:prstGeom>
          </p:spPr>
          <p:txBody>
            <a:bodyPr vert="horz" wrap="square" lIns="0" tIns="12700" rIns="0" bIns="0" rtlCol="0">
              <a:spAutoFit/>
            </a:bodyPr>
            <a:lstStyle/>
            <a:p>
              <a:pPr marL="12700" marR="5080" indent="-12700" algn="ctr">
                <a:spcBef>
                  <a:spcPts val="100"/>
                </a:spcBef>
              </a:pPr>
              <a:r>
                <a:rPr lang="en-US" sz="2000" b="1" spc="-95" dirty="0">
                  <a:latin typeface="+mj-lt"/>
                  <a:cs typeface="Arial"/>
                </a:rPr>
                <a:t>Buying Companies</a:t>
              </a:r>
              <a:endParaRPr sz="2000" b="1" dirty="0">
                <a:latin typeface="+mj-lt"/>
                <a:cs typeface="Arial"/>
              </a:endParaRPr>
            </a:p>
          </p:txBody>
        </p:sp>
        <p:sp>
          <p:nvSpPr>
            <p:cNvPr id="8" name="object 22"/>
            <p:cNvSpPr/>
            <p:nvPr/>
          </p:nvSpPr>
          <p:spPr>
            <a:xfrm>
              <a:off x="2221541" y="4077834"/>
              <a:ext cx="2042082" cy="1172210"/>
            </a:xfrm>
            <a:custGeom>
              <a:avLst/>
              <a:gdLst/>
              <a:ahLst/>
              <a:cxnLst/>
              <a:rect l="l" t="t" r="r" b="b"/>
              <a:pathLst>
                <a:path w="1557655" h="1172210">
                  <a:moveTo>
                    <a:pt x="1465592" y="1269"/>
                  </a:moveTo>
                  <a:lnTo>
                    <a:pt x="91617" y="1269"/>
                  </a:lnTo>
                  <a:lnTo>
                    <a:pt x="84442" y="2539"/>
                  </a:lnTo>
                  <a:lnTo>
                    <a:pt x="80899" y="3809"/>
                  </a:lnTo>
                  <a:lnTo>
                    <a:pt x="70599" y="7619"/>
                  </a:lnTo>
                  <a:lnTo>
                    <a:pt x="60769" y="11429"/>
                  </a:lnTo>
                  <a:lnTo>
                    <a:pt x="54521" y="15239"/>
                  </a:lnTo>
                  <a:lnTo>
                    <a:pt x="51473" y="16509"/>
                  </a:lnTo>
                  <a:lnTo>
                    <a:pt x="45618" y="20319"/>
                  </a:lnTo>
                  <a:lnTo>
                    <a:pt x="42773" y="22859"/>
                  </a:lnTo>
                  <a:lnTo>
                    <a:pt x="37350" y="27939"/>
                  </a:lnTo>
                  <a:lnTo>
                    <a:pt x="34721" y="30479"/>
                  </a:lnTo>
                  <a:lnTo>
                    <a:pt x="29743" y="34289"/>
                  </a:lnTo>
                  <a:lnTo>
                    <a:pt x="27368" y="38099"/>
                  </a:lnTo>
                  <a:lnTo>
                    <a:pt x="22885" y="43179"/>
                  </a:lnTo>
                  <a:lnTo>
                    <a:pt x="20751" y="45719"/>
                  </a:lnTo>
                  <a:lnTo>
                    <a:pt x="16802" y="52069"/>
                  </a:lnTo>
                  <a:lnTo>
                    <a:pt x="14947" y="54609"/>
                  </a:lnTo>
                  <a:lnTo>
                    <a:pt x="11557" y="60959"/>
                  </a:lnTo>
                  <a:lnTo>
                    <a:pt x="9994" y="64769"/>
                  </a:lnTo>
                  <a:lnTo>
                    <a:pt x="7213" y="71119"/>
                  </a:lnTo>
                  <a:lnTo>
                    <a:pt x="5969" y="73659"/>
                  </a:lnTo>
                  <a:lnTo>
                    <a:pt x="3822" y="81279"/>
                  </a:lnTo>
                  <a:lnTo>
                    <a:pt x="0" y="1068069"/>
                  </a:lnTo>
                  <a:lnTo>
                    <a:pt x="127" y="1070609"/>
                  </a:lnTo>
                  <a:lnTo>
                    <a:pt x="5969" y="1098549"/>
                  </a:lnTo>
                  <a:lnTo>
                    <a:pt x="7213" y="1102359"/>
                  </a:lnTo>
                  <a:lnTo>
                    <a:pt x="9994" y="1108709"/>
                  </a:lnTo>
                  <a:lnTo>
                    <a:pt x="11557" y="1112519"/>
                  </a:lnTo>
                  <a:lnTo>
                    <a:pt x="14947" y="1118869"/>
                  </a:lnTo>
                  <a:lnTo>
                    <a:pt x="16802" y="1121409"/>
                  </a:lnTo>
                  <a:lnTo>
                    <a:pt x="20751" y="1127759"/>
                  </a:lnTo>
                  <a:lnTo>
                    <a:pt x="22885" y="1130299"/>
                  </a:lnTo>
                  <a:lnTo>
                    <a:pt x="42773" y="1149349"/>
                  </a:lnTo>
                  <a:lnTo>
                    <a:pt x="45618" y="1151889"/>
                  </a:lnTo>
                  <a:lnTo>
                    <a:pt x="51473" y="1155699"/>
                  </a:lnTo>
                  <a:lnTo>
                    <a:pt x="54521" y="1158239"/>
                  </a:lnTo>
                  <a:lnTo>
                    <a:pt x="60769" y="1160779"/>
                  </a:lnTo>
                  <a:lnTo>
                    <a:pt x="64008" y="1163319"/>
                  </a:lnTo>
                  <a:lnTo>
                    <a:pt x="70599" y="1165859"/>
                  </a:lnTo>
                  <a:lnTo>
                    <a:pt x="73990" y="1167129"/>
                  </a:lnTo>
                  <a:lnTo>
                    <a:pt x="80899" y="1168399"/>
                  </a:lnTo>
                  <a:lnTo>
                    <a:pt x="84442" y="1169669"/>
                  </a:lnTo>
                  <a:lnTo>
                    <a:pt x="91617" y="1170939"/>
                  </a:lnTo>
                  <a:lnTo>
                    <a:pt x="95288" y="1172209"/>
                  </a:lnTo>
                  <a:lnTo>
                    <a:pt x="1461922" y="1172209"/>
                  </a:lnTo>
                  <a:lnTo>
                    <a:pt x="1465592" y="1170939"/>
                  </a:lnTo>
                  <a:lnTo>
                    <a:pt x="1472768" y="1169669"/>
                  </a:lnTo>
                  <a:lnTo>
                    <a:pt x="1476311" y="1168399"/>
                  </a:lnTo>
                  <a:lnTo>
                    <a:pt x="1483220" y="1167129"/>
                  </a:lnTo>
                  <a:lnTo>
                    <a:pt x="1486611" y="1165859"/>
                  </a:lnTo>
                  <a:lnTo>
                    <a:pt x="1493202" y="1163319"/>
                  </a:lnTo>
                  <a:lnTo>
                    <a:pt x="1496441" y="1160779"/>
                  </a:lnTo>
                  <a:lnTo>
                    <a:pt x="1502689" y="1158239"/>
                  </a:lnTo>
                  <a:lnTo>
                    <a:pt x="1505737" y="1155699"/>
                  </a:lnTo>
                  <a:lnTo>
                    <a:pt x="1511592" y="1151889"/>
                  </a:lnTo>
                  <a:lnTo>
                    <a:pt x="1513014" y="1150619"/>
                  </a:lnTo>
                  <a:lnTo>
                    <a:pt x="107238" y="1150619"/>
                  </a:lnTo>
                  <a:lnTo>
                    <a:pt x="104216" y="1149349"/>
                  </a:lnTo>
                  <a:lnTo>
                    <a:pt x="95440" y="1149349"/>
                  </a:lnTo>
                  <a:lnTo>
                    <a:pt x="89776" y="1148079"/>
                  </a:lnTo>
                  <a:lnTo>
                    <a:pt x="86956" y="1146809"/>
                  </a:lnTo>
                  <a:lnTo>
                    <a:pt x="81508" y="1145539"/>
                  </a:lnTo>
                  <a:lnTo>
                    <a:pt x="56756" y="1131569"/>
                  </a:lnTo>
                  <a:lnTo>
                    <a:pt x="52463" y="1127759"/>
                  </a:lnTo>
                  <a:lnTo>
                    <a:pt x="50368" y="1126489"/>
                  </a:lnTo>
                  <a:lnTo>
                    <a:pt x="46431" y="1122679"/>
                  </a:lnTo>
                  <a:lnTo>
                    <a:pt x="44526" y="1120139"/>
                  </a:lnTo>
                  <a:lnTo>
                    <a:pt x="40982" y="1116329"/>
                  </a:lnTo>
                  <a:lnTo>
                    <a:pt x="39281" y="1113789"/>
                  </a:lnTo>
                  <a:lnTo>
                    <a:pt x="36156" y="1108709"/>
                  </a:lnTo>
                  <a:lnTo>
                    <a:pt x="34683" y="1106169"/>
                  </a:lnTo>
                  <a:lnTo>
                    <a:pt x="32004" y="1102359"/>
                  </a:lnTo>
                  <a:lnTo>
                    <a:pt x="30759" y="1099819"/>
                  </a:lnTo>
                  <a:lnTo>
                    <a:pt x="28562" y="1093469"/>
                  </a:lnTo>
                  <a:lnTo>
                    <a:pt x="27571" y="1090929"/>
                  </a:lnTo>
                  <a:lnTo>
                    <a:pt x="22872" y="1066799"/>
                  </a:lnTo>
                  <a:lnTo>
                    <a:pt x="22948" y="104139"/>
                  </a:lnTo>
                  <a:lnTo>
                    <a:pt x="23990" y="95249"/>
                  </a:lnTo>
                  <a:lnTo>
                    <a:pt x="25146" y="90169"/>
                  </a:lnTo>
                  <a:lnTo>
                    <a:pt x="25869" y="87629"/>
                  </a:lnTo>
                  <a:lnTo>
                    <a:pt x="27571" y="81279"/>
                  </a:lnTo>
                  <a:lnTo>
                    <a:pt x="39281" y="59689"/>
                  </a:lnTo>
                  <a:lnTo>
                    <a:pt x="40982" y="57149"/>
                  </a:lnTo>
                  <a:lnTo>
                    <a:pt x="44526" y="52069"/>
                  </a:lnTo>
                  <a:lnTo>
                    <a:pt x="46431" y="50799"/>
                  </a:lnTo>
                  <a:lnTo>
                    <a:pt x="50368" y="46989"/>
                  </a:lnTo>
                  <a:lnTo>
                    <a:pt x="52463" y="44449"/>
                  </a:lnTo>
                  <a:lnTo>
                    <a:pt x="56756" y="40639"/>
                  </a:lnTo>
                  <a:lnTo>
                    <a:pt x="63652" y="36829"/>
                  </a:lnTo>
                  <a:lnTo>
                    <a:pt x="66090" y="34289"/>
                  </a:lnTo>
                  <a:lnTo>
                    <a:pt x="71018" y="31749"/>
                  </a:lnTo>
                  <a:lnTo>
                    <a:pt x="73596" y="30479"/>
                  </a:lnTo>
                  <a:lnTo>
                    <a:pt x="78803" y="29209"/>
                  </a:lnTo>
                  <a:lnTo>
                    <a:pt x="86956" y="25399"/>
                  </a:lnTo>
                  <a:lnTo>
                    <a:pt x="89776" y="25399"/>
                  </a:lnTo>
                  <a:lnTo>
                    <a:pt x="95440" y="24129"/>
                  </a:lnTo>
                  <a:lnTo>
                    <a:pt x="98374" y="24129"/>
                  </a:lnTo>
                  <a:lnTo>
                    <a:pt x="104216" y="22859"/>
                  </a:lnTo>
                  <a:lnTo>
                    <a:pt x="1514436" y="22859"/>
                  </a:lnTo>
                  <a:lnTo>
                    <a:pt x="1511592" y="20319"/>
                  </a:lnTo>
                  <a:lnTo>
                    <a:pt x="1505737" y="16509"/>
                  </a:lnTo>
                  <a:lnTo>
                    <a:pt x="1502689" y="15239"/>
                  </a:lnTo>
                  <a:lnTo>
                    <a:pt x="1496441" y="11429"/>
                  </a:lnTo>
                  <a:lnTo>
                    <a:pt x="1486611" y="7619"/>
                  </a:lnTo>
                  <a:lnTo>
                    <a:pt x="1476311" y="3809"/>
                  </a:lnTo>
                  <a:lnTo>
                    <a:pt x="1472768" y="2539"/>
                  </a:lnTo>
                  <a:lnTo>
                    <a:pt x="1465592" y="1269"/>
                  </a:lnTo>
                  <a:close/>
                </a:path>
                <a:path w="1557655" h="1172210">
                  <a:moveTo>
                    <a:pt x="1514436" y="22859"/>
                  </a:moveTo>
                  <a:lnTo>
                    <a:pt x="1452994" y="22859"/>
                  </a:lnTo>
                  <a:lnTo>
                    <a:pt x="1458836" y="24129"/>
                  </a:lnTo>
                  <a:lnTo>
                    <a:pt x="1461770" y="24129"/>
                  </a:lnTo>
                  <a:lnTo>
                    <a:pt x="1467434" y="25399"/>
                  </a:lnTo>
                  <a:lnTo>
                    <a:pt x="1470253" y="25399"/>
                  </a:lnTo>
                  <a:lnTo>
                    <a:pt x="1478407" y="29209"/>
                  </a:lnTo>
                  <a:lnTo>
                    <a:pt x="1483614" y="30479"/>
                  </a:lnTo>
                  <a:lnTo>
                    <a:pt x="1486192" y="31749"/>
                  </a:lnTo>
                  <a:lnTo>
                    <a:pt x="1491119" y="34289"/>
                  </a:lnTo>
                  <a:lnTo>
                    <a:pt x="1493558" y="36829"/>
                  </a:lnTo>
                  <a:lnTo>
                    <a:pt x="1500454" y="40639"/>
                  </a:lnTo>
                  <a:lnTo>
                    <a:pt x="1504746" y="44449"/>
                  </a:lnTo>
                  <a:lnTo>
                    <a:pt x="1506842" y="46989"/>
                  </a:lnTo>
                  <a:lnTo>
                    <a:pt x="1510779" y="50799"/>
                  </a:lnTo>
                  <a:lnTo>
                    <a:pt x="1512684" y="52069"/>
                  </a:lnTo>
                  <a:lnTo>
                    <a:pt x="1516227" y="57149"/>
                  </a:lnTo>
                  <a:lnTo>
                    <a:pt x="1517929" y="59689"/>
                  </a:lnTo>
                  <a:lnTo>
                    <a:pt x="1521053" y="63499"/>
                  </a:lnTo>
                  <a:lnTo>
                    <a:pt x="1531340" y="87629"/>
                  </a:lnTo>
                  <a:lnTo>
                    <a:pt x="1532064" y="90169"/>
                  </a:lnTo>
                  <a:lnTo>
                    <a:pt x="1533220" y="95249"/>
                  </a:lnTo>
                  <a:lnTo>
                    <a:pt x="1534261" y="104139"/>
                  </a:lnTo>
                  <a:lnTo>
                    <a:pt x="1534337" y="1066799"/>
                  </a:lnTo>
                  <a:lnTo>
                    <a:pt x="1534261" y="1068069"/>
                  </a:lnTo>
                  <a:lnTo>
                    <a:pt x="1528648" y="1093469"/>
                  </a:lnTo>
                  <a:lnTo>
                    <a:pt x="1526451" y="1099819"/>
                  </a:lnTo>
                  <a:lnTo>
                    <a:pt x="1525206" y="1102359"/>
                  </a:lnTo>
                  <a:lnTo>
                    <a:pt x="1522526" y="1106169"/>
                  </a:lnTo>
                  <a:lnTo>
                    <a:pt x="1521053" y="1108709"/>
                  </a:lnTo>
                  <a:lnTo>
                    <a:pt x="1517929" y="1113789"/>
                  </a:lnTo>
                  <a:lnTo>
                    <a:pt x="1516227" y="1116329"/>
                  </a:lnTo>
                  <a:lnTo>
                    <a:pt x="1512684" y="1120139"/>
                  </a:lnTo>
                  <a:lnTo>
                    <a:pt x="1510779" y="1122679"/>
                  </a:lnTo>
                  <a:lnTo>
                    <a:pt x="1506842" y="1126489"/>
                  </a:lnTo>
                  <a:lnTo>
                    <a:pt x="1504746" y="1127759"/>
                  </a:lnTo>
                  <a:lnTo>
                    <a:pt x="1500454" y="1131569"/>
                  </a:lnTo>
                  <a:lnTo>
                    <a:pt x="1470253" y="1146809"/>
                  </a:lnTo>
                  <a:lnTo>
                    <a:pt x="1467434" y="1148079"/>
                  </a:lnTo>
                  <a:lnTo>
                    <a:pt x="1461770" y="1149349"/>
                  </a:lnTo>
                  <a:lnTo>
                    <a:pt x="1452994" y="1149349"/>
                  </a:lnTo>
                  <a:lnTo>
                    <a:pt x="1449971" y="1150619"/>
                  </a:lnTo>
                  <a:lnTo>
                    <a:pt x="1513014" y="1150619"/>
                  </a:lnTo>
                  <a:lnTo>
                    <a:pt x="1514436" y="1149349"/>
                  </a:lnTo>
                  <a:lnTo>
                    <a:pt x="1519859" y="1145539"/>
                  </a:lnTo>
                  <a:lnTo>
                    <a:pt x="1540408" y="1121409"/>
                  </a:lnTo>
                  <a:lnTo>
                    <a:pt x="1542262" y="1118869"/>
                  </a:lnTo>
                  <a:lnTo>
                    <a:pt x="1545653" y="1112519"/>
                  </a:lnTo>
                  <a:lnTo>
                    <a:pt x="1547215" y="1108709"/>
                  </a:lnTo>
                  <a:lnTo>
                    <a:pt x="1549996" y="1102359"/>
                  </a:lnTo>
                  <a:lnTo>
                    <a:pt x="1551241" y="1098549"/>
                  </a:lnTo>
                  <a:lnTo>
                    <a:pt x="1553387" y="1092199"/>
                  </a:lnTo>
                  <a:lnTo>
                    <a:pt x="1554302" y="1088389"/>
                  </a:lnTo>
                  <a:lnTo>
                    <a:pt x="1555775" y="1080769"/>
                  </a:lnTo>
                  <a:lnTo>
                    <a:pt x="1556334" y="1076959"/>
                  </a:lnTo>
                  <a:lnTo>
                    <a:pt x="1557083" y="1070609"/>
                  </a:lnTo>
                  <a:lnTo>
                    <a:pt x="1557210" y="1068069"/>
                  </a:lnTo>
                  <a:lnTo>
                    <a:pt x="1557146" y="104139"/>
                  </a:lnTo>
                  <a:lnTo>
                    <a:pt x="1549996" y="71119"/>
                  </a:lnTo>
                  <a:lnTo>
                    <a:pt x="1547215" y="64769"/>
                  </a:lnTo>
                  <a:lnTo>
                    <a:pt x="1545653" y="60959"/>
                  </a:lnTo>
                  <a:lnTo>
                    <a:pt x="1542262" y="54609"/>
                  </a:lnTo>
                  <a:lnTo>
                    <a:pt x="1540408" y="52069"/>
                  </a:lnTo>
                  <a:lnTo>
                    <a:pt x="1536458" y="45719"/>
                  </a:lnTo>
                  <a:lnTo>
                    <a:pt x="1534325" y="43179"/>
                  </a:lnTo>
                  <a:lnTo>
                    <a:pt x="1529842" y="38099"/>
                  </a:lnTo>
                  <a:lnTo>
                    <a:pt x="1527467" y="34289"/>
                  </a:lnTo>
                  <a:lnTo>
                    <a:pt x="1522488" y="30479"/>
                  </a:lnTo>
                  <a:lnTo>
                    <a:pt x="1519859" y="27939"/>
                  </a:lnTo>
                  <a:lnTo>
                    <a:pt x="1514436" y="22859"/>
                  </a:lnTo>
                  <a:close/>
                </a:path>
                <a:path w="1557655" h="1172210">
                  <a:moveTo>
                    <a:pt x="1452473" y="1141729"/>
                  </a:moveTo>
                  <a:lnTo>
                    <a:pt x="104736" y="1141729"/>
                  </a:lnTo>
                  <a:lnTo>
                    <a:pt x="107480" y="1142999"/>
                  </a:lnTo>
                  <a:lnTo>
                    <a:pt x="1449730" y="1142999"/>
                  </a:lnTo>
                  <a:lnTo>
                    <a:pt x="1452473" y="1141729"/>
                  </a:lnTo>
                  <a:close/>
                </a:path>
                <a:path w="1557655" h="1172210">
                  <a:moveTo>
                    <a:pt x="1468221" y="33019"/>
                  </a:moveTo>
                  <a:lnTo>
                    <a:pt x="88988" y="33019"/>
                  </a:lnTo>
                  <a:lnTo>
                    <a:pt x="84010" y="34289"/>
                  </a:lnTo>
                  <a:lnTo>
                    <a:pt x="57492" y="50799"/>
                  </a:lnTo>
                  <a:lnTo>
                    <a:pt x="55587" y="52069"/>
                  </a:lnTo>
                  <a:lnTo>
                    <a:pt x="51981" y="55879"/>
                  </a:lnTo>
                  <a:lnTo>
                    <a:pt x="50253" y="57149"/>
                  </a:lnTo>
                  <a:lnTo>
                    <a:pt x="47015" y="60959"/>
                  </a:lnTo>
                  <a:lnTo>
                    <a:pt x="45466" y="63499"/>
                  </a:lnTo>
                  <a:lnTo>
                    <a:pt x="42608" y="67309"/>
                  </a:lnTo>
                  <a:lnTo>
                    <a:pt x="41262" y="69849"/>
                  </a:lnTo>
                  <a:lnTo>
                    <a:pt x="38811" y="74929"/>
                  </a:lnTo>
                  <a:lnTo>
                    <a:pt x="37680" y="77469"/>
                  </a:lnTo>
                  <a:lnTo>
                    <a:pt x="35674" y="81279"/>
                  </a:lnTo>
                  <a:lnTo>
                    <a:pt x="30486" y="1066799"/>
                  </a:lnTo>
                  <a:lnTo>
                    <a:pt x="30556" y="1068069"/>
                  </a:lnTo>
                  <a:lnTo>
                    <a:pt x="41262" y="1102359"/>
                  </a:lnTo>
                  <a:lnTo>
                    <a:pt x="42608" y="1104899"/>
                  </a:lnTo>
                  <a:lnTo>
                    <a:pt x="45466" y="1108709"/>
                  </a:lnTo>
                  <a:lnTo>
                    <a:pt x="47015" y="1111249"/>
                  </a:lnTo>
                  <a:lnTo>
                    <a:pt x="50253" y="1115059"/>
                  </a:lnTo>
                  <a:lnTo>
                    <a:pt x="51981" y="1117599"/>
                  </a:lnTo>
                  <a:lnTo>
                    <a:pt x="55587" y="1121409"/>
                  </a:lnTo>
                  <a:lnTo>
                    <a:pt x="57492" y="1122679"/>
                  </a:lnTo>
                  <a:lnTo>
                    <a:pt x="61429" y="1125219"/>
                  </a:lnTo>
                  <a:lnTo>
                    <a:pt x="63487" y="1127759"/>
                  </a:lnTo>
                  <a:lnTo>
                    <a:pt x="81546" y="1136649"/>
                  </a:lnTo>
                  <a:lnTo>
                    <a:pt x="84010" y="1137919"/>
                  </a:lnTo>
                  <a:lnTo>
                    <a:pt x="88988" y="1139189"/>
                  </a:lnTo>
                  <a:lnTo>
                    <a:pt x="91554" y="1140459"/>
                  </a:lnTo>
                  <a:lnTo>
                    <a:pt x="96723" y="1141729"/>
                  </a:lnTo>
                  <a:lnTo>
                    <a:pt x="1460487" y="1141729"/>
                  </a:lnTo>
                  <a:lnTo>
                    <a:pt x="1465656" y="1140459"/>
                  </a:lnTo>
                  <a:lnTo>
                    <a:pt x="1468221" y="1139189"/>
                  </a:lnTo>
                  <a:lnTo>
                    <a:pt x="1473200" y="1137919"/>
                  </a:lnTo>
                  <a:lnTo>
                    <a:pt x="1475663" y="1136649"/>
                  </a:lnTo>
                  <a:lnTo>
                    <a:pt x="1480426" y="1135379"/>
                  </a:lnTo>
                  <a:lnTo>
                    <a:pt x="1482763" y="1134109"/>
                  </a:lnTo>
                  <a:lnTo>
                    <a:pt x="97993" y="1134109"/>
                  </a:lnTo>
                  <a:lnTo>
                    <a:pt x="93332" y="1132839"/>
                  </a:lnTo>
                  <a:lnTo>
                    <a:pt x="90995" y="1131569"/>
                  </a:lnTo>
                  <a:lnTo>
                    <a:pt x="86512" y="1130299"/>
                  </a:lnTo>
                  <a:lnTo>
                    <a:pt x="84277" y="1130299"/>
                  </a:lnTo>
                  <a:lnTo>
                    <a:pt x="82118" y="1129029"/>
                  </a:lnTo>
                  <a:lnTo>
                    <a:pt x="79984" y="1127759"/>
                  </a:lnTo>
                  <a:lnTo>
                    <a:pt x="77863" y="1127759"/>
                  </a:lnTo>
                  <a:lnTo>
                    <a:pt x="71793" y="1123949"/>
                  </a:lnTo>
                  <a:lnTo>
                    <a:pt x="67957" y="1121409"/>
                  </a:lnTo>
                  <a:lnTo>
                    <a:pt x="66090" y="1120139"/>
                  </a:lnTo>
                  <a:lnTo>
                    <a:pt x="62534" y="1116329"/>
                  </a:lnTo>
                  <a:lnTo>
                    <a:pt x="60807" y="1115059"/>
                  </a:lnTo>
                  <a:lnTo>
                    <a:pt x="57543" y="1112519"/>
                  </a:lnTo>
                  <a:lnTo>
                    <a:pt x="55981" y="1109979"/>
                  </a:lnTo>
                  <a:lnTo>
                    <a:pt x="53047" y="1106169"/>
                  </a:lnTo>
                  <a:lnTo>
                    <a:pt x="51638" y="1104899"/>
                  </a:lnTo>
                  <a:lnTo>
                    <a:pt x="49060" y="1101089"/>
                  </a:lnTo>
                  <a:lnTo>
                    <a:pt x="47840" y="1098549"/>
                  </a:lnTo>
                  <a:lnTo>
                    <a:pt x="45631" y="1094739"/>
                  </a:lnTo>
                  <a:lnTo>
                    <a:pt x="44602" y="1092199"/>
                  </a:lnTo>
                  <a:lnTo>
                    <a:pt x="42786" y="1088389"/>
                  </a:lnTo>
                  <a:lnTo>
                    <a:pt x="41973" y="1085849"/>
                  </a:lnTo>
                  <a:lnTo>
                    <a:pt x="38100" y="1066799"/>
                  </a:lnTo>
                  <a:lnTo>
                    <a:pt x="38163" y="105409"/>
                  </a:lnTo>
                  <a:lnTo>
                    <a:pt x="38658" y="100329"/>
                  </a:lnTo>
                  <a:lnTo>
                    <a:pt x="39027" y="97789"/>
                  </a:lnTo>
                  <a:lnTo>
                    <a:pt x="39979" y="93979"/>
                  </a:lnTo>
                  <a:lnTo>
                    <a:pt x="40576" y="91439"/>
                  </a:lnTo>
                  <a:lnTo>
                    <a:pt x="41973" y="86359"/>
                  </a:lnTo>
                  <a:lnTo>
                    <a:pt x="42786" y="83819"/>
                  </a:lnTo>
                  <a:lnTo>
                    <a:pt x="44602" y="80009"/>
                  </a:lnTo>
                  <a:lnTo>
                    <a:pt x="45631" y="77469"/>
                  </a:lnTo>
                  <a:lnTo>
                    <a:pt x="47840" y="73659"/>
                  </a:lnTo>
                  <a:lnTo>
                    <a:pt x="49060" y="72389"/>
                  </a:lnTo>
                  <a:lnTo>
                    <a:pt x="51638" y="68579"/>
                  </a:lnTo>
                  <a:lnTo>
                    <a:pt x="53047" y="66039"/>
                  </a:lnTo>
                  <a:lnTo>
                    <a:pt x="55981" y="62229"/>
                  </a:lnTo>
                  <a:lnTo>
                    <a:pt x="57543" y="60959"/>
                  </a:lnTo>
                  <a:lnTo>
                    <a:pt x="60807" y="57149"/>
                  </a:lnTo>
                  <a:lnTo>
                    <a:pt x="84277" y="43179"/>
                  </a:lnTo>
                  <a:lnTo>
                    <a:pt x="86512" y="41909"/>
                  </a:lnTo>
                  <a:lnTo>
                    <a:pt x="90995" y="40639"/>
                  </a:lnTo>
                  <a:lnTo>
                    <a:pt x="93332" y="40639"/>
                  </a:lnTo>
                  <a:lnTo>
                    <a:pt x="97993" y="39369"/>
                  </a:lnTo>
                  <a:lnTo>
                    <a:pt x="100418" y="39369"/>
                  </a:lnTo>
                  <a:lnTo>
                    <a:pt x="105244" y="38099"/>
                  </a:lnTo>
                  <a:lnTo>
                    <a:pt x="1480426" y="38099"/>
                  </a:lnTo>
                  <a:lnTo>
                    <a:pt x="1475663" y="35559"/>
                  </a:lnTo>
                  <a:lnTo>
                    <a:pt x="1473200" y="34289"/>
                  </a:lnTo>
                  <a:lnTo>
                    <a:pt x="1468221" y="33019"/>
                  </a:lnTo>
                  <a:close/>
                </a:path>
                <a:path w="1557655" h="1172210">
                  <a:moveTo>
                    <a:pt x="1480426" y="38099"/>
                  </a:moveTo>
                  <a:lnTo>
                    <a:pt x="1451965" y="38099"/>
                  </a:lnTo>
                  <a:lnTo>
                    <a:pt x="1456804" y="39369"/>
                  </a:lnTo>
                  <a:lnTo>
                    <a:pt x="1459217" y="39369"/>
                  </a:lnTo>
                  <a:lnTo>
                    <a:pt x="1463878" y="40639"/>
                  </a:lnTo>
                  <a:lnTo>
                    <a:pt x="1466214" y="40639"/>
                  </a:lnTo>
                  <a:lnTo>
                    <a:pt x="1470698" y="41909"/>
                  </a:lnTo>
                  <a:lnTo>
                    <a:pt x="1472933" y="43179"/>
                  </a:lnTo>
                  <a:lnTo>
                    <a:pt x="1477225" y="44449"/>
                  </a:lnTo>
                  <a:lnTo>
                    <a:pt x="1499666" y="60959"/>
                  </a:lnTo>
                  <a:lnTo>
                    <a:pt x="1501228" y="62229"/>
                  </a:lnTo>
                  <a:lnTo>
                    <a:pt x="1504162" y="66039"/>
                  </a:lnTo>
                  <a:lnTo>
                    <a:pt x="1505572" y="68579"/>
                  </a:lnTo>
                  <a:lnTo>
                    <a:pt x="1508150" y="72389"/>
                  </a:lnTo>
                  <a:lnTo>
                    <a:pt x="1509369" y="73659"/>
                  </a:lnTo>
                  <a:lnTo>
                    <a:pt x="1511579" y="77469"/>
                  </a:lnTo>
                  <a:lnTo>
                    <a:pt x="1512608" y="80009"/>
                  </a:lnTo>
                  <a:lnTo>
                    <a:pt x="1514424" y="83819"/>
                  </a:lnTo>
                  <a:lnTo>
                    <a:pt x="1515237" y="86359"/>
                  </a:lnTo>
                  <a:lnTo>
                    <a:pt x="1516633" y="91439"/>
                  </a:lnTo>
                  <a:lnTo>
                    <a:pt x="1517230" y="93979"/>
                  </a:lnTo>
                  <a:lnTo>
                    <a:pt x="1518183" y="97789"/>
                  </a:lnTo>
                  <a:lnTo>
                    <a:pt x="1518551" y="100329"/>
                  </a:lnTo>
                  <a:lnTo>
                    <a:pt x="1518923" y="104139"/>
                  </a:lnTo>
                  <a:lnTo>
                    <a:pt x="1519047" y="1068069"/>
                  </a:lnTo>
                  <a:lnTo>
                    <a:pt x="1518551" y="1071879"/>
                  </a:lnTo>
                  <a:lnTo>
                    <a:pt x="1518183" y="1074419"/>
                  </a:lnTo>
                  <a:lnTo>
                    <a:pt x="1517230" y="1079499"/>
                  </a:lnTo>
                  <a:lnTo>
                    <a:pt x="1516633" y="1082039"/>
                  </a:lnTo>
                  <a:lnTo>
                    <a:pt x="1515237" y="1085849"/>
                  </a:lnTo>
                  <a:lnTo>
                    <a:pt x="1514424" y="1088389"/>
                  </a:lnTo>
                  <a:lnTo>
                    <a:pt x="1512608" y="1092199"/>
                  </a:lnTo>
                  <a:lnTo>
                    <a:pt x="1511579" y="1094739"/>
                  </a:lnTo>
                  <a:lnTo>
                    <a:pt x="1509369" y="1098549"/>
                  </a:lnTo>
                  <a:lnTo>
                    <a:pt x="1508150" y="1101089"/>
                  </a:lnTo>
                  <a:lnTo>
                    <a:pt x="1505572" y="1104899"/>
                  </a:lnTo>
                  <a:lnTo>
                    <a:pt x="1504162" y="1106169"/>
                  </a:lnTo>
                  <a:lnTo>
                    <a:pt x="1501228" y="1109979"/>
                  </a:lnTo>
                  <a:lnTo>
                    <a:pt x="1499666" y="1112519"/>
                  </a:lnTo>
                  <a:lnTo>
                    <a:pt x="1496402" y="1115059"/>
                  </a:lnTo>
                  <a:lnTo>
                    <a:pt x="1494675" y="1116329"/>
                  </a:lnTo>
                  <a:lnTo>
                    <a:pt x="1491119" y="1120139"/>
                  </a:lnTo>
                  <a:lnTo>
                    <a:pt x="1489252" y="1121409"/>
                  </a:lnTo>
                  <a:lnTo>
                    <a:pt x="1485417" y="1123949"/>
                  </a:lnTo>
                  <a:lnTo>
                    <a:pt x="1479346" y="1127759"/>
                  </a:lnTo>
                  <a:lnTo>
                    <a:pt x="1477225" y="1127759"/>
                  </a:lnTo>
                  <a:lnTo>
                    <a:pt x="1472933" y="1130299"/>
                  </a:lnTo>
                  <a:lnTo>
                    <a:pt x="1470698" y="1130299"/>
                  </a:lnTo>
                  <a:lnTo>
                    <a:pt x="1466214" y="1131569"/>
                  </a:lnTo>
                  <a:lnTo>
                    <a:pt x="1463878" y="1132839"/>
                  </a:lnTo>
                  <a:lnTo>
                    <a:pt x="1459217" y="1134109"/>
                  </a:lnTo>
                  <a:lnTo>
                    <a:pt x="1482763" y="1134109"/>
                  </a:lnTo>
                  <a:lnTo>
                    <a:pt x="1487271" y="1131569"/>
                  </a:lnTo>
                  <a:lnTo>
                    <a:pt x="1489481" y="1130299"/>
                  </a:lnTo>
                  <a:lnTo>
                    <a:pt x="1493723" y="1127759"/>
                  </a:lnTo>
                  <a:lnTo>
                    <a:pt x="1495780" y="1125219"/>
                  </a:lnTo>
                  <a:lnTo>
                    <a:pt x="1499717" y="1122679"/>
                  </a:lnTo>
                  <a:lnTo>
                    <a:pt x="1501622" y="1121409"/>
                  </a:lnTo>
                  <a:lnTo>
                    <a:pt x="1505229" y="1117599"/>
                  </a:lnTo>
                  <a:lnTo>
                    <a:pt x="1506956" y="1115059"/>
                  </a:lnTo>
                  <a:lnTo>
                    <a:pt x="1510207" y="1111249"/>
                  </a:lnTo>
                  <a:lnTo>
                    <a:pt x="1511744" y="1108709"/>
                  </a:lnTo>
                  <a:lnTo>
                    <a:pt x="1514602" y="1104899"/>
                  </a:lnTo>
                  <a:lnTo>
                    <a:pt x="1515948" y="1102359"/>
                  </a:lnTo>
                  <a:lnTo>
                    <a:pt x="1526724" y="1066799"/>
                  </a:lnTo>
                  <a:lnTo>
                    <a:pt x="1526654" y="105409"/>
                  </a:lnTo>
                  <a:lnTo>
                    <a:pt x="1519529" y="77469"/>
                  </a:lnTo>
                  <a:lnTo>
                    <a:pt x="1518399" y="74929"/>
                  </a:lnTo>
                  <a:lnTo>
                    <a:pt x="1515948" y="69849"/>
                  </a:lnTo>
                  <a:lnTo>
                    <a:pt x="1514602" y="67309"/>
                  </a:lnTo>
                  <a:lnTo>
                    <a:pt x="1511744" y="63499"/>
                  </a:lnTo>
                  <a:lnTo>
                    <a:pt x="1510207" y="60959"/>
                  </a:lnTo>
                  <a:lnTo>
                    <a:pt x="1506956" y="57149"/>
                  </a:lnTo>
                  <a:lnTo>
                    <a:pt x="1505229" y="55879"/>
                  </a:lnTo>
                  <a:lnTo>
                    <a:pt x="1501622" y="52069"/>
                  </a:lnTo>
                  <a:lnTo>
                    <a:pt x="1499717" y="50799"/>
                  </a:lnTo>
                  <a:lnTo>
                    <a:pt x="1495780" y="46989"/>
                  </a:lnTo>
                  <a:lnTo>
                    <a:pt x="1493723" y="45719"/>
                  </a:lnTo>
                  <a:lnTo>
                    <a:pt x="1489481" y="43179"/>
                  </a:lnTo>
                  <a:lnTo>
                    <a:pt x="1487271" y="41909"/>
                  </a:lnTo>
                  <a:lnTo>
                    <a:pt x="1482763" y="39369"/>
                  </a:lnTo>
                  <a:lnTo>
                    <a:pt x="1480426" y="38099"/>
                  </a:lnTo>
                  <a:close/>
                </a:path>
                <a:path w="1557655" h="1172210">
                  <a:moveTo>
                    <a:pt x="1460487" y="31749"/>
                  </a:moveTo>
                  <a:lnTo>
                    <a:pt x="96723" y="31749"/>
                  </a:lnTo>
                  <a:lnTo>
                    <a:pt x="91554" y="33019"/>
                  </a:lnTo>
                  <a:lnTo>
                    <a:pt x="1465656" y="33019"/>
                  </a:lnTo>
                  <a:lnTo>
                    <a:pt x="1460487" y="31749"/>
                  </a:lnTo>
                  <a:close/>
                </a:path>
                <a:path w="1557655" h="1172210">
                  <a:moveTo>
                    <a:pt x="1452473" y="30479"/>
                  </a:moveTo>
                  <a:lnTo>
                    <a:pt x="104736" y="30479"/>
                  </a:lnTo>
                  <a:lnTo>
                    <a:pt x="99390" y="31749"/>
                  </a:lnTo>
                  <a:lnTo>
                    <a:pt x="1457820" y="31749"/>
                  </a:lnTo>
                  <a:lnTo>
                    <a:pt x="1452473" y="30479"/>
                  </a:lnTo>
                  <a:close/>
                </a:path>
                <a:path w="1557655" h="1172210">
                  <a:moveTo>
                    <a:pt x="1454531" y="0"/>
                  </a:moveTo>
                  <a:lnTo>
                    <a:pt x="102679" y="0"/>
                  </a:lnTo>
                  <a:lnTo>
                    <a:pt x="95288" y="1269"/>
                  </a:lnTo>
                  <a:lnTo>
                    <a:pt x="1461922" y="1269"/>
                  </a:lnTo>
                  <a:lnTo>
                    <a:pt x="1454531" y="0"/>
                  </a:lnTo>
                  <a:close/>
                </a:path>
              </a:pathLst>
            </a:custGeom>
            <a:solidFill>
              <a:srgbClr val="6E9EC2"/>
            </a:solidFill>
          </p:spPr>
          <p:txBody>
            <a:bodyPr wrap="square" lIns="0" tIns="0" rIns="0" bIns="0" rtlCol="0"/>
            <a:lstStyle/>
            <a:p>
              <a:endParaRPr dirty="0"/>
            </a:p>
          </p:txBody>
        </p:sp>
        <p:sp>
          <p:nvSpPr>
            <p:cNvPr id="9" name="object 23"/>
            <p:cNvSpPr txBox="1"/>
            <p:nvPr/>
          </p:nvSpPr>
          <p:spPr>
            <a:xfrm>
              <a:off x="2489395" y="4542390"/>
              <a:ext cx="1459101" cy="571270"/>
            </a:xfrm>
            <a:prstGeom prst="rect">
              <a:avLst/>
            </a:prstGeom>
          </p:spPr>
          <p:txBody>
            <a:bodyPr vert="horz" wrap="square" lIns="0" tIns="12700" rIns="0" bIns="0" rtlCol="0">
              <a:spAutoFit/>
            </a:bodyPr>
            <a:lstStyle/>
            <a:p>
              <a:pPr marL="12700" marR="5080" indent="-12700" algn="ctr">
                <a:lnSpc>
                  <a:spcPct val="100000"/>
                </a:lnSpc>
                <a:spcBef>
                  <a:spcPts val="100"/>
                </a:spcBef>
              </a:pPr>
              <a:r>
                <a:rPr lang="en-US" b="1" spc="-75" dirty="0">
                  <a:latin typeface="+mj-lt"/>
                  <a:cs typeface="Arial"/>
                </a:rPr>
                <a:t>Raw material suppliers</a:t>
              </a:r>
              <a:endParaRPr b="1" dirty="0">
                <a:latin typeface="+mj-lt"/>
                <a:cs typeface="Arial"/>
              </a:endParaRPr>
            </a:p>
          </p:txBody>
        </p:sp>
        <p:sp>
          <p:nvSpPr>
            <p:cNvPr id="10" name="object 25"/>
            <p:cNvSpPr/>
            <p:nvPr/>
          </p:nvSpPr>
          <p:spPr>
            <a:xfrm>
              <a:off x="2221541" y="2596316"/>
              <a:ext cx="2076423" cy="1088390"/>
            </a:xfrm>
            <a:custGeom>
              <a:avLst/>
              <a:gdLst/>
              <a:ahLst/>
              <a:cxnLst/>
              <a:rect l="l" t="t" r="r" b="b"/>
              <a:pathLst>
                <a:path w="1557655" h="1088389">
                  <a:moveTo>
                    <a:pt x="1477915" y="1085849"/>
                  </a:moveTo>
                  <a:lnTo>
                    <a:pt x="79303" y="1085849"/>
                  </a:lnTo>
                  <a:lnTo>
                    <a:pt x="86034" y="1087120"/>
                  </a:lnTo>
                  <a:lnTo>
                    <a:pt x="89488" y="1088389"/>
                  </a:lnTo>
                  <a:lnTo>
                    <a:pt x="1467730" y="1088389"/>
                  </a:lnTo>
                  <a:lnTo>
                    <a:pt x="1471184" y="1087120"/>
                  </a:lnTo>
                  <a:lnTo>
                    <a:pt x="1477915" y="1085849"/>
                  </a:lnTo>
                  <a:close/>
                </a:path>
                <a:path w="1557655" h="1088389">
                  <a:moveTo>
                    <a:pt x="1471184" y="1269"/>
                  </a:moveTo>
                  <a:lnTo>
                    <a:pt x="86034" y="1269"/>
                  </a:lnTo>
                  <a:lnTo>
                    <a:pt x="79303" y="2539"/>
                  </a:lnTo>
                  <a:lnTo>
                    <a:pt x="75975" y="3809"/>
                  </a:lnTo>
                  <a:lnTo>
                    <a:pt x="69485" y="5079"/>
                  </a:lnTo>
                  <a:lnTo>
                    <a:pt x="66298" y="6349"/>
                  </a:lnTo>
                  <a:lnTo>
                    <a:pt x="57065" y="10159"/>
                  </a:lnTo>
                  <a:lnTo>
                    <a:pt x="51197" y="13969"/>
                  </a:lnTo>
                  <a:lnTo>
                    <a:pt x="48340" y="15239"/>
                  </a:lnTo>
                  <a:lnTo>
                    <a:pt x="42841" y="19049"/>
                  </a:lnTo>
                  <a:lnTo>
                    <a:pt x="40174" y="21589"/>
                  </a:lnTo>
                  <a:lnTo>
                    <a:pt x="35068" y="25399"/>
                  </a:lnTo>
                  <a:lnTo>
                    <a:pt x="10850" y="57149"/>
                  </a:lnTo>
                  <a:lnTo>
                    <a:pt x="9389" y="59689"/>
                  </a:lnTo>
                  <a:lnTo>
                    <a:pt x="6773" y="66039"/>
                  </a:lnTo>
                  <a:lnTo>
                    <a:pt x="5604" y="69849"/>
                  </a:lnTo>
                  <a:lnTo>
                    <a:pt x="3585" y="76199"/>
                  </a:lnTo>
                  <a:lnTo>
                    <a:pt x="2734" y="78739"/>
                  </a:lnTo>
                  <a:lnTo>
                    <a:pt x="1350" y="86359"/>
                  </a:lnTo>
                  <a:lnTo>
                    <a:pt x="829" y="88899"/>
                  </a:lnTo>
                  <a:lnTo>
                    <a:pt x="118" y="96519"/>
                  </a:lnTo>
                  <a:lnTo>
                    <a:pt x="0" y="990599"/>
                  </a:lnTo>
                  <a:lnTo>
                    <a:pt x="118" y="993139"/>
                  </a:lnTo>
                  <a:lnTo>
                    <a:pt x="6773" y="1022349"/>
                  </a:lnTo>
                  <a:lnTo>
                    <a:pt x="9389" y="1028699"/>
                  </a:lnTo>
                  <a:lnTo>
                    <a:pt x="10850" y="1032509"/>
                  </a:lnTo>
                  <a:lnTo>
                    <a:pt x="14037" y="1037589"/>
                  </a:lnTo>
                  <a:lnTo>
                    <a:pt x="15777" y="1040129"/>
                  </a:lnTo>
                  <a:lnTo>
                    <a:pt x="19486" y="1046479"/>
                  </a:lnTo>
                  <a:lnTo>
                    <a:pt x="21492" y="1049020"/>
                  </a:lnTo>
                  <a:lnTo>
                    <a:pt x="25696" y="1054099"/>
                  </a:lnTo>
                  <a:lnTo>
                    <a:pt x="27931" y="1056639"/>
                  </a:lnTo>
                  <a:lnTo>
                    <a:pt x="32605" y="1060449"/>
                  </a:lnTo>
                  <a:lnTo>
                    <a:pt x="35068" y="1062989"/>
                  </a:lnTo>
                  <a:lnTo>
                    <a:pt x="40174" y="1068070"/>
                  </a:lnTo>
                  <a:lnTo>
                    <a:pt x="42841" y="1069339"/>
                  </a:lnTo>
                  <a:lnTo>
                    <a:pt x="48340" y="1073149"/>
                  </a:lnTo>
                  <a:lnTo>
                    <a:pt x="51197" y="1074420"/>
                  </a:lnTo>
                  <a:lnTo>
                    <a:pt x="57065" y="1078230"/>
                  </a:lnTo>
                  <a:lnTo>
                    <a:pt x="66298" y="1082039"/>
                  </a:lnTo>
                  <a:lnTo>
                    <a:pt x="75975" y="1085849"/>
                  </a:lnTo>
                  <a:lnTo>
                    <a:pt x="1481243" y="1085849"/>
                  </a:lnTo>
                  <a:lnTo>
                    <a:pt x="1490920" y="1082039"/>
                  </a:lnTo>
                  <a:lnTo>
                    <a:pt x="1500153" y="1078230"/>
                  </a:lnTo>
                  <a:lnTo>
                    <a:pt x="1506021" y="1074420"/>
                  </a:lnTo>
                  <a:lnTo>
                    <a:pt x="1508878" y="1073149"/>
                  </a:lnTo>
                  <a:lnTo>
                    <a:pt x="1514377" y="1069339"/>
                  </a:lnTo>
                  <a:lnTo>
                    <a:pt x="1517044" y="1068070"/>
                  </a:lnTo>
                  <a:lnTo>
                    <a:pt x="1518320" y="1066799"/>
                  </a:lnTo>
                  <a:lnTo>
                    <a:pt x="100753" y="1066799"/>
                  </a:lnTo>
                  <a:lnTo>
                    <a:pt x="97959" y="1065530"/>
                  </a:lnTo>
                  <a:lnTo>
                    <a:pt x="89856" y="1065530"/>
                  </a:lnTo>
                  <a:lnTo>
                    <a:pt x="84637" y="1064259"/>
                  </a:lnTo>
                  <a:lnTo>
                    <a:pt x="82020" y="1062989"/>
                  </a:lnTo>
                  <a:lnTo>
                    <a:pt x="77004" y="1061720"/>
                  </a:lnTo>
                  <a:lnTo>
                    <a:pt x="74502" y="1060449"/>
                  </a:lnTo>
                  <a:lnTo>
                    <a:pt x="69701" y="1059180"/>
                  </a:lnTo>
                  <a:lnTo>
                    <a:pt x="67314" y="1057909"/>
                  </a:lnTo>
                  <a:lnTo>
                    <a:pt x="60519" y="1054099"/>
                  </a:lnTo>
                  <a:lnTo>
                    <a:pt x="56252" y="1051559"/>
                  </a:lnTo>
                  <a:lnTo>
                    <a:pt x="54157" y="1049020"/>
                  </a:lnTo>
                  <a:lnTo>
                    <a:pt x="50194" y="1046479"/>
                  </a:lnTo>
                  <a:lnTo>
                    <a:pt x="48251" y="1043939"/>
                  </a:lnTo>
                  <a:lnTo>
                    <a:pt x="44619" y="1040129"/>
                  </a:lnTo>
                  <a:lnTo>
                    <a:pt x="42854" y="1038859"/>
                  </a:lnTo>
                  <a:lnTo>
                    <a:pt x="39590" y="1035049"/>
                  </a:lnTo>
                  <a:lnTo>
                    <a:pt x="38015" y="1032509"/>
                  </a:lnTo>
                  <a:lnTo>
                    <a:pt x="35132" y="1028699"/>
                  </a:lnTo>
                  <a:lnTo>
                    <a:pt x="33773" y="1026159"/>
                  </a:lnTo>
                  <a:lnTo>
                    <a:pt x="31297" y="1021079"/>
                  </a:lnTo>
                  <a:lnTo>
                    <a:pt x="30154" y="1019809"/>
                  </a:lnTo>
                  <a:lnTo>
                    <a:pt x="28122" y="1014729"/>
                  </a:lnTo>
                  <a:lnTo>
                    <a:pt x="22870" y="989329"/>
                  </a:lnTo>
                  <a:lnTo>
                    <a:pt x="22940" y="97789"/>
                  </a:lnTo>
                  <a:lnTo>
                    <a:pt x="35132" y="60959"/>
                  </a:lnTo>
                  <a:lnTo>
                    <a:pt x="38015" y="55879"/>
                  </a:lnTo>
                  <a:lnTo>
                    <a:pt x="39590" y="54609"/>
                  </a:lnTo>
                  <a:lnTo>
                    <a:pt x="42854" y="49529"/>
                  </a:lnTo>
                  <a:lnTo>
                    <a:pt x="44619" y="48259"/>
                  </a:lnTo>
                  <a:lnTo>
                    <a:pt x="48251" y="44449"/>
                  </a:lnTo>
                  <a:lnTo>
                    <a:pt x="50194" y="43179"/>
                  </a:lnTo>
                  <a:lnTo>
                    <a:pt x="54157" y="39369"/>
                  </a:lnTo>
                  <a:lnTo>
                    <a:pt x="82020" y="25399"/>
                  </a:lnTo>
                  <a:lnTo>
                    <a:pt x="84637" y="25399"/>
                  </a:lnTo>
                  <a:lnTo>
                    <a:pt x="89856" y="24129"/>
                  </a:lnTo>
                  <a:lnTo>
                    <a:pt x="92561" y="22859"/>
                  </a:lnTo>
                  <a:lnTo>
                    <a:pt x="1518746" y="22859"/>
                  </a:lnTo>
                  <a:lnTo>
                    <a:pt x="1517044" y="21589"/>
                  </a:lnTo>
                  <a:lnTo>
                    <a:pt x="1514377" y="19049"/>
                  </a:lnTo>
                  <a:lnTo>
                    <a:pt x="1508878" y="15239"/>
                  </a:lnTo>
                  <a:lnTo>
                    <a:pt x="1506021" y="13969"/>
                  </a:lnTo>
                  <a:lnTo>
                    <a:pt x="1500153" y="10159"/>
                  </a:lnTo>
                  <a:lnTo>
                    <a:pt x="1490920" y="6349"/>
                  </a:lnTo>
                  <a:lnTo>
                    <a:pt x="1487733" y="5079"/>
                  </a:lnTo>
                  <a:lnTo>
                    <a:pt x="1481243" y="3809"/>
                  </a:lnTo>
                  <a:lnTo>
                    <a:pt x="1477915" y="2539"/>
                  </a:lnTo>
                  <a:lnTo>
                    <a:pt x="1471184" y="1269"/>
                  </a:lnTo>
                  <a:close/>
                </a:path>
                <a:path w="1557655" h="1088389">
                  <a:moveTo>
                    <a:pt x="1518746" y="22859"/>
                  </a:moveTo>
                  <a:lnTo>
                    <a:pt x="1464657" y="22859"/>
                  </a:lnTo>
                  <a:lnTo>
                    <a:pt x="1467362" y="24129"/>
                  </a:lnTo>
                  <a:lnTo>
                    <a:pt x="1472581" y="25399"/>
                  </a:lnTo>
                  <a:lnTo>
                    <a:pt x="1475198" y="25399"/>
                  </a:lnTo>
                  <a:lnTo>
                    <a:pt x="1480214" y="26669"/>
                  </a:lnTo>
                  <a:lnTo>
                    <a:pt x="1507024" y="43179"/>
                  </a:lnTo>
                  <a:lnTo>
                    <a:pt x="1508967" y="44449"/>
                  </a:lnTo>
                  <a:lnTo>
                    <a:pt x="1512599" y="48259"/>
                  </a:lnTo>
                  <a:lnTo>
                    <a:pt x="1514364" y="49529"/>
                  </a:lnTo>
                  <a:lnTo>
                    <a:pt x="1517628" y="54609"/>
                  </a:lnTo>
                  <a:lnTo>
                    <a:pt x="1519203" y="55879"/>
                  </a:lnTo>
                  <a:lnTo>
                    <a:pt x="1522086" y="60959"/>
                  </a:lnTo>
                  <a:lnTo>
                    <a:pt x="1523445" y="62229"/>
                  </a:lnTo>
                  <a:lnTo>
                    <a:pt x="1534348" y="989329"/>
                  </a:lnTo>
                  <a:lnTo>
                    <a:pt x="1534278" y="990599"/>
                  </a:lnTo>
                  <a:lnTo>
                    <a:pt x="1525921" y="1021079"/>
                  </a:lnTo>
                  <a:lnTo>
                    <a:pt x="1523445" y="1026159"/>
                  </a:lnTo>
                  <a:lnTo>
                    <a:pt x="1522086" y="1028699"/>
                  </a:lnTo>
                  <a:lnTo>
                    <a:pt x="1519203" y="1032509"/>
                  </a:lnTo>
                  <a:lnTo>
                    <a:pt x="1517628" y="1035049"/>
                  </a:lnTo>
                  <a:lnTo>
                    <a:pt x="1514364" y="1038859"/>
                  </a:lnTo>
                  <a:lnTo>
                    <a:pt x="1512599" y="1040129"/>
                  </a:lnTo>
                  <a:lnTo>
                    <a:pt x="1508967" y="1043939"/>
                  </a:lnTo>
                  <a:lnTo>
                    <a:pt x="1507024" y="1046479"/>
                  </a:lnTo>
                  <a:lnTo>
                    <a:pt x="1503061" y="1049020"/>
                  </a:lnTo>
                  <a:lnTo>
                    <a:pt x="1500966" y="1051559"/>
                  </a:lnTo>
                  <a:lnTo>
                    <a:pt x="1496699" y="1054099"/>
                  </a:lnTo>
                  <a:lnTo>
                    <a:pt x="1489904" y="1057909"/>
                  </a:lnTo>
                  <a:lnTo>
                    <a:pt x="1487517" y="1059180"/>
                  </a:lnTo>
                  <a:lnTo>
                    <a:pt x="1482716" y="1060449"/>
                  </a:lnTo>
                  <a:lnTo>
                    <a:pt x="1480214" y="1061720"/>
                  </a:lnTo>
                  <a:lnTo>
                    <a:pt x="1475198" y="1062989"/>
                  </a:lnTo>
                  <a:lnTo>
                    <a:pt x="1472581" y="1064259"/>
                  </a:lnTo>
                  <a:lnTo>
                    <a:pt x="1467362" y="1065530"/>
                  </a:lnTo>
                  <a:lnTo>
                    <a:pt x="1459259" y="1065530"/>
                  </a:lnTo>
                  <a:lnTo>
                    <a:pt x="1456465" y="1066799"/>
                  </a:lnTo>
                  <a:lnTo>
                    <a:pt x="1518320" y="1066799"/>
                  </a:lnTo>
                  <a:lnTo>
                    <a:pt x="1522150" y="1062989"/>
                  </a:lnTo>
                  <a:lnTo>
                    <a:pt x="1524613" y="1060449"/>
                  </a:lnTo>
                  <a:lnTo>
                    <a:pt x="1529287" y="1056639"/>
                  </a:lnTo>
                  <a:lnTo>
                    <a:pt x="1531522" y="1054099"/>
                  </a:lnTo>
                  <a:lnTo>
                    <a:pt x="1535726" y="1049020"/>
                  </a:lnTo>
                  <a:lnTo>
                    <a:pt x="1537732" y="1046479"/>
                  </a:lnTo>
                  <a:lnTo>
                    <a:pt x="1541441" y="1040129"/>
                  </a:lnTo>
                  <a:lnTo>
                    <a:pt x="1543181" y="1037589"/>
                  </a:lnTo>
                  <a:lnTo>
                    <a:pt x="1546368" y="1032509"/>
                  </a:lnTo>
                  <a:lnTo>
                    <a:pt x="1547829" y="1028699"/>
                  </a:lnTo>
                  <a:lnTo>
                    <a:pt x="1550445" y="1022349"/>
                  </a:lnTo>
                  <a:lnTo>
                    <a:pt x="1557218" y="990599"/>
                  </a:lnTo>
                  <a:lnTo>
                    <a:pt x="1557100" y="96519"/>
                  </a:lnTo>
                  <a:lnTo>
                    <a:pt x="1556389" y="88899"/>
                  </a:lnTo>
                  <a:lnTo>
                    <a:pt x="1555868" y="86359"/>
                  </a:lnTo>
                  <a:lnTo>
                    <a:pt x="1554484" y="78739"/>
                  </a:lnTo>
                  <a:lnTo>
                    <a:pt x="1553633" y="76199"/>
                  </a:lnTo>
                  <a:lnTo>
                    <a:pt x="1551614" y="69849"/>
                  </a:lnTo>
                  <a:lnTo>
                    <a:pt x="1550445" y="66039"/>
                  </a:lnTo>
                  <a:lnTo>
                    <a:pt x="1547829" y="59689"/>
                  </a:lnTo>
                  <a:lnTo>
                    <a:pt x="1546368" y="57149"/>
                  </a:lnTo>
                  <a:lnTo>
                    <a:pt x="1543181" y="50799"/>
                  </a:lnTo>
                  <a:lnTo>
                    <a:pt x="1541441" y="48259"/>
                  </a:lnTo>
                  <a:lnTo>
                    <a:pt x="1522150" y="25399"/>
                  </a:lnTo>
                  <a:lnTo>
                    <a:pt x="1518746" y="22859"/>
                  </a:lnTo>
                  <a:close/>
                </a:path>
                <a:path w="1557655" h="1088389">
                  <a:moveTo>
                    <a:pt x="1477725" y="1054099"/>
                  </a:moveTo>
                  <a:lnTo>
                    <a:pt x="79493" y="1054099"/>
                  </a:lnTo>
                  <a:lnTo>
                    <a:pt x="84052" y="1055370"/>
                  </a:lnTo>
                  <a:lnTo>
                    <a:pt x="86402" y="1056639"/>
                  </a:lnTo>
                  <a:lnTo>
                    <a:pt x="88751" y="1056639"/>
                  </a:lnTo>
                  <a:lnTo>
                    <a:pt x="91139" y="1057909"/>
                  </a:lnTo>
                  <a:lnTo>
                    <a:pt x="1466079" y="1057909"/>
                  </a:lnTo>
                  <a:lnTo>
                    <a:pt x="1470816" y="1056639"/>
                  </a:lnTo>
                  <a:lnTo>
                    <a:pt x="1473166" y="1055370"/>
                  </a:lnTo>
                  <a:lnTo>
                    <a:pt x="1477725" y="1054099"/>
                  </a:lnTo>
                  <a:close/>
                </a:path>
                <a:path w="1557655" h="1088389">
                  <a:moveTo>
                    <a:pt x="1470816" y="31749"/>
                  </a:moveTo>
                  <a:lnTo>
                    <a:pt x="86402" y="31749"/>
                  </a:lnTo>
                  <a:lnTo>
                    <a:pt x="84052" y="33019"/>
                  </a:lnTo>
                  <a:lnTo>
                    <a:pt x="79493" y="34289"/>
                  </a:lnTo>
                  <a:lnTo>
                    <a:pt x="77245" y="35559"/>
                  </a:lnTo>
                  <a:lnTo>
                    <a:pt x="72889" y="36829"/>
                  </a:lnTo>
                  <a:lnTo>
                    <a:pt x="70743" y="38099"/>
                  </a:lnTo>
                  <a:lnTo>
                    <a:pt x="41584" y="64769"/>
                  </a:lnTo>
                  <a:lnTo>
                    <a:pt x="40352" y="66039"/>
                  </a:lnTo>
                  <a:lnTo>
                    <a:pt x="38104" y="71119"/>
                  </a:lnTo>
                  <a:lnTo>
                    <a:pt x="37075" y="72389"/>
                  </a:lnTo>
                  <a:lnTo>
                    <a:pt x="35234" y="77469"/>
                  </a:lnTo>
                  <a:lnTo>
                    <a:pt x="34408" y="80009"/>
                  </a:lnTo>
                  <a:lnTo>
                    <a:pt x="32986" y="83819"/>
                  </a:lnTo>
                  <a:lnTo>
                    <a:pt x="32389" y="86359"/>
                  </a:lnTo>
                  <a:lnTo>
                    <a:pt x="31411" y="91439"/>
                  </a:lnTo>
                  <a:lnTo>
                    <a:pt x="31043" y="93979"/>
                  </a:lnTo>
                  <a:lnTo>
                    <a:pt x="30547" y="97789"/>
                  </a:lnTo>
                  <a:lnTo>
                    <a:pt x="30484" y="989329"/>
                  </a:lnTo>
                  <a:lnTo>
                    <a:pt x="30547" y="990599"/>
                  </a:lnTo>
                  <a:lnTo>
                    <a:pt x="31043" y="995679"/>
                  </a:lnTo>
                  <a:lnTo>
                    <a:pt x="31411" y="998219"/>
                  </a:lnTo>
                  <a:lnTo>
                    <a:pt x="32389" y="1002029"/>
                  </a:lnTo>
                  <a:lnTo>
                    <a:pt x="32986" y="1004569"/>
                  </a:lnTo>
                  <a:lnTo>
                    <a:pt x="34408" y="1009649"/>
                  </a:lnTo>
                  <a:lnTo>
                    <a:pt x="35234" y="1012189"/>
                  </a:lnTo>
                  <a:lnTo>
                    <a:pt x="37075" y="1015999"/>
                  </a:lnTo>
                  <a:lnTo>
                    <a:pt x="38104" y="1018539"/>
                  </a:lnTo>
                  <a:lnTo>
                    <a:pt x="40352" y="1022349"/>
                  </a:lnTo>
                  <a:lnTo>
                    <a:pt x="41584" y="1024889"/>
                  </a:lnTo>
                  <a:lnTo>
                    <a:pt x="45508" y="1029969"/>
                  </a:lnTo>
                  <a:lnTo>
                    <a:pt x="48518" y="1033779"/>
                  </a:lnTo>
                  <a:lnTo>
                    <a:pt x="55134" y="1040129"/>
                  </a:lnTo>
                  <a:lnTo>
                    <a:pt x="58767" y="1043939"/>
                  </a:lnTo>
                  <a:lnTo>
                    <a:pt x="64596" y="1047749"/>
                  </a:lnTo>
                  <a:lnTo>
                    <a:pt x="66615" y="1049020"/>
                  </a:lnTo>
                  <a:lnTo>
                    <a:pt x="70743" y="1050289"/>
                  </a:lnTo>
                  <a:lnTo>
                    <a:pt x="77245" y="1054099"/>
                  </a:lnTo>
                  <a:lnTo>
                    <a:pt x="1479973" y="1054099"/>
                  </a:lnTo>
                  <a:lnTo>
                    <a:pt x="1486475" y="1050289"/>
                  </a:lnTo>
                  <a:lnTo>
                    <a:pt x="92422" y="1050289"/>
                  </a:lnTo>
                  <a:lnTo>
                    <a:pt x="88180" y="1049020"/>
                  </a:lnTo>
                  <a:lnTo>
                    <a:pt x="86072" y="1049020"/>
                  </a:lnTo>
                  <a:lnTo>
                    <a:pt x="81995" y="1047749"/>
                  </a:lnTo>
                  <a:lnTo>
                    <a:pt x="79976" y="1046479"/>
                  </a:lnTo>
                  <a:lnTo>
                    <a:pt x="76089" y="1045209"/>
                  </a:lnTo>
                  <a:lnTo>
                    <a:pt x="74159" y="1043939"/>
                  </a:lnTo>
                  <a:lnTo>
                    <a:pt x="70476" y="1041399"/>
                  </a:lnTo>
                  <a:lnTo>
                    <a:pt x="68647" y="1041399"/>
                  </a:lnTo>
                  <a:lnTo>
                    <a:pt x="48035" y="1019809"/>
                  </a:lnTo>
                  <a:lnTo>
                    <a:pt x="46930" y="1018539"/>
                  </a:lnTo>
                  <a:lnTo>
                    <a:pt x="44924" y="1014729"/>
                  </a:lnTo>
                  <a:lnTo>
                    <a:pt x="43997" y="1013459"/>
                  </a:lnTo>
                  <a:lnTo>
                    <a:pt x="42346" y="1008379"/>
                  </a:lnTo>
                  <a:lnTo>
                    <a:pt x="41609" y="1007109"/>
                  </a:lnTo>
                  <a:lnTo>
                    <a:pt x="40339" y="1003299"/>
                  </a:lnTo>
                  <a:lnTo>
                    <a:pt x="39806" y="1000759"/>
                  </a:lnTo>
                  <a:lnTo>
                    <a:pt x="38929" y="996949"/>
                  </a:lnTo>
                  <a:lnTo>
                    <a:pt x="38599" y="994409"/>
                  </a:lnTo>
                  <a:lnTo>
                    <a:pt x="38155" y="990599"/>
                  </a:lnTo>
                  <a:lnTo>
                    <a:pt x="38266" y="97789"/>
                  </a:lnTo>
                  <a:lnTo>
                    <a:pt x="38599" y="93979"/>
                  </a:lnTo>
                  <a:lnTo>
                    <a:pt x="38929" y="92709"/>
                  </a:lnTo>
                  <a:lnTo>
                    <a:pt x="39806" y="87629"/>
                  </a:lnTo>
                  <a:lnTo>
                    <a:pt x="40339" y="86359"/>
                  </a:lnTo>
                  <a:lnTo>
                    <a:pt x="41609" y="81279"/>
                  </a:lnTo>
                  <a:lnTo>
                    <a:pt x="42346" y="80009"/>
                  </a:lnTo>
                  <a:lnTo>
                    <a:pt x="43997" y="76199"/>
                  </a:lnTo>
                  <a:lnTo>
                    <a:pt x="44924" y="73659"/>
                  </a:lnTo>
                  <a:lnTo>
                    <a:pt x="46930" y="69849"/>
                  </a:lnTo>
                  <a:lnTo>
                    <a:pt x="48035" y="68579"/>
                  </a:lnTo>
                  <a:lnTo>
                    <a:pt x="51553" y="63499"/>
                  </a:lnTo>
                  <a:lnTo>
                    <a:pt x="54245" y="59689"/>
                  </a:lnTo>
                  <a:lnTo>
                    <a:pt x="60176" y="54609"/>
                  </a:lnTo>
                  <a:lnTo>
                    <a:pt x="63440" y="52069"/>
                  </a:lnTo>
                  <a:lnTo>
                    <a:pt x="68647" y="48259"/>
                  </a:lnTo>
                  <a:lnTo>
                    <a:pt x="74159" y="44449"/>
                  </a:lnTo>
                  <a:lnTo>
                    <a:pt x="76089" y="44449"/>
                  </a:lnTo>
                  <a:lnTo>
                    <a:pt x="79976" y="41909"/>
                  </a:lnTo>
                  <a:lnTo>
                    <a:pt x="81995" y="41909"/>
                  </a:lnTo>
                  <a:lnTo>
                    <a:pt x="86072" y="40639"/>
                  </a:lnTo>
                  <a:lnTo>
                    <a:pt x="88180" y="39369"/>
                  </a:lnTo>
                  <a:lnTo>
                    <a:pt x="92422" y="39369"/>
                  </a:lnTo>
                  <a:lnTo>
                    <a:pt x="94606" y="38099"/>
                  </a:lnTo>
                  <a:lnTo>
                    <a:pt x="1486475" y="38099"/>
                  </a:lnTo>
                  <a:lnTo>
                    <a:pt x="1484329" y="36829"/>
                  </a:lnTo>
                  <a:lnTo>
                    <a:pt x="1479973" y="35559"/>
                  </a:lnTo>
                  <a:lnTo>
                    <a:pt x="1477725" y="34289"/>
                  </a:lnTo>
                  <a:lnTo>
                    <a:pt x="1473166" y="33019"/>
                  </a:lnTo>
                  <a:lnTo>
                    <a:pt x="1470816" y="31749"/>
                  </a:lnTo>
                  <a:close/>
                </a:path>
                <a:path w="1557655" h="1088389">
                  <a:moveTo>
                    <a:pt x="1486475" y="38099"/>
                  </a:moveTo>
                  <a:lnTo>
                    <a:pt x="1462612" y="38099"/>
                  </a:lnTo>
                  <a:lnTo>
                    <a:pt x="1464796" y="39369"/>
                  </a:lnTo>
                  <a:lnTo>
                    <a:pt x="1469038" y="39369"/>
                  </a:lnTo>
                  <a:lnTo>
                    <a:pt x="1471146" y="40639"/>
                  </a:lnTo>
                  <a:lnTo>
                    <a:pt x="1475223" y="41909"/>
                  </a:lnTo>
                  <a:lnTo>
                    <a:pt x="1477242" y="41909"/>
                  </a:lnTo>
                  <a:lnTo>
                    <a:pt x="1481129" y="44449"/>
                  </a:lnTo>
                  <a:lnTo>
                    <a:pt x="1483059" y="44449"/>
                  </a:lnTo>
                  <a:lnTo>
                    <a:pt x="1488571" y="48259"/>
                  </a:lnTo>
                  <a:lnTo>
                    <a:pt x="1509183" y="68579"/>
                  </a:lnTo>
                  <a:lnTo>
                    <a:pt x="1510288" y="69849"/>
                  </a:lnTo>
                  <a:lnTo>
                    <a:pt x="1512294" y="73659"/>
                  </a:lnTo>
                  <a:lnTo>
                    <a:pt x="1513221" y="76199"/>
                  </a:lnTo>
                  <a:lnTo>
                    <a:pt x="1514872" y="80009"/>
                  </a:lnTo>
                  <a:lnTo>
                    <a:pt x="1515609" y="81279"/>
                  </a:lnTo>
                  <a:lnTo>
                    <a:pt x="1516879" y="86359"/>
                  </a:lnTo>
                  <a:lnTo>
                    <a:pt x="1517412" y="87629"/>
                  </a:lnTo>
                  <a:lnTo>
                    <a:pt x="1518289" y="92709"/>
                  </a:lnTo>
                  <a:lnTo>
                    <a:pt x="1518619" y="93979"/>
                  </a:lnTo>
                  <a:lnTo>
                    <a:pt x="1518952" y="97789"/>
                  </a:lnTo>
                  <a:lnTo>
                    <a:pt x="1519063" y="990599"/>
                  </a:lnTo>
                  <a:lnTo>
                    <a:pt x="1518619" y="994409"/>
                  </a:lnTo>
                  <a:lnTo>
                    <a:pt x="1518289" y="996949"/>
                  </a:lnTo>
                  <a:lnTo>
                    <a:pt x="1517412" y="1000759"/>
                  </a:lnTo>
                  <a:lnTo>
                    <a:pt x="1516879" y="1003299"/>
                  </a:lnTo>
                  <a:lnTo>
                    <a:pt x="1515609" y="1007109"/>
                  </a:lnTo>
                  <a:lnTo>
                    <a:pt x="1514872" y="1008379"/>
                  </a:lnTo>
                  <a:lnTo>
                    <a:pt x="1513221" y="1013459"/>
                  </a:lnTo>
                  <a:lnTo>
                    <a:pt x="1512294" y="1014729"/>
                  </a:lnTo>
                  <a:lnTo>
                    <a:pt x="1510288" y="1018539"/>
                  </a:lnTo>
                  <a:lnTo>
                    <a:pt x="1509183" y="1019809"/>
                  </a:lnTo>
                  <a:lnTo>
                    <a:pt x="1488571" y="1041399"/>
                  </a:lnTo>
                  <a:lnTo>
                    <a:pt x="1486755" y="1041399"/>
                  </a:lnTo>
                  <a:lnTo>
                    <a:pt x="1483059" y="1043939"/>
                  </a:lnTo>
                  <a:lnTo>
                    <a:pt x="1481129" y="1045209"/>
                  </a:lnTo>
                  <a:lnTo>
                    <a:pt x="1477242" y="1046479"/>
                  </a:lnTo>
                  <a:lnTo>
                    <a:pt x="1475223" y="1047749"/>
                  </a:lnTo>
                  <a:lnTo>
                    <a:pt x="1471146" y="1049020"/>
                  </a:lnTo>
                  <a:lnTo>
                    <a:pt x="1469038" y="1049020"/>
                  </a:lnTo>
                  <a:lnTo>
                    <a:pt x="1464796" y="1050289"/>
                  </a:lnTo>
                  <a:lnTo>
                    <a:pt x="1486475" y="1050289"/>
                  </a:lnTo>
                  <a:lnTo>
                    <a:pt x="1490603" y="1049020"/>
                  </a:lnTo>
                  <a:lnTo>
                    <a:pt x="1492622" y="1047749"/>
                  </a:lnTo>
                  <a:lnTo>
                    <a:pt x="1498451" y="1043939"/>
                  </a:lnTo>
                  <a:lnTo>
                    <a:pt x="1502084" y="1040129"/>
                  </a:lnTo>
                  <a:lnTo>
                    <a:pt x="1508700" y="1033779"/>
                  </a:lnTo>
                  <a:lnTo>
                    <a:pt x="1511710" y="1029969"/>
                  </a:lnTo>
                  <a:lnTo>
                    <a:pt x="1515634" y="1024889"/>
                  </a:lnTo>
                  <a:lnTo>
                    <a:pt x="1516866" y="1022349"/>
                  </a:lnTo>
                  <a:lnTo>
                    <a:pt x="1519114" y="1018539"/>
                  </a:lnTo>
                  <a:lnTo>
                    <a:pt x="1520143" y="1015999"/>
                  </a:lnTo>
                  <a:lnTo>
                    <a:pt x="1521984" y="1012189"/>
                  </a:lnTo>
                  <a:lnTo>
                    <a:pt x="1522810" y="1009649"/>
                  </a:lnTo>
                  <a:lnTo>
                    <a:pt x="1524232" y="1004569"/>
                  </a:lnTo>
                  <a:lnTo>
                    <a:pt x="1524829" y="1002029"/>
                  </a:lnTo>
                  <a:lnTo>
                    <a:pt x="1525807" y="998219"/>
                  </a:lnTo>
                  <a:lnTo>
                    <a:pt x="1526175" y="995679"/>
                  </a:lnTo>
                  <a:lnTo>
                    <a:pt x="1526671" y="990599"/>
                  </a:lnTo>
                  <a:lnTo>
                    <a:pt x="1526734" y="989329"/>
                  </a:lnTo>
                  <a:lnTo>
                    <a:pt x="1526671" y="97789"/>
                  </a:lnTo>
                  <a:lnTo>
                    <a:pt x="1522810" y="80009"/>
                  </a:lnTo>
                  <a:lnTo>
                    <a:pt x="1521984" y="77469"/>
                  </a:lnTo>
                  <a:lnTo>
                    <a:pt x="1520143" y="72389"/>
                  </a:lnTo>
                  <a:lnTo>
                    <a:pt x="1519114" y="71119"/>
                  </a:lnTo>
                  <a:lnTo>
                    <a:pt x="1516866" y="66039"/>
                  </a:lnTo>
                  <a:lnTo>
                    <a:pt x="1515634" y="64769"/>
                  </a:lnTo>
                  <a:lnTo>
                    <a:pt x="1511710" y="58419"/>
                  </a:lnTo>
                  <a:lnTo>
                    <a:pt x="1508700" y="54609"/>
                  </a:lnTo>
                  <a:lnTo>
                    <a:pt x="1502084" y="48259"/>
                  </a:lnTo>
                  <a:lnTo>
                    <a:pt x="1498451" y="45719"/>
                  </a:lnTo>
                  <a:lnTo>
                    <a:pt x="1492622" y="41909"/>
                  </a:lnTo>
                  <a:lnTo>
                    <a:pt x="1490603" y="40639"/>
                  </a:lnTo>
                  <a:lnTo>
                    <a:pt x="1486475" y="38099"/>
                  </a:lnTo>
                  <a:close/>
                </a:path>
                <a:path w="1557655" h="1088389">
                  <a:moveTo>
                    <a:pt x="1463641" y="30479"/>
                  </a:moveTo>
                  <a:lnTo>
                    <a:pt x="93577" y="30479"/>
                  </a:lnTo>
                  <a:lnTo>
                    <a:pt x="91139" y="31749"/>
                  </a:lnTo>
                  <a:lnTo>
                    <a:pt x="1466079" y="31749"/>
                  </a:lnTo>
                  <a:lnTo>
                    <a:pt x="1463641" y="30479"/>
                  </a:lnTo>
                  <a:close/>
                </a:path>
                <a:path w="1557655" h="1088389">
                  <a:moveTo>
                    <a:pt x="1460796" y="0"/>
                  </a:moveTo>
                  <a:lnTo>
                    <a:pt x="96422" y="0"/>
                  </a:lnTo>
                  <a:lnTo>
                    <a:pt x="89488" y="1269"/>
                  </a:lnTo>
                  <a:lnTo>
                    <a:pt x="1467730" y="1269"/>
                  </a:lnTo>
                  <a:lnTo>
                    <a:pt x="1460796" y="0"/>
                  </a:lnTo>
                  <a:close/>
                </a:path>
              </a:pathLst>
            </a:custGeom>
            <a:solidFill>
              <a:srgbClr val="6E9EC2"/>
            </a:solidFill>
          </p:spPr>
          <p:txBody>
            <a:bodyPr wrap="square" lIns="0" tIns="0" rIns="0" bIns="0" rtlCol="0"/>
            <a:lstStyle/>
            <a:p>
              <a:endParaRPr dirty="0"/>
            </a:p>
          </p:txBody>
        </p:sp>
        <p:sp>
          <p:nvSpPr>
            <p:cNvPr id="11" name="object 26"/>
            <p:cNvSpPr txBox="1"/>
            <p:nvPr/>
          </p:nvSpPr>
          <p:spPr>
            <a:xfrm>
              <a:off x="2242024" y="3043940"/>
              <a:ext cx="2061493" cy="320601"/>
            </a:xfrm>
            <a:prstGeom prst="rect">
              <a:avLst/>
            </a:prstGeom>
          </p:spPr>
          <p:txBody>
            <a:bodyPr vert="horz" wrap="square" lIns="0" tIns="12700" rIns="0" bIns="0" rtlCol="0">
              <a:spAutoFit/>
            </a:bodyPr>
            <a:lstStyle/>
            <a:p>
              <a:pPr algn="ctr">
                <a:lnSpc>
                  <a:spcPct val="100000"/>
                </a:lnSpc>
                <a:spcBef>
                  <a:spcPts val="100"/>
                </a:spcBef>
              </a:pPr>
              <a:r>
                <a:rPr lang="en-US" sz="2000" b="1" spc="30" dirty="0">
                  <a:latin typeface="+mj-lt"/>
                  <a:cs typeface="Arial"/>
                </a:rPr>
                <a:t>Manufacturers</a:t>
              </a:r>
              <a:endParaRPr sz="2000" b="1" dirty="0">
                <a:latin typeface="+mj-lt"/>
                <a:cs typeface="Arial"/>
              </a:endParaRPr>
            </a:p>
          </p:txBody>
        </p:sp>
        <p:sp>
          <p:nvSpPr>
            <p:cNvPr id="12" name="object 27"/>
            <p:cNvSpPr/>
            <p:nvPr/>
          </p:nvSpPr>
          <p:spPr>
            <a:xfrm>
              <a:off x="2757882" y="2201245"/>
              <a:ext cx="850391" cy="768096"/>
            </a:xfrm>
            <a:prstGeom prst="rect">
              <a:avLst/>
            </a:prstGeom>
            <a:blipFill>
              <a:blip r:embed="rId3" cstate="print"/>
              <a:stretch>
                <a:fillRect/>
              </a:stretch>
            </a:blipFill>
          </p:spPr>
          <p:txBody>
            <a:bodyPr wrap="square" lIns="0" tIns="0" rIns="0" bIns="0" rtlCol="0"/>
            <a:lstStyle/>
            <a:p>
              <a:endParaRPr dirty="0"/>
            </a:p>
          </p:txBody>
        </p:sp>
        <p:sp>
          <p:nvSpPr>
            <p:cNvPr id="13" name="object 28"/>
            <p:cNvSpPr/>
            <p:nvPr/>
          </p:nvSpPr>
          <p:spPr>
            <a:xfrm>
              <a:off x="2812746" y="3722197"/>
              <a:ext cx="850392" cy="766559"/>
            </a:xfrm>
            <a:prstGeom prst="rect">
              <a:avLst/>
            </a:prstGeom>
            <a:blipFill>
              <a:blip r:embed="rId3" cstate="print"/>
              <a:stretch>
                <a:fillRect/>
              </a:stretch>
            </a:blipFill>
          </p:spPr>
          <p:txBody>
            <a:bodyPr wrap="square" lIns="0" tIns="0" rIns="0" bIns="0" rtlCol="0"/>
            <a:lstStyle/>
            <a:p>
              <a:endParaRPr dirty="0"/>
            </a:p>
          </p:txBody>
        </p:sp>
        <p:sp>
          <p:nvSpPr>
            <p:cNvPr id="14" name="object 29"/>
            <p:cNvSpPr/>
            <p:nvPr/>
          </p:nvSpPr>
          <p:spPr>
            <a:xfrm>
              <a:off x="8273226" y="3585037"/>
              <a:ext cx="202691" cy="438912"/>
            </a:xfrm>
            <a:prstGeom prst="rect">
              <a:avLst/>
            </a:prstGeom>
            <a:blipFill>
              <a:blip r:embed="rId4" cstate="print"/>
              <a:stretch>
                <a:fillRect/>
              </a:stretch>
            </a:blipFill>
          </p:spPr>
          <p:txBody>
            <a:bodyPr wrap="square" lIns="0" tIns="0" rIns="0" bIns="0" rtlCol="0"/>
            <a:lstStyle/>
            <a:p>
              <a:endParaRPr dirty="0"/>
            </a:p>
          </p:txBody>
        </p:sp>
        <p:sp>
          <p:nvSpPr>
            <p:cNvPr id="15" name="object 30"/>
            <p:cNvSpPr/>
            <p:nvPr/>
          </p:nvSpPr>
          <p:spPr>
            <a:xfrm>
              <a:off x="2821201" y="2052795"/>
              <a:ext cx="973167" cy="916280"/>
            </a:xfrm>
            <a:prstGeom prst="rect">
              <a:avLst/>
            </a:prstGeom>
            <a:blipFill>
              <a:blip r:embed="rId5" cstate="print"/>
              <a:stretch>
                <a:fillRect/>
              </a:stretch>
            </a:blipFill>
          </p:spPr>
          <p:txBody>
            <a:bodyPr wrap="square" lIns="0" tIns="0" rIns="0" bIns="0" rtlCol="0"/>
            <a:lstStyle/>
            <a:p>
              <a:endParaRPr dirty="0"/>
            </a:p>
          </p:txBody>
        </p:sp>
        <p:sp>
          <p:nvSpPr>
            <p:cNvPr id="16" name="object 31"/>
            <p:cNvSpPr/>
            <p:nvPr/>
          </p:nvSpPr>
          <p:spPr>
            <a:xfrm>
              <a:off x="2821201" y="3695076"/>
              <a:ext cx="820799" cy="820799"/>
            </a:xfrm>
            <a:prstGeom prst="rect">
              <a:avLst/>
            </a:prstGeom>
            <a:blipFill>
              <a:blip r:embed="rId6" cstate="print"/>
              <a:stretch>
                <a:fillRect/>
              </a:stretch>
            </a:blipFill>
          </p:spPr>
          <p:txBody>
            <a:bodyPr wrap="square" lIns="0" tIns="0" rIns="0" bIns="0" rtlCol="0"/>
            <a:lstStyle/>
            <a:p>
              <a:endParaRPr dirty="0"/>
            </a:p>
          </p:txBody>
        </p:sp>
        <p:sp>
          <p:nvSpPr>
            <p:cNvPr id="17" name="object 35"/>
            <p:cNvSpPr/>
            <p:nvPr/>
          </p:nvSpPr>
          <p:spPr>
            <a:xfrm>
              <a:off x="6765888" y="2742328"/>
              <a:ext cx="1270000" cy="301612"/>
            </a:xfrm>
            <a:prstGeom prst="rect">
              <a:avLst/>
            </a:prstGeom>
            <a:blipFill>
              <a:blip r:embed="rId7" cstate="print"/>
              <a:stretch>
                <a:fillRect/>
              </a:stretch>
            </a:blipFill>
          </p:spPr>
          <p:txBody>
            <a:bodyPr wrap="square" lIns="0" tIns="0" rIns="0" bIns="0" rtlCol="0"/>
            <a:lstStyle/>
            <a:p>
              <a:endParaRPr dirty="0"/>
            </a:p>
          </p:txBody>
        </p:sp>
        <p:sp>
          <p:nvSpPr>
            <p:cNvPr id="18" name="object 36"/>
            <p:cNvSpPr/>
            <p:nvPr/>
          </p:nvSpPr>
          <p:spPr>
            <a:xfrm>
              <a:off x="5771275" y="3335215"/>
              <a:ext cx="998537" cy="484187"/>
            </a:xfrm>
            <a:prstGeom prst="rect">
              <a:avLst/>
            </a:prstGeom>
            <a:blipFill>
              <a:blip r:embed="rId8" cstate="print"/>
              <a:stretch>
                <a:fillRect/>
              </a:stretch>
            </a:blipFill>
          </p:spPr>
          <p:txBody>
            <a:bodyPr wrap="square" lIns="0" tIns="0" rIns="0" bIns="0" rtlCol="0"/>
            <a:lstStyle/>
            <a:p>
              <a:endParaRPr dirty="0"/>
            </a:p>
          </p:txBody>
        </p:sp>
        <p:sp>
          <p:nvSpPr>
            <p:cNvPr id="19" name="object 37"/>
            <p:cNvSpPr/>
            <p:nvPr/>
          </p:nvSpPr>
          <p:spPr>
            <a:xfrm>
              <a:off x="7057163" y="4459089"/>
              <a:ext cx="895350" cy="242874"/>
            </a:xfrm>
            <a:prstGeom prst="rect">
              <a:avLst/>
            </a:prstGeom>
            <a:blipFill>
              <a:blip r:embed="rId9" cstate="print"/>
              <a:stretch>
                <a:fillRect/>
              </a:stretch>
            </a:blipFill>
          </p:spPr>
          <p:txBody>
            <a:bodyPr wrap="square" lIns="0" tIns="0" rIns="0" bIns="0" rtlCol="0"/>
            <a:lstStyle/>
            <a:p>
              <a:endParaRPr dirty="0"/>
            </a:p>
          </p:txBody>
        </p:sp>
        <p:sp>
          <p:nvSpPr>
            <p:cNvPr id="20" name="object 38"/>
            <p:cNvSpPr/>
            <p:nvPr/>
          </p:nvSpPr>
          <p:spPr>
            <a:xfrm>
              <a:off x="5985968" y="3907108"/>
              <a:ext cx="719137" cy="503224"/>
            </a:xfrm>
            <a:prstGeom prst="rect">
              <a:avLst/>
            </a:prstGeom>
            <a:blipFill>
              <a:blip r:embed="rId10" cstate="print"/>
              <a:stretch>
                <a:fillRect/>
              </a:stretch>
            </a:blipFill>
          </p:spPr>
          <p:txBody>
            <a:bodyPr wrap="square" lIns="0" tIns="0" rIns="0" bIns="0" rtlCol="0"/>
            <a:lstStyle/>
            <a:p>
              <a:endParaRPr dirty="0"/>
            </a:p>
          </p:txBody>
        </p:sp>
        <p:sp>
          <p:nvSpPr>
            <p:cNvPr id="21" name="object 39"/>
            <p:cNvSpPr/>
            <p:nvPr/>
          </p:nvSpPr>
          <p:spPr>
            <a:xfrm>
              <a:off x="5844401" y="4408352"/>
              <a:ext cx="889000" cy="366712"/>
            </a:xfrm>
            <a:prstGeom prst="rect">
              <a:avLst/>
            </a:prstGeom>
            <a:blipFill>
              <a:blip r:embed="rId11" cstate="print"/>
              <a:stretch>
                <a:fillRect/>
              </a:stretch>
            </a:blipFill>
          </p:spPr>
          <p:txBody>
            <a:bodyPr wrap="square" lIns="0" tIns="0" rIns="0" bIns="0" rtlCol="0"/>
            <a:lstStyle/>
            <a:p>
              <a:endParaRPr dirty="0"/>
            </a:p>
          </p:txBody>
        </p:sp>
        <p:sp>
          <p:nvSpPr>
            <p:cNvPr id="22" name="object 40"/>
            <p:cNvSpPr/>
            <p:nvPr/>
          </p:nvSpPr>
          <p:spPr>
            <a:xfrm>
              <a:off x="6875946" y="3335621"/>
              <a:ext cx="1236662" cy="165100"/>
            </a:xfrm>
            <a:prstGeom prst="rect">
              <a:avLst/>
            </a:prstGeom>
            <a:blipFill>
              <a:blip r:embed="rId12" cstate="print"/>
              <a:stretch>
                <a:fillRect/>
              </a:stretch>
            </a:blipFill>
          </p:spPr>
          <p:txBody>
            <a:bodyPr wrap="square" lIns="0" tIns="0" rIns="0" bIns="0" rtlCol="0"/>
            <a:lstStyle/>
            <a:p>
              <a:endParaRPr dirty="0"/>
            </a:p>
          </p:txBody>
        </p:sp>
        <p:sp>
          <p:nvSpPr>
            <p:cNvPr id="23" name="object 41"/>
            <p:cNvSpPr/>
            <p:nvPr/>
          </p:nvSpPr>
          <p:spPr>
            <a:xfrm>
              <a:off x="5585677" y="2322403"/>
              <a:ext cx="2681287" cy="3098800"/>
            </a:xfrm>
            <a:prstGeom prst="rect">
              <a:avLst/>
            </a:prstGeom>
            <a:blipFill>
              <a:blip r:embed="rId13" cstate="print"/>
              <a:stretch>
                <a:fillRect/>
              </a:stretch>
            </a:blipFill>
          </p:spPr>
          <p:txBody>
            <a:bodyPr wrap="square" lIns="0" tIns="0" rIns="0" bIns="0" rtlCol="0"/>
            <a:lstStyle/>
            <a:p>
              <a:endParaRPr dirty="0"/>
            </a:p>
          </p:txBody>
        </p:sp>
        <p:sp>
          <p:nvSpPr>
            <p:cNvPr id="24" name="object 42"/>
            <p:cNvSpPr/>
            <p:nvPr/>
          </p:nvSpPr>
          <p:spPr>
            <a:xfrm>
              <a:off x="7002730" y="4906870"/>
              <a:ext cx="1100137" cy="439737"/>
            </a:xfrm>
            <a:prstGeom prst="rect">
              <a:avLst/>
            </a:prstGeom>
            <a:blipFill>
              <a:blip r:embed="rId14" cstate="print"/>
              <a:stretch>
                <a:fillRect/>
              </a:stretch>
            </a:blipFill>
          </p:spPr>
          <p:txBody>
            <a:bodyPr wrap="square" lIns="0" tIns="0" rIns="0" bIns="0" rtlCol="0"/>
            <a:lstStyle/>
            <a:p>
              <a:endParaRPr dirty="0"/>
            </a:p>
          </p:txBody>
        </p:sp>
        <p:sp>
          <p:nvSpPr>
            <p:cNvPr id="25" name="object 43"/>
            <p:cNvSpPr/>
            <p:nvPr/>
          </p:nvSpPr>
          <p:spPr>
            <a:xfrm>
              <a:off x="5837963" y="2052794"/>
              <a:ext cx="2197100" cy="497205"/>
            </a:xfrm>
            <a:custGeom>
              <a:avLst/>
              <a:gdLst/>
              <a:ahLst/>
              <a:cxnLst/>
              <a:rect l="l" t="t" r="r" b="b"/>
              <a:pathLst>
                <a:path w="2197100" h="497205">
                  <a:moveTo>
                    <a:pt x="2114283" y="0"/>
                  </a:moveTo>
                  <a:lnTo>
                    <a:pt x="82816" y="0"/>
                  </a:lnTo>
                  <a:lnTo>
                    <a:pt x="50583" y="6508"/>
                  </a:lnTo>
                  <a:lnTo>
                    <a:pt x="24258" y="24258"/>
                  </a:lnTo>
                  <a:lnTo>
                    <a:pt x="6508" y="50583"/>
                  </a:lnTo>
                  <a:lnTo>
                    <a:pt x="0" y="82816"/>
                  </a:lnTo>
                  <a:lnTo>
                    <a:pt x="0" y="414070"/>
                  </a:lnTo>
                  <a:lnTo>
                    <a:pt x="6508" y="446309"/>
                  </a:lnTo>
                  <a:lnTo>
                    <a:pt x="24258" y="472633"/>
                  </a:lnTo>
                  <a:lnTo>
                    <a:pt x="50583" y="490380"/>
                  </a:lnTo>
                  <a:lnTo>
                    <a:pt x="82816" y="496887"/>
                  </a:lnTo>
                  <a:lnTo>
                    <a:pt x="2114283" y="496887"/>
                  </a:lnTo>
                  <a:lnTo>
                    <a:pt x="2146516" y="490380"/>
                  </a:lnTo>
                  <a:lnTo>
                    <a:pt x="2172841" y="472633"/>
                  </a:lnTo>
                  <a:lnTo>
                    <a:pt x="2190591" y="446309"/>
                  </a:lnTo>
                  <a:lnTo>
                    <a:pt x="2197100" y="414070"/>
                  </a:lnTo>
                  <a:lnTo>
                    <a:pt x="2197100" y="82816"/>
                  </a:lnTo>
                  <a:lnTo>
                    <a:pt x="2190591" y="50583"/>
                  </a:lnTo>
                  <a:lnTo>
                    <a:pt x="2172841" y="24258"/>
                  </a:lnTo>
                  <a:lnTo>
                    <a:pt x="2146516" y="6508"/>
                  </a:lnTo>
                  <a:lnTo>
                    <a:pt x="2114283" y="0"/>
                  </a:lnTo>
                  <a:close/>
                </a:path>
              </a:pathLst>
            </a:custGeom>
            <a:solidFill>
              <a:srgbClr val="6E9EC2"/>
            </a:solidFill>
          </p:spPr>
          <p:txBody>
            <a:bodyPr wrap="square" lIns="0" tIns="0" rIns="0" bIns="0" rtlCol="0"/>
            <a:lstStyle/>
            <a:p>
              <a:endParaRPr dirty="0"/>
            </a:p>
          </p:txBody>
        </p:sp>
        <p:sp>
          <p:nvSpPr>
            <p:cNvPr id="26" name="object 44"/>
            <p:cNvSpPr txBox="1"/>
            <p:nvPr/>
          </p:nvSpPr>
          <p:spPr>
            <a:xfrm>
              <a:off x="6055450" y="2154432"/>
              <a:ext cx="1761489" cy="258404"/>
            </a:xfrm>
            <a:prstGeom prst="rect">
              <a:avLst/>
            </a:prstGeom>
          </p:spPr>
          <p:txBody>
            <a:bodyPr vert="horz" wrap="square" lIns="0" tIns="12065" rIns="0" bIns="0" rtlCol="0">
              <a:spAutoFit/>
            </a:bodyPr>
            <a:lstStyle/>
            <a:p>
              <a:pPr marL="12700">
                <a:lnSpc>
                  <a:spcPct val="100000"/>
                </a:lnSpc>
                <a:spcBef>
                  <a:spcPts val="95"/>
                </a:spcBef>
              </a:pPr>
              <a:r>
                <a:rPr lang="en-US" sz="1600" b="1" spc="-110" dirty="0">
                  <a:solidFill>
                    <a:srgbClr val="FFFF00"/>
                  </a:solidFill>
                  <a:latin typeface="+mj-lt"/>
                  <a:cs typeface="Trebuchet MS"/>
                </a:rPr>
                <a:t>Recognized schemes</a:t>
              </a:r>
              <a:endParaRPr sz="1600" dirty="0">
                <a:solidFill>
                  <a:srgbClr val="FFFF00"/>
                </a:solidFill>
                <a:latin typeface="+mj-lt"/>
                <a:cs typeface="Trebuchet MS"/>
              </a:endParaRPr>
            </a:p>
          </p:txBody>
        </p:sp>
        <p:sp>
          <p:nvSpPr>
            <p:cNvPr id="27" name="object 45"/>
            <p:cNvSpPr/>
            <p:nvPr/>
          </p:nvSpPr>
          <p:spPr>
            <a:xfrm>
              <a:off x="6076050" y="2658991"/>
              <a:ext cx="396875" cy="566737"/>
            </a:xfrm>
            <a:prstGeom prst="rect">
              <a:avLst/>
            </a:prstGeom>
            <a:blipFill>
              <a:blip r:embed="rId15" cstate="print"/>
              <a:stretch>
                <a:fillRect/>
              </a:stretch>
            </a:blipFill>
          </p:spPr>
          <p:txBody>
            <a:bodyPr wrap="square" lIns="0" tIns="0" rIns="0" bIns="0" rtlCol="0"/>
            <a:lstStyle/>
            <a:p>
              <a:endParaRPr dirty="0"/>
            </a:p>
          </p:txBody>
        </p:sp>
        <p:sp>
          <p:nvSpPr>
            <p:cNvPr id="28" name="object 46"/>
            <p:cNvSpPr/>
            <p:nvPr/>
          </p:nvSpPr>
          <p:spPr>
            <a:xfrm>
              <a:off x="7004623" y="3736141"/>
              <a:ext cx="884237" cy="482587"/>
            </a:xfrm>
            <a:prstGeom prst="rect">
              <a:avLst/>
            </a:prstGeom>
            <a:blipFill>
              <a:blip r:embed="rId16" cstate="print"/>
              <a:stretch>
                <a:fillRect/>
              </a:stretch>
            </a:blipFill>
          </p:spPr>
          <p:txBody>
            <a:bodyPr wrap="square" lIns="0" tIns="0" rIns="0" bIns="0" rtlCol="0"/>
            <a:lstStyle/>
            <a:p>
              <a:endParaRPr dirty="0"/>
            </a:p>
          </p:txBody>
        </p:sp>
        <p:sp>
          <p:nvSpPr>
            <p:cNvPr id="29" name="object 47"/>
            <p:cNvSpPr/>
            <p:nvPr/>
          </p:nvSpPr>
          <p:spPr>
            <a:xfrm>
              <a:off x="5951437" y="4873375"/>
              <a:ext cx="904532" cy="452259"/>
            </a:xfrm>
            <a:prstGeom prst="rect">
              <a:avLst/>
            </a:prstGeom>
            <a:blipFill>
              <a:blip r:embed="rId17" cstate="print"/>
              <a:stretch>
                <a:fillRect/>
              </a:stretch>
            </a:blipFill>
          </p:spPr>
          <p:txBody>
            <a:bodyPr wrap="square" lIns="0" tIns="0" rIns="0" bIns="0" rtlCol="0"/>
            <a:lstStyle/>
            <a:p>
              <a:endParaRPr dirty="0"/>
            </a:p>
          </p:txBody>
        </p:sp>
      </p:grpSp>
      <p:sp>
        <p:nvSpPr>
          <p:cNvPr id="44" name="Пятиугольник 43"/>
          <p:cNvSpPr/>
          <p:nvPr/>
        </p:nvSpPr>
        <p:spPr>
          <a:xfrm>
            <a:off x="6201320" y="1263791"/>
            <a:ext cx="2877160" cy="94394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Recognition of the certificate by buying company</a:t>
            </a:r>
            <a:r>
              <a:rPr lang="ru-RU" dirty="0">
                <a:ln w="0"/>
                <a:solidFill>
                  <a:schemeClr val="tx1"/>
                </a:solidFill>
                <a:effectLst>
                  <a:outerShdw blurRad="38100" dist="19050" dir="2700000" algn="tl" rotWithShape="0">
                    <a:schemeClr val="dk1">
                      <a:alpha val="40000"/>
                    </a:schemeClr>
                  </a:outerShdw>
                </a:effectLst>
              </a:rPr>
              <a:t> </a:t>
            </a:r>
          </a:p>
        </p:txBody>
      </p:sp>
      <p:sp>
        <p:nvSpPr>
          <p:cNvPr id="45" name="Пятиугольник 44"/>
          <p:cNvSpPr/>
          <p:nvPr/>
        </p:nvSpPr>
        <p:spPr>
          <a:xfrm>
            <a:off x="3187322" y="1257486"/>
            <a:ext cx="2877160" cy="94394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Certification under any recognized GFSI system</a:t>
            </a:r>
            <a:endParaRPr lang="ru-RU" dirty="0">
              <a:ln w="0"/>
              <a:solidFill>
                <a:schemeClr val="tx1"/>
              </a:solidFill>
              <a:effectLst>
                <a:outerShdw blurRad="38100" dist="19050" dir="2700000" algn="tl" rotWithShape="0">
                  <a:schemeClr val="dk1">
                    <a:alpha val="40000"/>
                  </a:schemeClr>
                </a:outerShdw>
              </a:effectLst>
            </a:endParaRPr>
          </a:p>
        </p:txBody>
      </p:sp>
      <p:sp>
        <p:nvSpPr>
          <p:cNvPr id="46" name="Пятиугольник 45"/>
          <p:cNvSpPr/>
          <p:nvPr/>
        </p:nvSpPr>
        <p:spPr>
          <a:xfrm>
            <a:off x="622208" y="1257486"/>
            <a:ext cx="2428276" cy="94394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Suppliers</a:t>
            </a:r>
            <a:endParaRPr lang="ru-RU" dirty="0"/>
          </a:p>
        </p:txBody>
      </p:sp>
      <p:sp>
        <p:nvSpPr>
          <p:cNvPr id="47" name="Пятиугольник 46"/>
          <p:cNvSpPr/>
          <p:nvPr/>
        </p:nvSpPr>
        <p:spPr>
          <a:xfrm>
            <a:off x="9156028" y="1256009"/>
            <a:ext cx="2516936" cy="943942"/>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General benefits for industries</a:t>
            </a:r>
            <a:endParaRPr lang="ru-RU" dirty="0">
              <a:ln w="0"/>
              <a:solidFill>
                <a:schemeClr val="tx1"/>
              </a:solidFill>
              <a:effectLst>
                <a:outerShdw blurRad="38100" dist="19050" dir="2700000" algn="tl" rotWithShape="0">
                  <a:schemeClr val="dk1">
                    <a:alpha val="40000"/>
                  </a:schemeClr>
                </a:outerShdw>
              </a:effectLst>
            </a:endParaRPr>
          </a:p>
        </p:txBody>
      </p:sp>
      <p:sp>
        <p:nvSpPr>
          <p:cNvPr id="3" name="Номер слайда 2"/>
          <p:cNvSpPr>
            <a:spLocks noGrp="1"/>
          </p:cNvSpPr>
          <p:nvPr>
            <p:ph type="sldNum" sz="quarter" idx="12"/>
          </p:nvPr>
        </p:nvSpPr>
        <p:spPr/>
        <p:txBody>
          <a:bodyPr/>
          <a:lstStyle/>
          <a:p>
            <a:fld id="{A525EF9E-BF13-42C4-A6B1-03416AB430CC}" type="slidenum">
              <a:rPr lang="ru-RU" smtClean="0"/>
              <a:t>22</a:t>
            </a:fld>
            <a:endParaRPr lang="ru-RU" dirty="0"/>
          </a:p>
        </p:txBody>
      </p:sp>
    </p:spTree>
    <p:extLst>
      <p:ext uri="{BB962C8B-B14F-4D97-AF65-F5344CB8AC3E}">
        <p14:creationId xmlns:p14="http://schemas.microsoft.com/office/powerpoint/2010/main" val="316670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0"/>
            <a:ext cx="10058400" cy="1450757"/>
          </a:xfrm>
        </p:spPr>
        <p:txBody>
          <a:bodyPr>
            <a:noAutofit/>
          </a:bodyPr>
          <a:lstStyle/>
          <a:p>
            <a:pPr algn="ctr"/>
            <a:r>
              <a:rPr lang="en-US" sz="3600" b="1" dirty="0">
                <a:effectLst>
                  <a:outerShdw blurRad="38100" dist="38100" dir="2700000" algn="tl">
                    <a:srgbClr val="000000">
                      <a:alpha val="43137"/>
                    </a:srgbClr>
                  </a:outerShdw>
                </a:effectLst>
              </a:rPr>
              <a:t>Quality Infrastructure in Uzbekistan, Kazakhstan and Tajikistan</a:t>
            </a:r>
            <a:endParaRPr lang="ru-RU" sz="3600" b="1" dirty="0">
              <a:effectLst>
                <a:outerShdw blurRad="38100" dist="38100" dir="2700000" algn="tl">
                  <a:srgbClr val="000000">
                    <a:alpha val="43137"/>
                  </a:srgbClr>
                </a:outerShdw>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46763629"/>
              </p:ext>
            </p:extLst>
          </p:nvPr>
        </p:nvGraphicFramePr>
        <p:xfrm>
          <a:off x="923940" y="1891422"/>
          <a:ext cx="10682602" cy="4250005"/>
        </p:xfrm>
        <a:graphic>
          <a:graphicData uri="http://schemas.openxmlformats.org/drawingml/2006/table">
            <a:tbl>
              <a:tblPr firstRow="1" firstCol="1" bandRow="1"/>
              <a:tblGrid>
                <a:gridCol w="1868721">
                  <a:extLst>
                    <a:ext uri="{9D8B030D-6E8A-4147-A177-3AD203B41FA5}">
                      <a16:colId xmlns:a16="http://schemas.microsoft.com/office/drawing/2014/main" val="20000"/>
                    </a:ext>
                  </a:extLst>
                </a:gridCol>
                <a:gridCol w="2807852">
                  <a:extLst>
                    <a:ext uri="{9D8B030D-6E8A-4147-A177-3AD203B41FA5}">
                      <a16:colId xmlns:a16="http://schemas.microsoft.com/office/drawing/2014/main" val="20001"/>
                    </a:ext>
                  </a:extLst>
                </a:gridCol>
                <a:gridCol w="3335379">
                  <a:extLst>
                    <a:ext uri="{9D8B030D-6E8A-4147-A177-3AD203B41FA5}">
                      <a16:colId xmlns:a16="http://schemas.microsoft.com/office/drawing/2014/main" val="20002"/>
                    </a:ext>
                  </a:extLst>
                </a:gridCol>
                <a:gridCol w="2670650">
                  <a:extLst>
                    <a:ext uri="{9D8B030D-6E8A-4147-A177-3AD203B41FA5}">
                      <a16:colId xmlns:a16="http://schemas.microsoft.com/office/drawing/2014/main" val="20003"/>
                    </a:ext>
                  </a:extLst>
                </a:gridCol>
              </a:tblGrid>
              <a:tr h="431785">
                <a:tc>
                  <a:txBody>
                    <a:bodyPr/>
                    <a:lstStyle/>
                    <a:p>
                      <a:pPr algn="ctr">
                        <a:lnSpc>
                          <a:spcPct val="107000"/>
                        </a:lnSpc>
                        <a:spcAft>
                          <a:spcPts val="0"/>
                        </a:spcAft>
                        <a:tabLst>
                          <a:tab pos="990600" algn="l"/>
                        </a:tabLst>
                      </a:pPr>
                      <a:r>
                        <a:rPr lang="en-US" sz="1400" b="1" dirty="0">
                          <a:effectLst/>
                          <a:latin typeface="+mj-lt"/>
                          <a:ea typeface="Calibri" panose="020F0502020204030204" pitchFamily="34" charset="0"/>
                          <a:cs typeface="Times New Roman" panose="02020603050405020304" pitchFamily="18" charset="0"/>
                        </a:rPr>
                        <a:t>Components</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tabLst>
                          <a:tab pos="990600" algn="l"/>
                        </a:tabLst>
                      </a:pPr>
                      <a:r>
                        <a:rPr lang="en-US" sz="1400" b="1" dirty="0">
                          <a:effectLst/>
                          <a:latin typeface="+mj-lt"/>
                          <a:ea typeface="Calibri" panose="020F0502020204030204" pitchFamily="34" charset="0"/>
                          <a:cs typeface="Times New Roman" panose="02020603050405020304" pitchFamily="18" charset="0"/>
                        </a:rPr>
                        <a:t>Uzbekistan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tabLst>
                          <a:tab pos="990600" algn="l"/>
                        </a:tabLst>
                      </a:pPr>
                      <a:r>
                        <a:rPr lang="en-US" sz="1400" b="1" dirty="0">
                          <a:effectLst/>
                          <a:latin typeface="+mj-lt"/>
                          <a:ea typeface="Calibri" panose="020F0502020204030204" pitchFamily="34" charset="0"/>
                          <a:cs typeface="Times New Roman" panose="02020603050405020304" pitchFamily="18" charset="0"/>
                        </a:rPr>
                        <a:t>Kazakhstan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tabLst>
                          <a:tab pos="990600" algn="l"/>
                        </a:tabLst>
                      </a:pPr>
                      <a:r>
                        <a:rPr lang="en-US" sz="1400" b="1" dirty="0">
                          <a:effectLst/>
                          <a:latin typeface="+mj-lt"/>
                          <a:ea typeface="Calibri" panose="020F0502020204030204" pitchFamily="34" charset="0"/>
                          <a:cs typeface="Times New Roman" panose="02020603050405020304" pitchFamily="18" charset="0"/>
                        </a:rPr>
                        <a:t>Tajikistan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730416">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Accreditation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Accreditation </a:t>
                      </a:r>
                      <a:r>
                        <a:rPr lang="ru-RU" sz="1400" kern="1200" dirty="0">
                          <a:solidFill>
                            <a:schemeClr val="tx1"/>
                          </a:solidFill>
                          <a:effectLst/>
                          <a:latin typeface="+mj-lt"/>
                          <a:ea typeface="Calibri" panose="020F0502020204030204" pitchFamily="34" charset="0"/>
                          <a:cs typeface="Times New Roman" panose="02020603050405020304" pitchFamily="18" charset="0"/>
                        </a:rPr>
                        <a:t>с</a:t>
                      </a:r>
                      <a:r>
                        <a:rPr lang="en-US" sz="1400" kern="1200" dirty="0">
                          <a:solidFill>
                            <a:schemeClr val="tx1"/>
                          </a:solidFill>
                          <a:effectLst/>
                          <a:latin typeface="+mj-lt"/>
                          <a:ea typeface="Calibri" panose="020F0502020204030204" pitchFamily="34" charset="0"/>
                          <a:cs typeface="Times New Roman" panose="02020603050405020304" pitchFamily="18" charset="0"/>
                        </a:rPr>
                        <a:t>enter</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National Accreditation Center</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National Accreditation Body of the Republic of Tajikistan</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6944">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Standardization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Uzbek Agency for Standardization, Metrology and Certification</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Kazakhstan Institute on Standardization and Certification</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Agency for Standardization, Metrology, Certification and Trade Inspection under the Government of the Republic of Tajikistan</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0416">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Metrology</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Committee for Technical Regulation and Metrology of the Ministry of Investment and Development of the Republic of Kazakhstan</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973887">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Conformity assessment</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Certification bodies and testing laboratories accredited in the prescribed manner</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Certification bodies and testing laboratories accredited in the prescribed manner</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Certification bodies and testing laboratories accredited in the prescribed manner</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0416">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Management System</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Certification bodies accredited in the established manner</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Certification bodies accredited in the established manner</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kern="1200" dirty="0">
                          <a:solidFill>
                            <a:schemeClr val="tx1"/>
                          </a:solidFill>
                          <a:effectLst/>
                          <a:latin typeface="+mj-lt"/>
                          <a:ea typeface="Calibri" panose="020F0502020204030204" pitchFamily="34" charset="0"/>
                          <a:cs typeface="Times New Roman" panose="02020603050405020304" pitchFamily="18" charset="0"/>
                        </a:rPr>
                        <a:t>Certification bodies accredited in the established manner</a:t>
                      </a:r>
                      <a:endParaRPr lang="ru-RU" sz="14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Номер слайда 2"/>
          <p:cNvSpPr>
            <a:spLocks noGrp="1"/>
          </p:cNvSpPr>
          <p:nvPr>
            <p:ph type="sldNum" sz="quarter" idx="12"/>
          </p:nvPr>
        </p:nvSpPr>
        <p:spPr/>
        <p:txBody>
          <a:bodyPr/>
          <a:lstStyle/>
          <a:p>
            <a:fld id="{A525EF9E-BF13-42C4-A6B1-03416AB430CC}" type="slidenum">
              <a:rPr lang="ru-RU" smtClean="0"/>
              <a:t>23</a:t>
            </a:fld>
            <a:endParaRPr lang="ru-RU" dirty="0"/>
          </a:p>
        </p:txBody>
      </p:sp>
    </p:spTree>
    <p:extLst>
      <p:ext uri="{BB962C8B-B14F-4D97-AF65-F5344CB8AC3E}">
        <p14:creationId xmlns:p14="http://schemas.microsoft.com/office/powerpoint/2010/main" val="48824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083" y="33090"/>
            <a:ext cx="10058400" cy="1450757"/>
          </a:xfrm>
        </p:spPr>
        <p:txBody>
          <a:bodyPr>
            <a:normAutofit/>
          </a:bodyPr>
          <a:lstStyle/>
          <a:p>
            <a:pPr algn="ctr"/>
            <a:r>
              <a:rPr lang="en-US" sz="4000" b="1" dirty="0">
                <a:effectLst>
                  <a:outerShdw blurRad="38100" dist="38100" dir="2700000" algn="tl">
                    <a:srgbClr val="000000">
                      <a:alpha val="43137"/>
                    </a:srgbClr>
                  </a:outerShdw>
                </a:effectLst>
              </a:rPr>
              <a:t>Legislation in Uzbekistan, Kazakhstan and Tajikistan</a:t>
            </a:r>
            <a:endParaRPr lang="ru-RU" sz="4000" dirty="0"/>
          </a:p>
        </p:txBody>
      </p:sp>
      <p:graphicFrame>
        <p:nvGraphicFramePr>
          <p:cNvPr id="6" name="Таблица 5"/>
          <p:cNvGraphicFramePr>
            <a:graphicFrameLocks noGrp="1"/>
          </p:cNvGraphicFramePr>
          <p:nvPr>
            <p:extLst>
              <p:ext uri="{D42A27DB-BD31-4B8C-83A1-F6EECF244321}">
                <p14:modId xmlns:p14="http://schemas.microsoft.com/office/powerpoint/2010/main" val="3808012087"/>
              </p:ext>
            </p:extLst>
          </p:nvPr>
        </p:nvGraphicFramePr>
        <p:xfrm>
          <a:off x="717278" y="1910746"/>
          <a:ext cx="10818404" cy="4760526"/>
        </p:xfrm>
        <a:graphic>
          <a:graphicData uri="http://schemas.openxmlformats.org/drawingml/2006/table">
            <a:tbl>
              <a:tblPr firstRow="1" firstCol="1" bandRow="1"/>
              <a:tblGrid>
                <a:gridCol w="1892478">
                  <a:extLst>
                    <a:ext uri="{9D8B030D-6E8A-4147-A177-3AD203B41FA5}">
                      <a16:colId xmlns:a16="http://schemas.microsoft.com/office/drawing/2014/main" val="20000"/>
                    </a:ext>
                  </a:extLst>
                </a:gridCol>
                <a:gridCol w="3293103">
                  <a:extLst>
                    <a:ext uri="{9D8B030D-6E8A-4147-A177-3AD203B41FA5}">
                      <a16:colId xmlns:a16="http://schemas.microsoft.com/office/drawing/2014/main" val="20001"/>
                    </a:ext>
                  </a:extLst>
                </a:gridCol>
                <a:gridCol w="2761307">
                  <a:extLst>
                    <a:ext uri="{9D8B030D-6E8A-4147-A177-3AD203B41FA5}">
                      <a16:colId xmlns:a16="http://schemas.microsoft.com/office/drawing/2014/main" val="20002"/>
                    </a:ext>
                  </a:extLst>
                </a:gridCol>
                <a:gridCol w="2871516">
                  <a:extLst>
                    <a:ext uri="{9D8B030D-6E8A-4147-A177-3AD203B41FA5}">
                      <a16:colId xmlns:a16="http://schemas.microsoft.com/office/drawing/2014/main" val="20003"/>
                    </a:ext>
                  </a:extLst>
                </a:gridCol>
              </a:tblGrid>
              <a:tr h="426999">
                <a:tc>
                  <a:txBody>
                    <a:bodyPr/>
                    <a:lstStyle/>
                    <a:p>
                      <a:pPr algn="ctr">
                        <a:lnSpc>
                          <a:spcPct val="107000"/>
                        </a:lnSpc>
                        <a:spcAft>
                          <a:spcPts val="0"/>
                        </a:spcAft>
                        <a:tabLst>
                          <a:tab pos="990600" algn="l"/>
                        </a:tabLst>
                      </a:pPr>
                      <a:r>
                        <a:rPr lang="en-US" sz="1400" b="1" dirty="0">
                          <a:effectLst/>
                          <a:latin typeface="+mj-lt"/>
                          <a:ea typeface="Calibri" panose="020F0502020204030204" pitchFamily="34" charset="0"/>
                          <a:cs typeface="Times New Roman" panose="02020603050405020304" pitchFamily="18" charset="0"/>
                        </a:rPr>
                        <a:t>Components</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tabLst>
                          <a:tab pos="990600" algn="l"/>
                        </a:tabLst>
                      </a:pPr>
                      <a:r>
                        <a:rPr lang="en-US" sz="1400" b="1" dirty="0">
                          <a:effectLst/>
                          <a:latin typeface="+mj-lt"/>
                          <a:ea typeface="Calibri" panose="020F0502020204030204" pitchFamily="34" charset="0"/>
                          <a:cs typeface="Times New Roman" panose="02020603050405020304" pitchFamily="18" charset="0"/>
                        </a:rPr>
                        <a:t>Uzbekistan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tabLst>
                          <a:tab pos="990600" algn="l"/>
                        </a:tabLst>
                      </a:pPr>
                      <a:r>
                        <a:rPr lang="en-US" sz="1400" b="1" dirty="0">
                          <a:effectLst/>
                          <a:latin typeface="+mj-lt"/>
                          <a:ea typeface="Calibri" panose="020F0502020204030204" pitchFamily="34" charset="0"/>
                          <a:cs typeface="Times New Roman" panose="02020603050405020304" pitchFamily="18" charset="0"/>
                        </a:rPr>
                        <a:t>Kazakhstan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tabLst>
                          <a:tab pos="990600" algn="l"/>
                        </a:tabLst>
                      </a:pPr>
                      <a:r>
                        <a:rPr lang="en-US" sz="1400" b="1" dirty="0">
                          <a:effectLst/>
                          <a:latin typeface="+mj-lt"/>
                          <a:ea typeface="Calibri" panose="020F0502020204030204" pitchFamily="34" charset="0"/>
                          <a:cs typeface="Times New Roman" panose="02020603050405020304" pitchFamily="18" charset="0"/>
                        </a:rPr>
                        <a:t>Tajikistan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722320">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Accreditation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Uzbekistan “On Conformity Assessment”</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Kazakhstan “On Accreditation in the Field of Conformity Assessment”</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Tajikistan “On Conformity Assessment”</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1546">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Standardization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Uzbekistan “On Standardization”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Kazakhstan “On Standardization”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Tajikistan “On Standardization”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1546">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Metrology</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Uzbekistan “On Metrology”</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Kazakhstan “On ensuring the uniformity of measurements”</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Tajikistan “On ensuring the uniformity of measurements”</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3092">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Conformity Assessment</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Uzbekistan “On Conformity Assessment”</a:t>
                      </a:r>
                    </a:p>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Uzbekistan</a:t>
                      </a:r>
                    </a:p>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“On certification of products and services”</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The Law of the Republic of Kazakhstan “On Technical Regulation”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Tajikistan “On Conformity Assessment”</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1546">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Management System</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Uzbekistan</a:t>
                      </a:r>
                    </a:p>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“On certification of products and services”</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The Law of the Republic of Kazakhstan “On Technical Regulation”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Tajikistan “On Conformity Assessment”</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1546">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Technical Regulation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Law of the Republic of Uzbekistan "On Technical Regulation"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The Law of the Republic of Kazakhstan “On Technical Regulation”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90600" algn="l"/>
                        </a:tabLst>
                      </a:pPr>
                      <a:r>
                        <a:rPr lang="en-US" sz="1400" dirty="0">
                          <a:effectLst/>
                          <a:latin typeface="+mj-lt"/>
                          <a:ea typeface="Calibri" panose="020F0502020204030204" pitchFamily="34" charset="0"/>
                          <a:cs typeface="Times New Roman" panose="02020603050405020304" pitchFamily="18" charset="0"/>
                        </a:rPr>
                        <a:t>The Law of the Republic of Tajikistan “On Technical Standardization”</a:t>
                      </a:r>
                      <a:endParaRPr lang="ru-RU"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Номер слайда 2"/>
          <p:cNvSpPr>
            <a:spLocks noGrp="1"/>
          </p:cNvSpPr>
          <p:nvPr>
            <p:ph type="sldNum" sz="quarter" idx="12"/>
          </p:nvPr>
        </p:nvSpPr>
        <p:spPr/>
        <p:txBody>
          <a:bodyPr/>
          <a:lstStyle/>
          <a:p>
            <a:fld id="{A525EF9E-BF13-42C4-A6B1-03416AB430CC}" type="slidenum">
              <a:rPr lang="ru-RU" smtClean="0"/>
              <a:t>24</a:t>
            </a:fld>
            <a:endParaRPr lang="ru-RU" dirty="0"/>
          </a:p>
        </p:txBody>
      </p:sp>
    </p:spTree>
    <p:extLst>
      <p:ext uri="{BB962C8B-B14F-4D97-AF65-F5344CB8AC3E}">
        <p14:creationId xmlns:p14="http://schemas.microsoft.com/office/powerpoint/2010/main" val="84849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7911" y="166551"/>
            <a:ext cx="10058400" cy="683623"/>
          </a:xfrm>
        </p:spPr>
        <p:txBody>
          <a:bodyPr>
            <a:normAutofit/>
          </a:bodyPr>
          <a:lstStyle/>
          <a:p>
            <a:pPr algn="ctr">
              <a:lnSpc>
                <a:spcPct val="100000"/>
              </a:lnSpc>
            </a:pPr>
            <a:r>
              <a:rPr lang="en-US" sz="3600" b="1" dirty="0">
                <a:effectLst>
                  <a:outerShdw blurRad="38100" dist="38100" dir="2700000" algn="tl">
                    <a:srgbClr val="000000">
                      <a:alpha val="43137"/>
                    </a:srgbClr>
                  </a:outerShdw>
                </a:effectLst>
              </a:rPr>
              <a:t>Technical regulation</a:t>
            </a:r>
            <a:endParaRPr lang="ru-RU" sz="3600" b="1" dirty="0">
              <a:effectLst>
                <a:outerShdw blurRad="38100" dist="38100" dir="2700000" algn="tl">
                  <a:srgbClr val="000000">
                    <a:alpha val="43137"/>
                  </a:srgbClr>
                </a:outerShdw>
              </a:effectLst>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419017387"/>
              </p:ext>
            </p:extLst>
          </p:nvPr>
        </p:nvGraphicFramePr>
        <p:xfrm>
          <a:off x="533672" y="1040674"/>
          <a:ext cx="11334478" cy="5188005"/>
        </p:xfrm>
        <a:graphic>
          <a:graphicData uri="http://schemas.openxmlformats.org/drawingml/2006/table">
            <a:tbl>
              <a:tblPr firstRow="1" firstCol="1" bandRow="1"/>
              <a:tblGrid>
                <a:gridCol w="2447653">
                  <a:extLst>
                    <a:ext uri="{9D8B030D-6E8A-4147-A177-3AD203B41FA5}">
                      <a16:colId xmlns:a16="http://schemas.microsoft.com/office/drawing/2014/main" val="20000"/>
                    </a:ext>
                  </a:extLst>
                </a:gridCol>
                <a:gridCol w="3219587">
                  <a:extLst>
                    <a:ext uri="{9D8B030D-6E8A-4147-A177-3AD203B41FA5}">
                      <a16:colId xmlns:a16="http://schemas.microsoft.com/office/drawing/2014/main" val="20001"/>
                    </a:ext>
                  </a:extLst>
                </a:gridCol>
                <a:gridCol w="3133588">
                  <a:extLst>
                    <a:ext uri="{9D8B030D-6E8A-4147-A177-3AD203B41FA5}">
                      <a16:colId xmlns:a16="http://schemas.microsoft.com/office/drawing/2014/main" val="20002"/>
                    </a:ext>
                  </a:extLst>
                </a:gridCol>
                <a:gridCol w="2533650">
                  <a:extLst>
                    <a:ext uri="{9D8B030D-6E8A-4147-A177-3AD203B41FA5}">
                      <a16:colId xmlns:a16="http://schemas.microsoft.com/office/drawing/2014/main" val="20003"/>
                    </a:ext>
                  </a:extLst>
                </a:gridCol>
              </a:tblGrid>
              <a:tr h="361772">
                <a:tc>
                  <a:txBody>
                    <a:bodyPr/>
                    <a:lstStyle/>
                    <a:p>
                      <a:pPr algn="ct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Application</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Uzbekistan</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Kazakhstan</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Tajikistan</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1150254">
                <a:tc>
                  <a:txBody>
                    <a:bodyPr/>
                    <a:lstStyle/>
                    <a:p>
                      <a:pP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Food Safety Indicators</a:t>
                      </a:r>
                      <a:endParaRPr lang="ru-RU" sz="1600" b="1"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SanPiN RUz No. 0366-19 Hygienic standards for food safety</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Technical regulation of the Customs Union “On the safety of food products” (TR CU - 021 - 2011)</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Food Safety (TR RT 010-2016)</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2850">
                <a:tc>
                  <a:txBody>
                    <a:bodyPr/>
                    <a:lstStyle/>
                    <a:p>
                      <a:pP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Labeling</a:t>
                      </a:r>
                      <a:endParaRPr lang="ru-RU" sz="1600" b="1"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General technical regulation “On the safety of food products in terms of their labeling” (UzTR.490-022: 2017)</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Technical regulation of the Customs Union “Food products in terms of their labeling” (TR TS - 022 - 2011)</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Food Labeling (TR RT 001-2014)</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0279">
                <a:tc>
                  <a:txBody>
                    <a:bodyPr/>
                    <a:lstStyle/>
                    <a:p>
                      <a:pP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Grain</a:t>
                      </a:r>
                      <a:endParaRPr lang="ru-RU" sz="1600" b="1"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General technical regulation “On grain safety” (UzTR.99-007: 2016)</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Technical regulation of the Customs Union “On grain safety” (TR CU - 015 - 2011)</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Safety of meat and meat products (TR RT 011-2016)</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2850">
                <a:tc>
                  <a:txBody>
                    <a:bodyPr/>
                    <a:lstStyle/>
                    <a:p>
                      <a:pP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Milk and dairy products</a:t>
                      </a:r>
                      <a:endParaRPr lang="ru-RU" sz="1600" b="1"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General technical regulation “On the safety of milk and dairy products” (UzTR.474-020: 2017)</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Technical regulation of the Customs Union “On the safety of milk and dairy products” (TR TS - 033 - 2013)</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Safety of milk and dairy products (TR RT 012-2016)</a:t>
                      </a:r>
                      <a:endParaRPr lang="ru-RU" sz="1600" dirty="0">
                        <a:effectLst/>
                        <a:latin typeface="+mj-lt"/>
                        <a:ea typeface="Calibri" panose="020F0502020204030204" pitchFamily="34" charset="0"/>
                        <a:cs typeface="Times New Roman" panose="02020603050405020304" pitchFamily="18" charset="0"/>
                      </a:endParaRPr>
                    </a:p>
                  </a:txBody>
                  <a:tcPr marL="49180" marR="49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Номер слайда 2"/>
          <p:cNvSpPr>
            <a:spLocks noGrp="1"/>
          </p:cNvSpPr>
          <p:nvPr>
            <p:ph type="sldNum" sz="quarter" idx="12"/>
          </p:nvPr>
        </p:nvSpPr>
        <p:spPr/>
        <p:txBody>
          <a:bodyPr/>
          <a:lstStyle/>
          <a:p>
            <a:fld id="{A525EF9E-BF13-42C4-A6B1-03416AB430CC}" type="slidenum">
              <a:rPr lang="ru-RU" smtClean="0"/>
              <a:t>25</a:t>
            </a:fld>
            <a:endParaRPr lang="ru-RU" dirty="0"/>
          </a:p>
        </p:txBody>
      </p:sp>
    </p:spTree>
    <p:extLst>
      <p:ext uri="{BB962C8B-B14F-4D97-AF65-F5344CB8AC3E}">
        <p14:creationId xmlns:p14="http://schemas.microsoft.com/office/powerpoint/2010/main" val="2228352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7911" y="166551"/>
            <a:ext cx="10058400" cy="683623"/>
          </a:xfrm>
        </p:spPr>
        <p:txBody>
          <a:bodyPr>
            <a:normAutofit/>
          </a:bodyPr>
          <a:lstStyle/>
          <a:p>
            <a:pPr algn="ctr">
              <a:lnSpc>
                <a:spcPct val="100000"/>
              </a:lnSpc>
            </a:pPr>
            <a:r>
              <a:rPr lang="en-US" sz="3600" b="1" dirty="0">
                <a:effectLst>
                  <a:outerShdw blurRad="38100" dist="38100" dir="2700000" algn="tl">
                    <a:srgbClr val="000000">
                      <a:alpha val="43137"/>
                    </a:srgbClr>
                  </a:outerShdw>
                </a:effectLst>
              </a:rPr>
              <a:t>Technical regulation</a:t>
            </a:r>
            <a:endParaRPr lang="ru-RU" sz="3600" b="1" dirty="0">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660865085"/>
              </p:ext>
            </p:extLst>
          </p:nvPr>
        </p:nvGraphicFramePr>
        <p:xfrm>
          <a:off x="522286" y="1121884"/>
          <a:ext cx="11241088" cy="4812190"/>
        </p:xfrm>
        <a:graphic>
          <a:graphicData uri="http://schemas.openxmlformats.org/drawingml/2006/table">
            <a:tbl>
              <a:tblPr firstRow="1" firstCol="1" bandRow="1"/>
              <a:tblGrid>
                <a:gridCol w="2513804">
                  <a:extLst>
                    <a:ext uri="{9D8B030D-6E8A-4147-A177-3AD203B41FA5}">
                      <a16:colId xmlns:a16="http://schemas.microsoft.com/office/drawing/2014/main" val="20000"/>
                    </a:ext>
                  </a:extLst>
                </a:gridCol>
                <a:gridCol w="3202785">
                  <a:extLst>
                    <a:ext uri="{9D8B030D-6E8A-4147-A177-3AD203B41FA5}">
                      <a16:colId xmlns:a16="http://schemas.microsoft.com/office/drawing/2014/main" val="20001"/>
                    </a:ext>
                  </a:extLst>
                </a:gridCol>
                <a:gridCol w="3038475">
                  <a:extLst>
                    <a:ext uri="{9D8B030D-6E8A-4147-A177-3AD203B41FA5}">
                      <a16:colId xmlns:a16="http://schemas.microsoft.com/office/drawing/2014/main" val="20002"/>
                    </a:ext>
                  </a:extLst>
                </a:gridCol>
                <a:gridCol w="2486024">
                  <a:extLst>
                    <a:ext uri="{9D8B030D-6E8A-4147-A177-3AD203B41FA5}">
                      <a16:colId xmlns:a16="http://schemas.microsoft.com/office/drawing/2014/main" val="20003"/>
                    </a:ext>
                  </a:extLst>
                </a:gridCol>
              </a:tblGrid>
              <a:tr h="375846">
                <a:tc>
                  <a:txBody>
                    <a:bodyPr/>
                    <a:lstStyle/>
                    <a:p>
                      <a:pPr algn="ct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Application</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Uzbekistan</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Kazakhstan</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Tajikistan</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1183025">
                <a:tc>
                  <a:txBody>
                    <a:bodyPr/>
                    <a:lstStyle/>
                    <a:p>
                      <a:pP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Oil and fat products</a:t>
                      </a:r>
                      <a:endParaRPr lang="ru-RU" sz="16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General technical regulation “On the safety of oil and fat products” (UzTR.520-023: 2017)</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Technical regulation of the Customs Union “On oil and fat products” (TR TS - 024 - 2011)</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6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7269">
                <a:tc>
                  <a:txBody>
                    <a:bodyPr/>
                    <a:lstStyle/>
                    <a:p>
                      <a:pP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Meat and meat products</a:t>
                      </a:r>
                      <a:endParaRPr lang="ru-RU" sz="16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General technical regulation “On the safety of meat and meat products” (UzTR.36-030: 2018)</a:t>
                      </a:r>
                      <a:r>
                        <a:rPr lang="ru-RU" sz="16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On the safety of meat and meat products (TR CU 034/2013)</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6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83025">
                <a:tc>
                  <a:txBody>
                    <a:bodyPr/>
                    <a:lstStyle/>
                    <a:p>
                      <a:pP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Packaging</a:t>
                      </a:r>
                      <a:endParaRPr lang="ru-RU" sz="16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General technical regulation “On the safety of packaging in contact with food products” (UzTR.476-021: 2017)</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Technical regulation of the Customs Union “On packaging safety” (TR TS - 005 - 2011)</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Packaging Safety (TR RT 013-2016)</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83025">
                <a:tc>
                  <a:txBody>
                    <a:bodyPr/>
                    <a:lstStyle/>
                    <a:p>
                      <a:pPr>
                        <a:lnSpc>
                          <a:spcPct val="107000"/>
                        </a:lnSpc>
                        <a:spcAft>
                          <a:spcPts val="0"/>
                        </a:spcAft>
                      </a:pPr>
                      <a:r>
                        <a:rPr lang="en-US" sz="1600" b="1" dirty="0">
                          <a:effectLst/>
                          <a:latin typeface="+mj-lt"/>
                          <a:ea typeface="Calibri" panose="020F0502020204030204" pitchFamily="34" charset="0"/>
                          <a:cs typeface="Times New Roman" panose="02020603050405020304" pitchFamily="18" charset="0"/>
                        </a:rPr>
                        <a:t>Juice products</a:t>
                      </a:r>
                      <a:endParaRPr lang="ru-RU" sz="16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6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Technical regulation of the Customs Union “On juice products from fruits and vegetables”  (TR TS - 023 - 2011)</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Juice products from fruits and (or) vegetables (TR RT 004-2014)</a:t>
                      </a:r>
                      <a:endParaRPr lang="ru-RU" sz="1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Номер слайда 2"/>
          <p:cNvSpPr>
            <a:spLocks noGrp="1"/>
          </p:cNvSpPr>
          <p:nvPr>
            <p:ph type="sldNum" sz="quarter" idx="12"/>
          </p:nvPr>
        </p:nvSpPr>
        <p:spPr/>
        <p:txBody>
          <a:bodyPr/>
          <a:lstStyle/>
          <a:p>
            <a:fld id="{A525EF9E-BF13-42C4-A6B1-03416AB430CC}" type="slidenum">
              <a:rPr lang="ru-RU" smtClean="0"/>
              <a:t>26</a:t>
            </a:fld>
            <a:endParaRPr lang="ru-RU" dirty="0"/>
          </a:p>
        </p:txBody>
      </p:sp>
    </p:spTree>
    <p:extLst>
      <p:ext uri="{BB962C8B-B14F-4D97-AF65-F5344CB8AC3E}">
        <p14:creationId xmlns:p14="http://schemas.microsoft.com/office/powerpoint/2010/main" val="2040021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866" y="384934"/>
            <a:ext cx="10058400" cy="746760"/>
          </a:xfrm>
        </p:spPr>
        <p:txBody>
          <a:bodyPr>
            <a:noAutofit/>
          </a:bodyPr>
          <a:lstStyle/>
          <a:p>
            <a:pPr algn="ctr"/>
            <a:r>
              <a:rPr lang="en-US" sz="3600" b="1" dirty="0">
                <a:effectLst>
                  <a:outerShdw blurRad="38100" dist="38100" dir="2700000" algn="tl">
                    <a:srgbClr val="000000">
                      <a:alpha val="43137"/>
                    </a:srgbClr>
                  </a:outerShdw>
                </a:effectLst>
              </a:rPr>
              <a:t>Safety Indicators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(fruits and vegetables)</a:t>
            </a:r>
            <a:endParaRPr lang="ru-RU" sz="3600" b="1" dirty="0">
              <a:effectLst>
                <a:outerShdw blurRad="38100" dist="38100" dir="2700000" algn="tl">
                  <a:srgbClr val="000000">
                    <a:alpha val="43137"/>
                  </a:srgbClr>
                </a:outerShdw>
              </a:effectLst>
            </a:endParaRPr>
          </a:p>
        </p:txBody>
      </p:sp>
      <p:sp>
        <p:nvSpPr>
          <p:cNvPr id="6" name="Прямоугольник 5"/>
          <p:cNvSpPr/>
          <p:nvPr/>
        </p:nvSpPr>
        <p:spPr>
          <a:xfrm>
            <a:off x="3664548" y="1131694"/>
            <a:ext cx="4575035" cy="59593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Microbiological indicators</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987774559"/>
              </p:ext>
            </p:extLst>
          </p:nvPr>
        </p:nvGraphicFramePr>
        <p:xfrm>
          <a:off x="609600" y="1878454"/>
          <a:ext cx="10934700" cy="4002645"/>
        </p:xfrm>
        <a:graphic>
          <a:graphicData uri="http://schemas.openxmlformats.org/drawingml/2006/table">
            <a:tbl>
              <a:tblPr firstRow="1" firstCol="1" bandRow="1"/>
              <a:tblGrid>
                <a:gridCol w="5601069">
                  <a:extLst>
                    <a:ext uri="{9D8B030D-6E8A-4147-A177-3AD203B41FA5}">
                      <a16:colId xmlns:a16="http://schemas.microsoft.com/office/drawing/2014/main" val="20000"/>
                    </a:ext>
                  </a:extLst>
                </a:gridCol>
                <a:gridCol w="1532424">
                  <a:extLst>
                    <a:ext uri="{9D8B030D-6E8A-4147-A177-3AD203B41FA5}">
                      <a16:colId xmlns:a16="http://schemas.microsoft.com/office/drawing/2014/main" val="20001"/>
                    </a:ext>
                  </a:extLst>
                </a:gridCol>
                <a:gridCol w="1691637">
                  <a:extLst>
                    <a:ext uri="{9D8B030D-6E8A-4147-A177-3AD203B41FA5}">
                      <a16:colId xmlns:a16="http://schemas.microsoft.com/office/drawing/2014/main" val="20002"/>
                    </a:ext>
                  </a:extLst>
                </a:gridCol>
                <a:gridCol w="2109570">
                  <a:extLst>
                    <a:ext uri="{9D8B030D-6E8A-4147-A177-3AD203B41FA5}">
                      <a16:colId xmlns:a16="http://schemas.microsoft.com/office/drawing/2014/main" val="20003"/>
                    </a:ext>
                  </a:extLst>
                </a:gridCol>
              </a:tblGrid>
              <a:tr h="335227">
                <a:tc>
                  <a:txBody>
                    <a:bodyPr/>
                    <a:lstStyle/>
                    <a:p>
                      <a:pPr algn="ctr">
                        <a:lnSpc>
                          <a:spcPct val="107000"/>
                        </a:lnSpc>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Parameters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Uzbekistan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Kazakhstan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Tajikistan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670454">
                <a:tc>
                  <a:txBody>
                    <a:bodyPr/>
                    <a:lstStyle/>
                    <a:p>
                      <a:pPr>
                        <a:lnSpc>
                          <a:spcPct val="107000"/>
                        </a:lnSpc>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QMAFAnM</a:t>
                      </a:r>
                      <a:r>
                        <a:rPr lang="ru-RU" sz="1600" b="1" dirty="0">
                          <a:effectLst/>
                          <a:latin typeface="Cambria" panose="02040503050406030204" pitchFamily="18" charset="0"/>
                          <a:ea typeface="Calibri" panose="020F0502020204030204" pitchFamily="34" charset="0"/>
                          <a:cs typeface="Times New Roman" panose="02020603050405020304" pitchFamily="18" charset="0"/>
                        </a:rPr>
                        <a:t>, </a:t>
                      </a:r>
                      <a:r>
                        <a:rPr lang="en-US" sz="1600" b="1" dirty="0">
                          <a:effectLst/>
                          <a:latin typeface="Cambria" panose="02040503050406030204" pitchFamily="18" charset="0"/>
                          <a:ea typeface="Calibri" panose="020F0502020204030204" pitchFamily="34" charset="0"/>
                          <a:cs typeface="Times New Roman" panose="02020603050405020304" pitchFamily="18" charset="0"/>
                        </a:rPr>
                        <a:t>ufc/g, not more</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600" dirty="0">
                          <a:effectLst/>
                          <a:latin typeface="Cambria" panose="02040503050406030204" pitchFamily="18" charset="0"/>
                          <a:ea typeface="Calibri" panose="020F0502020204030204" pitchFamily="34" charset="0"/>
                          <a:cs typeface="Times New Roman" panose="02020603050405020304" pitchFamily="18" charset="0"/>
                        </a:rPr>
                        <a:t>Vegetables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600" dirty="0">
                          <a:effectLst/>
                          <a:latin typeface="Cambria" panose="02040503050406030204" pitchFamily="18" charset="0"/>
                          <a:ea typeface="Calibri" panose="020F0502020204030204" pitchFamily="34" charset="0"/>
                          <a:cs typeface="Times New Roman" panose="02020603050405020304" pitchFamily="18" charset="0"/>
                        </a:rPr>
                        <a:t>Fruits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5х10</a:t>
                      </a:r>
                      <a:r>
                        <a:rPr lang="ru-RU" sz="1600" baseline="30000" dirty="0">
                          <a:effectLst/>
                          <a:latin typeface="Cambria" panose="02040503050406030204" pitchFamily="18" charset="0"/>
                          <a:ea typeface="Calibri" panose="020F0502020204030204" pitchFamily="34" charset="0"/>
                          <a:cs typeface="Times New Roman" panose="02020603050405020304" pitchFamily="18" charset="0"/>
                        </a:rPr>
                        <a:t>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1х10</a:t>
                      </a:r>
                      <a:r>
                        <a:rPr lang="ru-RU" sz="1600" baseline="30000" dirty="0">
                          <a:effectLst/>
                          <a:latin typeface="Cambria" panose="02040503050406030204" pitchFamily="18" charset="0"/>
                          <a:ea typeface="Calibri" panose="020F0502020204030204" pitchFamily="34" charset="0"/>
                          <a:cs typeface="Times New Roman" panose="02020603050405020304" pitchFamily="18" charset="0"/>
                        </a:rPr>
                        <a:t>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5х10</a:t>
                      </a:r>
                      <a:r>
                        <a:rPr lang="ru-RU" sz="1600" baseline="30000" dirty="0">
                          <a:effectLst/>
                          <a:latin typeface="Cambria" panose="02040503050406030204" pitchFamily="18" charset="0"/>
                          <a:ea typeface="Calibri" panose="020F0502020204030204" pitchFamily="34" charset="0"/>
                          <a:cs typeface="Times New Roman" panose="02020603050405020304" pitchFamily="18" charset="0"/>
                        </a:rPr>
                        <a:t>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1х10</a:t>
                      </a:r>
                      <a:r>
                        <a:rPr lang="ru-RU" sz="1600" baseline="30000" dirty="0">
                          <a:effectLst/>
                          <a:latin typeface="Cambria" panose="02040503050406030204" pitchFamily="18" charset="0"/>
                          <a:ea typeface="Calibri" panose="020F0502020204030204" pitchFamily="34" charset="0"/>
                          <a:cs typeface="Times New Roman" panose="02020603050405020304" pitchFamily="18" charset="0"/>
                        </a:rPr>
                        <a:t>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5х10</a:t>
                      </a:r>
                      <a:r>
                        <a:rPr lang="ru-RU" sz="1600" baseline="30000" dirty="0">
                          <a:effectLst/>
                          <a:latin typeface="Cambria" panose="02040503050406030204" pitchFamily="18" charset="0"/>
                          <a:ea typeface="Calibri" panose="020F0502020204030204" pitchFamily="34" charset="0"/>
                          <a:cs typeface="Times New Roman" panose="02020603050405020304" pitchFamily="18" charset="0"/>
                        </a:rPr>
                        <a:t>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1х10</a:t>
                      </a:r>
                      <a:r>
                        <a:rPr lang="ru-RU" sz="1600" baseline="30000" dirty="0">
                          <a:effectLst/>
                          <a:latin typeface="Cambria" panose="02040503050406030204" pitchFamily="18" charset="0"/>
                          <a:ea typeface="Calibri" panose="020F0502020204030204" pitchFamily="34" charset="0"/>
                          <a:cs typeface="Times New Roman" panose="02020603050405020304" pitchFamily="18" charset="0"/>
                        </a:rPr>
                        <a:t>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8068">
                <a:tc>
                  <a:txBody>
                    <a:bodyPr/>
                    <a:lstStyle/>
                    <a:p>
                      <a:pPr>
                        <a:lnSpc>
                          <a:spcPct val="107000"/>
                        </a:lnSpc>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Bgkp (coliforms), not allowed in the mass of the product, g</a:t>
                      </a:r>
                    </a:p>
                    <a:p>
                      <a:pPr>
                        <a:lnSpc>
                          <a:spcPct val="107000"/>
                        </a:lnSpc>
                        <a:spcAft>
                          <a:spcPts val="0"/>
                        </a:spcAft>
                      </a:pPr>
                      <a:r>
                        <a:rPr lang="en-US" sz="1600" dirty="0">
                          <a:effectLst/>
                          <a:latin typeface="Cambria" panose="02040503050406030204" pitchFamily="18" charset="0"/>
                          <a:ea typeface="Calibri" panose="020F0502020204030204" pitchFamily="34" charset="0"/>
                          <a:cs typeface="Times New Roman" panose="02020603050405020304" pitchFamily="18" charset="0"/>
                        </a:rPr>
                        <a:t>_       </a:t>
                      </a:r>
                      <a:r>
                        <a:rPr lang="en-US" sz="1600"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Vegetables</a:t>
                      </a:r>
                      <a:endParaRPr lang="ru-RU" sz="1600"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600" dirty="0">
                          <a:effectLst/>
                          <a:latin typeface="Cambria" panose="02040503050406030204" pitchFamily="18" charset="0"/>
                          <a:ea typeface="Calibri" panose="020F0502020204030204" pitchFamily="34" charset="0"/>
                          <a:cs typeface="Times New Roman" panose="02020603050405020304" pitchFamily="18" charset="0"/>
                        </a:rPr>
                        <a:t>Fruits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 0,1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0,01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0,1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0,01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0,1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0,01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0679">
                <a:tc>
                  <a:txBody>
                    <a:bodyPr/>
                    <a:lstStyle/>
                    <a:p>
                      <a:pPr>
                        <a:lnSpc>
                          <a:spcPct val="107000"/>
                        </a:lnSpc>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Pathogenic microorganisms, including salmonella, are not allowed in the mass of the product, g</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6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6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6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0454">
                <a:tc>
                  <a:txBody>
                    <a:bodyPr/>
                    <a:lstStyle/>
                    <a:p>
                      <a:pPr>
                        <a:lnSpc>
                          <a:spcPct val="107000"/>
                        </a:lnSpc>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Mold, CFU / g, not more</a:t>
                      </a:r>
                    </a:p>
                    <a:p>
                      <a:pPr>
                        <a:lnSpc>
                          <a:spcPct val="107000"/>
                        </a:lnSpc>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       </a:t>
                      </a:r>
                      <a:r>
                        <a:rPr lang="en-US" sz="1600" dirty="0">
                          <a:effectLst/>
                          <a:latin typeface="Cambria" panose="02040503050406030204" pitchFamily="18" charset="0"/>
                          <a:ea typeface="Calibri" panose="020F0502020204030204" pitchFamily="34" charset="0"/>
                          <a:cs typeface="Times New Roman" panose="02020603050405020304" pitchFamily="18" charset="0"/>
                        </a:rPr>
                        <a:t>Vegetables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600" dirty="0">
                          <a:effectLst/>
                          <a:latin typeface="Cambria" panose="02040503050406030204" pitchFamily="18" charset="0"/>
                          <a:ea typeface="Calibri" panose="020F0502020204030204" pitchFamily="34" charset="0"/>
                          <a:cs typeface="Times New Roman" panose="02020603050405020304" pitchFamily="18" charset="0"/>
                        </a:rPr>
                        <a:t>Fruits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1000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0454">
                <a:tc>
                  <a:txBody>
                    <a:bodyPr/>
                    <a:lstStyle/>
                    <a:p>
                      <a:pPr>
                        <a:lnSpc>
                          <a:spcPct val="107000"/>
                        </a:lnSpc>
                        <a:spcAft>
                          <a:spcPts val="0"/>
                        </a:spcAft>
                      </a:pPr>
                      <a:r>
                        <a:rPr lang="en-US" sz="16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Yeast CFU / g, not more</a:t>
                      </a:r>
                      <a:endParaRPr lang="ru-RU" sz="1600" b="1" kern="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ru-RU" sz="1600" dirty="0">
                          <a:effectLst/>
                          <a:latin typeface="Cambria" panose="02040503050406030204" pitchFamily="18" charset="0"/>
                          <a:ea typeface="Calibri" panose="020F0502020204030204" pitchFamily="34" charset="0"/>
                          <a:cs typeface="Times New Roman" panose="02020603050405020304" pitchFamily="18" charset="0"/>
                        </a:rPr>
                        <a:t>Овощи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600" dirty="0">
                          <a:effectLst/>
                          <a:latin typeface="Cambria" panose="02040503050406030204" pitchFamily="18" charset="0"/>
                          <a:ea typeface="Calibri" panose="020F0502020204030204" pitchFamily="34" charset="0"/>
                          <a:cs typeface="Times New Roman" panose="02020603050405020304" pitchFamily="18" charset="0"/>
                        </a:rPr>
                        <a:t>Fruits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200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600" dirty="0">
                          <a:effectLst/>
                          <a:latin typeface="Cambria" panose="02040503050406030204" pitchFamily="18" charset="0"/>
                          <a:ea typeface="Calibri" panose="020F0502020204030204" pitchFamily="34" charset="0"/>
                          <a:cs typeface="Times New Roman" panose="02020603050405020304" pitchFamily="18" charset="0"/>
                        </a:rPr>
                        <a:t>500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55" marR="44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609600" y="5906428"/>
            <a:ext cx="11677650" cy="553357"/>
          </a:xfrm>
          <a:prstGeom prst="rect">
            <a:avLst/>
          </a:prstGeom>
        </p:spPr>
        <p:txBody>
          <a:bodyPr wrap="square">
            <a:spAutoFit/>
          </a:bodyPr>
          <a:lstStyle/>
          <a:p>
            <a:pPr>
              <a:lnSpc>
                <a:spcPct val="107000"/>
              </a:lnSpc>
              <a:spcAft>
                <a:spcPts val="800"/>
              </a:spcAft>
            </a:pPr>
            <a:r>
              <a:rPr lang="en-US" sz="1400" b="1" i="1" dirty="0">
                <a:latin typeface="Cambria" panose="02040503050406030204" pitchFamily="18" charset="0"/>
                <a:ea typeface="Calibri" panose="020F0502020204030204" pitchFamily="34" charset="0"/>
                <a:cs typeface="Times New Roman" panose="02020603050405020304" pitchFamily="18" charset="0"/>
              </a:rPr>
              <a:t>In fresh and freshly frozen greens of the dining room, vegetables, fruits and berries, the presence of helminth eggs and intestinal pathogenic protozoa cysts is not allowed</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525EF9E-BF13-42C4-A6B1-03416AB430CC}" type="slidenum">
              <a:rPr lang="ru-RU" smtClean="0"/>
              <a:t>27</a:t>
            </a:fld>
            <a:endParaRPr lang="ru-RU" dirty="0"/>
          </a:p>
        </p:txBody>
      </p:sp>
    </p:spTree>
    <p:extLst>
      <p:ext uri="{BB962C8B-B14F-4D97-AF65-F5344CB8AC3E}">
        <p14:creationId xmlns:p14="http://schemas.microsoft.com/office/powerpoint/2010/main" val="893440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8999" y="695325"/>
            <a:ext cx="10058400" cy="746760"/>
          </a:xfrm>
        </p:spPr>
        <p:txBody>
          <a:bodyPr>
            <a:normAutofit fontScale="90000"/>
          </a:bodyPr>
          <a:lstStyle/>
          <a:p>
            <a:pPr algn="ctr"/>
            <a:r>
              <a:rPr lang="en-US" b="1" dirty="0">
                <a:effectLst>
                  <a:outerShdw blurRad="38100" dist="38100" dir="2700000" algn="tl">
                    <a:srgbClr val="000000">
                      <a:alpha val="43137"/>
                    </a:srgbClr>
                  </a:outerShdw>
                </a:effectLst>
              </a:rPr>
              <a:t>Safety Indicators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(fruits and vegetables)</a:t>
            </a:r>
            <a:endParaRPr lang="ru-RU" b="1" dirty="0">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819114509"/>
              </p:ext>
            </p:extLst>
          </p:nvPr>
        </p:nvGraphicFramePr>
        <p:xfrm>
          <a:off x="1282700" y="2278009"/>
          <a:ext cx="9737726" cy="3685032"/>
        </p:xfrm>
        <a:graphic>
          <a:graphicData uri="http://schemas.openxmlformats.org/drawingml/2006/table">
            <a:tbl>
              <a:tblPr firstRow="1" firstCol="1" bandRow="1"/>
              <a:tblGrid>
                <a:gridCol w="2434171">
                  <a:extLst>
                    <a:ext uri="{9D8B030D-6E8A-4147-A177-3AD203B41FA5}">
                      <a16:colId xmlns:a16="http://schemas.microsoft.com/office/drawing/2014/main" val="20000"/>
                    </a:ext>
                  </a:extLst>
                </a:gridCol>
                <a:gridCol w="2434171">
                  <a:extLst>
                    <a:ext uri="{9D8B030D-6E8A-4147-A177-3AD203B41FA5}">
                      <a16:colId xmlns:a16="http://schemas.microsoft.com/office/drawing/2014/main" val="20001"/>
                    </a:ext>
                  </a:extLst>
                </a:gridCol>
                <a:gridCol w="2354783">
                  <a:extLst>
                    <a:ext uri="{9D8B030D-6E8A-4147-A177-3AD203B41FA5}">
                      <a16:colId xmlns:a16="http://schemas.microsoft.com/office/drawing/2014/main" val="20002"/>
                    </a:ext>
                  </a:extLst>
                </a:gridCol>
                <a:gridCol w="2514601">
                  <a:extLst>
                    <a:ext uri="{9D8B030D-6E8A-4147-A177-3AD203B41FA5}">
                      <a16:colId xmlns:a16="http://schemas.microsoft.com/office/drawing/2014/main" val="20003"/>
                    </a:ext>
                  </a:extLst>
                </a:gridCol>
              </a:tblGrid>
              <a:tr h="683089">
                <a:tc>
                  <a:txBody>
                    <a:bodyPr/>
                    <a:lstStyle/>
                    <a:p>
                      <a:pPr algn="ctr">
                        <a:lnSpc>
                          <a:spcPct val="107000"/>
                        </a:lnSpc>
                        <a:spcAft>
                          <a:spcPts val="0"/>
                        </a:spcAft>
                      </a:pPr>
                      <a:r>
                        <a:rPr lang="en-US" sz="2800" b="1" dirty="0">
                          <a:effectLst/>
                          <a:latin typeface="Cambria" panose="02040503050406030204" pitchFamily="18" charset="0"/>
                          <a:ea typeface="Calibri" panose="020F0502020204030204" pitchFamily="34" charset="0"/>
                          <a:cs typeface="Times New Roman" panose="02020603050405020304" pitchFamily="18" charset="0"/>
                        </a:rPr>
                        <a:t>Parameters</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2800" b="1" dirty="0">
                          <a:effectLst/>
                          <a:latin typeface="Cambria" panose="02040503050406030204" pitchFamily="18" charset="0"/>
                          <a:ea typeface="Calibri" panose="020F0502020204030204" pitchFamily="34" charset="0"/>
                          <a:cs typeface="Times New Roman" panose="02020603050405020304" pitchFamily="18" charset="0"/>
                        </a:rPr>
                        <a:t>Uzbekistan</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2800" b="1" dirty="0">
                          <a:effectLst/>
                          <a:latin typeface="Cambria" panose="02040503050406030204" pitchFamily="18" charset="0"/>
                          <a:ea typeface="Calibri" panose="020F0502020204030204" pitchFamily="34" charset="0"/>
                          <a:cs typeface="Times New Roman" panose="02020603050405020304" pitchFamily="18" charset="0"/>
                        </a:rPr>
                        <a:t>Kazakhstan</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2800" b="1" dirty="0">
                          <a:effectLst/>
                          <a:latin typeface="Cambria" panose="02040503050406030204" pitchFamily="18" charset="0"/>
                          <a:ea typeface="Calibri" panose="020F0502020204030204" pitchFamily="34" charset="0"/>
                          <a:cs typeface="Times New Roman" panose="02020603050405020304" pitchFamily="18" charset="0"/>
                        </a:rPr>
                        <a:t>Tajikistan</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1500971">
                <a:tc>
                  <a:txBody>
                    <a:bodyPr/>
                    <a:lstStyle/>
                    <a:p>
                      <a:pPr>
                        <a:lnSpc>
                          <a:spcPct val="107000"/>
                        </a:lnSpc>
                        <a:spcAft>
                          <a:spcPts val="0"/>
                        </a:spcAft>
                      </a:pPr>
                      <a:r>
                        <a:rPr lang="en-US" sz="2800" b="1" dirty="0">
                          <a:effectLst/>
                          <a:latin typeface="Cambria" panose="02040503050406030204" pitchFamily="18" charset="0"/>
                          <a:ea typeface="Calibri" panose="020F0502020204030204" pitchFamily="34" charset="0"/>
                          <a:cs typeface="Times New Roman" panose="02020603050405020304" pitchFamily="18" charset="0"/>
                        </a:rPr>
                        <a:t>Lead</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800" dirty="0">
                          <a:effectLst/>
                          <a:latin typeface="Cambria" panose="02040503050406030204" pitchFamily="18" charset="0"/>
                          <a:ea typeface="Calibri" panose="020F0502020204030204" pitchFamily="34" charset="0"/>
                          <a:cs typeface="Times New Roman" panose="02020603050405020304" pitchFamily="18" charset="0"/>
                        </a:rPr>
                        <a:t>Vegetables</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800" dirty="0">
                          <a:effectLst/>
                          <a:latin typeface="Cambria" panose="02040503050406030204" pitchFamily="18" charset="0"/>
                          <a:ea typeface="Calibri" panose="020F0502020204030204" pitchFamily="34" charset="0"/>
                          <a:cs typeface="Times New Roman" panose="02020603050405020304" pitchFamily="18" charset="0"/>
                        </a:rPr>
                        <a:t>Fruits</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0,05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0,4</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0324">
                <a:tc>
                  <a:txBody>
                    <a:bodyPr/>
                    <a:lstStyle/>
                    <a:p>
                      <a:pPr>
                        <a:lnSpc>
                          <a:spcPct val="107000"/>
                        </a:lnSpc>
                        <a:spcAft>
                          <a:spcPts val="0"/>
                        </a:spcAft>
                      </a:pPr>
                      <a:r>
                        <a:rPr lang="en-US" sz="2800" b="1" dirty="0">
                          <a:effectLst/>
                          <a:latin typeface="Cambria" panose="02040503050406030204" pitchFamily="18" charset="0"/>
                          <a:ea typeface="Calibri" panose="020F0502020204030204" pitchFamily="34" charset="0"/>
                          <a:cs typeface="Times New Roman" panose="02020603050405020304" pitchFamily="18" charset="0"/>
                        </a:rPr>
                        <a:t>Arsenic</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0324">
                <a:tc>
                  <a:txBody>
                    <a:bodyPr/>
                    <a:lstStyle/>
                    <a:p>
                      <a:pPr>
                        <a:lnSpc>
                          <a:spcPct val="107000"/>
                        </a:lnSpc>
                        <a:spcAft>
                          <a:spcPts val="0"/>
                        </a:spcAft>
                      </a:pPr>
                      <a:r>
                        <a:rPr lang="en-US" sz="2800" b="1" dirty="0">
                          <a:effectLst/>
                          <a:latin typeface="Cambria" panose="02040503050406030204" pitchFamily="18" charset="0"/>
                          <a:ea typeface="Calibri" panose="020F0502020204030204" pitchFamily="34" charset="0"/>
                          <a:cs typeface="Times New Roman" panose="02020603050405020304" pitchFamily="18" charset="0"/>
                        </a:rPr>
                        <a:t>Cadmium</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0,03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0,03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0,03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0324">
                <a:tc>
                  <a:txBody>
                    <a:bodyPr/>
                    <a:lstStyle/>
                    <a:p>
                      <a:pPr>
                        <a:lnSpc>
                          <a:spcPct val="107000"/>
                        </a:lnSpc>
                        <a:spcAft>
                          <a:spcPts val="0"/>
                        </a:spcAft>
                      </a:pPr>
                      <a:r>
                        <a:rPr lang="en-US" sz="2800" b="1" dirty="0">
                          <a:effectLst/>
                          <a:latin typeface="Cambria" panose="02040503050406030204" pitchFamily="18" charset="0"/>
                          <a:ea typeface="Calibri" panose="020F0502020204030204" pitchFamily="34" charset="0"/>
                          <a:cs typeface="Times New Roman" panose="02020603050405020304" pitchFamily="18" charset="0"/>
                        </a:rPr>
                        <a:t>Mercury</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0,02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0,02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800" dirty="0">
                          <a:effectLst/>
                          <a:latin typeface="Cambria" panose="02040503050406030204" pitchFamily="18" charset="0"/>
                          <a:ea typeface="Calibri" panose="020F0502020204030204" pitchFamily="34" charset="0"/>
                          <a:cs typeface="Times New Roman" panose="02020603050405020304" pitchFamily="18" charset="0"/>
                        </a:rPr>
                        <a:t>0,02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4569593" y="1682077"/>
            <a:ext cx="2697212" cy="59593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Toxic elements</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525EF9E-BF13-42C4-A6B1-03416AB430CC}" type="slidenum">
              <a:rPr lang="ru-RU" smtClean="0"/>
              <a:t>28</a:t>
            </a:fld>
            <a:endParaRPr lang="ru-RU" dirty="0"/>
          </a:p>
        </p:txBody>
      </p:sp>
    </p:spTree>
    <p:extLst>
      <p:ext uri="{BB962C8B-B14F-4D97-AF65-F5344CB8AC3E}">
        <p14:creationId xmlns:p14="http://schemas.microsoft.com/office/powerpoint/2010/main" val="3577177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8999" y="695325"/>
            <a:ext cx="10058400" cy="746760"/>
          </a:xfrm>
        </p:spPr>
        <p:txBody>
          <a:bodyPr>
            <a:normAutofit fontScale="90000"/>
          </a:bodyPr>
          <a:lstStyle/>
          <a:p>
            <a:pPr algn="ct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Safety Indicators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(fruits and vegetables)</a:t>
            </a:r>
            <a:r>
              <a:rPr lang="ru-RU" b="1" dirty="0">
                <a:effectLst>
                  <a:outerShdw blurRad="38100" dist="38100" dir="2700000" algn="tl">
                    <a:srgbClr val="000000">
                      <a:alpha val="43137"/>
                    </a:srgbClr>
                  </a:outerShdw>
                </a:effectLst>
              </a:rPr>
              <a:t>и </a:t>
            </a:r>
          </a:p>
        </p:txBody>
      </p:sp>
      <p:sp>
        <p:nvSpPr>
          <p:cNvPr id="6" name="Прямоугольник 5"/>
          <p:cNvSpPr/>
          <p:nvPr/>
        </p:nvSpPr>
        <p:spPr>
          <a:xfrm>
            <a:off x="4984289" y="1682077"/>
            <a:ext cx="1867819" cy="59593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Pesticides</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220094222"/>
              </p:ext>
            </p:extLst>
          </p:nvPr>
        </p:nvGraphicFramePr>
        <p:xfrm>
          <a:off x="793748" y="2278009"/>
          <a:ext cx="10801350" cy="2426282"/>
        </p:xfrm>
        <a:graphic>
          <a:graphicData uri="http://schemas.openxmlformats.org/drawingml/2006/table">
            <a:tbl>
              <a:tblPr firstRow="1" firstCol="1" bandRow="1"/>
              <a:tblGrid>
                <a:gridCol w="2987677">
                  <a:extLst>
                    <a:ext uri="{9D8B030D-6E8A-4147-A177-3AD203B41FA5}">
                      <a16:colId xmlns:a16="http://schemas.microsoft.com/office/drawing/2014/main" val="20000"/>
                    </a:ext>
                  </a:extLst>
                </a:gridCol>
                <a:gridCol w="2412421">
                  <a:extLst>
                    <a:ext uri="{9D8B030D-6E8A-4147-A177-3AD203B41FA5}">
                      <a16:colId xmlns:a16="http://schemas.microsoft.com/office/drawing/2014/main" val="20001"/>
                    </a:ext>
                  </a:extLst>
                </a:gridCol>
                <a:gridCol w="2700049">
                  <a:extLst>
                    <a:ext uri="{9D8B030D-6E8A-4147-A177-3AD203B41FA5}">
                      <a16:colId xmlns:a16="http://schemas.microsoft.com/office/drawing/2014/main" val="20002"/>
                    </a:ext>
                  </a:extLst>
                </a:gridCol>
                <a:gridCol w="2701203">
                  <a:extLst>
                    <a:ext uri="{9D8B030D-6E8A-4147-A177-3AD203B41FA5}">
                      <a16:colId xmlns:a16="http://schemas.microsoft.com/office/drawing/2014/main" val="20003"/>
                    </a:ext>
                  </a:extLst>
                </a:gridCol>
              </a:tblGrid>
              <a:tr h="486339">
                <a:tc>
                  <a:txBody>
                    <a:bodyPr/>
                    <a:lstStyle/>
                    <a:p>
                      <a:pPr algn="ctr">
                        <a:lnSpc>
                          <a:spcPct val="107000"/>
                        </a:lnSpc>
                        <a:spcAft>
                          <a:spcPts val="0"/>
                        </a:spcAft>
                      </a:pPr>
                      <a:r>
                        <a:rPr lang="en-US" sz="2000" b="1" dirty="0">
                          <a:effectLst/>
                          <a:latin typeface="Cambria" panose="02040503050406030204" pitchFamily="18" charset="0"/>
                          <a:ea typeface="Calibri" panose="020F0502020204030204" pitchFamily="34" charset="0"/>
                          <a:cs typeface="Times New Roman" panose="02020603050405020304" pitchFamily="18" charset="0"/>
                        </a:rPr>
                        <a:t>Parameters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2000" b="1" dirty="0">
                          <a:effectLst/>
                          <a:latin typeface="Cambria" panose="02040503050406030204" pitchFamily="18" charset="0"/>
                          <a:ea typeface="Calibri" panose="020F0502020204030204" pitchFamily="34" charset="0"/>
                          <a:cs typeface="Times New Roman" panose="02020603050405020304" pitchFamily="18" charset="0"/>
                        </a:rPr>
                        <a:t>Uzbekistan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2000" b="1" dirty="0">
                          <a:effectLst/>
                          <a:latin typeface="Cambria" panose="02040503050406030204" pitchFamily="18" charset="0"/>
                          <a:ea typeface="Calibri" panose="020F0502020204030204" pitchFamily="34" charset="0"/>
                          <a:cs typeface="Times New Roman" panose="02020603050405020304" pitchFamily="18" charset="0"/>
                        </a:rPr>
                        <a:t>Kazakhstan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2000" b="1" dirty="0">
                          <a:effectLst/>
                          <a:latin typeface="Cambria" panose="02040503050406030204" pitchFamily="18" charset="0"/>
                          <a:ea typeface="Calibri" panose="020F0502020204030204" pitchFamily="34" charset="0"/>
                          <a:cs typeface="Times New Roman" panose="02020603050405020304" pitchFamily="18" charset="0"/>
                        </a:rPr>
                        <a:t>Tajikistan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1089876">
                <a:tc>
                  <a:txBody>
                    <a:bodyPr/>
                    <a:lstStyle/>
                    <a:p>
                      <a:pPr>
                        <a:lnSpc>
                          <a:spcPct val="107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HCCH (</a:t>
                      </a:r>
                      <a:r>
                        <a:rPr lang="el-GR" sz="2000" dirty="0">
                          <a:effectLst/>
                          <a:latin typeface="Calibri" panose="020F0502020204030204" pitchFamily="34" charset="0"/>
                          <a:ea typeface="Calibri" panose="020F0502020204030204" pitchFamily="34" charset="0"/>
                          <a:cs typeface="Times New Roman" panose="02020603050405020304" pitchFamily="18" charset="0"/>
                        </a:rPr>
                        <a:t>α, β, γ - </a:t>
                      </a:r>
                      <a:r>
                        <a:rPr lang="en-US" sz="2000" dirty="0">
                          <a:effectLst/>
                          <a:latin typeface="Calibri" panose="020F0502020204030204" pitchFamily="34" charset="0"/>
                          <a:ea typeface="Calibri" panose="020F0502020204030204" pitchFamily="34" charset="0"/>
                          <a:cs typeface="Times New Roman" panose="02020603050405020304" pitchFamily="18" charset="0"/>
                        </a:rPr>
                        <a:t>isomers)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dirty="0">
                          <a:effectLst/>
                          <a:latin typeface="Cambria" panose="02040503050406030204" pitchFamily="18" charset="0"/>
                          <a:ea typeface="Calibri" panose="020F0502020204030204" pitchFamily="34" charset="0"/>
                          <a:cs typeface="Times New Roman" panose="02020603050405020304" pitchFamily="18" charset="0"/>
                        </a:rPr>
                        <a:t>Vegetables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dirty="0">
                          <a:effectLst/>
                          <a:latin typeface="Cambria" panose="02040503050406030204" pitchFamily="18" charset="0"/>
                          <a:ea typeface="Calibri" panose="020F0502020204030204" pitchFamily="34" charset="0"/>
                          <a:cs typeface="Times New Roman" panose="02020603050405020304" pitchFamily="18" charset="0"/>
                        </a:rPr>
                        <a:t>Fruits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0,05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0,5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0,05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0,5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0,05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0,5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067">
                <a:tc>
                  <a:txBody>
                    <a:bodyPr/>
                    <a:lstStyle/>
                    <a:p>
                      <a:pPr>
                        <a:lnSpc>
                          <a:spcPct val="107000"/>
                        </a:lnSpc>
                        <a:spcAft>
                          <a:spcPts val="0"/>
                        </a:spcAft>
                      </a:pPr>
                      <a:endParaRPr lang="ru-RU" sz="2000" b="1"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DDT</a:t>
                      </a:r>
                      <a:r>
                        <a:rPr lang="en-US" sz="2000" dirty="0">
                          <a:effectLst/>
                          <a:latin typeface="Calibri" panose="020F0502020204030204" pitchFamily="34" charset="0"/>
                          <a:ea typeface="Calibri" panose="020F0502020204030204" pitchFamily="34" charset="0"/>
                          <a:cs typeface="Times New Roman" panose="02020603050405020304" pitchFamily="18" charset="0"/>
                        </a:rPr>
                        <a:t> and its metabolites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 </a:t>
                      </a:r>
                    </a:p>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0,1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20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0,1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20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Cambria" panose="02040503050406030204" pitchFamily="18" charset="0"/>
                          <a:ea typeface="Calibri" panose="020F0502020204030204" pitchFamily="34" charset="0"/>
                          <a:cs typeface="Times New Roman" panose="02020603050405020304" pitchFamily="18" charset="0"/>
                        </a:rPr>
                        <a:t>0,1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Прямоугольник 7"/>
          <p:cNvSpPr/>
          <p:nvPr/>
        </p:nvSpPr>
        <p:spPr>
          <a:xfrm>
            <a:off x="1108073" y="4986220"/>
            <a:ext cx="10029825" cy="923330"/>
          </a:xfrm>
          <a:prstGeom prst="rect">
            <a:avLst/>
          </a:prstGeom>
        </p:spPr>
        <p:txBody>
          <a:bodyPr wrap="square">
            <a:spAutoFit/>
          </a:bodyPr>
          <a:lstStyle/>
          <a:p>
            <a:pPr algn="ctr"/>
            <a:r>
              <a:rPr lang="en-US" b="1" i="1" dirty="0">
                <a:latin typeface="+mj-lt"/>
              </a:rPr>
              <a:t>According to Stockholm Convention of 2001 and the Codex Alimentarius standards, it is necessary to control all food products for organochlorine pesticides: HCCH (alpha, beta, gamma isomers), DDT and its metabolites</a:t>
            </a:r>
            <a:endParaRPr lang="ru-RU" b="1" i="1" dirty="0">
              <a:latin typeface="+mj-lt"/>
            </a:endParaRPr>
          </a:p>
        </p:txBody>
      </p:sp>
      <p:sp>
        <p:nvSpPr>
          <p:cNvPr id="3" name="Номер слайда 2"/>
          <p:cNvSpPr>
            <a:spLocks noGrp="1"/>
          </p:cNvSpPr>
          <p:nvPr>
            <p:ph type="sldNum" sz="quarter" idx="12"/>
          </p:nvPr>
        </p:nvSpPr>
        <p:spPr/>
        <p:txBody>
          <a:bodyPr/>
          <a:lstStyle/>
          <a:p>
            <a:fld id="{A525EF9E-BF13-42C4-A6B1-03416AB430CC}" type="slidenum">
              <a:rPr lang="ru-RU" smtClean="0"/>
              <a:t>29</a:t>
            </a:fld>
            <a:endParaRPr lang="ru-RU" dirty="0"/>
          </a:p>
        </p:txBody>
      </p:sp>
    </p:spTree>
    <p:extLst>
      <p:ext uri="{BB962C8B-B14F-4D97-AF65-F5344CB8AC3E}">
        <p14:creationId xmlns:p14="http://schemas.microsoft.com/office/powerpoint/2010/main" val="266432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1082"/>
            <a:ext cx="10058400" cy="1450757"/>
          </a:xfrm>
        </p:spPr>
        <p:txBody>
          <a:bodyPr/>
          <a:lstStyle/>
          <a:p>
            <a:pPr algn="ctr"/>
            <a:r>
              <a:rPr lang="en-US" b="1" dirty="0">
                <a:effectLst>
                  <a:outerShdw blurRad="38100" dist="38100" dir="2700000" algn="tl">
                    <a:srgbClr val="000000">
                      <a:alpha val="43137"/>
                    </a:srgbClr>
                  </a:outerShdw>
                </a:effectLst>
              </a:rPr>
              <a:t>Quality Infrastructure</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25676" y="1854788"/>
            <a:ext cx="10961936" cy="4023360"/>
          </a:xfrm>
        </p:spPr>
        <p:txBody>
          <a:bodyPr>
            <a:normAutofit/>
          </a:bodyPr>
          <a:lstStyle/>
          <a:p>
            <a:pPr algn="just"/>
            <a:r>
              <a:rPr lang="en-US" sz="2400" dirty="0">
                <a:solidFill>
                  <a:schemeClr val="tx1"/>
                </a:solidFill>
                <a:latin typeface="+mj-lt"/>
              </a:rPr>
              <a:t>The concept of </a:t>
            </a:r>
            <a:r>
              <a:rPr lang="ru-RU" sz="2400" dirty="0">
                <a:solidFill>
                  <a:schemeClr val="tx1"/>
                </a:solidFill>
                <a:latin typeface="+mj-lt"/>
              </a:rPr>
              <a:t>«</a:t>
            </a:r>
            <a:r>
              <a:rPr lang="en-US" sz="2400" b="1" dirty="0">
                <a:solidFill>
                  <a:schemeClr val="tx1"/>
                </a:solidFill>
                <a:latin typeface="+mj-lt"/>
              </a:rPr>
              <a:t>quality infrastructure</a:t>
            </a:r>
            <a:r>
              <a:rPr lang="ru-RU" sz="2400" b="1" dirty="0">
                <a:solidFill>
                  <a:schemeClr val="tx1"/>
                </a:solidFill>
                <a:latin typeface="+mj-lt"/>
              </a:rPr>
              <a:t>» </a:t>
            </a:r>
            <a:r>
              <a:rPr lang="en-US" sz="2400" dirty="0">
                <a:solidFill>
                  <a:schemeClr val="tx1"/>
                </a:solidFill>
                <a:latin typeface="+mj-lt"/>
              </a:rPr>
              <a:t>includes access to standards and technical regulations, metrology, testing, quality assessment, certification and accreditation. Quality infrastructure should be considered as part of the country’s complete necessary infrastructure It is important for the establishment of regional markets, allowing goods to become the subject of international trade and it refers to the set of tools used to remove technical barriers to trade.</a:t>
            </a:r>
            <a:endParaRPr lang="ru-RU" sz="2400" dirty="0">
              <a:solidFill>
                <a:schemeClr val="tx1"/>
              </a:solidFill>
              <a:latin typeface="+mj-lt"/>
            </a:endParaRPr>
          </a:p>
          <a:p>
            <a:endParaRPr lang="ru-RU" sz="1400" dirty="0"/>
          </a:p>
        </p:txBody>
      </p:sp>
      <p:sp>
        <p:nvSpPr>
          <p:cNvPr id="5" name="Прямоугольник 4"/>
          <p:cNvSpPr/>
          <p:nvPr/>
        </p:nvSpPr>
        <p:spPr>
          <a:xfrm>
            <a:off x="738998" y="4053937"/>
            <a:ext cx="10961936" cy="2308324"/>
          </a:xfrm>
          <a:prstGeom prst="rect">
            <a:avLst/>
          </a:prstGeom>
        </p:spPr>
        <p:txBody>
          <a:bodyPr wrap="square">
            <a:spAutoFit/>
          </a:bodyPr>
          <a:lstStyle/>
          <a:p>
            <a:pPr algn="ctr"/>
            <a:r>
              <a:rPr lang="en-US" sz="2400" b="1" dirty="0">
                <a:latin typeface="+mj-lt"/>
              </a:rPr>
              <a:t>The strategic goal of quality infrastructure:</a:t>
            </a:r>
            <a:endParaRPr lang="ru-RU" sz="2400" b="1" dirty="0">
              <a:latin typeface="+mj-lt"/>
            </a:endParaRPr>
          </a:p>
          <a:p>
            <a:pPr algn="just"/>
            <a:r>
              <a:rPr lang="en-US" sz="2400" dirty="0">
                <a:latin typeface="+mj-lt"/>
              </a:rPr>
              <a:t>Ensur</a:t>
            </a:r>
            <a:r>
              <a:rPr lang="ru-RU" sz="2400" dirty="0">
                <a:latin typeface="+mj-lt"/>
              </a:rPr>
              <a:t>е </a:t>
            </a:r>
            <a:r>
              <a:rPr lang="en-US" sz="2400" dirty="0">
                <a:latin typeface="+mj-lt"/>
              </a:rPr>
              <a:t>favorable regulatory conditions in the field of technical regulation,</a:t>
            </a:r>
            <a:r>
              <a:rPr lang="ru-RU" sz="2400" dirty="0">
                <a:latin typeface="+mj-lt"/>
              </a:rPr>
              <a:t> </a:t>
            </a:r>
            <a:r>
              <a:rPr lang="en-US" sz="2400" dirty="0">
                <a:latin typeface="+mj-lt"/>
              </a:rPr>
              <a:t>which contribute to the development and production of competitive and high-quality products, and its promotion in regional and international markets that meet the expectations and requirements of consumers and the interests of the business environment.</a:t>
            </a:r>
            <a:endParaRPr lang="ru-RU" sz="2400" dirty="0">
              <a:latin typeface="+mj-lt"/>
            </a:endParaRPr>
          </a:p>
        </p:txBody>
      </p:sp>
      <p:sp>
        <p:nvSpPr>
          <p:cNvPr id="4" name="Номер слайда 3"/>
          <p:cNvSpPr>
            <a:spLocks noGrp="1"/>
          </p:cNvSpPr>
          <p:nvPr>
            <p:ph type="sldNum" sz="quarter" idx="12"/>
          </p:nvPr>
        </p:nvSpPr>
        <p:spPr/>
        <p:txBody>
          <a:bodyPr/>
          <a:lstStyle/>
          <a:p>
            <a:fld id="{A525EF9E-BF13-42C4-A6B1-03416AB430CC}" type="slidenum">
              <a:rPr lang="ru-RU" smtClean="0"/>
              <a:t>3</a:t>
            </a:fld>
            <a:endParaRPr lang="ru-RU" dirty="0"/>
          </a:p>
        </p:txBody>
      </p:sp>
    </p:spTree>
    <p:extLst>
      <p:ext uri="{BB962C8B-B14F-4D97-AF65-F5344CB8AC3E}">
        <p14:creationId xmlns:p14="http://schemas.microsoft.com/office/powerpoint/2010/main" val="3988121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7755" y="-494447"/>
            <a:ext cx="10058400" cy="1450757"/>
          </a:xfrm>
        </p:spPr>
        <p:txBody>
          <a:bodyPr>
            <a:normAutofit/>
          </a:bodyPr>
          <a:lstStyle/>
          <a:p>
            <a:pPr algn="ctr"/>
            <a:r>
              <a:rPr lang="en-US" sz="5400" b="1" dirty="0">
                <a:effectLst>
                  <a:outerShdw blurRad="38100" dist="38100" dir="2700000" algn="tl">
                    <a:srgbClr val="000000">
                      <a:alpha val="43137"/>
                    </a:srgbClr>
                  </a:outerShdw>
                </a:effectLst>
              </a:rPr>
              <a:t>Comparative analysis (raisins)</a:t>
            </a:r>
            <a:endParaRPr lang="ru-RU" sz="5400" b="1" dirty="0">
              <a:effectLst>
                <a:outerShdw blurRad="38100" dist="38100" dir="2700000" algn="tl">
                  <a:srgbClr val="000000">
                    <a:alpha val="43137"/>
                  </a:srgbClr>
                </a:outerShdw>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38252593"/>
              </p:ext>
            </p:extLst>
          </p:nvPr>
        </p:nvGraphicFramePr>
        <p:xfrm>
          <a:off x="1044174" y="956310"/>
          <a:ext cx="10347726" cy="5310561"/>
        </p:xfrm>
        <a:graphic>
          <a:graphicData uri="http://schemas.openxmlformats.org/drawingml/2006/table">
            <a:tbl>
              <a:tblPr firstRow="1" firstCol="1" bandRow="1"/>
              <a:tblGrid>
                <a:gridCol w="2742642">
                  <a:extLst>
                    <a:ext uri="{9D8B030D-6E8A-4147-A177-3AD203B41FA5}">
                      <a16:colId xmlns:a16="http://schemas.microsoft.com/office/drawing/2014/main" val="20000"/>
                    </a:ext>
                  </a:extLst>
                </a:gridCol>
                <a:gridCol w="4053972">
                  <a:extLst>
                    <a:ext uri="{9D8B030D-6E8A-4147-A177-3AD203B41FA5}">
                      <a16:colId xmlns:a16="http://schemas.microsoft.com/office/drawing/2014/main" val="20001"/>
                    </a:ext>
                  </a:extLst>
                </a:gridCol>
                <a:gridCol w="3551112">
                  <a:extLst>
                    <a:ext uri="{9D8B030D-6E8A-4147-A177-3AD203B41FA5}">
                      <a16:colId xmlns:a16="http://schemas.microsoft.com/office/drawing/2014/main" val="20002"/>
                    </a:ext>
                  </a:extLst>
                </a:gridCol>
              </a:tblGrid>
              <a:tr h="298672">
                <a:tc>
                  <a:txBody>
                    <a:bodyPr/>
                    <a:lstStyle/>
                    <a:p>
                      <a:pPr algn="ctr">
                        <a:lnSpc>
                          <a:spcPct val="107000"/>
                        </a:lnSpc>
                        <a:spcAft>
                          <a:spcPts val="0"/>
                        </a:spcAf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Parameters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942" marR="3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GOST </a:t>
                      </a:r>
                      <a:r>
                        <a:rPr lang="ru-RU" sz="1400" b="1" dirty="0">
                          <a:effectLst/>
                          <a:latin typeface="Cambria" panose="02040503050406030204" pitchFamily="18" charset="0"/>
                          <a:ea typeface="Calibri" panose="020F0502020204030204" pitchFamily="34" charset="0"/>
                          <a:cs typeface="Times New Roman" panose="02020603050405020304" pitchFamily="18" charset="0"/>
                        </a:rPr>
                        <a:t> 6882-88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942" marR="3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400" b="1" dirty="0">
                          <a:effectLst/>
                          <a:latin typeface="Cambria" panose="02040503050406030204" pitchFamily="18" charset="0"/>
                          <a:ea typeface="Calibri" panose="020F0502020204030204" pitchFamily="34" charset="0"/>
                          <a:cs typeface="Times New Roman" panose="02020603050405020304" pitchFamily="18" charset="0"/>
                        </a:rPr>
                        <a:t>CODEX STAN 67-1981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942" marR="3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214997">
                <a:tc>
                  <a:txBody>
                    <a:bodyPr/>
                    <a:lstStyle/>
                    <a:p>
                      <a:pP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Moisture content, %</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16</a:t>
                      </a:r>
                      <a:r>
                        <a:rPr lang="en-US" sz="1400" dirty="0">
                          <a:effectLst/>
                          <a:latin typeface="+mj-lt"/>
                          <a:ea typeface="Calibri" panose="020F0502020204030204" pitchFamily="34" charset="0"/>
                          <a:cs typeface="Times New Roman" panose="02020603050405020304" pitchFamily="18" charset="0"/>
                        </a:rPr>
                        <a:t>%</a:t>
                      </a:r>
                      <a:r>
                        <a:rPr lang="ru-RU" sz="1400" dirty="0">
                          <a:effectLst/>
                          <a:latin typeface="+mj-lt"/>
                          <a:ea typeface="Calibri" panose="020F0502020204030204" pitchFamily="34" charset="0"/>
                          <a:cs typeface="Times New Roman" panose="02020603050405020304" pitchFamily="18" charset="0"/>
                        </a:rPr>
                        <a:t>-19</a:t>
                      </a:r>
                      <a:r>
                        <a:rPr lang="en-US" sz="1400" dirty="0">
                          <a:effectLst/>
                          <a:latin typeface="+mj-lt"/>
                          <a:ea typeface="Calibri" panose="020F0502020204030204" pitchFamily="34" charset="0"/>
                          <a:cs typeface="Times New Roman" panose="02020603050405020304" pitchFamily="18" charset="0"/>
                        </a:rPr>
                        <a:t>%</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Up to </a:t>
                      </a:r>
                      <a:r>
                        <a:rPr lang="ru-RU" sz="1400" dirty="0">
                          <a:effectLst/>
                          <a:latin typeface="+mj-lt"/>
                          <a:ea typeface="Calibri" panose="020F0502020204030204" pitchFamily="34" charset="0"/>
                          <a:cs typeface="Times New Roman" panose="02020603050405020304" pitchFamily="18" charset="0"/>
                        </a:rPr>
                        <a:t>18%</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7167">
                <a:tc>
                  <a:txBody>
                    <a:bodyPr/>
                    <a:lstStyle/>
                    <a:p>
                      <a:pP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Mineral impurity</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Organoleptically perceptible are not allowed</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Should not be present in quantities that significantly affect the taste and suitability of raisins for use.</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2993">
                <a:tc>
                  <a:txBody>
                    <a:bodyPr/>
                    <a:lstStyle/>
                    <a:p>
                      <a:pP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Peduncle</a:t>
                      </a:r>
                      <a:r>
                        <a:rPr lang="ru-RU" sz="1400" dirty="0">
                          <a:effectLst/>
                          <a:latin typeface="+mj-lt"/>
                          <a:ea typeface="Calibri" panose="020F0502020204030204" pitchFamily="34" charset="0"/>
                          <a:cs typeface="Times New Roman" panose="02020603050405020304" pitchFamily="18" charset="0"/>
                        </a:rPr>
                        <a:t> </a:t>
                      </a:r>
                    </a:p>
                    <a:p>
                      <a:pP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 </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2%-8%</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50 pcs / 500 gr.</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993">
                <a:tc>
                  <a:txBody>
                    <a:bodyPr/>
                    <a:lstStyle/>
                    <a:p>
                      <a:pP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Crude or underdeveloped</a:t>
                      </a:r>
                      <a:r>
                        <a:rPr lang="ru-RU" sz="1400" dirty="0">
                          <a:effectLst/>
                          <a:latin typeface="+mj-lt"/>
                          <a:ea typeface="Calibri" panose="020F0502020204030204" pitchFamily="34" charset="0"/>
                          <a:cs typeface="Times New Roman" panose="02020603050405020304" pitchFamily="18" charset="0"/>
                        </a:rPr>
                        <a:t> </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1-7 %</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6% by weight</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6492">
                <a:tc>
                  <a:txBody>
                    <a:bodyPr/>
                    <a:lstStyle/>
                    <a:p>
                      <a:pP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Damaged</a:t>
                      </a:r>
                      <a:r>
                        <a:rPr lang="ru-RU" sz="1400" dirty="0">
                          <a:effectLst/>
                          <a:latin typeface="+mj-lt"/>
                          <a:ea typeface="Calibri" panose="020F0502020204030204" pitchFamily="34" charset="0"/>
                          <a:cs typeface="Times New Roman" panose="02020603050405020304" pitchFamily="18" charset="0"/>
                        </a:rPr>
                        <a:t> </a:t>
                      </a:r>
                    </a:p>
                    <a:p>
                      <a:pP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 </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2-10%</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5% by weight</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993">
                <a:tc>
                  <a:txBody>
                    <a:bodyPr/>
                    <a:lstStyle/>
                    <a:p>
                      <a:pP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Congealed into sugar crystals</a:t>
                      </a:r>
                      <a:endParaRPr lang="ru-RU" sz="14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 </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15% </a:t>
                      </a:r>
                      <a:r>
                        <a:rPr lang="en-US" sz="1400" dirty="0">
                          <a:effectLst/>
                          <a:latin typeface="+mj-lt"/>
                          <a:ea typeface="Calibri" panose="020F0502020204030204" pitchFamily="34" charset="0"/>
                          <a:cs typeface="Times New Roman" panose="02020603050405020304" pitchFamily="18" charset="0"/>
                        </a:rPr>
                        <a:t>by weight</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2993">
                <a:tc>
                  <a:txBody>
                    <a:bodyPr/>
                    <a:lstStyle/>
                    <a:p>
                      <a:pP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Sulfur dioxide (only for clarified raisins)</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0,01 %</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1,500 mg / kg</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4997">
                <a:tc>
                  <a:txBody>
                    <a:bodyPr/>
                    <a:lstStyle/>
                    <a:p>
                      <a:pP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Mineral oil (food grade)</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 </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5 g / kg</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11767">
                <a:tc>
                  <a:txBody>
                    <a:bodyPr/>
                    <a:lstStyle/>
                    <a:p>
                      <a:pPr>
                        <a:lnSpc>
                          <a:spcPct val="107000"/>
                        </a:lnSpc>
                        <a:spcAft>
                          <a:spcPts val="0"/>
                        </a:spcAft>
                      </a:pPr>
                      <a:r>
                        <a:rPr lang="en-US" sz="1400" dirty="0">
                          <a:effectLst/>
                          <a:latin typeface="+mj-lt"/>
                          <a:ea typeface="Calibri" panose="020F0502020204030204" pitchFamily="34" charset="0"/>
                          <a:cs typeface="Times New Roman" panose="02020603050405020304" pitchFamily="18" charset="0"/>
                        </a:rPr>
                        <a:t>Other defects</a:t>
                      </a:r>
                      <a:endParaRPr lang="ru-RU" sz="1400" dirty="0">
                        <a:effectLst/>
                        <a:latin typeface="+mj-lt"/>
                        <a:ea typeface="Calibri" panose="020F0502020204030204" pitchFamily="34" charset="0"/>
                        <a:cs typeface="Times New Roman" panose="02020603050405020304" pitchFamily="18" charset="0"/>
                      </a:endParaRP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В сушеном винограде не допускаются:</a:t>
                      </a:r>
                      <a:r>
                        <a:rPr lang="ru-RU" sz="1400" baseline="0" dirty="0">
                          <a:effectLst/>
                          <a:latin typeface="+mj-lt"/>
                          <a:ea typeface="Calibri" panose="020F0502020204030204" pitchFamily="34" charset="0"/>
                          <a:cs typeface="Times New Roman" panose="02020603050405020304" pitchFamily="18" charset="0"/>
                        </a:rPr>
                        <a:t> </a:t>
                      </a:r>
                      <a:r>
                        <a:rPr lang="ru-RU" sz="1400" dirty="0">
                          <a:effectLst/>
                          <a:latin typeface="+mj-lt"/>
                          <a:ea typeface="Calibri" panose="020F0502020204030204" pitchFamily="34" charset="0"/>
                          <a:cs typeface="Times New Roman" panose="02020603050405020304" pitchFamily="18" charset="0"/>
                        </a:rPr>
                        <a:t>ягоды загнившие; ягоды, пораженные вредителями хлебных запасов; признаки спиртового брожения и плесень, видимая невооруженным глазом. </a:t>
                      </a:r>
                    </a:p>
                    <a:p>
                      <a:pP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Растительные примеси (0,04-0,07%)</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Практически не содержат чужеродные растительные </a:t>
                      </a:r>
                    </a:p>
                    <a:p>
                      <a:pPr>
                        <a:lnSpc>
                          <a:spcPct val="107000"/>
                        </a:lnSpc>
                        <a:spcAft>
                          <a:spcPts val="0"/>
                        </a:spcAft>
                      </a:pPr>
                      <a:r>
                        <a:rPr lang="ru-RU" sz="1400" dirty="0">
                          <a:effectLst/>
                          <a:latin typeface="+mj-lt"/>
                          <a:ea typeface="Calibri" panose="020F0502020204030204" pitchFamily="34" charset="0"/>
                          <a:cs typeface="Times New Roman" panose="02020603050405020304" pitchFamily="18" charset="0"/>
                        </a:rPr>
                        <a:t>вещества и не иметь повреждений.</a:t>
                      </a:r>
                    </a:p>
                  </a:txBody>
                  <a:tcPr marL="30942" marR="30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Номер слайда 2"/>
          <p:cNvSpPr>
            <a:spLocks noGrp="1"/>
          </p:cNvSpPr>
          <p:nvPr>
            <p:ph type="sldNum" sz="quarter" idx="12"/>
          </p:nvPr>
        </p:nvSpPr>
        <p:spPr/>
        <p:txBody>
          <a:bodyPr/>
          <a:lstStyle/>
          <a:p>
            <a:fld id="{A525EF9E-BF13-42C4-A6B1-03416AB430CC}" type="slidenum">
              <a:rPr lang="ru-RU" smtClean="0"/>
              <a:t>30</a:t>
            </a:fld>
            <a:endParaRPr lang="ru-RU" dirty="0"/>
          </a:p>
        </p:txBody>
      </p:sp>
    </p:spTree>
    <p:extLst>
      <p:ext uri="{BB962C8B-B14F-4D97-AF65-F5344CB8AC3E}">
        <p14:creationId xmlns:p14="http://schemas.microsoft.com/office/powerpoint/2010/main" val="1961834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Таблица 14"/>
          <p:cNvGraphicFramePr>
            <a:graphicFrameLocks noGrp="1"/>
          </p:cNvGraphicFramePr>
          <p:nvPr>
            <p:extLst>
              <p:ext uri="{D42A27DB-BD31-4B8C-83A1-F6EECF244321}">
                <p14:modId xmlns:p14="http://schemas.microsoft.com/office/powerpoint/2010/main" val="1997320012"/>
              </p:ext>
            </p:extLst>
          </p:nvPr>
        </p:nvGraphicFramePr>
        <p:xfrm>
          <a:off x="1285875" y="969045"/>
          <a:ext cx="4459682" cy="5487336"/>
        </p:xfrm>
        <a:graphic>
          <a:graphicData uri="http://schemas.openxmlformats.org/drawingml/2006/table">
            <a:tbl>
              <a:tblPr firstRow="1" firstCol="1" bandRow="1"/>
              <a:tblGrid>
                <a:gridCol w="462023">
                  <a:extLst>
                    <a:ext uri="{9D8B030D-6E8A-4147-A177-3AD203B41FA5}">
                      <a16:colId xmlns:a16="http://schemas.microsoft.com/office/drawing/2014/main" val="20000"/>
                    </a:ext>
                  </a:extLst>
                </a:gridCol>
                <a:gridCol w="1766034">
                  <a:extLst>
                    <a:ext uri="{9D8B030D-6E8A-4147-A177-3AD203B41FA5}">
                      <a16:colId xmlns:a16="http://schemas.microsoft.com/office/drawing/2014/main" val="20001"/>
                    </a:ext>
                  </a:extLst>
                </a:gridCol>
                <a:gridCol w="1208574">
                  <a:extLst>
                    <a:ext uri="{9D8B030D-6E8A-4147-A177-3AD203B41FA5}">
                      <a16:colId xmlns:a16="http://schemas.microsoft.com/office/drawing/2014/main" val="20002"/>
                    </a:ext>
                  </a:extLst>
                </a:gridCol>
                <a:gridCol w="1023051">
                  <a:extLst>
                    <a:ext uri="{9D8B030D-6E8A-4147-A177-3AD203B41FA5}">
                      <a16:colId xmlns:a16="http://schemas.microsoft.com/office/drawing/2014/main" val="20003"/>
                    </a:ext>
                  </a:extLst>
                </a:gridCol>
              </a:tblGrid>
              <a:tr h="305082">
                <a:tc>
                  <a:txBody>
                    <a:bodyPr/>
                    <a:lstStyle/>
                    <a:p>
                      <a:pPr algn="ctr">
                        <a:lnSpc>
                          <a:spcPct val="107000"/>
                        </a:lnSpc>
                        <a:spcAft>
                          <a:spcPts val="0"/>
                        </a:spcAft>
                      </a:pPr>
                      <a:r>
                        <a:rPr lang="en-US" sz="1200" b="1" dirty="0">
                          <a:solidFill>
                            <a:schemeClr val="bg1"/>
                          </a:solidFill>
                          <a:effectLst/>
                          <a:latin typeface="+mj-lt"/>
                          <a:ea typeface="Times New Roman" panose="02020603050405020304" pitchFamily="18" charset="0"/>
                          <a:cs typeface="Arial" panose="020B0604020202020204" pitchFamily="34" charset="0"/>
                        </a:rPr>
                        <a:t>No.</a:t>
                      </a:r>
                      <a:endParaRPr lang="ru-RU" sz="1200" dirty="0">
                        <a:solidFill>
                          <a:schemeClr val="bg1"/>
                        </a:solidFill>
                        <a:effectLst/>
                        <a:latin typeface="+mj-lt"/>
                        <a:ea typeface="Calibri" panose="020F0502020204030204" pitchFamily="34" charset="0"/>
                        <a:cs typeface="Times New Roman" panose="02020603050405020304" pitchFamily="18" charset="0"/>
                      </a:endParaRPr>
                    </a:p>
                  </a:txBody>
                  <a:tcPr marL="6659" marR="6659" marT="6659" marB="66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en-US" sz="1200" b="1" dirty="0">
                          <a:solidFill>
                            <a:schemeClr val="bg1"/>
                          </a:solidFill>
                          <a:effectLst/>
                          <a:latin typeface="+mj-lt"/>
                          <a:ea typeface="Times New Roman" panose="02020603050405020304" pitchFamily="18" charset="0"/>
                          <a:cs typeface="Arial" panose="020B0604020202020204" pitchFamily="34" charset="0"/>
                        </a:rPr>
                        <a:t>Pesticides</a:t>
                      </a:r>
                      <a:endParaRPr lang="ru-RU" sz="1200" dirty="0">
                        <a:solidFill>
                          <a:schemeClr val="bg1"/>
                        </a:solidFill>
                        <a:effectLst/>
                        <a:latin typeface="+mj-lt"/>
                        <a:ea typeface="Calibri" panose="020F0502020204030204" pitchFamily="34" charset="0"/>
                        <a:cs typeface="Times New Roman" panose="02020603050405020304" pitchFamily="18" charset="0"/>
                      </a:endParaRPr>
                    </a:p>
                  </a:txBody>
                  <a:tcPr marL="6659" marR="6659" marT="6659" marB="66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1200" b="1" dirty="0">
                          <a:solidFill>
                            <a:schemeClr val="bg1"/>
                          </a:solidFill>
                          <a:effectLst/>
                          <a:latin typeface="+mj-lt"/>
                          <a:ea typeface="Times New Roman" panose="02020603050405020304" pitchFamily="18" charset="0"/>
                          <a:cs typeface="Arial" panose="020B0604020202020204" pitchFamily="34" charset="0"/>
                        </a:rPr>
                        <a:t>(MRL</a:t>
                      </a:r>
                      <a:endParaRPr lang="ru-RU" sz="1200" dirty="0">
                        <a:solidFill>
                          <a:schemeClr val="bg1"/>
                        </a:solidFill>
                        <a:effectLst/>
                        <a:latin typeface="+mj-lt"/>
                        <a:ea typeface="Calibri" panose="020F0502020204030204" pitchFamily="34" charset="0"/>
                        <a:cs typeface="Times New Roman" panose="02020603050405020304" pitchFamily="18" charset="0"/>
                      </a:endParaRPr>
                    </a:p>
                  </a:txBody>
                  <a:tcPr marL="6659" marR="6659" marT="6659" marB="66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en-US" sz="1200" b="1" dirty="0">
                          <a:solidFill>
                            <a:schemeClr val="bg1"/>
                          </a:solidFill>
                          <a:effectLst/>
                          <a:latin typeface="+mj-lt"/>
                          <a:ea typeface="Times New Roman" panose="02020603050405020304" pitchFamily="18" charset="0"/>
                          <a:cs typeface="Arial" panose="020B0604020202020204" pitchFamily="34" charset="0"/>
                        </a:rPr>
                        <a:t>Year of adoption</a:t>
                      </a:r>
                      <a:endParaRPr lang="ru-RU" sz="1200" dirty="0">
                        <a:solidFill>
                          <a:schemeClr val="bg1"/>
                        </a:solidFill>
                        <a:effectLst/>
                        <a:latin typeface="+mj-lt"/>
                        <a:ea typeface="Calibri" panose="020F0502020204030204" pitchFamily="34" charset="0"/>
                        <a:cs typeface="Times New Roman" panose="02020603050405020304" pitchFamily="18" charset="0"/>
                      </a:endParaRPr>
                    </a:p>
                  </a:txBody>
                  <a:tcPr marL="6659" marR="6659" marT="6659" marB="66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Abamectin</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0,07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2016</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2</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Acetamiprid</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1,5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2012</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2"/>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Amitraz</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0,5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ru-RU" sz="1200" dirty="0">
                        <a:effectLst/>
                        <a:latin typeface="+mj-lt"/>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4</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Bitertanol</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2001</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4"/>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5</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Buprofezin</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ru-RU" sz="1200" dirty="0">
                        <a:effectLst/>
                        <a:latin typeface="+mj-lt"/>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6</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Captan</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25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2008</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6"/>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7</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Carbendazim</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10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2008</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8</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Chlorothalonil</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3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2016</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8"/>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9</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Cyantraniliprole</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6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2014</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1710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10</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Cyhalothrin (includes lambda-cyhalothrin)</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0,3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2009</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0"/>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11</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Diazinon</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1997</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12</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Difenoconazole</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0,2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2008</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2"/>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13</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Dimethoate</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ru-RU" sz="1200" dirty="0">
                        <a:effectLst/>
                        <a:latin typeface="+mj-lt"/>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14</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Dithiocarbamates</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0,2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2006</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4"/>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15</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Dodine</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3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2005</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16</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Ethephon</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5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2016</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6"/>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17</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Fenarimol</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1999</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18</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Fenazaquin</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2018</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8"/>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19</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Fenbuconazole</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1999</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20</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Fenbutatin Oxide</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10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1997</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20"/>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21</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Fenhexamid</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7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2006</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22844">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22</a:t>
                      </a:r>
                    </a:p>
                  </a:txBody>
                  <a:tcPr marL="6659" marR="6659" marT="6659" marB="66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Fenpyrazamine</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3 mg/kg</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2018</a:t>
                      </a:r>
                      <a:endParaRPr lang="ru-RU" sz="1200" dirty="0">
                        <a:effectLst/>
                        <a:latin typeface="+mj-lt"/>
                        <a:ea typeface="Calibri" panose="020F0502020204030204" pitchFamily="34" charset="0"/>
                        <a:cs typeface="Times New Roman" panose="02020603050405020304" pitchFamily="18" charset="0"/>
                      </a:endParaRPr>
                    </a:p>
                  </a:txBody>
                  <a:tcPr marL="33293" marR="33293" marT="13317" marB="133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22"/>
                  </a:ext>
                </a:extLst>
              </a:tr>
            </a:tbl>
          </a:graphicData>
        </a:graphic>
      </p:graphicFrame>
      <p:sp>
        <p:nvSpPr>
          <p:cNvPr id="16" name="Прямоугольник 15"/>
          <p:cNvSpPr/>
          <p:nvPr/>
        </p:nvSpPr>
        <p:spPr>
          <a:xfrm>
            <a:off x="1381125" y="302532"/>
            <a:ext cx="9429750" cy="367152"/>
          </a:xfrm>
          <a:prstGeom prst="rect">
            <a:avLst/>
          </a:prstGeom>
        </p:spPr>
        <p:txBody>
          <a:bodyPr wrap="square">
            <a:spAutoFit/>
          </a:bodyPr>
          <a:lstStyle/>
          <a:p>
            <a:pPr algn="ctr">
              <a:lnSpc>
                <a:spcPct val="107000"/>
              </a:lnSpc>
              <a:spcAft>
                <a:spcPts val="800"/>
              </a:spcAft>
            </a:pPr>
            <a:r>
              <a:rPr lang="en-US" b="1" dirty="0">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Maximum pesticide residue set for cherry fruit in accordance with Codex Alimentarius</a:t>
            </a:r>
            <a:endParaRPr lang="ru-RU" b="1" dirty="0">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3942937240"/>
              </p:ext>
            </p:extLst>
          </p:nvPr>
        </p:nvGraphicFramePr>
        <p:xfrm>
          <a:off x="6486068" y="989308"/>
          <a:ext cx="4448632" cy="5523905"/>
        </p:xfrm>
        <a:graphic>
          <a:graphicData uri="http://schemas.openxmlformats.org/drawingml/2006/table">
            <a:tbl>
              <a:tblPr firstRow="1" firstCol="1" bandRow="1"/>
              <a:tblGrid>
                <a:gridCol w="480452">
                  <a:extLst>
                    <a:ext uri="{9D8B030D-6E8A-4147-A177-3AD203B41FA5}">
                      <a16:colId xmlns:a16="http://schemas.microsoft.com/office/drawing/2014/main" val="20000"/>
                    </a:ext>
                  </a:extLst>
                </a:gridCol>
                <a:gridCol w="1548124">
                  <a:extLst>
                    <a:ext uri="{9D8B030D-6E8A-4147-A177-3AD203B41FA5}">
                      <a16:colId xmlns:a16="http://schemas.microsoft.com/office/drawing/2014/main" val="20001"/>
                    </a:ext>
                  </a:extLst>
                </a:gridCol>
                <a:gridCol w="1355943">
                  <a:extLst>
                    <a:ext uri="{9D8B030D-6E8A-4147-A177-3AD203B41FA5}">
                      <a16:colId xmlns:a16="http://schemas.microsoft.com/office/drawing/2014/main" val="20002"/>
                    </a:ext>
                  </a:extLst>
                </a:gridCol>
                <a:gridCol w="1064113">
                  <a:extLst>
                    <a:ext uri="{9D8B030D-6E8A-4147-A177-3AD203B41FA5}">
                      <a16:colId xmlns:a16="http://schemas.microsoft.com/office/drawing/2014/main" val="20003"/>
                    </a:ext>
                  </a:extLst>
                </a:gridCol>
              </a:tblGrid>
              <a:tr h="249613">
                <a:tc>
                  <a:txBody>
                    <a:bodyPr/>
                    <a:lstStyle/>
                    <a:p>
                      <a:pPr algn="ctr">
                        <a:lnSpc>
                          <a:spcPct val="107000"/>
                        </a:lnSpc>
                        <a:spcAft>
                          <a:spcPts val="0"/>
                        </a:spcAft>
                      </a:pPr>
                      <a:r>
                        <a:rPr lang="en-US" sz="1200" b="1" dirty="0">
                          <a:solidFill>
                            <a:schemeClr val="bg1"/>
                          </a:solidFill>
                          <a:effectLst/>
                          <a:latin typeface="+mj-lt"/>
                          <a:ea typeface="Times New Roman" panose="02020603050405020304" pitchFamily="18" charset="0"/>
                          <a:cs typeface="Arial" panose="020B0604020202020204" pitchFamily="34" charset="0"/>
                        </a:rPr>
                        <a:t>No.</a:t>
                      </a:r>
                      <a:endParaRPr lang="ru-RU" sz="1200" dirty="0">
                        <a:solidFill>
                          <a:schemeClr val="bg1"/>
                        </a:solidFill>
                        <a:effectLst/>
                        <a:latin typeface="+mj-lt"/>
                        <a:ea typeface="Calibri" panose="020F0502020204030204" pitchFamily="34" charset="0"/>
                        <a:cs typeface="Times New Roman" panose="02020603050405020304" pitchFamily="18" charset="0"/>
                      </a:endParaRPr>
                    </a:p>
                  </a:txBody>
                  <a:tcPr marL="6872" marR="6872" marT="6872" marB="68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en-US" sz="1200" b="1" kern="1200" dirty="0">
                          <a:solidFill>
                            <a:schemeClr val="bg1"/>
                          </a:solidFill>
                          <a:effectLst/>
                          <a:latin typeface="+mn-lt"/>
                          <a:ea typeface="Times New Roman" panose="02020603050405020304" pitchFamily="18" charset="0"/>
                          <a:cs typeface="Arial" panose="020B0604020202020204" pitchFamily="34" charset="0"/>
                        </a:rPr>
                        <a:t>Pesticides</a:t>
                      </a:r>
                      <a:endParaRPr lang="ru-RU" sz="1200" dirty="0">
                        <a:solidFill>
                          <a:schemeClr val="bg1"/>
                        </a:solidFill>
                        <a:effectLst/>
                        <a:latin typeface="+mj-lt"/>
                        <a:ea typeface="Calibri" panose="020F0502020204030204" pitchFamily="34" charset="0"/>
                        <a:cs typeface="Times New Roman" panose="02020603050405020304" pitchFamily="18" charset="0"/>
                      </a:endParaRPr>
                    </a:p>
                  </a:txBody>
                  <a:tcPr marL="6872" marR="6872" marT="6872" marB="68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1200" b="1" dirty="0">
                          <a:solidFill>
                            <a:schemeClr val="bg1"/>
                          </a:solidFill>
                          <a:effectLst/>
                          <a:latin typeface="+mj-lt"/>
                          <a:ea typeface="Times New Roman" panose="02020603050405020304" pitchFamily="18" charset="0"/>
                          <a:cs typeface="Arial" panose="020B0604020202020204" pitchFamily="34" charset="0"/>
                        </a:rPr>
                        <a:t>MRL</a:t>
                      </a:r>
                      <a:endParaRPr lang="ru-RU" sz="1200" dirty="0">
                        <a:solidFill>
                          <a:schemeClr val="bg1"/>
                        </a:solidFill>
                        <a:effectLst/>
                        <a:latin typeface="+mj-lt"/>
                        <a:ea typeface="Calibri" panose="020F0502020204030204" pitchFamily="34" charset="0"/>
                        <a:cs typeface="Times New Roman" panose="02020603050405020304" pitchFamily="18" charset="0"/>
                      </a:endParaRPr>
                    </a:p>
                  </a:txBody>
                  <a:tcPr marL="6872" marR="6872" marT="6872" marB="68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en-US" sz="1200" b="1" dirty="0">
                          <a:solidFill>
                            <a:schemeClr val="bg1"/>
                          </a:solidFill>
                          <a:effectLst/>
                          <a:latin typeface="+mj-lt"/>
                          <a:ea typeface="Times New Roman" panose="02020603050405020304" pitchFamily="18" charset="0"/>
                          <a:cs typeface="Arial" panose="020B0604020202020204" pitchFamily="34" charset="0"/>
                        </a:rPr>
                        <a:t>Year of adoption</a:t>
                      </a:r>
                      <a:endParaRPr lang="ru-RU" sz="1200" dirty="0">
                        <a:solidFill>
                          <a:schemeClr val="bg1"/>
                        </a:solidFill>
                        <a:effectLst/>
                        <a:latin typeface="+mj-lt"/>
                        <a:ea typeface="Calibri" panose="020F0502020204030204" pitchFamily="34" charset="0"/>
                        <a:cs typeface="Times New Roman" panose="02020603050405020304" pitchFamily="18" charset="0"/>
                      </a:endParaRPr>
                    </a:p>
                  </a:txBody>
                  <a:tcPr marL="6872" marR="6872" marT="6872" marB="68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32770">
                <a:tc>
                  <a:txBody>
                    <a:bodyPr/>
                    <a:lstStyle/>
                    <a:p>
                      <a:pPr marL="0" lvl="0" indent="0" algn="ctr">
                        <a:lnSpc>
                          <a:spcPct val="107000"/>
                        </a:lnSpc>
                        <a:spcAft>
                          <a:spcPts val="0"/>
                        </a:spcAft>
                        <a:buFont typeface="+mj-lt"/>
                        <a:buNone/>
                      </a:pPr>
                      <a:r>
                        <a:rPr lang="ru-RU" sz="1200" dirty="0">
                          <a:effectLst/>
                          <a:latin typeface="+mj-lt"/>
                          <a:ea typeface="Calibri" panose="020F0502020204030204" pitchFamily="34" charset="0"/>
                          <a:cs typeface="Times New Roman" panose="02020603050405020304" pitchFamily="18" charset="0"/>
                        </a:rPr>
                        <a:t>23</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Fenpyroximate</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2014</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2770">
                <a:tc>
                  <a:txBody>
                    <a:bodyPr/>
                    <a:lstStyle/>
                    <a:p>
                      <a:pPr marL="0" lvl="0" indent="0" algn="ctr">
                        <a:lnSpc>
                          <a:spcPct val="107000"/>
                        </a:lnSpc>
                        <a:spcAft>
                          <a:spcPts val="0"/>
                        </a:spcAft>
                        <a:buFont typeface="+mj-lt"/>
                        <a:buNone/>
                      </a:pPr>
                      <a:r>
                        <a:rPr lang="ru-RU" sz="1200" dirty="0">
                          <a:effectLst/>
                          <a:latin typeface="+mj-lt"/>
                          <a:ea typeface="Calibri" panose="020F0502020204030204" pitchFamily="34" charset="0"/>
                          <a:cs typeface="Times New Roman" panose="02020603050405020304" pitchFamily="18" charset="0"/>
                        </a:rPr>
                        <a:t>24</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Fenthion</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1997</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2"/>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25</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Flonicamid</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0,9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2016</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9691">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26</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Fluopyram</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2018</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4"/>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27</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Flupyradifurone</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2018</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28</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Flutriafol</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0,8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2016</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6"/>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29</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Fluxapyroxad</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3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2016</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30</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Imidacloprid</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4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2016</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8"/>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31</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Iprodione</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10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1997</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32</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Isofetamid</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4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2019</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0"/>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33</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Malathion</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3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2014</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39691">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34</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Methidathion</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0,2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pPr>
                      <a:endParaRPr lang="ru-RU" sz="1200" dirty="0">
                        <a:effectLst/>
                        <a:latin typeface="+mj-lt"/>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2"/>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35</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Metrafenone</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2017</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36</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Myclobutanil</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3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2015</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4"/>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37</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Propiconazole</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3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2019</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38</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Pyraclostrobin</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3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2015</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6"/>
                  </a:ext>
                </a:extLst>
              </a:tr>
              <a:tr h="239691">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39</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Pyrimethanil</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4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2008</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40</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Quinoxyfen</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0,4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2007</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18"/>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41</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Spinetoram</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0,09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2018</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42</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Sulfoxaflor</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1,5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2015</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20"/>
                  </a:ext>
                </a:extLst>
              </a:tr>
              <a:tr h="232770">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43</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Tebuconazole</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4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2012</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24038">
                <a:tc>
                  <a:txBody>
                    <a:bodyPr/>
                    <a:lstStyle/>
                    <a:p>
                      <a:pPr marL="0" lvl="0" indent="0" algn="ctr">
                        <a:lnSpc>
                          <a:spcPct val="107000"/>
                        </a:lnSpc>
                        <a:spcAft>
                          <a:spcPts val="0"/>
                        </a:spcAft>
                        <a:buFontTx/>
                        <a:buNone/>
                      </a:pPr>
                      <a:r>
                        <a:rPr lang="ru-RU" sz="1200" dirty="0">
                          <a:effectLst/>
                          <a:latin typeface="+mj-lt"/>
                          <a:ea typeface="Calibri" panose="020F0502020204030204" pitchFamily="34" charset="0"/>
                          <a:cs typeface="Times New Roman" panose="02020603050405020304" pitchFamily="18" charset="0"/>
                        </a:rPr>
                        <a:t>44</a:t>
                      </a:r>
                    </a:p>
                  </a:txBody>
                  <a:tcPr marL="6872" marR="6872" marT="6872" marB="68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US" sz="1200" dirty="0">
                          <a:effectLst/>
                          <a:latin typeface="+mj-lt"/>
                          <a:ea typeface="Calibri" panose="020F0502020204030204" pitchFamily="34" charset="0"/>
                          <a:cs typeface="Times New Roman" panose="02020603050405020304" pitchFamily="18" charset="0"/>
                        </a:rPr>
                        <a:t>Triflumizole</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4 mg/kg</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7000"/>
                        </a:lnSpc>
                        <a:spcAft>
                          <a:spcPts val="0"/>
                        </a:spcAft>
                      </a:pPr>
                      <a:r>
                        <a:rPr lang="ru-RU" sz="1200" dirty="0">
                          <a:solidFill>
                            <a:srgbClr val="003B43"/>
                          </a:solidFill>
                          <a:effectLst/>
                          <a:latin typeface="+mj-lt"/>
                          <a:ea typeface="Times New Roman" panose="02020603050405020304" pitchFamily="18" charset="0"/>
                          <a:cs typeface="Arial" panose="020B0604020202020204" pitchFamily="34" charset="0"/>
                        </a:rPr>
                        <a:t>2014</a:t>
                      </a:r>
                      <a:endParaRPr lang="ru-RU" sz="1200" dirty="0">
                        <a:effectLst/>
                        <a:latin typeface="+mj-lt"/>
                        <a:ea typeface="Calibri" panose="020F0502020204030204" pitchFamily="34" charset="0"/>
                        <a:cs typeface="Times New Roman" panose="02020603050405020304" pitchFamily="18" charset="0"/>
                      </a:endParaRPr>
                    </a:p>
                  </a:txBody>
                  <a:tcPr marL="34359" marR="34359" marT="13744" marB="137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22"/>
                  </a:ext>
                </a:extLst>
              </a:tr>
            </a:tbl>
          </a:graphicData>
        </a:graphic>
      </p:graphicFrame>
      <p:sp>
        <p:nvSpPr>
          <p:cNvPr id="2" name="Номер слайда 1"/>
          <p:cNvSpPr>
            <a:spLocks noGrp="1"/>
          </p:cNvSpPr>
          <p:nvPr>
            <p:ph type="sldNum" sz="quarter" idx="12"/>
          </p:nvPr>
        </p:nvSpPr>
        <p:spPr/>
        <p:txBody>
          <a:bodyPr/>
          <a:lstStyle/>
          <a:p>
            <a:fld id="{A525EF9E-BF13-42C4-A6B1-03416AB430CC}" type="slidenum">
              <a:rPr lang="ru-RU" smtClean="0"/>
              <a:t>31</a:t>
            </a:fld>
            <a:endParaRPr lang="ru-RU" dirty="0"/>
          </a:p>
        </p:txBody>
      </p:sp>
    </p:spTree>
    <p:extLst>
      <p:ext uri="{BB962C8B-B14F-4D97-AF65-F5344CB8AC3E}">
        <p14:creationId xmlns:p14="http://schemas.microsoft.com/office/powerpoint/2010/main" val="108148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6710" y="0"/>
            <a:ext cx="10058400" cy="1450757"/>
          </a:xfrm>
        </p:spPr>
        <p:txBody>
          <a:bodyPr>
            <a:normAutofit fontScale="90000"/>
          </a:bodyPr>
          <a:lstStyle/>
          <a:p>
            <a:pPr algn="ct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Recommendations for the improvement of quality infrastructure</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53628" y="1753260"/>
            <a:ext cx="11162923" cy="4926258"/>
          </a:xfrm>
        </p:spPr>
        <p:txBody>
          <a:bodyPr>
            <a:normAutofit fontScale="32500" lnSpcReduction="20000"/>
          </a:bodyPr>
          <a:lstStyle/>
          <a:p>
            <a:pPr marL="361950" indent="-361950">
              <a:buFont typeface="Wingdings" panose="05000000000000000000" pitchFamily="2" charset="2"/>
              <a:buChar char="Ø"/>
            </a:pPr>
            <a:r>
              <a:rPr lang="en-US" sz="4300" dirty="0">
                <a:latin typeface="+mj-lt"/>
              </a:rPr>
              <a:t>Mutual recognition of the results of certification and tests (conformity assessments)</a:t>
            </a:r>
          </a:p>
          <a:p>
            <a:pPr marL="361950" indent="-361950">
              <a:buFont typeface="Wingdings" panose="05000000000000000000" pitchFamily="2" charset="2"/>
              <a:buChar char="Ø"/>
            </a:pPr>
            <a:r>
              <a:rPr lang="en-US" sz="4300" dirty="0">
                <a:latin typeface="+mj-lt"/>
              </a:rPr>
              <a:t>Obtaining international status by national accreditation bodies (IAF, ILAC)</a:t>
            </a:r>
          </a:p>
          <a:p>
            <a:pPr marL="361950" indent="-361950">
              <a:buFont typeface="Wingdings" panose="05000000000000000000" pitchFamily="2" charset="2"/>
              <a:buChar char="Ø"/>
            </a:pPr>
            <a:r>
              <a:rPr lang="en-US" sz="4300" dirty="0">
                <a:latin typeface="+mj-lt"/>
              </a:rPr>
              <a:t>Obtaining international accreditation by certification bodies and testing laboratories</a:t>
            </a:r>
          </a:p>
          <a:p>
            <a:pPr marL="361950" indent="-361950">
              <a:buFont typeface="Wingdings" panose="05000000000000000000" pitchFamily="2" charset="2"/>
              <a:buChar char="Ø"/>
            </a:pPr>
            <a:r>
              <a:rPr lang="en-US" sz="4300" dirty="0">
                <a:latin typeface="+mj-lt"/>
              </a:rPr>
              <a:t>Harmonization of local standards and technical regulations with international standards, directives and codes</a:t>
            </a:r>
          </a:p>
          <a:p>
            <a:pPr marL="361950" indent="-361950">
              <a:buFont typeface="Wingdings" panose="05000000000000000000" pitchFamily="2" charset="2"/>
              <a:buChar char="Ø"/>
            </a:pPr>
            <a:r>
              <a:rPr lang="en-US" sz="4300" dirty="0">
                <a:latin typeface="+mj-lt"/>
              </a:rPr>
              <a:t>Expansion of the technical area of analytical laboratories, for example, for the determination of pesticide residues</a:t>
            </a:r>
          </a:p>
          <a:p>
            <a:pPr marL="361950" indent="-361950">
              <a:buFont typeface="Wingdings" panose="05000000000000000000" pitchFamily="2" charset="2"/>
              <a:buChar char="Ø"/>
            </a:pPr>
            <a:r>
              <a:rPr lang="en-US" sz="4300" dirty="0">
                <a:latin typeface="+mj-lt"/>
              </a:rPr>
              <a:t>Testing based on risk assessment</a:t>
            </a:r>
            <a:endParaRPr lang="ru-RU" sz="4300" dirty="0">
              <a:latin typeface="+mj-lt"/>
            </a:endParaRPr>
          </a:p>
          <a:p>
            <a:pPr marL="361950" indent="-361950">
              <a:buFont typeface="Wingdings" panose="05000000000000000000" pitchFamily="2" charset="2"/>
              <a:buChar char="Ø"/>
            </a:pPr>
            <a:r>
              <a:rPr lang="en-US" sz="4300" dirty="0">
                <a:latin typeface="+mj-lt"/>
              </a:rPr>
              <a:t>Use of good agricultural practices in the cultivation of fresh agricultural products</a:t>
            </a:r>
          </a:p>
          <a:p>
            <a:pPr marL="361950" indent="-361950">
              <a:buFont typeface="Wingdings" panose="05000000000000000000" pitchFamily="2" charset="2"/>
              <a:buChar char="Ø"/>
            </a:pPr>
            <a:r>
              <a:rPr lang="en-US" sz="4300" dirty="0">
                <a:latin typeface="+mj-lt"/>
              </a:rPr>
              <a:t>Implementation of food safety standards based on the principles of HACCP, GMP and Codex (ISO 22000) </a:t>
            </a:r>
          </a:p>
          <a:p>
            <a:pPr marL="361950" indent="-361950">
              <a:buFont typeface="Wingdings" panose="05000000000000000000" pitchFamily="2" charset="2"/>
              <a:buChar char="Ø"/>
            </a:pPr>
            <a:r>
              <a:rPr lang="en-US" sz="4300" dirty="0">
                <a:latin typeface="+mj-lt"/>
              </a:rPr>
              <a:t>Implementation of commercial standards recognized by GFSI (GLOBALGAP, FSSC 22000, BRC, IFS, etc.)</a:t>
            </a:r>
            <a:endParaRPr lang="ru-RU" sz="4300" dirty="0">
              <a:latin typeface="+mj-lt"/>
            </a:endParaRPr>
          </a:p>
          <a:p>
            <a:pPr marL="361950" indent="-361950">
              <a:buFont typeface="Wingdings" panose="05000000000000000000" pitchFamily="2" charset="2"/>
              <a:buChar char="Ø"/>
            </a:pPr>
            <a:r>
              <a:rPr lang="en-US" sz="4300" dirty="0">
                <a:latin typeface="+mj-lt"/>
              </a:rPr>
              <a:t>Implementation of standards for certain target groups of consumers, such as HALAL, KOSHER, ORGANIC to increase the added value of food products</a:t>
            </a:r>
          </a:p>
          <a:p>
            <a:pPr marL="361950" indent="-361950">
              <a:buFont typeface="Wingdings" panose="05000000000000000000" pitchFamily="2" charset="2"/>
              <a:buChar char="Ø"/>
            </a:pPr>
            <a:r>
              <a:rPr lang="en-US" sz="4300" dirty="0">
                <a:latin typeface="+mj-lt"/>
              </a:rPr>
              <a:t>Implementation of food safety standards by trade companies engaged in food export, such as BRC Global Standard for Agents and Brokers, IFS Broker, etc.</a:t>
            </a:r>
          </a:p>
          <a:p>
            <a:pPr marL="361950" indent="-361950">
              <a:buFont typeface="Wingdings" panose="05000000000000000000" pitchFamily="2" charset="2"/>
              <a:buChar char="Ø"/>
            </a:pPr>
            <a:r>
              <a:rPr lang="en-US" sz="4300" dirty="0">
                <a:latin typeface="+mj-lt"/>
              </a:rPr>
              <a:t>Unification and regional cooperation</a:t>
            </a:r>
          </a:p>
          <a:p>
            <a:pPr marL="361950" indent="-361950">
              <a:buFont typeface="Wingdings" panose="05000000000000000000" pitchFamily="2" charset="2"/>
              <a:buChar char="Ø"/>
            </a:pPr>
            <a:r>
              <a:rPr lang="en-US" sz="4300" dirty="0">
                <a:latin typeface="+mj-lt"/>
              </a:rPr>
              <a:t>Creation of production cooperatives</a:t>
            </a:r>
            <a:endParaRPr lang="ru-RU" sz="4300" dirty="0">
              <a:latin typeface="+mj-lt"/>
            </a:endParaRPr>
          </a:p>
          <a:p>
            <a:endParaRPr lang="ru-RU" dirty="0"/>
          </a:p>
        </p:txBody>
      </p:sp>
      <p:sp>
        <p:nvSpPr>
          <p:cNvPr id="4" name="Номер слайда 3"/>
          <p:cNvSpPr>
            <a:spLocks noGrp="1"/>
          </p:cNvSpPr>
          <p:nvPr>
            <p:ph type="sldNum" sz="quarter" idx="12"/>
          </p:nvPr>
        </p:nvSpPr>
        <p:spPr>
          <a:xfrm>
            <a:off x="9884130" y="6394471"/>
            <a:ext cx="1312025" cy="365125"/>
          </a:xfrm>
        </p:spPr>
        <p:txBody>
          <a:bodyPr/>
          <a:lstStyle/>
          <a:p>
            <a:fld id="{A525EF9E-BF13-42C4-A6B1-03416AB430CC}" type="slidenum">
              <a:rPr lang="ru-RU" smtClean="0"/>
              <a:t>32</a:t>
            </a:fld>
            <a:endParaRPr lang="ru-RU" dirty="0"/>
          </a:p>
        </p:txBody>
      </p:sp>
    </p:spTree>
    <p:extLst>
      <p:ext uri="{BB962C8B-B14F-4D97-AF65-F5344CB8AC3E}">
        <p14:creationId xmlns:p14="http://schemas.microsoft.com/office/powerpoint/2010/main" val="917173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540" y="193965"/>
            <a:ext cx="9155987" cy="1299411"/>
          </a:xfrm>
        </p:spPr>
        <p:txBody>
          <a:bodyPr>
            <a:normAutofit fontScale="90000"/>
          </a:bodyPr>
          <a:lstStyle/>
          <a:p>
            <a:pPr algn="ctr"/>
            <a:br>
              <a:rPr lang="en-US" b="1" dirty="0">
                <a:solidFill>
                  <a:schemeClr val="accent3">
                    <a:lumMod val="75000"/>
                  </a:schemeClr>
                </a:solidFill>
                <a:effectLst>
                  <a:outerShdw blurRad="38100" dist="38100" dir="2700000" algn="tl">
                    <a:srgbClr val="000000">
                      <a:alpha val="43137"/>
                    </a:srgbClr>
                  </a:outerShdw>
                </a:effectLst>
              </a:rPr>
            </a:br>
            <a:r>
              <a:rPr lang="en-US" b="1" dirty="0">
                <a:solidFill>
                  <a:schemeClr val="accent3">
                    <a:lumMod val="75000"/>
                  </a:schemeClr>
                </a:solidFill>
                <a:effectLst>
                  <a:outerShdw blurRad="38100" dist="38100" dir="2700000" algn="tl">
                    <a:srgbClr val="000000">
                      <a:alpha val="43137"/>
                    </a:srgbClr>
                  </a:outerShdw>
                </a:effectLst>
              </a:rPr>
              <a:t>The international standard GLOBALG.A. P.</a:t>
            </a:r>
            <a:endParaRPr lang="ru-RU" b="1" dirty="0">
              <a:solidFill>
                <a:schemeClr val="accent3">
                  <a:lumMod val="75000"/>
                </a:schemeClr>
              </a:solidFill>
              <a:effectLst>
                <a:outerShdw blurRad="38100" dist="38100" dir="2700000" algn="tl">
                  <a:srgbClr val="000000">
                    <a:alpha val="43137"/>
                  </a:srgbClr>
                </a:outerShdw>
              </a:effectLst>
            </a:endParaRPr>
          </a:p>
        </p:txBody>
      </p:sp>
      <p:sp>
        <p:nvSpPr>
          <p:cNvPr id="9" name="Объект 2"/>
          <p:cNvSpPr>
            <a:spLocks noGrp="1"/>
          </p:cNvSpPr>
          <p:nvPr>
            <p:ph sz="half" idx="1"/>
          </p:nvPr>
        </p:nvSpPr>
        <p:spPr>
          <a:xfrm>
            <a:off x="748642" y="1828354"/>
            <a:ext cx="4895055" cy="4119772"/>
          </a:xfrm>
        </p:spPr>
        <p:txBody>
          <a:bodyPr>
            <a:normAutofit/>
          </a:bodyPr>
          <a:lstStyle/>
          <a:p>
            <a:pPr marL="0" indent="0">
              <a:buNone/>
            </a:pPr>
            <a:r>
              <a:rPr lang="en-US" dirty="0">
                <a:latin typeface="+mj-lt"/>
              </a:rPr>
              <a:t>The </a:t>
            </a:r>
            <a:r>
              <a:rPr lang="en-US" b="1" u="sng" dirty="0">
                <a:latin typeface="+mj-lt"/>
              </a:rPr>
              <a:t>standard</a:t>
            </a:r>
            <a:r>
              <a:rPr lang="en-US" dirty="0">
                <a:latin typeface="+mj-lt"/>
              </a:rPr>
              <a:t> ensures the safety of grown agricultural products.</a:t>
            </a:r>
            <a:endParaRPr lang="ru-RU" dirty="0">
              <a:latin typeface="+mj-lt"/>
            </a:endParaRPr>
          </a:p>
          <a:p>
            <a:pPr marL="0" indent="0">
              <a:buNone/>
            </a:pPr>
            <a:r>
              <a:rPr lang="en-US" b="1" u="sng" dirty="0"/>
              <a:t>Certification</a:t>
            </a:r>
            <a:r>
              <a:rPr lang="en-US" dirty="0"/>
              <a:t> covers the full production cycle.</a:t>
            </a:r>
          </a:p>
          <a:p>
            <a:pPr marL="0" indent="0">
              <a:buNone/>
            </a:pPr>
            <a:endParaRPr lang="en-US" dirty="0">
              <a:latin typeface="+mj-lt"/>
            </a:endParaRPr>
          </a:p>
          <a:p>
            <a:pPr marL="0" indent="0">
              <a:buNone/>
            </a:pPr>
            <a:r>
              <a:rPr lang="en-US" b="1" dirty="0">
                <a:latin typeface="+mj-lt"/>
              </a:rPr>
              <a:t>The main stages of building the GLOBALG.A.P. system.:</a:t>
            </a:r>
            <a:endParaRPr lang="ru-RU" b="1" dirty="0">
              <a:latin typeface="+mj-lt"/>
            </a:endParaRPr>
          </a:p>
          <a:p>
            <a:pPr marL="361950" indent="-271463">
              <a:buFont typeface="Wingdings" panose="05000000000000000000" pitchFamily="2" charset="2"/>
              <a:buChar char="Ø"/>
            </a:pPr>
            <a:r>
              <a:rPr lang="en-US" dirty="0">
                <a:latin typeface="+mj-lt"/>
              </a:rPr>
              <a:t>Preparation of the farm</a:t>
            </a:r>
          </a:p>
          <a:p>
            <a:pPr marL="361950" indent="-271463">
              <a:buFont typeface="Wingdings" panose="05000000000000000000" pitchFamily="2" charset="2"/>
              <a:buChar char="Ø"/>
            </a:pPr>
            <a:r>
              <a:rPr lang="en-US" dirty="0">
                <a:latin typeface="+mj-lt"/>
              </a:rPr>
              <a:t>Personnel training</a:t>
            </a:r>
          </a:p>
          <a:p>
            <a:pPr marL="361950" indent="-271463">
              <a:buFont typeface="Wingdings" panose="05000000000000000000" pitchFamily="2" charset="2"/>
              <a:buChar char="Ø"/>
            </a:pPr>
            <a:r>
              <a:rPr lang="en-US" dirty="0">
                <a:latin typeface="+mj-lt"/>
              </a:rPr>
              <a:t>Implementation of criteria for compliance with the requirements of the standard</a:t>
            </a:r>
            <a:endParaRPr lang="ru-RU" dirty="0">
              <a:latin typeface="+mj-lt"/>
            </a:endParaRPr>
          </a:p>
          <a:p>
            <a:pPr marL="0" indent="0">
              <a:buNone/>
            </a:pPr>
            <a:endParaRPr lang="en-US" sz="2400" dirty="0"/>
          </a:p>
          <a:p>
            <a:pPr marL="0" indent="0">
              <a:buNone/>
            </a:pPr>
            <a:endParaRPr lang="ru-RU" sz="24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940" y="1629518"/>
            <a:ext cx="6925902" cy="3033017"/>
          </a:xfrm>
          <a:prstGeom prst="rect">
            <a:avLst/>
          </a:prstGeom>
        </p:spPr>
      </p:pic>
      <p:sp>
        <p:nvSpPr>
          <p:cNvPr id="3" name="Номер слайда 2"/>
          <p:cNvSpPr>
            <a:spLocks noGrp="1"/>
          </p:cNvSpPr>
          <p:nvPr>
            <p:ph type="sldNum" sz="quarter" idx="12"/>
          </p:nvPr>
        </p:nvSpPr>
        <p:spPr/>
        <p:txBody>
          <a:bodyPr/>
          <a:lstStyle/>
          <a:p>
            <a:fld id="{A525EF9E-BF13-42C4-A6B1-03416AB430CC}" type="slidenum">
              <a:rPr lang="ru-RU" smtClean="0"/>
              <a:t>33</a:t>
            </a:fld>
            <a:endParaRPr lang="ru-RU" dirty="0"/>
          </a:p>
        </p:txBody>
      </p:sp>
      <p:sp>
        <p:nvSpPr>
          <p:cNvPr id="4" name="TextBox 3">
            <a:extLst>
              <a:ext uri="{FF2B5EF4-FFF2-40B4-BE49-F238E27FC236}">
                <a16:creationId xmlns:a16="http://schemas.microsoft.com/office/drawing/2014/main" id="{29ACBFFE-9245-4FEA-8BD0-128CEEF3E7B9}"/>
              </a:ext>
            </a:extLst>
          </p:cNvPr>
          <p:cNvSpPr txBox="1"/>
          <p:nvPr/>
        </p:nvSpPr>
        <p:spPr>
          <a:xfrm>
            <a:off x="10029661" y="2270786"/>
            <a:ext cx="1700784" cy="1323439"/>
          </a:xfrm>
          <a:prstGeom prst="rect">
            <a:avLst/>
          </a:prstGeom>
          <a:solidFill>
            <a:schemeClr val="accent1"/>
          </a:solidFill>
        </p:spPr>
        <p:txBody>
          <a:bodyPr wrap="square" rtlCol="0">
            <a:spAutoFit/>
          </a:bodyPr>
          <a:lstStyle/>
          <a:p>
            <a:pPr algn="ctr"/>
            <a:r>
              <a:rPr lang="en-US" sz="1600" dirty="0">
                <a:solidFill>
                  <a:schemeClr val="bg1"/>
                </a:solidFill>
              </a:rPr>
              <a:t>More than 170000 </a:t>
            </a:r>
            <a:r>
              <a:rPr lang="en-US" sz="1600" b="1" dirty="0">
                <a:solidFill>
                  <a:schemeClr val="bg1"/>
                </a:solidFill>
              </a:rPr>
              <a:t>certified producers</a:t>
            </a:r>
          </a:p>
          <a:p>
            <a:pPr algn="ctr"/>
            <a:r>
              <a:rPr lang="en-US" sz="1600" dirty="0">
                <a:solidFill>
                  <a:schemeClr val="bg1"/>
                </a:solidFill>
              </a:rPr>
              <a:t>From more than 124 countries</a:t>
            </a:r>
          </a:p>
        </p:txBody>
      </p:sp>
    </p:spTree>
    <p:extLst>
      <p:ext uri="{BB962C8B-B14F-4D97-AF65-F5344CB8AC3E}">
        <p14:creationId xmlns:p14="http://schemas.microsoft.com/office/powerpoint/2010/main" val="1621717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05130" y="33090"/>
            <a:ext cx="9383712" cy="1428750"/>
          </a:xfrm>
        </p:spPr>
        <p:txBody>
          <a:bodyPr anchor="t">
            <a:noAutofit/>
          </a:bodyPr>
          <a:lstStyle/>
          <a:p>
            <a:pPr algn="ctr"/>
            <a:r>
              <a:rPr lang="en-US" sz="4000" b="1" dirty="0">
                <a:solidFill>
                  <a:schemeClr val="accent3">
                    <a:lumMod val="75000"/>
                  </a:schemeClr>
                </a:solidFill>
                <a:effectLst>
                  <a:outerShdw blurRad="38100" dist="38100" dir="2700000" algn="tl">
                    <a:srgbClr val="000000">
                      <a:alpha val="43137"/>
                    </a:srgbClr>
                  </a:outerShdw>
                </a:effectLst>
              </a:rPr>
              <a:t>Advantages of a company that has GLOBALG.A.P. certificate</a:t>
            </a:r>
            <a:endParaRPr lang="ru-RU" sz="4000" b="1" dirty="0">
              <a:solidFill>
                <a:schemeClr val="accent3">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4294967295"/>
          </p:nvPr>
        </p:nvSpPr>
        <p:spPr>
          <a:xfrm>
            <a:off x="933651" y="1377950"/>
            <a:ext cx="10462661" cy="4832350"/>
          </a:xfrm>
        </p:spPr>
        <p:txBody>
          <a:bodyPr>
            <a:noAutofit/>
          </a:bodyPr>
          <a:lstStyle/>
          <a:p>
            <a:pPr marL="806450" indent="-363538">
              <a:buFont typeface="Wingdings" panose="05000000000000000000" pitchFamily="2" charset="2"/>
              <a:buChar char="Ø"/>
              <a:tabLst>
                <a:tab pos="442913" algn="l"/>
              </a:tabLst>
            </a:pPr>
            <a:r>
              <a:rPr lang="en-US" sz="2200" dirty="0">
                <a:latin typeface="+mj-lt"/>
              </a:rPr>
              <a:t>Expansion of geography of deliveries in the international market,</a:t>
            </a:r>
          </a:p>
          <a:p>
            <a:pPr marL="806450" indent="-363538">
              <a:buFont typeface="Wingdings" panose="05000000000000000000" pitchFamily="2" charset="2"/>
              <a:buChar char="Ø"/>
              <a:tabLst>
                <a:tab pos="442913" algn="l"/>
              </a:tabLst>
            </a:pPr>
            <a:r>
              <a:rPr lang="en-US" sz="2200" dirty="0">
                <a:latin typeface="+mj-lt"/>
              </a:rPr>
              <a:t>Traceability of agricultural products,</a:t>
            </a:r>
          </a:p>
          <a:p>
            <a:pPr marL="806450" indent="-363538">
              <a:buFont typeface="Wingdings" panose="05000000000000000000" pitchFamily="2" charset="2"/>
              <a:buChar char="Ø"/>
              <a:tabLst>
                <a:tab pos="442913" algn="l"/>
              </a:tabLst>
            </a:pPr>
            <a:r>
              <a:rPr lang="en-US" sz="2200" dirty="0">
                <a:latin typeface="+mj-lt"/>
              </a:rPr>
              <a:t>Trust in farming and its products by consumers,</a:t>
            </a:r>
          </a:p>
          <a:p>
            <a:pPr marL="806450" indent="-363538">
              <a:buFont typeface="Wingdings" panose="05000000000000000000" pitchFamily="2" charset="2"/>
              <a:buChar char="Ø"/>
              <a:tabLst>
                <a:tab pos="442913" algn="l"/>
              </a:tabLst>
            </a:pPr>
            <a:r>
              <a:rPr lang="en-US" sz="2200" dirty="0">
                <a:latin typeface="+mj-lt"/>
              </a:rPr>
              <a:t>Improving the status of products for retailers,</a:t>
            </a:r>
          </a:p>
          <a:p>
            <a:pPr marL="806450" indent="-363538">
              <a:buFont typeface="Wingdings" panose="05000000000000000000" pitchFamily="2" charset="2"/>
              <a:buChar char="Ø"/>
              <a:tabLst>
                <a:tab pos="442913" algn="l"/>
              </a:tabLst>
            </a:pPr>
            <a:r>
              <a:rPr lang="en-US" sz="2200" dirty="0">
                <a:latin typeface="+mj-lt"/>
              </a:rPr>
              <a:t>Proper consideration of chemical and fertilizer applications,</a:t>
            </a:r>
          </a:p>
          <a:p>
            <a:pPr marL="806450" indent="-363538">
              <a:buFont typeface="Wingdings" panose="05000000000000000000" pitchFamily="2" charset="2"/>
              <a:buChar char="Ø"/>
              <a:tabLst>
                <a:tab pos="442913" algn="l"/>
              </a:tabLst>
            </a:pPr>
            <a:r>
              <a:rPr lang="en-US" sz="2200" dirty="0">
                <a:latin typeface="+mj-lt"/>
              </a:rPr>
              <a:t>Food safety guarantee,</a:t>
            </a:r>
          </a:p>
          <a:p>
            <a:pPr marL="806450" indent="-363538">
              <a:buFont typeface="Wingdings" panose="05000000000000000000" pitchFamily="2" charset="2"/>
              <a:buChar char="Ø"/>
              <a:tabLst>
                <a:tab pos="442913" algn="l"/>
              </a:tabLst>
            </a:pPr>
            <a:r>
              <a:rPr lang="en-US" sz="2200" dirty="0">
                <a:latin typeface="+mj-lt"/>
              </a:rPr>
              <a:t>Minimization of negative impact on the environment,</a:t>
            </a:r>
          </a:p>
          <a:p>
            <a:pPr marL="806450" indent="-363538">
              <a:buFont typeface="Wingdings" panose="05000000000000000000" pitchFamily="2" charset="2"/>
              <a:buChar char="Ø"/>
              <a:tabLst>
                <a:tab pos="442913" algn="l"/>
              </a:tabLst>
            </a:pPr>
            <a:r>
              <a:rPr lang="en-US" sz="2200" dirty="0">
                <a:latin typeface="+mj-lt"/>
              </a:rPr>
              <a:t>Improving the company's interaction with other manufacturers,</a:t>
            </a:r>
          </a:p>
          <a:p>
            <a:pPr marL="806450" indent="-363538">
              <a:buFont typeface="Wingdings" panose="05000000000000000000" pitchFamily="2" charset="2"/>
              <a:buChar char="Ø"/>
              <a:tabLst>
                <a:tab pos="442913" algn="l"/>
              </a:tabLst>
            </a:pPr>
            <a:r>
              <a:rPr lang="en-US" sz="2200" dirty="0">
                <a:latin typeface="+mj-lt"/>
              </a:rPr>
              <a:t>Harmonization of food safety management systems, health and safety of workers and environmental protection.</a:t>
            </a:r>
            <a:endParaRPr lang="ru-RU" sz="2200" dirty="0">
              <a:latin typeface="+mj-lt"/>
            </a:endParaRPr>
          </a:p>
        </p:txBody>
      </p:sp>
      <p:sp>
        <p:nvSpPr>
          <p:cNvPr id="4" name="Номер слайда 3"/>
          <p:cNvSpPr>
            <a:spLocks noGrp="1"/>
          </p:cNvSpPr>
          <p:nvPr>
            <p:ph type="sldNum" sz="quarter" idx="12"/>
          </p:nvPr>
        </p:nvSpPr>
        <p:spPr/>
        <p:txBody>
          <a:bodyPr/>
          <a:lstStyle/>
          <a:p>
            <a:fld id="{A525EF9E-BF13-42C4-A6B1-03416AB430CC}" type="slidenum">
              <a:rPr lang="ru-RU" smtClean="0"/>
              <a:t>34</a:t>
            </a:fld>
            <a:endParaRPr lang="ru-RU" dirty="0"/>
          </a:p>
        </p:txBody>
      </p:sp>
    </p:spTree>
    <p:extLst>
      <p:ext uri="{BB962C8B-B14F-4D97-AF65-F5344CB8AC3E}">
        <p14:creationId xmlns:p14="http://schemas.microsoft.com/office/powerpoint/2010/main" val="3404942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9726" y="33090"/>
            <a:ext cx="9352547" cy="924414"/>
          </a:xfrm>
        </p:spPr>
        <p:txBody>
          <a:bodyPr anchor="t">
            <a:noAutofit/>
          </a:bodyPr>
          <a:lstStyle/>
          <a:p>
            <a:pPr algn="ctr"/>
            <a:r>
              <a:rPr lang="en-US" sz="4000" b="1" dirty="0">
                <a:solidFill>
                  <a:schemeClr val="accent3">
                    <a:lumMod val="75000"/>
                  </a:schemeClr>
                </a:solidFill>
                <a:effectLst>
                  <a:outerShdw blurRad="38100" dist="38100" dir="2700000" algn="tl">
                    <a:srgbClr val="000000">
                      <a:alpha val="43137"/>
                    </a:srgbClr>
                  </a:outerShdw>
                </a:effectLst>
              </a:rPr>
              <a:t>Key points in implementing GLOBALG.A.P.</a:t>
            </a:r>
            <a:endParaRPr lang="ru-RU" sz="4000" b="1" dirty="0">
              <a:solidFill>
                <a:schemeClr val="accent3">
                  <a:lumMod val="75000"/>
                </a:schemeClr>
              </a:solidFill>
              <a:effectLst>
                <a:outerShdw blurRad="38100" dist="38100" dir="2700000" algn="tl">
                  <a:srgbClr val="000000">
                    <a:alpha val="43137"/>
                  </a:srgbClr>
                </a:outerShdw>
              </a:effectLst>
            </a:endParaRPr>
          </a:p>
        </p:txBody>
      </p:sp>
      <p:graphicFrame>
        <p:nvGraphicFramePr>
          <p:cNvPr id="14" name="Схема 13"/>
          <p:cNvGraphicFramePr/>
          <p:nvPr>
            <p:extLst>
              <p:ext uri="{D42A27DB-BD31-4B8C-83A1-F6EECF244321}">
                <p14:modId xmlns:p14="http://schemas.microsoft.com/office/powerpoint/2010/main" val="604506417"/>
              </p:ext>
            </p:extLst>
          </p:nvPr>
        </p:nvGraphicFramePr>
        <p:xfrm>
          <a:off x="760492" y="1178814"/>
          <a:ext cx="10611938" cy="509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0F6B4638-405D-4A43-9AED-1D5940BB82B1}" type="slidenum">
              <a:rPr lang="ru-RU" smtClean="0"/>
              <a:t>35</a:t>
            </a:fld>
            <a:endParaRPr lang="ru-RU" dirty="0"/>
          </a:p>
        </p:txBody>
      </p:sp>
    </p:spTree>
    <p:extLst>
      <p:ext uri="{BB962C8B-B14F-4D97-AF65-F5344CB8AC3E}">
        <p14:creationId xmlns:p14="http://schemas.microsoft.com/office/powerpoint/2010/main" val="1894824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3043" y="-158623"/>
            <a:ext cx="10133400" cy="1316181"/>
          </a:xfrm>
        </p:spPr>
        <p:txBody>
          <a:bodyPr>
            <a:normAutofit/>
          </a:bodyPr>
          <a:lstStyle/>
          <a:p>
            <a:pPr algn="ctr"/>
            <a:r>
              <a:rPr lang="en-US" b="1" dirty="0">
                <a:solidFill>
                  <a:srgbClr val="00B050"/>
                </a:solidFill>
                <a:effectLst>
                  <a:outerShdw blurRad="38100" dist="38100" dir="2700000" algn="tl">
                    <a:srgbClr val="000000">
                      <a:alpha val="43137"/>
                    </a:srgbClr>
                  </a:outerShdw>
                </a:effectLst>
              </a:rPr>
              <a:t>International standard “ORGANIC”</a:t>
            </a:r>
            <a:endParaRPr lang="ru-RU" b="1" dirty="0">
              <a:solidFill>
                <a:srgbClr val="00B050"/>
              </a:solidFill>
              <a:effectLst>
                <a:outerShdw blurRad="38100" dist="38100" dir="2700000" algn="tl">
                  <a:srgbClr val="000000">
                    <a:alpha val="43137"/>
                  </a:srgbClr>
                </a:outerShdw>
              </a:effectLst>
            </a:endParaRPr>
          </a:p>
        </p:txBody>
      </p:sp>
      <p:sp>
        <p:nvSpPr>
          <p:cNvPr id="4" name="Объект 3"/>
          <p:cNvSpPr>
            <a:spLocks noGrp="1"/>
          </p:cNvSpPr>
          <p:nvPr>
            <p:ph sz="half" idx="1"/>
          </p:nvPr>
        </p:nvSpPr>
        <p:spPr>
          <a:xfrm>
            <a:off x="404416" y="1943428"/>
            <a:ext cx="5299268" cy="4086180"/>
          </a:xfrm>
        </p:spPr>
        <p:txBody>
          <a:bodyPr anchor="t">
            <a:normAutofit/>
          </a:bodyPr>
          <a:lstStyle/>
          <a:p>
            <a:pPr algn="just"/>
            <a:r>
              <a:rPr lang="en-US" sz="2400" dirty="0">
                <a:latin typeface="+mj-lt"/>
              </a:rPr>
              <a:t>The </a:t>
            </a:r>
            <a:r>
              <a:rPr lang="en-US" sz="2400" b="1" dirty="0">
                <a:latin typeface="+mj-lt"/>
              </a:rPr>
              <a:t>standard</a:t>
            </a:r>
            <a:r>
              <a:rPr lang="en-US" sz="2400" dirty="0">
                <a:latin typeface="+mj-lt"/>
              </a:rPr>
              <a:t> builds a production management system based on organic agriculture.</a:t>
            </a:r>
          </a:p>
          <a:p>
            <a:pPr algn="just"/>
            <a:r>
              <a:rPr lang="en-US" sz="2400" dirty="0">
                <a:latin typeface="+mj-lt"/>
              </a:rPr>
              <a:t>It has become especially relevant for the climate change trend, since it is agriculture that is one of the reasons for the high atmospheric emission of CO2 and soil erosion.</a:t>
            </a:r>
            <a:endParaRPr lang="ru-RU" sz="2400" dirty="0">
              <a:latin typeface="+mj-lt"/>
            </a:endParaRPr>
          </a:p>
          <a:p>
            <a:pPr algn="just"/>
            <a:r>
              <a:rPr lang="en-US" sz="2400" dirty="0">
                <a:latin typeface="+mj-lt"/>
              </a:rPr>
              <a:t>In a number of countries (EU, USA, India) it is supported by the state.</a:t>
            </a:r>
          </a:p>
          <a:p>
            <a:endParaRPr lang="ru-RU" sz="1700" dirty="0"/>
          </a:p>
          <a:p>
            <a:endParaRPr lang="ru-RU" sz="1700" dirty="0"/>
          </a:p>
        </p:txBody>
      </p:sp>
      <p:sp>
        <p:nvSpPr>
          <p:cNvPr id="6" name="Текст 6"/>
          <p:cNvSpPr txBox="1">
            <a:spLocks/>
          </p:cNvSpPr>
          <p:nvPr/>
        </p:nvSpPr>
        <p:spPr>
          <a:xfrm>
            <a:off x="232963" y="4593392"/>
            <a:ext cx="10133014" cy="159327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algn="ctr"/>
            <a:endParaRPr lang="ru-RU"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356" y="1738265"/>
            <a:ext cx="3414345" cy="1857397"/>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3338" y="3602590"/>
            <a:ext cx="2591001" cy="259100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6840" y="3688671"/>
            <a:ext cx="2458556" cy="2458556"/>
          </a:xfrm>
          <a:prstGeom prst="rect">
            <a:avLst/>
          </a:prstGeom>
        </p:spPr>
      </p:pic>
      <p:sp>
        <p:nvSpPr>
          <p:cNvPr id="5" name="Номер слайда 4"/>
          <p:cNvSpPr>
            <a:spLocks noGrp="1"/>
          </p:cNvSpPr>
          <p:nvPr>
            <p:ph type="sldNum" sz="quarter" idx="12"/>
          </p:nvPr>
        </p:nvSpPr>
        <p:spPr/>
        <p:txBody>
          <a:bodyPr/>
          <a:lstStyle/>
          <a:p>
            <a:fld id="{A525EF9E-BF13-42C4-A6B1-03416AB430CC}" type="slidenum">
              <a:rPr lang="ru-RU" smtClean="0"/>
              <a:t>36</a:t>
            </a:fld>
            <a:endParaRPr lang="ru-RU" dirty="0"/>
          </a:p>
        </p:txBody>
      </p:sp>
    </p:spTree>
    <p:extLst>
      <p:ext uri="{BB962C8B-B14F-4D97-AF65-F5344CB8AC3E}">
        <p14:creationId xmlns:p14="http://schemas.microsoft.com/office/powerpoint/2010/main" val="4259249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990" y="3056"/>
            <a:ext cx="9014695" cy="1320800"/>
          </a:xfrm>
        </p:spPr>
        <p:txBody>
          <a:bodyPr>
            <a:normAutofit fontScale="90000"/>
          </a:bodyPr>
          <a:lstStyle/>
          <a:p>
            <a:pPr algn="ctr"/>
            <a:r>
              <a:rPr lang="en-US" b="1" dirty="0">
                <a:solidFill>
                  <a:srgbClr val="00B050"/>
                </a:solidFill>
                <a:effectLst>
                  <a:outerShdw blurRad="38100" dist="38100" dir="2700000" algn="tl">
                    <a:srgbClr val="000000">
                      <a:alpha val="43137"/>
                    </a:srgbClr>
                  </a:outerShdw>
                </a:effectLst>
              </a:rPr>
              <a:t>Benefits of implementing the ORGANIC standard</a:t>
            </a:r>
            <a:endParaRPr lang="ru-RU" b="1" dirty="0">
              <a:solidFill>
                <a:srgbClr val="00B05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30924" y="1432186"/>
            <a:ext cx="6241891" cy="4955309"/>
          </a:xfrm>
        </p:spPr>
        <p:txBody>
          <a:bodyPr>
            <a:normAutofit/>
          </a:bodyPr>
          <a:lstStyle/>
          <a:p>
            <a:pPr marL="361950" indent="-361950">
              <a:buFont typeface="Wingdings" panose="05000000000000000000" pitchFamily="2" charset="2"/>
              <a:buChar char="Ø"/>
              <a:tabLst>
                <a:tab pos="442913" algn="l"/>
              </a:tabLst>
            </a:pPr>
            <a:r>
              <a:rPr lang="en-US" dirty="0">
                <a:latin typeface="+mj-lt"/>
              </a:rPr>
              <a:t>High price and value of grown products</a:t>
            </a:r>
          </a:p>
          <a:p>
            <a:pPr marL="361950" indent="-361950">
              <a:buFont typeface="Wingdings" panose="05000000000000000000" pitchFamily="2" charset="2"/>
              <a:buChar char="Ø"/>
              <a:tabLst>
                <a:tab pos="442913" algn="l"/>
              </a:tabLst>
            </a:pPr>
            <a:r>
              <a:rPr lang="en-US" dirty="0">
                <a:latin typeface="+mj-lt"/>
              </a:rPr>
              <a:t>The challenge is to promote ecosystem health and biodiversity</a:t>
            </a:r>
          </a:p>
          <a:p>
            <a:pPr marL="361950" indent="-361950">
              <a:buFont typeface="Wingdings" panose="05000000000000000000" pitchFamily="2" charset="2"/>
              <a:buChar char="Ø"/>
              <a:tabLst>
                <a:tab pos="442913" algn="l"/>
              </a:tabLst>
            </a:pPr>
            <a:r>
              <a:rPr lang="en-US" dirty="0">
                <a:latin typeface="+mj-lt"/>
              </a:rPr>
              <a:t>Improves soil fertility, contributing to its recovery. Reduce the risk of desertification</a:t>
            </a:r>
          </a:p>
          <a:p>
            <a:pPr marL="361950" indent="-361950">
              <a:buFont typeface="Wingdings" panose="05000000000000000000" pitchFamily="2" charset="2"/>
              <a:buChar char="Ø"/>
              <a:tabLst>
                <a:tab pos="442913" algn="l"/>
              </a:tabLst>
            </a:pPr>
            <a:r>
              <a:rPr lang="en-US" dirty="0">
                <a:latin typeface="+mj-lt"/>
              </a:rPr>
              <a:t>Reduces the risk of water pollution</a:t>
            </a:r>
          </a:p>
          <a:p>
            <a:pPr marL="361950" indent="-361950">
              <a:buFont typeface="Wingdings" panose="05000000000000000000" pitchFamily="2" charset="2"/>
              <a:buChar char="Ø"/>
              <a:tabLst>
                <a:tab pos="442913" algn="l"/>
              </a:tabLst>
            </a:pPr>
            <a:r>
              <a:rPr lang="en-US" dirty="0">
                <a:latin typeface="+mj-lt"/>
              </a:rPr>
              <a:t>Organic farms are energy efficient</a:t>
            </a:r>
            <a:endParaRPr lang="ru-RU" dirty="0">
              <a:latin typeface="+mj-lt"/>
            </a:endParaRPr>
          </a:p>
          <a:p>
            <a:pPr marL="361950" indent="-361950">
              <a:buFont typeface="Wingdings" panose="05000000000000000000" pitchFamily="2" charset="2"/>
              <a:buChar char="Ø"/>
              <a:tabLst>
                <a:tab pos="442913" algn="l"/>
              </a:tabLst>
            </a:pPr>
            <a:r>
              <a:rPr lang="en-US" dirty="0">
                <a:latin typeface="+mj-lt"/>
              </a:rPr>
              <a:t>Contributes to employment growth of rural population</a:t>
            </a:r>
          </a:p>
          <a:p>
            <a:pPr marL="361950" indent="-361950">
              <a:buFont typeface="Wingdings" panose="05000000000000000000" pitchFamily="2" charset="2"/>
              <a:buChar char="Ø"/>
              <a:tabLst>
                <a:tab pos="442913" algn="l"/>
              </a:tabLst>
            </a:pPr>
            <a:r>
              <a:rPr lang="en-US" dirty="0">
                <a:latin typeface="+mj-lt"/>
              </a:rPr>
              <a:t>Encourages the cooperation</a:t>
            </a:r>
          </a:p>
          <a:p>
            <a:pPr marL="361950" indent="-361950">
              <a:buFont typeface="Wingdings" panose="05000000000000000000" pitchFamily="2" charset="2"/>
              <a:buChar char="Ø"/>
              <a:tabLst>
                <a:tab pos="442913" algn="l"/>
              </a:tabLst>
            </a:pPr>
            <a:r>
              <a:rPr lang="en-US" dirty="0">
                <a:latin typeface="+mj-lt"/>
              </a:rPr>
              <a:t>Consumers prefer organic products over traditional products</a:t>
            </a:r>
            <a:endParaRPr lang="ru-RU" dirty="0">
              <a:latin typeface="+mj-lt"/>
            </a:endParaRPr>
          </a:p>
          <a:p>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937" y="2009868"/>
            <a:ext cx="5130368" cy="3051019"/>
          </a:xfrm>
          <a:prstGeom prst="rect">
            <a:avLst/>
          </a:prstGeom>
        </p:spPr>
      </p:pic>
      <p:sp>
        <p:nvSpPr>
          <p:cNvPr id="5" name="Номер слайда 4"/>
          <p:cNvSpPr>
            <a:spLocks noGrp="1"/>
          </p:cNvSpPr>
          <p:nvPr>
            <p:ph type="sldNum" sz="quarter" idx="12"/>
          </p:nvPr>
        </p:nvSpPr>
        <p:spPr/>
        <p:txBody>
          <a:bodyPr/>
          <a:lstStyle/>
          <a:p>
            <a:fld id="{A525EF9E-BF13-42C4-A6B1-03416AB430CC}" type="slidenum">
              <a:rPr lang="ru-RU" smtClean="0"/>
              <a:t>37</a:t>
            </a:fld>
            <a:endParaRPr lang="ru-RU" dirty="0"/>
          </a:p>
        </p:txBody>
      </p:sp>
    </p:spTree>
    <p:extLst>
      <p:ext uri="{BB962C8B-B14F-4D97-AF65-F5344CB8AC3E}">
        <p14:creationId xmlns:p14="http://schemas.microsoft.com/office/powerpoint/2010/main" val="2333142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625" y="245534"/>
            <a:ext cx="10058400" cy="689422"/>
          </a:xfrm>
        </p:spPr>
        <p:txBody>
          <a:bodyPr>
            <a:normAutofit/>
          </a:bodyPr>
          <a:lstStyle/>
          <a:p>
            <a:pPr algn="ctr"/>
            <a:r>
              <a:rPr lang="en-US" sz="4000" b="1" dirty="0">
                <a:solidFill>
                  <a:schemeClr val="accent3"/>
                </a:solidFill>
                <a:effectLst>
                  <a:outerShdw blurRad="38100" dist="38100" dir="2700000" algn="tl">
                    <a:srgbClr val="000000">
                      <a:alpha val="43137"/>
                    </a:srgbClr>
                  </a:outerShdw>
                </a:effectLst>
              </a:rPr>
              <a:t>Technical regulation “ORGANIC”</a:t>
            </a:r>
            <a:endParaRPr lang="ru-RU" sz="4000" b="1" dirty="0">
              <a:solidFill>
                <a:schemeClr val="accent3"/>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733331" y="1845733"/>
            <a:ext cx="10845861" cy="4229141"/>
          </a:xfrm>
        </p:spPr>
        <p:txBody>
          <a:bodyPr>
            <a:normAutofit lnSpcReduction="10000"/>
          </a:bodyPr>
          <a:lstStyle/>
          <a:p>
            <a:pPr marL="361950" indent="-361950" algn="just">
              <a:buFont typeface="Wingdings" panose="05000000000000000000" pitchFamily="2" charset="2"/>
              <a:buChar char="Ø"/>
            </a:pPr>
            <a:r>
              <a:rPr lang="en-US" sz="2400" dirty="0">
                <a:latin typeface="+mj-lt"/>
              </a:rPr>
              <a:t>Codex Alimentarius CAC/GL 32-1999 “Guidelines for the manufacture, processing, labelling and marketing of organic food” </a:t>
            </a:r>
          </a:p>
          <a:p>
            <a:pPr marL="361950" indent="-361950" algn="just">
              <a:buFont typeface="Wingdings" panose="05000000000000000000" pitchFamily="2" charset="2"/>
              <a:buChar char="Ø"/>
            </a:pPr>
            <a:r>
              <a:rPr lang="en-US" sz="2400" dirty="0">
                <a:latin typeface="+mj-lt"/>
              </a:rPr>
              <a:t>Council regulation (EU) of 28 June 2007 No. 834/2007 on organic production and labelling of organic products</a:t>
            </a:r>
          </a:p>
          <a:p>
            <a:pPr marL="361950" indent="-361950" algn="just">
              <a:buFont typeface="Wingdings" panose="05000000000000000000" pitchFamily="2" charset="2"/>
              <a:buChar char="Ø"/>
            </a:pPr>
            <a:r>
              <a:rPr lang="en-US" sz="2400" dirty="0">
                <a:latin typeface="+mj-lt"/>
              </a:rPr>
              <a:t>Council regulation (EU) of 30 May 2018 No. 2018/848 (comes into force from 01.01.2021)</a:t>
            </a:r>
            <a:endParaRPr lang="ru-RU" sz="2400" dirty="0">
              <a:latin typeface="+mj-lt"/>
            </a:endParaRPr>
          </a:p>
          <a:p>
            <a:pPr marL="361950" indent="-361950" algn="just">
              <a:buFont typeface="Wingdings" panose="05000000000000000000" pitchFamily="2" charset="2"/>
              <a:buChar char="Ø"/>
            </a:pPr>
            <a:r>
              <a:rPr lang="en-US" sz="2400" dirty="0">
                <a:latin typeface="+mj-lt"/>
              </a:rPr>
              <a:t>USDA National Organic Programme (USA)</a:t>
            </a:r>
          </a:p>
          <a:p>
            <a:pPr marL="361950" indent="-361950" algn="just">
              <a:buFont typeface="Wingdings" panose="05000000000000000000" pitchFamily="2" charset="2"/>
              <a:buChar char="Ø"/>
            </a:pPr>
            <a:r>
              <a:rPr lang="en-US" sz="2400" dirty="0">
                <a:latin typeface="+mj-lt"/>
              </a:rPr>
              <a:t>GOST 33980-2016 Products of organic production. Rules of production, processing, marking and sale</a:t>
            </a:r>
          </a:p>
          <a:p>
            <a:pPr marL="361950" indent="-361950" algn="just">
              <a:buFont typeface="Wingdings" panose="05000000000000000000" pitchFamily="2" charset="2"/>
              <a:buChar char="Ø"/>
            </a:pPr>
            <a:r>
              <a:rPr lang="en-US" sz="2400" dirty="0">
                <a:latin typeface="+mj-lt"/>
              </a:rPr>
              <a:t>O'z DSt 3290: 2017 Organic agricultural and food products. Rules of production, storage and transportation</a:t>
            </a:r>
            <a:endParaRPr lang="ru-RU" sz="2400" dirty="0">
              <a:latin typeface="+mj-lt"/>
            </a:endParaRPr>
          </a:p>
          <a:p>
            <a:endParaRPr lang="ru-RU" dirty="0"/>
          </a:p>
        </p:txBody>
      </p:sp>
      <p:sp>
        <p:nvSpPr>
          <p:cNvPr id="4" name="Номер слайда 3"/>
          <p:cNvSpPr>
            <a:spLocks noGrp="1"/>
          </p:cNvSpPr>
          <p:nvPr>
            <p:ph type="sldNum" sz="quarter" idx="12"/>
          </p:nvPr>
        </p:nvSpPr>
        <p:spPr/>
        <p:txBody>
          <a:bodyPr/>
          <a:lstStyle/>
          <a:p>
            <a:fld id="{A525EF9E-BF13-42C4-A6B1-03416AB430CC}" type="slidenum">
              <a:rPr lang="ru-RU" smtClean="0"/>
              <a:t>38</a:t>
            </a:fld>
            <a:endParaRPr lang="ru-RU" dirty="0"/>
          </a:p>
        </p:txBody>
      </p:sp>
    </p:spTree>
    <p:extLst>
      <p:ext uri="{BB962C8B-B14F-4D97-AF65-F5344CB8AC3E}">
        <p14:creationId xmlns:p14="http://schemas.microsoft.com/office/powerpoint/2010/main" val="198125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4053" y="376461"/>
            <a:ext cx="8987399" cy="1600700"/>
          </a:xfrm>
        </p:spPr>
        <p:txBody>
          <a:bodyPr>
            <a:normAutofit fontScale="90000"/>
          </a:bodyPr>
          <a:lstStyle/>
          <a:p>
            <a:pPr algn="ctr"/>
            <a:br>
              <a:rPr lang="en-US" b="1" dirty="0">
                <a:solidFill>
                  <a:schemeClr val="accent6">
                    <a:lumMod val="50000"/>
                  </a:schemeClr>
                </a:solidFill>
                <a:effectLst>
                  <a:outerShdw blurRad="38100" dist="38100" dir="2700000" algn="tl">
                    <a:srgbClr val="000000">
                      <a:alpha val="43137"/>
                    </a:srgbClr>
                  </a:outerShdw>
                </a:effectLst>
              </a:rPr>
            </a:br>
            <a:r>
              <a:rPr lang="en-US" b="1" dirty="0">
                <a:solidFill>
                  <a:schemeClr val="accent6">
                    <a:lumMod val="50000"/>
                  </a:schemeClr>
                </a:solidFill>
                <a:effectLst>
                  <a:outerShdw blurRad="38100" dist="38100" dir="2700000" algn="tl">
                    <a:srgbClr val="000000">
                      <a:alpha val="43137"/>
                    </a:srgbClr>
                  </a:outerShdw>
                </a:effectLst>
              </a:rPr>
              <a:t>Comparison between international standards</a:t>
            </a:r>
            <a:br>
              <a:rPr lang="ru-RU" dirty="0">
                <a:solidFill>
                  <a:srgbClr val="7030A0"/>
                </a:solidFill>
              </a:rPr>
            </a:br>
            <a:endParaRPr lang="ru-RU" dirty="0">
              <a:solidFill>
                <a:srgbClr val="7030A0"/>
              </a:solidFill>
            </a:endParaRPr>
          </a:p>
        </p:txBody>
      </p:sp>
      <p:sp>
        <p:nvSpPr>
          <p:cNvPr id="3" name="Текст 2"/>
          <p:cNvSpPr>
            <a:spLocks noGrp="1"/>
          </p:cNvSpPr>
          <p:nvPr>
            <p:ph type="body" idx="1"/>
          </p:nvPr>
        </p:nvSpPr>
        <p:spPr>
          <a:xfrm>
            <a:off x="1429693" y="1253439"/>
            <a:ext cx="3207224" cy="627920"/>
          </a:xfrm>
        </p:spPr>
        <p:txBody>
          <a:bodyPr/>
          <a:lstStyle/>
          <a:p>
            <a:pPr algn="ctr"/>
            <a:r>
              <a:rPr lang="en-US" b="1" dirty="0">
                <a:solidFill>
                  <a:schemeClr val="accent2">
                    <a:lumMod val="75000"/>
                  </a:schemeClr>
                </a:solidFill>
              </a:rPr>
              <a:t>GLOBALG.A.P</a:t>
            </a:r>
            <a:r>
              <a:rPr lang="en-US" dirty="0">
                <a:solidFill>
                  <a:schemeClr val="accent2">
                    <a:lumMod val="75000"/>
                  </a:schemeClr>
                </a:solidFill>
              </a:rPr>
              <a:t>.</a:t>
            </a:r>
            <a:endParaRPr lang="ru-RU" dirty="0">
              <a:solidFill>
                <a:schemeClr val="accent2">
                  <a:lumMod val="75000"/>
                </a:schemeClr>
              </a:solidFill>
            </a:endParaRPr>
          </a:p>
        </p:txBody>
      </p:sp>
      <p:sp>
        <p:nvSpPr>
          <p:cNvPr id="4" name="Объект 3"/>
          <p:cNvSpPr>
            <a:spLocks noGrp="1"/>
          </p:cNvSpPr>
          <p:nvPr>
            <p:ph sz="half" idx="2"/>
          </p:nvPr>
        </p:nvSpPr>
        <p:spPr>
          <a:xfrm>
            <a:off x="675745" y="1978924"/>
            <a:ext cx="5190901" cy="3462209"/>
          </a:xfrm>
        </p:spPr>
        <p:txBody>
          <a:bodyPr>
            <a:normAutofit/>
          </a:bodyPr>
          <a:lstStyle/>
          <a:p>
            <a:pPr lvl="0"/>
            <a:r>
              <a:rPr lang="en-US" dirty="0">
                <a:latin typeface="+mj-lt"/>
              </a:rPr>
              <a:t>Structuring of production processes</a:t>
            </a:r>
          </a:p>
          <a:p>
            <a:pPr lvl="0"/>
            <a:r>
              <a:rPr lang="en-US" dirty="0">
                <a:latin typeface="+mj-lt"/>
              </a:rPr>
              <a:t>Product and personnel safety</a:t>
            </a:r>
          </a:p>
          <a:p>
            <a:pPr lvl="0"/>
            <a:r>
              <a:rPr lang="en-US" dirty="0">
                <a:latin typeface="+mj-lt"/>
              </a:rPr>
              <a:t>Sustainable resource management</a:t>
            </a:r>
          </a:p>
          <a:p>
            <a:pPr lvl="0"/>
            <a:r>
              <a:rPr lang="en-US" dirty="0">
                <a:latin typeface="+mj-lt"/>
              </a:rPr>
              <a:t>Approved list of acceptable chemicals</a:t>
            </a:r>
          </a:p>
          <a:p>
            <a:pPr lvl="0"/>
            <a:r>
              <a:rPr lang="en-US" dirty="0">
                <a:latin typeface="+mj-lt"/>
              </a:rPr>
              <a:t>Optimal use of mechanization</a:t>
            </a:r>
          </a:p>
          <a:p>
            <a:pPr lvl="0"/>
            <a:r>
              <a:rPr lang="en-US" dirty="0">
                <a:latin typeface="+mj-lt"/>
              </a:rPr>
              <a:t>Traceability of the final product </a:t>
            </a:r>
          </a:p>
          <a:p>
            <a:pPr lvl="0"/>
            <a:r>
              <a:rPr lang="en-US" dirty="0">
                <a:latin typeface="+mj-lt"/>
              </a:rPr>
              <a:t>Principle from Field To Plate</a:t>
            </a:r>
            <a:endParaRPr lang="ru-RU" dirty="0">
              <a:latin typeface="+mj-lt"/>
            </a:endParaRPr>
          </a:p>
          <a:p>
            <a:endParaRPr lang="ru-RU" b="1" dirty="0"/>
          </a:p>
          <a:p>
            <a:endParaRPr lang="ru-RU" dirty="0"/>
          </a:p>
          <a:p>
            <a:endParaRPr lang="ru-RU" dirty="0"/>
          </a:p>
        </p:txBody>
      </p:sp>
      <p:sp>
        <p:nvSpPr>
          <p:cNvPr id="5" name="Текст 4"/>
          <p:cNvSpPr>
            <a:spLocks noGrp="1"/>
          </p:cNvSpPr>
          <p:nvPr>
            <p:ph type="body" sz="quarter" idx="3"/>
          </p:nvPr>
        </p:nvSpPr>
        <p:spPr>
          <a:xfrm>
            <a:off x="7146473" y="1253439"/>
            <a:ext cx="2881745" cy="627919"/>
          </a:xfrm>
        </p:spPr>
        <p:txBody>
          <a:bodyPr/>
          <a:lstStyle/>
          <a:p>
            <a:pPr algn="ctr"/>
            <a:r>
              <a:rPr lang="en-US" b="1" dirty="0">
                <a:solidFill>
                  <a:schemeClr val="accent2">
                    <a:lumMod val="75000"/>
                  </a:schemeClr>
                </a:solidFill>
              </a:rPr>
              <a:t>ORGANIC</a:t>
            </a:r>
            <a:endParaRPr lang="ru-RU" b="1" dirty="0">
              <a:solidFill>
                <a:schemeClr val="accent2">
                  <a:lumMod val="75000"/>
                </a:schemeClr>
              </a:solidFill>
            </a:endParaRPr>
          </a:p>
        </p:txBody>
      </p:sp>
      <p:sp>
        <p:nvSpPr>
          <p:cNvPr id="6" name="Объект 5"/>
          <p:cNvSpPr>
            <a:spLocks noGrp="1"/>
          </p:cNvSpPr>
          <p:nvPr>
            <p:ph sz="quarter" idx="4"/>
          </p:nvPr>
        </p:nvSpPr>
        <p:spPr>
          <a:xfrm>
            <a:off x="6358822" y="1978925"/>
            <a:ext cx="5537431" cy="3272085"/>
          </a:xfrm>
        </p:spPr>
        <p:txBody>
          <a:bodyPr>
            <a:normAutofit/>
          </a:bodyPr>
          <a:lstStyle/>
          <a:p>
            <a:r>
              <a:rPr lang="en-US" dirty="0">
                <a:latin typeface="+mj-lt"/>
              </a:rPr>
              <a:t>Individual approach to land use</a:t>
            </a:r>
          </a:p>
          <a:p>
            <a:r>
              <a:rPr lang="en-US" dirty="0">
                <a:latin typeface="+mj-lt"/>
              </a:rPr>
              <a:t>Biological plant protection</a:t>
            </a:r>
          </a:p>
          <a:p>
            <a:r>
              <a:rPr lang="en-US" dirty="0">
                <a:latin typeface="+mj-lt"/>
              </a:rPr>
              <a:t>Support for biodiversity</a:t>
            </a:r>
          </a:p>
          <a:p>
            <a:r>
              <a:rPr lang="en-US" dirty="0">
                <a:latin typeface="+mj-lt"/>
              </a:rPr>
              <a:t>Plants are not exposed to direct treatment</a:t>
            </a:r>
          </a:p>
          <a:p>
            <a:r>
              <a:rPr lang="en-US" dirty="0">
                <a:latin typeface="+mj-lt"/>
              </a:rPr>
              <a:t>Minimum mechanization of cultivation</a:t>
            </a:r>
          </a:p>
          <a:p>
            <a:r>
              <a:rPr lang="en-US" dirty="0">
                <a:latin typeface="+mj-lt"/>
              </a:rPr>
              <a:t>Product traceability</a:t>
            </a:r>
            <a:endParaRPr lang="ru-RU" dirty="0">
              <a:latin typeface="+mj-lt"/>
            </a:endParaRPr>
          </a:p>
        </p:txBody>
      </p:sp>
      <p:sp>
        <p:nvSpPr>
          <p:cNvPr id="7" name="Номер слайда 6"/>
          <p:cNvSpPr>
            <a:spLocks noGrp="1"/>
          </p:cNvSpPr>
          <p:nvPr>
            <p:ph type="sldNum" sz="quarter" idx="12"/>
          </p:nvPr>
        </p:nvSpPr>
        <p:spPr/>
        <p:txBody>
          <a:bodyPr/>
          <a:lstStyle/>
          <a:p>
            <a:fld id="{A525EF9E-BF13-42C4-A6B1-03416AB430CC}" type="slidenum">
              <a:rPr lang="ru-RU" smtClean="0"/>
              <a:t>39</a:t>
            </a:fld>
            <a:endParaRPr lang="ru-RU" dirty="0"/>
          </a:p>
        </p:txBody>
      </p:sp>
    </p:spTree>
    <p:extLst>
      <p:ext uri="{BB962C8B-B14F-4D97-AF65-F5344CB8AC3E}">
        <p14:creationId xmlns:p14="http://schemas.microsoft.com/office/powerpoint/2010/main" val="347337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946" y="237066"/>
            <a:ext cx="10058400" cy="824224"/>
          </a:xfrm>
        </p:spPr>
        <p:txBody>
          <a:bodyPr>
            <a:normAutofit/>
          </a:bodyPr>
          <a:lstStyle/>
          <a:p>
            <a:pPr algn="ctr"/>
            <a:r>
              <a:rPr lang="en-US" b="1" dirty="0">
                <a:effectLst>
                  <a:outerShdw blurRad="38100" dist="38100" dir="2700000" algn="tl">
                    <a:srgbClr val="000000">
                      <a:alpha val="43137"/>
                    </a:srgbClr>
                  </a:outerShdw>
                </a:effectLst>
              </a:rPr>
              <a:t>Goals of  QI</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4729" y="1836681"/>
            <a:ext cx="10808028" cy="4482638"/>
          </a:xfrm>
        </p:spPr>
        <p:txBody>
          <a:bodyPr>
            <a:normAutofit/>
          </a:bodyPr>
          <a:lstStyle/>
          <a:p>
            <a:pPr marL="442913" indent="-352425">
              <a:buFont typeface="Wingdings" panose="05000000000000000000" pitchFamily="2" charset="2"/>
              <a:buChar char="Ø"/>
            </a:pPr>
            <a:r>
              <a:rPr lang="en-US" sz="2100" dirty="0">
                <a:latin typeface="+mj-lt"/>
              </a:rPr>
              <a:t>Ensuring the principles of independence and impartiality (ability to fulfill and confirm the appropriate compliance with the requirements in the field of standardization, accreditation, metrology, conformity assessment)</a:t>
            </a:r>
            <a:endParaRPr lang="ru-RU" sz="2100" dirty="0">
              <a:latin typeface="+mj-lt"/>
            </a:endParaRPr>
          </a:p>
          <a:p>
            <a:pPr marL="442913" indent="-352425">
              <a:buFont typeface="Wingdings" panose="05000000000000000000" pitchFamily="2" charset="2"/>
              <a:buChar char="Ø"/>
            </a:pPr>
            <a:r>
              <a:rPr lang="en-US" sz="2100" dirty="0">
                <a:latin typeface="+mj-lt"/>
              </a:rPr>
              <a:t>Access to innovation</a:t>
            </a:r>
          </a:p>
          <a:p>
            <a:pPr marL="442913" indent="-352425">
              <a:buFont typeface="Wingdings" panose="05000000000000000000" pitchFamily="2" charset="2"/>
              <a:buChar char="Ø"/>
            </a:pPr>
            <a:r>
              <a:rPr lang="en-US" sz="2100" dirty="0">
                <a:latin typeface="+mj-lt"/>
              </a:rPr>
              <a:t>Develop competitiveness</a:t>
            </a:r>
          </a:p>
          <a:p>
            <a:pPr marL="442913" indent="-352425">
              <a:buFont typeface="Wingdings" panose="05000000000000000000" pitchFamily="2" charset="2"/>
              <a:buChar char="Ø"/>
            </a:pPr>
            <a:r>
              <a:rPr lang="en-US" sz="2100" dirty="0">
                <a:latin typeface="+mj-lt"/>
              </a:rPr>
              <a:t>Access to international markets and maintaining domestic markets</a:t>
            </a:r>
          </a:p>
          <a:p>
            <a:pPr marL="442913" indent="-352425">
              <a:buFont typeface="Wingdings" panose="05000000000000000000" pitchFamily="2" charset="2"/>
              <a:buChar char="Ø"/>
            </a:pPr>
            <a:r>
              <a:rPr lang="en-US" sz="2100" dirty="0">
                <a:latin typeface="+mj-lt"/>
              </a:rPr>
              <a:t>Protection of the interests of manufacturers, especially small ones</a:t>
            </a:r>
            <a:endParaRPr lang="ru-RU" sz="2100" dirty="0">
              <a:latin typeface="+mj-lt"/>
            </a:endParaRPr>
          </a:p>
          <a:p>
            <a:pPr marL="442913" indent="-352425">
              <a:buFont typeface="Wingdings" panose="05000000000000000000" pitchFamily="2" charset="2"/>
              <a:buChar char="Ø"/>
            </a:pPr>
            <a:r>
              <a:rPr lang="en-US" sz="2100" dirty="0">
                <a:latin typeface="+mj-lt"/>
              </a:rPr>
              <a:t>Consumer protection (food safety)</a:t>
            </a:r>
          </a:p>
          <a:p>
            <a:pPr marL="442913" indent="-352425">
              <a:buFont typeface="Wingdings" panose="05000000000000000000" pitchFamily="2" charset="2"/>
              <a:buChar char="Ø"/>
            </a:pPr>
            <a:r>
              <a:rPr lang="en-US" sz="2100" dirty="0">
                <a:latin typeface="+mj-lt"/>
              </a:rPr>
              <a:t>Promotion of economic development</a:t>
            </a:r>
          </a:p>
          <a:p>
            <a:pPr marL="442913" indent="-352425">
              <a:buFont typeface="Wingdings" panose="05000000000000000000" pitchFamily="2" charset="2"/>
              <a:buChar char="Ø"/>
            </a:pPr>
            <a:r>
              <a:rPr lang="en-US" sz="2100" dirty="0">
                <a:latin typeface="+mj-lt"/>
              </a:rPr>
              <a:t>Promotion of regional integration</a:t>
            </a:r>
          </a:p>
          <a:p>
            <a:pPr marL="442913" indent="-352425">
              <a:buFont typeface="Wingdings" panose="05000000000000000000" pitchFamily="2" charset="2"/>
              <a:buChar char="Ø"/>
            </a:pPr>
            <a:endParaRPr lang="ru-RU" sz="2100" dirty="0">
              <a:latin typeface="+mj-lt"/>
            </a:endParaRPr>
          </a:p>
        </p:txBody>
      </p:sp>
      <p:sp>
        <p:nvSpPr>
          <p:cNvPr id="4" name="Номер слайда 3"/>
          <p:cNvSpPr>
            <a:spLocks noGrp="1"/>
          </p:cNvSpPr>
          <p:nvPr>
            <p:ph type="sldNum" sz="quarter" idx="12"/>
          </p:nvPr>
        </p:nvSpPr>
        <p:spPr/>
        <p:txBody>
          <a:bodyPr/>
          <a:lstStyle/>
          <a:p>
            <a:fld id="{A525EF9E-BF13-42C4-A6B1-03416AB430CC}" type="slidenum">
              <a:rPr lang="ru-RU" smtClean="0"/>
              <a:t>4</a:t>
            </a:fld>
            <a:endParaRPr lang="ru-RU" dirty="0"/>
          </a:p>
        </p:txBody>
      </p:sp>
    </p:spTree>
    <p:extLst>
      <p:ext uri="{BB962C8B-B14F-4D97-AF65-F5344CB8AC3E}">
        <p14:creationId xmlns:p14="http://schemas.microsoft.com/office/powerpoint/2010/main" val="1809033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3453" y="88783"/>
            <a:ext cx="9155987" cy="761814"/>
          </a:xfrm>
        </p:spPr>
        <p:txBody>
          <a:bodyPr>
            <a:normAutofit/>
          </a:bodyPr>
          <a:lstStyle/>
          <a:p>
            <a:pPr algn="ctr"/>
            <a:r>
              <a:rPr lang="en-US" b="1" dirty="0">
                <a:solidFill>
                  <a:srgbClr val="0C6A32"/>
                </a:solidFill>
                <a:effectLst>
                  <a:outerShdw blurRad="38100" dist="38100" dir="2700000" algn="tl">
                    <a:srgbClr val="000000">
                      <a:alpha val="43137"/>
                    </a:srgbClr>
                  </a:outerShdw>
                </a:effectLst>
              </a:rPr>
              <a:t>“HALAL” Certification»</a:t>
            </a:r>
            <a:endParaRPr lang="ru-RU" b="1" dirty="0">
              <a:solidFill>
                <a:srgbClr val="0C6A32"/>
              </a:solidFill>
              <a:effectLst>
                <a:outerShdw blurRad="38100" dist="38100" dir="2700000" algn="tl">
                  <a:srgbClr val="000000">
                    <a:alpha val="43137"/>
                  </a:srgbClr>
                </a:outerShdw>
              </a:effectLst>
            </a:endParaRPr>
          </a:p>
        </p:txBody>
      </p:sp>
      <p:sp>
        <p:nvSpPr>
          <p:cNvPr id="9" name="Объект 2"/>
          <p:cNvSpPr>
            <a:spLocks noGrp="1"/>
          </p:cNvSpPr>
          <p:nvPr>
            <p:ph sz="half" idx="1"/>
          </p:nvPr>
        </p:nvSpPr>
        <p:spPr>
          <a:xfrm>
            <a:off x="748642" y="1828354"/>
            <a:ext cx="9970798" cy="4119772"/>
          </a:xfrm>
        </p:spPr>
        <p:txBody>
          <a:bodyPr>
            <a:normAutofit/>
          </a:bodyPr>
          <a:lstStyle/>
          <a:p>
            <a:pPr marL="0" indent="0">
              <a:buNone/>
            </a:pPr>
            <a:endParaRPr lang="en-US" sz="2400" dirty="0"/>
          </a:p>
          <a:p>
            <a:pPr marL="0" indent="0">
              <a:buNone/>
            </a:pPr>
            <a:endParaRPr lang="ru-RU" sz="2400" dirty="0"/>
          </a:p>
        </p:txBody>
      </p:sp>
      <p:sp>
        <p:nvSpPr>
          <p:cNvPr id="4" name="Прямоугольник 3"/>
          <p:cNvSpPr/>
          <p:nvPr/>
        </p:nvSpPr>
        <p:spPr>
          <a:xfrm>
            <a:off x="748642" y="1150699"/>
            <a:ext cx="10991601" cy="523220"/>
          </a:xfrm>
          <a:prstGeom prst="rect">
            <a:avLst/>
          </a:prstGeom>
        </p:spPr>
        <p:txBody>
          <a:bodyPr wrap="square">
            <a:spAutoFit/>
          </a:bodyPr>
          <a:lstStyle/>
          <a:p>
            <a:r>
              <a:rPr lang="en-US" sz="1400" dirty="0">
                <a:latin typeface="+mj-lt"/>
              </a:rPr>
              <a:t>The certificate of compliance with the Islamic standard HALAL is the main confirmation of compliance of production and products with the requirements of </a:t>
            </a:r>
            <a:r>
              <a:rPr lang="en-US" sz="1400" b="1" dirty="0">
                <a:latin typeface="+mj-lt"/>
              </a:rPr>
              <a:t>Sharia</a:t>
            </a:r>
            <a:r>
              <a:rPr lang="en-US" sz="1400" dirty="0">
                <a:latin typeface="+mj-lt"/>
              </a:rPr>
              <a:t> law</a:t>
            </a:r>
            <a:endParaRPr lang="ru-RU" sz="1400" dirty="0">
              <a:latin typeface="+mj-lt"/>
            </a:endParaRPr>
          </a:p>
        </p:txBody>
      </p:sp>
      <p:sp>
        <p:nvSpPr>
          <p:cNvPr id="7" name="Прямоугольник 6"/>
          <p:cNvSpPr/>
          <p:nvPr/>
        </p:nvSpPr>
        <p:spPr>
          <a:xfrm>
            <a:off x="592051" y="2060149"/>
            <a:ext cx="6740161" cy="2862322"/>
          </a:xfrm>
          <a:prstGeom prst="rect">
            <a:avLst/>
          </a:prstGeom>
        </p:spPr>
        <p:txBody>
          <a:bodyPr wrap="square">
            <a:spAutoFit/>
          </a:bodyPr>
          <a:lstStyle/>
          <a:p>
            <a:pPr algn="just"/>
            <a:r>
              <a:rPr lang="en-US" sz="2000" dirty="0">
                <a:latin typeface="+mj-lt"/>
              </a:rPr>
              <a:t>The "</a:t>
            </a:r>
            <a:r>
              <a:rPr lang="en-US" sz="2000" b="1" dirty="0">
                <a:latin typeface="+mj-lt"/>
              </a:rPr>
              <a:t>HALAL</a:t>
            </a:r>
            <a:r>
              <a:rPr lang="en-US" sz="2000" dirty="0">
                <a:latin typeface="+mj-lt"/>
              </a:rPr>
              <a:t>" conformity mark is a special marking that is applied to the packaging of goods of a manufacturer that has passed the “</a:t>
            </a:r>
            <a:r>
              <a:rPr lang="en-US" sz="2000" b="1" dirty="0">
                <a:latin typeface="+mj-lt"/>
              </a:rPr>
              <a:t>HALAL</a:t>
            </a:r>
            <a:r>
              <a:rPr lang="en-US" sz="2000" dirty="0">
                <a:latin typeface="+mj-lt"/>
              </a:rPr>
              <a:t>” certification and has the appropriate certificate. Only those enterprises and producers of goods and services that have successfully passed “Halal” certification have the right to use this mark. Marking is universal all over the world and is a direct confirmation of the quality of the product and its compliance with all necessary requirements and canons</a:t>
            </a:r>
            <a:endParaRPr lang="ru-RU" sz="2000" dirty="0">
              <a:latin typeface="+mj-lt"/>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734" y="2344300"/>
            <a:ext cx="3329868" cy="3492301"/>
          </a:xfrm>
          <a:prstGeom prst="rect">
            <a:avLst/>
          </a:prstGeom>
        </p:spPr>
      </p:pic>
      <p:sp>
        <p:nvSpPr>
          <p:cNvPr id="3" name="Номер слайда 2"/>
          <p:cNvSpPr>
            <a:spLocks noGrp="1"/>
          </p:cNvSpPr>
          <p:nvPr>
            <p:ph type="sldNum" sz="quarter" idx="12"/>
          </p:nvPr>
        </p:nvSpPr>
        <p:spPr/>
        <p:txBody>
          <a:bodyPr/>
          <a:lstStyle/>
          <a:p>
            <a:fld id="{A525EF9E-BF13-42C4-A6B1-03416AB430CC}" type="slidenum">
              <a:rPr lang="ru-RU" smtClean="0"/>
              <a:t>40</a:t>
            </a:fld>
            <a:endParaRPr lang="ru-RU" dirty="0"/>
          </a:p>
        </p:txBody>
      </p:sp>
    </p:spTree>
    <p:extLst>
      <p:ext uri="{BB962C8B-B14F-4D97-AF65-F5344CB8AC3E}">
        <p14:creationId xmlns:p14="http://schemas.microsoft.com/office/powerpoint/2010/main" val="1126049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2258" y="-157017"/>
            <a:ext cx="10058400" cy="1450757"/>
          </a:xfrm>
        </p:spPr>
        <p:txBody>
          <a:bodyPr>
            <a:normAutofit/>
          </a:bodyPr>
          <a:lstStyle/>
          <a:p>
            <a:pPr algn="ctr"/>
            <a:r>
              <a:rPr lang="en-US" sz="4000" b="1" dirty="0">
                <a:solidFill>
                  <a:srgbClr val="0C6A32"/>
                </a:solidFill>
                <a:effectLst>
                  <a:outerShdw blurRad="38100" dist="38100" dir="2700000" algn="tl">
                    <a:srgbClr val="000000">
                      <a:alpha val="43137"/>
                    </a:srgbClr>
                  </a:outerShdw>
                </a:effectLst>
              </a:rPr>
              <a:t>Technical regulation "HALAL»</a:t>
            </a:r>
            <a:endParaRPr lang="ru-RU" sz="4000" b="1" dirty="0">
              <a:solidFill>
                <a:srgbClr val="0C6A32"/>
              </a:solidFill>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1196866" y="1891001"/>
            <a:ext cx="10183340" cy="4023360"/>
          </a:xfrm>
        </p:spPr>
        <p:txBody>
          <a:bodyPr>
            <a:normAutofit fontScale="85000" lnSpcReduction="20000"/>
          </a:bodyPr>
          <a:lstStyle/>
          <a:p>
            <a:pPr marL="533400" indent="-352425" algn="just">
              <a:buFont typeface="Wingdings" panose="05000000000000000000" pitchFamily="2" charset="2"/>
              <a:buChar char="Ø"/>
              <a:tabLst>
                <a:tab pos="533400" algn="l"/>
              </a:tabLst>
            </a:pPr>
            <a:r>
              <a:rPr lang="en-US" sz="2800" dirty="0"/>
              <a:t>CAC/GL 24-1997 General guidance on the using the term “HALAL” (Recommendations of CODEX ALIMENTARIUS Commission)</a:t>
            </a:r>
          </a:p>
          <a:p>
            <a:pPr marL="533400" indent="-352425" algn="just">
              <a:buFont typeface="Wingdings" panose="05000000000000000000" pitchFamily="2" charset="2"/>
              <a:buChar char="Ø"/>
              <a:tabLst>
                <a:tab pos="533400" algn="l"/>
              </a:tabLst>
            </a:pPr>
            <a:r>
              <a:rPr lang="en-US" sz="2800" dirty="0"/>
              <a:t>MS 1500: 2009 Malaysia “HALAL FOOD” standard</a:t>
            </a:r>
          </a:p>
          <a:p>
            <a:pPr marL="533400" indent="-352425" algn="just">
              <a:buFont typeface="Wingdings" panose="05000000000000000000" pitchFamily="2" charset="2"/>
              <a:buChar char="Ø"/>
              <a:tabLst>
                <a:tab pos="533400" algn="l"/>
              </a:tabLst>
            </a:pPr>
            <a:r>
              <a:rPr lang="en-US" sz="2800" dirty="0"/>
              <a:t>OIC/SMIIC 1: 2011 Basic principles of products permitted by Islam (Organization of Islamic Conference (OIC), Standards and Metrology Institute of Islamic Countries (SMIIC ))</a:t>
            </a:r>
          </a:p>
          <a:p>
            <a:pPr marL="533400" indent="-352425" algn="just">
              <a:buFont typeface="Wingdings" panose="05000000000000000000" pitchFamily="2" charset="2"/>
              <a:buChar char="Ø"/>
              <a:tabLst>
                <a:tab pos="533400" algn="l"/>
              </a:tabLst>
            </a:pPr>
            <a:r>
              <a:rPr lang="en-US" sz="2800" dirty="0"/>
              <a:t>EU Halal - 1: 2012 Eurasian “HALAL” Standard. General requirements for the production, manufacture, processing, storage, transportation and sale of “HALAL” products </a:t>
            </a:r>
          </a:p>
          <a:p>
            <a:pPr marL="533400" indent="-352425" algn="just">
              <a:buFont typeface="Wingdings" panose="05000000000000000000" pitchFamily="2" charset="2"/>
              <a:buChar char="Ø"/>
              <a:tabLst>
                <a:tab pos="533400" algn="l"/>
              </a:tabLst>
            </a:pPr>
            <a:r>
              <a:rPr lang="en-US" sz="2800" dirty="0"/>
              <a:t>O'zdst 3286: 2018 “General guidance on “Halal” food (food products) (national standard of Uzbekistan)</a:t>
            </a:r>
            <a:endParaRPr lang="ru-RU" sz="2800" dirty="0"/>
          </a:p>
          <a:p>
            <a:pPr marL="0" indent="0">
              <a:buNone/>
            </a:pPr>
            <a:endParaRPr lang="ru-RU" dirty="0"/>
          </a:p>
        </p:txBody>
      </p:sp>
      <p:sp>
        <p:nvSpPr>
          <p:cNvPr id="4" name="Номер слайда 3"/>
          <p:cNvSpPr>
            <a:spLocks noGrp="1"/>
          </p:cNvSpPr>
          <p:nvPr>
            <p:ph type="sldNum" sz="quarter" idx="12"/>
          </p:nvPr>
        </p:nvSpPr>
        <p:spPr/>
        <p:txBody>
          <a:bodyPr/>
          <a:lstStyle/>
          <a:p>
            <a:fld id="{A525EF9E-BF13-42C4-A6B1-03416AB430CC}" type="slidenum">
              <a:rPr lang="ru-RU" smtClean="0"/>
              <a:t>41</a:t>
            </a:fld>
            <a:endParaRPr lang="ru-RU" dirty="0"/>
          </a:p>
        </p:txBody>
      </p:sp>
    </p:spTree>
    <p:extLst>
      <p:ext uri="{BB962C8B-B14F-4D97-AF65-F5344CB8AC3E}">
        <p14:creationId xmlns:p14="http://schemas.microsoft.com/office/powerpoint/2010/main" val="3107386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0558"/>
            <a:ext cx="10058400" cy="1605571"/>
          </a:xfrm>
        </p:spPr>
        <p:txBody>
          <a:bodyPr>
            <a:noAutofit/>
          </a:bodyPr>
          <a:lstStyle/>
          <a:p>
            <a:pPr algn="ctr"/>
            <a:r>
              <a:rPr lang="en-US" sz="3200" b="1" dirty="0">
                <a:solidFill>
                  <a:srgbClr val="0C6A32"/>
                </a:solidFill>
              </a:rPr>
              <a:t>Leading importers of Halal products in 2015 by OIC countries (in billions of US Dollars)</a:t>
            </a:r>
            <a:br>
              <a:rPr lang="en-US" sz="3200" b="1" dirty="0">
                <a:solidFill>
                  <a:srgbClr val="0C6A32"/>
                </a:solidFill>
              </a:rPr>
            </a:br>
            <a:endParaRPr lang="ru-RU" sz="3200" b="1" dirty="0">
              <a:solidFill>
                <a:srgbClr val="0C6A32"/>
              </a:solidFill>
            </a:endParaRPr>
          </a:p>
        </p:txBody>
      </p:sp>
      <p:pic>
        <p:nvPicPr>
          <p:cNvPr id="5" name="Рисунок 4"/>
          <p:cNvPicPr>
            <a:picLocks noChangeAspect="1"/>
          </p:cNvPicPr>
          <p:nvPr/>
        </p:nvPicPr>
        <p:blipFill rotWithShape="1">
          <a:blip r:embed="rId2"/>
          <a:srcRect l="13217" t="23238" r="41486" b="22505"/>
          <a:stretch/>
        </p:blipFill>
        <p:spPr>
          <a:xfrm>
            <a:off x="2299580" y="1223821"/>
            <a:ext cx="7324254" cy="4934866"/>
          </a:xfrm>
          <a:prstGeom prst="rect">
            <a:avLst/>
          </a:prstGeom>
        </p:spPr>
      </p:pic>
      <p:sp>
        <p:nvSpPr>
          <p:cNvPr id="3" name="Номер слайда 2"/>
          <p:cNvSpPr>
            <a:spLocks noGrp="1"/>
          </p:cNvSpPr>
          <p:nvPr>
            <p:ph type="sldNum" sz="quarter" idx="12"/>
          </p:nvPr>
        </p:nvSpPr>
        <p:spPr/>
        <p:txBody>
          <a:bodyPr/>
          <a:lstStyle/>
          <a:p>
            <a:fld id="{A525EF9E-BF13-42C4-A6B1-03416AB430CC}" type="slidenum">
              <a:rPr lang="ru-RU" smtClean="0"/>
              <a:t>42</a:t>
            </a:fld>
            <a:endParaRPr lang="ru-RU" dirty="0"/>
          </a:p>
        </p:txBody>
      </p:sp>
    </p:spTree>
    <p:extLst>
      <p:ext uri="{BB962C8B-B14F-4D97-AF65-F5344CB8AC3E}">
        <p14:creationId xmlns:p14="http://schemas.microsoft.com/office/powerpoint/2010/main" val="1354145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704499" y="4342177"/>
            <a:ext cx="427172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fontAlgn="base" hangingPunct="0">
              <a:spcBef>
                <a:spcPct val="0"/>
              </a:spcBef>
              <a:spcAft>
                <a:spcPct val="0"/>
              </a:spcAft>
            </a:pPr>
            <a:r>
              <a:rPr lang="en-US" altLang="ru-RU" b="1" dirty="0">
                <a:latin typeface="+mj-lt"/>
              </a:rPr>
              <a:t>LLC “Global Research and Consulting”</a:t>
            </a:r>
          </a:p>
          <a:p>
            <a:pPr lvl="0" algn="r" eaLnBrk="0" fontAlgn="base" hangingPunct="0">
              <a:spcBef>
                <a:spcPct val="0"/>
              </a:spcBef>
              <a:spcAft>
                <a:spcPct val="0"/>
              </a:spcAft>
            </a:pPr>
            <a:r>
              <a:rPr lang="en-US" altLang="ru-RU" sz="1200" dirty="0">
                <a:latin typeface="+mj-lt"/>
              </a:rPr>
              <a:t>100100, Republic of Uzbekistan, Tashkent,</a:t>
            </a:r>
          </a:p>
          <a:p>
            <a:pPr lvl="0" algn="r" eaLnBrk="0" fontAlgn="base" hangingPunct="0">
              <a:spcBef>
                <a:spcPct val="0"/>
              </a:spcBef>
              <a:spcAft>
                <a:spcPct val="0"/>
              </a:spcAft>
            </a:pPr>
            <a:r>
              <a:rPr lang="en-US" altLang="ru-RU" sz="1200" dirty="0">
                <a:latin typeface="+mj-lt"/>
              </a:rPr>
              <a:t>Shota Rustaveli str., 45, 4th floor, Room No. 412</a:t>
            </a:r>
          </a:p>
          <a:p>
            <a:pPr lvl="0" algn="r" eaLnBrk="0" fontAlgn="base" hangingPunct="0">
              <a:spcBef>
                <a:spcPct val="0"/>
              </a:spcBef>
              <a:spcAft>
                <a:spcPct val="0"/>
              </a:spcAft>
            </a:pPr>
            <a:r>
              <a:rPr lang="en-US" altLang="ru-RU" sz="1200" dirty="0">
                <a:latin typeface="+mj-lt"/>
              </a:rPr>
              <a:t>Tel: + 998 (71 )255-3503</a:t>
            </a:r>
          </a:p>
          <a:p>
            <a:pPr lvl="0" algn="r" eaLnBrk="0" fontAlgn="base" hangingPunct="0">
              <a:spcBef>
                <a:spcPct val="0"/>
              </a:spcBef>
              <a:spcAft>
                <a:spcPct val="0"/>
              </a:spcAft>
            </a:pPr>
            <a:r>
              <a:rPr lang="en-US" altLang="ru-RU" sz="1200" dirty="0">
                <a:latin typeface="+mj-lt"/>
              </a:rPr>
              <a:t>+998 909985676</a:t>
            </a:r>
          </a:p>
          <a:p>
            <a:pPr lvl="0" algn="r" eaLnBrk="0" fontAlgn="base" hangingPunct="0">
              <a:spcBef>
                <a:spcPct val="0"/>
              </a:spcBef>
              <a:spcAft>
                <a:spcPct val="0"/>
              </a:spcAft>
            </a:pPr>
            <a:r>
              <a:rPr lang="en-US" altLang="ru-RU" sz="1200" dirty="0">
                <a:latin typeface="+mj-lt"/>
              </a:rPr>
              <a:t>+998 901680244</a:t>
            </a:r>
          </a:p>
          <a:p>
            <a:pPr lvl="0" algn="r" eaLnBrk="0" fontAlgn="base" hangingPunct="0">
              <a:spcBef>
                <a:spcPct val="0"/>
              </a:spcBef>
              <a:spcAft>
                <a:spcPct val="0"/>
              </a:spcAft>
            </a:pPr>
            <a:r>
              <a:rPr lang="en-US" altLang="ru-RU" sz="1200" dirty="0">
                <a:latin typeface="+mj-lt"/>
              </a:rPr>
              <a:t>Email: grcuz@mail.ru, </a:t>
            </a:r>
            <a:r>
              <a:rPr lang="en-US" altLang="ru-RU" sz="1200" dirty="0">
                <a:latin typeface="+mj-lt"/>
                <a:hlinkClick r:id="rId2"/>
              </a:rPr>
              <a:t>grcuzb@gmail.com</a:t>
            </a:r>
            <a:endParaRPr lang="en-US" altLang="ru-RU" sz="1200" dirty="0">
              <a:latin typeface="+mj-lt"/>
            </a:endParaRPr>
          </a:p>
          <a:p>
            <a:pPr lvl="0" algn="r" eaLnBrk="0" fontAlgn="base" hangingPunct="0">
              <a:spcBef>
                <a:spcPct val="0"/>
              </a:spcBef>
              <a:spcAft>
                <a:spcPct val="0"/>
              </a:spcAft>
            </a:pPr>
            <a:r>
              <a:rPr lang="en-US" altLang="ru-RU" sz="1200" dirty="0">
                <a:latin typeface="+mj-lt"/>
              </a:rPr>
              <a:t>Web site: </a:t>
            </a:r>
            <a:r>
              <a:rPr lang="en-US" altLang="ru-RU" sz="1200" dirty="0">
                <a:latin typeface="+mj-lt"/>
                <a:hlinkClick r:id="rId3"/>
              </a:rPr>
              <a:t>https://grc.uz</a:t>
            </a:r>
            <a:endParaRPr lang="en-US" altLang="ru-RU" sz="1200" dirty="0">
              <a:latin typeface="+mj-lt"/>
            </a:endParaRPr>
          </a:p>
          <a:p>
            <a:pPr lvl="0" algn="r" eaLnBrk="0" fontAlgn="base" hangingPunct="0">
              <a:spcBef>
                <a:spcPct val="0"/>
              </a:spcBef>
              <a:spcAft>
                <a:spcPct val="0"/>
              </a:spcAft>
            </a:pPr>
            <a:endParaRPr kumimoji="0" lang="ru-RU" altLang="ru-RU" sz="1200" b="0" i="0" u="none" strike="noStrike" cap="none" normalizeH="0" baseline="0" dirty="0">
              <a:ln>
                <a:noFill/>
              </a:ln>
              <a:solidFill>
                <a:schemeClr val="tx1"/>
              </a:solidFill>
              <a:effectLst/>
              <a:latin typeface="+mj-lt"/>
            </a:endParaRPr>
          </a:p>
        </p:txBody>
      </p:sp>
      <p:pic>
        <p:nvPicPr>
          <p:cNvPr id="6" name="Рисунок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50" y="5273412"/>
            <a:ext cx="2100815" cy="684265"/>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45" descr="Без названия_cr"/>
          <p:cNvPicPr>
            <a:picLocks noChangeAspect="1" noChangeArrowheads="1"/>
          </p:cNvPicPr>
          <p:nvPr/>
        </p:nvPicPr>
        <p:blipFill>
          <a:blip r:embed="rId5">
            <a:extLst>
              <a:ext uri="{28A0092B-C50C-407E-A947-70E740481C1C}">
                <a14:useLocalDpi xmlns:a14="http://schemas.microsoft.com/office/drawing/2010/main" val="0"/>
              </a:ext>
            </a:extLst>
          </a:blip>
          <a:srcRect t="5293"/>
          <a:stretch>
            <a:fillRect/>
          </a:stretch>
        </p:blipFill>
        <p:spPr bwMode="auto">
          <a:xfrm>
            <a:off x="2501936" y="5300514"/>
            <a:ext cx="1884731" cy="68426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46" descr="logoambit.v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2953" y="5300514"/>
            <a:ext cx="1500582" cy="684265"/>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48"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6106" y="5325396"/>
            <a:ext cx="684265" cy="6842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uperUser\Desktop\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5514" y="5201157"/>
            <a:ext cx="882978" cy="882978"/>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43"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4016" y="194650"/>
            <a:ext cx="3223951" cy="1099996"/>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2044962" y="2410608"/>
            <a:ext cx="9063640" cy="1754326"/>
          </a:xfrm>
          <a:prstGeom prst="rect">
            <a:avLst/>
          </a:prstGeom>
        </p:spPr>
        <p:txBody>
          <a:bodyPr wrap="square">
            <a:spAutoFit/>
          </a:bodyPr>
          <a:lstStyle/>
          <a:p>
            <a:r>
              <a:rPr lang="en-US" sz="5400" b="1" dirty="0">
                <a:effectLst>
                  <a:outerShdw blurRad="38100" dist="38100" dir="2700000" algn="tl">
                    <a:srgbClr val="000000">
                      <a:alpha val="43137"/>
                    </a:srgbClr>
                  </a:outerShdw>
                </a:effectLst>
                <a:latin typeface="+mj-lt"/>
              </a:rPr>
              <a:t>Thank you for your attention!</a:t>
            </a:r>
            <a:endParaRPr lang="ru-RU" sz="5400" b="1" dirty="0">
              <a:effectLst>
                <a:outerShdw blurRad="38100" dist="38100" dir="2700000" algn="tl">
                  <a:srgbClr val="000000">
                    <a:alpha val="43137"/>
                  </a:srgbClr>
                </a:outerShdw>
              </a:effectLst>
            </a:endParaRPr>
          </a:p>
        </p:txBody>
      </p:sp>
      <p:sp>
        <p:nvSpPr>
          <p:cNvPr id="14" name="Номер слайда 13"/>
          <p:cNvSpPr>
            <a:spLocks noGrp="1"/>
          </p:cNvSpPr>
          <p:nvPr>
            <p:ph type="sldNum" sz="quarter" idx="12"/>
          </p:nvPr>
        </p:nvSpPr>
        <p:spPr/>
        <p:txBody>
          <a:bodyPr/>
          <a:lstStyle/>
          <a:p>
            <a:fld id="{A525EF9E-BF13-42C4-A6B1-03416AB430CC}" type="slidenum">
              <a:rPr lang="ru-RU" smtClean="0"/>
              <a:t>43</a:t>
            </a:fld>
            <a:endParaRPr lang="ru-RU" dirty="0"/>
          </a:p>
        </p:txBody>
      </p:sp>
    </p:spTree>
    <p:extLst>
      <p:ext uri="{BB962C8B-B14F-4D97-AF65-F5344CB8AC3E}">
        <p14:creationId xmlns:p14="http://schemas.microsoft.com/office/powerpoint/2010/main" val="3571242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667" y="1"/>
            <a:ext cx="11513878" cy="1117600"/>
          </a:xfrm>
        </p:spPr>
        <p:txBody>
          <a:bodyPr/>
          <a:lstStyle/>
          <a:p>
            <a:pPr algn="ctr"/>
            <a:r>
              <a:rPr lang="en-US" b="1" dirty="0">
                <a:effectLst>
                  <a:outerShdw blurRad="38100" dist="38100" dir="2700000" algn="tl">
                    <a:srgbClr val="000000">
                      <a:alpha val="43137"/>
                    </a:srgbClr>
                  </a:outerShdw>
                </a:effectLst>
              </a:rPr>
              <a:t>Quality Infrastructure </a:t>
            </a:r>
            <a:endParaRPr lang="ru-RU" dirty="0"/>
          </a:p>
        </p:txBody>
      </p:sp>
      <p:sp>
        <p:nvSpPr>
          <p:cNvPr id="3" name="Объект 2"/>
          <p:cNvSpPr>
            <a:spLocks noGrp="1"/>
          </p:cNvSpPr>
          <p:nvPr>
            <p:ph idx="1"/>
          </p:nvPr>
        </p:nvSpPr>
        <p:spPr>
          <a:xfrm>
            <a:off x="812800" y="1845734"/>
            <a:ext cx="10541000" cy="4023360"/>
          </a:xfrm>
        </p:spPr>
        <p:txBody>
          <a:bodyPr>
            <a:normAutofit/>
          </a:bodyPr>
          <a:lstStyle/>
          <a:p>
            <a:pPr algn="ctr"/>
            <a:r>
              <a:rPr lang="en-US" sz="2800" b="1" dirty="0"/>
              <a:t>Advantages</a:t>
            </a:r>
            <a:r>
              <a:rPr lang="ru-RU" b="1" dirty="0"/>
              <a:t>:</a:t>
            </a:r>
            <a:endParaRPr lang="en-US" b="1" dirty="0"/>
          </a:p>
          <a:p>
            <a:pPr marL="342900" indent="-342900" algn="just">
              <a:buFont typeface="Wingdings" panose="05000000000000000000" pitchFamily="2" charset="2"/>
              <a:buChar char="Ø"/>
            </a:pPr>
            <a:r>
              <a:rPr lang="en-US" sz="2400" dirty="0"/>
              <a:t>The establishment and development of a quality infrastructure is part of trade-related technical cooperation. This should enable partners to take advantage of globalization and avoid barriers.</a:t>
            </a:r>
            <a:endParaRPr lang="ru-RU" sz="2400" dirty="0"/>
          </a:p>
          <a:p>
            <a:pPr marL="342900" indent="-342900" algn="just">
              <a:buFont typeface="Wingdings" panose="05000000000000000000" pitchFamily="2" charset="2"/>
              <a:buChar char="Ø"/>
            </a:pPr>
            <a:r>
              <a:rPr lang="en-US" sz="2400" dirty="0"/>
              <a:t>The opportunity to obtain the greatest possible benefits for the national economy and sustainable development when applying the existing rules of international trade</a:t>
            </a:r>
            <a:endParaRPr lang="ru-RU" sz="2400" dirty="0"/>
          </a:p>
          <a:p>
            <a:pPr marL="342900" indent="-342900" algn="just">
              <a:buFont typeface="Wingdings" panose="05000000000000000000" pitchFamily="2" charset="2"/>
              <a:buChar char="Ø"/>
            </a:pPr>
            <a:r>
              <a:rPr lang="en-US" sz="2400" dirty="0"/>
              <a:t>Moreover, the quality infrastructure ensures fair trade and promotes socially-oriented development</a:t>
            </a:r>
            <a:endParaRPr lang="ru-RU" sz="2400" dirty="0"/>
          </a:p>
        </p:txBody>
      </p:sp>
      <p:sp>
        <p:nvSpPr>
          <p:cNvPr id="4" name="Номер слайда 3"/>
          <p:cNvSpPr>
            <a:spLocks noGrp="1"/>
          </p:cNvSpPr>
          <p:nvPr>
            <p:ph type="sldNum" sz="quarter" idx="12"/>
          </p:nvPr>
        </p:nvSpPr>
        <p:spPr/>
        <p:txBody>
          <a:bodyPr/>
          <a:lstStyle/>
          <a:p>
            <a:fld id="{A525EF9E-BF13-42C4-A6B1-03416AB430CC}" type="slidenum">
              <a:rPr lang="ru-RU" smtClean="0"/>
              <a:t>5</a:t>
            </a:fld>
            <a:endParaRPr lang="ru-RU" dirty="0"/>
          </a:p>
        </p:txBody>
      </p:sp>
    </p:spTree>
    <p:extLst>
      <p:ext uri="{BB962C8B-B14F-4D97-AF65-F5344CB8AC3E}">
        <p14:creationId xmlns:p14="http://schemas.microsoft.com/office/powerpoint/2010/main" val="26027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72441" y="1356051"/>
            <a:ext cx="4410738" cy="778598"/>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Quality Infrastructure</a:t>
            </a:r>
            <a:endParaRPr lang="ru-RU" sz="2800" b="1" dirty="0">
              <a:solidFill>
                <a:schemeClr val="tx1"/>
              </a:solidFill>
            </a:endParaRPr>
          </a:p>
        </p:txBody>
      </p:sp>
      <p:sp>
        <p:nvSpPr>
          <p:cNvPr id="5" name="Прямоугольник 4"/>
          <p:cNvSpPr/>
          <p:nvPr/>
        </p:nvSpPr>
        <p:spPr>
          <a:xfrm>
            <a:off x="4142909" y="2522960"/>
            <a:ext cx="3701757" cy="370972"/>
          </a:xfrm>
          <a:prstGeom prst="rect">
            <a:avLst/>
          </a:prstGeom>
          <a:solidFill>
            <a:schemeClr val="bg1"/>
          </a:solidFill>
          <a:ln w="76200">
            <a:solidFill>
              <a:srgbClr val="00B05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Standardization</a:t>
            </a:r>
            <a:endParaRPr lang="ru-RU" sz="1600" b="1" dirty="0">
              <a:solidFill>
                <a:schemeClr val="tx1"/>
              </a:solidFill>
            </a:endParaRPr>
          </a:p>
        </p:txBody>
      </p:sp>
      <p:sp>
        <p:nvSpPr>
          <p:cNvPr id="6" name="Прямоугольник 5"/>
          <p:cNvSpPr/>
          <p:nvPr/>
        </p:nvSpPr>
        <p:spPr>
          <a:xfrm>
            <a:off x="4142908" y="3248439"/>
            <a:ext cx="3701758" cy="361350"/>
          </a:xfrm>
          <a:prstGeom prst="rect">
            <a:avLst/>
          </a:prstGeom>
          <a:solidFill>
            <a:schemeClr val="bg1"/>
          </a:solidFill>
          <a:ln w="76200">
            <a:solidFill>
              <a:srgbClr val="00B05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Accreditation</a:t>
            </a:r>
            <a:endParaRPr lang="ru-RU" sz="2000" b="1" dirty="0">
              <a:solidFill>
                <a:schemeClr val="tx1"/>
              </a:solidFill>
            </a:endParaRPr>
          </a:p>
        </p:txBody>
      </p:sp>
      <p:sp>
        <p:nvSpPr>
          <p:cNvPr id="7" name="Прямоугольник 6"/>
          <p:cNvSpPr/>
          <p:nvPr/>
        </p:nvSpPr>
        <p:spPr>
          <a:xfrm>
            <a:off x="4142908" y="4634398"/>
            <a:ext cx="3685777" cy="565334"/>
          </a:xfrm>
          <a:prstGeom prst="rect">
            <a:avLst/>
          </a:prstGeom>
          <a:solidFill>
            <a:schemeClr val="bg1"/>
          </a:solidFill>
          <a:ln w="76200">
            <a:solidFill>
              <a:srgbClr val="00B05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Conformity assessment (testing, certification)</a:t>
            </a:r>
            <a:endParaRPr lang="ru-RU" b="1" dirty="0">
              <a:solidFill>
                <a:schemeClr val="tx1"/>
              </a:solidFill>
            </a:endParaRPr>
          </a:p>
        </p:txBody>
      </p:sp>
      <p:sp>
        <p:nvSpPr>
          <p:cNvPr id="8" name="Прямоугольник 7"/>
          <p:cNvSpPr/>
          <p:nvPr/>
        </p:nvSpPr>
        <p:spPr>
          <a:xfrm>
            <a:off x="4142909" y="5514762"/>
            <a:ext cx="3701757" cy="474541"/>
          </a:xfrm>
          <a:prstGeom prst="rect">
            <a:avLst/>
          </a:prstGeom>
          <a:solidFill>
            <a:schemeClr val="bg1"/>
          </a:solidFill>
          <a:ln w="76200">
            <a:solidFill>
              <a:srgbClr val="00B05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Management system</a:t>
            </a:r>
            <a:endParaRPr lang="ru-RU" sz="2000" b="1" dirty="0">
              <a:solidFill>
                <a:schemeClr val="tx1"/>
              </a:solidFill>
            </a:endParaRPr>
          </a:p>
        </p:txBody>
      </p:sp>
      <p:cxnSp>
        <p:nvCxnSpPr>
          <p:cNvPr id="11" name="Прямая со стрелкой 10"/>
          <p:cNvCxnSpPr/>
          <p:nvPr/>
        </p:nvCxnSpPr>
        <p:spPr>
          <a:xfrm>
            <a:off x="5977809" y="2146867"/>
            <a:ext cx="2" cy="3743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4142908" y="3964296"/>
            <a:ext cx="3701758" cy="345021"/>
          </a:xfrm>
          <a:prstGeom prst="rect">
            <a:avLst/>
          </a:prstGeom>
          <a:solidFill>
            <a:schemeClr val="bg1"/>
          </a:solidFill>
          <a:ln w="76200">
            <a:solidFill>
              <a:srgbClr val="00B05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Metrology</a:t>
            </a:r>
            <a:endParaRPr lang="ru-RU" sz="2000" b="1" dirty="0">
              <a:solidFill>
                <a:schemeClr val="tx1"/>
              </a:solidFill>
            </a:endParaRPr>
          </a:p>
        </p:txBody>
      </p:sp>
      <p:cxnSp>
        <p:nvCxnSpPr>
          <p:cNvPr id="16" name="Прямая со стрелкой 15"/>
          <p:cNvCxnSpPr>
            <a:stCxn id="5" idx="2"/>
            <a:endCxn id="6" idx="0"/>
          </p:cNvCxnSpPr>
          <p:nvPr/>
        </p:nvCxnSpPr>
        <p:spPr>
          <a:xfrm flipH="1">
            <a:off x="5993787" y="2893932"/>
            <a:ext cx="1" cy="3545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977808" y="3628288"/>
            <a:ext cx="1" cy="3065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7" idx="0"/>
          </p:cNvCxnSpPr>
          <p:nvPr/>
        </p:nvCxnSpPr>
        <p:spPr>
          <a:xfrm>
            <a:off x="5985797" y="4346756"/>
            <a:ext cx="0" cy="2876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965766" y="5205519"/>
            <a:ext cx="1" cy="3065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Заголовок 1"/>
          <p:cNvSpPr>
            <a:spLocks noGrp="1"/>
          </p:cNvSpPr>
          <p:nvPr>
            <p:ph type="title"/>
          </p:nvPr>
        </p:nvSpPr>
        <p:spPr>
          <a:xfrm>
            <a:off x="702448" y="150606"/>
            <a:ext cx="11167148" cy="732094"/>
          </a:xfrm>
        </p:spPr>
        <p:txBody>
          <a:bodyPr>
            <a:normAutofit/>
          </a:bodyPr>
          <a:lstStyle/>
          <a:p>
            <a:pPr algn="ctr"/>
            <a:r>
              <a:rPr lang="en-US" sz="4000" b="1" dirty="0">
                <a:effectLst>
                  <a:outerShdw blurRad="38100" dist="38100" dir="2700000" algn="tl">
                    <a:srgbClr val="000000">
                      <a:alpha val="43137"/>
                    </a:srgbClr>
                  </a:outerShdw>
                </a:effectLst>
              </a:rPr>
              <a:t>Quality Infrastructure (QI) Components</a:t>
            </a:r>
            <a:endParaRPr lang="ru-RU" sz="4000" b="1" dirty="0">
              <a:effectLst>
                <a:outerShdw blurRad="38100" dist="38100" dir="2700000" algn="tl">
                  <a:srgbClr val="000000">
                    <a:alpha val="43137"/>
                  </a:srgbClr>
                </a:outerShdw>
              </a:effectLst>
            </a:endParaRPr>
          </a:p>
        </p:txBody>
      </p:sp>
      <p:sp>
        <p:nvSpPr>
          <p:cNvPr id="2" name="Номер слайда 1"/>
          <p:cNvSpPr>
            <a:spLocks noGrp="1"/>
          </p:cNvSpPr>
          <p:nvPr>
            <p:ph type="sldNum" sz="quarter" idx="12"/>
          </p:nvPr>
        </p:nvSpPr>
        <p:spPr/>
        <p:txBody>
          <a:bodyPr/>
          <a:lstStyle/>
          <a:p>
            <a:fld id="{A525EF9E-BF13-42C4-A6B1-03416AB430CC}" type="slidenum">
              <a:rPr lang="ru-RU" sz="1100" smtClean="0"/>
              <a:t>6</a:t>
            </a:fld>
            <a:endParaRPr lang="ru-RU" sz="1100" dirty="0"/>
          </a:p>
        </p:txBody>
      </p:sp>
    </p:spTree>
    <p:extLst>
      <p:ext uri="{BB962C8B-B14F-4D97-AF65-F5344CB8AC3E}">
        <p14:creationId xmlns:p14="http://schemas.microsoft.com/office/powerpoint/2010/main" val="316187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196705"/>
            <a:ext cx="10058400" cy="678272"/>
          </a:xfrm>
        </p:spPr>
        <p:txBody>
          <a:bodyPr>
            <a:normAutofit fontScale="90000"/>
          </a:bodyPr>
          <a:lstStyle/>
          <a:p>
            <a:pPr algn="ctr"/>
            <a:r>
              <a:rPr lang="en-US" b="1" dirty="0">
                <a:effectLst>
                  <a:outerShdw blurRad="38100" dist="38100" dir="2700000" algn="tl">
                    <a:srgbClr val="000000">
                      <a:alpha val="43137"/>
                    </a:srgbClr>
                  </a:outerShdw>
                </a:effectLst>
              </a:rPr>
              <a:t>Standardization</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59229" y="1174630"/>
            <a:ext cx="11544299" cy="4023360"/>
          </a:xfrm>
        </p:spPr>
        <p:txBody>
          <a:bodyPr>
            <a:noAutofit/>
          </a:bodyPr>
          <a:lstStyle/>
          <a:p>
            <a:pPr algn="just"/>
            <a:r>
              <a:rPr lang="en-US" sz="2200" b="1" dirty="0"/>
              <a:t>Standardization</a:t>
            </a:r>
            <a:r>
              <a:rPr lang="en-US" sz="2200" dirty="0"/>
              <a:t> - activity on the development, publication and application of standards, on the </a:t>
            </a:r>
            <a:r>
              <a:rPr lang="en-US" sz="2200" u="sng" dirty="0"/>
              <a:t>establishment of norms, rules and characteristics in order to ensure the safety of products, works </a:t>
            </a:r>
            <a:r>
              <a:rPr lang="en-US" sz="2200" dirty="0"/>
              <a:t>and services</a:t>
            </a:r>
            <a:endParaRPr lang="ru-RU" sz="2200" dirty="0"/>
          </a:p>
          <a:p>
            <a:pPr algn="just"/>
            <a:r>
              <a:rPr lang="en-US" sz="2200" dirty="0"/>
              <a:t>In order to recognize the work of the standardization body as a national task and to avoid confusion due to possible rivalry within the country or between ministries, the national </a:t>
            </a:r>
            <a:r>
              <a:rPr lang="en-US" sz="2200" b="1" dirty="0"/>
              <a:t>Standardization Law </a:t>
            </a:r>
            <a:r>
              <a:rPr lang="en-US" sz="2200" dirty="0"/>
              <a:t>may define the establishment and objectives of a single </a:t>
            </a:r>
            <a:r>
              <a:rPr lang="en-US" sz="2200" b="1" dirty="0"/>
              <a:t>National Standards Institute </a:t>
            </a:r>
            <a:r>
              <a:rPr lang="en-US" sz="2200" dirty="0"/>
              <a:t>for all standards to be implemented at the national level. This </a:t>
            </a:r>
            <a:r>
              <a:rPr lang="en-US" sz="2200" b="1" dirty="0"/>
              <a:t>national standards Institute </a:t>
            </a:r>
            <a:r>
              <a:rPr lang="en-US" sz="2200" dirty="0"/>
              <a:t>may be either a private or public legal entity, provided that the legal entity is officially recognized by the government. At the international level, the national standards Institute represents the country in international organizations such as ISO, Codex Alimentarius, or regional standardization organizations such as the Commonwealth of Independent States Interstate Council for Standardization, Metrology and Certification .</a:t>
            </a:r>
            <a:endParaRPr lang="ru-RU" sz="2200" dirty="0"/>
          </a:p>
        </p:txBody>
      </p:sp>
      <p:pic>
        <p:nvPicPr>
          <p:cNvPr id="1028" name="Picture 4" descr="Картинки по запросу МГ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3402" y="4754283"/>
            <a:ext cx="1389636" cy="14058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Картинки по запросу I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0300" y="5131606"/>
            <a:ext cx="3248842" cy="11142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9600" y="5052486"/>
            <a:ext cx="2378094" cy="1193371"/>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A525EF9E-BF13-42C4-A6B1-03416AB430CC}" type="slidenum">
              <a:rPr lang="ru-RU" smtClean="0"/>
              <a:t>7</a:t>
            </a:fld>
            <a:endParaRPr lang="ru-RU" dirty="0"/>
          </a:p>
        </p:txBody>
      </p:sp>
    </p:spTree>
    <p:extLst>
      <p:ext uri="{BB962C8B-B14F-4D97-AF65-F5344CB8AC3E}">
        <p14:creationId xmlns:p14="http://schemas.microsoft.com/office/powerpoint/2010/main" val="274465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1611" y="-110806"/>
            <a:ext cx="10058400" cy="1450757"/>
          </a:xfrm>
        </p:spPr>
        <p:txBody>
          <a:bodyPr/>
          <a:lstStyle/>
          <a:p>
            <a:pPr algn="ctr"/>
            <a:r>
              <a:rPr lang="en-US" b="1" dirty="0">
                <a:effectLst>
                  <a:outerShdw blurRad="38100" dist="38100" dir="2700000" algn="tl">
                    <a:srgbClr val="000000">
                      <a:alpha val="43137"/>
                    </a:srgbClr>
                  </a:outerShdw>
                </a:effectLst>
              </a:rPr>
              <a:t>Standardization</a:t>
            </a:r>
            <a:endParaRPr lang="ru-RU" dirty="0"/>
          </a:p>
        </p:txBody>
      </p:sp>
      <p:sp>
        <p:nvSpPr>
          <p:cNvPr id="5" name="Прямоугольник 4"/>
          <p:cNvSpPr/>
          <p:nvPr/>
        </p:nvSpPr>
        <p:spPr>
          <a:xfrm>
            <a:off x="2350343" y="3691992"/>
            <a:ext cx="3123445" cy="77859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Standards</a:t>
            </a:r>
            <a:endParaRPr lang="ru-RU" b="1" dirty="0">
              <a:solidFill>
                <a:schemeClr val="tx1"/>
              </a:solidFill>
            </a:endParaRPr>
          </a:p>
        </p:txBody>
      </p:sp>
      <p:sp>
        <p:nvSpPr>
          <p:cNvPr id="6" name="Прямоугольник 5"/>
          <p:cNvSpPr/>
          <p:nvPr/>
        </p:nvSpPr>
        <p:spPr>
          <a:xfrm>
            <a:off x="6672131" y="3660149"/>
            <a:ext cx="3123445" cy="7785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Technical regulation</a:t>
            </a:r>
            <a:endParaRPr lang="ru-RU" b="1" dirty="0">
              <a:solidFill>
                <a:schemeClr val="tx1"/>
              </a:solidFill>
            </a:endParaRPr>
          </a:p>
        </p:txBody>
      </p:sp>
      <p:sp>
        <p:nvSpPr>
          <p:cNvPr id="7" name="Прямоугольник 6"/>
          <p:cNvSpPr/>
          <p:nvPr/>
        </p:nvSpPr>
        <p:spPr>
          <a:xfrm>
            <a:off x="6675059" y="4465825"/>
            <a:ext cx="3464984" cy="646331"/>
          </a:xfrm>
          <a:prstGeom prst="rect">
            <a:avLst/>
          </a:prstGeom>
        </p:spPr>
        <p:txBody>
          <a:bodyPr wrap="square">
            <a:spAutoFit/>
          </a:bodyPr>
          <a:lstStyle/>
          <a:p>
            <a:r>
              <a:rPr lang="en-US" b="1" dirty="0">
                <a:ea typeface="Calibri" panose="020F0502020204030204" pitchFamily="34" charset="0"/>
                <a:cs typeface="Times New Roman" panose="02020603050405020304" pitchFamily="18" charset="0"/>
              </a:rPr>
              <a:t>Technical regulations "On safety of food products"</a:t>
            </a:r>
            <a:endParaRPr lang="ru-RU" b="1" dirty="0"/>
          </a:p>
        </p:txBody>
      </p:sp>
      <p:sp>
        <p:nvSpPr>
          <p:cNvPr id="8" name="Прямоугольник 7"/>
          <p:cNvSpPr/>
          <p:nvPr/>
        </p:nvSpPr>
        <p:spPr>
          <a:xfrm>
            <a:off x="2253841" y="4465825"/>
            <a:ext cx="794448" cy="369332"/>
          </a:xfrm>
          <a:prstGeom prst="rect">
            <a:avLst/>
          </a:prstGeom>
        </p:spPr>
        <p:txBody>
          <a:bodyPr wrap="none">
            <a:spAutoFit/>
          </a:bodyPr>
          <a:lstStyle/>
          <a:p>
            <a:r>
              <a:rPr lang="en-US" b="1" dirty="0">
                <a:ea typeface="Calibri" panose="020F0502020204030204" pitchFamily="34" charset="0"/>
                <a:cs typeface="Times New Roman" panose="02020603050405020304" pitchFamily="18" charset="0"/>
              </a:rPr>
              <a:t>Us Dst</a:t>
            </a:r>
          </a:p>
        </p:txBody>
      </p:sp>
      <p:sp>
        <p:nvSpPr>
          <p:cNvPr id="9" name="Прямоугольник 8"/>
          <p:cNvSpPr/>
          <p:nvPr/>
        </p:nvSpPr>
        <p:spPr>
          <a:xfrm>
            <a:off x="3452322" y="4489860"/>
            <a:ext cx="714619" cy="369332"/>
          </a:xfrm>
          <a:prstGeom prst="rect">
            <a:avLst/>
          </a:prstGeom>
        </p:spPr>
        <p:txBody>
          <a:bodyPr wrap="none">
            <a:spAutoFit/>
          </a:bodyPr>
          <a:lstStyle/>
          <a:p>
            <a:r>
              <a:rPr lang="en-US" b="1" dirty="0"/>
              <a:t>ST RK</a:t>
            </a:r>
            <a:endParaRPr lang="ru-RU" b="1" dirty="0"/>
          </a:p>
        </p:txBody>
      </p:sp>
      <p:sp>
        <p:nvSpPr>
          <p:cNvPr id="10" name="Прямоугольник 9"/>
          <p:cNvSpPr/>
          <p:nvPr/>
        </p:nvSpPr>
        <p:spPr>
          <a:xfrm>
            <a:off x="4521517" y="4492366"/>
            <a:ext cx="699550" cy="369332"/>
          </a:xfrm>
          <a:prstGeom prst="rect">
            <a:avLst/>
          </a:prstGeom>
        </p:spPr>
        <p:txBody>
          <a:bodyPr wrap="none">
            <a:spAutoFit/>
          </a:bodyPr>
          <a:lstStyle/>
          <a:p>
            <a:r>
              <a:rPr lang="en-US" b="1" dirty="0"/>
              <a:t>ST RT</a:t>
            </a:r>
            <a:endParaRPr lang="ru-RU" b="1" dirty="0"/>
          </a:p>
        </p:txBody>
      </p:sp>
      <p:cxnSp>
        <p:nvCxnSpPr>
          <p:cNvPr id="12" name="Прямая со стрелкой 11"/>
          <p:cNvCxnSpPr/>
          <p:nvPr/>
        </p:nvCxnSpPr>
        <p:spPr>
          <a:xfrm flipH="1">
            <a:off x="3912066" y="3027742"/>
            <a:ext cx="1318876" cy="6158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6690220" y="3028139"/>
            <a:ext cx="1301255" cy="586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4313316" y="2224566"/>
            <a:ext cx="3123445" cy="778598"/>
          </a:xfrm>
          <a:prstGeom prst="rect">
            <a:avLst/>
          </a:prstGeom>
          <a:solidFill>
            <a:schemeClr val="bg1"/>
          </a:solidFill>
          <a:ln w="76200">
            <a:solidFill>
              <a:srgbClr val="00B050"/>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Standardization</a:t>
            </a:r>
            <a:endParaRPr lang="ru-RU" sz="2400" b="1" dirty="0">
              <a:solidFill>
                <a:schemeClr val="tx1"/>
              </a:solidFill>
            </a:endParaRPr>
          </a:p>
        </p:txBody>
      </p:sp>
      <p:sp>
        <p:nvSpPr>
          <p:cNvPr id="3" name="Номер слайда 2"/>
          <p:cNvSpPr>
            <a:spLocks noGrp="1"/>
          </p:cNvSpPr>
          <p:nvPr>
            <p:ph type="sldNum" sz="quarter" idx="12"/>
          </p:nvPr>
        </p:nvSpPr>
        <p:spPr/>
        <p:txBody>
          <a:bodyPr/>
          <a:lstStyle/>
          <a:p>
            <a:fld id="{A525EF9E-BF13-42C4-A6B1-03416AB430CC}" type="slidenum">
              <a:rPr lang="ru-RU" smtClean="0"/>
              <a:t>8</a:t>
            </a:fld>
            <a:endParaRPr lang="ru-RU" dirty="0"/>
          </a:p>
        </p:txBody>
      </p:sp>
    </p:spTree>
    <p:extLst>
      <p:ext uri="{BB962C8B-B14F-4D97-AF65-F5344CB8AC3E}">
        <p14:creationId xmlns:p14="http://schemas.microsoft.com/office/powerpoint/2010/main" val="354753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050" y="-161072"/>
            <a:ext cx="10058400" cy="1450757"/>
          </a:xfrm>
        </p:spPr>
        <p:txBody>
          <a:bodyPr vert="horz" lIns="91440" tIns="45720" rIns="91440" bIns="45720" rtlCol="0" anchor="b">
            <a:normAutofit/>
          </a:bodyPr>
          <a:lstStyle/>
          <a:p>
            <a:pPr algn="ctr"/>
            <a:r>
              <a:rPr lang="en-US" b="1" dirty="0">
                <a:effectLst>
                  <a:outerShdw blurRad="38100" dist="38100" dir="2700000" algn="tl">
                    <a:srgbClr val="000000">
                      <a:alpha val="43137"/>
                    </a:srgbClr>
                  </a:outerShdw>
                </a:effectLst>
              </a:rPr>
              <a:t>Accreditation</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19098" y="1864784"/>
            <a:ext cx="11334751" cy="4440766"/>
          </a:xfrm>
        </p:spPr>
        <p:txBody>
          <a:bodyPr>
            <a:normAutofit/>
          </a:bodyPr>
          <a:lstStyle/>
          <a:p>
            <a:pPr algn="just"/>
            <a:r>
              <a:rPr lang="en-US" b="1" dirty="0">
                <a:latin typeface="+mj-lt"/>
              </a:rPr>
              <a:t>Accreditation</a:t>
            </a:r>
            <a:r>
              <a:rPr lang="en-US" dirty="0">
                <a:latin typeface="+mj-lt"/>
              </a:rPr>
              <a:t> is the process whereby an authoritative body formally recognizes the competence of an organization or individual to perform specific tasks.</a:t>
            </a:r>
            <a:endParaRPr lang="ru-RU" dirty="0">
              <a:latin typeface="+mj-lt"/>
            </a:endParaRPr>
          </a:p>
          <a:p>
            <a:pPr algn="just"/>
            <a:r>
              <a:rPr lang="en-US" dirty="0">
                <a:latin typeface="+mj-lt"/>
              </a:rPr>
              <a:t>In the structure of IQ, the department responsible for accreditation evaluates the competence of bodies that certify products, management system and personnel, testing and control laboratories.</a:t>
            </a:r>
            <a:endParaRPr lang="ru-RU" dirty="0">
              <a:latin typeface="+mj-lt"/>
            </a:endParaRPr>
          </a:p>
          <a:p>
            <a:pPr algn="just"/>
            <a:r>
              <a:rPr lang="en-US" dirty="0">
                <a:latin typeface="+mj-lt"/>
              </a:rPr>
              <a:t>Official recognition called “</a:t>
            </a:r>
            <a:r>
              <a:rPr lang="en-US" b="1" dirty="0">
                <a:latin typeface="+mj-lt"/>
              </a:rPr>
              <a:t>accreditation” </a:t>
            </a:r>
            <a:r>
              <a:rPr lang="en-US" dirty="0">
                <a:latin typeface="+mj-lt"/>
              </a:rPr>
              <a:t>certifies the customers and users of services the competency of the activities of these organizations.</a:t>
            </a:r>
          </a:p>
          <a:p>
            <a:pPr algn="just"/>
            <a:r>
              <a:rPr lang="en-US" dirty="0">
                <a:latin typeface="+mj-lt"/>
              </a:rPr>
              <a:t>For international recognition, a </a:t>
            </a:r>
            <a:r>
              <a:rPr lang="en-US" b="1" dirty="0">
                <a:latin typeface="+mj-lt"/>
              </a:rPr>
              <a:t>national accreditation body </a:t>
            </a:r>
            <a:r>
              <a:rPr lang="en-US" dirty="0">
                <a:latin typeface="+mj-lt"/>
              </a:rPr>
              <a:t>may be a member of the </a:t>
            </a:r>
            <a:r>
              <a:rPr lang="en-US" b="1" dirty="0">
                <a:latin typeface="+mj-lt"/>
              </a:rPr>
              <a:t>International Accreditation Forum (IAF) </a:t>
            </a:r>
            <a:r>
              <a:rPr lang="en-US" dirty="0">
                <a:latin typeface="+mj-lt"/>
              </a:rPr>
              <a:t>and the </a:t>
            </a:r>
            <a:r>
              <a:rPr lang="en-US" b="1" dirty="0">
                <a:latin typeface="+mj-lt"/>
              </a:rPr>
              <a:t>International Laboratory Accreditation Organization (ILAC). </a:t>
            </a:r>
            <a:r>
              <a:rPr lang="en-US" dirty="0">
                <a:latin typeface="+mj-lt"/>
              </a:rPr>
              <a:t>Both IAF and ILAC promote and manage the recognition of ”bilateral” or “multilateral” “agreements” or “arrangements” according to which the participating parties agree to mutually recognize the results of testing, inspection, certification or accreditation, which may be an important step towards optimizing the number of product ratings services, systems, processes and materials needed especially in international trade.</a:t>
            </a:r>
            <a:endParaRPr lang="ru-RU" dirty="0">
              <a:latin typeface="+mj-lt"/>
            </a:endParaRPr>
          </a:p>
        </p:txBody>
      </p:sp>
      <p:pic>
        <p:nvPicPr>
          <p:cNvPr id="2050" name="Picture 2" descr="Похожее изображение"/>
          <p:cNvPicPr>
            <a:picLocks noChangeAspect="1" noChangeArrowheads="1"/>
          </p:cNvPicPr>
          <p:nvPr/>
        </p:nvPicPr>
        <p:blipFill rotWithShape="1">
          <a:blip r:embed="rId2">
            <a:extLst>
              <a:ext uri="{28A0092B-C50C-407E-A947-70E740481C1C}">
                <a14:useLocalDpi xmlns:a14="http://schemas.microsoft.com/office/drawing/2010/main" val="0"/>
              </a:ext>
            </a:extLst>
          </a:blip>
          <a:srcRect t="17924" b="19916"/>
          <a:stretch/>
        </p:blipFill>
        <p:spPr bwMode="auto">
          <a:xfrm>
            <a:off x="8328024" y="148485"/>
            <a:ext cx="3756037" cy="155649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A525EF9E-BF13-42C4-A6B1-03416AB430CC}" type="slidenum">
              <a:rPr lang="ru-RU" smtClean="0"/>
              <a:t>9</a:t>
            </a:fld>
            <a:endParaRPr lang="ru-RU" dirty="0"/>
          </a:p>
        </p:txBody>
      </p:sp>
    </p:spTree>
    <p:extLst>
      <p:ext uri="{BB962C8B-B14F-4D97-AF65-F5344CB8AC3E}">
        <p14:creationId xmlns:p14="http://schemas.microsoft.com/office/powerpoint/2010/main" val="1148564911"/>
      </p:ext>
    </p:extLst>
  </p:cSld>
  <p:clrMapOvr>
    <a:masterClrMapping/>
  </p:clrMapOvr>
</p:sld>
</file>

<file path=ppt/theme/theme1.xml><?xml version="1.0" encoding="utf-8"?>
<a:theme xmlns:a="http://schemas.openxmlformats.org/drawingml/2006/main" name="Ретро">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AA3A95C900D4F913CDF9D468A1D4F" ma:contentTypeVersion="35" ma:contentTypeDescription="Create a new document." ma:contentTypeScope="" ma:versionID="502b3b1e2c3d8689c69a1935d7256fb1">
  <xsd:schema xmlns:xsd="http://www.w3.org/2001/XMLSchema" xmlns:xs="http://www.w3.org/2001/XMLSchema" xmlns:p="http://schemas.microsoft.com/office/2006/metadata/properties" xmlns:ns2="c1fdd505-2570-46c2-bd04-3e0f2d874cf5" xmlns:ns3="503a8e5b-f025-4d7b-b30b-6bbfaca6c044" xmlns:ns4="374793f7-8f2b-4177-9cc3-2a8d0cfae40f" targetNamespace="http://schemas.microsoft.com/office/2006/metadata/properties" ma:root="true" ma:fieldsID="6129cbc07cbce95eb7e04075228236c3" ns2:_="" ns3:_="" ns4:_="">
    <xsd:import namespace="c1fdd505-2570-46c2-bd04-3e0f2d874cf5"/>
    <xsd:import namespace="503a8e5b-f025-4d7b-b30b-6bbfaca6c044"/>
    <xsd:import namespace="374793f7-8f2b-4177-9cc3-2a8d0cfae40f"/>
    <xsd:element name="properties">
      <xsd:complexType>
        <xsd:sequence>
          <xsd:element name="documentManagement">
            <xsd:complexType>
              <xsd:all>
                <xsd:element ref="ns2:j78542b1fffc4a1c84659474212e3133"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TaxKeywordTaxHTField"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j78542b1fffc4a1c84659474212e3133" ma:index="9" nillable="true" ma:taxonomy="true" ma:internalName="j78542b1fffc4a1c84659474212e3133" ma:taxonomyFieldName="ADBContentGroup" ma:displayName="Content Group" ma:readOnly="false" ma:default="2;#CWRD|6d71ff58-4882-4388-ab5c-218969b1e9c8"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3a8e5b-f025-4d7b-b30b-6bbfaca6c04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4793f7-8f2b-4177-9cc3-2a8d0cfae40f"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115af50e-efb3-4a0e-b425-875ff625e09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78542b1fffc4a1c84659474212e3133 xmlns="c1fdd505-2570-46c2-bd04-3e0f2d874cf5">
      <Terms xmlns="http://schemas.microsoft.com/office/infopath/2007/PartnerControls">
        <TermInfo xmlns="http://schemas.microsoft.com/office/infopath/2007/PartnerControls">
          <TermName xmlns="http://schemas.microsoft.com/office/infopath/2007/PartnerControls">CWRD</TermName>
          <TermId xmlns="http://schemas.microsoft.com/office/infopath/2007/PartnerControls">6d71ff58-4882-4388-ab5c-218969b1e9c8</TermId>
        </TermInfo>
      </Terms>
    </j78542b1fffc4a1c84659474212e3133>
    <TaxKeywordTaxHTField xmlns="374793f7-8f2b-4177-9cc3-2a8d0cfae40f">
      <Terms xmlns="http://schemas.microsoft.com/office/infopath/2007/PartnerControls"/>
    </TaxKeywordTaxHTField>
    <_Flow_SignoffStatus xmlns="503a8e5b-f025-4d7b-b30b-6bbfaca6c044" xsi:nil="true"/>
  </documentManagement>
</p:properties>
</file>

<file path=customXml/itemProps1.xml><?xml version="1.0" encoding="utf-8"?>
<ds:datastoreItem xmlns:ds="http://schemas.openxmlformats.org/officeDocument/2006/customXml" ds:itemID="{E0470CAB-0A26-4285-BBF3-86B5CFC506BD}"/>
</file>

<file path=customXml/itemProps2.xml><?xml version="1.0" encoding="utf-8"?>
<ds:datastoreItem xmlns:ds="http://schemas.openxmlformats.org/officeDocument/2006/customXml" ds:itemID="{4DA694E3-572D-4DBE-B1B8-776B75C34919}"/>
</file>

<file path=customXml/itemProps3.xml><?xml version="1.0" encoding="utf-8"?>
<ds:datastoreItem xmlns:ds="http://schemas.openxmlformats.org/officeDocument/2006/customXml" ds:itemID="{E722AD18-4E5C-411F-BBB1-532D4DF9C139}"/>
</file>

<file path=docProps/app.xml><?xml version="1.0" encoding="utf-8"?>
<Properties xmlns="http://schemas.openxmlformats.org/officeDocument/2006/extended-properties" xmlns:vt="http://schemas.openxmlformats.org/officeDocument/2006/docPropsVTypes">
  <Template/>
  <TotalTime>1965</TotalTime>
  <Words>4580</Words>
  <Application>Microsoft Office PowerPoint</Application>
  <PresentationFormat>Widescreen</PresentationFormat>
  <Paragraphs>709</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vt:lpstr>
      <vt:lpstr>Symbol</vt:lpstr>
      <vt:lpstr>Wingdings</vt:lpstr>
      <vt:lpstr>Wingdings 3</vt:lpstr>
      <vt:lpstr>Ретро</vt:lpstr>
      <vt:lpstr>Quality Infrastructure for Export of Agricultural and Food Products</vt:lpstr>
      <vt:lpstr>Overview</vt:lpstr>
      <vt:lpstr>Quality Infrastructure</vt:lpstr>
      <vt:lpstr>Goals of  QI</vt:lpstr>
      <vt:lpstr>Quality Infrastructure </vt:lpstr>
      <vt:lpstr>Quality Infrastructure (QI) Components</vt:lpstr>
      <vt:lpstr>Standardization</vt:lpstr>
      <vt:lpstr>Standardization</vt:lpstr>
      <vt:lpstr>Accreditation</vt:lpstr>
      <vt:lpstr>Metrology</vt:lpstr>
      <vt:lpstr>The main functions of the National Institute of Metrology (NIM):</vt:lpstr>
      <vt:lpstr>Metrology</vt:lpstr>
      <vt:lpstr>Conformity assessment</vt:lpstr>
      <vt:lpstr>Conformity assessment</vt:lpstr>
      <vt:lpstr>Tests</vt:lpstr>
      <vt:lpstr>Certification</vt:lpstr>
      <vt:lpstr>Сертификация</vt:lpstr>
      <vt:lpstr>Management systems</vt:lpstr>
      <vt:lpstr>Global food safety initiative</vt:lpstr>
      <vt:lpstr>GFSI currently recognizes the following food safety management schemes:</vt:lpstr>
      <vt:lpstr>GFSI Concept</vt:lpstr>
      <vt:lpstr>GFSI Approach</vt:lpstr>
      <vt:lpstr>Quality Infrastructure in Uzbekistan, Kazakhstan and Tajikistan</vt:lpstr>
      <vt:lpstr>Legislation in Uzbekistan, Kazakhstan and Tajikistan</vt:lpstr>
      <vt:lpstr>Technical regulation</vt:lpstr>
      <vt:lpstr>Technical regulation</vt:lpstr>
      <vt:lpstr>Safety Indicators  (fruits and vegetables)</vt:lpstr>
      <vt:lpstr>Safety Indicators  (fruits and vegetables)</vt:lpstr>
      <vt:lpstr>    Safety Indicators  (fruits and vegetables)и </vt:lpstr>
      <vt:lpstr>Comparative analysis (raisins)</vt:lpstr>
      <vt:lpstr>PowerPoint Presentation</vt:lpstr>
      <vt:lpstr> Recommendations for the improvement of quality infrastructure</vt:lpstr>
      <vt:lpstr> The international standard GLOBALG.A. P.</vt:lpstr>
      <vt:lpstr>Advantages of a company that has GLOBALG.A.P. certificate</vt:lpstr>
      <vt:lpstr>Key points in implementing GLOBALG.A.P.</vt:lpstr>
      <vt:lpstr>International standard “ORGANIC”</vt:lpstr>
      <vt:lpstr>Benefits of implementing the ORGANIC standard</vt:lpstr>
      <vt:lpstr>Technical regulation “ORGANIC”</vt:lpstr>
      <vt:lpstr> Comparison between international standards </vt:lpstr>
      <vt:lpstr>“HALAL” Certification»</vt:lpstr>
      <vt:lpstr>Technical regulation "HALAL»</vt:lpstr>
      <vt:lpstr>Leading importers of Halal products in 2015 by OIC countries (in billions of US Dollars)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Инфраструктура качества</dc:title>
  <dc:creator>RegistrPC</dc:creator>
  <cp:lastModifiedBy>Akram Bazarbaev</cp:lastModifiedBy>
  <cp:revision>115</cp:revision>
  <dcterms:created xsi:type="dcterms:W3CDTF">2019-11-19T14:51:28Z</dcterms:created>
  <dcterms:modified xsi:type="dcterms:W3CDTF">2019-12-04T09:51:56Z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0x010100BADAA3A95C900D4F913CDF9D468A1D4F</vt:lpwstr>
  </property>
  <property fmtid="{D5CDD505-2E9C-101B-9397-08002B2CF9AE}" pid="3" name="TaxCatchAll">
    <vt:lpwstr>2;#CWRD;#1;#English</vt:lpwstr>
  </property>
  <property fmtid="{D5CDD505-2E9C-101B-9397-08002B2CF9AE}" pid="4" name="h00e4aaaf4624e24a7df7f06faa038c6">
    <vt:lpwstr>English|16ac8743-31bb-43f8-9a73-533a041667d6</vt:lpwstr>
  </property>
</Properties>
</file>