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8" r:id="rId2"/>
    <p:sldId id="277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8" r:id="rId11"/>
    <p:sldId id="304" r:id="rId12"/>
    <p:sldId id="305" r:id="rId13"/>
    <p:sldId id="306" r:id="rId14"/>
    <p:sldId id="307" r:id="rId15"/>
    <p:sldId id="309" r:id="rId16"/>
    <p:sldId id="295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D54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912" autoAdjust="0"/>
    <p:restoredTop sz="94753"/>
  </p:normalViewPr>
  <p:slideViewPr>
    <p:cSldViewPr snapToGrid="0" snapToObjects="1">
      <p:cViewPr varScale="1">
        <p:scale>
          <a:sx n="107" d="100"/>
          <a:sy n="107" d="100"/>
        </p:scale>
        <p:origin x="96" y="1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2B463-D853-462F-A7B8-D99AFC5C3643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64575-DD9F-4F42-928D-88CA5E915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64575-DD9F-4F42-928D-88CA5E9158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8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7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81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6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7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0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7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8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02B7454-4CE2-0B47-82FF-DBEF57B84350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5E16D09-967D-324F-8E9F-3032E8D94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6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49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763792" y="1635162"/>
            <a:ext cx="7618207" cy="176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000" b="1" dirty="0">
                <a:solidFill>
                  <a:srgbClr val="000099"/>
                </a:solidFill>
                <a:latin typeface="Tahoma" pitchFamily="34" charset="0"/>
              </a:rPr>
              <a:t>Трансграничная торговля в рамках ШТХЭК</a:t>
            </a:r>
            <a:r>
              <a:rPr lang="en-US" sz="3000" b="1" dirty="0">
                <a:solidFill>
                  <a:srgbClr val="000099"/>
                </a:solidFill>
                <a:latin typeface="Tahoma" pitchFamily="34" charset="0"/>
              </a:rPr>
              <a:t>: </a:t>
            </a:r>
            <a:r>
              <a:rPr lang="ru-RU" sz="3000" b="1" dirty="0">
                <a:solidFill>
                  <a:srgbClr val="000099"/>
                </a:solidFill>
                <a:latin typeface="Tahoma" pitchFamily="34" charset="0"/>
              </a:rPr>
              <a:t>тенденции</a:t>
            </a:r>
            <a:r>
              <a:rPr lang="en-US" sz="3000" b="1" dirty="0">
                <a:solidFill>
                  <a:srgbClr val="000099"/>
                </a:solidFill>
                <a:latin typeface="Tahoma" pitchFamily="34" charset="0"/>
              </a:rPr>
              <a:t>, </a:t>
            </a:r>
            <a:r>
              <a:rPr lang="ru-RU" sz="3000" b="1" dirty="0">
                <a:solidFill>
                  <a:srgbClr val="000099"/>
                </a:solidFill>
                <a:latin typeface="Tahoma" pitchFamily="34" charset="0"/>
              </a:rPr>
              <a:t>проблемы и возможности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68188" y="3618454"/>
            <a:ext cx="72233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dirty="0">
                <a:latin typeface="Tahoma" pitchFamily="34" charset="0"/>
              </a:rPr>
              <a:t>Роман Могилевский</a:t>
            </a:r>
            <a:endParaRPr lang="en-US" sz="2200" dirty="0">
              <a:latin typeface="Tahoma" pitchFamily="34" charset="0"/>
            </a:endParaRPr>
          </a:p>
          <a:p>
            <a:pPr algn="ctr" eaLnBrk="1" hangingPunct="1"/>
            <a:r>
              <a:rPr lang="ru-RU" sz="2200" dirty="0">
                <a:latin typeface="Tahoma" pitchFamily="34" charset="0"/>
              </a:rPr>
              <a:t>Консультант АБР</a:t>
            </a:r>
            <a:endParaRPr lang="en-US" sz="2200" dirty="0">
              <a:latin typeface="Tahom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968188" y="331693"/>
            <a:ext cx="7223312" cy="9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dirty="0">
                <a:solidFill>
                  <a:srgbClr val="000099"/>
                </a:solidFill>
                <a:latin typeface="Tahoma" pitchFamily="34" charset="0"/>
              </a:rPr>
              <a:t>Семинар АБР</a:t>
            </a:r>
            <a:endParaRPr lang="en-US" sz="2200" dirty="0">
              <a:solidFill>
                <a:srgbClr val="000099"/>
              </a:solidFill>
              <a:latin typeface="Tahoma" pitchFamily="34" charset="0"/>
            </a:endParaRPr>
          </a:p>
          <a:p>
            <a:pPr algn="ctr" eaLnBrk="1" hangingPunct="1"/>
            <a:r>
              <a:rPr lang="ru-RU" sz="2200" dirty="0">
                <a:solidFill>
                  <a:srgbClr val="000099"/>
                </a:solidFill>
                <a:latin typeface="Tahoma" pitchFamily="34" charset="0"/>
              </a:rPr>
              <a:t>Ташкент</a:t>
            </a:r>
            <a:r>
              <a:rPr lang="en-US" sz="2200" dirty="0">
                <a:solidFill>
                  <a:srgbClr val="000099"/>
                </a:solidFill>
                <a:latin typeface="Tahoma" pitchFamily="34" charset="0"/>
              </a:rPr>
              <a:t>, </a:t>
            </a:r>
            <a:r>
              <a:rPr lang="ru-RU" sz="2200" dirty="0">
                <a:solidFill>
                  <a:srgbClr val="000099"/>
                </a:solidFill>
                <a:latin typeface="Tahoma" pitchFamily="34" charset="0"/>
              </a:rPr>
              <a:t>Узбекистан</a:t>
            </a:r>
            <a:endParaRPr lang="en-US" sz="2200" dirty="0">
              <a:solidFill>
                <a:srgbClr val="000099"/>
              </a:solidFill>
              <a:latin typeface="Tahoma" pitchFamily="34" charset="0"/>
            </a:endParaRPr>
          </a:p>
          <a:p>
            <a:pPr algn="ctr" eaLnBrk="1" hangingPunct="1"/>
            <a:r>
              <a:rPr lang="en-US" sz="2200" dirty="0">
                <a:solidFill>
                  <a:srgbClr val="000099"/>
                </a:solidFill>
                <a:latin typeface="Tahoma" pitchFamily="34" charset="0"/>
              </a:rPr>
              <a:t>5-6 </a:t>
            </a:r>
            <a:r>
              <a:rPr lang="ru-RU" sz="2200" dirty="0">
                <a:solidFill>
                  <a:srgbClr val="000099"/>
                </a:solidFill>
                <a:latin typeface="Tahoma" pitchFamily="34" charset="0"/>
              </a:rPr>
              <a:t>декабря</a:t>
            </a:r>
            <a:r>
              <a:rPr lang="en-US" sz="2200" dirty="0">
                <a:solidFill>
                  <a:srgbClr val="000099"/>
                </a:solidFill>
                <a:latin typeface="Tahoma" pitchFamily="34" charset="0"/>
              </a:rPr>
              <a:t> 2019</a:t>
            </a:r>
            <a:r>
              <a:rPr lang="ru-RU" sz="2200" dirty="0">
                <a:solidFill>
                  <a:srgbClr val="000099"/>
                </a:solidFill>
                <a:latin typeface="Tahoma" pitchFamily="34" charset="0"/>
              </a:rPr>
              <a:t> года</a:t>
            </a:r>
            <a:endParaRPr lang="en-US" sz="2200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1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977106" y="124633"/>
            <a:ext cx="7059108" cy="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Торговля услугами</a:t>
            </a:r>
            <a:endParaRPr lang="en-US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2746" y="811741"/>
            <a:ext cx="78630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Экспорт услуг важен для Таджикистана и Узбекистана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импорт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для Казахстана и Узбекистана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Торговля услугами между странами ШТХЭК пока что мала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– 3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7%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от общего оборота торговли услугами этих стран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0F8095-40C1-4D82-A3AB-03D3F05BF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27" y="2256413"/>
            <a:ext cx="5293203" cy="27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54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73053"/>
            <a:ext cx="7059108" cy="5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Торговый режим</a:t>
            </a:r>
            <a:endParaRPr lang="en-US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049" y="671732"/>
            <a:ext cx="861536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Членство в ВТО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Казахстан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(2015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г.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Таджикистан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(2013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г.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Все три страны являются участницами Зоны свободной торговли СНГ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нет импортных пошлин во взаимной торговле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за некоторыми исключениями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Предстоят большие изменения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-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некоторые специальные положения относительно участия 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Узбекистана в ЗСТ СНГ утрачивают силу в 2020 г.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-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вступления Узбекистана в ВТО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-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вступления Таджикистана и Узбекистана в ЕАЭС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-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гармонизация участия в различных торговых соглашениях </a:t>
            </a:r>
          </a:p>
          <a:p>
            <a:pPr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является нетривиальной задачей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6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399" y="17053"/>
            <a:ext cx="7678057" cy="6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Барьеры для торговли в рамках ШТХЭК</a:t>
            </a:r>
            <a:endParaRPr lang="en-US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" y="756020"/>
            <a:ext cx="902643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Очень высокие издержки торговли между тремя странами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 – 80-120% 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от стоимости товаров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оценки ВБ/ЭСКАТО ООН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, для сравнения в Европе они составляют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 20-50%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, в АСЕАН –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30-50%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Проблема не в импортных пошлинах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Отклонение торговли, вызванное некоторыми региональными соглашениями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внутренние и внешние ж/д тарифы в ЕАЭС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Инфраструктура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авто- и железные дороги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пограничные пункты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проверка и сертификация качества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Процедуры пересечения границы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большой прогресс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но еще многое предстоит сделать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Структурные проблемы 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асимметричные торговые потоки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экономии на масштабе</a:t>
            </a:r>
            <a:r>
              <a:rPr lang="en-US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способы ведения бизнеса</a:t>
            </a:r>
            <a:endParaRPr lang="en-US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0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94060"/>
            <a:ext cx="7059108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Возможности для расширения и диверсификации торговли</a:t>
            </a:r>
            <a:endParaRPr lang="en-US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06" y="980276"/>
            <a:ext cx="909399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Диверсификация экспортных продуктов и рынков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цель во всех трех странах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450850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     -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роль частного сектора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450850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     -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внутренняя конкуренция как необходимое условие международной   </a:t>
            </a:r>
          </a:p>
          <a:p>
            <a:pPr marL="450850" indent="-450850">
              <a:spcAft>
                <a:spcPts val="600"/>
              </a:spcAft>
              <a:buClr>
                <a:schemeClr val="tx1"/>
              </a:buClr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       конкурентоспособности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соседей для развития экспортных продуктов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предполагается взаимность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региональных общественных благ как способ решения общих структурных проблем в торговле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Основываясь на последних тенденциях и планах развития экономического коридора,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можно ожидать, что оборот торговли между Казахстаном, Таджикистаном и Узбекистаном возрастет с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млрд. долларов в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2018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г. до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9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млрд. долларов в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2030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г.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6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229797"/>
            <a:ext cx="7059108" cy="5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Выводы</a:t>
            </a:r>
            <a:endParaRPr lang="en-US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788" y="911090"/>
            <a:ext cx="87803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Экспорт в странах ШТХЭК в последние годы стагнирует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В экспорте преобладают немногие, в основном сырьевые, товары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Внутрирегиональная торговля мала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Очень важна транзитная торговля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Торговля услугами в регионе недостаточно развита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барьеры во внутрирегиональной торговле связаны с инфраструктурой и структурой экономики, а не с торговой политикой в ее узком понимании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Регион имеет очень большой потенциал увеличения и </a:t>
            </a:r>
            <a:r>
              <a:rPr lang="ru-RU" sz="20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усложения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торговли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99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94061"/>
            <a:ext cx="7059108" cy="55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Рекомендации</a:t>
            </a:r>
            <a:endParaRPr lang="en-US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06" y="725793"/>
            <a:ext cx="909399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Поддерживать в регионе свободную торговлю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Предоставлять региональные общественные блага, направленные на расширение/диверсификацию экспорта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450850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     -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общая сеть институтов инфраструктуры качества (например,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законодательство или лаборатории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0850" indent="-450850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     -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совместная разработка стандартов и методов сертификации органической продукции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450850"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     -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совместные программы профессионального образования и развития бизнеса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для перспективных экспортных отраслей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например, туризм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Развивать </a:t>
            </a:r>
            <a:r>
              <a:rPr lang="ru-RU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внутрирегиональную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 торговлю услугами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450850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Развивать транспортную и пограничную инфраструктуру, важную для внутрирегиональной и транзитной торговли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включая пассажирские перевозки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9552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685800" y="755160"/>
            <a:ext cx="769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000" b="1" dirty="0">
                <a:solidFill>
                  <a:srgbClr val="000099"/>
                </a:solidFill>
                <a:latin typeface="Tahoma" pitchFamily="34" charset="0"/>
              </a:rPr>
              <a:t>Спасибо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6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941294" y="110449"/>
            <a:ext cx="7288306" cy="6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99"/>
                </a:solidFill>
                <a:latin typeface="Tahoma" pitchFamily="34" charset="0"/>
              </a:rPr>
              <a:t>Содержание</a:t>
            </a:r>
            <a:endParaRPr lang="en-US" sz="3200" b="1" dirty="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400051" y="992321"/>
            <a:ext cx="8208168" cy="37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Текущая ситуация и тенденции в торговле Казахстана, Таджикистана и Узбекистана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Торговый режим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Барьеры для торговли внутри региона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Возможности для торговли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Aft>
                <a:spcPts val="17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sz="2000" dirty="0">
                <a:latin typeface="Tahoma" pitchFamily="34" charset="0"/>
                <a:cs typeface="Tahoma" pitchFamily="34" charset="0"/>
              </a:rPr>
              <a:t>Выводы и рекомендации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5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399" y="118769"/>
            <a:ext cx="7962519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Общие тенденции внешней торговли Казахстана, Таджикистана и Узбекистана</a:t>
            </a:r>
            <a:endParaRPr lang="en-US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789" y="1154646"/>
            <a:ext cx="891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Волатильные торговые потоки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Экспорт сильно зависит от международных цен на энергоресурсы и металлы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необходима диверсификация экспорта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Импорт частично финансируется денежными переводами мигрантов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6FDBB-AA40-4D14-BEAD-672E29E8C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41" y="3140532"/>
            <a:ext cx="2930734" cy="18326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DFD2A4-C4C0-435E-932C-FC7B871FC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498" y="3142326"/>
            <a:ext cx="2930734" cy="1834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F08C37-1B17-450E-A161-52E978CB5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933" y="3152332"/>
            <a:ext cx="2930734" cy="183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5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399" y="151424"/>
            <a:ext cx="7697651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Экспорт и импорт городов и областей, входящих в ШТХЭК</a:t>
            </a:r>
            <a:endParaRPr lang="en-US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322" y="897462"/>
            <a:ext cx="897830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Согдийская обл. играет большую роль и в экспорте, и в импорте Таджикистана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Ташкент и Ташкентская обл. дают более 20% экспорта Узбекистана и принимают половину импорта страны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Доля Шымкента и Туркестанской обл. во внешней торговле Казахстана мала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99F28-44AF-4D89-A94A-5BAC67A6D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79" y="2683327"/>
            <a:ext cx="4394577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FB23BB-9253-4F58-AEE5-51D216DE0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472" y="2675163"/>
            <a:ext cx="437934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7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920931" y="24058"/>
            <a:ext cx="8075287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Географическая и продуктовая структура торговли городов и областей ШТХЭК</a:t>
            </a:r>
            <a:endParaRPr lang="en-US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21" y="895217"/>
            <a:ext cx="9097279" cy="1477328"/>
          </a:xfrm>
          <a:prstGeom prst="rect">
            <a:avLst/>
          </a:prstGeom>
        </p:spPr>
        <p:txBody>
          <a:bodyPr wrap="square" lIns="36000" rIns="0">
            <a:spAutoFit/>
          </a:bodyPr>
          <a:lstStyle/>
          <a:p>
            <a:pPr marL="360363" indent="-3603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Торговля со странами ШТХЭК важна для Согдийской и Туркестанской обл. и Шымкента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60363" indent="-360363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Экспортируются в основном энергоресурсы, металлы, хлопок и некоторые виды переработанной продукции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удобрения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мука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текстиль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35B617-BE6B-4B7D-865B-D83C003FD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63" y="2307777"/>
            <a:ext cx="4265101" cy="266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025107-FDDD-4D77-8EE7-2338125A0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246" y="2315938"/>
            <a:ext cx="42651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1189"/>
            <a:ext cx="7059108" cy="67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Внутрирегиональная торговля</a:t>
            </a:r>
            <a:endParaRPr lang="en-US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71730"/>
            <a:ext cx="91439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Оборот внутрирегиональной торговли в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2018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г. составил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327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млн. долларов США или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3%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от общего оборота торговли между странами ШТХЭК или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3%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от их суммарного внешнеторгового оборота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Сравнительно небольшая доля переработанной продукции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9267A-E8E5-42EC-9AF4-D47E9D4F5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78" y="2222595"/>
            <a:ext cx="7452812" cy="275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229796"/>
            <a:ext cx="7059108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Неформальная торговля</a:t>
            </a:r>
            <a:endParaRPr lang="en-US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750" y="1104638"/>
            <a:ext cx="8136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Некоторые важные для региона потоки не отражаются в официальной статистике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0EDBA8-7C8B-4D0A-A27D-AA5F6987A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8" y="2596246"/>
            <a:ext cx="4447256" cy="2377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7E4E94-F436-42D5-9887-2C6196BF3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709" y="2596249"/>
            <a:ext cx="4439005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9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400" y="229796"/>
            <a:ext cx="7059108" cy="8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Транзитная торговля</a:t>
            </a:r>
            <a:endParaRPr lang="en-US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383" y="1104638"/>
            <a:ext cx="85953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Через коридор проходят большие потоки товаров, производимых или потребляемых в других частях Таджикистана и Узбекистана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Экспорт Казахстана и многих других стран в Афганистан проходит через ШТХЭК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Величину транзитных потоков в 2018 г. можно оценить в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26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млрд. долларов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включая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- 22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млрд. долларов торговли со странами за пределами ШТХЭК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- 3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млрд. долларов торговли Таджикистана и Узбекистана с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частью Казахстана, не входящей в ШТХЭК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4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81A7C4-7E1F-450E-A6C8-D9A3E04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9" y="72349"/>
            <a:ext cx="682811" cy="68281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1041399" y="72349"/>
            <a:ext cx="7312297" cy="5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Аналитические индикаторы торговли</a:t>
            </a:r>
            <a:endParaRPr lang="en-US" sz="2800" b="1" dirty="0">
              <a:solidFill>
                <a:srgbClr val="0000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5692" y="647434"/>
            <a:ext cx="87411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Индексы интенсивности торговли имеют высокие значения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страны являются важными партнёрами друг для друга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естественно для соседей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Индексы дополняющей торговли между странами ШТХЭК находятся в диапазоне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20-30% –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сравнительно низкая степень дополнения, страны производят похожие товары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Выявленные сравнительные преимущества этих стран сконцентрированы на товарах их традиционного экспорта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энергоресурсы, металлы и руды, с/х сырье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некоторые виды текстиля и химической продукции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Показатели сложности экспорта низкие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доля высокотехнологической продукции в общем объеме экспорта не превышает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1%</a:t>
            </a:r>
          </a:p>
          <a:p>
            <a:pPr marL="573088" indent="-573088"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21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AA3A95C900D4F913CDF9D468A1D4F" ma:contentTypeVersion="35" ma:contentTypeDescription="Create a new document." ma:contentTypeScope="" ma:versionID="502b3b1e2c3d8689c69a1935d7256fb1">
  <xsd:schema xmlns:xsd="http://www.w3.org/2001/XMLSchema" xmlns:xs="http://www.w3.org/2001/XMLSchema" xmlns:p="http://schemas.microsoft.com/office/2006/metadata/properties" xmlns:ns2="c1fdd505-2570-46c2-bd04-3e0f2d874cf5" xmlns:ns3="503a8e5b-f025-4d7b-b30b-6bbfaca6c044" xmlns:ns4="374793f7-8f2b-4177-9cc3-2a8d0cfae40f" targetNamespace="http://schemas.microsoft.com/office/2006/metadata/properties" ma:root="true" ma:fieldsID="6129cbc07cbce95eb7e04075228236c3" ns2:_="" ns3:_="" ns4:_="">
    <xsd:import namespace="c1fdd505-2570-46c2-bd04-3e0f2d874cf5"/>
    <xsd:import namespace="503a8e5b-f025-4d7b-b30b-6bbfaca6c044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TaxKeywordTaxHTField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a8e5b-f025-4d7b-b30b-6bbfaca6c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15af50e-efb3-4a0e-b425-875ff625e09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TaxKeywordTaxHTField xmlns="374793f7-8f2b-4177-9cc3-2a8d0cfae40f">
      <Terms xmlns="http://schemas.microsoft.com/office/infopath/2007/PartnerControls"/>
    </TaxKeywordTaxHTField>
    <_Flow_SignoffStatus xmlns="503a8e5b-f025-4d7b-b30b-6bbfaca6c044" xsi:nil="true"/>
  </documentManagement>
</p:properties>
</file>

<file path=customXml/itemProps1.xml><?xml version="1.0" encoding="utf-8"?>
<ds:datastoreItem xmlns:ds="http://schemas.openxmlformats.org/officeDocument/2006/customXml" ds:itemID="{62AD7C2E-D7E4-4C16-8471-E13BCE69EC32}"/>
</file>

<file path=customXml/itemProps2.xml><?xml version="1.0" encoding="utf-8"?>
<ds:datastoreItem xmlns:ds="http://schemas.openxmlformats.org/officeDocument/2006/customXml" ds:itemID="{1460299E-3267-4080-B0F9-52669D307D3B}"/>
</file>

<file path=customXml/itemProps3.xml><?xml version="1.0" encoding="utf-8"?>
<ds:datastoreItem xmlns:ds="http://schemas.openxmlformats.org/officeDocument/2006/customXml" ds:itemID="{B74F6F8D-F249-490C-A80E-3AEB9D74BB8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26270</TotalTime>
  <Words>871</Words>
  <Application>Microsoft Office PowerPoint</Application>
  <PresentationFormat>On-screen Show (16:9)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LAUZON, Jasper</dc:creator>
  <cp:lastModifiedBy>roman.mogilevskii@UCA.CORP</cp:lastModifiedBy>
  <cp:revision>215</cp:revision>
  <dcterms:created xsi:type="dcterms:W3CDTF">2018-05-20T22:49:51Z</dcterms:created>
  <dcterms:modified xsi:type="dcterms:W3CDTF">2019-11-29T15:25:25Z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0x010100BADAA3A95C900D4F913CDF9D468A1D4F</vt:lpwstr>
  </property>
  <property fmtid="{D5CDD505-2E9C-101B-9397-08002B2CF9AE}" pid="3" name="TaxCatchAll">
    <vt:lpwstr>2;#CWRD;#1;#English</vt:lpwstr>
  </property>
  <property fmtid="{D5CDD505-2E9C-101B-9397-08002B2CF9AE}" pid="4" name="h00e4aaaf4624e24a7df7f06faa038c6">
    <vt:lpwstr>English|16ac8743-31bb-43f8-9a73-533a041667d6</vt:lpwstr>
  </property>
</Properties>
</file>