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8" r:id="rId2"/>
    <p:sldId id="277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8" r:id="rId11"/>
    <p:sldId id="304" r:id="rId12"/>
    <p:sldId id="305" r:id="rId13"/>
    <p:sldId id="306" r:id="rId14"/>
    <p:sldId id="307" r:id="rId15"/>
    <p:sldId id="309" r:id="rId16"/>
    <p:sldId id="295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00"/>
    <a:srgbClr val="D54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912" autoAdjust="0"/>
    <p:restoredTop sz="94753"/>
  </p:normalViewPr>
  <p:slideViewPr>
    <p:cSldViewPr snapToGrid="0" snapToObjects="1">
      <p:cViewPr varScale="1">
        <p:scale>
          <a:sx n="146" d="100"/>
          <a:sy n="146" d="100"/>
        </p:scale>
        <p:origin x="11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2B463-D853-462F-A7B8-D99AFC5C3643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64575-DD9F-4F42-928D-88CA5E915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4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64575-DD9F-4F42-928D-88CA5E9158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8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86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70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5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81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6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77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5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06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9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70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8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6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49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763792" y="1635162"/>
            <a:ext cx="7618207" cy="176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000" b="1" dirty="0">
                <a:solidFill>
                  <a:srgbClr val="000099"/>
                </a:solidFill>
                <a:latin typeface="Tahoma" pitchFamily="34" charset="0"/>
              </a:rPr>
              <a:t>Cross-Border Trade along STKEC: Recent Trends, Challenges and Opportunities</a:t>
            </a:r>
            <a:endParaRPr lang="en-US" sz="32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68188" y="3618454"/>
            <a:ext cx="72233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200" dirty="0">
                <a:latin typeface="Tahoma" pitchFamily="34" charset="0"/>
              </a:rPr>
              <a:t>Roman Mogilevskii</a:t>
            </a:r>
          </a:p>
          <a:p>
            <a:pPr algn="ctr" eaLnBrk="1" hangingPunct="1"/>
            <a:r>
              <a:rPr lang="en-US" sz="2200" dirty="0">
                <a:latin typeface="Tahoma" pitchFamily="34" charset="0"/>
              </a:rPr>
              <a:t>ADB Consultant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968188" y="331693"/>
            <a:ext cx="7223312" cy="94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200" dirty="0">
                <a:solidFill>
                  <a:srgbClr val="000099"/>
                </a:solidFill>
                <a:latin typeface="Tahoma" pitchFamily="34" charset="0"/>
              </a:rPr>
              <a:t>ADB Workshop</a:t>
            </a:r>
          </a:p>
          <a:p>
            <a:pPr algn="ctr" eaLnBrk="1" hangingPunct="1"/>
            <a:r>
              <a:rPr lang="en-US" sz="2200" dirty="0">
                <a:solidFill>
                  <a:srgbClr val="000099"/>
                </a:solidFill>
                <a:latin typeface="Tahoma" pitchFamily="34" charset="0"/>
              </a:rPr>
              <a:t>Tashkent, Uzbekistan</a:t>
            </a:r>
          </a:p>
          <a:p>
            <a:pPr algn="ctr" eaLnBrk="1" hangingPunct="1"/>
            <a:r>
              <a:rPr lang="en-US" sz="2200" dirty="0">
                <a:solidFill>
                  <a:srgbClr val="000099"/>
                </a:solidFill>
                <a:latin typeface="Tahoma" pitchFamily="34" charset="0"/>
              </a:rPr>
              <a:t>5-6 December 2019</a:t>
            </a:r>
          </a:p>
        </p:txBody>
      </p:sp>
    </p:spTree>
    <p:extLst>
      <p:ext uri="{BB962C8B-B14F-4D97-AF65-F5344CB8AC3E}">
        <p14:creationId xmlns:p14="http://schemas.microsoft.com/office/powerpoint/2010/main" val="1354716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977106" y="124633"/>
            <a:ext cx="7059108" cy="6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Trade in Services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712747" y="811741"/>
            <a:ext cx="77021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Exports of services are important for Tajikistan and Uzbekistan, imports – for Kazakhstan and Uzbekistan</a:t>
            </a: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Trade in services between STKEC countries is small so far – 3.7% of these countries’ total turnover of service trade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30274D-D058-4C95-86BD-B69778827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369" y="2226943"/>
            <a:ext cx="5586412" cy="277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54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41400" y="229796"/>
            <a:ext cx="7059108" cy="8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Trade Regime</a:t>
            </a:r>
          </a:p>
        </p:txBody>
      </p:sp>
      <p:sp>
        <p:nvSpPr>
          <p:cNvPr id="2" name="Rectangle 1"/>
          <p:cNvSpPr/>
          <p:nvPr/>
        </p:nvSpPr>
        <p:spPr>
          <a:xfrm>
            <a:off x="400049" y="1083206"/>
            <a:ext cx="861536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WTO membership: Kazakhstan (2015), Tajikistan (2013)</a:t>
            </a: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All three countries are members of the CIS Free Trade Area – no import tariffs in bilateral trade (with some exemptions)</a:t>
            </a: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Major changes ahead:</a:t>
            </a:r>
          </a:p>
          <a:p>
            <a:pPr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- some special arrangements of CIS FTA for Uzbekistan expire in 2020</a:t>
            </a:r>
          </a:p>
          <a:p>
            <a:pPr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- possible WTO accession for Uzbekistan</a:t>
            </a:r>
          </a:p>
          <a:p>
            <a:pPr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- possible EAEU accession for Tajikistan and Uzbekistan</a:t>
            </a:r>
          </a:p>
          <a:p>
            <a:pPr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- harmonizing membership in different trade agreements is a </a:t>
            </a:r>
          </a:p>
          <a:p>
            <a:pPr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non-trivial task</a:t>
            </a:r>
          </a:p>
        </p:txBody>
      </p:sp>
    </p:spTree>
    <p:extLst>
      <p:ext uri="{BB962C8B-B14F-4D97-AF65-F5344CB8AC3E}">
        <p14:creationId xmlns:p14="http://schemas.microsoft.com/office/powerpoint/2010/main" val="1027265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41400" y="136925"/>
            <a:ext cx="7059108" cy="61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Barriers to Trade along STKEC</a:t>
            </a:r>
          </a:p>
        </p:txBody>
      </p:sp>
      <p:sp>
        <p:nvSpPr>
          <p:cNvPr id="2" name="Rectangle 1"/>
          <p:cNvSpPr/>
          <p:nvPr/>
        </p:nvSpPr>
        <p:spPr>
          <a:xfrm>
            <a:off x="180789" y="847454"/>
            <a:ext cx="87488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Very high costs of trade between three countries – 80-120% of the costs of goods (World Bank/UNESCAP estimates) compare to 20-50% in Europe and 30-50% in ASEAN</a:t>
            </a: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Import tariffs are not major issue</a:t>
            </a: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Trade diversion caused by some regional trade agreements (the case of external and internal railway tariffs in EAEU)</a:t>
            </a: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Infrastructure – automobile roads and railways, border crossing points, quality testing and certification</a:t>
            </a: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Border crossing procedures – major progress, but still long way to go</a:t>
            </a: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Structural issues – asymmetric trade flows, lack of economies of scale, business practices</a:t>
            </a:r>
          </a:p>
        </p:txBody>
      </p:sp>
    </p:spTree>
    <p:extLst>
      <p:ext uri="{BB962C8B-B14F-4D97-AF65-F5344CB8AC3E}">
        <p14:creationId xmlns:p14="http://schemas.microsoft.com/office/powerpoint/2010/main" val="3441108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41400" y="94060"/>
            <a:ext cx="7059108" cy="8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Opportunities for Trade Diversification and Expansion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0006" y="1040342"/>
            <a:ext cx="909399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Diversification of export products and markets – goal in all three countries</a:t>
            </a:r>
          </a:p>
          <a:p>
            <a:pPr marL="450850" indent="-450850"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- the role of private sector</a:t>
            </a:r>
          </a:p>
          <a:p>
            <a:pPr marL="450850" indent="-450850"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- domestic competition as a pre-condition for international competitiveness</a:t>
            </a:r>
          </a:p>
          <a:p>
            <a:pPr marL="450850" indent="-450850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Using neighbors as a laboratory for export product development – reciprocity assumed</a:t>
            </a:r>
          </a:p>
          <a:p>
            <a:pPr marL="450850" indent="-450850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Provision of regional public goods as a way to address common structural issues in trade</a:t>
            </a:r>
          </a:p>
          <a:p>
            <a:pPr marL="450850" indent="-450850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Based on current trends, the trade turnover between Kazakhstan, Tajikistan and Uzbekistan is expected to increase from USD3.9 billion in 2018 to USD9.9 billion in 2030</a:t>
            </a:r>
          </a:p>
        </p:txBody>
      </p:sp>
    </p:spTree>
    <p:extLst>
      <p:ext uri="{BB962C8B-B14F-4D97-AF65-F5344CB8AC3E}">
        <p14:creationId xmlns:p14="http://schemas.microsoft.com/office/powerpoint/2010/main" val="2439264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41400" y="229796"/>
            <a:ext cx="7059108" cy="8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Conclusions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80788" y="1104638"/>
            <a:ext cx="87803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Exports of the STKEC countries stagnated for the last several years</a:t>
            </a: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Exports are still concentrated on relatively few, mostly primary, goods</a:t>
            </a: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Trade within STKEC is small</a:t>
            </a: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Transit trade is very important</a:t>
            </a: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Trade in services in the region is underdeveloped</a:t>
            </a: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Key barriers to intraregional trade relate to infrastructure and the structure of economies rather than to narrowly-understood trade policy</a:t>
            </a: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The region has a very big potential for trade expansion and sophistication</a:t>
            </a:r>
          </a:p>
        </p:txBody>
      </p:sp>
    </p:spTree>
    <p:extLst>
      <p:ext uri="{BB962C8B-B14F-4D97-AF65-F5344CB8AC3E}">
        <p14:creationId xmlns:p14="http://schemas.microsoft.com/office/powerpoint/2010/main" val="2807899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41400" y="94060"/>
            <a:ext cx="7059108" cy="8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Recommendations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50006" y="1032797"/>
            <a:ext cx="909399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Maintain free trade regime in the region</a:t>
            </a:r>
          </a:p>
          <a:p>
            <a:pPr marL="450850" indent="-450850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Provide regional public goods aimed at export expansion/diversification</a:t>
            </a:r>
          </a:p>
          <a:p>
            <a:pPr marL="450850" indent="-450850"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- joint network of quality certification facilities (e.g. legislation and labs)</a:t>
            </a:r>
          </a:p>
          <a:p>
            <a:pPr marL="450850" indent="-450850"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- joint development of standards and certification for organic produce</a:t>
            </a:r>
          </a:p>
          <a:p>
            <a:pPr marL="450850" indent="-450850"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- joint professional education and business development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programmes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for </a:t>
            </a:r>
          </a:p>
          <a:p>
            <a:pPr marL="450850" indent="-450850"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prospective export sectors (e.g. tourism)</a:t>
            </a:r>
          </a:p>
          <a:p>
            <a:pPr marL="450850" indent="-450850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Promote intraregional trade in services</a:t>
            </a:r>
          </a:p>
          <a:p>
            <a:pPr marL="450850" indent="-450850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Develop transport and border-crossing infrastructure important for intraregional and transit trade (including passenger traffic) </a:t>
            </a:r>
          </a:p>
        </p:txBody>
      </p:sp>
    </p:spTree>
    <p:extLst>
      <p:ext uri="{BB962C8B-B14F-4D97-AF65-F5344CB8AC3E}">
        <p14:creationId xmlns:p14="http://schemas.microsoft.com/office/powerpoint/2010/main" val="3995525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685800" y="755160"/>
            <a:ext cx="7696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000" b="1" dirty="0">
                <a:solidFill>
                  <a:srgbClr val="000099"/>
                </a:solidFill>
                <a:latin typeface="Tahoma" pitchFamily="34" charset="0"/>
              </a:rPr>
              <a:t>Thank You</a:t>
            </a:r>
            <a:endParaRPr lang="en-US" sz="3200" b="1" dirty="0">
              <a:solidFill>
                <a:srgbClr val="00009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566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941294" y="110449"/>
            <a:ext cx="7288306" cy="64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ahoma" pitchFamily="34" charset="0"/>
              </a:rPr>
              <a:t>Outline</a:t>
            </a: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400051" y="848633"/>
            <a:ext cx="8208168" cy="375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7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Current situation and trends in trade of Kazakhstan, Tajikistan and Uzbekistan</a:t>
            </a:r>
          </a:p>
          <a:p>
            <a:pPr eaLnBrk="1" hangingPunct="1">
              <a:spcAft>
                <a:spcPts val="17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Trade outcome indicators</a:t>
            </a:r>
          </a:p>
          <a:p>
            <a:pPr eaLnBrk="1" hangingPunct="1">
              <a:spcAft>
                <a:spcPts val="17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Trade regime</a:t>
            </a:r>
          </a:p>
          <a:p>
            <a:pPr eaLnBrk="1" hangingPunct="1">
              <a:spcAft>
                <a:spcPts val="17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Barriers to trade in the region</a:t>
            </a:r>
          </a:p>
          <a:p>
            <a:pPr eaLnBrk="1" hangingPunct="1">
              <a:spcAft>
                <a:spcPts val="17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Trade opportunities</a:t>
            </a:r>
          </a:p>
          <a:p>
            <a:pPr eaLnBrk="1" hangingPunct="1">
              <a:spcAft>
                <a:spcPts val="17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Conclusions and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963650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41400" y="229796"/>
            <a:ext cx="7188200" cy="8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General Trends in Trade of Kazakhstan, Tajikistan and Uzbekistan</a:t>
            </a:r>
          </a:p>
        </p:txBody>
      </p:sp>
      <p:sp>
        <p:nvSpPr>
          <p:cNvPr id="2" name="Rectangle 1"/>
          <p:cNvSpPr/>
          <p:nvPr/>
        </p:nvSpPr>
        <p:spPr>
          <a:xfrm>
            <a:off x="321469" y="1154646"/>
            <a:ext cx="82153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Volatile dynamics</a:t>
            </a: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Exports depend much on international energy and metals prices – the need for export diversification</a:t>
            </a: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Imports partially financed by migrants’ remittances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FD9165-783A-4A48-A687-751DEA241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2" y="3149405"/>
            <a:ext cx="3046500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94622F-C4F3-442D-8720-6D27AF312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295" y="3159237"/>
            <a:ext cx="3046500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9D7BA6-A4E8-4B22-92E6-4F2B21C08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7419" y="3150417"/>
            <a:ext cx="30465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50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41400" y="229796"/>
            <a:ext cx="7059108" cy="8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Trade of STKEC Cities and Oblasts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925" y="897462"/>
            <a:ext cx="8825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Sughd oblast is very important for both exports and imports of Tajikistan</a:t>
            </a: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Tashkent city and oblast supply more than 20% of Uzbekistan’s exports and receive half of the country’s imports</a:t>
            </a: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Shymkent and Turkestan oblast play a minor role in trade of Kazakhstan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EEDD5E-F90A-42D1-B2CE-670235DCA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779" y="2805499"/>
            <a:ext cx="4374775" cy="21945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1A261E-D499-4115-BF0D-F96C3218F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59" y="2804861"/>
            <a:ext cx="4393054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77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41400" y="115492"/>
            <a:ext cx="7059108" cy="8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STKEC Cities and Oblasts’ Direction and Composition of Trade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442" y="947470"/>
            <a:ext cx="88687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Trade with STKED countries is important for Sughd, Shymkent and Turkestan</a:t>
            </a: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The region exports mostly energy, metals, cotton and few manufactured products (fertilizers, flour, textiles)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3B917C-2852-4127-92AB-F972BBE7F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42" y="2333548"/>
            <a:ext cx="4417426" cy="26517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5C1DE6-2B62-4D4C-910E-DA3FB0208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793" y="2330862"/>
            <a:ext cx="4417426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69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41400" y="1189"/>
            <a:ext cx="7059108" cy="67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Intraregional Trade</a:t>
            </a:r>
          </a:p>
        </p:txBody>
      </p:sp>
      <p:sp>
        <p:nvSpPr>
          <p:cNvPr id="2" name="Rectangle 1"/>
          <p:cNvSpPr/>
          <p:nvPr/>
        </p:nvSpPr>
        <p:spPr>
          <a:xfrm>
            <a:off x="314325" y="671730"/>
            <a:ext cx="85725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2018 intraregional trade turnover was USD327 mil. or 8.3% of total turnover of trade between STKED countries or 0.3% of total trade turnover of these countries</a:t>
            </a: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Relatively small share of manufactured goods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A7DE46-D3B1-4B02-A770-E6C10AB89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03" y="2123077"/>
            <a:ext cx="8055905" cy="285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02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41400" y="229796"/>
            <a:ext cx="7059108" cy="8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Informal Trade</a:t>
            </a:r>
          </a:p>
        </p:txBody>
      </p:sp>
      <p:sp>
        <p:nvSpPr>
          <p:cNvPr id="2" name="Rectangle 1"/>
          <p:cNvSpPr/>
          <p:nvPr/>
        </p:nvSpPr>
        <p:spPr>
          <a:xfrm>
            <a:off x="285750" y="1104638"/>
            <a:ext cx="81362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Some trade flows important for the region are not reflected in official statistics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1DCA07-7A14-40DC-A561-48EA420B2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40" y="2470072"/>
            <a:ext cx="4442305" cy="22849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55A207-5C63-4BAB-86D4-0665C75B5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777" y="2472766"/>
            <a:ext cx="4435705" cy="2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94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41400" y="229796"/>
            <a:ext cx="7059108" cy="8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Transit Trade</a:t>
            </a:r>
          </a:p>
        </p:txBody>
      </p:sp>
      <p:sp>
        <p:nvSpPr>
          <p:cNvPr id="2" name="Rectangle 1"/>
          <p:cNvSpPr/>
          <p:nvPr/>
        </p:nvSpPr>
        <p:spPr>
          <a:xfrm>
            <a:off x="719891" y="1104638"/>
            <a:ext cx="770212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The corridor serves major flows of goods produced or consumed in other parts of Tajikistan and Uzbekistan</a:t>
            </a: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Kazakhstan and many other countries’ exports to Afghanistan pass through the STKEC region</a:t>
            </a: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Transit trade in the region in 2018 is estimated at USD26.3 billion, including: </a:t>
            </a:r>
          </a:p>
          <a:p>
            <a:pPr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- USD22.8 billion of trade with non-STKEC countries, and </a:t>
            </a:r>
          </a:p>
          <a:p>
            <a:pPr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- USD3.5 billion of trade between Tajikistan and Uzbekistan </a:t>
            </a:r>
          </a:p>
          <a:p>
            <a:pPr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and non-STKEC parts of Kazakhstan</a:t>
            </a:r>
          </a:p>
        </p:txBody>
      </p:sp>
    </p:spTree>
    <p:extLst>
      <p:ext uri="{BB962C8B-B14F-4D97-AF65-F5344CB8AC3E}">
        <p14:creationId xmlns:p14="http://schemas.microsoft.com/office/powerpoint/2010/main" val="2903842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41400" y="229796"/>
            <a:ext cx="7059108" cy="8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Trade Outcome Indicators</a:t>
            </a:r>
          </a:p>
        </p:txBody>
      </p:sp>
      <p:sp>
        <p:nvSpPr>
          <p:cNvPr id="2" name="Rectangle 1"/>
          <p:cNvSpPr/>
          <p:nvPr/>
        </p:nvSpPr>
        <p:spPr>
          <a:xfrm>
            <a:off x="719891" y="1104638"/>
            <a:ext cx="77021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Trade intensity indices are high – the countries are important trade partners to each other (natural for neighbors)</a:t>
            </a: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Trade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complimentarity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indices between STKEC countries are in the range of 20-30% – relatively low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complimentarity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, the countries produce similar goods</a:t>
            </a: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Revealed comparative advantages of these countries concentrate on their traditional exports: energy products, metals and ores, raw agricultural produce, some textiles and chemical goods</a:t>
            </a: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Export sophistication indicators are low, the export shares of hi-tech goods are around 1% of total exports</a:t>
            </a: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621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DAA3A95C900D4F913CDF9D468A1D4F" ma:contentTypeVersion="35" ma:contentTypeDescription="Create a new document." ma:contentTypeScope="" ma:versionID="502b3b1e2c3d8689c69a1935d7256fb1">
  <xsd:schema xmlns:xsd="http://www.w3.org/2001/XMLSchema" xmlns:xs="http://www.w3.org/2001/XMLSchema" xmlns:p="http://schemas.microsoft.com/office/2006/metadata/properties" xmlns:ns2="c1fdd505-2570-46c2-bd04-3e0f2d874cf5" xmlns:ns3="503a8e5b-f025-4d7b-b30b-6bbfaca6c044" xmlns:ns4="374793f7-8f2b-4177-9cc3-2a8d0cfae40f" targetNamespace="http://schemas.microsoft.com/office/2006/metadata/properties" ma:root="true" ma:fieldsID="6129cbc07cbce95eb7e04075228236c3" ns2:_="" ns3:_="" ns4:_="">
    <xsd:import namespace="c1fdd505-2570-46c2-bd04-3e0f2d874cf5"/>
    <xsd:import namespace="503a8e5b-f025-4d7b-b30b-6bbfaca6c044"/>
    <xsd:import namespace="374793f7-8f2b-4177-9cc3-2a8d0cfae40f"/>
    <xsd:element name="properties">
      <xsd:complexType>
        <xsd:sequence>
          <xsd:element name="documentManagement">
            <xsd:complexType>
              <xsd:all>
                <xsd:element ref="ns2:j78542b1fffc4a1c84659474212e3133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TaxKeywordTaxHTField" minOccurs="0"/>
                <xsd:element ref="ns3:MediaServiceAutoKeyPoints" minOccurs="0"/>
                <xsd:element ref="ns3:MediaServiceKeyPoints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j78542b1fffc4a1c84659474212e3133" ma:index="9" nillable="true" ma:taxonomy="true" ma:internalName="j78542b1fffc4a1c84659474212e3133" ma:taxonomyFieldName="ADBContentGroup" ma:displayName="Content Group" ma:readOnly="false" ma:default="2;#CWRD|6d71ff58-4882-4388-ab5c-218969b1e9c8" ma:fieldId="{378542b1-fffc-4a1c-8465-9474212e3133}" ma:taxonomyMulti="true" ma:sspId="115af50e-efb3-4a0e-b425-875ff625e09e" ma:termSetId="2a9ffbee-93a5-418b-bcdb-8d6817936e6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a8e5b-f025-4d7b-b30b-6bbfaca6c0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793f7-8f2b-4177-9cc3-2a8d0cfae40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3" nillable="true" ma:taxonomy="true" ma:internalName="TaxKeywordTaxHTField" ma:taxonomyFieldName="TaxKeyword" ma:displayName="Enterprise Keywords" ma:fieldId="{23f27201-bee3-471e-b2e7-b64fd8b7ca38}" ma:taxonomyMulti="true" ma:sspId="115af50e-efb3-4a0e-b425-875ff625e09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78542b1fffc4a1c84659474212e3133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j78542b1fffc4a1c84659474212e3133>
    <TaxKeywordTaxHTField xmlns="374793f7-8f2b-4177-9cc3-2a8d0cfae40f">
      <Terms xmlns="http://schemas.microsoft.com/office/infopath/2007/PartnerControls"/>
    </TaxKeywordTaxHTField>
    <_Flow_SignoffStatus xmlns="503a8e5b-f025-4d7b-b30b-6bbfaca6c044" xsi:nil="true"/>
  </documentManagement>
</p:properties>
</file>

<file path=customXml/itemProps1.xml><?xml version="1.0" encoding="utf-8"?>
<ds:datastoreItem xmlns:ds="http://schemas.openxmlformats.org/officeDocument/2006/customXml" ds:itemID="{53F27FDC-27FD-4104-8E1B-66DCB7E3318C}"/>
</file>

<file path=customXml/itemProps2.xml><?xml version="1.0" encoding="utf-8"?>
<ds:datastoreItem xmlns:ds="http://schemas.openxmlformats.org/officeDocument/2006/customXml" ds:itemID="{2BA7F742-798A-44EE-8E81-E645FE7E5EE9}"/>
</file>

<file path=customXml/itemProps3.xml><?xml version="1.0" encoding="utf-8"?>
<ds:datastoreItem xmlns:ds="http://schemas.openxmlformats.org/officeDocument/2006/customXml" ds:itemID="{4585B899-C90B-4E64-A3FB-F08988DCE26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26089</TotalTime>
  <Words>882</Words>
  <Application>Microsoft Office PowerPoint</Application>
  <PresentationFormat>On-screen Show (16:9)</PresentationFormat>
  <Paragraphs>86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LAUZON, Jasper</dc:creator>
  <cp:lastModifiedBy>Roman Mogilevskii</cp:lastModifiedBy>
  <cp:revision>189</cp:revision>
  <dcterms:created xsi:type="dcterms:W3CDTF">2018-05-20T22:49:51Z</dcterms:created>
  <dcterms:modified xsi:type="dcterms:W3CDTF">2019-11-29T05:51:03Z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0x010100BADAA3A95C900D4F913CDF9D468A1D4F</vt:lpwstr>
  </property>
  <property fmtid="{D5CDD505-2E9C-101B-9397-08002B2CF9AE}" pid="3" name="TaxCatchAll">
    <vt:lpwstr>2;#CWRD;#1;#English</vt:lpwstr>
  </property>
  <property fmtid="{D5CDD505-2E9C-101B-9397-08002B2CF9AE}" pid="4" name="h00e4aaaf4624e24a7df7f06faa038c6">
    <vt:lpwstr>English|16ac8743-31bb-43f8-9a73-533a041667d6</vt:lpwstr>
  </property>
</Properties>
</file>