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8" r:id="rId2"/>
    <p:sldId id="277" r:id="rId3"/>
    <p:sldId id="297" r:id="rId4"/>
    <p:sldId id="300" r:id="rId5"/>
    <p:sldId id="287" r:id="rId6"/>
    <p:sldId id="288" r:id="rId7"/>
    <p:sldId id="289" r:id="rId8"/>
    <p:sldId id="324" r:id="rId9"/>
    <p:sldId id="325" r:id="rId10"/>
    <p:sldId id="290" r:id="rId11"/>
    <p:sldId id="301" r:id="rId12"/>
    <p:sldId id="304" r:id="rId13"/>
    <p:sldId id="303" r:id="rId14"/>
    <p:sldId id="310" r:id="rId15"/>
    <p:sldId id="317" r:id="rId16"/>
    <p:sldId id="312" r:id="rId17"/>
    <p:sldId id="323" r:id="rId18"/>
    <p:sldId id="316" r:id="rId19"/>
    <p:sldId id="311" r:id="rId20"/>
    <p:sldId id="318" r:id="rId21"/>
    <p:sldId id="320" r:id="rId22"/>
    <p:sldId id="319" r:id="rId23"/>
    <p:sldId id="309" r:id="rId24"/>
    <p:sldId id="322" r:id="rId25"/>
    <p:sldId id="321" r:id="rId26"/>
    <p:sldId id="298" r:id="rId27"/>
    <p:sldId id="299" r:id="rId28"/>
    <p:sldId id="295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D54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753"/>
  </p:normalViewPr>
  <p:slideViewPr>
    <p:cSldViewPr snapToGrid="0" snapToObjects="1">
      <p:cViewPr>
        <p:scale>
          <a:sx n="75" d="100"/>
          <a:sy n="75" d="100"/>
        </p:scale>
        <p:origin x="1292" y="5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2B463-D853-462F-A7B8-D99AFC5C3643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64575-DD9F-4F42-928D-88CA5E915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4575-DD9F-4F42-928D-88CA5E91581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5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4575-DD9F-4F42-928D-88CA5E91581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8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8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7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81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6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7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5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0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9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7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8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6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49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763792" y="1635162"/>
            <a:ext cx="7618207" cy="176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99"/>
                </a:solidFill>
                <a:latin typeface="Tahoma" pitchFamily="34" charset="0"/>
              </a:rPr>
              <a:t>Экономический коридор Шымкент-Ташкент-Худжанд: предлагаемые приоритетные направления и институциональная структура</a:t>
            </a:r>
            <a:endParaRPr lang="en-US" sz="24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68188" y="3618454"/>
            <a:ext cx="7223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z-Cyrl-UZ" sz="2200" dirty="0">
                <a:latin typeface="Tahoma" pitchFamily="34" charset="0"/>
              </a:rPr>
              <a:t>Баходир Ганиев</a:t>
            </a:r>
          </a:p>
          <a:p>
            <a:pPr algn="ctr" eaLnBrk="1" hangingPunct="1"/>
            <a:r>
              <a:rPr lang="uz-Cyrl-UZ" sz="2200" dirty="0">
                <a:latin typeface="Tahoma" pitchFamily="34" charset="0"/>
              </a:rPr>
              <a:t>Консультант АБР</a:t>
            </a:r>
            <a:endParaRPr lang="en-US" sz="2200" dirty="0">
              <a:latin typeface="Tahoma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68188" y="331693"/>
            <a:ext cx="7223312" cy="94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dirty="0">
                <a:solidFill>
                  <a:srgbClr val="000099"/>
                </a:solidFill>
                <a:latin typeface="Tahoma" pitchFamily="34" charset="0"/>
              </a:rPr>
              <a:t>Семинар АБР</a:t>
            </a:r>
            <a:endParaRPr lang="en-US" sz="2200" dirty="0">
              <a:solidFill>
                <a:srgbClr val="000099"/>
              </a:solidFill>
              <a:latin typeface="Tahoma" pitchFamily="34" charset="0"/>
            </a:endParaRPr>
          </a:p>
          <a:p>
            <a:pPr algn="ctr" eaLnBrk="1" hangingPunct="1"/>
            <a:r>
              <a:rPr lang="ru-RU" sz="2200" dirty="0">
                <a:solidFill>
                  <a:srgbClr val="000099"/>
                </a:solidFill>
                <a:latin typeface="Tahoma" pitchFamily="34" charset="0"/>
              </a:rPr>
              <a:t>Ташкент, Узбекистан</a:t>
            </a:r>
            <a:endParaRPr lang="en-US" sz="2200" dirty="0">
              <a:solidFill>
                <a:srgbClr val="000099"/>
              </a:solidFill>
              <a:latin typeface="Tahoma" pitchFamily="34" charset="0"/>
            </a:endParaRPr>
          </a:p>
          <a:p>
            <a:pPr algn="ctr" eaLnBrk="1" hangingPunct="1"/>
            <a:r>
              <a:rPr lang="ru-RU" sz="2200" dirty="0">
                <a:solidFill>
                  <a:srgbClr val="000099"/>
                </a:solidFill>
                <a:latin typeface="Tahoma" pitchFamily="34" charset="0"/>
              </a:rPr>
              <a:t>5-6 декабря 2019 года</a:t>
            </a:r>
            <a:endParaRPr lang="en-US" sz="2200" dirty="0">
              <a:solidFill>
                <a:srgbClr val="0000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1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07730" y="-13448"/>
            <a:ext cx="7128540" cy="64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z-Cyrl-UZ" sz="2800" b="1" dirty="0">
                <a:solidFill>
                  <a:srgbClr val="000099"/>
                </a:solidFill>
                <a:latin typeface="Tahoma" pitchFamily="34" charset="0"/>
              </a:rPr>
              <a:t>Предлагаемые приоритетные направления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624" y="755160"/>
            <a:ext cx="792675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Улучшение (автомобильного и железнодорожного) транспортного сообщения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Модернизация инфраструктуры и процедур пересечения границ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трансграничных сельскохозяйственных производственно-сбытовых цепочек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Модернизация санитарных и фитосанитарных (СФС) мер и повышение качества инфраструктуры экспорта сельскохозяйственной и пищевой продукции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регионального туризма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особых / свободных экономических зон (ОЭЗ / СЭЗ) и промышленных зон / парков (ИЗ / ИП)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8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209158" y="124298"/>
            <a:ext cx="7096642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99"/>
                </a:solidFill>
                <a:latin typeface="Tahoma" pitchFamily="34" charset="0"/>
              </a:rPr>
              <a:t>Связанность автомобильного транспорта</a:t>
            </a:r>
            <a:r>
              <a:rPr lang="uz-Cyrl-UZ" sz="2400" b="1" dirty="0">
                <a:solidFill>
                  <a:srgbClr val="000099"/>
                </a:solidFill>
                <a:latin typeface="Tahoma" pitchFamily="34" charset="0"/>
              </a:rPr>
              <a:t>: текущая ситуация</a:t>
            </a:r>
            <a:endParaRPr lang="en-US" sz="24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40417"/>
            <a:ext cx="7937500" cy="37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7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дороги в регионе </a:t>
            </a:r>
            <a:r>
              <a:rPr lang="uz-Cyrl-U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ЭКШТХ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в том числе соединяющие города Шымкент, Ташкент и Худжанд, находятся в хорошем состоянии</a:t>
            </a:r>
          </a:p>
          <a:p>
            <a:pPr marL="579438" indent="-579438">
              <a:spcAft>
                <a:spcPts val="17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Однако многие второстепенные и третичные дороги, такие как дорога Худжанд-Ашт, требуют реконструкции</a:t>
            </a:r>
          </a:p>
          <a:p>
            <a:pPr marL="579438" indent="-579438">
              <a:spcAft>
                <a:spcPts val="17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Эксплуатация и содержание дорог менее чем адекватны</a:t>
            </a:r>
          </a:p>
          <a:p>
            <a:pPr marL="579438" indent="-579438">
              <a:spcAft>
                <a:spcPts val="17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Въездные квоты и сборы, а также различия в правилах, регулирующих автомобильные перевозки замедляют трансграничное перемещение товаров и людей</a:t>
            </a:r>
          </a:p>
          <a:p>
            <a:pPr marL="579438" indent="-579438">
              <a:spcAft>
                <a:spcPts val="17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Станции ручного взвешивания в Казахстане и «тепловой режим» в Таджикистане являются основными барьерами для автомобильных перевозок в/из/ через эти страны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7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101356" y="72349"/>
            <a:ext cx="7107274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99"/>
                </a:solidFill>
                <a:latin typeface="Tahoma" pitchFamily="34" charset="0"/>
              </a:rPr>
              <a:t>Связанность автомобильного транспорта</a:t>
            </a:r>
            <a:r>
              <a:rPr lang="uz-Cyrl-UZ" sz="2400" b="1" dirty="0">
                <a:solidFill>
                  <a:srgbClr val="000099"/>
                </a:solidFill>
                <a:latin typeface="Tahoma" pitchFamily="34" charset="0"/>
              </a:rPr>
              <a:t>: предлагаемые действия</a:t>
            </a:r>
            <a:endParaRPr lang="en-US" sz="24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4493" y="1013416"/>
            <a:ext cx="8001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Согласование правил автомобильных перевозок (включая правила нагрузки на ось)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Отмена квот на въезд и сокращение суммы въездных сборов </a:t>
            </a:r>
            <a:endParaRPr lang="en-US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Освобождение перевозок скоропортящихся грузов от «теплового режима» в Таджикистане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Реконструкция второстепенных дорог, важных для внешней и / или внутренней транспортной связанности (например, дороги Худжанд-Ашт)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Внедрение интеллектуальных транспортных систем с автоматизированными станциями взвешивания в движении</a:t>
            </a:r>
            <a:endParaRPr lang="en-US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4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956733" y="0"/>
            <a:ext cx="7096642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99"/>
                </a:solidFill>
                <a:latin typeface="Tahoma" pitchFamily="34" charset="0"/>
              </a:rPr>
              <a:t>Связанность железнодорожного транспорта: текущая ситуация</a:t>
            </a:r>
            <a:endParaRPr lang="en-US" sz="24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954" y="1107338"/>
            <a:ext cx="74422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На долю железнодорожного транспорта приходится большая часть международных грузовых перевозок в пределах/в/из / через регион ЭКШТХ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Железнодорожные тарифы на транзитные грузовые перевозки значительно выше, чем на внутренние/экспортные / импортные перевозки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Инфраструктура железнодорожного транспорта (включая железнодорожные сети и подвижной состав) имеет серьезные недостатки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Сроки железнодорожных перевозок длительные и зачастую непредсказуемые (как для грузов, так и для пассажиров)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0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25746" y="72349"/>
            <a:ext cx="7117907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99"/>
                </a:solidFill>
                <a:latin typeface="Tahoma" pitchFamily="34" charset="0"/>
              </a:rPr>
              <a:t>Связанность железнодорожного транспорта: предлагаемый действия</a:t>
            </a:r>
            <a:endParaRPr lang="en-US" sz="24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533" y="1017921"/>
            <a:ext cx="81788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Снижение разницы между железнодорожными тарифами на транзитные и внутренние/экспортные/импортные грузовые перевозки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Модернизация существующей железнодорожной инфраструктуры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Рассмотрение строительства (i) высокоскоростной железной дороги Туркестан-Шымкент-Ташкент и (ii) железнодорожного сообщения между южной и северной частями Согдийской области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Внедрение современных информационно-коммуникационных технологий (таких как технология радиочастотной идентификации) на железнодорожном транспорте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6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8363" y="0"/>
            <a:ext cx="7107274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</a:rPr>
              <a:t>Пункты пересечения границы:</a:t>
            </a:r>
          </a:p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</a:rPr>
              <a:t>Текущая ситуация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107" y="1004950"/>
            <a:ext cx="796378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Имеется 5 пунктов пересечения границы (ППГ) между Туркестанской и Ташкентской областями и 3 ППГ между Ташкентской и Согдийской областями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За последние несколько лет движение товаров и людей через эти ППГ значительно возросло.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Неадекватная инфраструктура и процедуры в ППГ приводят к существенным задержкам в трансграничном перемещении товаров и людей, порождают коррупцию, увеличивают торговые издержки и препятствуют развитию туризма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Правительства Казахстана и Узбекистана согласовали и реализуют дорожную карту по модернизации ППГ между двумя странами.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2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98106" y="0"/>
            <a:ext cx="7117907" cy="102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</a:rPr>
              <a:t>Модернизация пунктов пересечения границы: предлагаемые действия</a:t>
            </a:r>
            <a:endParaRPr lang="en-US" sz="28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600" y="1192201"/>
            <a:ext cx="758692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Обеспечить модернизацию не только инфраструктуры, но и процедур на ППГ между Казахстаном и Узбекистаном.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Модернизация инфраструктуры и процедур на ППГ между Ташкентской и Согдийской областями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Внедрить основанный на риске таможенный контроль на всех пунктах пропуска вдоль ЭКШТХ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Обеспечить прозрачность и предсказуемость процедур пересечения границы (включая системы управления рисками)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66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07533" y="27652"/>
            <a:ext cx="7128933" cy="110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0099"/>
                </a:solidFill>
                <a:latin typeface="Tahoma" pitchFamily="34" charset="0"/>
              </a:rPr>
              <a:t>Модернизация пунктов пересечения границы: предлагаемые действия</a:t>
            </a:r>
            <a:endParaRPr lang="en-US" sz="2000" b="1" dirty="0">
              <a:solidFill>
                <a:srgbClr val="000099"/>
              </a:solidFill>
              <a:latin typeface="Tahoma" pitchFamily="34" charset="0"/>
            </a:endParaRPr>
          </a:p>
          <a:p>
            <a:pPr algn="ctr" eaLnBrk="1" hangingPunct="1"/>
            <a:r>
              <a:rPr lang="en-US" sz="2000" dirty="0">
                <a:solidFill>
                  <a:srgbClr val="000099"/>
                </a:solidFill>
                <a:latin typeface="Tahoma" pitchFamily="34" charset="0"/>
              </a:rPr>
              <a:t>(</a:t>
            </a:r>
            <a:r>
              <a:rPr lang="ru-RU" sz="2000" dirty="0">
                <a:solidFill>
                  <a:srgbClr val="000099"/>
                </a:solidFill>
                <a:latin typeface="Tahoma" pitchFamily="34" charset="0"/>
              </a:rPr>
              <a:t>продолжение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267" y="1150407"/>
            <a:ext cx="7975600" cy="400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При модернизации ППГ необходимо внедрить (по крайней мере, в некоторых ППГ):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15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Электронную система предварительного уведомления и зеленые / экспресс-полосы для людей</a:t>
            </a:r>
          </a:p>
          <a:p>
            <a:pPr marL="579438" indent="-579438">
              <a:spcAft>
                <a:spcPts val="15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Система e-TIR (Э-МДП) с зелеными полосами движения для грузовых автомобилей, использующих эту систему</a:t>
            </a:r>
          </a:p>
          <a:p>
            <a:pPr marL="579438" indent="-579438">
              <a:spcAft>
                <a:spcPts val="15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Интегрированное управление границами с единым центром для всех или большинства пограничных служб</a:t>
            </a:r>
          </a:p>
          <a:p>
            <a:pPr marL="579438" indent="-579438">
              <a:spcAft>
                <a:spcPts val="15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Обмен электронными предварительными уведомлениями между таможней и другими пограничными ведомствами двух стран</a:t>
            </a:r>
          </a:p>
          <a:p>
            <a:pPr marL="579438" indent="-579438">
              <a:spcAft>
                <a:spcPts val="15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совместных таможенных, фитосанитарных и ветеринарных проверок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78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148352"/>
            <a:ext cx="7107274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99"/>
                </a:solidFill>
                <a:latin typeface="Tahoma" pitchFamily="34" charset="0"/>
              </a:rPr>
              <a:t>Сельскохозяйственные производственно-сбытовые цепи: текущая ситуация</a:t>
            </a:r>
            <a:endParaRPr lang="en-US" sz="24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933" y="1233550"/>
            <a:ext cx="778086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Регион ЭКШТХ обладает значительным нереализованным потенциалом для производства и экспорта сельскохозяйственной продукции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Нехватка воды является одним из основных ограничений для растениеводства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Производительность в сельском хозяйстве низкая отчасти из-за мелкого фермерства, плохой практики ведения сельского хозяйства и медленного внедрения современных технологий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Сельскохозяйственные производственно-сбытовые цепочки развиты слабо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Послеуборочные потери являются существенными из-за отсутствия складских помещений и ограниченных мощностей по переработке</a:t>
            </a:r>
          </a:p>
        </p:txBody>
      </p:sp>
    </p:spTree>
    <p:extLst>
      <p:ext uri="{BB962C8B-B14F-4D97-AF65-F5344CB8AC3E}">
        <p14:creationId xmlns:p14="http://schemas.microsoft.com/office/powerpoint/2010/main" val="3303623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584201" y="58901"/>
            <a:ext cx="8009466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0099"/>
                </a:solidFill>
                <a:latin typeface="Tahoma" pitchFamily="34" charset="0"/>
              </a:rPr>
              <a:t>Сельскохозяйственные производственно-сбытовые цепи: </a:t>
            </a:r>
          </a:p>
          <a:p>
            <a:pPr algn="ctr" eaLnBrk="1" hangingPunct="1"/>
            <a:r>
              <a:rPr lang="ru-RU" sz="2000" b="1" dirty="0">
                <a:solidFill>
                  <a:srgbClr val="000099"/>
                </a:solidFill>
                <a:latin typeface="Tahoma" pitchFamily="34" charset="0"/>
              </a:rPr>
              <a:t>Предлагаемые действия</a:t>
            </a:r>
            <a:endParaRPr lang="en-US" sz="20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194" y="1293781"/>
            <a:ext cx="830579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Укрепление трансграничного сотрудничества в области растениеводства и животноводства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Создание/развитие сельскохозяйственных кооперативов и кластеров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Укрепление систем агро-консалтинговых служб и внедрение современных сельскохозяйственных технологий (таких как использование солнечной энергии при орошении и точное земледелие)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региональной сети современных агро-логистических центров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/ развитие электронных оптовых и розничных рынков сельскохозяйственной продукции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6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-82658"/>
            <a:ext cx="728830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0099"/>
                </a:solidFill>
                <a:latin typeface="Tahoma" pitchFamily="34" charset="0"/>
              </a:rPr>
              <a:t>Краткий обзор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70467" y="755160"/>
            <a:ext cx="7543800" cy="375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cs typeface="Tahoma" pitchFamily="34" charset="0"/>
              </a:rPr>
              <a:t>Определение транснационального экономического коридора (ТНЭК)</a:t>
            </a:r>
          </a:p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cs typeface="Tahoma" pitchFamily="34" charset="0"/>
              </a:rPr>
              <a:t>Обоснование развития TНЭК в Центральной Азии</a:t>
            </a:r>
          </a:p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cs typeface="Tahoma" pitchFamily="34" charset="0"/>
              </a:rPr>
              <a:t>Видение предлагаемого экономического коридора Шымкент-Ташкент-Худжанд (ЭКШТХ)</a:t>
            </a:r>
          </a:p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cs typeface="Tahoma" pitchFamily="34" charset="0"/>
              </a:rPr>
              <a:t>Предлагаемые приоритетные направления развития ЭКШТХ</a:t>
            </a:r>
          </a:p>
          <a:p>
            <a:pPr marL="342900" indent="284163"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latin typeface="Tahoma" pitchFamily="34" charset="0"/>
                <a:cs typeface="Tahoma" pitchFamily="34" charset="0"/>
              </a:rPr>
              <a:t>Текущая ситуация (существующие проблемы)</a:t>
            </a:r>
          </a:p>
          <a:p>
            <a:pPr marL="342900" indent="284163"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latin typeface="Tahoma" pitchFamily="34" charset="0"/>
                <a:cs typeface="Tahoma" pitchFamily="34" charset="0"/>
              </a:rPr>
              <a:t>Меры по решению этих проблем </a:t>
            </a:r>
          </a:p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cs typeface="Tahoma" pitchFamily="34" charset="0"/>
              </a:rPr>
              <a:t>Предлагаемая институциональная структура для развития ЭКШТХ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50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914400" y="58901"/>
            <a:ext cx="7315200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99"/>
                </a:solidFill>
                <a:latin typeface="Tahoma" pitchFamily="34" charset="0"/>
              </a:rPr>
              <a:t>СФС меры и качество инфраструктуры:</a:t>
            </a:r>
            <a:r>
              <a:rPr lang="en-US" sz="2400" b="1" dirty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</a:rPr>
              <a:t>текущая ситуация</a:t>
            </a:r>
            <a:endParaRPr lang="en-US" sz="24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013" y="1233550"/>
            <a:ext cx="760818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Казахстан, Таджикистан и Узбекистан в последние годы добились значительного прогресса в укреплении своих систем СФС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Тем не менее, степень гармонизации национальных стандартов СФС и технических регламентов с международными стандартами остается низкой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Меры СФС не всегда основаны на фактических данных и в значительной степени зависят от физических проверок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Потенциал лаборатории СФС и по определению качества пищевых продуктов в регионе ЭКШТХ слаб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Услуги по сертификации безопасности и качества пищевых продуктов недостаточно развиты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23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927100" y="75834"/>
            <a:ext cx="7315200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99"/>
                </a:solidFill>
                <a:latin typeface="Tahoma" pitchFamily="34" charset="0"/>
              </a:rPr>
              <a:t>СФС меры и качество инфраструктуры:</a:t>
            </a:r>
            <a:r>
              <a:rPr lang="en-US" sz="2400" b="1" dirty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</a:rPr>
              <a:t>предлагаемые действия</a:t>
            </a:r>
            <a:endParaRPr lang="en-US" sz="24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966" y="1019294"/>
            <a:ext cx="823806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Согласование национальных стандартов СФС и технических регламентов с международными стандартами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Укрепление трансграничного сотрудничества центральных и местных органов власти, отвечающих за охрану здоровья растений и животных и обеспечение безопасности/качества пищевых продуктов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Переход к риск-ориентированному СФС контролю над международной торговлей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региональной сети аккредитованных на международном уровне лабораторий фитосанитарной, ветеринарной и пищевой безопасности / качества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местного потенциала для предоставления услуг по сертификации безопасности/качества пищевых продуктов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5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34311" y="71823"/>
            <a:ext cx="7139172" cy="92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z-Cyrl-UZ" sz="2400" b="1" dirty="0">
                <a:solidFill>
                  <a:srgbClr val="000099"/>
                </a:solidFill>
                <a:latin typeface="Tahoma" pitchFamily="34" charset="0"/>
              </a:rPr>
              <a:t>Региональный туризм: </a:t>
            </a:r>
          </a:p>
          <a:p>
            <a:pPr algn="ctr" eaLnBrk="1" hangingPunct="1"/>
            <a:r>
              <a:rPr lang="uz-Cyrl-UZ" sz="2400" b="1" dirty="0">
                <a:solidFill>
                  <a:srgbClr val="000099"/>
                </a:solidFill>
                <a:latin typeface="Tahoma" pitchFamily="34" charset="0"/>
              </a:rPr>
              <a:t>Текущая Ситуация</a:t>
            </a:r>
            <a:endParaRPr lang="en-US" sz="24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809" y="1233550"/>
            <a:ext cx="763417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Города Шымкент и Ташкент, а также Туркестанская, Ташкентская и Согдийская области имеют многочисленные туристические активы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туризма является одним из главных приоритетов правительств Казахстана, Таджикистана и Узбекистана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За последние несколько лет во всех трех странах значительно возросло число международных посетителей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Тем не менее потенциал региона ЭКШТХ в области туризма, включая внутри-региональный и межрегиональный туризм, еще далеко не полностью реализован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23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92200" y="72349"/>
            <a:ext cx="7139172" cy="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z-Cyrl-UZ" sz="2400" b="1" dirty="0">
                <a:solidFill>
                  <a:srgbClr val="000099"/>
                </a:solidFill>
                <a:latin typeface="Tahoma" pitchFamily="34" charset="0"/>
              </a:rPr>
              <a:t>Региональный туризм: </a:t>
            </a:r>
          </a:p>
          <a:p>
            <a:pPr algn="ctr" eaLnBrk="1" hangingPunct="1"/>
            <a:r>
              <a:rPr lang="uz-Cyrl-UZ" sz="2400" b="1" dirty="0">
                <a:solidFill>
                  <a:srgbClr val="000099"/>
                </a:solidFill>
                <a:latin typeface="Tahoma" pitchFamily="34" charset="0"/>
              </a:rPr>
              <a:t>предлагаемые действия</a:t>
            </a:r>
            <a:endParaRPr lang="en-US" sz="24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400" y="1233550"/>
            <a:ext cx="8128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Ввести многострановые туристические визы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Укрепление потенциала центральных и местных органов власти, отвечающих за развитие туризма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Укрепление трансграничного сотрудничества государственных органов и деловых кругов в развитии туризма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региональных туристических продуктов и повышение доступности информации о туристических активах региона ЭКШТХ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Улучшение транспортной связанности основных туристических объектов в регионе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ЭКШТХ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66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863600" y="72349"/>
            <a:ext cx="7315200" cy="92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99"/>
                </a:solidFill>
                <a:latin typeface="Tahoma" pitchFamily="34" charset="0"/>
              </a:rPr>
              <a:t>ОЭЗ</a:t>
            </a:r>
            <a:r>
              <a:rPr lang="en-US" sz="2400" b="1" dirty="0">
                <a:solidFill>
                  <a:srgbClr val="000099"/>
                </a:solidFill>
                <a:latin typeface="Tahoma" pitchFamily="34" charset="0"/>
              </a:rPr>
              <a:t>/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</a:rPr>
              <a:t>СЭЗ и ИЗ</a:t>
            </a:r>
            <a:r>
              <a:rPr lang="en-US" sz="2400" b="1" dirty="0">
                <a:solidFill>
                  <a:srgbClr val="000099"/>
                </a:solidFill>
                <a:latin typeface="Tahoma" pitchFamily="34" charset="0"/>
              </a:rPr>
              <a:t>/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</a:rPr>
              <a:t>ИП</a:t>
            </a:r>
            <a:r>
              <a:rPr lang="en-US" sz="2400" b="1" dirty="0">
                <a:solidFill>
                  <a:srgbClr val="000099"/>
                </a:solidFill>
                <a:latin typeface="Tahoma" pitchFamily="34" charset="0"/>
              </a:rPr>
              <a:t>: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</a:rPr>
              <a:t> текущая ситуация</a:t>
            </a:r>
            <a:endParaRPr lang="en-US" sz="24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133" y="1169755"/>
            <a:ext cx="8077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В регионе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ЭКШТХ</a:t>
            </a: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 действуют 8 ОЭЗ / СЭЗ и десятки ИЗ / ИП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Фирмы, ведущие свою деятельность в ОЭЗ / СЭЗ и ИЗ / ИП, пользуются относительно хорошей инфраструктурой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Компании, функционирующие в ОЭЗ / СЭЗ также пользуются налоговыми льготами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ОЭЗ / СЭЗ способствовало привлечению ПИИ, созданию рабочих мест и стимулированию экспорта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Однако экономическое воздействие ОЭЗ / СЭЗ до сих пор слабое</a:t>
            </a:r>
            <a:endParaRPr lang="en-US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49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20430" y="87786"/>
            <a:ext cx="7128540" cy="93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99"/>
                </a:solidFill>
                <a:latin typeface="Tahoma" pitchFamily="34" charset="0"/>
              </a:rPr>
              <a:t>Создание ОЭЗ </a:t>
            </a:r>
            <a:r>
              <a:rPr lang="en-US" sz="2400" b="1" dirty="0">
                <a:solidFill>
                  <a:srgbClr val="000099"/>
                </a:solidFill>
                <a:latin typeface="Tahoma" pitchFamily="34" charset="0"/>
              </a:rPr>
              <a:t>/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</a:rPr>
              <a:t>СЭЗ и ИП</a:t>
            </a:r>
            <a:r>
              <a:rPr lang="en-US" sz="2400" b="1" dirty="0">
                <a:solidFill>
                  <a:srgbClr val="000099"/>
                </a:solidFill>
                <a:latin typeface="Tahoma" pitchFamily="34" charset="0"/>
              </a:rPr>
              <a:t>:</a:t>
            </a:r>
          </a:p>
          <a:p>
            <a:pPr algn="ctr" eaLnBrk="1" hangingPunct="1"/>
            <a:r>
              <a:rPr lang="ru-RU" sz="2400" b="1" dirty="0">
                <a:solidFill>
                  <a:srgbClr val="000099"/>
                </a:solidFill>
                <a:latin typeface="Tahoma" pitchFamily="34" charset="0"/>
              </a:rPr>
              <a:t>Предлагаемые действия</a:t>
            </a:r>
            <a:endParaRPr lang="en-US" sz="24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734" y="1113417"/>
            <a:ext cx="80772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При создании ОЭЗ / СЭЗ и ИЗ / ИП необходимо  больше полагаться на совершенствование институциональной базы и инфраструктуры, а не на предоставление налоговых льгот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/ развитие агропромышленных комплексов и зон пищевой промышленности с современными агро-логистическими центрами и лабораториями безопасности и качества пищевых продуктов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и реализация планов действий, направленных на интеграцию ОЭЗ / СЭЗ и ИЗ / ИП в региональные и глобальные производственно-сбытовые цепочки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Введение регулярного мониторинга и оценки эффективности деятельности ОЭЗ / СЭЗ и ИЗ / ИП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06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64555"/>
            <a:ext cx="7114209" cy="64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z-Cyrl-UZ" sz="2800" b="1" dirty="0">
                <a:solidFill>
                  <a:srgbClr val="000099"/>
                </a:solidFill>
                <a:latin typeface="Tahoma" pitchFamily="34" charset="0"/>
              </a:rPr>
              <a:t>Предлагаемая синтитуциональная структура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66969" y="1072421"/>
            <a:ext cx="6412269" cy="3824937"/>
            <a:chOff x="1603277" y="972146"/>
            <a:chExt cx="6412269" cy="382493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127181" y="4758941"/>
              <a:ext cx="1103243" cy="0"/>
            </a:xfrm>
            <a:prstGeom prst="line">
              <a:avLst/>
            </a:prstGeom>
            <a:ln w="12700">
              <a:solidFill>
                <a:srgbClr val="0070C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027959" y="4345738"/>
              <a:ext cx="1293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Координация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H="1">
              <a:off x="2462692" y="4758941"/>
              <a:ext cx="1007551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086472" y="4335418"/>
              <a:ext cx="1758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Поддержка отчетность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77" name="Straight Arrow Connector 76"/>
            <p:cNvCxnSpPr>
              <a:endCxn id="21" idx="0"/>
            </p:cNvCxnSpPr>
            <p:nvPr/>
          </p:nvCxnSpPr>
          <p:spPr>
            <a:xfrm>
              <a:off x="2966468" y="3312065"/>
              <a:ext cx="0" cy="387869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/>
            <p:cNvGrpSpPr/>
            <p:nvPr/>
          </p:nvGrpSpPr>
          <p:grpSpPr>
            <a:xfrm>
              <a:off x="1603277" y="972146"/>
              <a:ext cx="6412269" cy="3251008"/>
              <a:chOff x="1570823" y="985766"/>
              <a:chExt cx="6412269" cy="3251008"/>
            </a:xfrm>
          </p:grpSpPr>
          <p:sp>
            <p:nvSpPr>
              <p:cNvPr id="20" name="Rounded Rectangle 4"/>
              <p:cNvSpPr/>
              <p:nvPr/>
            </p:nvSpPr>
            <p:spPr>
              <a:xfrm>
                <a:off x="1581526" y="2802465"/>
                <a:ext cx="2662158" cy="52322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102870" tIns="68580" rIns="102870" bIns="68580" numCol="1" spcCol="1270" anchor="ctr" anchorCtr="0">
                <a:noAutofit/>
              </a:bodyPr>
              <a:lstStyle/>
              <a:p>
                <a:pPr algn="ctr"/>
                <a:r>
                  <a:rPr lang="ru-RU" sz="12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Рабочие группы по приоритетным направлениям </a:t>
                </a:r>
                <a:r>
                  <a:rPr lang="uz-Cyrl-UZ" sz="12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ЭКШТХ</a:t>
                </a:r>
                <a:endParaRPr lang="en-US" sz="12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 flipH="1">
                <a:off x="2943653" y="2428927"/>
                <a:ext cx="764" cy="373538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/>
              <p:cNvGrpSpPr/>
              <p:nvPr/>
            </p:nvGrpSpPr>
            <p:grpSpPr>
              <a:xfrm>
                <a:off x="1570823" y="985766"/>
                <a:ext cx="6412269" cy="3251008"/>
                <a:chOff x="1360130" y="985766"/>
                <a:chExt cx="6412269" cy="3251008"/>
              </a:xfrm>
            </p:grpSpPr>
            <p:sp>
              <p:nvSpPr>
                <p:cNvPr id="15" name="Rounded Rectangle 4"/>
                <p:cNvSpPr/>
                <p:nvPr/>
              </p:nvSpPr>
              <p:spPr>
                <a:xfrm>
                  <a:off x="1360130" y="990348"/>
                  <a:ext cx="2662158" cy="523220"/>
                </a:xfrm>
                <a:prstGeom prst="rect">
                  <a:avLst/>
                </a:prstGeom>
                <a:noFill/>
                <a:ln w="19050"/>
                <a:effectLst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102870" tIns="68580" rIns="102870" bIns="68580" numCol="1" spcCol="1270" anchor="ctr" anchorCtr="0">
                  <a:noAutofit/>
                </a:bodyPr>
                <a:lstStyle/>
                <a:p>
                  <a:pPr algn="ctr"/>
                  <a:r>
                    <a:rPr lang="uz-Cyrl-UZ" sz="1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Двусторонняя межправительственная комиссия</a:t>
                  </a:r>
                  <a:endParaRPr lang="en-US" sz="12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ounded Rectangle 4"/>
                <p:cNvSpPr/>
                <p:nvPr/>
              </p:nvSpPr>
              <p:spPr>
                <a:xfrm>
                  <a:off x="5048311" y="985766"/>
                  <a:ext cx="2703445" cy="523220"/>
                </a:xfrm>
                <a:prstGeom prst="rect">
                  <a:avLst/>
                </a:prstGeom>
                <a:noFill/>
                <a:ln w="19050"/>
                <a:effectLst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102870" tIns="68580" rIns="102870" bIns="68580" numCol="1" spcCol="1270" anchor="ctr" anchorCtr="0">
                  <a:noAutofit/>
                </a:bodyPr>
                <a:lstStyle/>
                <a:p>
                  <a:pPr algn="ctr"/>
                  <a:r>
                    <a:rPr lang="ru-RU" sz="1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Министерские встречи ЦАРЭС</a:t>
                  </a:r>
                  <a:endParaRPr lang="en-US" sz="1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Rounded Rectangle 4"/>
                <p:cNvSpPr/>
                <p:nvPr/>
              </p:nvSpPr>
              <p:spPr>
                <a:xfrm>
                  <a:off x="1370834" y="1905707"/>
                  <a:ext cx="2651454" cy="523220"/>
                </a:xfrm>
                <a:prstGeom prst="rect">
                  <a:avLst/>
                </a:prstGeom>
                <a:noFill/>
                <a:ln w="25400"/>
                <a:effectLst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102870" tIns="68580" rIns="102870" bIns="68580" numCol="1" spcCol="1270" anchor="ctr" anchorCtr="0">
                  <a:noAutofit/>
                </a:bodyPr>
                <a:lstStyle/>
                <a:p>
                  <a:pPr algn="ctr"/>
                  <a:r>
                    <a:rPr lang="uz-Cyrl-UZ" sz="1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Руководящий комитет ЭКШТХ</a:t>
                  </a:r>
                  <a:endParaRPr lang="en-US" sz="12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Rounded Rectangle 4"/>
                <p:cNvSpPr/>
                <p:nvPr/>
              </p:nvSpPr>
              <p:spPr>
                <a:xfrm>
                  <a:off x="5080423" y="1913806"/>
                  <a:ext cx="2682037" cy="523220"/>
                </a:xfrm>
                <a:prstGeom prst="rect">
                  <a:avLst/>
                </a:prstGeom>
                <a:noFill/>
                <a:ln w="19050"/>
                <a:effectLst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102870" tIns="68580" rIns="102870" bIns="68580" numCol="1" spcCol="1270" anchor="ctr" anchorCtr="0">
                  <a:noAutofit/>
                </a:bodyPr>
                <a:lstStyle/>
                <a:p>
                  <a:pPr algn="ctr"/>
                  <a:r>
                    <a:rPr lang="ru-RU" sz="1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Заседания национальных координаторов ЦАРЭС и высокопоставленных официальных лиц</a:t>
                  </a:r>
                  <a:endParaRPr lang="en-US" sz="1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ounded Rectangle 4"/>
                <p:cNvSpPr/>
                <p:nvPr/>
              </p:nvSpPr>
              <p:spPr>
                <a:xfrm>
                  <a:off x="1392242" y="3713554"/>
                  <a:ext cx="2662158" cy="523220"/>
                </a:xfrm>
                <a:prstGeom prst="rect">
                  <a:avLst/>
                </a:prstGeom>
                <a:noFill/>
                <a:ln w="25400"/>
                <a:effectLst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102870" tIns="68580" rIns="102870" bIns="68580" numCol="1" spcCol="1270" anchor="ctr" anchorCtr="0">
                  <a:noAutofit/>
                </a:bodyPr>
                <a:lstStyle/>
                <a:p>
                  <a:pPr algn="ctr"/>
                  <a:r>
                    <a:rPr lang="uz-Cyrl-UZ" sz="1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Секретариат ЭКШТХ</a:t>
                  </a:r>
                  <a:endParaRPr lang="en-US" sz="1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ounded Rectangle 4"/>
                <p:cNvSpPr/>
                <p:nvPr/>
              </p:nvSpPr>
              <p:spPr>
                <a:xfrm>
                  <a:off x="5090362" y="3699934"/>
                  <a:ext cx="2662158" cy="523220"/>
                </a:xfrm>
                <a:prstGeom prst="rect">
                  <a:avLst/>
                </a:prstGeom>
                <a:noFill/>
                <a:ln w="19050"/>
                <a:effectLst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102870" tIns="68580" rIns="102870" bIns="68580" numCol="1" spcCol="1270" anchor="ctr" anchorCtr="0">
                  <a:noAutofit/>
                </a:bodyPr>
                <a:lstStyle/>
                <a:p>
                  <a:pPr algn="ctr"/>
                  <a:r>
                    <a:rPr lang="uz-Cyrl-UZ" sz="1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Секретариат ЦАРЭС</a:t>
                  </a:r>
                  <a:endParaRPr lang="en-US" sz="1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ounded Rectangle 4"/>
                <p:cNvSpPr/>
                <p:nvPr/>
              </p:nvSpPr>
              <p:spPr>
                <a:xfrm>
                  <a:off x="5090362" y="2802465"/>
                  <a:ext cx="2682037" cy="523220"/>
                </a:xfrm>
                <a:prstGeom prst="rect">
                  <a:avLst/>
                </a:prstGeom>
                <a:noFill/>
                <a:ln w="19050"/>
                <a:effectLst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102870" tIns="68580" rIns="102870" bIns="68580" numCol="1" spcCol="1270" anchor="ctr" anchorCtr="0">
                  <a:noAutofit/>
                </a:bodyPr>
                <a:lstStyle/>
                <a:p>
                  <a:pPr algn="ctr"/>
                  <a:r>
                    <a:rPr lang="ru-RU" sz="1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Секторальные комитеты и рабочие группы ЦАРЭС</a:t>
                  </a:r>
                  <a:endParaRPr lang="en-US" sz="12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032992" y="2175416"/>
                  <a:ext cx="1015319" cy="0"/>
                </a:xfrm>
                <a:prstGeom prst="line">
                  <a:avLst/>
                </a:prstGeom>
                <a:ln w="12700">
                  <a:solidFill>
                    <a:srgbClr val="0070C0"/>
                  </a:solidFill>
                  <a:prstDash val="sys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043696" y="3078069"/>
                  <a:ext cx="1015319" cy="0"/>
                </a:xfrm>
                <a:prstGeom prst="line">
                  <a:avLst/>
                </a:prstGeom>
                <a:ln w="12700">
                  <a:solidFill>
                    <a:srgbClr val="0070C0"/>
                  </a:solidFill>
                  <a:prstDash val="sys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043696" y="3961544"/>
                  <a:ext cx="1015319" cy="0"/>
                </a:xfrm>
                <a:prstGeom prst="line">
                  <a:avLst/>
                </a:prstGeom>
                <a:ln w="12700">
                  <a:solidFill>
                    <a:srgbClr val="0070C0"/>
                  </a:solidFill>
                  <a:prstDash val="sys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3" name="Straight Arrow Connector 32"/>
            <p:cNvCxnSpPr/>
            <p:nvPr/>
          </p:nvCxnSpPr>
          <p:spPr>
            <a:xfrm flipH="1">
              <a:off x="6651082" y="1524820"/>
              <a:ext cx="764" cy="373538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2965703" y="1497251"/>
              <a:ext cx="764" cy="373538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6647428" y="2423406"/>
              <a:ext cx="764" cy="373538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6647428" y="3312776"/>
              <a:ext cx="764" cy="373538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3004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103573" y="48445"/>
            <a:ext cx="7134087" cy="95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</a:rPr>
              <a:t>Предлагаемые функции и членский состав органов ЭКШТХ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111970"/>
              </p:ext>
            </p:extLst>
          </p:nvPr>
        </p:nvGraphicFramePr>
        <p:xfrm>
          <a:off x="317634" y="1075040"/>
          <a:ext cx="855685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9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3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6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Орган ЭКШТХ</a:t>
                      </a:r>
                      <a:endParaRPr lang="en-US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Функции</a:t>
                      </a:r>
                      <a:endParaRPr lang="en-US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Членство</a:t>
                      </a:r>
                      <a:endParaRPr lang="en-US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Cyrl-UZ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Руководящий комитет (РК</a:t>
                      </a:r>
                      <a:r>
                        <a:rPr lang="en-US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Надзор за общим прогрессом в создании ЭКШТХ</a:t>
                      </a:r>
                    </a:p>
                    <a:p>
                      <a:pPr marL="168275" marR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Рассмотрение предложений, внесенных РГ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Национальные координаторы ЦАРЭС по Казахстану, Узбекистану и Таджикистану; заместители мэров городов Шымкент, Ташкент и Худжанд; и заместители мэров Туркестанской, Ташкентской и Согдийской областей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Рабочие группы по приоритетным направлениям (ФГ)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indent="-168275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Предложите действий и проектов, направленных на создание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ЭКШТХ</a:t>
                      </a:r>
                    </a:p>
                    <a:p>
                      <a:pPr marL="168275" marR="0" indent="-168275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Помощь в решении вопросов по реализации утвержденных мероприятий и проектов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Представители заинтересованных центральных и местных органов власти и деловых кругов трех стран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892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Секретариат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indent="-168275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Мониторинг прогресса в создания ЭКШТХ</a:t>
                      </a:r>
                    </a:p>
                    <a:p>
                      <a:pPr marL="168275" marR="0" indent="-168275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Подготовка периодических докладов о ходе работы</a:t>
                      </a:r>
                    </a:p>
                    <a:p>
                      <a:pPr marL="168275" marR="0" indent="-168275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Координация работы с заинтересованными центральными и местными органами власти, а также с деловыми кругами</a:t>
                      </a:r>
                    </a:p>
                    <a:p>
                      <a:pPr marL="168275" marR="0" indent="-168275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Организация совещаний РК и РГ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Представители координирующих агентств Казахстана, Узбекистана и Таджикистана при поддержке АБР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970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685800" y="755160"/>
            <a:ext cx="769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000" b="1" dirty="0">
                <a:solidFill>
                  <a:srgbClr val="000099"/>
                </a:solidFill>
                <a:latin typeface="Tahoma" pitchFamily="34" charset="0"/>
              </a:rPr>
              <a:t>Благодарю за внимание!</a:t>
            </a:r>
            <a:r>
              <a:rPr lang="en-US" sz="3000" b="1" dirty="0">
                <a:solidFill>
                  <a:srgbClr val="000099"/>
                </a:solidFill>
                <a:latin typeface="Tahoma" pitchFamily="34" charset="0"/>
              </a:rPr>
              <a:t> 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6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-50107"/>
            <a:ext cx="7059108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такое ТНЭК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522194" y="755160"/>
            <a:ext cx="77021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ТНЭК или трансграничный экономический коридор - это интегрированный экономический регион, охватывающий две или более стран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Как правило, он включает в себя несколько крупных городов и районы вокруг и между этими городами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Он характеризуется высокой связанностью, беспрепятственным перемещением товаров и людей через границы, а также высокой плотностью экономической деятельности с обширными трансграничными торговыми и инвестиционными потоками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Он сочетает агломерацию (кластеризацию экономической деятельности) с региональным экономическим сотрудничеством и интеграцией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Концепция ТНЭК связана, но при этом отличается от концепции транспортного коридора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5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674345" y="-65844"/>
            <a:ext cx="8288866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7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Зачем ТНЭК нужны для Центральной Азии?</a:t>
            </a:r>
            <a:endParaRPr lang="en-US" sz="27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194" y="877616"/>
            <a:ext cx="8161867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Экономики стран Центральной Азии (ЦАС) малы и слабо интегрированы в мировую экономику</a:t>
            </a:r>
          </a:p>
          <a:p>
            <a:pPr marL="573088" indent="-5730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Двусторонние торговые потоки между некоторыми ЦАС  невелики</a:t>
            </a:r>
          </a:p>
          <a:p>
            <a:pPr marL="573088" indent="-5730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В большинстве случаев объем входящих ПИИ невелик в ЦАС</a:t>
            </a:r>
          </a:p>
          <a:p>
            <a:pPr marL="573088" indent="-5730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Уровень урбанизации в ЦАС низок </a:t>
            </a:r>
          </a:p>
          <a:p>
            <a:pPr marL="573088" indent="-5730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Сектор производства и услуг в ЦАС развит слабо</a:t>
            </a:r>
          </a:p>
          <a:p>
            <a:pPr marL="573088" indent="-5730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Сырьевые товары доминируют в их экспорте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9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2446" y="72349"/>
            <a:ext cx="705910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</a:rPr>
              <a:t>Потенциальные преимущества ТНЭК</a:t>
            </a:r>
          </a:p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</a:rPr>
              <a:t>для стран Центральной Азии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600" y="1066353"/>
            <a:ext cx="73914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ТНЭК может помочь ЦAC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lvl="0" indent="-579438">
              <a:spcBef>
                <a:spcPts val="1200"/>
              </a:spcBef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глубже интегрировать свои экономики друг с другом и с глобальной экономикой</a:t>
            </a:r>
          </a:p>
          <a:p>
            <a:pPr marL="579438" lvl="0" indent="-579438">
              <a:spcBef>
                <a:spcPts val="1200"/>
              </a:spcBef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привлечь больше прямых иностранных инвестиций и международных туристов</a:t>
            </a:r>
          </a:p>
          <a:p>
            <a:pPr marL="579438" lvl="0" indent="-579438">
              <a:spcBef>
                <a:spcPts val="1200"/>
              </a:spcBef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Развить городские агломерации, производства и сферы услуг</a:t>
            </a:r>
          </a:p>
          <a:p>
            <a:pPr marL="579438" lvl="0" indent="-579438">
              <a:spcBef>
                <a:spcPts val="1200"/>
              </a:spcBef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диверсифицировать структуру экспорта от сырьевых товаров к производству и услугам</a:t>
            </a:r>
          </a:p>
          <a:p>
            <a:pPr marL="579438" lvl="0" indent="-579438">
              <a:spcBef>
                <a:spcPts val="1200"/>
              </a:spcBef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Производить более широкий ассортимент товаров и услуг более высокого качества доступный для потребителей по более низким ценам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5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123576" y="149196"/>
            <a:ext cx="7106024" cy="52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z-Cyrl-UZ" sz="2800" b="1" dirty="0">
                <a:solidFill>
                  <a:srgbClr val="000099"/>
                </a:solidFill>
                <a:latin typeface="Tahoma" pitchFamily="34" charset="0"/>
              </a:rPr>
              <a:t>Географический фокус ЭКШТХ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702D9-D7A8-8D47-BC1E-A360BD2A7E55}"/>
              </a:ext>
            </a:extLst>
          </p:cNvPr>
          <p:cNvSpPr txBox="1"/>
          <p:nvPr/>
        </p:nvSpPr>
        <p:spPr>
          <a:xfrm>
            <a:off x="2883051" y="4782015"/>
            <a:ext cx="3679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Google Maps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2533" y="1039752"/>
            <a:ext cx="25105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Казахстан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uz-Cyrl-U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Город Шымкент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uz-Cyrl-U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Туркестанская область</a:t>
            </a:r>
          </a:p>
          <a:p>
            <a:pPr lvl="0">
              <a:spcAft>
                <a:spcPts val="1200"/>
              </a:spcAft>
            </a:pPr>
            <a:r>
              <a:rPr lang="uz-Cyrl-UZ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Узбекистан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uz-Cyrl-U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Город Ташкент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uz-Cyrl-U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Ташкентская область</a:t>
            </a:r>
          </a:p>
          <a:p>
            <a:pPr>
              <a:spcAft>
                <a:spcPts val="1200"/>
              </a:spcAft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Таджикистан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uz-Cyrl-U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Город Худжанд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uz-Cyrl-U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Согдийская область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51" y="928268"/>
            <a:ext cx="5346549" cy="382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46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146584" y="-72512"/>
            <a:ext cx="6886089" cy="8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z-Cyrl-UZ" sz="2800" b="1" dirty="0">
                <a:solidFill>
                  <a:srgbClr val="000099"/>
                </a:solidFill>
                <a:latin typeface="Tahoma" pitchFamily="34" charset="0"/>
              </a:rPr>
              <a:t>Общее видение для ЭКШТХ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599" y="734376"/>
            <a:ext cx="7452061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tabLst>
                <a:tab pos="457200" algn="l"/>
              </a:tabLst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КШТХ будет интегрированным,</a:t>
            </a:r>
            <a:r>
              <a:rPr lang="ru-RU" sz="1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динамичным экономическим регионом</a:t>
            </a: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, характеризующимся:</a:t>
            </a:r>
            <a:endParaRPr lang="en-US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lvl="0" indent="-579438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Превосходной связанностью как внутри региона, так и с остальным миром</a:t>
            </a:r>
          </a:p>
          <a:p>
            <a:pPr marL="579438" lvl="0" indent="-579438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Высокой плотностью экономической активности</a:t>
            </a:r>
          </a:p>
          <a:p>
            <a:pPr marL="579438" lvl="0" indent="-579438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Обширными трансграничными торговыми и инвестиционными потоками между Казахстанским, Таджикским и Узбекским частями коридора</a:t>
            </a:r>
            <a:endParaRPr lang="en-US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lvl="0" indent="-579438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Обширной торговлей с остальным миром</a:t>
            </a:r>
          </a:p>
          <a:p>
            <a:pPr marL="579438" lvl="0" indent="-579438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Более быстрым техническим прогрессом</a:t>
            </a:r>
          </a:p>
          <a:p>
            <a:pPr marL="579438" lvl="0" indent="-579438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Высокой долей производства и услуг в объеме экспорте</a:t>
            </a:r>
            <a:endParaRPr lang="en-US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65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117600" y="238442"/>
            <a:ext cx="6886089" cy="95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</a:rPr>
              <a:t>Темпы роста реального валового регионального продукта (%)</a:t>
            </a:r>
            <a:endParaRPr lang="en-US" sz="28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176839"/>
              </p:ext>
            </p:extLst>
          </p:nvPr>
        </p:nvGraphicFramePr>
        <p:xfrm>
          <a:off x="939209" y="1309487"/>
          <a:ext cx="7301024" cy="2918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796">
                <a:tc rowSpan="2">
                  <a:txBody>
                    <a:bodyPr/>
                    <a:lstStyle/>
                    <a:p>
                      <a:r>
                        <a:rPr lang="uz-Cyrl-UZ" sz="18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Город/область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2014-2018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2019-2025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2026-2030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96">
                <a:tc vMerge="1">
                  <a:txBody>
                    <a:bodyPr/>
                    <a:lstStyle/>
                    <a:p>
                      <a:endParaRPr lang="en-US" sz="1600" dirty="0">
                        <a:ln>
                          <a:solidFill>
                            <a:srgbClr val="0070C0"/>
                          </a:solidFill>
                        </a:ln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Фактически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Цель</a:t>
                      </a:r>
                      <a:r>
                        <a:rPr lang="en-US" sz="1800" baseline="30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Цель</a:t>
                      </a:r>
                      <a:r>
                        <a:rPr lang="en-US" sz="1800" baseline="30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57"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Город Шымкент и Туркестанская область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9.8</a:t>
                      </a:r>
                      <a:r>
                        <a:rPr lang="en-US" sz="1800" baseline="30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796"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город Ташкент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06"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Ташкентская область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796"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8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Согдийская область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63600" y="4174149"/>
            <a:ext cx="7630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Предварительно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US" sz="12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Источники: Комитет по статистике Министерства национальной экономики Республики Казахстан, Правительство Республики Таджикистан, Государственный Комитет по статистике Республики Узбекистан, Международный валютный фонд и группа ТС.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9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635000" y="238442"/>
            <a:ext cx="8111067" cy="95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</a:rPr>
              <a:t>Доля отдельных секторов в валовом региональном продукте (%)</a:t>
            </a:r>
            <a:endParaRPr lang="en-US" sz="28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993354"/>
              </p:ext>
            </p:extLst>
          </p:nvPr>
        </p:nvGraphicFramePr>
        <p:xfrm>
          <a:off x="947936" y="1349793"/>
          <a:ext cx="7301024" cy="2963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3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127">
                <a:tc rowSpan="2">
                  <a:txBody>
                    <a:bodyPr/>
                    <a:lstStyle/>
                    <a:p>
                      <a:r>
                        <a:rPr lang="uz-Cyrl-UZ" sz="16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Город/область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l" defTabSz="685800" rtl="0" eaLnBrk="1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Отрасль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2018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2025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2030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127">
                <a:tc vMerge="1">
                  <a:txBody>
                    <a:bodyPr/>
                    <a:lstStyle/>
                    <a:p>
                      <a:endParaRPr lang="en-US" sz="1600" dirty="0">
                        <a:ln>
                          <a:solidFill>
                            <a:srgbClr val="0070C0"/>
                          </a:solidFill>
                        </a:ln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Фактически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Цель</a:t>
                      </a:r>
                      <a:r>
                        <a:rPr lang="en-US" sz="1600" baseline="30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Цель</a:t>
                      </a:r>
                      <a:r>
                        <a:rPr lang="en-US" sz="1600" baseline="30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27">
                <a:tc rowSpan="2"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город Шымкент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Производство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127">
                <a:tc vMerge="1"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Услуги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127">
                <a:tc rowSpan="2">
                  <a:txBody>
                    <a:bodyPr/>
                    <a:lstStyle/>
                    <a:p>
                      <a:pPr marL="52388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Туркестанская область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Производство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127">
                <a:tc vMerge="1"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Услуги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48.5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127">
                <a:tc>
                  <a:txBody>
                    <a:bodyPr/>
                    <a:lstStyle/>
                    <a:p>
                      <a:pPr marL="52388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город Ташкент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Услуги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127">
                <a:tc>
                  <a:txBody>
                    <a:bodyPr/>
                    <a:lstStyle/>
                    <a:p>
                      <a:pPr marL="52388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Ташкентская область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Услуги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127">
                <a:tc rowSpan="2"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z-Cyrl-UZ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Согдийская область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Производство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127">
                <a:tc vMerge="1"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marR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Услуги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19431" y="4313616"/>
            <a:ext cx="7376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Предварительно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Правительство Республики Таджикистан, Государственный Комитет по статистике Республики Узбекистан, Международный валютный фонд и группа ТС.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14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AA3A95C900D4F913CDF9D468A1D4F" ma:contentTypeVersion="35" ma:contentTypeDescription="Create a new document." ma:contentTypeScope="" ma:versionID="502b3b1e2c3d8689c69a1935d7256fb1">
  <xsd:schema xmlns:xsd="http://www.w3.org/2001/XMLSchema" xmlns:xs="http://www.w3.org/2001/XMLSchema" xmlns:p="http://schemas.microsoft.com/office/2006/metadata/properties" xmlns:ns2="c1fdd505-2570-46c2-bd04-3e0f2d874cf5" xmlns:ns3="503a8e5b-f025-4d7b-b30b-6bbfaca6c044" xmlns:ns4="374793f7-8f2b-4177-9cc3-2a8d0cfae40f" targetNamespace="http://schemas.microsoft.com/office/2006/metadata/properties" ma:root="true" ma:fieldsID="6129cbc07cbce95eb7e04075228236c3" ns2:_="" ns3:_="" ns4:_="">
    <xsd:import namespace="c1fdd505-2570-46c2-bd04-3e0f2d874cf5"/>
    <xsd:import namespace="503a8e5b-f025-4d7b-b30b-6bbfaca6c044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TaxKeywordTaxHTField" minOccurs="0"/>
                <xsd:element ref="ns3:MediaServiceAutoKeyPoints" minOccurs="0"/>
                <xsd:element ref="ns3:MediaServiceKeyPoint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readOnly="false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a8e5b-f025-4d7b-b30b-6bbfaca6c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115af50e-efb3-4a0e-b425-875ff625e09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TaxKeywordTaxHTField xmlns="374793f7-8f2b-4177-9cc3-2a8d0cfae40f">
      <Terms xmlns="http://schemas.microsoft.com/office/infopath/2007/PartnerControls"/>
    </TaxKeywordTaxHTField>
    <_Flow_SignoffStatus xmlns="503a8e5b-f025-4d7b-b30b-6bbfaca6c044" xsi:nil="true"/>
  </documentManagement>
</p:properties>
</file>

<file path=customXml/itemProps1.xml><?xml version="1.0" encoding="utf-8"?>
<ds:datastoreItem xmlns:ds="http://schemas.openxmlformats.org/officeDocument/2006/customXml" ds:itemID="{56D21844-C7E7-4773-8B9E-E94DC2976033}"/>
</file>

<file path=customXml/itemProps2.xml><?xml version="1.0" encoding="utf-8"?>
<ds:datastoreItem xmlns:ds="http://schemas.openxmlformats.org/officeDocument/2006/customXml" ds:itemID="{D50CF631-F3F0-4AC6-84F6-E4F0CB80C59E}"/>
</file>

<file path=customXml/itemProps3.xml><?xml version="1.0" encoding="utf-8"?>
<ds:datastoreItem xmlns:ds="http://schemas.openxmlformats.org/officeDocument/2006/customXml" ds:itemID="{87D9F69E-D72A-42D4-9528-0B041620D64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25384</TotalTime>
  <Words>1855</Words>
  <Application>Microsoft Office PowerPoint</Application>
  <PresentationFormat>On-screen Show (16:9)</PresentationFormat>
  <Paragraphs>258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LAUZON, Jasper</dc:creator>
  <cp:lastModifiedBy>Akram Bazarbaev</cp:lastModifiedBy>
  <cp:revision>164</cp:revision>
  <dcterms:created xsi:type="dcterms:W3CDTF">2018-05-20T22:49:51Z</dcterms:created>
  <dcterms:modified xsi:type="dcterms:W3CDTF">2019-12-04T10:07:15Z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0x010100BADAA3A95C900D4F913CDF9D468A1D4F</vt:lpwstr>
  </property>
  <property fmtid="{D5CDD505-2E9C-101B-9397-08002B2CF9AE}" pid="3" name="TaxCatchAll">
    <vt:lpwstr>2;#CWRD;#1;#English</vt:lpwstr>
  </property>
  <property fmtid="{D5CDD505-2E9C-101B-9397-08002B2CF9AE}" pid="4" name="h00e4aaaf4624e24a7df7f06faa038c6">
    <vt:lpwstr>English|16ac8743-31bb-43f8-9a73-533a041667d6</vt:lpwstr>
  </property>
</Properties>
</file>