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8" r:id="rId2"/>
    <p:sldId id="277" r:id="rId3"/>
    <p:sldId id="297" r:id="rId4"/>
    <p:sldId id="300" r:id="rId5"/>
    <p:sldId id="287" r:id="rId6"/>
    <p:sldId id="288" r:id="rId7"/>
    <p:sldId id="289" r:id="rId8"/>
    <p:sldId id="324" r:id="rId9"/>
    <p:sldId id="325" r:id="rId10"/>
    <p:sldId id="290" r:id="rId11"/>
    <p:sldId id="301" r:id="rId12"/>
    <p:sldId id="304" r:id="rId13"/>
    <p:sldId id="303" r:id="rId14"/>
    <p:sldId id="310" r:id="rId15"/>
    <p:sldId id="317" r:id="rId16"/>
    <p:sldId id="312" r:id="rId17"/>
    <p:sldId id="323" r:id="rId18"/>
    <p:sldId id="316" r:id="rId19"/>
    <p:sldId id="311" r:id="rId20"/>
    <p:sldId id="318" r:id="rId21"/>
    <p:sldId id="320" r:id="rId22"/>
    <p:sldId id="319" r:id="rId23"/>
    <p:sldId id="309" r:id="rId24"/>
    <p:sldId id="322" r:id="rId25"/>
    <p:sldId id="321" r:id="rId26"/>
    <p:sldId id="298" r:id="rId27"/>
    <p:sldId id="299" r:id="rId28"/>
    <p:sldId id="295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45427-1ED3-46B2-8F5F-1D2870262860}" v="33" dt="2019-05-09T09:50:11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4753"/>
  </p:normalViewPr>
  <p:slideViewPr>
    <p:cSldViewPr snapToGrid="0" snapToObjects="1">
      <p:cViewPr>
        <p:scale>
          <a:sx n="66" d="100"/>
          <a:sy n="66" d="100"/>
        </p:scale>
        <p:origin x="-1188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ecilia D Sison" userId="0d420c38-1ece-441a-9c38-55cde0a424df" providerId="ADAL" clId="{0D620B39-36C4-4B7C-995C-53C645063706}"/>
    <pc:docChg chg="addSld delSld modSld sldOrd">
      <pc:chgData name="Maria Cecilia D Sison" userId="0d420c38-1ece-441a-9c38-55cde0a424df" providerId="ADAL" clId="{0D620B39-36C4-4B7C-995C-53C645063706}" dt="2019-05-09T09:51:57.287" v="41" actId="1076"/>
      <pc:docMkLst>
        <pc:docMk/>
      </pc:docMkLst>
      <pc:sldChg chg="del">
        <pc:chgData name="Maria Cecilia D Sison" userId="0d420c38-1ece-441a-9c38-55cde0a424df" providerId="ADAL" clId="{0D620B39-36C4-4B7C-995C-53C645063706}" dt="2019-05-09T09:42:03.163" v="0" actId="2696"/>
        <pc:sldMkLst>
          <pc:docMk/>
          <pc:sldMk cId="432369200" sldId="256"/>
        </pc:sldMkLst>
      </pc:sldChg>
      <pc:sldChg chg="addSp modSp add">
        <pc:chgData name="Maria Cecilia D Sison" userId="0d420c38-1ece-441a-9c38-55cde0a424df" providerId="ADAL" clId="{0D620B39-36C4-4B7C-995C-53C645063706}" dt="2019-05-09T09:45:33.085" v="36" actId="1076"/>
        <pc:sldMkLst>
          <pc:docMk/>
          <pc:sldMk cId="1354716741" sldId="258"/>
        </pc:sldMkLst>
        <pc:picChg chg="add mod">
          <ac:chgData name="Maria Cecilia D Sison" userId="0d420c38-1ece-441a-9c38-55cde0a424df" providerId="ADAL" clId="{0D620B39-36C4-4B7C-995C-53C645063706}" dt="2019-05-09T09:45:33.085" v="36" actId="1076"/>
          <ac:picMkLst>
            <pc:docMk/>
            <pc:sldMk cId="1354716741" sldId="258"/>
            <ac:picMk id="2" creationId="{D45DC8CD-4F78-4E1A-B658-DD9AA224920E}"/>
          </ac:picMkLst>
        </pc:picChg>
      </pc:sldChg>
      <pc:sldChg chg="addSp modSp add">
        <pc:chgData name="Maria Cecilia D Sison" userId="0d420c38-1ece-441a-9c38-55cde0a424df" providerId="ADAL" clId="{0D620B39-36C4-4B7C-995C-53C645063706}" dt="2019-05-09T09:46:02.962" v="38" actId="1076"/>
        <pc:sldMkLst>
          <pc:docMk/>
          <pc:sldMk cId="1689444257" sldId="259"/>
        </pc:sldMkLst>
        <pc:picChg chg="add mod">
          <ac:chgData name="Maria Cecilia D Sison" userId="0d420c38-1ece-441a-9c38-55cde0a424df" providerId="ADAL" clId="{0D620B39-36C4-4B7C-995C-53C645063706}" dt="2019-05-09T09:46:02.962" v="38" actId="1076"/>
          <ac:picMkLst>
            <pc:docMk/>
            <pc:sldMk cId="1689444257" sldId="259"/>
            <ac:picMk id="2" creationId="{1B0F6C22-F5CD-4BD5-8D98-F66DAFDE0967}"/>
          </ac:picMkLst>
        </pc:picChg>
      </pc:sldChg>
      <pc:sldChg chg="addSp modSp add">
        <pc:chgData name="Maria Cecilia D Sison" userId="0d420c38-1ece-441a-9c38-55cde0a424df" providerId="ADAL" clId="{0D620B39-36C4-4B7C-995C-53C645063706}" dt="2019-05-09T09:50:26.320" v="40" actId="1076"/>
        <pc:sldMkLst>
          <pc:docMk/>
          <pc:sldMk cId="3652202181" sldId="260"/>
        </pc:sldMkLst>
        <pc:picChg chg="add mod">
          <ac:chgData name="Maria Cecilia D Sison" userId="0d420c38-1ece-441a-9c38-55cde0a424df" providerId="ADAL" clId="{0D620B39-36C4-4B7C-995C-53C645063706}" dt="2019-05-09T09:50:26.320" v="40" actId="1076"/>
          <ac:picMkLst>
            <pc:docMk/>
            <pc:sldMk cId="3652202181" sldId="260"/>
            <ac:picMk id="2" creationId="{52C40E0D-FA99-4ED1-BF87-0AA1E7D9648C}"/>
          </ac:picMkLst>
        </pc:picChg>
      </pc:sldChg>
      <pc:sldChg chg="add">
        <pc:chgData name="Maria Cecilia D Sison" userId="0d420c38-1ece-441a-9c38-55cde0a424df" providerId="ADAL" clId="{0D620B39-36C4-4B7C-995C-53C645063706}" dt="2019-05-09T09:42:09.663" v="4"/>
        <pc:sldMkLst>
          <pc:docMk/>
          <pc:sldMk cId="2746941324" sldId="261"/>
        </pc:sldMkLst>
      </pc:sldChg>
      <pc:sldChg chg="add">
        <pc:chgData name="Maria Cecilia D Sison" userId="0d420c38-1ece-441a-9c38-55cde0a424df" providerId="ADAL" clId="{0D620B39-36C4-4B7C-995C-53C645063706}" dt="2019-05-09T09:42:10.194" v="5"/>
        <pc:sldMkLst>
          <pc:docMk/>
          <pc:sldMk cId="2305366494" sldId="262"/>
        </pc:sldMkLst>
      </pc:sldChg>
      <pc:sldChg chg="add">
        <pc:chgData name="Maria Cecilia D Sison" userId="0d420c38-1ece-441a-9c38-55cde0a424df" providerId="ADAL" clId="{0D620B39-36C4-4B7C-995C-53C645063706}" dt="2019-05-09T09:42:11.632" v="6"/>
        <pc:sldMkLst>
          <pc:docMk/>
          <pc:sldMk cId="2086126208" sldId="263"/>
        </pc:sldMkLst>
      </pc:sldChg>
      <pc:sldChg chg="add">
        <pc:chgData name="Maria Cecilia D Sison" userId="0d420c38-1ece-441a-9c38-55cde0a424df" providerId="ADAL" clId="{0D620B39-36C4-4B7C-995C-53C645063706}" dt="2019-05-09T09:42:12.413" v="7"/>
        <pc:sldMkLst>
          <pc:docMk/>
          <pc:sldMk cId="2080584243" sldId="264"/>
        </pc:sldMkLst>
      </pc:sldChg>
      <pc:sldChg chg="add">
        <pc:chgData name="Maria Cecilia D Sison" userId="0d420c38-1ece-441a-9c38-55cde0a424df" providerId="ADAL" clId="{0D620B39-36C4-4B7C-995C-53C645063706}" dt="2019-05-09T09:42:28.543" v="8"/>
        <pc:sldMkLst>
          <pc:docMk/>
          <pc:sldMk cId="493695842" sldId="265"/>
        </pc:sldMkLst>
      </pc:sldChg>
      <pc:sldChg chg="add">
        <pc:chgData name="Maria Cecilia D Sison" userId="0d420c38-1ece-441a-9c38-55cde0a424df" providerId="ADAL" clId="{0D620B39-36C4-4B7C-995C-53C645063706}" dt="2019-05-09T09:42:28.887" v="9"/>
        <pc:sldMkLst>
          <pc:docMk/>
          <pc:sldMk cId="1926665447" sldId="266"/>
        </pc:sldMkLst>
      </pc:sldChg>
      <pc:sldChg chg="add">
        <pc:chgData name="Maria Cecilia D Sison" userId="0d420c38-1ece-441a-9c38-55cde0a424df" providerId="ADAL" clId="{0D620B39-36C4-4B7C-995C-53C645063706}" dt="2019-05-09T09:42:29.293" v="10"/>
        <pc:sldMkLst>
          <pc:docMk/>
          <pc:sldMk cId="121149173" sldId="267"/>
        </pc:sldMkLst>
      </pc:sldChg>
      <pc:sldChg chg="add">
        <pc:chgData name="Maria Cecilia D Sison" userId="0d420c38-1ece-441a-9c38-55cde0a424df" providerId="ADAL" clId="{0D620B39-36C4-4B7C-995C-53C645063706}" dt="2019-05-09T09:42:29.746" v="11"/>
        <pc:sldMkLst>
          <pc:docMk/>
          <pc:sldMk cId="396329592" sldId="268"/>
        </pc:sldMkLst>
      </pc:sldChg>
      <pc:sldChg chg="add">
        <pc:chgData name="Maria Cecilia D Sison" userId="0d420c38-1ece-441a-9c38-55cde0a424df" providerId="ADAL" clId="{0D620B39-36C4-4B7C-995C-53C645063706}" dt="2019-05-09T09:42:30.184" v="12"/>
        <pc:sldMkLst>
          <pc:docMk/>
          <pc:sldMk cId="3675410986" sldId="269"/>
        </pc:sldMkLst>
      </pc:sldChg>
      <pc:sldChg chg="add">
        <pc:chgData name="Maria Cecilia D Sison" userId="0d420c38-1ece-441a-9c38-55cde0a424df" providerId="ADAL" clId="{0D620B39-36C4-4B7C-995C-53C645063706}" dt="2019-05-09T09:42:30.543" v="13"/>
        <pc:sldMkLst>
          <pc:docMk/>
          <pc:sldMk cId="506022299" sldId="270"/>
        </pc:sldMkLst>
      </pc:sldChg>
      <pc:sldChg chg="add">
        <pc:chgData name="Maria Cecilia D Sison" userId="0d420c38-1ece-441a-9c38-55cde0a424df" providerId="ADAL" clId="{0D620B39-36C4-4B7C-995C-53C645063706}" dt="2019-05-09T09:42:30.965" v="14"/>
        <pc:sldMkLst>
          <pc:docMk/>
          <pc:sldMk cId="2507637892" sldId="271"/>
        </pc:sldMkLst>
      </pc:sldChg>
      <pc:sldChg chg="add">
        <pc:chgData name="Maria Cecilia D Sison" userId="0d420c38-1ece-441a-9c38-55cde0a424df" providerId="ADAL" clId="{0D620B39-36C4-4B7C-995C-53C645063706}" dt="2019-05-09T09:42:31.418" v="15"/>
        <pc:sldMkLst>
          <pc:docMk/>
          <pc:sldMk cId="2698522217" sldId="272"/>
        </pc:sldMkLst>
      </pc:sldChg>
      <pc:sldChg chg="add">
        <pc:chgData name="Maria Cecilia D Sison" userId="0d420c38-1ece-441a-9c38-55cde0a424df" providerId="ADAL" clId="{0D620B39-36C4-4B7C-995C-53C645063706}" dt="2019-05-09T09:42:31.856" v="16"/>
        <pc:sldMkLst>
          <pc:docMk/>
          <pc:sldMk cId="4256473205" sldId="273"/>
        </pc:sldMkLst>
      </pc:sldChg>
      <pc:sldChg chg="add">
        <pc:chgData name="Maria Cecilia D Sison" userId="0d420c38-1ece-441a-9c38-55cde0a424df" providerId="ADAL" clId="{0D620B39-36C4-4B7C-995C-53C645063706}" dt="2019-05-09T09:42:32.293" v="17"/>
        <pc:sldMkLst>
          <pc:docMk/>
          <pc:sldMk cId="1578643712" sldId="274"/>
        </pc:sldMkLst>
      </pc:sldChg>
      <pc:sldChg chg="add">
        <pc:chgData name="Maria Cecilia D Sison" userId="0d420c38-1ece-441a-9c38-55cde0a424df" providerId="ADAL" clId="{0D620B39-36C4-4B7C-995C-53C645063706}" dt="2019-05-09T09:42:32.731" v="18"/>
        <pc:sldMkLst>
          <pc:docMk/>
          <pc:sldMk cId="3600382398" sldId="275"/>
        </pc:sldMkLst>
      </pc:sldChg>
      <pc:sldChg chg="addSp delSp modSp add ord">
        <pc:chgData name="Maria Cecilia D Sison" userId="0d420c38-1ece-441a-9c38-55cde0a424df" providerId="ADAL" clId="{0D620B39-36C4-4B7C-995C-53C645063706}" dt="2019-05-09T09:51:57.287" v="41" actId="1076"/>
        <pc:sldMkLst>
          <pc:docMk/>
          <pc:sldMk cId="1967869393" sldId="276"/>
        </pc:sldMkLst>
        <pc:spChg chg="add mod">
          <ac:chgData name="Maria Cecilia D Sison" userId="0d420c38-1ece-441a-9c38-55cde0a424df" providerId="ADAL" clId="{0D620B39-36C4-4B7C-995C-53C645063706}" dt="2019-05-09T09:43:35.412" v="26" actId="1076"/>
          <ac:spMkLst>
            <pc:docMk/>
            <pc:sldMk cId="1967869393" sldId="276"/>
            <ac:spMk id="3" creationId="{D6E1D73B-FF39-4D75-A10E-4F3B77F5A485}"/>
          </ac:spMkLst>
        </pc:spChg>
        <pc:spChg chg="add mod">
          <ac:chgData name="Maria Cecilia D Sison" userId="0d420c38-1ece-441a-9c38-55cde0a424df" providerId="ADAL" clId="{0D620B39-36C4-4B7C-995C-53C645063706}" dt="2019-05-09T09:43:40.615" v="28" actId="1076"/>
          <ac:spMkLst>
            <pc:docMk/>
            <pc:sldMk cId="1967869393" sldId="276"/>
            <ac:spMk id="4" creationId="{88D481F3-8829-4F7C-AB3D-40914F61048D}"/>
          </ac:spMkLst>
        </pc:spChg>
        <pc:picChg chg="add del">
          <ac:chgData name="Maria Cecilia D Sison" userId="0d420c38-1ece-441a-9c38-55cde0a424df" providerId="ADAL" clId="{0D620B39-36C4-4B7C-995C-53C645063706}" dt="2019-05-09T09:42:52.508" v="21"/>
          <ac:picMkLst>
            <pc:docMk/>
            <pc:sldMk cId="1967869393" sldId="276"/>
            <ac:picMk id="2" creationId="{6AA1C577-651E-4494-83B2-56C3599ABFD1}"/>
          </ac:picMkLst>
        </pc:picChg>
        <pc:picChg chg="add mod">
          <ac:chgData name="Maria Cecilia D Sison" userId="0d420c38-1ece-441a-9c38-55cde0a424df" providerId="ADAL" clId="{0D620B39-36C4-4B7C-995C-53C645063706}" dt="2019-05-09T09:51:57.287" v="41" actId="1076"/>
          <ac:picMkLst>
            <pc:docMk/>
            <pc:sldMk cId="1967869393" sldId="276"/>
            <ac:picMk id="5" creationId="{7581A7C4-7E1F-450E-A6C8-D9A3E04602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B463-D853-462F-A7B8-D99AFC5C364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63792" y="1635162"/>
            <a:ext cx="7618207" cy="17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000099"/>
                </a:solidFill>
                <a:latin typeface="Tahoma" pitchFamily="34" charset="0"/>
              </a:rPr>
              <a:t>Shymkent</a:t>
            </a:r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-Tashkent-</a:t>
            </a:r>
            <a:r>
              <a:rPr lang="en-US" sz="3000" b="1" dirty="0" err="1">
                <a:solidFill>
                  <a:srgbClr val="000099"/>
                </a:solidFill>
                <a:latin typeface="Tahoma" pitchFamily="34" charset="0"/>
              </a:rPr>
              <a:t>Khujand</a:t>
            </a:r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 Economic Corridor</a:t>
            </a:r>
            <a:r>
              <a:rPr lang="en-US" sz="3000" b="1" dirty="0" smtClean="0">
                <a:solidFill>
                  <a:srgbClr val="000099"/>
                </a:solidFill>
                <a:latin typeface="Tahoma" pitchFamily="34" charset="0"/>
              </a:rPr>
              <a:t>: Proposed Focus Areas and Institutional Setup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618454"/>
            <a:ext cx="7223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latin typeface="Tahoma" pitchFamily="34" charset="0"/>
              </a:rPr>
              <a:t>Bahodir </a:t>
            </a:r>
            <a:r>
              <a:rPr lang="en-US" sz="2200" dirty="0" err="1">
                <a:latin typeface="Tahoma" pitchFamily="34" charset="0"/>
              </a:rPr>
              <a:t>Ganiev</a:t>
            </a:r>
            <a:endParaRPr lang="en-US" sz="2200" dirty="0">
              <a:latin typeface="Tahoma" pitchFamily="34" charset="0"/>
            </a:endParaRPr>
          </a:p>
          <a:p>
            <a:pPr algn="ctr" eaLnBrk="1" hangingPunct="1"/>
            <a:r>
              <a:rPr lang="en-US" sz="2200" dirty="0">
                <a:latin typeface="Tahoma" pitchFamily="34" charset="0"/>
              </a:rPr>
              <a:t>ADB Consultant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8188" y="331693"/>
            <a:ext cx="7223312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</a:rPr>
              <a:t>ADB Workshop</a:t>
            </a:r>
          </a:p>
          <a:p>
            <a:pPr algn="ctr" eaLnBrk="1" hangingPunct="1"/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</a:rPr>
              <a:t>Tashkent, Uzbekistan</a:t>
            </a:r>
          </a:p>
          <a:p>
            <a:pPr algn="ctr" eaLnBrk="1" hangingPunct="1"/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</a:rPr>
              <a:t>5-6 December 2019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28540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Focus Areas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315" y="1061155"/>
            <a:ext cx="778360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Improvement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(road and railway) transport connectivity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Modernization of border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crossing infrastructure and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procedures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evelopment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of cross-border agricultural value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chains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Modernization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of sanitary and </a:t>
            </a:r>
            <a:r>
              <a:rPr lang="en-US" sz="1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phyto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-sanitary (SPS) measures and enhancement of quality infrastructure for exports of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agricultural and food products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evelopment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of regional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tourism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evelopment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of special/free economic zones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(SEZ/FEZs) and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industrial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zones/parks (IZ/IPs)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096642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Road Transport Connectivity: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Current Situation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233550"/>
            <a:ext cx="744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Main roads in the STKEC region, including the roads connecting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Shymkent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Tashkent and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Khujand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cities, are in good condition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However, many secondary and tertiary roads, such the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Khujand-Asht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road, require rehabilitation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Operation and maintenance of roads is less than adequate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Entry quotas and fees as well as differences in road transport regulations inhibit cross-border movement of goods and people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Manual weighing stations in Kazakhstan and the “heat regime” in Tajikistan are major barriers to road shipments to/from/through these countries </a:t>
            </a:r>
          </a:p>
        </p:txBody>
      </p:sp>
    </p:spTree>
    <p:extLst>
      <p:ext uri="{BB962C8B-B14F-4D97-AF65-F5344CB8AC3E}">
        <p14:creationId xmlns:p14="http://schemas.microsoft.com/office/powerpoint/2010/main" val="17525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07274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Road Transport Connectivity: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233550"/>
            <a:ext cx="758278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Harmonize road transport regulations (including axle load regulations)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Abolish entry quotas and reduce entry fees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Exempt shipments of perishable goods from the “heat regime” in Tajikistan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Rehabilitate secondary roads that are important to external and/or internal transport connectivity (e.g. </a:t>
            </a:r>
            <a:r>
              <a:rPr lang="en-US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Khujand-Asht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road)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Introduce intelligent transport systems with automated weigh-in-motion stations</a:t>
            </a:r>
          </a:p>
        </p:txBody>
      </p:sp>
    </p:spTree>
    <p:extLst>
      <p:ext uri="{BB962C8B-B14F-4D97-AF65-F5344CB8AC3E}">
        <p14:creationId xmlns:p14="http://schemas.microsoft.com/office/powerpoint/2010/main" val="2561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332158"/>
            <a:ext cx="7096642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R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ailway Transport Connectivity: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Current Situation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221" y="1403671"/>
            <a:ext cx="74422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Railway transport accounts for most of international freight shipments within/to/from/through the STKEC region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Railway tariffs for transit freight shipments are much higher than those for domestic/export/import shipments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Rail transport infrastructure (including the railway networks and the rolling stock) has serious weaknesses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Rail transportation times are long and often unpredictable (for both freight and passengers)</a:t>
            </a:r>
          </a:p>
        </p:txBody>
      </p:sp>
    </p:spTree>
    <p:extLst>
      <p:ext uri="{BB962C8B-B14F-4D97-AF65-F5344CB8AC3E}">
        <p14:creationId xmlns:p14="http://schemas.microsoft.com/office/powerpoint/2010/main" val="2011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17907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Railway Transport Connectivity: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254988"/>
            <a:ext cx="7442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Reduce the differences between railway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tariffs for transit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domestic/export/import freight shipments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Modernize the existing railway infrastructure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 building (i) a Turkestan-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Shymkent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-Tashkent high-speed railway and (ii) a railway link between the southern and the northern parts of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Sughd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oblast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Introduce modern information and communication technologies (such as radio frequency identification technology) in railway transport</a:t>
            </a: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07274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Border Crossing Points: 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Current Situation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321" y="1233550"/>
            <a:ext cx="796378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5 border crossing points (BCPs) between Turkestan and Tashkent oblasts and 3 BCPs between Tashkent and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Sughd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oblasts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ovement of goods and people through these BCPs has increased considerably over the past several years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Inadequate infrastructure and procedures at the BCPs cause substantial delays in cross-border movement of goods and people, fuel corruption, increase trade costs, and hinder tourism development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Governments of Kazakhstan and Uzbekistan have agreed on, and are implementing, a roadmap for modernization of the BCPs between the two countries</a:t>
            </a: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17907" cy="10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Modernization of Border Crossing Points: 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446201"/>
            <a:ext cx="758692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Ensure modernization of not only infrastructure, but also procedures at the BCPs between Kazakhstan and Uzbekistan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Modernize infrastructure and procedures at the BCPs between Tashkent and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Sughd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oblasts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Introduce risk-based customs control at all BCPs along the STKEC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Ensure transparency and predictability of border crossing procedures (including the risk-management systems)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17907" cy="11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Modernization of Border Crossing Points: Proposed Actions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(Continued)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0" y="1424937"/>
            <a:ext cx="7289800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modernizing the BCPs, introduce (at least at some BCPs): 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electronic advance notification system and green/express lanes for people 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e-TIR system with green lanes for trucks using this system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Integrated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border management with a one-stop-shop for all or most border controls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Exchange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of electronic advance notifications between customs and other border agencies of the two countries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Joint customs,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phyto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-sanitary and veterinary inspections  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07274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Agricultural Value Chains: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Current Situation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233550"/>
            <a:ext cx="738726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STKEC region has considerable unrealized potential for the production and exports of agricultural products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Lack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of water is a major constraint on crop production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Productivity in agriculture is low in part because of small-scale farming, poor farming practices and slow introduction of modern technologies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Agricultural value chains are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underdeveloped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Post-harvest losses are substantial due to lack of storage facilities and limited processing capacity</a:t>
            </a: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28540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Development of Agricultural Value Chains: 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599" y="1233548"/>
            <a:ext cx="7467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 cross-border collaboration in plant and animal breeding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Establish/develop agricultural cooperatives and clusters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Strengthen the agricultural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extension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systems and introduce modern agricultural technologies (such as solar-powered irrigation and precision farming)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 up a regional network of modern agro-logistics centers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Establish/develop electronic wholesale and retail markets for agricultural goods</a:t>
            </a: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Outline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41294" y="948649"/>
            <a:ext cx="7288306" cy="37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Definition of a transnational economic corridor (TNEC)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Rationale for development of TNECs in Central Asia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Vision for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proposed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Shymkent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-Tashkent-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Khujand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economic corridor (STKEC)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Proposed focus areas for STKEC development</a:t>
            </a:r>
          </a:p>
          <a:p>
            <a:pPr marL="919163" indent="-34290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Current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situation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(existing issues)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919163" indent="-34290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Actions to address the issues 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Proposed institutional setup for STKEC development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315200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SPS Measure &amp; Quality Infrastructure: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Current Situation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013" y="1233550"/>
            <a:ext cx="760818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Kazakhstan, Tajikistan and Uzbekistan have all done good progress in strengthening their SPS systems in recent years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Still, the degree of harmonization of the national SPS standards and technical regulations with international standards is low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SPS measures are not always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evidence-based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and heavily rely on physical inspections  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SPS and food quality laboratory capacity is weak in the STKEC region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Food safety/quality certification services are underdeveloped</a:t>
            </a: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315200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SPS Measure &amp; Quality Infrastructure: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233550"/>
            <a:ext cx="744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Harmonize national SPS standards and technical regulations with international standards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 cross-border collaboration of the central and local government agencies in charge of protecting plant and animal health and ensuring food safety/quality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Transition to risk-based SPS control over international trade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 regional network of internationally accredited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phyto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-sanitary, veterinary and food safety/quality laboratories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Build local capacity for the provision of food safety/quality certification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87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39172" cy="9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Regional Tourism: Current Situation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809" y="1233550"/>
            <a:ext cx="763417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Shymkent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Tashkent cities as well as Turkestan, Tashkent and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Sughd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oblasts have numerous tourism assets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Development of tourism is one of the top priorities of the governments of Kazakhstan, Tajikistan and Uzbekistan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number of international visitor arrivals has increased considerably in all three countries over the past several years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Nonetheless, the potential of the STKEC region for tourism, including intra-regional and inter-regional tourism, is far from being fully realized</a:t>
            </a: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39172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Development of Regional Tourism: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233550"/>
            <a:ext cx="7442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Introduce multi-country tourist visas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Strengthen capacity of central and local government agencies in charge of tourism development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 cross-border collaboration of government agencies and the business communities in tourism development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regional tourism products and improve availability of information about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tourism assets of the STKEC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 transport connectivity of major tourism sites in the STKEC region</a:t>
            </a: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315200" cy="9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SEZ/FEZs and IZ/IPs: Current Situation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63600" y="1169755"/>
            <a:ext cx="744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8 SEZ/FEZs and dozens of IZ/IPs in the STKEC region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firms operating in the SEZ/FEZs and IZ/IPs benefit from relatively good infrastructure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companies in the SEZ/FEZs also enjoy tax privileges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establishment the SEZ/FEZs has helped attract FDI, create jobs, and boost exports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However, the economic impacts of the SEZ/FEZs have thus far been relatively small</a:t>
            </a:r>
          </a:p>
        </p:txBody>
      </p:sp>
    </p:spTree>
    <p:extLst>
      <p:ext uri="{BB962C8B-B14F-4D97-AF65-F5344CB8AC3E}">
        <p14:creationId xmlns:p14="http://schemas.microsoft.com/office/powerpoint/2010/main" val="3638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28540" cy="93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Development of SEZ/FEZs and IPs: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Actions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308150"/>
            <a:ext cx="74422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developing SEZ/FEZs and IZ/IPs, rely more on improving the institutional framework and infrastructure, and less on providing tax privileges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Establish/develop agro-industrial complexes and food industry zones with modern agro-logistics centers and food safety/quality labs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and implement actions plans aimed at integrating the SEZ/FEZs and IZ/IPs into regional and global value chains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Introduce regular monitoring and evaluation of the performance of the SEZ/FEZs and IZ/IPs</a:t>
            </a:r>
          </a:p>
        </p:txBody>
      </p:sp>
    </p:spTree>
    <p:extLst>
      <p:ext uri="{BB962C8B-B14F-4D97-AF65-F5344CB8AC3E}">
        <p14:creationId xmlns:p14="http://schemas.microsoft.com/office/powerpoint/2010/main" val="19373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14209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Institutional Setup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6969" y="1072421"/>
            <a:ext cx="6412269" cy="3786795"/>
            <a:chOff x="1603277" y="972146"/>
            <a:chExt cx="6412269" cy="378679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127181" y="4758941"/>
              <a:ext cx="1103243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22906" y="4403035"/>
              <a:ext cx="1103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Coordination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2462692" y="4758941"/>
              <a:ext cx="100755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087237" y="4393557"/>
              <a:ext cx="175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Support and reporting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7" name="Straight Arrow Connector 76"/>
            <p:cNvCxnSpPr>
              <a:endCxn id="21" idx="0"/>
            </p:cNvCxnSpPr>
            <p:nvPr/>
          </p:nvCxnSpPr>
          <p:spPr>
            <a:xfrm>
              <a:off x="2966468" y="3312065"/>
              <a:ext cx="0" cy="387869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1603277" y="972146"/>
              <a:ext cx="6412269" cy="3251008"/>
              <a:chOff x="1570823" y="985766"/>
              <a:chExt cx="6412269" cy="3251008"/>
            </a:xfrm>
          </p:grpSpPr>
          <p:sp>
            <p:nvSpPr>
              <p:cNvPr id="20" name="Rounded Rectangle 4"/>
              <p:cNvSpPr/>
              <p:nvPr/>
            </p:nvSpPr>
            <p:spPr>
              <a:xfrm>
                <a:off x="1581526" y="2802465"/>
                <a:ext cx="2662158" cy="52322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102870" tIns="68580" rIns="102870" bIns="68580" numCol="1" spcCol="1270" anchor="ctr" anchorCtr="0">
                <a:noAutofit/>
              </a:bodyPr>
              <a:lstStyle/>
              <a:p>
                <a:pPr algn="ctr"/>
                <a:r>
                  <a:rPr lang="en-US" sz="1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STKEC Focus Area</a:t>
                </a:r>
              </a:p>
              <a:p>
                <a:pPr algn="ctr"/>
                <a:r>
                  <a:rPr lang="en-US" sz="1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Working Groups</a:t>
                </a:r>
                <a:endPara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H="1">
                <a:off x="2943653" y="2428927"/>
                <a:ext cx="764" cy="37353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570823" y="985766"/>
                <a:ext cx="6412269" cy="3251008"/>
                <a:chOff x="1360130" y="985766"/>
                <a:chExt cx="6412269" cy="3251008"/>
              </a:xfrm>
            </p:grpSpPr>
            <p:sp>
              <p:nvSpPr>
                <p:cNvPr id="15" name="Rounded Rectangle 4"/>
                <p:cNvSpPr/>
                <p:nvPr/>
              </p:nvSpPr>
              <p:spPr>
                <a:xfrm>
                  <a:off x="1360130" y="990348"/>
                  <a:ext cx="2662158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Bilateral Intergovernmental Commissions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ounded Rectangle 4"/>
                <p:cNvSpPr/>
                <p:nvPr/>
              </p:nvSpPr>
              <p:spPr>
                <a:xfrm>
                  <a:off x="5048311" y="985766"/>
                  <a:ext cx="2703445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CAREC Ministerial</a:t>
                  </a:r>
                </a:p>
                <a:p>
                  <a:pPr algn="ctr"/>
                  <a:r>
                    <a: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Meetings</a:t>
                  </a:r>
                </a:p>
              </p:txBody>
            </p:sp>
            <p:sp>
              <p:nvSpPr>
                <p:cNvPr id="18" name="Rounded Rectangle 4"/>
                <p:cNvSpPr/>
                <p:nvPr/>
              </p:nvSpPr>
              <p:spPr>
                <a:xfrm>
                  <a:off x="1370834" y="1905707"/>
                  <a:ext cx="2651454" cy="523220"/>
                </a:xfrm>
                <a:prstGeom prst="rect">
                  <a:avLst/>
                </a:prstGeom>
                <a:noFill/>
                <a:ln w="2540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STKEC</a:t>
                  </a:r>
                </a:p>
                <a:p>
                  <a:pPr algn="ctr"/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Steering Committee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ounded Rectangle 4"/>
                <p:cNvSpPr/>
                <p:nvPr/>
              </p:nvSpPr>
              <p:spPr>
                <a:xfrm>
                  <a:off x="5080423" y="1913806"/>
                  <a:ext cx="2682037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CAREC </a:t>
                  </a:r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National Focal Points and Senior Officials Meetings 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ounded Rectangle 4"/>
                <p:cNvSpPr/>
                <p:nvPr/>
              </p:nvSpPr>
              <p:spPr>
                <a:xfrm>
                  <a:off x="1392242" y="3713554"/>
                  <a:ext cx="2662158" cy="523220"/>
                </a:xfrm>
                <a:prstGeom prst="rect">
                  <a:avLst/>
                </a:prstGeom>
                <a:noFill/>
                <a:ln w="2540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STKEC Secretariat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ounded Rectangle 4"/>
                <p:cNvSpPr/>
                <p:nvPr/>
              </p:nvSpPr>
              <p:spPr>
                <a:xfrm>
                  <a:off x="5090362" y="3699934"/>
                  <a:ext cx="2662158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CAREC Secretariat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ed Rectangle 4"/>
                <p:cNvSpPr/>
                <p:nvPr/>
              </p:nvSpPr>
              <p:spPr>
                <a:xfrm>
                  <a:off x="5090362" y="2802465"/>
                  <a:ext cx="2682037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CAREC </a:t>
                  </a:r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Sector Committees</a:t>
                  </a:r>
                </a:p>
                <a:p>
                  <a:pPr algn="ctr"/>
                  <a:r>
                    <a:rPr lang="en-US" sz="14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and Working Groups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032992" y="2175416"/>
                  <a:ext cx="1015319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043696" y="3078069"/>
                  <a:ext cx="1015319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043696" y="3961544"/>
                  <a:ext cx="1015319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Straight Arrow Connector 32"/>
            <p:cNvCxnSpPr/>
            <p:nvPr/>
          </p:nvCxnSpPr>
          <p:spPr>
            <a:xfrm flipH="1">
              <a:off x="6651082" y="1524820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965703" y="1497251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6647428" y="2423406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647428" y="3312776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0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134087" cy="9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Proposed Functions and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Membership of STKEC Bodies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46791"/>
              </p:ext>
            </p:extLst>
          </p:nvPr>
        </p:nvGraphicFramePr>
        <p:xfrm>
          <a:off x="522192" y="1401832"/>
          <a:ext cx="8085094" cy="3404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650"/>
                <a:gridCol w="3349256"/>
                <a:gridCol w="3546188"/>
              </a:tblGrid>
              <a:tr h="32064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STKEC</a:t>
                      </a:r>
                      <a:r>
                        <a:rPr lang="en-US" sz="13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Body</a:t>
                      </a:r>
                      <a:endParaRPr lang="en-US" sz="13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Functions</a:t>
                      </a:r>
                      <a:endParaRPr lang="en-US" sz="13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Membership</a:t>
                      </a:r>
                      <a:endParaRPr lang="en-US" sz="13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Steering Committee (SC)</a:t>
                      </a:r>
                      <a:r>
                        <a:rPr lang="en-US" sz="13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Oversee overall progress in 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STKEC development</a:t>
                      </a:r>
                    </a:p>
                    <a:p>
                      <a:pPr marL="168275" marR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Review the proposals made by the WGs</a:t>
                      </a:r>
                      <a:endParaRPr lang="en-US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CAREC National Focal Points for KAZ, UZB and TAJ; deputy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mayors of </a:t>
                      </a:r>
                      <a:r>
                        <a:rPr lang="en-US" sz="130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Shymkent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Tashkent and </a:t>
                      </a:r>
                      <a:r>
                        <a:rPr lang="en-US" sz="130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Khujand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cities;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and d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eputy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governors of Turkestan, Tashkent and </a:t>
                      </a:r>
                      <a:r>
                        <a:rPr lang="en-US" sz="130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Sughd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oblasts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Focus Area Working Groups (WGs)</a:t>
                      </a:r>
                      <a:endParaRPr lang="en-US" sz="1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Propose actions and projects aimed at developing the STKEC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Help resolve issues in the implementation of the approved actions and projects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Representatives of the concerned central and local government agencies and of the business communities of the three countries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92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Secretariat</a:t>
                      </a:r>
                      <a:endParaRPr lang="en-US" sz="1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Monitor progress in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STKEC development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Prepare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periodic progress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reports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Coordinate with the concerned central and local government agencies and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with the business communities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Organize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meetings of the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 and WGs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Representatives of focal agencies of KAZ, UZB and TAJ supported by ADB 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Thank You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a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TNEC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891" y="1104638"/>
            <a:ext cx="77021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TNEC or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cross-border economic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corridor is an integrated economic region that spans two or more countries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Typically, it includes several big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cities and the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areas around and between these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cities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It is characterized by superior connectivity, seamless movement of goods and people across borders, and high density of economic activity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extensive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cross-border trade and investment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flows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It combines agglomeration (clustering of economic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activity)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with regional economic cooperation and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integration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concept of a TNEC is related to, but is different from, the concepts of a transport corridor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54157" y="229796"/>
            <a:ext cx="7222280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are </a:t>
            </a:r>
            <a:r>
              <a:rPr lang="en-US" sz="27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TNECs </a:t>
            </a:r>
            <a:r>
              <a:rPr lang="en-US" sz="27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Needed in Central Asia?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891" y="1104638"/>
            <a:ext cx="770212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economies of the Central Asian countries (CACs) are small and not well integrated into the global economy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Bilateral trade flows between some CACs are small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stock of inward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FDI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is small in most CACs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level of urbanization is low in the CACs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Manufacturing and services sectors are underdeveloped in the CACs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Primary commodities dominate their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exports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7"/>
            <a:ext cx="705910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Potential Benefits 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of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TNECs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for Central Asian Countries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1269553"/>
            <a:ext cx="7391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Development of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TNECs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can help the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CACs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deeper integrate their economies with each other and with the global economy</a:t>
            </a:r>
          </a:p>
          <a:p>
            <a:pPr marL="579438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attract more FDI and international tourists</a:t>
            </a:r>
          </a:p>
          <a:p>
            <a:pPr marL="579438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develop urban agglomerations, manufacturing and the services sector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diversify the composition of exports away from primary commodities and towards manufactures and services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make a greater variety of higher quality goods and services available to consumers at lower prices</a:t>
            </a:r>
          </a:p>
        </p:txBody>
      </p:sp>
    </p:spTree>
    <p:extLst>
      <p:ext uri="{BB962C8B-B14F-4D97-AF65-F5344CB8AC3E}">
        <p14:creationId xmlns:p14="http://schemas.microsoft.com/office/powerpoint/2010/main" val="10881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47425"/>
            <a:ext cx="7106024" cy="5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Geographic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Focus 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of STKEC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9702D9-D7A8-8D47-BC1E-A360BD2A7E55}"/>
              </a:ext>
            </a:extLst>
          </p:cNvPr>
          <p:cNvSpPr txBox="1"/>
          <p:nvPr/>
        </p:nvSpPr>
        <p:spPr>
          <a:xfrm>
            <a:off x="2883051" y="4782015"/>
            <a:ext cx="3679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Google Maps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309" y="1039752"/>
            <a:ext cx="2097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Kazakhstan: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Shymkent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city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Turkestan oblast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Uzbekistan: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Tashkent city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Tashkent oblast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Tajikistan: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Khujand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city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Sughd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oblast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51" y="928268"/>
            <a:ext cx="5346549" cy="38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17600" y="72349"/>
            <a:ext cx="6886089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Overall Vision 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for STKEC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599" y="879237"/>
            <a:ext cx="745206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457200" algn="l"/>
              </a:tabLst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STKEC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will be 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integrated, dynamic 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economic region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characterized by: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Superior connectivity both within the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 and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with the rest of the world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density of economic activity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Extensive cross-border trade and investment flows among the Kazakh, Tajik and Uzbek parts of the corridor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Extensive trade with the rest of the world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Faster technical progress 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High proportion of manufactures and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services in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exports</a:t>
            </a:r>
          </a:p>
        </p:txBody>
      </p:sp>
    </p:spTree>
    <p:extLst>
      <p:ext uri="{BB962C8B-B14F-4D97-AF65-F5344CB8AC3E}">
        <p14:creationId xmlns:p14="http://schemas.microsoft.com/office/powerpoint/2010/main" val="23327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17600" y="238442"/>
            <a:ext cx="6886089" cy="9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Growth Rates of Real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Gross Regional Product (%)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13800"/>
              </p:ext>
            </p:extLst>
          </p:nvPr>
        </p:nvGraphicFramePr>
        <p:xfrm>
          <a:off x="939209" y="1309487"/>
          <a:ext cx="7301024" cy="244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8149"/>
                <a:gridCol w="1701209"/>
                <a:gridCol w="1637414"/>
                <a:gridCol w="1584252"/>
              </a:tblGrid>
              <a:tr h="386796">
                <a:tc row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City/oblast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2014-2018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2019-2025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2026-2030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96">
                <a:tc vMerge="1"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rgbClr val="0070C0"/>
                          </a:solidFill>
                        </a:ln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  <a:r>
                        <a:rPr lang="en-US" sz="1800" baseline="300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  <a:r>
                        <a:rPr lang="en-US" sz="1800" baseline="300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057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Shymkent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city and Turkestan oblast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9.8</a:t>
                      </a:r>
                      <a:r>
                        <a:rPr lang="en-US" sz="1800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96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Tashkent city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06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Tashkent oblast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96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Sughd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oblast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3599" y="3877167"/>
            <a:ext cx="7376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Preliminary. </a:t>
            </a:r>
          </a:p>
          <a:p>
            <a:r>
              <a:rPr lang="en-US" sz="1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The average annual growth rate of real GRP of former South-Kazakhstan oblast in 2014-2017. 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Sources: Statistics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Committee of the Ministry of National Economy of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Republic of Kazakhstan, Government of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Republic of Tajikistan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State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Committee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of the Republic of Uzbekistan on Statistics,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International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Monetary Fund, and TA team. </a:t>
            </a:r>
          </a:p>
        </p:txBody>
      </p:sp>
    </p:spTree>
    <p:extLst>
      <p:ext uri="{BB962C8B-B14F-4D97-AF65-F5344CB8AC3E}">
        <p14:creationId xmlns:p14="http://schemas.microsoft.com/office/powerpoint/2010/main" val="9050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17600" y="238442"/>
            <a:ext cx="6886089" cy="9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Share of Selected Sectors in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Gross Regional Product (%)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76416"/>
              </p:ext>
            </p:extLst>
          </p:nvPr>
        </p:nvGraphicFramePr>
        <p:xfrm>
          <a:off x="947936" y="1349793"/>
          <a:ext cx="7301024" cy="2751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3844"/>
                <a:gridCol w="1793844"/>
                <a:gridCol w="1283226"/>
                <a:gridCol w="1235105"/>
                <a:gridCol w="1195005"/>
              </a:tblGrid>
              <a:tr h="275127"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City/oblast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Sector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2030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vMerge="1"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rgbClr val="0070C0"/>
                          </a:solidFill>
                        </a:ln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  <a:r>
                        <a:rPr lang="en-US" sz="1600" baseline="300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  <a:r>
                        <a:rPr lang="en-US" sz="1600" baseline="300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rowSpan="2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Shymkent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Manufacturing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22.6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vMerge="1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61.0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rowSpan="2">
                  <a:txBody>
                    <a:bodyPr/>
                    <a:lstStyle/>
                    <a:p>
                      <a:pPr marL="52388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Turkestan oblast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Manufacturing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vMerge="1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48.5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>
                  <a:txBody>
                    <a:bodyPr/>
                    <a:lstStyle/>
                    <a:p>
                      <a:pPr marL="52388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Tashkent city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>
                  <a:txBody>
                    <a:bodyPr/>
                    <a:lstStyle/>
                    <a:p>
                      <a:pPr marL="52388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Tashkent oblast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22.3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rowSpan="2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Sughd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oblast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Manufacturing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14.1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7">
                <a:tc vMerge="1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40.9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72327" y="4129415"/>
            <a:ext cx="737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Preliminary. 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Sources: Statistics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Committee of the Ministry of National Economy of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Republic of Kazakhstan, Government of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Republic of Tajikistan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State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Committee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of the Republic of Uzbekistan on Statistics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and TA team. </a:t>
            </a:r>
          </a:p>
        </p:txBody>
      </p:sp>
    </p:spTree>
    <p:extLst>
      <p:ext uri="{BB962C8B-B14F-4D97-AF65-F5344CB8AC3E}">
        <p14:creationId xmlns:p14="http://schemas.microsoft.com/office/powerpoint/2010/main" val="3178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1AA713BD-2DBA-46E3-933E-B28A3251EFC3}"/>
</file>

<file path=customXml/itemProps2.xml><?xml version="1.0" encoding="utf-8"?>
<ds:datastoreItem xmlns:ds="http://schemas.openxmlformats.org/officeDocument/2006/customXml" ds:itemID="{0F76F085-3F26-4D0F-AE68-B8D25FF5C6D0}"/>
</file>

<file path=customXml/itemProps3.xml><?xml version="1.0" encoding="utf-8"?>
<ds:datastoreItem xmlns:ds="http://schemas.openxmlformats.org/officeDocument/2006/customXml" ds:itemID="{DB0DD1F5-11A5-41C5-9C95-6B9353D6F5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25204</TotalTime>
  <Words>1948</Words>
  <Application>Microsoft Office PowerPoint</Application>
  <PresentationFormat>On-screen Show (16:9)</PresentationFormat>
  <Paragraphs>270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Bahodir</cp:lastModifiedBy>
  <cp:revision>151</cp:revision>
  <dcterms:created xsi:type="dcterms:W3CDTF">2018-05-20T22:49:51Z</dcterms:created>
  <dcterms:modified xsi:type="dcterms:W3CDTF">2019-12-03T13:40:21Z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