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5"/>
  </p:notesMasterIdLst>
  <p:sldIdLst>
    <p:sldId id="258" r:id="rId2"/>
    <p:sldId id="277" r:id="rId3"/>
    <p:sldId id="326" r:id="rId4"/>
    <p:sldId id="288" r:id="rId5"/>
    <p:sldId id="323" r:id="rId6"/>
    <p:sldId id="300" r:id="rId7"/>
    <p:sldId id="290" r:id="rId8"/>
    <p:sldId id="325" r:id="rId9"/>
    <p:sldId id="317" r:id="rId10"/>
    <p:sldId id="295" r:id="rId11"/>
    <p:sldId id="270" r:id="rId12"/>
    <p:sldId id="327" r:id="rId13"/>
    <p:sldId id="265" r:id="rId14"/>
    <p:sldId id="1397" r:id="rId15"/>
    <p:sldId id="1395" r:id="rId16"/>
    <p:sldId id="292" r:id="rId17"/>
    <p:sldId id="282" r:id="rId18"/>
    <p:sldId id="283" r:id="rId19"/>
    <p:sldId id="285" r:id="rId20"/>
    <p:sldId id="294" r:id="rId21"/>
    <p:sldId id="293" r:id="rId22"/>
    <p:sldId id="1398" r:id="rId23"/>
    <p:sldId id="303" r:id="rId24"/>
    <p:sldId id="296" r:id="rId25"/>
    <p:sldId id="301" r:id="rId26"/>
    <p:sldId id="298" r:id="rId27"/>
    <p:sldId id="312" r:id="rId28"/>
    <p:sldId id="304" r:id="rId29"/>
    <p:sldId id="1399" r:id="rId30"/>
    <p:sldId id="311" r:id="rId31"/>
    <p:sldId id="310" r:id="rId32"/>
    <p:sldId id="305" r:id="rId33"/>
    <p:sldId id="1400" r:id="rId3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900"/>
    <a:srgbClr val="D54C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041" autoAdjust="0"/>
    <p:restoredTop sz="94802" autoAdjust="0"/>
  </p:normalViewPr>
  <p:slideViewPr>
    <p:cSldViewPr snapToGrid="0" snapToObjects="1">
      <p:cViewPr varScale="1">
        <p:scale>
          <a:sx n="78" d="100"/>
          <a:sy n="78" d="100"/>
        </p:scale>
        <p:origin x="62" y="51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inglan Hu" userId="61035392-b8e6-43fa-b39d-a05287957c90" providerId="ADAL" clId="{B9F640D7-D10A-4646-B02F-C8A8439DAC77}"/>
    <pc:docChg chg="modSld">
      <pc:chgData name="Xinglan Hu" userId="61035392-b8e6-43fa-b39d-a05287957c90" providerId="ADAL" clId="{B9F640D7-D10A-4646-B02F-C8A8439DAC77}" dt="2021-04-21T02:17:16.038" v="1" actId="20577"/>
      <pc:docMkLst>
        <pc:docMk/>
      </pc:docMkLst>
      <pc:sldChg chg="modSp mod">
        <pc:chgData name="Xinglan Hu" userId="61035392-b8e6-43fa-b39d-a05287957c90" providerId="ADAL" clId="{B9F640D7-D10A-4646-B02F-C8A8439DAC77}" dt="2021-04-21T02:17:16.038" v="1" actId="20577"/>
        <pc:sldMkLst>
          <pc:docMk/>
          <pc:sldMk cId="2900729216" sldId="326"/>
        </pc:sldMkLst>
        <pc:spChg chg="mod">
          <ac:chgData name="Xinglan Hu" userId="61035392-b8e6-43fa-b39d-a05287957c90" providerId="ADAL" clId="{B9F640D7-D10A-4646-B02F-C8A8439DAC77}" dt="2021-04-21T02:17:16.038" v="1" actId="20577"/>
          <ac:spMkLst>
            <pc:docMk/>
            <pc:sldMk cId="2900729216" sldId="326"/>
            <ac:spMk id="2" creationId="{00000000-0000-0000-0000-000000000000}"/>
          </ac:spMkLst>
        </pc:spChg>
      </pc:sldChg>
    </pc:docChg>
  </pc:docChgLst>
  <pc:docChgLst>
    <pc:chgData name="Xinglan Hu" userId="61035392-b8e6-43fa-b39d-a05287957c90" providerId="ADAL" clId="{FE48EA2D-0C88-4A86-B0E0-57D4548E38B7}"/>
    <pc:docChg chg="custSel modSld">
      <pc:chgData name="Xinglan Hu" userId="61035392-b8e6-43fa-b39d-a05287957c90" providerId="ADAL" clId="{FE48EA2D-0C88-4A86-B0E0-57D4548E38B7}" dt="2021-04-16T03:02:28.679" v="11" actId="1076"/>
      <pc:docMkLst>
        <pc:docMk/>
      </pc:docMkLst>
      <pc:sldChg chg="addSp delSp modSp mod">
        <pc:chgData name="Xinglan Hu" userId="61035392-b8e6-43fa-b39d-a05287957c90" providerId="ADAL" clId="{FE48EA2D-0C88-4A86-B0E0-57D4548E38B7}" dt="2021-04-16T03:02:28.679" v="11" actId="1076"/>
        <pc:sldMkLst>
          <pc:docMk/>
          <pc:sldMk cId="2900729216" sldId="326"/>
        </pc:sldMkLst>
        <pc:picChg chg="add del mod">
          <ac:chgData name="Xinglan Hu" userId="61035392-b8e6-43fa-b39d-a05287957c90" providerId="ADAL" clId="{FE48EA2D-0C88-4A86-B0E0-57D4548E38B7}" dt="2021-04-16T03:01:44.950" v="2" actId="21"/>
          <ac:picMkLst>
            <pc:docMk/>
            <pc:sldMk cId="2900729216" sldId="326"/>
            <ac:picMk id="6" creationId="{2E2A7A67-EFBF-4411-8383-F13EE6C804A6}"/>
          </ac:picMkLst>
        </pc:picChg>
        <pc:picChg chg="del">
          <ac:chgData name="Xinglan Hu" userId="61035392-b8e6-43fa-b39d-a05287957c90" providerId="ADAL" clId="{FE48EA2D-0C88-4A86-B0E0-57D4548E38B7}" dt="2021-04-16T03:01:33.998" v="0" actId="21"/>
          <ac:picMkLst>
            <pc:docMk/>
            <pc:sldMk cId="2900729216" sldId="326"/>
            <ac:picMk id="7" creationId="{3FCD6666-21E8-4E4B-9C31-F1CFD9DE9C73}"/>
          </ac:picMkLst>
        </pc:picChg>
        <pc:picChg chg="add mod">
          <ac:chgData name="Xinglan Hu" userId="61035392-b8e6-43fa-b39d-a05287957c90" providerId="ADAL" clId="{FE48EA2D-0C88-4A86-B0E0-57D4548E38B7}" dt="2021-04-16T03:02:28.679" v="11" actId="1076"/>
          <ac:picMkLst>
            <pc:docMk/>
            <pc:sldMk cId="2900729216" sldId="326"/>
            <ac:picMk id="8" creationId="{1FCC2F5E-F4D4-4064-8DCA-BAAF97FECA0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F2B463-D853-462F-A7B8-D99AFC5C3643}" type="datetimeFigureOut">
              <a:rPr lang="en-US" smtClean="0"/>
              <a:t>21/04/2021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764575-DD9F-4F42-928D-88CA5E91581A}" type="slidenum">
              <a:rPr lang="en-US" smtClean="0"/>
              <a:t>‹#›</a:t>
            </a:fld>
            <a:endParaRPr lang="en-US"/>
          </a:p>
        </p:txBody>
      </p:sp>
    </p:spTree>
    <p:extLst>
      <p:ext uri="{BB962C8B-B14F-4D97-AF65-F5344CB8AC3E}">
        <p14:creationId xmlns:p14="http://schemas.microsoft.com/office/powerpoint/2010/main" val="373204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ru-RU" dirty="0"/>
          </a:p>
        </p:txBody>
      </p:sp>
      <p:sp>
        <p:nvSpPr>
          <p:cNvPr id="4" name="Slide Number Placeholder 3"/>
          <p:cNvSpPr>
            <a:spLocks noGrp="1"/>
          </p:cNvSpPr>
          <p:nvPr>
            <p:ph type="sldNum" sz="quarter" idx="5"/>
          </p:nvPr>
        </p:nvSpPr>
        <p:spPr/>
        <p:txBody>
          <a:bodyPr/>
          <a:lstStyle/>
          <a:p>
            <a:fld id="{ED764575-DD9F-4F42-928D-88CA5E91581A}" type="slidenum">
              <a:rPr lang="en-US" smtClean="0"/>
              <a:t>2</a:t>
            </a:fld>
            <a:endParaRPr lang="en-US"/>
          </a:p>
        </p:txBody>
      </p:sp>
    </p:spTree>
    <p:extLst>
      <p:ext uri="{BB962C8B-B14F-4D97-AF65-F5344CB8AC3E}">
        <p14:creationId xmlns:p14="http://schemas.microsoft.com/office/powerpoint/2010/main" val="1842988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764575-DD9F-4F42-928D-88CA5E91581A}" type="slidenum">
              <a:rPr lang="en-US" smtClean="0"/>
              <a:t>13</a:t>
            </a:fld>
            <a:endParaRPr lang="en-US"/>
          </a:p>
        </p:txBody>
      </p:sp>
    </p:spTree>
    <p:extLst>
      <p:ext uri="{BB962C8B-B14F-4D97-AF65-F5344CB8AC3E}">
        <p14:creationId xmlns:p14="http://schemas.microsoft.com/office/powerpoint/2010/main" val="4281465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764575-DD9F-4F42-928D-88CA5E91581A}" type="slidenum">
              <a:rPr lang="en-US" smtClean="0"/>
              <a:t>14</a:t>
            </a:fld>
            <a:endParaRPr lang="en-US"/>
          </a:p>
        </p:txBody>
      </p:sp>
    </p:spTree>
    <p:extLst>
      <p:ext uri="{BB962C8B-B14F-4D97-AF65-F5344CB8AC3E}">
        <p14:creationId xmlns:p14="http://schemas.microsoft.com/office/powerpoint/2010/main" val="2388089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764575-DD9F-4F42-928D-88CA5E91581A}" type="slidenum">
              <a:rPr lang="en-US" smtClean="0"/>
              <a:t>15</a:t>
            </a:fld>
            <a:endParaRPr lang="en-US"/>
          </a:p>
        </p:txBody>
      </p:sp>
    </p:spTree>
    <p:extLst>
      <p:ext uri="{BB962C8B-B14F-4D97-AF65-F5344CB8AC3E}">
        <p14:creationId xmlns:p14="http://schemas.microsoft.com/office/powerpoint/2010/main" val="4035288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1696241-AC9E-4293-89D9-B92D0E832ABE}" type="slidenum">
              <a:rPr lang="en-GB" smtClean="0"/>
              <a:t>16</a:t>
            </a:fld>
            <a:endParaRPr lang="en-GB"/>
          </a:p>
        </p:txBody>
      </p:sp>
    </p:spTree>
    <p:extLst>
      <p:ext uri="{BB962C8B-B14F-4D97-AF65-F5344CB8AC3E}">
        <p14:creationId xmlns:p14="http://schemas.microsoft.com/office/powerpoint/2010/main" val="25313818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BB1CBF-FB38-7943-8438-60BBA5A7CA7B}"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488253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4BB1CBF-FB38-7943-8438-60BBA5A7CA7B}"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4013291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BB1CBF-FB38-7943-8438-60BBA5A7CA7B}"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1963935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00F969B-2ED9-4623-B4DB-43098A4E194C}" type="slidenum">
              <a:rPr lang="fr-CH" smtClean="0"/>
              <a:t>20</a:t>
            </a:fld>
            <a:endParaRPr lang="fr-CH"/>
          </a:p>
        </p:txBody>
      </p:sp>
    </p:spTree>
    <p:extLst>
      <p:ext uri="{BB962C8B-B14F-4D97-AF65-F5344CB8AC3E}">
        <p14:creationId xmlns:p14="http://schemas.microsoft.com/office/powerpoint/2010/main" val="1918559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4BB1CBF-FB38-7943-8438-60BBA5A7CA7B}" type="slidenum">
              <a:rPr lang="en-GB" smtClean="0"/>
              <a:t>24</a:t>
            </a:fld>
            <a:endParaRPr lang="en-GB"/>
          </a:p>
        </p:txBody>
      </p:sp>
    </p:spTree>
    <p:extLst>
      <p:ext uri="{BB962C8B-B14F-4D97-AF65-F5344CB8AC3E}">
        <p14:creationId xmlns:p14="http://schemas.microsoft.com/office/powerpoint/2010/main" val="22498002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1696241-AC9E-4293-89D9-B92D0E832ABE}" type="slidenum">
              <a:rPr lang="en-GB" smtClean="0"/>
              <a:t>25</a:t>
            </a:fld>
            <a:endParaRPr lang="en-GB"/>
          </a:p>
        </p:txBody>
      </p:sp>
    </p:spTree>
    <p:extLst>
      <p:ext uri="{BB962C8B-B14F-4D97-AF65-F5344CB8AC3E}">
        <p14:creationId xmlns:p14="http://schemas.microsoft.com/office/powerpoint/2010/main" val="538321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D764575-DD9F-4F42-928D-88CA5E91581A}" type="slidenum">
              <a:rPr lang="en-US" smtClean="0"/>
              <a:t>3</a:t>
            </a:fld>
            <a:endParaRPr lang="en-US"/>
          </a:p>
        </p:txBody>
      </p:sp>
    </p:spTree>
    <p:extLst>
      <p:ext uri="{BB962C8B-B14F-4D97-AF65-F5344CB8AC3E}">
        <p14:creationId xmlns:p14="http://schemas.microsoft.com/office/powerpoint/2010/main" val="27501409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1696241-AC9E-4293-89D9-B92D0E832ABE}" type="slidenum">
              <a:rPr lang="en-GB" smtClean="0"/>
              <a:t>26</a:t>
            </a:fld>
            <a:endParaRPr lang="en-GB"/>
          </a:p>
        </p:txBody>
      </p:sp>
    </p:spTree>
    <p:extLst>
      <p:ext uri="{BB962C8B-B14F-4D97-AF65-F5344CB8AC3E}">
        <p14:creationId xmlns:p14="http://schemas.microsoft.com/office/powerpoint/2010/main" val="3568401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1696241-AC9E-4293-89D9-B92D0E832ABE}" type="slidenum">
              <a:rPr lang="en-GB" smtClean="0"/>
              <a:t>27</a:t>
            </a:fld>
            <a:endParaRPr lang="en-GB"/>
          </a:p>
        </p:txBody>
      </p:sp>
    </p:spTree>
    <p:extLst>
      <p:ext uri="{BB962C8B-B14F-4D97-AF65-F5344CB8AC3E}">
        <p14:creationId xmlns:p14="http://schemas.microsoft.com/office/powerpoint/2010/main" val="2833625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200" b="1" kern="1200" dirty="0">
                <a:solidFill>
                  <a:schemeClr val="tx1"/>
                </a:solidFill>
                <a:effectLst/>
                <a:latin typeface="+mn-lt"/>
                <a:ea typeface="+mn-ea"/>
                <a:cs typeface="+mn-cs"/>
              </a:rPr>
              <a:t>COVID-19</a:t>
            </a: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Following the measures taken by some countries during the pandemic – borders being closed and vehicles from foreign countries being forbidden to enter one country or another, as it was the case in Saudi Arabia, for example, the organisation of transports requires the swap of vehicles, which implies a complex organisation.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sz="1200" b="1" kern="1200" dirty="0">
                <a:solidFill>
                  <a:schemeClr val="tx1"/>
                </a:solidFill>
                <a:effectLst/>
                <a:latin typeface="+mn-lt"/>
                <a:ea typeface="+mn-ea"/>
                <a:cs typeface="+mn-cs"/>
              </a:rPr>
              <a:t>BREXIT</a:t>
            </a: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Following Brexit and the shortage of British transport operators, requests are being regularly received from 3</a:t>
            </a:r>
            <a:r>
              <a:rPr lang="en-GB" sz="1200" kern="1200" baseline="30000" dirty="0">
                <a:solidFill>
                  <a:schemeClr val="tx1"/>
                </a:solidFill>
                <a:effectLst/>
                <a:latin typeface="+mn-lt"/>
                <a:ea typeface="+mn-ea"/>
                <a:cs typeface="+mn-cs"/>
              </a:rPr>
              <a:t>rd</a:t>
            </a:r>
            <a:r>
              <a:rPr lang="en-GB" sz="1200" kern="1200" dirty="0">
                <a:solidFill>
                  <a:schemeClr val="tx1"/>
                </a:solidFill>
                <a:effectLst/>
                <a:latin typeface="+mn-lt"/>
                <a:ea typeface="+mn-ea"/>
                <a:cs typeface="+mn-cs"/>
              </a:rPr>
              <a:t> parties to assist them to find TIR transport operators.</a:t>
            </a:r>
          </a:p>
        </p:txBody>
      </p:sp>
      <p:sp>
        <p:nvSpPr>
          <p:cNvPr id="4" name="Slide Number Placeholder 3"/>
          <p:cNvSpPr>
            <a:spLocks noGrp="1"/>
          </p:cNvSpPr>
          <p:nvPr>
            <p:ph type="sldNum" sz="quarter" idx="10"/>
          </p:nvPr>
        </p:nvSpPr>
        <p:spPr/>
        <p:txBody>
          <a:bodyPr/>
          <a:lstStyle/>
          <a:p>
            <a:fld id="{62E7CD4A-95B8-48DF-86AE-38FAB9D7370E}" type="slidenum">
              <a:rPr lang="en-GB" smtClean="0"/>
              <a:t>30</a:t>
            </a:fld>
            <a:endParaRPr lang="en-GB"/>
          </a:p>
        </p:txBody>
      </p:sp>
    </p:spTree>
    <p:extLst>
      <p:ext uri="{BB962C8B-B14F-4D97-AF65-F5344CB8AC3E}">
        <p14:creationId xmlns:p14="http://schemas.microsoft.com/office/powerpoint/2010/main" val="32228460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For TIR transport operators:</a:t>
            </a:r>
            <a:endParaRPr lang="en-GB" sz="12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Enlargement of business opportunities through presentation of their data (company capacities – vehicles, type of goods usually transported, itineraries, etc.) and acceptance to share it through TIR-EPD with 3</a:t>
            </a:r>
            <a:r>
              <a:rPr lang="en-GB" sz="1200" kern="1200" baseline="30000" dirty="0">
                <a:solidFill>
                  <a:schemeClr val="tx1"/>
                </a:solidFill>
                <a:effectLst/>
                <a:latin typeface="+mn-lt"/>
                <a:ea typeface="+mn-ea"/>
                <a:cs typeface="+mn-cs"/>
              </a:rPr>
              <a:t>rd</a:t>
            </a:r>
            <a:r>
              <a:rPr lang="en-GB" sz="1200" kern="1200" dirty="0">
                <a:solidFill>
                  <a:schemeClr val="tx1"/>
                </a:solidFill>
                <a:effectLst/>
                <a:latin typeface="+mn-lt"/>
                <a:ea typeface="+mn-ea"/>
                <a:cs typeface="+mn-cs"/>
              </a:rPr>
              <a:t> trusted parties, </a:t>
            </a:r>
          </a:p>
          <a:p>
            <a:pPr lvl="1"/>
            <a:r>
              <a:rPr lang="en-GB" sz="1200" kern="1200" dirty="0">
                <a:solidFill>
                  <a:schemeClr val="tx1"/>
                </a:solidFill>
                <a:effectLst/>
                <a:latin typeface="+mn-lt"/>
                <a:ea typeface="+mn-ea"/>
                <a:cs typeface="+mn-cs"/>
              </a:rPr>
              <a:t>TIR to be possibly used on UK-EU, GCC, CHN-EUR routes, </a:t>
            </a:r>
          </a:p>
          <a:p>
            <a:pPr lvl="1"/>
            <a:r>
              <a:rPr lang="en-GB" sz="1200" kern="1200" dirty="0">
                <a:solidFill>
                  <a:schemeClr val="tx1"/>
                </a:solidFill>
                <a:effectLst/>
                <a:latin typeface="+mn-lt"/>
                <a:ea typeface="+mn-ea"/>
                <a:cs typeface="+mn-cs"/>
              </a:rPr>
              <a:t>Possibility to be enrolled as subcontractors</a:t>
            </a:r>
          </a:p>
          <a:p>
            <a:pPr lvl="1"/>
            <a:r>
              <a:rPr lang="en-GB" sz="1200" kern="1200" dirty="0">
                <a:solidFill>
                  <a:schemeClr val="tx1"/>
                </a:solidFill>
                <a:effectLst/>
                <a:latin typeface="+mn-lt"/>
                <a:ea typeface="+mn-ea"/>
                <a:cs typeface="+mn-cs"/>
              </a:rPr>
              <a:t>Possibility to have assistance from a dedicated partner at a fixed price, thus reducing the risk of unjustified payments.</a:t>
            </a:r>
          </a:p>
          <a:p>
            <a:pPr lvl="0"/>
            <a:endParaRPr lang="en-GB" sz="12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For the logistic operators:</a:t>
            </a:r>
            <a:endParaRPr lang="en-GB" sz="1200" kern="1200" dirty="0">
              <a:solidFill>
                <a:schemeClr val="tx1"/>
              </a:solidFill>
              <a:effectLst/>
              <a:latin typeface="+mn-lt"/>
              <a:ea typeface="+mn-ea"/>
              <a:cs typeface="+mn-cs"/>
            </a:endParaRPr>
          </a:p>
          <a:p>
            <a:pPr lvl="1"/>
            <a:r>
              <a:rPr lang="en-GB" sz="1200" kern="1200" dirty="0">
                <a:solidFill>
                  <a:schemeClr val="tx1"/>
                </a:solidFill>
                <a:effectLst/>
                <a:latin typeface="+mn-lt"/>
                <a:ea typeface="+mn-ea"/>
                <a:cs typeface="+mn-cs"/>
              </a:rPr>
              <a:t>Facilitated access to reliable and experienced transport operators;</a:t>
            </a:r>
          </a:p>
          <a:p>
            <a:pPr lvl="1"/>
            <a:r>
              <a:rPr lang="en-GB" sz="1200" kern="1200" dirty="0">
                <a:solidFill>
                  <a:schemeClr val="tx1"/>
                </a:solidFill>
                <a:effectLst/>
                <a:latin typeface="+mn-lt"/>
                <a:ea typeface="+mn-ea"/>
                <a:cs typeface="+mn-cs"/>
              </a:rPr>
              <a:t>Facilitated organisation of “complex” road / intermodal transports door-to-door – e.g. from China to Europe – having all the actors enrolled and connected, as well as customs declarations being sent through TIR-EPD;</a:t>
            </a:r>
          </a:p>
          <a:p>
            <a:pPr lvl="1"/>
            <a:r>
              <a:rPr lang="en-GB" sz="1200" kern="1200" dirty="0">
                <a:solidFill>
                  <a:schemeClr val="tx1"/>
                </a:solidFill>
                <a:effectLst/>
                <a:latin typeface="+mn-lt"/>
                <a:ea typeface="+mn-ea"/>
                <a:cs typeface="+mn-cs"/>
              </a:rPr>
              <a:t>Facilitated procedure especially for transport of consolidated cargo – when declaring it through TIR-EPD (in the framework of e-commerce, Brexit);</a:t>
            </a:r>
          </a:p>
          <a:p>
            <a:pPr lvl="1"/>
            <a:r>
              <a:rPr lang="en-GB" sz="1200" kern="1200" dirty="0">
                <a:solidFill>
                  <a:schemeClr val="tx1"/>
                </a:solidFill>
                <a:effectLst/>
                <a:latin typeface="+mn-lt"/>
                <a:ea typeface="+mn-ea"/>
                <a:cs typeface="+mn-cs"/>
              </a:rPr>
              <a:t>Facilitated border crossing with TIR in the framework of Brexit, and facilitated organisation of such transport directly from the warehouses located in UK and awaiting goods from Europe.</a:t>
            </a:r>
          </a:p>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62E7CD4A-95B8-48DF-86AE-38FAB9D7370E}" type="slidenum">
              <a:rPr lang="en-GB" smtClean="0"/>
              <a:t>31</a:t>
            </a:fld>
            <a:endParaRPr lang="en-GB"/>
          </a:p>
        </p:txBody>
      </p:sp>
    </p:spTree>
    <p:extLst>
      <p:ext uri="{BB962C8B-B14F-4D97-AF65-F5344CB8AC3E}">
        <p14:creationId xmlns:p14="http://schemas.microsoft.com/office/powerpoint/2010/main" val="726846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D764575-DD9F-4F42-928D-88CA5E91581A}" type="slidenum">
              <a:rPr lang="en-US" smtClean="0"/>
              <a:t>4</a:t>
            </a:fld>
            <a:endParaRPr lang="en-US"/>
          </a:p>
        </p:txBody>
      </p:sp>
    </p:spTree>
    <p:extLst>
      <p:ext uri="{BB962C8B-B14F-4D97-AF65-F5344CB8AC3E}">
        <p14:creationId xmlns:p14="http://schemas.microsoft.com/office/powerpoint/2010/main" val="899756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D764575-DD9F-4F42-928D-88CA5E91581A}" type="slidenum">
              <a:rPr lang="en-US" smtClean="0"/>
              <a:t>6</a:t>
            </a:fld>
            <a:endParaRPr lang="en-US"/>
          </a:p>
        </p:txBody>
      </p:sp>
    </p:spTree>
    <p:extLst>
      <p:ext uri="{BB962C8B-B14F-4D97-AF65-F5344CB8AC3E}">
        <p14:creationId xmlns:p14="http://schemas.microsoft.com/office/powerpoint/2010/main" val="1590259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D764575-DD9F-4F42-928D-88CA5E91581A}" type="slidenum">
              <a:rPr lang="en-US" smtClean="0"/>
              <a:t>7</a:t>
            </a:fld>
            <a:endParaRPr lang="en-US"/>
          </a:p>
        </p:txBody>
      </p:sp>
    </p:spTree>
    <p:extLst>
      <p:ext uri="{BB962C8B-B14F-4D97-AF65-F5344CB8AC3E}">
        <p14:creationId xmlns:p14="http://schemas.microsoft.com/office/powerpoint/2010/main" val="4272292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D764575-DD9F-4F42-928D-88CA5E91581A}" type="slidenum">
              <a:rPr lang="en-US" smtClean="0"/>
              <a:t>8</a:t>
            </a:fld>
            <a:endParaRPr lang="en-US"/>
          </a:p>
        </p:txBody>
      </p:sp>
    </p:spTree>
    <p:extLst>
      <p:ext uri="{BB962C8B-B14F-4D97-AF65-F5344CB8AC3E}">
        <p14:creationId xmlns:p14="http://schemas.microsoft.com/office/powerpoint/2010/main" val="3450981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D764575-DD9F-4F42-928D-88CA5E91581A}" type="slidenum">
              <a:rPr lang="en-US" smtClean="0"/>
              <a:t>10</a:t>
            </a:fld>
            <a:endParaRPr lang="en-US"/>
          </a:p>
        </p:txBody>
      </p:sp>
    </p:spTree>
    <p:extLst>
      <p:ext uri="{BB962C8B-B14F-4D97-AF65-F5344CB8AC3E}">
        <p14:creationId xmlns:p14="http://schemas.microsoft.com/office/powerpoint/2010/main" val="2673987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764575-DD9F-4F42-928D-88CA5E91581A}" type="slidenum">
              <a:rPr lang="en-US" smtClean="0"/>
              <a:t>11</a:t>
            </a:fld>
            <a:endParaRPr lang="en-US"/>
          </a:p>
        </p:txBody>
      </p:sp>
    </p:spTree>
    <p:extLst>
      <p:ext uri="{BB962C8B-B14F-4D97-AF65-F5344CB8AC3E}">
        <p14:creationId xmlns:p14="http://schemas.microsoft.com/office/powerpoint/2010/main" val="2783398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764575-DD9F-4F42-928D-88CA5E91581A}" type="slidenum">
              <a:rPr lang="en-US" smtClean="0"/>
              <a:t>12</a:t>
            </a:fld>
            <a:endParaRPr lang="en-US"/>
          </a:p>
        </p:txBody>
      </p:sp>
    </p:spTree>
    <p:extLst>
      <p:ext uri="{BB962C8B-B14F-4D97-AF65-F5344CB8AC3E}">
        <p14:creationId xmlns:p14="http://schemas.microsoft.com/office/powerpoint/2010/main" val="246238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602B7454-4CE2-0B47-82FF-DBEF57B84350}" type="datetimeFigureOut">
              <a:rPr lang="en-US" smtClean="0"/>
              <a:t>21/04/2021</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85E16D09-967D-324F-8E9F-3032E8D948CD}" type="slidenum">
              <a:rPr lang="en-US" smtClean="0"/>
              <a:t>‹#›</a:t>
            </a:fld>
            <a:endParaRPr lang="en-US"/>
          </a:p>
        </p:txBody>
      </p:sp>
    </p:spTree>
    <p:extLst>
      <p:ext uri="{BB962C8B-B14F-4D97-AF65-F5344CB8AC3E}">
        <p14:creationId xmlns:p14="http://schemas.microsoft.com/office/powerpoint/2010/main" val="2419486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602B7454-4CE2-0B47-82FF-DBEF57B84350}" type="datetimeFigureOut">
              <a:rPr lang="en-US" smtClean="0"/>
              <a:t>21/04/2021</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85E16D09-967D-324F-8E9F-3032E8D948CD}" type="slidenum">
              <a:rPr lang="en-US" smtClean="0"/>
              <a:t>‹#›</a:t>
            </a:fld>
            <a:endParaRPr lang="en-US"/>
          </a:p>
        </p:txBody>
      </p:sp>
    </p:spTree>
    <p:extLst>
      <p:ext uri="{BB962C8B-B14F-4D97-AF65-F5344CB8AC3E}">
        <p14:creationId xmlns:p14="http://schemas.microsoft.com/office/powerpoint/2010/main" val="3626170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602B7454-4CE2-0B47-82FF-DBEF57B84350}" type="datetimeFigureOut">
              <a:rPr lang="en-US" smtClean="0"/>
              <a:t>21/04/2021</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85E16D09-967D-324F-8E9F-3032E8D948CD}" type="slidenum">
              <a:rPr lang="en-US" smtClean="0"/>
              <a:t>‹#›</a:t>
            </a:fld>
            <a:endParaRPr lang="en-US"/>
          </a:p>
        </p:txBody>
      </p:sp>
    </p:spTree>
    <p:extLst>
      <p:ext uri="{BB962C8B-B14F-4D97-AF65-F5344CB8AC3E}">
        <p14:creationId xmlns:p14="http://schemas.microsoft.com/office/powerpoint/2010/main" val="146775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58100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0" name="Picture Placeholder 1">
            <a:extLst>
              <a:ext uri="{FF2B5EF4-FFF2-40B4-BE49-F238E27FC236}">
                <a16:creationId xmlns:a16="http://schemas.microsoft.com/office/drawing/2014/main" id="{8D5B1E2A-FE76-1340-8B6A-0A88A3381C3A}"/>
              </a:ext>
            </a:extLst>
          </p:cNvPr>
          <p:cNvSpPr>
            <a:spLocks noGrp="1"/>
          </p:cNvSpPr>
          <p:nvPr>
            <p:ph type="pic" sz="quarter" idx="10" hasCustomPrompt="1"/>
          </p:nvPr>
        </p:nvSpPr>
        <p:spPr>
          <a:xfrm>
            <a:off x="0" y="0"/>
            <a:ext cx="9144000" cy="5876925"/>
          </a:xfrm>
          <a:prstGeom prst="rect">
            <a:avLst/>
          </a:prstGeom>
        </p:spPr>
        <p:txBody>
          <a:bodyPr anchor="ctr"/>
          <a:lstStyle>
            <a:lvl1pPr marL="0" indent="0" algn="ctr">
              <a:buNone/>
              <a:defRPr sz="1350" baseline="0"/>
            </a:lvl1pPr>
          </a:lstStyle>
          <a:p>
            <a:r>
              <a:rPr lang="en-US" dirty="0"/>
              <a:t>Click to add image &gt; send to back</a:t>
            </a:r>
          </a:p>
          <a:p>
            <a:endParaRPr lang="en-US" dirty="0"/>
          </a:p>
          <a:p>
            <a:endParaRPr lang="en-US" dirty="0"/>
          </a:p>
          <a:p>
            <a:endParaRPr lang="en-US" dirty="0"/>
          </a:p>
          <a:p>
            <a:endParaRPr lang="en-US" dirty="0"/>
          </a:p>
        </p:txBody>
      </p:sp>
      <p:sp>
        <p:nvSpPr>
          <p:cNvPr id="3" name="Subtitle 2">
            <a:extLst>
              <a:ext uri="{FF2B5EF4-FFF2-40B4-BE49-F238E27FC236}">
                <a16:creationId xmlns:a16="http://schemas.microsoft.com/office/drawing/2014/main" id="{EB34553C-0E64-0C49-860D-665C440A482D}"/>
              </a:ext>
            </a:extLst>
          </p:cNvPr>
          <p:cNvSpPr>
            <a:spLocks noGrp="1"/>
          </p:cNvSpPr>
          <p:nvPr userDrawn="1">
            <p:ph type="subTitle" idx="1"/>
          </p:nvPr>
        </p:nvSpPr>
        <p:spPr>
          <a:xfrm>
            <a:off x="1716932" y="3999208"/>
            <a:ext cx="3200400" cy="509562"/>
          </a:xfrm>
          <a:prstGeom prst="rect">
            <a:avLst/>
          </a:prstGeom>
        </p:spPr>
        <p:txBody>
          <a:bodyPr>
            <a:normAutofit/>
          </a:bodyPr>
          <a:lstStyle>
            <a:lvl1pPr marL="0" indent="0" algn="l">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a:t>
            </a:r>
            <a:endParaRPr lang="en-US" dirty="0"/>
          </a:p>
        </p:txBody>
      </p:sp>
      <p:sp>
        <p:nvSpPr>
          <p:cNvPr id="2" name="Title 1">
            <a:extLst>
              <a:ext uri="{FF2B5EF4-FFF2-40B4-BE49-F238E27FC236}">
                <a16:creationId xmlns:a16="http://schemas.microsoft.com/office/drawing/2014/main" id="{2E1C12A7-275D-4840-8C99-6C2B8702BDE8}"/>
              </a:ext>
            </a:extLst>
          </p:cNvPr>
          <p:cNvSpPr>
            <a:spLocks noGrp="1"/>
          </p:cNvSpPr>
          <p:nvPr userDrawn="1">
            <p:ph type="ctrTitle"/>
          </p:nvPr>
        </p:nvSpPr>
        <p:spPr>
          <a:xfrm>
            <a:off x="1716932" y="3380361"/>
            <a:ext cx="3200400" cy="618847"/>
          </a:xfrm>
          <a:prstGeom prst="rect">
            <a:avLst/>
          </a:prstGeom>
        </p:spPr>
        <p:txBody>
          <a:bodyPr anchor="b">
            <a:normAutofit/>
          </a:bodyPr>
          <a:lstStyle>
            <a:lvl1pPr algn="l">
              <a:defRPr sz="1800" b="1"/>
            </a:lvl1pPr>
          </a:lstStyle>
          <a:p>
            <a:r>
              <a:rPr lang="en-GB" dirty="0"/>
              <a:t>Click to edit Master title</a:t>
            </a:r>
            <a:endParaRPr lang="en-US" dirty="0"/>
          </a:p>
        </p:txBody>
      </p:sp>
    </p:spTree>
    <p:extLst>
      <p:ext uri="{BB962C8B-B14F-4D97-AF65-F5344CB8AC3E}">
        <p14:creationId xmlns:p14="http://schemas.microsoft.com/office/powerpoint/2010/main" val="2935930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3.7037E-6 L 0 -0.125 " pathEditMode="relative" rAng="0" ptsTypes="AA">
                                      <p:cBhvr>
                                        <p:cTn id="6" dur="2000" fill="hold"/>
                                        <p:tgtEl>
                                          <p:spTgt spid="30"/>
                                        </p:tgtEl>
                                        <p:attrNameLst>
                                          <p:attrName>ppt_x</p:attrName>
                                          <p:attrName>ppt_y</p:attrName>
                                        </p:attrNameLst>
                                      </p:cBhvr>
                                      <p:rCtr x="0" y="-6250"/>
                                    </p:animMotion>
                                  </p:childTnLst>
                                </p:cTn>
                              </p:par>
                              <p:par>
                                <p:cTn id="7" presetID="2" presetClass="entr" presetSubtype="8" decel="5000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1000" fill="hold"/>
                                        <p:tgtEl>
                                          <p:spTgt spid="2"/>
                                        </p:tgtEl>
                                        <p:attrNameLst>
                                          <p:attrName>ppt_x</p:attrName>
                                        </p:attrNameLst>
                                      </p:cBhvr>
                                      <p:tavLst>
                                        <p:tav tm="0">
                                          <p:val>
                                            <p:strVal val="0-#ppt_w/2"/>
                                          </p:val>
                                        </p:tav>
                                        <p:tav tm="100000">
                                          <p:val>
                                            <p:strVal val="#ppt_x"/>
                                          </p:val>
                                        </p:tav>
                                      </p:tavLst>
                                    </p:anim>
                                    <p:anim calcmode="lin" valueType="num">
                                      <p:cBhvr additive="base">
                                        <p:cTn id="10" dur="1000" fill="hold"/>
                                        <p:tgtEl>
                                          <p:spTgt spid="2"/>
                                        </p:tgtEl>
                                        <p:attrNameLst>
                                          <p:attrName>ppt_y</p:attrName>
                                        </p:attrNameLst>
                                      </p:cBhvr>
                                      <p:tavLst>
                                        <p:tav tm="0">
                                          <p:val>
                                            <p:strVal val="#ppt_y"/>
                                          </p:val>
                                        </p:tav>
                                        <p:tav tm="100000">
                                          <p:val>
                                            <p:strVal val="#ppt_y"/>
                                          </p:val>
                                        </p:tav>
                                      </p:tavLst>
                                    </p:anim>
                                  </p:childTnLst>
                                </p:cTn>
                              </p:par>
                              <p:par>
                                <p:cTn id="11" presetID="2" presetClass="entr" presetSubtype="8" decel="5000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1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 presetClass="entr" presetSubtype="8" decel="5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0-#ppt_w/2"/>
                          </p:val>
                        </p:tav>
                        <p:tav tm="100000">
                          <p:val>
                            <p:strVal val="#ppt_x"/>
                          </p:val>
                        </p:tav>
                      </p:tavLst>
                    </p:anim>
                    <p:anim calcmode="lin" valueType="num">
                      <p:cBhvr additive="base">
                        <p:cTn dur="1000" fill="hold"/>
                        <p:tgtEl>
                          <p:spTgt spid="3"/>
                        </p:tgtEl>
                        <p:attrNameLst>
                          <p:attrName>ppt_y</p:attrName>
                        </p:attrNameLst>
                      </p:cBhvr>
                      <p:tavLst>
                        <p:tav tm="0">
                          <p:val>
                            <p:strVal val="#ppt_y"/>
                          </p:val>
                        </p:tav>
                        <p:tav tm="100000">
                          <p:val>
                            <p:strVal val="#ppt_y"/>
                          </p:val>
                        </p:tav>
                      </p:tavLst>
                    </p:anim>
                  </p:childTnLst>
                </p:cTn>
              </p:par>
            </p:tnLst>
          </p:tmpl>
        </p:tmplLst>
      </p:bldP>
      <p:bldP spid="2"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ontent_fre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3A917B-5EF1-9F4B-AA4E-1CA036D0DE86}"/>
              </a:ext>
            </a:extLst>
          </p:cNvPr>
          <p:cNvSpPr/>
          <p:nvPr userDrawn="1"/>
        </p:nvSpPr>
        <p:spPr>
          <a:xfrm>
            <a:off x="-1" y="0"/>
            <a:ext cx="1945759"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Date Placeholder 3">
            <a:extLst>
              <a:ext uri="{FF2B5EF4-FFF2-40B4-BE49-F238E27FC236}">
                <a16:creationId xmlns:a16="http://schemas.microsoft.com/office/drawing/2014/main" id="{FBE2535B-B6E6-B045-96C0-6D95AD3815DE}"/>
              </a:ext>
            </a:extLst>
          </p:cNvPr>
          <p:cNvSpPr>
            <a:spLocks noGrp="1"/>
          </p:cNvSpPr>
          <p:nvPr>
            <p:ph type="dt" sz="half" idx="10"/>
          </p:nvPr>
        </p:nvSpPr>
        <p:spPr/>
        <p:txBody>
          <a:bodyPr/>
          <a:lstStyle/>
          <a:p>
            <a:fld id="{64365984-D348-BF47-86A8-7DC2AFD6D920}" type="datetimeFigureOut">
              <a:rPr lang="en-US" smtClean="0"/>
              <a:t>21/04/2021</a:t>
            </a:fld>
            <a:endParaRPr lang="en-US" dirty="0"/>
          </a:p>
        </p:txBody>
      </p:sp>
      <p:sp>
        <p:nvSpPr>
          <p:cNvPr id="5" name="Footer Placeholder 4">
            <a:extLst>
              <a:ext uri="{FF2B5EF4-FFF2-40B4-BE49-F238E27FC236}">
                <a16:creationId xmlns:a16="http://schemas.microsoft.com/office/drawing/2014/main" id="{588636DE-BF6E-7E4F-BC50-F94C91B2FC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C6508A-CE19-CD42-A4D0-0C62D6E4F91B}"/>
              </a:ext>
            </a:extLst>
          </p:cNvPr>
          <p:cNvSpPr>
            <a:spLocks noGrp="1"/>
          </p:cNvSpPr>
          <p:nvPr>
            <p:ph type="sldNum" sz="quarter" idx="12"/>
          </p:nvPr>
        </p:nvSpPr>
        <p:spPr/>
        <p:txBody>
          <a:bodyPr/>
          <a:lstStyle/>
          <a:p>
            <a:fld id="{3D6F86F5-1EE3-164C-BBF2-87129EE00A76}" type="slidenum">
              <a:rPr lang="en-US" smtClean="0"/>
              <a:t>‹#›</a:t>
            </a:fld>
            <a:endParaRPr lang="en-US" dirty="0"/>
          </a:p>
        </p:txBody>
      </p:sp>
      <p:sp>
        <p:nvSpPr>
          <p:cNvPr id="25" name="Title 24">
            <a:extLst>
              <a:ext uri="{FF2B5EF4-FFF2-40B4-BE49-F238E27FC236}">
                <a16:creationId xmlns:a16="http://schemas.microsoft.com/office/drawing/2014/main" id="{93CC24B2-2E12-7E4E-BE96-7E2300F339DB}"/>
              </a:ext>
            </a:extLst>
          </p:cNvPr>
          <p:cNvSpPr>
            <a:spLocks noGrp="1"/>
          </p:cNvSpPr>
          <p:nvPr>
            <p:ph type="title" hasCustomPrompt="1"/>
          </p:nvPr>
        </p:nvSpPr>
        <p:spPr>
          <a:xfrm>
            <a:off x="0" y="171620"/>
            <a:ext cx="2366023" cy="644004"/>
          </a:xfrm>
          <a:prstGeom prst="rect">
            <a:avLst/>
          </a:prstGeom>
          <a:solidFill>
            <a:srgbClr val="0C95C6">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6000" tIns="72000" rIns="36000" bIns="72000" numCol="1" spcCol="0" rtlCol="0" fromWordArt="0" anchor="ctr" anchorCtr="0" forceAA="0" compatLnSpc="1">
            <a:prstTxWarp prst="textNoShape">
              <a:avLst/>
            </a:prstTxWarp>
            <a:spAutoFit/>
          </a:bodyPr>
          <a:lstStyle>
            <a:lvl1pPr>
              <a:defRPr lang="en-US" sz="3600" dirty="0">
                <a:solidFill>
                  <a:schemeClr val="bg1"/>
                </a:solidFill>
                <a:latin typeface="Corbel" panose="020B0503020204020204" pitchFamily="34" charset="0"/>
                <a:ea typeface="+mn-ea"/>
                <a:cs typeface="+mn-cs"/>
              </a:defRPr>
            </a:lvl1pPr>
          </a:lstStyle>
          <a:p>
            <a:pPr marL="301229" lvl="0">
              <a:tabLst>
                <a:tab pos="255985" algn="l"/>
                <a:tab pos="301229" algn="l"/>
              </a:tabLst>
            </a:pPr>
            <a:r>
              <a:rPr lang="en-GB" dirty="0"/>
              <a:t>  CLICK TO</a:t>
            </a:r>
            <a:endParaRPr lang="en-US" dirty="0"/>
          </a:p>
        </p:txBody>
      </p:sp>
      <p:sp>
        <p:nvSpPr>
          <p:cNvPr id="30" name="Text Placeholder 29">
            <a:extLst>
              <a:ext uri="{FF2B5EF4-FFF2-40B4-BE49-F238E27FC236}">
                <a16:creationId xmlns:a16="http://schemas.microsoft.com/office/drawing/2014/main" id="{BFE539A2-81CE-064E-BF16-091C7B7E8727}"/>
              </a:ext>
            </a:extLst>
          </p:cNvPr>
          <p:cNvSpPr>
            <a:spLocks noGrp="1"/>
          </p:cNvSpPr>
          <p:nvPr>
            <p:ph type="body" sz="quarter" idx="14" hasCustomPrompt="1"/>
          </p:nvPr>
        </p:nvSpPr>
        <p:spPr>
          <a:xfrm>
            <a:off x="-1" y="788199"/>
            <a:ext cx="2531064" cy="571301"/>
          </a:xfrm>
          <a:prstGeom prst="rect">
            <a:avLst/>
          </a:prstGeom>
          <a:solidFill>
            <a:srgbClr val="19B6F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6000" tIns="36000" rIns="72000" bIns="36000" numCol="1" spcCol="0" rtlCol="0" fromWordArt="0" anchor="ctr" anchorCtr="0" forceAA="0" compatLnSpc="1">
            <a:prstTxWarp prst="textNoShape">
              <a:avLst/>
            </a:prstTxWarp>
            <a:spAutoFit/>
          </a:bodyPr>
          <a:lstStyle>
            <a:lvl1pPr marL="129779" indent="0">
              <a:buNone/>
              <a:defRPr lang="en-GB" sz="3600" dirty="0" smtClean="0">
                <a:solidFill>
                  <a:schemeClr val="bg1"/>
                </a:solidFill>
                <a:latin typeface="Corbel" panose="020B0503020204020204" pitchFamily="34" charset="0"/>
              </a:defRPr>
            </a:lvl1pPr>
            <a:lvl2pPr>
              <a:defRPr lang="en-GB" sz="1350" dirty="0" smtClean="0">
                <a:solidFill>
                  <a:schemeClr val="lt1"/>
                </a:solidFill>
                <a:latin typeface="Corbel" panose="020B0503020204020204" pitchFamily="34" charset="0"/>
              </a:defRPr>
            </a:lvl2pPr>
            <a:lvl3pPr>
              <a:defRPr lang="en-GB" sz="1350" dirty="0" smtClean="0">
                <a:solidFill>
                  <a:schemeClr val="lt1"/>
                </a:solidFill>
                <a:latin typeface="Corbel" panose="020B0503020204020204" pitchFamily="34" charset="0"/>
              </a:defRPr>
            </a:lvl3pPr>
            <a:lvl4pPr>
              <a:defRPr lang="en-GB" dirty="0" smtClean="0">
                <a:solidFill>
                  <a:schemeClr val="lt1"/>
                </a:solidFill>
                <a:latin typeface="Corbel" panose="020B0503020204020204" pitchFamily="34" charset="0"/>
              </a:defRPr>
            </a:lvl4pPr>
            <a:lvl5pPr>
              <a:defRPr lang="en-US" dirty="0">
                <a:solidFill>
                  <a:schemeClr val="lt1"/>
                </a:solidFill>
                <a:latin typeface="Corbel" panose="020B0503020204020204" pitchFamily="34" charset="0"/>
              </a:defRPr>
            </a:lvl5pPr>
          </a:lstStyle>
          <a:p>
            <a:pPr marL="301229" lvl="0"/>
            <a:r>
              <a:rPr lang="en-GB" dirty="0"/>
              <a:t>EDIT TITLE</a:t>
            </a:r>
            <a:endParaRPr lang="en-US" dirty="0"/>
          </a:p>
        </p:txBody>
      </p:sp>
      <p:sp>
        <p:nvSpPr>
          <p:cNvPr id="9" name="Content Placeholder 15">
            <a:extLst>
              <a:ext uri="{FF2B5EF4-FFF2-40B4-BE49-F238E27FC236}">
                <a16:creationId xmlns:a16="http://schemas.microsoft.com/office/drawing/2014/main" id="{84E8B304-2436-0743-87FC-4898E190C6E0}"/>
              </a:ext>
            </a:extLst>
          </p:cNvPr>
          <p:cNvSpPr>
            <a:spLocks noGrp="1"/>
          </p:cNvSpPr>
          <p:nvPr>
            <p:ph sz="quarter" idx="16" hasCustomPrompt="1"/>
          </p:nvPr>
        </p:nvSpPr>
        <p:spPr>
          <a:xfrm>
            <a:off x="3028950" y="1637415"/>
            <a:ext cx="5486400" cy="2965542"/>
          </a:xfrm>
          <a:prstGeom prst="rect">
            <a:avLst/>
          </a:prstGeom>
        </p:spPr>
        <p:txBody>
          <a:bodyPr/>
          <a:lstStyle>
            <a:lvl1pPr marL="0" indent="0">
              <a:buNone/>
              <a:defRPr sz="1800"/>
            </a:lvl1pPr>
            <a:lvl2pPr>
              <a:defRPr sz="1500"/>
            </a:lvl2pPr>
            <a:lvl3pPr>
              <a:defRPr sz="1350"/>
            </a:lvl3pPr>
            <a:lvl4pPr>
              <a:defRPr sz="1200"/>
            </a:lvl4pPr>
            <a:lvl5pPr>
              <a:defRPr sz="1200"/>
            </a:lvl5pPr>
          </a:lstStyle>
          <a:p>
            <a:pPr lvl="0"/>
            <a:r>
              <a:rPr lang="en-GB" dirty="0"/>
              <a:t>First level text</a:t>
            </a:r>
          </a:p>
          <a:p>
            <a:pPr lvl="1"/>
            <a:r>
              <a:rPr lang="en-GB" dirty="0"/>
              <a:t>Second level</a:t>
            </a:r>
          </a:p>
        </p:txBody>
      </p:sp>
      <p:sp>
        <p:nvSpPr>
          <p:cNvPr id="10" name="Text Placeholder 31">
            <a:extLst>
              <a:ext uri="{FF2B5EF4-FFF2-40B4-BE49-F238E27FC236}">
                <a16:creationId xmlns:a16="http://schemas.microsoft.com/office/drawing/2014/main" id="{55778314-6EA3-6F47-95A7-E5E10E869742}"/>
              </a:ext>
            </a:extLst>
          </p:cNvPr>
          <p:cNvSpPr>
            <a:spLocks noGrp="1"/>
          </p:cNvSpPr>
          <p:nvPr>
            <p:ph type="body" sz="quarter" idx="15" hasCustomPrompt="1"/>
          </p:nvPr>
        </p:nvSpPr>
        <p:spPr>
          <a:xfrm>
            <a:off x="628650" y="3919507"/>
            <a:ext cx="1213442" cy="637995"/>
          </a:xfrm>
          <a:prstGeom prst="rect">
            <a:avLst/>
          </a:prstGeom>
        </p:spPr>
        <p:txBody>
          <a:bodyPr anchor="b" anchorCtr="0">
            <a:spAutoFit/>
          </a:bodyPr>
          <a:lstStyle>
            <a:lvl1pPr marL="0" indent="0">
              <a:buNone/>
              <a:defRPr sz="788"/>
            </a:lvl1pPr>
            <a:lvl2pPr marL="600075" indent="-257175">
              <a:buFont typeface="Arial" panose="020B0604020202020204" pitchFamily="34" charset="0"/>
              <a:buChar char="•"/>
              <a:defRPr sz="1500"/>
            </a:lvl2pPr>
            <a:lvl3pPr marL="685800" indent="0">
              <a:buNone/>
              <a:defRPr/>
            </a:lvl3pPr>
            <a:lvl4pPr marL="1028700" indent="0">
              <a:buNone/>
              <a:defRPr/>
            </a:lvl4pPr>
            <a:lvl5pPr marL="1371600" indent="0">
              <a:buNone/>
              <a:defRPr/>
            </a:lvl5pPr>
          </a:lstStyle>
          <a:p>
            <a:pPr lvl="0"/>
            <a:r>
              <a:rPr lang="de-CH" dirty="0" err="1"/>
              <a:t>Lorem</a:t>
            </a:r>
            <a:r>
              <a:rPr lang="de-CH" dirty="0"/>
              <a:t> </a:t>
            </a:r>
            <a:r>
              <a:rPr lang="de-CH" dirty="0" err="1"/>
              <a:t>ipsum</a:t>
            </a:r>
            <a:r>
              <a:rPr lang="de-CH" dirty="0"/>
              <a:t> </a:t>
            </a:r>
            <a:r>
              <a:rPr lang="de-CH" dirty="0" err="1"/>
              <a:t>dolor</a:t>
            </a:r>
            <a:r>
              <a:rPr lang="de-CH" dirty="0"/>
              <a:t> </a:t>
            </a:r>
            <a:r>
              <a:rPr lang="de-CH" dirty="0" err="1"/>
              <a:t>sit</a:t>
            </a:r>
            <a:r>
              <a:rPr lang="de-CH" dirty="0"/>
              <a:t> </a:t>
            </a:r>
            <a:r>
              <a:rPr lang="de-CH" dirty="0" err="1"/>
              <a:t>amet</a:t>
            </a:r>
            <a:r>
              <a:rPr lang="de-CH" dirty="0"/>
              <a:t>, </a:t>
            </a:r>
            <a:r>
              <a:rPr lang="de-CH" dirty="0" err="1"/>
              <a:t>consectetur</a:t>
            </a:r>
            <a:r>
              <a:rPr lang="de-CH" dirty="0"/>
              <a:t> </a:t>
            </a:r>
            <a:r>
              <a:rPr lang="de-CH" dirty="0" err="1"/>
              <a:t>adipiscing</a:t>
            </a:r>
            <a:r>
              <a:rPr lang="de-CH" dirty="0"/>
              <a:t> </a:t>
            </a:r>
            <a:r>
              <a:rPr lang="de-CH" dirty="0" err="1"/>
              <a:t>elit</a:t>
            </a:r>
            <a:r>
              <a:rPr lang="de-CH" dirty="0"/>
              <a:t>. </a:t>
            </a:r>
            <a:r>
              <a:rPr lang="de-CH" dirty="0" err="1"/>
              <a:t>Fusce</a:t>
            </a:r>
            <a:r>
              <a:rPr lang="de-CH" dirty="0"/>
              <a:t> at ex </a:t>
            </a:r>
            <a:r>
              <a:rPr lang="de-CH" dirty="0" err="1"/>
              <a:t>quis</a:t>
            </a:r>
            <a:r>
              <a:rPr lang="de-CH" dirty="0"/>
              <a:t> </a:t>
            </a:r>
            <a:r>
              <a:rPr lang="de-CH" dirty="0" err="1"/>
              <a:t>justo</a:t>
            </a:r>
            <a:r>
              <a:rPr lang="de-CH" dirty="0"/>
              <a:t> </a:t>
            </a:r>
            <a:r>
              <a:rPr lang="de-CH" dirty="0" err="1"/>
              <a:t>viverra</a:t>
            </a:r>
            <a:r>
              <a:rPr lang="de-CH" dirty="0"/>
              <a:t> </a:t>
            </a:r>
            <a:r>
              <a:rPr lang="de-CH" dirty="0" err="1"/>
              <a:t>posuere</a:t>
            </a:r>
            <a:r>
              <a:rPr lang="de-CH" dirty="0"/>
              <a:t> et </a:t>
            </a:r>
            <a:r>
              <a:rPr lang="de-CH" dirty="0" err="1"/>
              <a:t>eget</a:t>
            </a:r>
            <a:r>
              <a:rPr lang="de-CH" dirty="0"/>
              <a:t> </a:t>
            </a:r>
            <a:r>
              <a:rPr lang="de-CH" dirty="0" err="1"/>
              <a:t>tortor</a:t>
            </a:r>
            <a:r>
              <a:rPr lang="de-CH" dirty="0"/>
              <a:t>.</a:t>
            </a:r>
            <a:endParaRPr lang="en-GB" dirty="0"/>
          </a:p>
        </p:txBody>
      </p:sp>
      <p:grpSp>
        <p:nvGrpSpPr>
          <p:cNvPr id="11" name="Group 10">
            <a:extLst>
              <a:ext uri="{FF2B5EF4-FFF2-40B4-BE49-F238E27FC236}">
                <a16:creationId xmlns:a16="http://schemas.microsoft.com/office/drawing/2014/main" id="{A1BE8E90-A161-0641-9DA3-364F612ABEA0}"/>
              </a:ext>
            </a:extLst>
          </p:cNvPr>
          <p:cNvGrpSpPr>
            <a:grpSpLocks noChangeAspect="1"/>
          </p:cNvGrpSpPr>
          <p:nvPr userDrawn="1"/>
        </p:nvGrpSpPr>
        <p:grpSpPr>
          <a:xfrm>
            <a:off x="8692186" y="4839295"/>
            <a:ext cx="216000" cy="129778"/>
            <a:chOff x="5342425" y="2976487"/>
            <a:chExt cx="1506305" cy="905027"/>
          </a:xfrm>
        </p:grpSpPr>
        <p:sp>
          <p:nvSpPr>
            <p:cNvPr id="12" name="Freeform: Shape 30">
              <a:extLst>
                <a:ext uri="{FF2B5EF4-FFF2-40B4-BE49-F238E27FC236}">
                  <a16:creationId xmlns:a16="http://schemas.microsoft.com/office/drawing/2014/main" id="{5A341602-2B3C-7241-B81C-CC0AA9457960}"/>
                </a:ext>
              </a:extLst>
            </p:cNvPr>
            <p:cNvSpPr/>
            <p:nvPr/>
          </p:nvSpPr>
          <p:spPr>
            <a:xfrm>
              <a:off x="6162929" y="2976631"/>
              <a:ext cx="685801" cy="904876"/>
            </a:xfrm>
            <a:custGeom>
              <a:avLst/>
              <a:gdLst>
                <a:gd name="connsiteX0" fmla="*/ 419281 w 685800"/>
                <a:gd name="connsiteY0" fmla="*/ 0 h 904875"/>
                <a:gd name="connsiteX1" fmla="*/ 419281 w 685800"/>
                <a:gd name="connsiteY1" fmla="*/ 534876 h 904875"/>
                <a:gd name="connsiteX2" fmla="*/ 279302 w 685800"/>
                <a:gd name="connsiteY2" fmla="*/ 702840 h 904875"/>
                <a:gd name="connsiteX3" fmla="*/ 138046 w 685800"/>
                <a:gd name="connsiteY3" fmla="*/ 534876 h 904875"/>
                <a:gd name="connsiteX4" fmla="*/ 138046 w 685800"/>
                <a:gd name="connsiteY4" fmla="*/ 285007 h 904875"/>
                <a:gd name="connsiteX5" fmla="*/ 0 w 685800"/>
                <a:gd name="connsiteY5" fmla="*/ 499529 h 904875"/>
                <a:gd name="connsiteX6" fmla="*/ 219999 w 685800"/>
                <a:gd name="connsiteY6" fmla="*/ 905780 h 904875"/>
                <a:gd name="connsiteX7" fmla="*/ 237125 w 685800"/>
                <a:gd name="connsiteY7" fmla="*/ 906075 h 904875"/>
                <a:gd name="connsiteX8" fmla="*/ 286084 w 685800"/>
                <a:gd name="connsiteY8" fmla="*/ 906075 h 904875"/>
                <a:gd name="connsiteX9" fmla="*/ 584997 w 685800"/>
                <a:gd name="connsiteY9" fmla="*/ 811644 h 904875"/>
                <a:gd name="connsiteX10" fmla="*/ 690658 w 685800"/>
                <a:gd name="connsiteY10" fmla="*/ 523532 h 904875"/>
                <a:gd name="connsiteX11" fmla="*/ 690658 w 685800"/>
                <a:gd name="connsiteY11" fmla="*/ 0 h 904875"/>
                <a:gd name="connsiteX12" fmla="*/ 419281 w 685800"/>
                <a:gd name="connsiteY12" fmla="*/ 0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800" h="904875">
                  <a:moveTo>
                    <a:pt x="419281" y="0"/>
                  </a:moveTo>
                  <a:lnTo>
                    <a:pt x="419281" y="534876"/>
                  </a:lnTo>
                  <a:cubicBezTo>
                    <a:pt x="419281" y="651358"/>
                    <a:pt x="352911" y="702840"/>
                    <a:pt x="279302" y="702840"/>
                  </a:cubicBezTo>
                  <a:cubicBezTo>
                    <a:pt x="202540" y="702840"/>
                    <a:pt x="138046" y="651358"/>
                    <a:pt x="138046" y="534876"/>
                  </a:cubicBezTo>
                  <a:lnTo>
                    <a:pt x="138046" y="285007"/>
                  </a:lnTo>
                  <a:cubicBezTo>
                    <a:pt x="138046" y="419967"/>
                    <a:pt x="0" y="499529"/>
                    <a:pt x="0" y="499529"/>
                  </a:cubicBezTo>
                  <a:lnTo>
                    <a:pt x="219999" y="905780"/>
                  </a:lnTo>
                  <a:cubicBezTo>
                    <a:pt x="225609" y="905961"/>
                    <a:pt x="231305" y="906075"/>
                    <a:pt x="237125" y="906075"/>
                  </a:cubicBezTo>
                  <a:lnTo>
                    <a:pt x="286084" y="906075"/>
                  </a:lnTo>
                  <a:cubicBezTo>
                    <a:pt x="418700" y="906075"/>
                    <a:pt x="507121" y="874205"/>
                    <a:pt x="584997" y="811644"/>
                  </a:cubicBezTo>
                  <a:cubicBezTo>
                    <a:pt x="668417" y="744255"/>
                    <a:pt x="690658" y="654729"/>
                    <a:pt x="690658" y="523532"/>
                  </a:cubicBezTo>
                  <a:lnTo>
                    <a:pt x="690658" y="0"/>
                  </a:lnTo>
                  <a:lnTo>
                    <a:pt x="419281" y="0"/>
                  </a:lnTo>
                  <a:close/>
                </a:path>
              </a:pathLst>
            </a:custGeom>
            <a:solidFill>
              <a:srgbClr val="00B6F1"/>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Shape 31">
              <a:extLst>
                <a:ext uri="{FF2B5EF4-FFF2-40B4-BE49-F238E27FC236}">
                  <a16:creationId xmlns:a16="http://schemas.microsoft.com/office/drawing/2014/main" id="{D0047C1F-08A0-1445-BD79-9C2A215DF5DE}"/>
                </a:ext>
              </a:extLst>
            </p:cNvPr>
            <p:cNvSpPr/>
            <p:nvPr/>
          </p:nvSpPr>
          <p:spPr>
            <a:xfrm>
              <a:off x="5342425" y="2976631"/>
              <a:ext cx="190499" cy="904876"/>
            </a:xfrm>
            <a:custGeom>
              <a:avLst/>
              <a:gdLst>
                <a:gd name="connsiteX0" fmla="*/ 0 w 190500"/>
                <a:gd name="connsiteY0" fmla="*/ 0 h 904875"/>
                <a:gd name="connsiteX1" fmla="*/ 193062 w 190500"/>
                <a:gd name="connsiteY1" fmla="*/ 0 h 904875"/>
                <a:gd name="connsiteX2" fmla="*/ 193062 w 190500"/>
                <a:gd name="connsiteY2" fmla="*/ 906075 h 904875"/>
                <a:gd name="connsiteX3" fmla="*/ 0 w 190500"/>
                <a:gd name="connsiteY3" fmla="*/ 906075 h 904875"/>
              </a:gdLst>
              <a:ahLst/>
              <a:cxnLst>
                <a:cxn ang="0">
                  <a:pos x="connsiteX0" y="connsiteY0"/>
                </a:cxn>
                <a:cxn ang="0">
                  <a:pos x="connsiteX1" y="connsiteY1"/>
                </a:cxn>
                <a:cxn ang="0">
                  <a:pos x="connsiteX2" y="connsiteY2"/>
                </a:cxn>
                <a:cxn ang="0">
                  <a:pos x="connsiteX3" y="connsiteY3"/>
                </a:cxn>
              </a:cxnLst>
              <a:rect l="l" t="t" r="r" b="b"/>
              <a:pathLst>
                <a:path w="190500" h="904875">
                  <a:moveTo>
                    <a:pt x="0" y="0"/>
                  </a:moveTo>
                  <a:lnTo>
                    <a:pt x="193062" y="0"/>
                  </a:lnTo>
                  <a:lnTo>
                    <a:pt x="193062" y="906075"/>
                  </a:lnTo>
                  <a:lnTo>
                    <a:pt x="0" y="906075"/>
                  </a:lnTo>
                  <a:close/>
                </a:path>
              </a:pathLst>
            </a:custGeom>
            <a:solidFill>
              <a:srgbClr val="00B6F1"/>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32">
              <a:extLst>
                <a:ext uri="{FF2B5EF4-FFF2-40B4-BE49-F238E27FC236}">
                  <a16:creationId xmlns:a16="http://schemas.microsoft.com/office/drawing/2014/main" id="{14E83D60-2436-A848-B7F7-60C14EEC89EB}"/>
                </a:ext>
              </a:extLst>
            </p:cNvPr>
            <p:cNvSpPr/>
            <p:nvPr/>
          </p:nvSpPr>
          <p:spPr>
            <a:xfrm>
              <a:off x="5688984" y="2976638"/>
              <a:ext cx="685801" cy="904876"/>
            </a:xfrm>
            <a:custGeom>
              <a:avLst/>
              <a:gdLst>
                <a:gd name="connsiteX0" fmla="*/ 343967 w 685800"/>
                <a:gd name="connsiteY0" fmla="*/ 523532 h 904875"/>
                <a:gd name="connsiteX1" fmla="*/ 343967 w 685800"/>
                <a:gd name="connsiteY1" fmla="*/ 0 h 904875"/>
                <a:gd name="connsiteX2" fmla="*/ 0 w 685800"/>
                <a:gd name="connsiteY2" fmla="*/ 0 h 904875"/>
                <a:gd name="connsiteX3" fmla="*/ 0 w 685800"/>
                <a:gd name="connsiteY3" fmla="*/ 906066 h 904875"/>
                <a:gd name="connsiteX4" fmla="*/ 112795 w 685800"/>
                <a:gd name="connsiteY4" fmla="*/ 906066 h 904875"/>
                <a:gd name="connsiteX5" fmla="*/ 112795 w 685800"/>
                <a:gd name="connsiteY5" fmla="*/ 567100 h 904875"/>
                <a:gd name="connsiteX6" fmla="*/ 250965 w 685800"/>
                <a:gd name="connsiteY6" fmla="*/ 567100 h 904875"/>
                <a:gd name="connsiteX7" fmla="*/ 404689 w 685800"/>
                <a:gd name="connsiteY7" fmla="*/ 906066 h 904875"/>
                <a:gd name="connsiteX8" fmla="*/ 694963 w 685800"/>
                <a:gd name="connsiteY8" fmla="*/ 906066 h 904875"/>
                <a:gd name="connsiteX9" fmla="*/ 694782 w 685800"/>
                <a:gd name="connsiteY9" fmla="*/ 905770 h 904875"/>
                <a:gd name="connsiteX10" fmla="*/ 451009 w 685800"/>
                <a:gd name="connsiteY10" fmla="*/ 811635 h 904875"/>
                <a:gd name="connsiteX11" fmla="*/ 343967 w 685800"/>
                <a:gd name="connsiteY11" fmla="*/ 523532 h 904875"/>
                <a:gd name="connsiteX12" fmla="*/ 232743 w 685800"/>
                <a:gd name="connsiteY12" fmla="*/ 388125 h 904875"/>
                <a:gd name="connsiteX13" fmla="*/ 112795 w 685800"/>
                <a:gd name="connsiteY13" fmla="*/ 388125 h 904875"/>
                <a:gd name="connsiteX14" fmla="*/ 112795 w 685800"/>
                <a:gd name="connsiteY14" fmla="*/ 181461 h 904875"/>
                <a:gd name="connsiteX15" fmla="*/ 239153 w 685800"/>
                <a:gd name="connsiteY15" fmla="*/ 181461 h 904875"/>
                <a:gd name="connsiteX16" fmla="*/ 342995 w 685800"/>
                <a:gd name="connsiteY16" fmla="*/ 279749 h 904875"/>
                <a:gd name="connsiteX17" fmla="*/ 232743 w 685800"/>
                <a:gd name="connsiteY17" fmla="*/ 388125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5800" h="904875">
                  <a:moveTo>
                    <a:pt x="343967" y="523532"/>
                  </a:moveTo>
                  <a:lnTo>
                    <a:pt x="343967" y="0"/>
                  </a:lnTo>
                  <a:lnTo>
                    <a:pt x="0" y="0"/>
                  </a:lnTo>
                  <a:lnTo>
                    <a:pt x="0" y="906066"/>
                  </a:lnTo>
                  <a:lnTo>
                    <a:pt x="112795" y="906066"/>
                  </a:lnTo>
                  <a:lnTo>
                    <a:pt x="112795" y="567100"/>
                  </a:lnTo>
                  <a:lnTo>
                    <a:pt x="250965" y="567100"/>
                  </a:lnTo>
                  <a:cubicBezTo>
                    <a:pt x="250965" y="567100"/>
                    <a:pt x="376533" y="830447"/>
                    <a:pt x="404689" y="906066"/>
                  </a:cubicBezTo>
                  <a:lnTo>
                    <a:pt x="694963" y="906066"/>
                  </a:lnTo>
                  <a:lnTo>
                    <a:pt x="694782" y="905770"/>
                  </a:lnTo>
                  <a:cubicBezTo>
                    <a:pt x="587626" y="902084"/>
                    <a:pt x="515950" y="863813"/>
                    <a:pt x="451009" y="811635"/>
                  </a:cubicBezTo>
                  <a:cubicBezTo>
                    <a:pt x="367599" y="744245"/>
                    <a:pt x="343967" y="654720"/>
                    <a:pt x="343967" y="523532"/>
                  </a:cubicBezTo>
                  <a:moveTo>
                    <a:pt x="232743" y="388125"/>
                  </a:moveTo>
                  <a:lnTo>
                    <a:pt x="112795" y="388125"/>
                  </a:lnTo>
                  <a:lnTo>
                    <a:pt x="112795" y="181461"/>
                  </a:lnTo>
                  <a:lnTo>
                    <a:pt x="239153" y="181461"/>
                  </a:lnTo>
                  <a:cubicBezTo>
                    <a:pt x="293837" y="181461"/>
                    <a:pt x="342995" y="212960"/>
                    <a:pt x="342995" y="279749"/>
                  </a:cubicBezTo>
                  <a:cubicBezTo>
                    <a:pt x="342995" y="355340"/>
                    <a:pt x="291989" y="388125"/>
                    <a:pt x="232743" y="388125"/>
                  </a:cubicBezTo>
                </a:path>
              </a:pathLst>
            </a:custGeom>
            <a:solidFill>
              <a:srgbClr val="2484C4"/>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33">
              <a:extLst>
                <a:ext uri="{FF2B5EF4-FFF2-40B4-BE49-F238E27FC236}">
                  <a16:creationId xmlns:a16="http://schemas.microsoft.com/office/drawing/2014/main" id="{AF2F1FCC-8DDB-3840-B958-D6D11BB7FAC3}"/>
                </a:ext>
              </a:extLst>
            </p:cNvPr>
            <p:cNvSpPr/>
            <p:nvPr/>
          </p:nvSpPr>
          <p:spPr>
            <a:xfrm>
              <a:off x="6032105" y="2976487"/>
              <a:ext cx="342900" cy="904875"/>
            </a:xfrm>
            <a:custGeom>
              <a:avLst/>
              <a:gdLst>
                <a:gd name="connsiteX0" fmla="*/ 268871 w 342900"/>
                <a:gd name="connsiteY0" fmla="*/ 285007 h 904875"/>
                <a:gd name="connsiteX1" fmla="*/ 268871 w 342900"/>
                <a:gd name="connsiteY1" fmla="*/ 243878 h 904875"/>
                <a:gd name="connsiteX2" fmla="*/ 0 w 342900"/>
                <a:gd name="connsiteY2" fmla="*/ 0 h 904875"/>
                <a:gd name="connsiteX3" fmla="*/ 0 w 342900"/>
                <a:gd name="connsiteY3" fmla="*/ 523532 h 904875"/>
                <a:gd name="connsiteX4" fmla="*/ 107052 w 342900"/>
                <a:gd name="connsiteY4" fmla="*/ 811644 h 904875"/>
                <a:gd name="connsiteX5" fmla="*/ 350825 w 342900"/>
                <a:gd name="connsiteY5" fmla="*/ 905789 h 904875"/>
                <a:gd name="connsiteX6" fmla="*/ 130836 w 342900"/>
                <a:gd name="connsiteY6" fmla="*/ 499539 h 904875"/>
                <a:gd name="connsiteX7" fmla="*/ 268871 w 342900"/>
                <a:gd name="connsiteY7" fmla="*/ 285007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00" h="904875">
                  <a:moveTo>
                    <a:pt x="268871" y="285007"/>
                  </a:moveTo>
                  <a:lnTo>
                    <a:pt x="268871" y="243878"/>
                  </a:lnTo>
                  <a:cubicBezTo>
                    <a:pt x="268871" y="94393"/>
                    <a:pt x="110528" y="0"/>
                    <a:pt x="0" y="0"/>
                  </a:cubicBezTo>
                  <a:lnTo>
                    <a:pt x="0" y="523532"/>
                  </a:lnTo>
                  <a:cubicBezTo>
                    <a:pt x="0" y="654729"/>
                    <a:pt x="23641" y="744264"/>
                    <a:pt x="107052" y="811644"/>
                  </a:cubicBezTo>
                  <a:cubicBezTo>
                    <a:pt x="171993" y="863813"/>
                    <a:pt x="243668" y="902084"/>
                    <a:pt x="350825" y="905789"/>
                  </a:cubicBezTo>
                  <a:lnTo>
                    <a:pt x="130836" y="499539"/>
                  </a:lnTo>
                  <a:cubicBezTo>
                    <a:pt x="130836" y="499539"/>
                    <a:pt x="268871" y="419957"/>
                    <a:pt x="268871" y="285007"/>
                  </a:cubicBezTo>
                </a:path>
              </a:pathLst>
            </a:custGeom>
            <a:solidFill>
              <a:srgbClr val="0052A4"/>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34">
              <a:extLst>
                <a:ext uri="{FF2B5EF4-FFF2-40B4-BE49-F238E27FC236}">
                  <a16:creationId xmlns:a16="http://schemas.microsoft.com/office/drawing/2014/main" id="{745F5441-FA5A-E748-A3E1-613BBE60C132}"/>
                </a:ext>
              </a:extLst>
            </p:cNvPr>
            <p:cNvSpPr/>
            <p:nvPr/>
          </p:nvSpPr>
          <p:spPr>
            <a:xfrm>
              <a:off x="5535487" y="2976487"/>
              <a:ext cx="152399" cy="904875"/>
            </a:xfrm>
            <a:custGeom>
              <a:avLst/>
              <a:gdLst>
                <a:gd name="connsiteX0" fmla="*/ 0 w 152400"/>
                <a:gd name="connsiteY0" fmla="*/ 0 h 904875"/>
                <a:gd name="connsiteX1" fmla="*/ 153495 w 152400"/>
                <a:gd name="connsiteY1" fmla="*/ 0 h 904875"/>
                <a:gd name="connsiteX2" fmla="*/ 153495 w 152400"/>
                <a:gd name="connsiteY2" fmla="*/ 906075 h 904875"/>
                <a:gd name="connsiteX3" fmla="*/ 0 w 152400"/>
                <a:gd name="connsiteY3" fmla="*/ 906075 h 904875"/>
              </a:gdLst>
              <a:ahLst/>
              <a:cxnLst>
                <a:cxn ang="0">
                  <a:pos x="connsiteX0" y="connsiteY0"/>
                </a:cxn>
                <a:cxn ang="0">
                  <a:pos x="connsiteX1" y="connsiteY1"/>
                </a:cxn>
                <a:cxn ang="0">
                  <a:pos x="connsiteX2" y="connsiteY2"/>
                </a:cxn>
                <a:cxn ang="0">
                  <a:pos x="connsiteX3" y="connsiteY3"/>
                </a:cxn>
              </a:cxnLst>
              <a:rect l="l" t="t" r="r" b="b"/>
              <a:pathLst>
                <a:path w="152400" h="904875">
                  <a:moveTo>
                    <a:pt x="0" y="0"/>
                  </a:moveTo>
                  <a:lnTo>
                    <a:pt x="153495" y="0"/>
                  </a:lnTo>
                  <a:lnTo>
                    <a:pt x="153495" y="906075"/>
                  </a:lnTo>
                  <a:lnTo>
                    <a:pt x="0" y="906075"/>
                  </a:lnTo>
                  <a:close/>
                </a:path>
              </a:pathLst>
            </a:custGeom>
            <a:solidFill>
              <a:srgbClr val="0052A4"/>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217955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_big_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CAB1A6-EB36-1C41-A21F-DAB300533333}"/>
              </a:ext>
            </a:extLst>
          </p:cNvPr>
          <p:cNvSpPr>
            <a:spLocks noGrp="1"/>
          </p:cNvSpPr>
          <p:nvPr>
            <p:ph sz="quarter" idx="16"/>
          </p:nvPr>
        </p:nvSpPr>
        <p:spPr>
          <a:xfrm>
            <a:off x="2858267" y="0"/>
            <a:ext cx="6285733" cy="5143500"/>
          </a:xfrm>
          <a:prstGeom prst="rect">
            <a:avLst/>
          </a:prstGeom>
          <a:solidFill>
            <a:schemeClr val="tx1">
              <a:lumMod val="10000"/>
              <a:lumOff val="90000"/>
            </a:schemeClr>
          </a:solidFill>
        </p:spPr>
        <p:txBody>
          <a:bodyPr lIns="360000" tIns="2088000" rIns="360000" bIns="540000"/>
          <a:lstStyle>
            <a:lvl1pPr>
              <a:defRPr sz="1800"/>
            </a:lvl1pPr>
            <a:lvl2pPr>
              <a:defRPr sz="1500"/>
            </a:lvl2pPr>
            <a:lvl3pPr marL="685800" indent="0">
              <a:buNone/>
              <a:defRPr sz="1350"/>
            </a:lvl3pPr>
            <a:lvl4pPr>
              <a:defRPr sz="1200"/>
            </a:lvl4pPr>
            <a:lvl5pPr>
              <a:defRPr sz="1200"/>
            </a:lvl5pPr>
          </a:lstStyle>
          <a:p>
            <a:pPr lvl="0"/>
            <a:r>
              <a:rPr lang="en-GB" dirty="0"/>
              <a:t>Click to edit Master text styles</a:t>
            </a:r>
          </a:p>
          <a:p>
            <a:pPr lvl="1"/>
            <a:r>
              <a:rPr lang="en-GB" dirty="0"/>
              <a:t>Second level</a:t>
            </a:r>
          </a:p>
        </p:txBody>
      </p:sp>
      <p:sp>
        <p:nvSpPr>
          <p:cNvPr id="4" name="Date Placeholder 3">
            <a:extLst>
              <a:ext uri="{FF2B5EF4-FFF2-40B4-BE49-F238E27FC236}">
                <a16:creationId xmlns:a16="http://schemas.microsoft.com/office/drawing/2014/main" id="{FBE2535B-B6E6-B045-96C0-6D95AD3815DE}"/>
              </a:ext>
            </a:extLst>
          </p:cNvPr>
          <p:cNvSpPr>
            <a:spLocks noGrp="1"/>
          </p:cNvSpPr>
          <p:nvPr>
            <p:ph type="dt" sz="half" idx="10"/>
          </p:nvPr>
        </p:nvSpPr>
        <p:spPr/>
        <p:txBody>
          <a:bodyPr/>
          <a:lstStyle/>
          <a:p>
            <a:fld id="{64365984-D348-BF47-86A8-7DC2AFD6D920}" type="datetimeFigureOut">
              <a:rPr lang="en-US" smtClean="0"/>
              <a:t>21/04/2021</a:t>
            </a:fld>
            <a:endParaRPr lang="en-US" dirty="0"/>
          </a:p>
        </p:txBody>
      </p:sp>
      <p:sp>
        <p:nvSpPr>
          <p:cNvPr id="5" name="Footer Placeholder 4">
            <a:extLst>
              <a:ext uri="{FF2B5EF4-FFF2-40B4-BE49-F238E27FC236}">
                <a16:creationId xmlns:a16="http://schemas.microsoft.com/office/drawing/2014/main" id="{588636DE-BF6E-7E4F-BC50-F94C91B2FC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C6508A-CE19-CD42-A4D0-0C62D6E4F91B}"/>
              </a:ext>
            </a:extLst>
          </p:cNvPr>
          <p:cNvSpPr>
            <a:spLocks noGrp="1"/>
          </p:cNvSpPr>
          <p:nvPr>
            <p:ph type="sldNum" sz="quarter" idx="12"/>
          </p:nvPr>
        </p:nvSpPr>
        <p:spPr/>
        <p:txBody>
          <a:bodyPr/>
          <a:lstStyle/>
          <a:p>
            <a:fld id="{3D6F86F5-1EE3-164C-BBF2-87129EE00A76}" type="slidenum">
              <a:rPr lang="en-US" smtClean="0"/>
              <a:t>‹#›</a:t>
            </a:fld>
            <a:endParaRPr lang="en-US" dirty="0"/>
          </a:p>
        </p:txBody>
      </p:sp>
      <p:sp>
        <p:nvSpPr>
          <p:cNvPr id="25" name="Title 24">
            <a:extLst>
              <a:ext uri="{FF2B5EF4-FFF2-40B4-BE49-F238E27FC236}">
                <a16:creationId xmlns:a16="http://schemas.microsoft.com/office/drawing/2014/main" id="{93CC24B2-2E12-7E4E-BE96-7E2300F339DB}"/>
              </a:ext>
            </a:extLst>
          </p:cNvPr>
          <p:cNvSpPr>
            <a:spLocks noGrp="1"/>
          </p:cNvSpPr>
          <p:nvPr>
            <p:ph type="title" hasCustomPrompt="1"/>
          </p:nvPr>
        </p:nvSpPr>
        <p:spPr>
          <a:xfrm>
            <a:off x="0" y="171620"/>
            <a:ext cx="2366023" cy="644004"/>
          </a:xfrm>
          <a:prstGeom prst="rect">
            <a:avLst/>
          </a:prstGeom>
          <a:solidFill>
            <a:srgbClr val="0C95C6">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6000" tIns="72000" rIns="36000" bIns="72000" numCol="1" spcCol="0" rtlCol="0" fromWordArt="0" anchor="ctr" anchorCtr="0" forceAA="0" compatLnSpc="1">
            <a:prstTxWarp prst="textNoShape">
              <a:avLst/>
            </a:prstTxWarp>
            <a:spAutoFit/>
          </a:bodyPr>
          <a:lstStyle>
            <a:lvl1pPr>
              <a:defRPr lang="en-US" sz="3600" dirty="0">
                <a:solidFill>
                  <a:schemeClr val="bg1"/>
                </a:solidFill>
                <a:latin typeface="Corbel" panose="020B0503020204020204" pitchFamily="34" charset="0"/>
                <a:ea typeface="+mn-ea"/>
                <a:cs typeface="+mn-cs"/>
              </a:defRPr>
            </a:lvl1pPr>
          </a:lstStyle>
          <a:p>
            <a:pPr marL="301229" lvl="0">
              <a:tabLst>
                <a:tab pos="255985" algn="l"/>
                <a:tab pos="301229" algn="l"/>
              </a:tabLst>
            </a:pPr>
            <a:r>
              <a:rPr lang="en-GB" dirty="0"/>
              <a:t>  CLICK TO</a:t>
            </a:r>
            <a:endParaRPr lang="en-US" dirty="0"/>
          </a:p>
        </p:txBody>
      </p:sp>
      <p:sp>
        <p:nvSpPr>
          <p:cNvPr id="30" name="Text Placeholder 29">
            <a:extLst>
              <a:ext uri="{FF2B5EF4-FFF2-40B4-BE49-F238E27FC236}">
                <a16:creationId xmlns:a16="http://schemas.microsoft.com/office/drawing/2014/main" id="{BFE539A2-81CE-064E-BF16-091C7B7E8727}"/>
              </a:ext>
            </a:extLst>
          </p:cNvPr>
          <p:cNvSpPr>
            <a:spLocks noGrp="1"/>
          </p:cNvSpPr>
          <p:nvPr>
            <p:ph type="body" sz="quarter" idx="14" hasCustomPrompt="1"/>
          </p:nvPr>
        </p:nvSpPr>
        <p:spPr>
          <a:xfrm>
            <a:off x="-1" y="788199"/>
            <a:ext cx="2531064" cy="571301"/>
          </a:xfrm>
          <a:prstGeom prst="rect">
            <a:avLst/>
          </a:prstGeom>
          <a:solidFill>
            <a:srgbClr val="19B6F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6000" tIns="36000" rIns="72000" bIns="36000" numCol="1" spcCol="0" rtlCol="0" fromWordArt="0" anchor="ctr" anchorCtr="0" forceAA="0" compatLnSpc="1">
            <a:prstTxWarp prst="textNoShape">
              <a:avLst/>
            </a:prstTxWarp>
            <a:spAutoFit/>
          </a:bodyPr>
          <a:lstStyle>
            <a:lvl1pPr marL="129779" indent="0">
              <a:buNone/>
              <a:defRPr lang="en-GB" sz="3600" dirty="0" smtClean="0">
                <a:solidFill>
                  <a:schemeClr val="bg1"/>
                </a:solidFill>
                <a:latin typeface="Corbel" panose="020B0503020204020204" pitchFamily="34" charset="0"/>
              </a:defRPr>
            </a:lvl1pPr>
            <a:lvl2pPr>
              <a:defRPr lang="en-GB" sz="1350" dirty="0" smtClean="0">
                <a:solidFill>
                  <a:schemeClr val="lt1"/>
                </a:solidFill>
                <a:latin typeface="Corbel" panose="020B0503020204020204" pitchFamily="34" charset="0"/>
              </a:defRPr>
            </a:lvl2pPr>
            <a:lvl3pPr>
              <a:defRPr lang="en-GB" sz="1350" dirty="0" smtClean="0">
                <a:solidFill>
                  <a:schemeClr val="lt1"/>
                </a:solidFill>
                <a:latin typeface="Corbel" panose="020B0503020204020204" pitchFamily="34" charset="0"/>
              </a:defRPr>
            </a:lvl3pPr>
            <a:lvl4pPr>
              <a:defRPr lang="en-GB" dirty="0" smtClean="0">
                <a:solidFill>
                  <a:schemeClr val="lt1"/>
                </a:solidFill>
                <a:latin typeface="Corbel" panose="020B0503020204020204" pitchFamily="34" charset="0"/>
              </a:defRPr>
            </a:lvl4pPr>
            <a:lvl5pPr>
              <a:defRPr lang="en-US" dirty="0">
                <a:solidFill>
                  <a:schemeClr val="lt1"/>
                </a:solidFill>
                <a:latin typeface="Corbel" panose="020B0503020204020204" pitchFamily="34" charset="0"/>
              </a:defRPr>
            </a:lvl5pPr>
          </a:lstStyle>
          <a:p>
            <a:pPr marL="301229" lvl="0"/>
            <a:r>
              <a:rPr lang="en-GB" dirty="0"/>
              <a:t>EDIT TITLE</a:t>
            </a:r>
            <a:endParaRPr lang="en-US" dirty="0"/>
          </a:p>
        </p:txBody>
      </p:sp>
      <p:sp>
        <p:nvSpPr>
          <p:cNvPr id="32" name="Text Placeholder 31">
            <a:extLst>
              <a:ext uri="{FF2B5EF4-FFF2-40B4-BE49-F238E27FC236}">
                <a16:creationId xmlns:a16="http://schemas.microsoft.com/office/drawing/2014/main" id="{5881F67F-729C-6F43-9DF6-B5664EBE0EEB}"/>
              </a:ext>
            </a:extLst>
          </p:cNvPr>
          <p:cNvSpPr>
            <a:spLocks noGrp="1"/>
          </p:cNvSpPr>
          <p:nvPr>
            <p:ph type="body" sz="quarter" idx="15" hasCustomPrompt="1"/>
          </p:nvPr>
        </p:nvSpPr>
        <p:spPr>
          <a:xfrm>
            <a:off x="295054" y="1507165"/>
            <a:ext cx="2390996" cy="3095792"/>
          </a:xfrm>
          <a:prstGeom prst="rect">
            <a:avLst/>
          </a:prstGeom>
        </p:spPr>
        <p:txBody>
          <a:bodyPr/>
          <a:lstStyle>
            <a:lvl1pPr marL="0" indent="0">
              <a:buNone/>
              <a:defRPr sz="1800"/>
            </a:lvl1pPr>
            <a:lvl2pPr marL="600075" indent="-257175">
              <a:buFont typeface="Arial" panose="020B0604020202020204" pitchFamily="34" charset="0"/>
              <a:buChar char="•"/>
              <a:defRPr sz="1500"/>
            </a:lvl2pPr>
            <a:lvl3pPr marL="685800" indent="0">
              <a:buNone/>
              <a:defRPr/>
            </a:lvl3pPr>
            <a:lvl4pPr marL="1028700" indent="0">
              <a:buNone/>
              <a:defRPr/>
            </a:lvl4pPr>
            <a:lvl5pPr marL="1371600" indent="0">
              <a:buNone/>
              <a:defRPr/>
            </a:lvl5pPr>
          </a:lstStyle>
          <a:p>
            <a:pPr lvl="0"/>
            <a:r>
              <a:rPr lang="en-GB" dirty="0"/>
              <a:t>First level text</a:t>
            </a:r>
          </a:p>
          <a:p>
            <a:pPr lvl="1"/>
            <a:r>
              <a:rPr lang="en-GB" dirty="0"/>
              <a:t>Second level text</a:t>
            </a:r>
          </a:p>
        </p:txBody>
      </p:sp>
      <p:grpSp>
        <p:nvGrpSpPr>
          <p:cNvPr id="11" name="Group 10">
            <a:extLst>
              <a:ext uri="{FF2B5EF4-FFF2-40B4-BE49-F238E27FC236}">
                <a16:creationId xmlns:a16="http://schemas.microsoft.com/office/drawing/2014/main" id="{6D312787-5ED7-984A-9F83-68306381B361}"/>
              </a:ext>
            </a:extLst>
          </p:cNvPr>
          <p:cNvGrpSpPr>
            <a:grpSpLocks noChangeAspect="1"/>
          </p:cNvGrpSpPr>
          <p:nvPr userDrawn="1"/>
        </p:nvGrpSpPr>
        <p:grpSpPr>
          <a:xfrm>
            <a:off x="8692186" y="4839295"/>
            <a:ext cx="216000" cy="129778"/>
            <a:chOff x="5342425" y="2976487"/>
            <a:chExt cx="1506305" cy="905027"/>
          </a:xfrm>
        </p:grpSpPr>
        <p:sp>
          <p:nvSpPr>
            <p:cNvPr id="12" name="Freeform: Shape 30">
              <a:extLst>
                <a:ext uri="{FF2B5EF4-FFF2-40B4-BE49-F238E27FC236}">
                  <a16:creationId xmlns:a16="http://schemas.microsoft.com/office/drawing/2014/main" id="{9253CF6B-0CEE-1B4F-A318-588B0D11A31C}"/>
                </a:ext>
              </a:extLst>
            </p:cNvPr>
            <p:cNvSpPr/>
            <p:nvPr/>
          </p:nvSpPr>
          <p:spPr>
            <a:xfrm>
              <a:off x="6162929" y="2976631"/>
              <a:ext cx="685801" cy="904876"/>
            </a:xfrm>
            <a:custGeom>
              <a:avLst/>
              <a:gdLst>
                <a:gd name="connsiteX0" fmla="*/ 419281 w 685800"/>
                <a:gd name="connsiteY0" fmla="*/ 0 h 904875"/>
                <a:gd name="connsiteX1" fmla="*/ 419281 w 685800"/>
                <a:gd name="connsiteY1" fmla="*/ 534876 h 904875"/>
                <a:gd name="connsiteX2" fmla="*/ 279302 w 685800"/>
                <a:gd name="connsiteY2" fmla="*/ 702840 h 904875"/>
                <a:gd name="connsiteX3" fmla="*/ 138046 w 685800"/>
                <a:gd name="connsiteY3" fmla="*/ 534876 h 904875"/>
                <a:gd name="connsiteX4" fmla="*/ 138046 w 685800"/>
                <a:gd name="connsiteY4" fmla="*/ 285007 h 904875"/>
                <a:gd name="connsiteX5" fmla="*/ 0 w 685800"/>
                <a:gd name="connsiteY5" fmla="*/ 499529 h 904875"/>
                <a:gd name="connsiteX6" fmla="*/ 219999 w 685800"/>
                <a:gd name="connsiteY6" fmla="*/ 905780 h 904875"/>
                <a:gd name="connsiteX7" fmla="*/ 237125 w 685800"/>
                <a:gd name="connsiteY7" fmla="*/ 906075 h 904875"/>
                <a:gd name="connsiteX8" fmla="*/ 286084 w 685800"/>
                <a:gd name="connsiteY8" fmla="*/ 906075 h 904875"/>
                <a:gd name="connsiteX9" fmla="*/ 584997 w 685800"/>
                <a:gd name="connsiteY9" fmla="*/ 811644 h 904875"/>
                <a:gd name="connsiteX10" fmla="*/ 690658 w 685800"/>
                <a:gd name="connsiteY10" fmla="*/ 523532 h 904875"/>
                <a:gd name="connsiteX11" fmla="*/ 690658 w 685800"/>
                <a:gd name="connsiteY11" fmla="*/ 0 h 904875"/>
                <a:gd name="connsiteX12" fmla="*/ 419281 w 685800"/>
                <a:gd name="connsiteY12" fmla="*/ 0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800" h="904875">
                  <a:moveTo>
                    <a:pt x="419281" y="0"/>
                  </a:moveTo>
                  <a:lnTo>
                    <a:pt x="419281" y="534876"/>
                  </a:lnTo>
                  <a:cubicBezTo>
                    <a:pt x="419281" y="651358"/>
                    <a:pt x="352911" y="702840"/>
                    <a:pt x="279302" y="702840"/>
                  </a:cubicBezTo>
                  <a:cubicBezTo>
                    <a:pt x="202540" y="702840"/>
                    <a:pt x="138046" y="651358"/>
                    <a:pt x="138046" y="534876"/>
                  </a:cubicBezTo>
                  <a:lnTo>
                    <a:pt x="138046" y="285007"/>
                  </a:lnTo>
                  <a:cubicBezTo>
                    <a:pt x="138046" y="419967"/>
                    <a:pt x="0" y="499529"/>
                    <a:pt x="0" y="499529"/>
                  </a:cubicBezTo>
                  <a:lnTo>
                    <a:pt x="219999" y="905780"/>
                  </a:lnTo>
                  <a:cubicBezTo>
                    <a:pt x="225609" y="905961"/>
                    <a:pt x="231305" y="906075"/>
                    <a:pt x="237125" y="906075"/>
                  </a:cubicBezTo>
                  <a:lnTo>
                    <a:pt x="286084" y="906075"/>
                  </a:lnTo>
                  <a:cubicBezTo>
                    <a:pt x="418700" y="906075"/>
                    <a:pt x="507121" y="874205"/>
                    <a:pt x="584997" y="811644"/>
                  </a:cubicBezTo>
                  <a:cubicBezTo>
                    <a:pt x="668417" y="744255"/>
                    <a:pt x="690658" y="654729"/>
                    <a:pt x="690658" y="523532"/>
                  </a:cubicBezTo>
                  <a:lnTo>
                    <a:pt x="690658" y="0"/>
                  </a:lnTo>
                  <a:lnTo>
                    <a:pt x="419281" y="0"/>
                  </a:lnTo>
                  <a:close/>
                </a:path>
              </a:pathLst>
            </a:custGeom>
            <a:solidFill>
              <a:srgbClr val="00B6F1"/>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Shape 31">
              <a:extLst>
                <a:ext uri="{FF2B5EF4-FFF2-40B4-BE49-F238E27FC236}">
                  <a16:creationId xmlns:a16="http://schemas.microsoft.com/office/drawing/2014/main" id="{775924E6-612E-804E-8713-40BF07970170}"/>
                </a:ext>
              </a:extLst>
            </p:cNvPr>
            <p:cNvSpPr/>
            <p:nvPr/>
          </p:nvSpPr>
          <p:spPr>
            <a:xfrm>
              <a:off x="5342425" y="2976631"/>
              <a:ext cx="190499" cy="904876"/>
            </a:xfrm>
            <a:custGeom>
              <a:avLst/>
              <a:gdLst>
                <a:gd name="connsiteX0" fmla="*/ 0 w 190500"/>
                <a:gd name="connsiteY0" fmla="*/ 0 h 904875"/>
                <a:gd name="connsiteX1" fmla="*/ 193062 w 190500"/>
                <a:gd name="connsiteY1" fmla="*/ 0 h 904875"/>
                <a:gd name="connsiteX2" fmla="*/ 193062 w 190500"/>
                <a:gd name="connsiteY2" fmla="*/ 906075 h 904875"/>
                <a:gd name="connsiteX3" fmla="*/ 0 w 190500"/>
                <a:gd name="connsiteY3" fmla="*/ 906075 h 904875"/>
              </a:gdLst>
              <a:ahLst/>
              <a:cxnLst>
                <a:cxn ang="0">
                  <a:pos x="connsiteX0" y="connsiteY0"/>
                </a:cxn>
                <a:cxn ang="0">
                  <a:pos x="connsiteX1" y="connsiteY1"/>
                </a:cxn>
                <a:cxn ang="0">
                  <a:pos x="connsiteX2" y="connsiteY2"/>
                </a:cxn>
                <a:cxn ang="0">
                  <a:pos x="connsiteX3" y="connsiteY3"/>
                </a:cxn>
              </a:cxnLst>
              <a:rect l="l" t="t" r="r" b="b"/>
              <a:pathLst>
                <a:path w="190500" h="904875">
                  <a:moveTo>
                    <a:pt x="0" y="0"/>
                  </a:moveTo>
                  <a:lnTo>
                    <a:pt x="193062" y="0"/>
                  </a:lnTo>
                  <a:lnTo>
                    <a:pt x="193062" y="906075"/>
                  </a:lnTo>
                  <a:lnTo>
                    <a:pt x="0" y="906075"/>
                  </a:lnTo>
                  <a:close/>
                </a:path>
              </a:pathLst>
            </a:custGeom>
            <a:solidFill>
              <a:srgbClr val="00B6F1"/>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32">
              <a:extLst>
                <a:ext uri="{FF2B5EF4-FFF2-40B4-BE49-F238E27FC236}">
                  <a16:creationId xmlns:a16="http://schemas.microsoft.com/office/drawing/2014/main" id="{EBFE0BD5-54F8-5A4B-8CF1-5A7F92818416}"/>
                </a:ext>
              </a:extLst>
            </p:cNvPr>
            <p:cNvSpPr/>
            <p:nvPr/>
          </p:nvSpPr>
          <p:spPr>
            <a:xfrm>
              <a:off x="5688984" y="2976638"/>
              <a:ext cx="685801" cy="904876"/>
            </a:xfrm>
            <a:custGeom>
              <a:avLst/>
              <a:gdLst>
                <a:gd name="connsiteX0" fmla="*/ 343967 w 685800"/>
                <a:gd name="connsiteY0" fmla="*/ 523532 h 904875"/>
                <a:gd name="connsiteX1" fmla="*/ 343967 w 685800"/>
                <a:gd name="connsiteY1" fmla="*/ 0 h 904875"/>
                <a:gd name="connsiteX2" fmla="*/ 0 w 685800"/>
                <a:gd name="connsiteY2" fmla="*/ 0 h 904875"/>
                <a:gd name="connsiteX3" fmla="*/ 0 w 685800"/>
                <a:gd name="connsiteY3" fmla="*/ 906066 h 904875"/>
                <a:gd name="connsiteX4" fmla="*/ 112795 w 685800"/>
                <a:gd name="connsiteY4" fmla="*/ 906066 h 904875"/>
                <a:gd name="connsiteX5" fmla="*/ 112795 w 685800"/>
                <a:gd name="connsiteY5" fmla="*/ 567100 h 904875"/>
                <a:gd name="connsiteX6" fmla="*/ 250965 w 685800"/>
                <a:gd name="connsiteY6" fmla="*/ 567100 h 904875"/>
                <a:gd name="connsiteX7" fmla="*/ 404689 w 685800"/>
                <a:gd name="connsiteY7" fmla="*/ 906066 h 904875"/>
                <a:gd name="connsiteX8" fmla="*/ 694963 w 685800"/>
                <a:gd name="connsiteY8" fmla="*/ 906066 h 904875"/>
                <a:gd name="connsiteX9" fmla="*/ 694782 w 685800"/>
                <a:gd name="connsiteY9" fmla="*/ 905770 h 904875"/>
                <a:gd name="connsiteX10" fmla="*/ 451009 w 685800"/>
                <a:gd name="connsiteY10" fmla="*/ 811635 h 904875"/>
                <a:gd name="connsiteX11" fmla="*/ 343967 w 685800"/>
                <a:gd name="connsiteY11" fmla="*/ 523532 h 904875"/>
                <a:gd name="connsiteX12" fmla="*/ 232743 w 685800"/>
                <a:gd name="connsiteY12" fmla="*/ 388125 h 904875"/>
                <a:gd name="connsiteX13" fmla="*/ 112795 w 685800"/>
                <a:gd name="connsiteY13" fmla="*/ 388125 h 904875"/>
                <a:gd name="connsiteX14" fmla="*/ 112795 w 685800"/>
                <a:gd name="connsiteY14" fmla="*/ 181461 h 904875"/>
                <a:gd name="connsiteX15" fmla="*/ 239153 w 685800"/>
                <a:gd name="connsiteY15" fmla="*/ 181461 h 904875"/>
                <a:gd name="connsiteX16" fmla="*/ 342995 w 685800"/>
                <a:gd name="connsiteY16" fmla="*/ 279749 h 904875"/>
                <a:gd name="connsiteX17" fmla="*/ 232743 w 685800"/>
                <a:gd name="connsiteY17" fmla="*/ 388125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5800" h="904875">
                  <a:moveTo>
                    <a:pt x="343967" y="523532"/>
                  </a:moveTo>
                  <a:lnTo>
                    <a:pt x="343967" y="0"/>
                  </a:lnTo>
                  <a:lnTo>
                    <a:pt x="0" y="0"/>
                  </a:lnTo>
                  <a:lnTo>
                    <a:pt x="0" y="906066"/>
                  </a:lnTo>
                  <a:lnTo>
                    <a:pt x="112795" y="906066"/>
                  </a:lnTo>
                  <a:lnTo>
                    <a:pt x="112795" y="567100"/>
                  </a:lnTo>
                  <a:lnTo>
                    <a:pt x="250965" y="567100"/>
                  </a:lnTo>
                  <a:cubicBezTo>
                    <a:pt x="250965" y="567100"/>
                    <a:pt x="376533" y="830447"/>
                    <a:pt x="404689" y="906066"/>
                  </a:cubicBezTo>
                  <a:lnTo>
                    <a:pt x="694963" y="906066"/>
                  </a:lnTo>
                  <a:lnTo>
                    <a:pt x="694782" y="905770"/>
                  </a:lnTo>
                  <a:cubicBezTo>
                    <a:pt x="587626" y="902084"/>
                    <a:pt x="515950" y="863813"/>
                    <a:pt x="451009" y="811635"/>
                  </a:cubicBezTo>
                  <a:cubicBezTo>
                    <a:pt x="367599" y="744245"/>
                    <a:pt x="343967" y="654720"/>
                    <a:pt x="343967" y="523532"/>
                  </a:cubicBezTo>
                  <a:moveTo>
                    <a:pt x="232743" y="388125"/>
                  </a:moveTo>
                  <a:lnTo>
                    <a:pt x="112795" y="388125"/>
                  </a:lnTo>
                  <a:lnTo>
                    <a:pt x="112795" y="181461"/>
                  </a:lnTo>
                  <a:lnTo>
                    <a:pt x="239153" y="181461"/>
                  </a:lnTo>
                  <a:cubicBezTo>
                    <a:pt x="293837" y="181461"/>
                    <a:pt x="342995" y="212960"/>
                    <a:pt x="342995" y="279749"/>
                  </a:cubicBezTo>
                  <a:cubicBezTo>
                    <a:pt x="342995" y="355340"/>
                    <a:pt x="291989" y="388125"/>
                    <a:pt x="232743" y="388125"/>
                  </a:cubicBezTo>
                </a:path>
              </a:pathLst>
            </a:custGeom>
            <a:solidFill>
              <a:srgbClr val="2484C4"/>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33">
              <a:extLst>
                <a:ext uri="{FF2B5EF4-FFF2-40B4-BE49-F238E27FC236}">
                  <a16:creationId xmlns:a16="http://schemas.microsoft.com/office/drawing/2014/main" id="{B0A7779E-8E8B-5246-A610-67FF2F3A7A46}"/>
                </a:ext>
              </a:extLst>
            </p:cNvPr>
            <p:cNvSpPr/>
            <p:nvPr/>
          </p:nvSpPr>
          <p:spPr>
            <a:xfrm>
              <a:off x="6032105" y="2976487"/>
              <a:ext cx="342900" cy="904875"/>
            </a:xfrm>
            <a:custGeom>
              <a:avLst/>
              <a:gdLst>
                <a:gd name="connsiteX0" fmla="*/ 268871 w 342900"/>
                <a:gd name="connsiteY0" fmla="*/ 285007 h 904875"/>
                <a:gd name="connsiteX1" fmla="*/ 268871 w 342900"/>
                <a:gd name="connsiteY1" fmla="*/ 243878 h 904875"/>
                <a:gd name="connsiteX2" fmla="*/ 0 w 342900"/>
                <a:gd name="connsiteY2" fmla="*/ 0 h 904875"/>
                <a:gd name="connsiteX3" fmla="*/ 0 w 342900"/>
                <a:gd name="connsiteY3" fmla="*/ 523532 h 904875"/>
                <a:gd name="connsiteX4" fmla="*/ 107052 w 342900"/>
                <a:gd name="connsiteY4" fmla="*/ 811644 h 904875"/>
                <a:gd name="connsiteX5" fmla="*/ 350825 w 342900"/>
                <a:gd name="connsiteY5" fmla="*/ 905789 h 904875"/>
                <a:gd name="connsiteX6" fmla="*/ 130836 w 342900"/>
                <a:gd name="connsiteY6" fmla="*/ 499539 h 904875"/>
                <a:gd name="connsiteX7" fmla="*/ 268871 w 342900"/>
                <a:gd name="connsiteY7" fmla="*/ 285007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00" h="904875">
                  <a:moveTo>
                    <a:pt x="268871" y="285007"/>
                  </a:moveTo>
                  <a:lnTo>
                    <a:pt x="268871" y="243878"/>
                  </a:lnTo>
                  <a:cubicBezTo>
                    <a:pt x="268871" y="94393"/>
                    <a:pt x="110528" y="0"/>
                    <a:pt x="0" y="0"/>
                  </a:cubicBezTo>
                  <a:lnTo>
                    <a:pt x="0" y="523532"/>
                  </a:lnTo>
                  <a:cubicBezTo>
                    <a:pt x="0" y="654729"/>
                    <a:pt x="23641" y="744264"/>
                    <a:pt x="107052" y="811644"/>
                  </a:cubicBezTo>
                  <a:cubicBezTo>
                    <a:pt x="171993" y="863813"/>
                    <a:pt x="243668" y="902084"/>
                    <a:pt x="350825" y="905789"/>
                  </a:cubicBezTo>
                  <a:lnTo>
                    <a:pt x="130836" y="499539"/>
                  </a:lnTo>
                  <a:cubicBezTo>
                    <a:pt x="130836" y="499539"/>
                    <a:pt x="268871" y="419957"/>
                    <a:pt x="268871" y="285007"/>
                  </a:cubicBezTo>
                </a:path>
              </a:pathLst>
            </a:custGeom>
            <a:solidFill>
              <a:srgbClr val="0052A4"/>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34">
              <a:extLst>
                <a:ext uri="{FF2B5EF4-FFF2-40B4-BE49-F238E27FC236}">
                  <a16:creationId xmlns:a16="http://schemas.microsoft.com/office/drawing/2014/main" id="{C242FFC1-1B3E-CF48-A97A-C14106EDCAE3}"/>
                </a:ext>
              </a:extLst>
            </p:cNvPr>
            <p:cNvSpPr/>
            <p:nvPr/>
          </p:nvSpPr>
          <p:spPr>
            <a:xfrm>
              <a:off x="5535487" y="2976487"/>
              <a:ext cx="152399" cy="904875"/>
            </a:xfrm>
            <a:custGeom>
              <a:avLst/>
              <a:gdLst>
                <a:gd name="connsiteX0" fmla="*/ 0 w 152400"/>
                <a:gd name="connsiteY0" fmla="*/ 0 h 904875"/>
                <a:gd name="connsiteX1" fmla="*/ 153495 w 152400"/>
                <a:gd name="connsiteY1" fmla="*/ 0 h 904875"/>
                <a:gd name="connsiteX2" fmla="*/ 153495 w 152400"/>
                <a:gd name="connsiteY2" fmla="*/ 906075 h 904875"/>
                <a:gd name="connsiteX3" fmla="*/ 0 w 152400"/>
                <a:gd name="connsiteY3" fmla="*/ 906075 h 904875"/>
              </a:gdLst>
              <a:ahLst/>
              <a:cxnLst>
                <a:cxn ang="0">
                  <a:pos x="connsiteX0" y="connsiteY0"/>
                </a:cxn>
                <a:cxn ang="0">
                  <a:pos x="connsiteX1" y="connsiteY1"/>
                </a:cxn>
                <a:cxn ang="0">
                  <a:pos x="connsiteX2" y="connsiteY2"/>
                </a:cxn>
                <a:cxn ang="0">
                  <a:pos x="connsiteX3" y="connsiteY3"/>
                </a:cxn>
              </a:cxnLst>
              <a:rect l="l" t="t" r="r" b="b"/>
              <a:pathLst>
                <a:path w="152400" h="904875">
                  <a:moveTo>
                    <a:pt x="0" y="0"/>
                  </a:moveTo>
                  <a:lnTo>
                    <a:pt x="153495" y="0"/>
                  </a:lnTo>
                  <a:lnTo>
                    <a:pt x="153495" y="906075"/>
                  </a:lnTo>
                  <a:lnTo>
                    <a:pt x="0" y="906075"/>
                  </a:lnTo>
                  <a:close/>
                </a:path>
              </a:pathLst>
            </a:custGeom>
            <a:solidFill>
              <a:srgbClr val="0052A4"/>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020920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ontent_free_al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BE2535B-B6E6-B045-96C0-6D95AD3815DE}"/>
              </a:ext>
            </a:extLst>
          </p:cNvPr>
          <p:cNvSpPr>
            <a:spLocks noGrp="1"/>
          </p:cNvSpPr>
          <p:nvPr>
            <p:ph type="dt" sz="half" idx="10"/>
          </p:nvPr>
        </p:nvSpPr>
        <p:spPr/>
        <p:txBody>
          <a:bodyPr/>
          <a:lstStyle/>
          <a:p>
            <a:fld id="{64365984-D348-BF47-86A8-7DC2AFD6D920}" type="datetimeFigureOut">
              <a:rPr lang="en-US" smtClean="0"/>
              <a:t>21/04/2021</a:t>
            </a:fld>
            <a:endParaRPr lang="en-US" dirty="0"/>
          </a:p>
        </p:txBody>
      </p:sp>
      <p:sp>
        <p:nvSpPr>
          <p:cNvPr id="5" name="Footer Placeholder 4">
            <a:extLst>
              <a:ext uri="{FF2B5EF4-FFF2-40B4-BE49-F238E27FC236}">
                <a16:creationId xmlns:a16="http://schemas.microsoft.com/office/drawing/2014/main" id="{588636DE-BF6E-7E4F-BC50-F94C91B2FC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C6508A-CE19-CD42-A4D0-0C62D6E4F91B}"/>
              </a:ext>
            </a:extLst>
          </p:cNvPr>
          <p:cNvSpPr>
            <a:spLocks noGrp="1"/>
          </p:cNvSpPr>
          <p:nvPr>
            <p:ph type="sldNum" sz="quarter" idx="12"/>
          </p:nvPr>
        </p:nvSpPr>
        <p:spPr/>
        <p:txBody>
          <a:bodyPr/>
          <a:lstStyle/>
          <a:p>
            <a:fld id="{3D6F86F5-1EE3-164C-BBF2-87129EE00A76}" type="slidenum">
              <a:rPr lang="en-US" smtClean="0"/>
              <a:t>‹#›</a:t>
            </a:fld>
            <a:endParaRPr lang="en-US" dirty="0"/>
          </a:p>
        </p:txBody>
      </p:sp>
      <p:sp>
        <p:nvSpPr>
          <p:cNvPr id="25" name="Title 24">
            <a:extLst>
              <a:ext uri="{FF2B5EF4-FFF2-40B4-BE49-F238E27FC236}">
                <a16:creationId xmlns:a16="http://schemas.microsoft.com/office/drawing/2014/main" id="{93CC24B2-2E12-7E4E-BE96-7E2300F339DB}"/>
              </a:ext>
            </a:extLst>
          </p:cNvPr>
          <p:cNvSpPr>
            <a:spLocks noGrp="1"/>
          </p:cNvSpPr>
          <p:nvPr>
            <p:ph type="title" hasCustomPrompt="1"/>
          </p:nvPr>
        </p:nvSpPr>
        <p:spPr>
          <a:xfrm>
            <a:off x="0" y="171620"/>
            <a:ext cx="2366023" cy="644004"/>
          </a:xfrm>
          <a:prstGeom prst="rect">
            <a:avLst/>
          </a:prstGeom>
          <a:solidFill>
            <a:srgbClr val="0C95C6">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6000" tIns="72000" rIns="36000" bIns="72000" numCol="1" spcCol="0" rtlCol="0" fromWordArt="0" anchor="ctr" anchorCtr="0" forceAA="0" compatLnSpc="1">
            <a:prstTxWarp prst="textNoShape">
              <a:avLst/>
            </a:prstTxWarp>
            <a:spAutoFit/>
          </a:bodyPr>
          <a:lstStyle>
            <a:lvl1pPr>
              <a:defRPr lang="en-US" sz="3600" dirty="0">
                <a:solidFill>
                  <a:schemeClr val="bg1"/>
                </a:solidFill>
                <a:latin typeface="Corbel" panose="020B0503020204020204" pitchFamily="34" charset="0"/>
                <a:ea typeface="+mn-ea"/>
                <a:cs typeface="+mn-cs"/>
              </a:defRPr>
            </a:lvl1pPr>
          </a:lstStyle>
          <a:p>
            <a:pPr marL="301229" lvl="0">
              <a:tabLst>
                <a:tab pos="255985" algn="l"/>
                <a:tab pos="301229" algn="l"/>
              </a:tabLst>
            </a:pPr>
            <a:r>
              <a:rPr lang="en-GB" dirty="0"/>
              <a:t>  CLICK TO</a:t>
            </a:r>
            <a:endParaRPr lang="en-US" dirty="0"/>
          </a:p>
        </p:txBody>
      </p:sp>
      <p:sp>
        <p:nvSpPr>
          <p:cNvPr id="30" name="Text Placeholder 29">
            <a:extLst>
              <a:ext uri="{FF2B5EF4-FFF2-40B4-BE49-F238E27FC236}">
                <a16:creationId xmlns:a16="http://schemas.microsoft.com/office/drawing/2014/main" id="{BFE539A2-81CE-064E-BF16-091C7B7E8727}"/>
              </a:ext>
            </a:extLst>
          </p:cNvPr>
          <p:cNvSpPr>
            <a:spLocks noGrp="1"/>
          </p:cNvSpPr>
          <p:nvPr>
            <p:ph type="body" sz="quarter" idx="14" hasCustomPrompt="1"/>
          </p:nvPr>
        </p:nvSpPr>
        <p:spPr>
          <a:xfrm>
            <a:off x="-1" y="788199"/>
            <a:ext cx="2531064" cy="571301"/>
          </a:xfrm>
          <a:prstGeom prst="rect">
            <a:avLst/>
          </a:prstGeom>
          <a:solidFill>
            <a:srgbClr val="19B6F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6000" tIns="36000" rIns="72000" bIns="36000" numCol="1" spcCol="0" rtlCol="0" fromWordArt="0" anchor="ctr" anchorCtr="0" forceAA="0" compatLnSpc="1">
            <a:prstTxWarp prst="textNoShape">
              <a:avLst/>
            </a:prstTxWarp>
            <a:spAutoFit/>
          </a:bodyPr>
          <a:lstStyle>
            <a:lvl1pPr marL="129779" indent="0">
              <a:buNone/>
              <a:defRPr lang="en-GB" sz="3600" dirty="0" smtClean="0">
                <a:solidFill>
                  <a:schemeClr val="bg1"/>
                </a:solidFill>
                <a:latin typeface="Corbel" panose="020B0503020204020204" pitchFamily="34" charset="0"/>
              </a:defRPr>
            </a:lvl1pPr>
            <a:lvl2pPr>
              <a:defRPr lang="en-GB" sz="1350" dirty="0" smtClean="0">
                <a:solidFill>
                  <a:schemeClr val="lt1"/>
                </a:solidFill>
                <a:latin typeface="Corbel" panose="020B0503020204020204" pitchFamily="34" charset="0"/>
              </a:defRPr>
            </a:lvl2pPr>
            <a:lvl3pPr>
              <a:defRPr lang="en-GB" sz="1350" dirty="0" smtClean="0">
                <a:solidFill>
                  <a:schemeClr val="lt1"/>
                </a:solidFill>
                <a:latin typeface="Corbel" panose="020B0503020204020204" pitchFamily="34" charset="0"/>
              </a:defRPr>
            </a:lvl3pPr>
            <a:lvl4pPr>
              <a:defRPr lang="en-GB" dirty="0" smtClean="0">
                <a:solidFill>
                  <a:schemeClr val="lt1"/>
                </a:solidFill>
                <a:latin typeface="Corbel" panose="020B0503020204020204" pitchFamily="34" charset="0"/>
              </a:defRPr>
            </a:lvl4pPr>
            <a:lvl5pPr>
              <a:defRPr lang="en-US" dirty="0">
                <a:solidFill>
                  <a:schemeClr val="lt1"/>
                </a:solidFill>
                <a:latin typeface="Corbel" panose="020B0503020204020204" pitchFamily="34" charset="0"/>
              </a:defRPr>
            </a:lvl5pPr>
          </a:lstStyle>
          <a:p>
            <a:pPr marL="301229" lvl="0"/>
            <a:r>
              <a:rPr lang="en-GB" dirty="0"/>
              <a:t>EDIT TITLE</a:t>
            </a:r>
            <a:endParaRPr lang="en-US" dirty="0"/>
          </a:p>
        </p:txBody>
      </p:sp>
      <p:grpSp>
        <p:nvGrpSpPr>
          <p:cNvPr id="17" name="Group 16">
            <a:extLst>
              <a:ext uri="{FF2B5EF4-FFF2-40B4-BE49-F238E27FC236}">
                <a16:creationId xmlns:a16="http://schemas.microsoft.com/office/drawing/2014/main" id="{DC7ED975-2370-3441-8A66-4FF4B027E0D8}"/>
              </a:ext>
            </a:extLst>
          </p:cNvPr>
          <p:cNvGrpSpPr>
            <a:grpSpLocks noChangeAspect="1"/>
          </p:cNvGrpSpPr>
          <p:nvPr userDrawn="1"/>
        </p:nvGrpSpPr>
        <p:grpSpPr>
          <a:xfrm>
            <a:off x="8692186" y="4839295"/>
            <a:ext cx="216000" cy="129778"/>
            <a:chOff x="5342425" y="2976487"/>
            <a:chExt cx="1506305" cy="905027"/>
          </a:xfrm>
        </p:grpSpPr>
        <p:sp>
          <p:nvSpPr>
            <p:cNvPr id="18" name="Freeform: Shape 30">
              <a:extLst>
                <a:ext uri="{FF2B5EF4-FFF2-40B4-BE49-F238E27FC236}">
                  <a16:creationId xmlns:a16="http://schemas.microsoft.com/office/drawing/2014/main" id="{7B48EF68-5609-434D-913D-7677A66103C3}"/>
                </a:ext>
              </a:extLst>
            </p:cNvPr>
            <p:cNvSpPr/>
            <p:nvPr/>
          </p:nvSpPr>
          <p:spPr>
            <a:xfrm>
              <a:off x="6162929" y="2976631"/>
              <a:ext cx="685801" cy="904876"/>
            </a:xfrm>
            <a:custGeom>
              <a:avLst/>
              <a:gdLst>
                <a:gd name="connsiteX0" fmla="*/ 419281 w 685800"/>
                <a:gd name="connsiteY0" fmla="*/ 0 h 904875"/>
                <a:gd name="connsiteX1" fmla="*/ 419281 w 685800"/>
                <a:gd name="connsiteY1" fmla="*/ 534876 h 904875"/>
                <a:gd name="connsiteX2" fmla="*/ 279302 w 685800"/>
                <a:gd name="connsiteY2" fmla="*/ 702840 h 904875"/>
                <a:gd name="connsiteX3" fmla="*/ 138046 w 685800"/>
                <a:gd name="connsiteY3" fmla="*/ 534876 h 904875"/>
                <a:gd name="connsiteX4" fmla="*/ 138046 w 685800"/>
                <a:gd name="connsiteY4" fmla="*/ 285007 h 904875"/>
                <a:gd name="connsiteX5" fmla="*/ 0 w 685800"/>
                <a:gd name="connsiteY5" fmla="*/ 499529 h 904875"/>
                <a:gd name="connsiteX6" fmla="*/ 219999 w 685800"/>
                <a:gd name="connsiteY6" fmla="*/ 905780 h 904875"/>
                <a:gd name="connsiteX7" fmla="*/ 237125 w 685800"/>
                <a:gd name="connsiteY7" fmla="*/ 906075 h 904875"/>
                <a:gd name="connsiteX8" fmla="*/ 286084 w 685800"/>
                <a:gd name="connsiteY8" fmla="*/ 906075 h 904875"/>
                <a:gd name="connsiteX9" fmla="*/ 584997 w 685800"/>
                <a:gd name="connsiteY9" fmla="*/ 811644 h 904875"/>
                <a:gd name="connsiteX10" fmla="*/ 690658 w 685800"/>
                <a:gd name="connsiteY10" fmla="*/ 523532 h 904875"/>
                <a:gd name="connsiteX11" fmla="*/ 690658 w 685800"/>
                <a:gd name="connsiteY11" fmla="*/ 0 h 904875"/>
                <a:gd name="connsiteX12" fmla="*/ 419281 w 685800"/>
                <a:gd name="connsiteY12" fmla="*/ 0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800" h="904875">
                  <a:moveTo>
                    <a:pt x="419281" y="0"/>
                  </a:moveTo>
                  <a:lnTo>
                    <a:pt x="419281" y="534876"/>
                  </a:lnTo>
                  <a:cubicBezTo>
                    <a:pt x="419281" y="651358"/>
                    <a:pt x="352911" y="702840"/>
                    <a:pt x="279302" y="702840"/>
                  </a:cubicBezTo>
                  <a:cubicBezTo>
                    <a:pt x="202540" y="702840"/>
                    <a:pt x="138046" y="651358"/>
                    <a:pt x="138046" y="534876"/>
                  </a:cubicBezTo>
                  <a:lnTo>
                    <a:pt x="138046" y="285007"/>
                  </a:lnTo>
                  <a:cubicBezTo>
                    <a:pt x="138046" y="419967"/>
                    <a:pt x="0" y="499529"/>
                    <a:pt x="0" y="499529"/>
                  </a:cubicBezTo>
                  <a:lnTo>
                    <a:pt x="219999" y="905780"/>
                  </a:lnTo>
                  <a:cubicBezTo>
                    <a:pt x="225609" y="905961"/>
                    <a:pt x="231305" y="906075"/>
                    <a:pt x="237125" y="906075"/>
                  </a:cubicBezTo>
                  <a:lnTo>
                    <a:pt x="286084" y="906075"/>
                  </a:lnTo>
                  <a:cubicBezTo>
                    <a:pt x="418700" y="906075"/>
                    <a:pt x="507121" y="874205"/>
                    <a:pt x="584997" y="811644"/>
                  </a:cubicBezTo>
                  <a:cubicBezTo>
                    <a:pt x="668417" y="744255"/>
                    <a:pt x="690658" y="654729"/>
                    <a:pt x="690658" y="523532"/>
                  </a:cubicBezTo>
                  <a:lnTo>
                    <a:pt x="690658" y="0"/>
                  </a:lnTo>
                  <a:lnTo>
                    <a:pt x="419281" y="0"/>
                  </a:lnTo>
                  <a:close/>
                </a:path>
              </a:pathLst>
            </a:custGeom>
            <a:solidFill>
              <a:srgbClr val="00B6F1"/>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Freeform: Shape 31">
              <a:extLst>
                <a:ext uri="{FF2B5EF4-FFF2-40B4-BE49-F238E27FC236}">
                  <a16:creationId xmlns:a16="http://schemas.microsoft.com/office/drawing/2014/main" id="{98780E8E-7995-E84E-969F-3323B183B986}"/>
                </a:ext>
              </a:extLst>
            </p:cNvPr>
            <p:cNvSpPr/>
            <p:nvPr/>
          </p:nvSpPr>
          <p:spPr>
            <a:xfrm>
              <a:off x="5342425" y="2976631"/>
              <a:ext cx="190499" cy="904876"/>
            </a:xfrm>
            <a:custGeom>
              <a:avLst/>
              <a:gdLst>
                <a:gd name="connsiteX0" fmla="*/ 0 w 190500"/>
                <a:gd name="connsiteY0" fmla="*/ 0 h 904875"/>
                <a:gd name="connsiteX1" fmla="*/ 193062 w 190500"/>
                <a:gd name="connsiteY1" fmla="*/ 0 h 904875"/>
                <a:gd name="connsiteX2" fmla="*/ 193062 w 190500"/>
                <a:gd name="connsiteY2" fmla="*/ 906075 h 904875"/>
                <a:gd name="connsiteX3" fmla="*/ 0 w 190500"/>
                <a:gd name="connsiteY3" fmla="*/ 906075 h 904875"/>
              </a:gdLst>
              <a:ahLst/>
              <a:cxnLst>
                <a:cxn ang="0">
                  <a:pos x="connsiteX0" y="connsiteY0"/>
                </a:cxn>
                <a:cxn ang="0">
                  <a:pos x="connsiteX1" y="connsiteY1"/>
                </a:cxn>
                <a:cxn ang="0">
                  <a:pos x="connsiteX2" y="connsiteY2"/>
                </a:cxn>
                <a:cxn ang="0">
                  <a:pos x="connsiteX3" y="connsiteY3"/>
                </a:cxn>
              </a:cxnLst>
              <a:rect l="l" t="t" r="r" b="b"/>
              <a:pathLst>
                <a:path w="190500" h="904875">
                  <a:moveTo>
                    <a:pt x="0" y="0"/>
                  </a:moveTo>
                  <a:lnTo>
                    <a:pt x="193062" y="0"/>
                  </a:lnTo>
                  <a:lnTo>
                    <a:pt x="193062" y="906075"/>
                  </a:lnTo>
                  <a:lnTo>
                    <a:pt x="0" y="906075"/>
                  </a:lnTo>
                  <a:close/>
                </a:path>
              </a:pathLst>
            </a:custGeom>
            <a:solidFill>
              <a:srgbClr val="00B6F1"/>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Freeform: Shape 32">
              <a:extLst>
                <a:ext uri="{FF2B5EF4-FFF2-40B4-BE49-F238E27FC236}">
                  <a16:creationId xmlns:a16="http://schemas.microsoft.com/office/drawing/2014/main" id="{91FE4538-1ECC-314C-B52D-FF6813440BE2}"/>
                </a:ext>
              </a:extLst>
            </p:cNvPr>
            <p:cNvSpPr/>
            <p:nvPr/>
          </p:nvSpPr>
          <p:spPr>
            <a:xfrm>
              <a:off x="5688984" y="2976638"/>
              <a:ext cx="685801" cy="904876"/>
            </a:xfrm>
            <a:custGeom>
              <a:avLst/>
              <a:gdLst>
                <a:gd name="connsiteX0" fmla="*/ 343967 w 685800"/>
                <a:gd name="connsiteY0" fmla="*/ 523532 h 904875"/>
                <a:gd name="connsiteX1" fmla="*/ 343967 w 685800"/>
                <a:gd name="connsiteY1" fmla="*/ 0 h 904875"/>
                <a:gd name="connsiteX2" fmla="*/ 0 w 685800"/>
                <a:gd name="connsiteY2" fmla="*/ 0 h 904875"/>
                <a:gd name="connsiteX3" fmla="*/ 0 w 685800"/>
                <a:gd name="connsiteY3" fmla="*/ 906066 h 904875"/>
                <a:gd name="connsiteX4" fmla="*/ 112795 w 685800"/>
                <a:gd name="connsiteY4" fmla="*/ 906066 h 904875"/>
                <a:gd name="connsiteX5" fmla="*/ 112795 w 685800"/>
                <a:gd name="connsiteY5" fmla="*/ 567100 h 904875"/>
                <a:gd name="connsiteX6" fmla="*/ 250965 w 685800"/>
                <a:gd name="connsiteY6" fmla="*/ 567100 h 904875"/>
                <a:gd name="connsiteX7" fmla="*/ 404689 w 685800"/>
                <a:gd name="connsiteY7" fmla="*/ 906066 h 904875"/>
                <a:gd name="connsiteX8" fmla="*/ 694963 w 685800"/>
                <a:gd name="connsiteY8" fmla="*/ 906066 h 904875"/>
                <a:gd name="connsiteX9" fmla="*/ 694782 w 685800"/>
                <a:gd name="connsiteY9" fmla="*/ 905770 h 904875"/>
                <a:gd name="connsiteX10" fmla="*/ 451009 w 685800"/>
                <a:gd name="connsiteY10" fmla="*/ 811635 h 904875"/>
                <a:gd name="connsiteX11" fmla="*/ 343967 w 685800"/>
                <a:gd name="connsiteY11" fmla="*/ 523532 h 904875"/>
                <a:gd name="connsiteX12" fmla="*/ 232743 w 685800"/>
                <a:gd name="connsiteY12" fmla="*/ 388125 h 904875"/>
                <a:gd name="connsiteX13" fmla="*/ 112795 w 685800"/>
                <a:gd name="connsiteY13" fmla="*/ 388125 h 904875"/>
                <a:gd name="connsiteX14" fmla="*/ 112795 w 685800"/>
                <a:gd name="connsiteY14" fmla="*/ 181461 h 904875"/>
                <a:gd name="connsiteX15" fmla="*/ 239153 w 685800"/>
                <a:gd name="connsiteY15" fmla="*/ 181461 h 904875"/>
                <a:gd name="connsiteX16" fmla="*/ 342995 w 685800"/>
                <a:gd name="connsiteY16" fmla="*/ 279749 h 904875"/>
                <a:gd name="connsiteX17" fmla="*/ 232743 w 685800"/>
                <a:gd name="connsiteY17" fmla="*/ 388125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5800" h="904875">
                  <a:moveTo>
                    <a:pt x="343967" y="523532"/>
                  </a:moveTo>
                  <a:lnTo>
                    <a:pt x="343967" y="0"/>
                  </a:lnTo>
                  <a:lnTo>
                    <a:pt x="0" y="0"/>
                  </a:lnTo>
                  <a:lnTo>
                    <a:pt x="0" y="906066"/>
                  </a:lnTo>
                  <a:lnTo>
                    <a:pt x="112795" y="906066"/>
                  </a:lnTo>
                  <a:lnTo>
                    <a:pt x="112795" y="567100"/>
                  </a:lnTo>
                  <a:lnTo>
                    <a:pt x="250965" y="567100"/>
                  </a:lnTo>
                  <a:cubicBezTo>
                    <a:pt x="250965" y="567100"/>
                    <a:pt x="376533" y="830447"/>
                    <a:pt x="404689" y="906066"/>
                  </a:cubicBezTo>
                  <a:lnTo>
                    <a:pt x="694963" y="906066"/>
                  </a:lnTo>
                  <a:lnTo>
                    <a:pt x="694782" y="905770"/>
                  </a:lnTo>
                  <a:cubicBezTo>
                    <a:pt x="587626" y="902084"/>
                    <a:pt x="515950" y="863813"/>
                    <a:pt x="451009" y="811635"/>
                  </a:cubicBezTo>
                  <a:cubicBezTo>
                    <a:pt x="367599" y="744245"/>
                    <a:pt x="343967" y="654720"/>
                    <a:pt x="343967" y="523532"/>
                  </a:cubicBezTo>
                  <a:moveTo>
                    <a:pt x="232743" y="388125"/>
                  </a:moveTo>
                  <a:lnTo>
                    <a:pt x="112795" y="388125"/>
                  </a:lnTo>
                  <a:lnTo>
                    <a:pt x="112795" y="181461"/>
                  </a:lnTo>
                  <a:lnTo>
                    <a:pt x="239153" y="181461"/>
                  </a:lnTo>
                  <a:cubicBezTo>
                    <a:pt x="293837" y="181461"/>
                    <a:pt x="342995" y="212960"/>
                    <a:pt x="342995" y="279749"/>
                  </a:cubicBezTo>
                  <a:cubicBezTo>
                    <a:pt x="342995" y="355340"/>
                    <a:pt x="291989" y="388125"/>
                    <a:pt x="232743" y="388125"/>
                  </a:cubicBezTo>
                </a:path>
              </a:pathLst>
            </a:custGeom>
            <a:solidFill>
              <a:srgbClr val="2484C4"/>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Freeform: Shape 33">
              <a:extLst>
                <a:ext uri="{FF2B5EF4-FFF2-40B4-BE49-F238E27FC236}">
                  <a16:creationId xmlns:a16="http://schemas.microsoft.com/office/drawing/2014/main" id="{2C516871-F44D-2043-A34E-2B97761AE917}"/>
                </a:ext>
              </a:extLst>
            </p:cNvPr>
            <p:cNvSpPr/>
            <p:nvPr/>
          </p:nvSpPr>
          <p:spPr>
            <a:xfrm>
              <a:off x="6032105" y="2976487"/>
              <a:ext cx="342900" cy="904875"/>
            </a:xfrm>
            <a:custGeom>
              <a:avLst/>
              <a:gdLst>
                <a:gd name="connsiteX0" fmla="*/ 268871 w 342900"/>
                <a:gd name="connsiteY0" fmla="*/ 285007 h 904875"/>
                <a:gd name="connsiteX1" fmla="*/ 268871 w 342900"/>
                <a:gd name="connsiteY1" fmla="*/ 243878 h 904875"/>
                <a:gd name="connsiteX2" fmla="*/ 0 w 342900"/>
                <a:gd name="connsiteY2" fmla="*/ 0 h 904875"/>
                <a:gd name="connsiteX3" fmla="*/ 0 w 342900"/>
                <a:gd name="connsiteY3" fmla="*/ 523532 h 904875"/>
                <a:gd name="connsiteX4" fmla="*/ 107052 w 342900"/>
                <a:gd name="connsiteY4" fmla="*/ 811644 h 904875"/>
                <a:gd name="connsiteX5" fmla="*/ 350825 w 342900"/>
                <a:gd name="connsiteY5" fmla="*/ 905789 h 904875"/>
                <a:gd name="connsiteX6" fmla="*/ 130836 w 342900"/>
                <a:gd name="connsiteY6" fmla="*/ 499539 h 904875"/>
                <a:gd name="connsiteX7" fmla="*/ 268871 w 342900"/>
                <a:gd name="connsiteY7" fmla="*/ 285007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00" h="904875">
                  <a:moveTo>
                    <a:pt x="268871" y="285007"/>
                  </a:moveTo>
                  <a:lnTo>
                    <a:pt x="268871" y="243878"/>
                  </a:lnTo>
                  <a:cubicBezTo>
                    <a:pt x="268871" y="94393"/>
                    <a:pt x="110528" y="0"/>
                    <a:pt x="0" y="0"/>
                  </a:cubicBezTo>
                  <a:lnTo>
                    <a:pt x="0" y="523532"/>
                  </a:lnTo>
                  <a:cubicBezTo>
                    <a:pt x="0" y="654729"/>
                    <a:pt x="23641" y="744264"/>
                    <a:pt x="107052" y="811644"/>
                  </a:cubicBezTo>
                  <a:cubicBezTo>
                    <a:pt x="171993" y="863813"/>
                    <a:pt x="243668" y="902084"/>
                    <a:pt x="350825" y="905789"/>
                  </a:cubicBezTo>
                  <a:lnTo>
                    <a:pt x="130836" y="499539"/>
                  </a:lnTo>
                  <a:cubicBezTo>
                    <a:pt x="130836" y="499539"/>
                    <a:pt x="268871" y="419957"/>
                    <a:pt x="268871" y="285007"/>
                  </a:cubicBezTo>
                </a:path>
              </a:pathLst>
            </a:custGeom>
            <a:solidFill>
              <a:srgbClr val="0052A4"/>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Freeform: Shape 34">
              <a:extLst>
                <a:ext uri="{FF2B5EF4-FFF2-40B4-BE49-F238E27FC236}">
                  <a16:creationId xmlns:a16="http://schemas.microsoft.com/office/drawing/2014/main" id="{82E0624F-19F5-F64B-A94D-3E1FC9A9A6CA}"/>
                </a:ext>
              </a:extLst>
            </p:cNvPr>
            <p:cNvSpPr/>
            <p:nvPr/>
          </p:nvSpPr>
          <p:spPr>
            <a:xfrm>
              <a:off x="5535487" y="2976487"/>
              <a:ext cx="152399" cy="904875"/>
            </a:xfrm>
            <a:custGeom>
              <a:avLst/>
              <a:gdLst>
                <a:gd name="connsiteX0" fmla="*/ 0 w 152400"/>
                <a:gd name="connsiteY0" fmla="*/ 0 h 904875"/>
                <a:gd name="connsiteX1" fmla="*/ 153495 w 152400"/>
                <a:gd name="connsiteY1" fmla="*/ 0 h 904875"/>
                <a:gd name="connsiteX2" fmla="*/ 153495 w 152400"/>
                <a:gd name="connsiteY2" fmla="*/ 906075 h 904875"/>
                <a:gd name="connsiteX3" fmla="*/ 0 w 152400"/>
                <a:gd name="connsiteY3" fmla="*/ 906075 h 904875"/>
              </a:gdLst>
              <a:ahLst/>
              <a:cxnLst>
                <a:cxn ang="0">
                  <a:pos x="connsiteX0" y="connsiteY0"/>
                </a:cxn>
                <a:cxn ang="0">
                  <a:pos x="connsiteX1" y="connsiteY1"/>
                </a:cxn>
                <a:cxn ang="0">
                  <a:pos x="connsiteX2" y="connsiteY2"/>
                </a:cxn>
                <a:cxn ang="0">
                  <a:pos x="connsiteX3" y="connsiteY3"/>
                </a:cxn>
              </a:cxnLst>
              <a:rect l="l" t="t" r="r" b="b"/>
              <a:pathLst>
                <a:path w="152400" h="904875">
                  <a:moveTo>
                    <a:pt x="0" y="0"/>
                  </a:moveTo>
                  <a:lnTo>
                    <a:pt x="153495" y="0"/>
                  </a:lnTo>
                  <a:lnTo>
                    <a:pt x="153495" y="906075"/>
                  </a:lnTo>
                  <a:lnTo>
                    <a:pt x="0" y="906075"/>
                  </a:lnTo>
                  <a:close/>
                </a:path>
              </a:pathLst>
            </a:custGeom>
            <a:solidFill>
              <a:srgbClr val="0052A4"/>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10077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_im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9AE45BCA-5AA5-EC42-9FA9-F7848290AC22}"/>
              </a:ext>
            </a:extLst>
          </p:cNvPr>
          <p:cNvSpPr>
            <a:spLocks noGrp="1"/>
          </p:cNvSpPr>
          <p:nvPr>
            <p:ph type="pic" sz="quarter" idx="13" hasCustomPrompt="1"/>
          </p:nvPr>
        </p:nvSpPr>
        <p:spPr>
          <a:xfrm>
            <a:off x="0" y="0"/>
            <a:ext cx="9144000" cy="1877204"/>
          </a:xfrm>
          <a:prstGeom prst="rect">
            <a:avLst/>
          </a:prstGeom>
          <a:solidFill>
            <a:schemeClr val="bg2"/>
          </a:solidFill>
        </p:spPr>
        <p:txBody>
          <a:bodyPr anchor="ctr" anchorCtr="0">
            <a:normAutofit/>
          </a:bodyPr>
          <a:lstStyle>
            <a:lvl1pPr marL="0" indent="0" algn="ctr">
              <a:buNone/>
              <a:defRPr sz="1200"/>
            </a:lvl1pPr>
          </a:lstStyle>
          <a:p>
            <a:r>
              <a:rPr lang="en-US" dirty="0"/>
              <a:t>Insert image &gt; use “crop” to adjust &gt; send to back</a:t>
            </a:r>
          </a:p>
          <a:p>
            <a:endParaRPr lang="en-US" dirty="0"/>
          </a:p>
          <a:p>
            <a:endParaRPr lang="en-US" dirty="0"/>
          </a:p>
        </p:txBody>
      </p:sp>
      <p:sp>
        <p:nvSpPr>
          <p:cNvPr id="4" name="Date Placeholder 3">
            <a:extLst>
              <a:ext uri="{FF2B5EF4-FFF2-40B4-BE49-F238E27FC236}">
                <a16:creationId xmlns:a16="http://schemas.microsoft.com/office/drawing/2014/main" id="{FBE2535B-B6E6-B045-96C0-6D95AD3815DE}"/>
              </a:ext>
            </a:extLst>
          </p:cNvPr>
          <p:cNvSpPr>
            <a:spLocks noGrp="1"/>
          </p:cNvSpPr>
          <p:nvPr>
            <p:ph type="dt" sz="half" idx="10"/>
          </p:nvPr>
        </p:nvSpPr>
        <p:spPr/>
        <p:txBody>
          <a:bodyPr/>
          <a:lstStyle/>
          <a:p>
            <a:fld id="{64365984-D348-BF47-86A8-7DC2AFD6D920}" type="datetimeFigureOut">
              <a:rPr lang="en-US" smtClean="0"/>
              <a:t>21/04/2021</a:t>
            </a:fld>
            <a:endParaRPr lang="en-US" dirty="0"/>
          </a:p>
        </p:txBody>
      </p:sp>
      <p:sp>
        <p:nvSpPr>
          <p:cNvPr id="5" name="Footer Placeholder 4">
            <a:extLst>
              <a:ext uri="{FF2B5EF4-FFF2-40B4-BE49-F238E27FC236}">
                <a16:creationId xmlns:a16="http://schemas.microsoft.com/office/drawing/2014/main" id="{588636DE-BF6E-7E4F-BC50-F94C91B2FC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C6508A-CE19-CD42-A4D0-0C62D6E4F91B}"/>
              </a:ext>
            </a:extLst>
          </p:cNvPr>
          <p:cNvSpPr>
            <a:spLocks noGrp="1"/>
          </p:cNvSpPr>
          <p:nvPr>
            <p:ph type="sldNum" sz="quarter" idx="12"/>
          </p:nvPr>
        </p:nvSpPr>
        <p:spPr/>
        <p:txBody>
          <a:bodyPr/>
          <a:lstStyle/>
          <a:p>
            <a:fld id="{3D6F86F5-1EE3-164C-BBF2-87129EE00A76}" type="slidenum">
              <a:rPr lang="en-US" smtClean="0"/>
              <a:t>‹#›</a:t>
            </a:fld>
            <a:endParaRPr lang="en-US" dirty="0"/>
          </a:p>
        </p:txBody>
      </p:sp>
      <p:sp>
        <p:nvSpPr>
          <p:cNvPr id="25" name="Title 24">
            <a:extLst>
              <a:ext uri="{FF2B5EF4-FFF2-40B4-BE49-F238E27FC236}">
                <a16:creationId xmlns:a16="http://schemas.microsoft.com/office/drawing/2014/main" id="{93CC24B2-2E12-7E4E-BE96-7E2300F339DB}"/>
              </a:ext>
            </a:extLst>
          </p:cNvPr>
          <p:cNvSpPr>
            <a:spLocks noGrp="1"/>
          </p:cNvSpPr>
          <p:nvPr>
            <p:ph type="title" hasCustomPrompt="1"/>
          </p:nvPr>
        </p:nvSpPr>
        <p:spPr>
          <a:xfrm>
            <a:off x="0" y="1256141"/>
            <a:ext cx="2366023" cy="644004"/>
          </a:xfrm>
          <a:prstGeom prst="rect">
            <a:avLst/>
          </a:prstGeom>
          <a:solidFill>
            <a:srgbClr val="0C95C6">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6000" tIns="72000" rIns="36000" bIns="72000" numCol="1" spcCol="0" rtlCol="0" fromWordArt="0" anchor="ctr" anchorCtr="0" forceAA="0" compatLnSpc="1">
            <a:prstTxWarp prst="textNoShape">
              <a:avLst/>
            </a:prstTxWarp>
            <a:spAutoFit/>
          </a:bodyPr>
          <a:lstStyle>
            <a:lvl1pPr>
              <a:defRPr lang="en-US" sz="3600" dirty="0">
                <a:solidFill>
                  <a:schemeClr val="bg1"/>
                </a:solidFill>
                <a:latin typeface="Corbel" panose="020B0503020204020204" pitchFamily="34" charset="0"/>
                <a:ea typeface="+mn-ea"/>
                <a:cs typeface="+mn-cs"/>
              </a:defRPr>
            </a:lvl1pPr>
          </a:lstStyle>
          <a:p>
            <a:pPr marL="301229" lvl="0">
              <a:tabLst>
                <a:tab pos="255985" algn="l"/>
                <a:tab pos="301229" algn="l"/>
              </a:tabLst>
            </a:pPr>
            <a:r>
              <a:rPr lang="en-GB" dirty="0"/>
              <a:t>  CLICK TO</a:t>
            </a:r>
            <a:endParaRPr lang="en-US" dirty="0"/>
          </a:p>
        </p:txBody>
      </p:sp>
      <p:sp>
        <p:nvSpPr>
          <p:cNvPr id="30" name="Text Placeholder 29">
            <a:extLst>
              <a:ext uri="{FF2B5EF4-FFF2-40B4-BE49-F238E27FC236}">
                <a16:creationId xmlns:a16="http://schemas.microsoft.com/office/drawing/2014/main" id="{BFE539A2-81CE-064E-BF16-091C7B7E8727}"/>
              </a:ext>
            </a:extLst>
          </p:cNvPr>
          <p:cNvSpPr>
            <a:spLocks noGrp="1"/>
          </p:cNvSpPr>
          <p:nvPr>
            <p:ph type="body" sz="quarter" idx="14" hasCustomPrompt="1"/>
          </p:nvPr>
        </p:nvSpPr>
        <p:spPr>
          <a:xfrm>
            <a:off x="-1" y="1872720"/>
            <a:ext cx="2531064" cy="571301"/>
          </a:xfrm>
          <a:prstGeom prst="rect">
            <a:avLst/>
          </a:prstGeom>
          <a:solidFill>
            <a:srgbClr val="19B6F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6000" tIns="36000" rIns="72000" bIns="36000" numCol="1" spcCol="0" rtlCol="0" fromWordArt="0" anchor="ctr" anchorCtr="0" forceAA="0" compatLnSpc="1">
            <a:prstTxWarp prst="textNoShape">
              <a:avLst/>
            </a:prstTxWarp>
            <a:spAutoFit/>
          </a:bodyPr>
          <a:lstStyle>
            <a:lvl1pPr marL="129779" indent="0">
              <a:buNone/>
              <a:defRPr lang="en-GB" sz="3600" dirty="0" smtClean="0">
                <a:solidFill>
                  <a:schemeClr val="bg1"/>
                </a:solidFill>
                <a:latin typeface="Corbel" panose="020B0503020204020204" pitchFamily="34" charset="0"/>
              </a:defRPr>
            </a:lvl1pPr>
            <a:lvl2pPr>
              <a:defRPr lang="en-GB" sz="1350" dirty="0" smtClean="0">
                <a:solidFill>
                  <a:schemeClr val="lt1"/>
                </a:solidFill>
                <a:latin typeface="Corbel" panose="020B0503020204020204" pitchFamily="34" charset="0"/>
              </a:defRPr>
            </a:lvl2pPr>
            <a:lvl3pPr>
              <a:defRPr lang="en-GB" sz="1350" dirty="0" smtClean="0">
                <a:solidFill>
                  <a:schemeClr val="lt1"/>
                </a:solidFill>
                <a:latin typeface="Corbel" panose="020B0503020204020204" pitchFamily="34" charset="0"/>
              </a:defRPr>
            </a:lvl3pPr>
            <a:lvl4pPr>
              <a:defRPr lang="en-GB" dirty="0" smtClean="0">
                <a:solidFill>
                  <a:schemeClr val="lt1"/>
                </a:solidFill>
                <a:latin typeface="Corbel" panose="020B0503020204020204" pitchFamily="34" charset="0"/>
              </a:defRPr>
            </a:lvl4pPr>
            <a:lvl5pPr>
              <a:defRPr lang="en-US" dirty="0">
                <a:solidFill>
                  <a:schemeClr val="lt1"/>
                </a:solidFill>
                <a:latin typeface="Corbel" panose="020B0503020204020204" pitchFamily="34" charset="0"/>
              </a:defRPr>
            </a:lvl5pPr>
          </a:lstStyle>
          <a:p>
            <a:pPr marL="301229" lvl="0"/>
            <a:r>
              <a:rPr lang="en-GB" dirty="0"/>
              <a:t>EDIT TITLE</a:t>
            </a:r>
            <a:endParaRPr lang="en-US" dirty="0"/>
          </a:p>
        </p:txBody>
      </p:sp>
      <p:sp>
        <p:nvSpPr>
          <p:cNvPr id="32" name="Text Placeholder 31">
            <a:extLst>
              <a:ext uri="{FF2B5EF4-FFF2-40B4-BE49-F238E27FC236}">
                <a16:creationId xmlns:a16="http://schemas.microsoft.com/office/drawing/2014/main" id="{5881F67F-729C-6F43-9DF6-B5664EBE0EEB}"/>
              </a:ext>
            </a:extLst>
          </p:cNvPr>
          <p:cNvSpPr>
            <a:spLocks noGrp="1"/>
          </p:cNvSpPr>
          <p:nvPr>
            <p:ph type="body" sz="quarter" idx="15" hasCustomPrompt="1"/>
          </p:nvPr>
        </p:nvSpPr>
        <p:spPr>
          <a:xfrm>
            <a:off x="628650" y="2708569"/>
            <a:ext cx="5486400" cy="1894388"/>
          </a:xfrm>
          <a:prstGeom prst="rect">
            <a:avLst/>
          </a:prstGeom>
        </p:spPr>
        <p:txBody>
          <a:bodyPr/>
          <a:lstStyle>
            <a:lvl1pPr marL="0" indent="0">
              <a:buNone/>
              <a:defRPr sz="1800"/>
            </a:lvl1pPr>
            <a:lvl2pPr marL="600075" indent="-257175">
              <a:buFont typeface="Arial" panose="020B0604020202020204" pitchFamily="34" charset="0"/>
              <a:buChar char="•"/>
              <a:defRPr sz="1500"/>
            </a:lvl2pPr>
            <a:lvl3pPr marL="685800" indent="0">
              <a:buNone/>
              <a:defRPr/>
            </a:lvl3pPr>
            <a:lvl4pPr marL="1028700" indent="0">
              <a:buNone/>
              <a:defRPr/>
            </a:lvl4pPr>
            <a:lvl5pPr marL="1371600" indent="0">
              <a:buNone/>
              <a:defRPr/>
            </a:lvl5pPr>
          </a:lstStyle>
          <a:p>
            <a:pPr lvl="0"/>
            <a:r>
              <a:rPr lang="en-GB" dirty="0"/>
              <a:t>First level text</a:t>
            </a:r>
          </a:p>
          <a:p>
            <a:pPr lvl="1"/>
            <a:r>
              <a:rPr lang="en-GB" dirty="0"/>
              <a:t>Second level text</a:t>
            </a:r>
          </a:p>
        </p:txBody>
      </p:sp>
      <p:sp>
        <p:nvSpPr>
          <p:cNvPr id="12" name="Content Placeholder 15">
            <a:extLst>
              <a:ext uri="{FF2B5EF4-FFF2-40B4-BE49-F238E27FC236}">
                <a16:creationId xmlns:a16="http://schemas.microsoft.com/office/drawing/2014/main" id="{EACF175F-3D14-3741-9AEA-0E299862FB50}"/>
              </a:ext>
            </a:extLst>
          </p:cNvPr>
          <p:cNvSpPr>
            <a:spLocks noGrp="1"/>
          </p:cNvSpPr>
          <p:nvPr>
            <p:ph sz="quarter" idx="16" hasCustomPrompt="1"/>
          </p:nvPr>
        </p:nvSpPr>
        <p:spPr>
          <a:xfrm>
            <a:off x="6457950" y="2708569"/>
            <a:ext cx="2057400" cy="1894388"/>
          </a:xfrm>
          <a:prstGeom prst="rect">
            <a:avLst/>
          </a:prstGeom>
        </p:spPr>
        <p:txBody>
          <a:bodyPr/>
          <a:lstStyle>
            <a:lvl1pPr marL="0" indent="0">
              <a:buNone/>
              <a:defRPr sz="1800"/>
            </a:lvl1pPr>
            <a:lvl2pPr>
              <a:defRPr sz="1500"/>
            </a:lvl2pPr>
            <a:lvl3pPr>
              <a:defRPr sz="1350"/>
            </a:lvl3pPr>
            <a:lvl4pPr>
              <a:defRPr sz="1200"/>
            </a:lvl4pPr>
            <a:lvl5pPr>
              <a:defRPr sz="1200"/>
            </a:lvl5pPr>
          </a:lstStyle>
          <a:p>
            <a:pPr lvl="0"/>
            <a:r>
              <a:rPr lang="en-GB" dirty="0"/>
              <a:t>First level text</a:t>
            </a:r>
          </a:p>
          <a:p>
            <a:pPr lvl="1"/>
            <a:r>
              <a:rPr lang="en-GB" dirty="0"/>
              <a:t>Second level</a:t>
            </a:r>
          </a:p>
        </p:txBody>
      </p:sp>
      <p:grpSp>
        <p:nvGrpSpPr>
          <p:cNvPr id="10" name="Group 9">
            <a:extLst>
              <a:ext uri="{FF2B5EF4-FFF2-40B4-BE49-F238E27FC236}">
                <a16:creationId xmlns:a16="http://schemas.microsoft.com/office/drawing/2014/main" id="{B37141C2-3413-3B42-B190-8F3123603179}"/>
              </a:ext>
            </a:extLst>
          </p:cNvPr>
          <p:cNvGrpSpPr>
            <a:grpSpLocks noChangeAspect="1"/>
          </p:cNvGrpSpPr>
          <p:nvPr userDrawn="1"/>
        </p:nvGrpSpPr>
        <p:grpSpPr>
          <a:xfrm>
            <a:off x="8692186" y="4839295"/>
            <a:ext cx="216000" cy="129778"/>
            <a:chOff x="5342425" y="2976487"/>
            <a:chExt cx="1506305" cy="905027"/>
          </a:xfrm>
        </p:grpSpPr>
        <p:sp>
          <p:nvSpPr>
            <p:cNvPr id="11" name="Freeform: Shape 30">
              <a:extLst>
                <a:ext uri="{FF2B5EF4-FFF2-40B4-BE49-F238E27FC236}">
                  <a16:creationId xmlns:a16="http://schemas.microsoft.com/office/drawing/2014/main" id="{522E486A-E665-1A44-861E-CF997C380190}"/>
                </a:ext>
              </a:extLst>
            </p:cNvPr>
            <p:cNvSpPr/>
            <p:nvPr/>
          </p:nvSpPr>
          <p:spPr>
            <a:xfrm>
              <a:off x="6162929" y="2976631"/>
              <a:ext cx="685801" cy="904876"/>
            </a:xfrm>
            <a:custGeom>
              <a:avLst/>
              <a:gdLst>
                <a:gd name="connsiteX0" fmla="*/ 419281 w 685800"/>
                <a:gd name="connsiteY0" fmla="*/ 0 h 904875"/>
                <a:gd name="connsiteX1" fmla="*/ 419281 w 685800"/>
                <a:gd name="connsiteY1" fmla="*/ 534876 h 904875"/>
                <a:gd name="connsiteX2" fmla="*/ 279302 w 685800"/>
                <a:gd name="connsiteY2" fmla="*/ 702840 h 904875"/>
                <a:gd name="connsiteX3" fmla="*/ 138046 w 685800"/>
                <a:gd name="connsiteY3" fmla="*/ 534876 h 904875"/>
                <a:gd name="connsiteX4" fmla="*/ 138046 w 685800"/>
                <a:gd name="connsiteY4" fmla="*/ 285007 h 904875"/>
                <a:gd name="connsiteX5" fmla="*/ 0 w 685800"/>
                <a:gd name="connsiteY5" fmla="*/ 499529 h 904875"/>
                <a:gd name="connsiteX6" fmla="*/ 219999 w 685800"/>
                <a:gd name="connsiteY6" fmla="*/ 905780 h 904875"/>
                <a:gd name="connsiteX7" fmla="*/ 237125 w 685800"/>
                <a:gd name="connsiteY7" fmla="*/ 906075 h 904875"/>
                <a:gd name="connsiteX8" fmla="*/ 286084 w 685800"/>
                <a:gd name="connsiteY8" fmla="*/ 906075 h 904875"/>
                <a:gd name="connsiteX9" fmla="*/ 584997 w 685800"/>
                <a:gd name="connsiteY9" fmla="*/ 811644 h 904875"/>
                <a:gd name="connsiteX10" fmla="*/ 690658 w 685800"/>
                <a:gd name="connsiteY10" fmla="*/ 523532 h 904875"/>
                <a:gd name="connsiteX11" fmla="*/ 690658 w 685800"/>
                <a:gd name="connsiteY11" fmla="*/ 0 h 904875"/>
                <a:gd name="connsiteX12" fmla="*/ 419281 w 685800"/>
                <a:gd name="connsiteY12" fmla="*/ 0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800" h="904875">
                  <a:moveTo>
                    <a:pt x="419281" y="0"/>
                  </a:moveTo>
                  <a:lnTo>
                    <a:pt x="419281" y="534876"/>
                  </a:lnTo>
                  <a:cubicBezTo>
                    <a:pt x="419281" y="651358"/>
                    <a:pt x="352911" y="702840"/>
                    <a:pt x="279302" y="702840"/>
                  </a:cubicBezTo>
                  <a:cubicBezTo>
                    <a:pt x="202540" y="702840"/>
                    <a:pt x="138046" y="651358"/>
                    <a:pt x="138046" y="534876"/>
                  </a:cubicBezTo>
                  <a:lnTo>
                    <a:pt x="138046" y="285007"/>
                  </a:lnTo>
                  <a:cubicBezTo>
                    <a:pt x="138046" y="419967"/>
                    <a:pt x="0" y="499529"/>
                    <a:pt x="0" y="499529"/>
                  </a:cubicBezTo>
                  <a:lnTo>
                    <a:pt x="219999" y="905780"/>
                  </a:lnTo>
                  <a:cubicBezTo>
                    <a:pt x="225609" y="905961"/>
                    <a:pt x="231305" y="906075"/>
                    <a:pt x="237125" y="906075"/>
                  </a:cubicBezTo>
                  <a:lnTo>
                    <a:pt x="286084" y="906075"/>
                  </a:lnTo>
                  <a:cubicBezTo>
                    <a:pt x="418700" y="906075"/>
                    <a:pt x="507121" y="874205"/>
                    <a:pt x="584997" y="811644"/>
                  </a:cubicBezTo>
                  <a:cubicBezTo>
                    <a:pt x="668417" y="744255"/>
                    <a:pt x="690658" y="654729"/>
                    <a:pt x="690658" y="523532"/>
                  </a:cubicBezTo>
                  <a:lnTo>
                    <a:pt x="690658" y="0"/>
                  </a:lnTo>
                  <a:lnTo>
                    <a:pt x="419281" y="0"/>
                  </a:lnTo>
                  <a:close/>
                </a:path>
              </a:pathLst>
            </a:custGeom>
            <a:solidFill>
              <a:srgbClr val="00B6F1"/>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Shape 31">
              <a:extLst>
                <a:ext uri="{FF2B5EF4-FFF2-40B4-BE49-F238E27FC236}">
                  <a16:creationId xmlns:a16="http://schemas.microsoft.com/office/drawing/2014/main" id="{FD93A3B3-869E-D048-BDBC-279822AEA908}"/>
                </a:ext>
              </a:extLst>
            </p:cNvPr>
            <p:cNvSpPr/>
            <p:nvPr/>
          </p:nvSpPr>
          <p:spPr>
            <a:xfrm>
              <a:off x="5342425" y="2976631"/>
              <a:ext cx="190499" cy="904876"/>
            </a:xfrm>
            <a:custGeom>
              <a:avLst/>
              <a:gdLst>
                <a:gd name="connsiteX0" fmla="*/ 0 w 190500"/>
                <a:gd name="connsiteY0" fmla="*/ 0 h 904875"/>
                <a:gd name="connsiteX1" fmla="*/ 193062 w 190500"/>
                <a:gd name="connsiteY1" fmla="*/ 0 h 904875"/>
                <a:gd name="connsiteX2" fmla="*/ 193062 w 190500"/>
                <a:gd name="connsiteY2" fmla="*/ 906075 h 904875"/>
                <a:gd name="connsiteX3" fmla="*/ 0 w 190500"/>
                <a:gd name="connsiteY3" fmla="*/ 906075 h 904875"/>
              </a:gdLst>
              <a:ahLst/>
              <a:cxnLst>
                <a:cxn ang="0">
                  <a:pos x="connsiteX0" y="connsiteY0"/>
                </a:cxn>
                <a:cxn ang="0">
                  <a:pos x="connsiteX1" y="connsiteY1"/>
                </a:cxn>
                <a:cxn ang="0">
                  <a:pos x="connsiteX2" y="connsiteY2"/>
                </a:cxn>
                <a:cxn ang="0">
                  <a:pos x="connsiteX3" y="connsiteY3"/>
                </a:cxn>
              </a:cxnLst>
              <a:rect l="l" t="t" r="r" b="b"/>
              <a:pathLst>
                <a:path w="190500" h="904875">
                  <a:moveTo>
                    <a:pt x="0" y="0"/>
                  </a:moveTo>
                  <a:lnTo>
                    <a:pt x="193062" y="0"/>
                  </a:lnTo>
                  <a:lnTo>
                    <a:pt x="193062" y="906075"/>
                  </a:lnTo>
                  <a:lnTo>
                    <a:pt x="0" y="906075"/>
                  </a:lnTo>
                  <a:close/>
                </a:path>
              </a:pathLst>
            </a:custGeom>
            <a:solidFill>
              <a:srgbClr val="00B6F1"/>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32">
              <a:extLst>
                <a:ext uri="{FF2B5EF4-FFF2-40B4-BE49-F238E27FC236}">
                  <a16:creationId xmlns:a16="http://schemas.microsoft.com/office/drawing/2014/main" id="{CE73B699-6BB9-0E4D-96A0-B8ED96CB78CE}"/>
                </a:ext>
              </a:extLst>
            </p:cNvPr>
            <p:cNvSpPr/>
            <p:nvPr/>
          </p:nvSpPr>
          <p:spPr>
            <a:xfrm>
              <a:off x="5688984" y="2976638"/>
              <a:ext cx="685801" cy="904876"/>
            </a:xfrm>
            <a:custGeom>
              <a:avLst/>
              <a:gdLst>
                <a:gd name="connsiteX0" fmla="*/ 343967 w 685800"/>
                <a:gd name="connsiteY0" fmla="*/ 523532 h 904875"/>
                <a:gd name="connsiteX1" fmla="*/ 343967 w 685800"/>
                <a:gd name="connsiteY1" fmla="*/ 0 h 904875"/>
                <a:gd name="connsiteX2" fmla="*/ 0 w 685800"/>
                <a:gd name="connsiteY2" fmla="*/ 0 h 904875"/>
                <a:gd name="connsiteX3" fmla="*/ 0 w 685800"/>
                <a:gd name="connsiteY3" fmla="*/ 906066 h 904875"/>
                <a:gd name="connsiteX4" fmla="*/ 112795 w 685800"/>
                <a:gd name="connsiteY4" fmla="*/ 906066 h 904875"/>
                <a:gd name="connsiteX5" fmla="*/ 112795 w 685800"/>
                <a:gd name="connsiteY5" fmla="*/ 567100 h 904875"/>
                <a:gd name="connsiteX6" fmla="*/ 250965 w 685800"/>
                <a:gd name="connsiteY6" fmla="*/ 567100 h 904875"/>
                <a:gd name="connsiteX7" fmla="*/ 404689 w 685800"/>
                <a:gd name="connsiteY7" fmla="*/ 906066 h 904875"/>
                <a:gd name="connsiteX8" fmla="*/ 694963 w 685800"/>
                <a:gd name="connsiteY8" fmla="*/ 906066 h 904875"/>
                <a:gd name="connsiteX9" fmla="*/ 694782 w 685800"/>
                <a:gd name="connsiteY9" fmla="*/ 905770 h 904875"/>
                <a:gd name="connsiteX10" fmla="*/ 451009 w 685800"/>
                <a:gd name="connsiteY10" fmla="*/ 811635 h 904875"/>
                <a:gd name="connsiteX11" fmla="*/ 343967 w 685800"/>
                <a:gd name="connsiteY11" fmla="*/ 523532 h 904875"/>
                <a:gd name="connsiteX12" fmla="*/ 232743 w 685800"/>
                <a:gd name="connsiteY12" fmla="*/ 388125 h 904875"/>
                <a:gd name="connsiteX13" fmla="*/ 112795 w 685800"/>
                <a:gd name="connsiteY13" fmla="*/ 388125 h 904875"/>
                <a:gd name="connsiteX14" fmla="*/ 112795 w 685800"/>
                <a:gd name="connsiteY14" fmla="*/ 181461 h 904875"/>
                <a:gd name="connsiteX15" fmla="*/ 239153 w 685800"/>
                <a:gd name="connsiteY15" fmla="*/ 181461 h 904875"/>
                <a:gd name="connsiteX16" fmla="*/ 342995 w 685800"/>
                <a:gd name="connsiteY16" fmla="*/ 279749 h 904875"/>
                <a:gd name="connsiteX17" fmla="*/ 232743 w 685800"/>
                <a:gd name="connsiteY17" fmla="*/ 388125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5800" h="904875">
                  <a:moveTo>
                    <a:pt x="343967" y="523532"/>
                  </a:moveTo>
                  <a:lnTo>
                    <a:pt x="343967" y="0"/>
                  </a:lnTo>
                  <a:lnTo>
                    <a:pt x="0" y="0"/>
                  </a:lnTo>
                  <a:lnTo>
                    <a:pt x="0" y="906066"/>
                  </a:lnTo>
                  <a:lnTo>
                    <a:pt x="112795" y="906066"/>
                  </a:lnTo>
                  <a:lnTo>
                    <a:pt x="112795" y="567100"/>
                  </a:lnTo>
                  <a:lnTo>
                    <a:pt x="250965" y="567100"/>
                  </a:lnTo>
                  <a:cubicBezTo>
                    <a:pt x="250965" y="567100"/>
                    <a:pt x="376533" y="830447"/>
                    <a:pt x="404689" y="906066"/>
                  </a:cubicBezTo>
                  <a:lnTo>
                    <a:pt x="694963" y="906066"/>
                  </a:lnTo>
                  <a:lnTo>
                    <a:pt x="694782" y="905770"/>
                  </a:lnTo>
                  <a:cubicBezTo>
                    <a:pt x="587626" y="902084"/>
                    <a:pt x="515950" y="863813"/>
                    <a:pt x="451009" y="811635"/>
                  </a:cubicBezTo>
                  <a:cubicBezTo>
                    <a:pt x="367599" y="744245"/>
                    <a:pt x="343967" y="654720"/>
                    <a:pt x="343967" y="523532"/>
                  </a:cubicBezTo>
                  <a:moveTo>
                    <a:pt x="232743" y="388125"/>
                  </a:moveTo>
                  <a:lnTo>
                    <a:pt x="112795" y="388125"/>
                  </a:lnTo>
                  <a:lnTo>
                    <a:pt x="112795" y="181461"/>
                  </a:lnTo>
                  <a:lnTo>
                    <a:pt x="239153" y="181461"/>
                  </a:lnTo>
                  <a:cubicBezTo>
                    <a:pt x="293837" y="181461"/>
                    <a:pt x="342995" y="212960"/>
                    <a:pt x="342995" y="279749"/>
                  </a:cubicBezTo>
                  <a:cubicBezTo>
                    <a:pt x="342995" y="355340"/>
                    <a:pt x="291989" y="388125"/>
                    <a:pt x="232743" y="388125"/>
                  </a:cubicBezTo>
                </a:path>
              </a:pathLst>
            </a:custGeom>
            <a:solidFill>
              <a:srgbClr val="2484C4"/>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33">
              <a:extLst>
                <a:ext uri="{FF2B5EF4-FFF2-40B4-BE49-F238E27FC236}">
                  <a16:creationId xmlns:a16="http://schemas.microsoft.com/office/drawing/2014/main" id="{4B481F92-AB61-1947-9E81-499225E71224}"/>
                </a:ext>
              </a:extLst>
            </p:cNvPr>
            <p:cNvSpPr/>
            <p:nvPr/>
          </p:nvSpPr>
          <p:spPr>
            <a:xfrm>
              <a:off x="6032105" y="2976487"/>
              <a:ext cx="342900" cy="904875"/>
            </a:xfrm>
            <a:custGeom>
              <a:avLst/>
              <a:gdLst>
                <a:gd name="connsiteX0" fmla="*/ 268871 w 342900"/>
                <a:gd name="connsiteY0" fmla="*/ 285007 h 904875"/>
                <a:gd name="connsiteX1" fmla="*/ 268871 w 342900"/>
                <a:gd name="connsiteY1" fmla="*/ 243878 h 904875"/>
                <a:gd name="connsiteX2" fmla="*/ 0 w 342900"/>
                <a:gd name="connsiteY2" fmla="*/ 0 h 904875"/>
                <a:gd name="connsiteX3" fmla="*/ 0 w 342900"/>
                <a:gd name="connsiteY3" fmla="*/ 523532 h 904875"/>
                <a:gd name="connsiteX4" fmla="*/ 107052 w 342900"/>
                <a:gd name="connsiteY4" fmla="*/ 811644 h 904875"/>
                <a:gd name="connsiteX5" fmla="*/ 350825 w 342900"/>
                <a:gd name="connsiteY5" fmla="*/ 905789 h 904875"/>
                <a:gd name="connsiteX6" fmla="*/ 130836 w 342900"/>
                <a:gd name="connsiteY6" fmla="*/ 499539 h 904875"/>
                <a:gd name="connsiteX7" fmla="*/ 268871 w 342900"/>
                <a:gd name="connsiteY7" fmla="*/ 285007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00" h="904875">
                  <a:moveTo>
                    <a:pt x="268871" y="285007"/>
                  </a:moveTo>
                  <a:lnTo>
                    <a:pt x="268871" y="243878"/>
                  </a:lnTo>
                  <a:cubicBezTo>
                    <a:pt x="268871" y="94393"/>
                    <a:pt x="110528" y="0"/>
                    <a:pt x="0" y="0"/>
                  </a:cubicBezTo>
                  <a:lnTo>
                    <a:pt x="0" y="523532"/>
                  </a:lnTo>
                  <a:cubicBezTo>
                    <a:pt x="0" y="654729"/>
                    <a:pt x="23641" y="744264"/>
                    <a:pt x="107052" y="811644"/>
                  </a:cubicBezTo>
                  <a:cubicBezTo>
                    <a:pt x="171993" y="863813"/>
                    <a:pt x="243668" y="902084"/>
                    <a:pt x="350825" y="905789"/>
                  </a:cubicBezTo>
                  <a:lnTo>
                    <a:pt x="130836" y="499539"/>
                  </a:lnTo>
                  <a:cubicBezTo>
                    <a:pt x="130836" y="499539"/>
                    <a:pt x="268871" y="419957"/>
                    <a:pt x="268871" y="285007"/>
                  </a:cubicBezTo>
                </a:path>
              </a:pathLst>
            </a:custGeom>
            <a:solidFill>
              <a:srgbClr val="0052A4"/>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34">
              <a:extLst>
                <a:ext uri="{FF2B5EF4-FFF2-40B4-BE49-F238E27FC236}">
                  <a16:creationId xmlns:a16="http://schemas.microsoft.com/office/drawing/2014/main" id="{A3D858F5-89A4-4941-A001-A7AF60DFE1E5}"/>
                </a:ext>
              </a:extLst>
            </p:cNvPr>
            <p:cNvSpPr/>
            <p:nvPr/>
          </p:nvSpPr>
          <p:spPr>
            <a:xfrm>
              <a:off x="5535487" y="2976487"/>
              <a:ext cx="152399" cy="904875"/>
            </a:xfrm>
            <a:custGeom>
              <a:avLst/>
              <a:gdLst>
                <a:gd name="connsiteX0" fmla="*/ 0 w 152400"/>
                <a:gd name="connsiteY0" fmla="*/ 0 h 904875"/>
                <a:gd name="connsiteX1" fmla="*/ 153495 w 152400"/>
                <a:gd name="connsiteY1" fmla="*/ 0 h 904875"/>
                <a:gd name="connsiteX2" fmla="*/ 153495 w 152400"/>
                <a:gd name="connsiteY2" fmla="*/ 906075 h 904875"/>
                <a:gd name="connsiteX3" fmla="*/ 0 w 152400"/>
                <a:gd name="connsiteY3" fmla="*/ 906075 h 904875"/>
              </a:gdLst>
              <a:ahLst/>
              <a:cxnLst>
                <a:cxn ang="0">
                  <a:pos x="connsiteX0" y="connsiteY0"/>
                </a:cxn>
                <a:cxn ang="0">
                  <a:pos x="connsiteX1" y="connsiteY1"/>
                </a:cxn>
                <a:cxn ang="0">
                  <a:pos x="connsiteX2" y="connsiteY2"/>
                </a:cxn>
                <a:cxn ang="0">
                  <a:pos x="connsiteX3" y="connsiteY3"/>
                </a:cxn>
              </a:cxnLst>
              <a:rect l="l" t="t" r="r" b="b"/>
              <a:pathLst>
                <a:path w="152400" h="904875">
                  <a:moveTo>
                    <a:pt x="0" y="0"/>
                  </a:moveTo>
                  <a:lnTo>
                    <a:pt x="153495" y="0"/>
                  </a:lnTo>
                  <a:lnTo>
                    <a:pt x="153495" y="906075"/>
                  </a:lnTo>
                  <a:lnTo>
                    <a:pt x="0" y="906075"/>
                  </a:lnTo>
                  <a:close/>
                </a:path>
              </a:pathLst>
            </a:custGeom>
            <a:solidFill>
              <a:srgbClr val="0052A4"/>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82722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xt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32"/>
            <a:ext cx="7247239" cy="1039782"/>
          </a:xfrm>
          <a:prstGeom prst="rect">
            <a:avLst/>
          </a:prstGeom>
        </p:spPr>
        <p:txBody>
          <a:bodyPr/>
          <a:lstStyle/>
          <a:p>
            <a:r>
              <a:rPr lang="en-US"/>
              <a:t>Click to edit Master title style</a:t>
            </a:r>
            <a:endParaRPr lang="fr-CH"/>
          </a:p>
        </p:txBody>
      </p:sp>
      <p:sp>
        <p:nvSpPr>
          <p:cNvPr id="9" name="Text Placeholder 7"/>
          <p:cNvSpPr>
            <a:spLocks noGrp="1"/>
          </p:cNvSpPr>
          <p:nvPr>
            <p:ph type="body" sz="quarter" idx="10"/>
          </p:nvPr>
        </p:nvSpPr>
        <p:spPr>
          <a:xfrm>
            <a:off x="457200" y="1370014"/>
            <a:ext cx="7246938" cy="33877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Tree>
    <p:extLst>
      <p:ext uri="{BB962C8B-B14F-4D97-AF65-F5344CB8AC3E}">
        <p14:creationId xmlns:p14="http://schemas.microsoft.com/office/powerpoint/2010/main" val="8640877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_img_hi">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9AE45BCA-5AA5-EC42-9FA9-F7848290AC22}"/>
              </a:ext>
            </a:extLst>
          </p:cNvPr>
          <p:cNvSpPr>
            <a:spLocks noGrp="1"/>
          </p:cNvSpPr>
          <p:nvPr>
            <p:ph type="pic" sz="quarter" idx="13" hasCustomPrompt="1"/>
          </p:nvPr>
        </p:nvSpPr>
        <p:spPr>
          <a:xfrm>
            <a:off x="0" y="0"/>
            <a:ext cx="9144000" cy="1877204"/>
          </a:xfrm>
          <a:prstGeom prst="rect">
            <a:avLst/>
          </a:prstGeom>
          <a:solidFill>
            <a:schemeClr val="bg2"/>
          </a:solidFill>
        </p:spPr>
        <p:txBody>
          <a:bodyPr anchor="ctr" anchorCtr="0">
            <a:normAutofit/>
          </a:bodyPr>
          <a:lstStyle>
            <a:lvl1pPr marL="0" indent="0" algn="ctr">
              <a:buNone/>
              <a:defRPr sz="1200"/>
            </a:lvl1pPr>
          </a:lstStyle>
          <a:p>
            <a:r>
              <a:rPr lang="en-US" dirty="0"/>
              <a:t>Insert image &gt; use “crop” to adjust &gt; send to back</a:t>
            </a:r>
          </a:p>
          <a:p>
            <a:endParaRPr lang="en-US" dirty="0"/>
          </a:p>
          <a:p>
            <a:endParaRPr lang="en-US" dirty="0"/>
          </a:p>
        </p:txBody>
      </p:sp>
      <p:sp>
        <p:nvSpPr>
          <p:cNvPr id="4" name="Date Placeholder 3">
            <a:extLst>
              <a:ext uri="{FF2B5EF4-FFF2-40B4-BE49-F238E27FC236}">
                <a16:creationId xmlns:a16="http://schemas.microsoft.com/office/drawing/2014/main" id="{FBE2535B-B6E6-B045-96C0-6D95AD3815DE}"/>
              </a:ext>
            </a:extLst>
          </p:cNvPr>
          <p:cNvSpPr>
            <a:spLocks noGrp="1"/>
          </p:cNvSpPr>
          <p:nvPr>
            <p:ph type="dt" sz="half" idx="10"/>
          </p:nvPr>
        </p:nvSpPr>
        <p:spPr/>
        <p:txBody>
          <a:bodyPr/>
          <a:lstStyle/>
          <a:p>
            <a:fld id="{64365984-D348-BF47-86A8-7DC2AFD6D920}" type="datetimeFigureOut">
              <a:rPr lang="en-US" smtClean="0"/>
              <a:t>21/04/2021</a:t>
            </a:fld>
            <a:endParaRPr lang="en-US" dirty="0"/>
          </a:p>
        </p:txBody>
      </p:sp>
      <p:sp>
        <p:nvSpPr>
          <p:cNvPr id="5" name="Footer Placeholder 4">
            <a:extLst>
              <a:ext uri="{FF2B5EF4-FFF2-40B4-BE49-F238E27FC236}">
                <a16:creationId xmlns:a16="http://schemas.microsoft.com/office/drawing/2014/main" id="{588636DE-BF6E-7E4F-BC50-F94C91B2FC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C6508A-CE19-CD42-A4D0-0C62D6E4F91B}"/>
              </a:ext>
            </a:extLst>
          </p:cNvPr>
          <p:cNvSpPr>
            <a:spLocks noGrp="1"/>
          </p:cNvSpPr>
          <p:nvPr>
            <p:ph type="sldNum" sz="quarter" idx="12"/>
          </p:nvPr>
        </p:nvSpPr>
        <p:spPr/>
        <p:txBody>
          <a:bodyPr/>
          <a:lstStyle/>
          <a:p>
            <a:fld id="{3D6F86F5-1EE3-164C-BBF2-87129EE00A76}" type="slidenum">
              <a:rPr lang="en-US" smtClean="0"/>
              <a:t>‹#›</a:t>
            </a:fld>
            <a:endParaRPr lang="en-US" dirty="0"/>
          </a:p>
        </p:txBody>
      </p:sp>
      <p:sp>
        <p:nvSpPr>
          <p:cNvPr id="25" name="Title 24">
            <a:extLst>
              <a:ext uri="{FF2B5EF4-FFF2-40B4-BE49-F238E27FC236}">
                <a16:creationId xmlns:a16="http://schemas.microsoft.com/office/drawing/2014/main" id="{93CC24B2-2E12-7E4E-BE96-7E2300F339DB}"/>
              </a:ext>
            </a:extLst>
          </p:cNvPr>
          <p:cNvSpPr>
            <a:spLocks noGrp="1"/>
          </p:cNvSpPr>
          <p:nvPr>
            <p:ph type="title" hasCustomPrompt="1"/>
          </p:nvPr>
        </p:nvSpPr>
        <p:spPr>
          <a:xfrm>
            <a:off x="0" y="1256141"/>
            <a:ext cx="2366023" cy="644004"/>
          </a:xfrm>
          <a:prstGeom prst="rect">
            <a:avLst/>
          </a:prstGeom>
          <a:solidFill>
            <a:srgbClr val="0C95C6">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6000" tIns="72000" rIns="36000" bIns="72000" numCol="1" spcCol="0" rtlCol="0" fromWordArt="0" anchor="ctr" anchorCtr="0" forceAA="0" compatLnSpc="1">
            <a:prstTxWarp prst="textNoShape">
              <a:avLst/>
            </a:prstTxWarp>
            <a:spAutoFit/>
          </a:bodyPr>
          <a:lstStyle>
            <a:lvl1pPr>
              <a:defRPr lang="en-US" sz="3600" dirty="0">
                <a:solidFill>
                  <a:schemeClr val="bg1"/>
                </a:solidFill>
                <a:latin typeface="Corbel" panose="020B0503020204020204" pitchFamily="34" charset="0"/>
                <a:ea typeface="+mn-ea"/>
                <a:cs typeface="+mn-cs"/>
              </a:defRPr>
            </a:lvl1pPr>
          </a:lstStyle>
          <a:p>
            <a:pPr marL="301229" lvl="0">
              <a:tabLst>
                <a:tab pos="255985" algn="l"/>
                <a:tab pos="301229" algn="l"/>
              </a:tabLst>
            </a:pPr>
            <a:r>
              <a:rPr lang="en-GB" dirty="0"/>
              <a:t>  CLICK TO</a:t>
            </a:r>
            <a:endParaRPr lang="en-US" dirty="0"/>
          </a:p>
        </p:txBody>
      </p:sp>
      <p:sp>
        <p:nvSpPr>
          <p:cNvPr id="30" name="Text Placeholder 29">
            <a:extLst>
              <a:ext uri="{FF2B5EF4-FFF2-40B4-BE49-F238E27FC236}">
                <a16:creationId xmlns:a16="http://schemas.microsoft.com/office/drawing/2014/main" id="{BFE539A2-81CE-064E-BF16-091C7B7E8727}"/>
              </a:ext>
            </a:extLst>
          </p:cNvPr>
          <p:cNvSpPr>
            <a:spLocks noGrp="1"/>
          </p:cNvSpPr>
          <p:nvPr>
            <p:ph type="body" sz="quarter" idx="14" hasCustomPrompt="1"/>
          </p:nvPr>
        </p:nvSpPr>
        <p:spPr>
          <a:xfrm>
            <a:off x="-1" y="1872720"/>
            <a:ext cx="2531064" cy="571301"/>
          </a:xfrm>
          <a:prstGeom prst="rect">
            <a:avLst/>
          </a:prstGeom>
          <a:solidFill>
            <a:srgbClr val="19B6F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36000" tIns="36000" rIns="72000" bIns="36000" numCol="1" spcCol="0" rtlCol="0" fromWordArt="0" anchor="ctr" anchorCtr="0" forceAA="0" compatLnSpc="1">
            <a:prstTxWarp prst="textNoShape">
              <a:avLst/>
            </a:prstTxWarp>
            <a:spAutoFit/>
          </a:bodyPr>
          <a:lstStyle>
            <a:lvl1pPr marL="129779" indent="0">
              <a:buNone/>
              <a:defRPr lang="en-GB" sz="3600" dirty="0" smtClean="0">
                <a:solidFill>
                  <a:schemeClr val="bg1"/>
                </a:solidFill>
                <a:latin typeface="Corbel" panose="020B0503020204020204" pitchFamily="34" charset="0"/>
              </a:defRPr>
            </a:lvl1pPr>
            <a:lvl2pPr>
              <a:defRPr lang="en-GB" sz="1350" dirty="0" smtClean="0">
                <a:solidFill>
                  <a:schemeClr val="lt1"/>
                </a:solidFill>
                <a:latin typeface="Corbel" panose="020B0503020204020204" pitchFamily="34" charset="0"/>
              </a:defRPr>
            </a:lvl2pPr>
            <a:lvl3pPr>
              <a:defRPr lang="en-GB" sz="1350" dirty="0" smtClean="0">
                <a:solidFill>
                  <a:schemeClr val="lt1"/>
                </a:solidFill>
                <a:latin typeface="Corbel" panose="020B0503020204020204" pitchFamily="34" charset="0"/>
              </a:defRPr>
            </a:lvl3pPr>
            <a:lvl4pPr>
              <a:defRPr lang="en-GB" dirty="0" smtClean="0">
                <a:solidFill>
                  <a:schemeClr val="lt1"/>
                </a:solidFill>
                <a:latin typeface="Corbel" panose="020B0503020204020204" pitchFamily="34" charset="0"/>
              </a:defRPr>
            </a:lvl4pPr>
            <a:lvl5pPr>
              <a:defRPr lang="en-US" dirty="0">
                <a:solidFill>
                  <a:schemeClr val="lt1"/>
                </a:solidFill>
                <a:latin typeface="Corbel" panose="020B0503020204020204" pitchFamily="34" charset="0"/>
              </a:defRPr>
            </a:lvl5pPr>
          </a:lstStyle>
          <a:p>
            <a:pPr marL="301229" lvl="0"/>
            <a:r>
              <a:rPr lang="en-GB" dirty="0"/>
              <a:t>EDIT TITLE</a:t>
            </a:r>
            <a:endParaRPr lang="en-US" dirty="0"/>
          </a:p>
        </p:txBody>
      </p:sp>
      <p:sp>
        <p:nvSpPr>
          <p:cNvPr id="32" name="Text Placeholder 31">
            <a:extLst>
              <a:ext uri="{FF2B5EF4-FFF2-40B4-BE49-F238E27FC236}">
                <a16:creationId xmlns:a16="http://schemas.microsoft.com/office/drawing/2014/main" id="{5881F67F-729C-6F43-9DF6-B5664EBE0EEB}"/>
              </a:ext>
            </a:extLst>
          </p:cNvPr>
          <p:cNvSpPr>
            <a:spLocks noGrp="1"/>
          </p:cNvSpPr>
          <p:nvPr>
            <p:ph type="body" sz="quarter" idx="15" hasCustomPrompt="1"/>
          </p:nvPr>
        </p:nvSpPr>
        <p:spPr>
          <a:xfrm>
            <a:off x="628650" y="2708569"/>
            <a:ext cx="5486400" cy="1894388"/>
          </a:xfrm>
          <a:prstGeom prst="rect">
            <a:avLst/>
          </a:prstGeom>
        </p:spPr>
        <p:txBody>
          <a:bodyPr/>
          <a:lstStyle>
            <a:lvl1pPr marL="0" indent="0">
              <a:buNone/>
              <a:defRPr sz="1800"/>
            </a:lvl1pPr>
            <a:lvl2pPr marL="600075" indent="-257175">
              <a:buFont typeface="Arial" panose="020B0604020202020204" pitchFamily="34" charset="0"/>
              <a:buChar char="•"/>
              <a:defRPr sz="1500"/>
            </a:lvl2pPr>
            <a:lvl3pPr marL="685800" indent="0">
              <a:buNone/>
              <a:defRPr/>
            </a:lvl3pPr>
            <a:lvl4pPr marL="1028700" indent="0">
              <a:buNone/>
              <a:defRPr/>
            </a:lvl4pPr>
            <a:lvl5pPr marL="1371600" indent="0">
              <a:buNone/>
              <a:defRPr/>
            </a:lvl5pPr>
          </a:lstStyle>
          <a:p>
            <a:pPr lvl="0"/>
            <a:r>
              <a:rPr lang="en-GB" dirty="0"/>
              <a:t>First level text</a:t>
            </a:r>
          </a:p>
          <a:p>
            <a:pPr lvl="1"/>
            <a:r>
              <a:rPr lang="en-GB" dirty="0"/>
              <a:t>Second level text</a:t>
            </a:r>
          </a:p>
        </p:txBody>
      </p:sp>
      <p:sp>
        <p:nvSpPr>
          <p:cNvPr id="33" name="Text Placeholder 31">
            <a:extLst>
              <a:ext uri="{FF2B5EF4-FFF2-40B4-BE49-F238E27FC236}">
                <a16:creationId xmlns:a16="http://schemas.microsoft.com/office/drawing/2014/main" id="{EDF976E4-0C3A-164F-B867-BA1AFE982491}"/>
              </a:ext>
            </a:extLst>
          </p:cNvPr>
          <p:cNvSpPr>
            <a:spLocks noGrp="1"/>
          </p:cNvSpPr>
          <p:nvPr>
            <p:ph type="body" sz="quarter" idx="16" hasCustomPrompt="1"/>
          </p:nvPr>
        </p:nvSpPr>
        <p:spPr>
          <a:xfrm>
            <a:off x="6455648" y="2708569"/>
            <a:ext cx="2057400" cy="1894388"/>
          </a:xfrm>
          <a:prstGeom prst="rect">
            <a:avLst/>
          </a:prstGeom>
          <a:solidFill>
            <a:schemeClr val="accent5"/>
          </a:solidFill>
        </p:spPr>
        <p:txBody>
          <a:bodyPr anchor="ctr" anchorCtr="0">
            <a:normAutofit/>
          </a:bodyPr>
          <a:lstStyle>
            <a:lvl1pPr marL="0" indent="0" algn="ctr">
              <a:buNone/>
              <a:defRPr sz="1500" b="1"/>
            </a:lvl1pPr>
            <a:lvl2pPr marL="600075" indent="-257175">
              <a:buFont typeface="Arial" panose="020B0604020202020204" pitchFamily="34" charset="0"/>
              <a:buChar char="•"/>
              <a:defRPr sz="1500"/>
            </a:lvl2pPr>
            <a:lvl3pPr marL="685800" indent="0">
              <a:buNone/>
              <a:defRPr/>
            </a:lvl3pPr>
            <a:lvl4pPr marL="1028700" indent="0">
              <a:buNone/>
              <a:defRPr/>
            </a:lvl4pPr>
            <a:lvl5pPr marL="1371600" indent="0">
              <a:buNone/>
              <a:defRPr/>
            </a:lvl5pPr>
          </a:lstStyle>
          <a:p>
            <a:pPr lvl="0"/>
            <a:r>
              <a:rPr lang="en-GB" dirty="0"/>
              <a:t>Text box highlight</a:t>
            </a:r>
          </a:p>
        </p:txBody>
      </p:sp>
      <p:grpSp>
        <p:nvGrpSpPr>
          <p:cNvPr id="10" name="Group 9">
            <a:extLst>
              <a:ext uri="{FF2B5EF4-FFF2-40B4-BE49-F238E27FC236}">
                <a16:creationId xmlns:a16="http://schemas.microsoft.com/office/drawing/2014/main" id="{A399239A-EC88-3E4C-9B9A-ACC106535C53}"/>
              </a:ext>
            </a:extLst>
          </p:cNvPr>
          <p:cNvGrpSpPr>
            <a:grpSpLocks noChangeAspect="1"/>
          </p:cNvGrpSpPr>
          <p:nvPr userDrawn="1"/>
        </p:nvGrpSpPr>
        <p:grpSpPr>
          <a:xfrm>
            <a:off x="8692186" y="4839295"/>
            <a:ext cx="216000" cy="129778"/>
            <a:chOff x="5342425" y="2976487"/>
            <a:chExt cx="1506305" cy="905027"/>
          </a:xfrm>
        </p:grpSpPr>
        <p:sp>
          <p:nvSpPr>
            <p:cNvPr id="11" name="Freeform: Shape 30">
              <a:extLst>
                <a:ext uri="{FF2B5EF4-FFF2-40B4-BE49-F238E27FC236}">
                  <a16:creationId xmlns:a16="http://schemas.microsoft.com/office/drawing/2014/main" id="{CF986196-4F93-2C4D-8938-2EAEB906FDC9}"/>
                </a:ext>
              </a:extLst>
            </p:cNvPr>
            <p:cNvSpPr/>
            <p:nvPr/>
          </p:nvSpPr>
          <p:spPr>
            <a:xfrm>
              <a:off x="6162929" y="2976631"/>
              <a:ext cx="685801" cy="904876"/>
            </a:xfrm>
            <a:custGeom>
              <a:avLst/>
              <a:gdLst>
                <a:gd name="connsiteX0" fmla="*/ 419281 w 685800"/>
                <a:gd name="connsiteY0" fmla="*/ 0 h 904875"/>
                <a:gd name="connsiteX1" fmla="*/ 419281 w 685800"/>
                <a:gd name="connsiteY1" fmla="*/ 534876 h 904875"/>
                <a:gd name="connsiteX2" fmla="*/ 279302 w 685800"/>
                <a:gd name="connsiteY2" fmla="*/ 702840 h 904875"/>
                <a:gd name="connsiteX3" fmla="*/ 138046 w 685800"/>
                <a:gd name="connsiteY3" fmla="*/ 534876 h 904875"/>
                <a:gd name="connsiteX4" fmla="*/ 138046 w 685800"/>
                <a:gd name="connsiteY4" fmla="*/ 285007 h 904875"/>
                <a:gd name="connsiteX5" fmla="*/ 0 w 685800"/>
                <a:gd name="connsiteY5" fmla="*/ 499529 h 904875"/>
                <a:gd name="connsiteX6" fmla="*/ 219999 w 685800"/>
                <a:gd name="connsiteY6" fmla="*/ 905780 h 904875"/>
                <a:gd name="connsiteX7" fmla="*/ 237125 w 685800"/>
                <a:gd name="connsiteY7" fmla="*/ 906075 h 904875"/>
                <a:gd name="connsiteX8" fmla="*/ 286084 w 685800"/>
                <a:gd name="connsiteY8" fmla="*/ 906075 h 904875"/>
                <a:gd name="connsiteX9" fmla="*/ 584997 w 685800"/>
                <a:gd name="connsiteY9" fmla="*/ 811644 h 904875"/>
                <a:gd name="connsiteX10" fmla="*/ 690658 w 685800"/>
                <a:gd name="connsiteY10" fmla="*/ 523532 h 904875"/>
                <a:gd name="connsiteX11" fmla="*/ 690658 w 685800"/>
                <a:gd name="connsiteY11" fmla="*/ 0 h 904875"/>
                <a:gd name="connsiteX12" fmla="*/ 419281 w 685800"/>
                <a:gd name="connsiteY12" fmla="*/ 0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800" h="904875">
                  <a:moveTo>
                    <a:pt x="419281" y="0"/>
                  </a:moveTo>
                  <a:lnTo>
                    <a:pt x="419281" y="534876"/>
                  </a:lnTo>
                  <a:cubicBezTo>
                    <a:pt x="419281" y="651358"/>
                    <a:pt x="352911" y="702840"/>
                    <a:pt x="279302" y="702840"/>
                  </a:cubicBezTo>
                  <a:cubicBezTo>
                    <a:pt x="202540" y="702840"/>
                    <a:pt x="138046" y="651358"/>
                    <a:pt x="138046" y="534876"/>
                  </a:cubicBezTo>
                  <a:lnTo>
                    <a:pt x="138046" y="285007"/>
                  </a:lnTo>
                  <a:cubicBezTo>
                    <a:pt x="138046" y="419967"/>
                    <a:pt x="0" y="499529"/>
                    <a:pt x="0" y="499529"/>
                  </a:cubicBezTo>
                  <a:lnTo>
                    <a:pt x="219999" y="905780"/>
                  </a:lnTo>
                  <a:cubicBezTo>
                    <a:pt x="225609" y="905961"/>
                    <a:pt x="231305" y="906075"/>
                    <a:pt x="237125" y="906075"/>
                  </a:cubicBezTo>
                  <a:lnTo>
                    <a:pt x="286084" y="906075"/>
                  </a:lnTo>
                  <a:cubicBezTo>
                    <a:pt x="418700" y="906075"/>
                    <a:pt x="507121" y="874205"/>
                    <a:pt x="584997" y="811644"/>
                  </a:cubicBezTo>
                  <a:cubicBezTo>
                    <a:pt x="668417" y="744255"/>
                    <a:pt x="690658" y="654729"/>
                    <a:pt x="690658" y="523532"/>
                  </a:cubicBezTo>
                  <a:lnTo>
                    <a:pt x="690658" y="0"/>
                  </a:lnTo>
                  <a:lnTo>
                    <a:pt x="419281" y="0"/>
                  </a:lnTo>
                  <a:close/>
                </a:path>
              </a:pathLst>
            </a:custGeom>
            <a:solidFill>
              <a:srgbClr val="00B6F1"/>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Freeform: Shape 31">
              <a:extLst>
                <a:ext uri="{FF2B5EF4-FFF2-40B4-BE49-F238E27FC236}">
                  <a16:creationId xmlns:a16="http://schemas.microsoft.com/office/drawing/2014/main" id="{935EFBE0-4EED-9D40-B582-C466F849B025}"/>
                </a:ext>
              </a:extLst>
            </p:cNvPr>
            <p:cNvSpPr/>
            <p:nvPr/>
          </p:nvSpPr>
          <p:spPr>
            <a:xfrm>
              <a:off x="5342425" y="2976631"/>
              <a:ext cx="190499" cy="904876"/>
            </a:xfrm>
            <a:custGeom>
              <a:avLst/>
              <a:gdLst>
                <a:gd name="connsiteX0" fmla="*/ 0 w 190500"/>
                <a:gd name="connsiteY0" fmla="*/ 0 h 904875"/>
                <a:gd name="connsiteX1" fmla="*/ 193062 w 190500"/>
                <a:gd name="connsiteY1" fmla="*/ 0 h 904875"/>
                <a:gd name="connsiteX2" fmla="*/ 193062 w 190500"/>
                <a:gd name="connsiteY2" fmla="*/ 906075 h 904875"/>
                <a:gd name="connsiteX3" fmla="*/ 0 w 190500"/>
                <a:gd name="connsiteY3" fmla="*/ 906075 h 904875"/>
              </a:gdLst>
              <a:ahLst/>
              <a:cxnLst>
                <a:cxn ang="0">
                  <a:pos x="connsiteX0" y="connsiteY0"/>
                </a:cxn>
                <a:cxn ang="0">
                  <a:pos x="connsiteX1" y="connsiteY1"/>
                </a:cxn>
                <a:cxn ang="0">
                  <a:pos x="connsiteX2" y="connsiteY2"/>
                </a:cxn>
                <a:cxn ang="0">
                  <a:pos x="connsiteX3" y="connsiteY3"/>
                </a:cxn>
              </a:cxnLst>
              <a:rect l="l" t="t" r="r" b="b"/>
              <a:pathLst>
                <a:path w="190500" h="904875">
                  <a:moveTo>
                    <a:pt x="0" y="0"/>
                  </a:moveTo>
                  <a:lnTo>
                    <a:pt x="193062" y="0"/>
                  </a:lnTo>
                  <a:lnTo>
                    <a:pt x="193062" y="906075"/>
                  </a:lnTo>
                  <a:lnTo>
                    <a:pt x="0" y="906075"/>
                  </a:lnTo>
                  <a:close/>
                </a:path>
              </a:pathLst>
            </a:custGeom>
            <a:solidFill>
              <a:srgbClr val="00B6F1"/>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Shape 32">
              <a:extLst>
                <a:ext uri="{FF2B5EF4-FFF2-40B4-BE49-F238E27FC236}">
                  <a16:creationId xmlns:a16="http://schemas.microsoft.com/office/drawing/2014/main" id="{B18D9DF4-4B24-844D-AC8E-7A52F84AB165}"/>
                </a:ext>
              </a:extLst>
            </p:cNvPr>
            <p:cNvSpPr/>
            <p:nvPr/>
          </p:nvSpPr>
          <p:spPr>
            <a:xfrm>
              <a:off x="5688984" y="2976638"/>
              <a:ext cx="685801" cy="904876"/>
            </a:xfrm>
            <a:custGeom>
              <a:avLst/>
              <a:gdLst>
                <a:gd name="connsiteX0" fmla="*/ 343967 w 685800"/>
                <a:gd name="connsiteY0" fmla="*/ 523532 h 904875"/>
                <a:gd name="connsiteX1" fmla="*/ 343967 w 685800"/>
                <a:gd name="connsiteY1" fmla="*/ 0 h 904875"/>
                <a:gd name="connsiteX2" fmla="*/ 0 w 685800"/>
                <a:gd name="connsiteY2" fmla="*/ 0 h 904875"/>
                <a:gd name="connsiteX3" fmla="*/ 0 w 685800"/>
                <a:gd name="connsiteY3" fmla="*/ 906066 h 904875"/>
                <a:gd name="connsiteX4" fmla="*/ 112795 w 685800"/>
                <a:gd name="connsiteY4" fmla="*/ 906066 h 904875"/>
                <a:gd name="connsiteX5" fmla="*/ 112795 w 685800"/>
                <a:gd name="connsiteY5" fmla="*/ 567100 h 904875"/>
                <a:gd name="connsiteX6" fmla="*/ 250965 w 685800"/>
                <a:gd name="connsiteY6" fmla="*/ 567100 h 904875"/>
                <a:gd name="connsiteX7" fmla="*/ 404689 w 685800"/>
                <a:gd name="connsiteY7" fmla="*/ 906066 h 904875"/>
                <a:gd name="connsiteX8" fmla="*/ 694963 w 685800"/>
                <a:gd name="connsiteY8" fmla="*/ 906066 h 904875"/>
                <a:gd name="connsiteX9" fmla="*/ 694782 w 685800"/>
                <a:gd name="connsiteY9" fmla="*/ 905770 h 904875"/>
                <a:gd name="connsiteX10" fmla="*/ 451009 w 685800"/>
                <a:gd name="connsiteY10" fmla="*/ 811635 h 904875"/>
                <a:gd name="connsiteX11" fmla="*/ 343967 w 685800"/>
                <a:gd name="connsiteY11" fmla="*/ 523532 h 904875"/>
                <a:gd name="connsiteX12" fmla="*/ 232743 w 685800"/>
                <a:gd name="connsiteY12" fmla="*/ 388125 h 904875"/>
                <a:gd name="connsiteX13" fmla="*/ 112795 w 685800"/>
                <a:gd name="connsiteY13" fmla="*/ 388125 h 904875"/>
                <a:gd name="connsiteX14" fmla="*/ 112795 w 685800"/>
                <a:gd name="connsiteY14" fmla="*/ 181461 h 904875"/>
                <a:gd name="connsiteX15" fmla="*/ 239153 w 685800"/>
                <a:gd name="connsiteY15" fmla="*/ 181461 h 904875"/>
                <a:gd name="connsiteX16" fmla="*/ 342995 w 685800"/>
                <a:gd name="connsiteY16" fmla="*/ 279749 h 904875"/>
                <a:gd name="connsiteX17" fmla="*/ 232743 w 685800"/>
                <a:gd name="connsiteY17" fmla="*/ 388125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5800" h="904875">
                  <a:moveTo>
                    <a:pt x="343967" y="523532"/>
                  </a:moveTo>
                  <a:lnTo>
                    <a:pt x="343967" y="0"/>
                  </a:lnTo>
                  <a:lnTo>
                    <a:pt x="0" y="0"/>
                  </a:lnTo>
                  <a:lnTo>
                    <a:pt x="0" y="906066"/>
                  </a:lnTo>
                  <a:lnTo>
                    <a:pt x="112795" y="906066"/>
                  </a:lnTo>
                  <a:lnTo>
                    <a:pt x="112795" y="567100"/>
                  </a:lnTo>
                  <a:lnTo>
                    <a:pt x="250965" y="567100"/>
                  </a:lnTo>
                  <a:cubicBezTo>
                    <a:pt x="250965" y="567100"/>
                    <a:pt x="376533" y="830447"/>
                    <a:pt x="404689" y="906066"/>
                  </a:cubicBezTo>
                  <a:lnTo>
                    <a:pt x="694963" y="906066"/>
                  </a:lnTo>
                  <a:lnTo>
                    <a:pt x="694782" y="905770"/>
                  </a:lnTo>
                  <a:cubicBezTo>
                    <a:pt x="587626" y="902084"/>
                    <a:pt x="515950" y="863813"/>
                    <a:pt x="451009" y="811635"/>
                  </a:cubicBezTo>
                  <a:cubicBezTo>
                    <a:pt x="367599" y="744245"/>
                    <a:pt x="343967" y="654720"/>
                    <a:pt x="343967" y="523532"/>
                  </a:cubicBezTo>
                  <a:moveTo>
                    <a:pt x="232743" y="388125"/>
                  </a:moveTo>
                  <a:lnTo>
                    <a:pt x="112795" y="388125"/>
                  </a:lnTo>
                  <a:lnTo>
                    <a:pt x="112795" y="181461"/>
                  </a:lnTo>
                  <a:lnTo>
                    <a:pt x="239153" y="181461"/>
                  </a:lnTo>
                  <a:cubicBezTo>
                    <a:pt x="293837" y="181461"/>
                    <a:pt x="342995" y="212960"/>
                    <a:pt x="342995" y="279749"/>
                  </a:cubicBezTo>
                  <a:cubicBezTo>
                    <a:pt x="342995" y="355340"/>
                    <a:pt x="291989" y="388125"/>
                    <a:pt x="232743" y="388125"/>
                  </a:cubicBezTo>
                </a:path>
              </a:pathLst>
            </a:custGeom>
            <a:solidFill>
              <a:srgbClr val="2484C4"/>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33">
              <a:extLst>
                <a:ext uri="{FF2B5EF4-FFF2-40B4-BE49-F238E27FC236}">
                  <a16:creationId xmlns:a16="http://schemas.microsoft.com/office/drawing/2014/main" id="{9AE6F092-3DCC-EB40-9DA9-60229C62927A}"/>
                </a:ext>
              </a:extLst>
            </p:cNvPr>
            <p:cNvSpPr/>
            <p:nvPr/>
          </p:nvSpPr>
          <p:spPr>
            <a:xfrm>
              <a:off x="6032105" y="2976487"/>
              <a:ext cx="342900" cy="904875"/>
            </a:xfrm>
            <a:custGeom>
              <a:avLst/>
              <a:gdLst>
                <a:gd name="connsiteX0" fmla="*/ 268871 w 342900"/>
                <a:gd name="connsiteY0" fmla="*/ 285007 h 904875"/>
                <a:gd name="connsiteX1" fmla="*/ 268871 w 342900"/>
                <a:gd name="connsiteY1" fmla="*/ 243878 h 904875"/>
                <a:gd name="connsiteX2" fmla="*/ 0 w 342900"/>
                <a:gd name="connsiteY2" fmla="*/ 0 h 904875"/>
                <a:gd name="connsiteX3" fmla="*/ 0 w 342900"/>
                <a:gd name="connsiteY3" fmla="*/ 523532 h 904875"/>
                <a:gd name="connsiteX4" fmla="*/ 107052 w 342900"/>
                <a:gd name="connsiteY4" fmla="*/ 811644 h 904875"/>
                <a:gd name="connsiteX5" fmla="*/ 350825 w 342900"/>
                <a:gd name="connsiteY5" fmla="*/ 905789 h 904875"/>
                <a:gd name="connsiteX6" fmla="*/ 130836 w 342900"/>
                <a:gd name="connsiteY6" fmla="*/ 499539 h 904875"/>
                <a:gd name="connsiteX7" fmla="*/ 268871 w 342900"/>
                <a:gd name="connsiteY7" fmla="*/ 285007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00" h="904875">
                  <a:moveTo>
                    <a:pt x="268871" y="285007"/>
                  </a:moveTo>
                  <a:lnTo>
                    <a:pt x="268871" y="243878"/>
                  </a:lnTo>
                  <a:cubicBezTo>
                    <a:pt x="268871" y="94393"/>
                    <a:pt x="110528" y="0"/>
                    <a:pt x="0" y="0"/>
                  </a:cubicBezTo>
                  <a:lnTo>
                    <a:pt x="0" y="523532"/>
                  </a:lnTo>
                  <a:cubicBezTo>
                    <a:pt x="0" y="654729"/>
                    <a:pt x="23641" y="744264"/>
                    <a:pt x="107052" y="811644"/>
                  </a:cubicBezTo>
                  <a:cubicBezTo>
                    <a:pt x="171993" y="863813"/>
                    <a:pt x="243668" y="902084"/>
                    <a:pt x="350825" y="905789"/>
                  </a:cubicBezTo>
                  <a:lnTo>
                    <a:pt x="130836" y="499539"/>
                  </a:lnTo>
                  <a:cubicBezTo>
                    <a:pt x="130836" y="499539"/>
                    <a:pt x="268871" y="419957"/>
                    <a:pt x="268871" y="285007"/>
                  </a:cubicBezTo>
                </a:path>
              </a:pathLst>
            </a:custGeom>
            <a:solidFill>
              <a:srgbClr val="0052A4"/>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34">
              <a:extLst>
                <a:ext uri="{FF2B5EF4-FFF2-40B4-BE49-F238E27FC236}">
                  <a16:creationId xmlns:a16="http://schemas.microsoft.com/office/drawing/2014/main" id="{898548ED-2C9F-164E-A25D-36292334266A}"/>
                </a:ext>
              </a:extLst>
            </p:cNvPr>
            <p:cNvSpPr/>
            <p:nvPr/>
          </p:nvSpPr>
          <p:spPr>
            <a:xfrm>
              <a:off x="5535487" y="2976487"/>
              <a:ext cx="152399" cy="904875"/>
            </a:xfrm>
            <a:custGeom>
              <a:avLst/>
              <a:gdLst>
                <a:gd name="connsiteX0" fmla="*/ 0 w 152400"/>
                <a:gd name="connsiteY0" fmla="*/ 0 h 904875"/>
                <a:gd name="connsiteX1" fmla="*/ 153495 w 152400"/>
                <a:gd name="connsiteY1" fmla="*/ 0 h 904875"/>
                <a:gd name="connsiteX2" fmla="*/ 153495 w 152400"/>
                <a:gd name="connsiteY2" fmla="*/ 906075 h 904875"/>
                <a:gd name="connsiteX3" fmla="*/ 0 w 152400"/>
                <a:gd name="connsiteY3" fmla="*/ 906075 h 904875"/>
              </a:gdLst>
              <a:ahLst/>
              <a:cxnLst>
                <a:cxn ang="0">
                  <a:pos x="connsiteX0" y="connsiteY0"/>
                </a:cxn>
                <a:cxn ang="0">
                  <a:pos x="connsiteX1" y="connsiteY1"/>
                </a:cxn>
                <a:cxn ang="0">
                  <a:pos x="connsiteX2" y="connsiteY2"/>
                </a:cxn>
                <a:cxn ang="0">
                  <a:pos x="connsiteX3" y="connsiteY3"/>
                </a:cxn>
              </a:cxnLst>
              <a:rect l="l" t="t" r="r" b="b"/>
              <a:pathLst>
                <a:path w="152400" h="904875">
                  <a:moveTo>
                    <a:pt x="0" y="0"/>
                  </a:moveTo>
                  <a:lnTo>
                    <a:pt x="153495" y="0"/>
                  </a:lnTo>
                  <a:lnTo>
                    <a:pt x="153495" y="906075"/>
                  </a:lnTo>
                  <a:lnTo>
                    <a:pt x="0" y="906075"/>
                  </a:lnTo>
                  <a:close/>
                </a:path>
              </a:pathLst>
            </a:custGeom>
            <a:solidFill>
              <a:srgbClr val="0052A4"/>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069408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602B7454-4CE2-0B47-82FF-DBEF57B84350}" type="datetimeFigureOut">
              <a:rPr lang="en-US" smtClean="0"/>
              <a:t>21/04/2021</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85E16D09-967D-324F-8E9F-3032E8D948CD}" type="slidenum">
              <a:rPr lang="en-US" smtClean="0"/>
              <a:t>‹#›</a:t>
            </a:fld>
            <a:endParaRPr lang="en-US"/>
          </a:p>
        </p:txBody>
      </p:sp>
    </p:spTree>
    <p:extLst>
      <p:ext uri="{BB962C8B-B14F-4D97-AF65-F5344CB8AC3E}">
        <p14:creationId xmlns:p14="http://schemas.microsoft.com/office/powerpoint/2010/main" val="6199683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0" name="Picture Placeholder 1">
            <a:extLst>
              <a:ext uri="{FF2B5EF4-FFF2-40B4-BE49-F238E27FC236}">
                <a16:creationId xmlns:a16="http://schemas.microsoft.com/office/drawing/2014/main" id="{8D5B1E2A-FE76-1340-8B6A-0A88A3381C3A}"/>
              </a:ext>
            </a:extLst>
          </p:cNvPr>
          <p:cNvSpPr>
            <a:spLocks noGrp="1"/>
          </p:cNvSpPr>
          <p:nvPr>
            <p:ph type="pic" sz="quarter" idx="10" hasCustomPrompt="1"/>
          </p:nvPr>
        </p:nvSpPr>
        <p:spPr>
          <a:xfrm>
            <a:off x="0" y="0"/>
            <a:ext cx="9144000" cy="5876925"/>
          </a:xfrm>
          <a:prstGeom prst="rect">
            <a:avLst/>
          </a:prstGeom>
        </p:spPr>
        <p:txBody>
          <a:bodyPr anchor="ctr"/>
          <a:lstStyle>
            <a:lvl1pPr marL="0" indent="0" algn="ctr">
              <a:buNone/>
              <a:defRPr sz="1350" baseline="0"/>
            </a:lvl1pPr>
          </a:lstStyle>
          <a:p>
            <a:r>
              <a:rPr lang="en-US" dirty="0"/>
              <a:t>Click to add image &gt; send to back</a:t>
            </a:r>
          </a:p>
          <a:p>
            <a:endParaRPr lang="en-US" dirty="0"/>
          </a:p>
          <a:p>
            <a:endParaRPr lang="en-US" dirty="0"/>
          </a:p>
          <a:p>
            <a:endParaRPr lang="en-US" dirty="0"/>
          </a:p>
          <a:p>
            <a:endParaRPr lang="en-US" dirty="0"/>
          </a:p>
        </p:txBody>
      </p:sp>
      <p:sp>
        <p:nvSpPr>
          <p:cNvPr id="3" name="Subtitle 2">
            <a:extLst>
              <a:ext uri="{FF2B5EF4-FFF2-40B4-BE49-F238E27FC236}">
                <a16:creationId xmlns:a16="http://schemas.microsoft.com/office/drawing/2014/main" id="{EB34553C-0E64-0C49-860D-665C440A482D}"/>
              </a:ext>
            </a:extLst>
          </p:cNvPr>
          <p:cNvSpPr>
            <a:spLocks noGrp="1"/>
          </p:cNvSpPr>
          <p:nvPr userDrawn="1">
            <p:ph type="subTitle" idx="1"/>
          </p:nvPr>
        </p:nvSpPr>
        <p:spPr>
          <a:xfrm>
            <a:off x="1716932" y="3999208"/>
            <a:ext cx="3200400" cy="509562"/>
          </a:xfrm>
          <a:prstGeom prst="rect">
            <a:avLst/>
          </a:prstGeom>
        </p:spPr>
        <p:txBody>
          <a:bodyPr>
            <a:normAutofit/>
          </a:bodyPr>
          <a:lstStyle>
            <a:lvl1pPr marL="0" indent="0" algn="l">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a:t>
            </a:r>
            <a:endParaRPr lang="en-US" dirty="0"/>
          </a:p>
        </p:txBody>
      </p:sp>
      <p:sp>
        <p:nvSpPr>
          <p:cNvPr id="2" name="Title 1">
            <a:extLst>
              <a:ext uri="{FF2B5EF4-FFF2-40B4-BE49-F238E27FC236}">
                <a16:creationId xmlns:a16="http://schemas.microsoft.com/office/drawing/2014/main" id="{2E1C12A7-275D-4840-8C99-6C2B8702BDE8}"/>
              </a:ext>
            </a:extLst>
          </p:cNvPr>
          <p:cNvSpPr>
            <a:spLocks noGrp="1"/>
          </p:cNvSpPr>
          <p:nvPr userDrawn="1">
            <p:ph type="ctrTitle"/>
          </p:nvPr>
        </p:nvSpPr>
        <p:spPr>
          <a:xfrm>
            <a:off x="1716932" y="3380361"/>
            <a:ext cx="3200400" cy="618847"/>
          </a:xfrm>
          <a:prstGeom prst="rect">
            <a:avLst/>
          </a:prstGeom>
        </p:spPr>
        <p:txBody>
          <a:bodyPr anchor="b">
            <a:normAutofit/>
          </a:bodyPr>
          <a:lstStyle>
            <a:lvl1pPr algn="l">
              <a:defRPr sz="1800" b="1"/>
            </a:lvl1pPr>
          </a:lstStyle>
          <a:p>
            <a:r>
              <a:rPr lang="en-GB" dirty="0"/>
              <a:t>Click to edit Master title</a:t>
            </a:r>
            <a:endParaRPr lang="en-US" dirty="0"/>
          </a:p>
        </p:txBody>
      </p:sp>
    </p:spTree>
    <p:extLst>
      <p:ext uri="{BB962C8B-B14F-4D97-AF65-F5344CB8AC3E}">
        <p14:creationId xmlns:p14="http://schemas.microsoft.com/office/powerpoint/2010/main" val="112872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3.7037E-6 L 0 -0.125 " pathEditMode="relative" rAng="0" ptsTypes="AA">
                                      <p:cBhvr>
                                        <p:cTn id="6" dur="2000" fill="hold"/>
                                        <p:tgtEl>
                                          <p:spTgt spid="30"/>
                                        </p:tgtEl>
                                        <p:attrNameLst>
                                          <p:attrName>ppt_x</p:attrName>
                                          <p:attrName>ppt_y</p:attrName>
                                        </p:attrNameLst>
                                      </p:cBhvr>
                                      <p:rCtr x="0" y="-6250"/>
                                    </p:animMotion>
                                  </p:childTnLst>
                                </p:cTn>
                              </p:par>
                              <p:par>
                                <p:cTn id="7" presetID="2" presetClass="entr" presetSubtype="8" decel="5000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1000" fill="hold"/>
                                        <p:tgtEl>
                                          <p:spTgt spid="2"/>
                                        </p:tgtEl>
                                        <p:attrNameLst>
                                          <p:attrName>ppt_x</p:attrName>
                                        </p:attrNameLst>
                                      </p:cBhvr>
                                      <p:tavLst>
                                        <p:tav tm="0">
                                          <p:val>
                                            <p:strVal val="0-#ppt_w/2"/>
                                          </p:val>
                                        </p:tav>
                                        <p:tav tm="100000">
                                          <p:val>
                                            <p:strVal val="#ppt_x"/>
                                          </p:val>
                                        </p:tav>
                                      </p:tavLst>
                                    </p:anim>
                                    <p:anim calcmode="lin" valueType="num">
                                      <p:cBhvr additive="base">
                                        <p:cTn id="10" dur="1000" fill="hold"/>
                                        <p:tgtEl>
                                          <p:spTgt spid="2"/>
                                        </p:tgtEl>
                                        <p:attrNameLst>
                                          <p:attrName>ppt_y</p:attrName>
                                        </p:attrNameLst>
                                      </p:cBhvr>
                                      <p:tavLst>
                                        <p:tav tm="0">
                                          <p:val>
                                            <p:strVal val="#ppt_y"/>
                                          </p:val>
                                        </p:tav>
                                        <p:tav tm="100000">
                                          <p:val>
                                            <p:strVal val="#ppt_y"/>
                                          </p:val>
                                        </p:tav>
                                      </p:tavLst>
                                    </p:anim>
                                  </p:childTnLst>
                                </p:cTn>
                              </p:par>
                              <p:par>
                                <p:cTn id="11" presetID="2" presetClass="entr" presetSubtype="8" decel="5000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1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 presetClass="entr" presetSubtype="8" decel="5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000" fill="hold"/>
                        <p:tgtEl>
                          <p:spTgt spid="3"/>
                        </p:tgtEl>
                        <p:attrNameLst>
                          <p:attrName>ppt_x</p:attrName>
                        </p:attrNameLst>
                      </p:cBhvr>
                      <p:tavLst>
                        <p:tav tm="0">
                          <p:val>
                            <p:strVal val="0-#ppt_w/2"/>
                          </p:val>
                        </p:tav>
                        <p:tav tm="100000">
                          <p:val>
                            <p:strVal val="#ppt_x"/>
                          </p:val>
                        </p:tav>
                      </p:tavLst>
                    </p:anim>
                    <p:anim calcmode="lin" valueType="num">
                      <p:cBhvr additive="base">
                        <p:cTn dur="1000" fill="hold"/>
                        <p:tgtEl>
                          <p:spTgt spid="3"/>
                        </p:tgtEl>
                        <p:attrNameLst>
                          <p:attrName>ppt_y</p:attrName>
                        </p:attrNameLst>
                      </p:cBhvr>
                      <p:tavLst>
                        <p:tav tm="0">
                          <p:val>
                            <p:strVal val="#ppt_y"/>
                          </p:val>
                        </p:tav>
                        <p:tav tm="100000">
                          <p:val>
                            <p:strVal val="#ppt_y"/>
                          </p:val>
                        </p:tav>
                      </p:tavLst>
                    </p:anim>
                  </p:childTnLst>
                </p:cTn>
              </p:par>
            </p:tnLst>
          </p:tmpl>
        </p:tmplLst>
      </p:bldP>
      <p:bldP spid="2"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602B7454-4CE2-0B47-82FF-DBEF57B84350}" type="datetimeFigureOut">
              <a:rPr lang="en-US" smtClean="0"/>
              <a:t>21/04/2021</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85E16D09-967D-324F-8E9F-3032E8D948CD}" type="slidenum">
              <a:rPr lang="en-US" smtClean="0"/>
              <a:t>‹#›</a:t>
            </a:fld>
            <a:endParaRPr lang="en-US"/>
          </a:p>
        </p:txBody>
      </p:sp>
    </p:spTree>
    <p:extLst>
      <p:ext uri="{BB962C8B-B14F-4D97-AF65-F5344CB8AC3E}">
        <p14:creationId xmlns:p14="http://schemas.microsoft.com/office/powerpoint/2010/main" val="3882277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602B7454-4CE2-0B47-82FF-DBEF57B84350}" type="datetimeFigureOut">
              <a:rPr lang="en-US" smtClean="0"/>
              <a:t>21/04/2021</a:t>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85E16D09-967D-324F-8E9F-3032E8D948CD}" type="slidenum">
              <a:rPr lang="en-US" smtClean="0"/>
              <a:t>‹#›</a:t>
            </a:fld>
            <a:endParaRPr lang="en-US"/>
          </a:p>
        </p:txBody>
      </p:sp>
    </p:spTree>
    <p:extLst>
      <p:ext uri="{BB962C8B-B14F-4D97-AF65-F5344CB8AC3E}">
        <p14:creationId xmlns:p14="http://schemas.microsoft.com/office/powerpoint/2010/main" val="1691756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4767263"/>
            <a:ext cx="2057400" cy="273844"/>
          </a:xfrm>
          <a:prstGeom prst="rect">
            <a:avLst/>
          </a:prstGeom>
        </p:spPr>
        <p:txBody>
          <a:bodyPr/>
          <a:lstStyle/>
          <a:p>
            <a:fld id="{602B7454-4CE2-0B47-82FF-DBEF57B84350}" type="datetimeFigureOut">
              <a:rPr lang="en-US" smtClean="0"/>
              <a:t>21/04/2021</a:t>
            </a:fld>
            <a:endParaRPr lang="en-US"/>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fld id="{85E16D09-967D-324F-8E9F-3032E8D948CD}" type="slidenum">
              <a:rPr lang="en-US" smtClean="0"/>
              <a:t>‹#›</a:t>
            </a:fld>
            <a:endParaRPr lang="en-US"/>
          </a:p>
        </p:txBody>
      </p:sp>
    </p:spTree>
    <p:extLst>
      <p:ext uri="{BB962C8B-B14F-4D97-AF65-F5344CB8AC3E}">
        <p14:creationId xmlns:p14="http://schemas.microsoft.com/office/powerpoint/2010/main" val="2200606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4767263"/>
            <a:ext cx="2057400" cy="273844"/>
          </a:xfrm>
          <a:prstGeom prst="rect">
            <a:avLst/>
          </a:prstGeom>
        </p:spPr>
        <p:txBody>
          <a:bodyPr/>
          <a:lstStyle/>
          <a:p>
            <a:fld id="{602B7454-4CE2-0B47-82FF-DBEF57B84350}" type="datetimeFigureOut">
              <a:rPr lang="en-US" smtClean="0"/>
              <a:t>21/04/2021</a:t>
            </a:fld>
            <a:endParaRPr lang="en-US"/>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fld id="{85E16D09-967D-324F-8E9F-3032E8D948CD}" type="slidenum">
              <a:rPr lang="en-US" smtClean="0"/>
              <a:t>‹#›</a:t>
            </a:fld>
            <a:endParaRPr lang="en-US"/>
          </a:p>
        </p:txBody>
      </p:sp>
    </p:spTree>
    <p:extLst>
      <p:ext uri="{BB962C8B-B14F-4D97-AF65-F5344CB8AC3E}">
        <p14:creationId xmlns:p14="http://schemas.microsoft.com/office/powerpoint/2010/main" val="3555391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602B7454-4CE2-0B47-82FF-DBEF57B84350}" type="datetimeFigureOut">
              <a:rPr lang="en-US" smtClean="0"/>
              <a:t>21/04/2021</a:t>
            </a:fld>
            <a:endParaRPr 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85E16D09-967D-324F-8E9F-3032E8D948CD}" type="slidenum">
              <a:rPr lang="en-US" smtClean="0"/>
              <a:t>‹#›</a:t>
            </a:fld>
            <a:endParaRPr lang="en-US"/>
          </a:p>
        </p:txBody>
      </p:sp>
    </p:spTree>
    <p:extLst>
      <p:ext uri="{BB962C8B-B14F-4D97-AF65-F5344CB8AC3E}">
        <p14:creationId xmlns:p14="http://schemas.microsoft.com/office/powerpoint/2010/main" val="3455870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602B7454-4CE2-0B47-82FF-DBEF57B84350}" type="datetimeFigureOut">
              <a:rPr lang="en-US" smtClean="0"/>
              <a:t>21/04/2021</a:t>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85E16D09-967D-324F-8E9F-3032E8D948CD}" type="slidenum">
              <a:rPr lang="en-US" smtClean="0"/>
              <a:t>‹#›</a:t>
            </a:fld>
            <a:endParaRPr lang="en-US"/>
          </a:p>
        </p:txBody>
      </p:sp>
    </p:spTree>
    <p:extLst>
      <p:ext uri="{BB962C8B-B14F-4D97-AF65-F5344CB8AC3E}">
        <p14:creationId xmlns:p14="http://schemas.microsoft.com/office/powerpoint/2010/main" val="2475483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a:prstGeom prst="rect">
            <a:avLst/>
          </a:prstGeo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602B7454-4CE2-0B47-82FF-DBEF57B84350}" type="datetimeFigureOut">
              <a:rPr lang="en-US" smtClean="0"/>
              <a:t>21/04/2021</a:t>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85E16D09-967D-324F-8E9F-3032E8D948CD}" type="slidenum">
              <a:rPr lang="en-US" smtClean="0"/>
              <a:t>‹#›</a:t>
            </a:fld>
            <a:endParaRPr lang="en-US"/>
          </a:p>
        </p:txBody>
      </p:sp>
    </p:spTree>
    <p:extLst>
      <p:ext uri="{BB962C8B-B14F-4D97-AF65-F5344CB8AC3E}">
        <p14:creationId xmlns:p14="http://schemas.microsoft.com/office/powerpoint/2010/main" val="3057568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4960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81A7C4-7E1F-450E-A6C8-D9A3E046026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0789" y="72349"/>
            <a:ext cx="682811" cy="682811"/>
          </a:xfrm>
          <a:prstGeom prst="rect">
            <a:avLst/>
          </a:prstGeom>
        </p:spPr>
      </p:pic>
      <p:sp>
        <p:nvSpPr>
          <p:cNvPr id="5" name="Subtitle 2"/>
          <p:cNvSpPr txBox="1">
            <a:spLocks/>
          </p:cNvSpPr>
          <p:nvPr/>
        </p:nvSpPr>
        <p:spPr bwMode="auto">
          <a:xfrm>
            <a:off x="763792" y="1635162"/>
            <a:ext cx="7618207" cy="1764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sz="3000" b="1" dirty="0">
                <a:solidFill>
                  <a:srgbClr val="000099"/>
                </a:solidFill>
                <a:latin typeface="Tahoma" pitchFamily="34" charset="0"/>
              </a:rPr>
              <a:t>Обзор Дорожной карты развития экономического коридора Шымкент-Ташкент-Худжанд</a:t>
            </a:r>
            <a:endParaRPr lang="en-US" sz="3200" b="1" dirty="0">
              <a:solidFill>
                <a:srgbClr val="000099"/>
              </a:solidFill>
              <a:latin typeface="Tahoma" pitchFamily="34" charset="0"/>
            </a:endParaRPr>
          </a:p>
        </p:txBody>
      </p:sp>
      <p:sp>
        <p:nvSpPr>
          <p:cNvPr id="6" name="Subtitle 2"/>
          <p:cNvSpPr txBox="1">
            <a:spLocks/>
          </p:cNvSpPr>
          <p:nvPr/>
        </p:nvSpPr>
        <p:spPr bwMode="auto">
          <a:xfrm>
            <a:off x="968188" y="3618454"/>
            <a:ext cx="72233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sz="2400" dirty="0" err="1">
                <a:latin typeface="Tahoma" panose="020B0604030504040204" pitchFamily="34" charset="0"/>
                <a:ea typeface="Tahoma" panose="020B0604030504040204" pitchFamily="34" charset="0"/>
                <a:cs typeface="Tahoma" panose="020B0604030504040204" pitchFamily="34" charset="0"/>
              </a:rPr>
              <a:t>Баходир</a:t>
            </a:r>
            <a:r>
              <a:rPr lang="ru-RU" sz="2400" dirty="0">
                <a:latin typeface="Tahoma" panose="020B0604030504040204" pitchFamily="34" charset="0"/>
                <a:ea typeface="Tahoma" panose="020B0604030504040204" pitchFamily="34" charset="0"/>
                <a:cs typeface="Tahoma" panose="020B0604030504040204" pitchFamily="34" charset="0"/>
              </a:rPr>
              <a:t> Ганиев</a:t>
            </a:r>
            <a:endParaRPr lang="en-US" sz="2400" dirty="0">
              <a:latin typeface="Tahoma" panose="020B0604030504040204" pitchFamily="34" charset="0"/>
              <a:ea typeface="Tahoma" panose="020B0604030504040204" pitchFamily="34" charset="0"/>
              <a:cs typeface="Tahoma" panose="020B0604030504040204" pitchFamily="34" charset="0"/>
            </a:endParaRPr>
          </a:p>
          <a:p>
            <a:pPr algn="ctr" eaLnBrk="1" hangingPunct="1"/>
            <a:r>
              <a:rPr lang="ru-RU" sz="2200" dirty="0">
                <a:latin typeface="Tahoma" pitchFamily="34" charset="0"/>
              </a:rPr>
              <a:t>Консультант АБР</a:t>
            </a:r>
            <a:endParaRPr lang="en-US" sz="2200" dirty="0">
              <a:latin typeface="Tahoma" pitchFamily="34" charset="0"/>
            </a:endParaRPr>
          </a:p>
        </p:txBody>
      </p:sp>
      <p:sp>
        <p:nvSpPr>
          <p:cNvPr id="7" name="Subtitle 2"/>
          <p:cNvSpPr txBox="1">
            <a:spLocks/>
          </p:cNvSpPr>
          <p:nvPr/>
        </p:nvSpPr>
        <p:spPr bwMode="auto">
          <a:xfrm>
            <a:off x="968188" y="331693"/>
            <a:ext cx="7223312" cy="94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sz="2200" dirty="0">
                <a:solidFill>
                  <a:srgbClr val="000099"/>
                </a:solidFill>
                <a:latin typeface="Tahoma" pitchFamily="34" charset="0"/>
              </a:rPr>
              <a:t>Семинар АБР</a:t>
            </a:r>
            <a:endParaRPr lang="en-US" sz="2200" dirty="0">
              <a:solidFill>
                <a:srgbClr val="000099"/>
              </a:solidFill>
              <a:latin typeface="Tahoma" pitchFamily="34" charset="0"/>
            </a:endParaRPr>
          </a:p>
          <a:p>
            <a:pPr algn="ctr" eaLnBrk="1" hangingPunct="1"/>
            <a:r>
              <a:rPr lang="en-US" sz="2200" dirty="0">
                <a:solidFill>
                  <a:srgbClr val="000099"/>
                </a:solidFill>
                <a:latin typeface="Tahoma" pitchFamily="34" charset="0"/>
              </a:rPr>
              <a:t>20 </a:t>
            </a:r>
            <a:r>
              <a:rPr lang="ru-RU" sz="2200" dirty="0">
                <a:solidFill>
                  <a:srgbClr val="000099"/>
                </a:solidFill>
                <a:latin typeface="Tahoma" pitchFamily="34" charset="0"/>
              </a:rPr>
              <a:t>апреля</a:t>
            </a:r>
            <a:r>
              <a:rPr lang="en-US" sz="2200" dirty="0">
                <a:solidFill>
                  <a:srgbClr val="000099"/>
                </a:solidFill>
                <a:latin typeface="Tahoma" pitchFamily="34" charset="0"/>
              </a:rPr>
              <a:t> 2021</a:t>
            </a:r>
          </a:p>
        </p:txBody>
      </p:sp>
    </p:spTree>
    <p:extLst>
      <p:ext uri="{BB962C8B-B14F-4D97-AF65-F5344CB8AC3E}">
        <p14:creationId xmlns:p14="http://schemas.microsoft.com/office/powerpoint/2010/main" val="1354716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81A7C4-7E1F-450E-A6C8-D9A3E04602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789" y="72349"/>
            <a:ext cx="682811" cy="682811"/>
          </a:xfrm>
          <a:prstGeom prst="rect">
            <a:avLst/>
          </a:prstGeom>
        </p:spPr>
      </p:pic>
      <p:sp>
        <p:nvSpPr>
          <p:cNvPr id="3" name="Subtitle 2"/>
          <p:cNvSpPr txBox="1">
            <a:spLocks/>
          </p:cNvSpPr>
          <p:nvPr/>
        </p:nvSpPr>
        <p:spPr bwMode="auto">
          <a:xfrm>
            <a:off x="685800" y="755160"/>
            <a:ext cx="7696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sz="3000" b="1" dirty="0">
                <a:solidFill>
                  <a:srgbClr val="000099"/>
                </a:solidFill>
                <a:latin typeface="Tahoma" pitchFamily="34" charset="0"/>
              </a:rPr>
              <a:t>Спасибо</a:t>
            </a:r>
            <a:endParaRPr lang="en-US" sz="3200" b="1" dirty="0">
              <a:solidFill>
                <a:srgbClr val="000099"/>
              </a:solidFill>
              <a:latin typeface="Tahoma" pitchFamily="34" charset="0"/>
            </a:endParaRPr>
          </a:p>
        </p:txBody>
      </p:sp>
    </p:spTree>
    <p:extLst>
      <p:ext uri="{BB962C8B-B14F-4D97-AF65-F5344CB8AC3E}">
        <p14:creationId xmlns:p14="http://schemas.microsoft.com/office/powerpoint/2010/main" val="2364566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81A7C4-7E1F-450E-A6C8-D9A3E04602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789" y="72349"/>
            <a:ext cx="682811" cy="682811"/>
          </a:xfrm>
          <a:prstGeom prst="rect">
            <a:avLst/>
          </a:prstGeom>
        </p:spPr>
      </p:pic>
      <p:sp>
        <p:nvSpPr>
          <p:cNvPr id="3" name="Title 2">
            <a:extLst>
              <a:ext uri="{FF2B5EF4-FFF2-40B4-BE49-F238E27FC236}">
                <a16:creationId xmlns:a16="http://schemas.microsoft.com/office/drawing/2014/main" id="{0D056EEC-0A00-8B4E-B8D6-326FFC7AF945}"/>
              </a:ext>
            </a:extLst>
          </p:cNvPr>
          <p:cNvSpPr txBox="1">
            <a:spLocks/>
          </p:cNvSpPr>
          <p:nvPr/>
        </p:nvSpPr>
        <p:spPr>
          <a:xfrm>
            <a:off x="323850" y="1365053"/>
            <a:ext cx="8686800" cy="2387600"/>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dirty="0" err="1">
                <a:latin typeface="Arial" panose="020B0604020202020204" pitchFamily="34" charset="0"/>
                <a:cs typeface="Arial" panose="020B0604020202020204" pitchFamily="34" charset="0"/>
              </a:rPr>
              <a:t>Реализация</a:t>
            </a:r>
            <a:r>
              <a:rPr lang="en-US" sz="3600" dirty="0">
                <a:latin typeface="Arial" panose="020B0604020202020204" pitchFamily="34" charset="0"/>
                <a:cs typeface="Arial" panose="020B0604020202020204" pitchFamily="34" charset="0"/>
              </a:rPr>
              <a:t> </a:t>
            </a:r>
            <a:r>
              <a:rPr lang="ru-RU" sz="3600" dirty="0">
                <a:latin typeface="Arial" panose="020B0604020202020204" pitchFamily="34" charset="0"/>
                <a:cs typeface="Arial" panose="020B0604020202020204" pitchFamily="34" charset="0"/>
              </a:rPr>
              <a:t>д</a:t>
            </a:r>
            <a:r>
              <a:rPr lang="en-US" sz="3600" dirty="0" err="1">
                <a:latin typeface="Arial" panose="020B0604020202020204" pitchFamily="34" charset="0"/>
                <a:cs typeface="Arial" panose="020B0604020202020204" pitchFamily="34" charset="0"/>
              </a:rPr>
              <a:t>орожной</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карты</a:t>
            </a:r>
            <a:r>
              <a:rPr lang="en-US" sz="3600" dirty="0">
                <a:latin typeface="Arial" panose="020B0604020202020204" pitchFamily="34" charset="0"/>
                <a:cs typeface="Arial" panose="020B0604020202020204" pitchFamily="34" charset="0"/>
              </a:rPr>
              <a:t> </a:t>
            </a:r>
            <a:endParaRPr lang="ru-RU" sz="3600" dirty="0">
              <a:latin typeface="Arial" panose="020B0604020202020204" pitchFamily="34" charset="0"/>
              <a:cs typeface="Arial" panose="020B0604020202020204" pitchFamily="34" charset="0"/>
            </a:endParaRPr>
          </a:p>
          <a:p>
            <a:pPr algn="ctr"/>
            <a:r>
              <a:rPr lang="ru-RU" sz="3600" dirty="0">
                <a:latin typeface="Arial" panose="020B0604020202020204" pitchFamily="34" charset="0"/>
                <a:cs typeface="Arial" panose="020B0604020202020204" pitchFamily="34" charset="0"/>
              </a:rPr>
              <a:t>развития экономического коридора </a:t>
            </a:r>
            <a:r>
              <a:rPr lang="en-US" sz="3600" dirty="0" err="1">
                <a:latin typeface="Arial" panose="020B0604020202020204" pitchFamily="34" charset="0"/>
                <a:cs typeface="Arial" panose="020B0604020202020204" pitchFamily="34" charset="0"/>
              </a:rPr>
              <a:t>Шымкент-Ташкент-Худжанд</a:t>
            </a:r>
            <a:endParaRPr lang="en-US" sz="3600" dirty="0">
              <a:latin typeface="Arial" panose="020B0604020202020204" pitchFamily="34" charset="0"/>
              <a:cs typeface="Arial" panose="020B0604020202020204" pitchFamily="34" charset="0"/>
            </a:endParaRPr>
          </a:p>
        </p:txBody>
      </p:sp>
      <p:sp>
        <p:nvSpPr>
          <p:cNvPr id="7" name="Subtitle 4"/>
          <p:cNvSpPr txBox="1">
            <a:spLocks/>
          </p:cNvSpPr>
          <p:nvPr/>
        </p:nvSpPr>
        <p:spPr>
          <a:xfrm>
            <a:off x="0" y="3184000"/>
            <a:ext cx="9013257" cy="1101856"/>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Wingdings" pitchFamily="2" charset="2"/>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Courier New" panose="02070309020205020404" pitchFamily="49"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Wingdings" pitchFamily="2" charset="2"/>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dirty="0">
                <a:solidFill>
                  <a:sysClr val="windowText" lastClr="000000"/>
                </a:solidFill>
              </a:rPr>
              <a:t>20</a:t>
            </a:r>
            <a:r>
              <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ru-RU"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а</a:t>
            </a:r>
            <a:r>
              <a:rPr kumimoji="0" lang="en-US" sz="24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прел</a:t>
            </a:r>
            <a:r>
              <a:rPr kumimoji="0" lang="ru-RU"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я</a:t>
            </a:r>
            <a:r>
              <a:rPr kumimoji="0" lang="en-US" sz="24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202</a:t>
            </a:r>
          </a:p>
        </p:txBody>
      </p:sp>
    </p:spTree>
    <p:extLst>
      <p:ext uri="{BB962C8B-B14F-4D97-AF65-F5344CB8AC3E}">
        <p14:creationId xmlns:p14="http://schemas.microsoft.com/office/powerpoint/2010/main" val="3895753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81A7C4-7E1F-450E-A6C8-D9A3E04602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789" y="72349"/>
            <a:ext cx="682811" cy="682811"/>
          </a:xfrm>
          <a:prstGeom prst="rect">
            <a:avLst/>
          </a:prstGeom>
        </p:spPr>
      </p:pic>
      <p:sp>
        <p:nvSpPr>
          <p:cNvPr id="7" name="Title 1"/>
          <p:cNvSpPr txBox="1">
            <a:spLocks/>
          </p:cNvSpPr>
          <p:nvPr/>
        </p:nvSpPr>
        <p:spPr>
          <a:xfrm>
            <a:off x="697043" y="-183356"/>
            <a:ext cx="7749914" cy="12701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sz="4400" b="1"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Содержание</a:t>
            </a:r>
            <a:endParaRPr kumimoji="0" lang="en-US" sz="4400" b="1"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
        <p:nvSpPr>
          <p:cNvPr id="8" name="Content Placeholder 2"/>
          <p:cNvSpPr txBox="1">
            <a:spLocks/>
          </p:cNvSpPr>
          <p:nvPr/>
        </p:nvSpPr>
        <p:spPr>
          <a:xfrm>
            <a:off x="863600" y="813661"/>
            <a:ext cx="7280759" cy="45655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71500" marR="0" lvl="0" indent="-571500" algn="l" defTabSz="914400" rtl="0" eaLnBrk="1" fontAlgn="auto" latinLnBrk="0" hangingPunct="1">
              <a:lnSpc>
                <a:spcPct val="90000"/>
              </a:lnSpc>
              <a:spcBef>
                <a:spcPts val="1000"/>
              </a:spcBef>
              <a:spcAft>
                <a:spcPts val="0"/>
              </a:spcAft>
              <a:buClrTx/>
              <a:buSzTx/>
              <a:buFont typeface="+mj-lt"/>
              <a:buAutoNum type="romanUcPeriod"/>
              <a:tabLst/>
              <a:defRPr/>
            </a:pPr>
            <a:endParaRPr kumimoji="0" lang="en-US" sz="3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571500" marR="0" lvl="0" indent="-571500" algn="l" defTabSz="914400" rtl="0" eaLnBrk="1" fontAlgn="auto" latinLnBrk="0" hangingPunct="1">
              <a:lnSpc>
                <a:spcPct val="90000"/>
              </a:lnSpc>
              <a:spcBef>
                <a:spcPts val="1000"/>
              </a:spcBef>
              <a:spcAft>
                <a:spcPts val="0"/>
              </a:spcAft>
              <a:buClrTx/>
              <a:buSzTx/>
              <a:buFont typeface="+mj-lt"/>
              <a:buAutoNum type="romanUcPeriod"/>
              <a:tabLst/>
              <a:defRPr/>
            </a:pPr>
            <a:r>
              <a:rPr lang="en-US" sz="3600" dirty="0" err="1">
                <a:solidFill>
                  <a:sysClr val="windowText" lastClr="000000"/>
                </a:solidFill>
              </a:rPr>
              <a:t>Ожидаемые</a:t>
            </a:r>
            <a:r>
              <a:rPr lang="en-US" sz="3600" dirty="0">
                <a:solidFill>
                  <a:sysClr val="windowText" lastClr="000000"/>
                </a:solidFill>
              </a:rPr>
              <a:t> </a:t>
            </a:r>
            <a:r>
              <a:rPr lang="ru-RU" sz="3600" dirty="0">
                <a:solidFill>
                  <a:sysClr val="windowText" lastClr="000000"/>
                </a:solidFill>
              </a:rPr>
              <a:t>р</a:t>
            </a:r>
            <a:r>
              <a:rPr lang="en-US" sz="3600" dirty="0" err="1">
                <a:solidFill>
                  <a:sysClr val="windowText" lastClr="000000"/>
                </a:solidFill>
              </a:rPr>
              <a:t>езультаты</a:t>
            </a:r>
            <a:r>
              <a:rPr kumimoji="0" lang="en-US" sz="3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и </a:t>
            </a:r>
            <a:r>
              <a:rPr kumimoji="0" lang="ru-RU" sz="3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п</a:t>
            </a:r>
            <a:r>
              <a:rPr kumimoji="0" lang="en-US" sz="3600" b="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ланируемые</a:t>
            </a:r>
            <a:r>
              <a:rPr kumimoji="0" lang="en-US" sz="3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мероприятия в рамках ТП 9630</a:t>
            </a:r>
          </a:p>
          <a:p>
            <a:pPr marL="571500" marR="0" lvl="0" indent="-571500" algn="l" defTabSz="914400" rtl="0" eaLnBrk="1" fontAlgn="auto" latinLnBrk="0" hangingPunct="1">
              <a:lnSpc>
                <a:spcPct val="90000"/>
              </a:lnSpc>
              <a:spcBef>
                <a:spcPts val="1000"/>
              </a:spcBef>
              <a:spcAft>
                <a:spcPts val="0"/>
              </a:spcAft>
              <a:buClrTx/>
              <a:buSzTx/>
              <a:buFont typeface="+mj-lt"/>
              <a:buAutoNum type="romanUcPeriod"/>
              <a:tabLst/>
              <a:defRPr/>
            </a:pPr>
            <a:r>
              <a:rPr lang="en-US" sz="3600" dirty="0" err="1">
                <a:solidFill>
                  <a:sysClr val="windowText" lastClr="000000"/>
                </a:solidFill>
              </a:rPr>
              <a:t>Следующие</a:t>
            </a:r>
            <a:r>
              <a:rPr lang="en-US" sz="3600" dirty="0">
                <a:solidFill>
                  <a:sysClr val="windowText" lastClr="000000"/>
                </a:solidFill>
              </a:rPr>
              <a:t> </a:t>
            </a:r>
            <a:r>
              <a:rPr lang="ru-RU" sz="3600" dirty="0">
                <a:solidFill>
                  <a:sysClr val="windowText" lastClr="000000"/>
                </a:solidFill>
              </a:rPr>
              <a:t>ш</a:t>
            </a:r>
            <a:r>
              <a:rPr lang="en-US" sz="3600" dirty="0" err="1">
                <a:solidFill>
                  <a:sysClr val="windowText" lastClr="000000"/>
                </a:solidFill>
              </a:rPr>
              <a:t>аги</a:t>
            </a:r>
            <a:endParaRPr kumimoji="0" lang="en-US" sz="3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US" sz="2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90851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81A7C4-7E1F-450E-A6C8-D9A3E04602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789" y="72349"/>
            <a:ext cx="682811" cy="682811"/>
          </a:xfrm>
          <a:prstGeom prst="rect">
            <a:avLst/>
          </a:prstGeom>
        </p:spPr>
      </p:pic>
      <p:sp>
        <p:nvSpPr>
          <p:cNvPr id="3" name="Title 1"/>
          <p:cNvSpPr txBox="1">
            <a:spLocks/>
          </p:cNvSpPr>
          <p:nvPr/>
        </p:nvSpPr>
        <p:spPr>
          <a:xfrm>
            <a:off x="-270538" y="-221457"/>
            <a:ext cx="10138437"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ru-RU" sz="3200" b="1" dirty="0">
                <a:solidFill>
                  <a:sysClr val="windowText" lastClr="000000"/>
                </a:solidFill>
              </a:rPr>
              <a:t>Результаты</a:t>
            </a:r>
            <a:r>
              <a:rPr kumimoji="0" lang="en-US" sz="3200" b="1"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 и </a:t>
            </a:r>
            <a:r>
              <a:rPr kumimoji="0" lang="ru-RU" sz="3200" b="1"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мероприятия</a:t>
            </a:r>
            <a:endParaRPr kumimoji="0" lang="en-US" sz="3200" b="1"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
        <p:nvSpPr>
          <p:cNvPr id="5" name="Content Placeholder 3"/>
          <p:cNvSpPr txBox="1">
            <a:spLocks/>
          </p:cNvSpPr>
          <p:nvPr/>
        </p:nvSpPr>
        <p:spPr>
          <a:xfrm>
            <a:off x="180789" y="792162"/>
            <a:ext cx="8753661" cy="435133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ru-RU" sz="31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Результат</a:t>
            </a:r>
            <a:r>
              <a:rPr kumimoji="0" lang="en-US" sz="31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1: </a:t>
            </a:r>
            <a:r>
              <a:rPr kumimoji="0" lang="en-US" sz="310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Предварительные</a:t>
            </a:r>
            <a:r>
              <a:rPr kumimoji="0" lang="en-US" sz="310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ru-RU" sz="310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ТЭО </a:t>
            </a:r>
            <a:r>
              <a:rPr kumimoji="0" lang="en-US" sz="310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по</a:t>
            </a:r>
            <a:r>
              <a:rPr kumimoji="0" lang="en-US" sz="310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10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раз</a:t>
            </a:r>
            <a:r>
              <a:rPr kumimoji="0" lang="ru-RU" sz="310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витию</a:t>
            </a:r>
            <a:r>
              <a:rPr kumimoji="0" lang="en-US" sz="310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ru-RU" sz="310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ЭКШТХ</a:t>
            </a:r>
            <a:endParaRPr kumimoji="0" lang="en-US" sz="310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lvl="1">
              <a:defRPr/>
            </a:pPr>
            <a:r>
              <a:rPr lang="en-US" sz="2100" dirty="0">
                <a:cs typeface="Times New Roman" panose="02020603050405020304" pitchFamily="18" charset="0"/>
              </a:rPr>
              <a:t>Создание Международного центра торгово-экономического </a:t>
            </a:r>
            <a:r>
              <a:rPr lang="en-US" sz="2100" dirty="0" err="1">
                <a:cs typeface="Times New Roman" panose="02020603050405020304" pitchFamily="18" charset="0"/>
              </a:rPr>
              <a:t>сотрудничества</a:t>
            </a:r>
            <a:r>
              <a:rPr lang="en-US" sz="2100" dirty="0">
                <a:cs typeface="Times New Roman" panose="02020603050405020304" pitchFamily="18" charset="0"/>
              </a:rPr>
              <a:t> (</a:t>
            </a:r>
            <a:r>
              <a:rPr lang="ru-RU" sz="2100" dirty="0">
                <a:cs typeface="Times New Roman" panose="02020603050405020304" pitchFamily="18" charset="0"/>
              </a:rPr>
              <a:t>МЦТЭС</a:t>
            </a:r>
            <a:r>
              <a:rPr lang="en-US" sz="2100" dirty="0">
                <a:cs typeface="Times New Roman" panose="02020603050405020304" pitchFamily="18" charset="0"/>
              </a:rPr>
              <a:t> между Казахстаном и Узбекистаном)</a:t>
            </a:r>
          </a:p>
          <a:p>
            <a:pPr lvl="1">
              <a:defRPr/>
            </a:pPr>
            <a:r>
              <a:rPr lang="en-US" sz="2100" dirty="0" err="1">
                <a:cs typeface="Times New Roman" panose="02020603050405020304" pitchFamily="18" charset="0"/>
              </a:rPr>
              <a:t>Создание</a:t>
            </a:r>
            <a:r>
              <a:rPr lang="en-US" sz="2100" dirty="0">
                <a:cs typeface="Times New Roman" panose="02020603050405020304" pitchFamily="18" charset="0"/>
              </a:rPr>
              <a:t> </a:t>
            </a:r>
            <a:r>
              <a:rPr lang="en-US" sz="2100" dirty="0" err="1">
                <a:cs typeface="Times New Roman" panose="02020603050405020304" pitchFamily="18" charset="0"/>
              </a:rPr>
              <a:t>Торгово-логистического</a:t>
            </a:r>
            <a:r>
              <a:rPr lang="en-US" sz="2100" dirty="0">
                <a:cs typeface="Times New Roman" panose="02020603050405020304" pitchFamily="18" charset="0"/>
              </a:rPr>
              <a:t> центра в </a:t>
            </a:r>
            <a:r>
              <a:rPr lang="ru-RU" sz="2100" dirty="0">
                <a:cs typeface="Times New Roman" panose="02020603050405020304" pitchFamily="18" charset="0"/>
              </a:rPr>
              <a:t>Согдийской области </a:t>
            </a:r>
            <a:r>
              <a:rPr lang="en-US" sz="2100" dirty="0" err="1">
                <a:cs typeface="Times New Roman" panose="02020603050405020304" pitchFamily="18" charset="0"/>
              </a:rPr>
              <a:t>Таджикистана</a:t>
            </a:r>
            <a:endParaRPr lang="ru-RU" sz="2100" dirty="0">
              <a:cs typeface="Times New Roman" panose="02020603050405020304" pitchFamily="18" charset="0"/>
            </a:endParaRPr>
          </a:p>
          <a:p>
            <a:pPr marL="457200" lvl="1" indent="0">
              <a:buNone/>
              <a:defRPr/>
            </a:pPr>
            <a:endParaRPr lang="en-US" sz="2100" dirty="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ru-RU" sz="3100" b="1" dirty="0">
                <a:solidFill>
                  <a:sysClr val="windowText" lastClr="000000"/>
                </a:solidFill>
              </a:rPr>
              <a:t>Результат</a:t>
            </a:r>
            <a:r>
              <a:rPr lang="en-US" sz="3100" b="1" dirty="0">
                <a:solidFill>
                  <a:sysClr val="windowText" lastClr="000000"/>
                </a:solidFill>
              </a:rPr>
              <a:t> 2</a:t>
            </a:r>
            <a:r>
              <a:rPr lang="en-US" sz="3100" dirty="0">
                <a:solidFill>
                  <a:sysClr val="windowText" lastClr="000000"/>
                </a:solidFill>
              </a:rPr>
              <a:t>: </a:t>
            </a:r>
            <a:r>
              <a:rPr lang="en-US" sz="3100" dirty="0" err="1">
                <a:effectLst/>
                <a:latin typeface="Arial" panose="020B0604020202020204" pitchFamily="34" charset="0"/>
                <a:ea typeface="Times New Roman" panose="02020603050405020304" pitchFamily="18" charset="0"/>
                <a:cs typeface="Times New Roman" panose="02020603050405020304" pitchFamily="18" charset="0"/>
              </a:rPr>
              <a:t>Институционализация</a:t>
            </a:r>
            <a:r>
              <a:rPr lang="ru-RU" sz="3100" dirty="0">
                <a:effectLst/>
                <a:latin typeface="Arial" panose="020B0604020202020204" pitchFamily="34" charset="0"/>
                <a:ea typeface="Times New Roman" panose="02020603050405020304" pitchFamily="18" charset="0"/>
                <a:cs typeface="Times New Roman" panose="02020603050405020304" pitchFamily="18" charset="0"/>
              </a:rPr>
              <a:t> ЭКШТХ</a:t>
            </a:r>
            <a:endParaRPr lang="en-US" sz="3100" dirty="0">
              <a:effectLst/>
              <a:latin typeface="Arial" panose="020B0604020202020204" pitchFamily="34" charset="0"/>
              <a:ea typeface="Times New Roman" panose="02020603050405020304" pitchFamily="18" charset="0"/>
              <a:cs typeface="Times New Roman" panose="02020603050405020304" pitchFamily="18" charset="0"/>
            </a:endParaRPr>
          </a:p>
          <a:p>
            <a:pPr marR="0" lvl="1" fontAlgn="auto">
              <a:spcBef>
                <a:spcPts val="1000"/>
              </a:spcBef>
              <a:spcAft>
                <a:spcPts val="0"/>
              </a:spcAft>
              <a:buClrTx/>
              <a:buSzTx/>
              <a:tabLst/>
              <a:defRPr/>
            </a:pPr>
            <a:r>
              <a:rPr lang="en-US" sz="2100" dirty="0">
                <a:cs typeface="Times New Roman" panose="02020603050405020304" pitchFamily="18" charset="0"/>
              </a:rPr>
              <a:t>Подписание трехстороннего меморандума о взаимопонимании</a:t>
            </a:r>
          </a:p>
          <a:p>
            <a:pPr lvl="1">
              <a:spcBef>
                <a:spcPts val="1000"/>
              </a:spcBef>
              <a:defRPr/>
            </a:pPr>
            <a:r>
              <a:rPr lang="en-US" sz="2100" dirty="0" err="1">
                <a:ea typeface="Times New Roman" panose="02020603050405020304" pitchFamily="18" charset="0"/>
                <a:cs typeface="Times New Roman" panose="02020603050405020304" pitchFamily="18" charset="0"/>
              </a:rPr>
              <a:t>С</a:t>
            </a:r>
            <a:r>
              <a:rPr lang="en-US" sz="2100" dirty="0" err="1">
                <a:effectLst/>
                <a:latin typeface="Arial" panose="020B0604020202020204" pitchFamily="34" charset="0"/>
                <a:ea typeface="Times New Roman" panose="02020603050405020304" pitchFamily="18" charset="0"/>
                <a:cs typeface="Times New Roman" panose="02020603050405020304" pitchFamily="18" charset="0"/>
              </a:rPr>
              <a:t>оздание</a:t>
            </a:r>
            <a:r>
              <a:rPr lang="en-US" sz="2100" dirty="0">
                <a:effectLst/>
                <a:latin typeface="Arial" panose="020B0604020202020204" pitchFamily="34" charset="0"/>
                <a:ea typeface="Times New Roman" panose="02020603050405020304" pitchFamily="18" charset="0"/>
                <a:cs typeface="Times New Roman" panose="02020603050405020304" pitchFamily="18" charset="0"/>
              </a:rPr>
              <a:t> и функционирование </a:t>
            </a:r>
            <a:r>
              <a:rPr lang="en-US" sz="2100" dirty="0" err="1">
                <a:effectLst/>
                <a:latin typeface="Arial" panose="020B0604020202020204" pitchFamily="34" charset="0"/>
                <a:ea typeface="Times New Roman" panose="02020603050405020304" pitchFamily="18" charset="0"/>
                <a:cs typeface="Times New Roman" panose="02020603050405020304" pitchFamily="18" charset="0"/>
              </a:rPr>
              <a:t>Руководящего</a:t>
            </a:r>
            <a:r>
              <a:rPr lang="en-US" sz="2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100" dirty="0" err="1">
                <a:effectLst/>
                <a:latin typeface="Arial" panose="020B0604020202020204" pitchFamily="34" charset="0"/>
                <a:ea typeface="Times New Roman" panose="02020603050405020304" pitchFamily="18" charset="0"/>
                <a:cs typeface="Times New Roman" panose="02020603050405020304" pitchFamily="18" charset="0"/>
              </a:rPr>
              <a:t>комитета</a:t>
            </a:r>
            <a:r>
              <a:rPr lang="ru-RU" sz="2100" dirty="0">
                <a:effectLst/>
                <a:latin typeface="Arial" panose="020B0604020202020204" pitchFamily="34" charset="0"/>
                <a:ea typeface="Times New Roman" panose="02020603050405020304" pitchFamily="18" charset="0"/>
                <a:cs typeface="Times New Roman" panose="02020603050405020304" pitchFamily="18" charset="0"/>
              </a:rPr>
              <a:t> ЭКШТХ</a:t>
            </a:r>
            <a:r>
              <a:rPr lang="en-US" sz="2100" dirty="0">
                <a:effectLst/>
                <a:latin typeface="Arial" panose="020B0604020202020204" pitchFamily="34" charset="0"/>
                <a:ea typeface="Times New Roman" panose="02020603050405020304" pitchFamily="18" charset="0"/>
                <a:cs typeface="Times New Roman" panose="02020603050405020304" pitchFamily="18" charset="0"/>
              </a:rPr>
              <a:t> и Рабочих групп </a:t>
            </a:r>
            <a:r>
              <a:rPr lang="en-US" sz="2100" dirty="0" err="1">
                <a:effectLst/>
                <a:latin typeface="Arial" panose="020B0604020202020204" pitchFamily="34" charset="0"/>
                <a:ea typeface="Times New Roman" panose="02020603050405020304" pitchFamily="18" charset="0"/>
                <a:cs typeface="Times New Roman" panose="02020603050405020304" pitchFamily="18" charset="0"/>
              </a:rPr>
              <a:t>по</a:t>
            </a:r>
            <a:r>
              <a:rPr lang="en-US" sz="2100" dirty="0">
                <a:effectLst/>
                <a:latin typeface="Arial" panose="020B0604020202020204" pitchFamily="34" charset="0"/>
                <a:ea typeface="Times New Roman" panose="02020603050405020304" pitchFamily="18" charset="0"/>
                <a:cs typeface="Times New Roman" panose="02020603050405020304" pitchFamily="18" charset="0"/>
              </a:rPr>
              <a:t> </a:t>
            </a:r>
            <a:r>
              <a:rPr lang="ru-RU" sz="2100" dirty="0">
                <a:effectLst/>
                <a:latin typeface="Arial" panose="020B0604020202020204" pitchFamily="34" charset="0"/>
                <a:ea typeface="Times New Roman" panose="02020603050405020304" pitchFamily="18" charset="0"/>
                <a:cs typeface="Times New Roman" panose="02020603050405020304" pitchFamily="18" charset="0"/>
              </a:rPr>
              <a:t>тематическим направлениям</a:t>
            </a:r>
          </a:p>
          <a:p>
            <a:pPr marL="457200" lvl="1" indent="0">
              <a:spcBef>
                <a:spcPts val="1000"/>
              </a:spcBef>
              <a:buNone/>
              <a:defRPr/>
            </a:pPr>
            <a:endParaRPr lang="en-US" sz="2100" dirty="0">
              <a:solidFill>
                <a:sysClr val="windowText" lastClr="000000"/>
              </a:solidFill>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ru-RU" sz="3100" b="1" dirty="0">
                <a:solidFill>
                  <a:sysClr val="windowText" lastClr="000000"/>
                </a:solidFill>
                <a:effectLst/>
                <a:latin typeface="Arial" panose="020B0604020202020204" pitchFamily="34" charset="0"/>
                <a:ea typeface="Times New Roman" panose="02020603050405020304" pitchFamily="18" charset="0"/>
                <a:cs typeface="Times New Roman" panose="02020603050405020304" pitchFamily="18" charset="0"/>
              </a:rPr>
              <a:t>Результат</a:t>
            </a:r>
            <a:r>
              <a:rPr lang="en-US" sz="3100" b="1" dirty="0">
                <a:solidFill>
                  <a:sysClr val="windowText" lastClr="000000"/>
                </a:solidFill>
                <a:effectLst/>
                <a:latin typeface="Arial" panose="020B0604020202020204" pitchFamily="34" charset="0"/>
                <a:ea typeface="Times New Roman" panose="02020603050405020304" pitchFamily="18" charset="0"/>
                <a:cs typeface="Times New Roman" panose="02020603050405020304" pitchFamily="18" charset="0"/>
              </a:rPr>
              <a:t> 3: </a:t>
            </a:r>
            <a:r>
              <a:rPr kumimoji="0" lang="en-US" sz="310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Обмен знаниями и наращивание </a:t>
            </a:r>
            <a:r>
              <a:rPr kumimoji="0" lang="en-US" sz="310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потенциала</a:t>
            </a:r>
            <a:r>
              <a:rPr kumimoji="0" lang="en-US" sz="310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lang="ru-RU" sz="3100" dirty="0">
                <a:solidFill>
                  <a:sysClr val="windowText" lastClr="000000"/>
                </a:solidFill>
              </a:rPr>
              <a:t>в области</a:t>
            </a:r>
            <a:r>
              <a:rPr kumimoji="0" lang="ru-RU" sz="310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lang="en-US" sz="3100" dirty="0" err="1">
                <a:effectLst/>
                <a:latin typeface="Arial" panose="020B0604020202020204" pitchFamily="34" charset="0"/>
                <a:ea typeface="Times New Roman" panose="02020603050405020304" pitchFamily="18" charset="0"/>
              </a:rPr>
              <a:t>развити</a:t>
            </a:r>
            <a:r>
              <a:rPr lang="ru-RU" sz="3100" dirty="0">
                <a:effectLst/>
                <a:latin typeface="Arial" panose="020B0604020202020204" pitchFamily="34" charset="0"/>
                <a:ea typeface="Times New Roman" panose="02020603050405020304" pitchFamily="18" charset="0"/>
              </a:rPr>
              <a:t>я экономического</a:t>
            </a:r>
            <a:r>
              <a:rPr lang="en-US" sz="3100" dirty="0">
                <a:effectLst/>
                <a:latin typeface="Arial" panose="020B0604020202020204" pitchFamily="34" charset="0"/>
                <a:ea typeface="Times New Roman" panose="02020603050405020304" pitchFamily="18" charset="0"/>
              </a:rPr>
              <a:t> </a:t>
            </a:r>
            <a:r>
              <a:rPr lang="en-US" sz="3100" dirty="0" err="1">
                <a:effectLst/>
                <a:latin typeface="Arial" panose="020B0604020202020204" pitchFamily="34" charset="0"/>
                <a:ea typeface="Times New Roman" panose="02020603050405020304" pitchFamily="18" charset="0"/>
              </a:rPr>
              <a:t>коридора</a:t>
            </a:r>
            <a:r>
              <a:rPr lang="en-US" sz="3100" dirty="0">
                <a:effectLst/>
                <a:latin typeface="Arial" panose="020B0604020202020204" pitchFamily="34" charset="0"/>
                <a:ea typeface="Times New Roman" panose="02020603050405020304" pitchFamily="18" charset="0"/>
              </a:rPr>
              <a:t> (</a:t>
            </a:r>
            <a:r>
              <a:rPr lang="ru-RU" sz="3100" dirty="0">
                <a:effectLst/>
                <a:latin typeface="Arial" panose="020B0604020202020204" pitchFamily="34" charset="0"/>
                <a:ea typeface="Times New Roman" panose="02020603050405020304" pitchFamily="18" charset="0"/>
              </a:rPr>
              <a:t>РЭК</a:t>
            </a:r>
            <a:r>
              <a:rPr lang="en-US" sz="3100" dirty="0">
                <a:effectLst/>
                <a:latin typeface="Arial" panose="020B0604020202020204" pitchFamily="34" charset="0"/>
                <a:ea typeface="Times New Roman" panose="02020603050405020304" pitchFamily="18" charset="0"/>
              </a:rPr>
              <a:t>)</a:t>
            </a:r>
          </a:p>
          <a:p>
            <a:pPr marR="0" lvl="1" fontAlgn="auto">
              <a:spcBef>
                <a:spcPts val="1000"/>
              </a:spcBef>
              <a:spcAft>
                <a:spcPts val="0"/>
              </a:spcAft>
              <a:buClrTx/>
              <a:buSzTx/>
              <a:tabLst/>
              <a:defRPr/>
            </a:pPr>
            <a:r>
              <a:rPr lang="en-US" sz="2100" dirty="0" err="1">
                <a:cs typeface="Times New Roman" panose="02020603050405020304" pitchFamily="18" charset="0"/>
              </a:rPr>
              <a:t>Учебные</a:t>
            </a:r>
            <a:r>
              <a:rPr lang="en-US" sz="2100" dirty="0">
                <a:cs typeface="Times New Roman" panose="02020603050405020304" pitchFamily="18" charset="0"/>
              </a:rPr>
              <a:t> </a:t>
            </a:r>
            <a:r>
              <a:rPr lang="en-US" sz="2100" dirty="0" err="1">
                <a:cs typeface="Times New Roman" panose="02020603050405020304" pitchFamily="18" charset="0"/>
              </a:rPr>
              <a:t>семинары</a:t>
            </a:r>
            <a:r>
              <a:rPr lang="ru-RU" sz="2100" dirty="0">
                <a:cs typeface="Times New Roman" panose="02020603050405020304" pitchFamily="18" charset="0"/>
              </a:rPr>
              <a:t> по вопросам РЭК</a:t>
            </a:r>
            <a:endParaRPr lang="en-US" sz="2100" dirty="0">
              <a:cs typeface="Times New Roman" panose="02020603050405020304" pitchFamily="18" charset="0"/>
            </a:endParaRPr>
          </a:p>
          <a:p>
            <a:pPr marR="0" lvl="1" fontAlgn="auto">
              <a:spcBef>
                <a:spcPts val="1000"/>
              </a:spcBef>
              <a:spcAft>
                <a:spcPts val="0"/>
              </a:spcAft>
              <a:buClrTx/>
              <a:buSzTx/>
              <a:tabLst/>
              <a:defRPr/>
            </a:pPr>
            <a:r>
              <a:rPr lang="ru-RU" sz="2100" dirty="0">
                <a:effectLst/>
                <a:latin typeface="Arial" panose="020B0604020202020204" pitchFamily="34" charset="0"/>
                <a:ea typeface="Times New Roman" panose="02020603050405020304" pitchFamily="18" charset="0"/>
                <a:cs typeface="Times New Roman" panose="02020603050405020304" pitchFamily="18" charset="0"/>
              </a:rPr>
              <a:t>Учебные</a:t>
            </a:r>
            <a:r>
              <a:rPr lang="en-US" sz="2100" dirty="0">
                <a:effectLst/>
                <a:latin typeface="Arial" panose="020B0604020202020204" pitchFamily="34" charset="0"/>
                <a:ea typeface="Times New Roman" panose="02020603050405020304" pitchFamily="18" charset="0"/>
                <a:cs typeface="Times New Roman" panose="02020603050405020304" pitchFamily="18" charset="0"/>
              </a:rPr>
              <a:t> поездки в другие регионы и страны для </a:t>
            </a:r>
            <a:r>
              <a:rPr lang="en-US" sz="2100" dirty="0" err="1">
                <a:effectLst/>
                <a:latin typeface="Arial" panose="020B0604020202020204" pitchFamily="34" charset="0"/>
                <a:ea typeface="Times New Roman" panose="02020603050405020304" pitchFamily="18" charset="0"/>
                <a:cs typeface="Times New Roman" panose="02020603050405020304" pitchFamily="18" charset="0"/>
              </a:rPr>
              <a:t>изучения</a:t>
            </a:r>
            <a:r>
              <a:rPr lang="en-US" sz="2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100" dirty="0" err="1">
                <a:effectLst/>
                <a:latin typeface="Arial" panose="020B0604020202020204" pitchFamily="34" charset="0"/>
                <a:ea typeface="Times New Roman" panose="02020603050405020304" pitchFamily="18" charset="0"/>
                <a:cs typeface="Times New Roman" panose="02020603050405020304" pitchFamily="18" charset="0"/>
              </a:rPr>
              <a:t>передов</a:t>
            </a:r>
            <a:r>
              <a:rPr lang="ru-RU" sz="2100" dirty="0" err="1">
                <a:effectLst/>
                <a:latin typeface="Arial" panose="020B0604020202020204" pitchFamily="34" charset="0"/>
                <a:ea typeface="Times New Roman" panose="02020603050405020304" pitchFamily="18" charset="0"/>
                <a:cs typeface="Times New Roman" panose="02020603050405020304" pitchFamily="18" charset="0"/>
              </a:rPr>
              <a:t>ых</a:t>
            </a:r>
            <a:r>
              <a:rPr lang="en-US" sz="2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100" dirty="0" err="1">
                <a:effectLst/>
                <a:latin typeface="Arial" panose="020B0604020202020204" pitchFamily="34" charset="0"/>
                <a:ea typeface="Times New Roman" panose="02020603050405020304" pitchFamily="18" charset="0"/>
                <a:cs typeface="Times New Roman" panose="02020603050405020304" pitchFamily="18" charset="0"/>
              </a:rPr>
              <a:t>практик</a:t>
            </a:r>
            <a:r>
              <a:rPr lang="ru-RU" sz="2100" dirty="0">
                <a:effectLst/>
                <a:latin typeface="Arial" panose="020B0604020202020204" pitchFamily="34" charset="0"/>
                <a:ea typeface="Times New Roman" panose="02020603050405020304" pitchFamily="18" charset="0"/>
                <a:cs typeface="Times New Roman" panose="02020603050405020304" pitchFamily="18" charset="0"/>
              </a:rPr>
              <a:t> РЭК</a:t>
            </a:r>
            <a:endParaRPr kumimoji="0" lang="en-US" sz="210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lang="en-US" sz="2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4678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81A7C4-7E1F-450E-A6C8-D9A3E04602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789" y="72349"/>
            <a:ext cx="682811" cy="682811"/>
          </a:xfrm>
          <a:prstGeom prst="rect">
            <a:avLst/>
          </a:prstGeom>
        </p:spPr>
      </p:pic>
      <p:sp>
        <p:nvSpPr>
          <p:cNvPr id="3" name="Title 1"/>
          <p:cNvSpPr txBox="1">
            <a:spLocks/>
          </p:cNvSpPr>
          <p:nvPr/>
        </p:nvSpPr>
        <p:spPr>
          <a:xfrm>
            <a:off x="-270538" y="-221457"/>
            <a:ext cx="10138437"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2400" b="1" dirty="0" err="1">
                <a:solidFill>
                  <a:sysClr val="windowText" lastClr="000000"/>
                </a:solidFill>
              </a:rPr>
              <a:t>Следующие</a:t>
            </a:r>
            <a:r>
              <a:rPr lang="en-US" sz="2400" b="1" dirty="0">
                <a:solidFill>
                  <a:sysClr val="windowText" lastClr="000000"/>
                </a:solidFill>
              </a:rPr>
              <a:t> </a:t>
            </a:r>
            <a:r>
              <a:rPr lang="ru-RU" sz="2400" b="1" dirty="0">
                <a:solidFill>
                  <a:sysClr val="windowText" lastClr="000000"/>
                </a:solidFill>
              </a:rPr>
              <a:t>ш</a:t>
            </a:r>
            <a:r>
              <a:rPr lang="en-US" sz="2400" b="1" dirty="0" err="1">
                <a:solidFill>
                  <a:sysClr val="windowText" lastClr="000000"/>
                </a:solidFill>
              </a:rPr>
              <a:t>аги</a:t>
            </a:r>
            <a:endParaRPr kumimoji="0" lang="en-US" sz="2400" b="1"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
        <p:nvSpPr>
          <p:cNvPr id="5" name="Content Placeholder 3"/>
          <p:cNvSpPr txBox="1">
            <a:spLocks/>
          </p:cNvSpPr>
          <p:nvPr/>
        </p:nvSpPr>
        <p:spPr>
          <a:xfrm>
            <a:off x="180789" y="792162"/>
            <a:ext cx="8753661" cy="4351338"/>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ru-RU" sz="33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Результат</a:t>
            </a:r>
            <a:r>
              <a:rPr kumimoji="0" lang="en-US" sz="33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1: </a:t>
            </a:r>
            <a:r>
              <a:rPr kumimoji="0" lang="en-US" sz="330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Предварительные</a:t>
            </a:r>
            <a:r>
              <a:rPr kumimoji="0" lang="en-US" sz="330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lang="ru-RU" sz="3300" dirty="0">
                <a:solidFill>
                  <a:sysClr val="windowText" lastClr="000000"/>
                </a:solidFill>
              </a:rPr>
              <a:t>ТЭО</a:t>
            </a:r>
            <a:r>
              <a:rPr kumimoji="0" lang="en-US" sz="330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330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по</a:t>
            </a:r>
            <a:r>
              <a:rPr kumimoji="0" lang="en-US" sz="330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ru-RU" sz="330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развитию ЭКШТХ</a:t>
            </a:r>
            <a:endParaRPr kumimoji="0" lang="en-US" sz="330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lvl="1">
              <a:defRPr/>
            </a:pPr>
            <a:r>
              <a:rPr lang="en-US" sz="2700" dirty="0">
                <a:cs typeface="Times New Roman" panose="02020603050405020304" pitchFamily="18" charset="0"/>
              </a:rPr>
              <a:t>Для </a:t>
            </a:r>
            <a:r>
              <a:rPr lang="en-US" sz="2700" dirty="0" err="1">
                <a:cs typeface="Times New Roman" panose="02020603050405020304" pitchFamily="18" charset="0"/>
              </a:rPr>
              <a:t>проведения</a:t>
            </a:r>
            <a:r>
              <a:rPr lang="en-US" sz="2700" dirty="0">
                <a:cs typeface="Times New Roman" panose="02020603050405020304" pitchFamily="18" charset="0"/>
              </a:rPr>
              <a:t> </a:t>
            </a:r>
            <a:r>
              <a:rPr lang="ru-RU" sz="2700" dirty="0">
                <a:cs typeface="Times New Roman" panose="02020603050405020304" pitchFamily="18" charset="0"/>
              </a:rPr>
              <a:t>двух ТЭО</a:t>
            </a:r>
            <a:r>
              <a:rPr lang="en-US" sz="2700" dirty="0">
                <a:cs typeface="Times New Roman" panose="02020603050405020304" pitchFamily="18" charset="0"/>
              </a:rPr>
              <a:t> будет привлечена </a:t>
            </a:r>
            <a:r>
              <a:rPr lang="en-US" sz="2700" dirty="0" err="1">
                <a:cs typeface="Times New Roman" panose="02020603050405020304" pitchFamily="18" charset="0"/>
              </a:rPr>
              <a:t>консалтинговая</a:t>
            </a:r>
            <a:r>
              <a:rPr lang="en-US" sz="2700" dirty="0">
                <a:cs typeface="Times New Roman" panose="02020603050405020304" pitchFamily="18" charset="0"/>
              </a:rPr>
              <a:t> </a:t>
            </a:r>
            <a:r>
              <a:rPr lang="ru-RU" sz="2700" dirty="0">
                <a:cs typeface="Times New Roman" panose="02020603050405020304" pitchFamily="18" charset="0"/>
              </a:rPr>
              <a:t>компания</a:t>
            </a:r>
            <a:endParaRPr lang="en-US" sz="2700" dirty="0">
              <a:cs typeface="Times New Roman" panose="02020603050405020304" pitchFamily="18" charset="0"/>
            </a:endParaRPr>
          </a:p>
          <a:p>
            <a:pPr lvl="1">
              <a:defRPr/>
            </a:pPr>
            <a:r>
              <a:rPr lang="ru-RU" sz="2700" dirty="0">
                <a:cs typeface="Times New Roman" panose="02020603050405020304" pitchFamily="18" charset="0"/>
              </a:rPr>
              <a:t>Желательна сильная государственная поддержка, учитывая сложность проектов: большой объем и анализ данных по широкому кругу областей.</a:t>
            </a:r>
            <a:endParaRPr lang="en-US" sz="2700" dirty="0">
              <a:cs typeface="Times New Roman" panose="02020603050405020304" pitchFamily="18" charset="0"/>
            </a:endParaRPr>
          </a:p>
          <a:p>
            <a:pPr lvl="1">
              <a:defRPr/>
            </a:pPr>
            <a:r>
              <a:rPr lang="en-US" sz="2700" dirty="0">
                <a:cs typeface="Times New Roman" panose="02020603050405020304" pitchFamily="18" charset="0"/>
              </a:rPr>
              <a:t>Страновые и региональные консультации в 3 и 4 кварталах 2021 года</a:t>
            </a:r>
          </a:p>
          <a:p>
            <a:pPr lvl="1">
              <a:defRPr/>
            </a:pPr>
            <a:r>
              <a:rPr lang="en-US" sz="2700" dirty="0">
                <a:cs typeface="Times New Roman" panose="02020603050405020304" pitchFamily="18" charset="0"/>
              </a:rPr>
              <a:t>Возможные полевые исследования в странах в зависимости </a:t>
            </a:r>
            <a:r>
              <a:rPr lang="en-US" sz="2700" dirty="0" err="1">
                <a:cs typeface="Times New Roman" panose="02020603050405020304" pitchFamily="18" charset="0"/>
              </a:rPr>
              <a:t>от</a:t>
            </a:r>
            <a:r>
              <a:rPr lang="en-US" sz="2700" dirty="0">
                <a:cs typeface="Times New Roman" panose="02020603050405020304" pitchFamily="18" charset="0"/>
              </a:rPr>
              <a:t> </a:t>
            </a:r>
            <a:r>
              <a:rPr lang="en-US" sz="2700" dirty="0" err="1">
                <a:cs typeface="Times New Roman" panose="02020603050405020304" pitchFamily="18" charset="0"/>
              </a:rPr>
              <a:t>ситуации</a:t>
            </a:r>
            <a:r>
              <a:rPr lang="ru-RU" sz="2700" dirty="0">
                <a:cs typeface="Times New Roman" panose="02020603050405020304" pitchFamily="18" charset="0"/>
              </a:rPr>
              <a:t> с пандемией</a:t>
            </a:r>
            <a:endParaRPr lang="en-US" sz="2700" dirty="0">
              <a:cs typeface="Times New Roman" panose="02020603050405020304" pitchFamily="18" charset="0"/>
            </a:endParaRPr>
          </a:p>
          <a:p>
            <a:pPr lvl="1">
              <a:defRPr/>
            </a:pPr>
            <a:r>
              <a:rPr lang="en-US" sz="2700" dirty="0" err="1">
                <a:cs typeface="Times New Roman" panose="02020603050405020304" pitchFamily="18" charset="0"/>
              </a:rPr>
              <a:t>Предполагаемое</a:t>
            </a:r>
            <a:r>
              <a:rPr lang="en-US" sz="2700" dirty="0">
                <a:cs typeface="Times New Roman" panose="02020603050405020304" pitchFamily="18" charset="0"/>
              </a:rPr>
              <a:t> завершение </a:t>
            </a:r>
            <a:r>
              <a:rPr lang="en-US" sz="2700" dirty="0" err="1">
                <a:cs typeface="Times New Roman" panose="02020603050405020304" pitchFamily="18" charset="0"/>
              </a:rPr>
              <a:t>двух</a:t>
            </a:r>
            <a:r>
              <a:rPr lang="en-US" sz="2700" dirty="0">
                <a:cs typeface="Times New Roman" panose="02020603050405020304" pitchFamily="18" charset="0"/>
              </a:rPr>
              <a:t> </a:t>
            </a:r>
            <a:r>
              <a:rPr lang="ru-RU" sz="2700" dirty="0">
                <a:cs typeface="Times New Roman" panose="02020603050405020304" pitchFamily="18" charset="0"/>
              </a:rPr>
              <a:t>ТЭО</a:t>
            </a:r>
            <a:r>
              <a:rPr lang="en-US" sz="2700" dirty="0">
                <a:cs typeface="Times New Roman" panose="02020603050405020304" pitchFamily="18" charset="0"/>
              </a:rPr>
              <a:t> в 2022 году</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ru-RU" sz="3300" b="1" dirty="0">
                <a:solidFill>
                  <a:sysClr val="windowText" lastClr="000000"/>
                </a:solidFill>
              </a:rPr>
              <a:t>Результат</a:t>
            </a:r>
            <a:r>
              <a:rPr lang="en-US" sz="3300" b="1" dirty="0">
                <a:solidFill>
                  <a:sysClr val="windowText" lastClr="000000"/>
                </a:solidFill>
              </a:rPr>
              <a:t> 2</a:t>
            </a:r>
            <a:r>
              <a:rPr lang="en-US" sz="3300" dirty="0">
                <a:solidFill>
                  <a:sysClr val="windowText" lastClr="000000"/>
                </a:solidFill>
              </a:rPr>
              <a:t>: </a:t>
            </a:r>
            <a:r>
              <a:rPr lang="en-US" sz="3300" dirty="0" err="1">
                <a:effectLst/>
                <a:latin typeface="Arial" panose="020B0604020202020204" pitchFamily="34" charset="0"/>
                <a:ea typeface="Times New Roman" panose="02020603050405020304" pitchFamily="18" charset="0"/>
                <a:cs typeface="Times New Roman" panose="02020603050405020304" pitchFamily="18" charset="0"/>
              </a:rPr>
              <a:t>Институционализация</a:t>
            </a:r>
            <a:r>
              <a:rPr lang="en-US" sz="3300" dirty="0">
                <a:effectLst/>
                <a:latin typeface="Arial" panose="020B0604020202020204" pitchFamily="34" charset="0"/>
                <a:ea typeface="Times New Roman" panose="02020603050405020304" pitchFamily="18" charset="0"/>
                <a:cs typeface="Times New Roman" panose="02020603050405020304" pitchFamily="18" charset="0"/>
              </a:rPr>
              <a:t> </a:t>
            </a:r>
            <a:r>
              <a:rPr lang="ru-RU" sz="3300" dirty="0">
                <a:effectLst/>
                <a:latin typeface="Arial" panose="020B0604020202020204" pitchFamily="34" charset="0"/>
                <a:ea typeface="Times New Roman" panose="02020603050405020304" pitchFamily="18" charset="0"/>
                <a:cs typeface="Times New Roman" panose="02020603050405020304" pitchFamily="18" charset="0"/>
              </a:rPr>
              <a:t>ЭКШТХ</a:t>
            </a:r>
            <a:endParaRPr lang="en-US" sz="3300" dirty="0">
              <a:effectLst/>
              <a:latin typeface="Arial" panose="020B0604020202020204" pitchFamily="34" charset="0"/>
              <a:ea typeface="Times New Roman" panose="02020603050405020304" pitchFamily="18" charset="0"/>
              <a:cs typeface="Times New Roman" panose="02020603050405020304" pitchFamily="18" charset="0"/>
            </a:endParaRPr>
          </a:p>
          <a:p>
            <a:pPr lvl="1">
              <a:defRPr/>
            </a:pPr>
            <a:r>
              <a:rPr lang="en-US" sz="2700" dirty="0">
                <a:cs typeface="Times New Roman" panose="02020603050405020304" pitchFamily="18" charset="0"/>
              </a:rPr>
              <a:t>Создание и функционирование Руководящего комитета и </a:t>
            </a:r>
            <a:r>
              <a:rPr lang="ru-RU" sz="2700" dirty="0">
                <a:cs typeface="Times New Roman" panose="02020603050405020304" pitchFamily="18" charset="0"/>
              </a:rPr>
              <a:t>р</a:t>
            </a:r>
            <a:r>
              <a:rPr lang="en-US" sz="2700" dirty="0" err="1">
                <a:cs typeface="Times New Roman" panose="02020603050405020304" pitchFamily="18" charset="0"/>
              </a:rPr>
              <a:t>абочих</a:t>
            </a:r>
            <a:r>
              <a:rPr lang="en-US" sz="2700" dirty="0">
                <a:cs typeface="Times New Roman" panose="02020603050405020304" pitchFamily="18" charset="0"/>
              </a:rPr>
              <a:t> </a:t>
            </a:r>
            <a:r>
              <a:rPr lang="en-US" sz="2700" dirty="0" err="1">
                <a:cs typeface="Times New Roman" panose="02020603050405020304" pitchFamily="18" charset="0"/>
              </a:rPr>
              <a:t>групп</a:t>
            </a:r>
            <a:r>
              <a:rPr lang="ru-RU" sz="2700" dirty="0">
                <a:cs typeface="Times New Roman" panose="02020603050405020304" pitchFamily="18" charset="0"/>
              </a:rPr>
              <a:t> ЭКШТХ</a:t>
            </a:r>
            <a:r>
              <a:rPr lang="en-US" sz="2700" dirty="0">
                <a:cs typeface="Times New Roman" panose="02020603050405020304" pitchFamily="18" charset="0"/>
              </a:rPr>
              <a:t> </a:t>
            </a:r>
            <a:r>
              <a:rPr lang="ru-RU" sz="2700" dirty="0">
                <a:cs typeface="Times New Roman" panose="02020603050405020304" pitchFamily="18" charset="0"/>
              </a:rPr>
              <a:t>по</a:t>
            </a:r>
            <a:r>
              <a:rPr lang="en-US" sz="2700" dirty="0">
                <a:cs typeface="Times New Roman" panose="02020603050405020304" pitchFamily="18" charset="0"/>
              </a:rPr>
              <a:t> </a:t>
            </a:r>
            <a:r>
              <a:rPr lang="ru-RU" sz="2700" dirty="0">
                <a:cs typeface="Times New Roman" panose="02020603050405020304" pitchFamily="18" charset="0"/>
              </a:rPr>
              <a:t>тематическим направлениям</a:t>
            </a:r>
            <a:endParaRPr lang="en-US" sz="2700" dirty="0">
              <a:cs typeface="Times New Roman" panose="02020603050405020304" pitchFamily="18" charset="0"/>
            </a:endParaRPr>
          </a:p>
          <a:p>
            <a:pPr lvl="1">
              <a:defRPr/>
            </a:pPr>
            <a:r>
              <a:rPr lang="en-US" sz="2700" dirty="0">
                <a:cs typeface="Times New Roman" panose="02020603050405020304" pitchFamily="18" charset="0"/>
              </a:rPr>
              <a:t>Создание Руководящего </a:t>
            </a:r>
            <a:r>
              <a:rPr lang="en-US" sz="2700" dirty="0" err="1">
                <a:cs typeface="Times New Roman" panose="02020603050405020304" pitchFamily="18" charset="0"/>
              </a:rPr>
              <a:t>комитета</a:t>
            </a:r>
            <a:r>
              <a:rPr lang="en-US" sz="2700" dirty="0">
                <a:cs typeface="Times New Roman" panose="02020603050405020304" pitchFamily="18" charset="0"/>
              </a:rPr>
              <a:t> </a:t>
            </a:r>
            <a:r>
              <a:rPr lang="ru-RU" sz="2700" dirty="0">
                <a:cs typeface="Times New Roman" panose="02020603050405020304" pitchFamily="18" charset="0"/>
              </a:rPr>
              <a:t>ЭКШТХ</a:t>
            </a:r>
            <a:r>
              <a:rPr lang="en-US" sz="2700" dirty="0">
                <a:cs typeface="Times New Roman" panose="02020603050405020304" pitchFamily="18" charset="0"/>
              </a:rPr>
              <a:t> </a:t>
            </a:r>
            <a:r>
              <a:rPr lang="ru-RU" sz="2700" dirty="0">
                <a:cs typeface="Times New Roman" panose="02020603050405020304" pitchFamily="18" charset="0"/>
              </a:rPr>
              <a:t>одновременно </a:t>
            </a:r>
            <a:r>
              <a:rPr lang="en-US" sz="2700" dirty="0">
                <a:cs typeface="Times New Roman" panose="02020603050405020304" pitchFamily="18" charset="0"/>
              </a:rPr>
              <a:t>с подписанием трехстороннего меморандума о взаимопонимании по </a:t>
            </a:r>
            <a:r>
              <a:rPr lang="en-US" sz="2700" dirty="0" err="1">
                <a:cs typeface="Times New Roman" panose="02020603050405020304" pitchFamily="18" charset="0"/>
              </a:rPr>
              <a:t>развитию</a:t>
            </a:r>
            <a:r>
              <a:rPr lang="en-US" sz="2700" dirty="0">
                <a:cs typeface="Times New Roman" panose="02020603050405020304" pitchFamily="18" charset="0"/>
              </a:rPr>
              <a:t> </a:t>
            </a:r>
            <a:r>
              <a:rPr lang="ru-RU" sz="2700" dirty="0">
                <a:cs typeface="Times New Roman" panose="02020603050405020304" pitchFamily="18" charset="0"/>
              </a:rPr>
              <a:t> ЭКШТХ</a:t>
            </a:r>
          </a:p>
          <a:p>
            <a:pPr lvl="1">
              <a:defRPr/>
            </a:pPr>
            <a:r>
              <a:rPr lang="en-US" sz="2700" dirty="0" err="1">
                <a:cs typeface="Times New Roman" panose="02020603050405020304" pitchFamily="18" charset="0"/>
              </a:rPr>
              <a:t>Первая</a:t>
            </a:r>
            <a:r>
              <a:rPr lang="en-US" sz="2700" dirty="0">
                <a:cs typeface="Times New Roman" panose="02020603050405020304" pitchFamily="18" charset="0"/>
              </a:rPr>
              <a:t> рабочая группа </a:t>
            </a:r>
            <a:r>
              <a:rPr lang="en-US" sz="2700" dirty="0" err="1">
                <a:cs typeface="Times New Roman" panose="02020603050405020304" pitchFamily="18" charset="0"/>
              </a:rPr>
              <a:t>по</a:t>
            </a:r>
            <a:r>
              <a:rPr lang="en-US" sz="2700" dirty="0">
                <a:cs typeface="Times New Roman" panose="02020603050405020304" pitchFamily="18" charset="0"/>
              </a:rPr>
              <a:t> </a:t>
            </a:r>
            <a:r>
              <a:rPr lang="en-US" sz="2700" dirty="0" err="1">
                <a:cs typeface="Times New Roman" panose="02020603050405020304" pitchFamily="18" charset="0"/>
              </a:rPr>
              <a:t>трансграничн</a:t>
            </a:r>
            <a:r>
              <a:rPr lang="ru-RU" sz="2700" dirty="0" err="1">
                <a:cs typeface="Times New Roman" panose="02020603050405020304" pitchFamily="18" charset="0"/>
              </a:rPr>
              <a:t>ым</a:t>
            </a:r>
            <a:r>
              <a:rPr lang="ru-RU" sz="2700" dirty="0">
                <a:cs typeface="Times New Roman" panose="02020603050405020304" pitchFamily="18" charset="0"/>
              </a:rPr>
              <a:t> перевозкам</a:t>
            </a:r>
            <a:r>
              <a:rPr lang="en-US" sz="2700" dirty="0">
                <a:cs typeface="Times New Roman" panose="02020603050405020304" pitchFamily="18" charset="0"/>
              </a:rPr>
              <a:t>, торговле и логистике будет создана после найма </a:t>
            </a:r>
            <a:r>
              <a:rPr lang="en-US" sz="2700" dirty="0" err="1">
                <a:cs typeface="Times New Roman" panose="02020603050405020304" pitchFamily="18" charset="0"/>
              </a:rPr>
              <a:t>консалтинговой</a:t>
            </a:r>
            <a:r>
              <a:rPr lang="en-US" sz="2700" dirty="0">
                <a:cs typeface="Times New Roman" panose="02020603050405020304" pitchFamily="18" charset="0"/>
              </a:rPr>
              <a:t> </a:t>
            </a:r>
            <a:r>
              <a:rPr lang="ru-RU" sz="2700" dirty="0">
                <a:cs typeface="Times New Roman" panose="02020603050405020304" pitchFamily="18" charset="0"/>
              </a:rPr>
              <a:t>компании</a:t>
            </a:r>
            <a:r>
              <a:rPr lang="en-US" sz="2700" dirty="0">
                <a:cs typeface="Times New Roman" panose="02020603050405020304" pitchFamily="18" charset="0"/>
              </a:rPr>
              <a:t> </a:t>
            </a:r>
            <a:r>
              <a:rPr lang="ru-RU" sz="2700" dirty="0">
                <a:cs typeface="Times New Roman" panose="02020603050405020304" pitchFamily="18" charset="0"/>
              </a:rPr>
              <a:t>для проведения двух ТЭО</a:t>
            </a:r>
            <a:r>
              <a:rPr lang="en-US" sz="2700" dirty="0">
                <a:cs typeface="Times New Roman" panose="02020603050405020304" pitchFamily="18" charset="0"/>
              </a:rPr>
              <a:t>.</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ru-RU" sz="3300" b="1" dirty="0">
                <a:solidFill>
                  <a:sysClr val="windowText" lastClr="000000"/>
                </a:solidFill>
                <a:effectLst/>
                <a:latin typeface="Arial" panose="020B0604020202020204" pitchFamily="34" charset="0"/>
                <a:ea typeface="Times New Roman" panose="02020603050405020304" pitchFamily="18" charset="0"/>
                <a:cs typeface="Times New Roman" panose="02020603050405020304" pitchFamily="18" charset="0"/>
              </a:rPr>
              <a:t>Результат</a:t>
            </a:r>
            <a:r>
              <a:rPr lang="en-US" sz="3300" b="1" dirty="0">
                <a:solidFill>
                  <a:sysClr val="windowText" lastClr="000000"/>
                </a:solidFill>
                <a:effectLst/>
                <a:latin typeface="Arial" panose="020B0604020202020204" pitchFamily="34" charset="0"/>
                <a:ea typeface="Times New Roman" panose="02020603050405020304" pitchFamily="18" charset="0"/>
                <a:cs typeface="Times New Roman" panose="02020603050405020304" pitchFamily="18" charset="0"/>
              </a:rPr>
              <a:t> 3: </a:t>
            </a:r>
            <a:r>
              <a:rPr kumimoji="0" lang="en-US" sz="330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Обмен знаниями и наращивание потенциала в </a:t>
            </a:r>
            <a:r>
              <a:rPr kumimoji="0" lang="en-US" sz="3300"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области</a:t>
            </a:r>
            <a:r>
              <a:rPr kumimoji="0" lang="en-US" sz="330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ru-RU" sz="330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развития </a:t>
            </a:r>
            <a:r>
              <a:rPr lang="ru-RU" sz="3300" dirty="0">
                <a:solidFill>
                  <a:sysClr val="windowText" lastClr="000000"/>
                </a:solidFill>
                <a:effectLst/>
                <a:latin typeface="Arial" panose="020B0604020202020204" pitchFamily="34" charset="0"/>
                <a:ea typeface="+mn-ea"/>
                <a:cs typeface="Times New Roman" panose="02020603050405020304" pitchFamily="18" charset="0"/>
              </a:rPr>
              <a:t>экономического</a:t>
            </a:r>
            <a:r>
              <a:rPr lang="en-US" sz="3300" dirty="0">
                <a:effectLst/>
                <a:latin typeface="Arial" panose="020B0604020202020204" pitchFamily="34" charset="0"/>
                <a:ea typeface="Times New Roman" panose="02020603050405020304" pitchFamily="18" charset="0"/>
              </a:rPr>
              <a:t> </a:t>
            </a:r>
            <a:r>
              <a:rPr lang="en-US" sz="3300" dirty="0" err="1">
                <a:effectLst/>
                <a:latin typeface="Arial" panose="020B0604020202020204" pitchFamily="34" charset="0"/>
                <a:ea typeface="Times New Roman" panose="02020603050405020304" pitchFamily="18" charset="0"/>
              </a:rPr>
              <a:t>коридор</a:t>
            </a:r>
            <a:r>
              <a:rPr lang="ru-RU" sz="3300" dirty="0">
                <a:effectLst/>
                <a:latin typeface="Arial" panose="020B0604020202020204" pitchFamily="34" charset="0"/>
                <a:ea typeface="Times New Roman" panose="02020603050405020304" pitchFamily="18" charset="0"/>
              </a:rPr>
              <a:t>а </a:t>
            </a:r>
            <a:r>
              <a:rPr lang="en-US" sz="3300" dirty="0">
                <a:effectLst/>
                <a:latin typeface="Arial" panose="020B0604020202020204" pitchFamily="34" charset="0"/>
                <a:ea typeface="Times New Roman" panose="02020603050405020304" pitchFamily="18" charset="0"/>
              </a:rPr>
              <a:t>(</a:t>
            </a:r>
            <a:r>
              <a:rPr lang="ru-RU" sz="3300" dirty="0">
                <a:effectLst/>
                <a:latin typeface="Arial" panose="020B0604020202020204" pitchFamily="34" charset="0"/>
                <a:ea typeface="Times New Roman" panose="02020603050405020304" pitchFamily="18" charset="0"/>
              </a:rPr>
              <a:t>РЭК</a:t>
            </a:r>
            <a:r>
              <a:rPr lang="en-US" sz="3300" dirty="0">
                <a:effectLst/>
                <a:latin typeface="Arial" panose="020B0604020202020204" pitchFamily="34" charset="0"/>
                <a:ea typeface="Times New Roman" panose="02020603050405020304" pitchFamily="18" charset="0"/>
              </a:rPr>
              <a:t>)</a:t>
            </a:r>
          </a:p>
          <a:p>
            <a:pPr lvl="1">
              <a:defRPr/>
            </a:pPr>
            <a:r>
              <a:rPr lang="en-US" sz="2700" dirty="0">
                <a:cs typeface="Times New Roman" panose="02020603050405020304" pitchFamily="18" charset="0"/>
              </a:rPr>
              <a:t>Виртуальное обучение (</a:t>
            </a:r>
            <a:r>
              <a:rPr lang="en-US" sz="2700" dirty="0" err="1">
                <a:cs typeface="Times New Roman" panose="02020603050405020304" pitchFamily="18" charset="0"/>
              </a:rPr>
              <a:t>трансграничн</a:t>
            </a:r>
            <a:r>
              <a:rPr lang="ru-RU" sz="2700" dirty="0" err="1">
                <a:cs typeface="Times New Roman" panose="02020603050405020304" pitchFamily="18" charset="0"/>
              </a:rPr>
              <a:t>ые</a:t>
            </a:r>
            <a:r>
              <a:rPr lang="ru-RU" sz="2700" dirty="0">
                <a:cs typeface="Times New Roman" panose="02020603050405020304" pitchFamily="18" charset="0"/>
              </a:rPr>
              <a:t> перевозки</a:t>
            </a:r>
            <a:r>
              <a:rPr lang="en-US" sz="2700" dirty="0">
                <a:cs typeface="Times New Roman" panose="02020603050405020304" pitchFamily="18" charset="0"/>
              </a:rPr>
              <a:t>, торговля и логистика): цифровизация МДП в 2021 году (?)</a:t>
            </a:r>
          </a:p>
          <a:p>
            <a:pPr lvl="1">
              <a:defRPr/>
            </a:pPr>
            <a:r>
              <a:rPr lang="ru-RU" sz="2700" dirty="0">
                <a:cs typeface="Times New Roman" panose="02020603050405020304" pitchFamily="18" charset="0"/>
              </a:rPr>
              <a:t>Учебная</a:t>
            </a:r>
            <a:r>
              <a:rPr lang="en-US" sz="2700" dirty="0">
                <a:cs typeface="Times New Roman" panose="02020603050405020304" pitchFamily="18" charset="0"/>
              </a:rPr>
              <a:t> поездка по вопросам трансграничного экономического сотрудничества (например, интегрированного управления границами) в 2022 году (в зависимости </a:t>
            </a:r>
            <a:r>
              <a:rPr lang="en-US" sz="2700" dirty="0" err="1">
                <a:cs typeface="Times New Roman" panose="02020603050405020304" pitchFamily="18" charset="0"/>
              </a:rPr>
              <a:t>от</a:t>
            </a:r>
            <a:r>
              <a:rPr lang="en-US" sz="2700" dirty="0">
                <a:cs typeface="Times New Roman" panose="02020603050405020304" pitchFamily="18" charset="0"/>
              </a:rPr>
              <a:t> </a:t>
            </a:r>
            <a:r>
              <a:rPr lang="en-US" sz="2700" dirty="0" err="1">
                <a:cs typeface="Times New Roman" panose="02020603050405020304" pitchFamily="18" charset="0"/>
              </a:rPr>
              <a:t>ситуации</a:t>
            </a:r>
            <a:r>
              <a:rPr lang="en-US" sz="2700" dirty="0">
                <a:cs typeface="Times New Roman" panose="02020603050405020304" pitchFamily="18" charset="0"/>
              </a:rPr>
              <a:t> </a:t>
            </a:r>
            <a:r>
              <a:rPr lang="ru-RU" sz="2700" dirty="0">
                <a:cs typeface="Times New Roman" panose="02020603050405020304" pitchFamily="18" charset="0"/>
              </a:rPr>
              <a:t>с пандемией</a:t>
            </a:r>
            <a:r>
              <a:rPr lang="en-US" sz="2700" dirty="0">
                <a:cs typeface="Times New Roman" panose="02020603050405020304" pitchFamily="18" charset="0"/>
              </a:rPr>
              <a:t>), изучение передовой практики в </a:t>
            </a:r>
            <a:r>
              <a:rPr lang="en-US" sz="2700" dirty="0" err="1">
                <a:cs typeface="Times New Roman" panose="02020603050405020304" pitchFamily="18" charset="0"/>
              </a:rPr>
              <a:t>области</a:t>
            </a:r>
            <a:r>
              <a:rPr lang="en-US" sz="2700" dirty="0">
                <a:cs typeface="Times New Roman" panose="02020603050405020304" pitchFamily="18" charset="0"/>
              </a:rPr>
              <a:t> </a:t>
            </a:r>
            <a:r>
              <a:rPr lang="ru-RU" sz="2700" dirty="0">
                <a:cs typeface="Times New Roman" panose="02020603050405020304" pitchFamily="18" charset="0"/>
              </a:rPr>
              <a:t>РЭК.</a:t>
            </a:r>
            <a:r>
              <a:rPr lang="en-US" sz="2700" dirty="0">
                <a:cs typeface="Times New Roman" panose="02020603050405020304" pitchFamily="18" charset="0"/>
              </a:rPr>
              <a:t> </a:t>
            </a:r>
          </a:p>
          <a:p>
            <a:pPr>
              <a:defRPr/>
            </a:pPr>
            <a:endParaRPr lang="en-US" sz="2500" dirty="0">
              <a:solidFill>
                <a:sysClr val="windowText" lastClr="000000"/>
              </a:solidFill>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lang="en-US" sz="2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7884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81A7C4-7E1F-450E-A6C8-D9A3E04602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789" y="72349"/>
            <a:ext cx="682811" cy="682811"/>
          </a:xfrm>
          <a:prstGeom prst="rect">
            <a:avLst/>
          </a:prstGeom>
        </p:spPr>
      </p:pic>
      <p:sp>
        <p:nvSpPr>
          <p:cNvPr id="3" name="Title 1"/>
          <p:cNvSpPr txBox="1">
            <a:spLocks/>
          </p:cNvSpPr>
          <p:nvPr/>
        </p:nvSpPr>
        <p:spPr>
          <a:xfrm>
            <a:off x="-270538" y="-221457"/>
            <a:ext cx="10138437"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
        <p:nvSpPr>
          <p:cNvPr id="5" name="Content Placeholder 3"/>
          <p:cNvSpPr txBox="1">
            <a:spLocks/>
          </p:cNvSpPr>
          <p:nvPr/>
        </p:nvSpPr>
        <p:spPr>
          <a:xfrm>
            <a:off x="180789" y="792162"/>
            <a:ext cx="875366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lvl="1" indent="0">
              <a:spcBef>
                <a:spcPts val="1000"/>
              </a:spcBef>
              <a:buNone/>
              <a:defRPr/>
            </a:pPr>
            <a:endParaRPr lang="en-US" sz="2800" dirty="0">
              <a:solidFill>
                <a:sysClr val="windowText" lastClr="000000"/>
              </a:solidFill>
            </a:endParaRPr>
          </a:p>
          <a:p>
            <a:pPr marL="457200" lvl="1" indent="0" algn="ctr">
              <a:spcBef>
                <a:spcPts val="1000"/>
              </a:spcBef>
              <a:buNone/>
              <a:defRPr/>
            </a:pPr>
            <a:r>
              <a:rPr lang="ru-RU" sz="3600" dirty="0">
                <a:solidFill>
                  <a:sysClr val="windowText" lastClr="000000"/>
                </a:solidFill>
              </a:rPr>
              <a:t>З</a:t>
            </a:r>
            <a:r>
              <a:rPr lang="en-US" sz="3600" dirty="0" err="1">
                <a:solidFill>
                  <a:sysClr val="windowText" lastClr="000000"/>
                </a:solidFill>
              </a:rPr>
              <a:t>амечания</a:t>
            </a:r>
            <a:r>
              <a:rPr lang="en-US" sz="3600" dirty="0">
                <a:solidFill>
                  <a:sysClr val="windowText" lastClr="000000"/>
                </a:solidFill>
              </a:rPr>
              <a:t> и предложения?</a:t>
            </a:r>
          </a:p>
          <a:p>
            <a:pPr marL="457200" lvl="1" indent="0">
              <a:spcBef>
                <a:spcPts val="1000"/>
              </a:spcBef>
              <a:buNone/>
              <a:defRPr/>
            </a:pPr>
            <a:endParaRPr kumimoji="0" lang="en-US" sz="280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457200" lvl="1" indent="0">
              <a:spcBef>
                <a:spcPts val="1000"/>
              </a:spcBef>
              <a:buNone/>
              <a:defRPr/>
            </a:pPr>
            <a:endParaRPr lang="en-US" sz="2800" dirty="0">
              <a:solidFill>
                <a:sysClr val="windowText" lastClr="000000"/>
              </a:solidFill>
            </a:endParaRPr>
          </a:p>
          <a:p>
            <a:pPr marL="457200" lvl="1" indent="0" algn="ctr">
              <a:spcBef>
                <a:spcPts val="1000"/>
              </a:spcBef>
              <a:buNone/>
              <a:defRPr/>
            </a:pPr>
            <a:r>
              <a:rPr kumimoji="0" lang="en-US" sz="360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Спасибо!</a:t>
            </a:r>
          </a:p>
        </p:txBody>
      </p:sp>
    </p:spTree>
    <p:extLst>
      <p:ext uri="{BB962C8B-B14F-4D97-AF65-F5344CB8AC3E}">
        <p14:creationId xmlns:p14="http://schemas.microsoft.com/office/powerpoint/2010/main" val="681348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7CC88726-3994-8844-8DC3-8F7157DD366C}"/>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p:pic>
      <p:sp>
        <p:nvSpPr>
          <p:cNvPr id="5" name="Rectangle 4">
            <a:extLst>
              <a:ext uri="{FF2B5EF4-FFF2-40B4-BE49-F238E27FC236}">
                <a16:creationId xmlns:a16="http://schemas.microsoft.com/office/drawing/2014/main" id="{4F0A1558-3CBF-3249-908A-B3AC044470D4}"/>
              </a:ext>
            </a:extLst>
          </p:cNvPr>
          <p:cNvSpPr/>
          <p:nvPr/>
        </p:nvSpPr>
        <p:spPr>
          <a:xfrm>
            <a:off x="0" y="3944542"/>
            <a:ext cx="9144000" cy="1198958"/>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0" name="Group 29">
            <a:extLst>
              <a:ext uri="{FF2B5EF4-FFF2-40B4-BE49-F238E27FC236}">
                <a16:creationId xmlns:a16="http://schemas.microsoft.com/office/drawing/2014/main" id="{517A8313-102C-8441-9290-2AD6CD7927C7}"/>
              </a:ext>
            </a:extLst>
          </p:cNvPr>
          <p:cNvGrpSpPr/>
          <p:nvPr/>
        </p:nvGrpSpPr>
        <p:grpSpPr>
          <a:xfrm>
            <a:off x="588523" y="3314700"/>
            <a:ext cx="4328809" cy="1194070"/>
            <a:chOff x="784697" y="4507148"/>
            <a:chExt cx="5771745" cy="1504545"/>
          </a:xfrm>
        </p:grpSpPr>
        <p:sp>
          <p:nvSpPr>
            <p:cNvPr id="7" name="Rectangle 6">
              <a:extLst>
                <a:ext uri="{FF2B5EF4-FFF2-40B4-BE49-F238E27FC236}">
                  <a16:creationId xmlns:a16="http://schemas.microsoft.com/office/drawing/2014/main" id="{3441C00F-B19C-0C4A-A40A-370876A449FF}"/>
                </a:ext>
              </a:extLst>
            </p:cNvPr>
            <p:cNvSpPr/>
            <p:nvPr userDrawn="1"/>
          </p:nvSpPr>
          <p:spPr>
            <a:xfrm>
              <a:off x="784697" y="4507148"/>
              <a:ext cx="1504545" cy="1504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E5AE0C29-5FA1-AA4E-9E20-A2F6BAE9D216}"/>
                </a:ext>
              </a:extLst>
            </p:cNvPr>
            <p:cNvSpPr/>
            <p:nvPr userDrawn="1"/>
          </p:nvSpPr>
          <p:spPr>
            <a:xfrm>
              <a:off x="2282757" y="4507148"/>
              <a:ext cx="4273685" cy="150454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9" name="Group 8">
              <a:extLst>
                <a:ext uri="{FF2B5EF4-FFF2-40B4-BE49-F238E27FC236}">
                  <a16:creationId xmlns:a16="http://schemas.microsoft.com/office/drawing/2014/main" id="{8E7A2468-CBB2-4442-8DFD-6D309946284C}"/>
                </a:ext>
              </a:extLst>
            </p:cNvPr>
            <p:cNvGrpSpPr/>
            <p:nvPr/>
          </p:nvGrpSpPr>
          <p:grpSpPr>
            <a:xfrm>
              <a:off x="1139473" y="5017193"/>
              <a:ext cx="806210" cy="484392"/>
              <a:chOff x="5342425" y="2976487"/>
              <a:chExt cx="1506305" cy="905027"/>
            </a:xfrm>
          </p:grpSpPr>
          <p:sp>
            <p:nvSpPr>
              <p:cNvPr id="10" name="Freeform: Shape 30">
                <a:extLst>
                  <a:ext uri="{FF2B5EF4-FFF2-40B4-BE49-F238E27FC236}">
                    <a16:creationId xmlns:a16="http://schemas.microsoft.com/office/drawing/2014/main" id="{F9193CAC-8B75-964D-A7D0-F69C1DC091C9}"/>
                  </a:ext>
                </a:extLst>
              </p:cNvPr>
              <p:cNvSpPr/>
              <p:nvPr/>
            </p:nvSpPr>
            <p:spPr>
              <a:xfrm>
                <a:off x="6162929" y="2976631"/>
                <a:ext cx="685801" cy="904876"/>
              </a:xfrm>
              <a:custGeom>
                <a:avLst/>
                <a:gdLst>
                  <a:gd name="connsiteX0" fmla="*/ 419281 w 685800"/>
                  <a:gd name="connsiteY0" fmla="*/ 0 h 904875"/>
                  <a:gd name="connsiteX1" fmla="*/ 419281 w 685800"/>
                  <a:gd name="connsiteY1" fmla="*/ 534876 h 904875"/>
                  <a:gd name="connsiteX2" fmla="*/ 279302 w 685800"/>
                  <a:gd name="connsiteY2" fmla="*/ 702840 h 904875"/>
                  <a:gd name="connsiteX3" fmla="*/ 138046 w 685800"/>
                  <a:gd name="connsiteY3" fmla="*/ 534876 h 904875"/>
                  <a:gd name="connsiteX4" fmla="*/ 138046 w 685800"/>
                  <a:gd name="connsiteY4" fmla="*/ 285007 h 904875"/>
                  <a:gd name="connsiteX5" fmla="*/ 0 w 685800"/>
                  <a:gd name="connsiteY5" fmla="*/ 499529 h 904875"/>
                  <a:gd name="connsiteX6" fmla="*/ 219999 w 685800"/>
                  <a:gd name="connsiteY6" fmla="*/ 905780 h 904875"/>
                  <a:gd name="connsiteX7" fmla="*/ 237125 w 685800"/>
                  <a:gd name="connsiteY7" fmla="*/ 906075 h 904875"/>
                  <a:gd name="connsiteX8" fmla="*/ 286084 w 685800"/>
                  <a:gd name="connsiteY8" fmla="*/ 906075 h 904875"/>
                  <a:gd name="connsiteX9" fmla="*/ 584997 w 685800"/>
                  <a:gd name="connsiteY9" fmla="*/ 811644 h 904875"/>
                  <a:gd name="connsiteX10" fmla="*/ 690658 w 685800"/>
                  <a:gd name="connsiteY10" fmla="*/ 523532 h 904875"/>
                  <a:gd name="connsiteX11" fmla="*/ 690658 w 685800"/>
                  <a:gd name="connsiteY11" fmla="*/ 0 h 904875"/>
                  <a:gd name="connsiteX12" fmla="*/ 419281 w 685800"/>
                  <a:gd name="connsiteY12" fmla="*/ 0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800" h="904875">
                    <a:moveTo>
                      <a:pt x="419281" y="0"/>
                    </a:moveTo>
                    <a:lnTo>
                      <a:pt x="419281" y="534876"/>
                    </a:lnTo>
                    <a:cubicBezTo>
                      <a:pt x="419281" y="651358"/>
                      <a:pt x="352911" y="702840"/>
                      <a:pt x="279302" y="702840"/>
                    </a:cubicBezTo>
                    <a:cubicBezTo>
                      <a:pt x="202540" y="702840"/>
                      <a:pt x="138046" y="651358"/>
                      <a:pt x="138046" y="534876"/>
                    </a:cubicBezTo>
                    <a:lnTo>
                      <a:pt x="138046" y="285007"/>
                    </a:lnTo>
                    <a:cubicBezTo>
                      <a:pt x="138046" y="419967"/>
                      <a:pt x="0" y="499529"/>
                      <a:pt x="0" y="499529"/>
                    </a:cubicBezTo>
                    <a:lnTo>
                      <a:pt x="219999" y="905780"/>
                    </a:lnTo>
                    <a:cubicBezTo>
                      <a:pt x="225609" y="905961"/>
                      <a:pt x="231305" y="906075"/>
                      <a:pt x="237125" y="906075"/>
                    </a:cubicBezTo>
                    <a:lnTo>
                      <a:pt x="286084" y="906075"/>
                    </a:lnTo>
                    <a:cubicBezTo>
                      <a:pt x="418700" y="906075"/>
                      <a:pt x="507121" y="874205"/>
                      <a:pt x="584997" y="811644"/>
                    </a:cubicBezTo>
                    <a:cubicBezTo>
                      <a:pt x="668417" y="744255"/>
                      <a:pt x="690658" y="654729"/>
                      <a:pt x="690658" y="523532"/>
                    </a:cubicBezTo>
                    <a:lnTo>
                      <a:pt x="690658" y="0"/>
                    </a:lnTo>
                    <a:lnTo>
                      <a:pt x="419281" y="0"/>
                    </a:lnTo>
                    <a:close/>
                  </a:path>
                </a:pathLst>
              </a:custGeom>
              <a:solidFill>
                <a:srgbClr val="00B6F1"/>
              </a:solidFill>
              <a:ln w="9525" cap="flat">
                <a:noFill/>
                <a:prstDash val="solid"/>
                <a:miter/>
              </a:ln>
            </p:spPr>
            <p:txBody>
              <a:bodyPr rtlCol="0" anchor="ctr"/>
              <a:lstStyle/>
              <a:p>
                <a:pPr defTabSz="685800">
                  <a:defRPr/>
                </a:pPr>
                <a:endParaRPr lang="en-US" sz="1350" dirty="0">
                  <a:solidFill>
                    <a:prstClr val="black"/>
                  </a:solidFill>
                  <a:latin typeface="Calibri" panose="020F0502020204030204"/>
                </a:endParaRPr>
              </a:p>
            </p:txBody>
          </p:sp>
          <p:sp>
            <p:nvSpPr>
              <p:cNvPr id="11" name="Freeform: Shape 31">
                <a:extLst>
                  <a:ext uri="{FF2B5EF4-FFF2-40B4-BE49-F238E27FC236}">
                    <a16:creationId xmlns:a16="http://schemas.microsoft.com/office/drawing/2014/main" id="{09ED0B00-8D65-7D40-8A9B-08617A0CC80F}"/>
                  </a:ext>
                </a:extLst>
              </p:cNvPr>
              <p:cNvSpPr/>
              <p:nvPr/>
            </p:nvSpPr>
            <p:spPr>
              <a:xfrm>
                <a:off x="5342425" y="2976631"/>
                <a:ext cx="190499" cy="904876"/>
              </a:xfrm>
              <a:custGeom>
                <a:avLst/>
                <a:gdLst>
                  <a:gd name="connsiteX0" fmla="*/ 0 w 190500"/>
                  <a:gd name="connsiteY0" fmla="*/ 0 h 904875"/>
                  <a:gd name="connsiteX1" fmla="*/ 193062 w 190500"/>
                  <a:gd name="connsiteY1" fmla="*/ 0 h 904875"/>
                  <a:gd name="connsiteX2" fmla="*/ 193062 w 190500"/>
                  <a:gd name="connsiteY2" fmla="*/ 906075 h 904875"/>
                  <a:gd name="connsiteX3" fmla="*/ 0 w 190500"/>
                  <a:gd name="connsiteY3" fmla="*/ 906075 h 904875"/>
                </a:gdLst>
                <a:ahLst/>
                <a:cxnLst>
                  <a:cxn ang="0">
                    <a:pos x="connsiteX0" y="connsiteY0"/>
                  </a:cxn>
                  <a:cxn ang="0">
                    <a:pos x="connsiteX1" y="connsiteY1"/>
                  </a:cxn>
                  <a:cxn ang="0">
                    <a:pos x="connsiteX2" y="connsiteY2"/>
                  </a:cxn>
                  <a:cxn ang="0">
                    <a:pos x="connsiteX3" y="connsiteY3"/>
                  </a:cxn>
                </a:cxnLst>
                <a:rect l="l" t="t" r="r" b="b"/>
                <a:pathLst>
                  <a:path w="190500" h="904875">
                    <a:moveTo>
                      <a:pt x="0" y="0"/>
                    </a:moveTo>
                    <a:lnTo>
                      <a:pt x="193062" y="0"/>
                    </a:lnTo>
                    <a:lnTo>
                      <a:pt x="193062" y="906075"/>
                    </a:lnTo>
                    <a:lnTo>
                      <a:pt x="0" y="906075"/>
                    </a:lnTo>
                    <a:close/>
                  </a:path>
                </a:pathLst>
              </a:custGeom>
              <a:solidFill>
                <a:srgbClr val="00B6F1"/>
              </a:solidFill>
              <a:ln w="9525" cap="flat">
                <a:noFill/>
                <a:prstDash val="solid"/>
                <a:miter/>
              </a:ln>
            </p:spPr>
            <p:txBody>
              <a:bodyPr rtlCol="0" anchor="ctr"/>
              <a:lstStyle/>
              <a:p>
                <a:pPr defTabSz="685800">
                  <a:defRPr/>
                </a:pPr>
                <a:endParaRPr lang="en-US" sz="1350" dirty="0">
                  <a:solidFill>
                    <a:prstClr val="black"/>
                  </a:solidFill>
                  <a:latin typeface="Calibri" panose="020F0502020204030204"/>
                </a:endParaRPr>
              </a:p>
            </p:txBody>
          </p:sp>
          <p:sp>
            <p:nvSpPr>
              <p:cNvPr id="12" name="Freeform: Shape 32">
                <a:extLst>
                  <a:ext uri="{FF2B5EF4-FFF2-40B4-BE49-F238E27FC236}">
                    <a16:creationId xmlns:a16="http://schemas.microsoft.com/office/drawing/2014/main" id="{22910ECC-A419-4D44-A554-1ACE14C37690}"/>
                  </a:ext>
                </a:extLst>
              </p:cNvPr>
              <p:cNvSpPr/>
              <p:nvPr/>
            </p:nvSpPr>
            <p:spPr>
              <a:xfrm>
                <a:off x="5688984" y="2976638"/>
                <a:ext cx="685801" cy="904876"/>
              </a:xfrm>
              <a:custGeom>
                <a:avLst/>
                <a:gdLst>
                  <a:gd name="connsiteX0" fmla="*/ 343967 w 685800"/>
                  <a:gd name="connsiteY0" fmla="*/ 523532 h 904875"/>
                  <a:gd name="connsiteX1" fmla="*/ 343967 w 685800"/>
                  <a:gd name="connsiteY1" fmla="*/ 0 h 904875"/>
                  <a:gd name="connsiteX2" fmla="*/ 0 w 685800"/>
                  <a:gd name="connsiteY2" fmla="*/ 0 h 904875"/>
                  <a:gd name="connsiteX3" fmla="*/ 0 w 685800"/>
                  <a:gd name="connsiteY3" fmla="*/ 906066 h 904875"/>
                  <a:gd name="connsiteX4" fmla="*/ 112795 w 685800"/>
                  <a:gd name="connsiteY4" fmla="*/ 906066 h 904875"/>
                  <a:gd name="connsiteX5" fmla="*/ 112795 w 685800"/>
                  <a:gd name="connsiteY5" fmla="*/ 567100 h 904875"/>
                  <a:gd name="connsiteX6" fmla="*/ 250965 w 685800"/>
                  <a:gd name="connsiteY6" fmla="*/ 567100 h 904875"/>
                  <a:gd name="connsiteX7" fmla="*/ 404689 w 685800"/>
                  <a:gd name="connsiteY7" fmla="*/ 906066 h 904875"/>
                  <a:gd name="connsiteX8" fmla="*/ 694963 w 685800"/>
                  <a:gd name="connsiteY8" fmla="*/ 906066 h 904875"/>
                  <a:gd name="connsiteX9" fmla="*/ 694782 w 685800"/>
                  <a:gd name="connsiteY9" fmla="*/ 905770 h 904875"/>
                  <a:gd name="connsiteX10" fmla="*/ 451009 w 685800"/>
                  <a:gd name="connsiteY10" fmla="*/ 811635 h 904875"/>
                  <a:gd name="connsiteX11" fmla="*/ 343967 w 685800"/>
                  <a:gd name="connsiteY11" fmla="*/ 523532 h 904875"/>
                  <a:gd name="connsiteX12" fmla="*/ 232743 w 685800"/>
                  <a:gd name="connsiteY12" fmla="*/ 388125 h 904875"/>
                  <a:gd name="connsiteX13" fmla="*/ 112795 w 685800"/>
                  <a:gd name="connsiteY13" fmla="*/ 388125 h 904875"/>
                  <a:gd name="connsiteX14" fmla="*/ 112795 w 685800"/>
                  <a:gd name="connsiteY14" fmla="*/ 181461 h 904875"/>
                  <a:gd name="connsiteX15" fmla="*/ 239153 w 685800"/>
                  <a:gd name="connsiteY15" fmla="*/ 181461 h 904875"/>
                  <a:gd name="connsiteX16" fmla="*/ 342995 w 685800"/>
                  <a:gd name="connsiteY16" fmla="*/ 279749 h 904875"/>
                  <a:gd name="connsiteX17" fmla="*/ 232743 w 685800"/>
                  <a:gd name="connsiteY17" fmla="*/ 388125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5800" h="904875">
                    <a:moveTo>
                      <a:pt x="343967" y="523532"/>
                    </a:moveTo>
                    <a:lnTo>
                      <a:pt x="343967" y="0"/>
                    </a:lnTo>
                    <a:lnTo>
                      <a:pt x="0" y="0"/>
                    </a:lnTo>
                    <a:lnTo>
                      <a:pt x="0" y="906066"/>
                    </a:lnTo>
                    <a:lnTo>
                      <a:pt x="112795" y="906066"/>
                    </a:lnTo>
                    <a:lnTo>
                      <a:pt x="112795" y="567100"/>
                    </a:lnTo>
                    <a:lnTo>
                      <a:pt x="250965" y="567100"/>
                    </a:lnTo>
                    <a:cubicBezTo>
                      <a:pt x="250965" y="567100"/>
                      <a:pt x="376533" y="830447"/>
                      <a:pt x="404689" y="906066"/>
                    </a:cubicBezTo>
                    <a:lnTo>
                      <a:pt x="694963" y="906066"/>
                    </a:lnTo>
                    <a:lnTo>
                      <a:pt x="694782" y="905770"/>
                    </a:lnTo>
                    <a:cubicBezTo>
                      <a:pt x="587626" y="902084"/>
                      <a:pt x="515950" y="863813"/>
                      <a:pt x="451009" y="811635"/>
                    </a:cubicBezTo>
                    <a:cubicBezTo>
                      <a:pt x="367599" y="744245"/>
                      <a:pt x="343967" y="654720"/>
                      <a:pt x="343967" y="523532"/>
                    </a:cubicBezTo>
                    <a:moveTo>
                      <a:pt x="232743" y="388125"/>
                    </a:moveTo>
                    <a:lnTo>
                      <a:pt x="112795" y="388125"/>
                    </a:lnTo>
                    <a:lnTo>
                      <a:pt x="112795" y="181461"/>
                    </a:lnTo>
                    <a:lnTo>
                      <a:pt x="239153" y="181461"/>
                    </a:lnTo>
                    <a:cubicBezTo>
                      <a:pt x="293837" y="181461"/>
                      <a:pt x="342995" y="212960"/>
                      <a:pt x="342995" y="279749"/>
                    </a:cubicBezTo>
                    <a:cubicBezTo>
                      <a:pt x="342995" y="355340"/>
                      <a:pt x="291989" y="388125"/>
                      <a:pt x="232743" y="388125"/>
                    </a:cubicBezTo>
                  </a:path>
                </a:pathLst>
              </a:custGeom>
              <a:solidFill>
                <a:srgbClr val="2484C4"/>
              </a:solidFill>
              <a:ln w="9525" cap="flat">
                <a:noFill/>
                <a:prstDash val="solid"/>
                <a:miter/>
              </a:ln>
            </p:spPr>
            <p:txBody>
              <a:bodyPr rtlCol="0" anchor="ctr"/>
              <a:lstStyle/>
              <a:p>
                <a:pPr defTabSz="685800">
                  <a:defRPr/>
                </a:pPr>
                <a:endParaRPr lang="en-US" sz="1350" dirty="0">
                  <a:solidFill>
                    <a:prstClr val="black"/>
                  </a:solidFill>
                  <a:latin typeface="Calibri" panose="020F0502020204030204"/>
                </a:endParaRPr>
              </a:p>
            </p:txBody>
          </p:sp>
          <p:sp>
            <p:nvSpPr>
              <p:cNvPr id="13" name="Freeform: Shape 33">
                <a:extLst>
                  <a:ext uri="{FF2B5EF4-FFF2-40B4-BE49-F238E27FC236}">
                    <a16:creationId xmlns:a16="http://schemas.microsoft.com/office/drawing/2014/main" id="{713A6A53-ED19-FE44-A743-1C7AC6E1FB51}"/>
                  </a:ext>
                </a:extLst>
              </p:cNvPr>
              <p:cNvSpPr/>
              <p:nvPr/>
            </p:nvSpPr>
            <p:spPr>
              <a:xfrm>
                <a:off x="6032105" y="2976487"/>
                <a:ext cx="342900" cy="904875"/>
              </a:xfrm>
              <a:custGeom>
                <a:avLst/>
                <a:gdLst>
                  <a:gd name="connsiteX0" fmla="*/ 268871 w 342900"/>
                  <a:gd name="connsiteY0" fmla="*/ 285007 h 904875"/>
                  <a:gd name="connsiteX1" fmla="*/ 268871 w 342900"/>
                  <a:gd name="connsiteY1" fmla="*/ 243878 h 904875"/>
                  <a:gd name="connsiteX2" fmla="*/ 0 w 342900"/>
                  <a:gd name="connsiteY2" fmla="*/ 0 h 904875"/>
                  <a:gd name="connsiteX3" fmla="*/ 0 w 342900"/>
                  <a:gd name="connsiteY3" fmla="*/ 523532 h 904875"/>
                  <a:gd name="connsiteX4" fmla="*/ 107052 w 342900"/>
                  <a:gd name="connsiteY4" fmla="*/ 811644 h 904875"/>
                  <a:gd name="connsiteX5" fmla="*/ 350825 w 342900"/>
                  <a:gd name="connsiteY5" fmla="*/ 905789 h 904875"/>
                  <a:gd name="connsiteX6" fmla="*/ 130836 w 342900"/>
                  <a:gd name="connsiteY6" fmla="*/ 499539 h 904875"/>
                  <a:gd name="connsiteX7" fmla="*/ 268871 w 342900"/>
                  <a:gd name="connsiteY7" fmla="*/ 285007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00" h="904875">
                    <a:moveTo>
                      <a:pt x="268871" y="285007"/>
                    </a:moveTo>
                    <a:lnTo>
                      <a:pt x="268871" y="243878"/>
                    </a:lnTo>
                    <a:cubicBezTo>
                      <a:pt x="268871" y="94393"/>
                      <a:pt x="110528" y="0"/>
                      <a:pt x="0" y="0"/>
                    </a:cubicBezTo>
                    <a:lnTo>
                      <a:pt x="0" y="523532"/>
                    </a:lnTo>
                    <a:cubicBezTo>
                      <a:pt x="0" y="654729"/>
                      <a:pt x="23641" y="744264"/>
                      <a:pt x="107052" y="811644"/>
                    </a:cubicBezTo>
                    <a:cubicBezTo>
                      <a:pt x="171993" y="863813"/>
                      <a:pt x="243668" y="902084"/>
                      <a:pt x="350825" y="905789"/>
                    </a:cubicBezTo>
                    <a:lnTo>
                      <a:pt x="130836" y="499539"/>
                    </a:lnTo>
                    <a:cubicBezTo>
                      <a:pt x="130836" y="499539"/>
                      <a:pt x="268871" y="419957"/>
                      <a:pt x="268871" y="285007"/>
                    </a:cubicBezTo>
                  </a:path>
                </a:pathLst>
              </a:custGeom>
              <a:solidFill>
                <a:srgbClr val="0052A4"/>
              </a:solidFill>
              <a:ln w="9525" cap="flat">
                <a:noFill/>
                <a:prstDash val="solid"/>
                <a:miter/>
              </a:ln>
            </p:spPr>
            <p:txBody>
              <a:bodyPr rtlCol="0" anchor="ctr"/>
              <a:lstStyle/>
              <a:p>
                <a:pPr defTabSz="685800">
                  <a:defRPr/>
                </a:pPr>
                <a:endParaRPr lang="en-US" sz="1350" dirty="0">
                  <a:solidFill>
                    <a:prstClr val="black"/>
                  </a:solidFill>
                  <a:latin typeface="Calibri" panose="020F0502020204030204"/>
                </a:endParaRPr>
              </a:p>
            </p:txBody>
          </p:sp>
          <p:sp>
            <p:nvSpPr>
              <p:cNvPr id="14" name="Freeform: Shape 34">
                <a:extLst>
                  <a:ext uri="{FF2B5EF4-FFF2-40B4-BE49-F238E27FC236}">
                    <a16:creationId xmlns:a16="http://schemas.microsoft.com/office/drawing/2014/main" id="{4AF7C8A6-0CD5-184F-92C5-C0FDD0629DB2}"/>
                  </a:ext>
                </a:extLst>
              </p:cNvPr>
              <p:cNvSpPr/>
              <p:nvPr/>
            </p:nvSpPr>
            <p:spPr>
              <a:xfrm>
                <a:off x="5535487" y="2976487"/>
                <a:ext cx="152399" cy="904875"/>
              </a:xfrm>
              <a:custGeom>
                <a:avLst/>
                <a:gdLst>
                  <a:gd name="connsiteX0" fmla="*/ 0 w 152400"/>
                  <a:gd name="connsiteY0" fmla="*/ 0 h 904875"/>
                  <a:gd name="connsiteX1" fmla="*/ 153495 w 152400"/>
                  <a:gd name="connsiteY1" fmla="*/ 0 h 904875"/>
                  <a:gd name="connsiteX2" fmla="*/ 153495 w 152400"/>
                  <a:gd name="connsiteY2" fmla="*/ 906075 h 904875"/>
                  <a:gd name="connsiteX3" fmla="*/ 0 w 152400"/>
                  <a:gd name="connsiteY3" fmla="*/ 906075 h 904875"/>
                </a:gdLst>
                <a:ahLst/>
                <a:cxnLst>
                  <a:cxn ang="0">
                    <a:pos x="connsiteX0" y="connsiteY0"/>
                  </a:cxn>
                  <a:cxn ang="0">
                    <a:pos x="connsiteX1" y="connsiteY1"/>
                  </a:cxn>
                  <a:cxn ang="0">
                    <a:pos x="connsiteX2" y="connsiteY2"/>
                  </a:cxn>
                  <a:cxn ang="0">
                    <a:pos x="connsiteX3" y="connsiteY3"/>
                  </a:cxn>
                </a:cxnLst>
                <a:rect l="l" t="t" r="r" b="b"/>
                <a:pathLst>
                  <a:path w="152400" h="904875">
                    <a:moveTo>
                      <a:pt x="0" y="0"/>
                    </a:moveTo>
                    <a:lnTo>
                      <a:pt x="153495" y="0"/>
                    </a:lnTo>
                    <a:lnTo>
                      <a:pt x="153495" y="906075"/>
                    </a:lnTo>
                    <a:lnTo>
                      <a:pt x="0" y="906075"/>
                    </a:lnTo>
                    <a:close/>
                  </a:path>
                </a:pathLst>
              </a:custGeom>
              <a:solidFill>
                <a:srgbClr val="0052A4"/>
              </a:solidFill>
              <a:ln w="9525" cap="flat">
                <a:noFill/>
                <a:prstDash val="solid"/>
                <a:miter/>
              </a:ln>
            </p:spPr>
            <p:txBody>
              <a:bodyPr rtlCol="0" anchor="ctr"/>
              <a:lstStyle/>
              <a:p>
                <a:pPr defTabSz="685800">
                  <a:defRPr/>
                </a:pPr>
                <a:endParaRPr lang="en-US" sz="1350">
                  <a:solidFill>
                    <a:prstClr val="black"/>
                  </a:solidFill>
                  <a:latin typeface="Calibri" panose="020F0502020204030204"/>
                </a:endParaRPr>
              </a:p>
            </p:txBody>
          </p:sp>
        </p:grpSp>
      </p:grpSp>
      <p:sp>
        <p:nvSpPr>
          <p:cNvPr id="22" name="Subtitle 21">
            <a:extLst>
              <a:ext uri="{FF2B5EF4-FFF2-40B4-BE49-F238E27FC236}">
                <a16:creationId xmlns:a16="http://schemas.microsoft.com/office/drawing/2014/main" id="{D29F3506-392A-4B47-8998-4BEA6D52E6FC}"/>
              </a:ext>
            </a:extLst>
          </p:cNvPr>
          <p:cNvSpPr>
            <a:spLocks noGrp="1"/>
          </p:cNvSpPr>
          <p:nvPr>
            <p:ph type="subTitle" idx="1"/>
          </p:nvPr>
        </p:nvSpPr>
        <p:spPr>
          <a:xfrm>
            <a:off x="1716932" y="3999208"/>
            <a:ext cx="3200400" cy="509562"/>
          </a:xfrm>
        </p:spPr>
        <p:txBody>
          <a:bodyPr>
            <a:normAutofit lnSpcReduction="10000"/>
          </a:bodyPr>
          <a:lstStyle/>
          <a:p>
            <a:pPr>
              <a:spcBef>
                <a:spcPts val="450"/>
              </a:spcBef>
            </a:pPr>
            <a:r>
              <a:rPr lang="ru-RU" sz="1350" dirty="0"/>
              <a:t>Татьяна Рей-Белле</a:t>
            </a:r>
            <a:r>
              <a:rPr lang="en-US" sz="1350" dirty="0"/>
              <a:t> </a:t>
            </a:r>
          </a:p>
          <a:p>
            <a:pPr>
              <a:spcBef>
                <a:spcPts val="450"/>
              </a:spcBef>
            </a:pPr>
            <a:r>
              <a:rPr lang="ru-RU" sz="1350" dirty="0"/>
              <a:t>Директор МДП и транзитных систем, </a:t>
            </a:r>
            <a:r>
              <a:rPr lang="en-US" sz="1350" dirty="0"/>
              <a:t>IRU</a:t>
            </a:r>
          </a:p>
          <a:p>
            <a:endParaRPr lang="en-US" sz="1350" dirty="0"/>
          </a:p>
        </p:txBody>
      </p:sp>
      <p:sp>
        <p:nvSpPr>
          <p:cNvPr id="21" name="Title 20">
            <a:extLst>
              <a:ext uri="{FF2B5EF4-FFF2-40B4-BE49-F238E27FC236}">
                <a16:creationId xmlns:a16="http://schemas.microsoft.com/office/drawing/2014/main" id="{34AD055F-A60C-9849-832A-8B103806383D}"/>
              </a:ext>
            </a:extLst>
          </p:cNvPr>
          <p:cNvSpPr>
            <a:spLocks noGrp="1"/>
          </p:cNvSpPr>
          <p:nvPr>
            <p:ph type="ctrTitle"/>
          </p:nvPr>
        </p:nvSpPr>
        <p:spPr>
          <a:xfrm>
            <a:off x="1716932" y="3380361"/>
            <a:ext cx="3200400" cy="618847"/>
          </a:xfrm>
        </p:spPr>
        <p:txBody>
          <a:bodyPr>
            <a:noAutofit/>
          </a:bodyPr>
          <a:lstStyle/>
          <a:p>
            <a:r>
              <a:rPr lang="ru-RU" sz="1425" dirty="0"/>
              <a:t>Содействие трансграничным перевозкам для улучшения торговли за счет </a:t>
            </a:r>
            <a:r>
              <a:rPr lang="ru-RU" sz="1425" dirty="0" err="1"/>
              <a:t>цифровизации</a:t>
            </a:r>
            <a:r>
              <a:rPr lang="ru-RU" sz="1425" dirty="0"/>
              <a:t> МДП</a:t>
            </a:r>
            <a:endParaRPr lang="en-US" sz="1425" dirty="0"/>
          </a:p>
        </p:txBody>
      </p:sp>
    </p:spTree>
    <p:extLst>
      <p:ext uri="{BB962C8B-B14F-4D97-AF65-F5344CB8AC3E}">
        <p14:creationId xmlns:p14="http://schemas.microsoft.com/office/powerpoint/2010/main" val="202371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0-#ppt_w/2"/>
                                          </p:val>
                                        </p:tav>
                                        <p:tav tm="100000">
                                          <p:val>
                                            <p:strVal val="#ppt_x"/>
                                          </p:val>
                                        </p:tav>
                                      </p:tavLst>
                                    </p:anim>
                                    <p:anim calcmode="lin" valueType="num">
                                      <p:cBhvr additive="base">
                                        <p:cTn id="12" dur="10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43642E2-75EC-8B4A-B9AC-B52D1C5D9DDD}"/>
              </a:ext>
            </a:extLst>
          </p:cNvPr>
          <p:cNvGrpSpPr/>
          <p:nvPr/>
        </p:nvGrpSpPr>
        <p:grpSpPr>
          <a:xfrm>
            <a:off x="0" y="-5582"/>
            <a:ext cx="8609558" cy="5152326"/>
            <a:chOff x="0" y="-7443"/>
            <a:chExt cx="11479410" cy="6869768"/>
          </a:xfrm>
        </p:grpSpPr>
        <p:pic>
          <p:nvPicPr>
            <p:cNvPr id="2" name="Picture 1" descr="A picture containing grass, outdoor, building, transport&#10;&#10;Description automatically generated">
              <a:extLst>
                <a:ext uri="{FF2B5EF4-FFF2-40B4-BE49-F238E27FC236}">
                  <a16:creationId xmlns:a16="http://schemas.microsoft.com/office/drawing/2014/main" id="{31AF4E95-C7FE-3444-BDB9-23942D8C3B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0" y="5030"/>
              <a:ext cx="7259102" cy="6857295"/>
            </a:xfrm>
            <a:prstGeom prst="rect">
              <a:avLst/>
            </a:prstGeom>
          </p:spPr>
        </p:pic>
        <p:sp>
          <p:nvSpPr>
            <p:cNvPr id="3" name="Rectangle 2">
              <a:extLst>
                <a:ext uri="{FF2B5EF4-FFF2-40B4-BE49-F238E27FC236}">
                  <a16:creationId xmlns:a16="http://schemas.microsoft.com/office/drawing/2014/main" id="{EEA1CD43-DB0F-D844-8DD0-8D6B6EE4DAB2}"/>
                </a:ext>
              </a:extLst>
            </p:cNvPr>
            <p:cNvSpPr/>
            <p:nvPr/>
          </p:nvSpPr>
          <p:spPr>
            <a:xfrm>
              <a:off x="4220308" y="-7443"/>
              <a:ext cx="7259102" cy="6860413"/>
            </a:xfrm>
            <a:prstGeom prst="rect">
              <a:avLst/>
            </a:prstGeom>
            <a:gradFill flip="none" rotWithShape="1">
              <a:gsLst>
                <a:gs pos="32000">
                  <a:schemeClr val="bg1"/>
                </a:gs>
                <a:gs pos="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grpSp>
      <p:sp>
        <p:nvSpPr>
          <p:cNvPr id="5" name="Rectangle 4">
            <a:extLst>
              <a:ext uri="{FF2B5EF4-FFF2-40B4-BE49-F238E27FC236}">
                <a16:creationId xmlns:a16="http://schemas.microsoft.com/office/drawing/2014/main" id="{9303484A-910E-7A4E-AAF1-D70AF8F07CD0}"/>
              </a:ext>
            </a:extLst>
          </p:cNvPr>
          <p:cNvSpPr/>
          <p:nvPr/>
        </p:nvSpPr>
        <p:spPr>
          <a:xfrm>
            <a:off x="4009400" y="1105590"/>
            <a:ext cx="4894361" cy="292691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
        <p:nvSpPr>
          <p:cNvPr id="6" name="Rectangle 5">
            <a:extLst>
              <a:ext uri="{FF2B5EF4-FFF2-40B4-BE49-F238E27FC236}">
                <a16:creationId xmlns:a16="http://schemas.microsoft.com/office/drawing/2014/main" id="{74EE54B9-4A70-6E4A-9122-791D6B3B95AF}"/>
              </a:ext>
            </a:extLst>
          </p:cNvPr>
          <p:cNvSpPr/>
          <p:nvPr/>
        </p:nvSpPr>
        <p:spPr>
          <a:xfrm>
            <a:off x="4318001" y="1339994"/>
            <a:ext cx="4458026" cy="1609027"/>
          </a:xfrm>
          <a:prstGeom prst="rect">
            <a:avLst/>
          </a:prstGeom>
        </p:spPr>
        <p:txBody>
          <a:bodyPr wrap="square" anchor="ctr">
            <a:noAutofit/>
          </a:bodyPr>
          <a:lstStyle/>
          <a:p>
            <a:r>
              <a:rPr lang="ru-RU" sz="3600" baseline="30000" dirty="0">
                <a:solidFill>
                  <a:srgbClr val="000000"/>
                </a:solidFill>
              </a:rPr>
              <a:t>Всемирная автотранспортная организация</a:t>
            </a:r>
            <a:endParaRPr lang="en-US" sz="3600" baseline="30000" dirty="0">
              <a:solidFill>
                <a:srgbClr val="000000"/>
              </a:solidFill>
            </a:endParaRPr>
          </a:p>
          <a:p>
            <a:r>
              <a:rPr lang="en-US" baseline="30000" dirty="0">
                <a:solidFill>
                  <a:srgbClr val="000000"/>
                </a:solidFill>
              </a:rPr>
              <a:t>IRU</a:t>
            </a:r>
            <a:r>
              <a:rPr lang="ru-RU" baseline="30000" dirty="0">
                <a:solidFill>
                  <a:srgbClr val="000000"/>
                </a:solidFill>
              </a:rPr>
              <a:t> является глобальным рупором компаний, предоставляющих услуги коммерческих перевозок, мобильности и логистики</a:t>
            </a:r>
            <a:r>
              <a:rPr lang="en-US" baseline="30000" dirty="0">
                <a:solidFill>
                  <a:srgbClr val="000000"/>
                </a:solidFill>
              </a:rPr>
              <a:t>.</a:t>
            </a:r>
          </a:p>
        </p:txBody>
      </p:sp>
      <p:pic>
        <p:nvPicPr>
          <p:cNvPr id="7" name="Picture 6">
            <a:extLst>
              <a:ext uri="{FF2B5EF4-FFF2-40B4-BE49-F238E27FC236}">
                <a16:creationId xmlns:a16="http://schemas.microsoft.com/office/drawing/2014/main" id="{8A159CEB-B9D5-624A-9D24-AD81F81CCB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18563" y="2773647"/>
            <a:ext cx="4199740" cy="1205567"/>
          </a:xfrm>
          <a:prstGeom prst="rect">
            <a:avLst/>
          </a:prstGeom>
        </p:spPr>
      </p:pic>
      <p:sp>
        <p:nvSpPr>
          <p:cNvPr id="8" name="Rectangle 7">
            <a:extLst>
              <a:ext uri="{FF2B5EF4-FFF2-40B4-BE49-F238E27FC236}">
                <a16:creationId xmlns:a16="http://schemas.microsoft.com/office/drawing/2014/main" id="{6448145E-300B-0846-B818-CE4400C57AC4}"/>
              </a:ext>
            </a:extLst>
          </p:cNvPr>
          <p:cNvSpPr/>
          <p:nvPr/>
        </p:nvSpPr>
        <p:spPr>
          <a:xfrm>
            <a:off x="2337535" y="2360326"/>
            <a:ext cx="1671866" cy="1672178"/>
          </a:xfrm>
          <a:prstGeom prst="rect">
            <a:avLst/>
          </a:prstGeom>
          <a:solidFill>
            <a:srgbClr val="40C8F4">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00" dirty="0">
                <a:solidFill>
                  <a:srgbClr val="FFFFFF"/>
                </a:solidFill>
              </a:rPr>
              <a:t>МЫ ПРЕДСТАВЛЯЕМ ИНТЕРЕСЫ БОЛЕЕ</a:t>
            </a:r>
            <a:endParaRPr lang="en-US" sz="900" dirty="0">
              <a:solidFill>
                <a:srgbClr val="FFFFFF"/>
              </a:solidFill>
            </a:endParaRPr>
          </a:p>
          <a:p>
            <a:pPr algn="ctr"/>
            <a:r>
              <a:rPr lang="en-US" sz="2700" b="1" dirty="0">
                <a:solidFill>
                  <a:srgbClr val="FFFFFF"/>
                </a:solidFill>
              </a:rPr>
              <a:t>3.5 </a:t>
            </a:r>
            <a:r>
              <a:rPr lang="ru-RU" b="1" dirty="0">
                <a:solidFill>
                  <a:srgbClr val="FFFFFF"/>
                </a:solidFill>
              </a:rPr>
              <a:t>МИЛЛИОНОВ</a:t>
            </a:r>
            <a:endParaRPr lang="en-US" b="1" dirty="0">
              <a:solidFill>
                <a:srgbClr val="FFFFFF"/>
              </a:solidFill>
            </a:endParaRPr>
          </a:p>
          <a:p>
            <a:pPr algn="ctr"/>
            <a:r>
              <a:rPr lang="ru-RU" sz="900" dirty="0">
                <a:solidFill>
                  <a:srgbClr val="FFFFFF"/>
                </a:solidFill>
              </a:rPr>
              <a:t>КОМПАНИЙ ПО ВСЕМУ МИРУ</a:t>
            </a:r>
            <a:endParaRPr lang="en-US" sz="900" dirty="0">
              <a:solidFill>
                <a:srgbClr val="FFFFFF"/>
              </a:solidFill>
            </a:endParaRPr>
          </a:p>
        </p:txBody>
      </p:sp>
      <p:sp>
        <p:nvSpPr>
          <p:cNvPr id="9" name="TextBox 8"/>
          <p:cNvSpPr txBox="1"/>
          <p:nvPr/>
        </p:nvSpPr>
        <p:spPr>
          <a:xfrm>
            <a:off x="7671091" y="3665542"/>
            <a:ext cx="1156086" cy="300082"/>
          </a:xfrm>
          <a:prstGeom prst="rect">
            <a:avLst/>
          </a:prstGeom>
          <a:solidFill>
            <a:schemeClr val="bg2"/>
          </a:solidFill>
        </p:spPr>
        <p:txBody>
          <a:bodyPr wrap="none" rtlCol="0">
            <a:spAutoFit/>
          </a:bodyPr>
          <a:lstStyle/>
          <a:p>
            <a:r>
              <a:rPr lang="ru-RU" sz="1350" dirty="0"/>
              <a:t>мобильность</a:t>
            </a:r>
            <a:endParaRPr lang="en-GB" sz="1350" dirty="0"/>
          </a:p>
        </p:txBody>
      </p:sp>
      <p:sp>
        <p:nvSpPr>
          <p:cNvPr id="10" name="TextBox 9"/>
          <p:cNvSpPr txBox="1"/>
          <p:nvPr/>
        </p:nvSpPr>
        <p:spPr>
          <a:xfrm>
            <a:off x="6171605" y="3144386"/>
            <a:ext cx="911468" cy="300082"/>
          </a:xfrm>
          <a:prstGeom prst="rect">
            <a:avLst/>
          </a:prstGeom>
          <a:solidFill>
            <a:schemeClr val="bg2"/>
          </a:solidFill>
        </p:spPr>
        <p:txBody>
          <a:bodyPr wrap="none" rtlCol="0">
            <a:spAutoFit/>
          </a:bodyPr>
          <a:lstStyle/>
          <a:p>
            <a:r>
              <a:rPr lang="ru-RU" sz="1350" dirty="0"/>
              <a:t>логистика</a:t>
            </a:r>
            <a:endParaRPr lang="en-GB" sz="1350" dirty="0"/>
          </a:p>
        </p:txBody>
      </p:sp>
      <p:sp>
        <p:nvSpPr>
          <p:cNvPr id="11" name="TextBox 10"/>
          <p:cNvSpPr txBox="1"/>
          <p:nvPr/>
        </p:nvSpPr>
        <p:spPr>
          <a:xfrm>
            <a:off x="5551845" y="3643651"/>
            <a:ext cx="751552" cy="300082"/>
          </a:xfrm>
          <a:prstGeom prst="rect">
            <a:avLst/>
          </a:prstGeom>
          <a:solidFill>
            <a:schemeClr val="bg2"/>
          </a:solidFill>
        </p:spPr>
        <p:txBody>
          <a:bodyPr wrap="none" rtlCol="0">
            <a:spAutoFit/>
          </a:bodyPr>
          <a:lstStyle/>
          <a:p>
            <a:r>
              <a:rPr lang="ru-RU" sz="1350" dirty="0"/>
              <a:t>странах</a:t>
            </a:r>
            <a:endParaRPr lang="en-GB" sz="1350" dirty="0"/>
          </a:p>
        </p:txBody>
      </p:sp>
      <p:sp>
        <p:nvSpPr>
          <p:cNvPr id="12" name="TextBox 11"/>
          <p:cNvSpPr txBox="1"/>
          <p:nvPr/>
        </p:nvSpPr>
        <p:spPr>
          <a:xfrm>
            <a:off x="4483308" y="3697366"/>
            <a:ext cx="708848" cy="300082"/>
          </a:xfrm>
          <a:prstGeom prst="rect">
            <a:avLst/>
          </a:prstGeom>
          <a:solidFill>
            <a:schemeClr val="bg2"/>
          </a:solidFill>
        </p:spPr>
        <p:txBody>
          <a:bodyPr wrap="none" rtlCol="0">
            <a:spAutoFit/>
          </a:bodyPr>
          <a:lstStyle/>
          <a:p>
            <a:r>
              <a:rPr lang="ru-RU" sz="1350" dirty="0"/>
              <a:t>членов</a:t>
            </a:r>
            <a:endParaRPr lang="en-GB" sz="1350" dirty="0"/>
          </a:p>
        </p:txBody>
      </p:sp>
    </p:spTree>
    <p:extLst>
      <p:ext uri="{BB962C8B-B14F-4D97-AF65-F5344CB8AC3E}">
        <p14:creationId xmlns:p14="http://schemas.microsoft.com/office/powerpoint/2010/main" val="4076018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0577290-3CB4-154E-9506-A17157A13913}"/>
              </a:ext>
            </a:extLst>
          </p:cNvPr>
          <p:cNvSpPr>
            <a:spLocks noGrp="1"/>
          </p:cNvSpPr>
          <p:nvPr>
            <p:ph type="title"/>
          </p:nvPr>
        </p:nvSpPr>
        <p:spPr>
          <a:xfrm>
            <a:off x="-1" y="171620"/>
            <a:ext cx="5484954" cy="644004"/>
          </a:xfrm>
        </p:spPr>
        <p:txBody>
          <a:bodyPr/>
          <a:lstStyle/>
          <a:p>
            <a:r>
              <a:rPr lang="de-DE" dirty="0"/>
              <a:t>  </a:t>
            </a:r>
            <a:r>
              <a:rPr lang="ru-RU" dirty="0"/>
              <a:t>ВОЗДЕЙСТВИЕ </a:t>
            </a:r>
            <a:r>
              <a:rPr lang="de-DE" dirty="0"/>
              <a:t>COVID-19</a:t>
            </a:r>
            <a:r>
              <a:rPr lang="ru-RU" dirty="0"/>
              <a:t> </a:t>
            </a:r>
            <a:endParaRPr lang="de-DE" dirty="0"/>
          </a:p>
        </p:txBody>
      </p:sp>
      <p:sp>
        <p:nvSpPr>
          <p:cNvPr id="11" name="Text Placeholder 10">
            <a:extLst>
              <a:ext uri="{FF2B5EF4-FFF2-40B4-BE49-F238E27FC236}">
                <a16:creationId xmlns:a16="http://schemas.microsoft.com/office/drawing/2014/main" id="{51E94BEC-0B2B-7340-8CD1-812E05C64C8C}"/>
              </a:ext>
            </a:extLst>
          </p:cNvPr>
          <p:cNvSpPr>
            <a:spLocks noGrp="1"/>
          </p:cNvSpPr>
          <p:nvPr>
            <p:ph type="body" sz="quarter" idx="14"/>
          </p:nvPr>
        </p:nvSpPr>
        <p:spPr>
          <a:xfrm>
            <a:off x="-1" y="788199"/>
            <a:ext cx="6985489" cy="571301"/>
          </a:xfrm>
        </p:spPr>
        <p:txBody>
          <a:bodyPr/>
          <a:lstStyle/>
          <a:p>
            <a:r>
              <a:rPr lang="ru-RU" dirty="0"/>
              <a:t>Макроэкономические показатели</a:t>
            </a:r>
            <a:endParaRPr lang="de-DE" dirty="0"/>
          </a:p>
        </p:txBody>
      </p:sp>
      <p:sp>
        <p:nvSpPr>
          <p:cNvPr id="12" name="Text Placeholder 11">
            <a:extLst>
              <a:ext uri="{FF2B5EF4-FFF2-40B4-BE49-F238E27FC236}">
                <a16:creationId xmlns:a16="http://schemas.microsoft.com/office/drawing/2014/main" id="{E9D0FAD7-CF6C-6146-BC73-3CAADF6DEB7E}"/>
              </a:ext>
            </a:extLst>
          </p:cNvPr>
          <p:cNvSpPr>
            <a:spLocks noGrp="1"/>
          </p:cNvSpPr>
          <p:nvPr>
            <p:ph type="body" sz="quarter" idx="15"/>
          </p:nvPr>
        </p:nvSpPr>
        <p:spPr>
          <a:xfrm>
            <a:off x="2530704" y="4246904"/>
            <a:ext cx="1392314" cy="310598"/>
          </a:xfrm>
        </p:spPr>
        <p:txBody>
          <a:bodyPr/>
          <a:lstStyle/>
          <a:p>
            <a:r>
              <a:rPr lang="ru-RU" dirty="0"/>
              <a:t>Источник</a:t>
            </a:r>
            <a:r>
              <a:rPr lang="de-DE" dirty="0"/>
              <a:t> IHS Markit, IRU </a:t>
            </a:r>
            <a:r>
              <a:rPr lang="ru-RU" dirty="0"/>
              <a:t>анализ</a:t>
            </a:r>
            <a:r>
              <a:rPr lang="de-DE" dirty="0"/>
              <a:t> 2020</a:t>
            </a:r>
            <a:r>
              <a:rPr lang="ru-RU" dirty="0"/>
              <a:t> года</a:t>
            </a:r>
            <a:r>
              <a:rPr lang="de-DE" dirty="0"/>
              <a:t> </a:t>
            </a:r>
          </a:p>
        </p:txBody>
      </p:sp>
      <p:sp>
        <p:nvSpPr>
          <p:cNvPr id="6" name="Text Placeholder 11">
            <a:extLst>
              <a:ext uri="{FF2B5EF4-FFF2-40B4-BE49-F238E27FC236}">
                <a16:creationId xmlns:a16="http://schemas.microsoft.com/office/drawing/2014/main" id="{5B494272-992F-9A49-A8BC-C09386577C80}"/>
              </a:ext>
            </a:extLst>
          </p:cNvPr>
          <p:cNvSpPr txBox="1">
            <a:spLocks/>
          </p:cNvSpPr>
          <p:nvPr/>
        </p:nvSpPr>
        <p:spPr>
          <a:xfrm>
            <a:off x="345735" y="1633229"/>
            <a:ext cx="1496358" cy="2277290"/>
          </a:xfrm>
          <a:prstGeom prst="rect">
            <a:avLst/>
          </a:prstGeom>
        </p:spPr>
        <p:txBody>
          <a:bodyPr wrap="square"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1050" kern="1200">
                <a:solidFill>
                  <a:schemeClr val="tx1"/>
                </a:solidFill>
                <a:latin typeface="Corbel" panose="020B0503020204020204" pitchFamily="34" charset="0"/>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orbel" panose="020B0503020204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bel" panose="020B0503020204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350" dirty="0">
                <a:solidFill>
                  <a:srgbClr val="323232"/>
                </a:solidFill>
              </a:rPr>
              <a:t>В целом прогнозируемое снижение ВВП на </a:t>
            </a:r>
            <a:r>
              <a:rPr lang="en-US" sz="1350" dirty="0">
                <a:solidFill>
                  <a:srgbClr val="323232"/>
                </a:solidFill>
              </a:rPr>
              <a:t>-5.6% </a:t>
            </a:r>
            <a:r>
              <a:rPr lang="ru-RU" sz="1350" dirty="0">
                <a:solidFill>
                  <a:srgbClr val="323232"/>
                </a:solidFill>
              </a:rPr>
              <a:t>в</a:t>
            </a:r>
            <a:r>
              <a:rPr lang="en-US" sz="1350" dirty="0">
                <a:solidFill>
                  <a:srgbClr val="323232"/>
                </a:solidFill>
              </a:rPr>
              <a:t> 2020</a:t>
            </a:r>
            <a:r>
              <a:rPr lang="ru-RU" sz="1350" dirty="0">
                <a:solidFill>
                  <a:srgbClr val="323232"/>
                </a:solidFill>
              </a:rPr>
              <a:t> году</a:t>
            </a:r>
            <a:r>
              <a:rPr lang="" sz="1350" dirty="0">
                <a:solidFill>
                  <a:srgbClr val="323232"/>
                </a:solidFill>
              </a:rPr>
              <a:t>.</a:t>
            </a:r>
          </a:p>
          <a:p>
            <a:r>
              <a:rPr lang="ru-RU" sz="1350" dirty="0">
                <a:solidFill>
                  <a:srgbClr val="323232"/>
                </a:solidFill>
              </a:rPr>
              <a:t>Для возвращения к докризисному уровню потребуется не менее 3 лет</a:t>
            </a:r>
            <a:r>
              <a:rPr lang="" sz="1350" dirty="0">
                <a:solidFill>
                  <a:srgbClr val="323232"/>
                </a:solidFill>
              </a:rPr>
              <a:t>.</a:t>
            </a:r>
            <a:endParaRPr lang="en-US" sz="1350" dirty="0">
              <a:solidFill>
                <a:srgbClr val="323232"/>
              </a:solidFill>
            </a:endParaRPr>
          </a:p>
        </p:txBody>
      </p:sp>
      <p:grpSp>
        <p:nvGrpSpPr>
          <p:cNvPr id="2" name="Group 1">
            <a:extLst>
              <a:ext uri="{FF2B5EF4-FFF2-40B4-BE49-F238E27FC236}">
                <a16:creationId xmlns:a16="http://schemas.microsoft.com/office/drawing/2014/main" id="{2A0A3FD7-6E3C-2848-AEBE-C7C7DEE0DE89}"/>
              </a:ext>
            </a:extLst>
          </p:cNvPr>
          <p:cNvGrpSpPr/>
          <p:nvPr/>
        </p:nvGrpSpPr>
        <p:grpSpPr>
          <a:xfrm>
            <a:off x="2524226" y="1957903"/>
            <a:ext cx="6034106" cy="1975599"/>
            <a:chOff x="3217194" y="2492444"/>
            <a:chExt cx="7615114" cy="2634132"/>
          </a:xfrm>
        </p:grpSpPr>
        <p:sp>
          <p:nvSpPr>
            <p:cNvPr id="9" name="Isosceles Triangle 34">
              <a:extLst>
                <a:ext uri="{FF2B5EF4-FFF2-40B4-BE49-F238E27FC236}">
                  <a16:creationId xmlns:a16="http://schemas.microsoft.com/office/drawing/2014/main" id="{ABF07AAC-DA24-D442-97BD-7583EAE42174}"/>
                </a:ext>
              </a:extLst>
            </p:cNvPr>
            <p:cNvSpPr/>
            <p:nvPr/>
          </p:nvSpPr>
          <p:spPr>
            <a:xfrm rot="5400000">
              <a:off x="7977107" y="4046534"/>
              <a:ext cx="288767" cy="167273"/>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1350">
                <a:solidFill>
                  <a:srgbClr val="FFFFFF"/>
                </a:solidFill>
              </a:endParaRPr>
            </a:p>
          </p:txBody>
        </p:sp>
        <p:sp>
          <p:nvSpPr>
            <p:cNvPr id="14" name="Title 5">
              <a:extLst>
                <a:ext uri="{FF2B5EF4-FFF2-40B4-BE49-F238E27FC236}">
                  <a16:creationId xmlns:a16="http://schemas.microsoft.com/office/drawing/2014/main" id="{CA574A43-A2BF-1F4A-A9E7-2802E8FC2F5B}"/>
                </a:ext>
              </a:extLst>
            </p:cNvPr>
            <p:cNvSpPr txBox="1">
              <a:spLocks/>
            </p:cNvSpPr>
            <p:nvPr/>
          </p:nvSpPr>
          <p:spPr>
            <a:xfrm>
              <a:off x="8419706" y="3722914"/>
              <a:ext cx="2412602" cy="762862"/>
            </a:xfrm>
            <a:prstGeom prst="rect">
              <a:avLst/>
            </a:prstGeom>
            <a:solidFill>
              <a:schemeClr val="accent5"/>
            </a:solidFill>
            <a:ln>
              <a:noFill/>
            </a:ln>
          </p:spPr>
          <p:txBody>
            <a:bodyPr vert="horz" lIns="188999" tIns="34290" rIns="68580" bIns="34290" rtlCol="0" anchor="ctr">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r>
                <a:rPr lang="ru-RU" sz="1500" b="1" dirty="0">
                  <a:solidFill>
                    <a:srgbClr val="323232"/>
                  </a:solidFill>
                </a:rPr>
                <a:t>Надвигающаяся волна банкротств</a:t>
              </a:r>
              <a:endParaRPr lang="" sz="1500" b="1" dirty="0">
                <a:solidFill>
                  <a:srgbClr val="323232"/>
                </a:solidFill>
              </a:endParaRPr>
            </a:p>
          </p:txBody>
        </p:sp>
        <p:sp>
          <p:nvSpPr>
            <p:cNvPr id="15" name="Title 5">
              <a:extLst>
                <a:ext uri="{FF2B5EF4-FFF2-40B4-BE49-F238E27FC236}">
                  <a16:creationId xmlns:a16="http://schemas.microsoft.com/office/drawing/2014/main" id="{FF371F15-7BDE-D144-9B9C-6CAD49FA63E0}"/>
                </a:ext>
              </a:extLst>
            </p:cNvPr>
            <p:cNvSpPr txBox="1">
              <a:spLocks/>
            </p:cNvSpPr>
            <p:nvPr/>
          </p:nvSpPr>
          <p:spPr>
            <a:xfrm>
              <a:off x="3225830" y="2492444"/>
              <a:ext cx="7070018" cy="1072035"/>
            </a:xfrm>
            <a:prstGeom prst="rect">
              <a:avLst/>
            </a:prstGeom>
            <a:ln>
              <a:noFill/>
            </a:ln>
          </p:spPr>
          <p:txBody>
            <a:bodyPr vert="horz" lIns="68580" tIns="34290" rIns="68580" bIns="34290" rtlCol="0" anchor="t">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r>
                <a:rPr lang="ru-RU" sz="1500" b="1" dirty="0">
                  <a:solidFill>
                    <a:srgbClr val="323232"/>
                  </a:solidFill>
                </a:rPr>
                <a:t>Воздействие на грузооборот и пассажирские перевозки в области автомобильного транспорта</a:t>
              </a:r>
              <a:endParaRPr lang="en-US" sz="1500" b="1" dirty="0">
                <a:solidFill>
                  <a:srgbClr val="323232"/>
                </a:solidFill>
              </a:endParaRPr>
            </a:p>
            <a:p>
              <a:r>
                <a:rPr lang="en-US" sz="1500" dirty="0">
                  <a:solidFill>
                    <a:srgbClr val="323232"/>
                  </a:solidFill>
                </a:rPr>
                <a:t>2019</a:t>
              </a:r>
              <a:r>
                <a:rPr lang="ru-RU" sz="1500" dirty="0">
                  <a:solidFill>
                    <a:srgbClr val="323232"/>
                  </a:solidFill>
                </a:rPr>
                <a:t> финансовый год по сравнению с </a:t>
              </a:r>
              <a:r>
                <a:rPr lang="en-US" sz="1500" dirty="0">
                  <a:solidFill>
                    <a:srgbClr val="323232"/>
                  </a:solidFill>
                </a:rPr>
                <a:t>2020</a:t>
              </a:r>
              <a:r>
                <a:rPr lang="ru-RU" sz="1500" dirty="0">
                  <a:solidFill>
                    <a:srgbClr val="323232"/>
                  </a:solidFill>
                </a:rPr>
                <a:t> финансовым годом</a:t>
              </a:r>
              <a:r>
                <a:rPr lang="en-US" sz="1500" dirty="0">
                  <a:solidFill>
                    <a:srgbClr val="323232"/>
                  </a:solidFill>
                </a:rPr>
                <a:t> </a:t>
              </a:r>
            </a:p>
          </p:txBody>
        </p:sp>
        <p:sp>
          <p:nvSpPr>
            <p:cNvPr id="16" name="Title 5">
              <a:extLst>
                <a:ext uri="{FF2B5EF4-FFF2-40B4-BE49-F238E27FC236}">
                  <a16:creationId xmlns:a16="http://schemas.microsoft.com/office/drawing/2014/main" id="{D08EBACD-B205-5B41-8F84-18145CED5F4D}"/>
                </a:ext>
              </a:extLst>
            </p:cNvPr>
            <p:cNvSpPr txBox="1">
              <a:spLocks/>
            </p:cNvSpPr>
            <p:nvPr/>
          </p:nvSpPr>
          <p:spPr>
            <a:xfrm>
              <a:off x="3225830" y="4256375"/>
              <a:ext cx="1766092" cy="855673"/>
            </a:xfrm>
            <a:prstGeom prst="rect">
              <a:avLst/>
            </a:prstGeom>
            <a:ln>
              <a:noFill/>
            </a:ln>
          </p:spPr>
          <p:txBody>
            <a:bodyPr vert="horz" lIns="68580" tIns="34290" rIns="68580" bIns="34290" rtlCol="0" anchor="t">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r>
                <a:rPr lang="ru-RU" sz="1350" b="1" dirty="0">
                  <a:solidFill>
                    <a:srgbClr val="323232"/>
                  </a:solidFill>
                </a:rPr>
                <a:t>Потеря дохода</a:t>
              </a:r>
              <a:r>
                <a:rPr lang="" sz="1350" b="1" dirty="0">
                  <a:solidFill>
                    <a:srgbClr val="323232"/>
                  </a:solidFill>
                </a:rPr>
                <a:t> </a:t>
              </a:r>
              <a:endParaRPr lang="en-US" sz="1350" b="1" dirty="0">
                <a:solidFill>
                  <a:srgbClr val="323232"/>
                </a:solidFill>
              </a:endParaRPr>
            </a:p>
          </p:txBody>
        </p:sp>
        <p:sp>
          <p:nvSpPr>
            <p:cNvPr id="17" name="Title 5">
              <a:extLst>
                <a:ext uri="{FF2B5EF4-FFF2-40B4-BE49-F238E27FC236}">
                  <a16:creationId xmlns:a16="http://schemas.microsoft.com/office/drawing/2014/main" id="{E3FEB4EA-05B5-C942-AA75-37C4B1EC9178}"/>
                </a:ext>
              </a:extLst>
            </p:cNvPr>
            <p:cNvSpPr txBox="1">
              <a:spLocks/>
            </p:cNvSpPr>
            <p:nvPr/>
          </p:nvSpPr>
          <p:spPr>
            <a:xfrm>
              <a:off x="3217194" y="3723477"/>
              <a:ext cx="1359121" cy="863841"/>
            </a:xfrm>
            <a:prstGeom prst="rect">
              <a:avLst/>
            </a:prstGeom>
            <a:ln>
              <a:noFill/>
            </a:ln>
          </p:spPr>
          <p:txBody>
            <a:bodyPr vert="horz" lIns="68580" tIns="34290" rIns="68580" bIns="34290" rtlCol="0" anchor="t">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r>
                <a:rPr lang="" sz="2700" b="1" dirty="0">
                  <a:solidFill>
                    <a:srgbClr val="FF0000"/>
                  </a:solidFill>
                </a:rPr>
                <a:t>- 18%</a:t>
              </a:r>
              <a:endParaRPr lang="en-US" sz="2700" b="1" dirty="0">
                <a:solidFill>
                  <a:srgbClr val="FF0000"/>
                </a:solidFill>
              </a:endParaRPr>
            </a:p>
          </p:txBody>
        </p:sp>
        <p:sp>
          <p:nvSpPr>
            <p:cNvPr id="18" name="Title 5">
              <a:extLst>
                <a:ext uri="{FF2B5EF4-FFF2-40B4-BE49-F238E27FC236}">
                  <a16:creationId xmlns:a16="http://schemas.microsoft.com/office/drawing/2014/main" id="{DE180B05-C1F3-E14F-B463-7DD532E195EF}"/>
                </a:ext>
              </a:extLst>
            </p:cNvPr>
            <p:cNvSpPr txBox="1">
              <a:spLocks/>
            </p:cNvSpPr>
            <p:nvPr/>
          </p:nvSpPr>
          <p:spPr>
            <a:xfrm>
              <a:off x="4989621" y="3722914"/>
              <a:ext cx="3142136" cy="863841"/>
            </a:xfrm>
            <a:prstGeom prst="rect">
              <a:avLst/>
            </a:prstGeom>
            <a:ln>
              <a:noFill/>
            </a:ln>
          </p:spPr>
          <p:txBody>
            <a:bodyPr vert="horz" lIns="68580" tIns="34290" rIns="68580" bIns="34290" rtlCol="0" anchor="t">
              <a:noAutofit/>
            </a:bodyPr>
            <a:lstStyle>
              <a:defPPr>
                <a:defRPr lang="en-US"/>
              </a:defPPr>
              <a:lvl1pPr defTabSz="457200">
                <a:spcBef>
                  <a:spcPct val="0"/>
                </a:spcBef>
                <a:buNone/>
                <a:defRPr sz="2000" b="1">
                  <a:solidFill>
                    <a:schemeClr val="accent6"/>
                  </a:solidFill>
                  <a:latin typeface="+mj-lt"/>
                  <a:ea typeface="+mj-ea"/>
                  <a:cs typeface="+mj-cs"/>
                </a:defRPr>
              </a:lvl1pPr>
            </a:lstStyle>
            <a:p>
              <a:r>
                <a:rPr lang="fr-CH" sz="2700" dirty="0">
                  <a:solidFill>
                    <a:srgbClr val="FE9C24"/>
                  </a:solidFill>
                </a:rPr>
                <a:t>  </a:t>
              </a:r>
              <a:r>
                <a:rPr lang="fr-CH" sz="2700" dirty="0">
                  <a:solidFill>
                    <a:srgbClr val="FF0000"/>
                  </a:solidFill>
                </a:rPr>
                <a:t>-</a:t>
              </a:r>
              <a:r>
                <a:rPr lang="" sz="2700" dirty="0">
                  <a:solidFill>
                    <a:srgbClr val="FF0000"/>
                  </a:solidFill>
                </a:rPr>
                <a:t>1 </a:t>
              </a:r>
              <a:r>
                <a:rPr lang="ru-RU" sz="2700" dirty="0">
                  <a:solidFill>
                    <a:srgbClr val="FF0000"/>
                  </a:solidFill>
                </a:rPr>
                <a:t>триллион</a:t>
              </a:r>
              <a:r>
                <a:rPr lang="" sz="2700" dirty="0">
                  <a:solidFill>
                    <a:srgbClr val="FF0000"/>
                  </a:solidFill>
                </a:rPr>
                <a:t> </a:t>
              </a:r>
              <a:r>
                <a:rPr lang="fr-CH" sz="2700" dirty="0">
                  <a:solidFill>
                    <a:srgbClr val="FF0000"/>
                  </a:solidFill>
                </a:rPr>
                <a:t>$</a:t>
              </a:r>
            </a:p>
            <a:p>
              <a:endParaRPr lang="en-US" sz="2700" dirty="0">
                <a:solidFill>
                  <a:srgbClr val="FE9C24"/>
                </a:solidFill>
              </a:endParaRPr>
            </a:p>
          </p:txBody>
        </p:sp>
        <p:sp>
          <p:nvSpPr>
            <p:cNvPr id="19" name="Title 5">
              <a:extLst>
                <a:ext uri="{FF2B5EF4-FFF2-40B4-BE49-F238E27FC236}">
                  <a16:creationId xmlns:a16="http://schemas.microsoft.com/office/drawing/2014/main" id="{BD9AC2B4-BBCA-BF49-8328-5C22D97DA201}"/>
                </a:ext>
              </a:extLst>
            </p:cNvPr>
            <p:cNvSpPr txBox="1">
              <a:spLocks/>
            </p:cNvSpPr>
            <p:nvPr/>
          </p:nvSpPr>
          <p:spPr>
            <a:xfrm>
              <a:off x="5251268" y="4270903"/>
              <a:ext cx="1317116" cy="855673"/>
            </a:xfrm>
            <a:prstGeom prst="rect">
              <a:avLst/>
            </a:prstGeom>
            <a:ln>
              <a:noFill/>
            </a:ln>
          </p:spPr>
          <p:txBody>
            <a:bodyPr vert="horz" lIns="68580" tIns="34290" rIns="68580" bIns="34290" rtlCol="0" anchor="t">
              <a:noAutofit/>
            </a:bodyPr>
            <a:lstStyle>
              <a:lvl1pPr algn="l" defTabSz="457200" rtl="0" eaLnBrk="1" latinLnBrk="0" hangingPunct="1">
                <a:spcBef>
                  <a:spcPct val="0"/>
                </a:spcBef>
                <a:buNone/>
                <a:defRPr sz="3200" kern="1200">
                  <a:solidFill>
                    <a:schemeClr val="tx1"/>
                  </a:solidFill>
                  <a:latin typeface="+mj-lt"/>
                  <a:ea typeface="+mj-ea"/>
                  <a:cs typeface="+mj-cs"/>
                </a:defRPr>
              </a:lvl1pPr>
            </a:lstStyle>
            <a:p>
              <a:r>
                <a:rPr lang="ru-RU" sz="1350" b="1" dirty="0">
                  <a:solidFill>
                    <a:srgbClr val="323232"/>
                  </a:solidFill>
                </a:rPr>
                <a:t>Глобально</a:t>
              </a:r>
              <a:endParaRPr lang="en-US" sz="1350" b="1" dirty="0">
                <a:solidFill>
                  <a:srgbClr val="323232"/>
                </a:solidFill>
              </a:endParaRPr>
            </a:p>
          </p:txBody>
        </p:sp>
      </p:grpSp>
      <p:cxnSp>
        <p:nvCxnSpPr>
          <p:cNvPr id="5" name="Straight Connector 4">
            <a:extLst>
              <a:ext uri="{FF2B5EF4-FFF2-40B4-BE49-F238E27FC236}">
                <a16:creationId xmlns:a16="http://schemas.microsoft.com/office/drawing/2014/main" id="{7D7505AA-2AD3-694E-A47C-8918913A40C4}"/>
              </a:ext>
            </a:extLst>
          </p:cNvPr>
          <p:cNvCxnSpPr/>
          <p:nvPr/>
        </p:nvCxnSpPr>
        <p:spPr>
          <a:xfrm flipH="1">
            <a:off x="3792927" y="2827317"/>
            <a:ext cx="267195" cy="828110"/>
          </a:xfrm>
          <a:prstGeom prst="line">
            <a:avLst/>
          </a:prstGeom>
          <a:ln w="254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5544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B0B116-6E24-6D42-A0E3-ECECA5224E80}"/>
              </a:ext>
            </a:extLst>
          </p:cNvPr>
          <p:cNvSpPr/>
          <p:nvPr/>
        </p:nvSpPr>
        <p:spPr>
          <a:xfrm>
            <a:off x="-1" y="3730159"/>
            <a:ext cx="9144001" cy="901898"/>
          </a:xfrm>
          <a:prstGeom prst="rect">
            <a:avLst/>
          </a:prstGeom>
          <a:gradFill>
            <a:gsLst>
              <a:gs pos="0">
                <a:schemeClr val="bg1">
                  <a:lumMod val="9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FFFFFF"/>
              </a:solidFill>
            </a:endParaRPr>
          </a:p>
        </p:txBody>
      </p:sp>
      <p:sp>
        <p:nvSpPr>
          <p:cNvPr id="6" name="Title 5">
            <a:extLst>
              <a:ext uri="{FF2B5EF4-FFF2-40B4-BE49-F238E27FC236}">
                <a16:creationId xmlns:a16="http://schemas.microsoft.com/office/drawing/2014/main" id="{145B785E-578C-224D-86AA-DF42202828DC}"/>
              </a:ext>
            </a:extLst>
          </p:cNvPr>
          <p:cNvSpPr>
            <a:spLocks noGrp="1"/>
          </p:cNvSpPr>
          <p:nvPr>
            <p:ph type="title"/>
          </p:nvPr>
        </p:nvSpPr>
        <p:spPr>
          <a:xfrm>
            <a:off x="-1" y="171620"/>
            <a:ext cx="5285733" cy="644004"/>
          </a:xfrm>
        </p:spPr>
        <p:txBody>
          <a:bodyPr/>
          <a:lstStyle/>
          <a:p>
            <a:r>
              <a:rPr lang="de-DE" dirty="0"/>
              <a:t>  </a:t>
            </a:r>
            <a:r>
              <a:rPr lang="ru-RU" dirty="0"/>
              <a:t>РОЛЬ КОНВЕНЦИЙ ООН</a:t>
            </a:r>
            <a:endParaRPr lang="de-DE" dirty="0"/>
          </a:p>
        </p:txBody>
      </p:sp>
      <p:sp>
        <p:nvSpPr>
          <p:cNvPr id="7" name="Text Placeholder 6">
            <a:extLst>
              <a:ext uri="{FF2B5EF4-FFF2-40B4-BE49-F238E27FC236}">
                <a16:creationId xmlns:a16="http://schemas.microsoft.com/office/drawing/2014/main" id="{74AAD6DB-3D95-6A43-9056-C4C1FA538F00}"/>
              </a:ext>
            </a:extLst>
          </p:cNvPr>
          <p:cNvSpPr>
            <a:spLocks noGrp="1"/>
          </p:cNvSpPr>
          <p:nvPr>
            <p:ph type="body" sz="quarter" idx="14"/>
          </p:nvPr>
        </p:nvSpPr>
        <p:spPr>
          <a:xfrm>
            <a:off x="-1" y="788199"/>
            <a:ext cx="4811176" cy="571301"/>
          </a:xfrm>
        </p:spPr>
        <p:txBody>
          <a:bodyPr/>
          <a:lstStyle/>
          <a:p>
            <a:r>
              <a:rPr lang="de-DE" dirty="0"/>
              <a:t> </a:t>
            </a:r>
            <a:r>
              <a:rPr lang="ru-RU" dirty="0"/>
              <a:t>В БОРЬБЕ С</a:t>
            </a:r>
            <a:r>
              <a:rPr lang="de-DE" dirty="0"/>
              <a:t> COVID-19 </a:t>
            </a:r>
          </a:p>
        </p:txBody>
      </p:sp>
      <p:sp>
        <p:nvSpPr>
          <p:cNvPr id="10" name="Rectangle 9">
            <a:extLst>
              <a:ext uri="{FF2B5EF4-FFF2-40B4-BE49-F238E27FC236}">
                <a16:creationId xmlns:a16="http://schemas.microsoft.com/office/drawing/2014/main" id="{92559854-4B80-3145-98A7-CBC88808303F}"/>
              </a:ext>
            </a:extLst>
          </p:cNvPr>
          <p:cNvSpPr/>
          <p:nvPr/>
        </p:nvSpPr>
        <p:spPr>
          <a:xfrm>
            <a:off x="331075" y="1672947"/>
            <a:ext cx="3494669" cy="862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FFFFFF"/>
              </a:solidFill>
            </a:endParaRPr>
          </a:p>
        </p:txBody>
      </p:sp>
      <p:sp>
        <p:nvSpPr>
          <p:cNvPr id="11" name="Rectangle 10">
            <a:extLst>
              <a:ext uri="{FF2B5EF4-FFF2-40B4-BE49-F238E27FC236}">
                <a16:creationId xmlns:a16="http://schemas.microsoft.com/office/drawing/2014/main" id="{3016B74F-7715-4E47-B1E4-12B067736E4D}"/>
              </a:ext>
            </a:extLst>
          </p:cNvPr>
          <p:cNvSpPr/>
          <p:nvPr/>
        </p:nvSpPr>
        <p:spPr>
          <a:xfrm>
            <a:off x="331076" y="1906119"/>
            <a:ext cx="2576490" cy="8513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FFFFFF"/>
              </a:solidFill>
            </a:endParaRPr>
          </a:p>
        </p:txBody>
      </p:sp>
      <p:pic>
        <p:nvPicPr>
          <p:cNvPr id="21" name="Content Placeholder 11">
            <a:extLst>
              <a:ext uri="{FF2B5EF4-FFF2-40B4-BE49-F238E27FC236}">
                <a16:creationId xmlns:a16="http://schemas.microsoft.com/office/drawing/2014/main" id="{4E4F8B8C-6864-044F-9A9C-BED6FF8C028A}"/>
              </a:ext>
            </a:extLst>
          </p:cNvPr>
          <p:cNvPicPr>
            <a:picLocks noGrp="1" noChangeAspect="1"/>
          </p:cNvPicPr>
          <p:nvPr>
            <p:ph sz="quarter" idx="16"/>
          </p:nvPr>
        </p:nvPicPr>
        <p:blipFill>
          <a:blip r:embed="rId3" cstate="email">
            <a:extLst>
              <a:ext uri="{28A0092B-C50C-407E-A947-70E740481C1C}">
                <a14:useLocalDpi xmlns:a14="http://schemas.microsoft.com/office/drawing/2010/main"/>
              </a:ext>
            </a:extLst>
          </a:blip>
          <a:stretch>
            <a:fillRect/>
          </a:stretch>
        </p:blipFill>
        <p:spPr>
          <a:xfrm rot="214913">
            <a:off x="6029464" y="1584637"/>
            <a:ext cx="2314236" cy="2998445"/>
          </a:xfrm>
          <a:prstGeom prst="rect">
            <a:avLst/>
          </a:prstGeom>
        </p:spPr>
      </p:pic>
      <p:pic>
        <p:nvPicPr>
          <p:cNvPr id="22" name="Picture 21">
            <a:extLst>
              <a:ext uri="{FF2B5EF4-FFF2-40B4-BE49-F238E27FC236}">
                <a16:creationId xmlns:a16="http://schemas.microsoft.com/office/drawing/2014/main" id="{5FD1295D-A389-A941-A57C-A4F2BBCCA39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31075" y="2536353"/>
            <a:ext cx="1921471" cy="1724836"/>
          </a:xfrm>
          <a:prstGeom prst="rect">
            <a:avLst/>
          </a:prstGeom>
        </p:spPr>
      </p:pic>
      <p:sp>
        <p:nvSpPr>
          <p:cNvPr id="2" name="TextBox 1">
            <a:extLst>
              <a:ext uri="{FF2B5EF4-FFF2-40B4-BE49-F238E27FC236}">
                <a16:creationId xmlns:a16="http://schemas.microsoft.com/office/drawing/2014/main" id="{0236AD21-A05C-434E-8CC6-6955C1585D2D}"/>
              </a:ext>
            </a:extLst>
          </p:cNvPr>
          <p:cNvSpPr txBox="1"/>
          <p:nvPr/>
        </p:nvSpPr>
        <p:spPr>
          <a:xfrm>
            <a:off x="2389759" y="2468929"/>
            <a:ext cx="3259373" cy="1892826"/>
          </a:xfrm>
          <a:prstGeom prst="rect">
            <a:avLst/>
          </a:prstGeom>
          <a:noFill/>
        </p:spPr>
        <p:txBody>
          <a:bodyPr wrap="square" rtlCol="0">
            <a:spAutoFit/>
          </a:bodyPr>
          <a:lstStyle/>
          <a:p>
            <a:r>
              <a:rPr lang="ru-RU" sz="1200" dirty="0"/>
              <a:t>«Следует использовать новаторские инструменты, такие как системы </a:t>
            </a:r>
            <a:r>
              <a:rPr lang="ru-RU" sz="1200" dirty="0" err="1"/>
              <a:t>eTIR</a:t>
            </a:r>
            <a:r>
              <a:rPr lang="ru-RU" sz="1200" dirty="0"/>
              <a:t>/</a:t>
            </a:r>
            <a:r>
              <a:rPr lang="ru-RU" sz="1200" dirty="0" err="1"/>
              <a:t>eCMR</a:t>
            </a:r>
            <a:r>
              <a:rPr lang="ru-RU" sz="1200" dirty="0"/>
              <a:t>, предложенные ООН, и другие средства обмена электронной информацией, исключающие физические контакты и позволяющие упростить трансграничные перевозки товаров»</a:t>
            </a:r>
            <a:endParaRPr lang="en-GB" sz="1200" dirty="0">
              <a:solidFill>
                <a:srgbClr val="323232"/>
              </a:solidFill>
            </a:endParaRPr>
          </a:p>
          <a:p>
            <a:endParaRPr lang="en-GB" sz="1200" dirty="0">
              <a:solidFill>
                <a:srgbClr val="323232"/>
              </a:solidFill>
            </a:endParaRPr>
          </a:p>
          <a:p>
            <a:r>
              <a:rPr lang="ru-RU" sz="1050" b="1" dirty="0">
                <a:solidFill>
                  <a:srgbClr val="323232"/>
                </a:solidFill>
              </a:rPr>
              <a:t>АНТОНИО ГУТЕРРИШ</a:t>
            </a:r>
            <a:endParaRPr lang="en-GB" sz="1050" b="1" dirty="0">
              <a:solidFill>
                <a:srgbClr val="323232"/>
              </a:solidFill>
            </a:endParaRPr>
          </a:p>
          <a:p>
            <a:r>
              <a:rPr lang="ru-RU" sz="1050" dirty="0">
                <a:solidFill>
                  <a:srgbClr val="0051A3"/>
                </a:solidFill>
              </a:rPr>
              <a:t>Генеральный секретарь ООН</a:t>
            </a:r>
            <a:endParaRPr lang="en-GB" sz="1050" dirty="0">
              <a:solidFill>
                <a:srgbClr val="0051A3"/>
              </a:solidFill>
            </a:endParaRPr>
          </a:p>
        </p:txBody>
      </p:sp>
      <p:sp>
        <p:nvSpPr>
          <p:cNvPr id="12" name="Rectangle 11">
            <a:extLst>
              <a:ext uri="{FF2B5EF4-FFF2-40B4-BE49-F238E27FC236}">
                <a16:creationId xmlns:a16="http://schemas.microsoft.com/office/drawing/2014/main" id="{3016B74F-7715-4E47-B1E4-12B067736E4D}"/>
              </a:ext>
            </a:extLst>
          </p:cNvPr>
          <p:cNvSpPr/>
          <p:nvPr/>
        </p:nvSpPr>
        <p:spPr>
          <a:xfrm>
            <a:off x="326353" y="2167781"/>
            <a:ext cx="2450854" cy="7701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FFFFFF"/>
              </a:solidFill>
            </a:endParaRPr>
          </a:p>
        </p:txBody>
      </p:sp>
      <p:sp>
        <p:nvSpPr>
          <p:cNvPr id="8" name="Text Placeholder 7">
            <a:extLst>
              <a:ext uri="{FF2B5EF4-FFF2-40B4-BE49-F238E27FC236}">
                <a16:creationId xmlns:a16="http://schemas.microsoft.com/office/drawing/2014/main" id="{AF5ABAF6-8DFD-CE4C-8424-E8B459642C69}"/>
              </a:ext>
            </a:extLst>
          </p:cNvPr>
          <p:cNvSpPr>
            <a:spLocks noGrp="1"/>
          </p:cNvSpPr>
          <p:nvPr>
            <p:ph type="body" sz="quarter" idx="15"/>
          </p:nvPr>
        </p:nvSpPr>
        <p:spPr>
          <a:xfrm>
            <a:off x="295054" y="1507165"/>
            <a:ext cx="3661049" cy="3095792"/>
          </a:xfrm>
        </p:spPr>
        <p:txBody>
          <a:bodyPr/>
          <a:lstStyle/>
          <a:p>
            <a:r>
              <a:rPr lang="ru-RU" dirty="0"/>
              <a:t>Первое И единственное решение в сложившейся глобальной чрезвычайной ситуации</a:t>
            </a:r>
            <a:endParaRPr lang="" sz="1200" b="1" dirty="0"/>
          </a:p>
        </p:txBody>
      </p:sp>
    </p:spTree>
    <p:extLst>
      <p:ext uri="{BB962C8B-B14F-4D97-AF65-F5344CB8AC3E}">
        <p14:creationId xmlns:p14="http://schemas.microsoft.com/office/powerpoint/2010/main" val="2344551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81A7C4-7E1F-450E-A6C8-D9A3E04602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789" y="72349"/>
            <a:ext cx="682811" cy="682811"/>
          </a:xfrm>
          <a:prstGeom prst="rect">
            <a:avLst/>
          </a:prstGeom>
        </p:spPr>
      </p:pic>
      <p:sp>
        <p:nvSpPr>
          <p:cNvPr id="3" name="Subtitle 2"/>
          <p:cNvSpPr txBox="1">
            <a:spLocks/>
          </p:cNvSpPr>
          <p:nvPr/>
        </p:nvSpPr>
        <p:spPr bwMode="auto">
          <a:xfrm>
            <a:off x="923134" y="35557"/>
            <a:ext cx="7288306" cy="96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sz="3200" b="1" dirty="0">
                <a:solidFill>
                  <a:srgbClr val="000099"/>
                </a:solidFill>
                <a:latin typeface="Tahoma" pitchFamily="34" charset="0"/>
              </a:rPr>
              <a:t>Содержание</a:t>
            </a:r>
            <a:endParaRPr lang="en-US" sz="3200" b="1" dirty="0">
              <a:solidFill>
                <a:srgbClr val="000099"/>
              </a:solidFill>
              <a:latin typeface="Tahoma" pitchFamily="34" charset="0"/>
            </a:endParaRPr>
          </a:p>
        </p:txBody>
      </p:sp>
      <p:sp>
        <p:nvSpPr>
          <p:cNvPr id="5" name="Rectangle 7"/>
          <p:cNvSpPr txBox="1">
            <a:spLocks noChangeArrowheads="1"/>
          </p:cNvSpPr>
          <p:nvPr/>
        </p:nvSpPr>
        <p:spPr bwMode="auto">
          <a:xfrm>
            <a:off x="522194" y="915180"/>
            <a:ext cx="8225566" cy="3746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76263" indent="-576263"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700"/>
              </a:spcAft>
              <a:buClr>
                <a:schemeClr val="tx1"/>
              </a:buClr>
              <a:buSzPct val="100000"/>
              <a:buFont typeface="Wingdings" pitchFamily="2" charset="2"/>
              <a:buChar char="Ø"/>
            </a:pPr>
            <a:r>
              <a:rPr lang="ru-RU" sz="2400" dirty="0">
                <a:latin typeface="Tahoma" pitchFamily="34" charset="0"/>
                <a:cs typeface="Tahoma" pitchFamily="34" charset="0"/>
              </a:rPr>
              <a:t>Основные шаги в создании дорожной карты развития экономического коридора Шымкент-Ташкент-Худжанд</a:t>
            </a:r>
            <a:r>
              <a:rPr lang="en-US" sz="2400" dirty="0">
                <a:latin typeface="Tahoma" pitchFamily="34" charset="0"/>
                <a:cs typeface="Tahoma" pitchFamily="34" charset="0"/>
              </a:rPr>
              <a:t> (</a:t>
            </a:r>
            <a:r>
              <a:rPr lang="ru-RU" sz="2400" dirty="0">
                <a:latin typeface="Tahoma" pitchFamily="34" charset="0"/>
                <a:cs typeface="Tahoma" pitchFamily="34" charset="0"/>
              </a:rPr>
              <a:t>ЭКШТХ</a:t>
            </a:r>
            <a:r>
              <a:rPr lang="en-US" sz="2400" dirty="0">
                <a:latin typeface="Tahoma" pitchFamily="34" charset="0"/>
                <a:cs typeface="Tahoma" pitchFamily="34" charset="0"/>
              </a:rPr>
              <a:t>)</a:t>
            </a:r>
          </a:p>
          <a:p>
            <a:pPr eaLnBrk="1" hangingPunct="1">
              <a:spcAft>
                <a:spcPts val="1700"/>
              </a:spcAft>
              <a:buClr>
                <a:schemeClr val="tx1"/>
              </a:buClr>
              <a:buSzPct val="100000"/>
              <a:buFont typeface="Wingdings" pitchFamily="2" charset="2"/>
              <a:buChar char="Ø"/>
            </a:pPr>
            <a:r>
              <a:rPr lang="ru-RU" sz="2400" dirty="0">
                <a:latin typeface="Tahoma" pitchFamily="34" charset="0"/>
                <a:cs typeface="Tahoma" pitchFamily="34" charset="0"/>
              </a:rPr>
              <a:t>Географическая направленность развития ЭКШТХ</a:t>
            </a:r>
            <a:endParaRPr lang="en-US" sz="2400" dirty="0">
              <a:latin typeface="Tahoma" pitchFamily="34" charset="0"/>
              <a:cs typeface="Tahoma" pitchFamily="34" charset="0"/>
            </a:endParaRPr>
          </a:p>
          <a:p>
            <a:pPr eaLnBrk="1" hangingPunct="1">
              <a:spcAft>
                <a:spcPts val="1700"/>
              </a:spcAft>
              <a:buClr>
                <a:schemeClr val="tx1"/>
              </a:buClr>
              <a:buSzPct val="100000"/>
              <a:buFont typeface="Wingdings" pitchFamily="2" charset="2"/>
              <a:buChar char="Ø"/>
            </a:pPr>
            <a:r>
              <a:rPr lang="ru-RU" sz="2400" dirty="0">
                <a:latin typeface="Tahoma" pitchFamily="34" charset="0"/>
                <a:cs typeface="Tahoma" pitchFamily="34" charset="0"/>
              </a:rPr>
              <a:t>Тематические направления развития ЭКШТХ</a:t>
            </a:r>
            <a:endParaRPr lang="en-US" sz="2400" dirty="0">
              <a:latin typeface="Tahoma" pitchFamily="34" charset="0"/>
              <a:cs typeface="Tahoma" pitchFamily="34" charset="0"/>
            </a:endParaRPr>
          </a:p>
          <a:p>
            <a:pPr eaLnBrk="1" hangingPunct="1">
              <a:spcAft>
                <a:spcPts val="1700"/>
              </a:spcAft>
              <a:buClr>
                <a:schemeClr val="tx1"/>
              </a:buClr>
              <a:buSzPct val="100000"/>
              <a:buFont typeface="Wingdings" pitchFamily="2" charset="2"/>
              <a:buChar char="Ø"/>
            </a:pPr>
            <a:r>
              <a:rPr lang="ru-RU" sz="2400" dirty="0">
                <a:latin typeface="Tahoma" pitchFamily="34" charset="0"/>
                <a:cs typeface="Tahoma" pitchFamily="34" charset="0"/>
              </a:rPr>
              <a:t>Ожидаемые результаты</a:t>
            </a:r>
            <a:r>
              <a:rPr lang="en-US" sz="2400" dirty="0">
                <a:latin typeface="Tahoma" pitchFamily="34" charset="0"/>
                <a:cs typeface="Tahoma" pitchFamily="34" charset="0"/>
              </a:rPr>
              <a:t> (</a:t>
            </a:r>
            <a:r>
              <a:rPr lang="ru-RU" sz="2400" dirty="0">
                <a:latin typeface="Tahoma" pitchFamily="34" charset="0"/>
                <a:cs typeface="Tahoma" pitchFamily="34" charset="0"/>
              </a:rPr>
              <a:t>видение ЭКШТХ</a:t>
            </a:r>
            <a:r>
              <a:rPr lang="en-US" sz="2400" dirty="0">
                <a:latin typeface="Tahoma" pitchFamily="34" charset="0"/>
                <a:cs typeface="Tahoma" pitchFamily="34" charset="0"/>
              </a:rPr>
              <a:t>)</a:t>
            </a:r>
          </a:p>
          <a:p>
            <a:pPr eaLnBrk="1" hangingPunct="1">
              <a:spcAft>
                <a:spcPts val="1700"/>
              </a:spcAft>
              <a:buClr>
                <a:schemeClr val="tx1"/>
              </a:buClr>
              <a:buSzPct val="100000"/>
              <a:buFont typeface="Wingdings" pitchFamily="2" charset="2"/>
              <a:buChar char="Ø"/>
            </a:pPr>
            <a:r>
              <a:rPr lang="ru-RU" sz="2400" dirty="0">
                <a:latin typeface="Tahoma" pitchFamily="34" charset="0"/>
                <a:cs typeface="Tahoma" pitchFamily="34" charset="0"/>
              </a:rPr>
              <a:t>Предлагаемая институциональная структура для развития ЭКШТХ</a:t>
            </a:r>
            <a:endParaRPr lang="en-US" sz="2400" dirty="0">
              <a:latin typeface="Tahoma" pitchFamily="34" charset="0"/>
              <a:cs typeface="Tahoma" pitchFamily="34" charset="0"/>
            </a:endParaRPr>
          </a:p>
        </p:txBody>
      </p:sp>
    </p:spTree>
    <p:extLst>
      <p:ext uri="{BB962C8B-B14F-4D97-AF65-F5344CB8AC3E}">
        <p14:creationId xmlns:p14="http://schemas.microsoft.com/office/powerpoint/2010/main" val="3963650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17D424-B655-4EF9-B0F2-D7ED1DC8BB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4477" y="-1950709"/>
            <a:ext cx="10652954" cy="7989716"/>
          </a:xfrm>
          <a:prstGeom prst="rect">
            <a:avLst/>
          </a:prstGeom>
        </p:spPr>
      </p:pic>
      <p:sp>
        <p:nvSpPr>
          <p:cNvPr id="12" name="Rectangle 11">
            <a:extLst>
              <a:ext uri="{FF2B5EF4-FFF2-40B4-BE49-F238E27FC236}">
                <a16:creationId xmlns:a16="http://schemas.microsoft.com/office/drawing/2014/main" id="{9095DD1D-FBF5-45AC-A99C-9A43846CE07B}"/>
              </a:ext>
            </a:extLst>
          </p:cNvPr>
          <p:cNvSpPr/>
          <p:nvPr/>
        </p:nvSpPr>
        <p:spPr>
          <a:xfrm>
            <a:off x="0" y="3664057"/>
            <a:ext cx="9144000" cy="1479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7470ADB0-E56B-494E-872D-D920302AF861}"/>
              </a:ext>
            </a:extLst>
          </p:cNvPr>
          <p:cNvSpPr/>
          <p:nvPr/>
        </p:nvSpPr>
        <p:spPr>
          <a:xfrm>
            <a:off x="0" y="3346793"/>
            <a:ext cx="4358514" cy="634529"/>
          </a:xfrm>
          <a:prstGeom prst="rect">
            <a:avLst/>
          </a:prstGeom>
          <a:solidFill>
            <a:srgbClr val="19B6F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301229"/>
            <a:r>
              <a:rPr lang="ru-RU" sz="2400" dirty="0">
                <a:solidFill>
                  <a:schemeClr val="bg1"/>
                </a:solidFill>
                <a:latin typeface="Corbel" panose="020B0503020204020204" pitchFamily="34" charset="0"/>
              </a:rPr>
              <a:t>ТОРГОВЛИ И ТРАНСПОРТА</a:t>
            </a:r>
            <a:endParaRPr lang="en-US" sz="2400" dirty="0">
              <a:solidFill>
                <a:schemeClr val="bg1"/>
              </a:solidFill>
              <a:latin typeface="Corbel" panose="020B0503020204020204" pitchFamily="34" charset="0"/>
            </a:endParaRPr>
          </a:p>
        </p:txBody>
      </p:sp>
      <p:sp>
        <p:nvSpPr>
          <p:cNvPr id="10" name="Rectangle 9">
            <a:extLst>
              <a:ext uri="{FF2B5EF4-FFF2-40B4-BE49-F238E27FC236}">
                <a16:creationId xmlns:a16="http://schemas.microsoft.com/office/drawing/2014/main" id="{3F8D8F4F-C0E4-4D06-BE8F-FBE479CFB5E4}"/>
              </a:ext>
            </a:extLst>
          </p:cNvPr>
          <p:cNvSpPr/>
          <p:nvPr/>
        </p:nvSpPr>
        <p:spPr>
          <a:xfrm>
            <a:off x="1481402" y="4637453"/>
            <a:ext cx="6140246" cy="171555"/>
          </a:xfrm>
          <a:prstGeom prst="rect">
            <a:avLst/>
          </a:prstGeom>
          <a:solidFill>
            <a:srgbClr val="FFD606"/>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525" dirty="0">
              <a:solidFill>
                <a:schemeClr val="tx1"/>
              </a:solidFill>
            </a:endParaRPr>
          </a:p>
        </p:txBody>
      </p:sp>
      <p:sp>
        <p:nvSpPr>
          <p:cNvPr id="11" name="Rectangle 10">
            <a:extLst>
              <a:ext uri="{FF2B5EF4-FFF2-40B4-BE49-F238E27FC236}">
                <a16:creationId xmlns:a16="http://schemas.microsoft.com/office/drawing/2014/main" id="{8E44E2AA-E714-47B0-A729-ACAB5DEAF09E}"/>
              </a:ext>
            </a:extLst>
          </p:cNvPr>
          <p:cNvSpPr/>
          <p:nvPr/>
        </p:nvSpPr>
        <p:spPr>
          <a:xfrm>
            <a:off x="1481402" y="4416593"/>
            <a:ext cx="6369825" cy="415498"/>
          </a:xfrm>
          <a:prstGeom prst="rect">
            <a:avLst/>
          </a:prstGeom>
        </p:spPr>
        <p:txBody>
          <a:bodyPr wrap="square">
            <a:spAutoFit/>
          </a:bodyPr>
          <a:lstStyle/>
          <a:p>
            <a:pPr>
              <a:defRPr/>
            </a:pPr>
            <a:r>
              <a:rPr lang="ru-RU" sz="2100" kern="0" dirty="0">
                <a:solidFill>
                  <a:schemeClr val="tx1">
                    <a:lumMod val="85000"/>
                    <a:lumOff val="15000"/>
                  </a:schemeClr>
                </a:solidFill>
                <a:latin typeface="Corbel" panose="020B0503020204020204" pitchFamily="34" charset="0"/>
              </a:rPr>
              <a:t>АДМИНИСТРИРУЕТСЯ</a:t>
            </a:r>
            <a:r>
              <a:rPr lang="en-US" sz="2100" kern="0" dirty="0">
                <a:solidFill>
                  <a:schemeClr val="tx1">
                    <a:lumMod val="85000"/>
                    <a:lumOff val="15000"/>
                  </a:schemeClr>
                </a:solidFill>
                <a:latin typeface="Corbel" panose="020B0503020204020204" pitchFamily="34" charset="0"/>
              </a:rPr>
              <a:t> IRU </a:t>
            </a:r>
            <a:r>
              <a:rPr lang="ru-RU" sz="2100" kern="0" dirty="0">
                <a:solidFill>
                  <a:schemeClr val="tx1">
                    <a:lumMod val="85000"/>
                    <a:lumOff val="15000"/>
                  </a:schemeClr>
                </a:solidFill>
                <a:latin typeface="Corbel" panose="020B0503020204020204" pitchFamily="34" charset="0"/>
              </a:rPr>
              <a:t>С</a:t>
            </a:r>
            <a:r>
              <a:rPr lang="en-US" sz="2100" kern="0" dirty="0">
                <a:solidFill>
                  <a:schemeClr val="tx1">
                    <a:lumMod val="85000"/>
                    <a:lumOff val="15000"/>
                  </a:schemeClr>
                </a:solidFill>
                <a:latin typeface="Corbel" panose="020B0503020204020204" pitchFamily="34" charset="0"/>
              </a:rPr>
              <a:t> 1949</a:t>
            </a:r>
            <a:r>
              <a:rPr lang="ru-RU" sz="2100" kern="0" dirty="0">
                <a:solidFill>
                  <a:schemeClr val="tx1">
                    <a:lumMod val="85000"/>
                    <a:lumOff val="15000"/>
                  </a:schemeClr>
                </a:solidFill>
                <a:latin typeface="Corbel" panose="020B0503020204020204" pitchFamily="34" charset="0"/>
              </a:rPr>
              <a:t> ГОДА</a:t>
            </a:r>
            <a:endParaRPr lang="en-US" sz="2100" kern="0" dirty="0">
              <a:solidFill>
                <a:schemeClr val="tx1">
                  <a:lumMod val="85000"/>
                  <a:lumOff val="15000"/>
                </a:schemeClr>
              </a:solidFill>
              <a:latin typeface="Corbel" panose="020B0503020204020204" pitchFamily="34" charset="0"/>
            </a:endParaRPr>
          </a:p>
        </p:txBody>
      </p:sp>
      <p:sp>
        <p:nvSpPr>
          <p:cNvPr id="7" name="Rectangle 6">
            <a:extLst>
              <a:ext uri="{FF2B5EF4-FFF2-40B4-BE49-F238E27FC236}">
                <a16:creationId xmlns:a16="http://schemas.microsoft.com/office/drawing/2014/main" id="{B4CE415D-4F8B-B44F-9BE2-FFEAAB5011FB}"/>
              </a:ext>
            </a:extLst>
          </p:cNvPr>
          <p:cNvSpPr/>
          <p:nvPr/>
        </p:nvSpPr>
        <p:spPr>
          <a:xfrm>
            <a:off x="0" y="2715314"/>
            <a:ext cx="7079043" cy="634529"/>
          </a:xfrm>
          <a:prstGeom prst="rect">
            <a:avLst/>
          </a:prstGeom>
          <a:solidFill>
            <a:srgbClr val="19B6F1">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86" tIns="17143" rIns="34286" bIns="17143" numCol="1" spcCol="0" rtlCol="0" fromWordArt="0" anchor="ctr" anchorCtr="0" forceAA="0" compatLnSpc="1">
            <a:prstTxWarp prst="textNoShape">
              <a:avLst/>
            </a:prstTxWarp>
            <a:noAutofit/>
          </a:bodyPr>
          <a:lstStyle/>
          <a:p>
            <a:pPr marL="301229"/>
            <a:r>
              <a:rPr lang="ru-RU" sz="2400" dirty="0">
                <a:solidFill>
                  <a:schemeClr val="bg1"/>
                </a:solidFill>
                <a:latin typeface="Corbel" panose="020B0503020204020204" pitchFamily="34" charset="0"/>
              </a:rPr>
              <a:t>УПРОЩЕНИЕ И ОБЕСПЕЧЕНИЕ БЕЗОПАСНОСТИ</a:t>
            </a:r>
            <a:r>
              <a:rPr lang="en-US" sz="2400" dirty="0">
                <a:solidFill>
                  <a:schemeClr val="bg1"/>
                </a:solidFill>
                <a:latin typeface="Corbel" panose="020B0503020204020204" pitchFamily="34" charset="0"/>
              </a:rPr>
              <a:t> </a:t>
            </a:r>
          </a:p>
        </p:txBody>
      </p:sp>
      <p:pic>
        <p:nvPicPr>
          <p:cNvPr id="13" name="Picture 12" descr="TIRframe">
            <a:extLst>
              <a:ext uri="{FF2B5EF4-FFF2-40B4-BE49-F238E27FC236}">
                <a16:creationId xmlns:a16="http://schemas.microsoft.com/office/drawing/2014/main" id="{7E348744-AF80-BE4E-9C9F-B0AF6386192E}"/>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3003" t="4374" r="2220" b="3839"/>
          <a:stretch/>
        </p:blipFill>
        <p:spPr bwMode="auto">
          <a:xfrm>
            <a:off x="340141" y="4196747"/>
            <a:ext cx="972338" cy="639934"/>
          </a:xfrm>
          <a:prstGeom prst="rect">
            <a:avLst/>
          </a:prstGeom>
          <a:noFill/>
          <a:ln w="9525">
            <a:noFill/>
            <a:miter lim="800000"/>
            <a:headEnd/>
            <a:tailEnd/>
          </a:ln>
        </p:spPr>
      </p:pic>
    </p:spTree>
    <p:extLst>
      <p:ext uri="{BB962C8B-B14F-4D97-AF65-F5344CB8AC3E}">
        <p14:creationId xmlns:p14="http://schemas.microsoft.com/office/powerpoint/2010/main" val="87882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70000" fill="hold" nodeType="withEffect">
                                  <p:stCondLst>
                                    <p:cond delay="0"/>
                                  </p:stCondLst>
                                  <p:childTnLst>
                                    <p:animScale>
                                      <p:cBhvr>
                                        <p:cTn id="6" dur="3000" fill="hold"/>
                                        <p:tgtEl>
                                          <p:spTgt spid="5"/>
                                        </p:tgtEl>
                                      </p:cBhvr>
                                      <p:by x="90000" y="90000"/>
                                    </p:animScale>
                                  </p:childTnLst>
                                </p:cTn>
                              </p:par>
                              <p:par>
                                <p:cTn id="7" presetID="2" presetClass="entr" presetSubtype="8" decel="10000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500" fill="hold"/>
                                        <p:tgtEl>
                                          <p:spTgt spid="9"/>
                                        </p:tgtEl>
                                        <p:attrNameLst>
                                          <p:attrName>ppt_x</p:attrName>
                                        </p:attrNameLst>
                                      </p:cBhvr>
                                      <p:tavLst>
                                        <p:tav tm="0">
                                          <p:val>
                                            <p:strVal val="0-#ppt_w/2"/>
                                          </p:val>
                                        </p:tav>
                                        <p:tav tm="100000">
                                          <p:val>
                                            <p:strVal val="#ppt_x"/>
                                          </p:val>
                                        </p:tav>
                                      </p:tavLst>
                                    </p:anim>
                                    <p:anim calcmode="lin" valueType="num">
                                      <p:cBhvr additive="base">
                                        <p:cTn id="10" dur="500" fill="hold"/>
                                        <p:tgtEl>
                                          <p:spTgt spid="9"/>
                                        </p:tgtEl>
                                        <p:attrNameLst>
                                          <p:attrName>ppt_y</p:attrName>
                                        </p:attrNameLst>
                                      </p:cBhvr>
                                      <p:tavLst>
                                        <p:tav tm="0">
                                          <p:val>
                                            <p:strVal val="#ppt_y"/>
                                          </p:val>
                                        </p:tav>
                                        <p:tav tm="100000">
                                          <p:val>
                                            <p:strVal val="#ppt_y"/>
                                          </p:val>
                                        </p:tav>
                                      </p:tavLst>
                                    </p:anim>
                                  </p:childTnLst>
                                </p:cTn>
                              </p:par>
                              <p:par>
                                <p:cTn id="11" presetID="2" presetClass="entr" presetSubtype="4" decel="100000" fill="hold" grpId="0" nodeType="withEffect">
                                  <p:stCondLst>
                                    <p:cond delay="50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8" decel="10000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par>
                                <p:cTn id="19" presetID="2" presetClass="entr" presetSubtype="8" decel="100000" fill="hold" nodeType="withEffect">
                                  <p:stCondLst>
                                    <p:cond delay="150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0-#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par>
                                <p:cTn id="23" presetID="2" presetClass="entr" presetSubtype="8" decel="100000" fill="hold" grpId="0" nodeType="withEffect">
                                  <p:stCondLst>
                                    <p:cond delay="150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par>
                                <p:cTn id="27" presetID="22" presetClass="entr" presetSubtype="8" fill="hold" grpId="0" nodeType="withEffect">
                                  <p:stCondLst>
                                    <p:cond delay="150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10" grpId="0" animBg="1"/>
      <p:bldP spid="11" grpId="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CECB6F8B-B1C6-1641-A373-AB3864C06D2E}"/>
              </a:ext>
            </a:extLst>
          </p:cNvPr>
          <p:cNvPicPr>
            <a:picLocks noGrp="1" noChangeAspect="1"/>
          </p:cNvPicPr>
          <p:nvPr>
            <p:ph sz="quarter" idx="16"/>
          </p:nvPr>
        </p:nvPicPr>
        <p:blipFill rotWithShape="1">
          <a:blip r:embed="rId2" cstate="email">
            <a:extLst>
              <a:ext uri="{28A0092B-C50C-407E-A947-70E740481C1C}">
                <a14:useLocalDpi xmlns:a14="http://schemas.microsoft.com/office/drawing/2010/main"/>
              </a:ext>
            </a:extLst>
          </a:blip>
          <a:srcRect/>
          <a:stretch/>
        </p:blipFill>
        <p:spPr>
          <a:xfrm>
            <a:off x="2858691" y="1"/>
            <a:ext cx="6285309" cy="5143499"/>
          </a:xfrm>
        </p:spPr>
      </p:pic>
      <p:sp>
        <p:nvSpPr>
          <p:cNvPr id="3" name="Title 2">
            <a:extLst>
              <a:ext uri="{FF2B5EF4-FFF2-40B4-BE49-F238E27FC236}">
                <a16:creationId xmlns:a16="http://schemas.microsoft.com/office/drawing/2014/main" id="{C21C2D77-66F4-5F49-964E-A33573CA4CC7}"/>
              </a:ext>
            </a:extLst>
          </p:cNvPr>
          <p:cNvSpPr>
            <a:spLocks noGrp="1"/>
          </p:cNvSpPr>
          <p:nvPr>
            <p:ph type="title"/>
          </p:nvPr>
        </p:nvSpPr>
        <p:spPr>
          <a:xfrm>
            <a:off x="-1" y="275495"/>
            <a:ext cx="8426593" cy="436255"/>
          </a:xfrm>
        </p:spPr>
        <p:txBody>
          <a:bodyPr/>
          <a:lstStyle/>
          <a:p>
            <a:r>
              <a:rPr lang="en-GB" sz="2100" dirty="0"/>
              <a:t>  </a:t>
            </a:r>
            <a:r>
              <a:rPr lang="ru-RU" sz="2100" dirty="0"/>
              <a:t>ПЕРЕВОД В ЦИФРОВОЙ ФОРМАТ ОСНОВНЫХ ИНСТРУМЕНТОВ ООН</a:t>
            </a:r>
            <a:endParaRPr lang="en-GB" sz="2100" dirty="0"/>
          </a:p>
        </p:txBody>
      </p:sp>
      <p:sp>
        <p:nvSpPr>
          <p:cNvPr id="4" name="Text Placeholder 3">
            <a:extLst>
              <a:ext uri="{FF2B5EF4-FFF2-40B4-BE49-F238E27FC236}">
                <a16:creationId xmlns:a16="http://schemas.microsoft.com/office/drawing/2014/main" id="{6134A3FB-1850-4E40-81C6-D6EDFF2EB8D5}"/>
              </a:ext>
            </a:extLst>
          </p:cNvPr>
          <p:cNvSpPr>
            <a:spLocks noGrp="1"/>
          </p:cNvSpPr>
          <p:nvPr>
            <p:ph type="body" sz="quarter" idx="14"/>
          </p:nvPr>
        </p:nvSpPr>
        <p:spPr>
          <a:xfrm>
            <a:off x="0" y="680693"/>
            <a:ext cx="3972933" cy="363552"/>
          </a:xfrm>
        </p:spPr>
        <p:txBody>
          <a:bodyPr/>
          <a:lstStyle/>
          <a:p>
            <a:r>
              <a:rPr lang="ru-RU" sz="2100" dirty="0"/>
              <a:t>ДЛЯ ОБЕСПЕЧЕНИЯ ТРАНЗИТА</a:t>
            </a:r>
            <a:endParaRPr lang="en-GB" sz="2100" dirty="0"/>
          </a:p>
        </p:txBody>
      </p:sp>
      <p:pic>
        <p:nvPicPr>
          <p:cNvPr id="9" name="Picture 8">
            <a:extLst>
              <a:ext uri="{FF2B5EF4-FFF2-40B4-BE49-F238E27FC236}">
                <a16:creationId xmlns:a16="http://schemas.microsoft.com/office/drawing/2014/main" id="{DDA48177-D85B-0949-83C4-9A87434578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3978" y="3422289"/>
            <a:ext cx="1666875" cy="923925"/>
          </a:xfrm>
          <a:prstGeom prst="rect">
            <a:avLst/>
          </a:prstGeom>
        </p:spPr>
      </p:pic>
      <p:pic>
        <p:nvPicPr>
          <p:cNvPr id="11" name="Picture 10">
            <a:extLst>
              <a:ext uri="{FF2B5EF4-FFF2-40B4-BE49-F238E27FC236}">
                <a16:creationId xmlns:a16="http://schemas.microsoft.com/office/drawing/2014/main" id="{0028EC2E-B76C-C74A-8882-E0C6E9495BB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7608" y="1957903"/>
            <a:ext cx="1539615" cy="964970"/>
          </a:xfrm>
          <a:prstGeom prst="rect">
            <a:avLst/>
          </a:prstGeom>
        </p:spPr>
      </p:pic>
    </p:spTree>
    <p:extLst>
      <p:ext uri="{BB962C8B-B14F-4D97-AF65-F5344CB8AC3E}">
        <p14:creationId xmlns:p14="http://schemas.microsoft.com/office/powerpoint/2010/main" val="2756426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51B33368-037F-6241-AE2C-2711C0CEA6DB}"/>
              </a:ext>
            </a:extLst>
          </p:cNvPr>
          <p:cNvSpPr>
            <a:spLocks noGrp="1"/>
          </p:cNvSpPr>
          <p:nvPr>
            <p:ph sz="quarter" idx="16"/>
          </p:nvPr>
        </p:nvSpPr>
        <p:spPr/>
        <p:txBody>
          <a:bodyPr/>
          <a:lstStyle/>
          <a:p>
            <a:pPr marL="0" indent="0">
              <a:buNone/>
            </a:pPr>
            <a:r>
              <a:rPr lang="ru-RU" dirty="0"/>
              <a:t> </a:t>
            </a:r>
            <a:endParaRPr lang="de-DE" dirty="0"/>
          </a:p>
        </p:txBody>
      </p:sp>
      <p:sp>
        <p:nvSpPr>
          <p:cNvPr id="6" name="Title 5">
            <a:extLst>
              <a:ext uri="{FF2B5EF4-FFF2-40B4-BE49-F238E27FC236}">
                <a16:creationId xmlns:a16="http://schemas.microsoft.com/office/drawing/2014/main" id="{145B785E-578C-224D-86AA-DF42202828DC}"/>
              </a:ext>
            </a:extLst>
          </p:cNvPr>
          <p:cNvSpPr>
            <a:spLocks noGrp="1"/>
          </p:cNvSpPr>
          <p:nvPr>
            <p:ph type="title"/>
          </p:nvPr>
        </p:nvSpPr>
        <p:spPr>
          <a:xfrm>
            <a:off x="-1" y="171620"/>
            <a:ext cx="1887302" cy="644004"/>
          </a:xfrm>
        </p:spPr>
        <p:txBody>
          <a:bodyPr/>
          <a:lstStyle/>
          <a:p>
            <a:r>
              <a:rPr lang="ru-RU" dirty="0"/>
              <a:t> </a:t>
            </a:r>
            <a:r>
              <a:rPr lang="de-DE" dirty="0"/>
              <a:t>eTIR </a:t>
            </a:r>
            <a:r>
              <a:rPr lang="ru-RU" dirty="0"/>
              <a:t>это</a:t>
            </a:r>
            <a:r>
              <a:rPr lang="de-DE" dirty="0"/>
              <a:t> </a:t>
            </a:r>
          </a:p>
        </p:txBody>
      </p:sp>
      <p:pic>
        <p:nvPicPr>
          <p:cNvPr id="12" name="Picture 11">
            <a:extLst>
              <a:ext uri="{FF2B5EF4-FFF2-40B4-BE49-F238E27FC236}">
                <a16:creationId xmlns:a16="http://schemas.microsoft.com/office/drawing/2014/main" id="{79029245-32D7-F146-8815-FACCB1D3336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227517">
            <a:off x="5768456" y="992342"/>
            <a:ext cx="2574021" cy="3692807"/>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27C88C56-D886-774B-9253-CADD7D9A7A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423921">
            <a:off x="3594028" y="598567"/>
            <a:ext cx="2790682" cy="3946365"/>
          </a:xfrm>
          <a:prstGeom prst="rect">
            <a:avLst/>
          </a:prstGeom>
          <a:effectLst>
            <a:outerShdw blurRad="50800" dist="38100" algn="l" rotWithShape="0">
              <a:prstClr val="black">
                <a:alpha val="40000"/>
              </a:prstClr>
            </a:outerShdw>
          </a:effectLst>
        </p:spPr>
      </p:pic>
      <p:sp>
        <p:nvSpPr>
          <p:cNvPr id="2" name="Text Placeholder 1"/>
          <p:cNvSpPr>
            <a:spLocks noGrp="1"/>
          </p:cNvSpPr>
          <p:nvPr>
            <p:ph type="body" sz="quarter" idx="15"/>
          </p:nvPr>
        </p:nvSpPr>
        <p:spPr>
          <a:xfrm>
            <a:off x="295054" y="1445835"/>
            <a:ext cx="2390996" cy="3095792"/>
          </a:xfrm>
        </p:spPr>
        <p:txBody>
          <a:bodyPr/>
          <a:lstStyle/>
          <a:p>
            <a:endParaRPr lang="en-GB"/>
          </a:p>
        </p:txBody>
      </p:sp>
      <p:sp>
        <p:nvSpPr>
          <p:cNvPr id="16" name="Text Placeholder 7">
            <a:extLst>
              <a:ext uri="{FF2B5EF4-FFF2-40B4-BE49-F238E27FC236}">
                <a16:creationId xmlns:a16="http://schemas.microsoft.com/office/drawing/2014/main" id="{AF5ABAF6-8DFD-CE4C-8424-E8B459642C69}"/>
              </a:ext>
            </a:extLst>
          </p:cNvPr>
          <p:cNvSpPr>
            <a:spLocks noGrp="1"/>
          </p:cNvSpPr>
          <p:nvPr>
            <p:ph type="body" sz="quarter" idx="15"/>
          </p:nvPr>
        </p:nvSpPr>
        <p:spPr>
          <a:xfrm>
            <a:off x="295054" y="1220462"/>
            <a:ext cx="2790899" cy="778310"/>
          </a:xfrm>
          <a:solidFill>
            <a:schemeClr val="accent2"/>
          </a:solidFill>
        </p:spPr>
        <p:txBody>
          <a:bodyPr anchor="ctr" anchorCtr="0"/>
          <a:lstStyle/>
          <a:p>
            <a:r>
              <a:rPr lang="ru-RU" sz="1725" dirty="0">
                <a:solidFill>
                  <a:schemeClr val="bg1"/>
                </a:solidFill>
              </a:rPr>
              <a:t>Беспрепятственное и бесконтактное пересечение границы </a:t>
            </a:r>
            <a:endParaRPr lang="en-GB" sz="1725" b="1" dirty="0">
              <a:solidFill>
                <a:schemeClr val="bg1"/>
              </a:solidFill>
            </a:endParaRPr>
          </a:p>
        </p:txBody>
      </p:sp>
      <p:sp>
        <p:nvSpPr>
          <p:cNvPr id="17" name="Text Placeholder 7">
            <a:extLst>
              <a:ext uri="{FF2B5EF4-FFF2-40B4-BE49-F238E27FC236}">
                <a16:creationId xmlns:a16="http://schemas.microsoft.com/office/drawing/2014/main" id="{674E55BF-B297-8144-A5BE-BB968E0460A4}"/>
              </a:ext>
            </a:extLst>
          </p:cNvPr>
          <p:cNvSpPr txBox="1">
            <a:spLocks/>
          </p:cNvSpPr>
          <p:nvPr/>
        </p:nvSpPr>
        <p:spPr>
          <a:xfrm>
            <a:off x="295054" y="2082473"/>
            <a:ext cx="2790899" cy="324000"/>
          </a:xfrm>
          <a:prstGeom prst="rect">
            <a:avLst/>
          </a:prstGeom>
          <a:solidFill>
            <a:schemeClr val="accent2"/>
          </a:solidFill>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Corbel" panose="020B0503020204020204" pitchFamily="34" charset="0"/>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orbel" panose="020B0503020204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bel" panose="020B0503020204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725" spc="-75" dirty="0">
                <a:solidFill>
                  <a:schemeClr val="bg1"/>
                </a:solidFill>
              </a:rPr>
              <a:t>Электронный обмен данных</a:t>
            </a:r>
            <a:endParaRPr lang="en-GB" sz="1725" b="1" spc="-75" dirty="0">
              <a:solidFill>
                <a:schemeClr val="bg1"/>
              </a:solidFill>
            </a:endParaRPr>
          </a:p>
        </p:txBody>
      </p:sp>
      <p:sp>
        <p:nvSpPr>
          <p:cNvPr id="21" name="Text Placeholder 7">
            <a:extLst>
              <a:ext uri="{FF2B5EF4-FFF2-40B4-BE49-F238E27FC236}">
                <a16:creationId xmlns:a16="http://schemas.microsoft.com/office/drawing/2014/main" id="{F3E13DA1-F0DB-9046-963C-FCF3174177A8}"/>
              </a:ext>
            </a:extLst>
          </p:cNvPr>
          <p:cNvSpPr txBox="1">
            <a:spLocks/>
          </p:cNvSpPr>
          <p:nvPr/>
        </p:nvSpPr>
        <p:spPr>
          <a:xfrm>
            <a:off x="295054" y="2504843"/>
            <a:ext cx="2790899" cy="324000"/>
          </a:xfrm>
          <a:prstGeom prst="rect">
            <a:avLst/>
          </a:prstGeom>
          <a:solidFill>
            <a:schemeClr val="accent2"/>
          </a:solidFill>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Corbel" panose="020B0503020204020204" pitchFamily="34" charset="0"/>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orbel" panose="020B0503020204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bel" panose="020B0503020204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725" dirty="0">
                <a:solidFill>
                  <a:schemeClr val="bg1"/>
                </a:solidFill>
              </a:rPr>
              <a:t>Защита водителей</a:t>
            </a:r>
            <a:endParaRPr lang="en-GB" sz="1725" b="1" dirty="0">
              <a:solidFill>
                <a:schemeClr val="bg1"/>
              </a:solidFill>
            </a:endParaRPr>
          </a:p>
        </p:txBody>
      </p:sp>
      <p:sp>
        <p:nvSpPr>
          <p:cNvPr id="22" name="Text Placeholder 7">
            <a:extLst>
              <a:ext uri="{FF2B5EF4-FFF2-40B4-BE49-F238E27FC236}">
                <a16:creationId xmlns:a16="http://schemas.microsoft.com/office/drawing/2014/main" id="{617BC9D1-9950-E54A-8ED9-8C90EB8E6C77}"/>
              </a:ext>
            </a:extLst>
          </p:cNvPr>
          <p:cNvSpPr txBox="1">
            <a:spLocks/>
          </p:cNvSpPr>
          <p:nvPr/>
        </p:nvSpPr>
        <p:spPr>
          <a:xfrm>
            <a:off x="295054" y="2916063"/>
            <a:ext cx="2790899" cy="531428"/>
          </a:xfrm>
          <a:prstGeom prst="rect">
            <a:avLst/>
          </a:prstGeom>
          <a:solidFill>
            <a:schemeClr val="accent2"/>
          </a:solidFill>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Corbel" panose="020B0503020204020204" pitchFamily="34" charset="0"/>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orbel" panose="020B0503020204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bel" panose="020B0503020204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725" dirty="0">
                <a:solidFill>
                  <a:schemeClr val="bg1"/>
                </a:solidFill>
              </a:rPr>
              <a:t>Отсутствие сбоев в цепи поставок</a:t>
            </a:r>
            <a:endParaRPr lang="en-GB" sz="1725" b="1" dirty="0">
              <a:solidFill>
                <a:schemeClr val="bg1"/>
              </a:solidFill>
            </a:endParaRPr>
          </a:p>
        </p:txBody>
      </p:sp>
      <p:sp>
        <p:nvSpPr>
          <p:cNvPr id="23" name="Text Placeholder 7">
            <a:extLst>
              <a:ext uri="{FF2B5EF4-FFF2-40B4-BE49-F238E27FC236}">
                <a16:creationId xmlns:a16="http://schemas.microsoft.com/office/drawing/2014/main" id="{8DE587A2-95DC-284F-B1C4-69614DB16EFA}"/>
              </a:ext>
            </a:extLst>
          </p:cNvPr>
          <p:cNvSpPr txBox="1">
            <a:spLocks/>
          </p:cNvSpPr>
          <p:nvPr/>
        </p:nvSpPr>
        <p:spPr>
          <a:xfrm>
            <a:off x="295054" y="3546462"/>
            <a:ext cx="2790899" cy="535798"/>
          </a:xfrm>
          <a:prstGeom prst="rect">
            <a:avLst/>
          </a:prstGeom>
          <a:solidFill>
            <a:schemeClr val="accent2"/>
          </a:solidFill>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Corbel" panose="020B0503020204020204" pitchFamily="34" charset="0"/>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orbel" panose="020B0503020204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bel" panose="020B0503020204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725" dirty="0">
                <a:solidFill>
                  <a:schemeClr val="bg1"/>
                </a:solidFill>
              </a:rPr>
              <a:t>Упрощение пересечения границ</a:t>
            </a:r>
            <a:endParaRPr lang="en-GB" sz="1725" b="1" dirty="0">
              <a:solidFill>
                <a:schemeClr val="bg1"/>
              </a:solidFill>
            </a:endParaRPr>
          </a:p>
        </p:txBody>
      </p:sp>
      <p:sp>
        <p:nvSpPr>
          <p:cNvPr id="24" name="Text Placeholder 7">
            <a:extLst>
              <a:ext uri="{FF2B5EF4-FFF2-40B4-BE49-F238E27FC236}">
                <a16:creationId xmlns:a16="http://schemas.microsoft.com/office/drawing/2014/main" id="{44CC6AB8-8F2E-5844-8856-AE752A8E75A9}"/>
              </a:ext>
            </a:extLst>
          </p:cNvPr>
          <p:cNvSpPr txBox="1">
            <a:spLocks/>
          </p:cNvSpPr>
          <p:nvPr/>
        </p:nvSpPr>
        <p:spPr>
          <a:xfrm>
            <a:off x="295054" y="4177927"/>
            <a:ext cx="2790899" cy="552941"/>
          </a:xfrm>
          <a:prstGeom prst="rect">
            <a:avLst/>
          </a:prstGeom>
          <a:solidFill>
            <a:schemeClr val="accent2"/>
          </a:solidFill>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Corbel" panose="020B0503020204020204" pitchFamily="34" charset="0"/>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Corbel" panose="020B0503020204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bel" panose="020B0503020204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725" dirty="0">
                <a:solidFill>
                  <a:schemeClr val="bg1"/>
                </a:solidFill>
              </a:rPr>
              <a:t>Отсутствует обработка груза в пути следования</a:t>
            </a:r>
            <a:endParaRPr lang="en-GB" sz="1725" b="1" dirty="0">
              <a:solidFill>
                <a:schemeClr val="bg1"/>
              </a:solidFill>
            </a:endParaRPr>
          </a:p>
        </p:txBody>
      </p:sp>
    </p:spTree>
    <p:extLst>
      <p:ext uri="{BB962C8B-B14F-4D97-AF65-F5344CB8AC3E}">
        <p14:creationId xmlns:p14="http://schemas.microsoft.com/office/powerpoint/2010/main" val="622276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0577290-3CB4-154E-9506-A17157A13913}"/>
              </a:ext>
            </a:extLst>
          </p:cNvPr>
          <p:cNvSpPr>
            <a:spLocks noGrp="1"/>
          </p:cNvSpPr>
          <p:nvPr>
            <p:ph type="title"/>
          </p:nvPr>
        </p:nvSpPr>
        <p:spPr>
          <a:xfrm>
            <a:off x="-1" y="233945"/>
            <a:ext cx="3387457" cy="519355"/>
          </a:xfrm>
        </p:spPr>
        <p:txBody>
          <a:bodyPr/>
          <a:lstStyle/>
          <a:p>
            <a:r>
              <a:rPr lang="de-DE" sz="2700" dirty="0"/>
              <a:t>  </a:t>
            </a:r>
            <a:r>
              <a:rPr lang="ru-RU" sz="2700" dirty="0" err="1"/>
              <a:t>Цифровизация</a:t>
            </a:r>
            <a:r>
              <a:rPr lang="ru-RU" sz="2700" dirty="0"/>
              <a:t> МДП </a:t>
            </a:r>
            <a:endParaRPr lang="de-DE" sz="2700" dirty="0"/>
          </a:p>
        </p:txBody>
      </p:sp>
      <p:sp>
        <p:nvSpPr>
          <p:cNvPr id="11" name="Text Placeholder 10">
            <a:extLst>
              <a:ext uri="{FF2B5EF4-FFF2-40B4-BE49-F238E27FC236}">
                <a16:creationId xmlns:a16="http://schemas.microsoft.com/office/drawing/2014/main" id="{51E94BEC-0B2B-7340-8CD1-812E05C64C8C}"/>
              </a:ext>
            </a:extLst>
          </p:cNvPr>
          <p:cNvSpPr>
            <a:spLocks noGrp="1"/>
          </p:cNvSpPr>
          <p:nvPr>
            <p:ph type="body" sz="quarter" idx="14"/>
          </p:nvPr>
        </p:nvSpPr>
        <p:spPr>
          <a:xfrm>
            <a:off x="0" y="727862"/>
            <a:ext cx="2948935" cy="446652"/>
          </a:xfrm>
        </p:spPr>
        <p:txBody>
          <a:bodyPr/>
          <a:lstStyle/>
          <a:p>
            <a:r>
              <a:rPr lang="de-DE" sz="2700" dirty="0"/>
              <a:t> </a:t>
            </a:r>
            <a:r>
              <a:rPr lang="ru-RU" sz="2700" dirty="0"/>
              <a:t>История вопроса</a:t>
            </a:r>
            <a:r>
              <a:rPr lang="de-DE" sz="2700" dirty="0"/>
              <a:t> </a:t>
            </a:r>
          </a:p>
        </p:txBody>
      </p:sp>
      <p:sp>
        <p:nvSpPr>
          <p:cNvPr id="20" name="Rectangle 19">
            <a:extLst>
              <a:ext uri="{FF2B5EF4-FFF2-40B4-BE49-F238E27FC236}">
                <a16:creationId xmlns:a16="http://schemas.microsoft.com/office/drawing/2014/main" id="{9EED1DCD-C941-9549-B073-54CE00B5DB0A}"/>
              </a:ext>
            </a:extLst>
          </p:cNvPr>
          <p:cNvSpPr/>
          <p:nvPr/>
        </p:nvSpPr>
        <p:spPr>
          <a:xfrm>
            <a:off x="2812003" y="1276374"/>
            <a:ext cx="5459252" cy="34583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1" name="Text Placeholder 7">
            <a:extLst>
              <a:ext uri="{FF2B5EF4-FFF2-40B4-BE49-F238E27FC236}">
                <a16:creationId xmlns:a16="http://schemas.microsoft.com/office/drawing/2014/main" id="{4712063B-6745-CE48-9BAD-64E14C7BD161}"/>
              </a:ext>
            </a:extLst>
          </p:cNvPr>
          <p:cNvSpPr txBox="1">
            <a:spLocks/>
          </p:cNvSpPr>
          <p:nvPr/>
        </p:nvSpPr>
        <p:spPr>
          <a:xfrm>
            <a:off x="2838841" y="1528524"/>
            <a:ext cx="5384210" cy="525683"/>
          </a:xfrm>
          <a:prstGeom prst="rect">
            <a:avLst/>
          </a:prstGeom>
          <a:solidFill>
            <a:schemeClr val="tx2">
              <a:lumMod val="20000"/>
              <a:lumOff val="80000"/>
            </a:schemeClr>
          </a:solidFill>
        </p:spPr>
        <p:txBody>
          <a:bodyPr vert="horz" lIns="68580" tIns="34290" rIns="68580" bIns="34290" rtlCol="0" anchor="ctr" anchorCtr="0">
            <a:noAutofit/>
          </a:bodyPr>
          <a:lstStyle>
            <a:lvl1pPr marL="0" indent="0" algn="l" defTabSz="457200" rtl="0" eaLnBrk="1" latinLnBrk="0" hangingPunct="1">
              <a:lnSpc>
                <a:spcPct val="90000"/>
              </a:lnSpc>
              <a:spcBef>
                <a:spcPct val="20000"/>
              </a:spcBef>
              <a:buClr>
                <a:schemeClr val="tx2"/>
              </a:buClr>
              <a:buFont typeface="Wingdings" panose="05000000000000000000" pitchFamily="2" charset="2"/>
              <a:buNone/>
              <a:defRPr sz="1800" kern="1200">
                <a:solidFill>
                  <a:schemeClr val="tx1"/>
                </a:solidFill>
                <a:latin typeface="+mn-lt"/>
                <a:ea typeface="+mn-ea"/>
                <a:cs typeface="+mn-cs"/>
              </a:defRPr>
            </a:lvl1pPr>
            <a:lvl2pPr marL="600075" indent="-257175" algn="l" defTabSz="457200" rtl="0" eaLnBrk="1" latinLnBrk="0" hangingPunct="1">
              <a:lnSpc>
                <a:spcPct val="90000"/>
              </a:lnSpc>
              <a:spcBef>
                <a:spcPct val="20000"/>
              </a:spcBef>
              <a:buClr>
                <a:schemeClr val="tx2"/>
              </a:buClr>
              <a:buFont typeface="Arial" panose="020B0604020202020204" pitchFamily="34" charset="0"/>
              <a:buChar char="•"/>
              <a:defRPr sz="1500" kern="1200">
                <a:solidFill>
                  <a:schemeClr val="tx1"/>
                </a:solidFill>
                <a:latin typeface="+mn-lt"/>
                <a:ea typeface="+mn-ea"/>
                <a:cs typeface="+mn-cs"/>
              </a:defRPr>
            </a:lvl2pPr>
            <a:lvl3pPr marL="685800" indent="0" algn="l" defTabSz="457200" rtl="0" eaLnBrk="1" latinLnBrk="0" hangingPunct="1">
              <a:lnSpc>
                <a:spcPct val="90000"/>
              </a:lnSpc>
              <a:spcBef>
                <a:spcPct val="20000"/>
              </a:spcBef>
              <a:buClr>
                <a:schemeClr val="accent1"/>
              </a:buClr>
              <a:buFont typeface="Wingdings" panose="05000000000000000000" pitchFamily="2" charset="2"/>
              <a:buNone/>
              <a:defRPr sz="2000" kern="1200">
                <a:solidFill>
                  <a:schemeClr val="tx1"/>
                </a:solidFill>
                <a:latin typeface="+mn-lt"/>
                <a:ea typeface="+mn-ea"/>
                <a:cs typeface="+mn-cs"/>
              </a:defRPr>
            </a:lvl3pPr>
            <a:lvl4pPr marL="1028700" indent="0" algn="l" defTabSz="457200" rtl="0" eaLnBrk="1" latinLnBrk="0" hangingPunct="1">
              <a:lnSpc>
                <a:spcPct val="90000"/>
              </a:lnSpc>
              <a:spcBef>
                <a:spcPct val="20000"/>
              </a:spcBef>
              <a:buClr>
                <a:schemeClr val="accent1"/>
              </a:buClr>
              <a:buFont typeface="Arial"/>
              <a:buNone/>
              <a:defRPr sz="1800" kern="1200">
                <a:solidFill>
                  <a:schemeClr val="tx1"/>
                </a:solidFill>
                <a:latin typeface="+mn-lt"/>
                <a:ea typeface="+mn-ea"/>
                <a:cs typeface="+mn-cs"/>
              </a:defRPr>
            </a:lvl4pPr>
            <a:lvl5pPr marL="1371600" indent="0" algn="l" defTabSz="457200" rtl="0" eaLnBrk="1" latinLnBrk="0" hangingPunct="1">
              <a:lnSpc>
                <a:spcPct val="90000"/>
              </a:lnSpc>
              <a:spcBef>
                <a:spcPct val="20000"/>
              </a:spcBef>
              <a:buFont typeface="Arial" panose="020B0604020202020204" pitchFamily="34" charset="0"/>
              <a:buNone/>
              <a:defRPr sz="1600" kern="1200">
                <a:solidFill>
                  <a:schemeClr val="tx1"/>
                </a:solidFill>
                <a:latin typeface="+mn-lt"/>
                <a:ea typeface="+mn-ea"/>
                <a:cs typeface="+mn-cs"/>
              </a:defRPr>
            </a:lvl5pPr>
            <a:lvl6pPr marL="2514600" indent="-228600" algn="l" defTabSz="457200" rtl="0" eaLnBrk="1" latinLnBrk="0" hangingPunct="1">
              <a:lnSpc>
                <a:spcPct val="90000"/>
              </a:lnSpc>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lnSpc>
                <a:spcPct val="90000"/>
              </a:lnSpc>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lnSpc>
                <a:spcPct val="90000"/>
              </a:lnSpc>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lnSpc>
                <a:spcPct val="90000"/>
              </a:lnSpc>
              <a:spcBef>
                <a:spcPct val="20000"/>
              </a:spcBef>
              <a:buFont typeface="Arial"/>
              <a:buChar char="•"/>
              <a:defRPr sz="2000" kern="1200">
                <a:solidFill>
                  <a:schemeClr val="tx1"/>
                </a:solidFill>
                <a:latin typeface="+mn-lt"/>
                <a:ea typeface="+mn-ea"/>
                <a:cs typeface="+mn-cs"/>
              </a:defRPr>
            </a:lvl9pPr>
          </a:lstStyle>
          <a:p>
            <a:r>
              <a:rPr lang="en-US" sz="1200">
                <a:latin typeface="Corbel" panose="020B0503020204020204" pitchFamily="34" charset="0"/>
              </a:rPr>
              <a:t>IRU</a:t>
            </a:r>
            <a:r>
              <a:rPr lang="ru-RU" sz="1200">
                <a:latin typeface="Corbel" panose="020B0503020204020204" pitchFamily="34" charset="0"/>
              </a:rPr>
              <a:t> переводит в эл. формат аспекты при взаимодействии</a:t>
            </a:r>
            <a:r>
              <a:rPr lang="en-US" sz="1200">
                <a:latin typeface="Corbel" panose="020B0503020204020204" pitchFamily="34" charset="0"/>
              </a:rPr>
              <a:t> B2B</a:t>
            </a:r>
            <a:r>
              <a:rPr lang="ru-RU" sz="1200">
                <a:latin typeface="Corbel" panose="020B0503020204020204" pitchFamily="34" charset="0"/>
              </a:rPr>
              <a:t> в рамках МДП</a:t>
            </a:r>
            <a:endParaRPr lang="en-US" sz="1200">
              <a:latin typeface="Corbel" panose="020B0503020204020204" pitchFamily="34" charset="0"/>
            </a:endParaRPr>
          </a:p>
          <a:p>
            <a:pPr lvl="1">
              <a:buClrTx/>
            </a:pPr>
            <a:r>
              <a:rPr lang="ru-RU" sz="900">
                <a:latin typeface="Corbel" panose="020B0503020204020204" pitchFamily="34" charset="0"/>
              </a:rPr>
              <a:t>Работа с книжками МДП</a:t>
            </a:r>
            <a:endParaRPr lang="en-US" sz="900">
              <a:latin typeface="Corbel" panose="020B0503020204020204" pitchFamily="34" charset="0"/>
            </a:endParaRPr>
          </a:p>
          <a:p>
            <a:pPr lvl="1">
              <a:buClrTx/>
            </a:pPr>
            <a:r>
              <a:rPr lang="ru-RU" sz="900">
                <a:latin typeface="Corbel" panose="020B0503020204020204" pitchFamily="34" charset="0"/>
              </a:rPr>
              <a:t>Обмен данными с ассоциациями МДП</a:t>
            </a:r>
            <a:endParaRPr lang="en-US" sz="900" dirty="0">
              <a:latin typeface="Corbel" panose="020B0503020204020204" pitchFamily="34" charset="0"/>
            </a:endParaRPr>
          </a:p>
        </p:txBody>
      </p:sp>
      <p:sp>
        <p:nvSpPr>
          <p:cNvPr id="22" name="Text Placeholder 7">
            <a:extLst>
              <a:ext uri="{FF2B5EF4-FFF2-40B4-BE49-F238E27FC236}">
                <a16:creationId xmlns:a16="http://schemas.microsoft.com/office/drawing/2014/main" id="{674D5786-BFA1-8249-A63B-B76EC975789C}"/>
              </a:ext>
            </a:extLst>
          </p:cNvPr>
          <p:cNvSpPr txBox="1">
            <a:spLocks/>
          </p:cNvSpPr>
          <p:nvPr/>
        </p:nvSpPr>
        <p:spPr>
          <a:xfrm>
            <a:off x="2842105" y="3555424"/>
            <a:ext cx="5383684" cy="418097"/>
          </a:xfrm>
          <a:prstGeom prst="rect">
            <a:avLst/>
          </a:prstGeom>
          <a:solidFill>
            <a:schemeClr val="tx2">
              <a:lumMod val="20000"/>
              <a:lumOff val="80000"/>
            </a:schemeClr>
          </a:solidFill>
        </p:spPr>
        <p:txBody>
          <a:bodyPr vert="horz" lIns="68580" tIns="34290" rIns="68580" bIns="34290" rtlCol="0" anchor="ctr" anchorCtr="0">
            <a:noAutofit/>
          </a:bodyPr>
          <a:lstStyle>
            <a:lvl1pPr marL="0" indent="0" algn="l" defTabSz="457200" rtl="0" eaLnBrk="1" latinLnBrk="0" hangingPunct="1">
              <a:spcBef>
                <a:spcPct val="20000"/>
              </a:spcBef>
              <a:buClr>
                <a:schemeClr val="tx2"/>
              </a:buClr>
              <a:buFont typeface="Wingdings" panose="05000000000000000000" pitchFamily="2" charset="2"/>
              <a:buNone/>
              <a:defRPr sz="1800" kern="1200">
                <a:solidFill>
                  <a:schemeClr val="tx1"/>
                </a:solidFill>
                <a:latin typeface="+mn-lt"/>
                <a:ea typeface="+mn-ea"/>
                <a:cs typeface="+mn-cs"/>
              </a:defRPr>
            </a:lvl1pPr>
            <a:lvl2pPr marL="600075" indent="-257175" algn="l" defTabSz="457200" rtl="0" eaLnBrk="1" latinLnBrk="0" hangingPunct="1">
              <a:spcBef>
                <a:spcPct val="20000"/>
              </a:spcBef>
              <a:buClr>
                <a:schemeClr val="tx2"/>
              </a:buClr>
              <a:buFont typeface="Arial" panose="020B0604020202020204" pitchFamily="34" charset="0"/>
              <a:buChar char="•"/>
              <a:defRPr sz="1500" kern="1200">
                <a:solidFill>
                  <a:schemeClr val="tx1"/>
                </a:solidFill>
                <a:latin typeface="+mn-lt"/>
                <a:ea typeface="+mn-ea"/>
                <a:cs typeface="+mn-cs"/>
              </a:defRPr>
            </a:lvl2pPr>
            <a:lvl3pPr marL="685800" indent="0" algn="l" defTabSz="457200" rtl="0" eaLnBrk="1" latinLnBrk="0" hangingPunct="1">
              <a:spcBef>
                <a:spcPct val="20000"/>
              </a:spcBef>
              <a:buClr>
                <a:schemeClr val="accent1"/>
              </a:buClr>
              <a:buFont typeface="Wingdings" panose="05000000000000000000" pitchFamily="2" charset="2"/>
              <a:buNone/>
              <a:defRPr sz="2000" kern="1200">
                <a:solidFill>
                  <a:schemeClr val="tx1"/>
                </a:solidFill>
                <a:latin typeface="+mn-lt"/>
                <a:ea typeface="+mn-ea"/>
                <a:cs typeface="+mn-cs"/>
              </a:defRPr>
            </a:lvl3pPr>
            <a:lvl4pPr marL="1028700" indent="0" algn="l" defTabSz="457200" rtl="0" eaLnBrk="1" latinLnBrk="0" hangingPunct="1">
              <a:spcBef>
                <a:spcPct val="20000"/>
              </a:spcBef>
              <a:buClr>
                <a:schemeClr val="accent1"/>
              </a:buClr>
              <a:buFont typeface="Arial"/>
              <a:buNone/>
              <a:defRPr sz="1800" kern="1200">
                <a:solidFill>
                  <a:schemeClr val="tx1"/>
                </a:solidFill>
                <a:latin typeface="+mn-lt"/>
                <a:ea typeface="+mn-ea"/>
                <a:cs typeface="+mn-cs"/>
              </a:defRPr>
            </a:lvl4pPr>
            <a:lvl5pPr marL="1371600" indent="0" algn="l" defTabSz="45720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21469" lvl="3">
              <a:buClr>
                <a:srgbClr val="FFFFFF"/>
              </a:buClr>
            </a:pPr>
            <a:r>
              <a:rPr lang="en-US" sz="750" dirty="0">
                <a:solidFill>
                  <a:srgbClr val="323232"/>
                </a:solidFill>
                <a:latin typeface="Corbel" panose="020B0503020204020204" pitchFamily="34" charset="0"/>
              </a:rPr>
              <a:t>First </a:t>
            </a:r>
            <a:r>
              <a:rPr lang="en-US" sz="750" dirty="0" err="1">
                <a:solidFill>
                  <a:srgbClr val="323232"/>
                </a:solidFill>
                <a:latin typeface="Corbel" panose="020B0503020204020204" pitchFamily="34" charset="0"/>
              </a:rPr>
              <a:t>eTIR</a:t>
            </a:r>
            <a:r>
              <a:rPr lang="en-US" sz="750" dirty="0">
                <a:solidFill>
                  <a:srgbClr val="323232"/>
                </a:solidFill>
                <a:latin typeface="Corbel" panose="020B0503020204020204" pitchFamily="34" charset="0"/>
              </a:rPr>
              <a:t> transport between Turkey and Iran in 2015</a:t>
            </a:r>
          </a:p>
          <a:p>
            <a:pPr marL="470297" lvl="1" indent="-202406">
              <a:buClrTx/>
            </a:pPr>
            <a:endParaRPr lang="en-GB" sz="900" dirty="0">
              <a:solidFill>
                <a:srgbClr val="323232"/>
              </a:solidFill>
              <a:latin typeface="Corbel" panose="020B0503020204020204" pitchFamily="34" charset="0"/>
            </a:endParaRPr>
          </a:p>
          <a:p>
            <a:pPr marL="470297" lvl="1" indent="-202406">
              <a:buClrTx/>
            </a:pPr>
            <a:r>
              <a:rPr lang="en-GB" sz="900" dirty="0">
                <a:solidFill>
                  <a:srgbClr val="323232"/>
                </a:solidFill>
                <a:latin typeface="Corbel" panose="020B0503020204020204" pitchFamily="34" charset="0"/>
              </a:rPr>
              <a:t>2015:</a:t>
            </a:r>
            <a:r>
              <a:rPr lang="ru-RU" sz="900" dirty="0">
                <a:solidFill>
                  <a:srgbClr val="323232"/>
                </a:solidFill>
                <a:latin typeface="Corbel" panose="020B0503020204020204" pitchFamily="34" charset="0"/>
              </a:rPr>
              <a:t> пилотные перевозки</a:t>
            </a:r>
            <a:r>
              <a:rPr lang="en-GB" sz="900" dirty="0">
                <a:solidFill>
                  <a:srgbClr val="323232"/>
                </a:solidFill>
                <a:latin typeface="Corbel" panose="020B0503020204020204" pitchFamily="34" charset="0"/>
              </a:rPr>
              <a:t> </a:t>
            </a:r>
            <a:r>
              <a:rPr lang="en-GB" sz="900" dirty="0" err="1">
                <a:solidFill>
                  <a:srgbClr val="323232"/>
                </a:solidFill>
                <a:latin typeface="Corbel" panose="020B0503020204020204" pitchFamily="34" charset="0"/>
              </a:rPr>
              <a:t>eTIR</a:t>
            </a:r>
            <a:r>
              <a:rPr lang="en-GB" sz="900" dirty="0">
                <a:solidFill>
                  <a:srgbClr val="323232"/>
                </a:solidFill>
                <a:latin typeface="Corbel" panose="020B0503020204020204" pitchFamily="34" charset="0"/>
              </a:rPr>
              <a:t> </a:t>
            </a:r>
            <a:r>
              <a:rPr lang="ru-RU" sz="900" dirty="0">
                <a:solidFill>
                  <a:srgbClr val="323232"/>
                </a:solidFill>
                <a:latin typeface="Corbel" panose="020B0503020204020204" pitchFamily="34" charset="0"/>
              </a:rPr>
              <a:t>между</a:t>
            </a:r>
            <a:r>
              <a:rPr lang="en-GB" sz="900" dirty="0">
                <a:solidFill>
                  <a:srgbClr val="323232"/>
                </a:solidFill>
                <a:latin typeface="Corbel" panose="020B0503020204020204" pitchFamily="34" charset="0"/>
              </a:rPr>
              <a:t> </a:t>
            </a:r>
            <a:r>
              <a:rPr lang="ru-RU" sz="900" dirty="0">
                <a:solidFill>
                  <a:srgbClr val="323232"/>
                </a:solidFill>
                <a:latin typeface="Corbel" panose="020B0503020204020204" pitchFamily="34" charset="0"/>
              </a:rPr>
              <a:t>Турцией и Ираном</a:t>
            </a:r>
            <a:r>
              <a:rPr lang="en-GB" sz="900" dirty="0">
                <a:solidFill>
                  <a:srgbClr val="323232"/>
                </a:solidFill>
                <a:latin typeface="Corbel" panose="020B0503020204020204" pitchFamily="34" charset="0"/>
              </a:rPr>
              <a:t> </a:t>
            </a:r>
          </a:p>
          <a:p>
            <a:pPr marL="470297" lvl="1" indent="-202406">
              <a:buClrTx/>
            </a:pPr>
            <a:r>
              <a:rPr lang="en-GB" sz="900" dirty="0">
                <a:solidFill>
                  <a:srgbClr val="323232"/>
                </a:solidFill>
                <a:latin typeface="Corbel" panose="020B0503020204020204" pitchFamily="34" charset="0"/>
              </a:rPr>
              <a:t>2019: </a:t>
            </a:r>
            <a:r>
              <a:rPr lang="ru-RU" sz="900" dirty="0">
                <a:solidFill>
                  <a:srgbClr val="323232"/>
                </a:solidFill>
                <a:latin typeface="Corbel" panose="020B0503020204020204" pitchFamily="34" charset="0"/>
              </a:rPr>
              <a:t>пилотные перевозки </a:t>
            </a:r>
            <a:r>
              <a:rPr lang="en-GB" sz="900" dirty="0" err="1">
                <a:solidFill>
                  <a:srgbClr val="323232"/>
                </a:solidFill>
                <a:latin typeface="Corbel" panose="020B0503020204020204" pitchFamily="34" charset="0"/>
              </a:rPr>
              <a:t>eTIR</a:t>
            </a:r>
            <a:r>
              <a:rPr lang="en-GB" sz="900" dirty="0">
                <a:solidFill>
                  <a:srgbClr val="323232"/>
                </a:solidFill>
                <a:latin typeface="Corbel" panose="020B0503020204020204" pitchFamily="34" charset="0"/>
              </a:rPr>
              <a:t> </a:t>
            </a:r>
            <a:r>
              <a:rPr lang="ru-RU" sz="900" dirty="0">
                <a:solidFill>
                  <a:srgbClr val="323232"/>
                </a:solidFill>
                <a:latin typeface="Corbel" panose="020B0503020204020204" pitchFamily="34" charset="0"/>
              </a:rPr>
              <a:t>между Ираном и Азербайджаном</a:t>
            </a:r>
          </a:p>
          <a:p>
            <a:pPr marL="470297" lvl="1" indent="-202406">
              <a:buClrTx/>
            </a:pPr>
            <a:r>
              <a:rPr lang="ru-RU" sz="900" dirty="0">
                <a:solidFill>
                  <a:srgbClr val="323232"/>
                </a:solidFill>
                <a:latin typeface="Corbel" panose="020B0503020204020204" pitchFamily="34" charset="0"/>
              </a:rPr>
              <a:t>2020: проекты в рамках </a:t>
            </a:r>
            <a:r>
              <a:rPr lang="ru-RU" sz="900" dirty="0" err="1">
                <a:solidFill>
                  <a:srgbClr val="323232"/>
                </a:solidFill>
                <a:latin typeface="Corbel" panose="020B0503020204020204" pitchFamily="34" charset="0"/>
              </a:rPr>
              <a:t>цифровизации</a:t>
            </a:r>
            <a:r>
              <a:rPr lang="ru-RU" sz="900" dirty="0">
                <a:solidFill>
                  <a:srgbClr val="323232"/>
                </a:solidFill>
                <a:latin typeface="Corbel" panose="020B0503020204020204" pitchFamily="34" charset="0"/>
              </a:rPr>
              <a:t> между Узбекистаном и </a:t>
            </a:r>
            <a:r>
              <a:rPr lang="ru-RU" sz="900" dirty="0" err="1">
                <a:solidFill>
                  <a:srgbClr val="323232"/>
                </a:solidFill>
                <a:latin typeface="Corbel" panose="020B0503020204020204" pitchFamily="34" charset="0"/>
              </a:rPr>
              <a:t>Лазахстаном</a:t>
            </a:r>
            <a:endParaRPr lang="en-GB" sz="900" dirty="0">
              <a:solidFill>
                <a:srgbClr val="323232"/>
              </a:solidFill>
              <a:latin typeface="Corbel" panose="020B0503020204020204" pitchFamily="34" charset="0"/>
            </a:endParaRPr>
          </a:p>
          <a:p>
            <a:pPr marL="470297" lvl="1" indent="-202406">
              <a:buClrTx/>
            </a:pPr>
            <a:endParaRPr lang="en-GB" sz="900" dirty="0">
              <a:solidFill>
                <a:srgbClr val="323232"/>
              </a:solidFill>
              <a:latin typeface="Corbel" panose="020B0503020204020204" pitchFamily="34" charset="0"/>
            </a:endParaRPr>
          </a:p>
          <a:p>
            <a:pPr marL="470297" lvl="1" indent="-202406">
              <a:buClrTx/>
            </a:pPr>
            <a:endParaRPr lang="en-US" sz="900" dirty="0">
              <a:solidFill>
                <a:srgbClr val="323232"/>
              </a:solidFill>
              <a:latin typeface="Corbel" panose="020B0503020204020204" pitchFamily="34" charset="0"/>
            </a:endParaRPr>
          </a:p>
        </p:txBody>
      </p:sp>
      <p:sp>
        <p:nvSpPr>
          <p:cNvPr id="23" name="Text Placeholder 7">
            <a:extLst>
              <a:ext uri="{FF2B5EF4-FFF2-40B4-BE49-F238E27FC236}">
                <a16:creationId xmlns:a16="http://schemas.microsoft.com/office/drawing/2014/main" id="{EC395FBC-DA83-1F4F-B30E-216B3E9993C3}"/>
              </a:ext>
            </a:extLst>
          </p:cNvPr>
          <p:cNvSpPr txBox="1">
            <a:spLocks/>
          </p:cNvSpPr>
          <p:nvPr/>
        </p:nvSpPr>
        <p:spPr>
          <a:xfrm>
            <a:off x="2838842" y="1309031"/>
            <a:ext cx="5386555" cy="206742"/>
          </a:xfrm>
          <a:prstGeom prst="rect">
            <a:avLst/>
          </a:prstGeom>
          <a:solidFill>
            <a:schemeClr val="tx1"/>
          </a:solidFill>
        </p:spPr>
        <p:txBody>
          <a:bodyPr vert="horz" lIns="68580" tIns="34290" rIns="68580" bIns="34290" rtlCol="0" anchor="ctr" anchorCtr="0">
            <a:noAutofit/>
          </a:bodyPr>
          <a:lstStyle>
            <a:lvl1pPr marL="0" indent="0" algn="l" defTabSz="457200" rtl="0" eaLnBrk="1" latinLnBrk="0" hangingPunct="1">
              <a:spcBef>
                <a:spcPct val="20000"/>
              </a:spcBef>
              <a:buClr>
                <a:schemeClr val="tx2"/>
              </a:buClr>
              <a:buFont typeface="Wingdings" panose="05000000000000000000" pitchFamily="2" charset="2"/>
              <a:buNone/>
              <a:defRPr sz="1800" kern="1200">
                <a:solidFill>
                  <a:schemeClr val="tx1"/>
                </a:solidFill>
                <a:latin typeface="+mn-lt"/>
                <a:ea typeface="+mn-ea"/>
                <a:cs typeface="+mn-cs"/>
              </a:defRPr>
            </a:lvl1pPr>
            <a:lvl2pPr marL="600075" indent="-257175" algn="l" defTabSz="457200" rtl="0" eaLnBrk="1" latinLnBrk="0" hangingPunct="1">
              <a:spcBef>
                <a:spcPct val="20000"/>
              </a:spcBef>
              <a:buClr>
                <a:schemeClr val="tx2"/>
              </a:buClr>
              <a:buFont typeface="Arial" panose="020B0604020202020204" pitchFamily="34" charset="0"/>
              <a:buChar char="•"/>
              <a:defRPr sz="1500" kern="1200">
                <a:solidFill>
                  <a:schemeClr val="tx1"/>
                </a:solidFill>
                <a:latin typeface="+mn-lt"/>
                <a:ea typeface="+mn-ea"/>
                <a:cs typeface="+mn-cs"/>
              </a:defRPr>
            </a:lvl2pPr>
            <a:lvl3pPr marL="685800" indent="0" algn="l" defTabSz="457200" rtl="0" eaLnBrk="1" latinLnBrk="0" hangingPunct="1">
              <a:spcBef>
                <a:spcPct val="20000"/>
              </a:spcBef>
              <a:buClr>
                <a:schemeClr val="accent1"/>
              </a:buClr>
              <a:buFont typeface="Wingdings" panose="05000000000000000000" pitchFamily="2" charset="2"/>
              <a:buNone/>
              <a:defRPr sz="2000" kern="1200">
                <a:solidFill>
                  <a:schemeClr val="tx1"/>
                </a:solidFill>
                <a:latin typeface="+mn-lt"/>
                <a:ea typeface="+mn-ea"/>
                <a:cs typeface="+mn-cs"/>
              </a:defRPr>
            </a:lvl3pPr>
            <a:lvl4pPr marL="1028700" indent="0" algn="l" defTabSz="457200" rtl="0" eaLnBrk="1" latinLnBrk="0" hangingPunct="1">
              <a:spcBef>
                <a:spcPct val="20000"/>
              </a:spcBef>
              <a:buClr>
                <a:schemeClr val="accent1"/>
              </a:buClr>
              <a:buFont typeface="Arial"/>
              <a:buNone/>
              <a:defRPr sz="1800" kern="1200">
                <a:solidFill>
                  <a:schemeClr val="tx1"/>
                </a:solidFill>
                <a:latin typeface="+mn-lt"/>
                <a:ea typeface="+mn-ea"/>
                <a:cs typeface="+mn-cs"/>
              </a:defRPr>
            </a:lvl4pPr>
            <a:lvl5pPr marL="1371600" indent="0" algn="l" defTabSz="45720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0"/>
              </a:spcBef>
              <a:buClr>
                <a:srgbClr val="0052A4"/>
              </a:buClr>
              <a:defRPr/>
            </a:pPr>
            <a:r>
              <a:rPr lang="en-US" sz="1350" b="1" dirty="0">
                <a:solidFill>
                  <a:schemeClr val="bg1"/>
                </a:solidFill>
                <a:latin typeface="Corbel" panose="020B0503020204020204" pitchFamily="34" charset="0"/>
              </a:rPr>
              <a:t>1987: B2B </a:t>
            </a:r>
            <a:r>
              <a:rPr lang="ru-RU" sz="1350" b="1" dirty="0">
                <a:solidFill>
                  <a:schemeClr val="bg1"/>
                </a:solidFill>
                <a:latin typeface="Corbel" panose="020B0503020204020204" pitchFamily="34" charset="0"/>
              </a:rPr>
              <a:t>между</a:t>
            </a:r>
            <a:r>
              <a:rPr lang="en-US" sz="1350" b="1" dirty="0">
                <a:solidFill>
                  <a:schemeClr val="bg1"/>
                </a:solidFill>
                <a:latin typeface="Corbel" panose="020B0503020204020204" pitchFamily="34" charset="0"/>
              </a:rPr>
              <a:t> IRU </a:t>
            </a:r>
            <a:r>
              <a:rPr lang="ru-RU" sz="1350" b="1" dirty="0">
                <a:solidFill>
                  <a:schemeClr val="bg1"/>
                </a:solidFill>
                <a:latin typeface="Corbel" panose="020B0503020204020204" pitchFamily="34" charset="0"/>
              </a:rPr>
              <a:t>и ассоциациями</a:t>
            </a:r>
            <a:endParaRPr lang="en-US" sz="1350" b="1" dirty="0">
              <a:solidFill>
                <a:schemeClr val="bg1"/>
              </a:solidFill>
              <a:latin typeface="Corbel" panose="020B0503020204020204" pitchFamily="34" charset="0"/>
            </a:endParaRPr>
          </a:p>
        </p:txBody>
      </p:sp>
      <p:sp>
        <p:nvSpPr>
          <p:cNvPr id="24" name="Text Placeholder 7">
            <a:extLst>
              <a:ext uri="{FF2B5EF4-FFF2-40B4-BE49-F238E27FC236}">
                <a16:creationId xmlns:a16="http://schemas.microsoft.com/office/drawing/2014/main" id="{CD6839F0-DC1F-BB43-9114-E283854ECCCE}"/>
              </a:ext>
            </a:extLst>
          </p:cNvPr>
          <p:cNvSpPr txBox="1">
            <a:spLocks/>
          </p:cNvSpPr>
          <p:nvPr/>
        </p:nvSpPr>
        <p:spPr>
          <a:xfrm>
            <a:off x="2838842" y="3201370"/>
            <a:ext cx="5383684" cy="336713"/>
          </a:xfrm>
          <a:prstGeom prst="rect">
            <a:avLst/>
          </a:prstGeom>
          <a:solidFill>
            <a:schemeClr val="tx1"/>
          </a:solidFill>
        </p:spPr>
        <p:txBody>
          <a:bodyPr vert="horz" lIns="68580" tIns="34290" rIns="68580" bIns="34290" rtlCol="0" anchor="ctr" anchorCtr="0">
            <a:noAutofit/>
          </a:bodyPr>
          <a:lstStyle>
            <a:lvl1pPr marL="0" indent="0" algn="l" defTabSz="457200" rtl="0" eaLnBrk="1" latinLnBrk="0" hangingPunct="1">
              <a:spcBef>
                <a:spcPct val="20000"/>
              </a:spcBef>
              <a:buClr>
                <a:schemeClr val="tx2"/>
              </a:buClr>
              <a:buFont typeface="Wingdings" panose="05000000000000000000" pitchFamily="2" charset="2"/>
              <a:buNone/>
              <a:defRPr sz="1800" kern="1200">
                <a:solidFill>
                  <a:schemeClr val="tx1"/>
                </a:solidFill>
                <a:latin typeface="+mn-lt"/>
                <a:ea typeface="+mn-ea"/>
                <a:cs typeface="+mn-cs"/>
              </a:defRPr>
            </a:lvl1pPr>
            <a:lvl2pPr marL="600075" indent="-257175" algn="l" defTabSz="457200" rtl="0" eaLnBrk="1" latinLnBrk="0" hangingPunct="1">
              <a:spcBef>
                <a:spcPct val="20000"/>
              </a:spcBef>
              <a:buClr>
                <a:schemeClr val="tx2"/>
              </a:buClr>
              <a:buFont typeface="Arial" panose="020B0604020202020204" pitchFamily="34" charset="0"/>
              <a:buChar char="•"/>
              <a:defRPr sz="1500" kern="1200">
                <a:solidFill>
                  <a:schemeClr val="tx1"/>
                </a:solidFill>
                <a:latin typeface="+mn-lt"/>
                <a:ea typeface="+mn-ea"/>
                <a:cs typeface="+mn-cs"/>
              </a:defRPr>
            </a:lvl2pPr>
            <a:lvl3pPr marL="685800" indent="0" algn="l" defTabSz="457200" rtl="0" eaLnBrk="1" latinLnBrk="0" hangingPunct="1">
              <a:spcBef>
                <a:spcPct val="20000"/>
              </a:spcBef>
              <a:buClr>
                <a:schemeClr val="accent1"/>
              </a:buClr>
              <a:buFont typeface="Wingdings" panose="05000000000000000000" pitchFamily="2" charset="2"/>
              <a:buNone/>
              <a:defRPr sz="2000" kern="1200">
                <a:solidFill>
                  <a:schemeClr val="tx1"/>
                </a:solidFill>
                <a:latin typeface="+mn-lt"/>
                <a:ea typeface="+mn-ea"/>
                <a:cs typeface="+mn-cs"/>
              </a:defRPr>
            </a:lvl3pPr>
            <a:lvl4pPr marL="1028700" indent="0" algn="l" defTabSz="457200" rtl="0" eaLnBrk="1" latinLnBrk="0" hangingPunct="1">
              <a:spcBef>
                <a:spcPct val="20000"/>
              </a:spcBef>
              <a:buClr>
                <a:schemeClr val="accent1"/>
              </a:buClr>
              <a:buFont typeface="Arial"/>
              <a:buNone/>
              <a:defRPr sz="1800" kern="1200">
                <a:solidFill>
                  <a:schemeClr val="tx1"/>
                </a:solidFill>
                <a:latin typeface="+mn-lt"/>
                <a:ea typeface="+mn-ea"/>
                <a:cs typeface="+mn-cs"/>
              </a:defRPr>
            </a:lvl4pPr>
            <a:lvl5pPr marL="1371600" indent="0" algn="l" defTabSz="45720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0"/>
              </a:spcBef>
              <a:buClr>
                <a:srgbClr val="0052A4"/>
              </a:buClr>
              <a:defRPr/>
            </a:pPr>
            <a:r>
              <a:rPr lang="en-US" sz="1350" b="1" dirty="0">
                <a:solidFill>
                  <a:schemeClr val="bg1"/>
                </a:solidFill>
                <a:latin typeface="Corbel" panose="020B0503020204020204" pitchFamily="34" charset="0"/>
              </a:rPr>
              <a:t>2015: </a:t>
            </a:r>
            <a:r>
              <a:rPr lang="ru-RU" sz="1350" b="1" dirty="0">
                <a:solidFill>
                  <a:schemeClr val="bg1"/>
                </a:solidFill>
                <a:latin typeface="Corbel" panose="020B0503020204020204" pitchFamily="34" charset="0"/>
              </a:rPr>
              <a:t>Совместные проекты</a:t>
            </a:r>
            <a:r>
              <a:rPr lang="en-US" sz="1350" b="1" dirty="0">
                <a:solidFill>
                  <a:schemeClr val="bg1"/>
                </a:solidFill>
                <a:latin typeface="Corbel" panose="020B0503020204020204" pitchFamily="34" charset="0"/>
              </a:rPr>
              <a:t> </a:t>
            </a:r>
            <a:r>
              <a:rPr lang="ru-RU" sz="1350" b="1" dirty="0">
                <a:solidFill>
                  <a:schemeClr val="bg1"/>
                </a:solidFill>
                <a:latin typeface="Corbel" panose="020B0503020204020204" pitchFamily="34" charset="0"/>
              </a:rPr>
              <a:t>ЕЭК ООН</a:t>
            </a:r>
            <a:r>
              <a:rPr lang="en-US" sz="1350" b="1" dirty="0">
                <a:solidFill>
                  <a:schemeClr val="bg1"/>
                </a:solidFill>
                <a:latin typeface="Corbel" panose="020B0503020204020204" pitchFamily="34" charset="0"/>
              </a:rPr>
              <a:t>-IRU </a:t>
            </a:r>
            <a:r>
              <a:rPr lang="ru-RU" sz="1350" b="1" dirty="0">
                <a:solidFill>
                  <a:schemeClr val="bg1"/>
                </a:solidFill>
                <a:latin typeface="Corbel" panose="020B0503020204020204" pitchFamily="34" charset="0"/>
              </a:rPr>
              <a:t>по </a:t>
            </a:r>
            <a:r>
              <a:rPr lang="ru-RU" sz="1350" b="1" dirty="0" err="1">
                <a:solidFill>
                  <a:schemeClr val="bg1"/>
                </a:solidFill>
                <a:latin typeface="Corbel" panose="020B0503020204020204" pitchFamily="34" charset="0"/>
              </a:rPr>
              <a:t>цифровизации</a:t>
            </a:r>
            <a:r>
              <a:rPr lang="en-US" sz="1350" b="1" dirty="0">
                <a:solidFill>
                  <a:schemeClr val="bg1"/>
                </a:solidFill>
                <a:latin typeface="Corbel" panose="020B0503020204020204" pitchFamily="34" charset="0"/>
              </a:rPr>
              <a:t> </a:t>
            </a:r>
            <a:r>
              <a:rPr lang="ru-RU" sz="1350" b="1" dirty="0">
                <a:solidFill>
                  <a:schemeClr val="bg1"/>
                </a:solidFill>
                <a:latin typeface="Corbel" panose="020B0503020204020204" pitchFamily="34" charset="0"/>
              </a:rPr>
              <a:t>МДП</a:t>
            </a:r>
            <a:endParaRPr lang="en-US" sz="1350" b="1" dirty="0">
              <a:solidFill>
                <a:schemeClr val="bg1"/>
              </a:solidFill>
              <a:latin typeface="Corbel" panose="020B0503020204020204" pitchFamily="34" charset="0"/>
            </a:endParaRPr>
          </a:p>
        </p:txBody>
      </p:sp>
      <p:sp>
        <p:nvSpPr>
          <p:cNvPr id="25" name="Text Placeholder 7">
            <a:extLst>
              <a:ext uri="{FF2B5EF4-FFF2-40B4-BE49-F238E27FC236}">
                <a16:creationId xmlns:a16="http://schemas.microsoft.com/office/drawing/2014/main" id="{7BC1A328-27C9-7642-AAFB-0A5CD99FE902}"/>
              </a:ext>
            </a:extLst>
          </p:cNvPr>
          <p:cNvSpPr txBox="1">
            <a:spLocks/>
          </p:cNvSpPr>
          <p:nvPr/>
        </p:nvSpPr>
        <p:spPr>
          <a:xfrm>
            <a:off x="2842105" y="2986436"/>
            <a:ext cx="5380421" cy="197594"/>
          </a:xfrm>
          <a:prstGeom prst="rect">
            <a:avLst/>
          </a:prstGeom>
          <a:solidFill>
            <a:schemeClr val="tx2">
              <a:lumMod val="20000"/>
              <a:lumOff val="80000"/>
            </a:schemeClr>
          </a:solidFill>
        </p:spPr>
        <p:txBody>
          <a:bodyPr vert="horz" lIns="68580" tIns="34290" rIns="68580" bIns="34290" rtlCol="0" anchor="ctr" anchorCtr="0">
            <a:noAutofit/>
          </a:bodyPr>
          <a:lstStyle>
            <a:lvl1pPr marL="0" indent="0" algn="l" defTabSz="457200" rtl="0" eaLnBrk="1" latinLnBrk="0" hangingPunct="1">
              <a:spcBef>
                <a:spcPct val="20000"/>
              </a:spcBef>
              <a:buClr>
                <a:schemeClr val="tx2"/>
              </a:buClr>
              <a:buFont typeface="Wingdings" panose="05000000000000000000" pitchFamily="2" charset="2"/>
              <a:buNone/>
              <a:defRPr sz="1800" kern="1200">
                <a:solidFill>
                  <a:schemeClr val="tx1"/>
                </a:solidFill>
                <a:latin typeface="+mn-lt"/>
                <a:ea typeface="+mn-ea"/>
                <a:cs typeface="+mn-cs"/>
              </a:defRPr>
            </a:lvl1pPr>
            <a:lvl2pPr marL="600075" indent="-257175" algn="l" defTabSz="457200" rtl="0" eaLnBrk="1" latinLnBrk="0" hangingPunct="1">
              <a:spcBef>
                <a:spcPct val="20000"/>
              </a:spcBef>
              <a:buClr>
                <a:schemeClr val="tx2"/>
              </a:buClr>
              <a:buFont typeface="Arial" panose="020B0604020202020204" pitchFamily="34" charset="0"/>
              <a:buChar char="•"/>
              <a:defRPr sz="1500" kern="1200">
                <a:solidFill>
                  <a:schemeClr val="tx1"/>
                </a:solidFill>
                <a:latin typeface="+mn-lt"/>
                <a:ea typeface="+mn-ea"/>
                <a:cs typeface="+mn-cs"/>
              </a:defRPr>
            </a:lvl2pPr>
            <a:lvl3pPr marL="685800" indent="0" algn="l" defTabSz="457200" rtl="0" eaLnBrk="1" latinLnBrk="0" hangingPunct="1">
              <a:spcBef>
                <a:spcPct val="20000"/>
              </a:spcBef>
              <a:buClr>
                <a:schemeClr val="accent1"/>
              </a:buClr>
              <a:buFont typeface="Wingdings" panose="05000000000000000000" pitchFamily="2" charset="2"/>
              <a:buNone/>
              <a:defRPr sz="2000" kern="1200">
                <a:solidFill>
                  <a:schemeClr val="tx1"/>
                </a:solidFill>
                <a:latin typeface="+mn-lt"/>
                <a:ea typeface="+mn-ea"/>
                <a:cs typeface="+mn-cs"/>
              </a:defRPr>
            </a:lvl3pPr>
            <a:lvl4pPr marL="1028700" indent="0" algn="l" defTabSz="457200" rtl="0" eaLnBrk="1" latinLnBrk="0" hangingPunct="1">
              <a:spcBef>
                <a:spcPct val="20000"/>
              </a:spcBef>
              <a:buClr>
                <a:schemeClr val="accent1"/>
              </a:buClr>
              <a:buFont typeface="Arial"/>
              <a:buNone/>
              <a:defRPr sz="1800" kern="1200">
                <a:solidFill>
                  <a:schemeClr val="tx1"/>
                </a:solidFill>
                <a:latin typeface="+mn-lt"/>
                <a:ea typeface="+mn-ea"/>
                <a:cs typeface="+mn-cs"/>
              </a:defRPr>
            </a:lvl4pPr>
            <a:lvl5pPr marL="1371600" indent="0" algn="l" defTabSz="45720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ClrTx/>
            </a:pPr>
            <a:r>
              <a:rPr lang="ru-RU" sz="900" dirty="0">
                <a:solidFill>
                  <a:srgbClr val="323232"/>
                </a:solidFill>
                <a:latin typeface="Corbel" panose="020B0503020204020204" pitchFamily="34" charset="0"/>
              </a:rPr>
              <a:t>Обмен предварительной информацией о перевозках по МДП</a:t>
            </a:r>
            <a:r>
              <a:rPr lang="en-US" sz="900" dirty="0">
                <a:solidFill>
                  <a:srgbClr val="323232"/>
                </a:solidFill>
                <a:latin typeface="Corbel" panose="020B0503020204020204" pitchFamily="34" charset="0"/>
              </a:rPr>
              <a:t> </a:t>
            </a:r>
            <a:r>
              <a:rPr lang="ru-RU" sz="900" dirty="0">
                <a:solidFill>
                  <a:srgbClr val="323232"/>
                </a:solidFill>
                <a:latin typeface="Corbel" panose="020B0503020204020204" pitchFamily="34" charset="0"/>
              </a:rPr>
              <a:t>между перевозчиками и таможней</a:t>
            </a:r>
            <a:endParaRPr lang="en-US" sz="900" dirty="0">
              <a:solidFill>
                <a:srgbClr val="323232"/>
              </a:solidFill>
              <a:latin typeface="Corbel" panose="020B0503020204020204" pitchFamily="34" charset="0"/>
            </a:endParaRPr>
          </a:p>
        </p:txBody>
      </p:sp>
      <p:sp>
        <p:nvSpPr>
          <p:cNvPr id="26" name="Text Placeholder 7">
            <a:extLst>
              <a:ext uri="{FF2B5EF4-FFF2-40B4-BE49-F238E27FC236}">
                <a16:creationId xmlns:a16="http://schemas.microsoft.com/office/drawing/2014/main" id="{5C50D743-811D-2B40-AB6C-49C5B9A3472B}"/>
              </a:ext>
            </a:extLst>
          </p:cNvPr>
          <p:cNvSpPr txBox="1">
            <a:spLocks/>
          </p:cNvSpPr>
          <p:nvPr/>
        </p:nvSpPr>
        <p:spPr>
          <a:xfrm>
            <a:off x="2836676" y="2291476"/>
            <a:ext cx="5386374" cy="464240"/>
          </a:xfrm>
          <a:prstGeom prst="rect">
            <a:avLst/>
          </a:prstGeom>
          <a:solidFill>
            <a:schemeClr val="tx2">
              <a:lumMod val="20000"/>
              <a:lumOff val="80000"/>
            </a:schemeClr>
          </a:solidFill>
        </p:spPr>
        <p:txBody>
          <a:bodyPr vert="horz" lIns="68580" tIns="34290" rIns="68580" bIns="34290" rtlCol="0" anchor="ctr" anchorCtr="0">
            <a:noAutofit/>
          </a:bodyPr>
          <a:lstStyle>
            <a:lvl1pPr marL="0" indent="0" algn="l" defTabSz="457200" rtl="0" eaLnBrk="1" latinLnBrk="0" hangingPunct="1">
              <a:spcBef>
                <a:spcPct val="20000"/>
              </a:spcBef>
              <a:buClr>
                <a:schemeClr val="tx2"/>
              </a:buClr>
              <a:buFont typeface="Wingdings" panose="05000000000000000000" pitchFamily="2" charset="2"/>
              <a:buNone/>
              <a:defRPr sz="1800" kern="1200">
                <a:solidFill>
                  <a:schemeClr val="tx1"/>
                </a:solidFill>
                <a:latin typeface="+mn-lt"/>
                <a:ea typeface="+mn-ea"/>
                <a:cs typeface="+mn-cs"/>
              </a:defRPr>
            </a:lvl1pPr>
            <a:lvl2pPr marL="600075" indent="-257175" algn="l" defTabSz="457200" rtl="0" eaLnBrk="1" latinLnBrk="0" hangingPunct="1">
              <a:spcBef>
                <a:spcPct val="20000"/>
              </a:spcBef>
              <a:buClr>
                <a:schemeClr val="tx2"/>
              </a:buClr>
              <a:buFont typeface="Arial" panose="020B0604020202020204" pitchFamily="34" charset="0"/>
              <a:buChar char="•"/>
              <a:defRPr sz="1500" kern="1200">
                <a:solidFill>
                  <a:schemeClr val="tx1"/>
                </a:solidFill>
                <a:latin typeface="+mn-lt"/>
                <a:ea typeface="+mn-ea"/>
                <a:cs typeface="+mn-cs"/>
              </a:defRPr>
            </a:lvl2pPr>
            <a:lvl3pPr marL="685800" indent="0" algn="l" defTabSz="457200" rtl="0" eaLnBrk="1" latinLnBrk="0" hangingPunct="1">
              <a:spcBef>
                <a:spcPct val="20000"/>
              </a:spcBef>
              <a:buClr>
                <a:schemeClr val="accent1"/>
              </a:buClr>
              <a:buFont typeface="Wingdings" panose="05000000000000000000" pitchFamily="2" charset="2"/>
              <a:buNone/>
              <a:defRPr sz="2000" kern="1200">
                <a:solidFill>
                  <a:schemeClr val="tx1"/>
                </a:solidFill>
                <a:latin typeface="+mn-lt"/>
                <a:ea typeface="+mn-ea"/>
                <a:cs typeface="+mn-cs"/>
              </a:defRPr>
            </a:lvl3pPr>
            <a:lvl4pPr marL="1028700" indent="0" algn="l" defTabSz="457200" rtl="0" eaLnBrk="1" latinLnBrk="0" hangingPunct="1">
              <a:spcBef>
                <a:spcPct val="20000"/>
              </a:spcBef>
              <a:buClr>
                <a:schemeClr val="accent1"/>
              </a:buClr>
              <a:buFont typeface="Arial"/>
              <a:buNone/>
              <a:defRPr sz="1800" kern="1200">
                <a:solidFill>
                  <a:schemeClr val="tx1"/>
                </a:solidFill>
                <a:latin typeface="+mn-lt"/>
                <a:ea typeface="+mn-ea"/>
                <a:cs typeface="+mn-cs"/>
              </a:defRPr>
            </a:lvl4pPr>
            <a:lvl5pPr marL="1371600" indent="0" algn="l" defTabSz="45720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ClrTx/>
            </a:pPr>
            <a:r>
              <a:rPr lang="ru-RU" sz="900" dirty="0">
                <a:solidFill>
                  <a:srgbClr val="323232"/>
                </a:solidFill>
                <a:latin typeface="Corbel" panose="020B0503020204020204" pitchFamily="34" charset="0"/>
              </a:rPr>
              <a:t>Рекомендация для таможенных органов по отправке данных о завершении процедуры</a:t>
            </a:r>
            <a:r>
              <a:rPr lang="en-US" sz="900" dirty="0">
                <a:solidFill>
                  <a:srgbClr val="323232"/>
                </a:solidFill>
                <a:latin typeface="Corbel" panose="020B0503020204020204" pitchFamily="34" charset="0"/>
              </a:rPr>
              <a:t> </a:t>
            </a:r>
            <a:r>
              <a:rPr lang="ru-RU" sz="900" dirty="0">
                <a:solidFill>
                  <a:srgbClr val="323232"/>
                </a:solidFill>
                <a:latin typeface="Corbel" panose="020B0503020204020204" pitchFamily="34" charset="0"/>
              </a:rPr>
              <a:t>МДП</a:t>
            </a:r>
            <a:endParaRPr lang="en-US" sz="900" dirty="0">
              <a:solidFill>
                <a:srgbClr val="323232"/>
              </a:solidFill>
              <a:latin typeface="Corbel" panose="020B0503020204020204" pitchFamily="34" charset="0"/>
            </a:endParaRPr>
          </a:p>
          <a:p>
            <a:pPr lvl="1">
              <a:buClrTx/>
            </a:pPr>
            <a:r>
              <a:rPr lang="en-US" sz="900" dirty="0">
                <a:solidFill>
                  <a:srgbClr val="323232"/>
                </a:solidFill>
                <a:latin typeface="Corbel" panose="020B0503020204020204" pitchFamily="34" charset="0"/>
              </a:rPr>
              <a:t>2006: </a:t>
            </a:r>
            <a:r>
              <a:rPr lang="ru-RU" sz="900" dirty="0">
                <a:solidFill>
                  <a:srgbClr val="323232"/>
                </a:solidFill>
                <a:latin typeface="Corbel" panose="020B0503020204020204" pitchFamily="34" charset="0"/>
              </a:rPr>
              <a:t>Приложение</a:t>
            </a:r>
            <a:r>
              <a:rPr lang="en-US" sz="900" dirty="0">
                <a:solidFill>
                  <a:srgbClr val="323232"/>
                </a:solidFill>
                <a:latin typeface="Corbel" panose="020B0503020204020204" pitchFamily="34" charset="0"/>
              </a:rPr>
              <a:t> 10 </a:t>
            </a:r>
            <a:r>
              <a:rPr lang="ru-RU" sz="900" dirty="0">
                <a:solidFill>
                  <a:srgbClr val="323232"/>
                </a:solidFill>
                <a:latin typeface="Corbel" panose="020B0503020204020204" pitchFamily="34" charset="0"/>
              </a:rPr>
              <a:t>к Конвенции</a:t>
            </a:r>
            <a:r>
              <a:rPr lang="en-US" sz="900" dirty="0">
                <a:solidFill>
                  <a:srgbClr val="323232"/>
                </a:solidFill>
                <a:latin typeface="Corbel" panose="020B0503020204020204" pitchFamily="34" charset="0"/>
              </a:rPr>
              <a:t> </a:t>
            </a:r>
            <a:r>
              <a:rPr lang="ru-RU" sz="900" dirty="0">
                <a:solidFill>
                  <a:srgbClr val="323232"/>
                </a:solidFill>
                <a:latin typeface="Corbel" panose="020B0503020204020204" pitchFamily="34" charset="0"/>
              </a:rPr>
              <a:t>МДП о</a:t>
            </a:r>
            <a:r>
              <a:rPr lang="en-US" sz="900" dirty="0">
                <a:solidFill>
                  <a:srgbClr val="323232"/>
                </a:solidFill>
                <a:latin typeface="Corbel" panose="020B0503020204020204" pitchFamily="34" charset="0"/>
              </a:rPr>
              <a:t> </a:t>
            </a:r>
            <a:r>
              <a:rPr lang="en-US" sz="900" dirty="0" err="1">
                <a:solidFill>
                  <a:srgbClr val="323232"/>
                </a:solidFill>
                <a:latin typeface="Corbel" panose="020B0503020204020204" pitchFamily="34" charset="0"/>
              </a:rPr>
              <a:t>SafeTIR</a:t>
            </a:r>
            <a:endParaRPr lang="en-US" sz="900" dirty="0">
              <a:solidFill>
                <a:srgbClr val="323232"/>
              </a:solidFill>
              <a:latin typeface="Corbel" panose="020B0503020204020204" pitchFamily="34" charset="0"/>
            </a:endParaRPr>
          </a:p>
        </p:txBody>
      </p:sp>
      <p:sp>
        <p:nvSpPr>
          <p:cNvPr id="27" name="Text Placeholder 7">
            <a:extLst>
              <a:ext uri="{FF2B5EF4-FFF2-40B4-BE49-F238E27FC236}">
                <a16:creationId xmlns:a16="http://schemas.microsoft.com/office/drawing/2014/main" id="{156AB1DD-A9DD-B745-A3DD-80BBDAA12276}"/>
              </a:ext>
            </a:extLst>
          </p:cNvPr>
          <p:cNvSpPr txBox="1">
            <a:spLocks/>
          </p:cNvSpPr>
          <p:nvPr/>
        </p:nvSpPr>
        <p:spPr>
          <a:xfrm>
            <a:off x="2836677" y="2065389"/>
            <a:ext cx="5386555" cy="207544"/>
          </a:xfrm>
          <a:prstGeom prst="rect">
            <a:avLst/>
          </a:prstGeom>
          <a:solidFill>
            <a:schemeClr val="tx1"/>
          </a:solidFill>
        </p:spPr>
        <p:txBody>
          <a:bodyPr vert="horz" lIns="68580" tIns="34290" rIns="68580" bIns="34290" rtlCol="0" anchor="ctr" anchorCtr="0">
            <a:noAutofit/>
          </a:bodyPr>
          <a:lstStyle>
            <a:lvl1pPr marL="0" indent="0" algn="l" defTabSz="457200" rtl="0" eaLnBrk="1" latinLnBrk="0" hangingPunct="1">
              <a:spcBef>
                <a:spcPct val="20000"/>
              </a:spcBef>
              <a:buClr>
                <a:schemeClr val="tx2"/>
              </a:buClr>
              <a:buFont typeface="Wingdings" panose="05000000000000000000" pitchFamily="2" charset="2"/>
              <a:buNone/>
              <a:defRPr sz="1800" kern="1200">
                <a:solidFill>
                  <a:schemeClr val="tx1"/>
                </a:solidFill>
                <a:latin typeface="+mn-lt"/>
                <a:ea typeface="+mn-ea"/>
                <a:cs typeface="+mn-cs"/>
              </a:defRPr>
            </a:lvl1pPr>
            <a:lvl2pPr marL="600075" indent="-257175" algn="l" defTabSz="457200" rtl="0" eaLnBrk="1" latinLnBrk="0" hangingPunct="1">
              <a:spcBef>
                <a:spcPct val="20000"/>
              </a:spcBef>
              <a:buClr>
                <a:schemeClr val="tx2"/>
              </a:buClr>
              <a:buFont typeface="Arial" panose="020B0604020202020204" pitchFamily="34" charset="0"/>
              <a:buChar char="•"/>
              <a:defRPr sz="1500" kern="1200">
                <a:solidFill>
                  <a:schemeClr val="tx1"/>
                </a:solidFill>
                <a:latin typeface="+mn-lt"/>
                <a:ea typeface="+mn-ea"/>
                <a:cs typeface="+mn-cs"/>
              </a:defRPr>
            </a:lvl2pPr>
            <a:lvl3pPr marL="685800" indent="0" algn="l" defTabSz="457200" rtl="0" eaLnBrk="1" latinLnBrk="0" hangingPunct="1">
              <a:spcBef>
                <a:spcPct val="20000"/>
              </a:spcBef>
              <a:buClr>
                <a:schemeClr val="accent1"/>
              </a:buClr>
              <a:buFont typeface="Wingdings" panose="05000000000000000000" pitchFamily="2" charset="2"/>
              <a:buNone/>
              <a:defRPr sz="2000" kern="1200">
                <a:solidFill>
                  <a:schemeClr val="tx1"/>
                </a:solidFill>
                <a:latin typeface="+mn-lt"/>
                <a:ea typeface="+mn-ea"/>
                <a:cs typeface="+mn-cs"/>
              </a:defRPr>
            </a:lvl3pPr>
            <a:lvl4pPr marL="1028700" indent="0" algn="l" defTabSz="457200" rtl="0" eaLnBrk="1" latinLnBrk="0" hangingPunct="1">
              <a:spcBef>
                <a:spcPct val="20000"/>
              </a:spcBef>
              <a:buClr>
                <a:schemeClr val="accent1"/>
              </a:buClr>
              <a:buFont typeface="Arial"/>
              <a:buNone/>
              <a:defRPr sz="1800" kern="1200">
                <a:solidFill>
                  <a:schemeClr val="tx1"/>
                </a:solidFill>
                <a:latin typeface="+mn-lt"/>
                <a:ea typeface="+mn-ea"/>
                <a:cs typeface="+mn-cs"/>
              </a:defRPr>
            </a:lvl4pPr>
            <a:lvl5pPr marL="1371600" indent="0" algn="l" defTabSz="45720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0"/>
              </a:spcBef>
              <a:buClr>
                <a:srgbClr val="0052A4"/>
              </a:buClr>
              <a:defRPr/>
            </a:pPr>
            <a:r>
              <a:rPr lang="en-US" sz="1350" b="1" dirty="0">
                <a:solidFill>
                  <a:schemeClr val="bg1"/>
                </a:solidFill>
                <a:latin typeface="Corbel" panose="020B0503020204020204" pitchFamily="34" charset="0"/>
              </a:rPr>
              <a:t>1995: </a:t>
            </a:r>
            <a:r>
              <a:rPr lang="en-US" sz="1350" b="1" dirty="0" err="1">
                <a:solidFill>
                  <a:schemeClr val="bg1"/>
                </a:solidFill>
                <a:latin typeface="Corbel" panose="020B0503020204020204" pitchFamily="34" charset="0"/>
              </a:rPr>
              <a:t>SafeTIR</a:t>
            </a:r>
            <a:r>
              <a:rPr lang="en-US" sz="1350" b="1" dirty="0">
                <a:solidFill>
                  <a:schemeClr val="bg1"/>
                </a:solidFill>
                <a:latin typeface="Corbel" panose="020B0503020204020204" pitchFamily="34" charset="0"/>
              </a:rPr>
              <a:t> (C2B)</a:t>
            </a:r>
          </a:p>
        </p:txBody>
      </p:sp>
      <p:sp>
        <p:nvSpPr>
          <p:cNvPr id="28" name="Text Placeholder 7">
            <a:extLst>
              <a:ext uri="{FF2B5EF4-FFF2-40B4-BE49-F238E27FC236}">
                <a16:creationId xmlns:a16="http://schemas.microsoft.com/office/drawing/2014/main" id="{05A64A0B-032F-A344-80C8-14F99093B188}"/>
              </a:ext>
            </a:extLst>
          </p:cNvPr>
          <p:cNvSpPr txBox="1">
            <a:spLocks/>
          </p:cNvSpPr>
          <p:nvPr/>
        </p:nvSpPr>
        <p:spPr>
          <a:xfrm>
            <a:off x="2836677" y="2769400"/>
            <a:ext cx="5388720" cy="207544"/>
          </a:xfrm>
          <a:prstGeom prst="rect">
            <a:avLst/>
          </a:prstGeom>
          <a:solidFill>
            <a:schemeClr val="tx1"/>
          </a:solidFill>
        </p:spPr>
        <p:txBody>
          <a:bodyPr vert="horz" lIns="68580" tIns="34290" rIns="68580" bIns="34290" rtlCol="0" anchor="ctr" anchorCtr="0">
            <a:noAutofit/>
          </a:bodyPr>
          <a:lstStyle>
            <a:lvl1pPr marL="0" indent="0" algn="l" defTabSz="457200" rtl="0" eaLnBrk="1" latinLnBrk="0" hangingPunct="1">
              <a:spcBef>
                <a:spcPct val="20000"/>
              </a:spcBef>
              <a:buClr>
                <a:schemeClr val="tx2"/>
              </a:buClr>
              <a:buFont typeface="Wingdings" panose="05000000000000000000" pitchFamily="2" charset="2"/>
              <a:buNone/>
              <a:defRPr sz="1800" kern="1200">
                <a:solidFill>
                  <a:schemeClr val="tx1"/>
                </a:solidFill>
                <a:latin typeface="+mn-lt"/>
                <a:ea typeface="+mn-ea"/>
                <a:cs typeface="+mn-cs"/>
              </a:defRPr>
            </a:lvl1pPr>
            <a:lvl2pPr marL="600075" indent="-257175" algn="l" defTabSz="457200" rtl="0" eaLnBrk="1" latinLnBrk="0" hangingPunct="1">
              <a:spcBef>
                <a:spcPct val="20000"/>
              </a:spcBef>
              <a:buClr>
                <a:schemeClr val="tx2"/>
              </a:buClr>
              <a:buFont typeface="Arial" panose="020B0604020202020204" pitchFamily="34" charset="0"/>
              <a:buChar char="•"/>
              <a:defRPr sz="1500" kern="1200">
                <a:solidFill>
                  <a:schemeClr val="tx1"/>
                </a:solidFill>
                <a:latin typeface="+mn-lt"/>
                <a:ea typeface="+mn-ea"/>
                <a:cs typeface="+mn-cs"/>
              </a:defRPr>
            </a:lvl2pPr>
            <a:lvl3pPr marL="685800" indent="0" algn="l" defTabSz="457200" rtl="0" eaLnBrk="1" latinLnBrk="0" hangingPunct="1">
              <a:spcBef>
                <a:spcPct val="20000"/>
              </a:spcBef>
              <a:buClr>
                <a:schemeClr val="accent1"/>
              </a:buClr>
              <a:buFont typeface="Wingdings" panose="05000000000000000000" pitchFamily="2" charset="2"/>
              <a:buNone/>
              <a:defRPr sz="2000" kern="1200">
                <a:solidFill>
                  <a:schemeClr val="tx1"/>
                </a:solidFill>
                <a:latin typeface="+mn-lt"/>
                <a:ea typeface="+mn-ea"/>
                <a:cs typeface="+mn-cs"/>
              </a:defRPr>
            </a:lvl3pPr>
            <a:lvl4pPr marL="1028700" indent="0" algn="l" defTabSz="457200" rtl="0" eaLnBrk="1" latinLnBrk="0" hangingPunct="1">
              <a:spcBef>
                <a:spcPct val="20000"/>
              </a:spcBef>
              <a:buClr>
                <a:schemeClr val="accent1"/>
              </a:buClr>
              <a:buFont typeface="Arial"/>
              <a:buNone/>
              <a:defRPr sz="1800" kern="1200">
                <a:solidFill>
                  <a:schemeClr val="tx1"/>
                </a:solidFill>
                <a:latin typeface="+mn-lt"/>
                <a:ea typeface="+mn-ea"/>
                <a:cs typeface="+mn-cs"/>
              </a:defRPr>
            </a:lvl4pPr>
            <a:lvl5pPr marL="1371600" indent="0" algn="l" defTabSz="45720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0"/>
              </a:spcBef>
              <a:buClr>
                <a:srgbClr val="0052A4"/>
              </a:buClr>
              <a:defRPr/>
            </a:pPr>
            <a:r>
              <a:rPr lang="en-US" sz="1350" b="1" dirty="0">
                <a:solidFill>
                  <a:schemeClr val="bg1"/>
                </a:solidFill>
                <a:latin typeface="Corbel" panose="020B0503020204020204" pitchFamily="34" charset="0"/>
              </a:rPr>
              <a:t>2002: TIR-EPD: B2C/C2B </a:t>
            </a:r>
          </a:p>
        </p:txBody>
      </p:sp>
      <p:sp>
        <p:nvSpPr>
          <p:cNvPr id="29" name="Text Placeholder 7">
            <a:extLst>
              <a:ext uri="{FF2B5EF4-FFF2-40B4-BE49-F238E27FC236}">
                <a16:creationId xmlns:a16="http://schemas.microsoft.com/office/drawing/2014/main" id="{3DCE03DA-F685-2145-A872-AAE3E4BED6D5}"/>
              </a:ext>
            </a:extLst>
          </p:cNvPr>
          <p:cNvSpPr txBox="1">
            <a:spLocks/>
          </p:cNvSpPr>
          <p:nvPr/>
        </p:nvSpPr>
        <p:spPr>
          <a:xfrm>
            <a:off x="2836496" y="3990862"/>
            <a:ext cx="5386555" cy="266072"/>
          </a:xfrm>
          <a:prstGeom prst="rect">
            <a:avLst/>
          </a:prstGeom>
          <a:solidFill>
            <a:schemeClr val="tx1"/>
          </a:solidFill>
        </p:spPr>
        <p:txBody>
          <a:bodyPr vert="horz" lIns="68580" tIns="34290" rIns="68580" bIns="34290" rtlCol="0" anchor="ctr" anchorCtr="0">
            <a:noAutofit/>
          </a:bodyPr>
          <a:lstStyle>
            <a:lvl1pPr marL="0" indent="0" algn="l" defTabSz="457200" rtl="0" eaLnBrk="1" latinLnBrk="0" hangingPunct="1">
              <a:spcBef>
                <a:spcPct val="20000"/>
              </a:spcBef>
              <a:buClr>
                <a:schemeClr val="tx2"/>
              </a:buClr>
              <a:buFont typeface="Wingdings" panose="05000000000000000000" pitchFamily="2" charset="2"/>
              <a:buNone/>
              <a:defRPr sz="1800" kern="1200">
                <a:solidFill>
                  <a:schemeClr val="tx1"/>
                </a:solidFill>
                <a:latin typeface="+mn-lt"/>
                <a:ea typeface="+mn-ea"/>
                <a:cs typeface="+mn-cs"/>
              </a:defRPr>
            </a:lvl1pPr>
            <a:lvl2pPr marL="600075" indent="-257175" algn="l" defTabSz="457200" rtl="0" eaLnBrk="1" latinLnBrk="0" hangingPunct="1">
              <a:spcBef>
                <a:spcPct val="20000"/>
              </a:spcBef>
              <a:buClr>
                <a:schemeClr val="tx2"/>
              </a:buClr>
              <a:buFont typeface="Arial" panose="020B0604020202020204" pitchFamily="34" charset="0"/>
              <a:buChar char="•"/>
              <a:defRPr sz="1500" kern="1200">
                <a:solidFill>
                  <a:schemeClr val="tx1"/>
                </a:solidFill>
                <a:latin typeface="+mn-lt"/>
                <a:ea typeface="+mn-ea"/>
                <a:cs typeface="+mn-cs"/>
              </a:defRPr>
            </a:lvl2pPr>
            <a:lvl3pPr marL="685800" indent="0" algn="l" defTabSz="457200" rtl="0" eaLnBrk="1" latinLnBrk="0" hangingPunct="1">
              <a:spcBef>
                <a:spcPct val="20000"/>
              </a:spcBef>
              <a:buClr>
                <a:schemeClr val="accent1"/>
              </a:buClr>
              <a:buFont typeface="Wingdings" panose="05000000000000000000" pitchFamily="2" charset="2"/>
              <a:buNone/>
              <a:defRPr sz="2000" kern="1200">
                <a:solidFill>
                  <a:schemeClr val="tx1"/>
                </a:solidFill>
                <a:latin typeface="+mn-lt"/>
                <a:ea typeface="+mn-ea"/>
                <a:cs typeface="+mn-cs"/>
              </a:defRPr>
            </a:lvl3pPr>
            <a:lvl4pPr marL="1028700" indent="0" algn="l" defTabSz="457200" rtl="0" eaLnBrk="1" latinLnBrk="0" hangingPunct="1">
              <a:spcBef>
                <a:spcPct val="20000"/>
              </a:spcBef>
              <a:buClr>
                <a:schemeClr val="accent1"/>
              </a:buClr>
              <a:buFont typeface="Arial"/>
              <a:buNone/>
              <a:defRPr sz="1800" kern="1200">
                <a:solidFill>
                  <a:schemeClr val="tx1"/>
                </a:solidFill>
                <a:latin typeface="+mn-lt"/>
                <a:ea typeface="+mn-ea"/>
                <a:cs typeface="+mn-cs"/>
              </a:defRPr>
            </a:lvl4pPr>
            <a:lvl5pPr marL="1371600" indent="0" algn="l" defTabSz="45720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0"/>
              </a:spcBef>
              <a:buClr>
                <a:srgbClr val="0052A4"/>
              </a:buClr>
              <a:defRPr/>
            </a:pPr>
            <a:r>
              <a:rPr lang="en-US" sz="1350" b="1" dirty="0">
                <a:solidFill>
                  <a:schemeClr val="bg1"/>
                </a:solidFill>
                <a:latin typeface="Corbel" panose="020B0503020204020204" pitchFamily="34" charset="0"/>
              </a:rPr>
              <a:t>2021: </a:t>
            </a:r>
            <a:r>
              <a:rPr lang="ru-RU" sz="1350" b="1" dirty="0">
                <a:solidFill>
                  <a:schemeClr val="bg1"/>
                </a:solidFill>
                <a:latin typeface="Corbel" panose="020B0503020204020204" pitchFamily="34" charset="0"/>
              </a:rPr>
              <a:t>Приложение</a:t>
            </a:r>
            <a:r>
              <a:rPr lang="en-US" sz="1350" b="1" dirty="0">
                <a:solidFill>
                  <a:schemeClr val="bg1"/>
                </a:solidFill>
                <a:latin typeface="Corbel" panose="020B0503020204020204" pitchFamily="34" charset="0"/>
              </a:rPr>
              <a:t> 11 - </a:t>
            </a:r>
            <a:r>
              <a:rPr lang="en-US" sz="1350" b="1" dirty="0" err="1">
                <a:solidFill>
                  <a:schemeClr val="bg1"/>
                </a:solidFill>
                <a:latin typeface="Corbel" panose="020B0503020204020204" pitchFamily="34" charset="0"/>
              </a:rPr>
              <a:t>eTIR</a:t>
            </a:r>
            <a:endParaRPr lang="en-US" sz="1350" b="1" dirty="0">
              <a:solidFill>
                <a:schemeClr val="bg1"/>
              </a:solidFill>
              <a:latin typeface="Corbel" panose="020B0503020204020204" pitchFamily="34" charset="0"/>
            </a:endParaRPr>
          </a:p>
        </p:txBody>
      </p:sp>
      <p:sp>
        <p:nvSpPr>
          <p:cNvPr id="30" name="Text Placeholder 7">
            <a:extLst>
              <a:ext uri="{FF2B5EF4-FFF2-40B4-BE49-F238E27FC236}">
                <a16:creationId xmlns:a16="http://schemas.microsoft.com/office/drawing/2014/main" id="{3AF02AD9-49B3-2048-81AC-7043D235BC6A}"/>
              </a:ext>
            </a:extLst>
          </p:cNvPr>
          <p:cNvSpPr txBox="1">
            <a:spLocks/>
          </p:cNvSpPr>
          <p:nvPr/>
        </p:nvSpPr>
        <p:spPr>
          <a:xfrm>
            <a:off x="2844976" y="4276279"/>
            <a:ext cx="5383684" cy="418097"/>
          </a:xfrm>
          <a:prstGeom prst="rect">
            <a:avLst/>
          </a:prstGeom>
          <a:solidFill>
            <a:schemeClr val="tx2">
              <a:lumMod val="20000"/>
              <a:lumOff val="80000"/>
            </a:schemeClr>
          </a:solidFill>
        </p:spPr>
        <p:txBody>
          <a:bodyPr vert="horz" lIns="68580" tIns="34290" rIns="68580" bIns="34290" rtlCol="0" anchor="ctr" anchorCtr="0">
            <a:noAutofit/>
          </a:bodyPr>
          <a:lstStyle>
            <a:lvl1pPr marL="0" indent="0" algn="l" defTabSz="457200" rtl="0" eaLnBrk="1" latinLnBrk="0" hangingPunct="1">
              <a:spcBef>
                <a:spcPct val="20000"/>
              </a:spcBef>
              <a:buClr>
                <a:schemeClr val="tx2"/>
              </a:buClr>
              <a:buFont typeface="Wingdings" panose="05000000000000000000" pitchFamily="2" charset="2"/>
              <a:buNone/>
              <a:defRPr sz="1800" kern="1200">
                <a:solidFill>
                  <a:schemeClr val="tx1"/>
                </a:solidFill>
                <a:latin typeface="+mn-lt"/>
                <a:ea typeface="+mn-ea"/>
                <a:cs typeface="+mn-cs"/>
              </a:defRPr>
            </a:lvl1pPr>
            <a:lvl2pPr marL="600075" indent="-257175" algn="l" defTabSz="457200" rtl="0" eaLnBrk="1" latinLnBrk="0" hangingPunct="1">
              <a:spcBef>
                <a:spcPct val="20000"/>
              </a:spcBef>
              <a:buClr>
                <a:schemeClr val="tx2"/>
              </a:buClr>
              <a:buFont typeface="Arial" panose="020B0604020202020204" pitchFamily="34" charset="0"/>
              <a:buChar char="•"/>
              <a:defRPr sz="1500" kern="1200">
                <a:solidFill>
                  <a:schemeClr val="tx1"/>
                </a:solidFill>
                <a:latin typeface="+mn-lt"/>
                <a:ea typeface="+mn-ea"/>
                <a:cs typeface="+mn-cs"/>
              </a:defRPr>
            </a:lvl2pPr>
            <a:lvl3pPr marL="685800" indent="0" algn="l" defTabSz="457200" rtl="0" eaLnBrk="1" latinLnBrk="0" hangingPunct="1">
              <a:spcBef>
                <a:spcPct val="20000"/>
              </a:spcBef>
              <a:buClr>
                <a:schemeClr val="accent1"/>
              </a:buClr>
              <a:buFont typeface="Wingdings" panose="05000000000000000000" pitchFamily="2" charset="2"/>
              <a:buNone/>
              <a:defRPr sz="2000" kern="1200">
                <a:solidFill>
                  <a:schemeClr val="tx1"/>
                </a:solidFill>
                <a:latin typeface="+mn-lt"/>
                <a:ea typeface="+mn-ea"/>
                <a:cs typeface="+mn-cs"/>
              </a:defRPr>
            </a:lvl3pPr>
            <a:lvl4pPr marL="1028700" indent="0" algn="l" defTabSz="457200" rtl="0" eaLnBrk="1" latinLnBrk="0" hangingPunct="1">
              <a:spcBef>
                <a:spcPct val="20000"/>
              </a:spcBef>
              <a:buClr>
                <a:schemeClr val="accent1"/>
              </a:buClr>
              <a:buFont typeface="Arial"/>
              <a:buNone/>
              <a:defRPr sz="1800" kern="1200">
                <a:solidFill>
                  <a:schemeClr val="tx1"/>
                </a:solidFill>
                <a:latin typeface="+mn-lt"/>
                <a:ea typeface="+mn-ea"/>
                <a:cs typeface="+mn-cs"/>
              </a:defRPr>
            </a:lvl4pPr>
            <a:lvl5pPr marL="1371600" indent="0" algn="l" defTabSz="457200"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70297" lvl="1" indent="-202406">
              <a:buClrTx/>
            </a:pPr>
            <a:r>
              <a:rPr lang="ru-RU" sz="900" dirty="0">
                <a:latin typeface="Corbel" panose="020B0503020204020204" pitchFamily="34" charset="0"/>
              </a:rPr>
              <a:t>Принятие Приложения</a:t>
            </a:r>
            <a:r>
              <a:rPr lang="en-GB" sz="900" dirty="0">
                <a:latin typeface="Corbel" panose="020B0503020204020204" pitchFamily="34" charset="0"/>
              </a:rPr>
              <a:t> 11 </a:t>
            </a:r>
            <a:r>
              <a:rPr lang="ru-RU" sz="900" dirty="0">
                <a:latin typeface="Corbel" panose="020B0503020204020204" pitchFamily="34" charset="0"/>
              </a:rPr>
              <a:t>к Конвенции МДП</a:t>
            </a:r>
            <a:r>
              <a:rPr lang="en-GB" sz="900" dirty="0">
                <a:latin typeface="Corbel" panose="020B0503020204020204" pitchFamily="34" charset="0"/>
              </a:rPr>
              <a:t> – </a:t>
            </a:r>
            <a:r>
              <a:rPr lang="ru-RU" sz="900" dirty="0">
                <a:latin typeface="Corbel" panose="020B0503020204020204" pitchFamily="34" charset="0"/>
              </a:rPr>
              <a:t>правовая основа для</a:t>
            </a:r>
            <a:r>
              <a:rPr lang="en-GB" sz="900" dirty="0">
                <a:latin typeface="Corbel" panose="020B0503020204020204" pitchFamily="34" charset="0"/>
              </a:rPr>
              <a:t> </a:t>
            </a:r>
            <a:r>
              <a:rPr lang="en-GB" sz="900" dirty="0" err="1">
                <a:latin typeface="Corbel" panose="020B0503020204020204" pitchFamily="34" charset="0"/>
              </a:rPr>
              <a:t>eTIR</a:t>
            </a:r>
            <a:endParaRPr lang="en-GB" sz="900" dirty="0">
              <a:latin typeface="Corbel" panose="020B0503020204020204" pitchFamily="34" charset="0"/>
            </a:endParaRPr>
          </a:p>
          <a:p>
            <a:pPr marL="470297" lvl="1" indent="-202406">
              <a:buClrTx/>
            </a:pPr>
            <a:r>
              <a:rPr lang="ru-RU" sz="900" dirty="0">
                <a:latin typeface="Corbel" panose="020B0503020204020204" pitchFamily="34" charset="0"/>
              </a:rPr>
              <a:t>Приложение</a:t>
            </a:r>
            <a:r>
              <a:rPr lang="en-US" sz="900" dirty="0">
                <a:latin typeface="Corbel" panose="020B0503020204020204" pitchFamily="34" charset="0"/>
              </a:rPr>
              <a:t> 11 </a:t>
            </a:r>
            <a:r>
              <a:rPr lang="ru-RU" sz="900" dirty="0">
                <a:latin typeface="Corbel" panose="020B0503020204020204" pitchFamily="34" charset="0"/>
              </a:rPr>
              <a:t>вступит в силу в мае</a:t>
            </a:r>
            <a:r>
              <a:rPr lang="en-US" sz="900" dirty="0">
                <a:latin typeface="Corbel" panose="020B0503020204020204" pitchFamily="34" charset="0"/>
              </a:rPr>
              <a:t> 2021</a:t>
            </a:r>
            <a:r>
              <a:rPr lang="ru-RU" sz="900" dirty="0">
                <a:latin typeface="Corbel" panose="020B0503020204020204" pitchFamily="34" charset="0"/>
              </a:rPr>
              <a:t> года</a:t>
            </a:r>
            <a:endParaRPr lang="en-GB" sz="900" dirty="0">
              <a:latin typeface="Corbel" panose="020B0503020204020204" pitchFamily="34" charset="0"/>
            </a:endParaRPr>
          </a:p>
        </p:txBody>
      </p:sp>
    </p:spTree>
    <p:extLst>
      <p:ext uri="{BB962C8B-B14F-4D97-AF65-F5344CB8AC3E}">
        <p14:creationId xmlns:p14="http://schemas.microsoft.com/office/powerpoint/2010/main" val="3879980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7" name="Group 166"/>
          <p:cNvGrpSpPr/>
          <p:nvPr/>
        </p:nvGrpSpPr>
        <p:grpSpPr>
          <a:xfrm>
            <a:off x="1113226" y="0"/>
            <a:ext cx="8864091" cy="5602776"/>
            <a:chOff x="1484301" y="0"/>
            <a:chExt cx="11818788" cy="7470368"/>
          </a:xfrm>
        </p:grpSpPr>
        <p:sp>
          <p:nvSpPr>
            <p:cNvPr id="7" name="Freeform 6">
              <a:extLst>
                <a:ext uri="{FF2B5EF4-FFF2-40B4-BE49-F238E27FC236}">
                  <a16:creationId xmlns:a16="http://schemas.microsoft.com/office/drawing/2014/main" id="{57750375-783B-C645-BB0E-6553260437B6}"/>
                </a:ext>
              </a:extLst>
            </p:cNvPr>
            <p:cNvSpPr>
              <a:spLocks/>
            </p:cNvSpPr>
            <p:nvPr/>
          </p:nvSpPr>
          <p:spPr bwMode="auto">
            <a:xfrm>
              <a:off x="7115175" y="3951351"/>
              <a:ext cx="957514" cy="950135"/>
            </a:xfrm>
            <a:custGeom>
              <a:avLst/>
              <a:gdLst>
                <a:gd name="T0" fmla="*/ 23 w 236"/>
                <a:gd name="T1" fmla="*/ 66 h 189"/>
                <a:gd name="T2" fmla="*/ 37 w 236"/>
                <a:gd name="T3" fmla="*/ 54 h 189"/>
                <a:gd name="T4" fmla="*/ 58 w 236"/>
                <a:gd name="T5" fmla="*/ 45 h 189"/>
                <a:gd name="T6" fmla="*/ 71 w 236"/>
                <a:gd name="T7" fmla="*/ 24 h 189"/>
                <a:gd name="T8" fmla="*/ 82 w 236"/>
                <a:gd name="T9" fmla="*/ 22 h 189"/>
                <a:gd name="T10" fmla="*/ 97 w 236"/>
                <a:gd name="T11" fmla="*/ 23 h 189"/>
                <a:gd name="T12" fmla="*/ 116 w 236"/>
                <a:gd name="T13" fmla="*/ 30 h 189"/>
                <a:gd name="T14" fmla="*/ 134 w 236"/>
                <a:gd name="T15" fmla="*/ 27 h 189"/>
                <a:gd name="T16" fmla="*/ 147 w 236"/>
                <a:gd name="T17" fmla="*/ 18 h 189"/>
                <a:gd name="T18" fmla="*/ 149 w 236"/>
                <a:gd name="T19" fmla="*/ 7 h 189"/>
                <a:gd name="T20" fmla="*/ 165 w 236"/>
                <a:gd name="T21" fmla="*/ 4 h 189"/>
                <a:gd name="T22" fmla="*/ 170 w 236"/>
                <a:gd name="T23" fmla="*/ 12 h 189"/>
                <a:gd name="T24" fmla="*/ 182 w 236"/>
                <a:gd name="T25" fmla="*/ 36 h 189"/>
                <a:gd name="T26" fmla="*/ 193 w 236"/>
                <a:gd name="T27" fmla="*/ 29 h 189"/>
                <a:gd name="T28" fmla="*/ 214 w 236"/>
                <a:gd name="T29" fmla="*/ 22 h 189"/>
                <a:gd name="T30" fmla="*/ 236 w 236"/>
                <a:gd name="T31" fmla="*/ 28 h 189"/>
                <a:gd name="T32" fmla="*/ 219 w 236"/>
                <a:gd name="T33" fmla="*/ 34 h 189"/>
                <a:gd name="T34" fmla="*/ 183 w 236"/>
                <a:gd name="T35" fmla="*/ 40 h 189"/>
                <a:gd name="T36" fmla="*/ 181 w 236"/>
                <a:gd name="T37" fmla="*/ 58 h 189"/>
                <a:gd name="T38" fmla="*/ 179 w 236"/>
                <a:gd name="T39" fmla="*/ 77 h 189"/>
                <a:gd name="T40" fmla="*/ 178 w 236"/>
                <a:gd name="T41" fmla="*/ 93 h 189"/>
                <a:gd name="T42" fmla="*/ 172 w 236"/>
                <a:gd name="T43" fmla="*/ 106 h 189"/>
                <a:gd name="T44" fmla="*/ 157 w 236"/>
                <a:gd name="T45" fmla="*/ 123 h 189"/>
                <a:gd name="T46" fmla="*/ 155 w 236"/>
                <a:gd name="T47" fmla="*/ 142 h 189"/>
                <a:gd name="T48" fmla="*/ 135 w 236"/>
                <a:gd name="T49" fmla="*/ 142 h 189"/>
                <a:gd name="T50" fmla="*/ 121 w 236"/>
                <a:gd name="T51" fmla="*/ 148 h 189"/>
                <a:gd name="T52" fmla="*/ 116 w 236"/>
                <a:gd name="T53" fmla="*/ 178 h 189"/>
                <a:gd name="T54" fmla="*/ 82 w 236"/>
                <a:gd name="T55" fmla="*/ 184 h 189"/>
                <a:gd name="T56" fmla="*/ 68 w 236"/>
                <a:gd name="T57" fmla="*/ 186 h 189"/>
                <a:gd name="T58" fmla="*/ 20 w 236"/>
                <a:gd name="T59" fmla="*/ 179 h 189"/>
                <a:gd name="T60" fmla="*/ 29 w 236"/>
                <a:gd name="T61" fmla="*/ 147 h 189"/>
                <a:gd name="T62" fmla="*/ 11 w 236"/>
                <a:gd name="T63" fmla="*/ 130 h 189"/>
                <a:gd name="T64" fmla="*/ 8 w 236"/>
                <a:gd name="T65" fmla="*/ 102 h 189"/>
                <a:gd name="T66" fmla="*/ 2 w 236"/>
                <a:gd name="T67" fmla="*/ 8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6" h="189">
                  <a:moveTo>
                    <a:pt x="4" y="58"/>
                  </a:moveTo>
                  <a:lnTo>
                    <a:pt x="23" y="66"/>
                  </a:lnTo>
                  <a:lnTo>
                    <a:pt x="35" y="63"/>
                  </a:lnTo>
                  <a:lnTo>
                    <a:pt x="37" y="54"/>
                  </a:lnTo>
                  <a:lnTo>
                    <a:pt x="50" y="51"/>
                  </a:lnTo>
                  <a:lnTo>
                    <a:pt x="58" y="45"/>
                  </a:lnTo>
                  <a:lnTo>
                    <a:pt x="58" y="28"/>
                  </a:lnTo>
                  <a:lnTo>
                    <a:pt x="71" y="24"/>
                  </a:lnTo>
                  <a:lnTo>
                    <a:pt x="72" y="17"/>
                  </a:lnTo>
                  <a:lnTo>
                    <a:pt x="82" y="22"/>
                  </a:lnTo>
                  <a:lnTo>
                    <a:pt x="87" y="23"/>
                  </a:lnTo>
                  <a:lnTo>
                    <a:pt x="97" y="23"/>
                  </a:lnTo>
                  <a:lnTo>
                    <a:pt x="110" y="27"/>
                  </a:lnTo>
                  <a:lnTo>
                    <a:pt x="116" y="30"/>
                  </a:lnTo>
                  <a:lnTo>
                    <a:pt x="127" y="23"/>
                  </a:lnTo>
                  <a:lnTo>
                    <a:pt x="134" y="27"/>
                  </a:lnTo>
                  <a:lnTo>
                    <a:pt x="137" y="18"/>
                  </a:lnTo>
                  <a:lnTo>
                    <a:pt x="147" y="18"/>
                  </a:lnTo>
                  <a:lnTo>
                    <a:pt x="149" y="15"/>
                  </a:lnTo>
                  <a:lnTo>
                    <a:pt x="149" y="7"/>
                  </a:lnTo>
                  <a:lnTo>
                    <a:pt x="154" y="0"/>
                  </a:lnTo>
                  <a:lnTo>
                    <a:pt x="165" y="4"/>
                  </a:lnTo>
                  <a:lnTo>
                    <a:pt x="165" y="11"/>
                  </a:lnTo>
                  <a:lnTo>
                    <a:pt x="170" y="12"/>
                  </a:lnTo>
                  <a:lnTo>
                    <a:pt x="173" y="29"/>
                  </a:lnTo>
                  <a:lnTo>
                    <a:pt x="182" y="36"/>
                  </a:lnTo>
                  <a:lnTo>
                    <a:pt x="186" y="31"/>
                  </a:lnTo>
                  <a:lnTo>
                    <a:pt x="193" y="29"/>
                  </a:lnTo>
                  <a:lnTo>
                    <a:pt x="202" y="20"/>
                  </a:lnTo>
                  <a:lnTo>
                    <a:pt x="214" y="22"/>
                  </a:lnTo>
                  <a:lnTo>
                    <a:pt x="232" y="22"/>
                  </a:lnTo>
                  <a:lnTo>
                    <a:pt x="236" y="28"/>
                  </a:lnTo>
                  <a:lnTo>
                    <a:pt x="227" y="30"/>
                  </a:lnTo>
                  <a:lnTo>
                    <a:pt x="219" y="34"/>
                  </a:lnTo>
                  <a:lnTo>
                    <a:pt x="200" y="36"/>
                  </a:lnTo>
                  <a:lnTo>
                    <a:pt x="183" y="40"/>
                  </a:lnTo>
                  <a:lnTo>
                    <a:pt x="175" y="50"/>
                  </a:lnTo>
                  <a:lnTo>
                    <a:pt x="181" y="58"/>
                  </a:lnTo>
                  <a:lnTo>
                    <a:pt x="185" y="69"/>
                  </a:lnTo>
                  <a:lnTo>
                    <a:pt x="179" y="77"/>
                  </a:lnTo>
                  <a:lnTo>
                    <a:pt x="182" y="85"/>
                  </a:lnTo>
                  <a:lnTo>
                    <a:pt x="178" y="93"/>
                  </a:lnTo>
                  <a:lnTo>
                    <a:pt x="162" y="92"/>
                  </a:lnTo>
                  <a:lnTo>
                    <a:pt x="172" y="106"/>
                  </a:lnTo>
                  <a:lnTo>
                    <a:pt x="162" y="111"/>
                  </a:lnTo>
                  <a:lnTo>
                    <a:pt x="157" y="123"/>
                  </a:lnTo>
                  <a:lnTo>
                    <a:pt x="160" y="136"/>
                  </a:lnTo>
                  <a:lnTo>
                    <a:pt x="155" y="142"/>
                  </a:lnTo>
                  <a:lnTo>
                    <a:pt x="148" y="140"/>
                  </a:lnTo>
                  <a:lnTo>
                    <a:pt x="135" y="142"/>
                  </a:lnTo>
                  <a:lnTo>
                    <a:pt x="134" y="148"/>
                  </a:lnTo>
                  <a:lnTo>
                    <a:pt x="121" y="148"/>
                  </a:lnTo>
                  <a:lnTo>
                    <a:pt x="113" y="160"/>
                  </a:lnTo>
                  <a:lnTo>
                    <a:pt x="116" y="178"/>
                  </a:lnTo>
                  <a:lnTo>
                    <a:pt x="95" y="186"/>
                  </a:lnTo>
                  <a:lnTo>
                    <a:pt x="82" y="184"/>
                  </a:lnTo>
                  <a:lnTo>
                    <a:pt x="79" y="189"/>
                  </a:lnTo>
                  <a:lnTo>
                    <a:pt x="68" y="186"/>
                  </a:lnTo>
                  <a:lnTo>
                    <a:pt x="51" y="189"/>
                  </a:lnTo>
                  <a:lnTo>
                    <a:pt x="20" y="179"/>
                  </a:lnTo>
                  <a:lnTo>
                    <a:pt x="33" y="160"/>
                  </a:lnTo>
                  <a:lnTo>
                    <a:pt x="29" y="147"/>
                  </a:lnTo>
                  <a:lnTo>
                    <a:pt x="15" y="143"/>
                  </a:lnTo>
                  <a:lnTo>
                    <a:pt x="11" y="130"/>
                  </a:lnTo>
                  <a:lnTo>
                    <a:pt x="3" y="113"/>
                  </a:lnTo>
                  <a:lnTo>
                    <a:pt x="8" y="102"/>
                  </a:lnTo>
                  <a:lnTo>
                    <a:pt x="0" y="99"/>
                  </a:lnTo>
                  <a:lnTo>
                    <a:pt x="2" y="84"/>
                  </a:lnTo>
                  <a:lnTo>
                    <a:pt x="4" y="58"/>
                  </a:lnTo>
                  <a:close/>
                </a:path>
              </a:pathLst>
            </a:custGeom>
            <a:solidFill>
              <a:schemeClr val="accent2"/>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chemeClr val="accent2"/>
                </a:solidFill>
              </a:endParaRPr>
            </a:p>
          </p:txBody>
        </p:sp>
        <p:sp>
          <p:nvSpPr>
            <p:cNvPr id="8" name="Freeform 9">
              <a:extLst>
                <a:ext uri="{FF2B5EF4-FFF2-40B4-BE49-F238E27FC236}">
                  <a16:creationId xmlns:a16="http://schemas.microsoft.com/office/drawing/2014/main" id="{CC9A5B69-498C-434B-8213-BB80B1F7D705}"/>
                </a:ext>
              </a:extLst>
            </p:cNvPr>
            <p:cNvSpPr>
              <a:spLocks/>
            </p:cNvSpPr>
            <p:nvPr/>
          </p:nvSpPr>
          <p:spPr bwMode="auto">
            <a:xfrm>
              <a:off x="4166150" y="3513988"/>
              <a:ext cx="125777" cy="316712"/>
            </a:xfrm>
            <a:custGeom>
              <a:avLst/>
              <a:gdLst>
                <a:gd name="T0" fmla="*/ 22 w 31"/>
                <a:gd name="T1" fmla="*/ 17 h 63"/>
                <a:gd name="T2" fmla="*/ 20 w 31"/>
                <a:gd name="T3" fmla="*/ 24 h 63"/>
                <a:gd name="T4" fmla="*/ 23 w 31"/>
                <a:gd name="T5" fmla="*/ 33 h 63"/>
                <a:gd name="T6" fmla="*/ 31 w 31"/>
                <a:gd name="T7" fmla="*/ 38 h 63"/>
                <a:gd name="T8" fmla="*/ 31 w 31"/>
                <a:gd name="T9" fmla="*/ 44 h 63"/>
                <a:gd name="T10" fmla="*/ 25 w 31"/>
                <a:gd name="T11" fmla="*/ 46 h 63"/>
                <a:gd name="T12" fmla="*/ 25 w 31"/>
                <a:gd name="T13" fmla="*/ 53 h 63"/>
                <a:gd name="T14" fmla="*/ 18 w 31"/>
                <a:gd name="T15" fmla="*/ 63 h 63"/>
                <a:gd name="T16" fmla="*/ 15 w 31"/>
                <a:gd name="T17" fmla="*/ 62 h 63"/>
                <a:gd name="T18" fmla="*/ 14 w 31"/>
                <a:gd name="T19" fmla="*/ 57 h 63"/>
                <a:gd name="T20" fmla="*/ 4 w 31"/>
                <a:gd name="T21" fmla="*/ 50 h 63"/>
                <a:gd name="T22" fmla="*/ 2 w 31"/>
                <a:gd name="T23" fmla="*/ 40 h 63"/>
                <a:gd name="T24" fmla="*/ 3 w 31"/>
                <a:gd name="T25" fmla="*/ 26 h 63"/>
                <a:gd name="T26" fmla="*/ 4 w 31"/>
                <a:gd name="T27" fmla="*/ 20 h 63"/>
                <a:gd name="T28" fmla="*/ 1 w 31"/>
                <a:gd name="T29" fmla="*/ 17 h 63"/>
                <a:gd name="T30" fmla="*/ 0 w 31"/>
                <a:gd name="T31" fmla="*/ 10 h 63"/>
                <a:gd name="T32" fmla="*/ 6 w 31"/>
                <a:gd name="T33" fmla="*/ 0 h 63"/>
                <a:gd name="T34" fmla="*/ 7 w 31"/>
                <a:gd name="T35" fmla="*/ 4 h 63"/>
                <a:gd name="T36" fmla="*/ 12 w 31"/>
                <a:gd name="T37" fmla="*/ 2 h 63"/>
                <a:gd name="T38" fmla="*/ 16 w 31"/>
                <a:gd name="T39" fmla="*/ 8 h 63"/>
                <a:gd name="T40" fmla="*/ 20 w 31"/>
                <a:gd name="T41" fmla="*/ 10 h 63"/>
                <a:gd name="T42" fmla="*/ 22 w 31"/>
                <a:gd name="T43" fmla="*/ 1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63">
                  <a:moveTo>
                    <a:pt x="22" y="17"/>
                  </a:moveTo>
                  <a:lnTo>
                    <a:pt x="20" y="24"/>
                  </a:lnTo>
                  <a:lnTo>
                    <a:pt x="23" y="33"/>
                  </a:lnTo>
                  <a:lnTo>
                    <a:pt x="31" y="38"/>
                  </a:lnTo>
                  <a:lnTo>
                    <a:pt x="31" y="44"/>
                  </a:lnTo>
                  <a:lnTo>
                    <a:pt x="25" y="46"/>
                  </a:lnTo>
                  <a:lnTo>
                    <a:pt x="25" y="53"/>
                  </a:lnTo>
                  <a:lnTo>
                    <a:pt x="18" y="63"/>
                  </a:lnTo>
                  <a:lnTo>
                    <a:pt x="15" y="62"/>
                  </a:lnTo>
                  <a:lnTo>
                    <a:pt x="14" y="57"/>
                  </a:lnTo>
                  <a:lnTo>
                    <a:pt x="4" y="50"/>
                  </a:lnTo>
                  <a:lnTo>
                    <a:pt x="2" y="40"/>
                  </a:lnTo>
                  <a:lnTo>
                    <a:pt x="3" y="26"/>
                  </a:lnTo>
                  <a:lnTo>
                    <a:pt x="4" y="20"/>
                  </a:lnTo>
                  <a:lnTo>
                    <a:pt x="1" y="17"/>
                  </a:lnTo>
                  <a:lnTo>
                    <a:pt x="0" y="10"/>
                  </a:lnTo>
                  <a:lnTo>
                    <a:pt x="6" y="0"/>
                  </a:lnTo>
                  <a:lnTo>
                    <a:pt x="7" y="4"/>
                  </a:lnTo>
                  <a:lnTo>
                    <a:pt x="12" y="2"/>
                  </a:lnTo>
                  <a:lnTo>
                    <a:pt x="16" y="8"/>
                  </a:lnTo>
                  <a:lnTo>
                    <a:pt x="20" y="10"/>
                  </a:lnTo>
                  <a:lnTo>
                    <a:pt x="22" y="17"/>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9" name="Freeform 10">
              <a:extLst>
                <a:ext uri="{FF2B5EF4-FFF2-40B4-BE49-F238E27FC236}">
                  <a16:creationId xmlns:a16="http://schemas.microsoft.com/office/drawing/2014/main" id="{EB6BB595-EB42-A448-9774-00320EA95104}"/>
                </a:ext>
              </a:extLst>
            </p:cNvPr>
            <p:cNvSpPr>
              <a:spLocks/>
            </p:cNvSpPr>
            <p:nvPr/>
          </p:nvSpPr>
          <p:spPr bwMode="auto">
            <a:xfrm>
              <a:off x="6596444" y="5243332"/>
              <a:ext cx="344866" cy="372010"/>
            </a:xfrm>
            <a:custGeom>
              <a:avLst/>
              <a:gdLst>
                <a:gd name="T0" fmla="*/ 0 w 85"/>
                <a:gd name="T1" fmla="*/ 38 h 74"/>
                <a:gd name="T2" fmla="*/ 3 w 85"/>
                <a:gd name="T3" fmla="*/ 37 h 74"/>
                <a:gd name="T4" fmla="*/ 4 w 85"/>
                <a:gd name="T5" fmla="*/ 42 h 74"/>
                <a:gd name="T6" fmla="*/ 18 w 85"/>
                <a:gd name="T7" fmla="*/ 39 h 74"/>
                <a:gd name="T8" fmla="*/ 33 w 85"/>
                <a:gd name="T9" fmla="*/ 40 h 74"/>
                <a:gd name="T10" fmla="*/ 44 w 85"/>
                <a:gd name="T11" fmla="*/ 40 h 74"/>
                <a:gd name="T12" fmla="*/ 54 w 85"/>
                <a:gd name="T13" fmla="*/ 26 h 74"/>
                <a:gd name="T14" fmla="*/ 66 w 85"/>
                <a:gd name="T15" fmla="*/ 13 h 74"/>
                <a:gd name="T16" fmla="*/ 76 w 85"/>
                <a:gd name="T17" fmla="*/ 0 h 74"/>
                <a:gd name="T18" fmla="*/ 80 w 85"/>
                <a:gd name="T19" fmla="*/ 7 h 74"/>
                <a:gd name="T20" fmla="*/ 85 w 85"/>
                <a:gd name="T21" fmla="*/ 24 h 74"/>
                <a:gd name="T22" fmla="*/ 75 w 85"/>
                <a:gd name="T23" fmla="*/ 24 h 74"/>
                <a:gd name="T24" fmla="*/ 76 w 85"/>
                <a:gd name="T25" fmla="*/ 37 h 74"/>
                <a:gd name="T26" fmla="*/ 79 w 85"/>
                <a:gd name="T27" fmla="*/ 40 h 74"/>
                <a:gd name="T28" fmla="*/ 72 w 85"/>
                <a:gd name="T29" fmla="*/ 44 h 74"/>
                <a:gd name="T30" fmla="*/ 72 w 85"/>
                <a:gd name="T31" fmla="*/ 53 h 74"/>
                <a:gd name="T32" fmla="*/ 68 w 85"/>
                <a:gd name="T33" fmla="*/ 61 h 74"/>
                <a:gd name="T34" fmla="*/ 69 w 85"/>
                <a:gd name="T35" fmla="*/ 70 h 74"/>
                <a:gd name="T36" fmla="*/ 65 w 85"/>
                <a:gd name="T37" fmla="*/ 74 h 74"/>
                <a:gd name="T38" fmla="*/ 10 w 85"/>
                <a:gd name="T39" fmla="*/ 64 h 74"/>
                <a:gd name="T40" fmla="*/ 1 w 85"/>
                <a:gd name="T41" fmla="*/ 43 h 74"/>
                <a:gd name="T42" fmla="*/ 0 w 85"/>
                <a:gd name="T43" fmla="*/ 3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74">
                  <a:moveTo>
                    <a:pt x="0" y="38"/>
                  </a:moveTo>
                  <a:lnTo>
                    <a:pt x="3" y="37"/>
                  </a:lnTo>
                  <a:lnTo>
                    <a:pt x="4" y="42"/>
                  </a:lnTo>
                  <a:lnTo>
                    <a:pt x="18" y="39"/>
                  </a:lnTo>
                  <a:lnTo>
                    <a:pt x="33" y="40"/>
                  </a:lnTo>
                  <a:lnTo>
                    <a:pt x="44" y="40"/>
                  </a:lnTo>
                  <a:lnTo>
                    <a:pt x="54" y="26"/>
                  </a:lnTo>
                  <a:lnTo>
                    <a:pt x="66" y="13"/>
                  </a:lnTo>
                  <a:lnTo>
                    <a:pt x="76" y="0"/>
                  </a:lnTo>
                  <a:lnTo>
                    <a:pt x="80" y="7"/>
                  </a:lnTo>
                  <a:lnTo>
                    <a:pt x="85" y="24"/>
                  </a:lnTo>
                  <a:lnTo>
                    <a:pt x="75" y="24"/>
                  </a:lnTo>
                  <a:lnTo>
                    <a:pt x="76" y="37"/>
                  </a:lnTo>
                  <a:lnTo>
                    <a:pt x="79" y="40"/>
                  </a:lnTo>
                  <a:lnTo>
                    <a:pt x="72" y="44"/>
                  </a:lnTo>
                  <a:lnTo>
                    <a:pt x="72" y="53"/>
                  </a:lnTo>
                  <a:lnTo>
                    <a:pt x="68" y="61"/>
                  </a:lnTo>
                  <a:lnTo>
                    <a:pt x="69" y="70"/>
                  </a:lnTo>
                  <a:lnTo>
                    <a:pt x="65" y="74"/>
                  </a:lnTo>
                  <a:lnTo>
                    <a:pt x="10" y="64"/>
                  </a:lnTo>
                  <a:lnTo>
                    <a:pt x="1" y="43"/>
                  </a:lnTo>
                  <a:lnTo>
                    <a:pt x="0" y="38"/>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sp>
          <p:nvSpPr>
            <p:cNvPr id="10" name="Freeform 9">
              <a:extLst>
                <a:ext uri="{FF2B5EF4-FFF2-40B4-BE49-F238E27FC236}">
                  <a16:creationId xmlns:a16="http://schemas.microsoft.com/office/drawing/2014/main" id="{EEC8A462-0B3A-E941-9129-E784E516A421}"/>
                </a:ext>
              </a:extLst>
            </p:cNvPr>
            <p:cNvSpPr>
              <a:spLocks/>
            </p:cNvSpPr>
            <p:nvPr/>
          </p:nvSpPr>
          <p:spPr bwMode="auto">
            <a:xfrm>
              <a:off x="5829623" y="3664800"/>
              <a:ext cx="235322" cy="256388"/>
            </a:xfrm>
            <a:custGeom>
              <a:avLst/>
              <a:gdLst>
                <a:gd name="T0" fmla="*/ 0 w 58"/>
                <a:gd name="T1" fmla="*/ 3 h 51"/>
                <a:gd name="T2" fmla="*/ 23 w 58"/>
                <a:gd name="T3" fmla="*/ 0 h 51"/>
                <a:gd name="T4" fmla="*/ 27 w 58"/>
                <a:gd name="T5" fmla="*/ 5 h 51"/>
                <a:gd name="T6" fmla="*/ 34 w 58"/>
                <a:gd name="T7" fmla="*/ 9 h 51"/>
                <a:gd name="T8" fmla="*/ 32 w 58"/>
                <a:gd name="T9" fmla="*/ 14 h 51"/>
                <a:gd name="T10" fmla="*/ 42 w 58"/>
                <a:gd name="T11" fmla="*/ 21 h 51"/>
                <a:gd name="T12" fmla="*/ 39 w 58"/>
                <a:gd name="T13" fmla="*/ 27 h 51"/>
                <a:gd name="T14" fmla="*/ 47 w 58"/>
                <a:gd name="T15" fmla="*/ 33 h 51"/>
                <a:gd name="T16" fmla="*/ 55 w 58"/>
                <a:gd name="T17" fmla="*/ 36 h 51"/>
                <a:gd name="T18" fmla="*/ 58 w 58"/>
                <a:gd name="T19" fmla="*/ 51 h 51"/>
                <a:gd name="T20" fmla="*/ 52 w 58"/>
                <a:gd name="T21" fmla="*/ 51 h 51"/>
                <a:gd name="T22" fmla="*/ 43 w 58"/>
                <a:gd name="T23" fmla="*/ 39 h 51"/>
                <a:gd name="T24" fmla="*/ 42 w 58"/>
                <a:gd name="T25" fmla="*/ 36 h 51"/>
                <a:gd name="T26" fmla="*/ 35 w 58"/>
                <a:gd name="T27" fmla="*/ 36 h 51"/>
                <a:gd name="T28" fmla="*/ 29 w 58"/>
                <a:gd name="T29" fmla="*/ 31 h 51"/>
                <a:gd name="T30" fmla="*/ 26 w 58"/>
                <a:gd name="T31" fmla="*/ 31 h 51"/>
                <a:gd name="T32" fmla="*/ 18 w 58"/>
                <a:gd name="T33" fmla="*/ 25 h 51"/>
                <a:gd name="T34" fmla="*/ 4 w 58"/>
                <a:gd name="T35" fmla="*/ 20 h 51"/>
                <a:gd name="T36" fmla="*/ 4 w 58"/>
                <a:gd name="T37" fmla="*/ 10 h 51"/>
                <a:gd name="T38" fmla="*/ 0 w 58"/>
                <a:gd name="T39" fmla="*/ 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51">
                  <a:moveTo>
                    <a:pt x="0" y="3"/>
                  </a:moveTo>
                  <a:lnTo>
                    <a:pt x="23" y="0"/>
                  </a:lnTo>
                  <a:lnTo>
                    <a:pt x="27" y="5"/>
                  </a:lnTo>
                  <a:lnTo>
                    <a:pt x="34" y="9"/>
                  </a:lnTo>
                  <a:lnTo>
                    <a:pt x="32" y="14"/>
                  </a:lnTo>
                  <a:lnTo>
                    <a:pt x="42" y="21"/>
                  </a:lnTo>
                  <a:lnTo>
                    <a:pt x="39" y="27"/>
                  </a:lnTo>
                  <a:lnTo>
                    <a:pt x="47" y="33"/>
                  </a:lnTo>
                  <a:lnTo>
                    <a:pt x="55" y="36"/>
                  </a:lnTo>
                  <a:lnTo>
                    <a:pt x="58" y="51"/>
                  </a:lnTo>
                  <a:lnTo>
                    <a:pt x="52" y="51"/>
                  </a:lnTo>
                  <a:lnTo>
                    <a:pt x="43" y="39"/>
                  </a:lnTo>
                  <a:lnTo>
                    <a:pt x="42" y="36"/>
                  </a:lnTo>
                  <a:lnTo>
                    <a:pt x="35" y="36"/>
                  </a:lnTo>
                  <a:lnTo>
                    <a:pt x="29" y="31"/>
                  </a:lnTo>
                  <a:lnTo>
                    <a:pt x="26" y="31"/>
                  </a:lnTo>
                  <a:lnTo>
                    <a:pt x="18" y="25"/>
                  </a:lnTo>
                  <a:lnTo>
                    <a:pt x="4" y="20"/>
                  </a:lnTo>
                  <a:lnTo>
                    <a:pt x="4" y="10"/>
                  </a:lnTo>
                  <a:lnTo>
                    <a:pt x="0" y="3"/>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sp>
          <p:nvSpPr>
            <p:cNvPr id="11" name="Freeform 14">
              <a:extLst>
                <a:ext uri="{FF2B5EF4-FFF2-40B4-BE49-F238E27FC236}">
                  <a16:creationId xmlns:a16="http://schemas.microsoft.com/office/drawing/2014/main" id="{B47EBE76-3DBC-4641-A407-34AE5613685E}"/>
                </a:ext>
              </a:extLst>
            </p:cNvPr>
            <p:cNvSpPr>
              <a:spLocks/>
            </p:cNvSpPr>
            <p:nvPr/>
          </p:nvSpPr>
          <p:spPr bwMode="auto">
            <a:xfrm>
              <a:off x="3480473" y="2860455"/>
              <a:ext cx="486870" cy="271468"/>
            </a:xfrm>
            <a:custGeom>
              <a:avLst/>
              <a:gdLst>
                <a:gd name="T0" fmla="*/ 120 w 120"/>
                <a:gd name="T1" fmla="*/ 19 h 54"/>
                <a:gd name="T2" fmla="*/ 119 w 120"/>
                <a:gd name="T3" fmla="*/ 27 h 54"/>
                <a:gd name="T4" fmla="*/ 110 w 120"/>
                <a:gd name="T5" fmla="*/ 27 h 54"/>
                <a:gd name="T6" fmla="*/ 114 w 120"/>
                <a:gd name="T7" fmla="*/ 32 h 54"/>
                <a:gd name="T8" fmla="*/ 109 w 120"/>
                <a:gd name="T9" fmla="*/ 45 h 54"/>
                <a:gd name="T10" fmla="*/ 107 w 120"/>
                <a:gd name="T11" fmla="*/ 48 h 54"/>
                <a:gd name="T12" fmla="*/ 92 w 120"/>
                <a:gd name="T13" fmla="*/ 49 h 54"/>
                <a:gd name="T14" fmla="*/ 85 w 120"/>
                <a:gd name="T15" fmla="*/ 54 h 54"/>
                <a:gd name="T16" fmla="*/ 71 w 120"/>
                <a:gd name="T17" fmla="*/ 52 h 54"/>
                <a:gd name="T18" fmla="*/ 47 w 120"/>
                <a:gd name="T19" fmla="*/ 47 h 54"/>
                <a:gd name="T20" fmla="*/ 43 w 120"/>
                <a:gd name="T21" fmla="*/ 40 h 54"/>
                <a:gd name="T22" fmla="*/ 27 w 120"/>
                <a:gd name="T23" fmla="*/ 43 h 54"/>
                <a:gd name="T24" fmla="*/ 25 w 120"/>
                <a:gd name="T25" fmla="*/ 47 h 54"/>
                <a:gd name="T26" fmla="*/ 15 w 120"/>
                <a:gd name="T27" fmla="*/ 44 h 54"/>
                <a:gd name="T28" fmla="*/ 7 w 120"/>
                <a:gd name="T29" fmla="*/ 44 h 54"/>
                <a:gd name="T30" fmla="*/ 0 w 120"/>
                <a:gd name="T31" fmla="*/ 40 h 54"/>
                <a:gd name="T32" fmla="*/ 2 w 120"/>
                <a:gd name="T33" fmla="*/ 35 h 54"/>
                <a:gd name="T34" fmla="*/ 1 w 120"/>
                <a:gd name="T35" fmla="*/ 31 h 54"/>
                <a:gd name="T36" fmla="*/ 6 w 120"/>
                <a:gd name="T37" fmla="*/ 30 h 54"/>
                <a:gd name="T38" fmla="*/ 15 w 120"/>
                <a:gd name="T39" fmla="*/ 36 h 54"/>
                <a:gd name="T40" fmla="*/ 16 w 120"/>
                <a:gd name="T41" fmla="*/ 30 h 54"/>
                <a:gd name="T42" fmla="*/ 31 w 120"/>
                <a:gd name="T43" fmla="*/ 31 h 54"/>
                <a:gd name="T44" fmla="*/ 42 w 120"/>
                <a:gd name="T45" fmla="*/ 28 h 54"/>
                <a:gd name="T46" fmla="*/ 50 w 120"/>
                <a:gd name="T47" fmla="*/ 28 h 54"/>
                <a:gd name="T48" fmla="*/ 55 w 120"/>
                <a:gd name="T49" fmla="*/ 32 h 54"/>
                <a:gd name="T50" fmla="*/ 57 w 120"/>
                <a:gd name="T51" fmla="*/ 29 h 54"/>
                <a:gd name="T52" fmla="*/ 53 w 120"/>
                <a:gd name="T53" fmla="*/ 16 h 54"/>
                <a:gd name="T54" fmla="*/ 59 w 120"/>
                <a:gd name="T55" fmla="*/ 13 h 54"/>
                <a:gd name="T56" fmla="*/ 64 w 120"/>
                <a:gd name="T57" fmla="*/ 4 h 54"/>
                <a:gd name="T58" fmla="*/ 77 w 120"/>
                <a:gd name="T59" fmla="*/ 10 h 54"/>
                <a:gd name="T60" fmla="*/ 85 w 120"/>
                <a:gd name="T61" fmla="*/ 2 h 54"/>
                <a:gd name="T62" fmla="*/ 90 w 120"/>
                <a:gd name="T63" fmla="*/ 0 h 54"/>
                <a:gd name="T64" fmla="*/ 103 w 120"/>
                <a:gd name="T65" fmla="*/ 7 h 54"/>
                <a:gd name="T66" fmla="*/ 111 w 120"/>
                <a:gd name="T67" fmla="*/ 6 h 54"/>
                <a:gd name="T68" fmla="*/ 119 w 120"/>
                <a:gd name="T69" fmla="*/ 9 h 54"/>
                <a:gd name="T70" fmla="*/ 118 w 120"/>
                <a:gd name="T71" fmla="*/ 12 h 54"/>
                <a:gd name="T72" fmla="*/ 120 w 120"/>
                <a:gd name="T73"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 h="54">
                  <a:moveTo>
                    <a:pt x="120" y="19"/>
                  </a:moveTo>
                  <a:lnTo>
                    <a:pt x="119" y="27"/>
                  </a:lnTo>
                  <a:lnTo>
                    <a:pt x="110" y="27"/>
                  </a:lnTo>
                  <a:lnTo>
                    <a:pt x="114" y="32"/>
                  </a:lnTo>
                  <a:lnTo>
                    <a:pt x="109" y="45"/>
                  </a:lnTo>
                  <a:lnTo>
                    <a:pt x="107" y="48"/>
                  </a:lnTo>
                  <a:lnTo>
                    <a:pt x="92" y="49"/>
                  </a:lnTo>
                  <a:lnTo>
                    <a:pt x="85" y="54"/>
                  </a:lnTo>
                  <a:lnTo>
                    <a:pt x="71" y="52"/>
                  </a:lnTo>
                  <a:lnTo>
                    <a:pt x="47" y="47"/>
                  </a:lnTo>
                  <a:lnTo>
                    <a:pt x="43" y="40"/>
                  </a:lnTo>
                  <a:lnTo>
                    <a:pt x="27" y="43"/>
                  </a:lnTo>
                  <a:lnTo>
                    <a:pt x="25" y="47"/>
                  </a:lnTo>
                  <a:lnTo>
                    <a:pt x="15" y="44"/>
                  </a:lnTo>
                  <a:lnTo>
                    <a:pt x="7" y="44"/>
                  </a:lnTo>
                  <a:lnTo>
                    <a:pt x="0" y="40"/>
                  </a:lnTo>
                  <a:lnTo>
                    <a:pt x="2" y="35"/>
                  </a:lnTo>
                  <a:lnTo>
                    <a:pt x="1" y="31"/>
                  </a:lnTo>
                  <a:lnTo>
                    <a:pt x="6" y="30"/>
                  </a:lnTo>
                  <a:lnTo>
                    <a:pt x="15" y="36"/>
                  </a:lnTo>
                  <a:lnTo>
                    <a:pt x="16" y="30"/>
                  </a:lnTo>
                  <a:lnTo>
                    <a:pt x="31" y="31"/>
                  </a:lnTo>
                  <a:lnTo>
                    <a:pt x="42" y="28"/>
                  </a:lnTo>
                  <a:lnTo>
                    <a:pt x="50" y="28"/>
                  </a:lnTo>
                  <a:lnTo>
                    <a:pt x="55" y="32"/>
                  </a:lnTo>
                  <a:lnTo>
                    <a:pt x="57" y="29"/>
                  </a:lnTo>
                  <a:lnTo>
                    <a:pt x="53" y="16"/>
                  </a:lnTo>
                  <a:lnTo>
                    <a:pt x="59" y="13"/>
                  </a:lnTo>
                  <a:lnTo>
                    <a:pt x="64" y="4"/>
                  </a:lnTo>
                  <a:lnTo>
                    <a:pt x="77" y="10"/>
                  </a:lnTo>
                  <a:lnTo>
                    <a:pt x="85" y="2"/>
                  </a:lnTo>
                  <a:lnTo>
                    <a:pt x="90" y="0"/>
                  </a:lnTo>
                  <a:lnTo>
                    <a:pt x="103" y="7"/>
                  </a:lnTo>
                  <a:lnTo>
                    <a:pt x="111" y="6"/>
                  </a:lnTo>
                  <a:lnTo>
                    <a:pt x="119" y="9"/>
                  </a:lnTo>
                  <a:lnTo>
                    <a:pt x="118" y="12"/>
                  </a:lnTo>
                  <a:lnTo>
                    <a:pt x="120" y="19"/>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2" name="Freeform 15">
              <a:extLst>
                <a:ext uri="{FF2B5EF4-FFF2-40B4-BE49-F238E27FC236}">
                  <a16:creationId xmlns:a16="http://schemas.microsoft.com/office/drawing/2014/main" id="{ACC3B507-0C61-8A42-B6F2-4D3E28008CC2}"/>
                </a:ext>
              </a:extLst>
            </p:cNvPr>
            <p:cNvSpPr>
              <a:spLocks/>
            </p:cNvSpPr>
            <p:nvPr/>
          </p:nvSpPr>
          <p:spPr bwMode="auto">
            <a:xfrm>
              <a:off x="5935111" y="3820645"/>
              <a:ext cx="105489" cy="100543"/>
            </a:xfrm>
            <a:custGeom>
              <a:avLst/>
              <a:gdLst>
                <a:gd name="T0" fmla="*/ 14 w 108"/>
                <a:gd name="T1" fmla="*/ 1 h 85"/>
                <a:gd name="T2" fmla="*/ 38 w 108"/>
                <a:gd name="T3" fmla="*/ 23 h 85"/>
                <a:gd name="T4" fmla="*/ 69 w 108"/>
                <a:gd name="T5" fmla="*/ 23 h 85"/>
                <a:gd name="T6" fmla="*/ 71 w 108"/>
                <a:gd name="T7" fmla="*/ 36 h 85"/>
                <a:gd name="T8" fmla="*/ 108 w 108"/>
                <a:gd name="T9" fmla="*/ 85 h 85"/>
                <a:gd name="T10" fmla="*/ 58 w 108"/>
                <a:gd name="T11" fmla="*/ 74 h 85"/>
                <a:gd name="T12" fmla="*/ 16 w 108"/>
                <a:gd name="T13" fmla="*/ 35 h 85"/>
                <a:gd name="T14" fmla="*/ 0 w 108"/>
                <a:gd name="T15" fmla="*/ 3 h 85"/>
                <a:gd name="T16" fmla="*/ 14 w 108"/>
                <a:gd name="T1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85">
                  <a:moveTo>
                    <a:pt x="14" y="1"/>
                  </a:moveTo>
                  <a:lnTo>
                    <a:pt x="38" y="23"/>
                  </a:lnTo>
                  <a:lnTo>
                    <a:pt x="69" y="23"/>
                  </a:lnTo>
                  <a:lnTo>
                    <a:pt x="71" y="36"/>
                  </a:lnTo>
                  <a:lnTo>
                    <a:pt x="108" y="85"/>
                  </a:lnTo>
                  <a:lnTo>
                    <a:pt x="58" y="74"/>
                  </a:lnTo>
                  <a:lnTo>
                    <a:pt x="16" y="35"/>
                  </a:lnTo>
                  <a:lnTo>
                    <a:pt x="0" y="3"/>
                  </a:lnTo>
                  <a:lnTo>
                    <a:pt x="14" y="0"/>
                  </a:lnTo>
                </a:path>
              </a:pathLst>
            </a:custGeom>
            <a:solidFill>
              <a:schemeClr val="accent1">
                <a:lumMod val="40000"/>
                <a:lumOff val="60000"/>
              </a:schemeClr>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sp>
          <p:nvSpPr>
            <p:cNvPr id="13" name="Freeform 16">
              <a:extLst>
                <a:ext uri="{FF2B5EF4-FFF2-40B4-BE49-F238E27FC236}">
                  <a16:creationId xmlns:a16="http://schemas.microsoft.com/office/drawing/2014/main" id="{1BFD8FF1-3133-AE47-8EB4-92EE075DCBF9}"/>
                </a:ext>
              </a:extLst>
            </p:cNvPr>
            <p:cNvSpPr>
              <a:spLocks/>
            </p:cNvSpPr>
            <p:nvPr/>
          </p:nvSpPr>
          <p:spPr bwMode="auto">
            <a:xfrm>
              <a:off x="5922938" y="3599450"/>
              <a:ext cx="385440" cy="372010"/>
            </a:xfrm>
            <a:custGeom>
              <a:avLst/>
              <a:gdLst>
                <a:gd name="T0" fmla="*/ 40 w 95"/>
                <a:gd name="T1" fmla="*/ 13 h 74"/>
                <a:gd name="T2" fmla="*/ 48 w 95"/>
                <a:gd name="T3" fmla="*/ 15 h 74"/>
                <a:gd name="T4" fmla="*/ 50 w 95"/>
                <a:gd name="T5" fmla="*/ 9 h 74"/>
                <a:gd name="T6" fmla="*/ 58 w 95"/>
                <a:gd name="T7" fmla="*/ 1 h 74"/>
                <a:gd name="T8" fmla="*/ 69 w 95"/>
                <a:gd name="T9" fmla="*/ 12 h 74"/>
                <a:gd name="T10" fmla="*/ 81 w 95"/>
                <a:gd name="T11" fmla="*/ 27 h 74"/>
                <a:gd name="T12" fmla="*/ 89 w 95"/>
                <a:gd name="T13" fmla="*/ 28 h 74"/>
                <a:gd name="T14" fmla="*/ 95 w 95"/>
                <a:gd name="T15" fmla="*/ 33 h 74"/>
                <a:gd name="T16" fmla="*/ 82 w 95"/>
                <a:gd name="T17" fmla="*/ 35 h 74"/>
                <a:gd name="T18" fmla="*/ 82 w 95"/>
                <a:gd name="T19" fmla="*/ 51 h 74"/>
                <a:gd name="T20" fmla="*/ 80 w 95"/>
                <a:gd name="T21" fmla="*/ 58 h 74"/>
                <a:gd name="T22" fmla="*/ 75 w 95"/>
                <a:gd name="T23" fmla="*/ 63 h 74"/>
                <a:gd name="T24" fmla="*/ 77 w 95"/>
                <a:gd name="T25" fmla="*/ 73 h 74"/>
                <a:gd name="T26" fmla="*/ 73 w 95"/>
                <a:gd name="T27" fmla="*/ 74 h 74"/>
                <a:gd name="T28" fmla="*/ 61 w 95"/>
                <a:gd name="T29" fmla="*/ 63 h 74"/>
                <a:gd name="T30" fmla="*/ 65 w 95"/>
                <a:gd name="T31" fmla="*/ 53 h 74"/>
                <a:gd name="T32" fmla="*/ 59 w 95"/>
                <a:gd name="T33" fmla="*/ 47 h 74"/>
                <a:gd name="T34" fmla="*/ 52 w 95"/>
                <a:gd name="T35" fmla="*/ 49 h 74"/>
                <a:gd name="T36" fmla="*/ 35 w 95"/>
                <a:gd name="T37" fmla="*/ 64 h 74"/>
                <a:gd name="T38" fmla="*/ 32 w 95"/>
                <a:gd name="T39" fmla="*/ 49 h 74"/>
                <a:gd name="T40" fmla="*/ 24 w 95"/>
                <a:gd name="T41" fmla="*/ 46 h 74"/>
                <a:gd name="T42" fmla="*/ 16 w 95"/>
                <a:gd name="T43" fmla="*/ 40 h 74"/>
                <a:gd name="T44" fmla="*/ 19 w 95"/>
                <a:gd name="T45" fmla="*/ 34 h 74"/>
                <a:gd name="T46" fmla="*/ 9 w 95"/>
                <a:gd name="T47" fmla="*/ 27 h 74"/>
                <a:gd name="T48" fmla="*/ 11 w 95"/>
                <a:gd name="T49" fmla="*/ 22 h 74"/>
                <a:gd name="T50" fmla="*/ 4 w 95"/>
                <a:gd name="T51" fmla="*/ 18 h 74"/>
                <a:gd name="T52" fmla="*/ 0 w 95"/>
                <a:gd name="T53" fmla="*/ 13 h 74"/>
                <a:gd name="T54" fmla="*/ 3 w 95"/>
                <a:gd name="T55" fmla="*/ 9 h 74"/>
                <a:gd name="T56" fmla="*/ 17 w 95"/>
                <a:gd name="T57" fmla="*/ 15 h 74"/>
                <a:gd name="T58" fmla="*/ 26 w 95"/>
                <a:gd name="T59" fmla="*/ 17 h 74"/>
                <a:gd name="T60" fmla="*/ 28 w 95"/>
                <a:gd name="T61" fmla="*/ 14 h 74"/>
                <a:gd name="T62" fmla="*/ 18 w 95"/>
                <a:gd name="T63" fmla="*/ 3 h 74"/>
                <a:gd name="T64" fmla="*/ 21 w 95"/>
                <a:gd name="T65" fmla="*/ 0 h 74"/>
                <a:gd name="T66" fmla="*/ 26 w 95"/>
                <a:gd name="T67" fmla="*/ 1 h 74"/>
                <a:gd name="T68" fmla="*/ 40 w 95"/>
                <a:gd name="T69" fmla="*/ 1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5" h="74">
                  <a:moveTo>
                    <a:pt x="40" y="13"/>
                  </a:moveTo>
                  <a:lnTo>
                    <a:pt x="48" y="15"/>
                  </a:lnTo>
                  <a:lnTo>
                    <a:pt x="50" y="9"/>
                  </a:lnTo>
                  <a:lnTo>
                    <a:pt x="58" y="1"/>
                  </a:lnTo>
                  <a:lnTo>
                    <a:pt x="69" y="12"/>
                  </a:lnTo>
                  <a:lnTo>
                    <a:pt x="81" y="27"/>
                  </a:lnTo>
                  <a:lnTo>
                    <a:pt x="89" y="28"/>
                  </a:lnTo>
                  <a:lnTo>
                    <a:pt x="95" y="33"/>
                  </a:lnTo>
                  <a:lnTo>
                    <a:pt x="82" y="35"/>
                  </a:lnTo>
                  <a:lnTo>
                    <a:pt x="82" y="51"/>
                  </a:lnTo>
                  <a:lnTo>
                    <a:pt x="80" y="58"/>
                  </a:lnTo>
                  <a:lnTo>
                    <a:pt x="75" y="63"/>
                  </a:lnTo>
                  <a:lnTo>
                    <a:pt x="77" y="73"/>
                  </a:lnTo>
                  <a:lnTo>
                    <a:pt x="73" y="74"/>
                  </a:lnTo>
                  <a:lnTo>
                    <a:pt x="61" y="63"/>
                  </a:lnTo>
                  <a:lnTo>
                    <a:pt x="65" y="53"/>
                  </a:lnTo>
                  <a:lnTo>
                    <a:pt x="59" y="47"/>
                  </a:lnTo>
                  <a:lnTo>
                    <a:pt x="52" y="49"/>
                  </a:lnTo>
                  <a:lnTo>
                    <a:pt x="35" y="64"/>
                  </a:lnTo>
                  <a:lnTo>
                    <a:pt x="32" y="49"/>
                  </a:lnTo>
                  <a:lnTo>
                    <a:pt x="24" y="46"/>
                  </a:lnTo>
                  <a:lnTo>
                    <a:pt x="16" y="40"/>
                  </a:lnTo>
                  <a:lnTo>
                    <a:pt x="19" y="34"/>
                  </a:lnTo>
                  <a:lnTo>
                    <a:pt x="9" y="27"/>
                  </a:lnTo>
                  <a:lnTo>
                    <a:pt x="11" y="22"/>
                  </a:lnTo>
                  <a:lnTo>
                    <a:pt x="4" y="18"/>
                  </a:lnTo>
                  <a:lnTo>
                    <a:pt x="0" y="13"/>
                  </a:lnTo>
                  <a:lnTo>
                    <a:pt x="3" y="9"/>
                  </a:lnTo>
                  <a:lnTo>
                    <a:pt x="17" y="15"/>
                  </a:lnTo>
                  <a:lnTo>
                    <a:pt x="26" y="17"/>
                  </a:lnTo>
                  <a:lnTo>
                    <a:pt x="28" y="14"/>
                  </a:lnTo>
                  <a:lnTo>
                    <a:pt x="18" y="3"/>
                  </a:lnTo>
                  <a:lnTo>
                    <a:pt x="21" y="0"/>
                  </a:lnTo>
                  <a:lnTo>
                    <a:pt x="26" y="1"/>
                  </a:lnTo>
                  <a:lnTo>
                    <a:pt x="40" y="13"/>
                  </a:lnTo>
                  <a:close/>
                </a:path>
              </a:pathLst>
            </a:custGeom>
            <a:solidFill>
              <a:schemeClr val="accent2"/>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sp>
          <p:nvSpPr>
            <p:cNvPr id="14" name="Freeform 18">
              <a:extLst>
                <a:ext uri="{FF2B5EF4-FFF2-40B4-BE49-F238E27FC236}">
                  <a16:creationId xmlns:a16="http://schemas.microsoft.com/office/drawing/2014/main" id="{EC39FD6D-7E89-5A42-8034-D664C640F577}"/>
                </a:ext>
              </a:extLst>
            </p:cNvPr>
            <p:cNvSpPr>
              <a:spLocks/>
            </p:cNvSpPr>
            <p:nvPr/>
          </p:nvSpPr>
          <p:spPr bwMode="auto">
            <a:xfrm>
              <a:off x="3013888" y="2614126"/>
              <a:ext cx="235322" cy="201085"/>
            </a:xfrm>
            <a:custGeom>
              <a:avLst/>
              <a:gdLst>
                <a:gd name="T0" fmla="*/ 13 w 58"/>
                <a:gd name="T1" fmla="*/ 3 h 40"/>
                <a:gd name="T2" fmla="*/ 24 w 58"/>
                <a:gd name="T3" fmla="*/ 4 h 40"/>
                <a:gd name="T4" fmla="*/ 39 w 58"/>
                <a:gd name="T5" fmla="*/ 0 h 40"/>
                <a:gd name="T6" fmla="*/ 49 w 58"/>
                <a:gd name="T7" fmla="*/ 9 h 40"/>
                <a:gd name="T8" fmla="*/ 58 w 58"/>
                <a:gd name="T9" fmla="*/ 14 h 40"/>
                <a:gd name="T10" fmla="*/ 57 w 58"/>
                <a:gd name="T11" fmla="*/ 27 h 40"/>
                <a:gd name="T12" fmla="*/ 53 w 58"/>
                <a:gd name="T13" fmla="*/ 28 h 40"/>
                <a:gd name="T14" fmla="*/ 51 w 58"/>
                <a:gd name="T15" fmla="*/ 40 h 40"/>
                <a:gd name="T16" fmla="*/ 37 w 58"/>
                <a:gd name="T17" fmla="*/ 30 h 40"/>
                <a:gd name="T18" fmla="*/ 29 w 58"/>
                <a:gd name="T19" fmla="*/ 32 h 40"/>
                <a:gd name="T20" fmla="*/ 17 w 58"/>
                <a:gd name="T21" fmla="*/ 22 h 40"/>
                <a:gd name="T22" fmla="*/ 10 w 58"/>
                <a:gd name="T23" fmla="*/ 14 h 40"/>
                <a:gd name="T24" fmla="*/ 3 w 58"/>
                <a:gd name="T25" fmla="*/ 14 h 40"/>
                <a:gd name="T26" fmla="*/ 0 w 58"/>
                <a:gd name="T27" fmla="*/ 7 h 40"/>
                <a:gd name="T28" fmla="*/ 13 w 58"/>
                <a:gd name="T29"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40">
                  <a:moveTo>
                    <a:pt x="13" y="3"/>
                  </a:moveTo>
                  <a:lnTo>
                    <a:pt x="24" y="4"/>
                  </a:lnTo>
                  <a:lnTo>
                    <a:pt x="39" y="0"/>
                  </a:lnTo>
                  <a:lnTo>
                    <a:pt x="49" y="9"/>
                  </a:lnTo>
                  <a:lnTo>
                    <a:pt x="58" y="14"/>
                  </a:lnTo>
                  <a:lnTo>
                    <a:pt x="57" y="27"/>
                  </a:lnTo>
                  <a:lnTo>
                    <a:pt x="53" y="28"/>
                  </a:lnTo>
                  <a:lnTo>
                    <a:pt x="51" y="40"/>
                  </a:lnTo>
                  <a:lnTo>
                    <a:pt x="37" y="30"/>
                  </a:lnTo>
                  <a:lnTo>
                    <a:pt x="29" y="32"/>
                  </a:lnTo>
                  <a:lnTo>
                    <a:pt x="17" y="22"/>
                  </a:lnTo>
                  <a:lnTo>
                    <a:pt x="10" y="14"/>
                  </a:lnTo>
                  <a:lnTo>
                    <a:pt x="3" y="14"/>
                  </a:lnTo>
                  <a:lnTo>
                    <a:pt x="0" y="7"/>
                  </a:lnTo>
                  <a:lnTo>
                    <a:pt x="13" y="3"/>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5" name="Freeform 19">
              <a:extLst>
                <a:ext uri="{FF2B5EF4-FFF2-40B4-BE49-F238E27FC236}">
                  <a16:creationId xmlns:a16="http://schemas.microsoft.com/office/drawing/2014/main" id="{F2C1FF37-12AA-E344-93EB-02473AAE73B2}"/>
                </a:ext>
              </a:extLst>
            </p:cNvPr>
            <p:cNvSpPr>
              <a:spLocks/>
            </p:cNvSpPr>
            <p:nvPr/>
          </p:nvSpPr>
          <p:spPr bwMode="auto">
            <a:xfrm>
              <a:off x="2908399" y="6686129"/>
              <a:ext cx="227207" cy="638452"/>
            </a:xfrm>
            <a:custGeom>
              <a:avLst/>
              <a:gdLst>
                <a:gd name="T0" fmla="*/ 36 w 56"/>
                <a:gd name="T1" fmla="*/ 124 h 127"/>
                <a:gd name="T2" fmla="*/ 20 w 56"/>
                <a:gd name="T3" fmla="*/ 127 h 127"/>
                <a:gd name="T4" fmla="*/ 16 w 56"/>
                <a:gd name="T5" fmla="*/ 113 h 127"/>
                <a:gd name="T6" fmla="*/ 17 w 56"/>
                <a:gd name="T7" fmla="*/ 65 h 127"/>
                <a:gd name="T8" fmla="*/ 13 w 56"/>
                <a:gd name="T9" fmla="*/ 61 h 127"/>
                <a:gd name="T10" fmla="*/ 12 w 56"/>
                <a:gd name="T11" fmla="*/ 50 h 127"/>
                <a:gd name="T12" fmla="*/ 6 w 56"/>
                <a:gd name="T13" fmla="*/ 43 h 127"/>
                <a:gd name="T14" fmla="*/ 0 w 56"/>
                <a:gd name="T15" fmla="*/ 37 h 127"/>
                <a:gd name="T16" fmla="*/ 3 w 56"/>
                <a:gd name="T17" fmla="*/ 26 h 127"/>
                <a:gd name="T18" fmla="*/ 9 w 56"/>
                <a:gd name="T19" fmla="*/ 23 h 127"/>
                <a:gd name="T20" fmla="*/ 13 w 56"/>
                <a:gd name="T21" fmla="*/ 14 h 127"/>
                <a:gd name="T22" fmla="*/ 22 w 56"/>
                <a:gd name="T23" fmla="*/ 13 h 127"/>
                <a:gd name="T24" fmla="*/ 26 w 56"/>
                <a:gd name="T25" fmla="*/ 6 h 127"/>
                <a:gd name="T26" fmla="*/ 32 w 56"/>
                <a:gd name="T27" fmla="*/ 0 h 127"/>
                <a:gd name="T28" fmla="*/ 38 w 56"/>
                <a:gd name="T29" fmla="*/ 0 h 127"/>
                <a:gd name="T30" fmla="*/ 52 w 56"/>
                <a:gd name="T31" fmla="*/ 12 h 127"/>
                <a:gd name="T32" fmla="*/ 52 w 56"/>
                <a:gd name="T33" fmla="*/ 19 h 127"/>
                <a:gd name="T34" fmla="*/ 56 w 56"/>
                <a:gd name="T35" fmla="*/ 31 h 127"/>
                <a:gd name="T36" fmla="*/ 52 w 56"/>
                <a:gd name="T37" fmla="*/ 40 h 127"/>
                <a:gd name="T38" fmla="*/ 54 w 56"/>
                <a:gd name="T39" fmla="*/ 45 h 127"/>
                <a:gd name="T40" fmla="*/ 45 w 56"/>
                <a:gd name="T41" fmla="*/ 58 h 127"/>
                <a:gd name="T42" fmla="*/ 40 w 56"/>
                <a:gd name="T43" fmla="*/ 64 h 127"/>
                <a:gd name="T44" fmla="*/ 36 w 56"/>
                <a:gd name="T45" fmla="*/ 78 h 127"/>
                <a:gd name="T46" fmla="*/ 37 w 56"/>
                <a:gd name="T47" fmla="*/ 91 h 127"/>
                <a:gd name="T48" fmla="*/ 36 w 56"/>
                <a:gd name="T49" fmla="*/ 12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127">
                  <a:moveTo>
                    <a:pt x="36" y="124"/>
                  </a:moveTo>
                  <a:lnTo>
                    <a:pt x="20" y="127"/>
                  </a:lnTo>
                  <a:lnTo>
                    <a:pt x="16" y="113"/>
                  </a:lnTo>
                  <a:lnTo>
                    <a:pt x="17" y="65"/>
                  </a:lnTo>
                  <a:lnTo>
                    <a:pt x="13" y="61"/>
                  </a:lnTo>
                  <a:lnTo>
                    <a:pt x="12" y="50"/>
                  </a:lnTo>
                  <a:lnTo>
                    <a:pt x="6" y="43"/>
                  </a:lnTo>
                  <a:lnTo>
                    <a:pt x="0" y="37"/>
                  </a:lnTo>
                  <a:lnTo>
                    <a:pt x="3" y="26"/>
                  </a:lnTo>
                  <a:lnTo>
                    <a:pt x="9" y="23"/>
                  </a:lnTo>
                  <a:lnTo>
                    <a:pt x="13" y="14"/>
                  </a:lnTo>
                  <a:lnTo>
                    <a:pt x="22" y="13"/>
                  </a:lnTo>
                  <a:lnTo>
                    <a:pt x="26" y="6"/>
                  </a:lnTo>
                  <a:lnTo>
                    <a:pt x="32" y="0"/>
                  </a:lnTo>
                  <a:lnTo>
                    <a:pt x="38" y="0"/>
                  </a:lnTo>
                  <a:lnTo>
                    <a:pt x="52" y="12"/>
                  </a:lnTo>
                  <a:lnTo>
                    <a:pt x="52" y="19"/>
                  </a:lnTo>
                  <a:lnTo>
                    <a:pt x="56" y="31"/>
                  </a:lnTo>
                  <a:lnTo>
                    <a:pt x="52" y="40"/>
                  </a:lnTo>
                  <a:lnTo>
                    <a:pt x="54" y="45"/>
                  </a:lnTo>
                  <a:lnTo>
                    <a:pt x="45" y="58"/>
                  </a:lnTo>
                  <a:lnTo>
                    <a:pt x="40" y="64"/>
                  </a:lnTo>
                  <a:lnTo>
                    <a:pt x="36" y="78"/>
                  </a:lnTo>
                  <a:lnTo>
                    <a:pt x="37" y="91"/>
                  </a:lnTo>
                  <a:lnTo>
                    <a:pt x="36" y="124"/>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6" name="Freeform 20">
              <a:extLst>
                <a:ext uri="{FF2B5EF4-FFF2-40B4-BE49-F238E27FC236}">
                  <a16:creationId xmlns:a16="http://schemas.microsoft.com/office/drawing/2014/main" id="{DBF51DC2-DC97-5142-B85B-A5F1DBBD02F5}"/>
                </a:ext>
              </a:extLst>
            </p:cNvPr>
            <p:cNvSpPr>
              <a:spLocks/>
            </p:cNvSpPr>
            <p:nvPr/>
          </p:nvSpPr>
          <p:spPr bwMode="auto">
            <a:xfrm>
              <a:off x="2445874" y="6384501"/>
              <a:ext cx="568015" cy="578125"/>
            </a:xfrm>
            <a:custGeom>
              <a:avLst/>
              <a:gdLst>
                <a:gd name="T0" fmla="*/ 49 w 140"/>
                <a:gd name="T1" fmla="*/ 114 h 115"/>
                <a:gd name="T2" fmla="*/ 36 w 140"/>
                <a:gd name="T3" fmla="*/ 109 h 115"/>
                <a:gd name="T4" fmla="*/ 28 w 140"/>
                <a:gd name="T5" fmla="*/ 110 h 115"/>
                <a:gd name="T6" fmla="*/ 21 w 140"/>
                <a:gd name="T7" fmla="*/ 115 h 115"/>
                <a:gd name="T8" fmla="*/ 13 w 140"/>
                <a:gd name="T9" fmla="*/ 110 h 115"/>
                <a:gd name="T10" fmla="*/ 10 w 140"/>
                <a:gd name="T11" fmla="*/ 103 h 115"/>
                <a:gd name="T12" fmla="*/ 1 w 140"/>
                <a:gd name="T13" fmla="*/ 99 h 115"/>
                <a:gd name="T14" fmla="*/ 0 w 140"/>
                <a:gd name="T15" fmla="*/ 87 h 115"/>
                <a:gd name="T16" fmla="*/ 5 w 140"/>
                <a:gd name="T17" fmla="*/ 78 h 115"/>
                <a:gd name="T18" fmla="*/ 5 w 140"/>
                <a:gd name="T19" fmla="*/ 71 h 115"/>
                <a:gd name="T20" fmla="*/ 19 w 140"/>
                <a:gd name="T21" fmla="*/ 54 h 115"/>
                <a:gd name="T22" fmla="*/ 22 w 140"/>
                <a:gd name="T23" fmla="*/ 40 h 115"/>
                <a:gd name="T24" fmla="*/ 27 w 140"/>
                <a:gd name="T25" fmla="*/ 34 h 115"/>
                <a:gd name="T26" fmla="*/ 36 w 140"/>
                <a:gd name="T27" fmla="*/ 37 h 115"/>
                <a:gd name="T28" fmla="*/ 44 w 140"/>
                <a:gd name="T29" fmla="*/ 33 h 115"/>
                <a:gd name="T30" fmla="*/ 46 w 140"/>
                <a:gd name="T31" fmla="*/ 28 h 115"/>
                <a:gd name="T32" fmla="*/ 61 w 140"/>
                <a:gd name="T33" fmla="*/ 18 h 115"/>
                <a:gd name="T34" fmla="*/ 64 w 140"/>
                <a:gd name="T35" fmla="*/ 12 h 115"/>
                <a:gd name="T36" fmla="*/ 81 w 140"/>
                <a:gd name="T37" fmla="*/ 3 h 115"/>
                <a:gd name="T38" fmla="*/ 91 w 140"/>
                <a:gd name="T39" fmla="*/ 0 h 115"/>
                <a:gd name="T40" fmla="*/ 95 w 140"/>
                <a:gd name="T41" fmla="*/ 4 h 115"/>
                <a:gd name="T42" fmla="*/ 107 w 140"/>
                <a:gd name="T43" fmla="*/ 4 h 115"/>
                <a:gd name="T44" fmla="*/ 106 w 140"/>
                <a:gd name="T45" fmla="*/ 14 h 115"/>
                <a:gd name="T46" fmla="*/ 108 w 140"/>
                <a:gd name="T47" fmla="*/ 24 h 115"/>
                <a:gd name="T48" fmla="*/ 118 w 140"/>
                <a:gd name="T49" fmla="*/ 37 h 115"/>
                <a:gd name="T50" fmla="*/ 119 w 140"/>
                <a:gd name="T51" fmla="*/ 47 h 115"/>
                <a:gd name="T52" fmla="*/ 140 w 140"/>
                <a:gd name="T53" fmla="*/ 52 h 115"/>
                <a:gd name="T54" fmla="*/ 140 w 140"/>
                <a:gd name="T55" fmla="*/ 66 h 115"/>
                <a:gd name="T56" fmla="*/ 136 w 140"/>
                <a:gd name="T57" fmla="*/ 73 h 115"/>
                <a:gd name="T58" fmla="*/ 127 w 140"/>
                <a:gd name="T59" fmla="*/ 74 h 115"/>
                <a:gd name="T60" fmla="*/ 123 w 140"/>
                <a:gd name="T61" fmla="*/ 83 h 115"/>
                <a:gd name="T62" fmla="*/ 117 w 140"/>
                <a:gd name="T63" fmla="*/ 86 h 115"/>
                <a:gd name="T64" fmla="*/ 101 w 140"/>
                <a:gd name="T65" fmla="*/ 85 h 115"/>
                <a:gd name="T66" fmla="*/ 92 w 140"/>
                <a:gd name="T67" fmla="*/ 84 h 115"/>
                <a:gd name="T68" fmla="*/ 86 w 140"/>
                <a:gd name="T69" fmla="*/ 87 h 115"/>
                <a:gd name="T70" fmla="*/ 78 w 140"/>
                <a:gd name="T71" fmla="*/ 86 h 115"/>
                <a:gd name="T72" fmla="*/ 47 w 140"/>
                <a:gd name="T73" fmla="*/ 87 h 115"/>
                <a:gd name="T74" fmla="*/ 46 w 140"/>
                <a:gd name="T75" fmla="*/ 98 h 115"/>
                <a:gd name="T76" fmla="*/ 49 w 140"/>
                <a:gd name="T77" fmla="*/ 11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0" h="115">
                  <a:moveTo>
                    <a:pt x="49" y="114"/>
                  </a:moveTo>
                  <a:lnTo>
                    <a:pt x="36" y="109"/>
                  </a:lnTo>
                  <a:lnTo>
                    <a:pt x="28" y="110"/>
                  </a:lnTo>
                  <a:lnTo>
                    <a:pt x="21" y="115"/>
                  </a:lnTo>
                  <a:lnTo>
                    <a:pt x="13" y="110"/>
                  </a:lnTo>
                  <a:lnTo>
                    <a:pt x="10" y="103"/>
                  </a:lnTo>
                  <a:lnTo>
                    <a:pt x="1" y="99"/>
                  </a:lnTo>
                  <a:lnTo>
                    <a:pt x="0" y="87"/>
                  </a:lnTo>
                  <a:lnTo>
                    <a:pt x="5" y="78"/>
                  </a:lnTo>
                  <a:lnTo>
                    <a:pt x="5" y="71"/>
                  </a:lnTo>
                  <a:lnTo>
                    <a:pt x="19" y="54"/>
                  </a:lnTo>
                  <a:lnTo>
                    <a:pt x="22" y="40"/>
                  </a:lnTo>
                  <a:lnTo>
                    <a:pt x="27" y="34"/>
                  </a:lnTo>
                  <a:lnTo>
                    <a:pt x="36" y="37"/>
                  </a:lnTo>
                  <a:lnTo>
                    <a:pt x="44" y="33"/>
                  </a:lnTo>
                  <a:lnTo>
                    <a:pt x="46" y="28"/>
                  </a:lnTo>
                  <a:lnTo>
                    <a:pt x="61" y="18"/>
                  </a:lnTo>
                  <a:lnTo>
                    <a:pt x="64" y="12"/>
                  </a:lnTo>
                  <a:lnTo>
                    <a:pt x="81" y="3"/>
                  </a:lnTo>
                  <a:lnTo>
                    <a:pt x="91" y="0"/>
                  </a:lnTo>
                  <a:lnTo>
                    <a:pt x="95" y="4"/>
                  </a:lnTo>
                  <a:lnTo>
                    <a:pt x="107" y="4"/>
                  </a:lnTo>
                  <a:lnTo>
                    <a:pt x="106" y="14"/>
                  </a:lnTo>
                  <a:lnTo>
                    <a:pt x="108" y="24"/>
                  </a:lnTo>
                  <a:lnTo>
                    <a:pt x="118" y="37"/>
                  </a:lnTo>
                  <a:lnTo>
                    <a:pt x="119" y="47"/>
                  </a:lnTo>
                  <a:lnTo>
                    <a:pt x="140" y="52"/>
                  </a:lnTo>
                  <a:lnTo>
                    <a:pt x="140" y="66"/>
                  </a:lnTo>
                  <a:lnTo>
                    <a:pt x="136" y="73"/>
                  </a:lnTo>
                  <a:lnTo>
                    <a:pt x="127" y="74"/>
                  </a:lnTo>
                  <a:lnTo>
                    <a:pt x="123" y="83"/>
                  </a:lnTo>
                  <a:lnTo>
                    <a:pt x="117" y="86"/>
                  </a:lnTo>
                  <a:lnTo>
                    <a:pt x="101" y="85"/>
                  </a:lnTo>
                  <a:lnTo>
                    <a:pt x="92" y="84"/>
                  </a:lnTo>
                  <a:lnTo>
                    <a:pt x="86" y="87"/>
                  </a:lnTo>
                  <a:lnTo>
                    <a:pt x="78" y="86"/>
                  </a:lnTo>
                  <a:lnTo>
                    <a:pt x="47" y="87"/>
                  </a:lnTo>
                  <a:lnTo>
                    <a:pt x="46" y="98"/>
                  </a:lnTo>
                  <a:lnTo>
                    <a:pt x="49" y="114"/>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7" name="Freeform 21">
              <a:extLst>
                <a:ext uri="{FF2B5EF4-FFF2-40B4-BE49-F238E27FC236}">
                  <a16:creationId xmlns:a16="http://schemas.microsoft.com/office/drawing/2014/main" id="{52320254-4CBA-5E40-A933-3D7CA2E4321E}"/>
                </a:ext>
              </a:extLst>
            </p:cNvPr>
            <p:cNvSpPr>
              <a:spLocks/>
            </p:cNvSpPr>
            <p:nvPr/>
          </p:nvSpPr>
          <p:spPr bwMode="auto">
            <a:xfrm>
              <a:off x="9229604" y="5203114"/>
              <a:ext cx="393555" cy="603259"/>
            </a:xfrm>
            <a:custGeom>
              <a:avLst/>
              <a:gdLst>
                <a:gd name="T0" fmla="*/ 94 w 97"/>
                <a:gd name="T1" fmla="*/ 92 h 120"/>
                <a:gd name="T2" fmla="*/ 97 w 97"/>
                <a:gd name="T3" fmla="*/ 106 h 120"/>
                <a:gd name="T4" fmla="*/ 90 w 97"/>
                <a:gd name="T5" fmla="*/ 103 h 120"/>
                <a:gd name="T6" fmla="*/ 94 w 97"/>
                <a:gd name="T7" fmla="*/ 120 h 120"/>
                <a:gd name="T8" fmla="*/ 87 w 97"/>
                <a:gd name="T9" fmla="*/ 109 h 120"/>
                <a:gd name="T10" fmla="*/ 84 w 97"/>
                <a:gd name="T11" fmla="*/ 99 h 120"/>
                <a:gd name="T12" fmla="*/ 79 w 97"/>
                <a:gd name="T13" fmla="*/ 89 h 120"/>
                <a:gd name="T14" fmla="*/ 69 w 97"/>
                <a:gd name="T15" fmla="*/ 76 h 120"/>
                <a:gd name="T16" fmla="*/ 53 w 97"/>
                <a:gd name="T17" fmla="*/ 76 h 120"/>
                <a:gd name="T18" fmla="*/ 56 w 97"/>
                <a:gd name="T19" fmla="*/ 84 h 120"/>
                <a:gd name="T20" fmla="*/ 52 w 97"/>
                <a:gd name="T21" fmla="*/ 96 h 120"/>
                <a:gd name="T22" fmla="*/ 44 w 97"/>
                <a:gd name="T23" fmla="*/ 92 h 120"/>
                <a:gd name="T24" fmla="*/ 42 w 97"/>
                <a:gd name="T25" fmla="*/ 95 h 120"/>
                <a:gd name="T26" fmla="*/ 36 w 97"/>
                <a:gd name="T27" fmla="*/ 93 h 120"/>
                <a:gd name="T28" fmla="*/ 29 w 97"/>
                <a:gd name="T29" fmla="*/ 91 h 120"/>
                <a:gd name="T30" fmla="*/ 23 w 97"/>
                <a:gd name="T31" fmla="*/ 74 h 120"/>
                <a:gd name="T32" fmla="*/ 14 w 97"/>
                <a:gd name="T33" fmla="*/ 58 h 120"/>
                <a:gd name="T34" fmla="*/ 15 w 97"/>
                <a:gd name="T35" fmla="*/ 46 h 120"/>
                <a:gd name="T36" fmla="*/ 3 w 97"/>
                <a:gd name="T37" fmla="*/ 40 h 120"/>
                <a:gd name="T38" fmla="*/ 6 w 97"/>
                <a:gd name="T39" fmla="*/ 33 h 120"/>
                <a:gd name="T40" fmla="*/ 16 w 97"/>
                <a:gd name="T41" fmla="*/ 25 h 120"/>
                <a:gd name="T42" fmla="*/ 0 w 97"/>
                <a:gd name="T43" fmla="*/ 14 h 120"/>
                <a:gd name="T44" fmla="*/ 4 w 97"/>
                <a:gd name="T45" fmla="*/ 0 h 120"/>
                <a:gd name="T46" fmla="*/ 20 w 97"/>
                <a:gd name="T47" fmla="*/ 9 h 120"/>
                <a:gd name="T48" fmla="*/ 28 w 97"/>
                <a:gd name="T49" fmla="*/ 10 h 120"/>
                <a:gd name="T50" fmla="*/ 33 w 97"/>
                <a:gd name="T51" fmla="*/ 24 h 120"/>
                <a:gd name="T52" fmla="*/ 50 w 97"/>
                <a:gd name="T53" fmla="*/ 27 h 120"/>
                <a:gd name="T54" fmla="*/ 67 w 97"/>
                <a:gd name="T55" fmla="*/ 27 h 120"/>
                <a:gd name="T56" fmla="*/ 78 w 97"/>
                <a:gd name="T57" fmla="*/ 31 h 120"/>
                <a:gd name="T58" fmla="*/ 73 w 97"/>
                <a:gd name="T59" fmla="*/ 48 h 120"/>
                <a:gd name="T60" fmla="*/ 65 w 97"/>
                <a:gd name="T61" fmla="*/ 49 h 120"/>
                <a:gd name="T62" fmla="*/ 62 w 97"/>
                <a:gd name="T63" fmla="*/ 61 h 120"/>
                <a:gd name="T64" fmla="*/ 74 w 97"/>
                <a:gd name="T65" fmla="*/ 72 h 120"/>
                <a:gd name="T66" fmla="*/ 74 w 97"/>
                <a:gd name="T67" fmla="*/ 59 h 120"/>
                <a:gd name="T68" fmla="*/ 79 w 97"/>
                <a:gd name="T69" fmla="*/ 59 h 120"/>
                <a:gd name="T70" fmla="*/ 94 w 97"/>
                <a:gd name="T71" fmla="*/ 9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120">
                  <a:moveTo>
                    <a:pt x="94" y="92"/>
                  </a:moveTo>
                  <a:lnTo>
                    <a:pt x="97" y="106"/>
                  </a:lnTo>
                  <a:lnTo>
                    <a:pt x="90" y="103"/>
                  </a:lnTo>
                  <a:lnTo>
                    <a:pt x="94" y="120"/>
                  </a:lnTo>
                  <a:lnTo>
                    <a:pt x="87" y="109"/>
                  </a:lnTo>
                  <a:lnTo>
                    <a:pt x="84" y="99"/>
                  </a:lnTo>
                  <a:lnTo>
                    <a:pt x="79" y="89"/>
                  </a:lnTo>
                  <a:lnTo>
                    <a:pt x="69" y="76"/>
                  </a:lnTo>
                  <a:lnTo>
                    <a:pt x="53" y="76"/>
                  </a:lnTo>
                  <a:lnTo>
                    <a:pt x="56" y="84"/>
                  </a:lnTo>
                  <a:lnTo>
                    <a:pt x="52" y="96"/>
                  </a:lnTo>
                  <a:lnTo>
                    <a:pt x="44" y="92"/>
                  </a:lnTo>
                  <a:lnTo>
                    <a:pt x="42" y="95"/>
                  </a:lnTo>
                  <a:lnTo>
                    <a:pt x="36" y="93"/>
                  </a:lnTo>
                  <a:lnTo>
                    <a:pt x="29" y="91"/>
                  </a:lnTo>
                  <a:lnTo>
                    <a:pt x="23" y="74"/>
                  </a:lnTo>
                  <a:lnTo>
                    <a:pt x="14" y="58"/>
                  </a:lnTo>
                  <a:lnTo>
                    <a:pt x="15" y="46"/>
                  </a:lnTo>
                  <a:lnTo>
                    <a:pt x="3" y="40"/>
                  </a:lnTo>
                  <a:lnTo>
                    <a:pt x="6" y="33"/>
                  </a:lnTo>
                  <a:lnTo>
                    <a:pt x="16" y="25"/>
                  </a:lnTo>
                  <a:lnTo>
                    <a:pt x="0" y="14"/>
                  </a:lnTo>
                  <a:lnTo>
                    <a:pt x="4" y="0"/>
                  </a:lnTo>
                  <a:lnTo>
                    <a:pt x="20" y="9"/>
                  </a:lnTo>
                  <a:lnTo>
                    <a:pt x="28" y="10"/>
                  </a:lnTo>
                  <a:lnTo>
                    <a:pt x="33" y="24"/>
                  </a:lnTo>
                  <a:lnTo>
                    <a:pt x="50" y="27"/>
                  </a:lnTo>
                  <a:lnTo>
                    <a:pt x="67" y="27"/>
                  </a:lnTo>
                  <a:lnTo>
                    <a:pt x="78" y="31"/>
                  </a:lnTo>
                  <a:lnTo>
                    <a:pt x="73" y="48"/>
                  </a:lnTo>
                  <a:lnTo>
                    <a:pt x="65" y="49"/>
                  </a:lnTo>
                  <a:lnTo>
                    <a:pt x="62" y="61"/>
                  </a:lnTo>
                  <a:lnTo>
                    <a:pt x="74" y="72"/>
                  </a:lnTo>
                  <a:lnTo>
                    <a:pt x="74" y="59"/>
                  </a:lnTo>
                  <a:lnTo>
                    <a:pt x="79" y="59"/>
                  </a:lnTo>
                  <a:lnTo>
                    <a:pt x="94" y="92"/>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8" name="Freeform 22">
              <a:extLst>
                <a:ext uri="{FF2B5EF4-FFF2-40B4-BE49-F238E27FC236}">
                  <a16:creationId xmlns:a16="http://schemas.microsoft.com/office/drawing/2014/main" id="{612E65DE-1484-E048-BBD6-DF6036A27C34}"/>
                </a:ext>
              </a:extLst>
            </p:cNvPr>
            <p:cNvSpPr>
              <a:spLocks/>
            </p:cNvSpPr>
            <p:nvPr/>
          </p:nvSpPr>
          <p:spPr bwMode="auto">
            <a:xfrm>
              <a:off x="4360898" y="3353117"/>
              <a:ext cx="413840" cy="311686"/>
            </a:xfrm>
            <a:custGeom>
              <a:avLst/>
              <a:gdLst>
                <a:gd name="T0" fmla="*/ 3 w 102"/>
                <a:gd name="T1" fmla="*/ 0 h 62"/>
                <a:gd name="T2" fmla="*/ 9 w 102"/>
                <a:gd name="T3" fmla="*/ 9 h 62"/>
                <a:gd name="T4" fmla="*/ 15 w 102"/>
                <a:gd name="T5" fmla="*/ 7 h 62"/>
                <a:gd name="T6" fmla="*/ 28 w 102"/>
                <a:gd name="T7" fmla="*/ 10 h 62"/>
                <a:gd name="T8" fmla="*/ 53 w 102"/>
                <a:gd name="T9" fmla="*/ 12 h 62"/>
                <a:gd name="T10" fmla="*/ 60 w 102"/>
                <a:gd name="T11" fmla="*/ 6 h 62"/>
                <a:gd name="T12" fmla="*/ 80 w 102"/>
                <a:gd name="T13" fmla="*/ 2 h 62"/>
                <a:gd name="T14" fmla="*/ 92 w 102"/>
                <a:gd name="T15" fmla="*/ 9 h 62"/>
                <a:gd name="T16" fmla="*/ 102 w 102"/>
                <a:gd name="T17" fmla="*/ 11 h 62"/>
                <a:gd name="T18" fmla="*/ 95 w 102"/>
                <a:gd name="T19" fmla="*/ 20 h 62"/>
                <a:gd name="T20" fmla="*/ 91 w 102"/>
                <a:gd name="T21" fmla="*/ 34 h 62"/>
                <a:gd name="T22" fmla="*/ 98 w 102"/>
                <a:gd name="T23" fmla="*/ 46 h 62"/>
                <a:gd name="T24" fmla="*/ 83 w 102"/>
                <a:gd name="T25" fmla="*/ 43 h 62"/>
                <a:gd name="T26" fmla="*/ 66 w 102"/>
                <a:gd name="T27" fmla="*/ 50 h 62"/>
                <a:gd name="T28" fmla="*/ 67 w 102"/>
                <a:gd name="T29" fmla="*/ 60 h 62"/>
                <a:gd name="T30" fmla="*/ 52 w 102"/>
                <a:gd name="T31" fmla="*/ 62 h 62"/>
                <a:gd name="T32" fmla="*/ 40 w 102"/>
                <a:gd name="T33" fmla="*/ 55 h 62"/>
                <a:gd name="T34" fmla="*/ 27 w 102"/>
                <a:gd name="T35" fmla="*/ 60 h 62"/>
                <a:gd name="T36" fmla="*/ 14 w 102"/>
                <a:gd name="T37" fmla="*/ 60 h 62"/>
                <a:gd name="T38" fmla="*/ 12 w 102"/>
                <a:gd name="T39" fmla="*/ 46 h 62"/>
                <a:gd name="T40" fmla="*/ 3 w 102"/>
                <a:gd name="T41" fmla="*/ 40 h 62"/>
                <a:gd name="T42" fmla="*/ 5 w 102"/>
                <a:gd name="T43" fmla="*/ 37 h 62"/>
                <a:gd name="T44" fmla="*/ 3 w 102"/>
                <a:gd name="T45" fmla="*/ 34 h 62"/>
                <a:gd name="T46" fmla="*/ 5 w 102"/>
                <a:gd name="T47" fmla="*/ 28 h 62"/>
                <a:gd name="T48" fmla="*/ 11 w 102"/>
                <a:gd name="T49" fmla="*/ 21 h 62"/>
                <a:gd name="T50" fmla="*/ 2 w 102"/>
                <a:gd name="T51" fmla="*/ 13 h 62"/>
                <a:gd name="T52" fmla="*/ 0 w 102"/>
                <a:gd name="T53" fmla="*/ 5 h 62"/>
                <a:gd name="T54" fmla="*/ 3 w 102"/>
                <a:gd name="T5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62">
                  <a:moveTo>
                    <a:pt x="3" y="0"/>
                  </a:moveTo>
                  <a:lnTo>
                    <a:pt x="9" y="9"/>
                  </a:lnTo>
                  <a:lnTo>
                    <a:pt x="15" y="7"/>
                  </a:lnTo>
                  <a:lnTo>
                    <a:pt x="28" y="10"/>
                  </a:lnTo>
                  <a:lnTo>
                    <a:pt x="53" y="12"/>
                  </a:lnTo>
                  <a:lnTo>
                    <a:pt x="60" y="6"/>
                  </a:lnTo>
                  <a:lnTo>
                    <a:pt x="80" y="2"/>
                  </a:lnTo>
                  <a:lnTo>
                    <a:pt x="92" y="9"/>
                  </a:lnTo>
                  <a:lnTo>
                    <a:pt x="102" y="11"/>
                  </a:lnTo>
                  <a:lnTo>
                    <a:pt x="95" y="20"/>
                  </a:lnTo>
                  <a:lnTo>
                    <a:pt x="91" y="34"/>
                  </a:lnTo>
                  <a:lnTo>
                    <a:pt x="98" y="46"/>
                  </a:lnTo>
                  <a:lnTo>
                    <a:pt x="83" y="43"/>
                  </a:lnTo>
                  <a:lnTo>
                    <a:pt x="66" y="50"/>
                  </a:lnTo>
                  <a:lnTo>
                    <a:pt x="67" y="60"/>
                  </a:lnTo>
                  <a:lnTo>
                    <a:pt x="52" y="62"/>
                  </a:lnTo>
                  <a:lnTo>
                    <a:pt x="40" y="55"/>
                  </a:lnTo>
                  <a:lnTo>
                    <a:pt x="27" y="60"/>
                  </a:lnTo>
                  <a:lnTo>
                    <a:pt x="14" y="60"/>
                  </a:lnTo>
                  <a:lnTo>
                    <a:pt x="12" y="46"/>
                  </a:lnTo>
                  <a:lnTo>
                    <a:pt x="3" y="40"/>
                  </a:lnTo>
                  <a:lnTo>
                    <a:pt x="5" y="37"/>
                  </a:lnTo>
                  <a:lnTo>
                    <a:pt x="3" y="34"/>
                  </a:lnTo>
                  <a:lnTo>
                    <a:pt x="5" y="28"/>
                  </a:lnTo>
                  <a:lnTo>
                    <a:pt x="11" y="21"/>
                  </a:lnTo>
                  <a:lnTo>
                    <a:pt x="2" y="13"/>
                  </a:lnTo>
                  <a:lnTo>
                    <a:pt x="0" y="5"/>
                  </a:lnTo>
                  <a:lnTo>
                    <a:pt x="3" y="0"/>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sp>
          <p:nvSpPr>
            <p:cNvPr id="19" name="Freeform 26">
              <a:extLst>
                <a:ext uri="{FF2B5EF4-FFF2-40B4-BE49-F238E27FC236}">
                  <a16:creationId xmlns:a16="http://schemas.microsoft.com/office/drawing/2014/main" id="{582FBE5A-C83B-1741-AE3A-5B7DF7B91D3C}"/>
                </a:ext>
              </a:extLst>
            </p:cNvPr>
            <p:cNvSpPr>
              <a:spLocks/>
            </p:cNvSpPr>
            <p:nvPr/>
          </p:nvSpPr>
          <p:spPr bwMode="auto">
            <a:xfrm>
              <a:off x="3906484" y="3252575"/>
              <a:ext cx="263722" cy="266442"/>
            </a:xfrm>
            <a:custGeom>
              <a:avLst/>
              <a:gdLst>
                <a:gd name="T0" fmla="*/ 54 w 65"/>
                <a:gd name="T1" fmla="*/ 7 h 53"/>
                <a:gd name="T2" fmla="*/ 60 w 65"/>
                <a:gd name="T3" fmla="*/ 7 h 53"/>
                <a:gd name="T4" fmla="*/ 56 w 65"/>
                <a:gd name="T5" fmla="*/ 16 h 53"/>
                <a:gd name="T6" fmla="*/ 65 w 65"/>
                <a:gd name="T7" fmla="*/ 24 h 53"/>
                <a:gd name="T8" fmla="*/ 64 w 65"/>
                <a:gd name="T9" fmla="*/ 34 h 53"/>
                <a:gd name="T10" fmla="*/ 60 w 65"/>
                <a:gd name="T11" fmla="*/ 35 h 53"/>
                <a:gd name="T12" fmla="*/ 57 w 65"/>
                <a:gd name="T13" fmla="*/ 37 h 53"/>
                <a:gd name="T14" fmla="*/ 52 w 65"/>
                <a:gd name="T15" fmla="*/ 42 h 53"/>
                <a:gd name="T16" fmla="*/ 50 w 65"/>
                <a:gd name="T17" fmla="*/ 53 h 53"/>
                <a:gd name="T18" fmla="*/ 35 w 65"/>
                <a:gd name="T19" fmla="*/ 45 h 53"/>
                <a:gd name="T20" fmla="*/ 28 w 65"/>
                <a:gd name="T21" fmla="*/ 37 h 53"/>
                <a:gd name="T22" fmla="*/ 21 w 65"/>
                <a:gd name="T23" fmla="*/ 32 h 53"/>
                <a:gd name="T24" fmla="*/ 13 w 65"/>
                <a:gd name="T25" fmla="*/ 24 h 53"/>
                <a:gd name="T26" fmla="*/ 9 w 65"/>
                <a:gd name="T27" fmla="*/ 18 h 53"/>
                <a:gd name="T28" fmla="*/ 0 w 65"/>
                <a:gd name="T29" fmla="*/ 8 h 53"/>
                <a:gd name="T30" fmla="*/ 3 w 65"/>
                <a:gd name="T31" fmla="*/ 0 h 53"/>
                <a:gd name="T32" fmla="*/ 9 w 65"/>
                <a:gd name="T33" fmla="*/ 5 h 53"/>
                <a:gd name="T34" fmla="*/ 13 w 65"/>
                <a:gd name="T35" fmla="*/ 0 h 53"/>
                <a:gd name="T36" fmla="*/ 20 w 65"/>
                <a:gd name="T37" fmla="*/ 0 h 53"/>
                <a:gd name="T38" fmla="*/ 35 w 65"/>
                <a:gd name="T39" fmla="*/ 3 h 53"/>
                <a:gd name="T40" fmla="*/ 46 w 65"/>
                <a:gd name="T41" fmla="*/ 3 h 53"/>
                <a:gd name="T42" fmla="*/ 54 w 65"/>
                <a:gd name="T43"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53">
                  <a:moveTo>
                    <a:pt x="54" y="7"/>
                  </a:moveTo>
                  <a:lnTo>
                    <a:pt x="60" y="7"/>
                  </a:lnTo>
                  <a:lnTo>
                    <a:pt x="56" y="16"/>
                  </a:lnTo>
                  <a:lnTo>
                    <a:pt x="65" y="24"/>
                  </a:lnTo>
                  <a:lnTo>
                    <a:pt x="64" y="34"/>
                  </a:lnTo>
                  <a:lnTo>
                    <a:pt x="60" y="35"/>
                  </a:lnTo>
                  <a:lnTo>
                    <a:pt x="57" y="37"/>
                  </a:lnTo>
                  <a:lnTo>
                    <a:pt x="52" y="42"/>
                  </a:lnTo>
                  <a:lnTo>
                    <a:pt x="50" y="53"/>
                  </a:lnTo>
                  <a:lnTo>
                    <a:pt x="35" y="45"/>
                  </a:lnTo>
                  <a:lnTo>
                    <a:pt x="28" y="37"/>
                  </a:lnTo>
                  <a:lnTo>
                    <a:pt x="21" y="32"/>
                  </a:lnTo>
                  <a:lnTo>
                    <a:pt x="13" y="24"/>
                  </a:lnTo>
                  <a:lnTo>
                    <a:pt x="9" y="18"/>
                  </a:lnTo>
                  <a:lnTo>
                    <a:pt x="0" y="8"/>
                  </a:lnTo>
                  <a:lnTo>
                    <a:pt x="3" y="0"/>
                  </a:lnTo>
                  <a:lnTo>
                    <a:pt x="9" y="5"/>
                  </a:lnTo>
                  <a:lnTo>
                    <a:pt x="13" y="0"/>
                  </a:lnTo>
                  <a:lnTo>
                    <a:pt x="20" y="0"/>
                  </a:lnTo>
                  <a:lnTo>
                    <a:pt x="35" y="3"/>
                  </a:lnTo>
                  <a:lnTo>
                    <a:pt x="46" y="3"/>
                  </a:lnTo>
                  <a:lnTo>
                    <a:pt x="54" y="7"/>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20" name="Freeform 27">
              <a:extLst>
                <a:ext uri="{FF2B5EF4-FFF2-40B4-BE49-F238E27FC236}">
                  <a16:creationId xmlns:a16="http://schemas.microsoft.com/office/drawing/2014/main" id="{38F46F52-A1B6-E242-A4FC-AB653A9A74E0}"/>
                </a:ext>
              </a:extLst>
            </p:cNvPr>
            <p:cNvSpPr>
              <a:spLocks/>
            </p:cNvSpPr>
            <p:nvPr/>
          </p:nvSpPr>
          <p:spPr bwMode="auto">
            <a:xfrm>
              <a:off x="4328439" y="2146599"/>
              <a:ext cx="592359" cy="482607"/>
            </a:xfrm>
            <a:custGeom>
              <a:avLst/>
              <a:gdLst>
                <a:gd name="T0" fmla="*/ 1 w 146"/>
                <a:gd name="T1" fmla="*/ 44 h 96"/>
                <a:gd name="T2" fmla="*/ 15 w 146"/>
                <a:gd name="T3" fmla="*/ 44 h 96"/>
                <a:gd name="T4" fmla="*/ 31 w 146"/>
                <a:gd name="T5" fmla="*/ 37 h 96"/>
                <a:gd name="T6" fmla="*/ 33 w 146"/>
                <a:gd name="T7" fmla="*/ 26 h 96"/>
                <a:gd name="T8" fmla="*/ 45 w 146"/>
                <a:gd name="T9" fmla="*/ 20 h 96"/>
                <a:gd name="T10" fmla="*/ 42 w 146"/>
                <a:gd name="T11" fmla="*/ 11 h 96"/>
                <a:gd name="T12" fmla="*/ 50 w 146"/>
                <a:gd name="T13" fmla="*/ 7 h 96"/>
                <a:gd name="T14" fmla="*/ 65 w 146"/>
                <a:gd name="T15" fmla="*/ 0 h 96"/>
                <a:gd name="T16" fmla="*/ 82 w 146"/>
                <a:gd name="T17" fmla="*/ 5 h 96"/>
                <a:gd name="T18" fmla="*/ 85 w 146"/>
                <a:gd name="T19" fmla="*/ 10 h 96"/>
                <a:gd name="T20" fmla="*/ 93 w 146"/>
                <a:gd name="T21" fmla="*/ 7 h 96"/>
                <a:gd name="T22" fmla="*/ 109 w 146"/>
                <a:gd name="T23" fmla="*/ 12 h 96"/>
                <a:gd name="T24" fmla="*/ 112 w 146"/>
                <a:gd name="T25" fmla="*/ 21 h 96"/>
                <a:gd name="T26" fmla="*/ 110 w 146"/>
                <a:gd name="T27" fmla="*/ 27 h 96"/>
                <a:gd name="T28" fmla="*/ 122 w 146"/>
                <a:gd name="T29" fmla="*/ 40 h 96"/>
                <a:gd name="T30" fmla="*/ 129 w 146"/>
                <a:gd name="T31" fmla="*/ 43 h 96"/>
                <a:gd name="T32" fmla="*/ 129 w 146"/>
                <a:gd name="T33" fmla="*/ 47 h 96"/>
                <a:gd name="T34" fmla="*/ 140 w 146"/>
                <a:gd name="T35" fmla="*/ 50 h 96"/>
                <a:gd name="T36" fmla="*/ 146 w 146"/>
                <a:gd name="T37" fmla="*/ 56 h 96"/>
                <a:gd name="T38" fmla="*/ 140 w 146"/>
                <a:gd name="T39" fmla="*/ 60 h 96"/>
                <a:gd name="T40" fmla="*/ 128 w 146"/>
                <a:gd name="T41" fmla="*/ 59 h 96"/>
                <a:gd name="T42" fmla="*/ 125 w 146"/>
                <a:gd name="T43" fmla="*/ 61 h 96"/>
                <a:gd name="T44" fmla="*/ 130 w 146"/>
                <a:gd name="T45" fmla="*/ 68 h 96"/>
                <a:gd name="T46" fmla="*/ 136 w 146"/>
                <a:gd name="T47" fmla="*/ 81 h 96"/>
                <a:gd name="T48" fmla="*/ 123 w 146"/>
                <a:gd name="T49" fmla="*/ 82 h 96"/>
                <a:gd name="T50" fmla="*/ 119 w 146"/>
                <a:gd name="T51" fmla="*/ 86 h 96"/>
                <a:gd name="T52" fmla="*/ 119 w 146"/>
                <a:gd name="T53" fmla="*/ 96 h 96"/>
                <a:gd name="T54" fmla="*/ 113 w 146"/>
                <a:gd name="T55" fmla="*/ 95 h 96"/>
                <a:gd name="T56" fmla="*/ 99 w 146"/>
                <a:gd name="T57" fmla="*/ 95 h 96"/>
                <a:gd name="T58" fmla="*/ 94 w 146"/>
                <a:gd name="T59" fmla="*/ 91 h 96"/>
                <a:gd name="T60" fmla="*/ 88 w 146"/>
                <a:gd name="T61" fmla="*/ 94 h 96"/>
                <a:gd name="T62" fmla="*/ 82 w 146"/>
                <a:gd name="T63" fmla="*/ 91 h 96"/>
                <a:gd name="T64" fmla="*/ 70 w 146"/>
                <a:gd name="T65" fmla="*/ 91 h 96"/>
                <a:gd name="T66" fmla="*/ 51 w 146"/>
                <a:gd name="T67" fmla="*/ 86 h 96"/>
                <a:gd name="T68" fmla="*/ 35 w 146"/>
                <a:gd name="T69" fmla="*/ 84 h 96"/>
                <a:gd name="T70" fmla="*/ 23 w 146"/>
                <a:gd name="T71" fmla="*/ 85 h 96"/>
                <a:gd name="T72" fmla="*/ 15 w 146"/>
                <a:gd name="T73" fmla="*/ 90 h 96"/>
                <a:gd name="T74" fmla="*/ 8 w 146"/>
                <a:gd name="T75" fmla="*/ 91 h 96"/>
                <a:gd name="T76" fmla="*/ 6 w 146"/>
                <a:gd name="T77" fmla="*/ 82 h 96"/>
                <a:gd name="T78" fmla="*/ 0 w 146"/>
                <a:gd name="T79" fmla="*/ 73 h 96"/>
                <a:gd name="T80" fmla="*/ 9 w 146"/>
                <a:gd name="T81" fmla="*/ 69 h 96"/>
                <a:gd name="T82" fmla="*/ 8 w 146"/>
                <a:gd name="T83" fmla="*/ 61 h 96"/>
                <a:gd name="T84" fmla="*/ 3 w 146"/>
                <a:gd name="T85" fmla="*/ 53 h 96"/>
                <a:gd name="T86" fmla="*/ 1 w 146"/>
                <a:gd name="T87"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96">
                  <a:moveTo>
                    <a:pt x="1" y="44"/>
                  </a:moveTo>
                  <a:lnTo>
                    <a:pt x="15" y="44"/>
                  </a:lnTo>
                  <a:lnTo>
                    <a:pt x="31" y="37"/>
                  </a:lnTo>
                  <a:lnTo>
                    <a:pt x="33" y="26"/>
                  </a:lnTo>
                  <a:lnTo>
                    <a:pt x="45" y="20"/>
                  </a:lnTo>
                  <a:lnTo>
                    <a:pt x="42" y="11"/>
                  </a:lnTo>
                  <a:lnTo>
                    <a:pt x="50" y="7"/>
                  </a:lnTo>
                  <a:lnTo>
                    <a:pt x="65" y="0"/>
                  </a:lnTo>
                  <a:lnTo>
                    <a:pt x="82" y="5"/>
                  </a:lnTo>
                  <a:lnTo>
                    <a:pt x="85" y="10"/>
                  </a:lnTo>
                  <a:lnTo>
                    <a:pt x="93" y="7"/>
                  </a:lnTo>
                  <a:lnTo>
                    <a:pt x="109" y="12"/>
                  </a:lnTo>
                  <a:lnTo>
                    <a:pt x="112" y="21"/>
                  </a:lnTo>
                  <a:lnTo>
                    <a:pt x="110" y="27"/>
                  </a:lnTo>
                  <a:lnTo>
                    <a:pt x="122" y="40"/>
                  </a:lnTo>
                  <a:lnTo>
                    <a:pt x="129" y="43"/>
                  </a:lnTo>
                  <a:lnTo>
                    <a:pt x="129" y="47"/>
                  </a:lnTo>
                  <a:lnTo>
                    <a:pt x="140" y="50"/>
                  </a:lnTo>
                  <a:lnTo>
                    <a:pt x="146" y="56"/>
                  </a:lnTo>
                  <a:lnTo>
                    <a:pt x="140" y="60"/>
                  </a:lnTo>
                  <a:lnTo>
                    <a:pt x="128" y="59"/>
                  </a:lnTo>
                  <a:lnTo>
                    <a:pt x="125" y="61"/>
                  </a:lnTo>
                  <a:lnTo>
                    <a:pt x="130" y="68"/>
                  </a:lnTo>
                  <a:lnTo>
                    <a:pt x="136" y="81"/>
                  </a:lnTo>
                  <a:lnTo>
                    <a:pt x="123" y="82"/>
                  </a:lnTo>
                  <a:lnTo>
                    <a:pt x="119" y="86"/>
                  </a:lnTo>
                  <a:lnTo>
                    <a:pt x="119" y="96"/>
                  </a:lnTo>
                  <a:lnTo>
                    <a:pt x="113" y="95"/>
                  </a:lnTo>
                  <a:lnTo>
                    <a:pt x="99" y="95"/>
                  </a:lnTo>
                  <a:lnTo>
                    <a:pt x="94" y="91"/>
                  </a:lnTo>
                  <a:lnTo>
                    <a:pt x="88" y="94"/>
                  </a:lnTo>
                  <a:lnTo>
                    <a:pt x="82" y="91"/>
                  </a:lnTo>
                  <a:lnTo>
                    <a:pt x="70" y="91"/>
                  </a:lnTo>
                  <a:lnTo>
                    <a:pt x="51" y="86"/>
                  </a:lnTo>
                  <a:lnTo>
                    <a:pt x="35" y="84"/>
                  </a:lnTo>
                  <a:lnTo>
                    <a:pt x="23" y="85"/>
                  </a:lnTo>
                  <a:lnTo>
                    <a:pt x="15" y="90"/>
                  </a:lnTo>
                  <a:lnTo>
                    <a:pt x="8" y="91"/>
                  </a:lnTo>
                  <a:lnTo>
                    <a:pt x="6" y="82"/>
                  </a:lnTo>
                  <a:lnTo>
                    <a:pt x="0" y="73"/>
                  </a:lnTo>
                  <a:lnTo>
                    <a:pt x="9" y="69"/>
                  </a:lnTo>
                  <a:lnTo>
                    <a:pt x="8" y="61"/>
                  </a:lnTo>
                  <a:lnTo>
                    <a:pt x="3" y="53"/>
                  </a:lnTo>
                  <a:lnTo>
                    <a:pt x="1" y="44"/>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21" name="Freeform 32">
              <a:extLst>
                <a:ext uri="{FF2B5EF4-FFF2-40B4-BE49-F238E27FC236}">
                  <a16:creationId xmlns:a16="http://schemas.microsoft.com/office/drawing/2014/main" id="{06BE149D-1EDE-654C-9C92-90B2918EE302}"/>
                </a:ext>
              </a:extLst>
            </p:cNvPr>
            <p:cNvSpPr>
              <a:spLocks/>
            </p:cNvSpPr>
            <p:nvPr/>
          </p:nvSpPr>
          <p:spPr bwMode="auto">
            <a:xfrm>
              <a:off x="9249886" y="5012083"/>
              <a:ext cx="239381" cy="160870"/>
            </a:xfrm>
            <a:custGeom>
              <a:avLst/>
              <a:gdLst>
                <a:gd name="T0" fmla="*/ 49 w 59"/>
                <a:gd name="T1" fmla="*/ 11 h 32"/>
                <a:gd name="T2" fmla="*/ 57 w 59"/>
                <a:gd name="T3" fmla="*/ 17 h 32"/>
                <a:gd name="T4" fmla="*/ 59 w 59"/>
                <a:gd name="T5" fmla="*/ 30 h 32"/>
                <a:gd name="T6" fmla="*/ 45 w 59"/>
                <a:gd name="T7" fmla="*/ 31 h 32"/>
                <a:gd name="T8" fmla="*/ 29 w 59"/>
                <a:gd name="T9" fmla="*/ 29 h 32"/>
                <a:gd name="T10" fmla="*/ 19 w 59"/>
                <a:gd name="T11" fmla="*/ 32 h 32"/>
                <a:gd name="T12" fmla="*/ 1 w 59"/>
                <a:gd name="T13" fmla="*/ 24 h 32"/>
                <a:gd name="T14" fmla="*/ 0 w 59"/>
                <a:gd name="T15" fmla="*/ 20 h 32"/>
                <a:gd name="T16" fmla="*/ 8 w 59"/>
                <a:gd name="T17" fmla="*/ 5 h 32"/>
                <a:gd name="T18" fmla="*/ 17 w 59"/>
                <a:gd name="T19" fmla="*/ 0 h 32"/>
                <a:gd name="T20" fmla="*/ 30 w 59"/>
                <a:gd name="T21" fmla="*/ 4 h 32"/>
                <a:gd name="T22" fmla="*/ 40 w 59"/>
                <a:gd name="T23" fmla="*/ 5 h 32"/>
                <a:gd name="T24" fmla="*/ 49 w 59"/>
                <a:gd name="T25"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32">
                  <a:moveTo>
                    <a:pt x="49" y="11"/>
                  </a:moveTo>
                  <a:lnTo>
                    <a:pt x="57" y="17"/>
                  </a:lnTo>
                  <a:lnTo>
                    <a:pt x="59" y="30"/>
                  </a:lnTo>
                  <a:lnTo>
                    <a:pt x="45" y="31"/>
                  </a:lnTo>
                  <a:lnTo>
                    <a:pt x="29" y="29"/>
                  </a:lnTo>
                  <a:lnTo>
                    <a:pt x="19" y="32"/>
                  </a:lnTo>
                  <a:lnTo>
                    <a:pt x="1" y="24"/>
                  </a:lnTo>
                  <a:lnTo>
                    <a:pt x="0" y="20"/>
                  </a:lnTo>
                  <a:lnTo>
                    <a:pt x="8" y="5"/>
                  </a:lnTo>
                  <a:lnTo>
                    <a:pt x="17" y="0"/>
                  </a:lnTo>
                  <a:lnTo>
                    <a:pt x="30" y="4"/>
                  </a:lnTo>
                  <a:lnTo>
                    <a:pt x="40" y="5"/>
                  </a:lnTo>
                  <a:lnTo>
                    <a:pt x="49" y="11"/>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22" name="Freeform 37">
              <a:extLst>
                <a:ext uri="{FF2B5EF4-FFF2-40B4-BE49-F238E27FC236}">
                  <a16:creationId xmlns:a16="http://schemas.microsoft.com/office/drawing/2014/main" id="{7ABB7B3D-818B-024C-B24F-D236AD3C3920}"/>
                </a:ext>
              </a:extLst>
            </p:cNvPr>
            <p:cNvSpPr>
              <a:spLocks/>
            </p:cNvSpPr>
            <p:nvPr/>
          </p:nvSpPr>
          <p:spPr bwMode="auto">
            <a:xfrm>
              <a:off x="3253266" y="2986136"/>
              <a:ext cx="288066" cy="211140"/>
            </a:xfrm>
            <a:custGeom>
              <a:avLst/>
              <a:gdLst>
                <a:gd name="T0" fmla="*/ 57 w 71"/>
                <a:gd name="T1" fmla="*/ 6 h 42"/>
                <a:gd name="T2" fmla="*/ 58 w 71"/>
                <a:gd name="T3" fmla="*/ 10 h 42"/>
                <a:gd name="T4" fmla="*/ 56 w 71"/>
                <a:gd name="T5" fmla="*/ 15 h 42"/>
                <a:gd name="T6" fmla="*/ 63 w 71"/>
                <a:gd name="T7" fmla="*/ 19 h 42"/>
                <a:gd name="T8" fmla="*/ 71 w 71"/>
                <a:gd name="T9" fmla="*/ 19 h 42"/>
                <a:gd name="T10" fmla="*/ 71 w 71"/>
                <a:gd name="T11" fmla="*/ 27 h 42"/>
                <a:gd name="T12" fmla="*/ 64 w 71"/>
                <a:gd name="T13" fmla="*/ 31 h 42"/>
                <a:gd name="T14" fmla="*/ 51 w 71"/>
                <a:gd name="T15" fmla="*/ 28 h 42"/>
                <a:gd name="T16" fmla="*/ 48 w 71"/>
                <a:gd name="T17" fmla="*/ 37 h 42"/>
                <a:gd name="T18" fmla="*/ 40 w 71"/>
                <a:gd name="T19" fmla="*/ 37 h 42"/>
                <a:gd name="T20" fmla="*/ 38 w 71"/>
                <a:gd name="T21" fmla="*/ 34 h 42"/>
                <a:gd name="T22" fmla="*/ 29 w 71"/>
                <a:gd name="T23" fmla="*/ 41 h 42"/>
                <a:gd name="T24" fmla="*/ 21 w 71"/>
                <a:gd name="T25" fmla="*/ 42 h 42"/>
                <a:gd name="T26" fmla="*/ 13 w 71"/>
                <a:gd name="T27" fmla="*/ 38 h 42"/>
                <a:gd name="T28" fmla="*/ 8 w 71"/>
                <a:gd name="T29" fmla="*/ 29 h 42"/>
                <a:gd name="T30" fmla="*/ 0 w 71"/>
                <a:gd name="T31" fmla="*/ 32 h 42"/>
                <a:gd name="T32" fmla="*/ 0 w 71"/>
                <a:gd name="T33" fmla="*/ 22 h 42"/>
                <a:gd name="T34" fmla="*/ 11 w 71"/>
                <a:gd name="T35" fmla="*/ 11 h 42"/>
                <a:gd name="T36" fmla="*/ 11 w 71"/>
                <a:gd name="T37" fmla="*/ 6 h 42"/>
                <a:gd name="T38" fmla="*/ 18 w 71"/>
                <a:gd name="T39" fmla="*/ 8 h 42"/>
                <a:gd name="T40" fmla="*/ 22 w 71"/>
                <a:gd name="T41" fmla="*/ 4 h 42"/>
                <a:gd name="T42" fmla="*/ 36 w 71"/>
                <a:gd name="T43" fmla="*/ 4 h 42"/>
                <a:gd name="T44" fmla="*/ 40 w 71"/>
                <a:gd name="T45" fmla="*/ 0 h 42"/>
                <a:gd name="T46" fmla="*/ 57 w 71"/>
                <a:gd name="T47"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42">
                  <a:moveTo>
                    <a:pt x="57" y="6"/>
                  </a:moveTo>
                  <a:lnTo>
                    <a:pt x="58" y="10"/>
                  </a:lnTo>
                  <a:lnTo>
                    <a:pt x="56" y="15"/>
                  </a:lnTo>
                  <a:lnTo>
                    <a:pt x="63" y="19"/>
                  </a:lnTo>
                  <a:lnTo>
                    <a:pt x="71" y="19"/>
                  </a:lnTo>
                  <a:lnTo>
                    <a:pt x="71" y="27"/>
                  </a:lnTo>
                  <a:lnTo>
                    <a:pt x="64" y="31"/>
                  </a:lnTo>
                  <a:lnTo>
                    <a:pt x="51" y="28"/>
                  </a:lnTo>
                  <a:lnTo>
                    <a:pt x="48" y="37"/>
                  </a:lnTo>
                  <a:lnTo>
                    <a:pt x="40" y="37"/>
                  </a:lnTo>
                  <a:lnTo>
                    <a:pt x="38" y="34"/>
                  </a:lnTo>
                  <a:lnTo>
                    <a:pt x="29" y="41"/>
                  </a:lnTo>
                  <a:lnTo>
                    <a:pt x="21" y="42"/>
                  </a:lnTo>
                  <a:lnTo>
                    <a:pt x="13" y="38"/>
                  </a:lnTo>
                  <a:lnTo>
                    <a:pt x="8" y="29"/>
                  </a:lnTo>
                  <a:lnTo>
                    <a:pt x="0" y="32"/>
                  </a:lnTo>
                  <a:lnTo>
                    <a:pt x="0" y="22"/>
                  </a:lnTo>
                  <a:lnTo>
                    <a:pt x="11" y="11"/>
                  </a:lnTo>
                  <a:lnTo>
                    <a:pt x="11" y="6"/>
                  </a:lnTo>
                  <a:lnTo>
                    <a:pt x="18" y="8"/>
                  </a:lnTo>
                  <a:lnTo>
                    <a:pt x="22" y="4"/>
                  </a:lnTo>
                  <a:lnTo>
                    <a:pt x="36" y="4"/>
                  </a:lnTo>
                  <a:lnTo>
                    <a:pt x="40" y="0"/>
                  </a:lnTo>
                  <a:lnTo>
                    <a:pt x="57" y="6"/>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23" name="Freeform 39">
              <a:extLst>
                <a:ext uri="{FF2B5EF4-FFF2-40B4-BE49-F238E27FC236}">
                  <a16:creationId xmlns:a16="http://schemas.microsoft.com/office/drawing/2014/main" id="{7D6F15BA-494A-B94E-A8AA-99387984EEB8}"/>
                </a:ext>
              </a:extLst>
            </p:cNvPr>
            <p:cNvSpPr>
              <a:spLocks/>
            </p:cNvSpPr>
            <p:nvPr/>
          </p:nvSpPr>
          <p:spPr bwMode="auto">
            <a:xfrm>
              <a:off x="10820047" y="5866701"/>
              <a:ext cx="166348" cy="196060"/>
            </a:xfrm>
            <a:custGeom>
              <a:avLst/>
              <a:gdLst>
                <a:gd name="T0" fmla="*/ 33 w 41"/>
                <a:gd name="T1" fmla="*/ 29 h 39"/>
                <a:gd name="T2" fmla="*/ 19 w 41"/>
                <a:gd name="T3" fmla="*/ 39 h 39"/>
                <a:gd name="T4" fmla="*/ 3 w 41"/>
                <a:gd name="T5" fmla="*/ 33 h 39"/>
                <a:gd name="T6" fmla="*/ 0 w 41"/>
                <a:gd name="T7" fmla="*/ 15 h 39"/>
                <a:gd name="T8" fmla="*/ 7 w 41"/>
                <a:gd name="T9" fmla="*/ 6 h 39"/>
                <a:gd name="T10" fmla="*/ 25 w 41"/>
                <a:gd name="T11" fmla="*/ 0 h 39"/>
                <a:gd name="T12" fmla="*/ 36 w 41"/>
                <a:gd name="T13" fmla="*/ 0 h 39"/>
                <a:gd name="T14" fmla="*/ 41 w 41"/>
                <a:gd name="T15" fmla="*/ 8 h 39"/>
                <a:gd name="T16" fmla="*/ 35 w 41"/>
                <a:gd name="T17" fmla="*/ 17 h 39"/>
                <a:gd name="T18" fmla="*/ 33 w 41"/>
                <a:gd name="T19" fmla="*/ 2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39">
                  <a:moveTo>
                    <a:pt x="33" y="29"/>
                  </a:moveTo>
                  <a:lnTo>
                    <a:pt x="19" y="39"/>
                  </a:lnTo>
                  <a:lnTo>
                    <a:pt x="3" y="33"/>
                  </a:lnTo>
                  <a:lnTo>
                    <a:pt x="0" y="15"/>
                  </a:lnTo>
                  <a:lnTo>
                    <a:pt x="7" y="6"/>
                  </a:lnTo>
                  <a:lnTo>
                    <a:pt x="25" y="0"/>
                  </a:lnTo>
                  <a:lnTo>
                    <a:pt x="36" y="0"/>
                  </a:lnTo>
                  <a:lnTo>
                    <a:pt x="41" y="8"/>
                  </a:lnTo>
                  <a:lnTo>
                    <a:pt x="35" y="17"/>
                  </a:lnTo>
                  <a:lnTo>
                    <a:pt x="33" y="29"/>
                  </a:lnTo>
                  <a:close/>
                </a:path>
              </a:pathLst>
            </a:custGeom>
            <a:solidFill>
              <a:schemeClr val="accent2"/>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24" name="Freeform 40">
              <a:extLst>
                <a:ext uri="{FF2B5EF4-FFF2-40B4-BE49-F238E27FC236}">
                  <a16:creationId xmlns:a16="http://schemas.microsoft.com/office/drawing/2014/main" id="{08B9C6D8-948B-824E-B9C4-29D8D15117B9}"/>
                </a:ext>
              </a:extLst>
            </p:cNvPr>
            <p:cNvSpPr>
              <a:spLocks/>
            </p:cNvSpPr>
            <p:nvPr/>
          </p:nvSpPr>
          <p:spPr bwMode="auto">
            <a:xfrm>
              <a:off x="7927224" y="2418062"/>
              <a:ext cx="3817878" cy="3428529"/>
            </a:xfrm>
            <a:custGeom>
              <a:avLst/>
              <a:gdLst>
                <a:gd name="T0" fmla="*/ 872 w 941"/>
                <a:gd name="T1" fmla="*/ 114 h 682"/>
                <a:gd name="T2" fmla="*/ 932 w 941"/>
                <a:gd name="T3" fmla="*/ 118 h 682"/>
                <a:gd name="T4" fmla="*/ 919 w 941"/>
                <a:gd name="T5" fmla="*/ 164 h 682"/>
                <a:gd name="T6" fmla="*/ 928 w 941"/>
                <a:gd name="T7" fmla="*/ 214 h 682"/>
                <a:gd name="T8" fmla="*/ 895 w 941"/>
                <a:gd name="T9" fmla="*/ 232 h 682"/>
                <a:gd name="T10" fmla="*/ 873 w 941"/>
                <a:gd name="T11" fmla="*/ 251 h 682"/>
                <a:gd name="T12" fmla="*/ 825 w 941"/>
                <a:gd name="T13" fmla="*/ 291 h 682"/>
                <a:gd name="T14" fmla="*/ 813 w 941"/>
                <a:gd name="T15" fmla="*/ 265 h 682"/>
                <a:gd name="T16" fmla="*/ 771 w 941"/>
                <a:gd name="T17" fmla="*/ 289 h 682"/>
                <a:gd name="T18" fmla="*/ 781 w 941"/>
                <a:gd name="T19" fmla="*/ 317 h 682"/>
                <a:gd name="T20" fmla="*/ 833 w 941"/>
                <a:gd name="T21" fmla="*/ 325 h 682"/>
                <a:gd name="T22" fmla="*/ 827 w 941"/>
                <a:gd name="T23" fmla="*/ 354 h 682"/>
                <a:gd name="T24" fmla="*/ 849 w 941"/>
                <a:gd name="T25" fmla="*/ 410 h 682"/>
                <a:gd name="T26" fmla="*/ 880 w 941"/>
                <a:gd name="T27" fmla="*/ 466 h 682"/>
                <a:gd name="T28" fmla="*/ 903 w 941"/>
                <a:gd name="T29" fmla="*/ 517 h 682"/>
                <a:gd name="T30" fmla="*/ 871 w 941"/>
                <a:gd name="T31" fmla="*/ 593 h 682"/>
                <a:gd name="T32" fmla="*/ 801 w 941"/>
                <a:gd name="T33" fmla="*/ 642 h 682"/>
                <a:gd name="T34" fmla="*/ 744 w 941"/>
                <a:gd name="T35" fmla="*/ 659 h 682"/>
                <a:gd name="T36" fmla="*/ 727 w 941"/>
                <a:gd name="T37" fmla="*/ 659 h 682"/>
                <a:gd name="T38" fmla="*/ 664 w 941"/>
                <a:gd name="T39" fmla="*/ 642 h 682"/>
                <a:gd name="T40" fmla="*/ 624 w 941"/>
                <a:gd name="T41" fmla="*/ 629 h 682"/>
                <a:gd name="T42" fmla="*/ 576 w 941"/>
                <a:gd name="T43" fmla="*/ 640 h 682"/>
                <a:gd name="T44" fmla="*/ 569 w 941"/>
                <a:gd name="T45" fmla="*/ 649 h 682"/>
                <a:gd name="T46" fmla="*/ 535 w 941"/>
                <a:gd name="T47" fmla="*/ 627 h 682"/>
                <a:gd name="T48" fmla="*/ 494 w 941"/>
                <a:gd name="T49" fmla="*/ 582 h 682"/>
                <a:gd name="T50" fmla="*/ 491 w 941"/>
                <a:gd name="T51" fmla="*/ 527 h 682"/>
                <a:gd name="T52" fmla="*/ 456 w 941"/>
                <a:gd name="T53" fmla="*/ 505 h 682"/>
                <a:gd name="T54" fmla="*/ 401 w 941"/>
                <a:gd name="T55" fmla="*/ 508 h 682"/>
                <a:gd name="T56" fmla="*/ 356 w 941"/>
                <a:gd name="T57" fmla="*/ 520 h 682"/>
                <a:gd name="T58" fmla="*/ 321 w 941"/>
                <a:gd name="T59" fmla="*/ 520 h 682"/>
                <a:gd name="T60" fmla="*/ 253 w 941"/>
                <a:gd name="T61" fmla="*/ 508 h 682"/>
                <a:gd name="T62" fmla="*/ 199 w 941"/>
                <a:gd name="T63" fmla="*/ 478 h 682"/>
                <a:gd name="T64" fmla="*/ 129 w 941"/>
                <a:gd name="T65" fmla="*/ 449 h 682"/>
                <a:gd name="T66" fmla="*/ 120 w 941"/>
                <a:gd name="T67" fmla="*/ 408 h 682"/>
                <a:gd name="T68" fmla="*/ 54 w 941"/>
                <a:gd name="T69" fmla="*/ 342 h 682"/>
                <a:gd name="T70" fmla="*/ 26 w 941"/>
                <a:gd name="T71" fmla="*/ 307 h 682"/>
                <a:gd name="T72" fmla="*/ 3 w 941"/>
                <a:gd name="T73" fmla="*/ 280 h 682"/>
                <a:gd name="T74" fmla="*/ 42 w 941"/>
                <a:gd name="T75" fmla="*/ 264 h 682"/>
                <a:gd name="T76" fmla="*/ 91 w 941"/>
                <a:gd name="T77" fmla="*/ 230 h 682"/>
                <a:gd name="T78" fmla="*/ 68 w 941"/>
                <a:gd name="T79" fmla="*/ 172 h 682"/>
                <a:gd name="T80" fmla="*/ 136 w 941"/>
                <a:gd name="T81" fmla="*/ 130 h 682"/>
                <a:gd name="T82" fmla="*/ 151 w 941"/>
                <a:gd name="T83" fmla="*/ 85 h 682"/>
                <a:gd name="T84" fmla="*/ 213 w 941"/>
                <a:gd name="T85" fmla="*/ 116 h 682"/>
                <a:gd name="T86" fmla="*/ 267 w 941"/>
                <a:gd name="T87" fmla="*/ 168 h 682"/>
                <a:gd name="T88" fmla="*/ 343 w 941"/>
                <a:gd name="T89" fmla="*/ 205 h 682"/>
                <a:gd name="T90" fmla="*/ 433 w 941"/>
                <a:gd name="T91" fmla="*/ 219 h 682"/>
                <a:gd name="T92" fmla="*/ 512 w 941"/>
                <a:gd name="T93" fmla="*/ 241 h 682"/>
                <a:gd name="T94" fmla="*/ 591 w 941"/>
                <a:gd name="T95" fmla="*/ 214 h 682"/>
                <a:gd name="T96" fmla="*/ 590 w 941"/>
                <a:gd name="T97" fmla="*/ 182 h 682"/>
                <a:gd name="T98" fmla="*/ 632 w 941"/>
                <a:gd name="T99" fmla="*/ 164 h 682"/>
                <a:gd name="T100" fmla="*/ 687 w 941"/>
                <a:gd name="T101" fmla="*/ 134 h 682"/>
                <a:gd name="T102" fmla="*/ 659 w 941"/>
                <a:gd name="T103" fmla="*/ 108 h 682"/>
                <a:gd name="T104" fmla="*/ 616 w 941"/>
                <a:gd name="T105" fmla="*/ 107 h 682"/>
                <a:gd name="T106" fmla="*/ 652 w 941"/>
                <a:gd name="T107" fmla="*/ 66 h 682"/>
                <a:gd name="T108" fmla="*/ 642 w 941"/>
                <a:gd name="T109" fmla="*/ 18 h 682"/>
                <a:gd name="T110" fmla="*/ 672 w 941"/>
                <a:gd name="T111" fmla="*/ 0 h 682"/>
                <a:gd name="T112" fmla="*/ 757 w 941"/>
                <a:gd name="T113" fmla="*/ 42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1" h="682">
                  <a:moveTo>
                    <a:pt x="791" y="74"/>
                  </a:moveTo>
                  <a:lnTo>
                    <a:pt x="823" y="80"/>
                  </a:lnTo>
                  <a:lnTo>
                    <a:pt x="852" y="95"/>
                  </a:lnTo>
                  <a:lnTo>
                    <a:pt x="872" y="114"/>
                  </a:lnTo>
                  <a:lnTo>
                    <a:pt x="896" y="114"/>
                  </a:lnTo>
                  <a:lnTo>
                    <a:pt x="905" y="106"/>
                  </a:lnTo>
                  <a:lnTo>
                    <a:pt x="927" y="100"/>
                  </a:lnTo>
                  <a:lnTo>
                    <a:pt x="932" y="118"/>
                  </a:lnTo>
                  <a:lnTo>
                    <a:pt x="930" y="126"/>
                  </a:lnTo>
                  <a:lnTo>
                    <a:pt x="940" y="148"/>
                  </a:lnTo>
                  <a:lnTo>
                    <a:pt x="941" y="168"/>
                  </a:lnTo>
                  <a:lnTo>
                    <a:pt x="919" y="164"/>
                  </a:lnTo>
                  <a:lnTo>
                    <a:pt x="909" y="171"/>
                  </a:lnTo>
                  <a:lnTo>
                    <a:pt x="924" y="189"/>
                  </a:lnTo>
                  <a:lnTo>
                    <a:pt x="936" y="213"/>
                  </a:lnTo>
                  <a:lnTo>
                    <a:pt x="928" y="214"/>
                  </a:lnTo>
                  <a:lnTo>
                    <a:pt x="934" y="224"/>
                  </a:lnTo>
                  <a:lnTo>
                    <a:pt x="916" y="212"/>
                  </a:lnTo>
                  <a:lnTo>
                    <a:pt x="916" y="223"/>
                  </a:lnTo>
                  <a:lnTo>
                    <a:pt x="895" y="232"/>
                  </a:lnTo>
                  <a:lnTo>
                    <a:pt x="904" y="243"/>
                  </a:lnTo>
                  <a:lnTo>
                    <a:pt x="889" y="243"/>
                  </a:lnTo>
                  <a:lnTo>
                    <a:pt x="877" y="236"/>
                  </a:lnTo>
                  <a:lnTo>
                    <a:pt x="873" y="251"/>
                  </a:lnTo>
                  <a:lnTo>
                    <a:pt x="861" y="262"/>
                  </a:lnTo>
                  <a:lnTo>
                    <a:pt x="853" y="275"/>
                  </a:lnTo>
                  <a:lnTo>
                    <a:pt x="833" y="281"/>
                  </a:lnTo>
                  <a:lnTo>
                    <a:pt x="825" y="291"/>
                  </a:lnTo>
                  <a:lnTo>
                    <a:pt x="809" y="296"/>
                  </a:lnTo>
                  <a:lnTo>
                    <a:pt x="814" y="287"/>
                  </a:lnTo>
                  <a:lnTo>
                    <a:pt x="806" y="279"/>
                  </a:lnTo>
                  <a:lnTo>
                    <a:pt x="813" y="265"/>
                  </a:lnTo>
                  <a:lnTo>
                    <a:pt x="799" y="254"/>
                  </a:lnTo>
                  <a:lnTo>
                    <a:pt x="788" y="261"/>
                  </a:lnTo>
                  <a:lnTo>
                    <a:pt x="776" y="275"/>
                  </a:lnTo>
                  <a:lnTo>
                    <a:pt x="771" y="289"/>
                  </a:lnTo>
                  <a:lnTo>
                    <a:pt x="755" y="290"/>
                  </a:lnTo>
                  <a:lnTo>
                    <a:pt x="751" y="299"/>
                  </a:lnTo>
                  <a:lnTo>
                    <a:pt x="766" y="313"/>
                  </a:lnTo>
                  <a:lnTo>
                    <a:pt x="781" y="317"/>
                  </a:lnTo>
                  <a:lnTo>
                    <a:pt x="786" y="326"/>
                  </a:lnTo>
                  <a:lnTo>
                    <a:pt x="802" y="332"/>
                  </a:lnTo>
                  <a:lnTo>
                    <a:pt x="815" y="317"/>
                  </a:lnTo>
                  <a:lnTo>
                    <a:pt x="833" y="325"/>
                  </a:lnTo>
                  <a:lnTo>
                    <a:pt x="845" y="326"/>
                  </a:lnTo>
                  <a:lnTo>
                    <a:pt x="852" y="337"/>
                  </a:lnTo>
                  <a:lnTo>
                    <a:pt x="830" y="343"/>
                  </a:lnTo>
                  <a:lnTo>
                    <a:pt x="827" y="354"/>
                  </a:lnTo>
                  <a:lnTo>
                    <a:pt x="815" y="364"/>
                  </a:lnTo>
                  <a:lnTo>
                    <a:pt x="811" y="378"/>
                  </a:lnTo>
                  <a:lnTo>
                    <a:pt x="834" y="390"/>
                  </a:lnTo>
                  <a:lnTo>
                    <a:pt x="849" y="410"/>
                  </a:lnTo>
                  <a:lnTo>
                    <a:pt x="867" y="429"/>
                  </a:lnTo>
                  <a:lnTo>
                    <a:pt x="884" y="445"/>
                  </a:lnTo>
                  <a:lnTo>
                    <a:pt x="889" y="461"/>
                  </a:lnTo>
                  <a:lnTo>
                    <a:pt x="880" y="466"/>
                  </a:lnTo>
                  <a:lnTo>
                    <a:pt x="888" y="477"/>
                  </a:lnTo>
                  <a:lnTo>
                    <a:pt x="900" y="484"/>
                  </a:lnTo>
                  <a:lnTo>
                    <a:pt x="903" y="501"/>
                  </a:lnTo>
                  <a:lnTo>
                    <a:pt x="903" y="517"/>
                  </a:lnTo>
                  <a:lnTo>
                    <a:pt x="894" y="519"/>
                  </a:lnTo>
                  <a:lnTo>
                    <a:pt x="888" y="541"/>
                  </a:lnTo>
                  <a:lnTo>
                    <a:pt x="881" y="569"/>
                  </a:lnTo>
                  <a:lnTo>
                    <a:pt x="871" y="593"/>
                  </a:lnTo>
                  <a:lnTo>
                    <a:pt x="851" y="613"/>
                  </a:lnTo>
                  <a:lnTo>
                    <a:pt x="830" y="630"/>
                  </a:lnTo>
                  <a:lnTo>
                    <a:pt x="810" y="632"/>
                  </a:lnTo>
                  <a:lnTo>
                    <a:pt x="801" y="642"/>
                  </a:lnTo>
                  <a:lnTo>
                    <a:pt x="793" y="635"/>
                  </a:lnTo>
                  <a:lnTo>
                    <a:pt x="785" y="645"/>
                  </a:lnTo>
                  <a:lnTo>
                    <a:pt x="762" y="656"/>
                  </a:lnTo>
                  <a:lnTo>
                    <a:pt x="744" y="659"/>
                  </a:lnTo>
                  <a:lnTo>
                    <a:pt x="742" y="681"/>
                  </a:lnTo>
                  <a:lnTo>
                    <a:pt x="732" y="682"/>
                  </a:lnTo>
                  <a:lnTo>
                    <a:pt x="725" y="667"/>
                  </a:lnTo>
                  <a:lnTo>
                    <a:pt x="727" y="659"/>
                  </a:lnTo>
                  <a:lnTo>
                    <a:pt x="702" y="652"/>
                  </a:lnTo>
                  <a:lnTo>
                    <a:pt x="694" y="656"/>
                  </a:lnTo>
                  <a:lnTo>
                    <a:pt x="675" y="650"/>
                  </a:lnTo>
                  <a:lnTo>
                    <a:pt x="664" y="642"/>
                  </a:lnTo>
                  <a:lnTo>
                    <a:pt x="665" y="630"/>
                  </a:lnTo>
                  <a:lnTo>
                    <a:pt x="648" y="626"/>
                  </a:lnTo>
                  <a:lnTo>
                    <a:pt x="638" y="618"/>
                  </a:lnTo>
                  <a:lnTo>
                    <a:pt x="624" y="629"/>
                  </a:lnTo>
                  <a:lnTo>
                    <a:pt x="608" y="632"/>
                  </a:lnTo>
                  <a:lnTo>
                    <a:pt x="593" y="632"/>
                  </a:lnTo>
                  <a:lnTo>
                    <a:pt x="585" y="637"/>
                  </a:lnTo>
                  <a:lnTo>
                    <a:pt x="576" y="640"/>
                  </a:lnTo>
                  <a:lnTo>
                    <a:pt x="583" y="663"/>
                  </a:lnTo>
                  <a:lnTo>
                    <a:pt x="573" y="663"/>
                  </a:lnTo>
                  <a:lnTo>
                    <a:pt x="571" y="658"/>
                  </a:lnTo>
                  <a:lnTo>
                    <a:pt x="569" y="649"/>
                  </a:lnTo>
                  <a:lnTo>
                    <a:pt x="557" y="656"/>
                  </a:lnTo>
                  <a:lnTo>
                    <a:pt x="548" y="652"/>
                  </a:lnTo>
                  <a:lnTo>
                    <a:pt x="533" y="644"/>
                  </a:lnTo>
                  <a:lnTo>
                    <a:pt x="535" y="627"/>
                  </a:lnTo>
                  <a:lnTo>
                    <a:pt x="523" y="623"/>
                  </a:lnTo>
                  <a:lnTo>
                    <a:pt x="515" y="604"/>
                  </a:lnTo>
                  <a:lnTo>
                    <a:pt x="497" y="607"/>
                  </a:lnTo>
                  <a:lnTo>
                    <a:pt x="494" y="582"/>
                  </a:lnTo>
                  <a:lnTo>
                    <a:pt x="507" y="565"/>
                  </a:lnTo>
                  <a:lnTo>
                    <a:pt x="504" y="548"/>
                  </a:lnTo>
                  <a:lnTo>
                    <a:pt x="500" y="532"/>
                  </a:lnTo>
                  <a:lnTo>
                    <a:pt x="491" y="527"/>
                  </a:lnTo>
                  <a:lnTo>
                    <a:pt x="482" y="515"/>
                  </a:lnTo>
                  <a:lnTo>
                    <a:pt x="472" y="516"/>
                  </a:lnTo>
                  <a:lnTo>
                    <a:pt x="452" y="513"/>
                  </a:lnTo>
                  <a:lnTo>
                    <a:pt x="456" y="505"/>
                  </a:lnTo>
                  <a:lnTo>
                    <a:pt x="445" y="492"/>
                  </a:lnTo>
                  <a:lnTo>
                    <a:pt x="434" y="500"/>
                  </a:lnTo>
                  <a:lnTo>
                    <a:pt x="418" y="495"/>
                  </a:lnTo>
                  <a:lnTo>
                    <a:pt x="401" y="508"/>
                  </a:lnTo>
                  <a:lnTo>
                    <a:pt x="389" y="524"/>
                  </a:lnTo>
                  <a:lnTo>
                    <a:pt x="375" y="527"/>
                  </a:lnTo>
                  <a:lnTo>
                    <a:pt x="366" y="521"/>
                  </a:lnTo>
                  <a:lnTo>
                    <a:pt x="356" y="520"/>
                  </a:lnTo>
                  <a:lnTo>
                    <a:pt x="343" y="516"/>
                  </a:lnTo>
                  <a:lnTo>
                    <a:pt x="334" y="521"/>
                  </a:lnTo>
                  <a:lnTo>
                    <a:pt x="326" y="536"/>
                  </a:lnTo>
                  <a:lnTo>
                    <a:pt x="321" y="520"/>
                  </a:lnTo>
                  <a:lnTo>
                    <a:pt x="311" y="524"/>
                  </a:lnTo>
                  <a:lnTo>
                    <a:pt x="290" y="522"/>
                  </a:lnTo>
                  <a:lnTo>
                    <a:pt x="269" y="517"/>
                  </a:lnTo>
                  <a:lnTo>
                    <a:pt x="253" y="508"/>
                  </a:lnTo>
                  <a:lnTo>
                    <a:pt x="238" y="504"/>
                  </a:lnTo>
                  <a:lnTo>
                    <a:pt x="230" y="494"/>
                  </a:lnTo>
                  <a:lnTo>
                    <a:pt x="219" y="491"/>
                  </a:lnTo>
                  <a:lnTo>
                    <a:pt x="199" y="478"/>
                  </a:lnTo>
                  <a:lnTo>
                    <a:pt x="183" y="472"/>
                  </a:lnTo>
                  <a:lnTo>
                    <a:pt x="177" y="476"/>
                  </a:lnTo>
                  <a:lnTo>
                    <a:pt x="149" y="462"/>
                  </a:lnTo>
                  <a:lnTo>
                    <a:pt x="129" y="449"/>
                  </a:lnTo>
                  <a:lnTo>
                    <a:pt x="119" y="426"/>
                  </a:lnTo>
                  <a:lnTo>
                    <a:pt x="132" y="429"/>
                  </a:lnTo>
                  <a:lnTo>
                    <a:pt x="130" y="418"/>
                  </a:lnTo>
                  <a:lnTo>
                    <a:pt x="120" y="408"/>
                  </a:lnTo>
                  <a:lnTo>
                    <a:pt x="118" y="391"/>
                  </a:lnTo>
                  <a:lnTo>
                    <a:pt x="93" y="366"/>
                  </a:lnTo>
                  <a:lnTo>
                    <a:pt x="63" y="358"/>
                  </a:lnTo>
                  <a:lnTo>
                    <a:pt x="54" y="342"/>
                  </a:lnTo>
                  <a:lnTo>
                    <a:pt x="38" y="333"/>
                  </a:lnTo>
                  <a:lnTo>
                    <a:pt x="34" y="327"/>
                  </a:lnTo>
                  <a:lnTo>
                    <a:pt x="28" y="315"/>
                  </a:lnTo>
                  <a:lnTo>
                    <a:pt x="26" y="307"/>
                  </a:lnTo>
                  <a:lnTo>
                    <a:pt x="15" y="302"/>
                  </a:lnTo>
                  <a:lnTo>
                    <a:pt x="9" y="304"/>
                  </a:lnTo>
                  <a:lnTo>
                    <a:pt x="0" y="285"/>
                  </a:lnTo>
                  <a:lnTo>
                    <a:pt x="3" y="280"/>
                  </a:lnTo>
                  <a:lnTo>
                    <a:pt x="0" y="276"/>
                  </a:lnTo>
                  <a:lnTo>
                    <a:pt x="13" y="266"/>
                  </a:lnTo>
                  <a:lnTo>
                    <a:pt x="23" y="262"/>
                  </a:lnTo>
                  <a:lnTo>
                    <a:pt x="42" y="264"/>
                  </a:lnTo>
                  <a:lnTo>
                    <a:pt x="44" y="252"/>
                  </a:lnTo>
                  <a:lnTo>
                    <a:pt x="65" y="249"/>
                  </a:lnTo>
                  <a:lnTo>
                    <a:pt x="68" y="241"/>
                  </a:lnTo>
                  <a:lnTo>
                    <a:pt x="91" y="230"/>
                  </a:lnTo>
                  <a:lnTo>
                    <a:pt x="92" y="225"/>
                  </a:lnTo>
                  <a:lnTo>
                    <a:pt x="87" y="213"/>
                  </a:lnTo>
                  <a:lnTo>
                    <a:pt x="96" y="208"/>
                  </a:lnTo>
                  <a:lnTo>
                    <a:pt x="68" y="172"/>
                  </a:lnTo>
                  <a:lnTo>
                    <a:pt x="98" y="164"/>
                  </a:lnTo>
                  <a:lnTo>
                    <a:pt x="104" y="160"/>
                  </a:lnTo>
                  <a:lnTo>
                    <a:pt x="101" y="123"/>
                  </a:lnTo>
                  <a:lnTo>
                    <a:pt x="136" y="130"/>
                  </a:lnTo>
                  <a:lnTo>
                    <a:pt x="141" y="121"/>
                  </a:lnTo>
                  <a:lnTo>
                    <a:pt x="133" y="100"/>
                  </a:lnTo>
                  <a:lnTo>
                    <a:pt x="146" y="98"/>
                  </a:lnTo>
                  <a:lnTo>
                    <a:pt x="151" y="85"/>
                  </a:lnTo>
                  <a:lnTo>
                    <a:pt x="157" y="83"/>
                  </a:lnTo>
                  <a:lnTo>
                    <a:pt x="168" y="97"/>
                  </a:lnTo>
                  <a:lnTo>
                    <a:pt x="186" y="108"/>
                  </a:lnTo>
                  <a:lnTo>
                    <a:pt x="213" y="116"/>
                  </a:lnTo>
                  <a:lnTo>
                    <a:pt x="232" y="132"/>
                  </a:lnTo>
                  <a:lnTo>
                    <a:pt x="236" y="156"/>
                  </a:lnTo>
                  <a:lnTo>
                    <a:pt x="246" y="165"/>
                  </a:lnTo>
                  <a:lnTo>
                    <a:pt x="267" y="168"/>
                  </a:lnTo>
                  <a:lnTo>
                    <a:pt x="290" y="171"/>
                  </a:lnTo>
                  <a:lnTo>
                    <a:pt x="316" y="184"/>
                  </a:lnTo>
                  <a:lnTo>
                    <a:pt x="327" y="186"/>
                  </a:lnTo>
                  <a:lnTo>
                    <a:pt x="343" y="205"/>
                  </a:lnTo>
                  <a:lnTo>
                    <a:pt x="358" y="217"/>
                  </a:lnTo>
                  <a:lnTo>
                    <a:pt x="376" y="217"/>
                  </a:lnTo>
                  <a:lnTo>
                    <a:pt x="412" y="222"/>
                  </a:lnTo>
                  <a:lnTo>
                    <a:pt x="433" y="219"/>
                  </a:lnTo>
                  <a:lnTo>
                    <a:pt x="451" y="222"/>
                  </a:lnTo>
                  <a:lnTo>
                    <a:pt x="481" y="234"/>
                  </a:lnTo>
                  <a:lnTo>
                    <a:pt x="502" y="234"/>
                  </a:lnTo>
                  <a:lnTo>
                    <a:pt x="512" y="241"/>
                  </a:lnTo>
                  <a:lnTo>
                    <a:pt x="527" y="230"/>
                  </a:lnTo>
                  <a:lnTo>
                    <a:pt x="550" y="222"/>
                  </a:lnTo>
                  <a:lnTo>
                    <a:pt x="575" y="222"/>
                  </a:lnTo>
                  <a:lnTo>
                    <a:pt x="591" y="214"/>
                  </a:lnTo>
                  <a:lnTo>
                    <a:pt x="598" y="203"/>
                  </a:lnTo>
                  <a:lnTo>
                    <a:pt x="606" y="196"/>
                  </a:lnTo>
                  <a:lnTo>
                    <a:pt x="600" y="190"/>
                  </a:lnTo>
                  <a:lnTo>
                    <a:pt x="590" y="182"/>
                  </a:lnTo>
                  <a:lnTo>
                    <a:pt x="592" y="169"/>
                  </a:lnTo>
                  <a:lnTo>
                    <a:pt x="602" y="171"/>
                  </a:lnTo>
                  <a:lnTo>
                    <a:pt x="621" y="175"/>
                  </a:lnTo>
                  <a:lnTo>
                    <a:pt x="632" y="164"/>
                  </a:lnTo>
                  <a:lnTo>
                    <a:pt x="653" y="156"/>
                  </a:lnTo>
                  <a:lnTo>
                    <a:pt x="657" y="142"/>
                  </a:lnTo>
                  <a:lnTo>
                    <a:pt x="665" y="137"/>
                  </a:lnTo>
                  <a:lnTo>
                    <a:pt x="687" y="134"/>
                  </a:lnTo>
                  <a:lnTo>
                    <a:pt x="702" y="136"/>
                  </a:lnTo>
                  <a:lnTo>
                    <a:pt x="699" y="129"/>
                  </a:lnTo>
                  <a:lnTo>
                    <a:pt x="676" y="115"/>
                  </a:lnTo>
                  <a:lnTo>
                    <a:pt x="659" y="108"/>
                  </a:lnTo>
                  <a:lnTo>
                    <a:pt x="651" y="116"/>
                  </a:lnTo>
                  <a:lnTo>
                    <a:pt x="633" y="112"/>
                  </a:lnTo>
                  <a:lnTo>
                    <a:pt x="625" y="115"/>
                  </a:lnTo>
                  <a:lnTo>
                    <a:pt x="616" y="107"/>
                  </a:lnTo>
                  <a:lnTo>
                    <a:pt x="615" y="87"/>
                  </a:lnTo>
                  <a:lnTo>
                    <a:pt x="613" y="71"/>
                  </a:lnTo>
                  <a:lnTo>
                    <a:pt x="638" y="79"/>
                  </a:lnTo>
                  <a:lnTo>
                    <a:pt x="652" y="66"/>
                  </a:lnTo>
                  <a:lnTo>
                    <a:pt x="646" y="57"/>
                  </a:lnTo>
                  <a:lnTo>
                    <a:pt x="646" y="36"/>
                  </a:lnTo>
                  <a:lnTo>
                    <a:pt x="650" y="30"/>
                  </a:lnTo>
                  <a:lnTo>
                    <a:pt x="642" y="18"/>
                  </a:lnTo>
                  <a:lnTo>
                    <a:pt x="630" y="14"/>
                  </a:lnTo>
                  <a:lnTo>
                    <a:pt x="635" y="4"/>
                  </a:lnTo>
                  <a:lnTo>
                    <a:pt x="652" y="0"/>
                  </a:lnTo>
                  <a:lnTo>
                    <a:pt x="672" y="0"/>
                  </a:lnTo>
                  <a:lnTo>
                    <a:pt x="700" y="5"/>
                  </a:lnTo>
                  <a:lnTo>
                    <a:pt x="719" y="13"/>
                  </a:lnTo>
                  <a:lnTo>
                    <a:pt x="744" y="33"/>
                  </a:lnTo>
                  <a:lnTo>
                    <a:pt x="757" y="42"/>
                  </a:lnTo>
                  <a:lnTo>
                    <a:pt x="771" y="54"/>
                  </a:lnTo>
                  <a:lnTo>
                    <a:pt x="791" y="74"/>
                  </a:lnTo>
                  <a:close/>
                </a:path>
              </a:pathLst>
            </a:custGeom>
            <a:solidFill>
              <a:schemeClr val="accent2"/>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25" name="Freeform 48">
              <a:extLst>
                <a:ext uri="{FF2B5EF4-FFF2-40B4-BE49-F238E27FC236}">
                  <a16:creationId xmlns:a16="http://schemas.microsoft.com/office/drawing/2014/main" id="{FF4D801F-325A-2D47-9E5E-77E13BF8CE99}"/>
                </a:ext>
              </a:extLst>
            </p:cNvPr>
            <p:cNvSpPr>
              <a:spLocks/>
            </p:cNvSpPr>
            <p:nvPr/>
          </p:nvSpPr>
          <p:spPr bwMode="auto">
            <a:xfrm>
              <a:off x="5148005" y="4242928"/>
              <a:ext cx="125777" cy="70379"/>
            </a:xfrm>
            <a:custGeom>
              <a:avLst/>
              <a:gdLst>
                <a:gd name="T0" fmla="*/ 0 w 31"/>
                <a:gd name="T1" fmla="*/ 11 h 14"/>
                <a:gd name="T2" fmla="*/ 1 w 31"/>
                <a:gd name="T3" fmla="*/ 11 h 14"/>
                <a:gd name="T4" fmla="*/ 3 w 31"/>
                <a:gd name="T5" fmla="*/ 6 h 14"/>
                <a:gd name="T6" fmla="*/ 16 w 31"/>
                <a:gd name="T7" fmla="*/ 6 h 14"/>
                <a:gd name="T8" fmla="*/ 31 w 31"/>
                <a:gd name="T9" fmla="*/ 0 h 14"/>
                <a:gd name="T10" fmla="*/ 20 w 31"/>
                <a:gd name="T11" fmla="*/ 9 h 14"/>
                <a:gd name="T12" fmla="*/ 22 w 31"/>
                <a:gd name="T13" fmla="*/ 12 h 14"/>
                <a:gd name="T14" fmla="*/ 20 w 31"/>
                <a:gd name="T15" fmla="*/ 12 h 14"/>
                <a:gd name="T16" fmla="*/ 17 w 31"/>
                <a:gd name="T17" fmla="*/ 13 h 14"/>
                <a:gd name="T18" fmla="*/ 14 w 31"/>
                <a:gd name="T19" fmla="*/ 13 h 14"/>
                <a:gd name="T20" fmla="*/ 13 w 31"/>
                <a:gd name="T21" fmla="*/ 14 h 14"/>
                <a:gd name="T22" fmla="*/ 13 w 31"/>
                <a:gd name="T23" fmla="*/ 12 h 14"/>
                <a:gd name="T24" fmla="*/ 11 w 31"/>
                <a:gd name="T25" fmla="*/ 10 h 14"/>
                <a:gd name="T26" fmla="*/ 8 w 31"/>
                <a:gd name="T27" fmla="*/ 10 h 14"/>
                <a:gd name="T28" fmla="*/ 4 w 31"/>
                <a:gd name="T29" fmla="*/ 12 h 14"/>
                <a:gd name="T30" fmla="*/ 0 w 31"/>
                <a:gd name="T31"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4">
                  <a:moveTo>
                    <a:pt x="0" y="11"/>
                  </a:moveTo>
                  <a:lnTo>
                    <a:pt x="1" y="11"/>
                  </a:lnTo>
                  <a:lnTo>
                    <a:pt x="3" y="6"/>
                  </a:lnTo>
                  <a:lnTo>
                    <a:pt x="16" y="6"/>
                  </a:lnTo>
                  <a:lnTo>
                    <a:pt x="31" y="0"/>
                  </a:lnTo>
                  <a:lnTo>
                    <a:pt x="20" y="9"/>
                  </a:lnTo>
                  <a:lnTo>
                    <a:pt x="22" y="12"/>
                  </a:lnTo>
                  <a:lnTo>
                    <a:pt x="20" y="12"/>
                  </a:lnTo>
                  <a:lnTo>
                    <a:pt x="17" y="13"/>
                  </a:lnTo>
                  <a:lnTo>
                    <a:pt x="14" y="13"/>
                  </a:lnTo>
                  <a:lnTo>
                    <a:pt x="13" y="14"/>
                  </a:lnTo>
                  <a:lnTo>
                    <a:pt x="13" y="12"/>
                  </a:lnTo>
                  <a:lnTo>
                    <a:pt x="11" y="10"/>
                  </a:lnTo>
                  <a:lnTo>
                    <a:pt x="8" y="10"/>
                  </a:lnTo>
                  <a:lnTo>
                    <a:pt x="4" y="12"/>
                  </a:lnTo>
                  <a:lnTo>
                    <a:pt x="0" y="11"/>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26" name="Freeform 49">
              <a:extLst>
                <a:ext uri="{FF2B5EF4-FFF2-40B4-BE49-F238E27FC236}">
                  <a16:creationId xmlns:a16="http://schemas.microsoft.com/office/drawing/2014/main" id="{0480B91F-6774-524C-B063-03AE2531703D}"/>
                </a:ext>
              </a:extLst>
            </p:cNvPr>
            <p:cNvSpPr>
              <a:spLocks/>
            </p:cNvSpPr>
            <p:nvPr/>
          </p:nvSpPr>
          <p:spPr bwMode="auto">
            <a:xfrm>
              <a:off x="5115545" y="4293197"/>
              <a:ext cx="125777" cy="60328"/>
            </a:xfrm>
            <a:custGeom>
              <a:avLst/>
              <a:gdLst>
                <a:gd name="T0" fmla="*/ 30 w 31"/>
                <a:gd name="T1" fmla="*/ 2 h 12"/>
                <a:gd name="T2" fmla="*/ 31 w 31"/>
                <a:gd name="T3" fmla="*/ 4 h 12"/>
                <a:gd name="T4" fmla="*/ 14 w 31"/>
                <a:gd name="T5" fmla="*/ 12 h 12"/>
                <a:gd name="T6" fmla="*/ 5 w 31"/>
                <a:gd name="T7" fmla="*/ 10 h 12"/>
                <a:gd name="T8" fmla="*/ 0 w 31"/>
                <a:gd name="T9" fmla="*/ 2 h 12"/>
                <a:gd name="T10" fmla="*/ 8 w 31"/>
                <a:gd name="T11" fmla="*/ 1 h 12"/>
                <a:gd name="T12" fmla="*/ 12 w 31"/>
                <a:gd name="T13" fmla="*/ 2 h 12"/>
                <a:gd name="T14" fmla="*/ 16 w 31"/>
                <a:gd name="T15" fmla="*/ 0 h 12"/>
                <a:gd name="T16" fmla="*/ 19 w 31"/>
                <a:gd name="T17" fmla="*/ 0 h 12"/>
                <a:gd name="T18" fmla="*/ 21 w 31"/>
                <a:gd name="T19" fmla="*/ 2 h 12"/>
                <a:gd name="T20" fmla="*/ 21 w 31"/>
                <a:gd name="T21" fmla="*/ 4 h 12"/>
                <a:gd name="T22" fmla="*/ 22 w 31"/>
                <a:gd name="T23" fmla="*/ 3 h 12"/>
                <a:gd name="T24" fmla="*/ 25 w 31"/>
                <a:gd name="T25" fmla="*/ 3 h 12"/>
                <a:gd name="T26" fmla="*/ 28 w 31"/>
                <a:gd name="T27" fmla="*/ 2 h 12"/>
                <a:gd name="T28" fmla="*/ 30 w 31"/>
                <a:gd name="T29"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12">
                  <a:moveTo>
                    <a:pt x="30" y="2"/>
                  </a:moveTo>
                  <a:lnTo>
                    <a:pt x="31" y="4"/>
                  </a:lnTo>
                  <a:lnTo>
                    <a:pt x="14" y="12"/>
                  </a:lnTo>
                  <a:lnTo>
                    <a:pt x="5" y="10"/>
                  </a:lnTo>
                  <a:lnTo>
                    <a:pt x="0" y="2"/>
                  </a:lnTo>
                  <a:lnTo>
                    <a:pt x="8" y="1"/>
                  </a:lnTo>
                  <a:lnTo>
                    <a:pt x="12" y="2"/>
                  </a:lnTo>
                  <a:lnTo>
                    <a:pt x="16" y="0"/>
                  </a:lnTo>
                  <a:lnTo>
                    <a:pt x="19" y="0"/>
                  </a:lnTo>
                  <a:lnTo>
                    <a:pt x="21" y="2"/>
                  </a:lnTo>
                  <a:lnTo>
                    <a:pt x="21" y="4"/>
                  </a:lnTo>
                  <a:lnTo>
                    <a:pt x="22" y="3"/>
                  </a:lnTo>
                  <a:lnTo>
                    <a:pt x="25" y="3"/>
                  </a:lnTo>
                  <a:lnTo>
                    <a:pt x="28" y="2"/>
                  </a:lnTo>
                  <a:lnTo>
                    <a:pt x="30" y="2"/>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27" name="Freeform 50">
              <a:extLst>
                <a:ext uri="{FF2B5EF4-FFF2-40B4-BE49-F238E27FC236}">
                  <a16:creationId xmlns:a16="http://schemas.microsoft.com/office/drawing/2014/main" id="{8C7D2032-1FC7-ED48-8ED9-0FD4D0F39DEC}"/>
                </a:ext>
              </a:extLst>
            </p:cNvPr>
            <p:cNvSpPr>
              <a:spLocks/>
            </p:cNvSpPr>
            <p:nvPr/>
          </p:nvSpPr>
          <p:spPr bwMode="auto">
            <a:xfrm>
              <a:off x="3642762" y="2649315"/>
              <a:ext cx="434129" cy="261413"/>
            </a:xfrm>
            <a:custGeom>
              <a:avLst/>
              <a:gdLst>
                <a:gd name="T0" fmla="*/ 79 w 107"/>
                <a:gd name="T1" fmla="*/ 51 h 52"/>
                <a:gd name="T2" fmla="*/ 71 w 107"/>
                <a:gd name="T3" fmla="*/ 48 h 52"/>
                <a:gd name="T4" fmla="*/ 63 w 107"/>
                <a:gd name="T5" fmla="*/ 49 h 52"/>
                <a:gd name="T6" fmla="*/ 50 w 107"/>
                <a:gd name="T7" fmla="*/ 43 h 52"/>
                <a:gd name="T8" fmla="*/ 45 w 107"/>
                <a:gd name="T9" fmla="*/ 44 h 52"/>
                <a:gd name="T10" fmla="*/ 37 w 107"/>
                <a:gd name="T11" fmla="*/ 52 h 52"/>
                <a:gd name="T12" fmla="*/ 24 w 107"/>
                <a:gd name="T13" fmla="*/ 46 h 52"/>
                <a:gd name="T14" fmla="*/ 14 w 107"/>
                <a:gd name="T15" fmla="*/ 37 h 52"/>
                <a:gd name="T16" fmla="*/ 6 w 107"/>
                <a:gd name="T17" fmla="*/ 32 h 52"/>
                <a:gd name="T18" fmla="*/ 4 w 107"/>
                <a:gd name="T19" fmla="*/ 24 h 52"/>
                <a:gd name="T20" fmla="*/ 0 w 107"/>
                <a:gd name="T21" fmla="*/ 18 h 52"/>
                <a:gd name="T22" fmla="*/ 12 w 107"/>
                <a:gd name="T23" fmla="*/ 13 h 52"/>
                <a:gd name="T24" fmla="*/ 17 w 107"/>
                <a:gd name="T25" fmla="*/ 8 h 52"/>
                <a:gd name="T26" fmla="*/ 28 w 107"/>
                <a:gd name="T27" fmla="*/ 4 h 52"/>
                <a:gd name="T28" fmla="*/ 32 w 107"/>
                <a:gd name="T29" fmla="*/ 0 h 52"/>
                <a:gd name="T30" fmla="*/ 36 w 107"/>
                <a:gd name="T31" fmla="*/ 3 h 52"/>
                <a:gd name="T32" fmla="*/ 43 w 107"/>
                <a:gd name="T33" fmla="*/ 1 h 52"/>
                <a:gd name="T34" fmla="*/ 51 w 107"/>
                <a:gd name="T35" fmla="*/ 7 h 52"/>
                <a:gd name="T36" fmla="*/ 63 w 107"/>
                <a:gd name="T37" fmla="*/ 9 h 52"/>
                <a:gd name="T38" fmla="*/ 63 w 107"/>
                <a:gd name="T39" fmla="*/ 15 h 52"/>
                <a:gd name="T40" fmla="*/ 72 w 107"/>
                <a:gd name="T41" fmla="*/ 19 h 52"/>
                <a:gd name="T42" fmla="*/ 74 w 107"/>
                <a:gd name="T43" fmla="*/ 14 h 52"/>
                <a:gd name="T44" fmla="*/ 85 w 107"/>
                <a:gd name="T45" fmla="*/ 16 h 52"/>
                <a:gd name="T46" fmla="*/ 87 w 107"/>
                <a:gd name="T47" fmla="*/ 22 h 52"/>
                <a:gd name="T48" fmla="*/ 99 w 107"/>
                <a:gd name="T49" fmla="*/ 23 h 52"/>
                <a:gd name="T50" fmla="*/ 107 w 107"/>
                <a:gd name="T51" fmla="*/ 33 h 52"/>
                <a:gd name="T52" fmla="*/ 103 w 107"/>
                <a:gd name="T53" fmla="*/ 33 h 52"/>
                <a:gd name="T54" fmla="*/ 100 w 107"/>
                <a:gd name="T55" fmla="*/ 37 h 52"/>
                <a:gd name="T56" fmla="*/ 97 w 107"/>
                <a:gd name="T57" fmla="*/ 38 h 52"/>
                <a:gd name="T58" fmla="*/ 96 w 107"/>
                <a:gd name="T59" fmla="*/ 42 h 52"/>
                <a:gd name="T60" fmla="*/ 93 w 107"/>
                <a:gd name="T61" fmla="*/ 43 h 52"/>
                <a:gd name="T62" fmla="*/ 93 w 107"/>
                <a:gd name="T63" fmla="*/ 45 h 52"/>
                <a:gd name="T64" fmla="*/ 88 w 107"/>
                <a:gd name="T65" fmla="*/ 47 h 52"/>
                <a:gd name="T66" fmla="*/ 80 w 107"/>
                <a:gd name="T67" fmla="*/ 47 h 52"/>
                <a:gd name="T68" fmla="*/ 79 w 107"/>
                <a:gd name="T69" fmla="*/ 5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52">
                  <a:moveTo>
                    <a:pt x="79" y="51"/>
                  </a:moveTo>
                  <a:lnTo>
                    <a:pt x="71" y="48"/>
                  </a:lnTo>
                  <a:lnTo>
                    <a:pt x="63" y="49"/>
                  </a:lnTo>
                  <a:lnTo>
                    <a:pt x="50" y="43"/>
                  </a:lnTo>
                  <a:lnTo>
                    <a:pt x="45" y="44"/>
                  </a:lnTo>
                  <a:lnTo>
                    <a:pt x="37" y="52"/>
                  </a:lnTo>
                  <a:lnTo>
                    <a:pt x="24" y="46"/>
                  </a:lnTo>
                  <a:lnTo>
                    <a:pt x="14" y="37"/>
                  </a:lnTo>
                  <a:lnTo>
                    <a:pt x="6" y="32"/>
                  </a:lnTo>
                  <a:lnTo>
                    <a:pt x="4" y="24"/>
                  </a:lnTo>
                  <a:lnTo>
                    <a:pt x="0" y="18"/>
                  </a:lnTo>
                  <a:lnTo>
                    <a:pt x="12" y="13"/>
                  </a:lnTo>
                  <a:lnTo>
                    <a:pt x="17" y="8"/>
                  </a:lnTo>
                  <a:lnTo>
                    <a:pt x="28" y="4"/>
                  </a:lnTo>
                  <a:lnTo>
                    <a:pt x="32" y="0"/>
                  </a:lnTo>
                  <a:lnTo>
                    <a:pt x="36" y="3"/>
                  </a:lnTo>
                  <a:lnTo>
                    <a:pt x="43" y="1"/>
                  </a:lnTo>
                  <a:lnTo>
                    <a:pt x="51" y="7"/>
                  </a:lnTo>
                  <a:lnTo>
                    <a:pt x="63" y="9"/>
                  </a:lnTo>
                  <a:lnTo>
                    <a:pt x="63" y="15"/>
                  </a:lnTo>
                  <a:lnTo>
                    <a:pt x="72" y="19"/>
                  </a:lnTo>
                  <a:lnTo>
                    <a:pt x="74" y="14"/>
                  </a:lnTo>
                  <a:lnTo>
                    <a:pt x="85" y="16"/>
                  </a:lnTo>
                  <a:lnTo>
                    <a:pt x="87" y="22"/>
                  </a:lnTo>
                  <a:lnTo>
                    <a:pt x="99" y="23"/>
                  </a:lnTo>
                  <a:lnTo>
                    <a:pt x="107" y="33"/>
                  </a:lnTo>
                  <a:lnTo>
                    <a:pt x="103" y="33"/>
                  </a:lnTo>
                  <a:lnTo>
                    <a:pt x="100" y="37"/>
                  </a:lnTo>
                  <a:lnTo>
                    <a:pt x="97" y="38"/>
                  </a:lnTo>
                  <a:lnTo>
                    <a:pt x="96" y="42"/>
                  </a:lnTo>
                  <a:lnTo>
                    <a:pt x="93" y="43"/>
                  </a:lnTo>
                  <a:lnTo>
                    <a:pt x="93" y="45"/>
                  </a:lnTo>
                  <a:lnTo>
                    <a:pt x="88" y="47"/>
                  </a:lnTo>
                  <a:lnTo>
                    <a:pt x="80" y="47"/>
                  </a:lnTo>
                  <a:lnTo>
                    <a:pt x="79" y="51"/>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28" name="Freeform 51">
              <a:extLst>
                <a:ext uri="{FF2B5EF4-FFF2-40B4-BE49-F238E27FC236}">
                  <a16:creationId xmlns:a16="http://schemas.microsoft.com/office/drawing/2014/main" id="{0DF6A00C-2A5D-8045-8446-7DF13CD30056}"/>
                </a:ext>
              </a:extLst>
            </p:cNvPr>
            <p:cNvSpPr>
              <a:spLocks/>
            </p:cNvSpPr>
            <p:nvPr/>
          </p:nvSpPr>
          <p:spPr bwMode="auto">
            <a:xfrm>
              <a:off x="3237036" y="2262225"/>
              <a:ext cx="580188" cy="779214"/>
            </a:xfrm>
            <a:custGeom>
              <a:avLst/>
              <a:gdLst>
                <a:gd name="T0" fmla="*/ 58 w 143"/>
                <a:gd name="T1" fmla="*/ 0 h 155"/>
                <a:gd name="T2" fmla="*/ 59 w 143"/>
                <a:gd name="T3" fmla="*/ 8 h 155"/>
                <a:gd name="T4" fmla="*/ 75 w 143"/>
                <a:gd name="T5" fmla="*/ 12 h 155"/>
                <a:gd name="T6" fmla="*/ 75 w 143"/>
                <a:gd name="T7" fmla="*/ 20 h 155"/>
                <a:gd name="T8" fmla="*/ 90 w 143"/>
                <a:gd name="T9" fmla="*/ 16 h 155"/>
                <a:gd name="T10" fmla="*/ 99 w 143"/>
                <a:gd name="T11" fmla="*/ 10 h 155"/>
                <a:gd name="T12" fmla="*/ 117 w 143"/>
                <a:gd name="T13" fmla="*/ 18 h 155"/>
                <a:gd name="T14" fmla="*/ 125 w 143"/>
                <a:gd name="T15" fmla="*/ 25 h 155"/>
                <a:gd name="T16" fmla="*/ 129 w 143"/>
                <a:gd name="T17" fmla="*/ 35 h 155"/>
                <a:gd name="T18" fmla="*/ 125 w 143"/>
                <a:gd name="T19" fmla="*/ 40 h 155"/>
                <a:gd name="T20" fmla="*/ 131 w 143"/>
                <a:gd name="T21" fmla="*/ 47 h 155"/>
                <a:gd name="T22" fmla="*/ 136 w 143"/>
                <a:gd name="T23" fmla="*/ 58 h 155"/>
                <a:gd name="T24" fmla="*/ 136 w 143"/>
                <a:gd name="T25" fmla="*/ 65 h 155"/>
                <a:gd name="T26" fmla="*/ 143 w 143"/>
                <a:gd name="T27" fmla="*/ 78 h 155"/>
                <a:gd name="T28" fmla="*/ 136 w 143"/>
                <a:gd name="T29" fmla="*/ 80 h 155"/>
                <a:gd name="T30" fmla="*/ 132 w 143"/>
                <a:gd name="T31" fmla="*/ 77 h 155"/>
                <a:gd name="T32" fmla="*/ 128 w 143"/>
                <a:gd name="T33" fmla="*/ 81 h 155"/>
                <a:gd name="T34" fmla="*/ 117 w 143"/>
                <a:gd name="T35" fmla="*/ 85 h 155"/>
                <a:gd name="T36" fmla="*/ 112 w 143"/>
                <a:gd name="T37" fmla="*/ 90 h 155"/>
                <a:gd name="T38" fmla="*/ 100 w 143"/>
                <a:gd name="T39" fmla="*/ 95 h 155"/>
                <a:gd name="T40" fmla="*/ 104 w 143"/>
                <a:gd name="T41" fmla="*/ 101 h 155"/>
                <a:gd name="T42" fmla="*/ 106 w 143"/>
                <a:gd name="T43" fmla="*/ 109 h 155"/>
                <a:gd name="T44" fmla="*/ 114 w 143"/>
                <a:gd name="T45" fmla="*/ 114 h 155"/>
                <a:gd name="T46" fmla="*/ 124 w 143"/>
                <a:gd name="T47" fmla="*/ 123 h 155"/>
                <a:gd name="T48" fmla="*/ 119 w 143"/>
                <a:gd name="T49" fmla="*/ 132 h 155"/>
                <a:gd name="T50" fmla="*/ 113 w 143"/>
                <a:gd name="T51" fmla="*/ 135 h 155"/>
                <a:gd name="T52" fmla="*/ 117 w 143"/>
                <a:gd name="T53" fmla="*/ 148 h 155"/>
                <a:gd name="T54" fmla="*/ 115 w 143"/>
                <a:gd name="T55" fmla="*/ 151 h 155"/>
                <a:gd name="T56" fmla="*/ 110 w 143"/>
                <a:gd name="T57" fmla="*/ 147 h 155"/>
                <a:gd name="T58" fmla="*/ 102 w 143"/>
                <a:gd name="T59" fmla="*/ 147 h 155"/>
                <a:gd name="T60" fmla="*/ 91 w 143"/>
                <a:gd name="T61" fmla="*/ 150 h 155"/>
                <a:gd name="T62" fmla="*/ 76 w 143"/>
                <a:gd name="T63" fmla="*/ 149 h 155"/>
                <a:gd name="T64" fmla="*/ 75 w 143"/>
                <a:gd name="T65" fmla="*/ 155 h 155"/>
                <a:gd name="T66" fmla="*/ 66 w 143"/>
                <a:gd name="T67" fmla="*/ 149 h 155"/>
                <a:gd name="T68" fmla="*/ 61 w 143"/>
                <a:gd name="T69" fmla="*/ 150 h 155"/>
                <a:gd name="T70" fmla="*/ 44 w 143"/>
                <a:gd name="T71" fmla="*/ 144 h 155"/>
                <a:gd name="T72" fmla="*/ 40 w 143"/>
                <a:gd name="T73" fmla="*/ 148 h 155"/>
                <a:gd name="T74" fmla="*/ 26 w 143"/>
                <a:gd name="T75" fmla="*/ 148 h 155"/>
                <a:gd name="T76" fmla="*/ 28 w 143"/>
                <a:gd name="T77" fmla="*/ 134 h 155"/>
                <a:gd name="T78" fmla="*/ 35 w 143"/>
                <a:gd name="T79" fmla="*/ 120 h 155"/>
                <a:gd name="T80" fmla="*/ 12 w 143"/>
                <a:gd name="T81" fmla="*/ 116 h 155"/>
                <a:gd name="T82" fmla="*/ 4 w 143"/>
                <a:gd name="T83" fmla="*/ 111 h 155"/>
                <a:gd name="T84" fmla="*/ 5 w 143"/>
                <a:gd name="T85" fmla="*/ 102 h 155"/>
                <a:gd name="T86" fmla="*/ 2 w 143"/>
                <a:gd name="T87" fmla="*/ 97 h 155"/>
                <a:gd name="T88" fmla="*/ 3 w 143"/>
                <a:gd name="T89" fmla="*/ 84 h 155"/>
                <a:gd name="T90" fmla="*/ 0 w 143"/>
                <a:gd name="T91" fmla="*/ 63 h 155"/>
                <a:gd name="T92" fmla="*/ 9 w 143"/>
                <a:gd name="T93" fmla="*/ 63 h 155"/>
                <a:gd name="T94" fmla="*/ 13 w 143"/>
                <a:gd name="T95" fmla="*/ 55 h 155"/>
                <a:gd name="T96" fmla="*/ 16 w 143"/>
                <a:gd name="T97" fmla="*/ 37 h 155"/>
                <a:gd name="T98" fmla="*/ 13 w 143"/>
                <a:gd name="T99" fmla="*/ 30 h 155"/>
                <a:gd name="T100" fmla="*/ 16 w 143"/>
                <a:gd name="T101" fmla="*/ 26 h 155"/>
                <a:gd name="T102" fmla="*/ 29 w 143"/>
                <a:gd name="T103" fmla="*/ 25 h 155"/>
                <a:gd name="T104" fmla="*/ 32 w 143"/>
                <a:gd name="T105" fmla="*/ 29 h 155"/>
                <a:gd name="T106" fmla="*/ 42 w 143"/>
                <a:gd name="T107" fmla="*/ 19 h 155"/>
                <a:gd name="T108" fmla="*/ 38 w 143"/>
                <a:gd name="T109" fmla="*/ 12 h 155"/>
                <a:gd name="T110" fmla="*/ 36 w 143"/>
                <a:gd name="T111" fmla="*/ 1 h 155"/>
                <a:gd name="T112" fmla="*/ 48 w 143"/>
                <a:gd name="T113" fmla="*/ 3 h 155"/>
                <a:gd name="T114" fmla="*/ 58 w 143"/>
                <a:gd name="T11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 h="155">
                  <a:moveTo>
                    <a:pt x="58" y="0"/>
                  </a:moveTo>
                  <a:lnTo>
                    <a:pt x="59" y="8"/>
                  </a:lnTo>
                  <a:lnTo>
                    <a:pt x="75" y="12"/>
                  </a:lnTo>
                  <a:lnTo>
                    <a:pt x="75" y="20"/>
                  </a:lnTo>
                  <a:lnTo>
                    <a:pt x="90" y="16"/>
                  </a:lnTo>
                  <a:lnTo>
                    <a:pt x="99" y="10"/>
                  </a:lnTo>
                  <a:lnTo>
                    <a:pt x="117" y="18"/>
                  </a:lnTo>
                  <a:lnTo>
                    <a:pt x="125" y="25"/>
                  </a:lnTo>
                  <a:lnTo>
                    <a:pt x="129" y="35"/>
                  </a:lnTo>
                  <a:lnTo>
                    <a:pt x="125" y="40"/>
                  </a:lnTo>
                  <a:lnTo>
                    <a:pt x="131" y="47"/>
                  </a:lnTo>
                  <a:lnTo>
                    <a:pt x="136" y="58"/>
                  </a:lnTo>
                  <a:lnTo>
                    <a:pt x="136" y="65"/>
                  </a:lnTo>
                  <a:lnTo>
                    <a:pt x="143" y="78"/>
                  </a:lnTo>
                  <a:lnTo>
                    <a:pt x="136" y="80"/>
                  </a:lnTo>
                  <a:lnTo>
                    <a:pt x="132" y="77"/>
                  </a:lnTo>
                  <a:lnTo>
                    <a:pt x="128" y="81"/>
                  </a:lnTo>
                  <a:lnTo>
                    <a:pt x="117" y="85"/>
                  </a:lnTo>
                  <a:lnTo>
                    <a:pt x="112" y="90"/>
                  </a:lnTo>
                  <a:lnTo>
                    <a:pt x="100" y="95"/>
                  </a:lnTo>
                  <a:lnTo>
                    <a:pt x="104" y="101"/>
                  </a:lnTo>
                  <a:lnTo>
                    <a:pt x="106" y="109"/>
                  </a:lnTo>
                  <a:lnTo>
                    <a:pt x="114" y="114"/>
                  </a:lnTo>
                  <a:lnTo>
                    <a:pt x="124" y="123"/>
                  </a:lnTo>
                  <a:lnTo>
                    <a:pt x="119" y="132"/>
                  </a:lnTo>
                  <a:lnTo>
                    <a:pt x="113" y="135"/>
                  </a:lnTo>
                  <a:lnTo>
                    <a:pt x="117" y="148"/>
                  </a:lnTo>
                  <a:lnTo>
                    <a:pt x="115" y="151"/>
                  </a:lnTo>
                  <a:lnTo>
                    <a:pt x="110" y="147"/>
                  </a:lnTo>
                  <a:lnTo>
                    <a:pt x="102" y="147"/>
                  </a:lnTo>
                  <a:lnTo>
                    <a:pt x="91" y="150"/>
                  </a:lnTo>
                  <a:lnTo>
                    <a:pt x="76" y="149"/>
                  </a:lnTo>
                  <a:lnTo>
                    <a:pt x="75" y="155"/>
                  </a:lnTo>
                  <a:lnTo>
                    <a:pt x="66" y="149"/>
                  </a:lnTo>
                  <a:lnTo>
                    <a:pt x="61" y="150"/>
                  </a:lnTo>
                  <a:lnTo>
                    <a:pt x="44" y="144"/>
                  </a:lnTo>
                  <a:lnTo>
                    <a:pt x="40" y="148"/>
                  </a:lnTo>
                  <a:lnTo>
                    <a:pt x="26" y="148"/>
                  </a:lnTo>
                  <a:lnTo>
                    <a:pt x="28" y="134"/>
                  </a:lnTo>
                  <a:lnTo>
                    <a:pt x="35" y="120"/>
                  </a:lnTo>
                  <a:lnTo>
                    <a:pt x="12" y="116"/>
                  </a:lnTo>
                  <a:lnTo>
                    <a:pt x="4" y="111"/>
                  </a:lnTo>
                  <a:lnTo>
                    <a:pt x="5" y="102"/>
                  </a:lnTo>
                  <a:lnTo>
                    <a:pt x="2" y="97"/>
                  </a:lnTo>
                  <a:lnTo>
                    <a:pt x="3" y="84"/>
                  </a:lnTo>
                  <a:lnTo>
                    <a:pt x="0" y="63"/>
                  </a:lnTo>
                  <a:lnTo>
                    <a:pt x="9" y="63"/>
                  </a:lnTo>
                  <a:lnTo>
                    <a:pt x="13" y="55"/>
                  </a:lnTo>
                  <a:lnTo>
                    <a:pt x="16" y="37"/>
                  </a:lnTo>
                  <a:lnTo>
                    <a:pt x="13" y="30"/>
                  </a:lnTo>
                  <a:lnTo>
                    <a:pt x="16" y="26"/>
                  </a:lnTo>
                  <a:lnTo>
                    <a:pt x="29" y="25"/>
                  </a:lnTo>
                  <a:lnTo>
                    <a:pt x="32" y="29"/>
                  </a:lnTo>
                  <a:lnTo>
                    <a:pt x="42" y="19"/>
                  </a:lnTo>
                  <a:lnTo>
                    <a:pt x="38" y="12"/>
                  </a:lnTo>
                  <a:lnTo>
                    <a:pt x="36" y="1"/>
                  </a:lnTo>
                  <a:lnTo>
                    <a:pt x="48" y="3"/>
                  </a:lnTo>
                  <a:lnTo>
                    <a:pt x="58" y="0"/>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29" name="Freeform 52">
              <a:extLst>
                <a:ext uri="{FF2B5EF4-FFF2-40B4-BE49-F238E27FC236}">
                  <a16:creationId xmlns:a16="http://schemas.microsoft.com/office/drawing/2014/main" id="{5D6A5269-29E9-B74A-889E-496B8EFC2C1E}"/>
                </a:ext>
              </a:extLst>
            </p:cNvPr>
            <p:cNvSpPr>
              <a:spLocks/>
            </p:cNvSpPr>
            <p:nvPr/>
          </p:nvSpPr>
          <p:spPr bwMode="auto">
            <a:xfrm>
              <a:off x="5939167" y="6640885"/>
              <a:ext cx="121718" cy="180980"/>
            </a:xfrm>
            <a:custGeom>
              <a:avLst/>
              <a:gdLst>
                <a:gd name="T0" fmla="*/ 25 w 30"/>
                <a:gd name="T1" fmla="*/ 0 h 36"/>
                <a:gd name="T2" fmla="*/ 30 w 30"/>
                <a:gd name="T3" fmla="*/ 6 h 36"/>
                <a:gd name="T4" fmla="*/ 30 w 30"/>
                <a:gd name="T5" fmla="*/ 15 h 36"/>
                <a:gd name="T6" fmla="*/ 20 w 30"/>
                <a:gd name="T7" fmla="*/ 20 h 36"/>
                <a:gd name="T8" fmla="*/ 28 w 30"/>
                <a:gd name="T9" fmla="*/ 25 h 36"/>
                <a:gd name="T10" fmla="*/ 21 w 30"/>
                <a:gd name="T11" fmla="*/ 36 h 36"/>
                <a:gd name="T12" fmla="*/ 17 w 30"/>
                <a:gd name="T13" fmla="*/ 33 h 36"/>
                <a:gd name="T14" fmla="*/ 13 w 30"/>
                <a:gd name="T15" fmla="*/ 34 h 36"/>
                <a:gd name="T16" fmla="*/ 3 w 30"/>
                <a:gd name="T17" fmla="*/ 34 h 36"/>
                <a:gd name="T18" fmla="*/ 2 w 30"/>
                <a:gd name="T19" fmla="*/ 28 h 36"/>
                <a:gd name="T20" fmla="*/ 0 w 30"/>
                <a:gd name="T21" fmla="*/ 22 h 36"/>
                <a:gd name="T22" fmla="*/ 6 w 30"/>
                <a:gd name="T23" fmla="*/ 12 h 36"/>
                <a:gd name="T24" fmla="*/ 12 w 30"/>
                <a:gd name="T25" fmla="*/ 3 h 36"/>
                <a:gd name="T26" fmla="*/ 20 w 30"/>
                <a:gd name="T27" fmla="*/ 5 h 36"/>
                <a:gd name="T28" fmla="*/ 25 w 30"/>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6">
                  <a:moveTo>
                    <a:pt x="25" y="0"/>
                  </a:moveTo>
                  <a:lnTo>
                    <a:pt x="30" y="6"/>
                  </a:lnTo>
                  <a:lnTo>
                    <a:pt x="30" y="15"/>
                  </a:lnTo>
                  <a:lnTo>
                    <a:pt x="20" y="20"/>
                  </a:lnTo>
                  <a:lnTo>
                    <a:pt x="28" y="25"/>
                  </a:lnTo>
                  <a:lnTo>
                    <a:pt x="21" y="36"/>
                  </a:lnTo>
                  <a:lnTo>
                    <a:pt x="17" y="33"/>
                  </a:lnTo>
                  <a:lnTo>
                    <a:pt x="13" y="34"/>
                  </a:lnTo>
                  <a:lnTo>
                    <a:pt x="3" y="34"/>
                  </a:lnTo>
                  <a:lnTo>
                    <a:pt x="2" y="28"/>
                  </a:lnTo>
                  <a:lnTo>
                    <a:pt x="0" y="22"/>
                  </a:lnTo>
                  <a:lnTo>
                    <a:pt x="6" y="12"/>
                  </a:lnTo>
                  <a:lnTo>
                    <a:pt x="12" y="3"/>
                  </a:lnTo>
                  <a:lnTo>
                    <a:pt x="20" y="5"/>
                  </a:lnTo>
                  <a:lnTo>
                    <a:pt x="25" y="0"/>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30" name="Freeform 53">
              <a:extLst>
                <a:ext uri="{FF2B5EF4-FFF2-40B4-BE49-F238E27FC236}">
                  <a16:creationId xmlns:a16="http://schemas.microsoft.com/office/drawing/2014/main" id="{78178B76-1C49-6140-B14E-9996DE543702}"/>
                </a:ext>
              </a:extLst>
            </p:cNvPr>
            <p:cNvSpPr>
              <a:spLocks/>
            </p:cNvSpPr>
            <p:nvPr/>
          </p:nvSpPr>
          <p:spPr bwMode="auto">
            <a:xfrm>
              <a:off x="3529158" y="2151624"/>
              <a:ext cx="109548" cy="130706"/>
            </a:xfrm>
            <a:custGeom>
              <a:avLst/>
              <a:gdLst>
                <a:gd name="T0" fmla="*/ 27 w 27"/>
                <a:gd name="T1" fmla="*/ 10 h 26"/>
                <a:gd name="T2" fmla="*/ 20 w 27"/>
                <a:gd name="T3" fmla="*/ 26 h 26"/>
                <a:gd name="T4" fmla="*/ 3 w 27"/>
                <a:gd name="T5" fmla="*/ 15 h 26"/>
                <a:gd name="T6" fmla="*/ 0 w 27"/>
                <a:gd name="T7" fmla="*/ 6 h 26"/>
                <a:gd name="T8" fmla="*/ 22 w 27"/>
                <a:gd name="T9" fmla="*/ 0 h 26"/>
                <a:gd name="T10" fmla="*/ 27 w 27"/>
                <a:gd name="T11" fmla="*/ 10 h 26"/>
              </a:gdLst>
              <a:ahLst/>
              <a:cxnLst>
                <a:cxn ang="0">
                  <a:pos x="T0" y="T1"/>
                </a:cxn>
                <a:cxn ang="0">
                  <a:pos x="T2" y="T3"/>
                </a:cxn>
                <a:cxn ang="0">
                  <a:pos x="T4" y="T5"/>
                </a:cxn>
                <a:cxn ang="0">
                  <a:pos x="T6" y="T7"/>
                </a:cxn>
                <a:cxn ang="0">
                  <a:pos x="T8" y="T9"/>
                </a:cxn>
                <a:cxn ang="0">
                  <a:pos x="T10" y="T11"/>
                </a:cxn>
              </a:cxnLst>
              <a:rect l="0" t="0" r="r" b="b"/>
              <a:pathLst>
                <a:path w="27" h="26">
                  <a:moveTo>
                    <a:pt x="27" y="10"/>
                  </a:moveTo>
                  <a:lnTo>
                    <a:pt x="20" y="26"/>
                  </a:lnTo>
                  <a:lnTo>
                    <a:pt x="3" y="15"/>
                  </a:lnTo>
                  <a:lnTo>
                    <a:pt x="0" y="6"/>
                  </a:lnTo>
                  <a:lnTo>
                    <a:pt x="22" y="0"/>
                  </a:lnTo>
                  <a:lnTo>
                    <a:pt x="27" y="10"/>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31" name="Freeform 54">
              <a:extLst>
                <a:ext uri="{FF2B5EF4-FFF2-40B4-BE49-F238E27FC236}">
                  <a16:creationId xmlns:a16="http://schemas.microsoft.com/office/drawing/2014/main" id="{2F4D9A10-E66D-994C-886C-E6DD8A8B01B3}"/>
                </a:ext>
              </a:extLst>
            </p:cNvPr>
            <p:cNvSpPr>
              <a:spLocks/>
            </p:cNvSpPr>
            <p:nvPr/>
          </p:nvSpPr>
          <p:spPr bwMode="auto">
            <a:xfrm>
              <a:off x="3350640" y="1990758"/>
              <a:ext cx="174463" cy="286552"/>
            </a:xfrm>
            <a:custGeom>
              <a:avLst/>
              <a:gdLst>
                <a:gd name="T0" fmla="*/ 43 w 43"/>
                <a:gd name="T1" fmla="*/ 25 h 57"/>
                <a:gd name="T2" fmla="*/ 40 w 43"/>
                <a:gd name="T3" fmla="*/ 33 h 57"/>
                <a:gd name="T4" fmla="*/ 35 w 43"/>
                <a:gd name="T5" fmla="*/ 30 h 57"/>
                <a:gd name="T6" fmla="*/ 25 w 43"/>
                <a:gd name="T7" fmla="*/ 44 h 57"/>
                <a:gd name="T8" fmla="*/ 30 w 43"/>
                <a:gd name="T9" fmla="*/ 54 h 57"/>
                <a:gd name="T10" fmla="*/ 20 w 43"/>
                <a:gd name="T11" fmla="*/ 57 h 57"/>
                <a:gd name="T12" fmla="*/ 8 w 43"/>
                <a:gd name="T13" fmla="*/ 55 h 57"/>
                <a:gd name="T14" fmla="*/ 2 w 43"/>
                <a:gd name="T15" fmla="*/ 44 h 57"/>
                <a:gd name="T16" fmla="*/ 0 w 43"/>
                <a:gd name="T17" fmla="*/ 24 h 57"/>
                <a:gd name="T18" fmla="*/ 2 w 43"/>
                <a:gd name="T19" fmla="*/ 18 h 57"/>
                <a:gd name="T20" fmla="*/ 6 w 43"/>
                <a:gd name="T21" fmla="*/ 12 h 57"/>
                <a:gd name="T22" fmla="*/ 20 w 43"/>
                <a:gd name="T23" fmla="*/ 11 h 57"/>
                <a:gd name="T24" fmla="*/ 25 w 43"/>
                <a:gd name="T25" fmla="*/ 6 h 57"/>
                <a:gd name="T26" fmla="*/ 36 w 43"/>
                <a:gd name="T27" fmla="*/ 0 h 57"/>
                <a:gd name="T28" fmla="*/ 37 w 43"/>
                <a:gd name="T29" fmla="*/ 10 h 57"/>
                <a:gd name="T30" fmla="*/ 32 w 43"/>
                <a:gd name="T31" fmla="*/ 16 h 57"/>
                <a:gd name="T32" fmla="*/ 35 w 43"/>
                <a:gd name="T33" fmla="*/ 22 h 57"/>
                <a:gd name="T34" fmla="*/ 43 w 43"/>
                <a:gd name="T35" fmla="*/ 2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 h="57">
                  <a:moveTo>
                    <a:pt x="43" y="25"/>
                  </a:moveTo>
                  <a:lnTo>
                    <a:pt x="40" y="33"/>
                  </a:lnTo>
                  <a:lnTo>
                    <a:pt x="35" y="30"/>
                  </a:lnTo>
                  <a:lnTo>
                    <a:pt x="25" y="44"/>
                  </a:lnTo>
                  <a:lnTo>
                    <a:pt x="30" y="54"/>
                  </a:lnTo>
                  <a:lnTo>
                    <a:pt x="20" y="57"/>
                  </a:lnTo>
                  <a:lnTo>
                    <a:pt x="8" y="55"/>
                  </a:lnTo>
                  <a:lnTo>
                    <a:pt x="2" y="44"/>
                  </a:lnTo>
                  <a:lnTo>
                    <a:pt x="0" y="24"/>
                  </a:lnTo>
                  <a:lnTo>
                    <a:pt x="2" y="18"/>
                  </a:lnTo>
                  <a:lnTo>
                    <a:pt x="6" y="12"/>
                  </a:lnTo>
                  <a:lnTo>
                    <a:pt x="20" y="11"/>
                  </a:lnTo>
                  <a:lnTo>
                    <a:pt x="25" y="6"/>
                  </a:lnTo>
                  <a:lnTo>
                    <a:pt x="36" y="0"/>
                  </a:lnTo>
                  <a:lnTo>
                    <a:pt x="37" y="10"/>
                  </a:lnTo>
                  <a:lnTo>
                    <a:pt x="32" y="16"/>
                  </a:lnTo>
                  <a:lnTo>
                    <a:pt x="35" y="22"/>
                  </a:lnTo>
                  <a:lnTo>
                    <a:pt x="43" y="25"/>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32" name="Freeform 56">
              <a:extLst>
                <a:ext uri="{FF2B5EF4-FFF2-40B4-BE49-F238E27FC236}">
                  <a16:creationId xmlns:a16="http://schemas.microsoft.com/office/drawing/2014/main" id="{496D4739-0F13-F247-91F8-E13C78C4CD60}"/>
                </a:ext>
              </a:extLst>
            </p:cNvPr>
            <p:cNvSpPr>
              <a:spLocks/>
            </p:cNvSpPr>
            <p:nvPr/>
          </p:nvSpPr>
          <p:spPr bwMode="auto">
            <a:xfrm>
              <a:off x="2226781" y="4092112"/>
              <a:ext cx="1497128" cy="1885190"/>
            </a:xfrm>
            <a:custGeom>
              <a:avLst/>
              <a:gdLst>
                <a:gd name="T0" fmla="*/ 369 w 369"/>
                <a:gd name="T1" fmla="*/ 283 h 375"/>
                <a:gd name="T2" fmla="*/ 309 w 369"/>
                <a:gd name="T3" fmla="*/ 322 h 375"/>
                <a:gd name="T4" fmla="*/ 257 w 369"/>
                <a:gd name="T5" fmla="*/ 363 h 375"/>
                <a:gd name="T6" fmla="*/ 231 w 369"/>
                <a:gd name="T7" fmla="*/ 372 h 375"/>
                <a:gd name="T8" fmla="*/ 211 w 369"/>
                <a:gd name="T9" fmla="*/ 375 h 375"/>
                <a:gd name="T10" fmla="*/ 211 w 369"/>
                <a:gd name="T11" fmla="*/ 361 h 375"/>
                <a:gd name="T12" fmla="*/ 203 w 369"/>
                <a:gd name="T13" fmla="*/ 358 h 375"/>
                <a:gd name="T14" fmla="*/ 191 w 369"/>
                <a:gd name="T15" fmla="*/ 352 h 375"/>
                <a:gd name="T16" fmla="*/ 187 w 369"/>
                <a:gd name="T17" fmla="*/ 342 h 375"/>
                <a:gd name="T18" fmla="*/ 126 w 369"/>
                <a:gd name="T19" fmla="*/ 297 h 375"/>
                <a:gd name="T20" fmla="*/ 66 w 369"/>
                <a:gd name="T21" fmla="*/ 252 h 375"/>
                <a:gd name="T22" fmla="*/ 0 w 369"/>
                <a:gd name="T23" fmla="*/ 201 h 375"/>
                <a:gd name="T24" fmla="*/ 1 w 369"/>
                <a:gd name="T25" fmla="*/ 197 h 375"/>
                <a:gd name="T26" fmla="*/ 1 w 369"/>
                <a:gd name="T27" fmla="*/ 196 h 375"/>
                <a:gd name="T28" fmla="*/ 1 w 369"/>
                <a:gd name="T29" fmla="*/ 171 h 375"/>
                <a:gd name="T30" fmla="*/ 30 w 369"/>
                <a:gd name="T31" fmla="*/ 156 h 375"/>
                <a:gd name="T32" fmla="*/ 48 w 369"/>
                <a:gd name="T33" fmla="*/ 153 h 375"/>
                <a:gd name="T34" fmla="*/ 62 w 369"/>
                <a:gd name="T35" fmla="*/ 147 h 375"/>
                <a:gd name="T36" fmla="*/ 69 w 369"/>
                <a:gd name="T37" fmla="*/ 137 h 375"/>
                <a:gd name="T38" fmla="*/ 90 w 369"/>
                <a:gd name="T39" fmla="*/ 129 h 375"/>
                <a:gd name="T40" fmla="*/ 91 w 369"/>
                <a:gd name="T41" fmla="*/ 113 h 375"/>
                <a:gd name="T42" fmla="*/ 101 w 369"/>
                <a:gd name="T43" fmla="*/ 112 h 375"/>
                <a:gd name="T44" fmla="*/ 109 w 369"/>
                <a:gd name="T45" fmla="*/ 104 h 375"/>
                <a:gd name="T46" fmla="*/ 132 w 369"/>
                <a:gd name="T47" fmla="*/ 100 h 375"/>
                <a:gd name="T48" fmla="*/ 135 w 369"/>
                <a:gd name="T49" fmla="*/ 92 h 375"/>
                <a:gd name="T50" fmla="*/ 130 w 369"/>
                <a:gd name="T51" fmla="*/ 88 h 375"/>
                <a:gd name="T52" fmla="*/ 124 w 369"/>
                <a:gd name="T53" fmla="*/ 66 h 375"/>
                <a:gd name="T54" fmla="*/ 123 w 369"/>
                <a:gd name="T55" fmla="*/ 53 h 375"/>
                <a:gd name="T56" fmla="*/ 117 w 369"/>
                <a:gd name="T57" fmla="*/ 40 h 375"/>
                <a:gd name="T58" fmla="*/ 134 w 369"/>
                <a:gd name="T59" fmla="*/ 29 h 375"/>
                <a:gd name="T60" fmla="*/ 152 w 369"/>
                <a:gd name="T61" fmla="*/ 25 h 375"/>
                <a:gd name="T62" fmla="*/ 163 w 369"/>
                <a:gd name="T63" fmla="*/ 17 h 375"/>
                <a:gd name="T64" fmla="*/ 179 w 369"/>
                <a:gd name="T65" fmla="*/ 11 h 375"/>
                <a:gd name="T66" fmla="*/ 209 w 369"/>
                <a:gd name="T67" fmla="*/ 7 h 375"/>
                <a:gd name="T68" fmla="*/ 237 w 369"/>
                <a:gd name="T69" fmla="*/ 5 h 375"/>
                <a:gd name="T70" fmla="*/ 246 w 369"/>
                <a:gd name="T71" fmla="*/ 8 h 375"/>
                <a:gd name="T72" fmla="*/ 262 w 369"/>
                <a:gd name="T73" fmla="*/ 0 h 375"/>
                <a:gd name="T74" fmla="*/ 280 w 369"/>
                <a:gd name="T75" fmla="*/ 0 h 375"/>
                <a:gd name="T76" fmla="*/ 287 w 369"/>
                <a:gd name="T77" fmla="*/ 5 h 375"/>
                <a:gd name="T78" fmla="*/ 299 w 369"/>
                <a:gd name="T79" fmla="*/ 3 h 375"/>
                <a:gd name="T80" fmla="*/ 296 w 369"/>
                <a:gd name="T81" fmla="*/ 14 h 375"/>
                <a:gd name="T82" fmla="*/ 299 w 369"/>
                <a:gd name="T83" fmla="*/ 34 h 375"/>
                <a:gd name="T84" fmla="*/ 295 w 369"/>
                <a:gd name="T85" fmla="*/ 51 h 375"/>
                <a:gd name="T86" fmla="*/ 285 w 369"/>
                <a:gd name="T87" fmla="*/ 62 h 375"/>
                <a:gd name="T88" fmla="*/ 287 w 369"/>
                <a:gd name="T89" fmla="*/ 78 h 375"/>
                <a:gd name="T90" fmla="*/ 302 w 369"/>
                <a:gd name="T91" fmla="*/ 90 h 375"/>
                <a:gd name="T92" fmla="*/ 302 w 369"/>
                <a:gd name="T93" fmla="*/ 95 h 375"/>
                <a:gd name="T94" fmla="*/ 313 w 369"/>
                <a:gd name="T95" fmla="*/ 104 h 375"/>
                <a:gd name="T96" fmla="*/ 321 w 369"/>
                <a:gd name="T97" fmla="*/ 141 h 375"/>
                <a:gd name="T98" fmla="*/ 327 w 369"/>
                <a:gd name="T99" fmla="*/ 159 h 375"/>
                <a:gd name="T100" fmla="*/ 329 w 369"/>
                <a:gd name="T101" fmla="*/ 169 h 375"/>
                <a:gd name="T102" fmla="*/ 326 w 369"/>
                <a:gd name="T103" fmla="*/ 186 h 375"/>
                <a:gd name="T104" fmla="*/ 327 w 369"/>
                <a:gd name="T105" fmla="*/ 195 h 375"/>
                <a:gd name="T106" fmla="*/ 325 w 369"/>
                <a:gd name="T107" fmla="*/ 207 h 375"/>
                <a:gd name="T108" fmla="*/ 327 w 369"/>
                <a:gd name="T109" fmla="*/ 220 h 375"/>
                <a:gd name="T110" fmla="*/ 320 w 369"/>
                <a:gd name="T111" fmla="*/ 228 h 375"/>
                <a:gd name="T112" fmla="*/ 331 w 369"/>
                <a:gd name="T113" fmla="*/ 244 h 375"/>
                <a:gd name="T114" fmla="*/ 332 w 369"/>
                <a:gd name="T115" fmla="*/ 252 h 375"/>
                <a:gd name="T116" fmla="*/ 339 w 369"/>
                <a:gd name="T117" fmla="*/ 264 h 375"/>
                <a:gd name="T118" fmla="*/ 347 w 369"/>
                <a:gd name="T119" fmla="*/ 260 h 375"/>
                <a:gd name="T120" fmla="*/ 361 w 369"/>
                <a:gd name="T121" fmla="*/ 270 h 375"/>
                <a:gd name="T122" fmla="*/ 369 w 369"/>
                <a:gd name="T123" fmla="*/ 28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9" h="375">
                  <a:moveTo>
                    <a:pt x="369" y="283"/>
                  </a:moveTo>
                  <a:lnTo>
                    <a:pt x="309" y="322"/>
                  </a:lnTo>
                  <a:lnTo>
                    <a:pt x="257" y="363"/>
                  </a:lnTo>
                  <a:lnTo>
                    <a:pt x="231" y="372"/>
                  </a:lnTo>
                  <a:lnTo>
                    <a:pt x="211" y="375"/>
                  </a:lnTo>
                  <a:lnTo>
                    <a:pt x="211" y="361"/>
                  </a:lnTo>
                  <a:lnTo>
                    <a:pt x="203" y="358"/>
                  </a:lnTo>
                  <a:lnTo>
                    <a:pt x="191" y="352"/>
                  </a:lnTo>
                  <a:lnTo>
                    <a:pt x="187" y="342"/>
                  </a:lnTo>
                  <a:lnTo>
                    <a:pt x="126" y="297"/>
                  </a:lnTo>
                  <a:lnTo>
                    <a:pt x="66" y="252"/>
                  </a:lnTo>
                  <a:lnTo>
                    <a:pt x="0" y="201"/>
                  </a:lnTo>
                  <a:lnTo>
                    <a:pt x="1" y="197"/>
                  </a:lnTo>
                  <a:lnTo>
                    <a:pt x="1" y="196"/>
                  </a:lnTo>
                  <a:lnTo>
                    <a:pt x="1" y="171"/>
                  </a:lnTo>
                  <a:lnTo>
                    <a:pt x="30" y="156"/>
                  </a:lnTo>
                  <a:lnTo>
                    <a:pt x="48" y="153"/>
                  </a:lnTo>
                  <a:lnTo>
                    <a:pt x="62" y="147"/>
                  </a:lnTo>
                  <a:lnTo>
                    <a:pt x="69" y="137"/>
                  </a:lnTo>
                  <a:lnTo>
                    <a:pt x="90" y="129"/>
                  </a:lnTo>
                  <a:lnTo>
                    <a:pt x="91" y="113"/>
                  </a:lnTo>
                  <a:lnTo>
                    <a:pt x="101" y="112"/>
                  </a:lnTo>
                  <a:lnTo>
                    <a:pt x="109" y="104"/>
                  </a:lnTo>
                  <a:lnTo>
                    <a:pt x="132" y="100"/>
                  </a:lnTo>
                  <a:lnTo>
                    <a:pt x="135" y="92"/>
                  </a:lnTo>
                  <a:lnTo>
                    <a:pt x="130" y="88"/>
                  </a:lnTo>
                  <a:lnTo>
                    <a:pt x="124" y="66"/>
                  </a:lnTo>
                  <a:lnTo>
                    <a:pt x="123" y="53"/>
                  </a:lnTo>
                  <a:lnTo>
                    <a:pt x="117" y="40"/>
                  </a:lnTo>
                  <a:lnTo>
                    <a:pt x="134" y="29"/>
                  </a:lnTo>
                  <a:lnTo>
                    <a:pt x="152" y="25"/>
                  </a:lnTo>
                  <a:lnTo>
                    <a:pt x="163" y="17"/>
                  </a:lnTo>
                  <a:lnTo>
                    <a:pt x="179" y="11"/>
                  </a:lnTo>
                  <a:lnTo>
                    <a:pt x="209" y="7"/>
                  </a:lnTo>
                  <a:lnTo>
                    <a:pt x="237" y="5"/>
                  </a:lnTo>
                  <a:lnTo>
                    <a:pt x="246" y="8"/>
                  </a:lnTo>
                  <a:lnTo>
                    <a:pt x="262" y="0"/>
                  </a:lnTo>
                  <a:lnTo>
                    <a:pt x="280" y="0"/>
                  </a:lnTo>
                  <a:lnTo>
                    <a:pt x="287" y="5"/>
                  </a:lnTo>
                  <a:lnTo>
                    <a:pt x="299" y="3"/>
                  </a:lnTo>
                  <a:lnTo>
                    <a:pt x="296" y="14"/>
                  </a:lnTo>
                  <a:lnTo>
                    <a:pt x="299" y="34"/>
                  </a:lnTo>
                  <a:lnTo>
                    <a:pt x="295" y="51"/>
                  </a:lnTo>
                  <a:lnTo>
                    <a:pt x="285" y="62"/>
                  </a:lnTo>
                  <a:lnTo>
                    <a:pt x="287" y="78"/>
                  </a:lnTo>
                  <a:lnTo>
                    <a:pt x="302" y="90"/>
                  </a:lnTo>
                  <a:lnTo>
                    <a:pt x="302" y="95"/>
                  </a:lnTo>
                  <a:lnTo>
                    <a:pt x="313" y="104"/>
                  </a:lnTo>
                  <a:lnTo>
                    <a:pt x="321" y="141"/>
                  </a:lnTo>
                  <a:lnTo>
                    <a:pt x="327" y="159"/>
                  </a:lnTo>
                  <a:lnTo>
                    <a:pt x="329" y="169"/>
                  </a:lnTo>
                  <a:lnTo>
                    <a:pt x="326" y="186"/>
                  </a:lnTo>
                  <a:lnTo>
                    <a:pt x="327" y="195"/>
                  </a:lnTo>
                  <a:lnTo>
                    <a:pt x="325" y="207"/>
                  </a:lnTo>
                  <a:lnTo>
                    <a:pt x="327" y="220"/>
                  </a:lnTo>
                  <a:lnTo>
                    <a:pt x="320" y="228"/>
                  </a:lnTo>
                  <a:lnTo>
                    <a:pt x="331" y="244"/>
                  </a:lnTo>
                  <a:lnTo>
                    <a:pt x="332" y="252"/>
                  </a:lnTo>
                  <a:lnTo>
                    <a:pt x="339" y="264"/>
                  </a:lnTo>
                  <a:lnTo>
                    <a:pt x="347" y="260"/>
                  </a:lnTo>
                  <a:lnTo>
                    <a:pt x="361" y="270"/>
                  </a:lnTo>
                  <a:lnTo>
                    <a:pt x="369" y="283"/>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33" name="Freeform 58">
              <a:extLst>
                <a:ext uri="{FF2B5EF4-FFF2-40B4-BE49-F238E27FC236}">
                  <a16:creationId xmlns:a16="http://schemas.microsoft.com/office/drawing/2014/main" id="{F09951BC-3FCD-C14B-8386-5CCBC2C89AC0}"/>
                </a:ext>
              </a:extLst>
            </p:cNvPr>
            <p:cNvSpPr>
              <a:spLocks/>
            </p:cNvSpPr>
            <p:nvPr/>
          </p:nvSpPr>
          <p:spPr bwMode="auto">
            <a:xfrm>
              <a:off x="4616502" y="4665208"/>
              <a:ext cx="925055" cy="1000408"/>
            </a:xfrm>
            <a:custGeom>
              <a:avLst/>
              <a:gdLst>
                <a:gd name="T0" fmla="*/ 181 w 228"/>
                <a:gd name="T1" fmla="*/ 44 h 199"/>
                <a:gd name="T2" fmla="*/ 177 w 228"/>
                <a:gd name="T3" fmla="*/ 52 h 199"/>
                <a:gd name="T4" fmla="*/ 175 w 228"/>
                <a:gd name="T5" fmla="*/ 68 h 199"/>
                <a:gd name="T6" fmla="*/ 171 w 228"/>
                <a:gd name="T7" fmla="*/ 79 h 199"/>
                <a:gd name="T8" fmla="*/ 167 w 228"/>
                <a:gd name="T9" fmla="*/ 82 h 199"/>
                <a:gd name="T10" fmla="*/ 160 w 228"/>
                <a:gd name="T11" fmla="*/ 75 h 199"/>
                <a:gd name="T12" fmla="*/ 152 w 228"/>
                <a:gd name="T13" fmla="*/ 66 h 199"/>
                <a:gd name="T14" fmla="*/ 137 w 228"/>
                <a:gd name="T15" fmla="*/ 36 h 199"/>
                <a:gd name="T16" fmla="*/ 135 w 228"/>
                <a:gd name="T17" fmla="*/ 38 h 199"/>
                <a:gd name="T18" fmla="*/ 144 w 228"/>
                <a:gd name="T19" fmla="*/ 60 h 199"/>
                <a:gd name="T20" fmla="*/ 157 w 228"/>
                <a:gd name="T21" fmla="*/ 81 h 199"/>
                <a:gd name="T22" fmla="*/ 173 w 228"/>
                <a:gd name="T23" fmla="*/ 113 h 199"/>
                <a:gd name="T24" fmla="*/ 180 w 228"/>
                <a:gd name="T25" fmla="*/ 125 h 199"/>
                <a:gd name="T26" fmla="*/ 187 w 228"/>
                <a:gd name="T27" fmla="*/ 136 h 199"/>
                <a:gd name="T28" fmla="*/ 204 w 228"/>
                <a:gd name="T29" fmla="*/ 159 h 199"/>
                <a:gd name="T30" fmla="*/ 201 w 228"/>
                <a:gd name="T31" fmla="*/ 163 h 199"/>
                <a:gd name="T32" fmla="*/ 203 w 228"/>
                <a:gd name="T33" fmla="*/ 176 h 199"/>
                <a:gd name="T34" fmla="*/ 225 w 228"/>
                <a:gd name="T35" fmla="*/ 195 h 199"/>
                <a:gd name="T36" fmla="*/ 228 w 228"/>
                <a:gd name="T37" fmla="*/ 199 h 199"/>
                <a:gd name="T38" fmla="*/ 157 w 228"/>
                <a:gd name="T39" fmla="*/ 199 h 199"/>
                <a:gd name="T40" fmla="*/ 87 w 228"/>
                <a:gd name="T41" fmla="*/ 199 h 199"/>
                <a:gd name="T42" fmla="*/ 15 w 228"/>
                <a:gd name="T43" fmla="*/ 199 h 199"/>
                <a:gd name="T44" fmla="*/ 11 w 228"/>
                <a:gd name="T45" fmla="*/ 123 h 199"/>
                <a:gd name="T46" fmla="*/ 6 w 228"/>
                <a:gd name="T47" fmla="*/ 49 h 199"/>
                <a:gd name="T48" fmla="*/ 0 w 228"/>
                <a:gd name="T49" fmla="*/ 32 h 199"/>
                <a:gd name="T50" fmla="*/ 4 w 228"/>
                <a:gd name="T51" fmla="*/ 19 h 199"/>
                <a:gd name="T52" fmla="*/ 1 w 228"/>
                <a:gd name="T53" fmla="*/ 11 h 199"/>
                <a:gd name="T54" fmla="*/ 6 w 228"/>
                <a:gd name="T55" fmla="*/ 1 h 199"/>
                <a:gd name="T56" fmla="*/ 29 w 228"/>
                <a:gd name="T57" fmla="*/ 0 h 199"/>
                <a:gd name="T58" fmla="*/ 47 w 228"/>
                <a:gd name="T59" fmla="*/ 6 h 199"/>
                <a:gd name="T60" fmla="*/ 65 w 228"/>
                <a:gd name="T61" fmla="*/ 12 h 199"/>
                <a:gd name="T62" fmla="*/ 73 w 228"/>
                <a:gd name="T63" fmla="*/ 15 h 199"/>
                <a:gd name="T64" fmla="*/ 86 w 228"/>
                <a:gd name="T65" fmla="*/ 9 h 199"/>
                <a:gd name="T66" fmla="*/ 93 w 228"/>
                <a:gd name="T67" fmla="*/ 3 h 199"/>
                <a:gd name="T68" fmla="*/ 108 w 228"/>
                <a:gd name="T69" fmla="*/ 1 h 199"/>
                <a:gd name="T70" fmla="*/ 121 w 228"/>
                <a:gd name="T71" fmla="*/ 4 h 199"/>
                <a:gd name="T72" fmla="*/ 126 w 228"/>
                <a:gd name="T73" fmla="*/ 14 h 199"/>
                <a:gd name="T74" fmla="*/ 130 w 228"/>
                <a:gd name="T75" fmla="*/ 7 h 199"/>
                <a:gd name="T76" fmla="*/ 144 w 228"/>
                <a:gd name="T77" fmla="*/ 12 h 199"/>
                <a:gd name="T78" fmla="*/ 158 w 228"/>
                <a:gd name="T79" fmla="*/ 13 h 199"/>
                <a:gd name="T80" fmla="*/ 166 w 228"/>
                <a:gd name="T81" fmla="*/ 8 h 199"/>
                <a:gd name="T82" fmla="*/ 181 w 228"/>
                <a:gd name="T83" fmla="*/ 4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8" h="199">
                  <a:moveTo>
                    <a:pt x="181" y="44"/>
                  </a:moveTo>
                  <a:lnTo>
                    <a:pt x="177" y="52"/>
                  </a:lnTo>
                  <a:lnTo>
                    <a:pt x="175" y="68"/>
                  </a:lnTo>
                  <a:lnTo>
                    <a:pt x="171" y="79"/>
                  </a:lnTo>
                  <a:lnTo>
                    <a:pt x="167" y="82"/>
                  </a:lnTo>
                  <a:lnTo>
                    <a:pt x="160" y="75"/>
                  </a:lnTo>
                  <a:lnTo>
                    <a:pt x="152" y="66"/>
                  </a:lnTo>
                  <a:lnTo>
                    <a:pt x="137" y="36"/>
                  </a:lnTo>
                  <a:lnTo>
                    <a:pt x="135" y="38"/>
                  </a:lnTo>
                  <a:lnTo>
                    <a:pt x="144" y="60"/>
                  </a:lnTo>
                  <a:lnTo>
                    <a:pt x="157" y="81"/>
                  </a:lnTo>
                  <a:lnTo>
                    <a:pt x="173" y="113"/>
                  </a:lnTo>
                  <a:lnTo>
                    <a:pt x="180" y="125"/>
                  </a:lnTo>
                  <a:lnTo>
                    <a:pt x="187" y="136"/>
                  </a:lnTo>
                  <a:lnTo>
                    <a:pt x="204" y="159"/>
                  </a:lnTo>
                  <a:lnTo>
                    <a:pt x="201" y="163"/>
                  </a:lnTo>
                  <a:lnTo>
                    <a:pt x="203" y="176"/>
                  </a:lnTo>
                  <a:lnTo>
                    <a:pt x="225" y="195"/>
                  </a:lnTo>
                  <a:lnTo>
                    <a:pt x="228" y="199"/>
                  </a:lnTo>
                  <a:lnTo>
                    <a:pt x="157" y="199"/>
                  </a:lnTo>
                  <a:lnTo>
                    <a:pt x="87" y="199"/>
                  </a:lnTo>
                  <a:lnTo>
                    <a:pt x="15" y="199"/>
                  </a:lnTo>
                  <a:lnTo>
                    <a:pt x="11" y="123"/>
                  </a:lnTo>
                  <a:lnTo>
                    <a:pt x="6" y="49"/>
                  </a:lnTo>
                  <a:lnTo>
                    <a:pt x="0" y="32"/>
                  </a:lnTo>
                  <a:lnTo>
                    <a:pt x="4" y="19"/>
                  </a:lnTo>
                  <a:lnTo>
                    <a:pt x="1" y="11"/>
                  </a:lnTo>
                  <a:lnTo>
                    <a:pt x="6" y="1"/>
                  </a:lnTo>
                  <a:lnTo>
                    <a:pt x="29" y="0"/>
                  </a:lnTo>
                  <a:lnTo>
                    <a:pt x="47" y="6"/>
                  </a:lnTo>
                  <a:lnTo>
                    <a:pt x="65" y="12"/>
                  </a:lnTo>
                  <a:lnTo>
                    <a:pt x="73" y="15"/>
                  </a:lnTo>
                  <a:lnTo>
                    <a:pt x="86" y="9"/>
                  </a:lnTo>
                  <a:lnTo>
                    <a:pt x="93" y="3"/>
                  </a:lnTo>
                  <a:lnTo>
                    <a:pt x="108" y="1"/>
                  </a:lnTo>
                  <a:lnTo>
                    <a:pt x="121" y="4"/>
                  </a:lnTo>
                  <a:lnTo>
                    <a:pt x="126" y="14"/>
                  </a:lnTo>
                  <a:lnTo>
                    <a:pt x="130" y="7"/>
                  </a:lnTo>
                  <a:lnTo>
                    <a:pt x="144" y="12"/>
                  </a:lnTo>
                  <a:lnTo>
                    <a:pt x="158" y="13"/>
                  </a:lnTo>
                  <a:lnTo>
                    <a:pt x="166" y="8"/>
                  </a:lnTo>
                  <a:lnTo>
                    <a:pt x="181" y="44"/>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34" name="Freeform 59">
              <a:extLst>
                <a:ext uri="{FF2B5EF4-FFF2-40B4-BE49-F238E27FC236}">
                  <a16:creationId xmlns:a16="http://schemas.microsoft.com/office/drawing/2014/main" id="{A8D999B9-711F-C442-A54B-181F7D3D9244}"/>
                </a:ext>
              </a:extLst>
            </p:cNvPr>
            <p:cNvSpPr>
              <a:spLocks/>
            </p:cNvSpPr>
            <p:nvPr/>
          </p:nvSpPr>
          <p:spPr bwMode="auto">
            <a:xfrm>
              <a:off x="5533442" y="6087895"/>
              <a:ext cx="507158" cy="578125"/>
            </a:xfrm>
            <a:custGeom>
              <a:avLst/>
              <a:gdLst>
                <a:gd name="T0" fmla="*/ 112 w 125"/>
                <a:gd name="T1" fmla="*/ 113 h 115"/>
                <a:gd name="T2" fmla="*/ 106 w 125"/>
                <a:gd name="T3" fmla="*/ 106 h 115"/>
                <a:gd name="T4" fmla="*/ 98 w 125"/>
                <a:gd name="T5" fmla="*/ 94 h 115"/>
                <a:gd name="T6" fmla="*/ 89 w 125"/>
                <a:gd name="T7" fmla="*/ 87 h 115"/>
                <a:gd name="T8" fmla="*/ 84 w 125"/>
                <a:gd name="T9" fmla="*/ 80 h 115"/>
                <a:gd name="T10" fmla="*/ 68 w 125"/>
                <a:gd name="T11" fmla="*/ 72 h 115"/>
                <a:gd name="T12" fmla="*/ 56 w 125"/>
                <a:gd name="T13" fmla="*/ 71 h 115"/>
                <a:gd name="T14" fmla="*/ 51 w 125"/>
                <a:gd name="T15" fmla="*/ 67 h 115"/>
                <a:gd name="T16" fmla="*/ 41 w 125"/>
                <a:gd name="T17" fmla="*/ 72 h 115"/>
                <a:gd name="T18" fmla="*/ 29 w 125"/>
                <a:gd name="T19" fmla="*/ 63 h 115"/>
                <a:gd name="T20" fmla="*/ 24 w 125"/>
                <a:gd name="T21" fmla="*/ 78 h 115"/>
                <a:gd name="T22" fmla="*/ 3 w 125"/>
                <a:gd name="T23" fmla="*/ 74 h 115"/>
                <a:gd name="T24" fmla="*/ 0 w 125"/>
                <a:gd name="T25" fmla="*/ 65 h 115"/>
                <a:gd name="T26" fmla="*/ 7 w 125"/>
                <a:gd name="T27" fmla="*/ 35 h 115"/>
                <a:gd name="T28" fmla="*/ 8 w 125"/>
                <a:gd name="T29" fmla="*/ 21 h 115"/>
                <a:gd name="T30" fmla="*/ 13 w 125"/>
                <a:gd name="T31" fmla="*/ 15 h 115"/>
                <a:gd name="T32" fmla="*/ 27 w 125"/>
                <a:gd name="T33" fmla="*/ 11 h 115"/>
                <a:gd name="T34" fmla="*/ 35 w 125"/>
                <a:gd name="T35" fmla="*/ 0 h 115"/>
                <a:gd name="T36" fmla="*/ 47 w 125"/>
                <a:gd name="T37" fmla="*/ 23 h 115"/>
                <a:gd name="T38" fmla="*/ 53 w 125"/>
                <a:gd name="T39" fmla="*/ 43 h 115"/>
                <a:gd name="T40" fmla="*/ 63 w 125"/>
                <a:gd name="T41" fmla="*/ 53 h 115"/>
                <a:gd name="T42" fmla="*/ 89 w 125"/>
                <a:gd name="T43" fmla="*/ 72 h 115"/>
                <a:gd name="T44" fmla="*/ 100 w 125"/>
                <a:gd name="T45" fmla="*/ 84 h 115"/>
                <a:gd name="T46" fmla="*/ 110 w 125"/>
                <a:gd name="T47" fmla="*/ 96 h 115"/>
                <a:gd name="T48" fmla="*/ 116 w 125"/>
                <a:gd name="T49" fmla="*/ 103 h 115"/>
                <a:gd name="T50" fmla="*/ 125 w 125"/>
                <a:gd name="T51" fmla="*/ 110 h 115"/>
                <a:gd name="T52" fmla="*/ 120 w 125"/>
                <a:gd name="T53" fmla="*/ 115 h 115"/>
                <a:gd name="T54" fmla="*/ 112 w 125"/>
                <a:gd name="T55" fmla="*/ 11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5" h="115">
                  <a:moveTo>
                    <a:pt x="112" y="113"/>
                  </a:moveTo>
                  <a:lnTo>
                    <a:pt x="106" y="106"/>
                  </a:lnTo>
                  <a:lnTo>
                    <a:pt x="98" y="94"/>
                  </a:lnTo>
                  <a:lnTo>
                    <a:pt x="89" y="87"/>
                  </a:lnTo>
                  <a:lnTo>
                    <a:pt x="84" y="80"/>
                  </a:lnTo>
                  <a:lnTo>
                    <a:pt x="68" y="72"/>
                  </a:lnTo>
                  <a:lnTo>
                    <a:pt x="56" y="71"/>
                  </a:lnTo>
                  <a:lnTo>
                    <a:pt x="51" y="67"/>
                  </a:lnTo>
                  <a:lnTo>
                    <a:pt x="41" y="72"/>
                  </a:lnTo>
                  <a:lnTo>
                    <a:pt x="29" y="63"/>
                  </a:lnTo>
                  <a:lnTo>
                    <a:pt x="24" y="78"/>
                  </a:lnTo>
                  <a:lnTo>
                    <a:pt x="3" y="74"/>
                  </a:lnTo>
                  <a:lnTo>
                    <a:pt x="0" y="65"/>
                  </a:lnTo>
                  <a:lnTo>
                    <a:pt x="7" y="35"/>
                  </a:lnTo>
                  <a:lnTo>
                    <a:pt x="8" y="21"/>
                  </a:lnTo>
                  <a:lnTo>
                    <a:pt x="13" y="15"/>
                  </a:lnTo>
                  <a:lnTo>
                    <a:pt x="27" y="11"/>
                  </a:lnTo>
                  <a:lnTo>
                    <a:pt x="35" y="0"/>
                  </a:lnTo>
                  <a:lnTo>
                    <a:pt x="47" y="23"/>
                  </a:lnTo>
                  <a:lnTo>
                    <a:pt x="53" y="43"/>
                  </a:lnTo>
                  <a:lnTo>
                    <a:pt x="63" y="53"/>
                  </a:lnTo>
                  <a:lnTo>
                    <a:pt x="89" y="72"/>
                  </a:lnTo>
                  <a:lnTo>
                    <a:pt x="100" y="84"/>
                  </a:lnTo>
                  <a:lnTo>
                    <a:pt x="110" y="96"/>
                  </a:lnTo>
                  <a:lnTo>
                    <a:pt x="116" y="103"/>
                  </a:lnTo>
                  <a:lnTo>
                    <a:pt x="125" y="110"/>
                  </a:lnTo>
                  <a:lnTo>
                    <a:pt x="120" y="115"/>
                  </a:lnTo>
                  <a:lnTo>
                    <a:pt x="112" y="113"/>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35" name="Freeform 60">
              <a:extLst>
                <a:ext uri="{FF2B5EF4-FFF2-40B4-BE49-F238E27FC236}">
                  <a16:creationId xmlns:a16="http://schemas.microsoft.com/office/drawing/2014/main" id="{0DE3F42D-6402-E740-B378-713046E5FF64}"/>
                </a:ext>
              </a:extLst>
            </p:cNvPr>
            <p:cNvSpPr>
              <a:spLocks/>
            </p:cNvSpPr>
            <p:nvPr/>
          </p:nvSpPr>
          <p:spPr bwMode="auto">
            <a:xfrm>
              <a:off x="2218667" y="3403390"/>
              <a:ext cx="839854" cy="809374"/>
            </a:xfrm>
            <a:custGeom>
              <a:avLst/>
              <a:gdLst>
                <a:gd name="T0" fmla="*/ 5 w 207"/>
                <a:gd name="T1" fmla="*/ 39 h 161"/>
                <a:gd name="T2" fmla="*/ 6 w 207"/>
                <a:gd name="T3" fmla="*/ 24 h 161"/>
                <a:gd name="T4" fmla="*/ 0 w 207"/>
                <a:gd name="T5" fmla="*/ 15 h 161"/>
                <a:gd name="T6" fmla="*/ 24 w 207"/>
                <a:gd name="T7" fmla="*/ 0 h 161"/>
                <a:gd name="T8" fmla="*/ 44 w 207"/>
                <a:gd name="T9" fmla="*/ 4 h 161"/>
                <a:gd name="T10" fmla="*/ 66 w 207"/>
                <a:gd name="T11" fmla="*/ 4 h 161"/>
                <a:gd name="T12" fmla="*/ 84 w 207"/>
                <a:gd name="T13" fmla="*/ 7 h 161"/>
                <a:gd name="T14" fmla="*/ 98 w 207"/>
                <a:gd name="T15" fmla="*/ 6 h 161"/>
                <a:gd name="T16" fmla="*/ 125 w 207"/>
                <a:gd name="T17" fmla="*/ 7 h 161"/>
                <a:gd name="T18" fmla="*/ 131 w 207"/>
                <a:gd name="T19" fmla="*/ 15 h 161"/>
                <a:gd name="T20" fmla="*/ 162 w 207"/>
                <a:gd name="T21" fmla="*/ 24 h 161"/>
                <a:gd name="T22" fmla="*/ 168 w 207"/>
                <a:gd name="T23" fmla="*/ 20 h 161"/>
                <a:gd name="T24" fmla="*/ 187 w 207"/>
                <a:gd name="T25" fmla="*/ 29 h 161"/>
                <a:gd name="T26" fmla="*/ 206 w 207"/>
                <a:gd name="T27" fmla="*/ 27 h 161"/>
                <a:gd name="T28" fmla="*/ 207 w 207"/>
                <a:gd name="T29" fmla="*/ 38 h 161"/>
                <a:gd name="T30" fmla="*/ 191 w 207"/>
                <a:gd name="T31" fmla="*/ 52 h 161"/>
                <a:gd name="T32" fmla="*/ 170 w 207"/>
                <a:gd name="T33" fmla="*/ 57 h 161"/>
                <a:gd name="T34" fmla="*/ 169 w 207"/>
                <a:gd name="T35" fmla="*/ 63 h 161"/>
                <a:gd name="T36" fmla="*/ 158 w 207"/>
                <a:gd name="T37" fmla="*/ 75 h 161"/>
                <a:gd name="T38" fmla="*/ 152 w 207"/>
                <a:gd name="T39" fmla="*/ 92 h 161"/>
                <a:gd name="T40" fmla="*/ 158 w 207"/>
                <a:gd name="T41" fmla="*/ 103 h 161"/>
                <a:gd name="T42" fmla="*/ 148 w 207"/>
                <a:gd name="T43" fmla="*/ 113 h 161"/>
                <a:gd name="T44" fmla="*/ 145 w 207"/>
                <a:gd name="T45" fmla="*/ 126 h 161"/>
                <a:gd name="T46" fmla="*/ 132 w 207"/>
                <a:gd name="T47" fmla="*/ 130 h 161"/>
                <a:gd name="T48" fmla="*/ 119 w 207"/>
                <a:gd name="T49" fmla="*/ 146 h 161"/>
                <a:gd name="T50" fmla="*/ 98 w 207"/>
                <a:gd name="T51" fmla="*/ 146 h 161"/>
                <a:gd name="T52" fmla="*/ 81 w 207"/>
                <a:gd name="T53" fmla="*/ 146 h 161"/>
                <a:gd name="T54" fmla="*/ 70 w 207"/>
                <a:gd name="T55" fmla="*/ 153 h 161"/>
                <a:gd name="T56" fmla="*/ 64 w 207"/>
                <a:gd name="T57" fmla="*/ 161 h 161"/>
                <a:gd name="T58" fmla="*/ 55 w 207"/>
                <a:gd name="T59" fmla="*/ 159 h 161"/>
                <a:gd name="T60" fmla="*/ 49 w 207"/>
                <a:gd name="T61" fmla="*/ 152 h 161"/>
                <a:gd name="T62" fmla="*/ 44 w 207"/>
                <a:gd name="T63" fmla="*/ 140 h 161"/>
                <a:gd name="T64" fmla="*/ 29 w 207"/>
                <a:gd name="T65" fmla="*/ 137 h 161"/>
                <a:gd name="T66" fmla="*/ 27 w 207"/>
                <a:gd name="T67" fmla="*/ 130 h 161"/>
                <a:gd name="T68" fmla="*/ 34 w 207"/>
                <a:gd name="T69" fmla="*/ 123 h 161"/>
                <a:gd name="T70" fmla="*/ 36 w 207"/>
                <a:gd name="T71" fmla="*/ 117 h 161"/>
                <a:gd name="T72" fmla="*/ 31 w 207"/>
                <a:gd name="T73" fmla="*/ 111 h 161"/>
                <a:gd name="T74" fmla="*/ 36 w 207"/>
                <a:gd name="T75" fmla="*/ 98 h 161"/>
                <a:gd name="T76" fmla="*/ 29 w 207"/>
                <a:gd name="T77" fmla="*/ 85 h 161"/>
                <a:gd name="T78" fmla="*/ 37 w 207"/>
                <a:gd name="T79" fmla="*/ 83 h 161"/>
                <a:gd name="T80" fmla="*/ 37 w 207"/>
                <a:gd name="T81" fmla="*/ 74 h 161"/>
                <a:gd name="T82" fmla="*/ 40 w 207"/>
                <a:gd name="T83" fmla="*/ 71 h 161"/>
                <a:gd name="T84" fmla="*/ 41 w 207"/>
                <a:gd name="T85" fmla="*/ 55 h 161"/>
                <a:gd name="T86" fmla="*/ 49 w 207"/>
                <a:gd name="T87" fmla="*/ 49 h 161"/>
                <a:gd name="T88" fmla="*/ 44 w 207"/>
                <a:gd name="T89" fmla="*/ 39 h 161"/>
                <a:gd name="T90" fmla="*/ 35 w 207"/>
                <a:gd name="T91" fmla="*/ 38 h 161"/>
                <a:gd name="T92" fmla="*/ 32 w 207"/>
                <a:gd name="T93" fmla="*/ 40 h 161"/>
                <a:gd name="T94" fmla="*/ 22 w 207"/>
                <a:gd name="T95" fmla="*/ 40 h 161"/>
                <a:gd name="T96" fmla="*/ 18 w 207"/>
                <a:gd name="T97" fmla="*/ 30 h 161"/>
                <a:gd name="T98" fmla="*/ 11 w 207"/>
                <a:gd name="T99" fmla="*/ 33 h 161"/>
                <a:gd name="T100" fmla="*/ 5 w 207"/>
                <a:gd name="T101"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7" h="161">
                  <a:moveTo>
                    <a:pt x="5" y="39"/>
                  </a:moveTo>
                  <a:lnTo>
                    <a:pt x="6" y="24"/>
                  </a:lnTo>
                  <a:lnTo>
                    <a:pt x="0" y="15"/>
                  </a:lnTo>
                  <a:lnTo>
                    <a:pt x="24" y="0"/>
                  </a:lnTo>
                  <a:lnTo>
                    <a:pt x="44" y="4"/>
                  </a:lnTo>
                  <a:lnTo>
                    <a:pt x="66" y="4"/>
                  </a:lnTo>
                  <a:lnTo>
                    <a:pt x="84" y="7"/>
                  </a:lnTo>
                  <a:lnTo>
                    <a:pt x="98" y="6"/>
                  </a:lnTo>
                  <a:lnTo>
                    <a:pt x="125" y="7"/>
                  </a:lnTo>
                  <a:lnTo>
                    <a:pt x="131" y="15"/>
                  </a:lnTo>
                  <a:lnTo>
                    <a:pt x="162" y="24"/>
                  </a:lnTo>
                  <a:lnTo>
                    <a:pt x="168" y="20"/>
                  </a:lnTo>
                  <a:lnTo>
                    <a:pt x="187" y="29"/>
                  </a:lnTo>
                  <a:lnTo>
                    <a:pt x="206" y="27"/>
                  </a:lnTo>
                  <a:lnTo>
                    <a:pt x="207" y="38"/>
                  </a:lnTo>
                  <a:lnTo>
                    <a:pt x="191" y="52"/>
                  </a:lnTo>
                  <a:lnTo>
                    <a:pt x="170" y="57"/>
                  </a:lnTo>
                  <a:lnTo>
                    <a:pt x="169" y="63"/>
                  </a:lnTo>
                  <a:lnTo>
                    <a:pt x="158" y="75"/>
                  </a:lnTo>
                  <a:lnTo>
                    <a:pt x="152" y="92"/>
                  </a:lnTo>
                  <a:lnTo>
                    <a:pt x="158" y="103"/>
                  </a:lnTo>
                  <a:lnTo>
                    <a:pt x="148" y="113"/>
                  </a:lnTo>
                  <a:lnTo>
                    <a:pt x="145" y="126"/>
                  </a:lnTo>
                  <a:lnTo>
                    <a:pt x="132" y="130"/>
                  </a:lnTo>
                  <a:lnTo>
                    <a:pt x="119" y="146"/>
                  </a:lnTo>
                  <a:lnTo>
                    <a:pt x="98" y="146"/>
                  </a:lnTo>
                  <a:lnTo>
                    <a:pt x="81" y="146"/>
                  </a:lnTo>
                  <a:lnTo>
                    <a:pt x="70" y="153"/>
                  </a:lnTo>
                  <a:lnTo>
                    <a:pt x="64" y="161"/>
                  </a:lnTo>
                  <a:lnTo>
                    <a:pt x="55" y="159"/>
                  </a:lnTo>
                  <a:lnTo>
                    <a:pt x="49" y="152"/>
                  </a:lnTo>
                  <a:lnTo>
                    <a:pt x="44" y="140"/>
                  </a:lnTo>
                  <a:lnTo>
                    <a:pt x="29" y="137"/>
                  </a:lnTo>
                  <a:lnTo>
                    <a:pt x="27" y="130"/>
                  </a:lnTo>
                  <a:lnTo>
                    <a:pt x="34" y="123"/>
                  </a:lnTo>
                  <a:lnTo>
                    <a:pt x="36" y="117"/>
                  </a:lnTo>
                  <a:lnTo>
                    <a:pt x="31" y="111"/>
                  </a:lnTo>
                  <a:lnTo>
                    <a:pt x="36" y="98"/>
                  </a:lnTo>
                  <a:lnTo>
                    <a:pt x="29" y="85"/>
                  </a:lnTo>
                  <a:lnTo>
                    <a:pt x="37" y="83"/>
                  </a:lnTo>
                  <a:lnTo>
                    <a:pt x="37" y="74"/>
                  </a:lnTo>
                  <a:lnTo>
                    <a:pt x="40" y="71"/>
                  </a:lnTo>
                  <a:lnTo>
                    <a:pt x="41" y="55"/>
                  </a:lnTo>
                  <a:lnTo>
                    <a:pt x="49" y="49"/>
                  </a:lnTo>
                  <a:lnTo>
                    <a:pt x="44" y="39"/>
                  </a:lnTo>
                  <a:lnTo>
                    <a:pt x="35" y="38"/>
                  </a:lnTo>
                  <a:lnTo>
                    <a:pt x="32" y="40"/>
                  </a:lnTo>
                  <a:lnTo>
                    <a:pt x="22" y="40"/>
                  </a:lnTo>
                  <a:lnTo>
                    <a:pt x="18" y="30"/>
                  </a:lnTo>
                  <a:lnTo>
                    <a:pt x="11" y="33"/>
                  </a:lnTo>
                  <a:lnTo>
                    <a:pt x="5" y="39"/>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36" name="Freeform 61">
              <a:extLst>
                <a:ext uri="{FF2B5EF4-FFF2-40B4-BE49-F238E27FC236}">
                  <a16:creationId xmlns:a16="http://schemas.microsoft.com/office/drawing/2014/main" id="{7491C1F0-0535-5D42-9A82-F2B6198F38DA}"/>
                </a:ext>
              </a:extLst>
            </p:cNvPr>
            <p:cNvSpPr>
              <a:spLocks/>
            </p:cNvSpPr>
            <p:nvPr/>
          </p:nvSpPr>
          <p:spPr bwMode="auto">
            <a:xfrm>
              <a:off x="4255409" y="1804749"/>
              <a:ext cx="288066" cy="211140"/>
            </a:xfrm>
            <a:custGeom>
              <a:avLst/>
              <a:gdLst>
                <a:gd name="T0" fmla="*/ 19 w 71"/>
                <a:gd name="T1" fmla="*/ 36 h 42"/>
                <a:gd name="T2" fmla="*/ 19 w 71"/>
                <a:gd name="T3" fmla="*/ 24 h 42"/>
                <a:gd name="T4" fmla="*/ 14 w 71"/>
                <a:gd name="T5" fmla="*/ 27 h 42"/>
                <a:gd name="T6" fmla="*/ 3 w 71"/>
                <a:gd name="T7" fmla="*/ 20 h 42"/>
                <a:gd name="T8" fmla="*/ 0 w 71"/>
                <a:gd name="T9" fmla="*/ 9 h 42"/>
                <a:gd name="T10" fmla="*/ 18 w 71"/>
                <a:gd name="T11" fmla="*/ 3 h 42"/>
                <a:gd name="T12" fmla="*/ 36 w 71"/>
                <a:gd name="T13" fmla="*/ 0 h 42"/>
                <a:gd name="T14" fmla="*/ 53 w 71"/>
                <a:gd name="T15" fmla="*/ 4 h 42"/>
                <a:gd name="T16" fmla="*/ 68 w 71"/>
                <a:gd name="T17" fmla="*/ 3 h 42"/>
                <a:gd name="T18" fmla="*/ 71 w 71"/>
                <a:gd name="T19" fmla="*/ 7 h 42"/>
                <a:gd name="T20" fmla="*/ 62 w 71"/>
                <a:gd name="T21" fmla="*/ 18 h 42"/>
                <a:gd name="T22" fmla="*/ 70 w 71"/>
                <a:gd name="T23" fmla="*/ 36 h 42"/>
                <a:gd name="T24" fmla="*/ 65 w 71"/>
                <a:gd name="T25" fmla="*/ 42 h 42"/>
                <a:gd name="T26" fmla="*/ 53 w 71"/>
                <a:gd name="T27" fmla="*/ 42 h 42"/>
                <a:gd name="T28" fmla="*/ 38 w 71"/>
                <a:gd name="T29" fmla="*/ 35 h 42"/>
                <a:gd name="T30" fmla="*/ 31 w 71"/>
                <a:gd name="T31" fmla="*/ 32 h 42"/>
                <a:gd name="T32" fmla="*/ 19 w 71"/>
                <a:gd name="T33"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42">
                  <a:moveTo>
                    <a:pt x="19" y="36"/>
                  </a:moveTo>
                  <a:lnTo>
                    <a:pt x="19" y="24"/>
                  </a:lnTo>
                  <a:lnTo>
                    <a:pt x="14" y="27"/>
                  </a:lnTo>
                  <a:lnTo>
                    <a:pt x="3" y="20"/>
                  </a:lnTo>
                  <a:lnTo>
                    <a:pt x="0" y="9"/>
                  </a:lnTo>
                  <a:lnTo>
                    <a:pt x="18" y="3"/>
                  </a:lnTo>
                  <a:lnTo>
                    <a:pt x="36" y="0"/>
                  </a:lnTo>
                  <a:lnTo>
                    <a:pt x="53" y="4"/>
                  </a:lnTo>
                  <a:lnTo>
                    <a:pt x="68" y="3"/>
                  </a:lnTo>
                  <a:lnTo>
                    <a:pt x="71" y="7"/>
                  </a:lnTo>
                  <a:lnTo>
                    <a:pt x="62" y="18"/>
                  </a:lnTo>
                  <a:lnTo>
                    <a:pt x="70" y="36"/>
                  </a:lnTo>
                  <a:lnTo>
                    <a:pt x="65" y="42"/>
                  </a:lnTo>
                  <a:lnTo>
                    <a:pt x="53" y="42"/>
                  </a:lnTo>
                  <a:lnTo>
                    <a:pt x="38" y="35"/>
                  </a:lnTo>
                  <a:lnTo>
                    <a:pt x="31" y="32"/>
                  </a:lnTo>
                  <a:lnTo>
                    <a:pt x="19" y="36"/>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37" name="Freeform 63">
              <a:extLst>
                <a:ext uri="{FF2B5EF4-FFF2-40B4-BE49-F238E27FC236}">
                  <a16:creationId xmlns:a16="http://schemas.microsoft.com/office/drawing/2014/main" id="{741AAEAC-226E-124D-9E88-222375376381}"/>
                </a:ext>
              </a:extLst>
            </p:cNvPr>
            <p:cNvSpPr>
              <a:spLocks/>
            </p:cNvSpPr>
            <p:nvPr/>
          </p:nvSpPr>
          <p:spPr bwMode="auto">
            <a:xfrm>
              <a:off x="3967343" y="834508"/>
              <a:ext cx="714077" cy="950135"/>
            </a:xfrm>
            <a:custGeom>
              <a:avLst/>
              <a:gdLst>
                <a:gd name="T0" fmla="*/ 106 w 176"/>
                <a:gd name="T1" fmla="*/ 19 h 189"/>
                <a:gd name="T2" fmla="*/ 107 w 176"/>
                <a:gd name="T3" fmla="*/ 31 h 189"/>
                <a:gd name="T4" fmla="*/ 131 w 176"/>
                <a:gd name="T5" fmla="*/ 43 h 189"/>
                <a:gd name="T6" fmla="*/ 122 w 176"/>
                <a:gd name="T7" fmla="*/ 56 h 189"/>
                <a:gd name="T8" fmla="*/ 144 w 176"/>
                <a:gd name="T9" fmla="*/ 77 h 189"/>
                <a:gd name="T10" fmla="*/ 138 w 176"/>
                <a:gd name="T11" fmla="*/ 93 h 189"/>
                <a:gd name="T12" fmla="*/ 154 w 176"/>
                <a:gd name="T13" fmla="*/ 106 h 189"/>
                <a:gd name="T14" fmla="*/ 151 w 176"/>
                <a:gd name="T15" fmla="*/ 119 h 189"/>
                <a:gd name="T16" fmla="*/ 176 w 176"/>
                <a:gd name="T17" fmla="*/ 132 h 189"/>
                <a:gd name="T18" fmla="*/ 173 w 176"/>
                <a:gd name="T19" fmla="*/ 141 h 189"/>
                <a:gd name="T20" fmla="*/ 162 w 176"/>
                <a:gd name="T21" fmla="*/ 152 h 189"/>
                <a:gd name="T22" fmla="*/ 136 w 176"/>
                <a:gd name="T23" fmla="*/ 176 h 189"/>
                <a:gd name="T24" fmla="*/ 110 w 176"/>
                <a:gd name="T25" fmla="*/ 178 h 189"/>
                <a:gd name="T26" fmla="*/ 85 w 176"/>
                <a:gd name="T27" fmla="*/ 185 h 189"/>
                <a:gd name="T28" fmla="*/ 62 w 176"/>
                <a:gd name="T29" fmla="*/ 189 h 189"/>
                <a:gd name="T30" fmla="*/ 52 w 176"/>
                <a:gd name="T31" fmla="*/ 179 h 189"/>
                <a:gd name="T32" fmla="*/ 37 w 176"/>
                <a:gd name="T33" fmla="*/ 172 h 189"/>
                <a:gd name="T34" fmla="*/ 37 w 176"/>
                <a:gd name="T35" fmla="*/ 153 h 189"/>
                <a:gd name="T36" fmla="*/ 27 w 176"/>
                <a:gd name="T37" fmla="*/ 136 h 189"/>
                <a:gd name="T38" fmla="*/ 32 w 176"/>
                <a:gd name="T39" fmla="*/ 125 h 189"/>
                <a:gd name="T40" fmla="*/ 43 w 176"/>
                <a:gd name="T41" fmla="*/ 114 h 189"/>
                <a:gd name="T42" fmla="*/ 71 w 176"/>
                <a:gd name="T43" fmla="*/ 93 h 189"/>
                <a:gd name="T44" fmla="*/ 80 w 176"/>
                <a:gd name="T45" fmla="*/ 90 h 189"/>
                <a:gd name="T46" fmla="*/ 76 w 176"/>
                <a:gd name="T47" fmla="*/ 82 h 189"/>
                <a:gd name="T48" fmla="*/ 55 w 176"/>
                <a:gd name="T49" fmla="*/ 73 h 189"/>
                <a:gd name="T50" fmla="*/ 49 w 176"/>
                <a:gd name="T51" fmla="*/ 66 h 189"/>
                <a:gd name="T52" fmla="*/ 43 w 176"/>
                <a:gd name="T53" fmla="*/ 39 h 189"/>
                <a:gd name="T54" fmla="*/ 20 w 176"/>
                <a:gd name="T55" fmla="*/ 27 h 189"/>
                <a:gd name="T56" fmla="*/ 0 w 176"/>
                <a:gd name="T57" fmla="*/ 18 h 189"/>
                <a:gd name="T58" fmla="*/ 7 w 176"/>
                <a:gd name="T59" fmla="*/ 13 h 189"/>
                <a:gd name="T60" fmla="*/ 24 w 176"/>
                <a:gd name="T61" fmla="*/ 22 h 189"/>
                <a:gd name="T62" fmla="*/ 41 w 176"/>
                <a:gd name="T63" fmla="*/ 22 h 189"/>
                <a:gd name="T64" fmla="*/ 56 w 176"/>
                <a:gd name="T65" fmla="*/ 26 h 189"/>
                <a:gd name="T66" fmla="*/ 67 w 176"/>
                <a:gd name="T67" fmla="*/ 18 h 189"/>
                <a:gd name="T68" fmla="*/ 71 w 176"/>
                <a:gd name="T69" fmla="*/ 5 h 189"/>
                <a:gd name="T70" fmla="*/ 90 w 176"/>
                <a:gd name="T71" fmla="*/ 0 h 189"/>
                <a:gd name="T72" fmla="*/ 108 w 176"/>
                <a:gd name="T73" fmla="*/ 6 h 189"/>
                <a:gd name="T74" fmla="*/ 106 w 176"/>
                <a:gd name="T75" fmla="*/ 1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89">
                  <a:moveTo>
                    <a:pt x="106" y="19"/>
                  </a:moveTo>
                  <a:lnTo>
                    <a:pt x="107" y="31"/>
                  </a:lnTo>
                  <a:lnTo>
                    <a:pt x="131" y="43"/>
                  </a:lnTo>
                  <a:lnTo>
                    <a:pt x="122" y="56"/>
                  </a:lnTo>
                  <a:lnTo>
                    <a:pt x="144" y="77"/>
                  </a:lnTo>
                  <a:lnTo>
                    <a:pt x="138" y="93"/>
                  </a:lnTo>
                  <a:lnTo>
                    <a:pt x="154" y="106"/>
                  </a:lnTo>
                  <a:lnTo>
                    <a:pt x="151" y="119"/>
                  </a:lnTo>
                  <a:lnTo>
                    <a:pt x="176" y="132"/>
                  </a:lnTo>
                  <a:lnTo>
                    <a:pt x="173" y="141"/>
                  </a:lnTo>
                  <a:lnTo>
                    <a:pt x="162" y="152"/>
                  </a:lnTo>
                  <a:lnTo>
                    <a:pt x="136" y="176"/>
                  </a:lnTo>
                  <a:lnTo>
                    <a:pt x="110" y="178"/>
                  </a:lnTo>
                  <a:lnTo>
                    <a:pt x="85" y="185"/>
                  </a:lnTo>
                  <a:lnTo>
                    <a:pt x="62" y="189"/>
                  </a:lnTo>
                  <a:lnTo>
                    <a:pt x="52" y="179"/>
                  </a:lnTo>
                  <a:lnTo>
                    <a:pt x="37" y="172"/>
                  </a:lnTo>
                  <a:lnTo>
                    <a:pt x="37" y="153"/>
                  </a:lnTo>
                  <a:lnTo>
                    <a:pt x="27" y="136"/>
                  </a:lnTo>
                  <a:lnTo>
                    <a:pt x="32" y="125"/>
                  </a:lnTo>
                  <a:lnTo>
                    <a:pt x="43" y="114"/>
                  </a:lnTo>
                  <a:lnTo>
                    <a:pt x="71" y="93"/>
                  </a:lnTo>
                  <a:lnTo>
                    <a:pt x="80" y="90"/>
                  </a:lnTo>
                  <a:lnTo>
                    <a:pt x="76" y="82"/>
                  </a:lnTo>
                  <a:lnTo>
                    <a:pt x="55" y="73"/>
                  </a:lnTo>
                  <a:lnTo>
                    <a:pt x="49" y="66"/>
                  </a:lnTo>
                  <a:lnTo>
                    <a:pt x="43" y="39"/>
                  </a:lnTo>
                  <a:lnTo>
                    <a:pt x="20" y="27"/>
                  </a:lnTo>
                  <a:lnTo>
                    <a:pt x="0" y="18"/>
                  </a:lnTo>
                  <a:lnTo>
                    <a:pt x="7" y="13"/>
                  </a:lnTo>
                  <a:lnTo>
                    <a:pt x="24" y="22"/>
                  </a:lnTo>
                  <a:lnTo>
                    <a:pt x="41" y="22"/>
                  </a:lnTo>
                  <a:lnTo>
                    <a:pt x="56" y="26"/>
                  </a:lnTo>
                  <a:lnTo>
                    <a:pt x="67" y="18"/>
                  </a:lnTo>
                  <a:lnTo>
                    <a:pt x="71" y="5"/>
                  </a:lnTo>
                  <a:lnTo>
                    <a:pt x="90" y="0"/>
                  </a:lnTo>
                  <a:lnTo>
                    <a:pt x="108" y="6"/>
                  </a:lnTo>
                  <a:lnTo>
                    <a:pt x="106" y="19"/>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38" name="Freeform 66">
              <a:extLst>
                <a:ext uri="{FF2B5EF4-FFF2-40B4-BE49-F238E27FC236}">
                  <a16:creationId xmlns:a16="http://schemas.microsoft.com/office/drawing/2014/main" id="{9804580B-8925-8943-825D-C62BA9D2AE0C}"/>
                </a:ext>
              </a:extLst>
            </p:cNvPr>
            <p:cNvSpPr>
              <a:spLocks/>
            </p:cNvSpPr>
            <p:nvPr/>
          </p:nvSpPr>
          <p:spPr bwMode="auto">
            <a:xfrm>
              <a:off x="3431784" y="3483824"/>
              <a:ext cx="68974" cy="165900"/>
            </a:xfrm>
            <a:custGeom>
              <a:avLst/>
              <a:gdLst>
                <a:gd name="T0" fmla="*/ 17 w 17"/>
                <a:gd name="T1" fmla="*/ 17 h 33"/>
                <a:gd name="T2" fmla="*/ 13 w 17"/>
                <a:gd name="T3" fmla="*/ 33 h 33"/>
                <a:gd name="T4" fmla="*/ 5 w 17"/>
                <a:gd name="T5" fmla="*/ 29 h 33"/>
                <a:gd name="T6" fmla="*/ 0 w 17"/>
                <a:gd name="T7" fmla="*/ 15 h 33"/>
                <a:gd name="T8" fmla="*/ 3 w 17"/>
                <a:gd name="T9" fmla="*/ 7 h 33"/>
                <a:gd name="T10" fmla="*/ 14 w 17"/>
                <a:gd name="T11" fmla="*/ 0 h 33"/>
                <a:gd name="T12" fmla="*/ 17 w 17"/>
                <a:gd name="T13" fmla="*/ 17 h 33"/>
              </a:gdLst>
              <a:ahLst/>
              <a:cxnLst>
                <a:cxn ang="0">
                  <a:pos x="T0" y="T1"/>
                </a:cxn>
                <a:cxn ang="0">
                  <a:pos x="T2" y="T3"/>
                </a:cxn>
                <a:cxn ang="0">
                  <a:pos x="T4" y="T5"/>
                </a:cxn>
                <a:cxn ang="0">
                  <a:pos x="T6" y="T7"/>
                </a:cxn>
                <a:cxn ang="0">
                  <a:pos x="T8" y="T9"/>
                </a:cxn>
                <a:cxn ang="0">
                  <a:pos x="T10" y="T11"/>
                </a:cxn>
                <a:cxn ang="0">
                  <a:pos x="T12" y="T13"/>
                </a:cxn>
              </a:cxnLst>
              <a:rect l="0" t="0" r="r" b="b"/>
              <a:pathLst>
                <a:path w="17" h="33">
                  <a:moveTo>
                    <a:pt x="17" y="17"/>
                  </a:moveTo>
                  <a:lnTo>
                    <a:pt x="13" y="33"/>
                  </a:lnTo>
                  <a:lnTo>
                    <a:pt x="5" y="29"/>
                  </a:lnTo>
                  <a:lnTo>
                    <a:pt x="0" y="15"/>
                  </a:lnTo>
                  <a:lnTo>
                    <a:pt x="3" y="7"/>
                  </a:lnTo>
                  <a:lnTo>
                    <a:pt x="14" y="0"/>
                  </a:lnTo>
                  <a:lnTo>
                    <a:pt x="17" y="17"/>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39" name="Freeform 67">
              <a:extLst>
                <a:ext uri="{FF2B5EF4-FFF2-40B4-BE49-F238E27FC236}">
                  <a16:creationId xmlns:a16="http://schemas.microsoft.com/office/drawing/2014/main" id="{F22FCAB5-75BC-C94A-8CC3-D9EA6A9AA4EE}"/>
                </a:ext>
              </a:extLst>
            </p:cNvPr>
            <p:cNvSpPr>
              <a:spLocks/>
            </p:cNvSpPr>
            <p:nvPr/>
          </p:nvSpPr>
          <p:spPr bwMode="auto">
            <a:xfrm>
              <a:off x="2551362" y="2649315"/>
              <a:ext cx="827681" cy="899865"/>
            </a:xfrm>
            <a:custGeom>
              <a:avLst/>
              <a:gdLst>
                <a:gd name="T0" fmla="*/ 131 w 204"/>
                <a:gd name="T1" fmla="*/ 15 h 179"/>
                <a:gd name="T2" fmla="*/ 143 w 204"/>
                <a:gd name="T3" fmla="*/ 25 h 179"/>
                <a:gd name="T4" fmla="*/ 151 w 204"/>
                <a:gd name="T5" fmla="*/ 23 h 179"/>
                <a:gd name="T6" fmla="*/ 165 w 204"/>
                <a:gd name="T7" fmla="*/ 33 h 179"/>
                <a:gd name="T8" fmla="*/ 169 w 204"/>
                <a:gd name="T9" fmla="*/ 34 h 179"/>
                <a:gd name="T10" fmla="*/ 173 w 204"/>
                <a:gd name="T11" fmla="*/ 34 h 179"/>
                <a:gd name="T12" fmla="*/ 181 w 204"/>
                <a:gd name="T13" fmla="*/ 39 h 179"/>
                <a:gd name="T14" fmla="*/ 204 w 204"/>
                <a:gd name="T15" fmla="*/ 43 h 179"/>
                <a:gd name="T16" fmla="*/ 197 w 204"/>
                <a:gd name="T17" fmla="*/ 57 h 179"/>
                <a:gd name="T18" fmla="*/ 195 w 204"/>
                <a:gd name="T19" fmla="*/ 71 h 179"/>
                <a:gd name="T20" fmla="*/ 191 w 204"/>
                <a:gd name="T21" fmla="*/ 75 h 179"/>
                <a:gd name="T22" fmla="*/ 184 w 204"/>
                <a:gd name="T23" fmla="*/ 73 h 179"/>
                <a:gd name="T24" fmla="*/ 184 w 204"/>
                <a:gd name="T25" fmla="*/ 78 h 179"/>
                <a:gd name="T26" fmla="*/ 173 w 204"/>
                <a:gd name="T27" fmla="*/ 89 h 179"/>
                <a:gd name="T28" fmla="*/ 173 w 204"/>
                <a:gd name="T29" fmla="*/ 99 h 179"/>
                <a:gd name="T30" fmla="*/ 181 w 204"/>
                <a:gd name="T31" fmla="*/ 96 h 179"/>
                <a:gd name="T32" fmla="*/ 186 w 204"/>
                <a:gd name="T33" fmla="*/ 105 h 179"/>
                <a:gd name="T34" fmla="*/ 186 w 204"/>
                <a:gd name="T35" fmla="*/ 110 h 179"/>
                <a:gd name="T36" fmla="*/ 191 w 204"/>
                <a:gd name="T37" fmla="*/ 118 h 179"/>
                <a:gd name="T38" fmla="*/ 186 w 204"/>
                <a:gd name="T39" fmla="*/ 124 h 179"/>
                <a:gd name="T40" fmla="*/ 190 w 204"/>
                <a:gd name="T41" fmla="*/ 140 h 179"/>
                <a:gd name="T42" fmla="*/ 199 w 204"/>
                <a:gd name="T43" fmla="*/ 143 h 179"/>
                <a:gd name="T44" fmla="*/ 198 w 204"/>
                <a:gd name="T45" fmla="*/ 151 h 179"/>
                <a:gd name="T46" fmla="*/ 183 w 204"/>
                <a:gd name="T47" fmla="*/ 163 h 179"/>
                <a:gd name="T48" fmla="*/ 150 w 204"/>
                <a:gd name="T49" fmla="*/ 157 h 179"/>
                <a:gd name="T50" fmla="*/ 126 w 204"/>
                <a:gd name="T51" fmla="*/ 164 h 179"/>
                <a:gd name="T52" fmla="*/ 124 w 204"/>
                <a:gd name="T53" fmla="*/ 177 h 179"/>
                <a:gd name="T54" fmla="*/ 105 w 204"/>
                <a:gd name="T55" fmla="*/ 179 h 179"/>
                <a:gd name="T56" fmla="*/ 86 w 204"/>
                <a:gd name="T57" fmla="*/ 170 h 179"/>
                <a:gd name="T58" fmla="*/ 80 w 204"/>
                <a:gd name="T59" fmla="*/ 174 h 179"/>
                <a:gd name="T60" fmla="*/ 49 w 204"/>
                <a:gd name="T61" fmla="*/ 165 h 179"/>
                <a:gd name="T62" fmla="*/ 43 w 204"/>
                <a:gd name="T63" fmla="*/ 157 h 179"/>
                <a:gd name="T64" fmla="*/ 51 w 204"/>
                <a:gd name="T65" fmla="*/ 145 h 179"/>
                <a:gd name="T66" fmla="*/ 55 w 204"/>
                <a:gd name="T67" fmla="*/ 104 h 179"/>
                <a:gd name="T68" fmla="*/ 38 w 204"/>
                <a:gd name="T69" fmla="*/ 83 h 179"/>
                <a:gd name="T70" fmla="*/ 26 w 204"/>
                <a:gd name="T71" fmla="*/ 72 h 179"/>
                <a:gd name="T72" fmla="*/ 2 w 204"/>
                <a:gd name="T73" fmla="*/ 65 h 179"/>
                <a:gd name="T74" fmla="*/ 0 w 204"/>
                <a:gd name="T75" fmla="*/ 50 h 179"/>
                <a:gd name="T76" fmla="*/ 21 w 204"/>
                <a:gd name="T77" fmla="*/ 45 h 179"/>
                <a:gd name="T78" fmla="*/ 48 w 204"/>
                <a:gd name="T79" fmla="*/ 50 h 179"/>
                <a:gd name="T80" fmla="*/ 44 w 204"/>
                <a:gd name="T81" fmla="*/ 27 h 179"/>
                <a:gd name="T82" fmla="*/ 58 w 204"/>
                <a:gd name="T83" fmla="*/ 36 h 179"/>
                <a:gd name="T84" fmla="*/ 96 w 204"/>
                <a:gd name="T85" fmla="*/ 20 h 179"/>
                <a:gd name="T86" fmla="*/ 100 w 204"/>
                <a:gd name="T87" fmla="*/ 4 h 179"/>
                <a:gd name="T88" fmla="*/ 114 w 204"/>
                <a:gd name="T89" fmla="*/ 0 h 179"/>
                <a:gd name="T90" fmla="*/ 117 w 204"/>
                <a:gd name="T91" fmla="*/ 7 h 179"/>
                <a:gd name="T92" fmla="*/ 124 w 204"/>
                <a:gd name="T93" fmla="*/ 7 h 179"/>
                <a:gd name="T94" fmla="*/ 131 w 204"/>
                <a:gd name="T95" fmla="*/ 1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79">
                  <a:moveTo>
                    <a:pt x="131" y="15"/>
                  </a:moveTo>
                  <a:lnTo>
                    <a:pt x="143" y="25"/>
                  </a:lnTo>
                  <a:lnTo>
                    <a:pt x="151" y="23"/>
                  </a:lnTo>
                  <a:lnTo>
                    <a:pt x="165" y="33"/>
                  </a:lnTo>
                  <a:lnTo>
                    <a:pt x="169" y="34"/>
                  </a:lnTo>
                  <a:lnTo>
                    <a:pt x="173" y="34"/>
                  </a:lnTo>
                  <a:lnTo>
                    <a:pt x="181" y="39"/>
                  </a:lnTo>
                  <a:lnTo>
                    <a:pt x="204" y="43"/>
                  </a:lnTo>
                  <a:lnTo>
                    <a:pt x="197" y="57"/>
                  </a:lnTo>
                  <a:lnTo>
                    <a:pt x="195" y="71"/>
                  </a:lnTo>
                  <a:lnTo>
                    <a:pt x="191" y="75"/>
                  </a:lnTo>
                  <a:lnTo>
                    <a:pt x="184" y="73"/>
                  </a:lnTo>
                  <a:lnTo>
                    <a:pt x="184" y="78"/>
                  </a:lnTo>
                  <a:lnTo>
                    <a:pt x="173" y="89"/>
                  </a:lnTo>
                  <a:lnTo>
                    <a:pt x="173" y="99"/>
                  </a:lnTo>
                  <a:lnTo>
                    <a:pt x="181" y="96"/>
                  </a:lnTo>
                  <a:lnTo>
                    <a:pt x="186" y="105"/>
                  </a:lnTo>
                  <a:lnTo>
                    <a:pt x="186" y="110"/>
                  </a:lnTo>
                  <a:lnTo>
                    <a:pt x="191" y="118"/>
                  </a:lnTo>
                  <a:lnTo>
                    <a:pt x="186" y="124"/>
                  </a:lnTo>
                  <a:lnTo>
                    <a:pt x="190" y="140"/>
                  </a:lnTo>
                  <a:lnTo>
                    <a:pt x="199" y="143"/>
                  </a:lnTo>
                  <a:lnTo>
                    <a:pt x="198" y="151"/>
                  </a:lnTo>
                  <a:lnTo>
                    <a:pt x="183" y="163"/>
                  </a:lnTo>
                  <a:lnTo>
                    <a:pt x="150" y="157"/>
                  </a:lnTo>
                  <a:lnTo>
                    <a:pt x="126" y="164"/>
                  </a:lnTo>
                  <a:lnTo>
                    <a:pt x="124" y="177"/>
                  </a:lnTo>
                  <a:lnTo>
                    <a:pt x="105" y="179"/>
                  </a:lnTo>
                  <a:lnTo>
                    <a:pt x="86" y="170"/>
                  </a:lnTo>
                  <a:lnTo>
                    <a:pt x="80" y="174"/>
                  </a:lnTo>
                  <a:lnTo>
                    <a:pt x="49" y="165"/>
                  </a:lnTo>
                  <a:lnTo>
                    <a:pt x="43" y="157"/>
                  </a:lnTo>
                  <a:lnTo>
                    <a:pt x="51" y="145"/>
                  </a:lnTo>
                  <a:lnTo>
                    <a:pt x="55" y="104"/>
                  </a:lnTo>
                  <a:lnTo>
                    <a:pt x="38" y="83"/>
                  </a:lnTo>
                  <a:lnTo>
                    <a:pt x="26" y="72"/>
                  </a:lnTo>
                  <a:lnTo>
                    <a:pt x="2" y="65"/>
                  </a:lnTo>
                  <a:lnTo>
                    <a:pt x="0" y="50"/>
                  </a:lnTo>
                  <a:lnTo>
                    <a:pt x="21" y="45"/>
                  </a:lnTo>
                  <a:lnTo>
                    <a:pt x="48" y="50"/>
                  </a:lnTo>
                  <a:lnTo>
                    <a:pt x="44" y="27"/>
                  </a:lnTo>
                  <a:lnTo>
                    <a:pt x="58" y="36"/>
                  </a:lnTo>
                  <a:lnTo>
                    <a:pt x="96" y="20"/>
                  </a:lnTo>
                  <a:lnTo>
                    <a:pt x="100" y="4"/>
                  </a:lnTo>
                  <a:lnTo>
                    <a:pt x="114" y="0"/>
                  </a:lnTo>
                  <a:lnTo>
                    <a:pt x="117" y="7"/>
                  </a:lnTo>
                  <a:lnTo>
                    <a:pt x="124" y="7"/>
                  </a:lnTo>
                  <a:lnTo>
                    <a:pt x="131" y="15"/>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40" name="Freeform 69">
              <a:extLst>
                <a:ext uri="{FF2B5EF4-FFF2-40B4-BE49-F238E27FC236}">
                  <a16:creationId xmlns:a16="http://schemas.microsoft.com/office/drawing/2014/main" id="{CFE7F777-3176-7248-8E76-1E66547B9F94}"/>
                </a:ext>
              </a:extLst>
            </p:cNvPr>
            <p:cNvSpPr>
              <a:spLocks/>
            </p:cNvSpPr>
            <p:nvPr/>
          </p:nvSpPr>
          <p:spPr bwMode="auto">
            <a:xfrm>
              <a:off x="2376897" y="2242116"/>
              <a:ext cx="121718" cy="130706"/>
            </a:xfrm>
            <a:custGeom>
              <a:avLst/>
              <a:gdLst>
                <a:gd name="T0" fmla="*/ 30 w 30"/>
                <a:gd name="T1" fmla="*/ 13 h 26"/>
                <a:gd name="T2" fmla="*/ 21 w 30"/>
                <a:gd name="T3" fmla="*/ 26 h 26"/>
                <a:gd name="T4" fmla="*/ 10 w 30"/>
                <a:gd name="T5" fmla="*/ 22 h 26"/>
                <a:gd name="T6" fmla="*/ 0 w 30"/>
                <a:gd name="T7" fmla="*/ 23 h 26"/>
                <a:gd name="T8" fmla="*/ 4 w 30"/>
                <a:gd name="T9" fmla="*/ 12 h 26"/>
                <a:gd name="T10" fmla="*/ 1 w 30"/>
                <a:gd name="T11" fmla="*/ 1 h 26"/>
                <a:gd name="T12" fmla="*/ 14 w 30"/>
                <a:gd name="T13" fmla="*/ 0 h 26"/>
                <a:gd name="T14" fmla="*/ 30 w 30"/>
                <a:gd name="T15" fmla="*/ 1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6">
                  <a:moveTo>
                    <a:pt x="30" y="13"/>
                  </a:moveTo>
                  <a:lnTo>
                    <a:pt x="21" y="26"/>
                  </a:lnTo>
                  <a:lnTo>
                    <a:pt x="10" y="22"/>
                  </a:lnTo>
                  <a:lnTo>
                    <a:pt x="0" y="23"/>
                  </a:lnTo>
                  <a:lnTo>
                    <a:pt x="4" y="12"/>
                  </a:lnTo>
                  <a:lnTo>
                    <a:pt x="1" y="1"/>
                  </a:lnTo>
                  <a:lnTo>
                    <a:pt x="14" y="0"/>
                  </a:lnTo>
                  <a:lnTo>
                    <a:pt x="30" y="13"/>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41" name="Freeform 70">
              <a:extLst>
                <a:ext uri="{FF2B5EF4-FFF2-40B4-BE49-F238E27FC236}">
                  <a16:creationId xmlns:a16="http://schemas.microsoft.com/office/drawing/2014/main" id="{1E9B195C-74BA-AE4A-A30E-2C6F52270AA9}"/>
                </a:ext>
              </a:extLst>
            </p:cNvPr>
            <p:cNvSpPr>
              <a:spLocks/>
            </p:cNvSpPr>
            <p:nvPr/>
          </p:nvSpPr>
          <p:spPr bwMode="auto">
            <a:xfrm>
              <a:off x="2474274" y="1905291"/>
              <a:ext cx="486870" cy="864672"/>
            </a:xfrm>
            <a:custGeom>
              <a:avLst/>
              <a:gdLst>
                <a:gd name="T0" fmla="*/ 49 w 120"/>
                <a:gd name="T1" fmla="*/ 0 h 172"/>
                <a:gd name="T2" fmla="*/ 32 w 120"/>
                <a:gd name="T3" fmla="*/ 21 h 172"/>
                <a:gd name="T4" fmla="*/ 47 w 120"/>
                <a:gd name="T5" fmla="*/ 18 h 172"/>
                <a:gd name="T6" fmla="*/ 64 w 120"/>
                <a:gd name="T7" fmla="*/ 18 h 172"/>
                <a:gd name="T8" fmla="*/ 60 w 120"/>
                <a:gd name="T9" fmla="*/ 34 h 172"/>
                <a:gd name="T10" fmla="*/ 46 w 120"/>
                <a:gd name="T11" fmla="*/ 51 h 172"/>
                <a:gd name="T12" fmla="*/ 62 w 120"/>
                <a:gd name="T13" fmla="*/ 53 h 172"/>
                <a:gd name="T14" fmla="*/ 63 w 120"/>
                <a:gd name="T15" fmla="*/ 55 h 172"/>
                <a:gd name="T16" fmla="*/ 76 w 120"/>
                <a:gd name="T17" fmla="*/ 78 h 172"/>
                <a:gd name="T18" fmla="*/ 87 w 120"/>
                <a:gd name="T19" fmla="*/ 82 h 172"/>
                <a:gd name="T20" fmla="*/ 96 w 120"/>
                <a:gd name="T21" fmla="*/ 104 h 172"/>
                <a:gd name="T22" fmla="*/ 101 w 120"/>
                <a:gd name="T23" fmla="*/ 112 h 172"/>
                <a:gd name="T24" fmla="*/ 120 w 120"/>
                <a:gd name="T25" fmla="*/ 116 h 172"/>
                <a:gd name="T26" fmla="*/ 118 w 120"/>
                <a:gd name="T27" fmla="*/ 129 h 172"/>
                <a:gd name="T28" fmla="*/ 110 w 120"/>
                <a:gd name="T29" fmla="*/ 135 h 172"/>
                <a:gd name="T30" fmla="*/ 116 w 120"/>
                <a:gd name="T31" fmla="*/ 145 h 172"/>
                <a:gd name="T32" fmla="*/ 102 w 120"/>
                <a:gd name="T33" fmla="*/ 155 h 172"/>
                <a:gd name="T34" fmla="*/ 81 w 120"/>
                <a:gd name="T35" fmla="*/ 155 h 172"/>
                <a:gd name="T36" fmla="*/ 54 w 120"/>
                <a:gd name="T37" fmla="*/ 161 h 172"/>
                <a:gd name="T38" fmla="*/ 46 w 120"/>
                <a:gd name="T39" fmla="*/ 157 h 172"/>
                <a:gd name="T40" fmla="*/ 36 w 120"/>
                <a:gd name="T41" fmla="*/ 166 h 172"/>
                <a:gd name="T42" fmla="*/ 21 w 120"/>
                <a:gd name="T43" fmla="*/ 164 h 172"/>
                <a:gd name="T44" fmla="*/ 10 w 120"/>
                <a:gd name="T45" fmla="*/ 172 h 172"/>
                <a:gd name="T46" fmla="*/ 1 w 120"/>
                <a:gd name="T47" fmla="*/ 168 h 172"/>
                <a:gd name="T48" fmla="*/ 25 w 120"/>
                <a:gd name="T49" fmla="*/ 147 h 172"/>
                <a:gd name="T50" fmla="*/ 39 w 120"/>
                <a:gd name="T51" fmla="*/ 142 h 172"/>
                <a:gd name="T52" fmla="*/ 39 w 120"/>
                <a:gd name="T53" fmla="*/ 142 h 172"/>
                <a:gd name="T54" fmla="*/ 15 w 120"/>
                <a:gd name="T55" fmla="*/ 139 h 172"/>
                <a:gd name="T56" fmla="*/ 11 w 120"/>
                <a:gd name="T57" fmla="*/ 131 h 172"/>
                <a:gd name="T58" fmla="*/ 27 w 120"/>
                <a:gd name="T59" fmla="*/ 125 h 172"/>
                <a:gd name="T60" fmla="*/ 19 w 120"/>
                <a:gd name="T61" fmla="*/ 114 h 172"/>
                <a:gd name="T62" fmla="*/ 22 w 120"/>
                <a:gd name="T63" fmla="*/ 101 h 172"/>
                <a:gd name="T64" fmla="*/ 45 w 120"/>
                <a:gd name="T65" fmla="*/ 102 h 172"/>
                <a:gd name="T66" fmla="*/ 45 w 120"/>
                <a:gd name="T67" fmla="*/ 102 h 172"/>
                <a:gd name="T68" fmla="*/ 48 w 120"/>
                <a:gd name="T69" fmla="*/ 91 h 172"/>
                <a:gd name="T70" fmla="*/ 38 w 120"/>
                <a:gd name="T71" fmla="*/ 79 h 172"/>
                <a:gd name="T72" fmla="*/ 37 w 120"/>
                <a:gd name="T73" fmla="*/ 79 h 172"/>
                <a:gd name="T74" fmla="*/ 19 w 120"/>
                <a:gd name="T75" fmla="*/ 75 h 172"/>
                <a:gd name="T76" fmla="*/ 15 w 120"/>
                <a:gd name="T77" fmla="*/ 70 h 172"/>
                <a:gd name="T78" fmla="*/ 21 w 120"/>
                <a:gd name="T79" fmla="*/ 61 h 172"/>
                <a:gd name="T80" fmla="*/ 16 w 120"/>
                <a:gd name="T81" fmla="*/ 55 h 172"/>
                <a:gd name="T82" fmla="*/ 8 w 120"/>
                <a:gd name="T83" fmla="*/ 65 h 172"/>
                <a:gd name="T84" fmla="*/ 8 w 120"/>
                <a:gd name="T85" fmla="*/ 46 h 172"/>
                <a:gd name="T86" fmla="*/ 0 w 120"/>
                <a:gd name="T87" fmla="*/ 36 h 172"/>
                <a:gd name="T88" fmla="*/ 7 w 120"/>
                <a:gd name="T89" fmla="*/ 15 h 172"/>
                <a:gd name="T90" fmla="*/ 19 w 120"/>
                <a:gd name="T91" fmla="*/ 0 h 172"/>
                <a:gd name="T92" fmla="*/ 31 w 120"/>
                <a:gd name="T93" fmla="*/ 1 h 172"/>
                <a:gd name="T94" fmla="*/ 49 w 120"/>
                <a:gd name="T95"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 h="172">
                  <a:moveTo>
                    <a:pt x="49" y="0"/>
                  </a:moveTo>
                  <a:lnTo>
                    <a:pt x="32" y="21"/>
                  </a:lnTo>
                  <a:lnTo>
                    <a:pt x="47" y="18"/>
                  </a:lnTo>
                  <a:lnTo>
                    <a:pt x="64" y="18"/>
                  </a:lnTo>
                  <a:lnTo>
                    <a:pt x="60" y="34"/>
                  </a:lnTo>
                  <a:lnTo>
                    <a:pt x="46" y="51"/>
                  </a:lnTo>
                  <a:lnTo>
                    <a:pt x="62" y="53"/>
                  </a:lnTo>
                  <a:lnTo>
                    <a:pt x="63" y="55"/>
                  </a:lnTo>
                  <a:lnTo>
                    <a:pt x="76" y="78"/>
                  </a:lnTo>
                  <a:lnTo>
                    <a:pt x="87" y="82"/>
                  </a:lnTo>
                  <a:lnTo>
                    <a:pt x="96" y="104"/>
                  </a:lnTo>
                  <a:lnTo>
                    <a:pt x="101" y="112"/>
                  </a:lnTo>
                  <a:lnTo>
                    <a:pt x="120" y="116"/>
                  </a:lnTo>
                  <a:lnTo>
                    <a:pt x="118" y="129"/>
                  </a:lnTo>
                  <a:lnTo>
                    <a:pt x="110" y="135"/>
                  </a:lnTo>
                  <a:lnTo>
                    <a:pt x="116" y="145"/>
                  </a:lnTo>
                  <a:lnTo>
                    <a:pt x="102" y="155"/>
                  </a:lnTo>
                  <a:lnTo>
                    <a:pt x="81" y="155"/>
                  </a:lnTo>
                  <a:lnTo>
                    <a:pt x="54" y="161"/>
                  </a:lnTo>
                  <a:lnTo>
                    <a:pt x="46" y="157"/>
                  </a:lnTo>
                  <a:lnTo>
                    <a:pt x="36" y="166"/>
                  </a:lnTo>
                  <a:lnTo>
                    <a:pt x="21" y="164"/>
                  </a:lnTo>
                  <a:lnTo>
                    <a:pt x="10" y="172"/>
                  </a:lnTo>
                  <a:lnTo>
                    <a:pt x="1" y="168"/>
                  </a:lnTo>
                  <a:lnTo>
                    <a:pt x="25" y="147"/>
                  </a:lnTo>
                  <a:lnTo>
                    <a:pt x="39" y="142"/>
                  </a:lnTo>
                  <a:lnTo>
                    <a:pt x="39" y="142"/>
                  </a:lnTo>
                  <a:lnTo>
                    <a:pt x="15" y="139"/>
                  </a:lnTo>
                  <a:lnTo>
                    <a:pt x="11" y="131"/>
                  </a:lnTo>
                  <a:lnTo>
                    <a:pt x="27" y="125"/>
                  </a:lnTo>
                  <a:lnTo>
                    <a:pt x="19" y="114"/>
                  </a:lnTo>
                  <a:lnTo>
                    <a:pt x="22" y="101"/>
                  </a:lnTo>
                  <a:lnTo>
                    <a:pt x="45" y="102"/>
                  </a:lnTo>
                  <a:lnTo>
                    <a:pt x="45" y="102"/>
                  </a:lnTo>
                  <a:lnTo>
                    <a:pt x="48" y="91"/>
                  </a:lnTo>
                  <a:lnTo>
                    <a:pt x="38" y="79"/>
                  </a:lnTo>
                  <a:lnTo>
                    <a:pt x="37" y="79"/>
                  </a:lnTo>
                  <a:lnTo>
                    <a:pt x="19" y="75"/>
                  </a:lnTo>
                  <a:lnTo>
                    <a:pt x="15" y="70"/>
                  </a:lnTo>
                  <a:lnTo>
                    <a:pt x="21" y="61"/>
                  </a:lnTo>
                  <a:lnTo>
                    <a:pt x="16" y="55"/>
                  </a:lnTo>
                  <a:lnTo>
                    <a:pt x="8" y="65"/>
                  </a:lnTo>
                  <a:lnTo>
                    <a:pt x="8" y="46"/>
                  </a:lnTo>
                  <a:lnTo>
                    <a:pt x="0" y="36"/>
                  </a:lnTo>
                  <a:lnTo>
                    <a:pt x="7" y="15"/>
                  </a:lnTo>
                  <a:lnTo>
                    <a:pt x="19" y="0"/>
                  </a:lnTo>
                  <a:lnTo>
                    <a:pt x="31" y="1"/>
                  </a:lnTo>
                  <a:lnTo>
                    <a:pt x="49" y="0"/>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42" name="Freeform 71">
              <a:extLst>
                <a:ext uri="{FF2B5EF4-FFF2-40B4-BE49-F238E27FC236}">
                  <a16:creationId xmlns:a16="http://schemas.microsoft.com/office/drawing/2014/main" id="{08C523E0-0996-FA42-8A83-C3B960759480}"/>
                </a:ext>
              </a:extLst>
            </p:cNvPr>
            <p:cNvSpPr>
              <a:spLocks/>
            </p:cNvSpPr>
            <p:nvPr/>
          </p:nvSpPr>
          <p:spPr bwMode="auto">
            <a:xfrm>
              <a:off x="5549671" y="3423496"/>
              <a:ext cx="486870" cy="261413"/>
            </a:xfrm>
            <a:custGeom>
              <a:avLst/>
              <a:gdLst>
                <a:gd name="T0" fmla="*/ 33 w 120"/>
                <a:gd name="T1" fmla="*/ 42 h 52"/>
                <a:gd name="T2" fmla="*/ 34 w 120"/>
                <a:gd name="T3" fmla="*/ 33 h 52"/>
                <a:gd name="T4" fmla="*/ 28 w 120"/>
                <a:gd name="T5" fmla="*/ 19 h 52"/>
                <a:gd name="T6" fmla="*/ 17 w 120"/>
                <a:gd name="T7" fmla="*/ 11 h 52"/>
                <a:gd name="T8" fmla="*/ 7 w 120"/>
                <a:gd name="T9" fmla="*/ 9 h 52"/>
                <a:gd name="T10" fmla="*/ 0 w 120"/>
                <a:gd name="T11" fmla="*/ 3 h 52"/>
                <a:gd name="T12" fmla="*/ 1 w 120"/>
                <a:gd name="T13" fmla="*/ 0 h 52"/>
                <a:gd name="T14" fmla="*/ 16 w 120"/>
                <a:gd name="T15" fmla="*/ 4 h 52"/>
                <a:gd name="T16" fmla="*/ 41 w 120"/>
                <a:gd name="T17" fmla="*/ 7 h 52"/>
                <a:gd name="T18" fmla="*/ 66 w 120"/>
                <a:gd name="T19" fmla="*/ 17 h 52"/>
                <a:gd name="T20" fmla="*/ 69 w 120"/>
                <a:gd name="T21" fmla="*/ 21 h 52"/>
                <a:gd name="T22" fmla="*/ 79 w 120"/>
                <a:gd name="T23" fmla="*/ 18 h 52"/>
                <a:gd name="T24" fmla="*/ 95 w 120"/>
                <a:gd name="T25" fmla="*/ 22 h 52"/>
                <a:gd name="T26" fmla="*/ 102 w 120"/>
                <a:gd name="T27" fmla="*/ 30 h 52"/>
                <a:gd name="T28" fmla="*/ 113 w 120"/>
                <a:gd name="T29" fmla="*/ 35 h 52"/>
                <a:gd name="T30" fmla="*/ 110 w 120"/>
                <a:gd name="T31" fmla="*/ 38 h 52"/>
                <a:gd name="T32" fmla="*/ 120 w 120"/>
                <a:gd name="T33" fmla="*/ 49 h 52"/>
                <a:gd name="T34" fmla="*/ 118 w 120"/>
                <a:gd name="T35" fmla="*/ 52 h 52"/>
                <a:gd name="T36" fmla="*/ 109 w 120"/>
                <a:gd name="T37" fmla="*/ 50 h 52"/>
                <a:gd name="T38" fmla="*/ 95 w 120"/>
                <a:gd name="T39" fmla="*/ 44 h 52"/>
                <a:gd name="T40" fmla="*/ 92 w 120"/>
                <a:gd name="T41" fmla="*/ 48 h 52"/>
                <a:gd name="T42" fmla="*/ 69 w 120"/>
                <a:gd name="T43" fmla="*/ 51 h 52"/>
                <a:gd name="T44" fmla="*/ 51 w 120"/>
                <a:gd name="T45" fmla="*/ 41 h 52"/>
                <a:gd name="T46" fmla="*/ 33 w 120"/>
                <a:gd name="T47" fmla="*/ 4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52">
                  <a:moveTo>
                    <a:pt x="33" y="42"/>
                  </a:moveTo>
                  <a:lnTo>
                    <a:pt x="34" y="33"/>
                  </a:lnTo>
                  <a:lnTo>
                    <a:pt x="28" y="19"/>
                  </a:lnTo>
                  <a:lnTo>
                    <a:pt x="17" y="11"/>
                  </a:lnTo>
                  <a:lnTo>
                    <a:pt x="7" y="9"/>
                  </a:lnTo>
                  <a:lnTo>
                    <a:pt x="0" y="3"/>
                  </a:lnTo>
                  <a:lnTo>
                    <a:pt x="1" y="0"/>
                  </a:lnTo>
                  <a:lnTo>
                    <a:pt x="16" y="4"/>
                  </a:lnTo>
                  <a:lnTo>
                    <a:pt x="41" y="7"/>
                  </a:lnTo>
                  <a:lnTo>
                    <a:pt x="66" y="17"/>
                  </a:lnTo>
                  <a:lnTo>
                    <a:pt x="69" y="21"/>
                  </a:lnTo>
                  <a:lnTo>
                    <a:pt x="79" y="18"/>
                  </a:lnTo>
                  <a:lnTo>
                    <a:pt x="95" y="22"/>
                  </a:lnTo>
                  <a:lnTo>
                    <a:pt x="102" y="30"/>
                  </a:lnTo>
                  <a:lnTo>
                    <a:pt x="113" y="35"/>
                  </a:lnTo>
                  <a:lnTo>
                    <a:pt x="110" y="38"/>
                  </a:lnTo>
                  <a:lnTo>
                    <a:pt x="120" y="49"/>
                  </a:lnTo>
                  <a:lnTo>
                    <a:pt x="118" y="52"/>
                  </a:lnTo>
                  <a:lnTo>
                    <a:pt x="109" y="50"/>
                  </a:lnTo>
                  <a:lnTo>
                    <a:pt x="95" y="44"/>
                  </a:lnTo>
                  <a:lnTo>
                    <a:pt x="92" y="48"/>
                  </a:lnTo>
                  <a:lnTo>
                    <a:pt x="69" y="51"/>
                  </a:lnTo>
                  <a:lnTo>
                    <a:pt x="51" y="41"/>
                  </a:lnTo>
                  <a:lnTo>
                    <a:pt x="33" y="42"/>
                  </a:lnTo>
                  <a:close/>
                </a:path>
              </a:pathLst>
            </a:custGeom>
            <a:solidFill>
              <a:schemeClr val="accent2"/>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sp>
          <p:nvSpPr>
            <p:cNvPr id="43" name="Freeform 72">
              <a:extLst>
                <a:ext uri="{FF2B5EF4-FFF2-40B4-BE49-F238E27FC236}">
                  <a16:creationId xmlns:a16="http://schemas.microsoft.com/office/drawing/2014/main" id="{C86C4EE9-6534-A341-91B1-6005B3E49D6C}"/>
                </a:ext>
              </a:extLst>
            </p:cNvPr>
            <p:cNvSpPr>
              <a:spLocks/>
            </p:cNvSpPr>
            <p:nvPr/>
          </p:nvSpPr>
          <p:spPr bwMode="auto">
            <a:xfrm>
              <a:off x="2612218" y="6806781"/>
              <a:ext cx="320525" cy="663587"/>
            </a:xfrm>
            <a:custGeom>
              <a:avLst/>
              <a:gdLst>
                <a:gd name="T0" fmla="*/ 79 w 79"/>
                <a:gd name="T1" fmla="*/ 107 h 132"/>
                <a:gd name="T2" fmla="*/ 50 w 79"/>
                <a:gd name="T3" fmla="*/ 119 h 132"/>
                <a:gd name="T4" fmla="*/ 40 w 79"/>
                <a:gd name="T5" fmla="*/ 127 h 132"/>
                <a:gd name="T6" fmla="*/ 23 w 79"/>
                <a:gd name="T7" fmla="*/ 132 h 132"/>
                <a:gd name="T8" fmla="*/ 7 w 79"/>
                <a:gd name="T9" fmla="*/ 127 h 132"/>
                <a:gd name="T10" fmla="*/ 8 w 79"/>
                <a:gd name="T11" fmla="*/ 119 h 132"/>
                <a:gd name="T12" fmla="*/ 0 w 79"/>
                <a:gd name="T13" fmla="*/ 100 h 132"/>
                <a:gd name="T14" fmla="*/ 5 w 79"/>
                <a:gd name="T15" fmla="*/ 77 h 132"/>
                <a:gd name="T16" fmla="*/ 12 w 79"/>
                <a:gd name="T17" fmla="*/ 60 h 132"/>
                <a:gd name="T18" fmla="*/ 8 w 79"/>
                <a:gd name="T19" fmla="*/ 30 h 132"/>
                <a:gd name="T20" fmla="*/ 5 w 79"/>
                <a:gd name="T21" fmla="*/ 14 h 132"/>
                <a:gd name="T22" fmla="*/ 6 w 79"/>
                <a:gd name="T23" fmla="*/ 3 h 132"/>
                <a:gd name="T24" fmla="*/ 37 w 79"/>
                <a:gd name="T25" fmla="*/ 2 h 132"/>
                <a:gd name="T26" fmla="*/ 45 w 79"/>
                <a:gd name="T27" fmla="*/ 3 h 132"/>
                <a:gd name="T28" fmla="*/ 51 w 79"/>
                <a:gd name="T29" fmla="*/ 0 h 132"/>
                <a:gd name="T30" fmla="*/ 60 w 79"/>
                <a:gd name="T31" fmla="*/ 1 h 132"/>
                <a:gd name="T32" fmla="*/ 58 w 79"/>
                <a:gd name="T33" fmla="*/ 8 h 132"/>
                <a:gd name="T34" fmla="*/ 66 w 79"/>
                <a:gd name="T35" fmla="*/ 19 h 132"/>
                <a:gd name="T36" fmla="*/ 66 w 79"/>
                <a:gd name="T37" fmla="*/ 34 h 132"/>
                <a:gd name="T38" fmla="*/ 68 w 79"/>
                <a:gd name="T39" fmla="*/ 50 h 132"/>
                <a:gd name="T40" fmla="*/ 72 w 79"/>
                <a:gd name="T41" fmla="*/ 58 h 132"/>
                <a:gd name="T42" fmla="*/ 68 w 79"/>
                <a:gd name="T43" fmla="*/ 76 h 132"/>
                <a:gd name="T44" fmla="*/ 70 w 79"/>
                <a:gd name="T45" fmla="*/ 87 h 132"/>
                <a:gd name="T46" fmla="*/ 75 w 79"/>
                <a:gd name="T47" fmla="*/ 100 h 132"/>
                <a:gd name="T48" fmla="*/ 79 w 79"/>
                <a:gd name="T49" fmla="*/ 107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132">
                  <a:moveTo>
                    <a:pt x="79" y="107"/>
                  </a:moveTo>
                  <a:lnTo>
                    <a:pt x="50" y="119"/>
                  </a:lnTo>
                  <a:lnTo>
                    <a:pt x="40" y="127"/>
                  </a:lnTo>
                  <a:lnTo>
                    <a:pt x="23" y="132"/>
                  </a:lnTo>
                  <a:lnTo>
                    <a:pt x="7" y="127"/>
                  </a:lnTo>
                  <a:lnTo>
                    <a:pt x="8" y="119"/>
                  </a:lnTo>
                  <a:lnTo>
                    <a:pt x="0" y="100"/>
                  </a:lnTo>
                  <a:lnTo>
                    <a:pt x="5" y="77"/>
                  </a:lnTo>
                  <a:lnTo>
                    <a:pt x="12" y="60"/>
                  </a:lnTo>
                  <a:lnTo>
                    <a:pt x="8" y="30"/>
                  </a:lnTo>
                  <a:lnTo>
                    <a:pt x="5" y="14"/>
                  </a:lnTo>
                  <a:lnTo>
                    <a:pt x="6" y="3"/>
                  </a:lnTo>
                  <a:lnTo>
                    <a:pt x="37" y="2"/>
                  </a:lnTo>
                  <a:lnTo>
                    <a:pt x="45" y="3"/>
                  </a:lnTo>
                  <a:lnTo>
                    <a:pt x="51" y="0"/>
                  </a:lnTo>
                  <a:lnTo>
                    <a:pt x="60" y="1"/>
                  </a:lnTo>
                  <a:lnTo>
                    <a:pt x="58" y="8"/>
                  </a:lnTo>
                  <a:lnTo>
                    <a:pt x="66" y="19"/>
                  </a:lnTo>
                  <a:lnTo>
                    <a:pt x="66" y="34"/>
                  </a:lnTo>
                  <a:lnTo>
                    <a:pt x="68" y="50"/>
                  </a:lnTo>
                  <a:lnTo>
                    <a:pt x="72" y="58"/>
                  </a:lnTo>
                  <a:lnTo>
                    <a:pt x="68" y="76"/>
                  </a:lnTo>
                  <a:lnTo>
                    <a:pt x="70" y="87"/>
                  </a:lnTo>
                  <a:lnTo>
                    <a:pt x="75" y="100"/>
                  </a:lnTo>
                  <a:lnTo>
                    <a:pt x="79" y="107"/>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44" name="Freeform 73">
              <a:extLst>
                <a:ext uri="{FF2B5EF4-FFF2-40B4-BE49-F238E27FC236}">
                  <a16:creationId xmlns:a16="http://schemas.microsoft.com/office/drawing/2014/main" id="{4BD2A68D-F553-2745-B8C0-DFC2F971E3F3}"/>
                </a:ext>
              </a:extLst>
            </p:cNvPr>
            <p:cNvSpPr>
              <a:spLocks/>
            </p:cNvSpPr>
            <p:nvPr/>
          </p:nvSpPr>
          <p:spPr bwMode="auto">
            <a:xfrm>
              <a:off x="1731797" y="6650940"/>
              <a:ext cx="539618" cy="552990"/>
            </a:xfrm>
            <a:custGeom>
              <a:avLst/>
              <a:gdLst>
                <a:gd name="T0" fmla="*/ 116 w 133"/>
                <a:gd name="T1" fmla="*/ 101 h 110"/>
                <a:gd name="T2" fmla="*/ 108 w 133"/>
                <a:gd name="T3" fmla="*/ 110 h 110"/>
                <a:gd name="T4" fmla="*/ 105 w 133"/>
                <a:gd name="T5" fmla="*/ 97 h 110"/>
                <a:gd name="T6" fmla="*/ 93 w 133"/>
                <a:gd name="T7" fmla="*/ 86 h 110"/>
                <a:gd name="T8" fmla="*/ 84 w 133"/>
                <a:gd name="T9" fmla="*/ 88 h 110"/>
                <a:gd name="T10" fmla="*/ 81 w 133"/>
                <a:gd name="T11" fmla="*/ 75 h 110"/>
                <a:gd name="T12" fmla="*/ 78 w 133"/>
                <a:gd name="T13" fmla="*/ 60 h 110"/>
                <a:gd name="T14" fmla="*/ 58 w 133"/>
                <a:gd name="T15" fmla="*/ 53 h 110"/>
                <a:gd name="T16" fmla="*/ 49 w 133"/>
                <a:gd name="T17" fmla="*/ 57 h 110"/>
                <a:gd name="T18" fmla="*/ 44 w 133"/>
                <a:gd name="T19" fmla="*/ 67 h 110"/>
                <a:gd name="T20" fmla="*/ 26 w 133"/>
                <a:gd name="T21" fmla="*/ 64 h 110"/>
                <a:gd name="T22" fmla="*/ 14 w 133"/>
                <a:gd name="T23" fmla="*/ 53 h 110"/>
                <a:gd name="T24" fmla="*/ 8 w 133"/>
                <a:gd name="T25" fmla="*/ 40 h 110"/>
                <a:gd name="T26" fmla="*/ 0 w 133"/>
                <a:gd name="T27" fmla="*/ 32 h 110"/>
                <a:gd name="T28" fmla="*/ 14 w 133"/>
                <a:gd name="T29" fmla="*/ 22 h 110"/>
                <a:gd name="T30" fmla="*/ 22 w 133"/>
                <a:gd name="T31" fmla="*/ 19 h 110"/>
                <a:gd name="T32" fmla="*/ 24 w 133"/>
                <a:gd name="T33" fmla="*/ 9 h 110"/>
                <a:gd name="T34" fmla="*/ 26 w 133"/>
                <a:gd name="T35" fmla="*/ 0 h 110"/>
                <a:gd name="T36" fmla="*/ 48 w 133"/>
                <a:gd name="T37" fmla="*/ 5 h 110"/>
                <a:gd name="T38" fmla="*/ 54 w 133"/>
                <a:gd name="T39" fmla="*/ 2 h 110"/>
                <a:gd name="T40" fmla="*/ 66 w 133"/>
                <a:gd name="T41" fmla="*/ 3 h 110"/>
                <a:gd name="T42" fmla="*/ 70 w 133"/>
                <a:gd name="T43" fmla="*/ 10 h 110"/>
                <a:gd name="T44" fmla="*/ 78 w 133"/>
                <a:gd name="T45" fmla="*/ 8 h 110"/>
                <a:gd name="T46" fmla="*/ 91 w 133"/>
                <a:gd name="T47" fmla="*/ 15 h 110"/>
                <a:gd name="T48" fmla="*/ 102 w 133"/>
                <a:gd name="T49" fmla="*/ 8 h 110"/>
                <a:gd name="T50" fmla="*/ 110 w 133"/>
                <a:gd name="T51" fmla="*/ 6 h 110"/>
                <a:gd name="T52" fmla="*/ 116 w 133"/>
                <a:gd name="T53" fmla="*/ 16 h 110"/>
                <a:gd name="T54" fmla="*/ 120 w 133"/>
                <a:gd name="T55" fmla="*/ 30 h 110"/>
                <a:gd name="T56" fmla="*/ 123 w 133"/>
                <a:gd name="T57" fmla="*/ 35 h 110"/>
                <a:gd name="T58" fmla="*/ 124 w 133"/>
                <a:gd name="T59" fmla="*/ 43 h 110"/>
                <a:gd name="T60" fmla="*/ 126 w 133"/>
                <a:gd name="T61" fmla="*/ 51 h 110"/>
                <a:gd name="T62" fmla="*/ 128 w 133"/>
                <a:gd name="T63" fmla="*/ 67 h 110"/>
                <a:gd name="T64" fmla="*/ 126 w 133"/>
                <a:gd name="T65" fmla="*/ 86 h 110"/>
                <a:gd name="T66" fmla="*/ 126 w 133"/>
                <a:gd name="T67" fmla="*/ 93 h 110"/>
                <a:gd name="T68" fmla="*/ 122 w 133"/>
                <a:gd name="T69" fmla="*/ 10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 h="110">
                  <a:moveTo>
                    <a:pt x="122" y="102"/>
                  </a:moveTo>
                  <a:lnTo>
                    <a:pt x="116" y="101"/>
                  </a:lnTo>
                  <a:lnTo>
                    <a:pt x="113" y="110"/>
                  </a:lnTo>
                  <a:lnTo>
                    <a:pt x="108" y="110"/>
                  </a:lnTo>
                  <a:lnTo>
                    <a:pt x="104" y="105"/>
                  </a:lnTo>
                  <a:lnTo>
                    <a:pt x="105" y="97"/>
                  </a:lnTo>
                  <a:lnTo>
                    <a:pt x="98" y="84"/>
                  </a:lnTo>
                  <a:lnTo>
                    <a:pt x="93" y="86"/>
                  </a:lnTo>
                  <a:lnTo>
                    <a:pt x="89" y="87"/>
                  </a:lnTo>
                  <a:lnTo>
                    <a:pt x="84" y="88"/>
                  </a:lnTo>
                  <a:lnTo>
                    <a:pt x="84" y="80"/>
                  </a:lnTo>
                  <a:lnTo>
                    <a:pt x="81" y="75"/>
                  </a:lnTo>
                  <a:lnTo>
                    <a:pt x="82" y="69"/>
                  </a:lnTo>
                  <a:lnTo>
                    <a:pt x="78" y="60"/>
                  </a:lnTo>
                  <a:lnTo>
                    <a:pt x="73" y="53"/>
                  </a:lnTo>
                  <a:lnTo>
                    <a:pt x="58" y="53"/>
                  </a:lnTo>
                  <a:lnTo>
                    <a:pt x="54" y="57"/>
                  </a:lnTo>
                  <a:lnTo>
                    <a:pt x="49" y="57"/>
                  </a:lnTo>
                  <a:lnTo>
                    <a:pt x="46" y="61"/>
                  </a:lnTo>
                  <a:lnTo>
                    <a:pt x="44" y="67"/>
                  </a:lnTo>
                  <a:lnTo>
                    <a:pt x="34" y="76"/>
                  </a:lnTo>
                  <a:lnTo>
                    <a:pt x="26" y="64"/>
                  </a:lnTo>
                  <a:lnTo>
                    <a:pt x="19" y="56"/>
                  </a:lnTo>
                  <a:lnTo>
                    <a:pt x="14" y="53"/>
                  </a:lnTo>
                  <a:lnTo>
                    <a:pt x="10" y="49"/>
                  </a:lnTo>
                  <a:lnTo>
                    <a:pt x="8" y="40"/>
                  </a:lnTo>
                  <a:lnTo>
                    <a:pt x="5" y="35"/>
                  </a:lnTo>
                  <a:lnTo>
                    <a:pt x="0" y="32"/>
                  </a:lnTo>
                  <a:lnTo>
                    <a:pt x="8" y="22"/>
                  </a:lnTo>
                  <a:lnTo>
                    <a:pt x="14" y="22"/>
                  </a:lnTo>
                  <a:lnTo>
                    <a:pt x="18" y="19"/>
                  </a:lnTo>
                  <a:lnTo>
                    <a:pt x="22" y="19"/>
                  </a:lnTo>
                  <a:lnTo>
                    <a:pt x="25" y="16"/>
                  </a:lnTo>
                  <a:lnTo>
                    <a:pt x="24" y="9"/>
                  </a:lnTo>
                  <a:lnTo>
                    <a:pt x="26" y="7"/>
                  </a:lnTo>
                  <a:lnTo>
                    <a:pt x="26" y="0"/>
                  </a:lnTo>
                  <a:lnTo>
                    <a:pt x="35" y="0"/>
                  </a:lnTo>
                  <a:lnTo>
                    <a:pt x="48" y="5"/>
                  </a:lnTo>
                  <a:lnTo>
                    <a:pt x="52" y="5"/>
                  </a:lnTo>
                  <a:lnTo>
                    <a:pt x="54" y="2"/>
                  </a:lnTo>
                  <a:lnTo>
                    <a:pt x="64" y="4"/>
                  </a:lnTo>
                  <a:lnTo>
                    <a:pt x="66" y="3"/>
                  </a:lnTo>
                  <a:lnTo>
                    <a:pt x="67" y="10"/>
                  </a:lnTo>
                  <a:lnTo>
                    <a:pt x="70" y="10"/>
                  </a:lnTo>
                  <a:lnTo>
                    <a:pt x="75" y="8"/>
                  </a:lnTo>
                  <a:lnTo>
                    <a:pt x="78" y="8"/>
                  </a:lnTo>
                  <a:lnTo>
                    <a:pt x="83" y="14"/>
                  </a:lnTo>
                  <a:lnTo>
                    <a:pt x="91" y="15"/>
                  </a:lnTo>
                  <a:lnTo>
                    <a:pt x="96" y="11"/>
                  </a:lnTo>
                  <a:lnTo>
                    <a:pt x="102" y="8"/>
                  </a:lnTo>
                  <a:lnTo>
                    <a:pt x="106" y="5"/>
                  </a:lnTo>
                  <a:lnTo>
                    <a:pt x="110" y="6"/>
                  </a:lnTo>
                  <a:lnTo>
                    <a:pt x="114" y="10"/>
                  </a:lnTo>
                  <a:lnTo>
                    <a:pt x="116" y="16"/>
                  </a:lnTo>
                  <a:lnTo>
                    <a:pt x="123" y="25"/>
                  </a:lnTo>
                  <a:lnTo>
                    <a:pt x="120" y="30"/>
                  </a:lnTo>
                  <a:lnTo>
                    <a:pt x="119" y="37"/>
                  </a:lnTo>
                  <a:lnTo>
                    <a:pt x="123" y="35"/>
                  </a:lnTo>
                  <a:lnTo>
                    <a:pt x="125" y="37"/>
                  </a:lnTo>
                  <a:lnTo>
                    <a:pt x="124" y="43"/>
                  </a:lnTo>
                  <a:lnTo>
                    <a:pt x="130" y="49"/>
                  </a:lnTo>
                  <a:lnTo>
                    <a:pt x="126" y="51"/>
                  </a:lnTo>
                  <a:lnTo>
                    <a:pt x="124" y="58"/>
                  </a:lnTo>
                  <a:lnTo>
                    <a:pt x="128" y="67"/>
                  </a:lnTo>
                  <a:lnTo>
                    <a:pt x="133" y="83"/>
                  </a:lnTo>
                  <a:lnTo>
                    <a:pt x="126" y="86"/>
                  </a:lnTo>
                  <a:lnTo>
                    <a:pt x="124" y="89"/>
                  </a:lnTo>
                  <a:lnTo>
                    <a:pt x="126" y="93"/>
                  </a:lnTo>
                  <a:lnTo>
                    <a:pt x="125" y="102"/>
                  </a:lnTo>
                  <a:lnTo>
                    <a:pt x="122" y="102"/>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45" name="Freeform 74">
              <a:extLst>
                <a:ext uri="{FF2B5EF4-FFF2-40B4-BE49-F238E27FC236}">
                  <a16:creationId xmlns:a16="http://schemas.microsoft.com/office/drawing/2014/main" id="{A9BDBE2F-19C1-174D-AC60-A868D22B26B0}"/>
                </a:ext>
              </a:extLst>
            </p:cNvPr>
            <p:cNvSpPr>
              <a:spLocks/>
            </p:cNvSpPr>
            <p:nvPr/>
          </p:nvSpPr>
          <p:spPr bwMode="auto">
            <a:xfrm>
              <a:off x="1606019" y="6515208"/>
              <a:ext cx="223151" cy="80433"/>
            </a:xfrm>
            <a:custGeom>
              <a:avLst/>
              <a:gdLst>
                <a:gd name="T0" fmla="*/ 0 w 55"/>
                <a:gd name="T1" fmla="*/ 15 h 16"/>
                <a:gd name="T2" fmla="*/ 3 w 55"/>
                <a:gd name="T3" fmla="*/ 6 h 16"/>
                <a:gd name="T4" fmla="*/ 23 w 55"/>
                <a:gd name="T5" fmla="*/ 5 h 16"/>
                <a:gd name="T6" fmla="*/ 27 w 55"/>
                <a:gd name="T7" fmla="*/ 0 h 16"/>
                <a:gd name="T8" fmla="*/ 33 w 55"/>
                <a:gd name="T9" fmla="*/ 0 h 16"/>
                <a:gd name="T10" fmla="*/ 40 w 55"/>
                <a:gd name="T11" fmla="*/ 5 h 16"/>
                <a:gd name="T12" fmla="*/ 45 w 55"/>
                <a:gd name="T13" fmla="*/ 5 h 16"/>
                <a:gd name="T14" fmla="*/ 51 w 55"/>
                <a:gd name="T15" fmla="*/ 2 h 16"/>
                <a:gd name="T16" fmla="*/ 55 w 55"/>
                <a:gd name="T17" fmla="*/ 8 h 16"/>
                <a:gd name="T18" fmla="*/ 47 w 55"/>
                <a:gd name="T19" fmla="*/ 13 h 16"/>
                <a:gd name="T20" fmla="*/ 39 w 55"/>
                <a:gd name="T21" fmla="*/ 12 h 16"/>
                <a:gd name="T22" fmla="*/ 31 w 55"/>
                <a:gd name="T23" fmla="*/ 8 h 16"/>
                <a:gd name="T24" fmla="*/ 25 w 55"/>
                <a:gd name="T25" fmla="*/ 13 h 16"/>
                <a:gd name="T26" fmla="*/ 21 w 55"/>
                <a:gd name="T27" fmla="*/ 13 h 16"/>
                <a:gd name="T28" fmla="*/ 17 w 55"/>
                <a:gd name="T29" fmla="*/ 16 h 16"/>
                <a:gd name="T30" fmla="*/ 0 w 55"/>
                <a:gd name="T31"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16">
                  <a:moveTo>
                    <a:pt x="0" y="15"/>
                  </a:moveTo>
                  <a:lnTo>
                    <a:pt x="3" y="6"/>
                  </a:lnTo>
                  <a:lnTo>
                    <a:pt x="23" y="5"/>
                  </a:lnTo>
                  <a:lnTo>
                    <a:pt x="27" y="0"/>
                  </a:lnTo>
                  <a:lnTo>
                    <a:pt x="33" y="0"/>
                  </a:lnTo>
                  <a:lnTo>
                    <a:pt x="40" y="5"/>
                  </a:lnTo>
                  <a:lnTo>
                    <a:pt x="45" y="5"/>
                  </a:lnTo>
                  <a:lnTo>
                    <a:pt x="51" y="2"/>
                  </a:lnTo>
                  <a:lnTo>
                    <a:pt x="55" y="8"/>
                  </a:lnTo>
                  <a:lnTo>
                    <a:pt x="47" y="13"/>
                  </a:lnTo>
                  <a:lnTo>
                    <a:pt x="39" y="12"/>
                  </a:lnTo>
                  <a:lnTo>
                    <a:pt x="31" y="8"/>
                  </a:lnTo>
                  <a:lnTo>
                    <a:pt x="25" y="13"/>
                  </a:lnTo>
                  <a:lnTo>
                    <a:pt x="21" y="13"/>
                  </a:lnTo>
                  <a:lnTo>
                    <a:pt x="17" y="16"/>
                  </a:lnTo>
                  <a:lnTo>
                    <a:pt x="0" y="15"/>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46" name="Freeform 75">
              <a:extLst>
                <a:ext uri="{FF2B5EF4-FFF2-40B4-BE49-F238E27FC236}">
                  <a16:creationId xmlns:a16="http://schemas.microsoft.com/office/drawing/2014/main" id="{352A4137-E18C-6E4E-9B62-B2F680C80D71}"/>
                </a:ext>
              </a:extLst>
            </p:cNvPr>
            <p:cNvSpPr>
              <a:spLocks/>
            </p:cNvSpPr>
            <p:nvPr/>
          </p:nvSpPr>
          <p:spPr bwMode="auto">
            <a:xfrm>
              <a:off x="1618193" y="6645914"/>
              <a:ext cx="219092" cy="165900"/>
            </a:xfrm>
            <a:custGeom>
              <a:avLst/>
              <a:gdLst>
                <a:gd name="T0" fmla="*/ 28 w 54"/>
                <a:gd name="T1" fmla="*/ 33 h 33"/>
                <a:gd name="T2" fmla="*/ 18 w 54"/>
                <a:gd name="T3" fmla="*/ 24 h 33"/>
                <a:gd name="T4" fmla="*/ 10 w 54"/>
                <a:gd name="T5" fmla="*/ 23 h 33"/>
                <a:gd name="T6" fmla="*/ 6 w 54"/>
                <a:gd name="T7" fmla="*/ 17 h 33"/>
                <a:gd name="T8" fmla="*/ 6 w 54"/>
                <a:gd name="T9" fmla="*/ 14 h 33"/>
                <a:gd name="T10" fmla="*/ 1 w 54"/>
                <a:gd name="T11" fmla="*/ 10 h 33"/>
                <a:gd name="T12" fmla="*/ 0 w 54"/>
                <a:gd name="T13" fmla="*/ 5 h 33"/>
                <a:gd name="T14" fmla="*/ 10 w 54"/>
                <a:gd name="T15" fmla="*/ 2 h 33"/>
                <a:gd name="T16" fmla="*/ 16 w 54"/>
                <a:gd name="T17" fmla="*/ 2 h 33"/>
                <a:gd name="T18" fmla="*/ 21 w 54"/>
                <a:gd name="T19" fmla="*/ 0 h 33"/>
                <a:gd name="T20" fmla="*/ 54 w 54"/>
                <a:gd name="T21" fmla="*/ 1 h 33"/>
                <a:gd name="T22" fmla="*/ 54 w 54"/>
                <a:gd name="T23" fmla="*/ 8 h 33"/>
                <a:gd name="T24" fmla="*/ 52 w 54"/>
                <a:gd name="T25" fmla="*/ 10 h 33"/>
                <a:gd name="T26" fmla="*/ 53 w 54"/>
                <a:gd name="T27" fmla="*/ 17 h 33"/>
                <a:gd name="T28" fmla="*/ 50 w 54"/>
                <a:gd name="T29" fmla="*/ 20 h 33"/>
                <a:gd name="T30" fmla="*/ 46 w 54"/>
                <a:gd name="T31" fmla="*/ 20 h 33"/>
                <a:gd name="T32" fmla="*/ 42 w 54"/>
                <a:gd name="T33" fmla="*/ 23 h 33"/>
                <a:gd name="T34" fmla="*/ 36 w 54"/>
                <a:gd name="T35" fmla="*/ 23 h 33"/>
                <a:gd name="T36" fmla="*/ 28 w 54"/>
                <a:gd name="T3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33">
                  <a:moveTo>
                    <a:pt x="28" y="33"/>
                  </a:moveTo>
                  <a:lnTo>
                    <a:pt x="18" y="24"/>
                  </a:lnTo>
                  <a:lnTo>
                    <a:pt x="10" y="23"/>
                  </a:lnTo>
                  <a:lnTo>
                    <a:pt x="6" y="17"/>
                  </a:lnTo>
                  <a:lnTo>
                    <a:pt x="6" y="14"/>
                  </a:lnTo>
                  <a:lnTo>
                    <a:pt x="1" y="10"/>
                  </a:lnTo>
                  <a:lnTo>
                    <a:pt x="0" y="5"/>
                  </a:lnTo>
                  <a:lnTo>
                    <a:pt x="10" y="2"/>
                  </a:lnTo>
                  <a:lnTo>
                    <a:pt x="16" y="2"/>
                  </a:lnTo>
                  <a:lnTo>
                    <a:pt x="21" y="0"/>
                  </a:lnTo>
                  <a:lnTo>
                    <a:pt x="54" y="1"/>
                  </a:lnTo>
                  <a:lnTo>
                    <a:pt x="54" y="8"/>
                  </a:lnTo>
                  <a:lnTo>
                    <a:pt x="52" y="10"/>
                  </a:lnTo>
                  <a:lnTo>
                    <a:pt x="53" y="17"/>
                  </a:lnTo>
                  <a:lnTo>
                    <a:pt x="50" y="20"/>
                  </a:lnTo>
                  <a:lnTo>
                    <a:pt x="46" y="20"/>
                  </a:lnTo>
                  <a:lnTo>
                    <a:pt x="42" y="23"/>
                  </a:lnTo>
                  <a:lnTo>
                    <a:pt x="36" y="23"/>
                  </a:lnTo>
                  <a:lnTo>
                    <a:pt x="28" y="33"/>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47" name="Freeform 77">
              <a:extLst>
                <a:ext uri="{FF2B5EF4-FFF2-40B4-BE49-F238E27FC236}">
                  <a16:creationId xmlns:a16="http://schemas.microsoft.com/office/drawing/2014/main" id="{6445163E-7BD9-DC45-8101-6E4BD8B1E7A4}"/>
                </a:ext>
              </a:extLst>
            </p:cNvPr>
            <p:cNvSpPr>
              <a:spLocks/>
            </p:cNvSpPr>
            <p:nvPr/>
          </p:nvSpPr>
          <p:spPr bwMode="auto">
            <a:xfrm>
              <a:off x="4502898" y="4237899"/>
              <a:ext cx="194748" cy="80433"/>
            </a:xfrm>
            <a:custGeom>
              <a:avLst/>
              <a:gdLst>
                <a:gd name="T0" fmla="*/ 2 w 48"/>
                <a:gd name="T1" fmla="*/ 0 h 16"/>
                <a:gd name="T2" fmla="*/ 12 w 48"/>
                <a:gd name="T3" fmla="*/ 7 h 16"/>
                <a:gd name="T4" fmla="*/ 25 w 48"/>
                <a:gd name="T5" fmla="*/ 6 h 16"/>
                <a:gd name="T6" fmla="*/ 39 w 48"/>
                <a:gd name="T7" fmla="*/ 7 h 16"/>
                <a:gd name="T8" fmla="*/ 38 w 48"/>
                <a:gd name="T9" fmla="*/ 11 h 16"/>
                <a:gd name="T10" fmla="*/ 48 w 48"/>
                <a:gd name="T11" fmla="*/ 8 h 16"/>
                <a:gd name="T12" fmla="*/ 46 w 48"/>
                <a:gd name="T13" fmla="*/ 14 h 16"/>
                <a:gd name="T14" fmla="*/ 21 w 48"/>
                <a:gd name="T15" fmla="*/ 16 h 16"/>
                <a:gd name="T16" fmla="*/ 21 w 48"/>
                <a:gd name="T17" fmla="*/ 13 h 16"/>
                <a:gd name="T18" fmla="*/ 0 w 48"/>
                <a:gd name="T19" fmla="*/ 9 h 16"/>
                <a:gd name="T20" fmla="*/ 2 w 48"/>
                <a:gd name="T2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16">
                  <a:moveTo>
                    <a:pt x="2" y="0"/>
                  </a:moveTo>
                  <a:lnTo>
                    <a:pt x="12" y="7"/>
                  </a:lnTo>
                  <a:lnTo>
                    <a:pt x="25" y="6"/>
                  </a:lnTo>
                  <a:lnTo>
                    <a:pt x="39" y="7"/>
                  </a:lnTo>
                  <a:lnTo>
                    <a:pt x="38" y="11"/>
                  </a:lnTo>
                  <a:lnTo>
                    <a:pt x="48" y="8"/>
                  </a:lnTo>
                  <a:lnTo>
                    <a:pt x="46" y="14"/>
                  </a:lnTo>
                  <a:lnTo>
                    <a:pt x="21" y="16"/>
                  </a:lnTo>
                  <a:lnTo>
                    <a:pt x="21" y="13"/>
                  </a:lnTo>
                  <a:lnTo>
                    <a:pt x="0" y="9"/>
                  </a:lnTo>
                  <a:lnTo>
                    <a:pt x="2" y="0"/>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48" name="Freeform 78">
              <a:extLst>
                <a:ext uri="{FF2B5EF4-FFF2-40B4-BE49-F238E27FC236}">
                  <a16:creationId xmlns:a16="http://schemas.microsoft.com/office/drawing/2014/main" id="{83831D5D-B648-FE45-8781-16E5DE84C4CA}"/>
                </a:ext>
              </a:extLst>
            </p:cNvPr>
            <p:cNvSpPr>
              <a:spLocks/>
            </p:cNvSpPr>
            <p:nvPr/>
          </p:nvSpPr>
          <p:spPr bwMode="auto">
            <a:xfrm>
              <a:off x="4239179" y="3604476"/>
              <a:ext cx="426014" cy="558015"/>
            </a:xfrm>
            <a:custGeom>
              <a:avLst/>
              <a:gdLst>
                <a:gd name="T0" fmla="*/ 105 w 105"/>
                <a:gd name="T1" fmla="*/ 5 h 111"/>
                <a:gd name="T2" fmla="*/ 101 w 105"/>
                <a:gd name="T3" fmla="*/ 18 h 111"/>
                <a:gd name="T4" fmla="*/ 98 w 105"/>
                <a:gd name="T5" fmla="*/ 20 h 111"/>
                <a:gd name="T6" fmla="*/ 87 w 105"/>
                <a:gd name="T7" fmla="*/ 20 h 111"/>
                <a:gd name="T8" fmla="*/ 78 w 105"/>
                <a:gd name="T9" fmla="*/ 18 h 111"/>
                <a:gd name="T10" fmla="*/ 58 w 105"/>
                <a:gd name="T11" fmla="*/ 23 h 111"/>
                <a:gd name="T12" fmla="*/ 71 w 105"/>
                <a:gd name="T13" fmla="*/ 35 h 111"/>
                <a:gd name="T14" fmla="*/ 63 w 105"/>
                <a:gd name="T15" fmla="*/ 38 h 111"/>
                <a:gd name="T16" fmla="*/ 54 w 105"/>
                <a:gd name="T17" fmla="*/ 38 h 111"/>
                <a:gd name="T18" fmla="*/ 44 w 105"/>
                <a:gd name="T19" fmla="*/ 28 h 111"/>
                <a:gd name="T20" fmla="*/ 41 w 105"/>
                <a:gd name="T21" fmla="*/ 32 h 111"/>
                <a:gd name="T22" fmla="*/ 46 w 105"/>
                <a:gd name="T23" fmla="*/ 44 h 111"/>
                <a:gd name="T24" fmla="*/ 55 w 105"/>
                <a:gd name="T25" fmla="*/ 54 h 111"/>
                <a:gd name="T26" fmla="*/ 49 w 105"/>
                <a:gd name="T27" fmla="*/ 59 h 111"/>
                <a:gd name="T28" fmla="*/ 59 w 105"/>
                <a:gd name="T29" fmla="*/ 68 h 111"/>
                <a:gd name="T30" fmla="*/ 68 w 105"/>
                <a:gd name="T31" fmla="*/ 74 h 111"/>
                <a:gd name="T32" fmla="*/ 70 w 105"/>
                <a:gd name="T33" fmla="*/ 86 h 111"/>
                <a:gd name="T34" fmla="*/ 53 w 105"/>
                <a:gd name="T35" fmla="*/ 80 h 111"/>
                <a:gd name="T36" fmla="*/ 59 w 105"/>
                <a:gd name="T37" fmla="*/ 91 h 111"/>
                <a:gd name="T38" fmla="*/ 49 w 105"/>
                <a:gd name="T39" fmla="*/ 93 h 111"/>
                <a:gd name="T40" fmla="*/ 57 w 105"/>
                <a:gd name="T41" fmla="*/ 111 h 111"/>
                <a:gd name="T42" fmla="*/ 45 w 105"/>
                <a:gd name="T43" fmla="*/ 111 h 111"/>
                <a:gd name="T44" fmla="*/ 30 w 105"/>
                <a:gd name="T45" fmla="*/ 102 h 111"/>
                <a:gd name="T46" fmla="*/ 23 w 105"/>
                <a:gd name="T47" fmla="*/ 86 h 111"/>
                <a:gd name="T48" fmla="*/ 19 w 105"/>
                <a:gd name="T49" fmla="*/ 72 h 111"/>
                <a:gd name="T50" fmla="*/ 11 w 105"/>
                <a:gd name="T51" fmla="*/ 63 h 111"/>
                <a:gd name="T52" fmla="*/ 2 w 105"/>
                <a:gd name="T53" fmla="*/ 51 h 111"/>
                <a:gd name="T54" fmla="*/ 0 w 105"/>
                <a:gd name="T55" fmla="*/ 45 h 111"/>
                <a:gd name="T56" fmla="*/ 7 w 105"/>
                <a:gd name="T57" fmla="*/ 35 h 111"/>
                <a:gd name="T58" fmla="*/ 7 w 105"/>
                <a:gd name="T59" fmla="*/ 28 h 111"/>
                <a:gd name="T60" fmla="*/ 13 w 105"/>
                <a:gd name="T61" fmla="*/ 26 h 111"/>
                <a:gd name="T62" fmla="*/ 13 w 105"/>
                <a:gd name="T63" fmla="*/ 20 h 111"/>
                <a:gd name="T64" fmla="*/ 24 w 105"/>
                <a:gd name="T65" fmla="*/ 18 h 111"/>
                <a:gd name="T66" fmla="*/ 30 w 105"/>
                <a:gd name="T67" fmla="*/ 14 h 111"/>
                <a:gd name="T68" fmla="*/ 39 w 105"/>
                <a:gd name="T69" fmla="*/ 14 h 111"/>
                <a:gd name="T70" fmla="*/ 41 w 105"/>
                <a:gd name="T71" fmla="*/ 10 h 111"/>
                <a:gd name="T72" fmla="*/ 44 w 105"/>
                <a:gd name="T73" fmla="*/ 10 h 111"/>
                <a:gd name="T74" fmla="*/ 57 w 105"/>
                <a:gd name="T75" fmla="*/ 10 h 111"/>
                <a:gd name="T76" fmla="*/ 70 w 105"/>
                <a:gd name="T77" fmla="*/ 5 h 111"/>
                <a:gd name="T78" fmla="*/ 82 w 105"/>
                <a:gd name="T79" fmla="*/ 12 h 111"/>
                <a:gd name="T80" fmla="*/ 97 w 105"/>
                <a:gd name="T81" fmla="*/ 10 h 111"/>
                <a:gd name="T82" fmla="*/ 96 w 105"/>
                <a:gd name="T83" fmla="*/ 0 h 111"/>
                <a:gd name="T84" fmla="*/ 105 w 105"/>
                <a:gd name="T85" fmla="*/ 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111">
                  <a:moveTo>
                    <a:pt x="105" y="5"/>
                  </a:moveTo>
                  <a:lnTo>
                    <a:pt x="101" y="18"/>
                  </a:lnTo>
                  <a:lnTo>
                    <a:pt x="98" y="20"/>
                  </a:lnTo>
                  <a:lnTo>
                    <a:pt x="87" y="20"/>
                  </a:lnTo>
                  <a:lnTo>
                    <a:pt x="78" y="18"/>
                  </a:lnTo>
                  <a:lnTo>
                    <a:pt x="58" y="23"/>
                  </a:lnTo>
                  <a:lnTo>
                    <a:pt x="71" y="35"/>
                  </a:lnTo>
                  <a:lnTo>
                    <a:pt x="63" y="38"/>
                  </a:lnTo>
                  <a:lnTo>
                    <a:pt x="54" y="38"/>
                  </a:lnTo>
                  <a:lnTo>
                    <a:pt x="44" y="28"/>
                  </a:lnTo>
                  <a:lnTo>
                    <a:pt x="41" y="32"/>
                  </a:lnTo>
                  <a:lnTo>
                    <a:pt x="46" y="44"/>
                  </a:lnTo>
                  <a:lnTo>
                    <a:pt x="55" y="54"/>
                  </a:lnTo>
                  <a:lnTo>
                    <a:pt x="49" y="59"/>
                  </a:lnTo>
                  <a:lnTo>
                    <a:pt x="59" y="68"/>
                  </a:lnTo>
                  <a:lnTo>
                    <a:pt x="68" y="74"/>
                  </a:lnTo>
                  <a:lnTo>
                    <a:pt x="70" y="86"/>
                  </a:lnTo>
                  <a:lnTo>
                    <a:pt x="53" y="80"/>
                  </a:lnTo>
                  <a:lnTo>
                    <a:pt x="59" y="91"/>
                  </a:lnTo>
                  <a:lnTo>
                    <a:pt x="49" y="93"/>
                  </a:lnTo>
                  <a:lnTo>
                    <a:pt x="57" y="111"/>
                  </a:lnTo>
                  <a:lnTo>
                    <a:pt x="45" y="111"/>
                  </a:lnTo>
                  <a:lnTo>
                    <a:pt x="30" y="102"/>
                  </a:lnTo>
                  <a:lnTo>
                    <a:pt x="23" y="86"/>
                  </a:lnTo>
                  <a:lnTo>
                    <a:pt x="19" y="72"/>
                  </a:lnTo>
                  <a:lnTo>
                    <a:pt x="11" y="63"/>
                  </a:lnTo>
                  <a:lnTo>
                    <a:pt x="2" y="51"/>
                  </a:lnTo>
                  <a:lnTo>
                    <a:pt x="0" y="45"/>
                  </a:lnTo>
                  <a:lnTo>
                    <a:pt x="7" y="35"/>
                  </a:lnTo>
                  <a:lnTo>
                    <a:pt x="7" y="28"/>
                  </a:lnTo>
                  <a:lnTo>
                    <a:pt x="13" y="26"/>
                  </a:lnTo>
                  <a:lnTo>
                    <a:pt x="13" y="20"/>
                  </a:lnTo>
                  <a:lnTo>
                    <a:pt x="24" y="18"/>
                  </a:lnTo>
                  <a:lnTo>
                    <a:pt x="30" y="14"/>
                  </a:lnTo>
                  <a:lnTo>
                    <a:pt x="39" y="14"/>
                  </a:lnTo>
                  <a:lnTo>
                    <a:pt x="41" y="10"/>
                  </a:lnTo>
                  <a:lnTo>
                    <a:pt x="44" y="10"/>
                  </a:lnTo>
                  <a:lnTo>
                    <a:pt x="57" y="10"/>
                  </a:lnTo>
                  <a:lnTo>
                    <a:pt x="70" y="5"/>
                  </a:lnTo>
                  <a:lnTo>
                    <a:pt x="82" y="12"/>
                  </a:lnTo>
                  <a:lnTo>
                    <a:pt x="97" y="10"/>
                  </a:lnTo>
                  <a:lnTo>
                    <a:pt x="96" y="0"/>
                  </a:lnTo>
                  <a:lnTo>
                    <a:pt x="105" y="5"/>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49" name="Freeform 83">
              <a:extLst>
                <a:ext uri="{FF2B5EF4-FFF2-40B4-BE49-F238E27FC236}">
                  <a16:creationId xmlns:a16="http://schemas.microsoft.com/office/drawing/2014/main" id="{5B290230-ADFC-6E41-97C1-CE74A9BC0511}"/>
                </a:ext>
              </a:extLst>
            </p:cNvPr>
            <p:cNvSpPr>
              <a:spLocks/>
            </p:cNvSpPr>
            <p:nvPr/>
          </p:nvSpPr>
          <p:spPr bwMode="auto">
            <a:xfrm>
              <a:off x="3764480" y="3121868"/>
              <a:ext cx="381381" cy="412229"/>
            </a:xfrm>
            <a:custGeom>
              <a:avLst/>
              <a:gdLst>
                <a:gd name="T0" fmla="*/ 343 w 386"/>
                <a:gd name="T1" fmla="*/ 50 h 337"/>
                <a:gd name="T2" fmla="*/ 363 w 386"/>
                <a:gd name="T3" fmla="*/ 82 h 337"/>
                <a:gd name="T4" fmla="*/ 386 w 386"/>
                <a:gd name="T5" fmla="*/ 106 h 337"/>
                <a:gd name="T6" fmla="*/ 363 w 386"/>
                <a:gd name="T7" fmla="*/ 137 h 337"/>
                <a:gd name="T8" fmla="*/ 331 w 386"/>
                <a:gd name="T9" fmla="*/ 119 h 337"/>
                <a:gd name="T10" fmla="*/ 284 w 386"/>
                <a:gd name="T11" fmla="*/ 120 h 337"/>
                <a:gd name="T12" fmla="*/ 225 w 386"/>
                <a:gd name="T13" fmla="*/ 106 h 337"/>
                <a:gd name="T14" fmla="*/ 194 w 386"/>
                <a:gd name="T15" fmla="*/ 108 h 337"/>
                <a:gd name="T16" fmla="*/ 181 w 386"/>
                <a:gd name="T17" fmla="*/ 125 h 337"/>
                <a:gd name="T18" fmla="*/ 155 w 386"/>
                <a:gd name="T19" fmla="*/ 106 h 337"/>
                <a:gd name="T20" fmla="*/ 144 w 386"/>
                <a:gd name="T21" fmla="*/ 141 h 337"/>
                <a:gd name="T22" fmla="*/ 180 w 386"/>
                <a:gd name="T23" fmla="*/ 180 h 337"/>
                <a:gd name="T24" fmla="*/ 196 w 386"/>
                <a:gd name="T25" fmla="*/ 206 h 337"/>
                <a:gd name="T26" fmla="*/ 230 w 386"/>
                <a:gd name="T27" fmla="*/ 237 h 337"/>
                <a:gd name="T28" fmla="*/ 257 w 386"/>
                <a:gd name="T29" fmla="*/ 256 h 337"/>
                <a:gd name="T30" fmla="*/ 286 w 386"/>
                <a:gd name="T31" fmla="*/ 291 h 337"/>
                <a:gd name="T32" fmla="*/ 349 w 386"/>
                <a:gd name="T33" fmla="*/ 323 h 337"/>
                <a:gd name="T34" fmla="*/ 342 w 386"/>
                <a:gd name="T35" fmla="*/ 337 h 337"/>
                <a:gd name="T36" fmla="*/ 276 w 386"/>
                <a:gd name="T37" fmla="*/ 306 h 337"/>
                <a:gd name="T38" fmla="*/ 234 w 386"/>
                <a:gd name="T39" fmla="*/ 276 h 337"/>
                <a:gd name="T40" fmla="*/ 170 w 386"/>
                <a:gd name="T41" fmla="*/ 251 h 337"/>
                <a:gd name="T42" fmla="*/ 108 w 386"/>
                <a:gd name="T43" fmla="*/ 189 h 337"/>
                <a:gd name="T44" fmla="*/ 121 w 386"/>
                <a:gd name="T45" fmla="*/ 183 h 337"/>
                <a:gd name="T46" fmla="*/ 88 w 386"/>
                <a:gd name="T47" fmla="*/ 148 h 337"/>
                <a:gd name="T48" fmla="*/ 85 w 386"/>
                <a:gd name="T49" fmla="*/ 119 h 337"/>
                <a:gd name="T50" fmla="*/ 40 w 386"/>
                <a:gd name="T51" fmla="*/ 106 h 337"/>
                <a:gd name="T52" fmla="*/ 22 w 386"/>
                <a:gd name="T53" fmla="*/ 142 h 337"/>
                <a:gd name="T54" fmla="*/ 0 w 386"/>
                <a:gd name="T55" fmla="*/ 114 h 337"/>
                <a:gd name="T56" fmla="*/ 0 w 386"/>
                <a:gd name="T57" fmla="*/ 85 h 337"/>
                <a:gd name="T58" fmla="*/ 2 w 386"/>
                <a:gd name="T59" fmla="*/ 84 h 337"/>
                <a:gd name="T60" fmla="*/ 49 w 386"/>
                <a:gd name="T61" fmla="*/ 87 h 337"/>
                <a:gd name="T62" fmla="*/ 61 w 386"/>
                <a:gd name="T63" fmla="*/ 72 h 337"/>
                <a:gd name="T64" fmla="*/ 85 w 386"/>
                <a:gd name="T65" fmla="*/ 86 h 337"/>
                <a:gd name="T66" fmla="*/ 111 w 386"/>
                <a:gd name="T67" fmla="*/ 88 h 337"/>
                <a:gd name="T68" fmla="*/ 109 w 386"/>
                <a:gd name="T69" fmla="*/ 64 h 337"/>
                <a:gd name="T70" fmla="*/ 132 w 386"/>
                <a:gd name="T71" fmla="*/ 56 h 337"/>
                <a:gd name="T72" fmla="*/ 136 w 386"/>
                <a:gd name="T73" fmla="*/ 22 h 337"/>
                <a:gd name="T74" fmla="*/ 187 w 386"/>
                <a:gd name="T75" fmla="*/ 0 h 337"/>
                <a:gd name="T76" fmla="*/ 210 w 386"/>
                <a:gd name="T77" fmla="*/ 10 h 337"/>
                <a:gd name="T78" fmla="*/ 263 w 386"/>
                <a:gd name="T79" fmla="*/ 46 h 337"/>
                <a:gd name="T80" fmla="*/ 320 w 386"/>
                <a:gd name="T81" fmla="*/ 62 h 337"/>
                <a:gd name="T82" fmla="*/ 344 w 386"/>
                <a:gd name="T83" fmla="*/ 5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 h="337">
                  <a:moveTo>
                    <a:pt x="343" y="50"/>
                  </a:moveTo>
                  <a:lnTo>
                    <a:pt x="363" y="82"/>
                  </a:lnTo>
                  <a:lnTo>
                    <a:pt x="386" y="106"/>
                  </a:lnTo>
                  <a:lnTo>
                    <a:pt x="363" y="137"/>
                  </a:lnTo>
                  <a:lnTo>
                    <a:pt x="331" y="119"/>
                  </a:lnTo>
                  <a:lnTo>
                    <a:pt x="284" y="120"/>
                  </a:lnTo>
                  <a:lnTo>
                    <a:pt x="225" y="106"/>
                  </a:lnTo>
                  <a:lnTo>
                    <a:pt x="194" y="108"/>
                  </a:lnTo>
                  <a:lnTo>
                    <a:pt x="181" y="125"/>
                  </a:lnTo>
                  <a:lnTo>
                    <a:pt x="155" y="106"/>
                  </a:lnTo>
                  <a:lnTo>
                    <a:pt x="144" y="141"/>
                  </a:lnTo>
                  <a:lnTo>
                    <a:pt x="180" y="180"/>
                  </a:lnTo>
                  <a:lnTo>
                    <a:pt x="196" y="206"/>
                  </a:lnTo>
                  <a:lnTo>
                    <a:pt x="230" y="237"/>
                  </a:lnTo>
                  <a:lnTo>
                    <a:pt x="257" y="256"/>
                  </a:lnTo>
                  <a:lnTo>
                    <a:pt x="286" y="291"/>
                  </a:lnTo>
                  <a:lnTo>
                    <a:pt x="349" y="323"/>
                  </a:lnTo>
                  <a:lnTo>
                    <a:pt x="342" y="337"/>
                  </a:lnTo>
                  <a:lnTo>
                    <a:pt x="276" y="306"/>
                  </a:lnTo>
                  <a:lnTo>
                    <a:pt x="234" y="276"/>
                  </a:lnTo>
                  <a:lnTo>
                    <a:pt x="170" y="251"/>
                  </a:lnTo>
                  <a:lnTo>
                    <a:pt x="108" y="189"/>
                  </a:lnTo>
                  <a:lnTo>
                    <a:pt x="121" y="183"/>
                  </a:lnTo>
                  <a:lnTo>
                    <a:pt x="88" y="148"/>
                  </a:lnTo>
                  <a:lnTo>
                    <a:pt x="85" y="119"/>
                  </a:lnTo>
                  <a:lnTo>
                    <a:pt x="40" y="106"/>
                  </a:lnTo>
                  <a:lnTo>
                    <a:pt x="22" y="142"/>
                  </a:lnTo>
                  <a:lnTo>
                    <a:pt x="0" y="114"/>
                  </a:lnTo>
                  <a:lnTo>
                    <a:pt x="0" y="85"/>
                  </a:lnTo>
                  <a:lnTo>
                    <a:pt x="2" y="84"/>
                  </a:lnTo>
                  <a:lnTo>
                    <a:pt x="49" y="87"/>
                  </a:lnTo>
                  <a:lnTo>
                    <a:pt x="61" y="72"/>
                  </a:lnTo>
                  <a:lnTo>
                    <a:pt x="85" y="86"/>
                  </a:lnTo>
                  <a:lnTo>
                    <a:pt x="111" y="88"/>
                  </a:lnTo>
                  <a:lnTo>
                    <a:pt x="109" y="64"/>
                  </a:lnTo>
                  <a:lnTo>
                    <a:pt x="132" y="56"/>
                  </a:lnTo>
                  <a:lnTo>
                    <a:pt x="136" y="22"/>
                  </a:lnTo>
                  <a:lnTo>
                    <a:pt x="187" y="0"/>
                  </a:lnTo>
                  <a:lnTo>
                    <a:pt x="210" y="10"/>
                  </a:lnTo>
                  <a:lnTo>
                    <a:pt x="263" y="46"/>
                  </a:lnTo>
                  <a:lnTo>
                    <a:pt x="320" y="62"/>
                  </a:lnTo>
                  <a:lnTo>
                    <a:pt x="344" y="50"/>
                  </a:lnTo>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50" name="Freeform 85">
              <a:extLst>
                <a:ext uri="{FF2B5EF4-FFF2-40B4-BE49-F238E27FC236}">
                  <a16:creationId xmlns:a16="http://schemas.microsoft.com/office/drawing/2014/main" id="{68AF45E3-CF78-2A48-990A-A675B5AB7B42}"/>
                </a:ext>
              </a:extLst>
            </p:cNvPr>
            <p:cNvSpPr>
              <a:spLocks/>
            </p:cNvSpPr>
            <p:nvPr/>
          </p:nvSpPr>
          <p:spPr bwMode="auto">
            <a:xfrm>
              <a:off x="3922713" y="2905699"/>
              <a:ext cx="421955" cy="291577"/>
            </a:xfrm>
            <a:custGeom>
              <a:avLst/>
              <a:gdLst>
                <a:gd name="T0" fmla="*/ 0 w 104"/>
                <a:gd name="T1" fmla="*/ 36 h 58"/>
                <a:gd name="T2" fmla="*/ 5 w 104"/>
                <a:gd name="T3" fmla="*/ 23 h 58"/>
                <a:gd name="T4" fmla="*/ 1 w 104"/>
                <a:gd name="T5" fmla="*/ 18 h 58"/>
                <a:gd name="T6" fmla="*/ 10 w 104"/>
                <a:gd name="T7" fmla="*/ 18 h 58"/>
                <a:gd name="T8" fmla="*/ 11 w 104"/>
                <a:gd name="T9" fmla="*/ 10 h 58"/>
                <a:gd name="T10" fmla="*/ 20 w 104"/>
                <a:gd name="T11" fmla="*/ 15 h 58"/>
                <a:gd name="T12" fmla="*/ 26 w 104"/>
                <a:gd name="T13" fmla="*/ 17 h 58"/>
                <a:gd name="T14" fmla="*/ 39 w 104"/>
                <a:gd name="T15" fmla="*/ 15 h 58"/>
                <a:gd name="T16" fmla="*/ 40 w 104"/>
                <a:gd name="T17" fmla="*/ 11 h 58"/>
                <a:gd name="T18" fmla="*/ 46 w 104"/>
                <a:gd name="T19" fmla="*/ 10 h 58"/>
                <a:gd name="T20" fmla="*/ 54 w 104"/>
                <a:gd name="T21" fmla="*/ 7 h 58"/>
                <a:gd name="T22" fmla="*/ 56 w 104"/>
                <a:gd name="T23" fmla="*/ 8 h 58"/>
                <a:gd name="T24" fmla="*/ 63 w 104"/>
                <a:gd name="T25" fmla="*/ 6 h 58"/>
                <a:gd name="T26" fmla="*/ 66 w 104"/>
                <a:gd name="T27" fmla="*/ 1 h 58"/>
                <a:gd name="T28" fmla="*/ 72 w 104"/>
                <a:gd name="T29" fmla="*/ 0 h 58"/>
                <a:gd name="T30" fmla="*/ 90 w 104"/>
                <a:gd name="T31" fmla="*/ 6 h 58"/>
                <a:gd name="T32" fmla="*/ 93 w 104"/>
                <a:gd name="T33" fmla="*/ 4 h 58"/>
                <a:gd name="T34" fmla="*/ 102 w 104"/>
                <a:gd name="T35" fmla="*/ 9 h 58"/>
                <a:gd name="T36" fmla="*/ 104 w 104"/>
                <a:gd name="T37" fmla="*/ 15 h 58"/>
                <a:gd name="T38" fmla="*/ 95 w 104"/>
                <a:gd name="T39" fmla="*/ 19 h 58"/>
                <a:gd name="T40" fmla="*/ 89 w 104"/>
                <a:gd name="T41" fmla="*/ 33 h 58"/>
                <a:gd name="T42" fmla="*/ 80 w 104"/>
                <a:gd name="T43" fmla="*/ 47 h 58"/>
                <a:gd name="T44" fmla="*/ 67 w 104"/>
                <a:gd name="T45" fmla="*/ 51 h 58"/>
                <a:gd name="T46" fmla="*/ 57 w 104"/>
                <a:gd name="T47" fmla="*/ 50 h 58"/>
                <a:gd name="T48" fmla="*/ 45 w 104"/>
                <a:gd name="T49" fmla="*/ 55 h 58"/>
                <a:gd name="T50" fmla="*/ 39 w 104"/>
                <a:gd name="T51" fmla="*/ 58 h 58"/>
                <a:gd name="T52" fmla="*/ 25 w 104"/>
                <a:gd name="T53" fmla="*/ 54 h 58"/>
                <a:gd name="T54" fmla="*/ 12 w 104"/>
                <a:gd name="T55" fmla="*/ 45 h 58"/>
                <a:gd name="T56" fmla="*/ 7 w 104"/>
                <a:gd name="T57" fmla="*/ 43 h 58"/>
                <a:gd name="T58" fmla="*/ 3 w 104"/>
                <a:gd name="T59" fmla="*/ 36 h 58"/>
                <a:gd name="T60" fmla="*/ 0 w 104"/>
                <a:gd name="T61" fmla="*/ 3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58">
                  <a:moveTo>
                    <a:pt x="0" y="36"/>
                  </a:moveTo>
                  <a:lnTo>
                    <a:pt x="5" y="23"/>
                  </a:lnTo>
                  <a:lnTo>
                    <a:pt x="1" y="18"/>
                  </a:lnTo>
                  <a:lnTo>
                    <a:pt x="10" y="18"/>
                  </a:lnTo>
                  <a:lnTo>
                    <a:pt x="11" y="10"/>
                  </a:lnTo>
                  <a:lnTo>
                    <a:pt x="20" y="15"/>
                  </a:lnTo>
                  <a:lnTo>
                    <a:pt x="26" y="17"/>
                  </a:lnTo>
                  <a:lnTo>
                    <a:pt x="39" y="15"/>
                  </a:lnTo>
                  <a:lnTo>
                    <a:pt x="40" y="11"/>
                  </a:lnTo>
                  <a:lnTo>
                    <a:pt x="46" y="10"/>
                  </a:lnTo>
                  <a:lnTo>
                    <a:pt x="54" y="7"/>
                  </a:lnTo>
                  <a:lnTo>
                    <a:pt x="56" y="8"/>
                  </a:lnTo>
                  <a:lnTo>
                    <a:pt x="63" y="6"/>
                  </a:lnTo>
                  <a:lnTo>
                    <a:pt x="66" y="1"/>
                  </a:lnTo>
                  <a:lnTo>
                    <a:pt x="72" y="0"/>
                  </a:lnTo>
                  <a:lnTo>
                    <a:pt x="90" y="6"/>
                  </a:lnTo>
                  <a:lnTo>
                    <a:pt x="93" y="4"/>
                  </a:lnTo>
                  <a:lnTo>
                    <a:pt x="102" y="9"/>
                  </a:lnTo>
                  <a:lnTo>
                    <a:pt x="104" y="15"/>
                  </a:lnTo>
                  <a:lnTo>
                    <a:pt x="95" y="19"/>
                  </a:lnTo>
                  <a:lnTo>
                    <a:pt x="89" y="33"/>
                  </a:lnTo>
                  <a:lnTo>
                    <a:pt x="80" y="47"/>
                  </a:lnTo>
                  <a:lnTo>
                    <a:pt x="67" y="51"/>
                  </a:lnTo>
                  <a:lnTo>
                    <a:pt x="57" y="50"/>
                  </a:lnTo>
                  <a:lnTo>
                    <a:pt x="45" y="55"/>
                  </a:lnTo>
                  <a:lnTo>
                    <a:pt x="39" y="58"/>
                  </a:lnTo>
                  <a:lnTo>
                    <a:pt x="25" y="54"/>
                  </a:lnTo>
                  <a:lnTo>
                    <a:pt x="12" y="45"/>
                  </a:lnTo>
                  <a:lnTo>
                    <a:pt x="7" y="43"/>
                  </a:lnTo>
                  <a:lnTo>
                    <a:pt x="3" y="36"/>
                  </a:lnTo>
                  <a:lnTo>
                    <a:pt x="0" y="36"/>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51" name="Freeform 87">
              <a:extLst>
                <a:ext uri="{FF2B5EF4-FFF2-40B4-BE49-F238E27FC236}">
                  <a16:creationId xmlns:a16="http://schemas.microsoft.com/office/drawing/2014/main" id="{098BE2C1-3796-DE4C-BBE4-BED378F40CB1}"/>
                </a:ext>
              </a:extLst>
            </p:cNvPr>
            <p:cNvSpPr>
              <a:spLocks/>
            </p:cNvSpPr>
            <p:nvPr/>
          </p:nvSpPr>
          <p:spPr bwMode="auto">
            <a:xfrm>
              <a:off x="7809565" y="4258008"/>
              <a:ext cx="2044857" cy="2875539"/>
            </a:xfrm>
            <a:custGeom>
              <a:avLst/>
              <a:gdLst>
                <a:gd name="T0" fmla="*/ 149 w 504"/>
                <a:gd name="T1" fmla="*/ 42 h 572"/>
                <a:gd name="T2" fmla="*/ 148 w 504"/>
                <a:gd name="T3" fmla="*/ 60 h 572"/>
                <a:gd name="T4" fmla="*/ 206 w 504"/>
                <a:gd name="T5" fmla="*/ 110 h 572"/>
                <a:gd name="T6" fmla="*/ 212 w 504"/>
                <a:gd name="T7" fmla="*/ 147 h 572"/>
                <a:gd name="T8" fmla="*/ 282 w 504"/>
                <a:gd name="T9" fmla="*/ 172 h 572"/>
                <a:gd name="T10" fmla="*/ 330 w 504"/>
                <a:gd name="T11" fmla="*/ 189 h 572"/>
                <a:gd name="T12" fmla="*/ 340 w 504"/>
                <a:gd name="T13" fmla="*/ 167 h 572"/>
                <a:gd name="T14" fmla="*/ 355 w 504"/>
                <a:gd name="T15" fmla="*/ 170 h 572"/>
                <a:gd name="T16" fmla="*/ 384 w 504"/>
                <a:gd name="T17" fmla="*/ 179 h 572"/>
                <a:gd name="T18" fmla="*/ 412 w 504"/>
                <a:gd name="T19" fmla="*/ 167 h 572"/>
                <a:gd name="T20" fmla="*/ 430 w 504"/>
                <a:gd name="T21" fmla="*/ 142 h 572"/>
                <a:gd name="T22" fmla="*/ 474 w 504"/>
                <a:gd name="T23" fmla="*/ 126 h 572"/>
                <a:gd name="T24" fmla="*/ 501 w 504"/>
                <a:gd name="T25" fmla="*/ 150 h 572"/>
                <a:gd name="T26" fmla="*/ 504 w 504"/>
                <a:gd name="T27" fmla="*/ 175 h 572"/>
                <a:gd name="T28" fmla="*/ 473 w 504"/>
                <a:gd name="T29" fmla="*/ 197 h 572"/>
                <a:gd name="T30" fmla="*/ 463 w 504"/>
                <a:gd name="T31" fmla="*/ 242 h 572"/>
                <a:gd name="T32" fmla="*/ 449 w 504"/>
                <a:gd name="T33" fmla="*/ 266 h 572"/>
                <a:gd name="T34" fmla="*/ 429 w 504"/>
                <a:gd name="T35" fmla="*/ 247 h 572"/>
                <a:gd name="T36" fmla="*/ 412 w 504"/>
                <a:gd name="T37" fmla="*/ 249 h 572"/>
                <a:gd name="T38" fmla="*/ 428 w 504"/>
                <a:gd name="T39" fmla="*/ 219 h 572"/>
                <a:gd name="T40" fmla="*/ 383 w 504"/>
                <a:gd name="T41" fmla="*/ 212 h 572"/>
                <a:gd name="T42" fmla="*/ 354 w 504"/>
                <a:gd name="T43" fmla="*/ 188 h 572"/>
                <a:gd name="T44" fmla="*/ 356 w 504"/>
                <a:gd name="T45" fmla="*/ 221 h 572"/>
                <a:gd name="T46" fmla="*/ 364 w 504"/>
                <a:gd name="T47" fmla="*/ 246 h 572"/>
                <a:gd name="T48" fmla="*/ 378 w 504"/>
                <a:gd name="T49" fmla="*/ 287 h 572"/>
                <a:gd name="T50" fmla="*/ 347 w 504"/>
                <a:gd name="T51" fmla="*/ 306 h 572"/>
                <a:gd name="T52" fmla="*/ 298 w 504"/>
                <a:gd name="T53" fmla="*/ 357 h 572"/>
                <a:gd name="T54" fmla="*/ 271 w 504"/>
                <a:gd name="T55" fmla="*/ 394 h 572"/>
                <a:gd name="T56" fmla="*/ 238 w 504"/>
                <a:gd name="T57" fmla="*/ 407 h 572"/>
                <a:gd name="T58" fmla="*/ 243 w 504"/>
                <a:gd name="T59" fmla="*/ 467 h 572"/>
                <a:gd name="T60" fmla="*/ 230 w 504"/>
                <a:gd name="T61" fmla="*/ 523 h 572"/>
                <a:gd name="T62" fmla="*/ 212 w 504"/>
                <a:gd name="T63" fmla="*/ 552 h 572"/>
                <a:gd name="T64" fmla="*/ 181 w 504"/>
                <a:gd name="T65" fmla="*/ 553 h 572"/>
                <a:gd name="T66" fmla="*/ 156 w 504"/>
                <a:gd name="T67" fmla="*/ 493 h 572"/>
                <a:gd name="T68" fmla="*/ 134 w 504"/>
                <a:gd name="T69" fmla="*/ 434 h 572"/>
                <a:gd name="T70" fmla="*/ 95 w 504"/>
                <a:gd name="T71" fmla="*/ 338 h 572"/>
                <a:gd name="T72" fmla="*/ 61 w 504"/>
                <a:gd name="T73" fmla="*/ 306 h 572"/>
                <a:gd name="T74" fmla="*/ 29 w 504"/>
                <a:gd name="T75" fmla="*/ 271 h 572"/>
                <a:gd name="T76" fmla="*/ 10 w 504"/>
                <a:gd name="T77" fmla="*/ 231 h 572"/>
                <a:gd name="T78" fmla="*/ 31 w 504"/>
                <a:gd name="T79" fmla="*/ 203 h 572"/>
                <a:gd name="T80" fmla="*/ 29 w 504"/>
                <a:gd name="T81" fmla="*/ 156 h 572"/>
                <a:gd name="T82" fmla="*/ 72 w 504"/>
                <a:gd name="T83" fmla="*/ 115 h 572"/>
                <a:gd name="T84" fmla="*/ 94 w 504"/>
                <a:gd name="T85" fmla="*/ 67 h 572"/>
                <a:gd name="T86" fmla="*/ 58 w 504"/>
                <a:gd name="T87" fmla="*/ 25 h 572"/>
                <a:gd name="T88" fmla="*/ 110 w 504"/>
                <a:gd name="T89" fmla="*/ 18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4" h="572">
                  <a:moveTo>
                    <a:pt x="122" y="0"/>
                  </a:moveTo>
                  <a:lnTo>
                    <a:pt x="147" y="25"/>
                  </a:lnTo>
                  <a:lnTo>
                    <a:pt x="149" y="42"/>
                  </a:lnTo>
                  <a:lnTo>
                    <a:pt x="159" y="52"/>
                  </a:lnTo>
                  <a:lnTo>
                    <a:pt x="161" y="63"/>
                  </a:lnTo>
                  <a:lnTo>
                    <a:pt x="148" y="60"/>
                  </a:lnTo>
                  <a:lnTo>
                    <a:pt x="158" y="83"/>
                  </a:lnTo>
                  <a:lnTo>
                    <a:pt x="178" y="96"/>
                  </a:lnTo>
                  <a:lnTo>
                    <a:pt x="206" y="110"/>
                  </a:lnTo>
                  <a:lnTo>
                    <a:pt x="197" y="120"/>
                  </a:lnTo>
                  <a:lnTo>
                    <a:pt x="194" y="139"/>
                  </a:lnTo>
                  <a:lnTo>
                    <a:pt x="212" y="147"/>
                  </a:lnTo>
                  <a:lnTo>
                    <a:pt x="231" y="157"/>
                  </a:lnTo>
                  <a:lnTo>
                    <a:pt x="257" y="169"/>
                  </a:lnTo>
                  <a:lnTo>
                    <a:pt x="282" y="172"/>
                  </a:lnTo>
                  <a:lnTo>
                    <a:pt x="294" y="182"/>
                  </a:lnTo>
                  <a:lnTo>
                    <a:pt x="308" y="184"/>
                  </a:lnTo>
                  <a:lnTo>
                    <a:pt x="330" y="189"/>
                  </a:lnTo>
                  <a:lnTo>
                    <a:pt x="345" y="189"/>
                  </a:lnTo>
                  <a:lnTo>
                    <a:pt x="346" y="181"/>
                  </a:lnTo>
                  <a:lnTo>
                    <a:pt x="340" y="167"/>
                  </a:lnTo>
                  <a:lnTo>
                    <a:pt x="340" y="158"/>
                  </a:lnTo>
                  <a:lnTo>
                    <a:pt x="350" y="154"/>
                  </a:lnTo>
                  <a:lnTo>
                    <a:pt x="355" y="170"/>
                  </a:lnTo>
                  <a:lnTo>
                    <a:pt x="356" y="174"/>
                  </a:lnTo>
                  <a:lnTo>
                    <a:pt x="374" y="182"/>
                  </a:lnTo>
                  <a:lnTo>
                    <a:pt x="384" y="179"/>
                  </a:lnTo>
                  <a:lnTo>
                    <a:pt x="400" y="181"/>
                  </a:lnTo>
                  <a:lnTo>
                    <a:pt x="414" y="180"/>
                  </a:lnTo>
                  <a:lnTo>
                    <a:pt x="412" y="167"/>
                  </a:lnTo>
                  <a:lnTo>
                    <a:pt x="404" y="161"/>
                  </a:lnTo>
                  <a:lnTo>
                    <a:pt x="418" y="158"/>
                  </a:lnTo>
                  <a:lnTo>
                    <a:pt x="430" y="142"/>
                  </a:lnTo>
                  <a:lnTo>
                    <a:pt x="447" y="129"/>
                  </a:lnTo>
                  <a:lnTo>
                    <a:pt x="463" y="134"/>
                  </a:lnTo>
                  <a:lnTo>
                    <a:pt x="474" y="126"/>
                  </a:lnTo>
                  <a:lnTo>
                    <a:pt x="485" y="139"/>
                  </a:lnTo>
                  <a:lnTo>
                    <a:pt x="481" y="147"/>
                  </a:lnTo>
                  <a:lnTo>
                    <a:pt x="501" y="150"/>
                  </a:lnTo>
                  <a:lnTo>
                    <a:pt x="504" y="158"/>
                  </a:lnTo>
                  <a:lnTo>
                    <a:pt x="499" y="162"/>
                  </a:lnTo>
                  <a:lnTo>
                    <a:pt x="504" y="175"/>
                  </a:lnTo>
                  <a:lnTo>
                    <a:pt x="490" y="171"/>
                  </a:lnTo>
                  <a:lnTo>
                    <a:pt x="470" y="185"/>
                  </a:lnTo>
                  <a:lnTo>
                    <a:pt x="473" y="197"/>
                  </a:lnTo>
                  <a:lnTo>
                    <a:pt x="467" y="215"/>
                  </a:lnTo>
                  <a:lnTo>
                    <a:pt x="468" y="225"/>
                  </a:lnTo>
                  <a:lnTo>
                    <a:pt x="463" y="242"/>
                  </a:lnTo>
                  <a:lnTo>
                    <a:pt x="449" y="237"/>
                  </a:lnTo>
                  <a:lnTo>
                    <a:pt x="452" y="259"/>
                  </a:lnTo>
                  <a:lnTo>
                    <a:pt x="449" y="266"/>
                  </a:lnTo>
                  <a:lnTo>
                    <a:pt x="452" y="274"/>
                  </a:lnTo>
                  <a:lnTo>
                    <a:pt x="444" y="280"/>
                  </a:lnTo>
                  <a:lnTo>
                    <a:pt x="429" y="247"/>
                  </a:lnTo>
                  <a:lnTo>
                    <a:pt x="424" y="247"/>
                  </a:lnTo>
                  <a:lnTo>
                    <a:pt x="424" y="260"/>
                  </a:lnTo>
                  <a:lnTo>
                    <a:pt x="412" y="249"/>
                  </a:lnTo>
                  <a:lnTo>
                    <a:pt x="415" y="237"/>
                  </a:lnTo>
                  <a:lnTo>
                    <a:pt x="423" y="236"/>
                  </a:lnTo>
                  <a:lnTo>
                    <a:pt x="428" y="219"/>
                  </a:lnTo>
                  <a:lnTo>
                    <a:pt x="417" y="215"/>
                  </a:lnTo>
                  <a:lnTo>
                    <a:pt x="400" y="215"/>
                  </a:lnTo>
                  <a:lnTo>
                    <a:pt x="383" y="212"/>
                  </a:lnTo>
                  <a:lnTo>
                    <a:pt x="378" y="198"/>
                  </a:lnTo>
                  <a:lnTo>
                    <a:pt x="370" y="197"/>
                  </a:lnTo>
                  <a:lnTo>
                    <a:pt x="354" y="188"/>
                  </a:lnTo>
                  <a:lnTo>
                    <a:pt x="350" y="202"/>
                  </a:lnTo>
                  <a:lnTo>
                    <a:pt x="366" y="213"/>
                  </a:lnTo>
                  <a:lnTo>
                    <a:pt x="356" y="221"/>
                  </a:lnTo>
                  <a:lnTo>
                    <a:pt x="353" y="228"/>
                  </a:lnTo>
                  <a:lnTo>
                    <a:pt x="365" y="234"/>
                  </a:lnTo>
                  <a:lnTo>
                    <a:pt x="364" y="246"/>
                  </a:lnTo>
                  <a:lnTo>
                    <a:pt x="373" y="262"/>
                  </a:lnTo>
                  <a:lnTo>
                    <a:pt x="379" y="279"/>
                  </a:lnTo>
                  <a:lnTo>
                    <a:pt x="378" y="287"/>
                  </a:lnTo>
                  <a:lnTo>
                    <a:pt x="365" y="286"/>
                  </a:lnTo>
                  <a:lnTo>
                    <a:pt x="344" y="291"/>
                  </a:lnTo>
                  <a:lnTo>
                    <a:pt x="347" y="306"/>
                  </a:lnTo>
                  <a:lnTo>
                    <a:pt x="339" y="319"/>
                  </a:lnTo>
                  <a:lnTo>
                    <a:pt x="315" y="333"/>
                  </a:lnTo>
                  <a:lnTo>
                    <a:pt x="298" y="357"/>
                  </a:lnTo>
                  <a:lnTo>
                    <a:pt x="286" y="370"/>
                  </a:lnTo>
                  <a:lnTo>
                    <a:pt x="270" y="384"/>
                  </a:lnTo>
                  <a:lnTo>
                    <a:pt x="271" y="394"/>
                  </a:lnTo>
                  <a:lnTo>
                    <a:pt x="262" y="399"/>
                  </a:lnTo>
                  <a:lnTo>
                    <a:pt x="246" y="406"/>
                  </a:lnTo>
                  <a:lnTo>
                    <a:pt x="238" y="407"/>
                  </a:lnTo>
                  <a:lnTo>
                    <a:pt x="234" y="423"/>
                  </a:lnTo>
                  <a:lnTo>
                    <a:pt x="241" y="450"/>
                  </a:lnTo>
                  <a:lnTo>
                    <a:pt x="243" y="467"/>
                  </a:lnTo>
                  <a:lnTo>
                    <a:pt x="237" y="487"/>
                  </a:lnTo>
                  <a:lnTo>
                    <a:pt x="239" y="522"/>
                  </a:lnTo>
                  <a:lnTo>
                    <a:pt x="230" y="523"/>
                  </a:lnTo>
                  <a:lnTo>
                    <a:pt x="222" y="539"/>
                  </a:lnTo>
                  <a:lnTo>
                    <a:pt x="228" y="546"/>
                  </a:lnTo>
                  <a:lnTo>
                    <a:pt x="212" y="552"/>
                  </a:lnTo>
                  <a:lnTo>
                    <a:pt x="206" y="566"/>
                  </a:lnTo>
                  <a:lnTo>
                    <a:pt x="199" y="572"/>
                  </a:lnTo>
                  <a:lnTo>
                    <a:pt x="181" y="553"/>
                  </a:lnTo>
                  <a:lnTo>
                    <a:pt x="171" y="523"/>
                  </a:lnTo>
                  <a:lnTo>
                    <a:pt x="163" y="503"/>
                  </a:lnTo>
                  <a:lnTo>
                    <a:pt x="156" y="493"/>
                  </a:lnTo>
                  <a:lnTo>
                    <a:pt x="144" y="473"/>
                  </a:lnTo>
                  <a:lnTo>
                    <a:pt x="138" y="447"/>
                  </a:lnTo>
                  <a:lnTo>
                    <a:pt x="134" y="434"/>
                  </a:lnTo>
                  <a:lnTo>
                    <a:pt x="115" y="405"/>
                  </a:lnTo>
                  <a:lnTo>
                    <a:pt x="103" y="365"/>
                  </a:lnTo>
                  <a:lnTo>
                    <a:pt x="95" y="338"/>
                  </a:lnTo>
                  <a:lnTo>
                    <a:pt x="92" y="313"/>
                  </a:lnTo>
                  <a:lnTo>
                    <a:pt x="86" y="294"/>
                  </a:lnTo>
                  <a:lnTo>
                    <a:pt x="61" y="306"/>
                  </a:lnTo>
                  <a:lnTo>
                    <a:pt x="48" y="304"/>
                  </a:lnTo>
                  <a:lnTo>
                    <a:pt x="22" y="279"/>
                  </a:lnTo>
                  <a:lnTo>
                    <a:pt x="29" y="271"/>
                  </a:lnTo>
                  <a:lnTo>
                    <a:pt x="23" y="263"/>
                  </a:lnTo>
                  <a:lnTo>
                    <a:pt x="0" y="245"/>
                  </a:lnTo>
                  <a:lnTo>
                    <a:pt x="10" y="231"/>
                  </a:lnTo>
                  <a:lnTo>
                    <a:pt x="49" y="231"/>
                  </a:lnTo>
                  <a:lnTo>
                    <a:pt x="43" y="213"/>
                  </a:lnTo>
                  <a:lnTo>
                    <a:pt x="31" y="203"/>
                  </a:lnTo>
                  <a:lnTo>
                    <a:pt x="27" y="187"/>
                  </a:lnTo>
                  <a:lnTo>
                    <a:pt x="13" y="178"/>
                  </a:lnTo>
                  <a:lnTo>
                    <a:pt x="29" y="156"/>
                  </a:lnTo>
                  <a:lnTo>
                    <a:pt x="50" y="158"/>
                  </a:lnTo>
                  <a:lnTo>
                    <a:pt x="65" y="136"/>
                  </a:lnTo>
                  <a:lnTo>
                    <a:pt x="72" y="115"/>
                  </a:lnTo>
                  <a:lnTo>
                    <a:pt x="85" y="94"/>
                  </a:lnTo>
                  <a:lnTo>
                    <a:pt x="81" y="79"/>
                  </a:lnTo>
                  <a:lnTo>
                    <a:pt x="94" y="67"/>
                  </a:lnTo>
                  <a:lnTo>
                    <a:pt x="77" y="57"/>
                  </a:lnTo>
                  <a:lnTo>
                    <a:pt x="68" y="43"/>
                  </a:lnTo>
                  <a:lnTo>
                    <a:pt x="58" y="25"/>
                  </a:lnTo>
                  <a:lnTo>
                    <a:pt x="64" y="16"/>
                  </a:lnTo>
                  <a:lnTo>
                    <a:pt x="92" y="21"/>
                  </a:lnTo>
                  <a:lnTo>
                    <a:pt x="110" y="18"/>
                  </a:lnTo>
                  <a:lnTo>
                    <a:pt x="122" y="0"/>
                  </a:lnTo>
                  <a:close/>
                </a:path>
              </a:pathLst>
            </a:custGeom>
            <a:solidFill>
              <a:schemeClr val="accent3">
                <a:lumMod val="60000"/>
                <a:lumOff val="40000"/>
              </a:schemeClr>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sp>
          <p:nvSpPr>
            <p:cNvPr id="52" name="Freeform 88">
              <a:extLst>
                <a:ext uri="{FF2B5EF4-FFF2-40B4-BE49-F238E27FC236}">
                  <a16:creationId xmlns:a16="http://schemas.microsoft.com/office/drawing/2014/main" id="{8F46AD72-BED1-A046-BF7D-A71E159C9C41}"/>
                </a:ext>
              </a:extLst>
            </p:cNvPr>
            <p:cNvSpPr>
              <a:spLocks/>
            </p:cNvSpPr>
            <p:nvPr/>
          </p:nvSpPr>
          <p:spPr bwMode="auto">
            <a:xfrm>
              <a:off x="2214608" y="2247141"/>
              <a:ext cx="255607" cy="346876"/>
            </a:xfrm>
            <a:custGeom>
              <a:avLst/>
              <a:gdLst>
                <a:gd name="T0" fmla="*/ 61 w 63"/>
                <a:gd name="T1" fmla="*/ 25 h 69"/>
                <a:gd name="T2" fmla="*/ 63 w 63"/>
                <a:gd name="T3" fmla="*/ 40 h 69"/>
                <a:gd name="T4" fmla="*/ 51 w 63"/>
                <a:gd name="T5" fmla="*/ 57 h 69"/>
                <a:gd name="T6" fmla="*/ 22 w 63"/>
                <a:gd name="T7" fmla="*/ 69 h 69"/>
                <a:gd name="T8" fmla="*/ 0 w 63"/>
                <a:gd name="T9" fmla="*/ 66 h 69"/>
                <a:gd name="T10" fmla="*/ 14 w 63"/>
                <a:gd name="T11" fmla="*/ 45 h 69"/>
                <a:gd name="T12" fmla="*/ 7 w 63"/>
                <a:gd name="T13" fmla="*/ 25 h 69"/>
                <a:gd name="T14" fmla="*/ 29 w 63"/>
                <a:gd name="T15" fmla="*/ 10 h 69"/>
                <a:gd name="T16" fmla="*/ 41 w 63"/>
                <a:gd name="T17" fmla="*/ 0 h 69"/>
                <a:gd name="T18" fmla="*/ 44 w 63"/>
                <a:gd name="T19" fmla="*/ 11 h 69"/>
                <a:gd name="T20" fmla="*/ 40 w 63"/>
                <a:gd name="T21" fmla="*/ 22 h 69"/>
                <a:gd name="T22" fmla="*/ 50 w 63"/>
                <a:gd name="T23" fmla="*/ 21 h 69"/>
                <a:gd name="T24" fmla="*/ 61 w 63"/>
                <a:gd name="T25" fmla="*/ 2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69">
                  <a:moveTo>
                    <a:pt x="61" y="25"/>
                  </a:moveTo>
                  <a:lnTo>
                    <a:pt x="63" y="40"/>
                  </a:lnTo>
                  <a:lnTo>
                    <a:pt x="51" y="57"/>
                  </a:lnTo>
                  <a:lnTo>
                    <a:pt x="22" y="69"/>
                  </a:lnTo>
                  <a:lnTo>
                    <a:pt x="0" y="66"/>
                  </a:lnTo>
                  <a:lnTo>
                    <a:pt x="14" y="45"/>
                  </a:lnTo>
                  <a:lnTo>
                    <a:pt x="7" y="25"/>
                  </a:lnTo>
                  <a:lnTo>
                    <a:pt x="29" y="10"/>
                  </a:lnTo>
                  <a:lnTo>
                    <a:pt x="41" y="0"/>
                  </a:lnTo>
                  <a:lnTo>
                    <a:pt x="44" y="11"/>
                  </a:lnTo>
                  <a:lnTo>
                    <a:pt x="40" y="22"/>
                  </a:lnTo>
                  <a:lnTo>
                    <a:pt x="50" y="21"/>
                  </a:lnTo>
                  <a:lnTo>
                    <a:pt x="61" y="25"/>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53" name="Freeform 89">
              <a:extLst>
                <a:ext uri="{FF2B5EF4-FFF2-40B4-BE49-F238E27FC236}">
                  <a16:creationId xmlns:a16="http://schemas.microsoft.com/office/drawing/2014/main" id="{0B6DDB29-F39A-E745-B290-353BD7641133}"/>
                </a:ext>
              </a:extLst>
            </p:cNvPr>
            <p:cNvSpPr>
              <a:spLocks/>
            </p:cNvSpPr>
            <p:nvPr/>
          </p:nvSpPr>
          <p:spPr bwMode="auto">
            <a:xfrm>
              <a:off x="5878909" y="3808239"/>
              <a:ext cx="1529587" cy="1523234"/>
            </a:xfrm>
            <a:custGeom>
              <a:avLst/>
              <a:gdLst>
                <a:gd name="T0" fmla="*/ 190 w 377"/>
                <a:gd name="T1" fmla="*/ 48 h 303"/>
                <a:gd name="T2" fmla="*/ 211 w 377"/>
                <a:gd name="T3" fmla="*/ 37 h 303"/>
                <a:gd name="T4" fmla="*/ 231 w 377"/>
                <a:gd name="T5" fmla="*/ 35 h 303"/>
                <a:gd name="T6" fmla="*/ 266 w 377"/>
                <a:gd name="T7" fmla="*/ 48 h 303"/>
                <a:gd name="T8" fmla="*/ 302 w 377"/>
                <a:gd name="T9" fmla="*/ 67 h 303"/>
                <a:gd name="T10" fmla="*/ 306 w 377"/>
                <a:gd name="T11" fmla="*/ 110 h 303"/>
                <a:gd name="T12" fmla="*/ 312 w 377"/>
                <a:gd name="T13" fmla="*/ 128 h 303"/>
                <a:gd name="T14" fmla="*/ 315 w 377"/>
                <a:gd name="T15" fmla="*/ 156 h 303"/>
                <a:gd name="T16" fmla="*/ 333 w 377"/>
                <a:gd name="T17" fmla="*/ 173 h 303"/>
                <a:gd name="T18" fmla="*/ 324 w 377"/>
                <a:gd name="T19" fmla="*/ 205 h 303"/>
                <a:gd name="T20" fmla="*/ 343 w 377"/>
                <a:gd name="T21" fmla="*/ 228 h 303"/>
                <a:gd name="T22" fmla="*/ 365 w 377"/>
                <a:gd name="T23" fmla="*/ 256 h 303"/>
                <a:gd name="T24" fmla="*/ 377 w 377"/>
                <a:gd name="T25" fmla="*/ 268 h 303"/>
                <a:gd name="T26" fmla="*/ 349 w 377"/>
                <a:gd name="T27" fmla="*/ 303 h 303"/>
                <a:gd name="T28" fmla="*/ 295 w 377"/>
                <a:gd name="T29" fmla="*/ 292 h 303"/>
                <a:gd name="T30" fmla="*/ 264 w 377"/>
                <a:gd name="T31" fmla="*/ 264 h 303"/>
                <a:gd name="T32" fmla="*/ 241 w 377"/>
                <a:gd name="T33" fmla="*/ 264 h 303"/>
                <a:gd name="T34" fmla="*/ 202 w 377"/>
                <a:gd name="T35" fmla="*/ 268 h 303"/>
                <a:gd name="T36" fmla="*/ 164 w 377"/>
                <a:gd name="T37" fmla="*/ 246 h 303"/>
                <a:gd name="T38" fmla="*/ 133 w 377"/>
                <a:gd name="T39" fmla="*/ 198 h 303"/>
                <a:gd name="T40" fmla="*/ 112 w 377"/>
                <a:gd name="T41" fmla="*/ 195 h 303"/>
                <a:gd name="T42" fmla="*/ 96 w 377"/>
                <a:gd name="T43" fmla="*/ 192 h 303"/>
                <a:gd name="T44" fmla="*/ 88 w 377"/>
                <a:gd name="T45" fmla="*/ 181 h 303"/>
                <a:gd name="T46" fmla="*/ 78 w 377"/>
                <a:gd name="T47" fmla="*/ 150 h 303"/>
                <a:gd name="T48" fmla="*/ 40 w 377"/>
                <a:gd name="T49" fmla="*/ 119 h 303"/>
                <a:gd name="T50" fmla="*/ 49 w 377"/>
                <a:gd name="T51" fmla="*/ 96 h 303"/>
                <a:gd name="T52" fmla="*/ 34 w 377"/>
                <a:gd name="T53" fmla="*/ 77 h 303"/>
                <a:gd name="T54" fmla="*/ 7 w 377"/>
                <a:gd name="T55" fmla="*/ 36 h 303"/>
                <a:gd name="T56" fmla="*/ 0 w 377"/>
                <a:gd name="T57" fmla="*/ 6 h 303"/>
                <a:gd name="T58" fmla="*/ 15 w 377"/>
                <a:gd name="T59" fmla="*/ 8 h 303"/>
                <a:gd name="T60" fmla="*/ 37 w 377"/>
                <a:gd name="T61" fmla="*/ 20 h 303"/>
                <a:gd name="T62" fmla="*/ 60 w 377"/>
                <a:gd name="T63" fmla="*/ 5 h 303"/>
                <a:gd name="T64" fmla="*/ 73 w 377"/>
                <a:gd name="T65" fmla="*/ 9 h 303"/>
                <a:gd name="T66" fmla="*/ 81 w 377"/>
                <a:gd name="T67" fmla="*/ 30 h 303"/>
                <a:gd name="T68" fmla="*/ 93 w 377"/>
                <a:gd name="T69" fmla="*/ 44 h 303"/>
                <a:gd name="T70" fmla="*/ 124 w 377"/>
                <a:gd name="T71" fmla="*/ 59 h 303"/>
                <a:gd name="T72" fmla="*/ 175 w 377"/>
                <a:gd name="T73" fmla="*/ 57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7" h="303">
                  <a:moveTo>
                    <a:pt x="176" y="52"/>
                  </a:moveTo>
                  <a:lnTo>
                    <a:pt x="190" y="48"/>
                  </a:lnTo>
                  <a:lnTo>
                    <a:pt x="200" y="36"/>
                  </a:lnTo>
                  <a:lnTo>
                    <a:pt x="211" y="37"/>
                  </a:lnTo>
                  <a:lnTo>
                    <a:pt x="218" y="33"/>
                  </a:lnTo>
                  <a:lnTo>
                    <a:pt x="231" y="35"/>
                  </a:lnTo>
                  <a:lnTo>
                    <a:pt x="252" y="45"/>
                  </a:lnTo>
                  <a:lnTo>
                    <a:pt x="266" y="48"/>
                  </a:lnTo>
                  <a:lnTo>
                    <a:pt x="289" y="66"/>
                  </a:lnTo>
                  <a:lnTo>
                    <a:pt x="302" y="67"/>
                  </a:lnTo>
                  <a:lnTo>
                    <a:pt x="308" y="84"/>
                  </a:lnTo>
                  <a:lnTo>
                    <a:pt x="306" y="110"/>
                  </a:lnTo>
                  <a:lnTo>
                    <a:pt x="304" y="125"/>
                  </a:lnTo>
                  <a:lnTo>
                    <a:pt x="312" y="128"/>
                  </a:lnTo>
                  <a:lnTo>
                    <a:pt x="307" y="139"/>
                  </a:lnTo>
                  <a:lnTo>
                    <a:pt x="315" y="156"/>
                  </a:lnTo>
                  <a:lnTo>
                    <a:pt x="319" y="169"/>
                  </a:lnTo>
                  <a:lnTo>
                    <a:pt x="333" y="173"/>
                  </a:lnTo>
                  <a:lnTo>
                    <a:pt x="337" y="186"/>
                  </a:lnTo>
                  <a:lnTo>
                    <a:pt x="324" y="205"/>
                  </a:lnTo>
                  <a:lnTo>
                    <a:pt x="334" y="216"/>
                  </a:lnTo>
                  <a:lnTo>
                    <a:pt x="343" y="228"/>
                  </a:lnTo>
                  <a:lnTo>
                    <a:pt x="362" y="237"/>
                  </a:lnTo>
                  <a:lnTo>
                    <a:pt x="365" y="256"/>
                  </a:lnTo>
                  <a:lnTo>
                    <a:pt x="374" y="259"/>
                  </a:lnTo>
                  <a:lnTo>
                    <a:pt x="377" y="268"/>
                  </a:lnTo>
                  <a:lnTo>
                    <a:pt x="353" y="279"/>
                  </a:lnTo>
                  <a:lnTo>
                    <a:pt x="349" y="303"/>
                  </a:lnTo>
                  <a:lnTo>
                    <a:pt x="315" y="297"/>
                  </a:lnTo>
                  <a:lnTo>
                    <a:pt x="295" y="292"/>
                  </a:lnTo>
                  <a:lnTo>
                    <a:pt x="274" y="290"/>
                  </a:lnTo>
                  <a:lnTo>
                    <a:pt x="264" y="264"/>
                  </a:lnTo>
                  <a:lnTo>
                    <a:pt x="255" y="260"/>
                  </a:lnTo>
                  <a:lnTo>
                    <a:pt x="241" y="264"/>
                  </a:lnTo>
                  <a:lnTo>
                    <a:pt x="225" y="274"/>
                  </a:lnTo>
                  <a:lnTo>
                    <a:pt x="202" y="268"/>
                  </a:lnTo>
                  <a:lnTo>
                    <a:pt x="182" y="251"/>
                  </a:lnTo>
                  <a:lnTo>
                    <a:pt x="164" y="246"/>
                  </a:lnTo>
                  <a:lnTo>
                    <a:pt x="150" y="226"/>
                  </a:lnTo>
                  <a:lnTo>
                    <a:pt x="133" y="198"/>
                  </a:lnTo>
                  <a:lnTo>
                    <a:pt x="124" y="202"/>
                  </a:lnTo>
                  <a:lnTo>
                    <a:pt x="112" y="195"/>
                  </a:lnTo>
                  <a:lnTo>
                    <a:pt x="107" y="203"/>
                  </a:lnTo>
                  <a:lnTo>
                    <a:pt x="96" y="192"/>
                  </a:lnTo>
                  <a:lnTo>
                    <a:pt x="94" y="181"/>
                  </a:lnTo>
                  <a:lnTo>
                    <a:pt x="88" y="181"/>
                  </a:lnTo>
                  <a:lnTo>
                    <a:pt x="89" y="166"/>
                  </a:lnTo>
                  <a:lnTo>
                    <a:pt x="78" y="150"/>
                  </a:lnTo>
                  <a:lnTo>
                    <a:pt x="55" y="139"/>
                  </a:lnTo>
                  <a:lnTo>
                    <a:pt x="40" y="119"/>
                  </a:lnTo>
                  <a:lnTo>
                    <a:pt x="42" y="103"/>
                  </a:lnTo>
                  <a:lnTo>
                    <a:pt x="49" y="96"/>
                  </a:lnTo>
                  <a:lnTo>
                    <a:pt x="46" y="84"/>
                  </a:lnTo>
                  <a:lnTo>
                    <a:pt x="34" y="77"/>
                  </a:lnTo>
                  <a:lnTo>
                    <a:pt x="19" y="53"/>
                  </a:lnTo>
                  <a:lnTo>
                    <a:pt x="7" y="36"/>
                  </a:lnTo>
                  <a:lnTo>
                    <a:pt x="9" y="30"/>
                  </a:lnTo>
                  <a:lnTo>
                    <a:pt x="0" y="6"/>
                  </a:lnTo>
                  <a:lnTo>
                    <a:pt x="11" y="0"/>
                  </a:lnTo>
                  <a:lnTo>
                    <a:pt x="15" y="8"/>
                  </a:lnTo>
                  <a:lnTo>
                    <a:pt x="25" y="18"/>
                  </a:lnTo>
                  <a:lnTo>
                    <a:pt x="37" y="20"/>
                  </a:lnTo>
                  <a:lnTo>
                    <a:pt x="43" y="20"/>
                  </a:lnTo>
                  <a:lnTo>
                    <a:pt x="60" y="5"/>
                  </a:lnTo>
                  <a:lnTo>
                    <a:pt x="67" y="3"/>
                  </a:lnTo>
                  <a:lnTo>
                    <a:pt x="73" y="9"/>
                  </a:lnTo>
                  <a:lnTo>
                    <a:pt x="69" y="19"/>
                  </a:lnTo>
                  <a:lnTo>
                    <a:pt x="81" y="30"/>
                  </a:lnTo>
                  <a:lnTo>
                    <a:pt x="85" y="29"/>
                  </a:lnTo>
                  <a:lnTo>
                    <a:pt x="93" y="44"/>
                  </a:lnTo>
                  <a:lnTo>
                    <a:pt x="110" y="49"/>
                  </a:lnTo>
                  <a:lnTo>
                    <a:pt x="124" y="59"/>
                  </a:lnTo>
                  <a:lnTo>
                    <a:pt x="149" y="63"/>
                  </a:lnTo>
                  <a:lnTo>
                    <a:pt x="175" y="57"/>
                  </a:lnTo>
                  <a:lnTo>
                    <a:pt x="176" y="52"/>
                  </a:lnTo>
                  <a:close/>
                </a:path>
              </a:pathLst>
            </a:custGeom>
            <a:solidFill>
              <a:schemeClr val="accent3">
                <a:lumMod val="60000"/>
                <a:lumOff val="40000"/>
              </a:schemeClr>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chemeClr val="accent2"/>
                </a:solidFill>
              </a:endParaRPr>
            </a:p>
          </p:txBody>
        </p:sp>
        <p:sp>
          <p:nvSpPr>
            <p:cNvPr id="54" name="Freeform 90">
              <a:extLst>
                <a:ext uri="{FF2B5EF4-FFF2-40B4-BE49-F238E27FC236}">
                  <a16:creationId xmlns:a16="http://schemas.microsoft.com/office/drawing/2014/main" id="{91D012A2-2631-E148-BA33-DFFFE630E97F}"/>
                </a:ext>
              </a:extLst>
            </p:cNvPr>
            <p:cNvSpPr>
              <a:spLocks/>
            </p:cNvSpPr>
            <p:nvPr/>
          </p:nvSpPr>
          <p:spPr bwMode="auto">
            <a:xfrm>
              <a:off x="5594304" y="4061948"/>
              <a:ext cx="730307" cy="864672"/>
            </a:xfrm>
            <a:custGeom>
              <a:avLst/>
              <a:gdLst>
                <a:gd name="T0" fmla="*/ 107 w 180"/>
                <a:gd name="T1" fmla="*/ 29 h 172"/>
                <a:gd name="T2" fmla="*/ 119 w 180"/>
                <a:gd name="T3" fmla="*/ 36 h 172"/>
                <a:gd name="T4" fmla="*/ 122 w 180"/>
                <a:gd name="T5" fmla="*/ 48 h 172"/>
                <a:gd name="T6" fmla="*/ 115 w 180"/>
                <a:gd name="T7" fmla="*/ 55 h 172"/>
                <a:gd name="T8" fmla="*/ 113 w 180"/>
                <a:gd name="T9" fmla="*/ 71 h 172"/>
                <a:gd name="T10" fmla="*/ 128 w 180"/>
                <a:gd name="T11" fmla="*/ 91 h 172"/>
                <a:gd name="T12" fmla="*/ 151 w 180"/>
                <a:gd name="T13" fmla="*/ 102 h 172"/>
                <a:gd name="T14" fmla="*/ 162 w 180"/>
                <a:gd name="T15" fmla="*/ 118 h 172"/>
                <a:gd name="T16" fmla="*/ 161 w 180"/>
                <a:gd name="T17" fmla="*/ 133 h 172"/>
                <a:gd name="T18" fmla="*/ 167 w 180"/>
                <a:gd name="T19" fmla="*/ 133 h 172"/>
                <a:gd name="T20" fmla="*/ 169 w 180"/>
                <a:gd name="T21" fmla="*/ 144 h 172"/>
                <a:gd name="T22" fmla="*/ 180 w 180"/>
                <a:gd name="T23" fmla="*/ 155 h 172"/>
                <a:gd name="T24" fmla="*/ 169 w 180"/>
                <a:gd name="T25" fmla="*/ 154 h 172"/>
                <a:gd name="T26" fmla="*/ 157 w 180"/>
                <a:gd name="T27" fmla="*/ 152 h 172"/>
                <a:gd name="T28" fmla="*/ 147 w 180"/>
                <a:gd name="T29" fmla="*/ 172 h 172"/>
                <a:gd name="T30" fmla="*/ 114 w 180"/>
                <a:gd name="T31" fmla="*/ 170 h 172"/>
                <a:gd name="T32" fmla="*/ 59 w 180"/>
                <a:gd name="T33" fmla="*/ 129 h 172"/>
                <a:gd name="T34" fmla="*/ 31 w 180"/>
                <a:gd name="T35" fmla="*/ 114 h 172"/>
                <a:gd name="T36" fmla="*/ 10 w 180"/>
                <a:gd name="T37" fmla="*/ 109 h 172"/>
                <a:gd name="T38" fmla="*/ 0 w 180"/>
                <a:gd name="T39" fmla="*/ 83 h 172"/>
                <a:gd name="T40" fmla="*/ 35 w 180"/>
                <a:gd name="T41" fmla="*/ 62 h 172"/>
                <a:gd name="T42" fmla="*/ 38 w 180"/>
                <a:gd name="T43" fmla="*/ 37 h 172"/>
                <a:gd name="T44" fmla="*/ 35 w 180"/>
                <a:gd name="T45" fmla="*/ 22 h 172"/>
                <a:gd name="T46" fmla="*/ 43 w 180"/>
                <a:gd name="T47" fmla="*/ 17 h 172"/>
                <a:gd name="T48" fmla="*/ 50 w 180"/>
                <a:gd name="T49" fmla="*/ 4 h 172"/>
                <a:gd name="T50" fmla="*/ 57 w 180"/>
                <a:gd name="T51" fmla="*/ 0 h 172"/>
                <a:gd name="T52" fmla="*/ 78 w 180"/>
                <a:gd name="T53" fmla="*/ 3 h 172"/>
                <a:gd name="T54" fmla="*/ 84 w 180"/>
                <a:gd name="T55" fmla="*/ 8 h 172"/>
                <a:gd name="T56" fmla="*/ 92 w 180"/>
                <a:gd name="T57" fmla="*/ 5 h 172"/>
                <a:gd name="T58" fmla="*/ 107 w 180"/>
                <a:gd name="T59" fmla="*/ 2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0" h="172">
                  <a:moveTo>
                    <a:pt x="107" y="29"/>
                  </a:moveTo>
                  <a:lnTo>
                    <a:pt x="119" y="36"/>
                  </a:lnTo>
                  <a:lnTo>
                    <a:pt x="122" y="48"/>
                  </a:lnTo>
                  <a:lnTo>
                    <a:pt x="115" y="55"/>
                  </a:lnTo>
                  <a:lnTo>
                    <a:pt x="113" y="71"/>
                  </a:lnTo>
                  <a:lnTo>
                    <a:pt x="128" y="91"/>
                  </a:lnTo>
                  <a:lnTo>
                    <a:pt x="151" y="102"/>
                  </a:lnTo>
                  <a:lnTo>
                    <a:pt x="162" y="118"/>
                  </a:lnTo>
                  <a:lnTo>
                    <a:pt x="161" y="133"/>
                  </a:lnTo>
                  <a:lnTo>
                    <a:pt x="167" y="133"/>
                  </a:lnTo>
                  <a:lnTo>
                    <a:pt x="169" y="144"/>
                  </a:lnTo>
                  <a:lnTo>
                    <a:pt x="180" y="155"/>
                  </a:lnTo>
                  <a:lnTo>
                    <a:pt x="169" y="154"/>
                  </a:lnTo>
                  <a:lnTo>
                    <a:pt x="157" y="152"/>
                  </a:lnTo>
                  <a:lnTo>
                    <a:pt x="147" y="172"/>
                  </a:lnTo>
                  <a:lnTo>
                    <a:pt x="114" y="170"/>
                  </a:lnTo>
                  <a:lnTo>
                    <a:pt x="59" y="129"/>
                  </a:lnTo>
                  <a:lnTo>
                    <a:pt x="31" y="114"/>
                  </a:lnTo>
                  <a:lnTo>
                    <a:pt x="10" y="109"/>
                  </a:lnTo>
                  <a:lnTo>
                    <a:pt x="0" y="83"/>
                  </a:lnTo>
                  <a:lnTo>
                    <a:pt x="35" y="62"/>
                  </a:lnTo>
                  <a:lnTo>
                    <a:pt x="38" y="37"/>
                  </a:lnTo>
                  <a:lnTo>
                    <a:pt x="35" y="22"/>
                  </a:lnTo>
                  <a:lnTo>
                    <a:pt x="43" y="17"/>
                  </a:lnTo>
                  <a:lnTo>
                    <a:pt x="50" y="4"/>
                  </a:lnTo>
                  <a:lnTo>
                    <a:pt x="57" y="0"/>
                  </a:lnTo>
                  <a:lnTo>
                    <a:pt x="78" y="3"/>
                  </a:lnTo>
                  <a:lnTo>
                    <a:pt x="84" y="8"/>
                  </a:lnTo>
                  <a:lnTo>
                    <a:pt x="92" y="5"/>
                  </a:lnTo>
                  <a:lnTo>
                    <a:pt x="107" y="29"/>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55" name="Freeform 91">
              <a:extLst>
                <a:ext uri="{FF2B5EF4-FFF2-40B4-BE49-F238E27FC236}">
                  <a16:creationId xmlns:a16="http://schemas.microsoft.com/office/drawing/2014/main" id="{708CBB64-26E4-2D41-A2C5-1EF2425883FD}"/>
                </a:ext>
              </a:extLst>
            </p:cNvPr>
            <p:cNvSpPr>
              <a:spLocks/>
            </p:cNvSpPr>
            <p:nvPr/>
          </p:nvSpPr>
          <p:spPr bwMode="auto">
            <a:xfrm>
              <a:off x="1484301" y="1156245"/>
              <a:ext cx="600474" cy="281522"/>
            </a:xfrm>
            <a:custGeom>
              <a:avLst/>
              <a:gdLst>
                <a:gd name="T0" fmla="*/ 138 w 148"/>
                <a:gd name="T1" fmla="*/ 1 h 56"/>
                <a:gd name="T2" fmla="*/ 133 w 148"/>
                <a:gd name="T3" fmla="*/ 13 h 56"/>
                <a:gd name="T4" fmla="*/ 148 w 148"/>
                <a:gd name="T5" fmla="*/ 25 h 56"/>
                <a:gd name="T6" fmla="*/ 128 w 148"/>
                <a:gd name="T7" fmla="*/ 39 h 56"/>
                <a:gd name="T8" fmla="*/ 85 w 148"/>
                <a:gd name="T9" fmla="*/ 52 h 56"/>
                <a:gd name="T10" fmla="*/ 73 w 148"/>
                <a:gd name="T11" fmla="*/ 56 h 56"/>
                <a:gd name="T12" fmla="*/ 54 w 148"/>
                <a:gd name="T13" fmla="*/ 53 h 56"/>
                <a:gd name="T14" fmla="*/ 16 w 148"/>
                <a:gd name="T15" fmla="*/ 47 h 56"/>
                <a:gd name="T16" fmla="*/ 31 w 148"/>
                <a:gd name="T17" fmla="*/ 39 h 56"/>
                <a:gd name="T18" fmla="*/ 2 w 148"/>
                <a:gd name="T19" fmla="*/ 30 h 56"/>
                <a:gd name="T20" fmla="*/ 28 w 148"/>
                <a:gd name="T21" fmla="*/ 26 h 56"/>
                <a:gd name="T22" fmla="*/ 28 w 148"/>
                <a:gd name="T23" fmla="*/ 21 h 56"/>
                <a:gd name="T24" fmla="*/ 0 w 148"/>
                <a:gd name="T25" fmla="*/ 17 h 56"/>
                <a:gd name="T26" fmla="*/ 12 w 148"/>
                <a:gd name="T27" fmla="*/ 5 h 56"/>
                <a:gd name="T28" fmla="*/ 33 w 148"/>
                <a:gd name="T29" fmla="*/ 2 h 56"/>
                <a:gd name="T30" fmla="*/ 52 w 148"/>
                <a:gd name="T31" fmla="*/ 14 h 56"/>
                <a:gd name="T32" fmla="*/ 75 w 148"/>
                <a:gd name="T33" fmla="*/ 4 h 56"/>
                <a:gd name="T34" fmla="*/ 91 w 148"/>
                <a:gd name="T35" fmla="*/ 9 h 56"/>
                <a:gd name="T36" fmla="*/ 115 w 148"/>
                <a:gd name="T37" fmla="*/ 0 h 56"/>
                <a:gd name="T38" fmla="*/ 138 w 148"/>
                <a:gd name="T39" fmla="*/ 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8" h="56">
                  <a:moveTo>
                    <a:pt x="138" y="1"/>
                  </a:moveTo>
                  <a:lnTo>
                    <a:pt x="133" y="13"/>
                  </a:lnTo>
                  <a:lnTo>
                    <a:pt x="148" y="25"/>
                  </a:lnTo>
                  <a:lnTo>
                    <a:pt x="128" y="39"/>
                  </a:lnTo>
                  <a:lnTo>
                    <a:pt x="85" y="52"/>
                  </a:lnTo>
                  <a:lnTo>
                    <a:pt x="73" y="56"/>
                  </a:lnTo>
                  <a:lnTo>
                    <a:pt x="54" y="53"/>
                  </a:lnTo>
                  <a:lnTo>
                    <a:pt x="16" y="47"/>
                  </a:lnTo>
                  <a:lnTo>
                    <a:pt x="31" y="39"/>
                  </a:lnTo>
                  <a:lnTo>
                    <a:pt x="2" y="30"/>
                  </a:lnTo>
                  <a:lnTo>
                    <a:pt x="28" y="26"/>
                  </a:lnTo>
                  <a:lnTo>
                    <a:pt x="28" y="21"/>
                  </a:lnTo>
                  <a:lnTo>
                    <a:pt x="0" y="17"/>
                  </a:lnTo>
                  <a:lnTo>
                    <a:pt x="12" y="5"/>
                  </a:lnTo>
                  <a:lnTo>
                    <a:pt x="33" y="2"/>
                  </a:lnTo>
                  <a:lnTo>
                    <a:pt x="52" y="14"/>
                  </a:lnTo>
                  <a:lnTo>
                    <a:pt x="75" y="4"/>
                  </a:lnTo>
                  <a:lnTo>
                    <a:pt x="91" y="9"/>
                  </a:lnTo>
                  <a:lnTo>
                    <a:pt x="115" y="0"/>
                  </a:lnTo>
                  <a:lnTo>
                    <a:pt x="138" y="1"/>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56" name="Freeform 92">
              <a:extLst>
                <a:ext uri="{FF2B5EF4-FFF2-40B4-BE49-F238E27FC236}">
                  <a16:creationId xmlns:a16="http://schemas.microsoft.com/office/drawing/2014/main" id="{B8636EA7-FAD9-CE4D-88DA-72DD38541440}"/>
                </a:ext>
              </a:extLst>
            </p:cNvPr>
            <p:cNvSpPr>
              <a:spLocks/>
            </p:cNvSpPr>
            <p:nvPr/>
          </p:nvSpPr>
          <p:spPr bwMode="auto">
            <a:xfrm>
              <a:off x="5290008" y="4489257"/>
              <a:ext cx="97374" cy="397149"/>
            </a:xfrm>
            <a:custGeom>
              <a:avLst/>
              <a:gdLst>
                <a:gd name="T0" fmla="*/ 23 w 24"/>
                <a:gd name="T1" fmla="*/ 12 h 79"/>
                <a:gd name="T2" fmla="*/ 20 w 24"/>
                <a:gd name="T3" fmla="*/ 19 h 79"/>
                <a:gd name="T4" fmla="*/ 14 w 24"/>
                <a:gd name="T5" fmla="*/ 16 h 79"/>
                <a:gd name="T6" fmla="*/ 11 w 24"/>
                <a:gd name="T7" fmla="*/ 30 h 79"/>
                <a:gd name="T8" fmla="*/ 16 w 24"/>
                <a:gd name="T9" fmla="*/ 32 h 79"/>
                <a:gd name="T10" fmla="*/ 12 w 24"/>
                <a:gd name="T11" fmla="*/ 35 h 79"/>
                <a:gd name="T12" fmla="*/ 12 w 24"/>
                <a:gd name="T13" fmla="*/ 40 h 79"/>
                <a:gd name="T14" fmla="*/ 20 w 24"/>
                <a:gd name="T15" fmla="*/ 37 h 79"/>
                <a:gd name="T16" fmla="*/ 21 w 24"/>
                <a:gd name="T17" fmla="*/ 45 h 79"/>
                <a:gd name="T18" fmla="*/ 15 w 24"/>
                <a:gd name="T19" fmla="*/ 79 h 79"/>
                <a:gd name="T20" fmla="*/ 0 w 24"/>
                <a:gd name="T21" fmla="*/ 43 h 79"/>
                <a:gd name="T22" fmla="*/ 5 w 24"/>
                <a:gd name="T23" fmla="*/ 36 h 79"/>
                <a:gd name="T24" fmla="*/ 3 w 24"/>
                <a:gd name="T25" fmla="*/ 35 h 79"/>
                <a:gd name="T26" fmla="*/ 7 w 24"/>
                <a:gd name="T27" fmla="*/ 25 h 79"/>
                <a:gd name="T28" fmla="*/ 9 w 24"/>
                <a:gd name="T29" fmla="*/ 10 h 79"/>
                <a:gd name="T30" fmla="*/ 11 w 24"/>
                <a:gd name="T31" fmla="*/ 4 h 79"/>
                <a:gd name="T32" fmla="*/ 11 w 24"/>
                <a:gd name="T33" fmla="*/ 4 h 79"/>
                <a:gd name="T34" fmla="*/ 17 w 24"/>
                <a:gd name="T35" fmla="*/ 4 h 79"/>
                <a:gd name="T36" fmla="*/ 18 w 24"/>
                <a:gd name="T37" fmla="*/ 1 h 79"/>
                <a:gd name="T38" fmla="*/ 23 w 24"/>
                <a:gd name="T39" fmla="*/ 0 h 79"/>
                <a:gd name="T40" fmla="*/ 24 w 24"/>
                <a:gd name="T41" fmla="*/ 9 h 79"/>
                <a:gd name="T42" fmla="*/ 22 w 24"/>
                <a:gd name="T43" fmla="*/ 12 h 79"/>
                <a:gd name="T44" fmla="*/ 23 w 24"/>
                <a:gd name="T45" fmla="*/ 1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79">
                  <a:moveTo>
                    <a:pt x="23" y="12"/>
                  </a:moveTo>
                  <a:lnTo>
                    <a:pt x="20" y="19"/>
                  </a:lnTo>
                  <a:lnTo>
                    <a:pt x="14" y="16"/>
                  </a:lnTo>
                  <a:lnTo>
                    <a:pt x="11" y="30"/>
                  </a:lnTo>
                  <a:lnTo>
                    <a:pt x="16" y="32"/>
                  </a:lnTo>
                  <a:lnTo>
                    <a:pt x="12" y="35"/>
                  </a:lnTo>
                  <a:lnTo>
                    <a:pt x="12" y="40"/>
                  </a:lnTo>
                  <a:lnTo>
                    <a:pt x="20" y="37"/>
                  </a:lnTo>
                  <a:lnTo>
                    <a:pt x="21" y="45"/>
                  </a:lnTo>
                  <a:lnTo>
                    <a:pt x="15" y="79"/>
                  </a:lnTo>
                  <a:lnTo>
                    <a:pt x="0" y="43"/>
                  </a:lnTo>
                  <a:lnTo>
                    <a:pt x="5" y="36"/>
                  </a:lnTo>
                  <a:lnTo>
                    <a:pt x="3" y="35"/>
                  </a:lnTo>
                  <a:lnTo>
                    <a:pt x="7" y="25"/>
                  </a:lnTo>
                  <a:lnTo>
                    <a:pt x="9" y="10"/>
                  </a:lnTo>
                  <a:lnTo>
                    <a:pt x="11" y="4"/>
                  </a:lnTo>
                  <a:lnTo>
                    <a:pt x="11" y="4"/>
                  </a:lnTo>
                  <a:lnTo>
                    <a:pt x="17" y="4"/>
                  </a:lnTo>
                  <a:lnTo>
                    <a:pt x="18" y="1"/>
                  </a:lnTo>
                  <a:lnTo>
                    <a:pt x="23" y="0"/>
                  </a:lnTo>
                  <a:lnTo>
                    <a:pt x="24" y="9"/>
                  </a:lnTo>
                  <a:lnTo>
                    <a:pt x="22" y="12"/>
                  </a:lnTo>
                  <a:lnTo>
                    <a:pt x="23" y="12"/>
                  </a:lnTo>
                  <a:close/>
                </a:path>
              </a:pathLst>
            </a:custGeom>
            <a:solidFill>
              <a:schemeClr val="accent3">
                <a:lumMod val="60000"/>
                <a:lumOff val="40000"/>
              </a:schemeClr>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57" name="Freeform 93">
              <a:extLst>
                <a:ext uri="{FF2B5EF4-FFF2-40B4-BE49-F238E27FC236}">
                  <a16:creationId xmlns:a16="http://schemas.microsoft.com/office/drawing/2014/main" id="{4722A68B-8733-994D-ABAA-5A26BE73AB1A}"/>
                </a:ext>
              </a:extLst>
            </p:cNvPr>
            <p:cNvSpPr>
              <a:spLocks/>
            </p:cNvSpPr>
            <p:nvPr/>
          </p:nvSpPr>
          <p:spPr bwMode="auto">
            <a:xfrm>
              <a:off x="3715791" y="3976486"/>
              <a:ext cx="210978" cy="165900"/>
            </a:xfrm>
            <a:custGeom>
              <a:avLst/>
              <a:gdLst>
                <a:gd name="T0" fmla="*/ 52 w 52"/>
                <a:gd name="T1" fmla="*/ 0 h 33"/>
                <a:gd name="T2" fmla="*/ 47 w 52"/>
                <a:gd name="T3" fmla="*/ 16 h 33"/>
                <a:gd name="T4" fmla="*/ 50 w 52"/>
                <a:gd name="T5" fmla="*/ 23 h 33"/>
                <a:gd name="T6" fmla="*/ 47 w 52"/>
                <a:gd name="T7" fmla="*/ 33 h 33"/>
                <a:gd name="T8" fmla="*/ 33 w 52"/>
                <a:gd name="T9" fmla="*/ 25 h 33"/>
                <a:gd name="T10" fmla="*/ 24 w 52"/>
                <a:gd name="T11" fmla="*/ 23 h 33"/>
                <a:gd name="T12" fmla="*/ 0 w 52"/>
                <a:gd name="T13" fmla="*/ 13 h 33"/>
                <a:gd name="T14" fmla="*/ 2 w 52"/>
                <a:gd name="T15" fmla="*/ 2 h 33"/>
                <a:gd name="T16" fmla="*/ 22 w 52"/>
                <a:gd name="T17" fmla="*/ 4 h 33"/>
                <a:gd name="T18" fmla="*/ 39 w 52"/>
                <a:gd name="T19" fmla="*/ 2 h 33"/>
                <a:gd name="T20" fmla="*/ 52 w 52"/>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33">
                  <a:moveTo>
                    <a:pt x="52" y="0"/>
                  </a:moveTo>
                  <a:lnTo>
                    <a:pt x="47" y="16"/>
                  </a:lnTo>
                  <a:lnTo>
                    <a:pt x="50" y="23"/>
                  </a:lnTo>
                  <a:lnTo>
                    <a:pt x="47" y="33"/>
                  </a:lnTo>
                  <a:lnTo>
                    <a:pt x="33" y="25"/>
                  </a:lnTo>
                  <a:lnTo>
                    <a:pt x="24" y="23"/>
                  </a:lnTo>
                  <a:lnTo>
                    <a:pt x="0" y="13"/>
                  </a:lnTo>
                  <a:lnTo>
                    <a:pt x="2" y="2"/>
                  </a:lnTo>
                  <a:lnTo>
                    <a:pt x="22" y="4"/>
                  </a:lnTo>
                  <a:lnTo>
                    <a:pt x="39" y="2"/>
                  </a:lnTo>
                  <a:lnTo>
                    <a:pt x="52" y="0"/>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58" name="Freeform 94">
              <a:extLst>
                <a:ext uri="{FF2B5EF4-FFF2-40B4-BE49-F238E27FC236}">
                  <a16:creationId xmlns:a16="http://schemas.microsoft.com/office/drawing/2014/main" id="{4AADAB96-1D3E-C940-9575-801CAB056688}"/>
                </a:ext>
              </a:extLst>
            </p:cNvPr>
            <p:cNvSpPr>
              <a:spLocks/>
            </p:cNvSpPr>
            <p:nvPr/>
          </p:nvSpPr>
          <p:spPr bwMode="auto">
            <a:xfrm>
              <a:off x="3411499" y="3664800"/>
              <a:ext cx="113604" cy="241304"/>
            </a:xfrm>
            <a:custGeom>
              <a:avLst/>
              <a:gdLst>
                <a:gd name="T0" fmla="*/ 17 w 28"/>
                <a:gd name="T1" fmla="*/ 0 h 48"/>
                <a:gd name="T2" fmla="*/ 28 w 28"/>
                <a:gd name="T3" fmla="*/ 15 h 48"/>
                <a:gd name="T4" fmla="*/ 27 w 28"/>
                <a:gd name="T5" fmla="*/ 42 h 48"/>
                <a:gd name="T6" fmla="*/ 19 w 28"/>
                <a:gd name="T7" fmla="*/ 41 h 48"/>
                <a:gd name="T8" fmla="*/ 12 w 28"/>
                <a:gd name="T9" fmla="*/ 48 h 48"/>
                <a:gd name="T10" fmla="*/ 6 w 28"/>
                <a:gd name="T11" fmla="*/ 43 h 48"/>
                <a:gd name="T12" fmla="*/ 4 w 28"/>
                <a:gd name="T13" fmla="*/ 18 h 48"/>
                <a:gd name="T14" fmla="*/ 0 w 28"/>
                <a:gd name="T15" fmla="*/ 6 h 48"/>
                <a:gd name="T16" fmla="*/ 9 w 28"/>
                <a:gd name="T17" fmla="*/ 7 h 48"/>
                <a:gd name="T18" fmla="*/ 17 w 28"/>
                <a:gd name="T1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8">
                  <a:moveTo>
                    <a:pt x="17" y="0"/>
                  </a:moveTo>
                  <a:lnTo>
                    <a:pt x="28" y="15"/>
                  </a:lnTo>
                  <a:lnTo>
                    <a:pt x="27" y="42"/>
                  </a:lnTo>
                  <a:lnTo>
                    <a:pt x="19" y="41"/>
                  </a:lnTo>
                  <a:lnTo>
                    <a:pt x="12" y="48"/>
                  </a:lnTo>
                  <a:lnTo>
                    <a:pt x="6" y="43"/>
                  </a:lnTo>
                  <a:lnTo>
                    <a:pt x="4" y="18"/>
                  </a:lnTo>
                  <a:lnTo>
                    <a:pt x="0" y="6"/>
                  </a:lnTo>
                  <a:lnTo>
                    <a:pt x="9" y="7"/>
                  </a:lnTo>
                  <a:lnTo>
                    <a:pt x="17" y="0"/>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59" name="Freeform 95">
              <a:extLst>
                <a:ext uri="{FF2B5EF4-FFF2-40B4-BE49-F238E27FC236}">
                  <a16:creationId xmlns:a16="http://schemas.microsoft.com/office/drawing/2014/main" id="{82E5196C-332D-734E-9B71-AC56C82C6F49}"/>
                </a:ext>
              </a:extLst>
            </p:cNvPr>
            <p:cNvSpPr>
              <a:spLocks/>
            </p:cNvSpPr>
            <p:nvPr/>
          </p:nvSpPr>
          <p:spPr bwMode="auto">
            <a:xfrm>
              <a:off x="3306010" y="3061540"/>
              <a:ext cx="815510" cy="945106"/>
            </a:xfrm>
            <a:custGeom>
              <a:avLst/>
              <a:gdLst>
                <a:gd name="T0" fmla="*/ 114 w 201"/>
                <a:gd name="T1" fmla="*/ 12 h 188"/>
                <a:gd name="T2" fmla="*/ 117 w 201"/>
                <a:gd name="T3" fmla="*/ 31 h 188"/>
                <a:gd name="T4" fmla="*/ 91 w 201"/>
                <a:gd name="T5" fmla="*/ 35 h 188"/>
                <a:gd name="T6" fmla="*/ 91 w 201"/>
                <a:gd name="T7" fmla="*/ 51 h 188"/>
                <a:gd name="T8" fmla="*/ 113 w 201"/>
                <a:gd name="T9" fmla="*/ 72 h 188"/>
                <a:gd name="T10" fmla="*/ 142 w 201"/>
                <a:gd name="T11" fmla="*/ 105 h 188"/>
                <a:gd name="T12" fmla="*/ 160 w 201"/>
                <a:gd name="T13" fmla="*/ 110 h 188"/>
                <a:gd name="T14" fmla="*/ 171 w 201"/>
                <a:gd name="T15" fmla="*/ 121 h 188"/>
                <a:gd name="T16" fmla="*/ 199 w 201"/>
                <a:gd name="T17" fmla="*/ 138 h 188"/>
                <a:gd name="T18" fmla="*/ 198 w 201"/>
                <a:gd name="T19" fmla="*/ 149 h 188"/>
                <a:gd name="T20" fmla="*/ 173 w 201"/>
                <a:gd name="T21" fmla="*/ 136 h 188"/>
                <a:gd name="T22" fmla="*/ 180 w 201"/>
                <a:gd name="T23" fmla="*/ 157 h 188"/>
                <a:gd name="T24" fmla="*/ 172 w 201"/>
                <a:gd name="T25" fmla="*/ 169 h 188"/>
                <a:gd name="T26" fmla="*/ 156 w 201"/>
                <a:gd name="T27" fmla="*/ 188 h 188"/>
                <a:gd name="T28" fmla="*/ 159 w 201"/>
                <a:gd name="T29" fmla="*/ 171 h 188"/>
                <a:gd name="T30" fmla="*/ 155 w 201"/>
                <a:gd name="T31" fmla="*/ 155 h 188"/>
                <a:gd name="T32" fmla="*/ 142 w 201"/>
                <a:gd name="T33" fmla="*/ 142 h 188"/>
                <a:gd name="T34" fmla="*/ 125 w 201"/>
                <a:gd name="T35" fmla="*/ 129 h 188"/>
                <a:gd name="T36" fmla="*/ 105 w 201"/>
                <a:gd name="T37" fmla="*/ 120 h 188"/>
                <a:gd name="T38" fmla="*/ 76 w 201"/>
                <a:gd name="T39" fmla="*/ 97 h 188"/>
                <a:gd name="T40" fmla="*/ 58 w 201"/>
                <a:gd name="T41" fmla="*/ 65 h 188"/>
                <a:gd name="T42" fmla="*/ 35 w 201"/>
                <a:gd name="T43" fmla="*/ 56 h 188"/>
                <a:gd name="T44" fmla="*/ 19 w 201"/>
                <a:gd name="T45" fmla="*/ 68 h 188"/>
                <a:gd name="T46" fmla="*/ 13 w 201"/>
                <a:gd name="T47" fmla="*/ 61 h 188"/>
                <a:gd name="T48" fmla="*/ 0 w 201"/>
                <a:gd name="T49" fmla="*/ 42 h 188"/>
                <a:gd name="T50" fmla="*/ 0 w 201"/>
                <a:gd name="T51" fmla="*/ 28 h 188"/>
                <a:gd name="T52" fmla="*/ 8 w 201"/>
                <a:gd name="T53" fmla="*/ 27 h 188"/>
                <a:gd name="T54" fmla="*/ 25 w 201"/>
                <a:gd name="T55" fmla="*/ 19 h 188"/>
                <a:gd name="T56" fmla="*/ 35 w 201"/>
                <a:gd name="T57" fmla="*/ 22 h 188"/>
                <a:gd name="T58" fmla="*/ 51 w 201"/>
                <a:gd name="T59" fmla="*/ 16 h 188"/>
                <a:gd name="T60" fmla="*/ 58 w 201"/>
                <a:gd name="T61" fmla="*/ 4 h 188"/>
                <a:gd name="T62" fmla="*/ 70 w 201"/>
                <a:gd name="T63" fmla="*/ 3 h 188"/>
                <a:gd name="T64" fmla="*/ 90 w 201"/>
                <a:gd name="T65" fmla="*/ 7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 h="188">
                  <a:moveTo>
                    <a:pt x="90" y="7"/>
                  </a:moveTo>
                  <a:lnTo>
                    <a:pt x="114" y="12"/>
                  </a:lnTo>
                  <a:lnTo>
                    <a:pt x="113" y="22"/>
                  </a:lnTo>
                  <a:lnTo>
                    <a:pt x="117" y="31"/>
                  </a:lnTo>
                  <a:lnTo>
                    <a:pt x="104" y="28"/>
                  </a:lnTo>
                  <a:lnTo>
                    <a:pt x="91" y="35"/>
                  </a:lnTo>
                  <a:lnTo>
                    <a:pt x="93" y="45"/>
                  </a:lnTo>
                  <a:lnTo>
                    <a:pt x="91" y="51"/>
                  </a:lnTo>
                  <a:lnTo>
                    <a:pt x="97" y="61"/>
                  </a:lnTo>
                  <a:lnTo>
                    <a:pt x="113" y="72"/>
                  </a:lnTo>
                  <a:lnTo>
                    <a:pt x="122" y="89"/>
                  </a:lnTo>
                  <a:lnTo>
                    <a:pt x="142" y="105"/>
                  </a:lnTo>
                  <a:lnTo>
                    <a:pt x="155" y="105"/>
                  </a:lnTo>
                  <a:lnTo>
                    <a:pt x="160" y="110"/>
                  </a:lnTo>
                  <a:lnTo>
                    <a:pt x="155" y="114"/>
                  </a:lnTo>
                  <a:lnTo>
                    <a:pt x="171" y="121"/>
                  </a:lnTo>
                  <a:lnTo>
                    <a:pt x="183" y="127"/>
                  </a:lnTo>
                  <a:lnTo>
                    <a:pt x="199" y="138"/>
                  </a:lnTo>
                  <a:lnTo>
                    <a:pt x="201" y="142"/>
                  </a:lnTo>
                  <a:lnTo>
                    <a:pt x="198" y="149"/>
                  </a:lnTo>
                  <a:lnTo>
                    <a:pt x="188" y="140"/>
                  </a:lnTo>
                  <a:lnTo>
                    <a:pt x="173" y="136"/>
                  </a:lnTo>
                  <a:lnTo>
                    <a:pt x="167" y="150"/>
                  </a:lnTo>
                  <a:lnTo>
                    <a:pt x="180" y="157"/>
                  </a:lnTo>
                  <a:lnTo>
                    <a:pt x="179" y="168"/>
                  </a:lnTo>
                  <a:lnTo>
                    <a:pt x="172" y="169"/>
                  </a:lnTo>
                  <a:lnTo>
                    <a:pt x="163" y="187"/>
                  </a:lnTo>
                  <a:lnTo>
                    <a:pt x="156" y="188"/>
                  </a:lnTo>
                  <a:lnTo>
                    <a:pt x="156" y="182"/>
                  </a:lnTo>
                  <a:lnTo>
                    <a:pt x="159" y="171"/>
                  </a:lnTo>
                  <a:lnTo>
                    <a:pt x="162" y="167"/>
                  </a:lnTo>
                  <a:lnTo>
                    <a:pt x="155" y="155"/>
                  </a:lnTo>
                  <a:lnTo>
                    <a:pt x="149" y="144"/>
                  </a:lnTo>
                  <a:lnTo>
                    <a:pt x="142" y="142"/>
                  </a:lnTo>
                  <a:lnTo>
                    <a:pt x="136" y="133"/>
                  </a:lnTo>
                  <a:lnTo>
                    <a:pt x="125" y="129"/>
                  </a:lnTo>
                  <a:lnTo>
                    <a:pt x="118" y="121"/>
                  </a:lnTo>
                  <a:lnTo>
                    <a:pt x="105" y="120"/>
                  </a:lnTo>
                  <a:lnTo>
                    <a:pt x="91" y="110"/>
                  </a:lnTo>
                  <a:lnTo>
                    <a:pt x="76" y="97"/>
                  </a:lnTo>
                  <a:lnTo>
                    <a:pt x="64" y="85"/>
                  </a:lnTo>
                  <a:lnTo>
                    <a:pt x="58" y="65"/>
                  </a:lnTo>
                  <a:lnTo>
                    <a:pt x="49" y="63"/>
                  </a:lnTo>
                  <a:lnTo>
                    <a:pt x="35" y="56"/>
                  </a:lnTo>
                  <a:lnTo>
                    <a:pt x="28" y="58"/>
                  </a:lnTo>
                  <a:lnTo>
                    <a:pt x="19" y="68"/>
                  </a:lnTo>
                  <a:lnTo>
                    <a:pt x="12" y="69"/>
                  </a:lnTo>
                  <a:lnTo>
                    <a:pt x="13" y="61"/>
                  </a:lnTo>
                  <a:lnTo>
                    <a:pt x="4" y="58"/>
                  </a:lnTo>
                  <a:lnTo>
                    <a:pt x="0" y="42"/>
                  </a:lnTo>
                  <a:lnTo>
                    <a:pt x="5" y="36"/>
                  </a:lnTo>
                  <a:lnTo>
                    <a:pt x="0" y="28"/>
                  </a:lnTo>
                  <a:lnTo>
                    <a:pt x="0" y="23"/>
                  </a:lnTo>
                  <a:lnTo>
                    <a:pt x="8" y="27"/>
                  </a:lnTo>
                  <a:lnTo>
                    <a:pt x="16" y="26"/>
                  </a:lnTo>
                  <a:lnTo>
                    <a:pt x="25" y="19"/>
                  </a:lnTo>
                  <a:lnTo>
                    <a:pt x="27" y="22"/>
                  </a:lnTo>
                  <a:lnTo>
                    <a:pt x="35" y="22"/>
                  </a:lnTo>
                  <a:lnTo>
                    <a:pt x="38" y="13"/>
                  </a:lnTo>
                  <a:lnTo>
                    <a:pt x="51" y="16"/>
                  </a:lnTo>
                  <a:lnTo>
                    <a:pt x="58" y="12"/>
                  </a:lnTo>
                  <a:lnTo>
                    <a:pt x="58" y="4"/>
                  </a:lnTo>
                  <a:lnTo>
                    <a:pt x="68" y="7"/>
                  </a:lnTo>
                  <a:lnTo>
                    <a:pt x="70" y="3"/>
                  </a:lnTo>
                  <a:lnTo>
                    <a:pt x="86" y="0"/>
                  </a:lnTo>
                  <a:lnTo>
                    <a:pt x="90" y="7"/>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60" name="Freeform 97">
              <a:extLst>
                <a:ext uri="{FF2B5EF4-FFF2-40B4-BE49-F238E27FC236}">
                  <a16:creationId xmlns:a16="http://schemas.microsoft.com/office/drawing/2014/main" id="{9CC293AE-1D6E-2E47-95B7-AA23460B6E7D}"/>
                </a:ext>
              </a:extLst>
            </p:cNvPr>
            <p:cNvSpPr>
              <a:spLocks/>
            </p:cNvSpPr>
            <p:nvPr/>
          </p:nvSpPr>
          <p:spPr bwMode="auto">
            <a:xfrm>
              <a:off x="5350867" y="4479202"/>
              <a:ext cx="284007" cy="437363"/>
            </a:xfrm>
            <a:custGeom>
              <a:avLst/>
              <a:gdLst>
                <a:gd name="T0" fmla="*/ 5 w 70"/>
                <a:gd name="T1" fmla="*/ 21 h 87"/>
                <a:gd name="T2" fmla="*/ 8 w 70"/>
                <a:gd name="T3" fmla="*/ 14 h 87"/>
                <a:gd name="T4" fmla="*/ 28 w 70"/>
                <a:gd name="T5" fmla="*/ 22 h 87"/>
                <a:gd name="T6" fmla="*/ 60 w 70"/>
                <a:gd name="T7" fmla="*/ 0 h 87"/>
                <a:gd name="T8" fmla="*/ 70 w 70"/>
                <a:gd name="T9" fmla="*/ 26 h 87"/>
                <a:gd name="T10" fmla="*/ 67 w 70"/>
                <a:gd name="T11" fmla="*/ 29 h 87"/>
                <a:gd name="T12" fmla="*/ 33 w 70"/>
                <a:gd name="T13" fmla="*/ 39 h 87"/>
                <a:gd name="T14" fmla="*/ 52 w 70"/>
                <a:gd name="T15" fmla="*/ 60 h 87"/>
                <a:gd name="T16" fmla="*/ 47 w 70"/>
                <a:gd name="T17" fmla="*/ 63 h 87"/>
                <a:gd name="T18" fmla="*/ 45 w 70"/>
                <a:gd name="T19" fmla="*/ 70 h 87"/>
                <a:gd name="T20" fmla="*/ 32 w 70"/>
                <a:gd name="T21" fmla="*/ 73 h 87"/>
                <a:gd name="T22" fmla="*/ 28 w 70"/>
                <a:gd name="T23" fmla="*/ 81 h 87"/>
                <a:gd name="T24" fmla="*/ 21 w 70"/>
                <a:gd name="T25" fmla="*/ 87 h 87"/>
                <a:gd name="T26" fmla="*/ 1 w 70"/>
                <a:gd name="T27" fmla="*/ 84 h 87"/>
                <a:gd name="T28" fmla="*/ 0 w 70"/>
                <a:gd name="T29" fmla="*/ 81 h 87"/>
                <a:gd name="T30" fmla="*/ 6 w 70"/>
                <a:gd name="T31" fmla="*/ 47 h 87"/>
                <a:gd name="T32" fmla="*/ 5 w 70"/>
                <a:gd name="T33" fmla="*/ 39 h 87"/>
                <a:gd name="T34" fmla="*/ 7 w 70"/>
                <a:gd name="T35" fmla="*/ 33 h 87"/>
                <a:gd name="T36" fmla="*/ 5 w 70"/>
                <a:gd name="T37" fmla="*/ 2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 h="87">
                  <a:moveTo>
                    <a:pt x="5" y="21"/>
                  </a:moveTo>
                  <a:lnTo>
                    <a:pt x="8" y="14"/>
                  </a:lnTo>
                  <a:lnTo>
                    <a:pt x="28" y="22"/>
                  </a:lnTo>
                  <a:lnTo>
                    <a:pt x="60" y="0"/>
                  </a:lnTo>
                  <a:lnTo>
                    <a:pt x="70" y="26"/>
                  </a:lnTo>
                  <a:lnTo>
                    <a:pt x="67" y="29"/>
                  </a:lnTo>
                  <a:lnTo>
                    <a:pt x="33" y="39"/>
                  </a:lnTo>
                  <a:lnTo>
                    <a:pt x="52" y="60"/>
                  </a:lnTo>
                  <a:lnTo>
                    <a:pt x="47" y="63"/>
                  </a:lnTo>
                  <a:lnTo>
                    <a:pt x="45" y="70"/>
                  </a:lnTo>
                  <a:lnTo>
                    <a:pt x="32" y="73"/>
                  </a:lnTo>
                  <a:lnTo>
                    <a:pt x="28" y="81"/>
                  </a:lnTo>
                  <a:lnTo>
                    <a:pt x="21" y="87"/>
                  </a:lnTo>
                  <a:lnTo>
                    <a:pt x="1" y="84"/>
                  </a:lnTo>
                  <a:lnTo>
                    <a:pt x="0" y="81"/>
                  </a:lnTo>
                  <a:lnTo>
                    <a:pt x="6" y="47"/>
                  </a:lnTo>
                  <a:lnTo>
                    <a:pt x="5" y="39"/>
                  </a:lnTo>
                  <a:lnTo>
                    <a:pt x="7" y="33"/>
                  </a:lnTo>
                  <a:lnTo>
                    <a:pt x="5" y="21"/>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61" name="Freeform 98">
              <a:extLst>
                <a:ext uri="{FF2B5EF4-FFF2-40B4-BE49-F238E27FC236}">
                  <a16:creationId xmlns:a16="http://schemas.microsoft.com/office/drawing/2014/main" id="{2085201D-F97D-9740-9AE9-3EA359D12D89}"/>
                </a:ext>
              </a:extLst>
            </p:cNvPr>
            <p:cNvSpPr>
              <a:spLocks/>
            </p:cNvSpPr>
            <p:nvPr/>
          </p:nvSpPr>
          <p:spPr bwMode="auto">
            <a:xfrm>
              <a:off x="12199513" y="4378660"/>
              <a:ext cx="154174" cy="170925"/>
            </a:xfrm>
            <a:custGeom>
              <a:avLst/>
              <a:gdLst>
                <a:gd name="T0" fmla="*/ 33 w 38"/>
                <a:gd name="T1" fmla="*/ 4 h 34"/>
                <a:gd name="T2" fmla="*/ 38 w 38"/>
                <a:gd name="T3" fmla="*/ 11 h 34"/>
                <a:gd name="T4" fmla="*/ 34 w 38"/>
                <a:gd name="T5" fmla="*/ 24 h 34"/>
                <a:gd name="T6" fmla="*/ 24 w 38"/>
                <a:gd name="T7" fmla="*/ 17 h 34"/>
                <a:gd name="T8" fmla="*/ 17 w 38"/>
                <a:gd name="T9" fmla="*/ 22 h 34"/>
                <a:gd name="T10" fmla="*/ 17 w 38"/>
                <a:gd name="T11" fmla="*/ 34 h 34"/>
                <a:gd name="T12" fmla="*/ 4 w 38"/>
                <a:gd name="T13" fmla="*/ 28 h 34"/>
                <a:gd name="T14" fmla="*/ 0 w 38"/>
                <a:gd name="T15" fmla="*/ 18 h 34"/>
                <a:gd name="T16" fmla="*/ 4 w 38"/>
                <a:gd name="T17" fmla="*/ 6 h 34"/>
                <a:gd name="T18" fmla="*/ 15 w 38"/>
                <a:gd name="T19" fmla="*/ 8 h 34"/>
                <a:gd name="T20" fmla="*/ 19 w 38"/>
                <a:gd name="T21" fmla="*/ 0 h 34"/>
                <a:gd name="T22" fmla="*/ 33 w 38"/>
                <a:gd name="T23"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33" y="4"/>
                  </a:moveTo>
                  <a:lnTo>
                    <a:pt x="38" y="11"/>
                  </a:lnTo>
                  <a:lnTo>
                    <a:pt x="34" y="24"/>
                  </a:lnTo>
                  <a:lnTo>
                    <a:pt x="24" y="17"/>
                  </a:lnTo>
                  <a:lnTo>
                    <a:pt x="17" y="22"/>
                  </a:lnTo>
                  <a:lnTo>
                    <a:pt x="17" y="34"/>
                  </a:lnTo>
                  <a:lnTo>
                    <a:pt x="4" y="28"/>
                  </a:lnTo>
                  <a:lnTo>
                    <a:pt x="0" y="18"/>
                  </a:lnTo>
                  <a:lnTo>
                    <a:pt x="4" y="6"/>
                  </a:lnTo>
                  <a:lnTo>
                    <a:pt x="15" y="8"/>
                  </a:lnTo>
                  <a:lnTo>
                    <a:pt x="19" y="0"/>
                  </a:lnTo>
                  <a:lnTo>
                    <a:pt x="33" y="4"/>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62" name="Freeform 99">
              <a:extLst>
                <a:ext uri="{FF2B5EF4-FFF2-40B4-BE49-F238E27FC236}">
                  <a16:creationId xmlns:a16="http://schemas.microsoft.com/office/drawing/2014/main" id="{FAB46115-00D9-FC45-B8D1-D109D46ACE60}"/>
                </a:ext>
              </a:extLst>
            </p:cNvPr>
            <p:cNvSpPr>
              <a:spLocks/>
            </p:cNvSpPr>
            <p:nvPr/>
          </p:nvSpPr>
          <p:spPr bwMode="auto">
            <a:xfrm>
              <a:off x="11996650" y="3649720"/>
              <a:ext cx="705962" cy="1075812"/>
            </a:xfrm>
            <a:custGeom>
              <a:avLst/>
              <a:gdLst>
                <a:gd name="T0" fmla="*/ 164 w 174"/>
                <a:gd name="T1" fmla="*/ 87 h 214"/>
                <a:gd name="T2" fmla="*/ 166 w 174"/>
                <a:gd name="T3" fmla="*/ 104 h 214"/>
                <a:gd name="T4" fmla="*/ 174 w 174"/>
                <a:gd name="T5" fmla="*/ 114 h 214"/>
                <a:gd name="T6" fmla="*/ 171 w 174"/>
                <a:gd name="T7" fmla="*/ 129 h 214"/>
                <a:gd name="T8" fmla="*/ 154 w 174"/>
                <a:gd name="T9" fmla="*/ 139 h 214"/>
                <a:gd name="T10" fmla="*/ 124 w 174"/>
                <a:gd name="T11" fmla="*/ 140 h 214"/>
                <a:gd name="T12" fmla="*/ 109 w 174"/>
                <a:gd name="T13" fmla="*/ 163 h 214"/>
                <a:gd name="T14" fmla="*/ 94 w 174"/>
                <a:gd name="T15" fmla="*/ 155 h 214"/>
                <a:gd name="T16" fmla="*/ 87 w 174"/>
                <a:gd name="T17" fmla="*/ 140 h 214"/>
                <a:gd name="T18" fmla="*/ 59 w 174"/>
                <a:gd name="T19" fmla="*/ 145 h 214"/>
                <a:gd name="T20" fmla="*/ 42 w 174"/>
                <a:gd name="T21" fmla="*/ 154 h 214"/>
                <a:gd name="T22" fmla="*/ 22 w 174"/>
                <a:gd name="T23" fmla="*/ 155 h 214"/>
                <a:gd name="T24" fmla="*/ 46 w 174"/>
                <a:gd name="T25" fmla="*/ 170 h 214"/>
                <a:gd name="T26" fmla="*/ 48 w 174"/>
                <a:gd name="T27" fmla="*/ 205 h 214"/>
                <a:gd name="T28" fmla="*/ 40 w 174"/>
                <a:gd name="T29" fmla="*/ 214 h 214"/>
                <a:gd name="T30" fmla="*/ 28 w 174"/>
                <a:gd name="T31" fmla="*/ 206 h 214"/>
                <a:gd name="T32" fmla="*/ 26 w 174"/>
                <a:gd name="T33" fmla="*/ 187 h 214"/>
                <a:gd name="T34" fmla="*/ 12 w 174"/>
                <a:gd name="T35" fmla="*/ 181 h 214"/>
                <a:gd name="T36" fmla="*/ 0 w 174"/>
                <a:gd name="T37" fmla="*/ 167 h 214"/>
                <a:gd name="T38" fmla="*/ 14 w 174"/>
                <a:gd name="T39" fmla="*/ 160 h 214"/>
                <a:gd name="T40" fmla="*/ 17 w 174"/>
                <a:gd name="T41" fmla="*/ 148 h 214"/>
                <a:gd name="T42" fmla="*/ 30 w 174"/>
                <a:gd name="T43" fmla="*/ 137 h 214"/>
                <a:gd name="T44" fmla="*/ 37 w 174"/>
                <a:gd name="T45" fmla="*/ 123 h 214"/>
                <a:gd name="T46" fmla="*/ 68 w 174"/>
                <a:gd name="T47" fmla="*/ 117 h 214"/>
                <a:gd name="T48" fmla="*/ 89 w 174"/>
                <a:gd name="T49" fmla="*/ 121 h 214"/>
                <a:gd name="T50" fmla="*/ 89 w 174"/>
                <a:gd name="T51" fmla="*/ 84 h 214"/>
                <a:gd name="T52" fmla="*/ 106 w 174"/>
                <a:gd name="T53" fmla="*/ 94 h 214"/>
                <a:gd name="T54" fmla="*/ 120 w 174"/>
                <a:gd name="T55" fmla="*/ 73 h 214"/>
                <a:gd name="T56" fmla="*/ 126 w 174"/>
                <a:gd name="T57" fmla="*/ 65 h 214"/>
                <a:gd name="T58" fmla="*/ 123 w 174"/>
                <a:gd name="T59" fmla="*/ 40 h 214"/>
                <a:gd name="T60" fmla="*/ 108 w 174"/>
                <a:gd name="T61" fmla="*/ 17 h 214"/>
                <a:gd name="T62" fmla="*/ 107 w 174"/>
                <a:gd name="T63" fmla="*/ 4 h 214"/>
                <a:gd name="T64" fmla="*/ 123 w 174"/>
                <a:gd name="T65" fmla="*/ 0 h 214"/>
                <a:gd name="T66" fmla="*/ 149 w 174"/>
                <a:gd name="T67" fmla="*/ 29 h 214"/>
                <a:gd name="T68" fmla="*/ 157 w 174"/>
                <a:gd name="T69" fmla="*/ 45 h 214"/>
                <a:gd name="T70" fmla="*/ 153 w 174"/>
                <a:gd name="T71" fmla="*/ 66 h 214"/>
                <a:gd name="T72" fmla="*/ 164 w 174"/>
                <a:gd name="T73" fmla="*/ 8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4" h="214">
                  <a:moveTo>
                    <a:pt x="164" y="87"/>
                  </a:moveTo>
                  <a:lnTo>
                    <a:pt x="166" y="104"/>
                  </a:lnTo>
                  <a:lnTo>
                    <a:pt x="174" y="114"/>
                  </a:lnTo>
                  <a:lnTo>
                    <a:pt x="171" y="129"/>
                  </a:lnTo>
                  <a:lnTo>
                    <a:pt x="154" y="139"/>
                  </a:lnTo>
                  <a:lnTo>
                    <a:pt x="124" y="140"/>
                  </a:lnTo>
                  <a:lnTo>
                    <a:pt x="109" y="163"/>
                  </a:lnTo>
                  <a:lnTo>
                    <a:pt x="94" y="155"/>
                  </a:lnTo>
                  <a:lnTo>
                    <a:pt x="87" y="140"/>
                  </a:lnTo>
                  <a:lnTo>
                    <a:pt x="59" y="145"/>
                  </a:lnTo>
                  <a:lnTo>
                    <a:pt x="42" y="154"/>
                  </a:lnTo>
                  <a:lnTo>
                    <a:pt x="22" y="155"/>
                  </a:lnTo>
                  <a:lnTo>
                    <a:pt x="46" y="170"/>
                  </a:lnTo>
                  <a:lnTo>
                    <a:pt x="48" y="205"/>
                  </a:lnTo>
                  <a:lnTo>
                    <a:pt x="40" y="214"/>
                  </a:lnTo>
                  <a:lnTo>
                    <a:pt x="28" y="206"/>
                  </a:lnTo>
                  <a:lnTo>
                    <a:pt x="26" y="187"/>
                  </a:lnTo>
                  <a:lnTo>
                    <a:pt x="12" y="181"/>
                  </a:lnTo>
                  <a:lnTo>
                    <a:pt x="0" y="167"/>
                  </a:lnTo>
                  <a:lnTo>
                    <a:pt x="14" y="160"/>
                  </a:lnTo>
                  <a:lnTo>
                    <a:pt x="17" y="148"/>
                  </a:lnTo>
                  <a:lnTo>
                    <a:pt x="30" y="137"/>
                  </a:lnTo>
                  <a:lnTo>
                    <a:pt x="37" y="123"/>
                  </a:lnTo>
                  <a:lnTo>
                    <a:pt x="68" y="117"/>
                  </a:lnTo>
                  <a:lnTo>
                    <a:pt x="89" y="121"/>
                  </a:lnTo>
                  <a:lnTo>
                    <a:pt x="89" y="84"/>
                  </a:lnTo>
                  <a:lnTo>
                    <a:pt x="106" y="94"/>
                  </a:lnTo>
                  <a:lnTo>
                    <a:pt x="120" y="73"/>
                  </a:lnTo>
                  <a:lnTo>
                    <a:pt x="126" y="65"/>
                  </a:lnTo>
                  <a:lnTo>
                    <a:pt x="123" y="40"/>
                  </a:lnTo>
                  <a:lnTo>
                    <a:pt x="108" y="17"/>
                  </a:lnTo>
                  <a:lnTo>
                    <a:pt x="107" y="4"/>
                  </a:lnTo>
                  <a:lnTo>
                    <a:pt x="123" y="0"/>
                  </a:lnTo>
                  <a:lnTo>
                    <a:pt x="149" y="29"/>
                  </a:lnTo>
                  <a:lnTo>
                    <a:pt x="157" y="45"/>
                  </a:lnTo>
                  <a:lnTo>
                    <a:pt x="153" y="66"/>
                  </a:lnTo>
                  <a:lnTo>
                    <a:pt x="164" y="87"/>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63" name="Freeform 100">
              <a:extLst>
                <a:ext uri="{FF2B5EF4-FFF2-40B4-BE49-F238E27FC236}">
                  <a16:creationId xmlns:a16="http://schemas.microsoft.com/office/drawing/2014/main" id="{878171B1-55D1-294C-9220-5457F764E3B7}"/>
                </a:ext>
              </a:extLst>
            </p:cNvPr>
            <p:cNvSpPr>
              <a:spLocks/>
            </p:cNvSpPr>
            <p:nvPr/>
          </p:nvSpPr>
          <p:spPr bwMode="auto">
            <a:xfrm>
              <a:off x="12317172" y="3217385"/>
              <a:ext cx="365152" cy="412229"/>
            </a:xfrm>
            <a:custGeom>
              <a:avLst/>
              <a:gdLst>
                <a:gd name="T0" fmla="*/ 51 w 90"/>
                <a:gd name="T1" fmla="*/ 29 h 82"/>
                <a:gd name="T2" fmla="*/ 65 w 90"/>
                <a:gd name="T3" fmla="*/ 33 h 82"/>
                <a:gd name="T4" fmla="*/ 71 w 90"/>
                <a:gd name="T5" fmla="*/ 24 h 82"/>
                <a:gd name="T6" fmla="*/ 90 w 90"/>
                <a:gd name="T7" fmla="*/ 47 h 82"/>
                <a:gd name="T8" fmla="*/ 69 w 90"/>
                <a:gd name="T9" fmla="*/ 53 h 82"/>
                <a:gd name="T10" fmla="*/ 67 w 90"/>
                <a:gd name="T11" fmla="*/ 73 h 82"/>
                <a:gd name="T12" fmla="*/ 32 w 90"/>
                <a:gd name="T13" fmla="*/ 59 h 82"/>
                <a:gd name="T14" fmla="*/ 36 w 90"/>
                <a:gd name="T15" fmla="*/ 82 h 82"/>
                <a:gd name="T16" fmla="*/ 18 w 90"/>
                <a:gd name="T17" fmla="*/ 82 h 82"/>
                <a:gd name="T18" fmla="*/ 3 w 90"/>
                <a:gd name="T19" fmla="*/ 62 h 82"/>
                <a:gd name="T20" fmla="*/ 2 w 90"/>
                <a:gd name="T21" fmla="*/ 46 h 82"/>
                <a:gd name="T22" fmla="*/ 19 w 90"/>
                <a:gd name="T23" fmla="*/ 45 h 82"/>
                <a:gd name="T24" fmla="*/ 6 w 90"/>
                <a:gd name="T25" fmla="*/ 16 h 82"/>
                <a:gd name="T26" fmla="*/ 0 w 90"/>
                <a:gd name="T27" fmla="*/ 0 h 82"/>
                <a:gd name="T28" fmla="*/ 33 w 90"/>
                <a:gd name="T29" fmla="*/ 22 h 82"/>
                <a:gd name="T30" fmla="*/ 51 w 90"/>
                <a:gd name="T31" fmla="*/ 2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 h="82">
                  <a:moveTo>
                    <a:pt x="51" y="29"/>
                  </a:moveTo>
                  <a:lnTo>
                    <a:pt x="65" y="33"/>
                  </a:lnTo>
                  <a:lnTo>
                    <a:pt x="71" y="24"/>
                  </a:lnTo>
                  <a:lnTo>
                    <a:pt x="90" y="47"/>
                  </a:lnTo>
                  <a:lnTo>
                    <a:pt x="69" y="53"/>
                  </a:lnTo>
                  <a:lnTo>
                    <a:pt x="67" y="73"/>
                  </a:lnTo>
                  <a:lnTo>
                    <a:pt x="32" y="59"/>
                  </a:lnTo>
                  <a:lnTo>
                    <a:pt x="36" y="82"/>
                  </a:lnTo>
                  <a:lnTo>
                    <a:pt x="18" y="82"/>
                  </a:lnTo>
                  <a:lnTo>
                    <a:pt x="3" y="62"/>
                  </a:lnTo>
                  <a:lnTo>
                    <a:pt x="2" y="46"/>
                  </a:lnTo>
                  <a:lnTo>
                    <a:pt x="19" y="45"/>
                  </a:lnTo>
                  <a:lnTo>
                    <a:pt x="6" y="16"/>
                  </a:lnTo>
                  <a:lnTo>
                    <a:pt x="0" y="0"/>
                  </a:lnTo>
                  <a:lnTo>
                    <a:pt x="33" y="22"/>
                  </a:lnTo>
                  <a:lnTo>
                    <a:pt x="51" y="29"/>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64" name="Freeform 101">
              <a:extLst>
                <a:ext uri="{FF2B5EF4-FFF2-40B4-BE49-F238E27FC236}">
                  <a16:creationId xmlns:a16="http://schemas.microsoft.com/office/drawing/2014/main" id="{0E7E474D-78B1-5840-B513-3632C764A3A4}"/>
                </a:ext>
              </a:extLst>
            </p:cNvPr>
            <p:cNvSpPr>
              <a:spLocks/>
            </p:cNvSpPr>
            <p:nvPr/>
          </p:nvSpPr>
          <p:spPr bwMode="auto">
            <a:xfrm>
              <a:off x="5894541" y="2222007"/>
              <a:ext cx="2645331" cy="1503125"/>
            </a:xfrm>
            <a:custGeom>
              <a:avLst/>
              <a:gdLst>
                <a:gd name="T0" fmla="*/ 429 w 652"/>
                <a:gd name="T1" fmla="*/ 270 h 299"/>
                <a:gd name="T2" fmla="*/ 408 w 652"/>
                <a:gd name="T3" fmla="*/ 299 h 299"/>
                <a:gd name="T4" fmla="*/ 395 w 652"/>
                <a:gd name="T5" fmla="*/ 289 h 299"/>
                <a:gd name="T6" fmla="*/ 365 w 652"/>
                <a:gd name="T7" fmla="*/ 272 h 299"/>
                <a:gd name="T8" fmla="*/ 352 w 652"/>
                <a:gd name="T9" fmla="*/ 251 h 299"/>
                <a:gd name="T10" fmla="*/ 300 w 652"/>
                <a:gd name="T11" fmla="*/ 237 h 299"/>
                <a:gd name="T12" fmla="*/ 260 w 652"/>
                <a:gd name="T13" fmla="*/ 222 h 299"/>
                <a:gd name="T14" fmla="*/ 215 w 652"/>
                <a:gd name="T15" fmla="*/ 200 h 299"/>
                <a:gd name="T16" fmla="*/ 172 w 652"/>
                <a:gd name="T17" fmla="*/ 210 h 299"/>
                <a:gd name="T18" fmla="*/ 183 w 652"/>
                <a:gd name="T19" fmla="*/ 286 h 299"/>
                <a:gd name="T20" fmla="*/ 155 w 652"/>
                <a:gd name="T21" fmla="*/ 265 h 299"/>
                <a:gd name="T22" fmla="*/ 131 w 652"/>
                <a:gd name="T23" fmla="*/ 276 h 299"/>
                <a:gd name="T24" fmla="*/ 131 w 652"/>
                <a:gd name="T25" fmla="*/ 262 h 299"/>
                <a:gd name="T26" fmla="*/ 106 w 652"/>
                <a:gd name="T27" fmla="*/ 248 h 299"/>
                <a:gd name="T28" fmla="*/ 84 w 652"/>
                <a:gd name="T29" fmla="*/ 224 h 299"/>
                <a:gd name="T30" fmla="*/ 98 w 652"/>
                <a:gd name="T31" fmla="*/ 220 h 299"/>
                <a:gd name="T32" fmla="*/ 108 w 652"/>
                <a:gd name="T33" fmla="*/ 201 h 299"/>
                <a:gd name="T34" fmla="*/ 121 w 652"/>
                <a:gd name="T35" fmla="*/ 184 h 299"/>
                <a:gd name="T36" fmla="*/ 99 w 652"/>
                <a:gd name="T37" fmla="*/ 173 h 299"/>
                <a:gd name="T38" fmla="*/ 67 w 652"/>
                <a:gd name="T39" fmla="*/ 177 h 299"/>
                <a:gd name="T40" fmla="*/ 44 w 652"/>
                <a:gd name="T41" fmla="*/ 178 h 299"/>
                <a:gd name="T42" fmla="*/ 29 w 652"/>
                <a:gd name="T43" fmla="*/ 154 h 299"/>
                <a:gd name="T44" fmla="*/ 0 w 652"/>
                <a:gd name="T45" fmla="*/ 140 h 299"/>
                <a:gd name="T46" fmla="*/ 0 w 652"/>
                <a:gd name="T47" fmla="*/ 121 h 299"/>
                <a:gd name="T48" fmla="*/ 26 w 652"/>
                <a:gd name="T49" fmla="*/ 110 h 299"/>
                <a:gd name="T50" fmla="*/ 51 w 652"/>
                <a:gd name="T51" fmla="*/ 74 h 299"/>
                <a:gd name="T52" fmla="*/ 115 w 652"/>
                <a:gd name="T53" fmla="*/ 87 h 299"/>
                <a:gd name="T54" fmla="*/ 150 w 652"/>
                <a:gd name="T55" fmla="*/ 87 h 299"/>
                <a:gd name="T56" fmla="*/ 199 w 652"/>
                <a:gd name="T57" fmla="*/ 97 h 299"/>
                <a:gd name="T58" fmla="*/ 224 w 652"/>
                <a:gd name="T59" fmla="*/ 92 h 299"/>
                <a:gd name="T60" fmla="*/ 194 w 652"/>
                <a:gd name="T61" fmla="*/ 69 h 299"/>
                <a:gd name="T62" fmla="*/ 201 w 652"/>
                <a:gd name="T63" fmla="*/ 53 h 299"/>
                <a:gd name="T64" fmla="*/ 198 w 652"/>
                <a:gd name="T65" fmla="*/ 34 h 299"/>
                <a:gd name="T66" fmla="*/ 257 w 652"/>
                <a:gd name="T67" fmla="*/ 21 h 299"/>
                <a:gd name="T68" fmla="*/ 298 w 652"/>
                <a:gd name="T69" fmla="*/ 9 h 299"/>
                <a:gd name="T70" fmla="*/ 338 w 652"/>
                <a:gd name="T71" fmla="*/ 5 h 299"/>
                <a:gd name="T72" fmla="*/ 366 w 652"/>
                <a:gd name="T73" fmla="*/ 20 h 299"/>
                <a:gd name="T74" fmla="*/ 393 w 652"/>
                <a:gd name="T75" fmla="*/ 38 h 299"/>
                <a:gd name="T76" fmla="*/ 437 w 652"/>
                <a:gd name="T77" fmla="*/ 18 h 299"/>
                <a:gd name="T78" fmla="*/ 462 w 652"/>
                <a:gd name="T79" fmla="*/ 39 h 299"/>
                <a:gd name="T80" fmla="*/ 524 w 652"/>
                <a:gd name="T81" fmla="*/ 80 h 299"/>
                <a:gd name="T82" fmla="*/ 571 w 652"/>
                <a:gd name="T83" fmla="*/ 86 h 299"/>
                <a:gd name="T84" fmla="*/ 595 w 652"/>
                <a:gd name="T85" fmla="*/ 102 h 299"/>
                <a:gd name="T86" fmla="*/ 619 w 652"/>
                <a:gd name="T87" fmla="*/ 114 h 299"/>
                <a:gd name="T88" fmla="*/ 652 w 652"/>
                <a:gd name="T89" fmla="*/ 124 h 299"/>
                <a:gd name="T90" fmla="*/ 634 w 652"/>
                <a:gd name="T91" fmla="*/ 139 h 299"/>
                <a:gd name="T92" fmla="*/ 637 w 652"/>
                <a:gd name="T93" fmla="*/ 169 h 299"/>
                <a:gd name="T94" fmla="*/ 605 w 652"/>
                <a:gd name="T95" fmla="*/ 199 h 299"/>
                <a:gd name="T96" fmla="*/ 569 w 652"/>
                <a:gd name="T97" fmla="*/ 211 h 299"/>
                <a:gd name="T98" fmla="*/ 588 w 652"/>
                <a:gd name="T99" fmla="*/ 252 h 299"/>
                <a:gd name="T100" fmla="*/ 581 w 652"/>
                <a:gd name="T101" fmla="*/ 261 h 299"/>
                <a:gd name="T102" fmla="*/ 545 w 652"/>
                <a:gd name="T103" fmla="*/ 252 h 299"/>
                <a:gd name="T104" fmla="*/ 512 w 652"/>
                <a:gd name="T105" fmla="*/ 253 h 299"/>
                <a:gd name="T106" fmla="*/ 477 w 652"/>
                <a:gd name="T107" fmla="*/ 249 h 299"/>
                <a:gd name="T108" fmla="*/ 449 w 652"/>
                <a:gd name="T109" fmla="*/ 254 h 299"/>
                <a:gd name="T110" fmla="*/ 438 w 652"/>
                <a:gd name="T111" fmla="*/ 266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52" h="299">
                  <a:moveTo>
                    <a:pt x="438" y="266"/>
                  </a:moveTo>
                  <a:lnTo>
                    <a:pt x="429" y="270"/>
                  </a:lnTo>
                  <a:lnTo>
                    <a:pt x="412" y="284"/>
                  </a:lnTo>
                  <a:lnTo>
                    <a:pt x="408" y="299"/>
                  </a:lnTo>
                  <a:lnTo>
                    <a:pt x="402" y="299"/>
                  </a:lnTo>
                  <a:lnTo>
                    <a:pt x="395" y="289"/>
                  </a:lnTo>
                  <a:lnTo>
                    <a:pt x="373" y="288"/>
                  </a:lnTo>
                  <a:lnTo>
                    <a:pt x="365" y="272"/>
                  </a:lnTo>
                  <a:lnTo>
                    <a:pt x="357" y="271"/>
                  </a:lnTo>
                  <a:lnTo>
                    <a:pt x="352" y="251"/>
                  </a:lnTo>
                  <a:lnTo>
                    <a:pt x="328" y="236"/>
                  </a:lnTo>
                  <a:lnTo>
                    <a:pt x="300" y="237"/>
                  </a:lnTo>
                  <a:lnTo>
                    <a:pt x="281" y="240"/>
                  </a:lnTo>
                  <a:lnTo>
                    <a:pt x="260" y="222"/>
                  </a:lnTo>
                  <a:lnTo>
                    <a:pt x="245" y="214"/>
                  </a:lnTo>
                  <a:lnTo>
                    <a:pt x="215" y="200"/>
                  </a:lnTo>
                  <a:lnTo>
                    <a:pt x="211" y="198"/>
                  </a:lnTo>
                  <a:lnTo>
                    <a:pt x="172" y="210"/>
                  </a:lnTo>
                  <a:lnTo>
                    <a:pt x="192" y="285"/>
                  </a:lnTo>
                  <a:lnTo>
                    <a:pt x="183" y="286"/>
                  </a:lnTo>
                  <a:lnTo>
                    <a:pt x="168" y="270"/>
                  </a:lnTo>
                  <a:lnTo>
                    <a:pt x="155" y="265"/>
                  </a:lnTo>
                  <a:lnTo>
                    <a:pt x="137" y="269"/>
                  </a:lnTo>
                  <a:lnTo>
                    <a:pt x="131" y="276"/>
                  </a:lnTo>
                  <a:lnTo>
                    <a:pt x="129" y="271"/>
                  </a:lnTo>
                  <a:lnTo>
                    <a:pt x="131" y="262"/>
                  </a:lnTo>
                  <a:lnTo>
                    <a:pt x="127" y="255"/>
                  </a:lnTo>
                  <a:lnTo>
                    <a:pt x="106" y="248"/>
                  </a:lnTo>
                  <a:lnTo>
                    <a:pt x="94" y="230"/>
                  </a:lnTo>
                  <a:lnTo>
                    <a:pt x="84" y="224"/>
                  </a:lnTo>
                  <a:lnTo>
                    <a:pt x="81" y="218"/>
                  </a:lnTo>
                  <a:lnTo>
                    <a:pt x="98" y="220"/>
                  </a:lnTo>
                  <a:lnTo>
                    <a:pt x="95" y="205"/>
                  </a:lnTo>
                  <a:lnTo>
                    <a:pt x="108" y="201"/>
                  </a:lnTo>
                  <a:lnTo>
                    <a:pt x="123" y="204"/>
                  </a:lnTo>
                  <a:lnTo>
                    <a:pt x="121" y="184"/>
                  </a:lnTo>
                  <a:lnTo>
                    <a:pt x="115" y="172"/>
                  </a:lnTo>
                  <a:lnTo>
                    <a:pt x="99" y="173"/>
                  </a:lnTo>
                  <a:lnTo>
                    <a:pt x="84" y="168"/>
                  </a:lnTo>
                  <a:lnTo>
                    <a:pt x="67" y="177"/>
                  </a:lnTo>
                  <a:lnTo>
                    <a:pt x="53" y="181"/>
                  </a:lnTo>
                  <a:lnTo>
                    <a:pt x="44" y="178"/>
                  </a:lnTo>
                  <a:lnTo>
                    <a:pt x="43" y="167"/>
                  </a:lnTo>
                  <a:lnTo>
                    <a:pt x="29" y="154"/>
                  </a:lnTo>
                  <a:lnTo>
                    <a:pt x="17" y="154"/>
                  </a:lnTo>
                  <a:lnTo>
                    <a:pt x="0" y="140"/>
                  </a:lnTo>
                  <a:lnTo>
                    <a:pt x="6" y="125"/>
                  </a:lnTo>
                  <a:lnTo>
                    <a:pt x="0" y="121"/>
                  </a:lnTo>
                  <a:lnTo>
                    <a:pt x="7" y="99"/>
                  </a:lnTo>
                  <a:lnTo>
                    <a:pt x="26" y="110"/>
                  </a:lnTo>
                  <a:lnTo>
                    <a:pt x="25" y="96"/>
                  </a:lnTo>
                  <a:lnTo>
                    <a:pt x="51" y="74"/>
                  </a:lnTo>
                  <a:lnTo>
                    <a:pt x="76" y="73"/>
                  </a:lnTo>
                  <a:lnTo>
                    <a:pt x="115" y="87"/>
                  </a:lnTo>
                  <a:lnTo>
                    <a:pt x="136" y="95"/>
                  </a:lnTo>
                  <a:lnTo>
                    <a:pt x="150" y="87"/>
                  </a:lnTo>
                  <a:lnTo>
                    <a:pt x="175" y="87"/>
                  </a:lnTo>
                  <a:lnTo>
                    <a:pt x="199" y="97"/>
                  </a:lnTo>
                  <a:lnTo>
                    <a:pt x="202" y="91"/>
                  </a:lnTo>
                  <a:lnTo>
                    <a:pt x="224" y="92"/>
                  </a:lnTo>
                  <a:lnTo>
                    <a:pt x="225" y="82"/>
                  </a:lnTo>
                  <a:lnTo>
                    <a:pt x="194" y="69"/>
                  </a:lnTo>
                  <a:lnTo>
                    <a:pt x="206" y="59"/>
                  </a:lnTo>
                  <a:lnTo>
                    <a:pt x="201" y="53"/>
                  </a:lnTo>
                  <a:lnTo>
                    <a:pt x="214" y="48"/>
                  </a:lnTo>
                  <a:lnTo>
                    <a:pt x="198" y="34"/>
                  </a:lnTo>
                  <a:lnTo>
                    <a:pt x="202" y="28"/>
                  </a:lnTo>
                  <a:lnTo>
                    <a:pt x="257" y="21"/>
                  </a:lnTo>
                  <a:lnTo>
                    <a:pt x="263" y="16"/>
                  </a:lnTo>
                  <a:lnTo>
                    <a:pt x="298" y="9"/>
                  </a:lnTo>
                  <a:lnTo>
                    <a:pt x="309" y="0"/>
                  </a:lnTo>
                  <a:lnTo>
                    <a:pt x="338" y="5"/>
                  </a:lnTo>
                  <a:lnTo>
                    <a:pt x="352" y="25"/>
                  </a:lnTo>
                  <a:lnTo>
                    <a:pt x="366" y="20"/>
                  </a:lnTo>
                  <a:lnTo>
                    <a:pt x="389" y="27"/>
                  </a:lnTo>
                  <a:lnTo>
                    <a:pt x="393" y="38"/>
                  </a:lnTo>
                  <a:lnTo>
                    <a:pt x="407" y="37"/>
                  </a:lnTo>
                  <a:lnTo>
                    <a:pt x="437" y="18"/>
                  </a:lnTo>
                  <a:lnTo>
                    <a:pt x="434" y="24"/>
                  </a:lnTo>
                  <a:lnTo>
                    <a:pt x="462" y="39"/>
                  </a:lnTo>
                  <a:lnTo>
                    <a:pt x="520" y="90"/>
                  </a:lnTo>
                  <a:lnTo>
                    <a:pt x="524" y="80"/>
                  </a:lnTo>
                  <a:lnTo>
                    <a:pt x="551" y="92"/>
                  </a:lnTo>
                  <a:lnTo>
                    <a:pt x="571" y="86"/>
                  </a:lnTo>
                  <a:lnTo>
                    <a:pt x="582" y="90"/>
                  </a:lnTo>
                  <a:lnTo>
                    <a:pt x="595" y="102"/>
                  </a:lnTo>
                  <a:lnTo>
                    <a:pt x="608" y="106"/>
                  </a:lnTo>
                  <a:lnTo>
                    <a:pt x="619" y="114"/>
                  </a:lnTo>
                  <a:lnTo>
                    <a:pt x="638" y="111"/>
                  </a:lnTo>
                  <a:lnTo>
                    <a:pt x="652" y="124"/>
                  </a:lnTo>
                  <a:lnTo>
                    <a:pt x="647" y="137"/>
                  </a:lnTo>
                  <a:lnTo>
                    <a:pt x="634" y="139"/>
                  </a:lnTo>
                  <a:lnTo>
                    <a:pt x="642" y="160"/>
                  </a:lnTo>
                  <a:lnTo>
                    <a:pt x="637" y="169"/>
                  </a:lnTo>
                  <a:lnTo>
                    <a:pt x="602" y="162"/>
                  </a:lnTo>
                  <a:lnTo>
                    <a:pt x="605" y="199"/>
                  </a:lnTo>
                  <a:lnTo>
                    <a:pt x="599" y="203"/>
                  </a:lnTo>
                  <a:lnTo>
                    <a:pt x="569" y="211"/>
                  </a:lnTo>
                  <a:lnTo>
                    <a:pt x="597" y="247"/>
                  </a:lnTo>
                  <a:lnTo>
                    <a:pt x="588" y="252"/>
                  </a:lnTo>
                  <a:lnTo>
                    <a:pt x="593" y="264"/>
                  </a:lnTo>
                  <a:lnTo>
                    <a:pt x="581" y="261"/>
                  </a:lnTo>
                  <a:lnTo>
                    <a:pt x="571" y="254"/>
                  </a:lnTo>
                  <a:lnTo>
                    <a:pt x="545" y="252"/>
                  </a:lnTo>
                  <a:lnTo>
                    <a:pt x="517" y="251"/>
                  </a:lnTo>
                  <a:lnTo>
                    <a:pt x="512" y="253"/>
                  </a:lnTo>
                  <a:lnTo>
                    <a:pt x="485" y="245"/>
                  </a:lnTo>
                  <a:lnTo>
                    <a:pt x="477" y="249"/>
                  </a:lnTo>
                  <a:lnTo>
                    <a:pt x="479" y="261"/>
                  </a:lnTo>
                  <a:lnTo>
                    <a:pt x="449" y="254"/>
                  </a:lnTo>
                  <a:lnTo>
                    <a:pt x="439" y="257"/>
                  </a:lnTo>
                  <a:lnTo>
                    <a:pt x="438" y="266"/>
                  </a:lnTo>
                  <a:close/>
                </a:path>
              </a:pathLst>
            </a:custGeom>
            <a:solidFill>
              <a:schemeClr val="accent2"/>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sp>
          <p:nvSpPr>
            <p:cNvPr id="65" name="Freeform 103">
              <a:extLst>
                <a:ext uri="{FF2B5EF4-FFF2-40B4-BE49-F238E27FC236}">
                  <a16:creationId xmlns:a16="http://schemas.microsoft.com/office/drawing/2014/main" id="{F905DD53-6FBC-864B-8054-5D94D544A084}"/>
                </a:ext>
              </a:extLst>
            </p:cNvPr>
            <p:cNvSpPr>
              <a:spLocks/>
            </p:cNvSpPr>
            <p:nvPr/>
          </p:nvSpPr>
          <p:spPr bwMode="auto">
            <a:xfrm>
              <a:off x="7626984" y="3453660"/>
              <a:ext cx="673503" cy="412229"/>
            </a:xfrm>
            <a:custGeom>
              <a:avLst/>
              <a:gdLst>
                <a:gd name="T0" fmla="*/ 11 w 166"/>
                <a:gd name="T1" fmla="*/ 21 h 82"/>
                <a:gd name="T2" fmla="*/ 12 w 166"/>
                <a:gd name="T3" fmla="*/ 12 h 82"/>
                <a:gd name="T4" fmla="*/ 22 w 166"/>
                <a:gd name="T5" fmla="*/ 9 h 82"/>
                <a:gd name="T6" fmla="*/ 52 w 166"/>
                <a:gd name="T7" fmla="*/ 16 h 82"/>
                <a:gd name="T8" fmla="*/ 50 w 166"/>
                <a:gd name="T9" fmla="*/ 4 h 82"/>
                <a:gd name="T10" fmla="*/ 58 w 166"/>
                <a:gd name="T11" fmla="*/ 0 h 82"/>
                <a:gd name="T12" fmla="*/ 85 w 166"/>
                <a:gd name="T13" fmla="*/ 8 h 82"/>
                <a:gd name="T14" fmla="*/ 90 w 166"/>
                <a:gd name="T15" fmla="*/ 6 h 82"/>
                <a:gd name="T16" fmla="*/ 118 w 166"/>
                <a:gd name="T17" fmla="*/ 7 h 82"/>
                <a:gd name="T18" fmla="*/ 144 w 166"/>
                <a:gd name="T19" fmla="*/ 9 h 82"/>
                <a:gd name="T20" fmla="*/ 154 w 166"/>
                <a:gd name="T21" fmla="*/ 16 h 82"/>
                <a:gd name="T22" fmla="*/ 166 w 166"/>
                <a:gd name="T23" fmla="*/ 19 h 82"/>
                <a:gd name="T24" fmla="*/ 165 w 166"/>
                <a:gd name="T25" fmla="*/ 24 h 82"/>
                <a:gd name="T26" fmla="*/ 142 w 166"/>
                <a:gd name="T27" fmla="*/ 35 h 82"/>
                <a:gd name="T28" fmla="*/ 139 w 166"/>
                <a:gd name="T29" fmla="*/ 43 h 82"/>
                <a:gd name="T30" fmla="*/ 118 w 166"/>
                <a:gd name="T31" fmla="*/ 46 h 82"/>
                <a:gd name="T32" fmla="*/ 116 w 166"/>
                <a:gd name="T33" fmla="*/ 58 h 82"/>
                <a:gd name="T34" fmla="*/ 97 w 166"/>
                <a:gd name="T35" fmla="*/ 56 h 82"/>
                <a:gd name="T36" fmla="*/ 87 w 166"/>
                <a:gd name="T37" fmla="*/ 60 h 82"/>
                <a:gd name="T38" fmla="*/ 74 w 166"/>
                <a:gd name="T39" fmla="*/ 70 h 82"/>
                <a:gd name="T40" fmla="*/ 77 w 166"/>
                <a:gd name="T41" fmla="*/ 74 h 82"/>
                <a:gd name="T42" fmla="*/ 74 w 166"/>
                <a:gd name="T43" fmla="*/ 79 h 82"/>
                <a:gd name="T44" fmla="*/ 43 w 166"/>
                <a:gd name="T45" fmla="*/ 82 h 82"/>
                <a:gd name="T46" fmla="*/ 20 w 166"/>
                <a:gd name="T47" fmla="*/ 76 h 82"/>
                <a:gd name="T48" fmla="*/ 2 w 166"/>
                <a:gd name="T49" fmla="*/ 77 h 82"/>
                <a:gd name="T50" fmla="*/ 0 w 166"/>
                <a:gd name="T51" fmla="*/ 65 h 82"/>
                <a:gd name="T52" fmla="*/ 20 w 166"/>
                <a:gd name="T53" fmla="*/ 69 h 82"/>
                <a:gd name="T54" fmla="*/ 24 w 166"/>
                <a:gd name="T55" fmla="*/ 62 h 82"/>
                <a:gd name="T56" fmla="*/ 37 w 166"/>
                <a:gd name="T57" fmla="*/ 64 h 82"/>
                <a:gd name="T58" fmla="*/ 55 w 166"/>
                <a:gd name="T59" fmla="*/ 49 h 82"/>
                <a:gd name="T60" fmla="*/ 31 w 166"/>
                <a:gd name="T61" fmla="*/ 39 h 82"/>
                <a:gd name="T62" fmla="*/ 21 w 166"/>
                <a:gd name="T63" fmla="*/ 44 h 82"/>
                <a:gd name="T64" fmla="*/ 6 w 166"/>
                <a:gd name="T65" fmla="*/ 36 h 82"/>
                <a:gd name="T66" fmla="*/ 16 w 166"/>
                <a:gd name="T67" fmla="*/ 23 h 82"/>
                <a:gd name="T68" fmla="*/ 11 w 166"/>
                <a:gd name="T69" fmla="*/ 2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6" h="82">
                  <a:moveTo>
                    <a:pt x="11" y="21"/>
                  </a:moveTo>
                  <a:lnTo>
                    <a:pt x="12" y="12"/>
                  </a:lnTo>
                  <a:lnTo>
                    <a:pt x="22" y="9"/>
                  </a:lnTo>
                  <a:lnTo>
                    <a:pt x="52" y="16"/>
                  </a:lnTo>
                  <a:lnTo>
                    <a:pt x="50" y="4"/>
                  </a:lnTo>
                  <a:lnTo>
                    <a:pt x="58" y="0"/>
                  </a:lnTo>
                  <a:lnTo>
                    <a:pt x="85" y="8"/>
                  </a:lnTo>
                  <a:lnTo>
                    <a:pt x="90" y="6"/>
                  </a:lnTo>
                  <a:lnTo>
                    <a:pt x="118" y="7"/>
                  </a:lnTo>
                  <a:lnTo>
                    <a:pt x="144" y="9"/>
                  </a:lnTo>
                  <a:lnTo>
                    <a:pt x="154" y="16"/>
                  </a:lnTo>
                  <a:lnTo>
                    <a:pt x="166" y="19"/>
                  </a:lnTo>
                  <a:lnTo>
                    <a:pt x="165" y="24"/>
                  </a:lnTo>
                  <a:lnTo>
                    <a:pt x="142" y="35"/>
                  </a:lnTo>
                  <a:lnTo>
                    <a:pt x="139" y="43"/>
                  </a:lnTo>
                  <a:lnTo>
                    <a:pt x="118" y="46"/>
                  </a:lnTo>
                  <a:lnTo>
                    <a:pt x="116" y="58"/>
                  </a:lnTo>
                  <a:lnTo>
                    <a:pt x="97" y="56"/>
                  </a:lnTo>
                  <a:lnTo>
                    <a:pt x="87" y="60"/>
                  </a:lnTo>
                  <a:lnTo>
                    <a:pt x="74" y="70"/>
                  </a:lnTo>
                  <a:lnTo>
                    <a:pt x="77" y="74"/>
                  </a:lnTo>
                  <a:lnTo>
                    <a:pt x="74" y="79"/>
                  </a:lnTo>
                  <a:lnTo>
                    <a:pt x="43" y="82"/>
                  </a:lnTo>
                  <a:lnTo>
                    <a:pt x="20" y="76"/>
                  </a:lnTo>
                  <a:lnTo>
                    <a:pt x="2" y="77"/>
                  </a:lnTo>
                  <a:lnTo>
                    <a:pt x="0" y="65"/>
                  </a:lnTo>
                  <a:lnTo>
                    <a:pt x="20" y="69"/>
                  </a:lnTo>
                  <a:lnTo>
                    <a:pt x="24" y="62"/>
                  </a:lnTo>
                  <a:lnTo>
                    <a:pt x="37" y="64"/>
                  </a:lnTo>
                  <a:lnTo>
                    <a:pt x="55" y="49"/>
                  </a:lnTo>
                  <a:lnTo>
                    <a:pt x="31" y="39"/>
                  </a:lnTo>
                  <a:lnTo>
                    <a:pt x="21" y="44"/>
                  </a:lnTo>
                  <a:lnTo>
                    <a:pt x="6" y="36"/>
                  </a:lnTo>
                  <a:lnTo>
                    <a:pt x="16" y="23"/>
                  </a:lnTo>
                  <a:lnTo>
                    <a:pt x="11" y="21"/>
                  </a:lnTo>
                  <a:close/>
                </a:path>
              </a:pathLst>
            </a:custGeom>
            <a:solidFill>
              <a:schemeClr val="accent2"/>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sp>
          <p:nvSpPr>
            <p:cNvPr id="66" name="Freeform 104">
              <a:extLst>
                <a:ext uri="{FF2B5EF4-FFF2-40B4-BE49-F238E27FC236}">
                  <a16:creationId xmlns:a16="http://schemas.microsoft.com/office/drawing/2014/main" id="{163A2423-4D01-DB4D-A0D0-2DB4B09DD9FA}"/>
                </a:ext>
              </a:extLst>
            </p:cNvPr>
            <p:cNvSpPr>
              <a:spLocks/>
            </p:cNvSpPr>
            <p:nvPr/>
          </p:nvSpPr>
          <p:spPr bwMode="auto">
            <a:xfrm>
              <a:off x="10422436" y="6444825"/>
              <a:ext cx="393555" cy="427313"/>
            </a:xfrm>
            <a:custGeom>
              <a:avLst/>
              <a:gdLst>
                <a:gd name="T0" fmla="*/ 27 w 97"/>
                <a:gd name="T1" fmla="*/ 81 h 85"/>
                <a:gd name="T2" fmla="*/ 18 w 97"/>
                <a:gd name="T3" fmla="*/ 71 h 85"/>
                <a:gd name="T4" fmla="*/ 7 w 97"/>
                <a:gd name="T5" fmla="*/ 49 h 85"/>
                <a:gd name="T6" fmla="*/ 0 w 97"/>
                <a:gd name="T7" fmla="*/ 24 h 85"/>
                <a:gd name="T8" fmla="*/ 10 w 97"/>
                <a:gd name="T9" fmla="*/ 7 h 85"/>
                <a:gd name="T10" fmla="*/ 33 w 97"/>
                <a:gd name="T11" fmla="*/ 3 h 85"/>
                <a:gd name="T12" fmla="*/ 51 w 97"/>
                <a:gd name="T13" fmla="*/ 6 h 85"/>
                <a:gd name="T14" fmla="*/ 67 w 97"/>
                <a:gd name="T15" fmla="*/ 14 h 85"/>
                <a:gd name="T16" fmla="*/ 73 w 97"/>
                <a:gd name="T17" fmla="*/ 0 h 85"/>
                <a:gd name="T18" fmla="*/ 90 w 97"/>
                <a:gd name="T19" fmla="*/ 7 h 85"/>
                <a:gd name="T20" fmla="*/ 96 w 97"/>
                <a:gd name="T21" fmla="*/ 21 h 85"/>
                <a:gd name="T22" fmla="*/ 97 w 97"/>
                <a:gd name="T23" fmla="*/ 46 h 85"/>
                <a:gd name="T24" fmla="*/ 68 w 97"/>
                <a:gd name="T25" fmla="*/ 62 h 85"/>
                <a:gd name="T26" fmla="*/ 77 w 97"/>
                <a:gd name="T27" fmla="*/ 75 h 85"/>
                <a:gd name="T28" fmla="*/ 58 w 97"/>
                <a:gd name="T29" fmla="*/ 76 h 85"/>
                <a:gd name="T30" fmla="*/ 42 w 97"/>
                <a:gd name="T31" fmla="*/ 85 h 85"/>
                <a:gd name="T32" fmla="*/ 27 w 97"/>
                <a:gd name="T33" fmla="*/ 8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 h="85">
                  <a:moveTo>
                    <a:pt x="27" y="81"/>
                  </a:moveTo>
                  <a:lnTo>
                    <a:pt x="18" y="71"/>
                  </a:lnTo>
                  <a:lnTo>
                    <a:pt x="7" y="49"/>
                  </a:lnTo>
                  <a:lnTo>
                    <a:pt x="0" y="24"/>
                  </a:lnTo>
                  <a:lnTo>
                    <a:pt x="10" y="7"/>
                  </a:lnTo>
                  <a:lnTo>
                    <a:pt x="33" y="3"/>
                  </a:lnTo>
                  <a:lnTo>
                    <a:pt x="51" y="6"/>
                  </a:lnTo>
                  <a:lnTo>
                    <a:pt x="67" y="14"/>
                  </a:lnTo>
                  <a:lnTo>
                    <a:pt x="73" y="0"/>
                  </a:lnTo>
                  <a:lnTo>
                    <a:pt x="90" y="7"/>
                  </a:lnTo>
                  <a:lnTo>
                    <a:pt x="96" y="21"/>
                  </a:lnTo>
                  <a:lnTo>
                    <a:pt x="97" y="46"/>
                  </a:lnTo>
                  <a:lnTo>
                    <a:pt x="68" y="62"/>
                  </a:lnTo>
                  <a:lnTo>
                    <a:pt x="77" y="75"/>
                  </a:lnTo>
                  <a:lnTo>
                    <a:pt x="58" y="76"/>
                  </a:lnTo>
                  <a:lnTo>
                    <a:pt x="42" y="85"/>
                  </a:lnTo>
                  <a:lnTo>
                    <a:pt x="27" y="81"/>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67" name="Freeform 105">
              <a:extLst>
                <a:ext uri="{FF2B5EF4-FFF2-40B4-BE49-F238E27FC236}">
                  <a16:creationId xmlns:a16="http://schemas.microsoft.com/office/drawing/2014/main" id="{C2C10EEC-FDD7-6C45-AAC8-A78228B4EE8D}"/>
                </a:ext>
              </a:extLst>
            </p:cNvPr>
            <p:cNvSpPr>
              <a:spLocks/>
            </p:cNvSpPr>
            <p:nvPr/>
          </p:nvSpPr>
          <p:spPr bwMode="auto">
            <a:xfrm>
              <a:off x="11607154" y="3936267"/>
              <a:ext cx="312410" cy="437363"/>
            </a:xfrm>
            <a:custGeom>
              <a:avLst/>
              <a:gdLst>
                <a:gd name="T0" fmla="*/ 29 w 77"/>
                <a:gd name="T1" fmla="*/ 0 h 87"/>
                <a:gd name="T2" fmla="*/ 55 w 77"/>
                <a:gd name="T3" fmla="*/ 24 h 87"/>
                <a:gd name="T4" fmla="*/ 66 w 77"/>
                <a:gd name="T5" fmla="*/ 38 h 87"/>
                <a:gd name="T6" fmla="*/ 77 w 77"/>
                <a:gd name="T7" fmla="*/ 62 h 87"/>
                <a:gd name="T8" fmla="*/ 75 w 77"/>
                <a:gd name="T9" fmla="*/ 73 h 87"/>
                <a:gd name="T10" fmla="*/ 61 w 77"/>
                <a:gd name="T11" fmla="*/ 77 h 87"/>
                <a:gd name="T12" fmla="*/ 51 w 77"/>
                <a:gd name="T13" fmla="*/ 85 h 87"/>
                <a:gd name="T14" fmla="*/ 36 w 77"/>
                <a:gd name="T15" fmla="*/ 87 h 87"/>
                <a:gd name="T16" fmla="*/ 29 w 77"/>
                <a:gd name="T17" fmla="*/ 76 h 87"/>
                <a:gd name="T18" fmla="*/ 26 w 77"/>
                <a:gd name="T19" fmla="*/ 61 h 87"/>
                <a:gd name="T20" fmla="*/ 9 w 77"/>
                <a:gd name="T21" fmla="*/ 39 h 87"/>
                <a:gd name="T22" fmla="*/ 20 w 77"/>
                <a:gd name="T23" fmla="*/ 35 h 87"/>
                <a:gd name="T24" fmla="*/ 0 w 77"/>
                <a:gd name="T25" fmla="*/ 18 h 87"/>
                <a:gd name="T26" fmla="*/ 1 w 77"/>
                <a:gd name="T27" fmla="*/ 16 h 87"/>
                <a:gd name="T28" fmla="*/ 8 w 77"/>
                <a:gd name="T29" fmla="*/ 17 h 87"/>
                <a:gd name="T30" fmla="*/ 11 w 77"/>
                <a:gd name="T31" fmla="*/ 7 h 87"/>
                <a:gd name="T32" fmla="*/ 22 w 77"/>
                <a:gd name="T33" fmla="*/ 6 h 87"/>
                <a:gd name="T34" fmla="*/ 29 w 77"/>
                <a:gd name="T35" fmla="*/ 5 h 87"/>
                <a:gd name="T36" fmla="*/ 29 w 77"/>
                <a:gd name="T3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7">
                  <a:moveTo>
                    <a:pt x="29" y="0"/>
                  </a:moveTo>
                  <a:lnTo>
                    <a:pt x="55" y="24"/>
                  </a:lnTo>
                  <a:lnTo>
                    <a:pt x="66" y="38"/>
                  </a:lnTo>
                  <a:lnTo>
                    <a:pt x="77" y="62"/>
                  </a:lnTo>
                  <a:lnTo>
                    <a:pt x="75" y="73"/>
                  </a:lnTo>
                  <a:lnTo>
                    <a:pt x="61" y="77"/>
                  </a:lnTo>
                  <a:lnTo>
                    <a:pt x="51" y="85"/>
                  </a:lnTo>
                  <a:lnTo>
                    <a:pt x="36" y="87"/>
                  </a:lnTo>
                  <a:lnTo>
                    <a:pt x="29" y="76"/>
                  </a:lnTo>
                  <a:lnTo>
                    <a:pt x="26" y="61"/>
                  </a:lnTo>
                  <a:lnTo>
                    <a:pt x="9" y="39"/>
                  </a:lnTo>
                  <a:lnTo>
                    <a:pt x="20" y="35"/>
                  </a:lnTo>
                  <a:lnTo>
                    <a:pt x="0" y="18"/>
                  </a:lnTo>
                  <a:lnTo>
                    <a:pt x="1" y="16"/>
                  </a:lnTo>
                  <a:lnTo>
                    <a:pt x="8" y="17"/>
                  </a:lnTo>
                  <a:lnTo>
                    <a:pt x="11" y="7"/>
                  </a:lnTo>
                  <a:lnTo>
                    <a:pt x="22" y="6"/>
                  </a:lnTo>
                  <a:lnTo>
                    <a:pt x="29" y="5"/>
                  </a:lnTo>
                  <a:lnTo>
                    <a:pt x="29" y="0"/>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68" name="Freeform 106">
              <a:extLst>
                <a:ext uri="{FF2B5EF4-FFF2-40B4-BE49-F238E27FC236}">
                  <a16:creationId xmlns:a16="http://schemas.microsoft.com/office/drawing/2014/main" id="{76084EFC-139F-714F-9650-3B3C1161BC0C}"/>
                </a:ext>
              </a:extLst>
            </p:cNvPr>
            <p:cNvSpPr>
              <a:spLocks/>
            </p:cNvSpPr>
            <p:nvPr/>
          </p:nvSpPr>
          <p:spPr bwMode="auto">
            <a:xfrm>
              <a:off x="4214835" y="3453660"/>
              <a:ext cx="113604" cy="145790"/>
            </a:xfrm>
            <a:custGeom>
              <a:avLst/>
              <a:gdLst>
                <a:gd name="T0" fmla="*/ 12 w 28"/>
                <a:gd name="T1" fmla="*/ 25 h 29"/>
                <a:gd name="T2" fmla="*/ 12 w 28"/>
                <a:gd name="T3" fmla="*/ 29 h 29"/>
                <a:gd name="T4" fmla="*/ 10 w 28"/>
                <a:gd name="T5" fmla="*/ 29 h 29"/>
                <a:gd name="T6" fmla="*/ 8 w 28"/>
                <a:gd name="T7" fmla="*/ 22 h 29"/>
                <a:gd name="T8" fmla="*/ 4 w 28"/>
                <a:gd name="T9" fmla="*/ 20 h 29"/>
                <a:gd name="T10" fmla="*/ 0 w 28"/>
                <a:gd name="T11" fmla="*/ 14 h 29"/>
                <a:gd name="T12" fmla="*/ 2 w 28"/>
                <a:gd name="T13" fmla="*/ 9 h 29"/>
                <a:gd name="T14" fmla="*/ 6 w 28"/>
                <a:gd name="T15" fmla="*/ 8 h 29"/>
                <a:gd name="T16" fmla="*/ 8 w 28"/>
                <a:gd name="T17" fmla="*/ 1 h 29"/>
                <a:gd name="T18" fmla="*/ 11 w 28"/>
                <a:gd name="T19" fmla="*/ 0 h 29"/>
                <a:gd name="T20" fmla="*/ 13 w 28"/>
                <a:gd name="T21" fmla="*/ 3 h 29"/>
                <a:gd name="T22" fmla="*/ 17 w 28"/>
                <a:gd name="T23" fmla="*/ 4 h 29"/>
                <a:gd name="T24" fmla="*/ 19 w 28"/>
                <a:gd name="T25" fmla="*/ 7 h 29"/>
                <a:gd name="T26" fmla="*/ 22 w 28"/>
                <a:gd name="T27" fmla="*/ 8 h 29"/>
                <a:gd name="T28" fmla="*/ 26 w 28"/>
                <a:gd name="T29" fmla="*/ 12 h 29"/>
                <a:gd name="T30" fmla="*/ 28 w 28"/>
                <a:gd name="T31" fmla="*/ 12 h 29"/>
                <a:gd name="T32" fmla="*/ 27 w 28"/>
                <a:gd name="T33" fmla="*/ 17 h 29"/>
                <a:gd name="T34" fmla="*/ 25 w 28"/>
                <a:gd name="T35" fmla="*/ 20 h 29"/>
                <a:gd name="T36" fmla="*/ 25 w 28"/>
                <a:gd name="T37" fmla="*/ 21 h 29"/>
                <a:gd name="T38" fmla="*/ 22 w 28"/>
                <a:gd name="T39" fmla="*/ 22 h 29"/>
                <a:gd name="T40" fmla="*/ 12 w 28"/>
                <a:gd name="T41" fmla="*/ 2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29">
                  <a:moveTo>
                    <a:pt x="12" y="25"/>
                  </a:moveTo>
                  <a:lnTo>
                    <a:pt x="12" y="29"/>
                  </a:lnTo>
                  <a:lnTo>
                    <a:pt x="10" y="29"/>
                  </a:lnTo>
                  <a:lnTo>
                    <a:pt x="8" y="22"/>
                  </a:lnTo>
                  <a:lnTo>
                    <a:pt x="4" y="20"/>
                  </a:lnTo>
                  <a:lnTo>
                    <a:pt x="0" y="14"/>
                  </a:lnTo>
                  <a:lnTo>
                    <a:pt x="2" y="9"/>
                  </a:lnTo>
                  <a:lnTo>
                    <a:pt x="6" y="8"/>
                  </a:lnTo>
                  <a:lnTo>
                    <a:pt x="8" y="1"/>
                  </a:lnTo>
                  <a:lnTo>
                    <a:pt x="11" y="0"/>
                  </a:lnTo>
                  <a:lnTo>
                    <a:pt x="13" y="3"/>
                  </a:lnTo>
                  <a:lnTo>
                    <a:pt x="17" y="4"/>
                  </a:lnTo>
                  <a:lnTo>
                    <a:pt x="19" y="7"/>
                  </a:lnTo>
                  <a:lnTo>
                    <a:pt x="22" y="8"/>
                  </a:lnTo>
                  <a:lnTo>
                    <a:pt x="26" y="12"/>
                  </a:lnTo>
                  <a:lnTo>
                    <a:pt x="28" y="12"/>
                  </a:lnTo>
                  <a:lnTo>
                    <a:pt x="27" y="17"/>
                  </a:lnTo>
                  <a:lnTo>
                    <a:pt x="25" y="20"/>
                  </a:lnTo>
                  <a:lnTo>
                    <a:pt x="25" y="21"/>
                  </a:lnTo>
                  <a:lnTo>
                    <a:pt x="22" y="22"/>
                  </a:lnTo>
                  <a:lnTo>
                    <a:pt x="12" y="25"/>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69" name="Freeform 107">
              <a:extLst>
                <a:ext uri="{FF2B5EF4-FFF2-40B4-BE49-F238E27FC236}">
                  <a16:creationId xmlns:a16="http://schemas.microsoft.com/office/drawing/2014/main" id="{EC5A0B39-B748-BD44-A16B-DF8F24BA0070}"/>
                </a:ext>
              </a:extLst>
            </p:cNvPr>
            <p:cNvSpPr>
              <a:spLocks/>
            </p:cNvSpPr>
            <p:nvPr/>
          </p:nvSpPr>
          <p:spPr bwMode="auto">
            <a:xfrm>
              <a:off x="6190718" y="4826078"/>
              <a:ext cx="137948" cy="160870"/>
            </a:xfrm>
            <a:custGeom>
              <a:avLst/>
              <a:gdLst>
                <a:gd name="T0" fmla="*/ 22 w 34"/>
                <a:gd name="T1" fmla="*/ 2 h 32"/>
                <a:gd name="T2" fmla="*/ 27 w 34"/>
                <a:gd name="T3" fmla="*/ 11 h 32"/>
                <a:gd name="T4" fmla="*/ 26 w 34"/>
                <a:gd name="T5" fmla="*/ 16 h 32"/>
                <a:gd name="T6" fmla="*/ 34 w 34"/>
                <a:gd name="T7" fmla="*/ 31 h 32"/>
                <a:gd name="T8" fmla="*/ 21 w 34"/>
                <a:gd name="T9" fmla="*/ 32 h 32"/>
                <a:gd name="T10" fmla="*/ 16 w 34"/>
                <a:gd name="T11" fmla="*/ 22 h 32"/>
                <a:gd name="T12" fmla="*/ 0 w 34"/>
                <a:gd name="T13" fmla="*/ 20 h 32"/>
                <a:gd name="T14" fmla="*/ 10 w 34"/>
                <a:gd name="T15" fmla="*/ 0 h 32"/>
                <a:gd name="T16" fmla="*/ 22 w 34"/>
                <a:gd name="T17"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32">
                  <a:moveTo>
                    <a:pt x="22" y="2"/>
                  </a:moveTo>
                  <a:lnTo>
                    <a:pt x="27" y="11"/>
                  </a:lnTo>
                  <a:lnTo>
                    <a:pt x="26" y="16"/>
                  </a:lnTo>
                  <a:lnTo>
                    <a:pt x="34" y="31"/>
                  </a:lnTo>
                  <a:lnTo>
                    <a:pt x="21" y="32"/>
                  </a:lnTo>
                  <a:lnTo>
                    <a:pt x="16" y="22"/>
                  </a:lnTo>
                  <a:lnTo>
                    <a:pt x="0" y="20"/>
                  </a:lnTo>
                  <a:lnTo>
                    <a:pt x="10" y="0"/>
                  </a:lnTo>
                  <a:lnTo>
                    <a:pt x="22" y="2"/>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sp>
          <p:nvSpPr>
            <p:cNvPr id="70" name="Freeform 108">
              <a:extLst>
                <a:ext uri="{FF2B5EF4-FFF2-40B4-BE49-F238E27FC236}">
                  <a16:creationId xmlns:a16="http://schemas.microsoft.com/office/drawing/2014/main" id="{68E76282-6A6B-E44A-86FA-E7C34EB9E8F2}"/>
                </a:ext>
              </a:extLst>
            </p:cNvPr>
            <p:cNvSpPr>
              <a:spLocks/>
            </p:cNvSpPr>
            <p:nvPr/>
          </p:nvSpPr>
          <p:spPr bwMode="auto">
            <a:xfrm>
              <a:off x="10179000" y="5620372"/>
              <a:ext cx="612647" cy="894836"/>
            </a:xfrm>
            <a:custGeom>
              <a:avLst/>
              <a:gdLst>
                <a:gd name="T0" fmla="*/ 111 w 151"/>
                <a:gd name="T1" fmla="*/ 170 h 178"/>
                <a:gd name="T2" fmla="*/ 116 w 151"/>
                <a:gd name="T3" fmla="*/ 161 h 178"/>
                <a:gd name="T4" fmla="*/ 114 w 151"/>
                <a:gd name="T5" fmla="*/ 143 h 178"/>
                <a:gd name="T6" fmla="*/ 97 w 151"/>
                <a:gd name="T7" fmla="*/ 125 h 178"/>
                <a:gd name="T8" fmla="*/ 93 w 151"/>
                <a:gd name="T9" fmla="*/ 104 h 178"/>
                <a:gd name="T10" fmla="*/ 77 w 151"/>
                <a:gd name="T11" fmla="*/ 87 h 178"/>
                <a:gd name="T12" fmla="*/ 63 w 151"/>
                <a:gd name="T13" fmla="*/ 86 h 178"/>
                <a:gd name="T14" fmla="*/ 60 w 151"/>
                <a:gd name="T15" fmla="*/ 93 h 178"/>
                <a:gd name="T16" fmla="*/ 50 w 151"/>
                <a:gd name="T17" fmla="*/ 94 h 178"/>
                <a:gd name="T18" fmla="*/ 44 w 151"/>
                <a:gd name="T19" fmla="*/ 90 h 178"/>
                <a:gd name="T20" fmla="*/ 26 w 151"/>
                <a:gd name="T21" fmla="*/ 103 h 178"/>
                <a:gd name="T22" fmla="*/ 23 w 151"/>
                <a:gd name="T23" fmla="*/ 84 h 178"/>
                <a:gd name="T24" fmla="*/ 24 w 151"/>
                <a:gd name="T25" fmla="*/ 62 h 178"/>
                <a:gd name="T26" fmla="*/ 12 w 151"/>
                <a:gd name="T27" fmla="*/ 61 h 178"/>
                <a:gd name="T28" fmla="*/ 9 w 151"/>
                <a:gd name="T29" fmla="*/ 49 h 178"/>
                <a:gd name="T30" fmla="*/ 0 w 151"/>
                <a:gd name="T31" fmla="*/ 42 h 178"/>
                <a:gd name="T32" fmla="*/ 3 w 151"/>
                <a:gd name="T33" fmla="*/ 34 h 178"/>
                <a:gd name="T34" fmla="*/ 16 w 151"/>
                <a:gd name="T35" fmla="*/ 21 h 178"/>
                <a:gd name="T36" fmla="*/ 18 w 151"/>
                <a:gd name="T37" fmla="*/ 26 h 178"/>
                <a:gd name="T38" fmla="*/ 28 w 151"/>
                <a:gd name="T39" fmla="*/ 26 h 178"/>
                <a:gd name="T40" fmla="*/ 21 w 151"/>
                <a:gd name="T41" fmla="*/ 3 h 178"/>
                <a:gd name="T42" fmla="*/ 30 w 151"/>
                <a:gd name="T43" fmla="*/ 0 h 178"/>
                <a:gd name="T44" fmla="*/ 43 w 151"/>
                <a:gd name="T45" fmla="*/ 16 h 178"/>
                <a:gd name="T46" fmla="*/ 55 w 151"/>
                <a:gd name="T47" fmla="*/ 35 h 178"/>
                <a:gd name="T48" fmla="*/ 77 w 151"/>
                <a:gd name="T49" fmla="*/ 35 h 178"/>
                <a:gd name="T50" fmla="*/ 87 w 151"/>
                <a:gd name="T51" fmla="*/ 53 h 178"/>
                <a:gd name="T52" fmla="*/ 76 w 151"/>
                <a:gd name="T53" fmla="*/ 59 h 178"/>
                <a:gd name="T54" fmla="*/ 72 w 151"/>
                <a:gd name="T55" fmla="*/ 66 h 178"/>
                <a:gd name="T56" fmla="*/ 96 w 151"/>
                <a:gd name="T57" fmla="*/ 79 h 178"/>
                <a:gd name="T58" fmla="*/ 115 w 151"/>
                <a:gd name="T59" fmla="*/ 103 h 178"/>
                <a:gd name="T60" fmla="*/ 129 w 151"/>
                <a:gd name="T61" fmla="*/ 122 h 178"/>
                <a:gd name="T62" fmla="*/ 145 w 151"/>
                <a:gd name="T63" fmla="*/ 136 h 178"/>
                <a:gd name="T64" fmla="*/ 151 w 151"/>
                <a:gd name="T65" fmla="*/ 151 h 178"/>
                <a:gd name="T66" fmla="*/ 150 w 151"/>
                <a:gd name="T67" fmla="*/ 171 h 178"/>
                <a:gd name="T68" fmla="*/ 133 w 151"/>
                <a:gd name="T69" fmla="*/ 164 h 178"/>
                <a:gd name="T70" fmla="*/ 127 w 151"/>
                <a:gd name="T71" fmla="*/ 178 h 178"/>
                <a:gd name="T72" fmla="*/ 111 w 151"/>
                <a:gd name="T73" fmla="*/ 17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1" h="178">
                  <a:moveTo>
                    <a:pt x="111" y="170"/>
                  </a:moveTo>
                  <a:lnTo>
                    <a:pt x="116" y="161"/>
                  </a:lnTo>
                  <a:lnTo>
                    <a:pt x="114" y="143"/>
                  </a:lnTo>
                  <a:lnTo>
                    <a:pt x="97" y="125"/>
                  </a:lnTo>
                  <a:lnTo>
                    <a:pt x="93" y="104"/>
                  </a:lnTo>
                  <a:lnTo>
                    <a:pt x="77" y="87"/>
                  </a:lnTo>
                  <a:lnTo>
                    <a:pt x="63" y="86"/>
                  </a:lnTo>
                  <a:lnTo>
                    <a:pt x="60" y="93"/>
                  </a:lnTo>
                  <a:lnTo>
                    <a:pt x="50" y="94"/>
                  </a:lnTo>
                  <a:lnTo>
                    <a:pt x="44" y="90"/>
                  </a:lnTo>
                  <a:lnTo>
                    <a:pt x="26" y="103"/>
                  </a:lnTo>
                  <a:lnTo>
                    <a:pt x="23" y="84"/>
                  </a:lnTo>
                  <a:lnTo>
                    <a:pt x="24" y="62"/>
                  </a:lnTo>
                  <a:lnTo>
                    <a:pt x="12" y="61"/>
                  </a:lnTo>
                  <a:lnTo>
                    <a:pt x="9" y="49"/>
                  </a:lnTo>
                  <a:lnTo>
                    <a:pt x="0" y="42"/>
                  </a:lnTo>
                  <a:lnTo>
                    <a:pt x="3" y="34"/>
                  </a:lnTo>
                  <a:lnTo>
                    <a:pt x="16" y="21"/>
                  </a:lnTo>
                  <a:lnTo>
                    <a:pt x="18" y="26"/>
                  </a:lnTo>
                  <a:lnTo>
                    <a:pt x="28" y="26"/>
                  </a:lnTo>
                  <a:lnTo>
                    <a:pt x="21" y="3"/>
                  </a:lnTo>
                  <a:lnTo>
                    <a:pt x="30" y="0"/>
                  </a:lnTo>
                  <a:lnTo>
                    <a:pt x="43" y="16"/>
                  </a:lnTo>
                  <a:lnTo>
                    <a:pt x="55" y="35"/>
                  </a:lnTo>
                  <a:lnTo>
                    <a:pt x="77" y="35"/>
                  </a:lnTo>
                  <a:lnTo>
                    <a:pt x="87" y="53"/>
                  </a:lnTo>
                  <a:lnTo>
                    <a:pt x="76" y="59"/>
                  </a:lnTo>
                  <a:lnTo>
                    <a:pt x="72" y="66"/>
                  </a:lnTo>
                  <a:lnTo>
                    <a:pt x="96" y="79"/>
                  </a:lnTo>
                  <a:lnTo>
                    <a:pt x="115" y="103"/>
                  </a:lnTo>
                  <a:lnTo>
                    <a:pt x="129" y="122"/>
                  </a:lnTo>
                  <a:lnTo>
                    <a:pt x="145" y="136"/>
                  </a:lnTo>
                  <a:lnTo>
                    <a:pt x="151" y="151"/>
                  </a:lnTo>
                  <a:lnTo>
                    <a:pt x="150" y="171"/>
                  </a:lnTo>
                  <a:lnTo>
                    <a:pt x="133" y="164"/>
                  </a:lnTo>
                  <a:lnTo>
                    <a:pt x="127" y="178"/>
                  </a:lnTo>
                  <a:lnTo>
                    <a:pt x="111" y="170"/>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71" name="Freeform 109">
              <a:extLst>
                <a:ext uri="{FF2B5EF4-FFF2-40B4-BE49-F238E27FC236}">
                  <a16:creationId xmlns:a16="http://schemas.microsoft.com/office/drawing/2014/main" id="{95CED32E-F53A-DE45-B063-3ADB27B7FB47}"/>
                </a:ext>
              </a:extLst>
            </p:cNvPr>
            <p:cNvSpPr>
              <a:spLocks/>
            </p:cNvSpPr>
            <p:nvPr/>
          </p:nvSpPr>
          <p:spPr bwMode="auto">
            <a:xfrm>
              <a:off x="5334638" y="4348496"/>
              <a:ext cx="97374" cy="160870"/>
            </a:xfrm>
            <a:custGeom>
              <a:avLst/>
              <a:gdLst>
                <a:gd name="T0" fmla="*/ 12 w 24"/>
                <a:gd name="T1" fmla="*/ 28 h 32"/>
                <a:gd name="T2" fmla="*/ 7 w 24"/>
                <a:gd name="T3" fmla="*/ 29 h 32"/>
                <a:gd name="T4" fmla="*/ 6 w 24"/>
                <a:gd name="T5" fmla="*/ 32 h 32"/>
                <a:gd name="T6" fmla="*/ 0 w 24"/>
                <a:gd name="T7" fmla="*/ 32 h 32"/>
                <a:gd name="T8" fmla="*/ 5 w 24"/>
                <a:gd name="T9" fmla="*/ 15 h 32"/>
                <a:gd name="T10" fmla="*/ 12 w 24"/>
                <a:gd name="T11" fmla="*/ 1 h 32"/>
                <a:gd name="T12" fmla="*/ 12 w 24"/>
                <a:gd name="T13" fmla="*/ 0 h 32"/>
                <a:gd name="T14" fmla="*/ 20 w 24"/>
                <a:gd name="T15" fmla="*/ 1 h 32"/>
                <a:gd name="T16" fmla="*/ 24 w 24"/>
                <a:gd name="T17" fmla="*/ 9 h 32"/>
                <a:gd name="T18" fmla="*/ 15 w 24"/>
                <a:gd name="T19" fmla="*/ 17 h 32"/>
                <a:gd name="T20" fmla="*/ 12 w 24"/>
                <a:gd name="T21"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32">
                  <a:moveTo>
                    <a:pt x="12" y="28"/>
                  </a:moveTo>
                  <a:lnTo>
                    <a:pt x="7" y="29"/>
                  </a:lnTo>
                  <a:lnTo>
                    <a:pt x="6" y="32"/>
                  </a:lnTo>
                  <a:lnTo>
                    <a:pt x="0" y="32"/>
                  </a:lnTo>
                  <a:lnTo>
                    <a:pt x="5" y="15"/>
                  </a:lnTo>
                  <a:lnTo>
                    <a:pt x="12" y="1"/>
                  </a:lnTo>
                  <a:lnTo>
                    <a:pt x="12" y="0"/>
                  </a:lnTo>
                  <a:lnTo>
                    <a:pt x="20" y="1"/>
                  </a:lnTo>
                  <a:lnTo>
                    <a:pt x="24" y="9"/>
                  </a:lnTo>
                  <a:lnTo>
                    <a:pt x="15" y="17"/>
                  </a:lnTo>
                  <a:lnTo>
                    <a:pt x="12" y="28"/>
                  </a:lnTo>
                  <a:close/>
                </a:path>
              </a:pathLst>
            </a:custGeom>
            <a:solidFill>
              <a:schemeClr val="accent3">
                <a:lumMod val="60000"/>
                <a:lumOff val="40000"/>
              </a:schemeClr>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72" name="Freeform 111">
              <a:extLst>
                <a:ext uri="{FF2B5EF4-FFF2-40B4-BE49-F238E27FC236}">
                  <a16:creationId xmlns:a16="http://schemas.microsoft.com/office/drawing/2014/main" id="{190E1022-C6B9-9240-81C1-879A09C4DCA9}"/>
                </a:ext>
              </a:extLst>
            </p:cNvPr>
            <p:cNvSpPr>
              <a:spLocks/>
            </p:cNvSpPr>
            <p:nvPr/>
          </p:nvSpPr>
          <p:spPr bwMode="auto">
            <a:xfrm>
              <a:off x="3525102" y="4504341"/>
              <a:ext cx="1160376" cy="1417662"/>
            </a:xfrm>
            <a:custGeom>
              <a:avLst/>
              <a:gdLst>
                <a:gd name="T0" fmla="*/ 101 w 286"/>
                <a:gd name="T1" fmla="*/ 213 h 282"/>
                <a:gd name="T2" fmla="*/ 88 w 286"/>
                <a:gd name="T3" fmla="*/ 221 h 282"/>
                <a:gd name="T4" fmla="*/ 78 w 286"/>
                <a:gd name="T5" fmla="*/ 210 h 282"/>
                <a:gd name="T6" fmla="*/ 49 w 286"/>
                <a:gd name="T7" fmla="*/ 201 h 282"/>
                <a:gd name="T8" fmla="*/ 41 w 286"/>
                <a:gd name="T9" fmla="*/ 188 h 282"/>
                <a:gd name="T10" fmla="*/ 27 w 286"/>
                <a:gd name="T11" fmla="*/ 178 h 282"/>
                <a:gd name="T12" fmla="*/ 19 w 286"/>
                <a:gd name="T13" fmla="*/ 182 h 282"/>
                <a:gd name="T14" fmla="*/ 12 w 286"/>
                <a:gd name="T15" fmla="*/ 170 h 282"/>
                <a:gd name="T16" fmla="*/ 11 w 286"/>
                <a:gd name="T17" fmla="*/ 162 h 282"/>
                <a:gd name="T18" fmla="*/ 0 w 286"/>
                <a:gd name="T19" fmla="*/ 146 h 282"/>
                <a:gd name="T20" fmla="*/ 7 w 286"/>
                <a:gd name="T21" fmla="*/ 138 h 282"/>
                <a:gd name="T22" fmla="*/ 5 w 286"/>
                <a:gd name="T23" fmla="*/ 125 h 282"/>
                <a:gd name="T24" fmla="*/ 7 w 286"/>
                <a:gd name="T25" fmla="*/ 113 h 282"/>
                <a:gd name="T26" fmla="*/ 6 w 286"/>
                <a:gd name="T27" fmla="*/ 104 h 282"/>
                <a:gd name="T28" fmla="*/ 9 w 286"/>
                <a:gd name="T29" fmla="*/ 87 h 282"/>
                <a:gd name="T30" fmla="*/ 7 w 286"/>
                <a:gd name="T31" fmla="*/ 77 h 282"/>
                <a:gd name="T32" fmla="*/ 1 w 286"/>
                <a:gd name="T33" fmla="*/ 59 h 282"/>
                <a:gd name="T34" fmla="*/ 10 w 286"/>
                <a:gd name="T35" fmla="*/ 54 h 282"/>
                <a:gd name="T36" fmla="*/ 11 w 286"/>
                <a:gd name="T37" fmla="*/ 45 h 282"/>
                <a:gd name="T38" fmla="*/ 9 w 286"/>
                <a:gd name="T39" fmla="*/ 37 h 282"/>
                <a:gd name="T40" fmla="*/ 21 w 286"/>
                <a:gd name="T41" fmla="*/ 29 h 282"/>
                <a:gd name="T42" fmla="*/ 26 w 286"/>
                <a:gd name="T43" fmla="*/ 22 h 282"/>
                <a:gd name="T44" fmla="*/ 34 w 286"/>
                <a:gd name="T45" fmla="*/ 16 h 282"/>
                <a:gd name="T46" fmla="*/ 35 w 286"/>
                <a:gd name="T47" fmla="*/ 0 h 282"/>
                <a:gd name="T48" fmla="*/ 55 w 286"/>
                <a:gd name="T49" fmla="*/ 7 h 282"/>
                <a:gd name="T50" fmla="*/ 63 w 286"/>
                <a:gd name="T51" fmla="*/ 6 h 282"/>
                <a:gd name="T52" fmla="*/ 77 w 286"/>
                <a:gd name="T53" fmla="*/ 9 h 282"/>
                <a:gd name="T54" fmla="*/ 101 w 286"/>
                <a:gd name="T55" fmla="*/ 18 h 282"/>
                <a:gd name="T56" fmla="*/ 110 w 286"/>
                <a:gd name="T57" fmla="*/ 37 h 282"/>
                <a:gd name="T58" fmla="*/ 126 w 286"/>
                <a:gd name="T59" fmla="*/ 41 h 282"/>
                <a:gd name="T60" fmla="*/ 151 w 286"/>
                <a:gd name="T61" fmla="*/ 50 h 282"/>
                <a:gd name="T62" fmla="*/ 170 w 286"/>
                <a:gd name="T63" fmla="*/ 60 h 282"/>
                <a:gd name="T64" fmla="*/ 178 w 286"/>
                <a:gd name="T65" fmla="*/ 54 h 282"/>
                <a:gd name="T66" fmla="*/ 186 w 286"/>
                <a:gd name="T67" fmla="*/ 45 h 282"/>
                <a:gd name="T68" fmla="*/ 181 w 286"/>
                <a:gd name="T69" fmla="*/ 29 h 282"/>
                <a:gd name="T70" fmla="*/ 186 w 286"/>
                <a:gd name="T71" fmla="*/ 19 h 282"/>
                <a:gd name="T72" fmla="*/ 198 w 286"/>
                <a:gd name="T73" fmla="*/ 9 h 282"/>
                <a:gd name="T74" fmla="*/ 210 w 286"/>
                <a:gd name="T75" fmla="*/ 6 h 282"/>
                <a:gd name="T76" fmla="*/ 234 w 286"/>
                <a:gd name="T77" fmla="*/ 11 h 282"/>
                <a:gd name="T78" fmla="*/ 241 w 286"/>
                <a:gd name="T79" fmla="*/ 20 h 282"/>
                <a:gd name="T80" fmla="*/ 247 w 286"/>
                <a:gd name="T81" fmla="*/ 20 h 282"/>
                <a:gd name="T82" fmla="*/ 253 w 286"/>
                <a:gd name="T83" fmla="*/ 23 h 282"/>
                <a:gd name="T84" fmla="*/ 270 w 286"/>
                <a:gd name="T85" fmla="*/ 26 h 282"/>
                <a:gd name="T86" fmla="*/ 275 w 286"/>
                <a:gd name="T87" fmla="*/ 33 h 282"/>
                <a:gd name="T88" fmla="*/ 270 w 286"/>
                <a:gd name="T89" fmla="*/ 43 h 282"/>
                <a:gd name="T90" fmla="*/ 273 w 286"/>
                <a:gd name="T91" fmla="*/ 51 h 282"/>
                <a:gd name="T92" fmla="*/ 269 w 286"/>
                <a:gd name="T93" fmla="*/ 64 h 282"/>
                <a:gd name="T94" fmla="*/ 275 w 286"/>
                <a:gd name="T95" fmla="*/ 81 h 282"/>
                <a:gd name="T96" fmla="*/ 280 w 286"/>
                <a:gd name="T97" fmla="*/ 155 h 282"/>
                <a:gd name="T98" fmla="*/ 284 w 286"/>
                <a:gd name="T99" fmla="*/ 231 h 282"/>
                <a:gd name="T100" fmla="*/ 286 w 286"/>
                <a:gd name="T101" fmla="*/ 273 h 282"/>
                <a:gd name="T102" fmla="*/ 265 w 286"/>
                <a:gd name="T103" fmla="*/ 273 h 282"/>
                <a:gd name="T104" fmla="*/ 265 w 286"/>
                <a:gd name="T105" fmla="*/ 282 h 282"/>
                <a:gd name="T106" fmla="*/ 192 w 286"/>
                <a:gd name="T107" fmla="*/ 242 h 282"/>
                <a:gd name="T108" fmla="*/ 119 w 286"/>
                <a:gd name="T109" fmla="*/ 202 h 282"/>
                <a:gd name="T110" fmla="*/ 101 w 286"/>
                <a:gd name="T111" fmla="*/ 213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6" h="282">
                  <a:moveTo>
                    <a:pt x="101" y="213"/>
                  </a:moveTo>
                  <a:lnTo>
                    <a:pt x="88" y="221"/>
                  </a:lnTo>
                  <a:lnTo>
                    <a:pt x="78" y="210"/>
                  </a:lnTo>
                  <a:lnTo>
                    <a:pt x="49" y="201"/>
                  </a:lnTo>
                  <a:lnTo>
                    <a:pt x="41" y="188"/>
                  </a:lnTo>
                  <a:lnTo>
                    <a:pt x="27" y="178"/>
                  </a:lnTo>
                  <a:lnTo>
                    <a:pt x="19" y="182"/>
                  </a:lnTo>
                  <a:lnTo>
                    <a:pt x="12" y="170"/>
                  </a:lnTo>
                  <a:lnTo>
                    <a:pt x="11" y="162"/>
                  </a:lnTo>
                  <a:lnTo>
                    <a:pt x="0" y="146"/>
                  </a:lnTo>
                  <a:lnTo>
                    <a:pt x="7" y="138"/>
                  </a:lnTo>
                  <a:lnTo>
                    <a:pt x="5" y="125"/>
                  </a:lnTo>
                  <a:lnTo>
                    <a:pt x="7" y="113"/>
                  </a:lnTo>
                  <a:lnTo>
                    <a:pt x="6" y="104"/>
                  </a:lnTo>
                  <a:lnTo>
                    <a:pt x="9" y="87"/>
                  </a:lnTo>
                  <a:lnTo>
                    <a:pt x="7" y="77"/>
                  </a:lnTo>
                  <a:lnTo>
                    <a:pt x="1" y="59"/>
                  </a:lnTo>
                  <a:lnTo>
                    <a:pt x="10" y="54"/>
                  </a:lnTo>
                  <a:lnTo>
                    <a:pt x="11" y="45"/>
                  </a:lnTo>
                  <a:lnTo>
                    <a:pt x="9" y="37"/>
                  </a:lnTo>
                  <a:lnTo>
                    <a:pt x="21" y="29"/>
                  </a:lnTo>
                  <a:lnTo>
                    <a:pt x="26" y="22"/>
                  </a:lnTo>
                  <a:lnTo>
                    <a:pt x="34" y="16"/>
                  </a:lnTo>
                  <a:lnTo>
                    <a:pt x="35" y="0"/>
                  </a:lnTo>
                  <a:lnTo>
                    <a:pt x="55" y="7"/>
                  </a:lnTo>
                  <a:lnTo>
                    <a:pt x="63" y="6"/>
                  </a:lnTo>
                  <a:lnTo>
                    <a:pt x="77" y="9"/>
                  </a:lnTo>
                  <a:lnTo>
                    <a:pt x="101" y="18"/>
                  </a:lnTo>
                  <a:lnTo>
                    <a:pt x="110" y="37"/>
                  </a:lnTo>
                  <a:lnTo>
                    <a:pt x="126" y="41"/>
                  </a:lnTo>
                  <a:lnTo>
                    <a:pt x="151" y="50"/>
                  </a:lnTo>
                  <a:lnTo>
                    <a:pt x="170" y="60"/>
                  </a:lnTo>
                  <a:lnTo>
                    <a:pt x="178" y="54"/>
                  </a:lnTo>
                  <a:lnTo>
                    <a:pt x="186" y="45"/>
                  </a:lnTo>
                  <a:lnTo>
                    <a:pt x="181" y="29"/>
                  </a:lnTo>
                  <a:lnTo>
                    <a:pt x="186" y="19"/>
                  </a:lnTo>
                  <a:lnTo>
                    <a:pt x="198" y="9"/>
                  </a:lnTo>
                  <a:lnTo>
                    <a:pt x="210" y="6"/>
                  </a:lnTo>
                  <a:lnTo>
                    <a:pt x="234" y="11"/>
                  </a:lnTo>
                  <a:lnTo>
                    <a:pt x="241" y="20"/>
                  </a:lnTo>
                  <a:lnTo>
                    <a:pt x="247" y="20"/>
                  </a:lnTo>
                  <a:lnTo>
                    <a:pt x="253" y="23"/>
                  </a:lnTo>
                  <a:lnTo>
                    <a:pt x="270" y="26"/>
                  </a:lnTo>
                  <a:lnTo>
                    <a:pt x="275" y="33"/>
                  </a:lnTo>
                  <a:lnTo>
                    <a:pt x="270" y="43"/>
                  </a:lnTo>
                  <a:lnTo>
                    <a:pt x="273" y="51"/>
                  </a:lnTo>
                  <a:lnTo>
                    <a:pt x="269" y="64"/>
                  </a:lnTo>
                  <a:lnTo>
                    <a:pt x="275" y="81"/>
                  </a:lnTo>
                  <a:lnTo>
                    <a:pt x="280" y="155"/>
                  </a:lnTo>
                  <a:lnTo>
                    <a:pt x="284" y="231"/>
                  </a:lnTo>
                  <a:lnTo>
                    <a:pt x="286" y="273"/>
                  </a:lnTo>
                  <a:lnTo>
                    <a:pt x="265" y="273"/>
                  </a:lnTo>
                  <a:lnTo>
                    <a:pt x="265" y="282"/>
                  </a:lnTo>
                  <a:lnTo>
                    <a:pt x="192" y="242"/>
                  </a:lnTo>
                  <a:lnTo>
                    <a:pt x="119" y="202"/>
                  </a:lnTo>
                  <a:lnTo>
                    <a:pt x="101" y="213"/>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73" name="Freeform 112">
              <a:extLst>
                <a:ext uri="{FF2B5EF4-FFF2-40B4-BE49-F238E27FC236}">
                  <a16:creationId xmlns:a16="http://schemas.microsoft.com/office/drawing/2014/main" id="{3B66421E-3B80-1342-B298-9E3C75B52581}"/>
                </a:ext>
              </a:extLst>
            </p:cNvPr>
            <p:cNvSpPr>
              <a:spLocks/>
            </p:cNvSpPr>
            <p:nvPr/>
          </p:nvSpPr>
          <p:spPr bwMode="auto">
            <a:xfrm>
              <a:off x="8779246" y="6937487"/>
              <a:ext cx="158233" cy="402174"/>
            </a:xfrm>
            <a:custGeom>
              <a:avLst/>
              <a:gdLst>
                <a:gd name="T0" fmla="*/ 39 w 39"/>
                <a:gd name="T1" fmla="*/ 48 h 80"/>
                <a:gd name="T2" fmla="*/ 37 w 39"/>
                <a:gd name="T3" fmla="*/ 70 h 80"/>
                <a:gd name="T4" fmla="*/ 29 w 39"/>
                <a:gd name="T5" fmla="*/ 76 h 80"/>
                <a:gd name="T6" fmla="*/ 14 w 39"/>
                <a:gd name="T7" fmla="*/ 80 h 80"/>
                <a:gd name="T8" fmla="*/ 4 w 39"/>
                <a:gd name="T9" fmla="*/ 64 h 80"/>
                <a:gd name="T10" fmla="*/ 0 w 39"/>
                <a:gd name="T11" fmla="*/ 34 h 80"/>
                <a:gd name="T12" fmla="*/ 6 w 39"/>
                <a:gd name="T13" fmla="*/ 0 h 80"/>
                <a:gd name="T14" fmla="*/ 19 w 39"/>
                <a:gd name="T15" fmla="*/ 12 h 80"/>
                <a:gd name="T16" fmla="*/ 29 w 39"/>
                <a:gd name="T17" fmla="*/ 26 h 80"/>
                <a:gd name="T18" fmla="*/ 39 w 39"/>
                <a:gd name="T19" fmla="*/ 4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80">
                  <a:moveTo>
                    <a:pt x="39" y="48"/>
                  </a:moveTo>
                  <a:lnTo>
                    <a:pt x="37" y="70"/>
                  </a:lnTo>
                  <a:lnTo>
                    <a:pt x="29" y="76"/>
                  </a:lnTo>
                  <a:lnTo>
                    <a:pt x="14" y="80"/>
                  </a:lnTo>
                  <a:lnTo>
                    <a:pt x="4" y="64"/>
                  </a:lnTo>
                  <a:lnTo>
                    <a:pt x="0" y="34"/>
                  </a:lnTo>
                  <a:lnTo>
                    <a:pt x="6" y="0"/>
                  </a:lnTo>
                  <a:lnTo>
                    <a:pt x="19" y="12"/>
                  </a:lnTo>
                  <a:lnTo>
                    <a:pt x="29" y="26"/>
                  </a:lnTo>
                  <a:lnTo>
                    <a:pt x="39" y="48"/>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74" name="Freeform 114">
              <a:extLst>
                <a:ext uri="{FF2B5EF4-FFF2-40B4-BE49-F238E27FC236}">
                  <a16:creationId xmlns:a16="http://schemas.microsoft.com/office/drawing/2014/main" id="{B29D5344-0930-224A-80BE-45A426D70454}"/>
                </a:ext>
              </a:extLst>
            </p:cNvPr>
            <p:cNvSpPr>
              <a:spLocks/>
            </p:cNvSpPr>
            <p:nvPr/>
          </p:nvSpPr>
          <p:spPr bwMode="auto">
            <a:xfrm>
              <a:off x="4153976" y="2126489"/>
              <a:ext cx="357037" cy="241304"/>
            </a:xfrm>
            <a:custGeom>
              <a:avLst/>
              <a:gdLst>
                <a:gd name="T0" fmla="*/ 31 w 88"/>
                <a:gd name="T1" fmla="*/ 40 h 48"/>
                <a:gd name="T2" fmla="*/ 29 w 88"/>
                <a:gd name="T3" fmla="*/ 35 h 48"/>
                <a:gd name="T4" fmla="*/ 30 w 88"/>
                <a:gd name="T5" fmla="*/ 30 h 48"/>
                <a:gd name="T6" fmla="*/ 22 w 88"/>
                <a:gd name="T7" fmla="*/ 27 h 48"/>
                <a:gd name="T8" fmla="*/ 6 w 88"/>
                <a:gd name="T9" fmla="*/ 23 h 48"/>
                <a:gd name="T10" fmla="*/ 0 w 88"/>
                <a:gd name="T11" fmla="*/ 7 h 48"/>
                <a:gd name="T12" fmla="*/ 17 w 88"/>
                <a:gd name="T13" fmla="*/ 0 h 48"/>
                <a:gd name="T14" fmla="*/ 42 w 88"/>
                <a:gd name="T15" fmla="*/ 2 h 48"/>
                <a:gd name="T16" fmla="*/ 57 w 88"/>
                <a:gd name="T17" fmla="*/ 0 h 48"/>
                <a:gd name="T18" fmla="*/ 60 w 88"/>
                <a:gd name="T19" fmla="*/ 4 h 48"/>
                <a:gd name="T20" fmla="*/ 68 w 88"/>
                <a:gd name="T21" fmla="*/ 5 h 48"/>
                <a:gd name="T22" fmla="*/ 85 w 88"/>
                <a:gd name="T23" fmla="*/ 15 h 48"/>
                <a:gd name="T24" fmla="*/ 88 w 88"/>
                <a:gd name="T25" fmla="*/ 24 h 48"/>
                <a:gd name="T26" fmla="*/ 76 w 88"/>
                <a:gd name="T27" fmla="*/ 30 h 48"/>
                <a:gd name="T28" fmla="*/ 74 w 88"/>
                <a:gd name="T29" fmla="*/ 41 h 48"/>
                <a:gd name="T30" fmla="*/ 58 w 88"/>
                <a:gd name="T31" fmla="*/ 48 h 48"/>
                <a:gd name="T32" fmla="*/ 44 w 88"/>
                <a:gd name="T33" fmla="*/ 48 h 48"/>
                <a:gd name="T34" fmla="*/ 39 w 88"/>
                <a:gd name="T35" fmla="*/ 42 h 48"/>
                <a:gd name="T36" fmla="*/ 31 w 88"/>
                <a:gd name="T37" fmla="*/ 4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 h="48">
                  <a:moveTo>
                    <a:pt x="31" y="40"/>
                  </a:moveTo>
                  <a:lnTo>
                    <a:pt x="29" y="35"/>
                  </a:lnTo>
                  <a:lnTo>
                    <a:pt x="30" y="30"/>
                  </a:lnTo>
                  <a:lnTo>
                    <a:pt x="22" y="27"/>
                  </a:lnTo>
                  <a:lnTo>
                    <a:pt x="6" y="23"/>
                  </a:lnTo>
                  <a:lnTo>
                    <a:pt x="0" y="7"/>
                  </a:lnTo>
                  <a:lnTo>
                    <a:pt x="17" y="0"/>
                  </a:lnTo>
                  <a:lnTo>
                    <a:pt x="42" y="2"/>
                  </a:lnTo>
                  <a:lnTo>
                    <a:pt x="57" y="0"/>
                  </a:lnTo>
                  <a:lnTo>
                    <a:pt x="60" y="4"/>
                  </a:lnTo>
                  <a:lnTo>
                    <a:pt x="68" y="5"/>
                  </a:lnTo>
                  <a:lnTo>
                    <a:pt x="85" y="15"/>
                  </a:lnTo>
                  <a:lnTo>
                    <a:pt x="88" y="24"/>
                  </a:lnTo>
                  <a:lnTo>
                    <a:pt x="76" y="30"/>
                  </a:lnTo>
                  <a:lnTo>
                    <a:pt x="74" y="41"/>
                  </a:lnTo>
                  <a:lnTo>
                    <a:pt x="58" y="48"/>
                  </a:lnTo>
                  <a:lnTo>
                    <a:pt x="44" y="48"/>
                  </a:lnTo>
                  <a:lnTo>
                    <a:pt x="39" y="42"/>
                  </a:lnTo>
                  <a:lnTo>
                    <a:pt x="31" y="40"/>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75" name="Freeform 115">
              <a:extLst>
                <a:ext uri="{FF2B5EF4-FFF2-40B4-BE49-F238E27FC236}">
                  <a16:creationId xmlns:a16="http://schemas.microsoft.com/office/drawing/2014/main" id="{62EDA2C8-069F-F04E-90B6-FEA576A88968}"/>
                </a:ext>
              </a:extLst>
            </p:cNvPr>
            <p:cNvSpPr>
              <a:spLocks/>
            </p:cNvSpPr>
            <p:nvPr/>
          </p:nvSpPr>
          <p:spPr bwMode="auto">
            <a:xfrm>
              <a:off x="3220807" y="2749858"/>
              <a:ext cx="36518" cy="70379"/>
            </a:xfrm>
            <a:custGeom>
              <a:avLst/>
              <a:gdLst>
                <a:gd name="T0" fmla="*/ 6 w 9"/>
                <a:gd name="T1" fmla="*/ 0 h 14"/>
                <a:gd name="T2" fmla="*/ 9 w 9"/>
                <a:gd name="T3" fmla="*/ 5 h 14"/>
                <a:gd name="T4" fmla="*/ 8 w 9"/>
                <a:gd name="T5" fmla="*/ 14 h 14"/>
                <a:gd name="T6" fmla="*/ 4 w 9"/>
                <a:gd name="T7" fmla="*/ 14 h 14"/>
                <a:gd name="T8" fmla="*/ 0 w 9"/>
                <a:gd name="T9" fmla="*/ 13 h 14"/>
                <a:gd name="T10" fmla="*/ 2 w 9"/>
                <a:gd name="T11" fmla="*/ 1 h 14"/>
                <a:gd name="T12" fmla="*/ 6 w 9"/>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9" h="14">
                  <a:moveTo>
                    <a:pt x="6" y="0"/>
                  </a:moveTo>
                  <a:lnTo>
                    <a:pt x="9" y="5"/>
                  </a:lnTo>
                  <a:lnTo>
                    <a:pt x="8" y="14"/>
                  </a:lnTo>
                  <a:lnTo>
                    <a:pt x="4" y="14"/>
                  </a:lnTo>
                  <a:lnTo>
                    <a:pt x="0" y="13"/>
                  </a:lnTo>
                  <a:lnTo>
                    <a:pt x="2" y="1"/>
                  </a:lnTo>
                  <a:lnTo>
                    <a:pt x="6" y="0"/>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76" name="Freeform 116">
              <a:extLst>
                <a:ext uri="{FF2B5EF4-FFF2-40B4-BE49-F238E27FC236}">
                  <a16:creationId xmlns:a16="http://schemas.microsoft.com/office/drawing/2014/main" id="{B8C50FAA-BE03-D742-8A5E-E42052934FB1}"/>
                </a:ext>
              </a:extLst>
            </p:cNvPr>
            <p:cNvSpPr>
              <a:spLocks/>
            </p:cNvSpPr>
            <p:nvPr/>
          </p:nvSpPr>
          <p:spPr bwMode="auto">
            <a:xfrm>
              <a:off x="4149920" y="1965619"/>
              <a:ext cx="442244" cy="236278"/>
            </a:xfrm>
            <a:custGeom>
              <a:avLst/>
              <a:gdLst>
                <a:gd name="T0" fmla="*/ 1 w 109"/>
                <a:gd name="T1" fmla="*/ 39 h 47"/>
                <a:gd name="T2" fmla="*/ 0 w 109"/>
                <a:gd name="T3" fmla="*/ 24 h 47"/>
                <a:gd name="T4" fmla="*/ 5 w 109"/>
                <a:gd name="T5" fmla="*/ 11 h 47"/>
                <a:gd name="T6" fmla="*/ 18 w 109"/>
                <a:gd name="T7" fmla="*/ 5 h 47"/>
                <a:gd name="T8" fmla="*/ 33 w 109"/>
                <a:gd name="T9" fmla="*/ 19 h 47"/>
                <a:gd name="T10" fmla="*/ 45 w 109"/>
                <a:gd name="T11" fmla="*/ 19 h 47"/>
                <a:gd name="T12" fmla="*/ 45 w 109"/>
                <a:gd name="T13" fmla="*/ 4 h 47"/>
                <a:gd name="T14" fmla="*/ 57 w 109"/>
                <a:gd name="T15" fmla="*/ 0 h 47"/>
                <a:gd name="T16" fmla="*/ 64 w 109"/>
                <a:gd name="T17" fmla="*/ 3 h 47"/>
                <a:gd name="T18" fmla="*/ 79 w 109"/>
                <a:gd name="T19" fmla="*/ 10 h 47"/>
                <a:gd name="T20" fmla="*/ 91 w 109"/>
                <a:gd name="T21" fmla="*/ 10 h 47"/>
                <a:gd name="T22" fmla="*/ 99 w 109"/>
                <a:gd name="T23" fmla="*/ 15 h 47"/>
                <a:gd name="T24" fmla="*/ 102 w 109"/>
                <a:gd name="T25" fmla="*/ 24 h 47"/>
                <a:gd name="T26" fmla="*/ 109 w 109"/>
                <a:gd name="T27" fmla="*/ 36 h 47"/>
                <a:gd name="T28" fmla="*/ 94 w 109"/>
                <a:gd name="T29" fmla="*/ 43 h 47"/>
                <a:gd name="T30" fmla="*/ 86 w 109"/>
                <a:gd name="T31" fmla="*/ 47 h 47"/>
                <a:gd name="T32" fmla="*/ 69 w 109"/>
                <a:gd name="T33" fmla="*/ 37 h 47"/>
                <a:gd name="T34" fmla="*/ 61 w 109"/>
                <a:gd name="T35" fmla="*/ 36 h 47"/>
                <a:gd name="T36" fmla="*/ 58 w 109"/>
                <a:gd name="T37" fmla="*/ 32 h 47"/>
                <a:gd name="T38" fmla="*/ 43 w 109"/>
                <a:gd name="T39" fmla="*/ 34 h 47"/>
                <a:gd name="T40" fmla="*/ 18 w 109"/>
                <a:gd name="T41" fmla="*/ 32 h 47"/>
                <a:gd name="T42" fmla="*/ 1 w 109"/>
                <a:gd name="T43" fmla="*/ 3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9" h="47">
                  <a:moveTo>
                    <a:pt x="1" y="39"/>
                  </a:moveTo>
                  <a:lnTo>
                    <a:pt x="0" y="24"/>
                  </a:lnTo>
                  <a:lnTo>
                    <a:pt x="5" y="11"/>
                  </a:lnTo>
                  <a:lnTo>
                    <a:pt x="18" y="5"/>
                  </a:lnTo>
                  <a:lnTo>
                    <a:pt x="33" y="19"/>
                  </a:lnTo>
                  <a:lnTo>
                    <a:pt x="45" y="19"/>
                  </a:lnTo>
                  <a:lnTo>
                    <a:pt x="45" y="4"/>
                  </a:lnTo>
                  <a:lnTo>
                    <a:pt x="57" y="0"/>
                  </a:lnTo>
                  <a:lnTo>
                    <a:pt x="64" y="3"/>
                  </a:lnTo>
                  <a:lnTo>
                    <a:pt x="79" y="10"/>
                  </a:lnTo>
                  <a:lnTo>
                    <a:pt x="91" y="10"/>
                  </a:lnTo>
                  <a:lnTo>
                    <a:pt x="99" y="15"/>
                  </a:lnTo>
                  <a:lnTo>
                    <a:pt x="102" y="24"/>
                  </a:lnTo>
                  <a:lnTo>
                    <a:pt x="109" y="36"/>
                  </a:lnTo>
                  <a:lnTo>
                    <a:pt x="94" y="43"/>
                  </a:lnTo>
                  <a:lnTo>
                    <a:pt x="86" y="47"/>
                  </a:lnTo>
                  <a:lnTo>
                    <a:pt x="69" y="37"/>
                  </a:lnTo>
                  <a:lnTo>
                    <a:pt x="61" y="36"/>
                  </a:lnTo>
                  <a:lnTo>
                    <a:pt x="58" y="32"/>
                  </a:lnTo>
                  <a:lnTo>
                    <a:pt x="43" y="34"/>
                  </a:lnTo>
                  <a:lnTo>
                    <a:pt x="18" y="32"/>
                  </a:lnTo>
                  <a:lnTo>
                    <a:pt x="1" y="39"/>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77" name="Freeform 117">
              <a:extLst>
                <a:ext uri="{FF2B5EF4-FFF2-40B4-BE49-F238E27FC236}">
                  <a16:creationId xmlns:a16="http://schemas.microsoft.com/office/drawing/2014/main" id="{38AE883A-F0C8-F841-839E-A5EDC3F588B6}"/>
                </a:ext>
              </a:extLst>
            </p:cNvPr>
            <p:cNvSpPr>
              <a:spLocks/>
            </p:cNvSpPr>
            <p:nvPr/>
          </p:nvSpPr>
          <p:spPr bwMode="auto">
            <a:xfrm>
              <a:off x="1906421" y="4232858"/>
              <a:ext cx="868096" cy="844578"/>
            </a:xfrm>
            <a:custGeom>
              <a:avLst/>
              <a:gdLst>
                <a:gd name="T0" fmla="*/ 227 w 287"/>
                <a:gd name="T1" fmla="*/ 9 h 297"/>
                <a:gd name="T2" fmla="*/ 261 w 287"/>
                <a:gd name="T3" fmla="*/ 12 h 297"/>
                <a:gd name="T4" fmla="*/ 275 w 287"/>
                <a:gd name="T5" fmla="*/ 25 h 297"/>
                <a:gd name="T6" fmla="*/ 282 w 287"/>
                <a:gd name="T7" fmla="*/ 60 h 297"/>
                <a:gd name="T8" fmla="*/ 284 w 287"/>
                <a:gd name="T9" fmla="*/ 72 h 297"/>
                <a:gd name="T10" fmla="*/ 253 w 287"/>
                <a:gd name="T11" fmla="*/ 84 h 297"/>
                <a:gd name="T12" fmla="*/ 242 w 287"/>
                <a:gd name="T13" fmla="*/ 101 h 297"/>
                <a:gd name="T14" fmla="*/ 214 w 287"/>
                <a:gd name="T15" fmla="*/ 119 h 297"/>
                <a:gd name="T16" fmla="*/ 182 w 287"/>
                <a:gd name="T17" fmla="*/ 128 h 297"/>
                <a:gd name="T18" fmla="*/ 153 w 287"/>
                <a:gd name="T19" fmla="*/ 168 h 297"/>
                <a:gd name="T20" fmla="*/ 150 w 287"/>
                <a:gd name="T21" fmla="*/ 168 h 297"/>
                <a:gd name="T22" fmla="*/ 139 w 287"/>
                <a:gd name="T23" fmla="*/ 180 h 297"/>
                <a:gd name="T24" fmla="*/ 125 w 287"/>
                <a:gd name="T25" fmla="*/ 184 h 297"/>
                <a:gd name="T26" fmla="*/ 104 w 287"/>
                <a:gd name="T27" fmla="*/ 184 h 297"/>
                <a:gd name="T28" fmla="*/ 92 w 287"/>
                <a:gd name="T29" fmla="*/ 202 h 297"/>
                <a:gd name="T30" fmla="*/ 58 w 287"/>
                <a:gd name="T31" fmla="*/ 250 h 297"/>
                <a:gd name="T32" fmla="*/ 43 w 287"/>
                <a:gd name="T33" fmla="*/ 288 h 297"/>
                <a:gd name="T34" fmla="*/ 0 w 287"/>
                <a:gd name="T35" fmla="*/ 297 h 297"/>
                <a:gd name="T36" fmla="*/ 1 w 287"/>
                <a:gd name="T37" fmla="*/ 288 h 297"/>
                <a:gd name="T38" fmla="*/ 14 w 287"/>
                <a:gd name="T39" fmla="*/ 271 h 297"/>
                <a:gd name="T40" fmla="*/ 20 w 287"/>
                <a:gd name="T41" fmla="*/ 249 h 297"/>
                <a:gd name="T42" fmla="*/ 37 w 287"/>
                <a:gd name="T43" fmla="*/ 233 h 297"/>
                <a:gd name="T44" fmla="*/ 42 w 287"/>
                <a:gd name="T45" fmla="*/ 210 h 297"/>
                <a:gd name="T46" fmla="*/ 61 w 287"/>
                <a:gd name="T47" fmla="*/ 189 h 297"/>
                <a:gd name="T48" fmla="*/ 74 w 287"/>
                <a:gd name="T49" fmla="*/ 168 h 297"/>
                <a:gd name="T50" fmla="*/ 99 w 287"/>
                <a:gd name="T51" fmla="*/ 158 h 297"/>
                <a:gd name="T52" fmla="*/ 123 w 287"/>
                <a:gd name="T53" fmla="*/ 138 h 297"/>
                <a:gd name="T54" fmla="*/ 134 w 287"/>
                <a:gd name="T55" fmla="*/ 95 h 297"/>
                <a:gd name="T56" fmla="*/ 144 w 287"/>
                <a:gd name="T57" fmla="*/ 66 h 297"/>
                <a:gd name="T58" fmla="*/ 173 w 287"/>
                <a:gd name="T59" fmla="*/ 43 h 297"/>
                <a:gd name="T60" fmla="*/ 198 w 287"/>
                <a:gd name="T61" fmla="*/ 13 h 297"/>
                <a:gd name="T62" fmla="*/ 217 w 287"/>
                <a:gd name="T63" fmla="*/ 0 h 297"/>
                <a:gd name="connsiteX0" fmla="*/ 7561 w 10000"/>
                <a:gd name="connsiteY0" fmla="*/ 0 h 10000"/>
                <a:gd name="connsiteX1" fmla="*/ 7909 w 10000"/>
                <a:gd name="connsiteY1" fmla="*/ 303 h 10000"/>
                <a:gd name="connsiteX2" fmla="*/ 8502 w 10000"/>
                <a:gd name="connsiteY2" fmla="*/ 236 h 10000"/>
                <a:gd name="connsiteX3" fmla="*/ 9094 w 10000"/>
                <a:gd name="connsiteY3" fmla="*/ 404 h 10000"/>
                <a:gd name="connsiteX4" fmla="*/ 9373 w 10000"/>
                <a:gd name="connsiteY4" fmla="*/ 404 h 10000"/>
                <a:gd name="connsiteX5" fmla="*/ 9582 w 10000"/>
                <a:gd name="connsiteY5" fmla="*/ 842 h 10000"/>
                <a:gd name="connsiteX6" fmla="*/ 9617 w 10000"/>
                <a:gd name="connsiteY6" fmla="*/ 1279 h 10000"/>
                <a:gd name="connsiteX7" fmla="*/ 9826 w 10000"/>
                <a:gd name="connsiteY7" fmla="*/ 2020 h 10000"/>
                <a:gd name="connsiteX8" fmla="*/ 10000 w 10000"/>
                <a:gd name="connsiteY8" fmla="*/ 2155 h 10000"/>
                <a:gd name="connsiteX9" fmla="*/ 9895 w 10000"/>
                <a:gd name="connsiteY9" fmla="*/ 2424 h 10000"/>
                <a:gd name="connsiteX10" fmla="*/ 9094 w 10000"/>
                <a:gd name="connsiteY10" fmla="*/ 2559 h 10000"/>
                <a:gd name="connsiteX11" fmla="*/ 8815 w 10000"/>
                <a:gd name="connsiteY11" fmla="*/ 2828 h 10000"/>
                <a:gd name="connsiteX12" fmla="*/ 8432 w 10000"/>
                <a:gd name="connsiteY12" fmla="*/ 2862 h 10000"/>
                <a:gd name="connsiteX13" fmla="*/ 8432 w 10000"/>
                <a:gd name="connsiteY13" fmla="*/ 3401 h 10000"/>
                <a:gd name="connsiteX14" fmla="*/ 7700 w 10000"/>
                <a:gd name="connsiteY14" fmla="*/ 3670 h 10000"/>
                <a:gd name="connsiteX15" fmla="*/ 7456 w 10000"/>
                <a:gd name="connsiteY15" fmla="*/ 4007 h 10000"/>
                <a:gd name="connsiteX16" fmla="*/ 6969 w 10000"/>
                <a:gd name="connsiteY16" fmla="*/ 4209 h 10000"/>
                <a:gd name="connsiteX17" fmla="*/ 6341 w 10000"/>
                <a:gd name="connsiteY17" fmla="*/ 4310 h 10000"/>
                <a:gd name="connsiteX18" fmla="*/ 5331 w 10000"/>
                <a:gd name="connsiteY18" fmla="*/ 4815 h 10000"/>
                <a:gd name="connsiteX19" fmla="*/ 5331 w 10000"/>
                <a:gd name="connsiteY19" fmla="*/ 5657 h 10000"/>
                <a:gd name="connsiteX20" fmla="*/ 5226 w 10000"/>
                <a:gd name="connsiteY20" fmla="*/ 5657 h 10000"/>
                <a:gd name="connsiteX21" fmla="*/ 5226 w 10000"/>
                <a:gd name="connsiteY21" fmla="*/ 5657 h 10000"/>
                <a:gd name="connsiteX22" fmla="*/ 5226 w 10000"/>
                <a:gd name="connsiteY22" fmla="*/ 6027 h 10000"/>
                <a:gd name="connsiteX23" fmla="*/ 4843 w 10000"/>
                <a:gd name="connsiteY23" fmla="*/ 6061 h 10000"/>
                <a:gd name="connsiteX24" fmla="*/ 4634 w 10000"/>
                <a:gd name="connsiteY24" fmla="*/ 6195 h 10000"/>
                <a:gd name="connsiteX25" fmla="*/ 4355 w 10000"/>
                <a:gd name="connsiteY25" fmla="*/ 6195 h 10000"/>
                <a:gd name="connsiteX26" fmla="*/ 4146 w 10000"/>
                <a:gd name="connsiteY26" fmla="*/ 6128 h 10000"/>
                <a:gd name="connsiteX27" fmla="*/ 3624 w 10000"/>
                <a:gd name="connsiteY27" fmla="*/ 6195 h 10000"/>
                <a:gd name="connsiteX28" fmla="*/ 3415 w 10000"/>
                <a:gd name="connsiteY28" fmla="*/ 6734 h 10000"/>
                <a:gd name="connsiteX29" fmla="*/ 3206 w 10000"/>
                <a:gd name="connsiteY29" fmla="*/ 6801 h 10000"/>
                <a:gd name="connsiteX30" fmla="*/ 2892 w 10000"/>
                <a:gd name="connsiteY30" fmla="*/ 7677 h 10000"/>
                <a:gd name="connsiteX31" fmla="*/ 2021 w 10000"/>
                <a:gd name="connsiteY31" fmla="*/ 8418 h 10000"/>
                <a:gd name="connsiteX32" fmla="*/ 1777 w 10000"/>
                <a:gd name="connsiteY32" fmla="*/ 9394 h 10000"/>
                <a:gd name="connsiteX33" fmla="*/ 1498 w 10000"/>
                <a:gd name="connsiteY33" fmla="*/ 9697 h 10000"/>
                <a:gd name="connsiteX34" fmla="*/ 1429 w 10000"/>
                <a:gd name="connsiteY34" fmla="*/ 9966 h 10000"/>
                <a:gd name="connsiteX35" fmla="*/ 0 w 10000"/>
                <a:gd name="connsiteY35" fmla="*/ 10000 h 10000"/>
                <a:gd name="connsiteX36" fmla="*/ 35 w 10000"/>
                <a:gd name="connsiteY36" fmla="*/ 9697 h 10000"/>
                <a:gd name="connsiteX37" fmla="*/ 279 w 10000"/>
                <a:gd name="connsiteY37" fmla="*/ 9495 h 10000"/>
                <a:gd name="connsiteX38" fmla="*/ 488 w 10000"/>
                <a:gd name="connsiteY38" fmla="*/ 9125 h 10000"/>
                <a:gd name="connsiteX39" fmla="*/ 453 w 10000"/>
                <a:gd name="connsiteY39" fmla="*/ 8889 h 10000"/>
                <a:gd name="connsiteX40" fmla="*/ 697 w 10000"/>
                <a:gd name="connsiteY40" fmla="*/ 8384 h 10000"/>
                <a:gd name="connsiteX41" fmla="*/ 1045 w 10000"/>
                <a:gd name="connsiteY41" fmla="*/ 7946 h 10000"/>
                <a:gd name="connsiteX42" fmla="*/ 1289 w 10000"/>
                <a:gd name="connsiteY42" fmla="*/ 7845 h 10000"/>
                <a:gd name="connsiteX43" fmla="*/ 1463 w 10000"/>
                <a:gd name="connsiteY43" fmla="*/ 7441 h 10000"/>
                <a:gd name="connsiteX44" fmla="*/ 1463 w 10000"/>
                <a:gd name="connsiteY44" fmla="*/ 7071 h 10000"/>
                <a:gd name="connsiteX45" fmla="*/ 1707 w 10000"/>
                <a:gd name="connsiteY45" fmla="*/ 6633 h 10000"/>
                <a:gd name="connsiteX46" fmla="*/ 2125 w 10000"/>
                <a:gd name="connsiteY46" fmla="*/ 6364 h 10000"/>
                <a:gd name="connsiteX47" fmla="*/ 2544 w 10000"/>
                <a:gd name="connsiteY47" fmla="*/ 5657 h 10000"/>
                <a:gd name="connsiteX48" fmla="*/ 2578 w 10000"/>
                <a:gd name="connsiteY48" fmla="*/ 5657 h 10000"/>
                <a:gd name="connsiteX49" fmla="*/ 2892 w 10000"/>
                <a:gd name="connsiteY49" fmla="*/ 5387 h 10000"/>
                <a:gd name="connsiteX50" fmla="*/ 3449 w 10000"/>
                <a:gd name="connsiteY50" fmla="*/ 5320 h 10000"/>
                <a:gd name="connsiteX51" fmla="*/ 3972 w 10000"/>
                <a:gd name="connsiteY51" fmla="*/ 4848 h 10000"/>
                <a:gd name="connsiteX52" fmla="*/ 4286 w 10000"/>
                <a:gd name="connsiteY52" fmla="*/ 4646 h 10000"/>
                <a:gd name="connsiteX53" fmla="*/ 4808 w 10000"/>
                <a:gd name="connsiteY53" fmla="*/ 4074 h 10000"/>
                <a:gd name="connsiteX54" fmla="*/ 4669 w 10000"/>
                <a:gd name="connsiteY54" fmla="*/ 3199 h 10000"/>
                <a:gd name="connsiteX55" fmla="*/ 4913 w 10000"/>
                <a:gd name="connsiteY55" fmla="*/ 2593 h 10000"/>
                <a:gd name="connsiteX56" fmla="*/ 5017 w 10000"/>
                <a:gd name="connsiteY56" fmla="*/ 2222 h 10000"/>
                <a:gd name="connsiteX57" fmla="*/ 5436 w 10000"/>
                <a:gd name="connsiteY57" fmla="*/ 1751 h 10000"/>
                <a:gd name="connsiteX58" fmla="*/ 6028 w 10000"/>
                <a:gd name="connsiteY58" fmla="*/ 1448 h 10000"/>
                <a:gd name="connsiteX59" fmla="*/ 6481 w 10000"/>
                <a:gd name="connsiteY59" fmla="*/ 1145 h 10000"/>
                <a:gd name="connsiteX60" fmla="*/ 6899 w 10000"/>
                <a:gd name="connsiteY60" fmla="*/ 438 h 10000"/>
                <a:gd name="connsiteX61" fmla="*/ 7108 w 10000"/>
                <a:gd name="connsiteY61" fmla="*/ 0 h 10000"/>
                <a:gd name="connsiteX62" fmla="*/ 7561 w 10000"/>
                <a:gd name="connsiteY62" fmla="*/ 0 h 10000"/>
                <a:gd name="connsiteX0" fmla="*/ 7561 w 10000"/>
                <a:gd name="connsiteY0" fmla="*/ 0 h 10000"/>
                <a:gd name="connsiteX1" fmla="*/ 7909 w 10000"/>
                <a:gd name="connsiteY1" fmla="*/ 303 h 10000"/>
                <a:gd name="connsiteX2" fmla="*/ 8502 w 10000"/>
                <a:gd name="connsiteY2" fmla="*/ 236 h 10000"/>
                <a:gd name="connsiteX3" fmla="*/ 9094 w 10000"/>
                <a:gd name="connsiteY3" fmla="*/ 404 h 10000"/>
                <a:gd name="connsiteX4" fmla="*/ 9373 w 10000"/>
                <a:gd name="connsiteY4" fmla="*/ 404 h 10000"/>
                <a:gd name="connsiteX5" fmla="*/ 9582 w 10000"/>
                <a:gd name="connsiteY5" fmla="*/ 842 h 10000"/>
                <a:gd name="connsiteX6" fmla="*/ 9617 w 10000"/>
                <a:gd name="connsiteY6" fmla="*/ 1279 h 10000"/>
                <a:gd name="connsiteX7" fmla="*/ 9826 w 10000"/>
                <a:gd name="connsiteY7" fmla="*/ 2020 h 10000"/>
                <a:gd name="connsiteX8" fmla="*/ 10000 w 10000"/>
                <a:gd name="connsiteY8" fmla="*/ 2155 h 10000"/>
                <a:gd name="connsiteX9" fmla="*/ 9895 w 10000"/>
                <a:gd name="connsiteY9" fmla="*/ 2424 h 10000"/>
                <a:gd name="connsiteX10" fmla="*/ 9094 w 10000"/>
                <a:gd name="connsiteY10" fmla="*/ 2559 h 10000"/>
                <a:gd name="connsiteX11" fmla="*/ 8815 w 10000"/>
                <a:gd name="connsiteY11" fmla="*/ 2828 h 10000"/>
                <a:gd name="connsiteX12" fmla="*/ 8432 w 10000"/>
                <a:gd name="connsiteY12" fmla="*/ 2862 h 10000"/>
                <a:gd name="connsiteX13" fmla="*/ 8432 w 10000"/>
                <a:gd name="connsiteY13" fmla="*/ 3401 h 10000"/>
                <a:gd name="connsiteX14" fmla="*/ 7700 w 10000"/>
                <a:gd name="connsiteY14" fmla="*/ 3670 h 10000"/>
                <a:gd name="connsiteX15" fmla="*/ 7456 w 10000"/>
                <a:gd name="connsiteY15" fmla="*/ 4007 h 10000"/>
                <a:gd name="connsiteX16" fmla="*/ 6969 w 10000"/>
                <a:gd name="connsiteY16" fmla="*/ 4209 h 10000"/>
                <a:gd name="connsiteX17" fmla="*/ 6341 w 10000"/>
                <a:gd name="connsiteY17" fmla="*/ 4310 h 10000"/>
                <a:gd name="connsiteX18" fmla="*/ 5331 w 10000"/>
                <a:gd name="connsiteY18" fmla="*/ 4815 h 10000"/>
                <a:gd name="connsiteX19" fmla="*/ 5331 w 10000"/>
                <a:gd name="connsiteY19" fmla="*/ 5657 h 10000"/>
                <a:gd name="connsiteX20" fmla="*/ 5226 w 10000"/>
                <a:gd name="connsiteY20" fmla="*/ 5657 h 10000"/>
                <a:gd name="connsiteX21" fmla="*/ 5226 w 10000"/>
                <a:gd name="connsiteY21" fmla="*/ 5657 h 10000"/>
                <a:gd name="connsiteX22" fmla="*/ 5226 w 10000"/>
                <a:gd name="connsiteY22" fmla="*/ 6027 h 10000"/>
                <a:gd name="connsiteX23" fmla="*/ 4843 w 10000"/>
                <a:gd name="connsiteY23" fmla="*/ 6061 h 10000"/>
                <a:gd name="connsiteX24" fmla="*/ 4634 w 10000"/>
                <a:gd name="connsiteY24" fmla="*/ 6195 h 10000"/>
                <a:gd name="connsiteX25" fmla="*/ 4355 w 10000"/>
                <a:gd name="connsiteY25" fmla="*/ 6195 h 10000"/>
                <a:gd name="connsiteX26" fmla="*/ 4146 w 10000"/>
                <a:gd name="connsiteY26" fmla="*/ 6128 h 10000"/>
                <a:gd name="connsiteX27" fmla="*/ 3624 w 10000"/>
                <a:gd name="connsiteY27" fmla="*/ 6195 h 10000"/>
                <a:gd name="connsiteX28" fmla="*/ 3415 w 10000"/>
                <a:gd name="connsiteY28" fmla="*/ 6734 h 10000"/>
                <a:gd name="connsiteX29" fmla="*/ 3206 w 10000"/>
                <a:gd name="connsiteY29" fmla="*/ 6801 h 10000"/>
                <a:gd name="connsiteX30" fmla="*/ 2892 w 10000"/>
                <a:gd name="connsiteY30" fmla="*/ 7677 h 10000"/>
                <a:gd name="connsiteX31" fmla="*/ 2021 w 10000"/>
                <a:gd name="connsiteY31" fmla="*/ 8418 h 10000"/>
                <a:gd name="connsiteX32" fmla="*/ 1777 w 10000"/>
                <a:gd name="connsiteY32" fmla="*/ 9394 h 10000"/>
                <a:gd name="connsiteX33" fmla="*/ 1498 w 10000"/>
                <a:gd name="connsiteY33" fmla="*/ 9697 h 10000"/>
                <a:gd name="connsiteX34" fmla="*/ 0 w 10000"/>
                <a:gd name="connsiteY34" fmla="*/ 10000 h 10000"/>
                <a:gd name="connsiteX35" fmla="*/ 35 w 10000"/>
                <a:gd name="connsiteY35" fmla="*/ 9697 h 10000"/>
                <a:gd name="connsiteX36" fmla="*/ 279 w 10000"/>
                <a:gd name="connsiteY36" fmla="*/ 9495 h 10000"/>
                <a:gd name="connsiteX37" fmla="*/ 488 w 10000"/>
                <a:gd name="connsiteY37" fmla="*/ 9125 h 10000"/>
                <a:gd name="connsiteX38" fmla="*/ 453 w 10000"/>
                <a:gd name="connsiteY38" fmla="*/ 8889 h 10000"/>
                <a:gd name="connsiteX39" fmla="*/ 697 w 10000"/>
                <a:gd name="connsiteY39" fmla="*/ 8384 h 10000"/>
                <a:gd name="connsiteX40" fmla="*/ 1045 w 10000"/>
                <a:gd name="connsiteY40" fmla="*/ 7946 h 10000"/>
                <a:gd name="connsiteX41" fmla="*/ 1289 w 10000"/>
                <a:gd name="connsiteY41" fmla="*/ 7845 h 10000"/>
                <a:gd name="connsiteX42" fmla="*/ 1463 w 10000"/>
                <a:gd name="connsiteY42" fmla="*/ 7441 h 10000"/>
                <a:gd name="connsiteX43" fmla="*/ 1463 w 10000"/>
                <a:gd name="connsiteY43" fmla="*/ 7071 h 10000"/>
                <a:gd name="connsiteX44" fmla="*/ 1707 w 10000"/>
                <a:gd name="connsiteY44" fmla="*/ 6633 h 10000"/>
                <a:gd name="connsiteX45" fmla="*/ 2125 w 10000"/>
                <a:gd name="connsiteY45" fmla="*/ 6364 h 10000"/>
                <a:gd name="connsiteX46" fmla="*/ 2544 w 10000"/>
                <a:gd name="connsiteY46" fmla="*/ 5657 h 10000"/>
                <a:gd name="connsiteX47" fmla="*/ 2578 w 10000"/>
                <a:gd name="connsiteY47" fmla="*/ 5657 h 10000"/>
                <a:gd name="connsiteX48" fmla="*/ 2892 w 10000"/>
                <a:gd name="connsiteY48" fmla="*/ 5387 h 10000"/>
                <a:gd name="connsiteX49" fmla="*/ 3449 w 10000"/>
                <a:gd name="connsiteY49" fmla="*/ 5320 h 10000"/>
                <a:gd name="connsiteX50" fmla="*/ 3972 w 10000"/>
                <a:gd name="connsiteY50" fmla="*/ 4848 h 10000"/>
                <a:gd name="connsiteX51" fmla="*/ 4286 w 10000"/>
                <a:gd name="connsiteY51" fmla="*/ 4646 h 10000"/>
                <a:gd name="connsiteX52" fmla="*/ 4808 w 10000"/>
                <a:gd name="connsiteY52" fmla="*/ 4074 h 10000"/>
                <a:gd name="connsiteX53" fmla="*/ 4669 w 10000"/>
                <a:gd name="connsiteY53" fmla="*/ 3199 h 10000"/>
                <a:gd name="connsiteX54" fmla="*/ 4913 w 10000"/>
                <a:gd name="connsiteY54" fmla="*/ 2593 h 10000"/>
                <a:gd name="connsiteX55" fmla="*/ 5017 w 10000"/>
                <a:gd name="connsiteY55" fmla="*/ 2222 h 10000"/>
                <a:gd name="connsiteX56" fmla="*/ 5436 w 10000"/>
                <a:gd name="connsiteY56" fmla="*/ 1751 h 10000"/>
                <a:gd name="connsiteX57" fmla="*/ 6028 w 10000"/>
                <a:gd name="connsiteY57" fmla="*/ 1448 h 10000"/>
                <a:gd name="connsiteX58" fmla="*/ 6481 w 10000"/>
                <a:gd name="connsiteY58" fmla="*/ 1145 h 10000"/>
                <a:gd name="connsiteX59" fmla="*/ 6899 w 10000"/>
                <a:gd name="connsiteY59" fmla="*/ 438 h 10000"/>
                <a:gd name="connsiteX60" fmla="*/ 7108 w 10000"/>
                <a:gd name="connsiteY60" fmla="*/ 0 h 10000"/>
                <a:gd name="connsiteX61" fmla="*/ 7561 w 10000"/>
                <a:gd name="connsiteY61" fmla="*/ 0 h 10000"/>
                <a:gd name="connsiteX0" fmla="*/ 7561 w 10000"/>
                <a:gd name="connsiteY0" fmla="*/ 0 h 10000"/>
                <a:gd name="connsiteX1" fmla="*/ 7909 w 10000"/>
                <a:gd name="connsiteY1" fmla="*/ 303 h 10000"/>
                <a:gd name="connsiteX2" fmla="*/ 8502 w 10000"/>
                <a:gd name="connsiteY2" fmla="*/ 236 h 10000"/>
                <a:gd name="connsiteX3" fmla="*/ 9094 w 10000"/>
                <a:gd name="connsiteY3" fmla="*/ 404 h 10000"/>
                <a:gd name="connsiteX4" fmla="*/ 9373 w 10000"/>
                <a:gd name="connsiteY4" fmla="*/ 404 h 10000"/>
                <a:gd name="connsiteX5" fmla="*/ 9582 w 10000"/>
                <a:gd name="connsiteY5" fmla="*/ 842 h 10000"/>
                <a:gd name="connsiteX6" fmla="*/ 9617 w 10000"/>
                <a:gd name="connsiteY6" fmla="*/ 1279 h 10000"/>
                <a:gd name="connsiteX7" fmla="*/ 9826 w 10000"/>
                <a:gd name="connsiteY7" fmla="*/ 2020 h 10000"/>
                <a:gd name="connsiteX8" fmla="*/ 10000 w 10000"/>
                <a:gd name="connsiteY8" fmla="*/ 2155 h 10000"/>
                <a:gd name="connsiteX9" fmla="*/ 9895 w 10000"/>
                <a:gd name="connsiteY9" fmla="*/ 2424 h 10000"/>
                <a:gd name="connsiteX10" fmla="*/ 9094 w 10000"/>
                <a:gd name="connsiteY10" fmla="*/ 2559 h 10000"/>
                <a:gd name="connsiteX11" fmla="*/ 8815 w 10000"/>
                <a:gd name="connsiteY11" fmla="*/ 2828 h 10000"/>
                <a:gd name="connsiteX12" fmla="*/ 8432 w 10000"/>
                <a:gd name="connsiteY12" fmla="*/ 2862 h 10000"/>
                <a:gd name="connsiteX13" fmla="*/ 8432 w 10000"/>
                <a:gd name="connsiteY13" fmla="*/ 3401 h 10000"/>
                <a:gd name="connsiteX14" fmla="*/ 7700 w 10000"/>
                <a:gd name="connsiteY14" fmla="*/ 3670 h 10000"/>
                <a:gd name="connsiteX15" fmla="*/ 7456 w 10000"/>
                <a:gd name="connsiteY15" fmla="*/ 4007 h 10000"/>
                <a:gd name="connsiteX16" fmla="*/ 6969 w 10000"/>
                <a:gd name="connsiteY16" fmla="*/ 4209 h 10000"/>
                <a:gd name="connsiteX17" fmla="*/ 6341 w 10000"/>
                <a:gd name="connsiteY17" fmla="*/ 4310 h 10000"/>
                <a:gd name="connsiteX18" fmla="*/ 5331 w 10000"/>
                <a:gd name="connsiteY18" fmla="*/ 4815 h 10000"/>
                <a:gd name="connsiteX19" fmla="*/ 5331 w 10000"/>
                <a:gd name="connsiteY19" fmla="*/ 5657 h 10000"/>
                <a:gd name="connsiteX20" fmla="*/ 5226 w 10000"/>
                <a:gd name="connsiteY20" fmla="*/ 5657 h 10000"/>
                <a:gd name="connsiteX21" fmla="*/ 5226 w 10000"/>
                <a:gd name="connsiteY21" fmla="*/ 5657 h 10000"/>
                <a:gd name="connsiteX22" fmla="*/ 5226 w 10000"/>
                <a:gd name="connsiteY22" fmla="*/ 6027 h 10000"/>
                <a:gd name="connsiteX23" fmla="*/ 4843 w 10000"/>
                <a:gd name="connsiteY23" fmla="*/ 6061 h 10000"/>
                <a:gd name="connsiteX24" fmla="*/ 4634 w 10000"/>
                <a:gd name="connsiteY24" fmla="*/ 6195 h 10000"/>
                <a:gd name="connsiteX25" fmla="*/ 4355 w 10000"/>
                <a:gd name="connsiteY25" fmla="*/ 6195 h 10000"/>
                <a:gd name="connsiteX26" fmla="*/ 4146 w 10000"/>
                <a:gd name="connsiteY26" fmla="*/ 6128 h 10000"/>
                <a:gd name="connsiteX27" fmla="*/ 3624 w 10000"/>
                <a:gd name="connsiteY27" fmla="*/ 6195 h 10000"/>
                <a:gd name="connsiteX28" fmla="*/ 3415 w 10000"/>
                <a:gd name="connsiteY28" fmla="*/ 6734 h 10000"/>
                <a:gd name="connsiteX29" fmla="*/ 3206 w 10000"/>
                <a:gd name="connsiteY29" fmla="*/ 6801 h 10000"/>
                <a:gd name="connsiteX30" fmla="*/ 2892 w 10000"/>
                <a:gd name="connsiteY30" fmla="*/ 7677 h 10000"/>
                <a:gd name="connsiteX31" fmla="*/ 2021 w 10000"/>
                <a:gd name="connsiteY31" fmla="*/ 8418 h 10000"/>
                <a:gd name="connsiteX32" fmla="*/ 1777 w 10000"/>
                <a:gd name="connsiteY32" fmla="*/ 9394 h 10000"/>
                <a:gd name="connsiteX33" fmla="*/ 0 w 10000"/>
                <a:gd name="connsiteY33" fmla="*/ 10000 h 10000"/>
                <a:gd name="connsiteX34" fmla="*/ 35 w 10000"/>
                <a:gd name="connsiteY34" fmla="*/ 9697 h 10000"/>
                <a:gd name="connsiteX35" fmla="*/ 279 w 10000"/>
                <a:gd name="connsiteY35" fmla="*/ 9495 h 10000"/>
                <a:gd name="connsiteX36" fmla="*/ 488 w 10000"/>
                <a:gd name="connsiteY36" fmla="*/ 9125 h 10000"/>
                <a:gd name="connsiteX37" fmla="*/ 453 w 10000"/>
                <a:gd name="connsiteY37" fmla="*/ 8889 h 10000"/>
                <a:gd name="connsiteX38" fmla="*/ 697 w 10000"/>
                <a:gd name="connsiteY38" fmla="*/ 8384 h 10000"/>
                <a:gd name="connsiteX39" fmla="*/ 1045 w 10000"/>
                <a:gd name="connsiteY39" fmla="*/ 7946 h 10000"/>
                <a:gd name="connsiteX40" fmla="*/ 1289 w 10000"/>
                <a:gd name="connsiteY40" fmla="*/ 7845 h 10000"/>
                <a:gd name="connsiteX41" fmla="*/ 1463 w 10000"/>
                <a:gd name="connsiteY41" fmla="*/ 7441 h 10000"/>
                <a:gd name="connsiteX42" fmla="*/ 1463 w 10000"/>
                <a:gd name="connsiteY42" fmla="*/ 7071 h 10000"/>
                <a:gd name="connsiteX43" fmla="*/ 1707 w 10000"/>
                <a:gd name="connsiteY43" fmla="*/ 6633 h 10000"/>
                <a:gd name="connsiteX44" fmla="*/ 2125 w 10000"/>
                <a:gd name="connsiteY44" fmla="*/ 6364 h 10000"/>
                <a:gd name="connsiteX45" fmla="*/ 2544 w 10000"/>
                <a:gd name="connsiteY45" fmla="*/ 5657 h 10000"/>
                <a:gd name="connsiteX46" fmla="*/ 2578 w 10000"/>
                <a:gd name="connsiteY46" fmla="*/ 5657 h 10000"/>
                <a:gd name="connsiteX47" fmla="*/ 2892 w 10000"/>
                <a:gd name="connsiteY47" fmla="*/ 5387 h 10000"/>
                <a:gd name="connsiteX48" fmla="*/ 3449 w 10000"/>
                <a:gd name="connsiteY48" fmla="*/ 5320 h 10000"/>
                <a:gd name="connsiteX49" fmla="*/ 3972 w 10000"/>
                <a:gd name="connsiteY49" fmla="*/ 4848 h 10000"/>
                <a:gd name="connsiteX50" fmla="*/ 4286 w 10000"/>
                <a:gd name="connsiteY50" fmla="*/ 4646 h 10000"/>
                <a:gd name="connsiteX51" fmla="*/ 4808 w 10000"/>
                <a:gd name="connsiteY51" fmla="*/ 4074 h 10000"/>
                <a:gd name="connsiteX52" fmla="*/ 4669 w 10000"/>
                <a:gd name="connsiteY52" fmla="*/ 3199 h 10000"/>
                <a:gd name="connsiteX53" fmla="*/ 4913 w 10000"/>
                <a:gd name="connsiteY53" fmla="*/ 2593 h 10000"/>
                <a:gd name="connsiteX54" fmla="*/ 5017 w 10000"/>
                <a:gd name="connsiteY54" fmla="*/ 2222 h 10000"/>
                <a:gd name="connsiteX55" fmla="*/ 5436 w 10000"/>
                <a:gd name="connsiteY55" fmla="*/ 1751 h 10000"/>
                <a:gd name="connsiteX56" fmla="*/ 6028 w 10000"/>
                <a:gd name="connsiteY56" fmla="*/ 1448 h 10000"/>
                <a:gd name="connsiteX57" fmla="*/ 6481 w 10000"/>
                <a:gd name="connsiteY57" fmla="*/ 1145 h 10000"/>
                <a:gd name="connsiteX58" fmla="*/ 6899 w 10000"/>
                <a:gd name="connsiteY58" fmla="*/ 438 h 10000"/>
                <a:gd name="connsiteX59" fmla="*/ 7108 w 10000"/>
                <a:gd name="connsiteY59" fmla="*/ 0 h 10000"/>
                <a:gd name="connsiteX60" fmla="*/ 7561 w 10000"/>
                <a:gd name="connsiteY60" fmla="*/ 0 h 10000"/>
                <a:gd name="connsiteX0" fmla="*/ 7526 w 9965"/>
                <a:gd name="connsiteY0" fmla="*/ 0 h 9697"/>
                <a:gd name="connsiteX1" fmla="*/ 7874 w 9965"/>
                <a:gd name="connsiteY1" fmla="*/ 303 h 9697"/>
                <a:gd name="connsiteX2" fmla="*/ 8467 w 9965"/>
                <a:gd name="connsiteY2" fmla="*/ 236 h 9697"/>
                <a:gd name="connsiteX3" fmla="*/ 9059 w 9965"/>
                <a:gd name="connsiteY3" fmla="*/ 404 h 9697"/>
                <a:gd name="connsiteX4" fmla="*/ 9338 w 9965"/>
                <a:gd name="connsiteY4" fmla="*/ 404 h 9697"/>
                <a:gd name="connsiteX5" fmla="*/ 9547 w 9965"/>
                <a:gd name="connsiteY5" fmla="*/ 842 h 9697"/>
                <a:gd name="connsiteX6" fmla="*/ 9582 w 9965"/>
                <a:gd name="connsiteY6" fmla="*/ 1279 h 9697"/>
                <a:gd name="connsiteX7" fmla="*/ 9791 w 9965"/>
                <a:gd name="connsiteY7" fmla="*/ 2020 h 9697"/>
                <a:gd name="connsiteX8" fmla="*/ 9965 w 9965"/>
                <a:gd name="connsiteY8" fmla="*/ 2155 h 9697"/>
                <a:gd name="connsiteX9" fmla="*/ 9860 w 9965"/>
                <a:gd name="connsiteY9" fmla="*/ 2424 h 9697"/>
                <a:gd name="connsiteX10" fmla="*/ 9059 w 9965"/>
                <a:gd name="connsiteY10" fmla="*/ 2559 h 9697"/>
                <a:gd name="connsiteX11" fmla="*/ 8780 w 9965"/>
                <a:gd name="connsiteY11" fmla="*/ 2828 h 9697"/>
                <a:gd name="connsiteX12" fmla="*/ 8397 w 9965"/>
                <a:gd name="connsiteY12" fmla="*/ 2862 h 9697"/>
                <a:gd name="connsiteX13" fmla="*/ 8397 w 9965"/>
                <a:gd name="connsiteY13" fmla="*/ 3401 h 9697"/>
                <a:gd name="connsiteX14" fmla="*/ 7665 w 9965"/>
                <a:gd name="connsiteY14" fmla="*/ 3670 h 9697"/>
                <a:gd name="connsiteX15" fmla="*/ 7421 w 9965"/>
                <a:gd name="connsiteY15" fmla="*/ 4007 h 9697"/>
                <a:gd name="connsiteX16" fmla="*/ 6934 w 9965"/>
                <a:gd name="connsiteY16" fmla="*/ 4209 h 9697"/>
                <a:gd name="connsiteX17" fmla="*/ 6306 w 9965"/>
                <a:gd name="connsiteY17" fmla="*/ 4310 h 9697"/>
                <a:gd name="connsiteX18" fmla="*/ 5296 w 9965"/>
                <a:gd name="connsiteY18" fmla="*/ 4815 h 9697"/>
                <a:gd name="connsiteX19" fmla="*/ 5296 w 9965"/>
                <a:gd name="connsiteY19" fmla="*/ 5657 h 9697"/>
                <a:gd name="connsiteX20" fmla="*/ 5191 w 9965"/>
                <a:gd name="connsiteY20" fmla="*/ 5657 h 9697"/>
                <a:gd name="connsiteX21" fmla="*/ 5191 w 9965"/>
                <a:gd name="connsiteY21" fmla="*/ 5657 h 9697"/>
                <a:gd name="connsiteX22" fmla="*/ 5191 w 9965"/>
                <a:gd name="connsiteY22" fmla="*/ 6027 h 9697"/>
                <a:gd name="connsiteX23" fmla="*/ 4808 w 9965"/>
                <a:gd name="connsiteY23" fmla="*/ 6061 h 9697"/>
                <a:gd name="connsiteX24" fmla="*/ 4599 w 9965"/>
                <a:gd name="connsiteY24" fmla="*/ 6195 h 9697"/>
                <a:gd name="connsiteX25" fmla="*/ 4320 w 9965"/>
                <a:gd name="connsiteY25" fmla="*/ 6195 h 9697"/>
                <a:gd name="connsiteX26" fmla="*/ 4111 w 9965"/>
                <a:gd name="connsiteY26" fmla="*/ 6128 h 9697"/>
                <a:gd name="connsiteX27" fmla="*/ 3589 w 9965"/>
                <a:gd name="connsiteY27" fmla="*/ 6195 h 9697"/>
                <a:gd name="connsiteX28" fmla="*/ 3380 w 9965"/>
                <a:gd name="connsiteY28" fmla="*/ 6734 h 9697"/>
                <a:gd name="connsiteX29" fmla="*/ 3171 w 9965"/>
                <a:gd name="connsiteY29" fmla="*/ 6801 h 9697"/>
                <a:gd name="connsiteX30" fmla="*/ 2857 w 9965"/>
                <a:gd name="connsiteY30" fmla="*/ 7677 h 9697"/>
                <a:gd name="connsiteX31" fmla="*/ 1986 w 9965"/>
                <a:gd name="connsiteY31" fmla="*/ 8418 h 9697"/>
                <a:gd name="connsiteX32" fmla="*/ 1742 w 9965"/>
                <a:gd name="connsiteY32" fmla="*/ 9394 h 9697"/>
                <a:gd name="connsiteX33" fmla="*/ 0 w 9965"/>
                <a:gd name="connsiteY33" fmla="*/ 9697 h 9697"/>
                <a:gd name="connsiteX34" fmla="*/ 244 w 9965"/>
                <a:gd name="connsiteY34" fmla="*/ 9495 h 9697"/>
                <a:gd name="connsiteX35" fmla="*/ 453 w 9965"/>
                <a:gd name="connsiteY35" fmla="*/ 9125 h 9697"/>
                <a:gd name="connsiteX36" fmla="*/ 418 w 9965"/>
                <a:gd name="connsiteY36" fmla="*/ 8889 h 9697"/>
                <a:gd name="connsiteX37" fmla="*/ 662 w 9965"/>
                <a:gd name="connsiteY37" fmla="*/ 8384 h 9697"/>
                <a:gd name="connsiteX38" fmla="*/ 1010 w 9965"/>
                <a:gd name="connsiteY38" fmla="*/ 7946 h 9697"/>
                <a:gd name="connsiteX39" fmla="*/ 1254 w 9965"/>
                <a:gd name="connsiteY39" fmla="*/ 7845 h 9697"/>
                <a:gd name="connsiteX40" fmla="*/ 1428 w 9965"/>
                <a:gd name="connsiteY40" fmla="*/ 7441 h 9697"/>
                <a:gd name="connsiteX41" fmla="*/ 1428 w 9965"/>
                <a:gd name="connsiteY41" fmla="*/ 7071 h 9697"/>
                <a:gd name="connsiteX42" fmla="*/ 1672 w 9965"/>
                <a:gd name="connsiteY42" fmla="*/ 6633 h 9697"/>
                <a:gd name="connsiteX43" fmla="*/ 2090 w 9965"/>
                <a:gd name="connsiteY43" fmla="*/ 6364 h 9697"/>
                <a:gd name="connsiteX44" fmla="*/ 2509 w 9965"/>
                <a:gd name="connsiteY44" fmla="*/ 5657 h 9697"/>
                <a:gd name="connsiteX45" fmla="*/ 2543 w 9965"/>
                <a:gd name="connsiteY45" fmla="*/ 5657 h 9697"/>
                <a:gd name="connsiteX46" fmla="*/ 2857 w 9965"/>
                <a:gd name="connsiteY46" fmla="*/ 5387 h 9697"/>
                <a:gd name="connsiteX47" fmla="*/ 3414 w 9965"/>
                <a:gd name="connsiteY47" fmla="*/ 5320 h 9697"/>
                <a:gd name="connsiteX48" fmla="*/ 3937 w 9965"/>
                <a:gd name="connsiteY48" fmla="*/ 4848 h 9697"/>
                <a:gd name="connsiteX49" fmla="*/ 4251 w 9965"/>
                <a:gd name="connsiteY49" fmla="*/ 4646 h 9697"/>
                <a:gd name="connsiteX50" fmla="*/ 4773 w 9965"/>
                <a:gd name="connsiteY50" fmla="*/ 4074 h 9697"/>
                <a:gd name="connsiteX51" fmla="*/ 4634 w 9965"/>
                <a:gd name="connsiteY51" fmla="*/ 3199 h 9697"/>
                <a:gd name="connsiteX52" fmla="*/ 4878 w 9965"/>
                <a:gd name="connsiteY52" fmla="*/ 2593 h 9697"/>
                <a:gd name="connsiteX53" fmla="*/ 4982 w 9965"/>
                <a:gd name="connsiteY53" fmla="*/ 2222 h 9697"/>
                <a:gd name="connsiteX54" fmla="*/ 5401 w 9965"/>
                <a:gd name="connsiteY54" fmla="*/ 1751 h 9697"/>
                <a:gd name="connsiteX55" fmla="*/ 5993 w 9965"/>
                <a:gd name="connsiteY55" fmla="*/ 1448 h 9697"/>
                <a:gd name="connsiteX56" fmla="*/ 6446 w 9965"/>
                <a:gd name="connsiteY56" fmla="*/ 1145 h 9697"/>
                <a:gd name="connsiteX57" fmla="*/ 6864 w 9965"/>
                <a:gd name="connsiteY57" fmla="*/ 438 h 9697"/>
                <a:gd name="connsiteX58" fmla="*/ 7073 w 9965"/>
                <a:gd name="connsiteY58" fmla="*/ 0 h 9697"/>
                <a:gd name="connsiteX59" fmla="*/ 7526 w 9965"/>
                <a:gd name="connsiteY59" fmla="*/ 0 h 9697"/>
                <a:gd name="connsiteX0" fmla="*/ 7552 w 10000"/>
                <a:gd name="connsiteY0" fmla="*/ 0 h 10000"/>
                <a:gd name="connsiteX1" fmla="*/ 7902 w 10000"/>
                <a:gd name="connsiteY1" fmla="*/ 312 h 10000"/>
                <a:gd name="connsiteX2" fmla="*/ 8497 w 10000"/>
                <a:gd name="connsiteY2" fmla="*/ 243 h 10000"/>
                <a:gd name="connsiteX3" fmla="*/ 9091 w 10000"/>
                <a:gd name="connsiteY3" fmla="*/ 417 h 10000"/>
                <a:gd name="connsiteX4" fmla="*/ 9371 w 10000"/>
                <a:gd name="connsiteY4" fmla="*/ 417 h 10000"/>
                <a:gd name="connsiteX5" fmla="*/ 9581 w 10000"/>
                <a:gd name="connsiteY5" fmla="*/ 868 h 10000"/>
                <a:gd name="connsiteX6" fmla="*/ 9616 w 10000"/>
                <a:gd name="connsiteY6" fmla="*/ 1319 h 10000"/>
                <a:gd name="connsiteX7" fmla="*/ 9825 w 10000"/>
                <a:gd name="connsiteY7" fmla="*/ 2083 h 10000"/>
                <a:gd name="connsiteX8" fmla="*/ 10000 w 10000"/>
                <a:gd name="connsiteY8" fmla="*/ 2222 h 10000"/>
                <a:gd name="connsiteX9" fmla="*/ 9895 w 10000"/>
                <a:gd name="connsiteY9" fmla="*/ 2500 h 10000"/>
                <a:gd name="connsiteX10" fmla="*/ 9091 w 10000"/>
                <a:gd name="connsiteY10" fmla="*/ 2639 h 10000"/>
                <a:gd name="connsiteX11" fmla="*/ 8811 w 10000"/>
                <a:gd name="connsiteY11" fmla="*/ 2916 h 10000"/>
                <a:gd name="connsiteX12" fmla="*/ 8426 w 10000"/>
                <a:gd name="connsiteY12" fmla="*/ 2951 h 10000"/>
                <a:gd name="connsiteX13" fmla="*/ 8426 w 10000"/>
                <a:gd name="connsiteY13" fmla="*/ 3507 h 10000"/>
                <a:gd name="connsiteX14" fmla="*/ 7692 w 10000"/>
                <a:gd name="connsiteY14" fmla="*/ 3785 h 10000"/>
                <a:gd name="connsiteX15" fmla="*/ 7447 w 10000"/>
                <a:gd name="connsiteY15" fmla="*/ 4132 h 10000"/>
                <a:gd name="connsiteX16" fmla="*/ 6958 w 10000"/>
                <a:gd name="connsiteY16" fmla="*/ 4341 h 10000"/>
                <a:gd name="connsiteX17" fmla="*/ 6328 w 10000"/>
                <a:gd name="connsiteY17" fmla="*/ 4445 h 10000"/>
                <a:gd name="connsiteX18" fmla="*/ 5315 w 10000"/>
                <a:gd name="connsiteY18" fmla="*/ 4965 h 10000"/>
                <a:gd name="connsiteX19" fmla="*/ 5315 w 10000"/>
                <a:gd name="connsiteY19" fmla="*/ 5834 h 10000"/>
                <a:gd name="connsiteX20" fmla="*/ 5209 w 10000"/>
                <a:gd name="connsiteY20" fmla="*/ 5834 h 10000"/>
                <a:gd name="connsiteX21" fmla="*/ 5209 w 10000"/>
                <a:gd name="connsiteY21" fmla="*/ 5834 h 10000"/>
                <a:gd name="connsiteX22" fmla="*/ 5209 w 10000"/>
                <a:gd name="connsiteY22" fmla="*/ 6215 h 10000"/>
                <a:gd name="connsiteX23" fmla="*/ 4825 w 10000"/>
                <a:gd name="connsiteY23" fmla="*/ 6250 h 10000"/>
                <a:gd name="connsiteX24" fmla="*/ 4615 w 10000"/>
                <a:gd name="connsiteY24" fmla="*/ 6389 h 10000"/>
                <a:gd name="connsiteX25" fmla="*/ 4335 w 10000"/>
                <a:gd name="connsiteY25" fmla="*/ 6389 h 10000"/>
                <a:gd name="connsiteX26" fmla="*/ 4125 w 10000"/>
                <a:gd name="connsiteY26" fmla="*/ 6319 h 10000"/>
                <a:gd name="connsiteX27" fmla="*/ 3602 w 10000"/>
                <a:gd name="connsiteY27" fmla="*/ 6389 h 10000"/>
                <a:gd name="connsiteX28" fmla="*/ 3392 w 10000"/>
                <a:gd name="connsiteY28" fmla="*/ 6944 h 10000"/>
                <a:gd name="connsiteX29" fmla="*/ 3182 w 10000"/>
                <a:gd name="connsiteY29" fmla="*/ 7014 h 10000"/>
                <a:gd name="connsiteX30" fmla="*/ 2867 w 10000"/>
                <a:gd name="connsiteY30" fmla="*/ 7917 h 10000"/>
                <a:gd name="connsiteX31" fmla="*/ 1993 w 10000"/>
                <a:gd name="connsiteY31" fmla="*/ 8681 h 10000"/>
                <a:gd name="connsiteX32" fmla="*/ 1748 w 10000"/>
                <a:gd name="connsiteY32" fmla="*/ 9688 h 10000"/>
                <a:gd name="connsiteX33" fmla="*/ 0 w 10000"/>
                <a:gd name="connsiteY33" fmla="*/ 10000 h 10000"/>
                <a:gd name="connsiteX34" fmla="*/ 455 w 10000"/>
                <a:gd name="connsiteY34" fmla="*/ 9410 h 10000"/>
                <a:gd name="connsiteX35" fmla="*/ 419 w 10000"/>
                <a:gd name="connsiteY35" fmla="*/ 9167 h 10000"/>
                <a:gd name="connsiteX36" fmla="*/ 664 w 10000"/>
                <a:gd name="connsiteY36" fmla="*/ 8646 h 10000"/>
                <a:gd name="connsiteX37" fmla="*/ 1014 w 10000"/>
                <a:gd name="connsiteY37" fmla="*/ 8194 h 10000"/>
                <a:gd name="connsiteX38" fmla="*/ 1258 w 10000"/>
                <a:gd name="connsiteY38" fmla="*/ 8090 h 10000"/>
                <a:gd name="connsiteX39" fmla="*/ 1433 w 10000"/>
                <a:gd name="connsiteY39" fmla="*/ 7674 h 10000"/>
                <a:gd name="connsiteX40" fmla="*/ 1433 w 10000"/>
                <a:gd name="connsiteY40" fmla="*/ 7292 h 10000"/>
                <a:gd name="connsiteX41" fmla="*/ 1678 w 10000"/>
                <a:gd name="connsiteY41" fmla="*/ 6840 h 10000"/>
                <a:gd name="connsiteX42" fmla="*/ 2097 w 10000"/>
                <a:gd name="connsiteY42" fmla="*/ 6563 h 10000"/>
                <a:gd name="connsiteX43" fmla="*/ 2518 w 10000"/>
                <a:gd name="connsiteY43" fmla="*/ 5834 h 10000"/>
                <a:gd name="connsiteX44" fmla="*/ 2552 w 10000"/>
                <a:gd name="connsiteY44" fmla="*/ 5834 h 10000"/>
                <a:gd name="connsiteX45" fmla="*/ 2867 w 10000"/>
                <a:gd name="connsiteY45" fmla="*/ 5555 h 10000"/>
                <a:gd name="connsiteX46" fmla="*/ 3426 w 10000"/>
                <a:gd name="connsiteY46" fmla="*/ 5486 h 10000"/>
                <a:gd name="connsiteX47" fmla="*/ 3951 w 10000"/>
                <a:gd name="connsiteY47" fmla="*/ 4999 h 10000"/>
                <a:gd name="connsiteX48" fmla="*/ 4266 w 10000"/>
                <a:gd name="connsiteY48" fmla="*/ 4791 h 10000"/>
                <a:gd name="connsiteX49" fmla="*/ 4790 w 10000"/>
                <a:gd name="connsiteY49" fmla="*/ 4201 h 10000"/>
                <a:gd name="connsiteX50" fmla="*/ 4650 w 10000"/>
                <a:gd name="connsiteY50" fmla="*/ 3299 h 10000"/>
                <a:gd name="connsiteX51" fmla="*/ 4895 w 10000"/>
                <a:gd name="connsiteY51" fmla="*/ 2674 h 10000"/>
                <a:gd name="connsiteX52" fmla="*/ 4999 w 10000"/>
                <a:gd name="connsiteY52" fmla="*/ 2291 h 10000"/>
                <a:gd name="connsiteX53" fmla="*/ 5420 w 10000"/>
                <a:gd name="connsiteY53" fmla="*/ 1806 h 10000"/>
                <a:gd name="connsiteX54" fmla="*/ 6014 w 10000"/>
                <a:gd name="connsiteY54" fmla="*/ 1493 h 10000"/>
                <a:gd name="connsiteX55" fmla="*/ 6469 w 10000"/>
                <a:gd name="connsiteY55" fmla="*/ 1181 h 10000"/>
                <a:gd name="connsiteX56" fmla="*/ 6888 w 10000"/>
                <a:gd name="connsiteY56" fmla="*/ 452 h 10000"/>
                <a:gd name="connsiteX57" fmla="*/ 7098 w 10000"/>
                <a:gd name="connsiteY57" fmla="*/ 0 h 10000"/>
                <a:gd name="connsiteX58" fmla="*/ 7552 w 10000"/>
                <a:gd name="connsiteY58" fmla="*/ 0 h 10000"/>
                <a:gd name="connsiteX0" fmla="*/ 7133 w 9581"/>
                <a:gd name="connsiteY0" fmla="*/ 0 h 9688"/>
                <a:gd name="connsiteX1" fmla="*/ 7483 w 9581"/>
                <a:gd name="connsiteY1" fmla="*/ 312 h 9688"/>
                <a:gd name="connsiteX2" fmla="*/ 8078 w 9581"/>
                <a:gd name="connsiteY2" fmla="*/ 243 h 9688"/>
                <a:gd name="connsiteX3" fmla="*/ 8672 w 9581"/>
                <a:gd name="connsiteY3" fmla="*/ 417 h 9688"/>
                <a:gd name="connsiteX4" fmla="*/ 8952 w 9581"/>
                <a:gd name="connsiteY4" fmla="*/ 417 h 9688"/>
                <a:gd name="connsiteX5" fmla="*/ 9162 w 9581"/>
                <a:gd name="connsiteY5" fmla="*/ 868 h 9688"/>
                <a:gd name="connsiteX6" fmla="*/ 9197 w 9581"/>
                <a:gd name="connsiteY6" fmla="*/ 1319 h 9688"/>
                <a:gd name="connsiteX7" fmla="*/ 9406 w 9581"/>
                <a:gd name="connsiteY7" fmla="*/ 2083 h 9688"/>
                <a:gd name="connsiteX8" fmla="*/ 9581 w 9581"/>
                <a:gd name="connsiteY8" fmla="*/ 2222 h 9688"/>
                <a:gd name="connsiteX9" fmla="*/ 9476 w 9581"/>
                <a:gd name="connsiteY9" fmla="*/ 2500 h 9688"/>
                <a:gd name="connsiteX10" fmla="*/ 8672 w 9581"/>
                <a:gd name="connsiteY10" fmla="*/ 2639 h 9688"/>
                <a:gd name="connsiteX11" fmla="*/ 8392 w 9581"/>
                <a:gd name="connsiteY11" fmla="*/ 2916 h 9688"/>
                <a:gd name="connsiteX12" fmla="*/ 8007 w 9581"/>
                <a:gd name="connsiteY12" fmla="*/ 2951 h 9688"/>
                <a:gd name="connsiteX13" fmla="*/ 8007 w 9581"/>
                <a:gd name="connsiteY13" fmla="*/ 3507 h 9688"/>
                <a:gd name="connsiteX14" fmla="*/ 7273 w 9581"/>
                <a:gd name="connsiteY14" fmla="*/ 3785 h 9688"/>
                <a:gd name="connsiteX15" fmla="*/ 7028 w 9581"/>
                <a:gd name="connsiteY15" fmla="*/ 4132 h 9688"/>
                <a:gd name="connsiteX16" fmla="*/ 6539 w 9581"/>
                <a:gd name="connsiteY16" fmla="*/ 4341 h 9688"/>
                <a:gd name="connsiteX17" fmla="*/ 5909 w 9581"/>
                <a:gd name="connsiteY17" fmla="*/ 4445 h 9688"/>
                <a:gd name="connsiteX18" fmla="*/ 4896 w 9581"/>
                <a:gd name="connsiteY18" fmla="*/ 4965 h 9688"/>
                <a:gd name="connsiteX19" fmla="*/ 4896 w 9581"/>
                <a:gd name="connsiteY19" fmla="*/ 5834 h 9688"/>
                <a:gd name="connsiteX20" fmla="*/ 4790 w 9581"/>
                <a:gd name="connsiteY20" fmla="*/ 5834 h 9688"/>
                <a:gd name="connsiteX21" fmla="*/ 4790 w 9581"/>
                <a:gd name="connsiteY21" fmla="*/ 5834 h 9688"/>
                <a:gd name="connsiteX22" fmla="*/ 4790 w 9581"/>
                <a:gd name="connsiteY22" fmla="*/ 6215 h 9688"/>
                <a:gd name="connsiteX23" fmla="*/ 4406 w 9581"/>
                <a:gd name="connsiteY23" fmla="*/ 6250 h 9688"/>
                <a:gd name="connsiteX24" fmla="*/ 4196 w 9581"/>
                <a:gd name="connsiteY24" fmla="*/ 6389 h 9688"/>
                <a:gd name="connsiteX25" fmla="*/ 3916 w 9581"/>
                <a:gd name="connsiteY25" fmla="*/ 6389 h 9688"/>
                <a:gd name="connsiteX26" fmla="*/ 3706 w 9581"/>
                <a:gd name="connsiteY26" fmla="*/ 6319 h 9688"/>
                <a:gd name="connsiteX27" fmla="*/ 3183 w 9581"/>
                <a:gd name="connsiteY27" fmla="*/ 6389 h 9688"/>
                <a:gd name="connsiteX28" fmla="*/ 2973 w 9581"/>
                <a:gd name="connsiteY28" fmla="*/ 6944 h 9688"/>
                <a:gd name="connsiteX29" fmla="*/ 2763 w 9581"/>
                <a:gd name="connsiteY29" fmla="*/ 7014 h 9688"/>
                <a:gd name="connsiteX30" fmla="*/ 2448 w 9581"/>
                <a:gd name="connsiteY30" fmla="*/ 7917 h 9688"/>
                <a:gd name="connsiteX31" fmla="*/ 1574 w 9581"/>
                <a:gd name="connsiteY31" fmla="*/ 8681 h 9688"/>
                <a:gd name="connsiteX32" fmla="*/ 1329 w 9581"/>
                <a:gd name="connsiteY32" fmla="*/ 9688 h 9688"/>
                <a:gd name="connsiteX33" fmla="*/ 36 w 9581"/>
                <a:gd name="connsiteY33" fmla="*/ 9410 h 9688"/>
                <a:gd name="connsiteX34" fmla="*/ 0 w 9581"/>
                <a:gd name="connsiteY34" fmla="*/ 9167 h 9688"/>
                <a:gd name="connsiteX35" fmla="*/ 245 w 9581"/>
                <a:gd name="connsiteY35" fmla="*/ 8646 h 9688"/>
                <a:gd name="connsiteX36" fmla="*/ 595 w 9581"/>
                <a:gd name="connsiteY36" fmla="*/ 8194 h 9688"/>
                <a:gd name="connsiteX37" fmla="*/ 839 w 9581"/>
                <a:gd name="connsiteY37" fmla="*/ 8090 h 9688"/>
                <a:gd name="connsiteX38" fmla="*/ 1014 w 9581"/>
                <a:gd name="connsiteY38" fmla="*/ 7674 h 9688"/>
                <a:gd name="connsiteX39" fmla="*/ 1014 w 9581"/>
                <a:gd name="connsiteY39" fmla="*/ 7292 h 9688"/>
                <a:gd name="connsiteX40" fmla="*/ 1259 w 9581"/>
                <a:gd name="connsiteY40" fmla="*/ 6840 h 9688"/>
                <a:gd name="connsiteX41" fmla="*/ 1678 w 9581"/>
                <a:gd name="connsiteY41" fmla="*/ 6563 h 9688"/>
                <a:gd name="connsiteX42" fmla="*/ 2099 w 9581"/>
                <a:gd name="connsiteY42" fmla="*/ 5834 h 9688"/>
                <a:gd name="connsiteX43" fmla="*/ 2133 w 9581"/>
                <a:gd name="connsiteY43" fmla="*/ 5834 h 9688"/>
                <a:gd name="connsiteX44" fmla="*/ 2448 w 9581"/>
                <a:gd name="connsiteY44" fmla="*/ 5555 h 9688"/>
                <a:gd name="connsiteX45" fmla="*/ 3007 w 9581"/>
                <a:gd name="connsiteY45" fmla="*/ 5486 h 9688"/>
                <a:gd name="connsiteX46" fmla="*/ 3532 w 9581"/>
                <a:gd name="connsiteY46" fmla="*/ 4999 h 9688"/>
                <a:gd name="connsiteX47" fmla="*/ 3847 w 9581"/>
                <a:gd name="connsiteY47" fmla="*/ 4791 h 9688"/>
                <a:gd name="connsiteX48" fmla="*/ 4371 w 9581"/>
                <a:gd name="connsiteY48" fmla="*/ 4201 h 9688"/>
                <a:gd name="connsiteX49" fmla="*/ 4231 w 9581"/>
                <a:gd name="connsiteY49" fmla="*/ 3299 h 9688"/>
                <a:gd name="connsiteX50" fmla="*/ 4476 w 9581"/>
                <a:gd name="connsiteY50" fmla="*/ 2674 h 9688"/>
                <a:gd name="connsiteX51" fmla="*/ 4580 w 9581"/>
                <a:gd name="connsiteY51" fmla="*/ 2291 h 9688"/>
                <a:gd name="connsiteX52" fmla="*/ 5001 w 9581"/>
                <a:gd name="connsiteY52" fmla="*/ 1806 h 9688"/>
                <a:gd name="connsiteX53" fmla="*/ 5595 w 9581"/>
                <a:gd name="connsiteY53" fmla="*/ 1493 h 9688"/>
                <a:gd name="connsiteX54" fmla="*/ 6050 w 9581"/>
                <a:gd name="connsiteY54" fmla="*/ 1181 h 9688"/>
                <a:gd name="connsiteX55" fmla="*/ 6469 w 9581"/>
                <a:gd name="connsiteY55" fmla="*/ 452 h 9688"/>
                <a:gd name="connsiteX56" fmla="*/ 6679 w 9581"/>
                <a:gd name="connsiteY56" fmla="*/ 0 h 9688"/>
                <a:gd name="connsiteX57" fmla="*/ 7133 w 9581"/>
                <a:gd name="connsiteY57" fmla="*/ 0 h 9688"/>
                <a:gd name="connsiteX0" fmla="*/ 7445 w 10000"/>
                <a:gd name="connsiteY0" fmla="*/ 0 h 10000"/>
                <a:gd name="connsiteX1" fmla="*/ 7810 w 10000"/>
                <a:gd name="connsiteY1" fmla="*/ 322 h 10000"/>
                <a:gd name="connsiteX2" fmla="*/ 8431 w 10000"/>
                <a:gd name="connsiteY2" fmla="*/ 251 h 10000"/>
                <a:gd name="connsiteX3" fmla="*/ 9051 w 10000"/>
                <a:gd name="connsiteY3" fmla="*/ 430 h 10000"/>
                <a:gd name="connsiteX4" fmla="*/ 9343 w 10000"/>
                <a:gd name="connsiteY4" fmla="*/ 430 h 10000"/>
                <a:gd name="connsiteX5" fmla="*/ 9563 w 10000"/>
                <a:gd name="connsiteY5" fmla="*/ 896 h 10000"/>
                <a:gd name="connsiteX6" fmla="*/ 9599 w 10000"/>
                <a:gd name="connsiteY6" fmla="*/ 1361 h 10000"/>
                <a:gd name="connsiteX7" fmla="*/ 9817 w 10000"/>
                <a:gd name="connsiteY7" fmla="*/ 2150 h 10000"/>
                <a:gd name="connsiteX8" fmla="*/ 10000 w 10000"/>
                <a:gd name="connsiteY8" fmla="*/ 2294 h 10000"/>
                <a:gd name="connsiteX9" fmla="*/ 9890 w 10000"/>
                <a:gd name="connsiteY9" fmla="*/ 2581 h 10000"/>
                <a:gd name="connsiteX10" fmla="*/ 9051 w 10000"/>
                <a:gd name="connsiteY10" fmla="*/ 2724 h 10000"/>
                <a:gd name="connsiteX11" fmla="*/ 8759 w 10000"/>
                <a:gd name="connsiteY11" fmla="*/ 3010 h 10000"/>
                <a:gd name="connsiteX12" fmla="*/ 8357 w 10000"/>
                <a:gd name="connsiteY12" fmla="*/ 3046 h 10000"/>
                <a:gd name="connsiteX13" fmla="*/ 8357 w 10000"/>
                <a:gd name="connsiteY13" fmla="*/ 3620 h 10000"/>
                <a:gd name="connsiteX14" fmla="*/ 7591 w 10000"/>
                <a:gd name="connsiteY14" fmla="*/ 3907 h 10000"/>
                <a:gd name="connsiteX15" fmla="*/ 7335 w 10000"/>
                <a:gd name="connsiteY15" fmla="*/ 4265 h 10000"/>
                <a:gd name="connsiteX16" fmla="*/ 6825 w 10000"/>
                <a:gd name="connsiteY16" fmla="*/ 4481 h 10000"/>
                <a:gd name="connsiteX17" fmla="*/ 6167 w 10000"/>
                <a:gd name="connsiteY17" fmla="*/ 4588 h 10000"/>
                <a:gd name="connsiteX18" fmla="*/ 5110 w 10000"/>
                <a:gd name="connsiteY18" fmla="*/ 5125 h 10000"/>
                <a:gd name="connsiteX19" fmla="*/ 5110 w 10000"/>
                <a:gd name="connsiteY19" fmla="*/ 6022 h 10000"/>
                <a:gd name="connsiteX20" fmla="*/ 4999 w 10000"/>
                <a:gd name="connsiteY20" fmla="*/ 6022 h 10000"/>
                <a:gd name="connsiteX21" fmla="*/ 4999 w 10000"/>
                <a:gd name="connsiteY21" fmla="*/ 6022 h 10000"/>
                <a:gd name="connsiteX22" fmla="*/ 4999 w 10000"/>
                <a:gd name="connsiteY22" fmla="*/ 6415 h 10000"/>
                <a:gd name="connsiteX23" fmla="*/ 4599 w 10000"/>
                <a:gd name="connsiteY23" fmla="*/ 6451 h 10000"/>
                <a:gd name="connsiteX24" fmla="*/ 4380 w 10000"/>
                <a:gd name="connsiteY24" fmla="*/ 6595 h 10000"/>
                <a:gd name="connsiteX25" fmla="*/ 4087 w 10000"/>
                <a:gd name="connsiteY25" fmla="*/ 6595 h 10000"/>
                <a:gd name="connsiteX26" fmla="*/ 3868 w 10000"/>
                <a:gd name="connsiteY26" fmla="*/ 6523 h 10000"/>
                <a:gd name="connsiteX27" fmla="*/ 3322 w 10000"/>
                <a:gd name="connsiteY27" fmla="*/ 6595 h 10000"/>
                <a:gd name="connsiteX28" fmla="*/ 3103 w 10000"/>
                <a:gd name="connsiteY28" fmla="*/ 7168 h 10000"/>
                <a:gd name="connsiteX29" fmla="*/ 2884 w 10000"/>
                <a:gd name="connsiteY29" fmla="*/ 7240 h 10000"/>
                <a:gd name="connsiteX30" fmla="*/ 2555 w 10000"/>
                <a:gd name="connsiteY30" fmla="*/ 8172 h 10000"/>
                <a:gd name="connsiteX31" fmla="*/ 1643 w 10000"/>
                <a:gd name="connsiteY31" fmla="*/ 8961 h 10000"/>
                <a:gd name="connsiteX32" fmla="*/ 1387 w 10000"/>
                <a:gd name="connsiteY32" fmla="*/ 10000 h 10000"/>
                <a:gd name="connsiteX33" fmla="*/ 0 w 10000"/>
                <a:gd name="connsiteY33" fmla="*/ 9462 h 10000"/>
                <a:gd name="connsiteX34" fmla="*/ 256 w 10000"/>
                <a:gd name="connsiteY34" fmla="*/ 8924 h 10000"/>
                <a:gd name="connsiteX35" fmla="*/ 621 w 10000"/>
                <a:gd name="connsiteY35" fmla="*/ 8458 h 10000"/>
                <a:gd name="connsiteX36" fmla="*/ 876 w 10000"/>
                <a:gd name="connsiteY36" fmla="*/ 8351 h 10000"/>
                <a:gd name="connsiteX37" fmla="*/ 1058 w 10000"/>
                <a:gd name="connsiteY37" fmla="*/ 7921 h 10000"/>
                <a:gd name="connsiteX38" fmla="*/ 1058 w 10000"/>
                <a:gd name="connsiteY38" fmla="*/ 7527 h 10000"/>
                <a:gd name="connsiteX39" fmla="*/ 1314 w 10000"/>
                <a:gd name="connsiteY39" fmla="*/ 7060 h 10000"/>
                <a:gd name="connsiteX40" fmla="*/ 1751 w 10000"/>
                <a:gd name="connsiteY40" fmla="*/ 6774 h 10000"/>
                <a:gd name="connsiteX41" fmla="*/ 2191 w 10000"/>
                <a:gd name="connsiteY41" fmla="*/ 6022 h 10000"/>
                <a:gd name="connsiteX42" fmla="*/ 2226 w 10000"/>
                <a:gd name="connsiteY42" fmla="*/ 6022 h 10000"/>
                <a:gd name="connsiteX43" fmla="*/ 2555 w 10000"/>
                <a:gd name="connsiteY43" fmla="*/ 5734 h 10000"/>
                <a:gd name="connsiteX44" fmla="*/ 3139 w 10000"/>
                <a:gd name="connsiteY44" fmla="*/ 5663 h 10000"/>
                <a:gd name="connsiteX45" fmla="*/ 3686 w 10000"/>
                <a:gd name="connsiteY45" fmla="*/ 5160 h 10000"/>
                <a:gd name="connsiteX46" fmla="*/ 4015 w 10000"/>
                <a:gd name="connsiteY46" fmla="*/ 4945 h 10000"/>
                <a:gd name="connsiteX47" fmla="*/ 4562 w 10000"/>
                <a:gd name="connsiteY47" fmla="*/ 4336 h 10000"/>
                <a:gd name="connsiteX48" fmla="*/ 4416 w 10000"/>
                <a:gd name="connsiteY48" fmla="*/ 3405 h 10000"/>
                <a:gd name="connsiteX49" fmla="*/ 4672 w 10000"/>
                <a:gd name="connsiteY49" fmla="*/ 2760 h 10000"/>
                <a:gd name="connsiteX50" fmla="*/ 4780 w 10000"/>
                <a:gd name="connsiteY50" fmla="*/ 2365 h 10000"/>
                <a:gd name="connsiteX51" fmla="*/ 5220 w 10000"/>
                <a:gd name="connsiteY51" fmla="*/ 1864 h 10000"/>
                <a:gd name="connsiteX52" fmla="*/ 5840 w 10000"/>
                <a:gd name="connsiteY52" fmla="*/ 1541 h 10000"/>
                <a:gd name="connsiteX53" fmla="*/ 6315 w 10000"/>
                <a:gd name="connsiteY53" fmla="*/ 1219 h 10000"/>
                <a:gd name="connsiteX54" fmla="*/ 6752 w 10000"/>
                <a:gd name="connsiteY54" fmla="*/ 467 h 10000"/>
                <a:gd name="connsiteX55" fmla="*/ 6971 w 10000"/>
                <a:gd name="connsiteY55" fmla="*/ 0 h 10000"/>
                <a:gd name="connsiteX56" fmla="*/ 7445 w 10000"/>
                <a:gd name="connsiteY56" fmla="*/ 0 h 10000"/>
                <a:gd name="connsiteX0" fmla="*/ 7445 w 10000"/>
                <a:gd name="connsiteY0" fmla="*/ 0 h 9462"/>
                <a:gd name="connsiteX1" fmla="*/ 7810 w 10000"/>
                <a:gd name="connsiteY1" fmla="*/ 322 h 9462"/>
                <a:gd name="connsiteX2" fmla="*/ 8431 w 10000"/>
                <a:gd name="connsiteY2" fmla="*/ 251 h 9462"/>
                <a:gd name="connsiteX3" fmla="*/ 9051 w 10000"/>
                <a:gd name="connsiteY3" fmla="*/ 430 h 9462"/>
                <a:gd name="connsiteX4" fmla="*/ 9343 w 10000"/>
                <a:gd name="connsiteY4" fmla="*/ 430 h 9462"/>
                <a:gd name="connsiteX5" fmla="*/ 9563 w 10000"/>
                <a:gd name="connsiteY5" fmla="*/ 896 h 9462"/>
                <a:gd name="connsiteX6" fmla="*/ 9599 w 10000"/>
                <a:gd name="connsiteY6" fmla="*/ 1361 h 9462"/>
                <a:gd name="connsiteX7" fmla="*/ 9817 w 10000"/>
                <a:gd name="connsiteY7" fmla="*/ 2150 h 9462"/>
                <a:gd name="connsiteX8" fmla="*/ 10000 w 10000"/>
                <a:gd name="connsiteY8" fmla="*/ 2294 h 9462"/>
                <a:gd name="connsiteX9" fmla="*/ 9890 w 10000"/>
                <a:gd name="connsiteY9" fmla="*/ 2581 h 9462"/>
                <a:gd name="connsiteX10" fmla="*/ 9051 w 10000"/>
                <a:gd name="connsiteY10" fmla="*/ 2724 h 9462"/>
                <a:gd name="connsiteX11" fmla="*/ 8759 w 10000"/>
                <a:gd name="connsiteY11" fmla="*/ 3010 h 9462"/>
                <a:gd name="connsiteX12" fmla="*/ 8357 w 10000"/>
                <a:gd name="connsiteY12" fmla="*/ 3046 h 9462"/>
                <a:gd name="connsiteX13" fmla="*/ 8357 w 10000"/>
                <a:gd name="connsiteY13" fmla="*/ 3620 h 9462"/>
                <a:gd name="connsiteX14" fmla="*/ 7591 w 10000"/>
                <a:gd name="connsiteY14" fmla="*/ 3907 h 9462"/>
                <a:gd name="connsiteX15" fmla="*/ 7335 w 10000"/>
                <a:gd name="connsiteY15" fmla="*/ 4265 h 9462"/>
                <a:gd name="connsiteX16" fmla="*/ 6825 w 10000"/>
                <a:gd name="connsiteY16" fmla="*/ 4481 h 9462"/>
                <a:gd name="connsiteX17" fmla="*/ 6167 w 10000"/>
                <a:gd name="connsiteY17" fmla="*/ 4588 h 9462"/>
                <a:gd name="connsiteX18" fmla="*/ 5110 w 10000"/>
                <a:gd name="connsiteY18" fmla="*/ 5125 h 9462"/>
                <a:gd name="connsiteX19" fmla="*/ 5110 w 10000"/>
                <a:gd name="connsiteY19" fmla="*/ 6022 h 9462"/>
                <a:gd name="connsiteX20" fmla="*/ 4999 w 10000"/>
                <a:gd name="connsiteY20" fmla="*/ 6022 h 9462"/>
                <a:gd name="connsiteX21" fmla="*/ 4999 w 10000"/>
                <a:gd name="connsiteY21" fmla="*/ 6022 h 9462"/>
                <a:gd name="connsiteX22" fmla="*/ 4999 w 10000"/>
                <a:gd name="connsiteY22" fmla="*/ 6415 h 9462"/>
                <a:gd name="connsiteX23" fmla="*/ 4599 w 10000"/>
                <a:gd name="connsiteY23" fmla="*/ 6451 h 9462"/>
                <a:gd name="connsiteX24" fmla="*/ 4380 w 10000"/>
                <a:gd name="connsiteY24" fmla="*/ 6595 h 9462"/>
                <a:gd name="connsiteX25" fmla="*/ 4087 w 10000"/>
                <a:gd name="connsiteY25" fmla="*/ 6595 h 9462"/>
                <a:gd name="connsiteX26" fmla="*/ 3868 w 10000"/>
                <a:gd name="connsiteY26" fmla="*/ 6523 h 9462"/>
                <a:gd name="connsiteX27" fmla="*/ 3322 w 10000"/>
                <a:gd name="connsiteY27" fmla="*/ 6595 h 9462"/>
                <a:gd name="connsiteX28" fmla="*/ 3103 w 10000"/>
                <a:gd name="connsiteY28" fmla="*/ 7168 h 9462"/>
                <a:gd name="connsiteX29" fmla="*/ 2884 w 10000"/>
                <a:gd name="connsiteY29" fmla="*/ 7240 h 9462"/>
                <a:gd name="connsiteX30" fmla="*/ 2555 w 10000"/>
                <a:gd name="connsiteY30" fmla="*/ 8172 h 9462"/>
                <a:gd name="connsiteX31" fmla="*/ 1643 w 10000"/>
                <a:gd name="connsiteY31" fmla="*/ 8961 h 9462"/>
                <a:gd name="connsiteX32" fmla="*/ 0 w 10000"/>
                <a:gd name="connsiteY32" fmla="*/ 9462 h 9462"/>
                <a:gd name="connsiteX33" fmla="*/ 256 w 10000"/>
                <a:gd name="connsiteY33" fmla="*/ 8924 h 9462"/>
                <a:gd name="connsiteX34" fmla="*/ 621 w 10000"/>
                <a:gd name="connsiteY34" fmla="*/ 8458 h 9462"/>
                <a:gd name="connsiteX35" fmla="*/ 876 w 10000"/>
                <a:gd name="connsiteY35" fmla="*/ 8351 h 9462"/>
                <a:gd name="connsiteX36" fmla="*/ 1058 w 10000"/>
                <a:gd name="connsiteY36" fmla="*/ 7921 h 9462"/>
                <a:gd name="connsiteX37" fmla="*/ 1058 w 10000"/>
                <a:gd name="connsiteY37" fmla="*/ 7527 h 9462"/>
                <a:gd name="connsiteX38" fmla="*/ 1314 w 10000"/>
                <a:gd name="connsiteY38" fmla="*/ 7060 h 9462"/>
                <a:gd name="connsiteX39" fmla="*/ 1751 w 10000"/>
                <a:gd name="connsiteY39" fmla="*/ 6774 h 9462"/>
                <a:gd name="connsiteX40" fmla="*/ 2191 w 10000"/>
                <a:gd name="connsiteY40" fmla="*/ 6022 h 9462"/>
                <a:gd name="connsiteX41" fmla="*/ 2226 w 10000"/>
                <a:gd name="connsiteY41" fmla="*/ 6022 h 9462"/>
                <a:gd name="connsiteX42" fmla="*/ 2555 w 10000"/>
                <a:gd name="connsiteY42" fmla="*/ 5734 h 9462"/>
                <a:gd name="connsiteX43" fmla="*/ 3139 w 10000"/>
                <a:gd name="connsiteY43" fmla="*/ 5663 h 9462"/>
                <a:gd name="connsiteX44" fmla="*/ 3686 w 10000"/>
                <a:gd name="connsiteY44" fmla="*/ 5160 h 9462"/>
                <a:gd name="connsiteX45" fmla="*/ 4015 w 10000"/>
                <a:gd name="connsiteY45" fmla="*/ 4945 h 9462"/>
                <a:gd name="connsiteX46" fmla="*/ 4562 w 10000"/>
                <a:gd name="connsiteY46" fmla="*/ 4336 h 9462"/>
                <a:gd name="connsiteX47" fmla="*/ 4416 w 10000"/>
                <a:gd name="connsiteY47" fmla="*/ 3405 h 9462"/>
                <a:gd name="connsiteX48" fmla="*/ 4672 w 10000"/>
                <a:gd name="connsiteY48" fmla="*/ 2760 h 9462"/>
                <a:gd name="connsiteX49" fmla="*/ 4780 w 10000"/>
                <a:gd name="connsiteY49" fmla="*/ 2365 h 9462"/>
                <a:gd name="connsiteX50" fmla="*/ 5220 w 10000"/>
                <a:gd name="connsiteY50" fmla="*/ 1864 h 9462"/>
                <a:gd name="connsiteX51" fmla="*/ 5840 w 10000"/>
                <a:gd name="connsiteY51" fmla="*/ 1541 h 9462"/>
                <a:gd name="connsiteX52" fmla="*/ 6315 w 10000"/>
                <a:gd name="connsiteY52" fmla="*/ 1219 h 9462"/>
                <a:gd name="connsiteX53" fmla="*/ 6752 w 10000"/>
                <a:gd name="connsiteY53" fmla="*/ 467 h 9462"/>
                <a:gd name="connsiteX54" fmla="*/ 6971 w 10000"/>
                <a:gd name="connsiteY54" fmla="*/ 0 h 9462"/>
                <a:gd name="connsiteX55" fmla="*/ 7445 w 10000"/>
                <a:gd name="connsiteY55" fmla="*/ 0 h 9462"/>
                <a:gd name="connsiteX0" fmla="*/ 7189 w 9744"/>
                <a:gd name="connsiteY0" fmla="*/ 0 h 9539"/>
                <a:gd name="connsiteX1" fmla="*/ 7554 w 9744"/>
                <a:gd name="connsiteY1" fmla="*/ 340 h 9539"/>
                <a:gd name="connsiteX2" fmla="*/ 8175 w 9744"/>
                <a:gd name="connsiteY2" fmla="*/ 265 h 9539"/>
                <a:gd name="connsiteX3" fmla="*/ 8795 w 9744"/>
                <a:gd name="connsiteY3" fmla="*/ 454 h 9539"/>
                <a:gd name="connsiteX4" fmla="*/ 9087 w 9744"/>
                <a:gd name="connsiteY4" fmla="*/ 454 h 9539"/>
                <a:gd name="connsiteX5" fmla="*/ 9307 w 9744"/>
                <a:gd name="connsiteY5" fmla="*/ 947 h 9539"/>
                <a:gd name="connsiteX6" fmla="*/ 9343 w 9744"/>
                <a:gd name="connsiteY6" fmla="*/ 1438 h 9539"/>
                <a:gd name="connsiteX7" fmla="*/ 9561 w 9744"/>
                <a:gd name="connsiteY7" fmla="*/ 2272 h 9539"/>
                <a:gd name="connsiteX8" fmla="*/ 9744 w 9744"/>
                <a:gd name="connsiteY8" fmla="*/ 2424 h 9539"/>
                <a:gd name="connsiteX9" fmla="*/ 9634 w 9744"/>
                <a:gd name="connsiteY9" fmla="*/ 2728 h 9539"/>
                <a:gd name="connsiteX10" fmla="*/ 8795 w 9744"/>
                <a:gd name="connsiteY10" fmla="*/ 2879 h 9539"/>
                <a:gd name="connsiteX11" fmla="*/ 8503 w 9744"/>
                <a:gd name="connsiteY11" fmla="*/ 3181 h 9539"/>
                <a:gd name="connsiteX12" fmla="*/ 8101 w 9744"/>
                <a:gd name="connsiteY12" fmla="*/ 3219 h 9539"/>
                <a:gd name="connsiteX13" fmla="*/ 8101 w 9744"/>
                <a:gd name="connsiteY13" fmla="*/ 3826 h 9539"/>
                <a:gd name="connsiteX14" fmla="*/ 7335 w 9744"/>
                <a:gd name="connsiteY14" fmla="*/ 4129 h 9539"/>
                <a:gd name="connsiteX15" fmla="*/ 7079 w 9744"/>
                <a:gd name="connsiteY15" fmla="*/ 4508 h 9539"/>
                <a:gd name="connsiteX16" fmla="*/ 6569 w 9744"/>
                <a:gd name="connsiteY16" fmla="*/ 4736 h 9539"/>
                <a:gd name="connsiteX17" fmla="*/ 5911 w 9744"/>
                <a:gd name="connsiteY17" fmla="*/ 4849 h 9539"/>
                <a:gd name="connsiteX18" fmla="*/ 4854 w 9744"/>
                <a:gd name="connsiteY18" fmla="*/ 5416 h 9539"/>
                <a:gd name="connsiteX19" fmla="*/ 4854 w 9744"/>
                <a:gd name="connsiteY19" fmla="*/ 6364 h 9539"/>
                <a:gd name="connsiteX20" fmla="*/ 4743 w 9744"/>
                <a:gd name="connsiteY20" fmla="*/ 6364 h 9539"/>
                <a:gd name="connsiteX21" fmla="*/ 4743 w 9744"/>
                <a:gd name="connsiteY21" fmla="*/ 6364 h 9539"/>
                <a:gd name="connsiteX22" fmla="*/ 4743 w 9744"/>
                <a:gd name="connsiteY22" fmla="*/ 6780 h 9539"/>
                <a:gd name="connsiteX23" fmla="*/ 4343 w 9744"/>
                <a:gd name="connsiteY23" fmla="*/ 6818 h 9539"/>
                <a:gd name="connsiteX24" fmla="*/ 4124 w 9744"/>
                <a:gd name="connsiteY24" fmla="*/ 6970 h 9539"/>
                <a:gd name="connsiteX25" fmla="*/ 3831 w 9744"/>
                <a:gd name="connsiteY25" fmla="*/ 6970 h 9539"/>
                <a:gd name="connsiteX26" fmla="*/ 3612 w 9744"/>
                <a:gd name="connsiteY26" fmla="*/ 6894 h 9539"/>
                <a:gd name="connsiteX27" fmla="*/ 3066 w 9744"/>
                <a:gd name="connsiteY27" fmla="*/ 6970 h 9539"/>
                <a:gd name="connsiteX28" fmla="*/ 2847 w 9744"/>
                <a:gd name="connsiteY28" fmla="*/ 7576 h 9539"/>
                <a:gd name="connsiteX29" fmla="*/ 2628 w 9744"/>
                <a:gd name="connsiteY29" fmla="*/ 7652 h 9539"/>
                <a:gd name="connsiteX30" fmla="*/ 2299 w 9744"/>
                <a:gd name="connsiteY30" fmla="*/ 8637 h 9539"/>
                <a:gd name="connsiteX31" fmla="*/ 1387 w 9744"/>
                <a:gd name="connsiteY31" fmla="*/ 9471 h 9539"/>
                <a:gd name="connsiteX32" fmla="*/ 0 w 9744"/>
                <a:gd name="connsiteY32" fmla="*/ 9431 h 9539"/>
                <a:gd name="connsiteX33" fmla="*/ 365 w 9744"/>
                <a:gd name="connsiteY33" fmla="*/ 8939 h 9539"/>
                <a:gd name="connsiteX34" fmla="*/ 620 w 9744"/>
                <a:gd name="connsiteY34" fmla="*/ 8826 h 9539"/>
                <a:gd name="connsiteX35" fmla="*/ 802 w 9744"/>
                <a:gd name="connsiteY35" fmla="*/ 8371 h 9539"/>
                <a:gd name="connsiteX36" fmla="*/ 802 w 9744"/>
                <a:gd name="connsiteY36" fmla="*/ 7955 h 9539"/>
                <a:gd name="connsiteX37" fmla="*/ 1058 w 9744"/>
                <a:gd name="connsiteY37" fmla="*/ 7461 h 9539"/>
                <a:gd name="connsiteX38" fmla="*/ 1495 w 9744"/>
                <a:gd name="connsiteY38" fmla="*/ 7159 h 9539"/>
                <a:gd name="connsiteX39" fmla="*/ 1935 w 9744"/>
                <a:gd name="connsiteY39" fmla="*/ 6364 h 9539"/>
                <a:gd name="connsiteX40" fmla="*/ 1970 w 9744"/>
                <a:gd name="connsiteY40" fmla="*/ 6364 h 9539"/>
                <a:gd name="connsiteX41" fmla="*/ 2299 w 9744"/>
                <a:gd name="connsiteY41" fmla="*/ 6060 h 9539"/>
                <a:gd name="connsiteX42" fmla="*/ 2883 w 9744"/>
                <a:gd name="connsiteY42" fmla="*/ 5985 h 9539"/>
                <a:gd name="connsiteX43" fmla="*/ 3430 w 9744"/>
                <a:gd name="connsiteY43" fmla="*/ 5453 h 9539"/>
                <a:gd name="connsiteX44" fmla="*/ 3759 w 9744"/>
                <a:gd name="connsiteY44" fmla="*/ 5226 h 9539"/>
                <a:gd name="connsiteX45" fmla="*/ 4306 w 9744"/>
                <a:gd name="connsiteY45" fmla="*/ 4583 h 9539"/>
                <a:gd name="connsiteX46" fmla="*/ 4160 w 9744"/>
                <a:gd name="connsiteY46" fmla="*/ 3599 h 9539"/>
                <a:gd name="connsiteX47" fmla="*/ 4416 w 9744"/>
                <a:gd name="connsiteY47" fmla="*/ 2917 h 9539"/>
                <a:gd name="connsiteX48" fmla="*/ 4524 w 9744"/>
                <a:gd name="connsiteY48" fmla="*/ 2499 h 9539"/>
                <a:gd name="connsiteX49" fmla="*/ 4964 w 9744"/>
                <a:gd name="connsiteY49" fmla="*/ 1970 h 9539"/>
                <a:gd name="connsiteX50" fmla="*/ 5584 w 9744"/>
                <a:gd name="connsiteY50" fmla="*/ 1629 h 9539"/>
                <a:gd name="connsiteX51" fmla="*/ 6059 w 9744"/>
                <a:gd name="connsiteY51" fmla="*/ 1288 h 9539"/>
                <a:gd name="connsiteX52" fmla="*/ 6496 w 9744"/>
                <a:gd name="connsiteY52" fmla="*/ 494 h 9539"/>
                <a:gd name="connsiteX53" fmla="*/ 6715 w 9744"/>
                <a:gd name="connsiteY53" fmla="*/ 0 h 9539"/>
                <a:gd name="connsiteX54" fmla="*/ 7189 w 9744"/>
                <a:gd name="connsiteY54" fmla="*/ 0 h 9539"/>
                <a:gd name="connsiteX0" fmla="*/ 7003 w 9625"/>
                <a:gd name="connsiteY0" fmla="*/ 0 h 9932"/>
                <a:gd name="connsiteX1" fmla="*/ 7377 w 9625"/>
                <a:gd name="connsiteY1" fmla="*/ 356 h 9932"/>
                <a:gd name="connsiteX2" fmla="*/ 8015 w 9625"/>
                <a:gd name="connsiteY2" fmla="*/ 278 h 9932"/>
                <a:gd name="connsiteX3" fmla="*/ 8651 w 9625"/>
                <a:gd name="connsiteY3" fmla="*/ 476 h 9932"/>
                <a:gd name="connsiteX4" fmla="*/ 8951 w 9625"/>
                <a:gd name="connsiteY4" fmla="*/ 476 h 9932"/>
                <a:gd name="connsiteX5" fmla="*/ 9177 w 9625"/>
                <a:gd name="connsiteY5" fmla="*/ 993 h 9932"/>
                <a:gd name="connsiteX6" fmla="*/ 9213 w 9625"/>
                <a:gd name="connsiteY6" fmla="*/ 1507 h 9932"/>
                <a:gd name="connsiteX7" fmla="*/ 9437 w 9625"/>
                <a:gd name="connsiteY7" fmla="*/ 2382 h 9932"/>
                <a:gd name="connsiteX8" fmla="*/ 9625 w 9625"/>
                <a:gd name="connsiteY8" fmla="*/ 2541 h 9932"/>
                <a:gd name="connsiteX9" fmla="*/ 9512 w 9625"/>
                <a:gd name="connsiteY9" fmla="*/ 2860 h 9932"/>
                <a:gd name="connsiteX10" fmla="*/ 8651 w 9625"/>
                <a:gd name="connsiteY10" fmla="*/ 3018 h 9932"/>
                <a:gd name="connsiteX11" fmla="*/ 8351 w 9625"/>
                <a:gd name="connsiteY11" fmla="*/ 3335 h 9932"/>
                <a:gd name="connsiteX12" fmla="*/ 7939 w 9625"/>
                <a:gd name="connsiteY12" fmla="*/ 3375 h 9932"/>
                <a:gd name="connsiteX13" fmla="*/ 7939 w 9625"/>
                <a:gd name="connsiteY13" fmla="*/ 4011 h 9932"/>
                <a:gd name="connsiteX14" fmla="*/ 7153 w 9625"/>
                <a:gd name="connsiteY14" fmla="*/ 4329 h 9932"/>
                <a:gd name="connsiteX15" fmla="*/ 6890 w 9625"/>
                <a:gd name="connsiteY15" fmla="*/ 4726 h 9932"/>
                <a:gd name="connsiteX16" fmla="*/ 6367 w 9625"/>
                <a:gd name="connsiteY16" fmla="*/ 4965 h 9932"/>
                <a:gd name="connsiteX17" fmla="*/ 5691 w 9625"/>
                <a:gd name="connsiteY17" fmla="*/ 5083 h 9932"/>
                <a:gd name="connsiteX18" fmla="*/ 4607 w 9625"/>
                <a:gd name="connsiteY18" fmla="*/ 5678 h 9932"/>
                <a:gd name="connsiteX19" fmla="*/ 4607 w 9625"/>
                <a:gd name="connsiteY19" fmla="*/ 6672 h 9932"/>
                <a:gd name="connsiteX20" fmla="*/ 4493 w 9625"/>
                <a:gd name="connsiteY20" fmla="*/ 6672 h 9932"/>
                <a:gd name="connsiteX21" fmla="*/ 4493 w 9625"/>
                <a:gd name="connsiteY21" fmla="*/ 6672 h 9932"/>
                <a:gd name="connsiteX22" fmla="*/ 4493 w 9625"/>
                <a:gd name="connsiteY22" fmla="*/ 7108 h 9932"/>
                <a:gd name="connsiteX23" fmla="*/ 4082 w 9625"/>
                <a:gd name="connsiteY23" fmla="*/ 7147 h 9932"/>
                <a:gd name="connsiteX24" fmla="*/ 3857 w 9625"/>
                <a:gd name="connsiteY24" fmla="*/ 7307 h 9932"/>
                <a:gd name="connsiteX25" fmla="*/ 3557 w 9625"/>
                <a:gd name="connsiteY25" fmla="*/ 7307 h 9932"/>
                <a:gd name="connsiteX26" fmla="*/ 3332 w 9625"/>
                <a:gd name="connsiteY26" fmla="*/ 7227 h 9932"/>
                <a:gd name="connsiteX27" fmla="*/ 2772 w 9625"/>
                <a:gd name="connsiteY27" fmla="*/ 7307 h 9932"/>
                <a:gd name="connsiteX28" fmla="*/ 2547 w 9625"/>
                <a:gd name="connsiteY28" fmla="*/ 7942 h 9932"/>
                <a:gd name="connsiteX29" fmla="*/ 2322 w 9625"/>
                <a:gd name="connsiteY29" fmla="*/ 8022 h 9932"/>
                <a:gd name="connsiteX30" fmla="*/ 1984 w 9625"/>
                <a:gd name="connsiteY30" fmla="*/ 9054 h 9932"/>
                <a:gd name="connsiteX31" fmla="*/ 1048 w 9625"/>
                <a:gd name="connsiteY31" fmla="*/ 9929 h 9932"/>
                <a:gd name="connsiteX32" fmla="*/ 0 w 9625"/>
                <a:gd name="connsiteY32" fmla="*/ 9371 h 9932"/>
                <a:gd name="connsiteX33" fmla="*/ 261 w 9625"/>
                <a:gd name="connsiteY33" fmla="*/ 9253 h 9932"/>
                <a:gd name="connsiteX34" fmla="*/ 448 w 9625"/>
                <a:gd name="connsiteY34" fmla="*/ 8776 h 9932"/>
                <a:gd name="connsiteX35" fmla="*/ 448 w 9625"/>
                <a:gd name="connsiteY35" fmla="*/ 8339 h 9932"/>
                <a:gd name="connsiteX36" fmla="*/ 711 w 9625"/>
                <a:gd name="connsiteY36" fmla="*/ 7822 h 9932"/>
                <a:gd name="connsiteX37" fmla="*/ 1159 w 9625"/>
                <a:gd name="connsiteY37" fmla="*/ 7505 h 9932"/>
                <a:gd name="connsiteX38" fmla="*/ 1611 w 9625"/>
                <a:gd name="connsiteY38" fmla="*/ 6672 h 9932"/>
                <a:gd name="connsiteX39" fmla="*/ 1647 w 9625"/>
                <a:gd name="connsiteY39" fmla="*/ 6672 h 9932"/>
                <a:gd name="connsiteX40" fmla="*/ 1984 w 9625"/>
                <a:gd name="connsiteY40" fmla="*/ 6353 h 9932"/>
                <a:gd name="connsiteX41" fmla="*/ 2584 w 9625"/>
                <a:gd name="connsiteY41" fmla="*/ 6274 h 9932"/>
                <a:gd name="connsiteX42" fmla="*/ 3145 w 9625"/>
                <a:gd name="connsiteY42" fmla="*/ 5717 h 9932"/>
                <a:gd name="connsiteX43" fmla="*/ 3483 w 9625"/>
                <a:gd name="connsiteY43" fmla="*/ 5479 h 9932"/>
                <a:gd name="connsiteX44" fmla="*/ 4044 w 9625"/>
                <a:gd name="connsiteY44" fmla="*/ 4804 h 9932"/>
                <a:gd name="connsiteX45" fmla="*/ 3894 w 9625"/>
                <a:gd name="connsiteY45" fmla="*/ 3773 h 9932"/>
                <a:gd name="connsiteX46" fmla="*/ 4157 w 9625"/>
                <a:gd name="connsiteY46" fmla="*/ 3058 h 9932"/>
                <a:gd name="connsiteX47" fmla="*/ 4268 w 9625"/>
                <a:gd name="connsiteY47" fmla="*/ 2620 h 9932"/>
                <a:gd name="connsiteX48" fmla="*/ 4719 w 9625"/>
                <a:gd name="connsiteY48" fmla="*/ 2065 h 9932"/>
                <a:gd name="connsiteX49" fmla="*/ 5356 w 9625"/>
                <a:gd name="connsiteY49" fmla="*/ 1708 h 9932"/>
                <a:gd name="connsiteX50" fmla="*/ 5843 w 9625"/>
                <a:gd name="connsiteY50" fmla="*/ 1350 h 9932"/>
                <a:gd name="connsiteX51" fmla="*/ 6292 w 9625"/>
                <a:gd name="connsiteY51" fmla="*/ 518 h 9932"/>
                <a:gd name="connsiteX52" fmla="*/ 6516 w 9625"/>
                <a:gd name="connsiteY52" fmla="*/ 0 h 9932"/>
                <a:gd name="connsiteX53" fmla="*/ 7003 w 9625"/>
                <a:gd name="connsiteY53" fmla="*/ 0 h 9932"/>
                <a:gd name="connsiteX0" fmla="*/ 7276 w 10000"/>
                <a:gd name="connsiteY0" fmla="*/ 0 h 9435"/>
                <a:gd name="connsiteX1" fmla="*/ 7664 w 10000"/>
                <a:gd name="connsiteY1" fmla="*/ 358 h 9435"/>
                <a:gd name="connsiteX2" fmla="*/ 8327 w 10000"/>
                <a:gd name="connsiteY2" fmla="*/ 280 h 9435"/>
                <a:gd name="connsiteX3" fmla="*/ 8988 w 10000"/>
                <a:gd name="connsiteY3" fmla="*/ 479 h 9435"/>
                <a:gd name="connsiteX4" fmla="*/ 9300 w 10000"/>
                <a:gd name="connsiteY4" fmla="*/ 479 h 9435"/>
                <a:gd name="connsiteX5" fmla="*/ 9535 w 10000"/>
                <a:gd name="connsiteY5" fmla="*/ 1000 h 9435"/>
                <a:gd name="connsiteX6" fmla="*/ 9572 w 10000"/>
                <a:gd name="connsiteY6" fmla="*/ 1517 h 9435"/>
                <a:gd name="connsiteX7" fmla="*/ 9805 w 10000"/>
                <a:gd name="connsiteY7" fmla="*/ 2398 h 9435"/>
                <a:gd name="connsiteX8" fmla="*/ 10000 w 10000"/>
                <a:gd name="connsiteY8" fmla="*/ 2558 h 9435"/>
                <a:gd name="connsiteX9" fmla="*/ 9883 w 10000"/>
                <a:gd name="connsiteY9" fmla="*/ 2880 h 9435"/>
                <a:gd name="connsiteX10" fmla="*/ 8988 w 10000"/>
                <a:gd name="connsiteY10" fmla="*/ 3039 h 9435"/>
                <a:gd name="connsiteX11" fmla="*/ 8676 w 10000"/>
                <a:gd name="connsiteY11" fmla="*/ 3358 h 9435"/>
                <a:gd name="connsiteX12" fmla="*/ 8248 w 10000"/>
                <a:gd name="connsiteY12" fmla="*/ 3398 h 9435"/>
                <a:gd name="connsiteX13" fmla="*/ 8248 w 10000"/>
                <a:gd name="connsiteY13" fmla="*/ 4038 h 9435"/>
                <a:gd name="connsiteX14" fmla="*/ 7432 w 10000"/>
                <a:gd name="connsiteY14" fmla="*/ 4359 h 9435"/>
                <a:gd name="connsiteX15" fmla="*/ 7158 w 10000"/>
                <a:gd name="connsiteY15" fmla="*/ 4758 h 9435"/>
                <a:gd name="connsiteX16" fmla="*/ 6615 w 10000"/>
                <a:gd name="connsiteY16" fmla="*/ 4999 h 9435"/>
                <a:gd name="connsiteX17" fmla="*/ 5913 w 10000"/>
                <a:gd name="connsiteY17" fmla="*/ 5118 h 9435"/>
                <a:gd name="connsiteX18" fmla="*/ 4786 w 10000"/>
                <a:gd name="connsiteY18" fmla="*/ 5717 h 9435"/>
                <a:gd name="connsiteX19" fmla="*/ 4786 w 10000"/>
                <a:gd name="connsiteY19" fmla="*/ 6718 h 9435"/>
                <a:gd name="connsiteX20" fmla="*/ 4668 w 10000"/>
                <a:gd name="connsiteY20" fmla="*/ 6718 h 9435"/>
                <a:gd name="connsiteX21" fmla="*/ 4668 w 10000"/>
                <a:gd name="connsiteY21" fmla="*/ 6718 h 9435"/>
                <a:gd name="connsiteX22" fmla="*/ 4668 w 10000"/>
                <a:gd name="connsiteY22" fmla="*/ 7157 h 9435"/>
                <a:gd name="connsiteX23" fmla="*/ 4241 w 10000"/>
                <a:gd name="connsiteY23" fmla="*/ 7196 h 9435"/>
                <a:gd name="connsiteX24" fmla="*/ 4007 w 10000"/>
                <a:gd name="connsiteY24" fmla="*/ 7357 h 9435"/>
                <a:gd name="connsiteX25" fmla="*/ 3696 w 10000"/>
                <a:gd name="connsiteY25" fmla="*/ 7357 h 9435"/>
                <a:gd name="connsiteX26" fmla="*/ 3462 w 10000"/>
                <a:gd name="connsiteY26" fmla="*/ 7276 h 9435"/>
                <a:gd name="connsiteX27" fmla="*/ 2880 w 10000"/>
                <a:gd name="connsiteY27" fmla="*/ 7357 h 9435"/>
                <a:gd name="connsiteX28" fmla="*/ 2646 w 10000"/>
                <a:gd name="connsiteY28" fmla="*/ 7996 h 9435"/>
                <a:gd name="connsiteX29" fmla="*/ 2412 w 10000"/>
                <a:gd name="connsiteY29" fmla="*/ 8077 h 9435"/>
                <a:gd name="connsiteX30" fmla="*/ 2061 w 10000"/>
                <a:gd name="connsiteY30" fmla="*/ 9116 h 9435"/>
                <a:gd name="connsiteX31" fmla="*/ 0 w 10000"/>
                <a:gd name="connsiteY31" fmla="*/ 9435 h 9435"/>
                <a:gd name="connsiteX32" fmla="*/ 271 w 10000"/>
                <a:gd name="connsiteY32" fmla="*/ 9316 h 9435"/>
                <a:gd name="connsiteX33" fmla="*/ 465 w 10000"/>
                <a:gd name="connsiteY33" fmla="*/ 8836 h 9435"/>
                <a:gd name="connsiteX34" fmla="*/ 465 w 10000"/>
                <a:gd name="connsiteY34" fmla="*/ 8396 h 9435"/>
                <a:gd name="connsiteX35" fmla="*/ 739 w 10000"/>
                <a:gd name="connsiteY35" fmla="*/ 7876 h 9435"/>
                <a:gd name="connsiteX36" fmla="*/ 1204 w 10000"/>
                <a:gd name="connsiteY36" fmla="*/ 7556 h 9435"/>
                <a:gd name="connsiteX37" fmla="*/ 1674 w 10000"/>
                <a:gd name="connsiteY37" fmla="*/ 6718 h 9435"/>
                <a:gd name="connsiteX38" fmla="*/ 1711 w 10000"/>
                <a:gd name="connsiteY38" fmla="*/ 6718 h 9435"/>
                <a:gd name="connsiteX39" fmla="*/ 2061 w 10000"/>
                <a:gd name="connsiteY39" fmla="*/ 6396 h 9435"/>
                <a:gd name="connsiteX40" fmla="*/ 2685 w 10000"/>
                <a:gd name="connsiteY40" fmla="*/ 6317 h 9435"/>
                <a:gd name="connsiteX41" fmla="*/ 3268 w 10000"/>
                <a:gd name="connsiteY41" fmla="*/ 5756 h 9435"/>
                <a:gd name="connsiteX42" fmla="*/ 3619 w 10000"/>
                <a:gd name="connsiteY42" fmla="*/ 5517 h 9435"/>
                <a:gd name="connsiteX43" fmla="*/ 4202 w 10000"/>
                <a:gd name="connsiteY43" fmla="*/ 4837 h 9435"/>
                <a:gd name="connsiteX44" fmla="*/ 4046 w 10000"/>
                <a:gd name="connsiteY44" fmla="*/ 3799 h 9435"/>
                <a:gd name="connsiteX45" fmla="*/ 4319 w 10000"/>
                <a:gd name="connsiteY45" fmla="*/ 3079 h 9435"/>
                <a:gd name="connsiteX46" fmla="*/ 4434 w 10000"/>
                <a:gd name="connsiteY46" fmla="*/ 2638 h 9435"/>
                <a:gd name="connsiteX47" fmla="*/ 4903 w 10000"/>
                <a:gd name="connsiteY47" fmla="*/ 2079 h 9435"/>
                <a:gd name="connsiteX48" fmla="*/ 5565 w 10000"/>
                <a:gd name="connsiteY48" fmla="*/ 1720 h 9435"/>
                <a:gd name="connsiteX49" fmla="*/ 6071 w 10000"/>
                <a:gd name="connsiteY49" fmla="*/ 1359 h 9435"/>
                <a:gd name="connsiteX50" fmla="*/ 6537 w 10000"/>
                <a:gd name="connsiteY50" fmla="*/ 522 h 9435"/>
                <a:gd name="connsiteX51" fmla="*/ 6770 w 10000"/>
                <a:gd name="connsiteY51" fmla="*/ 0 h 9435"/>
                <a:gd name="connsiteX52" fmla="*/ 7276 w 10000"/>
                <a:gd name="connsiteY52" fmla="*/ 0 h 9435"/>
                <a:gd name="connsiteX0" fmla="*/ 7276 w 10000"/>
                <a:gd name="connsiteY0" fmla="*/ 0 h 10000"/>
                <a:gd name="connsiteX1" fmla="*/ 7664 w 10000"/>
                <a:gd name="connsiteY1" fmla="*/ 379 h 10000"/>
                <a:gd name="connsiteX2" fmla="*/ 8327 w 10000"/>
                <a:gd name="connsiteY2" fmla="*/ 297 h 10000"/>
                <a:gd name="connsiteX3" fmla="*/ 8988 w 10000"/>
                <a:gd name="connsiteY3" fmla="*/ 508 h 10000"/>
                <a:gd name="connsiteX4" fmla="*/ 9300 w 10000"/>
                <a:gd name="connsiteY4" fmla="*/ 508 h 10000"/>
                <a:gd name="connsiteX5" fmla="*/ 9535 w 10000"/>
                <a:gd name="connsiteY5" fmla="*/ 1060 h 10000"/>
                <a:gd name="connsiteX6" fmla="*/ 9572 w 10000"/>
                <a:gd name="connsiteY6" fmla="*/ 1608 h 10000"/>
                <a:gd name="connsiteX7" fmla="*/ 9805 w 10000"/>
                <a:gd name="connsiteY7" fmla="*/ 2542 h 10000"/>
                <a:gd name="connsiteX8" fmla="*/ 10000 w 10000"/>
                <a:gd name="connsiteY8" fmla="*/ 2711 h 10000"/>
                <a:gd name="connsiteX9" fmla="*/ 9883 w 10000"/>
                <a:gd name="connsiteY9" fmla="*/ 3052 h 10000"/>
                <a:gd name="connsiteX10" fmla="*/ 8988 w 10000"/>
                <a:gd name="connsiteY10" fmla="*/ 3221 h 10000"/>
                <a:gd name="connsiteX11" fmla="*/ 8676 w 10000"/>
                <a:gd name="connsiteY11" fmla="*/ 3559 h 10000"/>
                <a:gd name="connsiteX12" fmla="*/ 8248 w 10000"/>
                <a:gd name="connsiteY12" fmla="*/ 3601 h 10000"/>
                <a:gd name="connsiteX13" fmla="*/ 8248 w 10000"/>
                <a:gd name="connsiteY13" fmla="*/ 4280 h 10000"/>
                <a:gd name="connsiteX14" fmla="*/ 7432 w 10000"/>
                <a:gd name="connsiteY14" fmla="*/ 4620 h 10000"/>
                <a:gd name="connsiteX15" fmla="*/ 7158 w 10000"/>
                <a:gd name="connsiteY15" fmla="*/ 5043 h 10000"/>
                <a:gd name="connsiteX16" fmla="*/ 6615 w 10000"/>
                <a:gd name="connsiteY16" fmla="*/ 5298 h 10000"/>
                <a:gd name="connsiteX17" fmla="*/ 5913 w 10000"/>
                <a:gd name="connsiteY17" fmla="*/ 5424 h 10000"/>
                <a:gd name="connsiteX18" fmla="*/ 4786 w 10000"/>
                <a:gd name="connsiteY18" fmla="*/ 6059 h 10000"/>
                <a:gd name="connsiteX19" fmla="*/ 4786 w 10000"/>
                <a:gd name="connsiteY19" fmla="*/ 7120 h 10000"/>
                <a:gd name="connsiteX20" fmla="*/ 4668 w 10000"/>
                <a:gd name="connsiteY20" fmla="*/ 7120 h 10000"/>
                <a:gd name="connsiteX21" fmla="*/ 4668 w 10000"/>
                <a:gd name="connsiteY21" fmla="*/ 7120 h 10000"/>
                <a:gd name="connsiteX22" fmla="*/ 4668 w 10000"/>
                <a:gd name="connsiteY22" fmla="*/ 7586 h 10000"/>
                <a:gd name="connsiteX23" fmla="*/ 4241 w 10000"/>
                <a:gd name="connsiteY23" fmla="*/ 7627 h 10000"/>
                <a:gd name="connsiteX24" fmla="*/ 4007 w 10000"/>
                <a:gd name="connsiteY24" fmla="*/ 7798 h 10000"/>
                <a:gd name="connsiteX25" fmla="*/ 3696 w 10000"/>
                <a:gd name="connsiteY25" fmla="*/ 7798 h 10000"/>
                <a:gd name="connsiteX26" fmla="*/ 3462 w 10000"/>
                <a:gd name="connsiteY26" fmla="*/ 7712 h 10000"/>
                <a:gd name="connsiteX27" fmla="*/ 2880 w 10000"/>
                <a:gd name="connsiteY27" fmla="*/ 7798 h 10000"/>
                <a:gd name="connsiteX28" fmla="*/ 2646 w 10000"/>
                <a:gd name="connsiteY28" fmla="*/ 8475 h 10000"/>
                <a:gd name="connsiteX29" fmla="*/ 2412 w 10000"/>
                <a:gd name="connsiteY29" fmla="*/ 8561 h 10000"/>
                <a:gd name="connsiteX30" fmla="*/ 2061 w 10000"/>
                <a:gd name="connsiteY30" fmla="*/ 9662 h 10000"/>
                <a:gd name="connsiteX31" fmla="*/ 0 w 10000"/>
                <a:gd name="connsiteY31" fmla="*/ 10000 h 10000"/>
                <a:gd name="connsiteX32" fmla="*/ 465 w 10000"/>
                <a:gd name="connsiteY32" fmla="*/ 9365 h 10000"/>
                <a:gd name="connsiteX33" fmla="*/ 465 w 10000"/>
                <a:gd name="connsiteY33" fmla="*/ 8899 h 10000"/>
                <a:gd name="connsiteX34" fmla="*/ 739 w 10000"/>
                <a:gd name="connsiteY34" fmla="*/ 8348 h 10000"/>
                <a:gd name="connsiteX35" fmla="*/ 1204 w 10000"/>
                <a:gd name="connsiteY35" fmla="*/ 8008 h 10000"/>
                <a:gd name="connsiteX36" fmla="*/ 1674 w 10000"/>
                <a:gd name="connsiteY36" fmla="*/ 7120 h 10000"/>
                <a:gd name="connsiteX37" fmla="*/ 1711 w 10000"/>
                <a:gd name="connsiteY37" fmla="*/ 7120 h 10000"/>
                <a:gd name="connsiteX38" fmla="*/ 2061 w 10000"/>
                <a:gd name="connsiteY38" fmla="*/ 6779 h 10000"/>
                <a:gd name="connsiteX39" fmla="*/ 2685 w 10000"/>
                <a:gd name="connsiteY39" fmla="*/ 6695 h 10000"/>
                <a:gd name="connsiteX40" fmla="*/ 3268 w 10000"/>
                <a:gd name="connsiteY40" fmla="*/ 6101 h 10000"/>
                <a:gd name="connsiteX41" fmla="*/ 3619 w 10000"/>
                <a:gd name="connsiteY41" fmla="*/ 5847 h 10000"/>
                <a:gd name="connsiteX42" fmla="*/ 4202 w 10000"/>
                <a:gd name="connsiteY42" fmla="*/ 5127 h 10000"/>
                <a:gd name="connsiteX43" fmla="*/ 4046 w 10000"/>
                <a:gd name="connsiteY43" fmla="*/ 4026 h 10000"/>
                <a:gd name="connsiteX44" fmla="*/ 4319 w 10000"/>
                <a:gd name="connsiteY44" fmla="*/ 3263 h 10000"/>
                <a:gd name="connsiteX45" fmla="*/ 4434 w 10000"/>
                <a:gd name="connsiteY45" fmla="*/ 2796 h 10000"/>
                <a:gd name="connsiteX46" fmla="*/ 4903 w 10000"/>
                <a:gd name="connsiteY46" fmla="*/ 2203 h 10000"/>
                <a:gd name="connsiteX47" fmla="*/ 5565 w 10000"/>
                <a:gd name="connsiteY47" fmla="*/ 1823 h 10000"/>
                <a:gd name="connsiteX48" fmla="*/ 6071 w 10000"/>
                <a:gd name="connsiteY48" fmla="*/ 1440 h 10000"/>
                <a:gd name="connsiteX49" fmla="*/ 6537 w 10000"/>
                <a:gd name="connsiteY49" fmla="*/ 553 h 10000"/>
                <a:gd name="connsiteX50" fmla="*/ 6770 w 10000"/>
                <a:gd name="connsiteY50" fmla="*/ 0 h 10000"/>
                <a:gd name="connsiteX51" fmla="*/ 7276 w 10000"/>
                <a:gd name="connsiteY51" fmla="*/ 0 h 10000"/>
                <a:gd name="connsiteX0" fmla="*/ 6811 w 9535"/>
                <a:gd name="connsiteY0" fmla="*/ 0 h 9662"/>
                <a:gd name="connsiteX1" fmla="*/ 7199 w 9535"/>
                <a:gd name="connsiteY1" fmla="*/ 379 h 9662"/>
                <a:gd name="connsiteX2" fmla="*/ 7862 w 9535"/>
                <a:gd name="connsiteY2" fmla="*/ 297 h 9662"/>
                <a:gd name="connsiteX3" fmla="*/ 8523 w 9535"/>
                <a:gd name="connsiteY3" fmla="*/ 508 h 9662"/>
                <a:gd name="connsiteX4" fmla="*/ 8835 w 9535"/>
                <a:gd name="connsiteY4" fmla="*/ 508 h 9662"/>
                <a:gd name="connsiteX5" fmla="*/ 9070 w 9535"/>
                <a:gd name="connsiteY5" fmla="*/ 1060 h 9662"/>
                <a:gd name="connsiteX6" fmla="*/ 9107 w 9535"/>
                <a:gd name="connsiteY6" fmla="*/ 1608 h 9662"/>
                <a:gd name="connsiteX7" fmla="*/ 9340 w 9535"/>
                <a:gd name="connsiteY7" fmla="*/ 2542 h 9662"/>
                <a:gd name="connsiteX8" fmla="*/ 9535 w 9535"/>
                <a:gd name="connsiteY8" fmla="*/ 2711 h 9662"/>
                <a:gd name="connsiteX9" fmla="*/ 9418 w 9535"/>
                <a:gd name="connsiteY9" fmla="*/ 3052 h 9662"/>
                <a:gd name="connsiteX10" fmla="*/ 8523 w 9535"/>
                <a:gd name="connsiteY10" fmla="*/ 3221 h 9662"/>
                <a:gd name="connsiteX11" fmla="*/ 8211 w 9535"/>
                <a:gd name="connsiteY11" fmla="*/ 3559 h 9662"/>
                <a:gd name="connsiteX12" fmla="*/ 7783 w 9535"/>
                <a:gd name="connsiteY12" fmla="*/ 3601 h 9662"/>
                <a:gd name="connsiteX13" fmla="*/ 7783 w 9535"/>
                <a:gd name="connsiteY13" fmla="*/ 4280 h 9662"/>
                <a:gd name="connsiteX14" fmla="*/ 6967 w 9535"/>
                <a:gd name="connsiteY14" fmla="*/ 4620 h 9662"/>
                <a:gd name="connsiteX15" fmla="*/ 6693 w 9535"/>
                <a:gd name="connsiteY15" fmla="*/ 5043 h 9662"/>
                <a:gd name="connsiteX16" fmla="*/ 6150 w 9535"/>
                <a:gd name="connsiteY16" fmla="*/ 5298 h 9662"/>
                <a:gd name="connsiteX17" fmla="*/ 5448 w 9535"/>
                <a:gd name="connsiteY17" fmla="*/ 5424 h 9662"/>
                <a:gd name="connsiteX18" fmla="*/ 4321 w 9535"/>
                <a:gd name="connsiteY18" fmla="*/ 6059 h 9662"/>
                <a:gd name="connsiteX19" fmla="*/ 4321 w 9535"/>
                <a:gd name="connsiteY19" fmla="*/ 7120 h 9662"/>
                <a:gd name="connsiteX20" fmla="*/ 4203 w 9535"/>
                <a:gd name="connsiteY20" fmla="*/ 7120 h 9662"/>
                <a:gd name="connsiteX21" fmla="*/ 4203 w 9535"/>
                <a:gd name="connsiteY21" fmla="*/ 7120 h 9662"/>
                <a:gd name="connsiteX22" fmla="*/ 4203 w 9535"/>
                <a:gd name="connsiteY22" fmla="*/ 7586 h 9662"/>
                <a:gd name="connsiteX23" fmla="*/ 3776 w 9535"/>
                <a:gd name="connsiteY23" fmla="*/ 7627 h 9662"/>
                <a:gd name="connsiteX24" fmla="*/ 3542 w 9535"/>
                <a:gd name="connsiteY24" fmla="*/ 7798 h 9662"/>
                <a:gd name="connsiteX25" fmla="*/ 3231 w 9535"/>
                <a:gd name="connsiteY25" fmla="*/ 7798 h 9662"/>
                <a:gd name="connsiteX26" fmla="*/ 2997 w 9535"/>
                <a:gd name="connsiteY26" fmla="*/ 7712 h 9662"/>
                <a:gd name="connsiteX27" fmla="*/ 2415 w 9535"/>
                <a:gd name="connsiteY27" fmla="*/ 7798 h 9662"/>
                <a:gd name="connsiteX28" fmla="*/ 2181 w 9535"/>
                <a:gd name="connsiteY28" fmla="*/ 8475 h 9662"/>
                <a:gd name="connsiteX29" fmla="*/ 1947 w 9535"/>
                <a:gd name="connsiteY29" fmla="*/ 8561 h 9662"/>
                <a:gd name="connsiteX30" fmla="*/ 1596 w 9535"/>
                <a:gd name="connsiteY30" fmla="*/ 9662 h 9662"/>
                <a:gd name="connsiteX31" fmla="*/ 0 w 9535"/>
                <a:gd name="connsiteY31" fmla="*/ 9365 h 9662"/>
                <a:gd name="connsiteX32" fmla="*/ 0 w 9535"/>
                <a:gd name="connsiteY32" fmla="*/ 8899 h 9662"/>
                <a:gd name="connsiteX33" fmla="*/ 274 w 9535"/>
                <a:gd name="connsiteY33" fmla="*/ 8348 h 9662"/>
                <a:gd name="connsiteX34" fmla="*/ 739 w 9535"/>
                <a:gd name="connsiteY34" fmla="*/ 8008 h 9662"/>
                <a:gd name="connsiteX35" fmla="*/ 1209 w 9535"/>
                <a:gd name="connsiteY35" fmla="*/ 7120 h 9662"/>
                <a:gd name="connsiteX36" fmla="*/ 1246 w 9535"/>
                <a:gd name="connsiteY36" fmla="*/ 7120 h 9662"/>
                <a:gd name="connsiteX37" fmla="*/ 1596 w 9535"/>
                <a:gd name="connsiteY37" fmla="*/ 6779 h 9662"/>
                <a:gd name="connsiteX38" fmla="*/ 2220 w 9535"/>
                <a:gd name="connsiteY38" fmla="*/ 6695 h 9662"/>
                <a:gd name="connsiteX39" fmla="*/ 2803 w 9535"/>
                <a:gd name="connsiteY39" fmla="*/ 6101 h 9662"/>
                <a:gd name="connsiteX40" fmla="*/ 3154 w 9535"/>
                <a:gd name="connsiteY40" fmla="*/ 5847 h 9662"/>
                <a:gd name="connsiteX41" fmla="*/ 3737 w 9535"/>
                <a:gd name="connsiteY41" fmla="*/ 5127 h 9662"/>
                <a:gd name="connsiteX42" fmla="*/ 3581 w 9535"/>
                <a:gd name="connsiteY42" fmla="*/ 4026 h 9662"/>
                <a:gd name="connsiteX43" fmla="*/ 3854 w 9535"/>
                <a:gd name="connsiteY43" fmla="*/ 3263 h 9662"/>
                <a:gd name="connsiteX44" fmla="*/ 3969 w 9535"/>
                <a:gd name="connsiteY44" fmla="*/ 2796 h 9662"/>
                <a:gd name="connsiteX45" fmla="*/ 4438 w 9535"/>
                <a:gd name="connsiteY45" fmla="*/ 2203 h 9662"/>
                <a:gd name="connsiteX46" fmla="*/ 5100 w 9535"/>
                <a:gd name="connsiteY46" fmla="*/ 1823 h 9662"/>
                <a:gd name="connsiteX47" fmla="*/ 5606 w 9535"/>
                <a:gd name="connsiteY47" fmla="*/ 1440 h 9662"/>
                <a:gd name="connsiteX48" fmla="*/ 6072 w 9535"/>
                <a:gd name="connsiteY48" fmla="*/ 553 h 9662"/>
                <a:gd name="connsiteX49" fmla="*/ 6305 w 9535"/>
                <a:gd name="connsiteY49" fmla="*/ 0 h 9662"/>
                <a:gd name="connsiteX50" fmla="*/ 6811 w 9535"/>
                <a:gd name="connsiteY50" fmla="*/ 0 h 9662"/>
                <a:gd name="connsiteX0" fmla="*/ 7143 w 10000"/>
                <a:gd name="connsiteY0" fmla="*/ 0 h 9693"/>
                <a:gd name="connsiteX1" fmla="*/ 7550 w 10000"/>
                <a:gd name="connsiteY1" fmla="*/ 392 h 9693"/>
                <a:gd name="connsiteX2" fmla="*/ 8245 w 10000"/>
                <a:gd name="connsiteY2" fmla="*/ 307 h 9693"/>
                <a:gd name="connsiteX3" fmla="*/ 8939 w 10000"/>
                <a:gd name="connsiteY3" fmla="*/ 526 h 9693"/>
                <a:gd name="connsiteX4" fmla="*/ 9266 w 10000"/>
                <a:gd name="connsiteY4" fmla="*/ 526 h 9693"/>
                <a:gd name="connsiteX5" fmla="*/ 9512 w 10000"/>
                <a:gd name="connsiteY5" fmla="*/ 1097 h 9693"/>
                <a:gd name="connsiteX6" fmla="*/ 9551 w 10000"/>
                <a:gd name="connsiteY6" fmla="*/ 1664 h 9693"/>
                <a:gd name="connsiteX7" fmla="*/ 9795 w 10000"/>
                <a:gd name="connsiteY7" fmla="*/ 2631 h 9693"/>
                <a:gd name="connsiteX8" fmla="*/ 10000 w 10000"/>
                <a:gd name="connsiteY8" fmla="*/ 2806 h 9693"/>
                <a:gd name="connsiteX9" fmla="*/ 9877 w 10000"/>
                <a:gd name="connsiteY9" fmla="*/ 3159 h 9693"/>
                <a:gd name="connsiteX10" fmla="*/ 8939 w 10000"/>
                <a:gd name="connsiteY10" fmla="*/ 3334 h 9693"/>
                <a:gd name="connsiteX11" fmla="*/ 8611 w 10000"/>
                <a:gd name="connsiteY11" fmla="*/ 3684 h 9693"/>
                <a:gd name="connsiteX12" fmla="*/ 8163 w 10000"/>
                <a:gd name="connsiteY12" fmla="*/ 3727 h 9693"/>
                <a:gd name="connsiteX13" fmla="*/ 8163 w 10000"/>
                <a:gd name="connsiteY13" fmla="*/ 4430 h 9693"/>
                <a:gd name="connsiteX14" fmla="*/ 7307 w 10000"/>
                <a:gd name="connsiteY14" fmla="*/ 4782 h 9693"/>
                <a:gd name="connsiteX15" fmla="*/ 7019 w 10000"/>
                <a:gd name="connsiteY15" fmla="*/ 5219 h 9693"/>
                <a:gd name="connsiteX16" fmla="*/ 6450 w 10000"/>
                <a:gd name="connsiteY16" fmla="*/ 5483 h 9693"/>
                <a:gd name="connsiteX17" fmla="*/ 5714 w 10000"/>
                <a:gd name="connsiteY17" fmla="*/ 5614 h 9693"/>
                <a:gd name="connsiteX18" fmla="*/ 4532 w 10000"/>
                <a:gd name="connsiteY18" fmla="*/ 6271 h 9693"/>
                <a:gd name="connsiteX19" fmla="*/ 4532 w 10000"/>
                <a:gd name="connsiteY19" fmla="*/ 7369 h 9693"/>
                <a:gd name="connsiteX20" fmla="*/ 4408 w 10000"/>
                <a:gd name="connsiteY20" fmla="*/ 7369 h 9693"/>
                <a:gd name="connsiteX21" fmla="*/ 4408 w 10000"/>
                <a:gd name="connsiteY21" fmla="*/ 7369 h 9693"/>
                <a:gd name="connsiteX22" fmla="*/ 4408 w 10000"/>
                <a:gd name="connsiteY22" fmla="*/ 7851 h 9693"/>
                <a:gd name="connsiteX23" fmla="*/ 3960 w 10000"/>
                <a:gd name="connsiteY23" fmla="*/ 7894 h 9693"/>
                <a:gd name="connsiteX24" fmla="*/ 3715 w 10000"/>
                <a:gd name="connsiteY24" fmla="*/ 8071 h 9693"/>
                <a:gd name="connsiteX25" fmla="*/ 3389 w 10000"/>
                <a:gd name="connsiteY25" fmla="*/ 8071 h 9693"/>
                <a:gd name="connsiteX26" fmla="*/ 3143 w 10000"/>
                <a:gd name="connsiteY26" fmla="*/ 7982 h 9693"/>
                <a:gd name="connsiteX27" fmla="*/ 2533 w 10000"/>
                <a:gd name="connsiteY27" fmla="*/ 8071 h 9693"/>
                <a:gd name="connsiteX28" fmla="*/ 2287 w 10000"/>
                <a:gd name="connsiteY28" fmla="*/ 8771 h 9693"/>
                <a:gd name="connsiteX29" fmla="*/ 2042 w 10000"/>
                <a:gd name="connsiteY29" fmla="*/ 8860 h 9693"/>
                <a:gd name="connsiteX30" fmla="*/ 0 w 10000"/>
                <a:gd name="connsiteY30" fmla="*/ 9693 h 9693"/>
                <a:gd name="connsiteX31" fmla="*/ 0 w 10000"/>
                <a:gd name="connsiteY31" fmla="*/ 9210 h 9693"/>
                <a:gd name="connsiteX32" fmla="*/ 287 w 10000"/>
                <a:gd name="connsiteY32" fmla="*/ 8640 h 9693"/>
                <a:gd name="connsiteX33" fmla="*/ 775 w 10000"/>
                <a:gd name="connsiteY33" fmla="*/ 8288 h 9693"/>
                <a:gd name="connsiteX34" fmla="*/ 1268 w 10000"/>
                <a:gd name="connsiteY34" fmla="*/ 7369 h 9693"/>
                <a:gd name="connsiteX35" fmla="*/ 1307 w 10000"/>
                <a:gd name="connsiteY35" fmla="*/ 7369 h 9693"/>
                <a:gd name="connsiteX36" fmla="*/ 1674 w 10000"/>
                <a:gd name="connsiteY36" fmla="*/ 7016 h 9693"/>
                <a:gd name="connsiteX37" fmla="*/ 2328 w 10000"/>
                <a:gd name="connsiteY37" fmla="*/ 6929 h 9693"/>
                <a:gd name="connsiteX38" fmla="*/ 2940 w 10000"/>
                <a:gd name="connsiteY38" fmla="*/ 6314 h 9693"/>
                <a:gd name="connsiteX39" fmla="*/ 3308 w 10000"/>
                <a:gd name="connsiteY39" fmla="*/ 6052 h 9693"/>
                <a:gd name="connsiteX40" fmla="*/ 3919 w 10000"/>
                <a:gd name="connsiteY40" fmla="*/ 5306 h 9693"/>
                <a:gd name="connsiteX41" fmla="*/ 3756 w 10000"/>
                <a:gd name="connsiteY41" fmla="*/ 4167 h 9693"/>
                <a:gd name="connsiteX42" fmla="*/ 4042 w 10000"/>
                <a:gd name="connsiteY42" fmla="*/ 3377 h 9693"/>
                <a:gd name="connsiteX43" fmla="*/ 4163 w 10000"/>
                <a:gd name="connsiteY43" fmla="*/ 2894 h 9693"/>
                <a:gd name="connsiteX44" fmla="*/ 4654 w 10000"/>
                <a:gd name="connsiteY44" fmla="*/ 2280 h 9693"/>
                <a:gd name="connsiteX45" fmla="*/ 5349 w 10000"/>
                <a:gd name="connsiteY45" fmla="*/ 1887 h 9693"/>
                <a:gd name="connsiteX46" fmla="*/ 5879 w 10000"/>
                <a:gd name="connsiteY46" fmla="*/ 1490 h 9693"/>
                <a:gd name="connsiteX47" fmla="*/ 6368 w 10000"/>
                <a:gd name="connsiteY47" fmla="*/ 572 h 9693"/>
                <a:gd name="connsiteX48" fmla="*/ 6612 w 10000"/>
                <a:gd name="connsiteY48" fmla="*/ 0 h 9693"/>
                <a:gd name="connsiteX49" fmla="*/ 7143 w 10000"/>
                <a:gd name="connsiteY49" fmla="*/ 0 h 9693"/>
                <a:gd name="connsiteX0" fmla="*/ 7143 w 10000"/>
                <a:gd name="connsiteY0" fmla="*/ 0 h 9502"/>
                <a:gd name="connsiteX1" fmla="*/ 7550 w 10000"/>
                <a:gd name="connsiteY1" fmla="*/ 404 h 9502"/>
                <a:gd name="connsiteX2" fmla="*/ 8245 w 10000"/>
                <a:gd name="connsiteY2" fmla="*/ 317 h 9502"/>
                <a:gd name="connsiteX3" fmla="*/ 8939 w 10000"/>
                <a:gd name="connsiteY3" fmla="*/ 543 h 9502"/>
                <a:gd name="connsiteX4" fmla="*/ 9266 w 10000"/>
                <a:gd name="connsiteY4" fmla="*/ 543 h 9502"/>
                <a:gd name="connsiteX5" fmla="*/ 9512 w 10000"/>
                <a:gd name="connsiteY5" fmla="*/ 1132 h 9502"/>
                <a:gd name="connsiteX6" fmla="*/ 9551 w 10000"/>
                <a:gd name="connsiteY6" fmla="*/ 1717 h 9502"/>
                <a:gd name="connsiteX7" fmla="*/ 9795 w 10000"/>
                <a:gd name="connsiteY7" fmla="*/ 2714 h 9502"/>
                <a:gd name="connsiteX8" fmla="*/ 10000 w 10000"/>
                <a:gd name="connsiteY8" fmla="*/ 2895 h 9502"/>
                <a:gd name="connsiteX9" fmla="*/ 9877 w 10000"/>
                <a:gd name="connsiteY9" fmla="*/ 3259 h 9502"/>
                <a:gd name="connsiteX10" fmla="*/ 8939 w 10000"/>
                <a:gd name="connsiteY10" fmla="*/ 3440 h 9502"/>
                <a:gd name="connsiteX11" fmla="*/ 8611 w 10000"/>
                <a:gd name="connsiteY11" fmla="*/ 3801 h 9502"/>
                <a:gd name="connsiteX12" fmla="*/ 8163 w 10000"/>
                <a:gd name="connsiteY12" fmla="*/ 3845 h 9502"/>
                <a:gd name="connsiteX13" fmla="*/ 8163 w 10000"/>
                <a:gd name="connsiteY13" fmla="*/ 4570 h 9502"/>
                <a:gd name="connsiteX14" fmla="*/ 7307 w 10000"/>
                <a:gd name="connsiteY14" fmla="*/ 4933 h 9502"/>
                <a:gd name="connsiteX15" fmla="*/ 7019 w 10000"/>
                <a:gd name="connsiteY15" fmla="*/ 5384 h 9502"/>
                <a:gd name="connsiteX16" fmla="*/ 6450 w 10000"/>
                <a:gd name="connsiteY16" fmla="*/ 5657 h 9502"/>
                <a:gd name="connsiteX17" fmla="*/ 5714 w 10000"/>
                <a:gd name="connsiteY17" fmla="*/ 5792 h 9502"/>
                <a:gd name="connsiteX18" fmla="*/ 4532 w 10000"/>
                <a:gd name="connsiteY18" fmla="*/ 6470 h 9502"/>
                <a:gd name="connsiteX19" fmla="*/ 4532 w 10000"/>
                <a:gd name="connsiteY19" fmla="*/ 7602 h 9502"/>
                <a:gd name="connsiteX20" fmla="*/ 4408 w 10000"/>
                <a:gd name="connsiteY20" fmla="*/ 7602 h 9502"/>
                <a:gd name="connsiteX21" fmla="*/ 4408 w 10000"/>
                <a:gd name="connsiteY21" fmla="*/ 7602 h 9502"/>
                <a:gd name="connsiteX22" fmla="*/ 4408 w 10000"/>
                <a:gd name="connsiteY22" fmla="*/ 8100 h 9502"/>
                <a:gd name="connsiteX23" fmla="*/ 3960 w 10000"/>
                <a:gd name="connsiteY23" fmla="*/ 8144 h 9502"/>
                <a:gd name="connsiteX24" fmla="*/ 3715 w 10000"/>
                <a:gd name="connsiteY24" fmla="*/ 8327 h 9502"/>
                <a:gd name="connsiteX25" fmla="*/ 3389 w 10000"/>
                <a:gd name="connsiteY25" fmla="*/ 8327 h 9502"/>
                <a:gd name="connsiteX26" fmla="*/ 3143 w 10000"/>
                <a:gd name="connsiteY26" fmla="*/ 8235 h 9502"/>
                <a:gd name="connsiteX27" fmla="*/ 2533 w 10000"/>
                <a:gd name="connsiteY27" fmla="*/ 8327 h 9502"/>
                <a:gd name="connsiteX28" fmla="*/ 2287 w 10000"/>
                <a:gd name="connsiteY28" fmla="*/ 9049 h 9502"/>
                <a:gd name="connsiteX29" fmla="*/ 2042 w 10000"/>
                <a:gd name="connsiteY29" fmla="*/ 9141 h 9502"/>
                <a:gd name="connsiteX30" fmla="*/ 0 w 10000"/>
                <a:gd name="connsiteY30" fmla="*/ 9502 h 9502"/>
                <a:gd name="connsiteX31" fmla="*/ 287 w 10000"/>
                <a:gd name="connsiteY31" fmla="*/ 8914 h 9502"/>
                <a:gd name="connsiteX32" fmla="*/ 775 w 10000"/>
                <a:gd name="connsiteY32" fmla="*/ 8551 h 9502"/>
                <a:gd name="connsiteX33" fmla="*/ 1268 w 10000"/>
                <a:gd name="connsiteY33" fmla="*/ 7602 h 9502"/>
                <a:gd name="connsiteX34" fmla="*/ 1307 w 10000"/>
                <a:gd name="connsiteY34" fmla="*/ 7602 h 9502"/>
                <a:gd name="connsiteX35" fmla="*/ 1674 w 10000"/>
                <a:gd name="connsiteY35" fmla="*/ 7238 h 9502"/>
                <a:gd name="connsiteX36" fmla="*/ 2328 w 10000"/>
                <a:gd name="connsiteY36" fmla="*/ 7148 h 9502"/>
                <a:gd name="connsiteX37" fmla="*/ 2940 w 10000"/>
                <a:gd name="connsiteY37" fmla="*/ 6514 h 9502"/>
                <a:gd name="connsiteX38" fmla="*/ 3308 w 10000"/>
                <a:gd name="connsiteY38" fmla="*/ 6244 h 9502"/>
                <a:gd name="connsiteX39" fmla="*/ 3919 w 10000"/>
                <a:gd name="connsiteY39" fmla="*/ 5474 h 9502"/>
                <a:gd name="connsiteX40" fmla="*/ 3756 w 10000"/>
                <a:gd name="connsiteY40" fmla="*/ 4299 h 9502"/>
                <a:gd name="connsiteX41" fmla="*/ 4042 w 10000"/>
                <a:gd name="connsiteY41" fmla="*/ 3484 h 9502"/>
                <a:gd name="connsiteX42" fmla="*/ 4163 w 10000"/>
                <a:gd name="connsiteY42" fmla="*/ 2986 h 9502"/>
                <a:gd name="connsiteX43" fmla="*/ 4654 w 10000"/>
                <a:gd name="connsiteY43" fmla="*/ 2352 h 9502"/>
                <a:gd name="connsiteX44" fmla="*/ 5349 w 10000"/>
                <a:gd name="connsiteY44" fmla="*/ 1947 h 9502"/>
                <a:gd name="connsiteX45" fmla="*/ 5879 w 10000"/>
                <a:gd name="connsiteY45" fmla="*/ 1537 h 9502"/>
                <a:gd name="connsiteX46" fmla="*/ 6368 w 10000"/>
                <a:gd name="connsiteY46" fmla="*/ 590 h 9502"/>
                <a:gd name="connsiteX47" fmla="*/ 6612 w 10000"/>
                <a:gd name="connsiteY47" fmla="*/ 0 h 9502"/>
                <a:gd name="connsiteX48" fmla="*/ 7143 w 10000"/>
                <a:gd name="connsiteY48" fmla="*/ 0 h 9502"/>
                <a:gd name="connsiteX0" fmla="*/ 6856 w 9713"/>
                <a:gd name="connsiteY0" fmla="*/ 0 h 9620"/>
                <a:gd name="connsiteX1" fmla="*/ 7263 w 9713"/>
                <a:gd name="connsiteY1" fmla="*/ 425 h 9620"/>
                <a:gd name="connsiteX2" fmla="*/ 7958 w 9713"/>
                <a:gd name="connsiteY2" fmla="*/ 334 h 9620"/>
                <a:gd name="connsiteX3" fmla="*/ 8652 w 9713"/>
                <a:gd name="connsiteY3" fmla="*/ 571 h 9620"/>
                <a:gd name="connsiteX4" fmla="*/ 8979 w 9713"/>
                <a:gd name="connsiteY4" fmla="*/ 571 h 9620"/>
                <a:gd name="connsiteX5" fmla="*/ 9225 w 9713"/>
                <a:gd name="connsiteY5" fmla="*/ 1191 h 9620"/>
                <a:gd name="connsiteX6" fmla="*/ 9264 w 9713"/>
                <a:gd name="connsiteY6" fmla="*/ 1807 h 9620"/>
                <a:gd name="connsiteX7" fmla="*/ 9508 w 9713"/>
                <a:gd name="connsiteY7" fmla="*/ 2856 h 9620"/>
                <a:gd name="connsiteX8" fmla="*/ 9713 w 9713"/>
                <a:gd name="connsiteY8" fmla="*/ 3047 h 9620"/>
                <a:gd name="connsiteX9" fmla="*/ 9590 w 9713"/>
                <a:gd name="connsiteY9" fmla="*/ 3430 h 9620"/>
                <a:gd name="connsiteX10" fmla="*/ 8652 w 9713"/>
                <a:gd name="connsiteY10" fmla="*/ 3620 h 9620"/>
                <a:gd name="connsiteX11" fmla="*/ 8324 w 9713"/>
                <a:gd name="connsiteY11" fmla="*/ 4000 h 9620"/>
                <a:gd name="connsiteX12" fmla="*/ 7876 w 9713"/>
                <a:gd name="connsiteY12" fmla="*/ 4047 h 9620"/>
                <a:gd name="connsiteX13" fmla="*/ 7876 w 9713"/>
                <a:gd name="connsiteY13" fmla="*/ 4810 h 9620"/>
                <a:gd name="connsiteX14" fmla="*/ 7020 w 9713"/>
                <a:gd name="connsiteY14" fmla="*/ 5192 h 9620"/>
                <a:gd name="connsiteX15" fmla="*/ 6732 w 9713"/>
                <a:gd name="connsiteY15" fmla="*/ 5666 h 9620"/>
                <a:gd name="connsiteX16" fmla="*/ 6163 w 9713"/>
                <a:gd name="connsiteY16" fmla="*/ 5953 h 9620"/>
                <a:gd name="connsiteX17" fmla="*/ 5427 w 9713"/>
                <a:gd name="connsiteY17" fmla="*/ 6096 h 9620"/>
                <a:gd name="connsiteX18" fmla="*/ 4245 w 9713"/>
                <a:gd name="connsiteY18" fmla="*/ 6809 h 9620"/>
                <a:gd name="connsiteX19" fmla="*/ 4245 w 9713"/>
                <a:gd name="connsiteY19" fmla="*/ 8000 h 9620"/>
                <a:gd name="connsiteX20" fmla="*/ 4121 w 9713"/>
                <a:gd name="connsiteY20" fmla="*/ 8000 h 9620"/>
                <a:gd name="connsiteX21" fmla="*/ 4121 w 9713"/>
                <a:gd name="connsiteY21" fmla="*/ 8000 h 9620"/>
                <a:gd name="connsiteX22" fmla="*/ 4121 w 9713"/>
                <a:gd name="connsiteY22" fmla="*/ 8525 h 9620"/>
                <a:gd name="connsiteX23" fmla="*/ 3673 w 9713"/>
                <a:gd name="connsiteY23" fmla="*/ 8571 h 9620"/>
                <a:gd name="connsiteX24" fmla="*/ 3428 w 9713"/>
                <a:gd name="connsiteY24" fmla="*/ 8763 h 9620"/>
                <a:gd name="connsiteX25" fmla="*/ 3102 w 9713"/>
                <a:gd name="connsiteY25" fmla="*/ 8763 h 9620"/>
                <a:gd name="connsiteX26" fmla="*/ 2856 w 9713"/>
                <a:gd name="connsiteY26" fmla="*/ 8667 h 9620"/>
                <a:gd name="connsiteX27" fmla="*/ 2246 w 9713"/>
                <a:gd name="connsiteY27" fmla="*/ 8763 h 9620"/>
                <a:gd name="connsiteX28" fmla="*/ 2000 w 9713"/>
                <a:gd name="connsiteY28" fmla="*/ 9523 h 9620"/>
                <a:gd name="connsiteX29" fmla="*/ 1755 w 9713"/>
                <a:gd name="connsiteY29" fmla="*/ 9620 h 9620"/>
                <a:gd name="connsiteX30" fmla="*/ 0 w 9713"/>
                <a:gd name="connsiteY30" fmla="*/ 9381 h 9620"/>
                <a:gd name="connsiteX31" fmla="*/ 488 w 9713"/>
                <a:gd name="connsiteY31" fmla="*/ 8999 h 9620"/>
                <a:gd name="connsiteX32" fmla="*/ 981 w 9713"/>
                <a:gd name="connsiteY32" fmla="*/ 8000 h 9620"/>
                <a:gd name="connsiteX33" fmla="*/ 1020 w 9713"/>
                <a:gd name="connsiteY33" fmla="*/ 8000 h 9620"/>
                <a:gd name="connsiteX34" fmla="*/ 1387 w 9713"/>
                <a:gd name="connsiteY34" fmla="*/ 7617 h 9620"/>
                <a:gd name="connsiteX35" fmla="*/ 2041 w 9713"/>
                <a:gd name="connsiteY35" fmla="*/ 7523 h 9620"/>
                <a:gd name="connsiteX36" fmla="*/ 2653 w 9713"/>
                <a:gd name="connsiteY36" fmla="*/ 6855 h 9620"/>
                <a:gd name="connsiteX37" fmla="*/ 3021 w 9713"/>
                <a:gd name="connsiteY37" fmla="*/ 6571 h 9620"/>
                <a:gd name="connsiteX38" fmla="*/ 3632 w 9713"/>
                <a:gd name="connsiteY38" fmla="*/ 5761 h 9620"/>
                <a:gd name="connsiteX39" fmla="*/ 3469 w 9713"/>
                <a:gd name="connsiteY39" fmla="*/ 4524 h 9620"/>
                <a:gd name="connsiteX40" fmla="*/ 3755 w 9713"/>
                <a:gd name="connsiteY40" fmla="*/ 3667 h 9620"/>
                <a:gd name="connsiteX41" fmla="*/ 3876 w 9713"/>
                <a:gd name="connsiteY41" fmla="*/ 3142 h 9620"/>
                <a:gd name="connsiteX42" fmla="*/ 4367 w 9713"/>
                <a:gd name="connsiteY42" fmla="*/ 2475 h 9620"/>
                <a:gd name="connsiteX43" fmla="*/ 5062 w 9713"/>
                <a:gd name="connsiteY43" fmla="*/ 2049 h 9620"/>
                <a:gd name="connsiteX44" fmla="*/ 5592 w 9713"/>
                <a:gd name="connsiteY44" fmla="*/ 1618 h 9620"/>
                <a:gd name="connsiteX45" fmla="*/ 6081 w 9713"/>
                <a:gd name="connsiteY45" fmla="*/ 621 h 9620"/>
                <a:gd name="connsiteX46" fmla="*/ 6325 w 9713"/>
                <a:gd name="connsiteY46" fmla="*/ 0 h 9620"/>
                <a:gd name="connsiteX47" fmla="*/ 6856 w 9713"/>
                <a:gd name="connsiteY47" fmla="*/ 0 h 9620"/>
                <a:gd name="connsiteX0" fmla="*/ 6557 w 9498"/>
                <a:gd name="connsiteY0" fmla="*/ 0 h 10000"/>
                <a:gd name="connsiteX1" fmla="*/ 6976 w 9498"/>
                <a:gd name="connsiteY1" fmla="*/ 442 h 10000"/>
                <a:gd name="connsiteX2" fmla="*/ 7691 w 9498"/>
                <a:gd name="connsiteY2" fmla="*/ 347 h 10000"/>
                <a:gd name="connsiteX3" fmla="*/ 8406 w 9498"/>
                <a:gd name="connsiteY3" fmla="*/ 594 h 10000"/>
                <a:gd name="connsiteX4" fmla="*/ 8742 w 9498"/>
                <a:gd name="connsiteY4" fmla="*/ 594 h 10000"/>
                <a:gd name="connsiteX5" fmla="*/ 8996 w 9498"/>
                <a:gd name="connsiteY5" fmla="*/ 1238 h 10000"/>
                <a:gd name="connsiteX6" fmla="*/ 9036 w 9498"/>
                <a:gd name="connsiteY6" fmla="*/ 1878 h 10000"/>
                <a:gd name="connsiteX7" fmla="*/ 9287 w 9498"/>
                <a:gd name="connsiteY7" fmla="*/ 2969 h 10000"/>
                <a:gd name="connsiteX8" fmla="*/ 9498 w 9498"/>
                <a:gd name="connsiteY8" fmla="*/ 3167 h 10000"/>
                <a:gd name="connsiteX9" fmla="*/ 9371 w 9498"/>
                <a:gd name="connsiteY9" fmla="*/ 3565 h 10000"/>
                <a:gd name="connsiteX10" fmla="*/ 8406 w 9498"/>
                <a:gd name="connsiteY10" fmla="*/ 3763 h 10000"/>
                <a:gd name="connsiteX11" fmla="*/ 8068 w 9498"/>
                <a:gd name="connsiteY11" fmla="*/ 4158 h 10000"/>
                <a:gd name="connsiteX12" fmla="*/ 7607 w 9498"/>
                <a:gd name="connsiteY12" fmla="*/ 4207 h 10000"/>
                <a:gd name="connsiteX13" fmla="*/ 7607 w 9498"/>
                <a:gd name="connsiteY13" fmla="*/ 5000 h 10000"/>
                <a:gd name="connsiteX14" fmla="*/ 6725 w 9498"/>
                <a:gd name="connsiteY14" fmla="*/ 5397 h 10000"/>
                <a:gd name="connsiteX15" fmla="*/ 6429 w 9498"/>
                <a:gd name="connsiteY15" fmla="*/ 5890 h 10000"/>
                <a:gd name="connsiteX16" fmla="*/ 5843 w 9498"/>
                <a:gd name="connsiteY16" fmla="*/ 6188 h 10000"/>
                <a:gd name="connsiteX17" fmla="*/ 5085 w 9498"/>
                <a:gd name="connsiteY17" fmla="*/ 6337 h 10000"/>
                <a:gd name="connsiteX18" fmla="*/ 3868 w 9498"/>
                <a:gd name="connsiteY18" fmla="*/ 7078 h 10000"/>
                <a:gd name="connsiteX19" fmla="*/ 3868 w 9498"/>
                <a:gd name="connsiteY19" fmla="*/ 8316 h 10000"/>
                <a:gd name="connsiteX20" fmla="*/ 3741 w 9498"/>
                <a:gd name="connsiteY20" fmla="*/ 8316 h 10000"/>
                <a:gd name="connsiteX21" fmla="*/ 3741 w 9498"/>
                <a:gd name="connsiteY21" fmla="*/ 8316 h 10000"/>
                <a:gd name="connsiteX22" fmla="*/ 3741 w 9498"/>
                <a:gd name="connsiteY22" fmla="*/ 8862 h 10000"/>
                <a:gd name="connsiteX23" fmla="*/ 3280 w 9498"/>
                <a:gd name="connsiteY23" fmla="*/ 8910 h 10000"/>
                <a:gd name="connsiteX24" fmla="*/ 3027 w 9498"/>
                <a:gd name="connsiteY24" fmla="*/ 9109 h 10000"/>
                <a:gd name="connsiteX25" fmla="*/ 2692 w 9498"/>
                <a:gd name="connsiteY25" fmla="*/ 9109 h 10000"/>
                <a:gd name="connsiteX26" fmla="*/ 2438 w 9498"/>
                <a:gd name="connsiteY26" fmla="*/ 9009 h 10000"/>
                <a:gd name="connsiteX27" fmla="*/ 1810 w 9498"/>
                <a:gd name="connsiteY27" fmla="*/ 9109 h 10000"/>
                <a:gd name="connsiteX28" fmla="*/ 1557 w 9498"/>
                <a:gd name="connsiteY28" fmla="*/ 9899 h 10000"/>
                <a:gd name="connsiteX29" fmla="*/ 1305 w 9498"/>
                <a:gd name="connsiteY29" fmla="*/ 10000 h 10000"/>
                <a:gd name="connsiteX30" fmla="*/ 0 w 9498"/>
                <a:gd name="connsiteY30" fmla="*/ 9354 h 10000"/>
                <a:gd name="connsiteX31" fmla="*/ 508 w 9498"/>
                <a:gd name="connsiteY31" fmla="*/ 8316 h 10000"/>
                <a:gd name="connsiteX32" fmla="*/ 548 w 9498"/>
                <a:gd name="connsiteY32" fmla="*/ 8316 h 10000"/>
                <a:gd name="connsiteX33" fmla="*/ 926 w 9498"/>
                <a:gd name="connsiteY33" fmla="*/ 7918 h 10000"/>
                <a:gd name="connsiteX34" fmla="*/ 1599 w 9498"/>
                <a:gd name="connsiteY34" fmla="*/ 7820 h 10000"/>
                <a:gd name="connsiteX35" fmla="*/ 2229 w 9498"/>
                <a:gd name="connsiteY35" fmla="*/ 7126 h 10000"/>
                <a:gd name="connsiteX36" fmla="*/ 2608 w 9498"/>
                <a:gd name="connsiteY36" fmla="*/ 6831 h 10000"/>
                <a:gd name="connsiteX37" fmla="*/ 3237 w 9498"/>
                <a:gd name="connsiteY37" fmla="*/ 5989 h 10000"/>
                <a:gd name="connsiteX38" fmla="*/ 3070 w 9498"/>
                <a:gd name="connsiteY38" fmla="*/ 4703 h 10000"/>
                <a:gd name="connsiteX39" fmla="*/ 3364 w 9498"/>
                <a:gd name="connsiteY39" fmla="*/ 3812 h 10000"/>
                <a:gd name="connsiteX40" fmla="*/ 3489 w 9498"/>
                <a:gd name="connsiteY40" fmla="*/ 3266 h 10000"/>
                <a:gd name="connsiteX41" fmla="*/ 3994 w 9498"/>
                <a:gd name="connsiteY41" fmla="*/ 2573 h 10000"/>
                <a:gd name="connsiteX42" fmla="*/ 4710 w 9498"/>
                <a:gd name="connsiteY42" fmla="*/ 2130 h 10000"/>
                <a:gd name="connsiteX43" fmla="*/ 5255 w 9498"/>
                <a:gd name="connsiteY43" fmla="*/ 1682 h 10000"/>
                <a:gd name="connsiteX44" fmla="*/ 5759 w 9498"/>
                <a:gd name="connsiteY44" fmla="*/ 646 h 10000"/>
                <a:gd name="connsiteX45" fmla="*/ 6010 w 9498"/>
                <a:gd name="connsiteY45" fmla="*/ 0 h 10000"/>
                <a:gd name="connsiteX46" fmla="*/ 6557 w 9498"/>
                <a:gd name="connsiteY46" fmla="*/ 0 h 10000"/>
                <a:gd name="connsiteX0" fmla="*/ 6904 w 10000"/>
                <a:gd name="connsiteY0" fmla="*/ 0 h 9899"/>
                <a:gd name="connsiteX1" fmla="*/ 7345 w 10000"/>
                <a:gd name="connsiteY1" fmla="*/ 442 h 9899"/>
                <a:gd name="connsiteX2" fmla="*/ 8097 w 10000"/>
                <a:gd name="connsiteY2" fmla="*/ 347 h 9899"/>
                <a:gd name="connsiteX3" fmla="*/ 8850 w 10000"/>
                <a:gd name="connsiteY3" fmla="*/ 594 h 9899"/>
                <a:gd name="connsiteX4" fmla="*/ 9204 w 10000"/>
                <a:gd name="connsiteY4" fmla="*/ 594 h 9899"/>
                <a:gd name="connsiteX5" fmla="*/ 9471 w 10000"/>
                <a:gd name="connsiteY5" fmla="*/ 1238 h 9899"/>
                <a:gd name="connsiteX6" fmla="*/ 9514 w 10000"/>
                <a:gd name="connsiteY6" fmla="*/ 1878 h 9899"/>
                <a:gd name="connsiteX7" fmla="*/ 9778 w 10000"/>
                <a:gd name="connsiteY7" fmla="*/ 2969 h 9899"/>
                <a:gd name="connsiteX8" fmla="*/ 10000 w 10000"/>
                <a:gd name="connsiteY8" fmla="*/ 3167 h 9899"/>
                <a:gd name="connsiteX9" fmla="*/ 9866 w 10000"/>
                <a:gd name="connsiteY9" fmla="*/ 3565 h 9899"/>
                <a:gd name="connsiteX10" fmla="*/ 8850 w 10000"/>
                <a:gd name="connsiteY10" fmla="*/ 3763 h 9899"/>
                <a:gd name="connsiteX11" fmla="*/ 8494 w 10000"/>
                <a:gd name="connsiteY11" fmla="*/ 4158 h 9899"/>
                <a:gd name="connsiteX12" fmla="*/ 8009 w 10000"/>
                <a:gd name="connsiteY12" fmla="*/ 4207 h 9899"/>
                <a:gd name="connsiteX13" fmla="*/ 8009 w 10000"/>
                <a:gd name="connsiteY13" fmla="*/ 5000 h 9899"/>
                <a:gd name="connsiteX14" fmla="*/ 7080 w 10000"/>
                <a:gd name="connsiteY14" fmla="*/ 5397 h 9899"/>
                <a:gd name="connsiteX15" fmla="*/ 6769 w 10000"/>
                <a:gd name="connsiteY15" fmla="*/ 5890 h 9899"/>
                <a:gd name="connsiteX16" fmla="*/ 6152 w 10000"/>
                <a:gd name="connsiteY16" fmla="*/ 6188 h 9899"/>
                <a:gd name="connsiteX17" fmla="*/ 5354 w 10000"/>
                <a:gd name="connsiteY17" fmla="*/ 6337 h 9899"/>
                <a:gd name="connsiteX18" fmla="*/ 4072 w 10000"/>
                <a:gd name="connsiteY18" fmla="*/ 7078 h 9899"/>
                <a:gd name="connsiteX19" fmla="*/ 4072 w 10000"/>
                <a:gd name="connsiteY19" fmla="*/ 8316 h 9899"/>
                <a:gd name="connsiteX20" fmla="*/ 3939 w 10000"/>
                <a:gd name="connsiteY20" fmla="*/ 8316 h 9899"/>
                <a:gd name="connsiteX21" fmla="*/ 3939 w 10000"/>
                <a:gd name="connsiteY21" fmla="*/ 8316 h 9899"/>
                <a:gd name="connsiteX22" fmla="*/ 3939 w 10000"/>
                <a:gd name="connsiteY22" fmla="*/ 8862 h 9899"/>
                <a:gd name="connsiteX23" fmla="*/ 3453 w 10000"/>
                <a:gd name="connsiteY23" fmla="*/ 8910 h 9899"/>
                <a:gd name="connsiteX24" fmla="*/ 3187 w 10000"/>
                <a:gd name="connsiteY24" fmla="*/ 9109 h 9899"/>
                <a:gd name="connsiteX25" fmla="*/ 2834 w 10000"/>
                <a:gd name="connsiteY25" fmla="*/ 9109 h 9899"/>
                <a:gd name="connsiteX26" fmla="*/ 2567 w 10000"/>
                <a:gd name="connsiteY26" fmla="*/ 9009 h 9899"/>
                <a:gd name="connsiteX27" fmla="*/ 1906 w 10000"/>
                <a:gd name="connsiteY27" fmla="*/ 9109 h 9899"/>
                <a:gd name="connsiteX28" fmla="*/ 1639 w 10000"/>
                <a:gd name="connsiteY28" fmla="*/ 9899 h 9899"/>
                <a:gd name="connsiteX29" fmla="*/ 0 w 10000"/>
                <a:gd name="connsiteY29" fmla="*/ 9354 h 9899"/>
                <a:gd name="connsiteX30" fmla="*/ 535 w 10000"/>
                <a:gd name="connsiteY30" fmla="*/ 8316 h 9899"/>
                <a:gd name="connsiteX31" fmla="*/ 577 w 10000"/>
                <a:gd name="connsiteY31" fmla="*/ 8316 h 9899"/>
                <a:gd name="connsiteX32" fmla="*/ 975 w 10000"/>
                <a:gd name="connsiteY32" fmla="*/ 7918 h 9899"/>
                <a:gd name="connsiteX33" fmla="*/ 1684 w 10000"/>
                <a:gd name="connsiteY33" fmla="*/ 7820 h 9899"/>
                <a:gd name="connsiteX34" fmla="*/ 2347 w 10000"/>
                <a:gd name="connsiteY34" fmla="*/ 7126 h 9899"/>
                <a:gd name="connsiteX35" fmla="*/ 2746 w 10000"/>
                <a:gd name="connsiteY35" fmla="*/ 6831 h 9899"/>
                <a:gd name="connsiteX36" fmla="*/ 3408 w 10000"/>
                <a:gd name="connsiteY36" fmla="*/ 5989 h 9899"/>
                <a:gd name="connsiteX37" fmla="*/ 3232 w 10000"/>
                <a:gd name="connsiteY37" fmla="*/ 4703 h 9899"/>
                <a:gd name="connsiteX38" fmla="*/ 3542 w 10000"/>
                <a:gd name="connsiteY38" fmla="*/ 3812 h 9899"/>
                <a:gd name="connsiteX39" fmla="*/ 3673 w 10000"/>
                <a:gd name="connsiteY39" fmla="*/ 3266 h 9899"/>
                <a:gd name="connsiteX40" fmla="*/ 4205 w 10000"/>
                <a:gd name="connsiteY40" fmla="*/ 2573 h 9899"/>
                <a:gd name="connsiteX41" fmla="*/ 4959 w 10000"/>
                <a:gd name="connsiteY41" fmla="*/ 2130 h 9899"/>
                <a:gd name="connsiteX42" fmla="*/ 5533 w 10000"/>
                <a:gd name="connsiteY42" fmla="*/ 1682 h 9899"/>
                <a:gd name="connsiteX43" fmla="*/ 6063 w 10000"/>
                <a:gd name="connsiteY43" fmla="*/ 646 h 9899"/>
                <a:gd name="connsiteX44" fmla="*/ 6328 w 10000"/>
                <a:gd name="connsiteY44" fmla="*/ 0 h 9899"/>
                <a:gd name="connsiteX45" fmla="*/ 6904 w 10000"/>
                <a:gd name="connsiteY45" fmla="*/ 0 h 9899"/>
                <a:gd name="connsiteX0" fmla="*/ 6904 w 10000"/>
                <a:gd name="connsiteY0" fmla="*/ 0 h 9449"/>
                <a:gd name="connsiteX1" fmla="*/ 7345 w 10000"/>
                <a:gd name="connsiteY1" fmla="*/ 447 h 9449"/>
                <a:gd name="connsiteX2" fmla="*/ 8097 w 10000"/>
                <a:gd name="connsiteY2" fmla="*/ 351 h 9449"/>
                <a:gd name="connsiteX3" fmla="*/ 8850 w 10000"/>
                <a:gd name="connsiteY3" fmla="*/ 600 h 9449"/>
                <a:gd name="connsiteX4" fmla="*/ 9204 w 10000"/>
                <a:gd name="connsiteY4" fmla="*/ 600 h 9449"/>
                <a:gd name="connsiteX5" fmla="*/ 9471 w 10000"/>
                <a:gd name="connsiteY5" fmla="*/ 1251 h 9449"/>
                <a:gd name="connsiteX6" fmla="*/ 9514 w 10000"/>
                <a:gd name="connsiteY6" fmla="*/ 1897 h 9449"/>
                <a:gd name="connsiteX7" fmla="*/ 9778 w 10000"/>
                <a:gd name="connsiteY7" fmla="*/ 2999 h 9449"/>
                <a:gd name="connsiteX8" fmla="*/ 10000 w 10000"/>
                <a:gd name="connsiteY8" fmla="*/ 3199 h 9449"/>
                <a:gd name="connsiteX9" fmla="*/ 9866 w 10000"/>
                <a:gd name="connsiteY9" fmla="*/ 3601 h 9449"/>
                <a:gd name="connsiteX10" fmla="*/ 8850 w 10000"/>
                <a:gd name="connsiteY10" fmla="*/ 3801 h 9449"/>
                <a:gd name="connsiteX11" fmla="*/ 8494 w 10000"/>
                <a:gd name="connsiteY11" fmla="*/ 4200 h 9449"/>
                <a:gd name="connsiteX12" fmla="*/ 8009 w 10000"/>
                <a:gd name="connsiteY12" fmla="*/ 4250 h 9449"/>
                <a:gd name="connsiteX13" fmla="*/ 8009 w 10000"/>
                <a:gd name="connsiteY13" fmla="*/ 5051 h 9449"/>
                <a:gd name="connsiteX14" fmla="*/ 7080 w 10000"/>
                <a:gd name="connsiteY14" fmla="*/ 5452 h 9449"/>
                <a:gd name="connsiteX15" fmla="*/ 6769 w 10000"/>
                <a:gd name="connsiteY15" fmla="*/ 5950 h 9449"/>
                <a:gd name="connsiteX16" fmla="*/ 6152 w 10000"/>
                <a:gd name="connsiteY16" fmla="*/ 6251 h 9449"/>
                <a:gd name="connsiteX17" fmla="*/ 5354 w 10000"/>
                <a:gd name="connsiteY17" fmla="*/ 6402 h 9449"/>
                <a:gd name="connsiteX18" fmla="*/ 4072 w 10000"/>
                <a:gd name="connsiteY18" fmla="*/ 7150 h 9449"/>
                <a:gd name="connsiteX19" fmla="*/ 4072 w 10000"/>
                <a:gd name="connsiteY19" fmla="*/ 8401 h 9449"/>
                <a:gd name="connsiteX20" fmla="*/ 3939 w 10000"/>
                <a:gd name="connsiteY20" fmla="*/ 8401 h 9449"/>
                <a:gd name="connsiteX21" fmla="*/ 3939 w 10000"/>
                <a:gd name="connsiteY21" fmla="*/ 8401 h 9449"/>
                <a:gd name="connsiteX22" fmla="*/ 3939 w 10000"/>
                <a:gd name="connsiteY22" fmla="*/ 8952 h 9449"/>
                <a:gd name="connsiteX23" fmla="*/ 3453 w 10000"/>
                <a:gd name="connsiteY23" fmla="*/ 9001 h 9449"/>
                <a:gd name="connsiteX24" fmla="*/ 3187 w 10000"/>
                <a:gd name="connsiteY24" fmla="*/ 9202 h 9449"/>
                <a:gd name="connsiteX25" fmla="*/ 2834 w 10000"/>
                <a:gd name="connsiteY25" fmla="*/ 9202 h 9449"/>
                <a:gd name="connsiteX26" fmla="*/ 2567 w 10000"/>
                <a:gd name="connsiteY26" fmla="*/ 9101 h 9449"/>
                <a:gd name="connsiteX27" fmla="*/ 1906 w 10000"/>
                <a:gd name="connsiteY27" fmla="*/ 9202 h 9449"/>
                <a:gd name="connsiteX28" fmla="*/ 0 w 10000"/>
                <a:gd name="connsiteY28" fmla="*/ 9449 h 9449"/>
                <a:gd name="connsiteX29" fmla="*/ 535 w 10000"/>
                <a:gd name="connsiteY29" fmla="*/ 8401 h 9449"/>
                <a:gd name="connsiteX30" fmla="*/ 577 w 10000"/>
                <a:gd name="connsiteY30" fmla="*/ 8401 h 9449"/>
                <a:gd name="connsiteX31" fmla="*/ 975 w 10000"/>
                <a:gd name="connsiteY31" fmla="*/ 7999 h 9449"/>
                <a:gd name="connsiteX32" fmla="*/ 1684 w 10000"/>
                <a:gd name="connsiteY32" fmla="*/ 7900 h 9449"/>
                <a:gd name="connsiteX33" fmla="*/ 2347 w 10000"/>
                <a:gd name="connsiteY33" fmla="*/ 7199 h 9449"/>
                <a:gd name="connsiteX34" fmla="*/ 2746 w 10000"/>
                <a:gd name="connsiteY34" fmla="*/ 6901 h 9449"/>
                <a:gd name="connsiteX35" fmla="*/ 3408 w 10000"/>
                <a:gd name="connsiteY35" fmla="*/ 6050 h 9449"/>
                <a:gd name="connsiteX36" fmla="*/ 3232 w 10000"/>
                <a:gd name="connsiteY36" fmla="*/ 4751 h 9449"/>
                <a:gd name="connsiteX37" fmla="*/ 3542 w 10000"/>
                <a:gd name="connsiteY37" fmla="*/ 3851 h 9449"/>
                <a:gd name="connsiteX38" fmla="*/ 3673 w 10000"/>
                <a:gd name="connsiteY38" fmla="*/ 3299 h 9449"/>
                <a:gd name="connsiteX39" fmla="*/ 4205 w 10000"/>
                <a:gd name="connsiteY39" fmla="*/ 2599 h 9449"/>
                <a:gd name="connsiteX40" fmla="*/ 4959 w 10000"/>
                <a:gd name="connsiteY40" fmla="*/ 2152 h 9449"/>
                <a:gd name="connsiteX41" fmla="*/ 5533 w 10000"/>
                <a:gd name="connsiteY41" fmla="*/ 1699 h 9449"/>
                <a:gd name="connsiteX42" fmla="*/ 6063 w 10000"/>
                <a:gd name="connsiteY42" fmla="*/ 653 h 9449"/>
                <a:gd name="connsiteX43" fmla="*/ 6328 w 10000"/>
                <a:gd name="connsiteY43" fmla="*/ 0 h 9449"/>
                <a:gd name="connsiteX44" fmla="*/ 6904 w 10000"/>
                <a:gd name="connsiteY44" fmla="*/ 0 h 9449"/>
                <a:gd name="connsiteX0" fmla="*/ 6369 w 9465"/>
                <a:gd name="connsiteY0" fmla="*/ 0 h 9739"/>
                <a:gd name="connsiteX1" fmla="*/ 6810 w 9465"/>
                <a:gd name="connsiteY1" fmla="*/ 473 h 9739"/>
                <a:gd name="connsiteX2" fmla="*/ 7562 w 9465"/>
                <a:gd name="connsiteY2" fmla="*/ 371 h 9739"/>
                <a:gd name="connsiteX3" fmla="*/ 8315 w 9465"/>
                <a:gd name="connsiteY3" fmla="*/ 635 h 9739"/>
                <a:gd name="connsiteX4" fmla="*/ 8669 w 9465"/>
                <a:gd name="connsiteY4" fmla="*/ 635 h 9739"/>
                <a:gd name="connsiteX5" fmla="*/ 8936 w 9465"/>
                <a:gd name="connsiteY5" fmla="*/ 1324 h 9739"/>
                <a:gd name="connsiteX6" fmla="*/ 8979 w 9465"/>
                <a:gd name="connsiteY6" fmla="*/ 2008 h 9739"/>
                <a:gd name="connsiteX7" fmla="*/ 9243 w 9465"/>
                <a:gd name="connsiteY7" fmla="*/ 3174 h 9739"/>
                <a:gd name="connsiteX8" fmla="*/ 9465 w 9465"/>
                <a:gd name="connsiteY8" fmla="*/ 3386 h 9739"/>
                <a:gd name="connsiteX9" fmla="*/ 9331 w 9465"/>
                <a:gd name="connsiteY9" fmla="*/ 3811 h 9739"/>
                <a:gd name="connsiteX10" fmla="*/ 8315 w 9465"/>
                <a:gd name="connsiteY10" fmla="*/ 4023 h 9739"/>
                <a:gd name="connsiteX11" fmla="*/ 7959 w 9465"/>
                <a:gd name="connsiteY11" fmla="*/ 4445 h 9739"/>
                <a:gd name="connsiteX12" fmla="*/ 7474 w 9465"/>
                <a:gd name="connsiteY12" fmla="*/ 4498 h 9739"/>
                <a:gd name="connsiteX13" fmla="*/ 7474 w 9465"/>
                <a:gd name="connsiteY13" fmla="*/ 5346 h 9739"/>
                <a:gd name="connsiteX14" fmla="*/ 6545 w 9465"/>
                <a:gd name="connsiteY14" fmla="*/ 5770 h 9739"/>
                <a:gd name="connsiteX15" fmla="*/ 6234 w 9465"/>
                <a:gd name="connsiteY15" fmla="*/ 6297 h 9739"/>
                <a:gd name="connsiteX16" fmla="*/ 5617 w 9465"/>
                <a:gd name="connsiteY16" fmla="*/ 6616 h 9739"/>
                <a:gd name="connsiteX17" fmla="*/ 4819 w 9465"/>
                <a:gd name="connsiteY17" fmla="*/ 6775 h 9739"/>
                <a:gd name="connsiteX18" fmla="*/ 3537 w 9465"/>
                <a:gd name="connsiteY18" fmla="*/ 7567 h 9739"/>
                <a:gd name="connsiteX19" fmla="*/ 3537 w 9465"/>
                <a:gd name="connsiteY19" fmla="*/ 8891 h 9739"/>
                <a:gd name="connsiteX20" fmla="*/ 3404 w 9465"/>
                <a:gd name="connsiteY20" fmla="*/ 8891 h 9739"/>
                <a:gd name="connsiteX21" fmla="*/ 3404 w 9465"/>
                <a:gd name="connsiteY21" fmla="*/ 8891 h 9739"/>
                <a:gd name="connsiteX22" fmla="*/ 3404 w 9465"/>
                <a:gd name="connsiteY22" fmla="*/ 9474 h 9739"/>
                <a:gd name="connsiteX23" fmla="*/ 2918 w 9465"/>
                <a:gd name="connsiteY23" fmla="*/ 9526 h 9739"/>
                <a:gd name="connsiteX24" fmla="*/ 2652 w 9465"/>
                <a:gd name="connsiteY24" fmla="*/ 9739 h 9739"/>
                <a:gd name="connsiteX25" fmla="*/ 2299 w 9465"/>
                <a:gd name="connsiteY25" fmla="*/ 9739 h 9739"/>
                <a:gd name="connsiteX26" fmla="*/ 2032 w 9465"/>
                <a:gd name="connsiteY26" fmla="*/ 9632 h 9739"/>
                <a:gd name="connsiteX27" fmla="*/ 1371 w 9465"/>
                <a:gd name="connsiteY27" fmla="*/ 9739 h 9739"/>
                <a:gd name="connsiteX28" fmla="*/ 0 w 9465"/>
                <a:gd name="connsiteY28" fmla="*/ 8891 h 9739"/>
                <a:gd name="connsiteX29" fmla="*/ 42 w 9465"/>
                <a:gd name="connsiteY29" fmla="*/ 8891 h 9739"/>
                <a:gd name="connsiteX30" fmla="*/ 440 w 9465"/>
                <a:gd name="connsiteY30" fmla="*/ 8465 h 9739"/>
                <a:gd name="connsiteX31" fmla="*/ 1149 w 9465"/>
                <a:gd name="connsiteY31" fmla="*/ 8361 h 9739"/>
                <a:gd name="connsiteX32" fmla="*/ 1812 w 9465"/>
                <a:gd name="connsiteY32" fmla="*/ 7619 h 9739"/>
                <a:gd name="connsiteX33" fmla="*/ 2211 w 9465"/>
                <a:gd name="connsiteY33" fmla="*/ 7303 h 9739"/>
                <a:gd name="connsiteX34" fmla="*/ 2873 w 9465"/>
                <a:gd name="connsiteY34" fmla="*/ 6403 h 9739"/>
                <a:gd name="connsiteX35" fmla="*/ 2697 w 9465"/>
                <a:gd name="connsiteY35" fmla="*/ 5028 h 9739"/>
                <a:gd name="connsiteX36" fmla="*/ 3007 w 9465"/>
                <a:gd name="connsiteY36" fmla="*/ 4076 h 9739"/>
                <a:gd name="connsiteX37" fmla="*/ 3138 w 9465"/>
                <a:gd name="connsiteY37" fmla="*/ 3491 h 9739"/>
                <a:gd name="connsiteX38" fmla="*/ 3670 w 9465"/>
                <a:gd name="connsiteY38" fmla="*/ 2751 h 9739"/>
                <a:gd name="connsiteX39" fmla="*/ 4424 w 9465"/>
                <a:gd name="connsiteY39" fmla="*/ 2277 h 9739"/>
                <a:gd name="connsiteX40" fmla="*/ 4998 w 9465"/>
                <a:gd name="connsiteY40" fmla="*/ 1798 h 9739"/>
                <a:gd name="connsiteX41" fmla="*/ 5528 w 9465"/>
                <a:gd name="connsiteY41" fmla="*/ 691 h 9739"/>
                <a:gd name="connsiteX42" fmla="*/ 5793 w 9465"/>
                <a:gd name="connsiteY42" fmla="*/ 0 h 9739"/>
                <a:gd name="connsiteX43" fmla="*/ 6369 w 9465"/>
                <a:gd name="connsiteY43" fmla="*/ 0 h 9739"/>
                <a:gd name="connsiteX0" fmla="*/ 6729 w 10000"/>
                <a:gd name="connsiteY0" fmla="*/ 0 h 10000"/>
                <a:gd name="connsiteX1" fmla="*/ 7195 w 10000"/>
                <a:gd name="connsiteY1" fmla="*/ 486 h 10000"/>
                <a:gd name="connsiteX2" fmla="*/ 7989 w 10000"/>
                <a:gd name="connsiteY2" fmla="*/ 381 h 10000"/>
                <a:gd name="connsiteX3" fmla="*/ 8785 w 10000"/>
                <a:gd name="connsiteY3" fmla="*/ 652 h 10000"/>
                <a:gd name="connsiteX4" fmla="*/ 9159 w 10000"/>
                <a:gd name="connsiteY4" fmla="*/ 652 h 10000"/>
                <a:gd name="connsiteX5" fmla="*/ 9441 w 10000"/>
                <a:gd name="connsiteY5" fmla="*/ 1359 h 10000"/>
                <a:gd name="connsiteX6" fmla="*/ 9487 w 10000"/>
                <a:gd name="connsiteY6" fmla="*/ 2062 h 10000"/>
                <a:gd name="connsiteX7" fmla="*/ 9765 w 10000"/>
                <a:gd name="connsiteY7" fmla="*/ 3259 h 10000"/>
                <a:gd name="connsiteX8" fmla="*/ 10000 w 10000"/>
                <a:gd name="connsiteY8" fmla="*/ 3477 h 10000"/>
                <a:gd name="connsiteX9" fmla="*/ 9858 w 10000"/>
                <a:gd name="connsiteY9" fmla="*/ 3913 h 10000"/>
                <a:gd name="connsiteX10" fmla="*/ 8785 w 10000"/>
                <a:gd name="connsiteY10" fmla="*/ 4131 h 10000"/>
                <a:gd name="connsiteX11" fmla="*/ 8409 w 10000"/>
                <a:gd name="connsiteY11" fmla="*/ 4564 h 10000"/>
                <a:gd name="connsiteX12" fmla="*/ 7896 w 10000"/>
                <a:gd name="connsiteY12" fmla="*/ 4619 h 10000"/>
                <a:gd name="connsiteX13" fmla="*/ 7896 w 10000"/>
                <a:gd name="connsiteY13" fmla="*/ 5489 h 10000"/>
                <a:gd name="connsiteX14" fmla="*/ 6915 w 10000"/>
                <a:gd name="connsiteY14" fmla="*/ 5925 h 10000"/>
                <a:gd name="connsiteX15" fmla="*/ 6586 w 10000"/>
                <a:gd name="connsiteY15" fmla="*/ 6466 h 10000"/>
                <a:gd name="connsiteX16" fmla="*/ 5934 w 10000"/>
                <a:gd name="connsiteY16" fmla="*/ 6793 h 10000"/>
                <a:gd name="connsiteX17" fmla="*/ 5091 w 10000"/>
                <a:gd name="connsiteY17" fmla="*/ 6957 h 10000"/>
                <a:gd name="connsiteX18" fmla="*/ 3737 w 10000"/>
                <a:gd name="connsiteY18" fmla="*/ 7770 h 10000"/>
                <a:gd name="connsiteX19" fmla="*/ 3737 w 10000"/>
                <a:gd name="connsiteY19" fmla="*/ 9129 h 10000"/>
                <a:gd name="connsiteX20" fmla="*/ 3596 w 10000"/>
                <a:gd name="connsiteY20" fmla="*/ 9129 h 10000"/>
                <a:gd name="connsiteX21" fmla="*/ 3596 w 10000"/>
                <a:gd name="connsiteY21" fmla="*/ 9129 h 10000"/>
                <a:gd name="connsiteX22" fmla="*/ 3596 w 10000"/>
                <a:gd name="connsiteY22" fmla="*/ 9728 h 10000"/>
                <a:gd name="connsiteX23" fmla="*/ 3083 w 10000"/>
                <a:gd name="connsiteY23" fmla="*/ 9781 h 10000"/>
                <a:gd name="connsiteX24" fmla="*/ 2802 w 10000"/>
                <a:gd name="connsiteY24" fmla="*/ 10000 h 10000"/>
                <a:gd name="connsiteX25" fmla="*/ 2429 w 10000"/>
                <a:gd name="connsiteY25" fmla="*/ 10000 h 10000"/>
                <a:gd name="connsiteX26" fmla="*/ 2147 w 10000"/>
                <a:gd name="connsiteY26" fmla="*/ 9890 h 10000"/>
                <a:gd name="connsiteX27" fmla="*/ 0 w 10000"/>
                <a:gd name="connsiteY27" fmla="*/ 9129 h 10000"/>
                <a:gd name="connsiteX28" fmla="*/ 44 w 10000"/>
                <a:gd name="connsiteY28" fmla="*/ 9129 h 10000"/>
                <a:gd name="connsiteX29" fmla="*/ 465 w 10000"/>
                <a:gd name="connsiteY29" fmla="*/ 8692 h 10000"/>
                <a:gd name="connsiteX30" fmla="*/ 1214 w 10000"/>
                <a:gd name="connsiteY30" fmla="*/ 8585 h 10000"/>
                <a:gd name="connsiteX31" fmla="*/ 1914 w 10000"/>
                <a:gd name="connsiteY31" fmla="*/ 7823 h 10000"/>
                <a:gd name="connsiteX32" fmla="*/ 2336 w 10000"/>
                <a:gd name="connsiteY32" fmla="*/ 7499 h 10000"/>
                <a:gd name="connsiteX33" fmla="*/ 3035 w 10000"/>
                <a:gd name="connsiteY33" fmla="*/ 6575 h 10000"/>
                <a:gd name="connsiteX34" fmla="*/ 2849 w 10000"/>
                <a:gd name="connsiteY34" fmla="*/ 5163 h 10000"/>
                <a:gd name="connsiteX35" fmla="*/ 3177 w 10000"/>
                <a:gd name="connsiteY35" fmla="*/ 4185 h 10000"/>
                <a:gd name="connsiteX36" fmla="*/ 3315 w 10000"/>
                <a:gd name="connsiteY36" fmla="*/ 3585 h 10000"/>
                <a:gd name="connsiteX37" fmla="*/ 3877 w 10000"/>
                <a:gd name="connsiteY37" fmla="*/ 2825 h 10000"/>
                <a:gd name="connsiteX38" fmla="*/ 4674 w 10000"/>
                <a:gd name="connsiteY38" fmla="*/ 2338 h 10000"/>
                <a:gd name="connsiteX39" fmla="*/ 5281 w 10000"/>
                <a:gd name="connsiteY39" fmla="*/ 1846 h 10000"/>
                <a:gd name="connsiteX40" fmla="*/ 5840 w 10000"/>
                <a:gd name="connsiteY40" fmla="*/ 710 h 10000"/>
                <a:gd name="connsiteX41" fmla="*/ 6120 w 10000"/>
                <a:gd name="connsiteY41" fmla="*/ 0 h 10000"/>
                <a:gd name="connsiteX42" fmla="*/ 6729 w 10000"/>
                <a:gd name="connsiteY42" fmla="*/ 0 h 10000"/>
                <a:gd name="connsiteX0" fmla="*/ 6729 w 10000"/>
                <a:gd name="connsiteY0" fmla="*/ 0 h 10000"/>
                <a:gd name="connsiteX1" fmla="*/ 7195 w 10000"/>
                <a:gd name="connsiteY1" fmla="*/ 486 h 10000"/>
                <a:gd name="connsiteX2" fmla="*/ 7989 w 10000"/>
                <a:gd name="connsiteY2" fmla="*/ 381 h 10000"/>
                <a:gd name="connsiteX3" fmla="*/ 8785 w 10000"/>
                <a:gd name="connsiteY3" fmla="*/ 652 h 10000"/>
                <a:gd name="connsiteX4" fmla="*/ 9159 w 10000"/>
                <a:gd name="connsiteY4" fmla="*/ 652 h 10000"/>
                <a:gd name="connsiteX5" fmla="*/ 9441 w 10000"/>
                <a:gd name="connsiteY5" fmla="*/ 1359 h 10000"/>
                <a:gd name="connsiteX6" fmla="*/ 9487 w 10000"/>
                <a:gd name="connsiteY6" fmla="*/ 2062 h 10000"/>
                <a:gd name="connsiteX7" fmla="*/ 9765 w 10000"/>
                <a:gd name="connsiteY7" fmla="*/ 3259 h 10000"/>
                <a:gd name="connsiteX8" fmla="*/ 10000 w 10000"/>
                <a:gd name="connsiteY8" fmla="*/ 3477 h 10000"/>
                <a:gd name="connsiteX9" fmla="*/ 9858 w 10000"/>
                <a:gd name="connsiteY9" fmla="*/ 3913 h 10000"/>
                <a:gd name="connsiteX10" fmla="*/ 8785 w 10000"/>
                <a:gd name="connsiteY10" fmla="*/ 4131 h 10000"/>
                <a:gd name="connsiteX11" fmla="*/ 8409 w 10000"/>
                <a:gd name="connsiteY11" fmla="*/ 4564 h 10000"/>
                <a:gd name="connsiteX12" fmla="*/ 7896 w 10000"/>
                <a:gd name="connsiteY12" fmla="*/ 4619 h 10000"/>
                <a:gd name="connsiteX13" fmla="*/ 7896 w 10000"/>
                <a:gd name="connsiteY13" fmla="*/ 5489 h 10000"/>
                <a:gd name="connsiteX14" fmla="*/ 6915 w 10000"/>
                <a:gd name="connsiteY14" fmla="*/ 5925 h 10000"/>
                <a:gd name="connsiteX15" fmla="*/ 6586 w 10000"/>
                <a:gd name="connsiteY15" fmla="*/ 6466 h 10000"/>
                <a:gd name="connsiteX16" fmla="*/ 5934 w 10000"/>
                <a:gd name="connsiteY16" fmla="*/ 6793 h 10000"/>
                <a:gd name="connsiteX17" fmla="*/ 5091 w 10000"/>
                <a:gd name="connsiteY17" fmla="*/ 6957 h 10000"/>
                <a:gd name="connsiteX18" fmla="*/ 3737 w 10000"/>
                <a:gd name="connsiteY18" fmla="*/ 7770 h 10000"/>
                <a:gd name="connsiteX19" fmla="*/ 3737 w 10000"/>
                <a:gd name="connsiteY19" fmla="*/ 9129 h 10000"/>
                <a:gd name="connsiteX20" fmla="*/ 3596 w 10000"/>
                <a:gd name="connsiteY20" fmla="*/ 9129 h 10000"/>
                <a:gd name="connsiteX21" fmla="*/ 3596 w 10000"/>
                <a:gd name="connsiteY21" fmla="*/ 9129 h 10000"/>
                <a:gd name="connsiteX22" fmla="*/ 3596 w 10000"/>
                <a:gd name="connsiteY22" fmla="*/ 9728 h 10000"/>
                <a:gd name="connsiteX23" fmla="*/ 3083 w 10000"/>
                <a:gd name="connsiteY23" fmla="*/ 9781 h 10000"/>
                <a:gd name="connsiteX24" fmla="*/ 2802 w 10000"/>
                <a:gd name="connsiteY24" fmla="*/ 10000 h 10000"/>
                <a:gd name="connsiteX25" fmla="*/ 2429 w 10000"/>
                <a:gd name="connsiteY25" fmla="*/ 10000 h 10000"/>
                <a:gd name="connsiteX26" fmla="*/ 0 w 10000"/>
                <a:gd name="connsiteY26" fmla="*/ 9129 h 10000"/>
                <a:gd name="connsiteX27" fmla="*/ 44 w 10000"/>
                <a:gd name="connsiteY27" fmla="*/ 9129 h 10000"/>
                <a:gd name="connsiteX28" fmla="*/ 465 w 10000"/>
                <a:gd name="connsiteY28" fmla="*/ 8692 h 10000"/>
                <a:gd name="connsiteX29" fmla="*/ 1214 w 10000"/>
                <a:gd name="connsiteY29" fmla="*/ 8585 h 10000"/>
                <a:gd name="connsiteX30" fmla="*/ 1914 w 10000"/>
                <a:gd name="connsiteY30" fmla="*/ 7823 h 10000"/>
                <a:gd name="connsiteX31" fmla="*/ 2336 w 10000"/>
                <a:gd name="connsiteY31" fmla="*/ 7499 h 10000"/>
                <a:gd name="connsiteX32" fmla="*/ 3035 w 10000"/>
                <a:gd name="connsiteY32" fmla="*/ 6575 h 10000"/>
                <a:gd name="connsiteX33" fmla="*/ 2849 w 10000"/>
                <a:gd name="connsiteY33" fmla="*/ 5163 h 10000"/>
                <a:gd name="connsiteX34" fmla="*/ 3177 w 10000"/>
                <a:gd name="connsiteY34" fmla="*/ 4185 h 10000"/>
                <a:gd name="connsiteX35" fmla="*/ 3315 w 10000"/>
                <a:gd name="connsiteY35" fmla="*/ 3585 h 10000"/>
                <a:gd name="connsiteX36" fmla="*/ 3877 w 10000"/>
                <a:gd name="connsiteY36" fmla="*/ 2825 h 10000"/>
                <a:gd name="connsiteX37" fmla="*/ 4674 w 10000"/>
                <a:gd name="connsiteY37" fmla="*/ 2338 h 10000"/>
                <a:gd name="connsiteX38" fmla="*/ 5281 w 10000"/>
                <a:gd name="connsiteY38" fmla="*/ 1846 h 10000"/>
                <a:gd name="connsiteX39" fmla="*/ 5840 w 10000"/>
                <a:gd name="connsiteY39" fmla="*/ 710 h 10000"/>
                <a:gd name="connsiteX40" fmla="*/ 6120 w 10000"/>
                <a:gd name="connsiteY40" fmla="*/ 0 h 10000"/>
                <a:gd name="connsiteX41" fmla="*/ 6729 w 10000"/>
                <a:gd name="connsiteY41" fmla="*/ 0 h 10000"/>
                <a:gd name="connsiteX0" fmla="*/ 6729 w 10000"/>
                <a:gd name="connsiteY0" fmla="*/ 0 h 10000"/>
                <a:gd name="connsiteX1" fmla="*/ 7195 w 10000"/>
                <a:gd name="connsiteY1" fmla="*/ 486 h 10000"/>
                <a:gd name="connsiteX2" fmla="*/ 7989 w 10000"/>
                <a:gd name="connsiteY2" fmla="*/ 381 h 10000"/>
                <a:gd name="connsiteX3" fmla="*/ 8785 w 10000"/>
                <a:gd name="connsiteY3" fmla="*/ 652 h 10000"/>
                <a:gd name="connsiteX4" fmla="*/ 9159 w 10000"/>
                <a:gd name="connsiteY4" fmla="*/ 652 h 10000"/>
                <a:gd name="connsiteX5" fmla="*/ 9441 w 10000"/>
                <a:gd name="connsiteY5" fmla="*/ 1359 h 10000"/>
                <a:gd name="connsiteX6" fmla="*/ 9487 w 10000"/>
                <a:gd name="connsiteY6" fmla="*/ 2062 h 10000"/>
                <a:gd name="connsiteX7" fmla="*/ 9765 w 10000"/>
                <a:gd name="connsiteY7" fmla="*/ 3259 h 10000"/>
                <a:gd name="connsiteX8" fmla="*/ 10000 w 10000"/>
                <a:gd name="connsiteY8" fmla="*/ 3477 h 10000"/>
                <a:gd name="connsiteX9" fmla="*/ 9858 w 10000"/>
                <a:gd name="connsiteY9" fmla="*/ 3913 h 10000"/>
                <a:gd name="connsiteX10" fmla="*/ 8785 w 10000"/>
                <a:gd name="connsiteY10" fmla="*/ 4131 h 10000"/>
                <a:gd name="connsiteX11" fmla="*/ 8409 w 10000"/>
                <a:gd name="connsiteY11" fmla="*/ 4564 h 10000"/>
                <a:gd name="connsiteX12" fmla="*/ 7896 w 10000"/>
                <a:gd name="connsiteY12" fmla="*/ 4619 h 10000"/>
                <a:gd name="connsiteX13" fmla="*/ 7896 w 10000"/>
                <a:gd name="connsiteY13" fmla="*/ 5489 h 10000"/>
                <a:gd name="connsiteX14" fmla="*/ 6915 w 10000"/>
                <a:gd name="connsiteY14" fmla="*/ 5925 h 10000"/>
                <a:gd name="connsiteX15" fmla="*/ 6586 w 10000"/>
                <a:gd name="connsiteY15" fmla="*/ 6466 h 10000"/>
                <a:gd name="connsiteX16" fmla="*/ 5934 w 10000"/>
                <a:gd name="connsiteY16" fmla="*/ 6793 h 10000"/>
                <a:gd name="connsiteX17" fmla="*/ 5091 w 10000"/>
                <a:gd name="connsiteY17" fmla="*/ 6957 h 10000"/>
                <a:gd name="connsiteX18" fmla="*/ 3737 w 10000"/>
                <a:gd name="connsiteY18" fmla="*/ 7770 h 10000"/>
                <a:gd name="connsiteX19" fmla="*/ 3737 w 10000"/>
                <a:gd name="connsiteY19" fmla="*/ 9129 h 10000"/>
                <a:gd name="connsiteX20" fmla="*/ 3596 w 10000"/>
                <a:gd name="connsiteY20" fmla="*/ 9129 h 10000"/>
                <a:gd name="connsiteX21" fmla="*/ 3596 w 10000"/>
                <a:gd name="connsiteY21" fmla="*/ 9129 h 10000"/>
                <a:gd name="connsiteX22" fmla="*/ 3596 w 10000"/>
                <a:gd name="connsiteY22" fmla="*/ 9728 h 10000"/>
                <a:gd name="connsiteX23" fmla="*/ 3083 w 10000"/>
                <a:gd name="connsiteY23" fmla="*/ 9781 h 10000"/>
                <a:gd name="connsiteX24" fmla="*/ 2802 w 10000"/>
                <a:gd name="connsiteY24" fmla="*/ 10000 h 10000"/>
                <a:gd name="connsiteX25" fmla="*/ 0 w 10000"/>
                <a:gd name="connsiteY25" fmla="*/ 9129 h 10000"/>
                <a:gd name="connsiteX26" fmla="*/ 44 w 10000"/>
                <a:gd name="connsiteY26" fmla="*/ 9129 h 10000"/>
                <a:gd name="connsiteX27" fmla="*/ 465 w 10000"/>
                <a:gd name="connsiteY27" fmla="*/ 8692 h 10000"/>
                <a:gd name="connsiteX28" fmla="*/ 1214 w 10000"/>
                <a:gd name="connsiteY28" fmla="*/ 8585 h 10000"/>
                <a:gd name="connsiteX29" fmla="*/ 1914 w 10000"/>
                <a:gd name="connsiteY29" fmla="*/ 7823 h 10000"/>
                <a:gd name="connsiteX30" fmla="*/ 2336 w 10000"/>
                <a:gd name="connsiteY30" fmla="*/ 7499 h 10000"/>
                <a:gd name="connsiteX31" fmla="*/ 3035 w 10000"/>
                <a:gd name="connsiteY31" fmla="*/ 6575 h 10000"/>
                <a:gd name="connsiteX32" fmla="*/ 2849 w 10000"/>
                <a:gd name="connsiteY32" fmla="*/ 5163 h 10000"/>
                <a:gd name="connsiteX33" fmla="*/ 3177 w 10000"/>
                <a:gd name="connsiteY33" fmla="*/ 4185 h 10000"/>
                <a:gd name="connsiteX34" fmla="*/ 3315 w 10000"/>
                <a:gd name="connsiteY34" fmla="*/ 3585 h 10000"/>
                <a:gd name="connsiteX35" fmla="*/ 3877 w 10000"/>
                <a:gd name="connsiteY35" fmla="*/ 2825 h 10000"/>
                <a:gd name="connsiteX36" fmla="*/ 4674 w 10000"/>
                <a:gd name="connsiteY36" fmla="*/ 2338 h 10000"/>
                <a:gd name="connsiteX37" fmla="*/ 5281 w 10000"/>
                <a:gd name="connsiteY37" fmla="*/ 1846 h 10000"/>
                <a:gd name="connsiteX38" fmla="*/ 5840 w 10000"/>
                <a:gd name="connsiteY38" fmla="*/ 710 h 10000"/>
                <a:gd name="connsiteX39" fmla="*/ 6120 w 10000"/>
                <a:gd name="connsiteY39" fmla="*/ 0 h 10000"/>
                <a:gd name="connsiteX40" fmla="*/ 6729 w 10000"/>
                <a:gd name="connsiteY40" fmla="*/ 0 h 10000"/>
                <a:gd name="connsiteX0" fmla="*/ 6729 w 10000"/>
                <a:gd name="connsiteY0" fmla="*/ 0 h 9781"/>
                <a:gd name="connsiteX1" fmla="*/ 7195 w 10000"/>
                <a:gd name="connsiteY1" fmla="*/ 486 h 9781"/>
                <a:gd name="connsiteX2" fmla="*/ 7989 w 10000"/>
                <a:gd name="connsiteY2" fmla="*/ 381 h 9781"/>
                <a:gd name="connsiteX3" fmla="*/ 8785 w 10000"/>
                <a:gd name="connsiteY3" fmla="*/ 652 h 9781"/>
                <a:gd name="connsiteX4" fmla="*/ 9159 w 10000"/>
                <a:gd name="connsiteY4" fmla="*/ 652 h 9781"/>
                <a:gd name="connsiteX5" fmla="*/ 9441 w 10000"/>
                <a:gd name="connsiteY5" fmla="*/ 1359 h 9781"/>
                <a:gd name="connsiteX6" fmla="*/ 9487 w 10000"/>
                <a:gd name="connsiteY6" fmla="*/ 2062 h 9781"/>
                <a:gd name="connsiteX7" fmla="*/ 9765 w 10000"/>
                <a:gd name="connsiteY7" fmla="*/ 3259 h 9781"/>
                <a:gd name="connsiteX8" fmla="*/ 10000 w 10000"/>
                <a:gd name="connsiteY8" fmla="*/ 3477 h 9781"/>
                <a:gd name="connsiteX9" fmla="*/ 9858 w 10000"/>
                <a:gd name="connsiteY9" fmla="*/ 3913 h 9781"/>
                <a:gd name="connsiteX10" fmla="*/ 8785 w 10000"/>
                <a:gd name="connsiteY10" fmla="*/ 4131 h 9781"/>
                <a:gd name="connsiteX11" fmla="*/ 8409 w 10000"/>
                <a:gd name="connsiteY11" fmla="*/ 4564 h 9781"/>
                <a:gd name="connsiteX12" fmla="*/ 7896 w 10000"/>
                <a:gd name="connsiteY12" fmla="*/ 4619 h 9781"/>
                <a:gd name="connsiteX13" fmla="*/ 7896 w 10000"/>
                <a:gd name="connsiteY13" fmla="*/ 5489 h 9781"/>
                <a:gd name="connsiteX14" fmla="*/ 6915 w 10000"/>
                <a:gd name="connsiteY14" fmla="*/ 5925 h 9781"/>
                <a:gd name="connsiteX15" fmla="*/ 6586 w 10000"/>
                <a:gd name="connsiteY15" fmla="*/ 6466 h 9781"/>
                <a:gd name="connsiteX16" fmla="*/ 5934 w 10000"/>
                <a:gd name="connsiteY16" fmla="*/ 6793 h 9781"/>
                <a:gd name="connsiteX17" fmla="*/ 5091 w 10000"/>
                <a:gd name="connsiteY17" fmla="*/ 6957 h 9781"/>
                <a:gd name="connsiteX18" fmla="*/ 3737 w 10000"/>
                <a:gd name="connsiteY18" fmla="*/ 7770 h 9781"/>
                <a:gd name="connsiteX19" fmla="*/ 3737 w 10000"/>
                <a:gd name="connsiteY19" fmla="*/ 9129 h 9781"/>
                <a:gd name="connsiteX20" fmla="*/ 3596 w 10000"/>
                <a:gd name="connsiteY20" fmla="*/ 9129 h 9781"/>
                <a:gd name="connsiteX21" fmla="*/ 3596 w 10000"/>
                <a:gd name="connsiteY21" fmla="*/ 9129 h 9781"/>
                <a:gd name="connsiteX22" fmla="*/ 3596 w 10000"/>
                <a:gd name="connsiteY22" fmla="*/ 9728 h 9781"/>
                <a:gd name="connsiteX23" fmla="*/ 3083 w 10000"/>
                <a:gd name="connsiteY23" fmla="*/ 9781 h 9781"/>
                <a:gd name="connsiteX24" fmla="*/ 0 w 10000"/>
                <a:gd name="connsiteY24" fmla="*/ 9129 h 9781"/>
                <a:gd name="connsiteX25" fmla="*/ 44 w 10000"/>
                <a:gd name="connsiteY25" fmla="*/ 9129 h 9781"/>
                <a:gd name="connsiteX26" fmla="*/ 465 w 10000"/>
                <a:gd name="connsiteY26" fmla="*/ 8692 h 9781"/>
                <a:gd name="connsiteX27" fmla="*/ 1214 w 10000"/>
                <a:gd name="connsiteY27" fmla="*/ 8585 h 9781"/>
                <a:gd name="connsiteX28" fmla="*/ 1914 w 10000"/>
                <a:gd name="connsiteY28" fmla="*/ 7823 h 9781"/>
                <a:gd name="connsiteX29" fmla="*/ 2336 w 10000"/>
                <a:gd name="connsiteY29" fmla="*/ 7499 h 9781"/>
                <a:gd name="connsiteX30" fmla="*/ 3035 w 10000"/>
                <a:gd name="connsiteY30" fmla="*/ 6575 h 9781"/>
                <a:gd name="connsiteX31" fmla="*/ 2849 w 10000"/>
                <a:gd name="connsiteY31" fmla="*/ 5163 h 9781"/>
                <a:gd name="connsiteX32" fmla="*/ 3177 w 10000"/>
                <a:gd name="connsiteY32" fmla="*/ 4185 h 9781"/>
                <a:gd name="connsiteX33" fmla="*/ 3315 w 10000"/>
                <a:gd name="connsiteY33" fmla="*/ 3585 h 9781"/>
                <a:gd name="connsiteX34" fmla="*/ 3877 w 10000"/>
                <a:gd name="connsiteY34" fmla="*/ 2825 h 9781"/>
                <a:gd name="connsiteX35" fmla="*/ 4674 w 10000"/>
                <a:gd name="connsiteY35" fmla="*/ 2338 h 9781"/>
                <a:gd name="connsiteX36" fmla="*/ 5281 w 10000"/>
                <a:gd name="connsiteY36" fmla="*/ 1846 h 9781"/>
                <a:gd name="connsiteX37" fmla="*/ 5840 w 10000"/>
                <a:gd name="connsiteY37" fmla="*/ 710 h 9781"/>
                <a:gd name="connsiteX38" fmla="*/ 6120 w 10000"/>
                <a:gd name="connsiteY38" fmla="*/ 0 h 9781"/>
                <a:gd name="connsiteX39" fmla="*/ 6729 w 10000"/>
                <a:gd name="connsiteY39" fmla="*/ 0 h 9781"/>
                <a:gd name="connsiteX0" fmla="*/ 6729 w 10000"/>
                <a:gd name="connsiteY0" fmla="*/ 0 h 9946"/>
                <a:gd name="connsiteX1" fmla="*/ 7195 w 10000"/>
                <a:gd name="connsiteY1" fmla="*/ 497 h 9946"/>
                <a:gd name="connsiteX2" fmla="*/ 7989 w 10000"/>
                <a:gd name="connsiteY2" fmla="*/ 390 h 9946"/>
                <a:gd name="connsiteX3" fmla="*/ 8785 w 10000"/>
                <a:gd name="connsiteY3" fmla="*/ 667 h 9946"/>
                <a:gd name="connsiteX4" fmla="*/ 9159 w 10000"/>
                <a:gd name="connsiteY4" fmla="*/ 667 h 9946"/>
                <a:gd name="connsiteX5" fmla="*/ 9441 w 10000"/>
                <a:gd name="connsiteY5" fmla="*/ 1389 h 9946"/>
                <a:gd name="connsiteX6" fmla="*/ 9487 w 10000"/>
                <a:gd name="connsiteY6" fmla="*/ 2108 h 9946"/>
                <a:gd name="connsiteX7" fmla="*/ 9765 w 10000"/>
                <a:gd name="connsiteY7" fmla="*/ 3332 h 9946"/>
                <a:gd name="connsiteX8" fmla="*/ 10000 w 10000"/>
                <a:gd name="connsiteY8" fmla="*/ 3555 h 9946"/>
                <a:gd name="connsiteX9" fmla="*/ 9858 w 10000"/>
                <a:gd name="connsiteY9" fmla="*/ 4001 h 9946"/>
                <a:gd name="connsiteX10" fmla="*/ 8785 w 10000"/>
                <a:gd name="connsiteY10" fmla="*/ 4223 h 9946"/>
                <a:gd name="connsiteX11" fmla="*/ 8409 w 10000"/>
                <a:gd name="connsiteY11" fmla="*/ 4666 h 9946"/>
                <a:gd name="connsiteX12" fmla="*/ 7896 w 10000"/>
                <a:gd name="connsiteY12" fmla="*/ 4722 h 9946"/>
                <a:gd name="connsiteX13" fmla="*/ 7896 w 10000"/>
                <a:gd name="connsiteY13" fmla="*/ 5612 h 9946"/>
                <a:gd name="connsiteX14" fmla="*/ 6915 w 10000"/>
                <a:gd name="connsiteY14" fmla="*/ 6058 h 9946"/>
                <a:gd name="connsiteX15" fmla="*/ 6586 w 10000"/>
                <a:gd name="connsiteY15" fmla="*/ 6611 h 9946"/>
                <a:gd name="connsiteX16" fmla="*/ 5934 w 10000"/>
                <a:gd name="connsiteY16" fmla="*/ 6945 h 9946"/>
                <a:gd name="connsiteX17" fmla="*/ 5091 w 10000"/>
                <a:gd name="connsiteY17" fmla="*/ 7113 h 9946"/>
                <a:gd name="connsiteX18" fmla="*/ 3737 w 10000"/>
                <a:gd name="connsiteY18" fmla="*/ 7944 h 9946"/>
                <a:gd name="connsiteX19" fmla="*/ 3737 w 10000"/>
                <a:gd name="connsiteY19" fmla="*/ 9333 h 9946"/>
                <a:gd name="connsiteX20" fmla="*/ 3596 w 10000"/>
                <a:gd name="connsiteY20" fmla="*/ 9333 h 9946"/>
                <a:gd name="connsiteX21" fmla="*/ 3596 w 10000"/>
                <a:gd name="connsiteY21" fmla="*/ 9333 h 9946"/>
                <a:gd name="connsiteX22" fmla="*/ 3596 w 10000"/>
                <a:gd name="connsiteY22" fmla="*/ 9946 h 9946"/>
                <a:gd name="connsiteX23" fmla="*/ 0 w 10000"/>
                <a:gd name="connsiteY23" fmla="*/ 9333 h 9946"/>
                <a:gd name="connsiteX24" fmla="*/ 44 w 10000"/>
                <a:gd name="connsiteY24" fmla="*/ 9333 h 9946"/>
                <a:gd name="connsiteX25" fmla="*/ 465 w 10000"/>
                <a:gd name="connsiteY25" fmla="*/ 8887 h 9946"/>
                <a:gd name="connsiteX26" fmla="*/ 1214 w 10000"/>
                <a:gd name="connsiteY26" fmla="*/ 8777 h 9946"/>
                <a:gd name="connsiteX27" fmla="*/ 1914 w 10000"/>
                <a:gd name="connsiteY27" fmla="*/ 7998 h 9946"/>
                <a:gd name="connsiteX28" fmla="*/ 2336 w 10000"/>
                <a:gd name="connsiteY28" fmla="*/ 7667 h 9946"/>
                <a:gd name="connsiteX29" fmla="*/ 3035 w 10000"/>
                <a:gd name="connsiteY29" fmla="*/ 6722 h 9946"/>
                <a:gd name="connsiteX30" fmla="*/ 2849 w 10000"/>
                <a:gd name="connsiteY30" fmla="*/ 5279 h 9946"/>
                <a:gd name="connsiteX31" fmla="*/ 3177 w 10000"/>
                <a:gd name="connsiteY31" fmla="*/ 4279 h 9946"/>
                <a:gd name="connsiteX32" fmla="*/ 3315 w 10000"/>
                <a:gd name="connsiteY32" fmla="*/ 3665 h 9946"/>
                <a:gd name="connsiteX33" fmla="*/ 3877 w 10000"/>
                <a:gd name="connsiteY33" fmla="*/ 2888 h 9946"/>
                <a:gd name="connsiteX34" fmla="*/ 4674 w 10000"/>
                <a:gd name="connsiteY34" fmla="*/ 2390 h 9946"/>
                <a:gd name="connsiteX35" fmla="*/ 5281 w 10000"/>
                <a:gd name="connsiteY35" fmla="*/ 1887 h 9946"/>
                <a:gd name="connsiteX36" fmla="*/ 5840 w 10000"/>
                <a:gd name="connsiteY36" fmla="*/ 726 h 9946"/>
                <a:gd name="connsiteX37" fmla="*/ 6120 w 10000"/>
                <a:gd name="connsiteY37" fmla="*/ 0 h 9946"/>
                <a:gd name="connsiteX38" fmla="*/ 6729 w 10000"/>
                <a:gd name="connsiteY38" fmla="*/ 0 h 9946"/>
                <a:gd name="connsiteX0" fmla="*/ 6729 w 10000"/>
                <a:gd name="connsiteY0" fmla="*/ 0 h 9384"/>
                <a:gd name="connsiteX1" fmla="*/ 7195 w 10000"/>
                <a:gd name="connsiteY1" fmla="*/ 500 h 9384"/>
                <a:gd name="connsiteX2" fmla="*/ 7989 w 10000"/>
                <a:gd name="connsiteY2" fmla="*/ 392 h 9384"/>
                <a:gd name="connsiteX3" fmla="*/ 8785 w 10000"/>
                <a:gd name="connsiteY3" fmla="*/ 671 h 9384"/>
                <a:gd name="connsiteX4" fmla="*/ 9159 w 10000"/>
                <a:gd name="connsiteY4" fmla="*/ 671 h 9384"/>
                <a:gd name="connsiteX5" fmla="*/ 9441 w 10000"/>
                <a:gd name="connsiteY5" fmla="*/ 1397 h 9384"/>
                <a:gd name="connsiteX6" fmla="*/ 9487 w 10000"/>
                <a:gd name="connsiteY6" fmla="*/ 2119 h 9384"/>
                <a:gd name="connsiteX7" fmla="*/ 9765 w 10000"/>
                <a:gd name="connsiteY7" fmla="*/ 3350 h 9384"/>
                <a:gd name="connsiteX8" fmla="*/ 10000 w 10000"/>
                <a:gd name="connsiteY8" fmla="*/ 3574 h 9384"/>
                <a:gd name="connsiteX9" fmla="*/ 9858 w 10000"/>
                <a:gd name="connsiteY9" fmla="*/ 4023 h 9384"/>
                <a:gd name="connsiteX10" fmla="*/ 8785 w 10000"/>
                <a:gd name="connsiteY10" fmla="*/ 4246 h 9384"/>
                <a:gd name="connsiteX11" fmla="*/ 8409 w 10000"/>
                <a:gd name="connsiteY11" fmla="*/ 4691 h 9384"/>
                <a:gd name="connsiteX12" fmla="*/ 7896 w 10000"/>
                <a:gd name="connsiteY12" fmla="*/ 4748 h 9384"/>
                <a:gd name="connsiteX13" fmla="*/ 7896 w 10000"/>
                <a:gd name="connsiteY13" fmla="*/ 5642 h 9384"/>
                <a:gd name="connsiteX14" fmla="*/ 6915 w 10000"/>
                <a:gd name="connsiteY14" fmla="*/ 6091 h 9384"/>
                <a:gd name="connsiteX15" fmla="*/ 6586 w 10000"/>
                <a:gd name="connsiteY15" fmla="*/ 6647 h 9384"/>
                <a:gd name="connsiteX16" fmla="*/ 5934 w 10000"/>
                <a:gd name="connsiteY16" fmla="*/ 6983 h 9384"/>
                <a:gd name="connsiteX17" fmla="*/ 5091 w 10000"/>
                <a:gd name="connsiteY17" fmla="*/ 7152 h 9384"/>
                <a:gd name="connsiteX18" fmla="*/ 3737 w 10000"/>
                <a:gd name="connsiteY18" fmla="*/ 7987 h 9384"/>
                <a:gd name="connsiteX19" fmla="*/ 3737 w 10000"/>
                <a:gd name="connsiteY19" fmla="*/ 9384 h 9384"/>
                <a:gd name="connsiteX20" fmla="*/ 3596 w 10000"/>
                <a:gd name="connsiteY20" fmla="*/ 9384 h 9384"/>
                <a:gd name="connsiteX21" fmla="*/ 3596 w 10000"/>
                <a:gd name="connsiteY21" fmla="*/ 9384 h 9384"/>
                <a:gd name="connsiteX22" fmla="*/ 0 w 10000"/>
                <a:gd name="connsiteY22" fmla="*/ 9384 h 9384"/>
                <a:gd name="connsiteX23" fmla="*/ 44 w 10000"/>
                <a:gd name="connsiteY23" fmla="*/ 9384 h 9384"/>
                <a:gd name="connsiteX24" fmla="*/ 465 w 10000"/>
                <a:gd name="connsiteY24" fmla="*/ 8935 h 9384"/>
                <a:gd name="connsiteX25" fmla="*/ 1214 w 10000"/>
                <a:gd name="connsiteY25" fmla="*/ 8825 h 9384"/>
                <a:gd name="connsiteX26" fmla="*/ 1914 w 10000"/>
                <a:gd name="connsiteY26" fmla="*/ 8041 h 9384"/>
                <a:gd name="connsiteX27" fmla="*/ 2336 w 10000"/>
                <a:gd name="connsiteY27" fmla="*/ 7709 h 9384"/>
                <a:gd name="connsiteX28" fmla="*/ 3035 w 10000"/>
                <a:gd name="connsiteY28" fmla="*/ 6758 h 9384"/>
                <a:gd name="connsiteX29" fmla="*/ 2849 w 10000"/>
                <a:gd name="connsiteY29" fmla="*/ 5308 h 9384"/>
                <a:gd name="connsiteX30" fmla="*/ 3177 w 10000"/>
                <a:gd name="connsiteY30" fmla="*/ 4302 h 9384"/>
                <a:gd name="connsiteX31" fmla="*/ 3315 w 10000"/>
                <a:gd name="connsiteY31" fmla="*/ 3685 h 9384"/>
                <a:gd name="connsiteX32" fmla="*/ 3877 w 10000"/>
                <a:gd name="connsiteY32" fmla="*/ 2904 h 9384"/>
                <a:gd name="connsiteX33" fmla="*/ 4674 w 10000"/>
                <a:gd name="connsiteY33" fmla="*/ 2403 h 9384"/>
                <a:gd name="connsiteX34" fmla="*/ 5281 w 10000"/>
                <a:gd name="connsiteY34" fmla="*/ 1897 h 9384"/>
                <a:gd name="connsiteX35" fmla="*/ 5840 w 10000"/>
                <a:gd name="connsiteY35" fmla="*/ 730 h 9384"/>
                <a:gd name="connsiteX36" fmla="*/ 6120 w 10000"/>
                <a:gd name="connsiteY36" fmla="*/ 0 h 9384"/>
                <a:gd name="connsiteX37" fmla="*/ 6729 w 10000"/>
                <a:gd name="connsiteY37" fmla="*/ 0 h 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000" h="9384">
                  <a:moveTo>
                    <a:pt x="6729" y="0"/>
                  </a:moveTo>
                  <a:lnTo>
                    <a:pt x="7195" y="500"/>
                  </a:lnTo>
                  <a:lnTo>
                    <a:pt x="7989" y="392"/>
                  </a:lnTo>
                  <a:lnTo>
                    <a:pt x="8785" y="671"/>
                  </a:lnTo>
                  <a:lnTo>
                    <a:pt x="9159" y="671"/>
                  </a:lnTo>
                  <a:cubicBezTo>
                    <a:pt x="9254" y="913"/>
                    <a:pt x="9348" y="1153"/>
                    <a:pt x="9441" y="1397"/>
                  </a:cubicBezTo>
                  <a:cubicBezTo>
                    <a:pt x="9456" y="1642"/>
                    <a:pt x="9470" y="1881"/>
                    <a:pt x="9487" y="2119"/>
                  </a:cubicBezTo>
                  <a:lnTo>
                    <a:pt x="9765" y="3350"/>
                  </a:lnTo>
                  <a:lnTo>
                    <a:pt x="10000" y="3574"/>
                  </a:lnTo>
                  <a:cubicBezTo>
                    <a:pt x="9954" y="3724"/>
                    <a:pt x="9906" y="3872"/>
                    <a:pt x="9858" y="4023"/>
                  </a:cubicBezTo>
                  <a:lnTo>
                    <a:pt x="8785" y="4246"/>
                  </a:lnTo>
                  <a:lnTo>
                    <a:pt x="8409" y="4691"/>
                  </a:lnTo>
                  <a:lnTo>
                    <a:pt x="7896" y="4748"/>
                  </a:lnTo>
                  <a:lnTo>
                    <a:pt x="7896" y="5642"/>
                  </a:lnTo>
                  <a:lnTo>
                    <a:pt x="6915" y="6091"/>
                  </a:lnTo>
                  <a:lnTo>
                    <a:pt x="6586" y="6647"/>
                  </a:lnTo>
                  <a:lnTo>
                    <a:pt x="5934" y="6983"/>
                  </a:lnTo>
                  <a:lnTo>
                    <a:pt x="5091" y="7152"/>
                  </a:lnTo>
                  <a:lnTo>
                    <a:pt x="3737" y="7987"/>
                  </a:lnTo>
                  <a:lnTo>
                    <a:pt x="3737" y="9384"/>
                  </a:lnTo>
                  <a:lnTo>
                    <a:pt x="3596" y="9384"/>
                  </a:lnTo>
                  <a:lnTo>
                    <a:pt x="3596" y="9384"/>
                  </a:lnTo>
                  <a:lnTo>
                    <a:pt x="0" y="9384"/>
                  </a:lnTo>
                  <a:lnTo>
                    <a:pt x="44" y="9384"/>
                  </a:lnTo>
                  <a:lnTo>
                    <a:pt x="465" y="8935"/>
                  </a:lnTo>
                  <a:lnTo>
                    <a:pt x="1214" y="8825"/>
                  </a:lnTo>
                  <a:lnTo>
                    <a:pt x="1914" y="8041"/>
                  </a:lnTo>
                  <a:lnTo>
                    <a:pt x="2336" y="7709"/>
                  </a:lnTo>
                  <a:lnTo>
                    <a:pt x="3035" y="6758"/>
                  </a:lnTo>
                  <a:cubicBezTo>
                    <a:pt x="2975" y="6276"/>
                    <a:pt x="2911" y="5790"/>
                    <a:pt x="2849" y="5308"/>
                  </a:cubicBezTo>
                  <a:cubicBezTo>
                    <a:pt x="2958" y="4972"/>
                    <a:pt x="3069" y="4637"/>
                    <a:pt x="3177" y="4302"/>
                  </a:cubicBezTo>
                  <a:cubicBezTo>
                    <a:pt x="3222" y="4097"/>
                    <a:pt x="3269" y="3891"/>
                    <a:pt x="3315" y="3685"/>
                  </a:cubicBezTo>
                  <a:lnTo>
                    <a:pt x="3877" y="2904"/>
                  </a:lnTo>
                  <a:lnTo>
                    <a:pt x="4674" y="2403"/>
                  </a:lnTo>
                  <a:lnTo>
                    <a:pt x="5281" y="1897"/>
                  </a:lnTo>
                  <a:lnTo>
                    <a:pt x="5840" y="730"/>
                  </a:lnTo>
                  <a:cubicBezTo>
                    <a:pt x="5934" y="486"/>
                    <a:pt x="6026" y="241"/>
                    <a:pt x="6120" y="0"/>
                  </a:cubicBezTo>
                  <a:lnTo>
                    <a:pt x="6729" y="0"/>
                  </a:lnTo>
                  <a:close/>
                </a:path>
              </a:pathLst>
            </a:custGeom>
            <a:solidFill>
              <a:srgbClr val="40C8F4">
                <a:lumMod val="60000"/>
                <a:lumOff val="40000"/>
              </a:srgbClr>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78" name="Freeform 118">
              <a:extLst>
                <a:ext uri="{FF2B5EF4-FFF2-40B4-BE49-F238E27FC236}">
                  <a16:creationId xmlns:a16="http://schemas.microsoft.com/office/drawing/2014/main" id="{27313EFF-F704-FB45-84A5-793F235C86BA}"/>
                </a:ext>
              </a:extLst>
            </p:cNvPr>
            <p:cNvSpPr>
              <a:spLocks/>
            </p:cNvSpPr>
            <p:nvPr/>
          </p:nvSpPr>
          <p:spPr bwMode="auto">
            <a:xfrm>
              <a:off x="4600272" y="2920779"/>
              <a:ext cx="243437" cy="306657"/>
            </a:xfrm>
            <a:custGeom>
              <a:avLst/>
              <a:gdLst>
                <a:gd name="T0" fmla="*/ 0 w 60"/>
                <a:gd name="T1" fmla="*/ 5 h 61"/>
                <a:gd name="T2" fmla="*/ 3 w 60"/>
                <a:gd name="T3" fmla="*/ 2 h 61"/>
                <a:gd name="T4" fmla="*/ 13 w 60"/>
                <a:gd name="T5" fmla="*/ 0 h 61"/>
                <a:gd name="T6" fmla="*/ 26 w 60"/>
                <a:gd name="T7" fmla="*/ 6 h 61"/>
                <a:gd name="T8" fmla="*/ 33 w 60"/>
                <a:gd name="T9" fmla="*/ 7 h 61"/>
                <a:gd name="T10" fmla="*/ 41 w 60"/>
                <a:gd name="T11" fmla="*/ 12 h 61"/>
                <a:gd name="T12" fmla="*/ 41 w 60"/>
                <a:gd name="T13" fmla="*/ 20 h 61"/>
                <a:gd name="T14" fmla="*/ 47 w 60"/>
                <a:gd name="T15" fmla="*/ 23 h 61"/>
                <a:gd name="T16" fmla="*/ 51 w 60"/>
                <a:gd name="T17" fmla="*/ 31 h 61"/>
                <a:gd name="T18" fmla="*/ 57 w 60"/>
                <a:gd name="T19" fmla="*/ 37 h 61"/>
                <a:gd name="T20" fmla="*/ 57 w 60"/>
                <a:gd name="T21" fmla="*/ 40 h 61"/>
                <a:gd name="T22" fmla="*/ 60 w 60"/>
                <a:gd name="T23" fmla="*/ 42 h 61"/>
                <a:gd name="T24" fmla="*/ 56 w 60"/>
                <a:gd name="T25" fmla="*/ 43 h 61"/>
                <a:gd name="T26" fmla="*/ 46 w 60"/>
                <a:gd name="T27" fmla="*/ 42 h 61"/>
                <a:gd name="T28" fmla="*/ 44 w 60"/>
                <a:gd name="T29" fmla="*/ 40 h 61"/>
                <a:gd name="T30" fmla="*/ 41 w 60"/>
                <a:gd name="T31" fmla="*/ 41 h 61"/>
                <a:gd name="T32" fmla="*/ 43 w 60"/>
                <a:gd name="T33" fmla="*/ 45 h 61"/>
                <a:gd name="T34" fmla="*/ 39 w 60"/>
                <a:gd name="T35" fmla="*/ 52 h 61"/>
                <a:gd name="T36" fmla="*/ 37 w 60"/>
                <a:gd name="T37" fmla="*/ 59 h 61"/>
                <a:gd name="T38" fmla="*/ 33 w 60"/>
                <a:gd name="T39" fmla="*/ 61 h 61"/>
                <a:gd name="T40" fmla="*/ 29 w 60"/>
                <a:gd name="T41" fmla="*/ 52 h 61"/>
                <a:gd name="T42" fmla="*/ 30 w 60"/>
                <a:gd name="T43" fmla="*/ 43 h 61"/>
                <a:gd name="T44" fmla="*/ 28 w 60"/>
                <a:gd name="T45" fmla="*/ 34 h 61"/>
                <a:gd name="T46" fmla="*/ 17 w 60"/>
                <a:gd name="T47" fmla="*/ 22 h 61"/>
                <a:gd name="T48" fmla="*/ 10 w 60"/>
                <a:gd name="T49" fmla="*/ 13 h 61"/>
                <a:gd name="T50" fmla="*/ 5 w 60"/>
                <a:gd name="T51" fmla="*/ 7 h 61"/>
                <a:gd name="T52" fmla="*/ 0 w 60"/>
                <a:gd name="T53" fmla="*/ 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61">
                  <a:moveTo>
                    <a:pt x="0" y="5"/>
                  </a:moveTo>
                  <a:lnTo>
                    <a:pt x="3" y="2"/>
                  </a:lnTo>
                  <a:lnTo>
                    <a:pt x="13" y="0"/>
                  </a:lnTo>
                  <a:lnTo>
                    <a:pt x="26" y="6"/>
                  </a:lnTo>
                  <a:lnTo>
                    <a:pt x="33" y="7"/>
                  </a:lnTo>
                  <a:lnTo>
                    <a:pt x="41" y="12"/>
                  </a:lnTo>
                  <a:lnTo>
                    <a:pt x="41" y="20"/>
                  </a:lnTo>
                  <a:lnTo>
                    <a:pt x="47" y="23"/>
                  </a:lnTo>
                  <a:lnTo>
                    <a:pt x="51" y="31"/>
                  </a:lnTo>
                  <a:lnTo>
                    <a:pt x="57" y="37"/>
                  </a:lnTo>
                  <a:lnTo>
                    <a:pt x="57" y="40"/>
                  </a:lnTo>
                  <a:lnTo>
                    <a:pt x="60" y="42"/>
                  </a:lnTo>
                  <a:lnTo>
                    <a:pt x="56" y="43"/>
                  </a:lnTo>
                  <a:lnTo>
                    <a:pt x="46" y="42"/>
                  </a:lnTo>
                  <a:lnTo>
                    <a:pt x="44" y="40"/>
                  </a:lnTo>
                  <a:lnTo>
                    <a:pt x="41" y="41"/>
                  </a:lnTo>
                  <a:lnTo>
                    <a:pt x="43" y="45"/>
                  </a:lnTo>
                  <a:lnTo>
                    <a:pt x="39" y="52"/>
                  </a:lnTo>
                  <a:lnTo>
                    <a:pt x="37" y="59"/>
                  </a:lnTo>
                  <a:lnTo>
                    <a:pt x="33" y="61"/>
                  </a:lnTo>
                  <a:lnTo>
                    <a:pt x="29" y="52"/>
                  </a:lnTo>
                  <a:lnTo>
                    <a:pt x="30" y="43"/>
                  </a:lnTo>
                  <a:lnTo>
                    <a:pt x="28" y="34"/>
                  </a:lnTo>
                  <a:lnTo>
                    <a:pt x="17" y="22"/>
                  </a:lnTo>
                  <a:lnTo>
                    <a:pt x="10" y="13"/>
                  </a:lnTo>
                  <a:lnTo>
                    <a:pt x="5" y="7"/>
                  </a:lnTo>
                  <a:lnTo>
                    <a:pt x="0" y="5"/>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dirty="0">
                <a:solidFill>
                  <a:srgbClr val="323232"/>
                </a:solidFill>
              </a:endParaRPr>
            </a:p>
          </p:txBody>
        </p:sp>
        <p:sp>
          <p:nvSpPr>
            <p:cNvPr id="79" name="Freeform 121">
              <a:extLst>
                <a:ext uri="{FF2B5EF4-FFF2-40B4-BE49-F238E27FC236}">
                  <a16:creationId xmlns:a16="http://schemas.microsoft.com/office/drawing/2014/main" id="{74A80794-9E2E-4B42-B360-2B89CEA2B156}"/>
                </a:ext>
              </a:extLst>
            </p:cNvPr>
            <p:cNvSpPr>
              <a:spLocks/>
            </p:cNvSpPr>
            <p:nvPr/>
          </p:nvSpPr>
          <p:spPr bwMode="auto">
            <a:xfrm>
              <a:off x="4247294" y="3554202"/>
              <a:ext cx="170404" cy="150816"/>
            </a:xfrm>
            <a:custGeom>
              <a:avLst/>
              <a:gdLst>
                <a:gd name="T0" fmla="*/ 2 w 42"/>
                <a:gd name="T1" fmla="*/ 9 h 30"/>
                <a:gd name="T2" fmla="*/ 4 w 42"/>
                <a:gd name="T3" fmla="*/ 9 h 30"/>
                <a:gd name="T4" fmla="*/ 4 w 42"/>
                <a:gd name="T5" fmla="*/ 5 h 30"/>
                <a:gd name="T6" fmla="*/ 14 w 42"/>
                <a:gd name="T7" fmla="*/ 2 h 30"/>
                <a:gd name="T8" fmla="*/ 17 w 42"/>
                <a:gd name="T9" fmla="*/ 1 h 30"/>
                <a:gd name="T10" fmla="*/ 23 w 42"/>
                <a:gd name="T11" fmla="*/ 0 h 30"/>
                <a:gd name="T12" fmla="*/ 31 w 42"/>
                <a:gd name="T13" fmla="*/ 0 h 30"/>
                <a:gd name="T14" fmla="*/ 40 w 42"/>
                <a:gd name="T15" fmla="*/ 6 h 30"/>
                <a:gd name="T16" fmla="*/ 42 w 42"/>
                <a:gd name="T17" fmla="*/ 20 h 30"/>
                <a:gd name="T18" fmla="*/ 39 w 42"/>
                <a:gd name="T19" fmla="*/ 20 h 30"/>
                <a:gd name="T20" fmla="*/ 37 w 42"/>
                <a:gd name="T21" fmla="*/ 24 h 30"/>
                <a:gd name="T22" fmla="*/ 28 w 42"/>
                <a:gd name="T23" fmla="*/ 24 h 30"/>
                <a:gd name="T24" fmla="*/ 22 w 42"/>
                <a:gd name="T25" fmla="*/ 28 h 30"/>
                <a:gd name="T26" fmla="*/ 11 w 42"/>
                <a:gd name="T27" fmla="*/ 30 h 30"/>
                <a:gd name="T28" fmla="*/ 3 w 42"/>
                <a:gd name="T29" fmla="*/ 25 h 30"/>
                <a:gd name="T30" fmla="*/ 0 w 42"/>
                <a:gd name="T31" fmla="*/ 16 h 30"/>
                <a:gd name="T32" fmla="*/ 2 w 42"/>
                <a:gd name="T33"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30">
                  <a:moveTo>
                    <a:pt x="2" y="9"/>
                  </a:moveTo>
                  <a:lnTo>
                    <a:pt x="4" y="9"/>
                  </a:lnTo>
                  <a:lnTo>
                    <a:pt x="4" y="5"/>
                  </a:lnTo>
                  <a:lnTo>
                    <a:pt x="14" y="2"/>
                  </a:lnTo>
                  <a:lnTo>
                    <a:pt x="17" y="1"/>
                  </a:lnTo>
                  <a:lnTo>
                    <a:pt x="23" y="0"/>
                  </a:lnTo>
                  <a:lnTo>
                    <a:pt x="31" y="0"/>
                  </a:lnTo>
                  <a:lnTo>
                    <a:pt x="40" y="6"/>
                  </a:lnTo>
                  <a:lnTo>
                    <a:pt x="42" y="20"/>
                  </a:lnTo>
                  <a:lnTo>
                    <a:pt x="39" y="20"/>
                  </a:lnTo>
                  <a:lnTo>
                    <a:pt x="37" y="24"/>
                  </a:lnTo>
                  <a:lnTo>
                    <a:pt x="28" y="24"/>
                  </a:lnTo>
                  <a:lnTo>
                    <a:pt x="22" y="28"/>
                  </a:lnTo>
                  <a:lnTo>
                    <a:pt x="11" y="30"/>
                  </a:lnTo>
                  <a:lnTo>
                    <a:pt x="3" y="25"/>
                  </a:lnTo>
                  <a:lnTo>
                    <a:pt x="0" y="16"/>
                  </a:lnTo>
                  <a:lnTo>
                    <a:pt x="2" y="9"/>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80" name="Freeform 122">
              <a:extLst>
                <a:ext uri="{FF2B5EF4-FFF2-40B4-BE49-F238E27FC236}">
                  <a16:creationId xmlns:a16="http://schemas.microsoft.com/office/drawing/2014/main" id="{4C2FE8FD-7179-024B-919E-39FFF231342B}"/>
                </a:ext>
              </a:extLst>
            </p:cNvPr>
            <p:cNvSpPr>
              <a:spLocks/>
            </p:cNvSpPr>
            <p:nvPr/>
          </p:nvSpPr>
          <p:spPr bwMode="auto">
            <a:xfrm>
              <a:off x="1954945" y="5358959"/>
              <a:ext cx="1213121" cy="1553398"/>
            </a:xfrm>
            <a:custGeom>
              <a:avLst/>
              <a:gdLst>
                <a:gd name="T0" fmla="*/ 6 w 299"/>
                <a:gd name="T1" fmla="*/ 211 h 309"/>
                <a:gd name="T2" fmla="*/ 15 w 299"/>
                <a:gd name="T3" fmla="*/ 198 h 309"/>
                <a:gd name="T4" fmla="*/ 38 w 299"/>
                <a:gd name="T5" fmla="*/ 200 h 309"/>
                <a:gd name="T6" fmla="*/ 48 w 299"/>
                <a:gd name="T7" fmla="*/ 197 h 309"/>
                <a:gd name="T8" fmla="*/ 125 w 299"/>
                <a:gd name="T9" fmla="*/ 182 h 309"/>
                <a:gd name="T10" fmla="*/ 114 w 299"/>
                <a:gd name="T11" fmla="*/ 90 h 309"/>
                <a:gd name="T12" fmla="*/ 133 w 299"/>
                <a:gd name="T13" fmla="*/ 0 h 309"/>
                <a:gd name="T14" fmla="*/ 254 w 299"/>
                <a:gd name="T15" fmla="*/ 90 h 309"/>
                <a:gd name="T16" fmla="*/ 270 w 299"/>
                <a:gd name="T17" fmla="*/ 106 h 309"/>
                <a:gd name="T18" fmla="*/ 278 w 299"/>
                <a:gd name="T19" fmla="*/ 123 h 309"/>
                <a:gd name="T20" fmla="*/ 299 w 299"/>
                <a:gd name="T21" fmla="*/ 168 h 309"/>
                <a:gd name="T22" fmla="*/ 287 w 299"/>
                <a:gd name="T23" fmla="*/ 195 h 309"/>
                <a:gd name="T24" fmla="*/ 246 w 299"/>
                <a:gd name="T25" fmla="*/ 200 h 309"/>
                <a:gd name="T26" fmla="*/ 228 w 299"/>
                <a:gd name="T27" fmla="*/ 208 h 309"/>
                <a:gd name="T28" fmla="*/ 212 w 299"/>
                <a:gd name="T29" fmla="*/ 204 h 309"/>
                <a:gd name="T30" fmla="*/ 185 w 299"/>
                <a:gd name="T31" fmla="*/ 216 h 309"/>
                <a:gd name="T32" fmla="*/ 167 w 299"/>
                <a:gd name="T33" fmla="*/ 232 h 309"/>
                <a:gd name="T34" fmla="*/ 157 w 299"/>
                <a:gd name="T35" fmla="*/ 241 h 309"/>
                <a:gd name="T36" fmla="*/ 143 w 299"/>
                <a:gd name="T37" fmla="*/ 244 h 309"/>
                <a:gd name="T38" fmla="*/ 126 w 299"/>
                <a:gd name="T39" fmla="*/ 275 h 309"/>
                <a:gd name="T40" fmla="*/ 121 w 299"/>
                <a:gd name="T41" fmla="*/ 291 h 309"/>
                <a:gd name="T42" fmla="*/ 115 w 299"/>
                <a:gd name="T43" fmla="*/ 306 h 309"/>
                <a:gd name="T44" fmla="*/ 108 w 299"/>
                <a:gd name="T45" fmla="*/ 300 h 309"/>
                <a:gd name="T46" fmla="*/ 99 w 299"/>
                <a:gd name="T47" fmla="*/ 302 h 309"/>
                <a:gd name="T48" fmla="*/ 82 w 299"/>
                <a:gd name="T49" fmla="*/ 307 h 309"/>
                <a:gd name="T50" fmla="*/ 75 w 299"/>
                <a:gd name="T51" fmla="*/ 306 h 309"/>
                <a:gd name="T52" fmla="*/ 70 w 299"/>
                <a:gd name="T53" fmla="*/ 294 h 309"/>
                <a:gd name="T54" fmla="*/ 64 w 299"/>
                <a:gd name="T55" fmla="*/ 294 h 309"/>
                <a:gd name="T56" fmla="*/ 68 w 299"/>
                <a:gd name="T57" fmla="*/ 282 h 309"/>
                <a:gd name="T58" fmla="*/ 59 w 299"/>
                <a:gd name="T59" fmla="*/ 267 h 309"/>
                <a:gd name="T60" fmla="*/ 51 w 299"/>
                <a:gd name="T61" fmla="*/ 262 h 309"/>
                <a:gd name="T62" fmla="*/ 41 w 299"/>
                <a:gd name="T63" fmla="*/ 268 h 309"/>
                <a:gd name="T64" fmla="*/ 28 w 299"/>
                <a:gd name="T65" fmla="*/ 271 h 309"/>
                <a:gd name="T66" fmla="*/ 20 w 299"/>
                <a:gd name="T67" fmla="*/ 265 h 309"/>
                <a:gd name="T68" fmla="*/ 12 w 299"/>
                <a:gd name="T69" fmla="*/ 267 h 309"/>
                <a:gd name="T70" fmla="*/ 12 w 299"/>
                <a:gd name="T71" fmla="*/ 253 h 309"/>
                <a:gd name="T72" fmla="*/ 4 w 299"/>
                <a:gd name="T73" fmla="*/ 240 h 309"/>
                <a:gd name="T74" fmla="*/ 0 w 299"/>
                <a:gd name="T75" fmla="*/ 215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9" h="309">
                  <a:moveTo>
                    <a:pt x="0" y="215"/>
                  </a:moveTo>
                  <a:lnTo>
                    <a:pt x="6" y="211"/>
                  </a:lnTo>
                  <a:lnTo>
                    <a:pt x="9" y="199"/>
                  </a:lnTo>
                  <a:lnTo>
                    <a:pt x="15" y="198"/>
                  </a:lnTo>
                  <a:lnTo>
                    <a:pt x="28" y="204"/>
                  </a:lnTo>
                  <a:lnTo>
                    <a:pt x="38" y="200"/>
                  </a:lnTo>
                  <a:lnTo>
                    <a:pt x="45" y="201"/>
                  </a:lnTo>
                  <a:lnTo>
                    <a:pt x="48" y="197"/>
                  </a:lnTo>
                  <a:lnTo>
                    <a:pt x="121" y="196"/>
                  </a:lnTo>
                  <a:lnTo>
                    <a:pt x="125" y="182"/>
                  </a:lnTo>
                  <a:lnTo>
                    <a:pt x="122" y="179"/>
                  </a:lnTo>
                  <a:lnTo>
                    <a:pt x="114" y="90"/>
                  </a:lnTo>
                  <a:lnTo>
                    <a:pt x="106" y="0"/>
                  </a:lnTo>
                  <a:lnTo>
                    <a:pt x="133" y="0"/>
                  </a:lnTo>
                  <a:lnTo>
                    <a:pt x="193" y="45"/>
                  </a:lnTo>
                  <a:lnTo>
                    <a:pt x="254" y="90"/>
                  </a:lnTo>
                  <a:lnTo>
                    <a:pt x="258" y="100"/>
                  </a:lnTo>
                  <a:lnTo>
                    <a:pt x="270" y="106"/>
                  </a:lnTo>
                  <a:lnTo>
                    <a:pt x="278" y="109"/>
                  </a:lnTo>
                  <a:lnTo>
                    <a:pt x="278" y="123"/>
                  </a:lnTo>
                  <a:lnTo>
                    <a:pt x="298" y="120"/>
                  </a:lnTo>
                  <a:lnTo>
                    <a:pt x="299" y="168"/>
                  </a:lnTo>
                  <a:lnTo>
                    <a:pt x="289" y="182"/>
                  </a:lnTo>
                  <a:lnTo>
                    <a:pt x="287" y="195"/>
                  </a:lnTo>
                  <a:lnTo>
                    <a:pt x="271" y="198"/>
                  </a:lnTo>
                  <a:lnTo>
                    <a:pt x="246" y="200"/>
                  </a:lnTo>
                  <a:lnTo>
                    <a:pt x="240" y="207"/>
                  </a:lnTo>
                  <a:lnTo>
                    <a:pt x="228" y="208"/>
                  </a:lnTo>
                  <a:lnTo>
                    <a:pt x="216" y="208"/>
                  </a:lnTo>
                  <a:lnTo>
                    <a:pt x="212" y="204"/>
                  </a:lnTo>
                  <a:lnTo>
                    <a:pt x="202" y="207"/>
                  </a:lnTo>
                  <a:lnTo>
                    <a:pt x="185" y="216"/>
                  </a:lnTo>
                  <a:lnTo>
                    <a:pt x="182" y="222"/>
                  </a:lnTo>
                  <a:lnTo>
                    <a:pt x="167" y="232"/>
                  </a:lnTo>
                  <a:lnTo>
                    <a:pt x="165" y="237"/>
                  </a:lnTo>
                  <a:lnTo>
                    <a:pt x="157" y="241"/>
                  </a:lnTo>
                  <a:lnTo>
                    <a:pt x="148" y="238"/>
                  </a:lnTo>
                  <a:lnTo>
                    <a:pt x="143" y="244"/>
                  </a:lnTo>
                  <a:lnTo>
                    <a:pt x="140" y="258"/>
                  </a:lnTo>
                  <a:lnTo>
                    <a:pt x="126" y="275"/>
                  </a:lnTo>
                  <a:lnTo>
                    <a:pt x="126" y="282"/>
                  </a:lnTo>
                  <a:lnTo>
                    <a:pt x="121" y="291"/>
                  </a:lnTo>
                  <a:lnTo>
                    <a:pt x="122" y="303"/>
                  </a:lnTo>
                  <a:lnTo>
                    <a:pt x="115" y="306"/>
                  </a:lnTo>
                  <a:lnTo>
                    <a:pt x="111" y="309"/>
                  </a:lnTo>
                  <a:lnTo>
                    <a:pt x="108" y="300"/>
                  </a:lnTo>
                  <a:lnTo>
                    <a:pt x="103" y="302"/>
                  </a:lnTo>
                  <a:lnTo>
                    <a:pt x="99" y="302"/>
                  </a:lnTo>
                  <a:lnTo>
                    <a:pt x="96" y="308"/>
                  </a:lnTo>
                  <a:lnTo>
                    <a:pt x="82" y="307"/>
                  </a:lnTo>
                  <a:lnTo>
                    <a:pt x="77" y="305"/>
                  </a:lnTo>
                  <a:lnTo>
                    <a:pt x="75" y="306"/>
                  </a:lnTo>
                  <a:lnTo>
                    <a:pt x="69" y="300"/>
                  </a:lnTo>
                  <a:lnTo>
                    <a:pt x="70" y="294"/>
                  </a:lnTo>
                  <a:lnTo>
                    <a:pt x="68" y="292"/>
                  </a:lnTo>
                  <a:lnTo>
                    <a:pt x="64" y="294"/>
                  </a:lnTo>
                  <a:lnTo>
                    <a:pt x="65" y="287"/>
                  </a:lnTo>
                  <a:lnTo>
                    <a:pt x="68" y="282"/>
                  </a:lnTo>
                  <a:lnTo>
                    <a:pt x="61" y="273"/>
                  </a:lnTo>
                  <a:lnTo>
                    <a:pt x="59" y="267"/>
                  </a:lnTo>
                  <a:lnTo>
                    <a:pt x="55" y="263"/>
                  </a:lnTo>
                  <a:lnTo>
                    <a:pt x="51" y="262"/>
                  </a:lnTo>
                  <a:lnTo>
                    <a:pt x="47" y="265"/>
                  </a:lnTo>
                  <a:lnTo>
                    <a:pt x="41" y="268"/>
                  </a:lnTo>
                  <a:lnTo>
                    <a:pt x="36" y="272"/>
                  </a:lnTo>
                  <a:lnTo>
                    <a:pt x="28" y="271"/>
                  </a:lnTo>
                  <a:lnTo>
                    <a:pt x="23" y="265"/>
                  </a:lnTo>
                  <a:lnTo>
                    <a:pt x="20" y="265"/>
                  </a:lnTo>
                  <a:lnTo>
                    <a:pt x="15" y="267"/>
                  </a:lnTo>
                  <a:lnTo>
                    <a:pt x="12" y="267"/>
                  </a:lnTo>
                  <a:lnTo>
                    <a:pt x="11" y="260"/>
                  </a:lnTo>
                  <a:lnTo>
                    <a:pt x="12" y="253"/>
                  </a:lnTo>
                  <a:lnTo>
                    <a:pt x="11" y="245"/>
                  </a:lnTo>
                  <a:lnTo>
                    <a:pt x="4" y="240"/>
                  </a:lnTo>
                  <a:lnTo>
                    <a:pt x="0" y="228"/>
                  </a:lnTo>
                  <a:lnTo>
                    <a:pt x="0" y="215"/>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81" name="Freeform 123">
              <a:extLst>
                <a:ext uri="{FF2B5EF4-FFF2-40B4-BE49-F238E27FC236}">
                  <a16:creationId xmlns:a16="http://schemas.microsoft.com/office/drawing/2014/main" id="{ED2B70CF-4DFE-7A45-B6D8-32FBDF11B636}"/>
                </a:ext>
              </a:extLst>
            </p:cNvPr>
            <p:cNvSpPr>
              <a:spLocks/>
            </p:cNvSpPr>
            <p:nvPr/>
          </p:nvSpPr>
          <p:spPr bwMode="auto">
            <a:xfrm>
              <a:off x="9594756" y="5007058"/>
              <a:ext cx="649162" cy="1920379"/>
            </a:xfrm>
            <a:custGeom>
              <a:avLst/>
              <a:gdLst>
                <a:gd name="T0" fmla="*/ 126 w 160"/>
                <a:gd name="T1" fmla="*/ 178 h 382"/>
                <a:gd name="T2" fmla="*/ 108 w 160"/>
                <a:gd name="T3" fmla="*/ 201 h 382"/>
                <a:gd name="T4" fmla="*/ 112 w 160"/>
                <a:gd name="T5" fmla="*/ 223 h 382"/>
                <a:gd name="T6" fmla="*/ 135 w 160"/>
                <a:gd name="T7" fmla="*/ 252 h 382"/>
                <a:gd name="T8" fmla="*/ 125 w 160"/>
                <a:gd name="T9" fmla="*/ 274 h 382"/>
                <a:gd name="T10" fmla="*/ 144 w 160"/>
                <a:gd name="T11" fmla="*/ 301 h 382"/>
                <a:gd name="T12" fmla="*/ 148 w 160"/>
                <a:gd name="T13" fmla="*/ 322 h 382"/>
                <a:gd name="T14" fmla="*/ 149 w 160"/>
                <a:gd name="T15" fmla="*/ 361 h 382"/>
                <a:gd name="T16" fmla="*/ 139 w 160"/>
                <a:gd name="T17" fmla="*/ 367 h 382"/>
                <a:gd name="T18" fmla="*/ 136 w 160"/>
                <a:gd name="T19" fmla="*/ 338 h 382"/>
                <a:gd name="T20" fmla="*/ 126 w 160"/>
                <a:gd name="T21" fmla="*/ 305 h 382"/>
                <a:gd name="T22" fmla="*/ 112 w 160"/>
                <a:gd name="T23" fmla="*/ 254 h 382"/>
                <a:gd name="T24" fmla="*/ 91 w 160"/>
                <a:gd name="T25" fmla="*/ 247 h 382"/>
                <a:gd name="T26" fmla="*/ 62 w 160"/>
                <a:gd name="T27" fmla="*/ 260 h 382"/>
                <a:gd name="T28" fmla="*/ 53 w 160"/>
                <a:gd name="T29" fmla="*/ 229 h 382"/>
                <a:gd name="T30" fmla="*/ 29 w 160"/>
                <a:gd name="T31" fmla="*/ 186 h 382"/>
                <a:gd name="T32" fmla="*/ 19 w 160"/>
                <a:gd name="T33" fmla="*/ 176 h 382"/>
                <a:gd name="T34" fmla="*/ 0 w 160"/>
                <a:gd name="T35" fmla="*/ 142 h 382"/>
                <a:gd name="T36" fmla="*/ 4 w 160"/>
                <a:gd name="T37" fmla="*/ 131 h 382"/>
                <a:gd name="T38" fmla="*/ 9 w 160"/>
                <a:gd name="T39" fmla="*/ 117 h 382"/>
                <a:gd name="T40" fmla="*/ 9 w 160"/>
                <a:gd name="T41" fmla="*/ 88 h 382"/>
                <a:gd name="T42" fmla="*/ 28 w 160"/>
                <a:gd name="T43" fmla="*/ 76 h 382"/>
                <a:gd name="T44" fmla="*/ 33 w 160"/>
                <a:gd name="T45" fmla="*/ 48 h 382"/>
                <a:gd name="T46" fmla="*/ 50 w 160"/>
                <a:gd name="T47" fmla="*/ 22 h 382"/>
                <a:gd name="T48" fmla="*/ 59 w 160"/>
                <a:gd name="T49" fmla="*/ 13 h 382"/>
                <a:gd name="T50" fmla="*/ 61 w 160"/>
                <a:gd name="T51" fmla="*/ 1 h 382"/>
                <a:gd name="T52" fmla="*/ 80 w 160"/>
                <a:gd name="T53" fmla="*/ 12 h 382"/>
                <a:gd name="T54" fmla="*/ 93 w 160"/>
                <a:gd name="T55" fmla="*/ 33 h 382"/>
                <a:gd name="T56" fmla="*/ 83 w 160"/>
                <a:gd name="T57" fmla="*/ 67 h 382"/>
                <a:gd name="T58" fmla="*/ 104 w 160"/>
                <a:gd name="T59" fmla="*/ 89 h 382"/>
                <a:gd name="T60" fmla="*/ 124 w 160"/>
                <a:gd name="T61" fmla="*/ 112 h 382"/>
                <a:gd name="T62" fmla="*/ 137 w 160"/>
                <a:gd name="T63" fmla="*/ 137 h 382"/>
                <a:gd name="T64" fmla="*/ 158 w 160"/>
                <a:gd name="T65" fmla="*/ 134 h 382"/>
                <a:gd name="T66" fmla="*/ 147 w 160"/>
                <a:gd name="T67" fmla="*/ 156 h 382"/>
                <a:gd name="T68" fmla="*/ 135 w 160"/>
                <a:gd name="T69" fmla="*/ 169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0" h="382">
                  <a:moveTo>
                    <a:pt x="135" y="169"/>
                  </a:moveTo>
                  <a:lnTo>
                    <a:pt x="126" y="178"/>
                  </a:lnTo>
                  <a:lnTo>
                    <a:pt x="113" y="179"/>
                  </a:lnTo>
                  <a:lnTo>
                    <a:pt x="108" y="201"/>
                  </a:lnTo>
                  <a:lnTo>
                    <a:pt x="101" y="205"/>
                  </a:lnTo>
                  <a:lnTo>
                    <a:pt x="112" y="223"/>
                  </a:lnTo>
                  <a:lnTo>
                    <a:pt x="126" y="239"/>
                  </a:lnTo>
                  <a:lnTo>
                    <a:pt x="135" y="252"/>
                  </a:lnTo>
                  <a:lnTo>
                    <a:pt x="131" y="270"/>
                  </a:lnTo>
                  <a:lnTo>
                    <a:pt x="125" y="274"/>
                  </a:lnTo>
                  <a:lnTo>
                    <a:pt x="130" y="285"/>
                  </a:lnTo>
                  <a:lnTo>
                    <a:pt x="144" y="301"/>
                  </a:lnTo>
                  <a:lnTo>
                    <a:pt x="147" y="313"/>
                  </a:lnTo>
                  <a:lnTo>
                    <a:pt x="148" y="322"/>
                  </a:lnTo>
                  <a:lnTo>
                    <a:pt x="157" y="341"/>
                  </a:lnTo>
                  <a:lnTo>
                    <a:pt x="149" y="361"/>
                  </a:lnTo>
                  <a:lnTo>
                    <a:pt x="142" y="382"/>
                  </a:lnTo>
                  <a:lnTo>
                    <a:pt x="139" y="367"/>
                  </a:lnTo>
                  <a:lnTo>
                    <a:pt x="143" y="351"/>
                  </a:lnTo>
                  <a:lnTo>
                    <a:pt x="136" y="338"/>
                  </a:lnTo>
                  <a:lnTo>
                    <a:pt x="135" y="316"/>
                  </a:lnTo>
                  <a:lnTo>
                    <a:pt x="126" y="305"/>
                  </a:lnTo>
                  <a:lnTo>
                    <a:pt x="118" y="280"/>
                  </a:lnTo>
                  <a:lnTo>
                    <a:pt x="112" y="254"/>
                  </a:lnTo>
                  <a:lnTo>
                    <a:pt x="102" y="237"/>
                  </a:lnTo>
                  <a:lnTo>
                    <a:pt x="91" y="247"/>
                  </a:lnTo>
                  <a:lnTo>
                    <a:pt x="72" y="262"/>
                  </a:lnTo>
                  <a:lnTo>
                    <a:pt x="62" y="260"/>
                  </a:lnTo>
                  <a:lnTo>
                    <a:pt x="50" y="255"/>
                  </a:lnTo>
                  <a:lnTo>
                    <a:pt x="53" y="229"/>
                  </a:lnTo>
                  <a:lnTo>
                    <a:pt x="46" y="210"/>
                  </a:lnTo>
                  <a:lnTo>
                    <a:pt x="29" y="186"/>
                  </a:lnTo>
                  <a:lnTo>
                    <a:pt x="30" y="179"/>
                  </a:lnTo>
                  <a:lnTo>
                    <a:pt x="19" y="176"/>
                  </a:lnTo>
                  <a:lnTo>
                    <a:pt x="4" y="159"/>
                  </a:lnTo>
                  <a:lnTo>
                    <a:pt x="0" y="142"/>
                  </a:lnTo>
                  <a:lnTo>
                    <a:pt x="7" y="145"/>
                  </a:lnTo>
                  <a:lnTo>
                    <a:pt x="4" y="131"/>
                  </a:lnTo>
                  <a:lnTo>
                    <a:pt x="12" y="125"/>
                  </a:lnTo>
                  <a:lnTo>
                    <a:pt x="9" y="117"/>
                  </a:lnTo>
                  <a:lnTo>
                    <a:pt x="12" y="110"/>
                  </a:lnTo>
                  <a:lnTo>
                    <a:pt x="9" y="88"/>
                  </a:lnTo>
                  <a:lnTo>
                    <a:pt x="23" y="93"/>
                  </a:lnTo>
                  <a:lnTo>
                    <a:pt x="28" y="76"/>
                  </a:lnTo>
                  <a:lnTo>
                    <a:pt x="27" y="66"/>
                  </a:lnTo>
                  <a:lnTo>
                    <a:pt x="33" y="48"/>
                  </a:lnTo>
                  <a:lnTo>
                    <a:pt x="30" y="36"/>
                  </a:lnTo>
                  <a:lnTo>
                    <a:pt x="50" y="22"/>
                  </a:lnTo>
                  <a:lnTo>
                    <a:pt x="64" y="26"/>
                  </a:lnTo>
                  <a:lnTo>
                    <a:pt x="59" y="13"/>
                  </a:lnTo>
                  <a:lnTo>
                    <a:pt x="64" y="9"/>
                  </a:lnTo>
                  <a:lnTo>
                    <a:pt x="61" y="1"/>
                  </a:lnTo>
                  <a:lnTo>
                    <a:pt x="71" y="0"/>
                  </a:lnTo>
                  <a:lnTo>
                    <a:pt x="80" y="12"/>
                  </a:lnTo>
                  <a:lnTo>
                    <a:pt x="89" y="17"/>
                  </a:lnTo>
                  <a:lnTo>
                    <a:pt x="93" y="33"/>
                  </a:lnTo>
                  <a:lnTo>
                    <a:pt x="96" y="50"/>
                  </a:lnTo>
                  <a:lnTo>
                    <a:pt x="83" y="67"/>
                  </a:lnTo>
                  <a:lnTo>
                    <a:pt x="86" y="92"/>
                  </a:lnTo>
                  <a:lnTo>
                    <a:pt x="104" y="89"/>
                  </a:lnTo>
                  <a:lnTo>
                    <a:pt x="112" y="108"/>
                  </a:lnTo>
                  <a:lnTo>
                    <a:pt x="124" y="112"/>
                  </a:lnTo>
                  <a:lnTo>
                    <a:pt x="122" y="129"/>
                  </a:lnTo>
                  <a:lnTo>
                    <a:pt x="137" y="137"/>
                  </a:lnTo>
                  <a:lnTo>
                    <a:pt x="146" y="141"/>
                  </a:lnTo>
                  <a:lnTo>
                    <a:pt x="158" y="134"/>
                  </a:lnTo>
                  <a:lnTo>
                    <a:pt x="160" y="143"/>
                  </a:lnTo>
                  <a:lnTo>
                    <a:pt x="147" y="156"/>
                  </a:lnTo>
                  <a:lnTo>
                    <a:pt x="144" y="164"/>
                  </a:lnTo>
                  <a:lnTo>
                    <a:pt x="135" y="169"/>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82" name="Freeform 124">
              <a:extLst>
                <a:ext uri="{FF2B5EF4-FFF2-40B4-BE49-F238E27FC236}">
                  <a16:creationId xmlns:a16="http://schemas.microsoft.com/office/drawing/2014/main" id="{D7577D9F-6CF7-0D44-AF0F-6ED44177A774}"/>
                </a:ext>
              </a:extLst>
            </p:cNvPr>
            <p:cNvSpPr>
              <a:spLocks/>
            </p:cNvSpPr>
            <p:nvPr/>
          </p:nvSpPr>
          <p:spPr bwMode="auto">
            <a:xfrm>
              <a:off x="4105287" y="3428525"/>
              <a:ext cx="125777" cy="170925"/>
            </a:xfrm>
            <a:custGeom>
              <a:avLst/>
              <a:gdLst>
                <a:gd name="T0" fmla="*/ 22 w 31"/>
                <a:gd name="T1" fmla="*/ 21 h 34"/>
                <a:gd name="T2" fmla="*/ 21 w 31"/>
                <a:gd name="T3" fmla="*/ 17 h 34"/>
                <a:gd name="T4" fmla="*/ 15 w 31"/>
                <a:gd name="T5" fmla="*/ 27 h 34"/>
                <a:gd name="T6" fmla="*/ 16 w 31"/>
                <a:gd name="T7" fmla="*/ 34 h 34"/>
                <a:gd name="T8" fmla="*/ 13 w 31"/>
                <a:gd name="T9" fmla="*/ 32 h 34"/>
                <a:gd name="T10" fmla="*/ 7 w 31"/>
                <a:gd name="T11" fmla="*/ 25 h 34"/>
                <a:gd name="T12" fmla="*/ 0 w 31"/>
                <a:gd name="T13" fmla="*/ 21 h 34"/>
                <a:gd name="T14" fmla="*/ 1 w 31"/>
                <a:gd name="T15" fmla="*/ 18 h 34"/>
                <a:gd name="T16" fmla="*/ 3 w 31"/>
                <a:gd name="T17" fmla="*/ 7 h 34"/>
                <a:gd name="T18" fmla="*/ 8 w 31"/>
                <a:gd name="T19" fmla="*/ 2 h 34"/>
                <a:gd name="T20" fmla="*/ 11 w 31"/>
                <a:gd name="T21" fmla="*/ 0 h 34"/>
                <a:gd name="T22" fmla="*/ 16 w 31"/>
                <a:gd name="T23" fmla="*/ 3 h 34"/>
                <a:gd name="T24" fmla="*/ 18 w 31"/>
                <a:gd name="T25" fmla="*/ 6 h 34"/>
                <a:gd name="T26" fmla="*/ 24 w 31"/>
                <a:gd name="T27" fmla="*/ 9 h 34"/>
                <a:gd name="T28" fmla="*/ 31 w 31"/>
                <a:gd name="T29" fmla="*/ 13 h 34"/>
                <a:gd name="T30" fmla="*/ 29 w 31"/>
                <a:gd name="T31" fmla="*/ 14 h 34"/>
                <a:gd name="T32" fmla="*/ 27 w 31"/>
                <a:gd name="T33" fmla="*/ 19 h 34"/>
                <a:gd name="T34" fmla="*/ 22 w 31"/>
                <a:gd name="T35" fmla="*/ 2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34">
                  <a:moveTo>
                    <a:pt x="22" y="21"/>
                  </a:moveTo>
                  <a:lnTo>
                    <a:pt x="21" y="17"/>
                  </a:lnTo>
                  <a:lnTo>
                    <a:pt x="15" y="27"/>
                  </a:lnTo>
                  <a:lnTo>
                    <a:pt x="16" y="34"/>
                  </a:lnTo>
                  <a:lnTo>
                    <a:pt x="13" y="32"/>
                  </a:lnTo>
                  <a:lnTo>
                    <a:pt x="7" y="25"/>
                  </a:lnTo>
                  <a:lnTo>
                    <a:pt x="0" y="21"/>
                  </a:lnTo>
                  <a:lnTo>
                    <a:pt x="1" y="18"/>
                  </a:lnTo>
                  <a:lnTo>
                    <a:pt x="3" y="7"/>
                  </a:lnTo>
                  <a:lnTo>
                    <a:pt x="8" y="2"/>
                  </a:lnTo>
                  <a:lnTo>
                    <a:pt x="11" y="0"/>
                  </a:lnTo>
                  <a:lnTo>
                    <a:pt x="16" y="3"/>
                  </a:lnTo>
                  <a:lnTo>
                    <a:pt x="18" y="6"/>
                  </a:lnTo>
                  <a:lnTo>
                    <a:pt x="24" y="9"/>
                  </a:lnTo>
                  <a:lnTo>
                    <a:pt x="31" y="13"/>
                  </a:lnTo>
                  <a:lnTo>
                    <a:pt x="29" y="14"/>
                  </a:lnTo>
                  <a:lnTo>
                    <a:pt x="27" y="19"/>
                  </a:lnTo>
                  <a:lnTo>
                    <a:pt x="22" y="21"/>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83" name="Freeform 125">
              <a:extLst>
                <a:ext uri="{FF2B5EF4-FFF2-40B4-BE49-F238E27FC236}">
                  <a16:creationId xmlns:a16="http://schemas.microsoft.com/office/drawing/2014/main" id="{CE11A96A-B4CC-2A49-A54F-C99E7B08B6DE}"/>
                </a:ext>
              </a:extLst>
            </p:cNvPr>
            <p:cNvSpPr>
              <a:spLocks/>
            </p:cNvSpPr>
            <p:nvPr/>
          </p:nvSpPr>
          <p:spPr bwMode="auto">
            <a:xfrm>
              <a:off x="8564213" y="2558824"/>
              <a:ext cx="2211205" cy="1070787"/>
            </a:xfrm>
            <a:custGeom>
              <a:avLst/>
              <a:gdLst>
                <a:gd name="T0" fmla="*/ 15 w 545"/>
                <a:gd name="T1" fmla="*/ 52 h 213"/>
                <a:gd name="T2" fmla="*/ 57 w 545"/>
                <a:gd name="T3" fmla="*/ 25 h 213"/>
                <a:gd name="T4" fmla="*/ 90 w 545"/>
                <a:gd name="T5" fmla="*/ 31 h 213"/>
                <a:gd name="T6" fmla="*/ 122 w 545"/>
                <a:gd name="T7" fmla="*/ 42 h 213"/>
                <a:gd name="T8" fmla="*/ 156 w 545"/>
                <a:gd name="T9" fmla="*/ 33 h 213"/>
                <a:gd name="T10" fmla="*/ 148 w 545"/>
                <a:gd name="T11" fmla="*/ 0 h 213"/>
                <a:gd name="T12" fmla="*/ 186 w 545"/>
                <a:gd name="T13" fmla="*/ 10 h 213"/>
                <a:gd name="T14" fmla="*/ 219 w 545"/>
                <a:gd name="T15" fmla="*/ 31 h 213"/>
                <a:gd name="T16" fmla="*/ 259 w 545"/>
                <a:gd name="T17" fmla="*/ 35 h 213"/>
                <a:gd name="T18" fmla="*/ 296 w 545"/>
                <a:gd name="T19" fmla="*/ 35 h 213"/>
                <a:gd name="T20" fmla="*/ 333 w 545"/>
                <a:gd name="T21" fmla="*/ 55 h 213"/>
                <a:gd name="T22" fmla="*/ 370 w 545"/>
                <a:gd name="T23" fmla="*/ 59 h 213"/>
                <a:gd name="T24" fmla="*/ 400 w 545"/>
                <a:gd name="T25" fmla="*/ 50 h 213"/>
                <a:gd name="T26" fmla="*/ 426 w 545"/>
                <a:gd name="T27" fmla="*/ 38 h 213"/>
                <a:gd name="T28" fmla="*/ 456 w 545"/>
                <a:gd name="T29" fmla="*/ 43 h 213"/>
                <a:gd name="T30" fmla="*/ 459 w 545"/>
                <a:gd name="T31" fmla="*/ 79 h 213"/>
                <a:gd name="T32" fmla="*/ 476 w 545"/>
                <a:gd name="T33" fmla="*/ 84 h 213"/>
                <a:gd name="T34" fmla="*/ 502 w 545"/>
                <a:gd name="T35" fmla="*/ 80 h 213"/>
                <a:gd name="T36" fmla="*/ 542 w 545"/>
                <a:gd name="T37" fmla="*/ 101 h 213"/>
                <a:gd name="T38" fmla="*/ 530 w 545"/>
                <a:gd name="T39" fmla="*/ 106 h 213"/>
                <a:gd name="T40" fmla="*/ 500 w 545"/>
                <a:gd name="T41" fmla="*/ 114 h 213"/>
                <a:gd name="T42" fmla="*/ 475 w 545"/>
                <a:gd name="T43" fmla="*/ 136 h 213"/>
                <a:gd name="T44" fmla="*/ 445 w 545"/>
                <a:gd name="T45" fmla="*/ 143 h 213"/>
                <a:gd name="T46" fmla="*/ 433 w 545"/>
                <a:gd name="T47" fmla="*/ 154 h 213"/>
                <a:gd name="T48" fmla="*/ 449 w 545"/>
                <a:gd name="T49" fmla="*/ 168 h 213"/>
                <a:gd name="T50" fmla="*/ 434 w 545"/>
                <a:gd name="T51" fmla="*/ 186 h 213"/>
                <a:gd name="T52" fmla="*/ 393 w 545"/>
                <a:gd name="T53" fmla="*/ 194 h 213"/>
                <a:gd name="T54" fmla="*/ 355 w 545"/>
                <a:gd name="T55" fmla="*/ 213 h 213"/>
                <a:gd name="T56" fmla="*/ 324 w 545"/>
                <a:gd name="T57" fmla="*/ 206 h 213"/>
                <a:gd name="T58" fmla="*/ 276 w 545"/>
                <a:gd name="T59" fmla="*/ 191 h 213"/>
                <a:gd name="T60" fmla="*/ 219 w 545"/>
                <a:gd name="T61" fmla="*/ 189 h 213"/>
                <a:gd name="T62" fmla="*/ 186 w 545"/>
                <a:gd name="T63" fmla="*/ 177 h 213"/>
                <a:gd name="T64" fmla="*/ 159 w 545"/>
                <a:gd name="T65" fmla="*/ 156 h 213"/>
                <a:gd name="T66" fmla="*/ 110 w 545"/>
                <a:gd name="T67" fmla="*/ 140 h 213"/>
                <a:gd name="T68" fmla="*/ 79 w 545"/>
                <a:gd name="T69" fmla="*/ 128 h 213"/>
                <a:gd name="T70" fmla="*/ 56 w 545"/>
                <a:gd name="T71" fmla="*/ 88 h 213"/>
                <a:gd name="T72" fmla="*/ 11 w 545"/>
                <a:gd name="T73" fmla="*/ 6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45" h="213">
                  <a:moveTo>
                    <a:pt x="0" y="55"/>
                  </a:moveTo>
                  <a:lnTo>
                    <a:pt x="15" y="52"/>
                  </a:lnTo>
                  <a:lnTo>
                    <a:pt x="37" y="34"/>
                  </a:lnTo>
                  <a:lnTo>
                    <a:pt x="57" y="25"/>
                  </a:lnTo>
                  <a:lnTo>
                    <a:pt x="74" y="31"/>
                  </a:lnTo>
                  <a:lnTo>
                    <a:pt x="90" y="31"/>
                  </a:lnTo>
                  <a:lnTo>
                    <a:pt x="106" y="41"/>
                  </a:lnTo>
                  <a:lnTo>
                    <a:pt x="122" y="42"/>
                  </a:lnTo>
                  <a:lnTo>
                    <a:pt x="148" y="46"/>
                  </a:lnTo>
                  <a:lnTo>
                    <a:pt x="156" y="33"/>
                  </a:lnTo>
                  <a:lnTo>
                    <a:pt x="143" y="21"/>
                  </a:lnTo>
                  <a:lnTo>
                    <a:pt x="148" y="0"/>
                  </a:lnTo>
                  <a:lnTo>
                    <a:pt x="170" y="8"/>
                  </a:lnTo>
                  <a:lnTo>
                    <a:pt x="186" y="10"/>
                  </a:lnTo>
                  <a:lnTo>
                    <a:pt x="207" y="16"/>
                  </a:lnTo>
                  <a:lnTo>
                    <a:pt x="219" y="31"/>
                  </a:lnTo>
                  <a:lnTo>
                    <a:pt x="246" y="39"/>
                  </a:lnTo>
                  <a:lnTo>
                    <a:pt x="259" y="35"/>
                  </a:lnTo>
                  <a:lnTo>
                    <a:pt x="278" y="33"/>
                  </a:lnTo>
                  <a:lnTo>
                    <a:pt x="296" y="35"/>
                  </a:lnTo>
                  <a:lnTo>
                    <a:pt x="317" y="45"/>
                  </a:lnTo>
                  <a:lnTo>
                    <a:pt x="333" y="55"/>
                  </a:lnTo>
                  <a:lnTo>
                    <a:pt x="348" y="55"/>
                  </a:lnTo>
                  <a:lnTo>
                    <a:pt x="370" y="59"/>
                  </a:lnTo>
                  <a:lnTo>
                    <a:pt x="381" y="53"/>
                  </a:lnTo>
                  <a:lnTo>
                    <a:pt x="400" y="50"/>
                  </a:lnTo>
                  <a:lnTo>
                    <a:pt x="415" y="36"/>
                  </a:lnTo>
                  <a:lnTo>
                    <a:pt x="426" y="38"/>
                  </a:lnTo>
                  <a:lnTo>
                    <a:pt x="439" y="45"/>
                  </a:lnTo>
                  <a:lnTo>
                    <a:pt x="456" y="43"/>
                  </a:lnTo>
                  <a:lnTo>
                    <a:pt x="458" y="59"/>
                  </a:lnTo>
                  <a:lnTo>
                    <a:pt x="459" y="79"/>
                  </a:lnTo>
                  <a:lnTo>
                    <a:pt x="468" y="87"/>
                  </a:lnTo>
                  <a:lnTo>
                    <a:pt x="476" y="84"/>
                  </a:lnTo>
                  <a:lnTo>
                    <a:pt x="494" y="88"/>
                  </a:lnTo>
                  <a:lnTo>
                    <a:pt x="502" y="80"/>
                  </a:lnTo>
                  <a:lnTo>
                    <a:pt x="519" y="87"/>
                  </a:lnTo>
                  <a:lnTo>
                    <a:pt x="542" y="101"/>
                  </a:lnTo>
                  <a:lnTo>
                    <a:pt x="545" y="108"/>
                  </a:lnTo>
                  <a:lnTo>
                    <a:pt x="530" y="106"/>
                  </a:lnTo>
                  <a:lnTo>
                    <a:pt x="508" y="109"/>
                  </a:lnTo>
                  <a:lnTo>
                    <a:pt x="500" y="114"/>
                  </a:lnTo>
                  <a:lnTo>
                    <a:pt x="496" y="128"/>
                  </a:lnTo>
                  <a:lnTo>
                    <a:pt x="475" y="136"/>
                  </a:lnTo>
                  <a:lnTo>
                    <a:pt x="464" y="147"/>
                  </a:lnTo>
                  <a:lnTo>
                    <a:pt x="445" y="143"/>
                  </a:lnTo>
                  <a:lnTo>
                    <a:pt x="435" y="141"/>
                  </a:lnTo>
                  <a:lnTo>
                    <a:pt x="433" y="154"/>
                  </a:lnTo>
                  <a:lnTo>
                    <a:pt x="443" y="162"/>
                  </a:lnTo>
                  <a:lnTo>
                    <a:pt x="449" y="168"/>
                  </a:lnTo>
                  <a:lnTo>
                    <a:pt x="441" y="175"/>
                  </a:lnTo>
                  <a:lnTo>
                    <a:pt x="434" y="186"/>
                  </a:lnTo>
                  <a:lnTo>
                    <a:pt x="418" y="194"/>
                  </a:lnTo>
                  <a:lnTo>
                    <a:pt x="393" y="194"/>
                  </a:lnTo>
                  <a:lnTo>
                    <a:pt x="370" y="202"/>
                  </a:lnTo>
                  <a:lnTo>
                    <a:pt x="355" y="213"/>
                  </a:lnTo>
                  <a:lnTo>
                    <a:pt x="345" y="206"/>
                  </a:lnTo>
                  <a:lnTo>
                    <a:pt x="324" y="206"/>
                  </a:lnTo>
                  <a:lnTo>
                    <a:pt x="294" y="194"/>
                  </a:lnTo>
                  <a:lnTo>
                    <a:pt x="276" y="191"/>
                  </a:lnTo>
                  <a:lnTo>
                    <a:pt x="255" y="194"/>
                  </a:lnTo>
                  <a:lnTo>
                    <a:pt x="219" y="189"/>
                  </a:lnTo>
                  <a:lnTo>
                    <a:pt x="201" y="189"/>
                  </a:lnTo>
                  <a:lnTo>
                    <a:pt x="186" y="177"/>
                  </a:lnTo>
                  <a:lnTo>
                    <a:pt x="170" y="158"/>
                  </a:lnTo>
                  <a:lnTo>
                    <a:pt x="159" y="156"/>
                  </a:lnTo>
                  <a:lnTo>
                    <a:pt x="133" y="143"/>
                  </a:lnTo>
                  <a:lnTo>
                    <a:pt x="110" y="140"/>
                  </a:lnTo>
                  <a:lnTo>
                    <a:pt x="89" y="137"/>
                  </a:lnTo>
                  <a:lnTo>
                    <a:pt x="79" y="128"/>
                  </a:lnTo>
                  <a:lnTo>
                    <a:pt x="75" y="104"/>
                  </a:lnTo>
                  <a:lnTo>
                    <a:pt x="56" y="88"/>
                  </a:lnTo>
                  <a:lnTo>
                    <a:pt x="29" y="80"/>
                  </a:lnTo>
                  <a:lnTo>
                    <a:pt x="11" y="69"/>
                  </a:lnTo>
                  <a:lnTo>
                    <a:pt x="0" y="55"/>
                  </a:lnTo>
                  <a:close/>
                </a:path>
              </a:pathLst>
            </a:custGeom>
            <a:solidFill>
              <a:schemeClr val="accent2"/>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84" name="Freeform 127">
              <a:extLst>
                <a:ext uri="{FF2B5EF4-FFF2-40B4-BE49-F238E27FC236}">
                  <a16:creationId xmlns:a16="http://schemas.microsoft.com/office/drawing/2014/main" id="{D9C1D913-0910-AC45-B731-95975A551678}"/>
                </a:ext>
              </a:extLst>
            </p:cNvPr>
            <p:cNvSpPr>
              <a:spLocks/>
            </p:cNvSpPr>
            <p:nvPr/>
          </p:nvSpPr>
          <p:spPr bwMode="auto">
            <a:xfrm>
              <a:off x="1606019" y="5102571"/>
              <a:ext cx="888540" cy="1337225"/>
            </a:xfrm>
            <a:custGeom>
              <a:avLst/>
              <a:gdLst>
                <a:gd name="T0" fmla="*/ 86 w 219"/>
                <a:gd name="T1" fmla="*/ 266 h 266"/>
                <a:gd name="T2" fmla="*/ 74 w 219"/>
                <a:gd name="T3" fmla="*/ 251 h 266"/>
                <a:gd name="T4" fmla="*/ 63 w 219"/>
                <a:gd name="T5" fmla="*/ 236 h 266"/>
                <a:gd name="T6" fmla="*/ 51 w 219"/>
                <a:gd name="T7" fmla="*/ 231 h 266"/>
                <a:gd name="T8" fmla="*/ 43 w 219"/>
                <a:gd name="T9" fmla="*/ 225 h 266"/>
                <a:gd name="T10" fmla="*/ 33 w 219"/>
                <a:gd name="T11" fmla="*/ 225 h 266"/>
                <a:gd name="T12" fmla="*/ 24 w 219"/>
                <a:gd name="T13" fmla="*/ 229 h 266"/>
                <a:gd name="T14" fmla="*/ 15 w 219"/>
                <a:gd name="T15" fmla="*/ 227 h 266"/>
                <a:gd name="T16" fmla="*/ 8 w 219"/>
                <a:gd name="T17" fmla="*/ 234 h 266"/>
                <a:gd name="T18" fmla="*/ 7 w 219"/>
                <a:gd name="T19" fmla="*/ 223 h 266"/>
                <a:gd name="T20" fmla="*/ 12 w 219"/>
                <a:gd name="T21" fmla="*/ 213 h 266"/>
                <a:gd name="T22" fmla="*/ 15 w 219"/>
                <a:gd name="T23" fmla="*/ 193 h 266"/>
                <a:gd name="T24" fmla="*/ 13 w 219"/>
                <a:gd name="T25" fmla="*/ 173 h 266"/>
                <a:gd name="T26" fmla="*/ 11 w 219"/>
                <a:gd name="T27" fmla="*/ 162 h 266"/>
                <a:gd name="T28" fmla="*/ 14 w 219"/>
                <a:gd name="T29" fmla="*/ 152 h 266"/>
                <a:gd name="T30" fmla="*/ 9 w 219"/>
                <a:gd name="T31" fmla="*/ 142 h 266"/>
                <a:gd name="T32" fmla="*/ 0 w 219"/>
                <a:gd name="T33" fmla="*/ 133 h 266"/>
                <a:gd name="T34" fmla="*/ 4 w 219"/>
                <a:gd name="T35" fmla="*/ 126 h 266"/>
                <a:gd name="T36" fmla="*/ 75 w 219"/>
                <a:gd name="T37" fmla="*/ 126 h 266"/>
                <a:gd name="T38" fmla="*/ 72 w 219"/>
                <a:gd name="T39" fmla="*/ 96 h 266"/>
                <a:gd name="T40" fmla="*/ 77 w 219"/>
                <a:gd name="T41" fmla="*/ 86 h 266"/>
                <a:gd name="T42" fmla="*/ 93 w 219"/>
                <a:gd name="T43" fmla="*/ 84 h 266"/>
                <a:gd name="T44" fmla="*/ 94 w 219"/>
                <a:gd name="T45" fmla="*/ 31 h 266"/>
                <a:gd name="T46" fmla="*/ 153 w 219"/>
                <a:gd name="T47" fmla="*/ 32 h 266"/>
                <a:gd name="T48" fmla="*/ 153 w 219"/>
                <a:gd name="T49" fmla="*/ 0 h 266"/>
                <a:gd name="T50" fmla="*/ 219 w 219"/>
                <a:gd name="T51" fmla="*/ 51 h 266"/>
                <a:gd name="T52" fmla="*/ 192 w 219"/>
                <a:gd name="T53" fmla="*/ 51 h 266"/>
                <a:gd name="T54" fmla="*/ 200 w 219"/>
                <a:gd name="T55" fmla="*/ 141 h 266"/>
                <a:gd name="T56" fmla="*/ 208 w 219"/>
                <a:gd name="T57" fmla="*/ 230 h 266"/>
                <a:gd name="T58" fmla="*/ 211 w 219"/>
                <a:gd name="T59" fmla="*/ 233 h 266"/>
                <a:gd name="T60" fmla="*/ 207 w 219"/>
                <a:gd name="T61" fmla="*/ 247 h 266"/>
                <a:gd name="T62" fmla="*/ 134 w 219"/>
                <a:gd name="T63" fmla="*/ 248 h 266"/>
                <a:gd name="T64" fmla="*/ 131 w 219"/>
                <a:gd name="T65" fmla="*/ 252 h 266"/>
                <a:gd name="T66" fmla="*/ 124 w 219"/>
                <a:gd name="T67" fmla="*/ 251 h 266"/>
                <a:gd name="T68" fmla="*/ 114 w 219"/>
                <a:gd name="T69" fmla="*/ 255 h 266"/>
                <a:gd name="T70" fmla="*/ 101 w 219"/>
                <a:gd name="T71" fmla="*/ 249 h 266"/>
                <a:gd name="T72" fmla="*/ 95 w 219"/>
                <a:gd name="T73" fmla="*/ 250 h 266"/>
                <a:gd name="T74" fmla="*/ 92 w 219"/>
                <a:gd name="T75" fmla="*/ 262 h 266"/>
                <a:gd name="T76" fmla="*/ 86 w 219"/>
                <a:gd name="T77" fmla="*/ 26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9" h="266">
                  <a:moveTo>
                    <a:pt x="86" y="266"/>
                  </a:moveTo>
                  <a:lnTo>
                    <a:pt x="74" y="251"/>
                  </a:lnTo>
                  <a:lnTo>
                    <a:pt x="63" y="236"/>
                  </a:lnTo>
                  <a:lnTo>
                    <a:pt x="51" y="231"/>
                  </a:lnTo>
                  <a:lnTo>
                    <a:pt x="43" y="225"/>
                  </a:lnTo>
                  <a:lnTo>
                    <a:pt x="33" y="225"/>
                  </a:lnTo>
                  <a:lnTo>
                    <a:pt x="24" y="229"/>
                  </a:lnTo>
                  <a:lnTo>
                    <a:pt x="15" y="227"/>
                  </a:lnTo>
                  <a:lnTo>
                    <a:pt x="8" y="234"/>
                  </a:lnTo>
                  <a:lnTo>
                    <a:pt x="7" y="223"/>
                  </a:lnTo>
                  <a:lnTo>
                    <a:pt x="12" y="213"/>
                  </a:lnTo>
                  <a:lnTo>
                    <a:pt x="15" y="193"/>
                  </a:lnTo>
                  <a:lnTo>
                    <a:pt x="13" y="173"/>
                  </a:lnTo>
                  <a:lnTo>
                    <a:pt x="11" y="162"/>
                  </a:lnTo>
                  <a:lnTo>
                    <a:pt x="14" y="152"/>
                  </a:lnTo>
                  <a:lnTo>
                    <a:pt x="9" y="142"/>
                  </a:lnTo>
                  <a:lnTo>
                    <a:pt x="0" y="133"/>
                  </a:lnTo>
                  <a:lnTo>
                    <a:pt x="4" y="126"/>
                  </a:lnTo>
                  <a:lnTo>
                    <a:pt x="75" y="126"/>
                  </a:lnTo>
                  <a:lnTo>
                    <a:pt x="72" y="96"/>
                  </a:lnTo>
                  <a:lnTo>
                    <a:pt x="77" y="86"/>
                  </a:lnTo>
                  <a:lnTo>
                    <a:pt x="93" y="84"/>
                  </a:lnTo>
                  <a:lnTo>
                    <a:pt x="94" y="31"/>
                  </a:lnTo>
                  <a:lnTo>
                    <a:pt x="153" y="32"/>
                  </a:lnTo>
                  <a:lnTo>
                    <a:pt x="153" y="0"/>
                  </a:lnTo>
                  <a:lnTo>
                    <a:pt x="219" y="51"/>
                  </a:lnTo>
                  <a:lnTo>
                    <a:pt x="192" y="51"/>
                  </a:lnTo>
                  <a:lnTo>
                    <a:pt x="200" y="141"/>
                  </a:lnTo>
                  <a:lnTo>
                    <a:pt x="208" y="230"/>
                  </a:lnTo>
                  <a:lnTo>
                    <a:pt x="211" y="233"/>
                  </a:lnTo>
                  <a:lnTo>
                    <a:pt x="207" y="247"/>
                  </a:lnTo>
                  <a:lnTo>
                    <a:pt x="134" y="248"/>
                  </a:lnTo>
                  <a:lnTo>
                    <a:pt x="131" y="252"/>
                  </a:lnTo>
                  <a:lnTo>
                    <a:pt x="124" y="251"/>
                  </a:lnTo>
                  <a:lnTo>
                    <a:pt x="114" y="255"/>
                  </a:lnTo>
                  <a:lnTo>
                    <a:pt x="101" y="249"/>
                  </a:lnTo>
                  <a:lnTo>
                    <a:pt x="95" y="250"/>
                  </a:lnTo>
                  <a:lnTo>
                    <a:pt x="92" y="262"/>
                  </a:lnTo>
                  <a:lnTo>
                    <a:pt x="86" y="266"/>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85" name="Freeform 132">
              <a:extLst>
                <a:ext uri="{FF2B5EF4-FFF2-40B4-BE49-F238E27FC236}">
                  <a16:creationId xmlns:a16="http://schemas.microsoft.com/office/drawing/2014/main" id="{8EBA25C1-51CA-8641-BA72-558CB0BFE02A}"/>
                </a:ext>
              </a:extLst>
            </p:cNvPr>
            <p:cNvSpPr>
              <a:spLocks/>
            </p:cNvSpPr>
            <p:nvPr/>
          </p:nvSpPr>
          <p:spPr bwMode="auto">
            <a:xfrm>
              <a:off x="2875940" y="5514800"/>
              <a:ext cx="1140091" cy="1231657"/>
            </a:xfrm>
            <a:custGeom>
              <a:avLst/>
              <a:gdLst>
                <a:gd name="T0" fmla="*/ 34 w 281"/>
                <a:gd name="T1" fmla="*/ 239 h 245"/>
                <a:gd name="T2" fmla="*/ 34 w 281"/>
                <a:gd name="T3" fmla="*/ 225 h 245"/>
                <a:gd name="T4" fmla="*/ 13 w 281"/>
                <a:gd name="T5" fmla="*/ 220 h 245"/>
                <a:gd name="T6" fmla="*/ 12 w 281"/>
                <a:gd name="T7" fmla="*/ 210 h 245"/>
                <a:gd name="T8" fmla="*/ 2 w 281"/>
                <a:gd name="T9" fmla="*/ 197 h 245"/>
                <a:gd name="T10" fmla="*/ 0 w 281"/>
                <a:gd name="T11" fmla="*/ 187 h 245"/>
                <a:gd name="T12" fmla="*/ 1 w 281"/>
                <a:gd name="T13" fmla="*/ 177 h 245"/>
                <a:gd name="T14" fmla="*/ 13 w 281"/>
                <a:gd name="T15" fmla="*/ 176 h 245"/>
                <a:gd name="T16" fmla="*/ 19 w 281"/>
                <a:gd name="T17" fmla="*/ 169 h 245"/>
                <a:gd name="T18" fmla="*/ 44 w 281"/>
                <a:gd name="T19" fmla="*/ 167 h 245"/>
                <a:gd name="T20" fmla="*/ 60 w 281"/>
                <a:gd name="T21" fmla="*/ 164 h 245"/>
                <a:gd name="T22" fmla="*/ 62 w 281"/>
                <a:gd name="T23" fmla="*/ 151 h 245"/>
                <a:gd name="T24" fmla="*/ 72 w 281"/>
                <a:gd name="T25" fmla="*/ 137 h 245"/>
                <a:gd name="T26" fmla="*/ 71 w 281"/>
                <a:gd name="T27" fmla="*/ 89 h 245"/>
                <a:gd name="T28" fmla="*/ 97 w 281"/>
                <a:gd name="T29" fmla="*/ 80 h 245"/>
                <a:gd name="T30" fmla="*/ 149 w 281"/>
                <a:gd name="T31" fmla="*/ 39 h 245"/>
                <a:gd name="T32" fmla="*/ 209 w 281"/>
                <a:gd name="T33" fmla="*/ 0 h 245"/>
                <a:gd name="T34" fmla="*/ 238 w 281"/>
                <a:gd name="T35" fmla="*/ 9 h 245"/>
                <a:gd name="T36" fmla="*/ 248 w 281"/>
                <a:gd name="T37" fmla="*/ 20 h 245"/>
                <a:gd name="T38" fmla="*/ 261 w 281"/>
                <a:gd name="T39" fmla="*/ 12 h 245"/>
                <a:gd name="T40" fmla="*/ 266 w 281"/>
                <a:gd name="T41" fmla="*/ 45 h 245"/>
                <a:gd name="T42" fmla="*/ 273 w 281"/>
                <a:gd name="T43" fmla="*/ 50 h 245"/>
                <a:gd name="T44" fmla="*/ 274 w 281"/>
                <a:gd name="T45" fmla="*/ 57 h 245"/>
                <a:gd name="T46" fmla="*/ 281 w 281"/>
                <a:gd name="T47" fmla="*/ 64 h 245"/>
                <a:gd name="T48" fmla="*/ 278 w 281"/>
                <a:gd name="T49" fmla="*/ 73 h 245"/>
                <a:gd name="T50" fmla="*/ 271 w 281"/>
                <a:gd name="T51" fmla="*/ 115 h 245"/>
                <a:gd name="T52" fmla="*/ 271 w 281"/>
                <a:gd name="T53" fmla="*/ 142 h 245"/>
                <a:gd name="T54" fmla="*/ 248 w 281"/>
                <a:gd name="T55" fmla="*/ 162 h 245"/>
                <a:gd name="T56" fmla="*/ 241 w 281"/>
                <a:gd name="T57" fmla="*/ 189 h 245"/>
                <a:gd name="T58" fmla="*/ 249 w 281"/>
                <a:gd name="T59" fmla="*/ 197 h 245"/>
                <a:gd name="T60" fmla="*/ 249 w 281"/>
                <a:gd name="T61" fmla="*/ 210 h 245"/>
                <a:gd name="T62" fmla="*/ 260 w 281"/>
                <a:gd name="T63" fmla="*/ 210 h 245"/>
                <a:gd name="T64" fmla="*/ 259 w 281"/>
                <a:gd name="T65" fmla="*/ 220 h 245"/>
                <a:gd name="T66" fmla="*/ 254 w 281"/>
                <a:gd name="T67" fmla="*/ 221 h 245"/>
                <a:gd name="T68" fmla="*/ 253 w 281"/>
                <a:gd name="T69" fmla="*/ 228 h 245"/>
                <a:gd name="T70" fmla="*/ 250 w 281"/>
                <a:gd name="T71" fmla="*/ 228 h 245"/>
                <a:gd name="T72" fmla="*/ 237 w 281"/>
                <a:gd name="T73" fmla="*/ 206 h 245"/>
                <a:gd name="T74" fmla="*/ 233 w 281"/>
                <a:gd name="T75" fmla="*/ 205 h 245"/>
                <a:gd name="T76" fmla="*/ 219 w 281"/>
                <a:gd name="T77" fmla="*/ 216 h 245"/>
                <a:gd name="T78" fmla="*/ 205 w 281"/>
                <a:gd name="T79" fmla="*/ 210 h 245"/>
                <a:gd name="T80" fmla="*/ 195 w 281"/>
                <a:gd name="T81" fmla="*/ 209 h 245"/>
                <a:gd name="T82" fmla="*/ 189 w 281"/>
                <a:gd name="T83" fmla="*/ 212 h 245"/>
                <a:gd name="T84" fmla="*/ 179 w 281"/>
                <a:gd name="T85" fmla="*/ 212 h 245"/>
                <a:gd name="T86" fmla="*/ 168 w 281"/>
                <a:gd name="T87" fmla="*/ 220 h 245"/>
                <a:gd name="T88" fmla="*/ 159 w 281"/>
                <a:gd name="T89" fmla="*/ 221 h 245"/>
                <a:gd name="T90" fmla="*/ 137 w 281"/>
                <a:gd name="T91" fmla="*/ 210 h 245"/>
                <a:gd name="T92" fmla="*/ 128 w 281"/>
                <a:gd name="T93" fmla="*/ 215 h 245"/>
                <a:gd name="T94" fmla="*/ 119 w 281"/>
                <a:gd name="T95" fmla="*/ 215 h 245"/>
                <a:gd name="T96" fmla="*/ 112 w 281"/>
                <a:gd name="T97" fmla="*/ 207 h 245"/>
                <a:gd name="T98" fmla="*/ 93 w 281"/>
                <a:gd name="T99" fmla="*/ 199 h 245"/>
                <a:gd name="T100" fmla="*/ 74 w 281"/>
                <a:gd name="T101" fmla="*/ 202 h 245"/>
                <a:gd name="T102" fmla="*/ 69 w 281"/>
                <a:gd name="T103" fmla="*/ 206 h 245"/>
                <a:gd name="T104" fmla="*/ 67 w 281"/>
                <a:gd name="T105" fmla="*/ 218 h 245"/>
                <a:gd name="T106" fmla="*/ 61 w 281"/>
                <a:gd name="T107" fmla="*/ 227 h 245"/>
                <a:gd name="T108" fmla="*/ 60 w 281"/>
                <a:gd name="T109" fmla="*/ 245 h 245"/>
                <a:gd name="T110" fmla="*/ 46 w 281"/>
                <a:gd name="T111" fmla="*/ 233 h 245"/>
                <a:gd name="T112" fmla="*/ 40 w 281"/>
                <a:gd name="T113" fmla="*/ 233 h 245"/>
                <a:gd name="T114" fmla="*/ 34 w 281"/>
                <a:gd name="T115" fmla="*/ 239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1" h="245">
                  <a:moveTo>
                    <a:pt x="34" y="239"/>
                  </a:moveTo>
                  <a:lnTo>
                    <a:pt x="34" y="225"/>
                  </a:lnTo>
                  <a:lnTo>
                    <a:pt x="13" y="220"/>
                  </a:lnTo>
                  <a:lnTo>
                    <a:pt x="12" y="210"/>
                  </a:lnTo>
                  <a:lnTo>
                    <a:pt x="2" y="197"/>
                  </a:lnTo>
                  <a:lnTo>
                    <a:pt x="0" y="187"/>
                  </a:lnTo>
                  <a:lnTo>
                    <a:pt x="1" y="177"/>
                  </a:lnTo>
                  <a:lnTo>
                    <a:pt x="13" y="176"/>
                  </a:lnTo>
                  <a:lnTo>
                    <a:pt x="19" y="169"/>
                  </a:lnTo>
                  <a:lnTo>
                    <a:pt x="44" y="167"/>
                  </a:lnTo>
                  <a:lnTo>
                    <a:pt x="60" y="164"/>
                  </a:lnTo>
                  <a:lnTo>
                    <a:pt x="62" y="151"/>
                  </a:lnTo>
                  <a:lnTo>
                    <a:pt x="72" y="137"/>
                  </a:lnTo>
                  <a:lnTo>
                    <a:pt x="71" y="89"/>
                  </a:lnTo>
                  <a:lnTo>
                    <a:pt x="97" y="80"/>
                  </a:lnTo>
                  <a:lnTo>
                    <a:pt x="149" y="39"/>
                  </a:lnTo>
                  <a:lnTo>
                    <a:pt x="209" y="0"/>
                  </a:lnTo>
                  <a:lnTo>
                    <a:pt x="238" y="9"/>
                  </a:lnTo>
                  <a:lnTo>
                    <a:pt x="248" y="20"/>
                  </a:lnTo>
                  <a:lnTo>
                    <a:pt x="261" y="12"/>
                  </a:lnTo>
                  <a:lnTo>
                    <a:pt x="266" y="45"/>
                  </a:lnTo>
                  <a:lnTo>
                    <a:pt x="273" y="50"/>
                  </a:lnTo>
                  <a:lnTo>
                    <a:pt x="274" y="57"/>
                  </a:lnTo>
                  <a:lnTo>
                    <a:pt x="281" y="64"/>
                  </a:lnTo>
                  <a:lnTo>
                    <a:pt x="278" y="73"/>
                  </a:lnTo>
                  <a:lnTo>
                    <a:pt x="271" y="115"/>
                  </a:lnTo>
                  <a:lnTo>
                    <a:pt x="271" y="142"/>
                  </a:lnTo>
                  <a:lnTo>
                    <a:pt x="248" y="162"/>
                  </a:lnTo>
                  <a:lnTo>
                    <a:pt x="241" y="189"/>
                  </a:lnTo>
                  <a:lnTo>
                    <a:pt x="249" y="197"/>
                  </a:lnTo>
                  <a:lnTo>
                    <a:pt x="249" y="210"/>
                  </a:lnTo>
                  <a:lnTo>
                    <a:pt x="260" y="210"/>
                  </a:lnTo>
                  <a:lnTo>
                    <a:pt x="259" y="220"/>
                  </a:lnTo>
                  <a:lnTo>
                    <a:pt x="254" y="221"/>
                  </a:lnTo>
                  <a:lnTo>
                    <a:pt x="253" y="228"/>
                  </a:lnTo>
                  <a:lnTo>
                    <a:pt x="250" y="228"/>
                  </a:lnTo>
                  <a:lnTo>
                    <a:pt x="237" y="206"/>
                  </a:lnTo>
                  <a:lnTo>
                    <a:pt x="233" y="205"/>
                  </a:lnTo>
                  <a:lnTo>
                    <a:pt x="219" y="216"/>
                  </a:lnTo>
                  <a:lnTo>
                    <a:pt x="205" y="210"/>
                  </a:lnTo>
                  <a:lnTo>
                    <a:pt x="195" y="209"/>
                  </a:lnTo>
                  <a:lnTo>
                    <a:pt x="189" y="212"/>
                  </a:lnTo>
                  <a:lnTo>
                    <a:pt x="179" y="212"/>
                  </a:lnTo>
                  <a:lnTo>
                    <a:pt x="168" y="220"/>
                  </a:lnTo>
                  <a:lnTo>
                    <a:pt x="159" y="221"/>
                  </a:lnTo>
                  <a:lnTo>
                    <a:pt x="137" y="210"/>
                  </a:lnTo>
                  <a:lnTo>
                    <a:pt x="128" y="215"/>
                  </a:lnTo>
                  <a:lnTo>
                    <a:pt x="119" y="215"/>
                  </a:lnTo>
                  <a:lnTo>
                    <a:pt x="112" y="207"/>
                  </a:lnTo>
                  <a:lnTo>
                    <a:pt x="93" y="199"/>
                  </a:lnTo>
                  <a:lnTo>
                    <a:pt x="74" y="202"/>
                  </a:lnTo>
                  <a:lnTo>
                    <a:pt x="69" y="206"/>
                  </a:lnTo>
                  <a:lnTo>
                    <a:pt x="67" y="218"/>
                  </a:lnTo>
                  <a:lnTo>
                    <a:pt x="61" y="227"/>
                  </a:lnTo>
                  <a:lnTo>
                    <a:pt x="60" y="245"/>
                  </a:lnTo>
                  <a:lnTo>
                    <a:pt x="46" y="233"/>
                  </a:lnTo>
                  <a:lnTo>
                    <a:pt x="40" y="233"/>
                  </a:lnTo>
                  <a:lnTo>
                    <a:pt x="34" y="239"/>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86" name="Freeform 135">
              <a:extLst>
                <a:ext uri="{FF2B5EF4-FFF2-40B4-BE49-F238E27FC236}">
                  <a16:creationId xmlns:a16="http://schemas.microsoft.com/office/drawing/2014/main" id="{E0639C64-0A80-3445-B197-D5EAA86F0EF0}"/>
                </a:ext>
              </a:extLst>
            </p:cNvPr>
            <p:cNvSpPr>
              <a:spLocks/>
            </p:cNvSpPr>
            <p:nvPr/>
          </p:nvSpPr>
          <p:spPr bwMode="auto">
            <a:xfrm>
              <a:off x="3066632" y="2413037"/>
              <a:ext cx="235322" cy="271468"/>
            </a:xfrm>
            <a:custGeom>
              <a:avLst/>
              <a:gdLst>
                <a:gd name="T0" fmla="*/ 42 w 58"/>
                <a:gd name="T1" fmla="*/ 0 h 54"/>
                <a:gd name="T2" fmla="*/ 55 w 58"/>
                <a:gd name="T3" fmla="*/ 0 h 54"/>
                <a:gd name="T4" fmla="*/ 58 w 58"/>
                <a:gd name="T5" fmla="*/ 7 h 54"/>
                <a:gd name="T6" fmla="*/ 55 w 58"/>
                <a:gd name="T7" fmla="*/ 25 h 54"/>
                <a:gd name="T8" fmla="*/ 51 w 58"/>
                <a:gd name="T9" fmla="*/ 33 h 54"/>
                <a:gd name="T10" fmla="*/ 42 w 58"/>
                <a:gd name="T11" fmla="*/ 33 h 54"/>
                <a:gd name="T12" fmla="*/ 45 w 58"/>
                <a:gd name="T13" fmla="*/ 54 h 54"/>
                <a:gd name="T14" fmla="*/ 36 w 58"/>
                <a:gd name="T15" fmla="*/ 49 h 54"/>
                <a:gd name="T16" fmla="*/ 26 w 58"/>
                <a:gd name="T17" fmla="*/ 40 h 54"/>
                <a:gd name="T18" fmla="*/ 11 w 58"/>
                <a:gd name="T19" fmla="*/ 44 h 54"/>
                <a:gd name="T20" fmla="*/ 0 w 58"/>
                <a:gd name="T21" fmla="*/ 43 h 54"/>
                <a:gd name="T22" fmla="*/ 8 w 58"/>
                <a:gd name="T23" fmla="*/ 37 h 54"/>
                <a:gd name="T24" fmla="*/ 21 w 58"/>
                <a:gd name="T25" fmla="*/ 8 h 54"/>
                <a:gd name="T26" fmla="*/ 42 w 58"/>
                <a:gd name="T2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54">
                  <a:moveTo>
                    <a:pt x="42" y="0"/>
                  </a:moveTo>
                  <a:lnTo>
                    <a:pt x="55" y="0"/>
                  </a:lnTo>
                  <a:lnTo>
                    <a:pt x="58" y="7"/>
                  </a:lnTo>
                  <a:lnTo>
                    <a:pt x="55" y="25"/>
                  </a:lnTo>
                  <a:lnTo>
                    <a:pt x="51" y="33"/>
                  </a:lnTo>
                  <a:lnTo>
                    <a:pt x="42" y="33"/>
                  </a:lnTo>
                  <a:lnTo>
                    <a:pt x="45" y="54"/>
                  </a:lnTo>
                  <a:lnTo>
                    <a:pt x="36" y="49"/>
                  </a:lnTo>
                  <a:lnTo>
                    <a:pt x="26" y="40"/>
                  </a:lnTo>
                  <a:lnTo>
                    <a:pt x="11" y="44"/>
                  </a:lnTo>
                  <a:lnTo>
                    <a:pt x="0" y="43"/>
                  </a:lnTo>
                  <a:lnTo>
                    <a:pt x="8" y="37"/>
                  </a:lnTo>
                  <a:lnTo>
                    <a:pt x="21" y="8"/>
                  </a:lnTo>
                  <a:lnTo>
                    <a:pt x="42" y="0"/>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87" name="Freeform 136">
              <a:extLst>
                <a:ext uri="{FF2B5EF4-FFF2-40B4-BE49-F238E27FC236}">
                  <a16:creationId xmlns:a16="http://schemas.microsoft.com/office/drawing/2014/main" id="{103BA4A8-64DD-074E-ADE8-AB0F4563EB81}"/>
                </a:ext>
              </a:extLst>
            </p:cNvPr>
            <p:cNvSpPr>
              <a:spLocks/>
            </p:cNvSpPr>
            <p:nvPr/>
          </p:nvSpPr>
          <p:spPr bwMode="auto">
            <a:xfrm>
              <a:off x="3143721" y="744020"/>
              <a:ext cx="1379466" cy="1211548"/>
            </a:xfrm>
            <a:custGeom>
              <a:avLst/>
              <a:gdLst>
                <a:gd name="T0" fmla="*/ 294 w 340"/>
                <a:gd name="T1" fmla="*/ 0 h 241"/>
                <a:gd name="T2" fmla="*/ 338 w 340"/>
                <a:gd name="T3" fmla="*/ 13 h 241"/>
                <a:gd name="T4" fmla="*/ 322 w 340"/>
                <a:gd name="T5" fmla="*/ 17 h 241"/>
                <a:gd name="T6" fmla="*/ 340 w 340"/>
                <a:gd name="T7" fmla="*/ 28 h 241"/>
                <a:gd name="T8" fmla="*/ 319 w 340"/>
                <a:gd name="T9" fmla="*/ 35 h 241"/>
                <a:gd name="T10" fmla="*/ 309 w 340"/>
                <a:gd name="T11" fmla="*/ 37 h 241"/>
                <a:gd name="T12" fmla="*/ 311 w 340"/>
                <a:gd name="T13" fmla="*/ 24 h 241"/>
                <a:gd name="T14" fmla="*/ 293 w 340"/>
                <a:gd name="T15" fmla="*/ 18 h 241"/>
                <a:gd name="T16" fmla="*/ 274 w 340"/>
                <a:gd name="T17" fmla="*/ 23 h 241"/>
                <a:gd name="T18" fmla="*/ 270 w 340"/>
                <a:gd name="T19" fmla="*/ 36 h 241"/>
                <a:gd name="T20" fmla="*/ 259 w 340"/>
                <a:gd name="T21" fmla="*/ 44 h 241"/>
                <a:gd name="T22" fmla="*/ 244 w 340"/>
                <a:gd name="T23" fmla="*/ 40 h 241"/>
                <a:gd name="T24" fmla="*/ 227 w 340"/>
                <a:gd name="T25" fmla="*/ 40 h 241"/>
                <a:gd name="T26" fmla="*/ 210 w 340"/>
                <a:gd name="T27" fmla="*/ 31 h 241"/>
                <a:gd name="T28" fmla="*/ 203 w 340"/>
                <a:gd name="T29" fmla="*/ 36 h 241"/>
                <a:gd name="T30" fmla="*/ 195 w 340"/>
                <a:gd name="T31" fmla="*/ 37 h 241"/>
                <a:gd name="T32" fmla="*/ 195 w 340"/>
                <a:gd name="T33" fmla="*/ 48 h 241"/>
                <a:gd name="T34" fmla="*/ 170 w 340"/>
                <a:gd name="T35" fmla="*/ 45 h 241"/>
                <a:gd name="T36" fmla="*/ 168 w 340"/>
                <a:gd name="T37" fmla="*/ 55 h 241"/>
                <a:gd name="T38" fmla="*/ 155 w 340"/>
                <a:gd name="T39" fmla="*/ 55 h 241"/>
                <a:gd name="T40" fmla="*/ 148 w 340"/>
                <a:gd name="T41" fmla="*/ 68 h 241"/>
                <a:gd name="T42" fmla="*/ 137 w 340"/>
                <a:gd name="T43" fmla="*/ 88 h 241"/>
                <a:gd name="T44" fmla="*/ 118 w 340"/>
                <a:gd name="T45" fmla="*/ 114 h 241"/>
                <a:gd name="T46" fmla="*/ 124 w 340"/>
                <a:gd name="T47" fmla="*/ 120 h 241"/>
                <a:gd name="T48" fmla="*/ 120 w 340"/>
                <a:gd name="T49" fmla="*/ 127 h 241"/>
                <a:gd name="T50" fmla="*/ 106 w 340"/>
                <a:gd name="T51" fmla="*/ 127 h 241"/>
                <a:gd name="T52" fmla="*/ 98 w 340"/>
                <a:gd name="T53" fmla="*/ 145 h 241"/>
                <a:gd name="T54" fmla="*/ 102 w 340"/>
                <a:gd name="T55" fmla="*/ 170 h 241"/>
                <a:gd name="T56" fmla="*/ 112 w 340"/>
                <a:gd name="T57" fmla="*/ 179 h 241"/>
                <a:gd name="T58" fmla="*/ 109 w 340"/>
                <a:gd name="T59" fmla="*/ 202 h 241"/>
                <a:gd name="T60" fmla="*/ 98 w 340"/>
                <a:gd name="T61" fmla="*/ 215 h 241"/>
                <a:gd name="T62" fmla="*/ 92 w 340"/>
                <a:gd name="T63" fmla="*/ 226 h 241"/>
                <a:gd name="T64" fmla="*/ 81 w 340"/>
                <a:gd name="T65" fmla="*/ 214 h 241"/>
                <a:gd name="T66" fmla="*/ 54 w 340"/>
                <a:gd name="T67" fmla="*/ 237 h 241"/>
                <a:gd name="T68" fmla="*/ 34 w 340"/>
                <a:gd name="T69" fmla="*/ 241 h 241"/>
                <a:gd name="T70" fmla="*/ 13 w 340"/>
                <a:gd name="T71" fmla="*/ 231 h 241"/>
                <a:gd name="T72" fmla="*/ 7 w 340"/>
                <a:gd name="T73" fmla="*/ 211 h 241"/>
                <a:gd name="T74" fmla="*/ 0 w 340"/>
                <a:gd name="T75" fmla="*/ 166 h 241"/>
                <a:gd name="T76" fmla="*/ 13 w 340"/>
                <a:gd name="T77" fmla="*/ 154 h 241"/>
                <a:gd name="T78" fmla="*/ 50 w 340"/>
                <a:gd name="T79" fmla="*/ 139 h 241"/>
                <a:gd name="T80" fmla="*/ 76 w 340"/>
                <a:gd name="T81" fmla="*/ 119 h 241"/>
                <a:gd name="T82" fmla="*/ 99 w 340"/>
                <a:gd name="T83" fmla="*/ 94 h 241"/>
                <a:gd name="T84" fmla="*/ 128 w 340"/>
                <a:gd name="T85" fmla="*/ 59 h 241"/>
                <a:gd name="T86" fmla="*/ 149 w 340"/>
                <a:gd name="T87" fmla="*/ 45 h 241"/>
                <a:gd name="T88" fmla="*/ 182 w 340"/>
                <a:gd name="T89" fmla="*/ 24 h 241"/>
                <a:gd name="T90" fmla="*/ 209 w 340"/>
                <a:gd name="T91" fmla="*/ 16 h 241"/>
                <a:gd name="T92" fmla="*/ 231 w 340"/>
                <a:gd name="T93" fmla="*/ 17 h 241"/>
                <a:gd name="T94" fmla="*/ 247 w 340"/>
                <a:gd name="T95" fmla="*/ 3 h 241"/>
                <a:gd name="T96" fmla="*/ 271 w 340"/>
                <a:gd name="T97" fmla="*/ 3 h 241"/>
                <a:gd name="T98" fmla="*/ 294 w 340"/>
                <a:gd name="T99"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0" h="241">
                  <a:moveTo>
                    <a:pt x="294" y="0"/>
                  </a:moveTo>
                  <a:lnTo>
                    <a:pt x="338" y="13"/>
                  </a:lnTo>
                  <a:lnTo>
                    <a:pt x="322" y="17"/>
                  </a:lnTo>
                  <a:lnTo>
                    <a:pt x="340" y="28"/>
                  </a:lnTo>
                  <a:lnTo>
                    <a:pt x="319" y="35"/>
                  </a:lnTo>
                  <a:lnTo>
                    <a:pt x="309" y="37"/>
                  </a:lnTo>
                  <a:lnTo>
                    <a:pt x="311" y="24"/>
                  </a:lnTo>
                  <a:lnTo>
                    <a:pt x="293" y="18"/>
                  </a:lnTo>
                  <a:lnTo>
                    <a:pt x="274" y="23"/>
                  </a:lnTo>
                  <a:lnTo>
                    <a:pt x="270" y="36"/>
                  </a:lnTo>
                  <a:lnTo>
                    <a:pt x="259" y="44"/>
                  </a:lnTo>
                  <a:lnTo>
                    <a:pt x="244" y="40"/>
                  </a:lnTo>
                  <a:lnTo>
                    <a:pt x="227" y="40"/>
                  </a:lnTo>
                  <a:lnTo>
                    <a:pt x="210" y="31"/>
                  </a:lnTo>
                  <a:lnTo>
                    <a:pt x="203" y="36"/>
                  </a:lnTo>
                  <a:lnTo>
                    <a:pt x="195" y="37"/>
                  </a:lnTo>
                  <a:lnTo>
                    <a:pt x="195" y="48"/>
                  </a:lnTo>
                  <a:lnTo>
                    <a:pt x="170" y="45"/>
                  </a:lnTo>
                  <a:lnTo>
                    <a:pt x="168" y="55"/>
                  </a:lnTo>
                  <a:lnTo>
                    <a:pt x="155" y="55"/>
                  </a:lnTo>
                  <a:lnTo>
                    <a:pt x="148" y="68"/>
                  </a:lnTo>
                  <a:lnTo>
                    <a:pt x="137" y="88"/>
                  </a:lnTo>
                  <a:lnTo>
                    <a:pt x="118" y="114"/>
                  </a:lnTo>
                  <a:lnTo>
                    <a:pt x="124" y="120"/>
                  </a:lnTo>
                  <a:lnTo>
                    <a:pt x="120" y="127"/>
                  </a:lnTo>
                  <a:lnTo>
                    <a:pt x="106" y="127"/>
                  </a:lnTo>
                  <a:lnTo>
                    <a:pt x="98" y="145"/>
                  </a:lnTo>
                  <a:lnTo>
                    <a:pt x="102" y="170"/>
                  </a:lnTo>
                  <a:lnTo>
                    <a:pt x="112" y="179"/>
                  </a:lnTo>
                  <a:lnTo>
                    <a:pt x="109" y="202"/>
                  </a:lnTo>
                  <a:lnTo>
                    <a:pt x="98" y="215"/>
                  </a:lnTo>
                  <a:lnTo>
                    <a:pt x="92" y="226"/>
                  </a:lnTo>
                  <a:lnTo>
                    <a:pt x="81" y="214"/>
                  </a:lnTo>
                  <a:lnTo>
                    <a:pt x="54" y="237"/>
                  </a:lnTo>
                  <a:lnTo>
                    <a:pt x="34" y="241"/>
                  </a:lnTo>
                  <a:lnTo>
                    <a:pt x="13" y="231"/>
                  </a:lnTo>
                  <a:lnTo>
                    <a:pt x="7" y="211"/>
                  </a:lnTo>
                  <a:lnTo>
                    <a:pt x="0" y="166"/>
                  </a:lnTo>
                  <a:lnTo>
                    <a:pt x="13" y="154"/>
                  </a:lnTo>
                  <a:lnTo>
                    <a:pt x="50" y="139"/>
                  </a:lnTo>
                  <a:lnTo>
                    <a:pt x="76" y="119"/>
                  </a:lnTo>
                  <a:lnTo>
                    <a:pt x="99" y="94"/>
                  </a:lnTo>
                  <a:lnTo>
                    <a:pt x="128" y="59"/>
                  </a:lnTo>
                  <a:lnTo>
                    <a:pt x="149" y="45"/>
                  </a:lnTo>
                  <a:lnTo>
                    <a:pt x="182" y="24"/>
                  </a:lnTo>
                  <a:lnTo>
                    <a:pt x="209" y="16"/>
                  </a:lnTo>
                  <a:lnTo>
                    <a:pt x="231" y="17"/>
                  </a:lnTo>
                  <a:lnTo>
                    <a:pt x="247" y="3"/>
                  </a:lnTo>
                  <a:lnTo>
                    <a:pt x="271" y="3"/>
                  </a:lnTo>
                  <a:lnTo>
                    <a:pt x="294" y="0"/>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88" name="Freeform 140">
              <a:extLst>
                <a:ext uri="{FF2B5EF4-FFF2-40B4-BE49-F238E27FC236}">
                  <a16:creationId xmlns:a16="http://schemas.microsoft.com/office/drawing/2014/main" id="{C25E4049-41C0-2445-B692-FCBAA21B5CEF}"/>
                </a:ext>
              </a:extLst>
            </p:cNvPr>
            <p:cNvSpPr>
              <a:spLocks/>
            </p:cNvSpPr>
            <p:nvPr/>
          </p:nvSpPr>
          <p:spPr bwMode="auto">
            <a:xfrm>
              <a:off x="8596672" y="4790885"/>
              <a:ext cx="616703" cy="417258"/>
            </a:xfrm>
            <a:custGeom>
              <a:avLst/>
              <a:gdLst>
                <a:gd name="T0" fmla="*/ 146 w 152"/>
                <a:gd name="T1" fmla="*/ 52 h 83"/>
                <a:gd name="T2" fmla="*/ 146 w 152"/>
                <a:gd name="T3" fmla="*/ 61 h 83"/>
                <a:gd name="T4" fmla="*/ 152 w 152"/>
                <a:gd name="T5" fmla="*/ 75 h 83"/>
                <a:gd name="T6" fmla="*/ 151 w 152"/>
                <a:gd name="T7" fmla="*/ 83 h 83"/>
                <a:gd name="T8" fmla="*/ 136 w 152"/>
                <a:gd name="T9" fmla="*/ 83 h 83"/>
                <a:gd name="T10" fmla="*/ 114 w 152"/>
                <a:gd name="T11" fmla="*/ 78 h 83"/>
                <a:gd name="T12" fmla="*/ 100 w 152"/>
                <a:gd name="T13" fmla="*/ 76 h 83"/>
                <a:gd name="T14" fmla="*/ 88 w 152"/>
                <a:gd name="T15" fmla="*/ 66 h 83"/>
                <a:gd name="T16" fmla="*/ 63 w 152"/>
                <a:gd name="T17" fmla="*/ 63 h 83"/>
                <a:gd name="T18" fmla="*/ 37 w 152"/>
                <a:gd name="T19" fmla="*/ 51 h 83"/>
                <a:gd name="T20" fmla="*/ 18 w 152"/>
                <a:gd name="T21" fmla="*/ 41 h 83"/>
                <a:gd name="T22" fmla="*/ 0 w 152"/>
                <a:gd name="T23" fmla="*/ 33 h 83"/>
                <a:gd name="T24" fmla="*/ 3 w 152"/>
                <a:gd name="T25" fmla="*/ 14 h 83"/>
                <a:gd name="T26" fmla="*/ 12 w 152"/>
                <a:gd name="T27" fmla="*/ 4 h 83"/>
                <a:gd name="T28" fmla="*/ 18 w 152"/>
                <a:gd name="T29" fmla="*/ 0 h 83"/>
                <a:gd name="T30" fmla="*/ 34 w 152"/>
                <a:gd name="T31" fmla="*/ 6 h 83"/>
                <a:gd name="T32" fmla="*/ 54 w 152"/>
                <a:gd name="T33" fmla="*/ 19 h 83"/>
                <a:gd name="T34" fmla="*/ 65 w 152"/>
                <a:gd name="T35" fmla="*/ 22 h 83"/>
                <a:gd name="T36" fmla="*/ 73 w 152"/>
                <a:gd name="T37" fmla="*/ 32 h 83"/>
                <a:gd name="T38" fmla="*/ 88 w 152"/>
                <a:gd name="T39" fmla="*/ 36 h 83"/>
                <a:gd name="T40" fmla="*/ 104 w 152"/>
                <a:gd name="T41" fmla="*/ 45 h 83"/>
                <a:gd name="T42" fmla="*/ 125 w 152"/>
                <a:gd name="T43" fmla="*/ 50 h 83"/>
                <a:gd name="T44" fmla="*/ 146 w 152"/>
                <a:gd name="T45" fmla="*/ 5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83">
                  <a:moveTo>
                    <a:pt x="146" y="52"/>
                  </a:moveTo>
                  <a:lnTo>
                    <a:pt x="146" y="61"/>
                  </a:lnTo>
                  <a:lnTo>
                    <a:pt x="152" y="75"/>
                  </a:lnTo>
                  <a:lnTo>
                    <a:pt x="151" y="83"/>
                  </a:lnTo>
                  <a:lnTo>
                    <a:pt x="136" y="83"/>
                  </a:lnTo>
                  <a:lnTo>
                    <a:pt x="114" y="78"/>
                  </a:lnTo>
                  <a:lnTo>
                    <a:pt x="100" y="76"/>
                  </a:lnTo>
                  <a:lnTo>
                    <a:pt x="88" y="66"/>
                  </a:lnTo>
                  <a:lnTo>
                    <a:pt x="63" y="63"/>
                  </a:lnTo>
                  <a:lnTo>
                    <a:pt x="37" y="51"/>
                  </a:lnTo>
                  <a:lnTo>
                    <a:pt x="18" y="41"/>
                  </a:lnTo>
                  <a:lnTo>
                    <a:pt x="0" y="33"/>
                  </a:lnTo>
                  <a:lnTo>
                    <a:pt x="3" y="14"/>
                  </a:lnTo>
                  <a:lnTo>
                    <a:pt x="12" y="4"/>
                  </a:lnTo>
                  <a:lnTo>
                    <a:pt x="18" y="0"/>
                  </a:lnTo>
                  <a:lnTo>
                    <a:pt x="34" y="6"/>
                  </a:lnTo>
                  <a:lnTo>
                    <a:pt x="54" y="19"/>
                  </a:lnTo>
                  <a:lnTo>
                    <a:pt x="65" y="22"/>
                  </a:lnTo>
                  <a:lnTo>
                    <a:pt x="73" y="32"/>
                  </a:lnTo>
                  <a:lnTo>
                    <a:pt x="88" y="36"/>
                  </a:lnTo>
                  <a:lnTo>
                    <a:pt x="104" y="45"/>
                  </a:lnTo>
                  <a:lnTo>
                    <a:pt x="125" y="50"/>
                  </a:lnTo>
                  <a:lnTo>
                    <a:pt x="146" y="52"/>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89" name="Freeform 142">
              <a:extLst>
                <a:ext uri="{FF2B5EF4-FFF2-40B4-BE49-F238E27FC236}">
                  <a16:creationId xmlns:a16="http://schemas.microsoft.com/office/drawing/2014/main" id="{9B09845D-7ADC-664E-87C0-92A44022D9C7}"/>
                </a:ext>
              </a:extLst>
            </p:cNvPr>
            <p:cNvSpPr>
              <a:spLocks/>
            </p:cNvSpPr>
            <p:nvPr/>
          </p:nvSpPr>
          <p:spPr bwMode="auto">
            <a:xfrm>
              <a:off x="6669474" y="5363984"/>
              <a:ext cx="543673" cy="864672"/>
            </a:xfrm>
            <a:custGeom>
              <a:avLst/>
              <a:gdLst>
                <a:gd name="T0" fmla="*/ 120 w 134"/>
                <a:gd name="T1" fmla="*/ 79 h 172"/>
                <a:gd name="T2" fmla="*/ 114 w 134"/>
                <a:gd name="T3" fmla="*/ 93 h 172"/>
                <a:gd name="T4" fmla="*/ 106 w 134"/>
                <a:gd name="T5" fmla="*/ 92 h 172"/>
                <a:gd name="T6" fmla="*/ 103 w 134"/>
                <a:gd name="T7" fmla="*/ 97 h 172"/>
                <a:gd name="T8" fmla="*/ 101 w 134"/>
                <a:gd name="T9" fmla="*/ 107 h 172"/>
                <a:gd name="T10" fmla="*/ 104 w 134"/>
                <a:gd name="T11" fmla="*/ 121 h 172"/>
                <a:gd name="T12" fmla="*/ 103 w 134"/>
                <a:gd name="T13" fmla="*/ 124 h 172"/>
                <a:gd name="T14" fmla="*/ 95 w 134"/>
                <a:gd name="T15" fmla="*/ 124 h 172"/>
                <a:gd name="T16" fmla="*/ 84 w 134"/>
                <a:gd name="T17" fmla="*/ 132 h 172"/>
                <a:gd name="T18" fmla="*/ 83 w 134"/>
                <a:gd name="T19" fmla="*/ 142 h 172"/>
                <a:gd name="T20" fmla="*/ 79 w 134"/>
                <a:gd name="T21" fmla="*/ 146 h 172"/>
                <a:gd name="T22" fmla="*/ 68 w 134"/>
                <a:gd name="T23" fmla="*/ 146 h 172"/>
                <a:gd name="T24" fmla="*/ 61 w 134"/>
                <a:gd name="T25" fmla="*/ 151 h 172"/>
                <a:gd name="T26" fmla="*/ 62 w 134"/>
                <a:gd name="T27" fmla="*/ 159 h 172"/>
                <a:gd name="T28" fmla="*/ 54 w 134"/>
                <a:gd name="T29" fmla="*/ 165 h 172"/>
                <a:gd name="T30" fmla="*/ 43 w 134"/>
                <a:gd name="T31" fmla="*/ 163 h 172"/>
                <a:gd name="T32" fmla="*/ 32 w 134"/>
                <a:gd name="T33" fmla="*/ 170 h 172"/>
                <a:gd name="T34" fmla="*/ 23 w 134"/>
                <a:gd name="T35" fmla="*/ 172 h 172"/>
                <a:gd name="T36" fmla="*/ 16 w 134"/>
                <a:gd name="T37" fmla="*/ 157 h 172"/>
                <a:gd name="T38" fmla="*/ 0 w 134"/>
                <a:gd name="T39" fmla="*/ 123 h 172"/>
                <a:gd name="T40" fmla="*/ 52 w 134"/>
                <a:gd name="T41" fmla="*/ 102 h 172"/>
                <a:gd name="T42" fmla="*/ 60 w 134"/>
                <a:gd name="T43" fmla="*/ 60 h 172"/>
                <a:gd name="T44" fmla="*/ 51 w 134"/>
                <a:gd name="T45" fmla="*/ 46 h 172"/>
                <a:gd name="T46" fmla="*/ 50 w 134"/>
                <a:gd name="T47" fmla="*/ 37 h 172"/>
                <a:gd name="T48" fmla="*/ 54 w 134"/>
                <a:gd name="T49" fmla="*/ 29 h 172"/>
                <a:gd name="T50" fmla="*/ 54 w 134"/>
                <a:gd name="T51" fmla="*/ 20 h 172"/>
                <a:gd name="T52" fmla="*/ 61 w 134"/>
                <a:gd name="T53" fmla="*/ 16 h 172"/>
                <a:gd name="T54" fmla="*/ 58 w 134"/>
                <a:gd name="T55" fmla="*/ 13 h 172"/>
                <a:gd name="T56" fmla="*/ 57 w 134"/>
                <a:gd name="T57" fmla="*/ 0 h 172"/>
                <a:gd name="T58" fmla="*/ 67 w 134"/>
                <a:gd name="T59" fmla="*/ 0 h 172"/>
                <a:gd name="T60" fmla="*/ 76 w 134"/>
                <a:gd name="T61" fmla="*/ 14 h 172"/>
                <a:gd name="T62" fmla="*/ 87 w 134"/>
                <a:gd name="T63" fmla="*/ 21 h 172"/>
                <a:gd name="T64" fmla="*/ 101 w 134"/>
                <a:gd name="T65" fmla="*/ 24 h 172"/>
                <a:gd name="T66" fmla="*/ 112 w 134"/>
                <a:gd name="T67" fmla="*/ 28 h 172"/>
                <a:gd name="T68" fmla="*/ 121 w 134"/>
                <a:gd name="T69" fmla="*/ 40 h 172"/>
                <a:gd name="T70" fmla="*/ 127 w 134"/>
                <a:gd name="T71" fmla="*/ 47 h 172"/>
                <a:gd name="T72" fmla="*/ 134 w 134"/>
                <a:gd name="T73" fmla="*/ 49 h 172"/>
                <a:gd name="T74" fmla="*/ 134 w 134"/>
                <a:gd name="T75" fmla="*/ 54 h 172"/>
                <a:gd name="T76" fmla="*/ 129 w 134"/>
                <a:gd name="T77" fmla="*/ 66 h 172"/>
                <a:gd name="T78" fmla="*/ 127 w 134"/>
                <a:gd name="T79" fmla="*/ 72 h 172"/>
                <a:gd name="T80" fmla="*/ 120 w 134"/>
                <a:gd name="T81" fmla="*/ 7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4" h="172">
                  <a:moveTo>
                    <a:pt x="120" y="79"/>
                  </a:moveTo>
                  <a:lnTo>
                    <a:pt x="114" y="93"/>
                  </a:lnTo>
                  <a:lnTo>
                    <a:pt x="106" y="92"/>
                  </a:lnTo>
                  <a:lnTo>
                    <a:pt x="103" y="97"/>
                  </a:lnTo>
                  <a:lnTo>
                    <a:pt x="101" y="107"/>
                  </a:lnTo>
                  <a:lnTo>
                    <a:pt x="104" y="121"/>
                  </a:lnTo>
                  <a:lnTo>
                    <a:pt x="103" y="124"/>
                  </a:lnTo>
                  <a:lnTo>
                    <a:pt x="95" y="124"/>
                  </a:lnTo>
                  <a:lnTo>
                    <a:pt x="84" y="132"/>
                  </a:lnTo>
                  <a:lnTo>
                    <a:pt x="83" y="142"/>
                  </a:lnTo>
                  <a:lnTo>
                    <a:pt x="79" y="146"/>
                  </a:lnTo>
                  <a:lnTo>
                    <a:pt x="68" y="146"/>
                  </a:lnTo>
                  <a:lnTo>
                    <a:pt x="61" y="151"/>
                  </a:lnTo>
                  <a:lnTo>
                    <a:pt x="62" y="159"/>
                  </a:lnTo>
                  <a:lnTo>
                    <a:pt x="54" y="165"/>
                  </a:lnTo>
                  <a:lnTo>
                    <a:pt x="43" y="163"/>
                  </a:lnTo>
                  <a:lnTo>
                    <a:pt x="32" y="170"/>
                  </a:lnTo>
                  <a:lnTo>
                    <a:pt x="23" y="172"/>
                  </a:lnTo>
                  <a:lnTo>
                    <a:pt x="16" y="157"/>
                  </a:lnTo>
                  <a:lnTo>
                    <a:pt x="0" y="123"/>
                  </a:lnTo>
                  <a:lnTo>
                    <a:pt x="52" y="102"/>
                  </a:lnTo>
                  <a:lnTo>
                    <a:pt x="60" y="60"/>
                  </a:lnTo>
                  <a:lnTo>
                    <a:pt x="51" y="46"/>
                  </a:lnTo>
                  <a:lnTo>
                    <a:pt x="50" y="37"/>
                  </a:lnTo>
                  <a:lnTo>
                    <a:pt x="54" y="29"/>
                  </a:lnTo>
                  <a:lnTo>
                    <a:pt x="54" y="20"/>
                  </a:lnTo>
                  <a:lnTo>
                    <a:pt x="61" y="16"/>
                  </a:lnTo>
                  <a:lnTo>
                    <a:pt x="58" y="13"/>
                  </a:lnTo>
                  <a:lnTo>
                    <a:pt x="57" y="0"/>
                  </a:lnTo>
                  <a:lnTo>
                    <a:pt x="67" y="0"/>
                  </a:lnTo>
                  <a:lnTo>
                    <a:pt x="76" y="14"/>
                  </a:lnTo>
                  <a:lnTo>
                    <a:pt x="87" y="21"/>
                  </a:lnTo>
                  <a:lnTo>
                    <a:pt x="101" y="24"/>
                  </a:lnTo>
                  <a:lnTo>
                    <a:pt x="112" y="28"/>
                  </a:lnTo>
                  <a:lnTo>
                    <a:pt x="121" y="40"/>
                  </a:lnTo>
                  <a:lnTo>
                    <a:pt x="127" y="47"/>
                  </a:lnTo>
                  <a:lnTo>
                    <a:pt x="134" y="49"/>
                  </a:lnTo>
                  <a:lnTo>
                    <a:pt x="134" y="54"/>
                  </a:lnTo>
                  <a:lnTo>
                    <a:pt x="129" y="66"/>
                  </a:lnTo>
                  <a:lnTo>
                    <a:pt x="127" y="72"/>
                  </a:lnTo>
                  <a:lnTo>
                    <a:pt x="120" y="79"/>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sp>
          <p:nvSpPr>
            <p:cNvPr id="90" name="Freeform 143">
              <a:extLst>
                <a:ext uri="{FF2B5EF4-FFF2-40B4-BE49-F238E27FC236}">
                  <a16:creationId xmlns:a16="http://schemas.microsoft.com/office/drawing/2014/main" id="{54929E4B-3342-404B-B4D6-AF62CE9EDE03}"/>
                </a:ext>
              </a:extLst>
            </p:cNvPr>
            <p:cNvSpPr>
              <a:spLocks/>
            </p:cNvSpPr>
            <p:nvPr/>
          </p:nvSpPr>
          <p:spPr bwMode="auto">
            <a:xfrm>
              <a:off x="7205032" y="4092112"/>
              <a:ext cx="1099517" cy="1397553"/>
            </a:xfrm>
            <a:custGeom>
              <a:avLst/>
              <a:gdLst>
                <a:gd name="T0" fmla="*/ 232 w 271"/>
                <a:gd name="T1" fmla="*/ 9 h 278"/>
                <a:gd name="T2" fmla="*/ 271 w 271"/>
                <a:gd name="T3" fmla="*/ 33 h 278"/>
                <a:gd name="T4" fmla="*/ 241 w 271"/>
                <a:gd name="T5" fmla="*/ 54 h 278"/>
                <a:gd name="T6" fmla="*/ 207 w 271"/>
                <a:gd name="T7" fmla="*/ 58 h 278"/>
                <a:gd name="T8" fmla="*/ 226 w 271"/>
                <a:gd name="T9" fmla="*/ 90 h 278"/>
                <a:gd name="T10" fmla="*/ 230 w 271"/>
                <a:gd name="T11" fmla="*/ 112 h 278"/>
                <a:gd name="T12" fmla="*/ 221 w 271"/>
                <a:gd name="T13" fmla="*/ 148 h 278"/>
                <a:gd name="T14" fmla="*/ 199 w 271"/>
                <a:gd name="T15" fmla="*/ 191 h 278"/>
                <a:gd name="T16" fmla="*/ 162 w 271"/>
                <a:gd name="T17" fmla="*/ 211 h 278"/>
                <a:gd name="T18" fmla="*/ 180 w 271"/>
                <a:gd name="T19" fmla="*/ 236 h 278"/>
                <a:gd name="T20" fmla="*/ 198 w 271"/>
                <a:gd name="T21" fmla="*/ 265 h 278"/>
                <a:gd name="T22" fmla="*/ 149 w 271"/>
                <a:gd name="T23" fmla="*/ 278 h 278"/>
                <a:gd name="T24" fmla="*/ 127 w 271"/>
                <a:gd name="T25" fmla="*/ 258 h 278"/>
                <a:gd name="T26" fmla="*/ 79 w 271"/>
                <a:gd name="T27" fmla="*/ 246 h 278"/>
                <a:gd name="T28" fmla="*/ 25 w 271"/>
                <a:gd name="T29" fmla="*/ 249 h 278"/>
                <a:gd name="T30" fmla="*/ 53 w 271"/>
                <a:gd name="T31" fmla="*/ 214 h 278"/>
                <a:gd name="T32" fmla="*/ 41 w 271"/>
                <a:gd name="T33" fmla="*/ 202 h 278"/>
                <a:gd name="T34" fmla="*/ 19 w 271"/>
                <a:gd name="T35" fmla="*/ 174 h 278"/>
                <a:gd name="T36" fmla="*/ 0 w 271"/>
                <a:gd name="T37" fmla="*/ 151 h 278"/>
                <a:gd name="T38" fmla="*/ 48 w 271"/>
                <a:gd name="T39" fmla="*/ 158 h 278"/>
                <a:gd name="T40" fmla="*/ 62 w 271"/>
                <a:gd name="T41" fmla="*/ 156 h 278"/>
                <a:gd name="T42" fmla="*/ 96 w 271"/>
                <a:gd name="T43" fmla="*/ 150 h 278"/>
                <a:gd name="T44" fmla="*/ 101 w 271"/>
                <a:gd name="T45" fmla="*/ 120 h 278"/>
                <a:gd name="T46" fmla="*/ 115 w 271"/>
                <a:gd name="T47" fmla="*/ 114 h 278"/>
                <a:gd name="T48" fmla="*/ 135 w 271"/>
                <a:gd name="T49" fmla="*/ 114 h 278"/>
                <a:gd name="T50" fmla="*/ 137 w 271"/>
                <a:gd name="T51" fmla="*/ 95 h 278"/>
                <a:gd name="T52" fmla="*/ 152 w 271"/>
                <a:gd name="T53" fmla="*/ 78 h 278"/>
                <a:gd name="T54" fmla="*/ 158 w 271"/>
                <a:gd name="T55" fmla="*/ 65 h 278"/>
                <a:gd name="T56" fmla="*/ 159 w 271"/>
                <a:gd name="T57" fmla="*/ 49 h 278"/>
                <a:gd name="T58" fmla="*/ 161 w 271"/>
                <a:gd name="T59" fmla="*/ 30 h 278"/>
                <a:gd name="T60" fmla="*/ 163 w 271"/>
                <a:gd name="T61" fmla="*/ 12 h 278"/>
                <a:gd name="T62" fmla="*/ 199 w 271"/>
                <a:gd name="T63" fmla="*/ 6 h 278"/>
                <a:gd name="T64" fmla="*/ 216 w 271"/>
                <a:gd name="T65"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 h="278">
                  <a:moveTo>
                    <a:pt x="216" y="0"/>
                  </a:moveTo>
                  <a:lnTo>
                    <a:pt x="232" y="9"/>
                  </a:lnTo>
                  <a:lnTo>
                    <a:pt x="241" y="25"/>
                  </a:lnTo>
                  <a:lnTo>
                    <a:pt x="271" y="33"/>
                  </a:lnTo>
                  <a:lnTo>
                    <a:pt x="259" y="51"/>
                  </a:lnTo>
                  <a:lnTo>
                    <a:pt x="241" y="54"/>
                  </a:lnTo>
                  <a:lnTo>
                    <a:pt x="213" y="49"/>
                  </a:lnTo>
                  <a:lnTo>
                    <a:pt x="207" y="58"/>
                  </a:lnTo>
                  <a:lnTo>
                    <a:pt x="217" y="76"/>
                  </a:lnTo>
                  <a:lnTo>
                    <a:pt x="226" y="90"/>
                  </a:lnTo>
                  <a:lnTo>
                    <a:pt x="243" y="100"/>
                  </a:lnTo>
                  <a:lnTo>
                    <a:pt x="230" y="112"/>
                  </a:lnTo>
                  <a:lnTo>
                    <a:pt x="234" y="127"/>
                  </a:lnTo>
                  <a:lnTo>
                    <a:pt x="221" y="148"/>
                  </a:lnTo>
                  <a:lnTo>
                    <a:pt x="214" y="169"/>
                  </a:lnTo>
                  <a:lnTo>
                    <a:pt x="199" y="191"/>
                  </a:lnTo>
                  <a:lnTo>
                    <a:pt x="178" y="189"/>
                  </a:lnTo>
                  <a:lnTo>
                    <a:pt x="162" y="211"/>
                  </a:lnTo>
                  <a:lnTo>
                    <a:pt x="176" y="220"/>
                  </a:lnTo>
                  <a:lnTo>
                    <a:pt x="180" y="236"/>
                  </a:lnTo>
                  <a:lnTo>
                    <a:pt x="192" y="246"/>
                  </a:lnTo>
                  <a:lnTo>
                    <a:pt x="198" y="265"/>
                  </a:lnTo>
                  <a:lnTo>
                    <a:pt x="159" y="264"/>
                  </a:lnTo>
                  <a:lnTo>
                    <a:pt x="149" y="278"/>
                  </a:lnTo>
                  <a:lnTo>
                    <a:pt x="135" y="273"/>
                  </a:lnTo>
                  <a:lnTo>
                    <a:pt x="127" y="258"/>
                  </a:lnTo>
                  <a:lnTo>
                    <a:pt x="111" y="242"/>
                  </a:lnTo>
                  <a:lnTo>
                    <a:pt x="79" y="246"/>
                  </a:lnTo>
                  <a:lnTo>
                    <a:pt x="50" y="246"/>
                  </a:lnTo>
                  <a:lnTo>
                    <a:pt x="25" y="249"/>
                  </a:lnTo>
                  <a:lnTo>
                    <a:pt x="29" y="225"/>
                  </a:lnTo>
                  <a:lnTo>
                    <a:pt x="53" y="214"/>
                  </a:lnTo>
                  <a:lnTo>
                    <a:pt x="50" y="205"/>
                  </a:lnTo>
                  <a:lnTo>
                    <a:pt x="41" y="202"/>
                  </a:lnTo>
                  <a:lnTo>
                    <a:pt x="38" y="183"/>
                  </a:lnTo>
                  <a:lnTo>
                    <a:pt x="19" y="174"/>
                  </a:lnTo>
                  <a:lnTo>
                    <a:pt x="10" y="162"/>
                  </a:lnTo>
                  <a:lnTo>
                    <a:pt x="0" y="151"/>
                  </a:lnTo>
                  <a:lnTo>
                    <a:pt x="31" y="161"/>
                  </a:lnTo>
                  <a:lnTo>
                    <a:pt x="48" y="158"/>
                  </a:lnTo>
                  <a:lnTo>
                    <a:pt x="59" y="161"/>
                  </a:lnTo>
                  <a:lnTo>
                    <a:pt x="62" y="156"/>
                  </a:lnTo>
                  <a:lnTo>
                    <a:pt x="75" y="158"/>
                  </a:lnTo>
                  <a:lnTo>
                    <a:pt x="96" y="150"/>
                  </a:lnTo>
                  <a:lnTo>
                    <a:pt x="93" y="132"/>
                  </a:lnTo>
                  <a:lnTo>
                    <a:pt x="101" y="120"/>
                  </a:lnTo>
                  <a:lnTo>
                    <a:pt x="114" y="120"/>
                  </a:lnTo>
                  <a:lnTo>
                    <a:pt x="115" y="114"/>
                  </a:lnTo>
                  <a:lnTo>
                    <a:pt x="128" y="112"/>
                  </a:lnTo>
                  <a:lnTo>
                    <a:pt x="135" y="114"/>
                  </a:lnTo>
                  <a:lnTo>
                    <a:pt x="140" y="108"/>
                  </a:lnTo>
                  <a:lnTo>
                    <a:pt x="137" y="95"/>
                  </a:lnTo>
                  <a:lnTo>
                    <a:pt x="142" y="83"/>
                  </a:lnTo>
                  <a:lnTo>
                    <a:pt x="152" y="78"/>
                  </a:lnTo>
                  <a:lnTo>
                    <a:pt x="142" y="64"/>
                  </a:lnTo>
                  <a:lnTo>
                    <a:pt x="158" y="65"/>
                  </a:lnTo>
                  <a:lnTo>
                    <a:pt x="162" y="57"/>
                  </a:lnTo>
                  <a:lnTo>
                    <a:pt x="159" y="49"/>
                  </a:lnTo>
                  <a:lnTo>
                    <a:pt x="165" y="41"/>
                  </a:lnTo>
                  <a:lnTo>
                    <a:pt x="161" y="30"/>
                  </a:lnTo>
                  <a:lnTo>
                    <a:pt x="155" y="22"/>
                  </a:lnTo>
                  <a:lnTo>
                    <a:pt x="163" y="12"/>
                  </a:lnTo>
                  <a:lnTo>
                    <a:pt x="180" y="8"/>
                  </a:lnTo>
                  <a:lnTo>
                    <a:pt x="199" y="6"/>
                  </a:lnTo>
                  <a:lnTo>
                    <a:pt x="207" y="2"/>
                  </a:lnTo>
                  <a:lnTo>
                    <a:pt x="216" y="0"/>
                  </a:lnTo>
                  <a:close/>
                </a:path>
              </a:pathLst>
            </a:custGeom>
            <a:solidFill>
              <a:schemeClr val="accent2"/>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sp>
          <p:nvSpPr>
            <p:cNvPr id="91" name="Freeform 146">
              <a:extLst>
                <a:ext uri="{FF2B5EF4-FFF2-40B4-BE49-F238E27FC236}">
                  <a16:creationId xmlns:a16="http://schemas.microsoft.com/office/drawing/2014/main" id="{F1846ADD-4A76-ED44-AE6E-00693827EC7A}"/>
                </a:ext>
              </a:extLst>
            </p:cNvPr>
            <p:cNvSpPr>
              <a:spLocks noEditPoints="1"/>
            </p:cNvSpPr>
            <p:nvPr/>
          </p:nvSpPr>
          <p:spPr bwMode="auto">
            <a:xfrm>
              <a:off x="11562524" y="6032597"/>
              <a:ext cx="701906" cy="1347280"/>
            </a:xfrm>
            <a:custGeom>
              <a:avLst/>
              <a:gdLst>
                <a:gd name="T0" fmla="*/ 252 w 710"/>
                <a:gd name="T1" fmla="*/ 24 h 1100"/>
                <a:gd name="T2" fmla="*/ 282 w 710"/>
                <a:gd name="T3" fmla="*/ 24 h 1100"/>
                <a:gd name="T4" fmla="*/ 311 w 710"/>
                <a:gd name="T5" fmla="*/ 120 h 1100"/>
                <a:gd name="T6" fmla="*/ 264 w 710"/>
                <a:gd name="T7" fmla="*/ 219 h 1100"/>
                <a:gd name="T8" fmla="*/ 288 w 710"/>
                <a:gd name="T9" fmla="*/ 355 h 1100"/>
                <a:gd name="T10" fmla="*/ 361 w 710"/>
                <a:gd name="T11" fmla="*/ 355 h 1100"/>
                <a:gd name="T12" fmla="*/ 459 w 710"/>
                <a:gd name="T13" fmla="*/ 448 h 1100"/>
                <a:gd name="T14" fmla="*/ 483 w 710"/>
                <a:gd name="T15" fmla="*/ 508 h 1100"/>
                <a:gd name="T16" fmla="*/ 387 w 710"/>
                <a:gd name="T17" fmla="*/ 421 h 1100"/>
                <a:gd name="T18" fmla="*/ 317 w 710"/>
                <a:gd name="T19" fmla="*/ 402 h 1100"/>
                <a:gd name="T20" fmla="*/ 212 w 710"/>
                <a:gd name="T21" fmla="*/ 395 h 1100"/>
                <a:gd name="T22" fmla="*/ 231 w 710"/>
                <a:gd name="T23" fmla="*/ 339 h 1100"/>
                <a:gd name="T24" fmla="*/ 201 w 710"/>
                <a:gd name="T25" fmla="*/ 350 h 1100"/>
                <a:gd name="T26" fmla="*/ 141 w 710"/>
                <a:gd name="T27" fmla="*/ 264 h 1100"/>
                <a:gd name="T28" fmla="*/ 160 w 710"/>
                <a:gd name="T29" fmla="*/ 210 h 1100"/>
                <a:gd name="T30" fmla="*/ 157 w 710"/>
                <a:gd name="T31" fmla="*/ 0 h 1100"/>
                <a:gd name="T32" fmla="*/ 287 w 710"/>
                <a:gd name="T33" fmla="*/ 463 h 1100"/>
                <a:gd name="T34" fmla="*/ 239 w 710"/>
                <a:gd name="T35" fmla="*/ 494 h 1100"/>
                <a:gd name="T36" fmla="*/ 257 w 710"/>
                <a:gd name="T37" fmla="*/ 432 h 1100"/>
                <a:gd name="T38" fmla="*/ 594 w 710"/>
                <a:gd name="T39" fmla="*/ 540 h 1100"/>
                <a:gd name="T40" fmla="*/ 565 w 710"/>
                <a:gd name="T41" fmla="*/ 612 h 1100"/>
                <a:gd name="T42" fmla="*/ 593 w 710"/>
                <a:gd name="T43" fmla="*/ 693 h 1100"/>
                <a:gd name="T44" fmla="*/ 550 w 710"/>
                <a:gd name="T45" fmla="*/ 653 h 1100"/>
                <a:gd name="T46" fmla="*/ 510 w 710"/>
                <a:gd name="T47" fmla="*/ 597 h 1100"/>
                <a:gd name="T48" fmla="*/ 550 w 710"/>
                <a:gd name="T49" fmla="*/ 571 h 1100"/>
                <a:gd name="T50" fmla="*/ 569 w 710"/>
                <a:gd name="T51" fmla="*/ 508 h 1100"/>
                <a:gd name="T52" fmla="*/ 325 w 710"/>
                <a:gd name="T53" fmla="*/ 563 h 1100"/>
                <a:gd name="T54" fmla="*/ 421 w 710"/>
                <a:gd name="T55" fmla="*/ 589 h 1100"/>
                <a:gd name="T56" fmla="*/ 392 w 710"/>
                <a:gd name="T57" fmla="*/ 661 h 1100"/>
                <a:gd name="T58" fmla="*/ 341 w 710"/>
                <a:gd name="T59" fmla="*/ 647 h 1100"/>
                <a:gd name="T60" fmla="*/ 325 w 710"/>
                <a:gd name="T61" fmla="*/ 563 h 1100"/>
                <a:gd name="T62" fmla="*/ 0 w 710"/>
                <a:gd name="T63" fmla="*/ 863 h 1100"/>
                <a:gd name="T64" fmla="*/ 82 w 710"/>
                <a:gd name="T65" fmla="*/ 751 h 1100"/>
                <a:gd name="T66" fmla="*/ 153 w 710"/>
                <a:gd name="T67" fmla="*/ 607 h 1100"/>
                <a:gd name="T68" fmla="*/ 128 w 710"/>
                <a:gd name="T69" fmla="*/ 724 h 1100"/>
                <a:gd name="T70" fmla="*/ 497 w 710"/>
                <a:gd name="T71" fmla="*/ 700 h 1100"/>
                <a:gd name="T72" fmla="*/ 454 w 710"/>
                <a:gd name="T73" fmla="*/ 782 h 1100"/>
                <a:gd name="T74" fmla="*/ 381 w 710"/>
                <a:gd name="T75" fmla="*/ 748 h 1100"/>
                <a:gd name="T76" fmla="*/ 411 w 710"/>
                <a:gd name="T77" fmla="*/ 702 h 1100"/>
                <a:gd name="T78" fmla="*/ 455 w 710"/>
                <a:gd name="T79" fmla="*/ 644 h 1100"/>
                <a:gd name="T80" fmla="*/ 496 w 710"/>
                <a:gd name="T81" fmla="*/ 619 h 1100"/>
                <a:gd name="T82" fmla="*/ 690 w 710"/>
                <a:gd name="T83" fmla="*/ 859 h 1100"/>
                <a:gd name="T84" fmla="*/ 710 w 710"/>
                <a:gd name="T85" fmla="*/ 963 h 1100"/>
                <a:gd name="T86" fmla="*/ 657 w 710"/>
                <a:gd name="T87" fmla="*/ 954 h 1100"/>
                <a:gd name="T88" fmla="*/ 652 w 710"/>
                <a:gd name="T89" fmla="*/ 1060 h 1100"/>
                <a:gd name="T90" fmla="*/ 542 w 710"/>
                <a:gd name="T91" fmla="*/ 1051 h 1100"/>
                <a:gd name="T92" fmla="*/ 537 w 710"/>
                <a:gd name="T93" fmla="*/ 949 h 1100"/>
                <a:gd name="T94" fmla="*/ 466 w 710"/>
                <a:gd name="T95" fmla="*/ 944 h 1100"/>
                <a:gd name="T96" fmla="*/ 378 w 710"/>
                <a:gd name="T97" fmla="*/ 988 h 1100"/>
                <a:gd name="T98" fmla="*/ 388 w 710"/>
                <a:gd name="T99" fmla="*/ 891 h 1100"/>
                <a:gd name="T100" fmla="*/ 472 w 710"/>
                <a:gd name="T101" fmla="*/ 835 h 1100"/>
                <a:gd name="T102" fmla="*/ 557 w 710"/>
                <a:gd name="T103" fmla="*/ 850 h 1100"/>
                <a:gd name="T104" fmla="*/ 619 w 710"/>
                <a:gd name="T105" fmla="*/ 810 h 1100"/>
                <a:gd name="T106" fmla="*/ 673 w 710"/>
                <a:gd name="T107" fmla="*/ 785 h 1100"/>
                <a:gd name="T108" fmla="*/ 690 w 710"/>
                <a:gd name="T109" fmla="*/ 859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10" h="1100">
                  <a:moveTo>
                    <a:pt x="202" y="0"/>
                  </a:moveTo>
                  <a:lnTo>
                    <a:pt x="252" y="24"/>
                  </a:lnTo>
                  <a:lnTo>
                    <a:pt x="271" y="2"/>
                  </a:lnTo>
                  <a:lnTo>
                    <a:pt x="282" y="24"/>
                  </a:lnTo>
                  <a:lnTo>
                    <a:pt x="276" y="59"/>
                  </a:lnTo>
                  <a:lnTo>
                    <a:pt x="311" y="120"/>
                  </a:lnTo>
                  <a:lnTo>
                    <a:pt x="303" y="191"/>
                  </a:lnTo>
                  <a:lnTo>
                    <a:pt x="264" y="219"/>
                  </a:lnTo>
                  <a:lnTo>
                    <a:pt x="262" y="288"/>
                  </a:lnTo>
                  <a:lnTo>
                    <a:pt x="288" y="355"/>
                  </a:lnTo>
                  <a:lnTo>
                    <a:pt x="329" y="365"/>
                  </a:lnTo>
                  <a:lnTo>
                    <a:pt x="361" y="355"/>
                  </a:lnTo>
                  <a:lnTo>
                    <a:pt x="460" y="402"/>
                  </a:lnTo>
                  <a:lnTo>
                    <a:pt x="459" y="448"/>
                  </a:lnTo>
                  <a:lnTo>
                    <a:pt x="486" y="469"/>
                  </a:lnTo>
                  <a:lnTo>
                    <a:pt x="483" y="508"/>
                  </a:lnTo>
                  <a:lnTo>
                    <a:pt x="420" y="466"/>
                  </a:lnTo>
                  <a:lnTo>
                    <a:pt x="387" y="421"/>
                  </a:lnTo>
                  <a:lnTo>
                    <a:pt x="371" y="453"/>
                  </a:lnTo>
                  <a:lnTo>
                    <a:pt x="317" y="402"/>
                  </a:lnTo>
                  <a:lnTo>
                    <a:pt x="251" y="414"/>
                  </a:lnTo>
                  <a:lnTo>
                    <a:pt x="212" y="395"/>
                  </a:lnTo>
                  <a:lnTo>
                    <a:pt x="211" y="360"/>
                  </a:lnTo>
                  <a:lnTo>
                    <a:pt x="231" y="339"/>
                  </a:lnTo>
                  <a:lnTo>
                    <a:pt x="206" y="319"/>
                  </a:lnTo>
                  <a:lnTo>
                    <a:pt x="201" y="350"/>
                  </a:lnTo>
                  <a:lnTo>
                    <a:pt x="157" y="301"/>
                  </a:lnTo>
                  <a:lnTo>
                    <a:pt x="141" y="264"/>
                  </a:lnTo>
                  <a:lnTo>
                    <a:pt x="126" y="182"/>
                  </a:lnTo>
                  <a:lnTo>
                    <a:pt x="160" y="210"/>
                  </a:lnTo>
                  <a:lnTo>
                    <a:pt x="146" y="77"/>
                  </a:lnTo>
                  <a:lnTo>
                    <a:pt x="157" y="0"/>
                  </a:lnTo>
                  <a:lnTo>
                    <a:pt x="202" y="0"/>
                  </a:lnTo>
                  <a:moveTo>
                    <a:pt x="287" y="463"/>
                  </a:moveTo>
                  <a:lnTo>
                    <a:pt x="276" y="536"/>
                  </a:lnTo>
                  <a:lnTo>
                    <a:pt x="239" y="494"/>
                  </a:lnTo>
                  <a:lnTo>
                    <a:pt x="193" y="429"/>
                  </a:lnTo>
                  <a:lnTo>
                    <a:pt x="257" y="432"/>
                  </a:lnTo>
                  <a:lnTo>
                    <a:pt x="287" y="463"/>
                  </a:lnTo>
                  <a:moveTo>
                    <a:pt x="594" y="540"/>
                  </a:moveTo>
                  <a:lnTo>
                    <a:pt x="625" y="635"/>
                  </a:lnTo>
                  <a:lnTo>
                    <a:pt x="565" y="612"/>
                  </a:lnTo>
                  <a:lnTo>
                    <a:pt x="570" y="641"/>
                  </a:lnTo>
                  <a:lnTo>
                    <a:pt x="593" y="693"/>
                  </a:lnTo>
                  <a:lnTo>
                    <a:pt x="559" y="712"/>
                  </a:lnTo>
                  <a:lnTo>
                    <a:pt x="550" y="653"/>
                  </a:lnTo>
                  <a:lnTo>
                    <a:pt x="527" y="648"/>
                  </a:lnTo>
                  <a:lnTo>
                    <a:pt x="510" y="597"/>
                  </a:lnTo>
                  <a:lnTo>
                    <a:pt x="555" y="603"/>
                  </a:lnTo>
                  <a:lnTo>
                    <a:pt x="550" y="571"/>
                  </a:lnTo>
                  <a:lnTo>
                    <a:pt x="497" y="506"/>
                  </a:lnTo>
                  <a:lnTo>
                    <a:pt x="569" y="508"/>
                  </a:lnTo>
                  <a:lnTo>
                    <a:pt x="594" y="540"/>
                  </a:lnTo>
                  <a:moveTo>
                    <a:pt x="325" y="563"/>
                  </a:moveTo>
                  <a:lnTo>
                    <a:pt x="373" y="589"/>
                  </a:lnTo>
                  <a:lnTo>
                    <a:pt x="421" y="589"/>
                  </a:lnTo>
                  <a:lnTo>
                    <a:pt x="423" y="625"/>
                  </a:lnTo>
                  <a:lnTo>
                    <a:pt x="392" y="661"/>
                  </a:lnTo>
                  <a:lnTo>
                    <a:pt x="347" y="686"/>
                  </a:lnTo>
                  <a:lnTo>
                    <a:pt x="341" y="647"/>
                  </a:lnTo>
                  <a:lnTo>
                    <a:pt x="341" y="603"/>
                  </a:lnTo>
                  <a:lnTo>
                    <a:pt x="325" y="563"/>
                  </a:lnTo>
                  <a:moveTo>
                    <a:pt x="94" y="782"/>
                  </a:moveTo>
                  <a:lnTo>
                    <a:pt x="0" y="863"/>
                  </a:lnTo>
                  <a:lnTo>
                    <a:pt x="32" y="803"/>
                  </a:lnTo>
                  <a:lnTo>
                    <a:pt x="82" y="751"/>
                  </a:lnTo>
                  <a:lnTo>
                    <a:pt x="122" y="692"/>
                  </a:lnTo>
                  <a:lnTo>
                    <a:pt x="153" y="607"/>
                  </a:lnTo>
                  <a:lnTo>
                    <a:pt x="173" y="677"/>
                  </a:lnTo>
                  <a:lnTo>
                    <a:pt x="128" y="724"/>
                  </a:lnTo>
                  <a:lnTo>
                    <a:pt x="94" y="782"/>
                  </a:lnTo>
                  <a:moveTo>
                    <a:pt x="497" y="700"/>
                  </a:moveTo>
                  <a:lnTo>
                    <a:pt x="473" y="728"/>
                  </a:lnTo>
                  <a:lnTo>
                    <a:pt x="454" y="782"/>
                  </a:lnTo>
                  <a:lnTo>
                    <a:pt x="433" y="807"/>
                  </a:lnTo>
                  <a:lnTo>
                    <a:pt x="381" y="748"/>
                  </a:lnTo>
                  <a:lnTo>
                    <a:pt x="395" y="726"/>
                  </a:lnTo>
                  <a:lnTo>
                    <a:pt x="411" y="702"/>
                  </a:lnTo>
                  <a:lnTo>
                    <a:pt x="414" y="649"/>
                  </a:lnTo>
                  <a:lnTo>
                    <a:pt x="455" y="644"/>
                  </a:lnTo>
                  <a:lnTo>
                    <a:pt x="449" y="701"/>
                  </a:lnTo>
                  <a:lnTo>
                    <a:pt x="496" y="619"/>
                  </a:lnTo>
                  <a:lnTo>
                    <a:pt x="497" y="700"/>
                  </a:lnTo>
                  <a:moveTo>
                    <a:pt x="690" y="859"/>
                  </a:moveTo>
                  <a:lnTo>
                    <a:pt x="702" y="916"/>
                  </a:lnTo>
                  <a:lnTo>
                    <a:pt x="710" y="963"/>
                  </a:lnTo>
                  <a:lnTo>
                    <a:pt x="690" y="1041"/>
                  </a:lnTo>
                  <a:lnTo>
                    <a:pt x="657" y="954"/>
                  </a:lnTo>
                  <a:lnTo>
                    <a:pt x="624" y="998"/>
                  </a:lnTo>
                  <a:lnTo>
                    <a:pt x="652" y="1060"/>
                  </a:lnTo>
                  <a:lnTo>
                    <a:pt x="633" y="1100"/>
                  </a:lnTo>
                  <a:lnTo>
                    <a:pt x="542" y="1051"/>
                  </a:lnTo>
                  <a:lnTo>
                    <a:pt x="517" y="989"/>
                  </a:lnTo>
                  <a:lnTo>
                    <a:pt x="537" y="949"/>
                  </a:lnTo>
                  <a:lnTo>
                    <a:pt x="487" y="908"/>
                  </a:lnTo>
                  <a:lnTo>
                    <a:pt x="466" y="944"/>
                  </a:lnTo>
                  <a:lnTo>
                    <a:pt x="430" y="940"/>
                  </a:lnTo>
                  <a:lnTo>
                    <a:pt x="378" y="988"/>
                  </a:lnTo>
                  <a:lnTo>
                    <a:pt x="364" y="963"/>
                  </a:lnTo>
                  <a:lnTo>
                    <a:pt x="388" y="891"/>
                  </a:lnTo>
                  <a:lnTo>
                    <a:pt x="433" y="867"/>
                  </a:lnTo>
                  <a:lnTo>
                    <a:pt x="472" y="835"/>
                  </a:lnTo>
                  <a:lnTo>
                    <a:pt x="501" y="874"/>
                  </a:lnTo>
                  <a:lnTo>
                    <a:pt x="557" y="850"/>
                  </a:lnTo>
                  <a:lnTo>
                    <a:pt x="566" y="812"/>
                  </a:lnTo>
                  <a:lnTo>
                    <a:pt x="619" y="810"/>
                  </a:lnTo>
                  <a:lnTo>
                    <a:pt x="608" y="744"/>
                  </a:lnTo>
                  <a:lnTo>
                    <a:pt x="673" y="785"/>
                  </a:lnTo>
                  <a:lnTo>
                    <a:pt x="683" y="828"/>
                  </a:lnTo>
                  <a:lnTo>
                    <a:pt x="690" y="859"/>
                  </a:lnTo>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92" name="Freeform 151">
              <a:extLst>
                <a:ext uri="{FF2B5EF4-FFF2-40B4-BE49-F238E27FC236}">
                  <a16:creationId xmlns:a16="http://schemas.microsoft.com/office/drawing/2014/main" id="{11044530-E4BF-D849-B1C4-B4270535DB49}"/>
                </a:ext>
              </a:extLst>
            </p:cNvPr>
            <p:cNvSpPr>
              <a:spLocks/>
            </p:cNvSpPr>
            <p:nvPr/>
          </p:nvSpPr>
          <p:spPr bwMode="auto">
            <a:xfrm>
              <a:off x="3744195" y="2277305"/>
              <a:ext cx="657274" cy="588179"/>
            </a:xfrm>
            <a:custGeom>
              <a:avLst/>
              <a:gdLst>
                <a:gd name="T0" fmla="*/ 18 w 162"/>
                <a:gd name="T1" fmla="*/ 75 h 117"/>
                <a:gd name="T2" fmla="*/ 11 w 162"/>
                <a:gd name="T3" fmla="*/ 62 h 117"/>
                <a:gd name="T4" fmla="*/ 11 w 162"/>
                <a:gd name="T5" fmla="*/ 55 h 117"/>
                <a:gd name="T6" fmla="*/ 6 w 162"/>
                <a:gd name="T7" fmla="*/ 44 h 117"/>
                <a:gd name="T8" fmla="*/ 0 w 162"/>
                <a:gd name="T9" fmla="*/ 37 h 117"/>
                <a:gd name="T10" fmla="*/ 4 w 162"/>
                <a:gd name="T11" fmla="*/ 32 h 117"/>
                <a:gd name="T12" fmla="*/ 0 w 162"/>
                <a:gd name="T13" fmla="*/ 22 h 117"/>
                <a:gd name="T14" fmla="*/ 10 w 162"/>
                <a:gd name="T15" fmla="*/ 16 h 117"/>
                <a:gd name="T16" fmla="*/ 33 w 162"/>
                <a:gd name="T17" fmla="*/ 7 h 117"/>
                <a:gd name="T18" fmla="*/ 52 w 162"/>
                <a:gd name="T19" fmla="*/ 0 h 117"/>
                <a:gd name="T20" fmla="*/ 67 w 162"/>
                <a:gd name="T21" fmla="*/ 3 h 117"/>
                <a:gd name="T22" fmla="*/ 69 w 162"/>
                <a:gd name="T23" fmla="*/ 8 h 117"/>
                <a:gd name="T24" fmla="*/ 84 w 162"/>
                <a:gd name="T25" fmla="*/ 8 h 117"/>
                <a:gd name="T26" fmla="*/ 103 w 162"/>
                <a:gd name="T27" fmla="*/ 10 h 117"/>
                <a:gd name="T28" fmla="*/ 132 w 162"/>
                <a:gd name="T29" fmla="*/ 10 h 117"/>
                <a:gd name="T30" fmla="*/ 140 w 162"/>
                <a:gd name="T31" fmla="*/ 12 h 117"/>
                <a:gd name="T32" fmla="*/ 145 w 162"/>
                <a:gd name="T33" fmla="*/ 18 h 117"/>
                <a:gd name="T34" fmla="*/ 147 w 162"/>
                <a:gd name="T35" fmla="*/ 27 h 117"/>
                <a:gd name="T36" fmla="*/ 152 w 162"/>
                <a:gd name="T37" fmla="*/ 35 h 117"/>
                <a:gd name="T38" fmla="*/ 153 w 162"/>
                <a:gd name="T39" fmla="*/ 43 h 117"/>
                <a:gd name="T40" fmla="*/ 144 w 162"/>
                <a:gd name="T41" fmla="*/ 47 h 117"/>
                <a:gd name="T42" fmla="*/ 150 w 162"/>
                <a:gd name="T43" fmla="*/ 56 h 117"/>
                <a:gd name="T44" fmla="*/ 152 w 162"/>
                <a:gd name="T45" fmla="*/ 65 h 117"/>
                <a:gd name="T46" fmla="*/ 162 w 162"/>
                <a:gd name="T47" fmla="*/ 83 h 117"/>
                <a:gd name="T48" fmla="*/ 161 w 162"/>
                <a:gd name="T49" fmla="*/ 89 h 117"/>
                <a:gd name="T50" fmla="*/ 154 w 162"/>
                <a:gd name="T51" fmla="*/ 91 h 117"/>
                <a:gd name="T52" fmla="*/ 141 w 162"/>
                <a:gd name="T53" fmla="*/ 108 h 117"/>
                <a:gd name="T54" fmla="*/ 146 w 162"/>
                <a:gd name="T55" fmla="*/ 117 h 117"/>
                <a:gd name="T56" fmla="*/ 143 w 162"/>
                <a:gd name="T57" fmla="*/ 116 h 117"/>
                <a:gd name="T58" fmla="*/ 127 w 162"/>
                <a:gd name="T59" fmla="*/ 108 h 117"/>
                <a:gd name="T60" fmla="*/ 115 w 162"/>
                <a:gd name="T61" fmla="*/ 110 h 117"/>
                <a:gd name="T62" fmla="*/ 107 w 162"/>
                <a:gd name="T63" fmla="*/ 109 h 117"/>
                <a:gd name="T64" fmla="*/ 98 w 162"/>
                <a:gd name="T65" fmla="*/ 113 h 117"/>
                <a:gd name="T66" fmla="*/ 90 w 162"/>
                <a:gd name="T67" fmla="*/ 106 h 117"/>
                <a:gd name="T68" fmla="*/ 83 w 162"/>
                <a:gd name="T69" fmla="*/ 109 h 117"/>
                <a:gd name="T70" fmla="*/ 82 w 162"/>
                <a:gd name="T71" fmla="*/ 107 h 117"/>
                <a:gd name="T72" fmla="*/ 74 w 162"/>
                <a:gd name="T73" fmla="*/ 97 h 117"/>
                <a:gd name="T74" fmla="*/ 62 w 162"/>
                <a:gd name="T75" fmla="*/ 96 h 117"/>
                <a:gd name="T76" fmla="*/ 60 w 162"/>
                <a:gd name="T77" fmla="*/ 90 h 117"/>
                <a:gd name="T78" fmla="*/ 49 w 162"/>
                <a:gd name="T79" fmla="*/ 88 h 117"/>
                <a:gd name="T80" fmla="*/ 47 w 162"/>
                <a:gd name="T81" fmla="*/ 93 h 117"/>
                <a:gd name="T82" fmla="*/ 38 w 162"/>
                <a:gd name="T83" fmla="*/ 89 h 117"/>
                <a:gd name="T84" fmla="*/ 38 w 162"/>
                <a:gd name="T85" fmla="*/ 83 h 117"/>
                <a:gd name="T86" fmla="*/ 26 w 162"/>
                <a:gd name="T87" fmla="*/ 81 h 117"/>
                <a:gd name="T88" fmla="*/ 18 w 162"/>
                <a:gd name="T89" fmla="*/ 7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117">
                  <a:moveTo>
                    <a:pt x="18" y="75"/>
                  </a:moveTo>
                  <a:lnTo>
                    <a:pt x="11" y="62"/>
                  </a:lnTo>
                  <a:lnTo>
                    <a:pt x="11" y="55"/>
                  </a:lnTo>
                  <a:lnTo>
                    <a:pt x="6" y="44"/>
                  </a:lnTo>
                  <a:lnTo>
                    <a:pt x="0" y="37"/>
                  </a:lnTo>
                  <a:lnTo>
                    <a:pt x="4" y="32"/>
                  </a:lnTo>
                  <a:lnTo>
                    <a:pt x="0" y="22"/>
                  </a:lnTo>
                  <a:lnTo>
                    <a:pt x="10" y="16"/>
                  </a:lnTo>
                  <a:lnTo>
                    <a:pt x="33" y="7"/>
                  </a:lnTo>
                  <a:lnTo>
                    <a:pt x="52" y="0"/>
                  </a:lnTo>
                  <a:lnTo>
                    <a:pt x="67" y="3"/>
                  </a:lnTo>
                  <a:lnTo>
                    <a:pt x="69" y="8"/>
                  </a:lnTo>
                  <a:lnTo>
                    <a:pt x="84" y="8"/>
                  </a:lnTo>
                  <a:lnTo>
                    <a:pt x="103" y="10"/>
                  </a:lnTo>
                  <a:lnTo>
                    <a:pt x="132" y="10"/>
                  </a:lnTo>
                  <a:lnTo>
                    <a:pt x="140" y="12"/>
                  </a:lnTo>
                  <a:lnTo>
                    <a:pt x="145" y="18"/>
                  </a:lnTo>
                  <a:lnTo>
                    <a:pt x="147" y="27"/>
                  </a:lnTo>
                  <a:lnTo>
                    <a:pt x="152" y="35"/>
                  </a:lnTo>
                  <a:lnTo>
                    <a:pt x="153" y="43"/>
                  </a:lnTo>
                  <a:lnTo>
                    <a:pt x="144" y="47"/>
                  </a:lnTo>
                  <a:lnTo>
                    <a:pt x="150" y="56"/>
                  </a:lnTo>
                  <a:lnTo>
                    <a:pt x="152" y="65"/>
                  </a:lnTo>
                  <a:lnTo>
                    <a:pt x="162" y="83"/>
                  </a:lnTo>
                  <a:lnTo>
                    <a:pt x="161" y="89"/>
                  </a:lnTo>
                  <a:lnTo>
                    <a:pt x="154" y="91"/>
                  </a:lnTo>
                  <a:lnTo>
                    <a:pt x="141" y="108"/>
                  </a:lnTo>
                  <a:lnTo>
                    <a:pt x="146" y="117"/>
                  </a:lnTo>
                  <a:lnTo>
                    <a:pt x="143" y="116"/>
                  </a:lnTo>
                  <a:lnTo>
                    <a:pt x="127" y="108"/>
                  </a:lnTo>
                  <a:lnTo>
                    <a:pt x="115" y="110"/>
                  </a:lnTo>
                  <a:lnTo>
                    <a:pt x="107" y="109"/>
                  </a:lnTo>
                  <a:lnTo>
                    <a:pt x="98" y="113"/>
                  </a:lnTo>
                  <a:lnTo>
                    <a:pt x="90" y="106"/>
                  </a:lnTo>
                  <a:lnTo>
                    <a:pt x="83" y="109"/>
                  </a:lnTo>
                  <a:lnTo>
                    <a:pt x="82" y="107"/>
                  </a:lnTo>
                  <a:lnTo>
                    <a:pt x="74" y="97"/>
                  </a:lnTo>
                  <a:lnTo>
                    <a:pt x="62" y="96"/>
                  </a:lnTo>
                  <a:lnTo>
                    <a:pt x="60" y="90"/>
                  </a:lnTo>
                  <a:lnTo>
                    <a:pt x="49" y="88"/>
                  </a:lnTo>
                  <a:lnTo>
                    <a:pt x="47" y="93"/>
                  </a:lnTo>
                  <a:lnTo>
                    <a:pt x="38" y="89"/>
                  </a:lnTo>
                  <a:lnTo>
                    <a:pt x="38" y="83"/>
                  </a:lnTo>
                  <a:lnTo>
                    <a:pt x="26" y="81"/>
                  </a:lnTo>
                  <a:lnTo>
                    <a:pt x="18" y="75"/>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93" name="Freeform 153">
              <a:extLst>
                <a:ext uri="{FF2B5EF4-FFF2-40B4-BE49-F238E27FC236}">
                  <a16:creationId xmlns:a16="http://schemas.microsoft.com/office/drawing/2014/main" id="{6C76ABFE-3671-4142-9975-36B70C6E354A}"/>
                </a:ext>
              </a:extLst>
            </p:cNvPr>
            <p:cNvSpPr>
              <a:spLocks/>
            </p:cNvSpPr>
            <p:nvPr/>
          </p:nvSpPr>
          <p:spPr bwMode="auto">
            <a:xfrm>
              <a:off x="11388062" y="3483824"/>
              <a:ext cx="344866" cy="552990"/>
            </a:xfrm>
            <a:custGeom>
              <a:avLst/>
              <a:gdLst>
                <a:gd name="T0" fmla="*/ 81 w 85"/>
                <a:gd name="T1" fmla="*/ 12 h 110"/>
                <a:gd name="T2" fmla="*/ 85 w 85"/>
                <a:gd name="T3" fmla="*/ 16 h 110"/>
                <a:gd name="T4" fmla="*/ 78 w 85"/>
                <a:gd name="T5" fmla="*/ 14 h 110"/>
                <a:gd name="T6" fmla="*/ 75 w 85"/>
                <a:gd name="T7" fmla="*/ 21 h 110"/>
                <a:gd name="T8" fmla="*/ 74 w 85"/>
                <a:gd name="T9" fmla="*/ 28 h 110"/>
                <a:gd name="T10" fmla="*/ 82 w 85"/>
                <a:gd name="T11" fmla="*/ 43 h 110"/>
                <a:gd name="T12" fmla="*/ 76 w 85"/>
                <a:gd name="T13" fmla="*/ 48 h 110"/>
                <a:gd name="T14" fmla="*/ 75 w 85"/>
                <a:gd name="T15" fmla="*/ 52 h 110"/>
                <a:gd name="T16" fmla="*/ 72 w 85"/>
                <a:gd name="T17" fmla="*/ 58 h 110"/>
                <a:gd name="T18" fmla="*/ 62 w 85"/>
                <a:gd name="T19" fmla="*/ 61 h 110"/>
                <a:gd name="T20" fmla="*/ 58 w 85"/>
                <a:gd name="T21" fmla="*/ 66 h 110"/>
                <a:gd name="T22" fmla="*/ 61 w 85"/>
                <a:gd name="T23" fmla="*/ 75 h 110"/>
                <a:gd name="T24" fmla="*/ 61 w 85"/>
                <a:gd name="T25" fmla="*/ 78 h 110"/>
                <a:gd name="T26" fmla="*/ 69 w 85"/>
                <a:gd name="T27" fmla="*/ 81 h 110"/>
                <a:gd name="T28" fmla="*/ 83 w 85"/>
                <a:gd name="T29" fmla="*/ 90 h 110"/>
                <a:gd name="T30" fmla="*/ 83 w 85"/>
                <a:gd name="T31" fmla="*/ 95 h 110"/>
                <a:gd name="T32" fmla="*/ 76 w 85"/>
                <a:gd name="T33" fmla="*/ 96 h 110"/>
                <a:gd name="T34" fmla="*/ 65 w 85"/>
                <a:gd name="T35" fmla="*/ 97 h 110"/>
                <a:gd name="T36" fmla="*/ 62 w 85"/>
                <a:gd name="T37" fmla="*/ 107 h 110"/>
                <a:gd name="T38" fmla="*/ 55 w 85"/>
                <a:gd name="T39" fmla="*/ 106 h 110"/>
                <a:gd name="T40" fmla="*/ 54 w 85"/>
                <a:gd name="T41" fmla="*/ 108 h 110"/>
                <a:gd name="T42" fmla="*/ 44 w 85"/>
                <a:gd name="T43" fmla="*/ 104 h 110"/>
                <a:gd name="T44" fmla="*/ 44 w 85"/>
                <a:gd name="T45" fmla="*/ 108 h 110"/>
                <a:gd name="T46" fmla="*/ 40 w 85"/>
                <a:gd name="T47" fmla="*/ 110 h 110"/>
                <a:gd name="T48" fmla="*/ 37 w 85"/>
                <a:gd name="T49" fmla="*/ 106 h 110"/>
                <a:gd name="T50" fmla="*/ 32 w 85"/>
                <a:gd name="T51" fmla="*/ 104 h 110"/>
                <a:gd name="T52" fmla="*/ 26 w 85"/>
                <a:gd name="T53" fmla="*/ 100 h 110"/>
                <a:gd name="T54" fmla="*/ 26 w 85"/>
                <a:gd name="T55" fmla="*/ 91 h 110"/>
                <a:gd name="T56" fmla="*/ 29 w 85"/>
                <a:gd name="T57" fmla="*/ 89 h 110"/>
                <a:gd name="T58" fmla="*/ 26 w 85"/>
                <a:gd name="T59" fmla="*/ 85 h 110"/>
                <a:gd name="T60" fmla="*/ 25 w 85"/>
                <a:gd name="T61" fmla="*/ 74 h 110"/>
                <a:gd name="T62" fmla="*/ 22 w 85"/>
                <a:gd name="T63" fmla="*/ 71 h 110"/>
                <a:gd name="T64" fmla="*/ 11 w 85"/>
                <a:gd name="T65" fmla="*/ 68 h 110"/>
                <a:gd name="T66" fmla="*/ 0 w 85"/>
                <a:gd name="T67" fmla="*/ 63 h 110"/>
                <a:gd name="T68" fmla="*/ 8 w 85"/>
                <a:gd name="T69" fmla="*/ 50 h 110"/>
                <a:gd name="T70" fmla="*/ 20 w 85"/>
                <a:gd name="T71" fmla="*/ 39 h 110"/>
                <a:gd name="T72" fmla="*/ 24 w 85"/>
                <a:gd name="T73" fmla="*/ 24 h 110"/>
                <a:gd name="T74" fmla="*/ 36 w 85"/>
                <a:gd name="T75" fmla="*/ 31 h 110"/>
                <a:gd name="T76" fmla="*/ 51 w 85"/>
                <a:gd name="T77" fmla="*/ 31 h 110"/>
                <a:gd name="T78" fmla="*/ 42 w 85"/>
                <a:gd name="T79" fmla="*/ 20 h 110"/>
                <a:gd name="T80" fmla="*/ 63 w 85"/>
                <a:gd name="T81" fmla="*/ 11 h 110"/>
                <a:gd name="T82" fmla="*/ 63 w 85"/>
                <a:gd name="T83" fmla="*/ 0 h 110"/>
                <a:gd name="T84" fmla="*/ 81 w 85"/>
                <a:gd name="T85" fmla="*/ 1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5" h="110">
                  <a:moveTo>
                    <a:pt x="81" y="12"/>
                  </a:moveTo>
                  <a:lnTo>
                    <a:pt x="85" y="16"/>
                  </a:lnTo>
                  <a:lnTo>
                    <a:pt x="78" y="14"/>
                  </a:lnTo>
                  <a:lnTo>
                    <a:pt x="75" y="21"/>
                  </a:lnTo>
                  <a:lnTo>
                    <a:pt x="74" y="28"/>
                  </a:lnTo>
                  <a:lnTo>
                    <a:pt x="82" y="43"/>
                  </a:lnTo>
                  <a:lnTo>
                    <a:pt x="76" y="48"/>
                  </a:lnTo>
                  <a:lnTo>
                    <a:pt x="75" y="52"/>
                  </a:lnTo>
                  <a:lnTo>
                    <a:pt x="72" y="58"/>
                  </a:lnTo>
                  <a:lnTo>
                    <a:pt x="62" y="61"/>
                  </a:lnTo>
                  <a:lnTo>
                    <a:pt x="58" y="66"/>
                  </a:lnTo>
                  <a:lnTo>
                    <a:pt x="61" y="75"/>
                  </a:lnTo>
                  <a:lnTo>
                    <a:pt x="61" y="78"/>
                  </a:lnTo>
                  <a:lnTo>
                    <a:pt x="69" y="81"/>
                  </a:lnTo>
                  <a:lnTo>
                    <a:pt x="83" y="90"/>
                  </a:lnTo>
                  <a:lnTo>
                    <a:pt x="83" y="95"/>
                  </a:lnTo>
                  <a:lnTo>
                    <a:pt x="76" y="96"/>
                  </a:lnTo>
                  <a:lnTo>
                    <a:pt x="65" y="97"/>
                  </a:lnTo>
                  <a:lnTo>
                    <a:pt x="62" y="107"/>
                  </a:lnTo>
                  <a:lnTo>
                    <a:pt x="55" y="106"/>
                  </a:lnTo>
                  <a:lnTo>
                    <a:pt x="54" y="108"/>
                  </a:lnTo>
                  <a:lnTo>
                    <a:pt x="44" y="104"/>
                  </a:lnTo>
                  <a:lnTo>
                    <a:pt x="44" y="108"/>
                  </a:lnTo>
                  <a:lnTo>
                    <a:pt x="40" y="110"/>
                  </a:lnTo>
                  <a:lnTo>
                    <a:pt x="37" y="106"/>
                  </a:lnTo>
                  <a:lnTo>
                    <a:pt x="32" y="104"/>
                  </a:lnTo>
                  <a:lnTo>
                    <a:pt x="26" y="100"/>
                  </a:lnTo>
                  <a:lnTo>
                    <a:pt x="26" y="91"/>
                  </a:lnTo>
                  <a:lnTo>
                    <a:pt x="29" y="89"/>
                  </a:lnTo>
                  <a:lnTo>
                    <a:pt x="26" y="85"/>
                  </a:lnTo>
                  <a:lnTo>
                    <a:pt x="25" y="74"/>
                  </a:lnTo>
                  <a:lnTo>
                    <a:pt x="22" y="71"/>
                  </a:lnTo>
                  <a:lnTo>
                    <a:pt x="11" y="68"/>
                  </a:lnTo>
                  <a:lnTo>
                    <a:pt x="0" y="63"/>
                  </a:lnTo>
                  <a:lnTo>
                    <a:pt x="8" y="50"/>
                  </a:lnTo>
                  <a:lnTo>
                    <a:pt x="20" y="39"/>
                  </a:lnTo>
                  <a:lnTo>
                    <a:pt x="24" y="24"/>
                  </a:lnTo>
                  <a:lnTo>
                    <a:pt x="36" y="31"/>
                  </a:lnTo>
                  <a:lnTo>
                    <a:pt x="51" y="31"/>
                  </a:lnTo>
                  <a:lnTo>
                    <a:pt x="42" y="20"/>
                  </a:lnTo>
                  <a:lnTo>
                    <a:pt x="63" y="11"/>
                  </a:lnTo>
                  <a:lnTo>
                    <a:pt x="63" y="0"/>
                  </a:lnTo>
                  <a:lnTo>
                    <a:pt x="81" y="12"/>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94" name="Freeform 154">
              <a:extLst>
                <a:ext uri="{FF2B5EF4-FFF2-40B4-BE49-F238E27FC236}">
                  <a16:creationId xmlns:a16="http://schemas.microsoft.com/office/drawing/2014/main" id="{687E7886-D967-8C47-A586-E2382F9CF06A}"/>
                </a:ext>
              </a:extLst>
            </p:cNvPr>
            <p:cNvSpPr>
              <a:spLocks/>
            </p:cNvSpPr>
            <p:nvPr/>
          </p:nvSpPr>
          <p:spPr bwMode="auto">
            <a:xfrm>
              <a:off x="2194322" y="3554202"/>
              <a:ext cx="223151" cy="568070"/>
            </a:xfrm>
            <a:custGeom>
              <a:avLst/>
              <a:gdLst>
                <a:gd name="T0" fmla="*/ 11 w 55"/>
                <a:gd name="T1" fmla="*/ 9 h 113"/>
                <a:gd name="T2" fmla="*/ 17 w 55"/>
                <a:gd name="T3" fmla="*/ 3 h 113"/>
                <a:gd name="T4" fmla="*/ 24 w 55"/>
                <a:gd name="T5" fmla="*/ 0 h 113"/>
                <a:gd name="T6" fmla="*/ 28 w 55"/>
                <a:gd name="T7" fmla="*/ 10 h 113"/>
                <a:gd name="T8" fmla="*/ 38 w 55"/>
                <a:gd name="T9" fmla="*/ 10 h 113"/>
                <a:gd name="T10" fmla="*/ 41 w 55"/>
                <a:gd name="T11" fmla="*/ 8 h 113"/>
                <a:gd name="T12" fmla="*/ 50 w 55"/>
                <a:gd name="T13" fmla="*/ 9 h 113"/>
                <a:gd name="T14" fmla="*/ 55 w 55"/>
                <a:gd name="T15" fmla="*/ 19 h 113"/>
                <a:gd name="T16" fmla="*/ 47 w 55"/>
                <a:gd name="T17" fmla="*/ 25 h 113"/>
                <a:gd name="T18" fmla="*/ 46 w 55"/>
                <a:gd name="T19" fmla="*/ 41 h 113"/>
                <a:gd name="T20" fmla="*/ 43 w 55"/>
                <a:gd name="T21" fmla="*/ 44 h 113"/>
                <a:gd name="T22" fmla="*/ 43 w 55"/>
                <a:gd name="T23" fmla="*/ 53 h 113"/>
                <a:gd name="T24" fmla="*/ 35 w 55"/>
                <a:gd name="T25" fmla="*/ 55 h 113"/>
                <a:gd name="T26" fmla="*/ 42 w 55"/>
                <a:gd name="T27" fmla="*/ 67 h 113"/>
                <a:gd name="T28" fmla="*/ 37 w 55"/>
                <a:gd name="T29" fmla="*/ 81 h 113"/>
                <a:gd name="T30" fmla="*/ 42 w 55"/>
                <a:gd name="T31" fmla="*/ 87 h 113"/>
                <a:gd name="T32" fmla="*/ 40 w 55"/>
                <a:gd name="T33" fmla="*/ 93 h 113"/>
                <a:gd name="T34" fmla="*/ 33 w 55"/>
                <a:gd name="T35" fmla="*/ 100 h 113"/>
                <a:gd name="T36" fmla="*/ 35 w 55"/>
                <a:gd name="T37" fmla="*/ 107 h 113"/>
                <a:gd name="T38" fmla="*/ 28 w 55"/>
                <a:gd name="T39" fmla="*/ 113 h 113"/>
                <a:gd name="T40" fmla="*/ 19 w 55"/>
                <a:gd name="T41" fmla="*/ 110 h 113"/>
                <a:gd name="T42" fmla="*/ 9 w 55"/>
                <a:gd name="T43" fmla="*/ 112 h 113"/>
                <a:gd name="T44" fmla="*/ 13 w 55"/>
                <a:gd name="T45" fmla="*/ 96 h 113"/>
                <a:gd name="T46" fmla="*/ 11 w 55"/>
                <a:gd name="T47" fmla="*/ 83 h 113"/>
                <a:gd name="T48" fmla="*/ 4 w 55"/>
                <a:gd name="T49" fmla="*/ 81 h 113"/>
                <a:gd name="T50" fmla="*/ 0 w 55"/>
                <a:gd name="T51" fmla="*/ 73 h 113"/>
                <a:gd name="T52" fmla="*/ 2 w 55"/>
                <a:gd name="T53" fmla="*/ 60 h 113"/>
                <a:gd name="T54" fmla="*/ 9 w 55"/>
                <a:gd name="T55" fmla="*/ 52 h 113"/>
                <a:gd name="T56" fmla="*/ 10 w 55"/>
                <a:gd name="T57" fmla="*/ 44 h 113"/>
                <a:gd name="T58" fmla="*/ 14 w 55"/>
                <a:gd name="T59" fmla="*/ 32 h 113"/>
                <a:gd name="T60" fmla="*/ 14 w 55"/>
                <a:gd name="T61" fmla="*/ 23 h 113"/>
                <a:gd name="T62" fmla="*/ 11 w 55"/>
                <a:gd name="T63" fmla="*/ 16 h 113"/>
                <a:gd name="T64" fmla="*/ 11 w 55"/>
                <a:gd name="T65" fmla="*/ 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113">
                  <a:moveTo>
                    <a:pt x="11" y="9"/>
                  </a:moveTo>
                  <a:lnTo>
                    <a:pt x="17" y="3"/>
                  </a:lnTo>
                  <a:lnTo>
                    <a:pt x="24" y="0"/>
                  </a:lnTo>
                  <a:lnTo>
                    <a:pt x="28" y="10"/>
                  </a:lnTo>
                  <a:lnTo>
                    <a:pt x="38" y="10"/>
                  </a:lnTo>
                  <a:lnTo>
                    <a:pt x="41" y="8"/>
                  </a:lnTo>
                  <a:lnTo>
                    <a:pt x="50" y="9"/>
                  </a:lnTo>
                  <a:lnTo>
                    <a:pt x="55" y="19"/>
                  </a:lnTo>
                  <a:lnTo>
                    <a:pt x="47" y="25"/>
                  </a:lnTo>
                  <a:lnTo>
                    <a:pt x="46" y="41"/>
                  </a:lnTo>
                  <a:lnTo>
                    <a:pt x="43" y="44"/>
                  </a:lnTo>
                  <a:lnTo>
                    <a:pt x="43" y="53"/>
                  </a:lnTo>
                  <a:lnTo>
                    <a:pt x="35" y="55"/>
                  </a:lnTo>
                  <a:lnTo>
                    <a:pt x="42" y="67"/>
                  </a:lnTo>
                  <a:lnTo>
                    <a:pt x="37" y="81"/>
                  </a:lnTo>
                  <a:lnTo>
                    <a:pt x="42" y="87"/>
                  </a:lnTo>
                  <a:lnTo>
                    <a:pt x="40" y="93"/>
                  </a:lnTo>
                  <a:lnTo>
                    <a:pt x="33" y="100"/>
                  </a:lnTo>
                  <a:lnTo>
                    <a:pt x="35" y="107"/>
                  </a:lnTo>
                  <a:lnTo>
                    <a:pt x="28" y="113"/>
                  </a:lnTo>
                  <a:lnTo>
                    <a:pt x="19" y="110"/>
                  </a:lnTo>
                  <a:lnTo>
                    <a:pt x="9" y="112"/>
                  </a:lnTo>
                  <a:lnTo>
                    <a:pt x="13" y="96"/>
                  </a:lnTo>
                  <a:lnTo>
                    <a:pt x="11" y="83"/>
                  </a:lnTo>
                  <a:lnTo>
                    <a:pt x="4" y="81"/>
                  </a:lnTo>
                  <a:lnTo>
                    <a:pt x="0" y="73"/>
                  </a:lnTo>
                  <a:lnTo>
                    <a:pt x="2" y="60"/>
                  </a:lnTo>
                  <a:lnTo>
                    <a:pt x="9" y="52"/>
                  </a:lnTo>
                  <a:lnTo>
                    <a:pt x="10" y="44"/>
                  </a:lnTo>
                  <a:lnTo>
                    <a:pt x="14" y="32"/>
                  </a:lnTo>
                  <a:lnTo>
                    <a:pt x="14" y="23"/>
                  </a:lnTo>
                  <a:lnTo>
                    <a:pt x="11" y="16"/>
                  </a:lnTo>
                  <a:lnTo>
                    <a:pt x="11" y="9"/>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95" name="Freeform 156">
              <a:extLst>
                <a:ext uri="{FF2B5EF4-FFF2-40B4-BE49-F238E27FC236}">
                  <a16:creationId xmlns:a16="http://schemas.microsoft.com/office/drawing/2014/main" id="{2C08B20A-7FC6-EF42-98EF-4B8448A7BB9F}"/>
                </a:ext>
              </a:extLst>
            </p:cNvPr>
            <p:cNvSpPr>
              <a:spLocks/>
            </p:cNvSpPr>
            <p:nvPr/>
          </p:nvSpPr>
          <p:spPr bwMode="auto">
            <a:xfrm>
              <a:off x="5334638" y="4569690"/>
              <a:ext cx="44630" cy="120652"/>
            </a:xfrm>
            <a:custGeom>
              <a:avLst/>
              <a:gdLst>
                <a:gd name="T0" fmla="*/ 9 w 11"/>
                <a:gd name="T1" fmla="*/ 3 h 24"/>
                <a:gd name="T2" fmla="*/ 11 w 11"/>
                <a:gd name="T3" fmla="*/ 15 h 24"/>
                <a:gd name="T4" fmla="*/ 9 w 11"/>
                <a:gd name="T5" fmla="*/ 21 h 24"/>
                <a:gd name="T6" fmla="*/ 1 w 11"/>
                <a:gd name="T7" fmla="*/ 24 h 24"/>
                <a:gd name="T8" fmla="*/ 1 w 11"/>
                <a:gd name="T9" fmla="*/ 19 h 24"/>
                <a:gd name="T10" fmla="*/ 5 w 11"/>
                <a:gd name="T11" fmla="*/ 16 h 24"/>
                <a:gd name="T12" fmla="*/ 0 w 11"/>
                <a:gd name="T13" fmla="*/ 14 h 24"/>
                <a:gd name="T14" fmla="*/ 3 w 11"/>
                <a:gd name="T15" fmla="*/ 0 h 24"/>
                <a:gd name="T16" fmla="*/ 9 w 11"/>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4">
                  <a:moveTo>
                    <a:pt x="9" y="3"/>
                  </a:moveTo>
                  <a:lnTo>
                    <a:pt x="11" y="15"/>
                  </a:lnTo>
                  <a:lnTo>
                    <a:pt x="9" y="21"/>
                  </a:lnTo>
                  <a:lnTo>
                    <a:pt x="1" y="24"/>
                  </a:lnTo>
                  <a:lnTo>
                    <a:pt x="1" y="19"/>
                  </a:lnTo>
                  <a:lnTo>
                    <a:pt x="5" y="16"/>
                  </a:lnTo>
                  <a:lnTo>
                    <a:pt x="0" y="14"/>
                  </a:lnTo>
                  <a:lnTo>
                    <a:pt x="3" y="0"/>
                  </a:lnTo>
                  <a:lnTo>
                    <a:pt x="9" y="3"/>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96" name="Freeform 157">
              <a:extLst>
                <a:ext uri="{FF2B5EF4-FFF2-40B4-BE49-F238E27FC236}">
                  <a16:creationId xmlns:a16="http://schemas.microsoft.com/office/drawing/2014/main" id="{EB69828F-B23E-4444-AE6A-AE6A13A229F4}"/>
                </a:ext>
              </a:extLst>
            </p:cNvPr>
            <p:cNvSpPr>
              <a:spLocks/>
            </p:cNvSpPr>
            <p:nvPr/>
          </p:nvSpPr>
          <p:spPr bwMode="auto">
            <a:xfrm>
              <a:off x="6523411" y="5238307"/>
              <a:ext cx="68974" cy="160870"/>
            </a:xfrm>
            <a:custGeom>
              <a:avLst/>
              <a:gdLst>
                <a:gd name="T0" fmla="*/ 3 w 17"/>
                <a:gd name="T1" fmla="*/ 28 h 32"/>
                <a:gd name="T2" fmla="*/ 0 w 17"/>
                <a:gd name="T3" fmla="*/ 13 h 32"/>
                <a:gd name="T4" fmla="*/ 4 w 17"/>
                <a:gd name="T5" fmla="*/ 2 h 32"/>
                <a:gd name="T6" fmla="*/ 9 w 17"/>
                <a:gd name="T7" fmla="*/ 0 h 32"/>
                <a:gd name="T8" fmla="*/ 15 w 17"/>
                <a:gd name="T9" fmla="*/ 7 h 32"/>
                <a:gd name="T10" fmla="*/ 17 w 17"/>
                <a:gd name="T11" fmla="*/ 18 h 32"/>
                <a:gd name="T12" fmla="*/ 14 w 17"/>
                <a:gd name="T13" fmla="*/ 31 h 32"/>
                <a:gd name="T14" fmla="*/ 9 w 17"/>
                <a:gd name="T15" fmla="*/ 32 h 32"/>
                <a:gd name="T16" fmla="*/ 3 w 17"/>
                <a:gd name="T17"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32">
                  <a:moveTo>
                    <a:pt x="3" y="28"/>
                  </a:moveTo>
                  <a:lnTo>
                    <a:pt x="0" y="13"/>
                  </a:lnTo>
                  <a:lnTo>
                    <a:pt x="4" y="2"/>
                  </a:lnTo>
                  <a:lnTo>
                    <a:pt x="9" y="0"/>
                  </a:lnTo>
                  <a:lnTo>
                    <a:pt x="15" y="7"/>
                  </a:lnTo>
                  <a:lnTo>
                    <a:pt x="17" y="18"/>
                  </a:lnTo>
                  <a:lnTo>
                    <a:pt x="14" y="31"/>
                  </a:lnTo>
                  <a:lnTo>
                    <a:pt x="9" y="32"/>
                  </a:lnTo>
                  <a:lnTo>
                    <a:pt x="3" y="28"/>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97" name="Freeform 158">
              <a:extLst>
                <a:ext uri="{FF2B5EF4-FFF2-40B4-BE49-F238E27FC236}">
                  <a16:creationId xmlns:a16="http://schemas.microsoft.com/office/drawing/2014/main" id="{52FF9FE8-3D38-4548-AE1C-19BA931AE2C0}"/>
                </a:ext>
              </a:extLst>
            </p:cNvPr>
            <p:cNvSpPr>
              <a:spLocks/>
            </p:cNvSpPr>
            <p:nvPr/>
          </p:nvSpPr>
          <p:spPr bwMode="auto">
            <a:xfrm>
              <a:off x="4194547" y="2945918"/>
              <a:ext cx="641047" cy="467527"/>
            </a:xfrm>
            <a:custGeom>
              <a:avLst/>
              <a:gdLst>
                <a:gd name="T0" fmla="*/ 37 w 158"/>
                <a:gd name="T1" fmla="*/ 7 h 93"/>
                <a:gd name="T2" fmla="*/ 44 w 158"/>
                <a:gd name="T3" fmla="*/ 3 h 93"/>
                <a:gd name="T4" fmla="*/ 54 w 158"/>
                <a:gd name="T5" fmla="*/ 5 h 93"/>
                <a:gd name="T6" fmla="*/ 64 w 158"/>
                <a:gd name="T7" fmla="*/ 5 h 93"/>
                <a:gd name="T8" fmla="*/ 72 w 158"/>
                <a:gd name="T9" fmla="*/ 10 h 93"/>
                <a:gd name="T10" fmla="*/ 78 w 158"/>
                <a:gd name="T11" fmla="*/ 7 h 93"/>
                <a:gd name="T12" fmla="*/ 89 w 158"/>
                <a:gd name="T13" fmla="*/ 5 h 93"/>
                <a:gd name="T14" fmla="*/ 93 w 158"/>
                <a:gd name="T15" fmla="*/ 0 h 93"/>
                <a:gd name="T16" fmla="*/ 100 w 158"/>
                <a:gd name="T17" fmla="*/ 0 h 93"/>
                <a:gd name="T18" fmla="*/ 105 w 158"/>
                <a:gd name="T19" fmla="*/ 2 h 93"/>
                <a:gd name="T20" fmla="*/ 110 w 158"/>
                <a:gd name="T21" fmla="*/ 8 h 93"/>
                <a:gd name="T22" fmla="*/ 117 w 158"/>
                <a:gd name="T23" fmla="*/ 17 h 93"/>
                <a:gd name="T24" fmla="*/ 128 w 158"/>
                <a:gd name="T25" fmla="*/ 29 h 93"/>
                <a:gd name="T26" fmla="*/ 130 w 158"/>
                <a:gd name="T27" fmla="*/ 38 h 93"/>
                <a:gd name="T28" fmla="*/ 129 w 158"/>
                <a:gd name="T29" fmla="*/ 47 h 93"/>
                <a:gd name="T30" fmla="*/ 133 w 158"/>
                <a:gd name="T31" fmla="*/ 56 h 93"/>
                <a:gd name="T32" fmla="*/ 141 w 158"/>
                <a:gd name="T33" fmla="*/ 59 h 93"/>
                <a:gd name="T34" fmla="*/ 149 w 158"/>
                <a:gd name="T35" fmla="*/ 56 h 93"/>
                <a:gd name="T36" fmla="*/ 156 w 158"/>
                <a:gd name="T37" fmla="*/ 60 h 93"/>
                <a:gd name="T38" fmla="*/ 158 w 158"/>
                <a:gd name="T39" fmla="*/ 65 h 93"/>
                <a:gd name="T40" fmla="*/ 150 w 158"/>
                <a:gd name="T41" fmla="*/ 69 h 93"/>
                <a:gd name="T42" fmla="*/ 145 w 158"/>
                <a:gd name="T43" fmla="*/ 67 h 93"/>
                <a:gd name="T44" fmla="*/ 143 w 158"/>
                <a:gd name="T45" fmla="*/ 92 h 93"/>
                <a:gd name="T46" fmla="*/ 133 w 158"/>
                <a:gd name="T47" fmla="*/ 90 h 93"/>
                <a:gd name="T48" fmla="*/ 121 w 158"/>
                <a:gd name="T49" fmla="*/ 83 h 93"/>
                <a:gd name="T50" fmla="*/ 101 w 158"/>
                <a:gd name="T51" fmla="*/ 87 h 93"/>
                <a:gd name="T52" fmla="*/ 94 w 158"/>
                <a:gd name="T53" fmla="*/ 93 h 93"/>
                <a:gd name="T54" fmla="*/ 69 w 158"/>
                <a:gd name="T55" fmla="*/ 91 h 93"/>
                <a:gd name="T56" fmla="*/ 56 w 158"/>
                <a:gd name="T57" fmla="*/ 88 h 93"/>
                <a:gd name="T58" fmla="*/ 50 w 158"/>
                <a:gd name="T59" fmla="*/ 90 h 93"/>
                <a:gd name="T60" fmla="*/ 44 w 158"/>
                <a:gd name="T61" fmla="*/ 81 h 93"/>
                <a:gd name="T62" fmla="*/ 41 w 158"/>
                <a:gd name="T63" fmla="*/ 78 h 93"/>
                <a:gd name="T64" fmla="*/ 45 w 158"/>
                <a:gd name="T65" fmla="*/ 74 h 93"/>
                <a:gd name="T66" fmla="*/ 40 w 158"/>
                <a:gd name="T67" fmla="*/ 72 h 93"/>
                <a:gd name="T68" fmla="*/ 36 w 158"/>
                <a:gd name="T69" fmla="*/ 76 h 93"/>
                <a:gd name="T70" fmla="*/ 25 w 158"/>
                <a:gd name="T71" fmla="*/ 70 h 93"/>
                <a:gd name="T72" fmla="*/ 23 w 158"/>
                <a:gd name="T73" fmla="*/ 62 h 93"/>
                <a:gd name="T74" fmla="*/ 13 w 158"/>
                <a:gd name="T75" fmla="*/ 57 h 93"/>
                <a:gd name="T76" fmla="*/ 10 w 158"/>
                <a:gd name="T77" fmla="*/ 51 h 93"/>
                <a:gd name="T78" fmla="*/ 0 w 158"/>
                <a:gd name="T79" fmla="*/ 43 h 93"/>
                <a:gd name="T80" fmla="*/ 13 w 158"/>
                <a:gd name="T81" fmla="*/ 39 h 93"/>
                <a:gd name="T82" fmla="*/ 22 w 158"/>
                <a:gd name="T83" fmla="*/ 25 h 93"/>
                <a:gd name="T84" fmla="*/ 28 w 158"/>
                <a:gd name="T85" fmla="*/ 11 h 93"/>
                <a:gd name="T86" fmla="*/ 37 w 158"/>
                <a:gd name="T87" fmla="*/ 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8" h="93">
                  <a:moveTo>
                    <a:pt x="37" y="7"/>
                  </a:moveTo>
                  <a:lnTo>
                    <a:pt x="44" y="3"/>
                  </a:lnTo>
                  <a:lnTo>
                    <a:pt x="54" y="5"/>
                  </a:lnTo>
                  <a:lnTo>
                    <a:pt x="64" y="5"/>
                  </a:lnTo>
                  <a:lnTo>
                    <a:pt x="72" y="10"/>
                  </a:lnTo>
                  <a:lnTo>
                    <a:pt x="78" y="7"/>
                  </a:lnTo>
                  <a:lnTo>
                    <a:pt x="89" y="5"/>
                  </a:lnTo>
                  <a:lnTo>
                    <a:pt x="93" y="0"/>
                  </a:lnTo>
                  <a:lnTo>
                    <a:pt x="100" y="0"/>
                  </a:lnTo>
                  <a:lnTo>
                    <a:pt x="105" y="2"/>
                  </a:lnTo>
                  <a:lnTo>
                    <a:pt x="110" y="8"/>
                  </a:lnTo>
                  <a:lnTo>
                    <a:pt x="117" y="17"/>
                  </a:lnTo>
                  <a:lnTo>
                    <a:pt x="128" y="29"/>
                  </a:lnTo>
                  <a:lnTo>
                    <a:pt x="130" y="38"/>
                  </a:lnTo>
                  <a:lnTo>
                    <a:pt x="129" y="47"/>
                  </a:lnTo>
                  <a:lnTo>
                    <a:pt x="133" y="56"/>
                  </a:lnTo>
                  <a:lnTo>
                    <a:pt x="141" y="59"/>
                  </a:lnTo>
                  <a:lnTo>
                    <a:pt x="149" y="56"/>
                  </a:lnTo>
                  <a:lnTo>
                    <a:pt x="156" y="60"/>
                  </a:lnTo>
                  <a:lnTo>
                    <a:pt x="158" y="65"/>
                  </a:lnTo>
                  <a:lnTo>
                    <a:pt x="150" y="69"/>
                  </a:lnTo>
                  <a:lnTo>
                    <a:pt x="145" y="67"/>
                  </a:lnTo>
                  <a:lnTo>
                    <a:pt x="143" y="92"/>
                  </a:lnTo>
                  <a:lnTo>
                    <a:pt x="133" y="90"/>
                  </a:lnTo>
                  <a:lnTo>
                    <a:pt x="121" y="83"/>
                  </a:lnTo>
                  <a:lnTo>
                    <a:pt x="101" y="87"/>
                  </a:lnTo>
                  <a:lnTo>
                    <a:pt x="94" y="93"/>
                  </a:lnTo>
                  <a:lnTo>
                    <a:pt x="69" y="91"/>
                  </a:lnTo>
                  <a:lnTo>
                    <a:pt x="56" y="88"/>
                  </a:lnTo>
                  <a:lnTo>
                    <a:pt x="50" y="90"/>
                  </a:lnTo>
                  <a:lnTo>
                    <a:pt x="44" y="81"/>
                  </a:lnTo>
                  <a:lnTo>
                    <a:pt x="41" y="78"/>
                  </a:lnTo>
                  <a:lnTo>
                    <a:pt x="45" y="74"/>
                  </a:lnTo>
                  <a:lnTo>
                    <a:pt x="40" y="72"/>
                  </a:lnTo>
                  <a:lnTo>
                    <a:pt x="36" y="76"/>
                  </a:lnTo>
                  <a:lnTo>
                    <a:pt x="25" y="70"/>
                  </a:lnTo>
                  <a:lnTo>
                    <a:pt x="23" y="62"/>
                  </a:lnTo>
                  <a:lnTo>
                    <a:pt x="13" y="57"/>
                  </a:lnTo>
                  <a:lnTo>
                    <a:pt x="10" y="51"/>
                  </a:lnTo>
                  <a:lnTo>
                    <a:pt x="0" y="43"/>
                  </a:lnTo>
                  <a:lnTo>
                    <a:pt x="13" y="39"/>
                  </a:lnTo>
                  <a:lnTo>
                    <a:pt x="22" y="25"/>
                  </a:lnTo>
                  <a:lnTo>
                    <a:pt x="28" y="11"/>
                  </a:lnTo>
                  <a:lnTo>
                    <a:pt x="37" y="7"/>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sp>
          <p:nvSpPr>
            <p:cNvPr id="98" name="Freeform 159">
              <a:extLst>
                <a:ext uri="{FF2B5EF4-FFF2-40B4-BE49-F238E27FC236}">
                  <a16:creationId xmlns:a16="http://schemas.microsoft.com/office/drawing/2014/main" id="{A0716847-0FA3-1647-BD59-6365C4BCFABF}"/>
                </a:ext>
              </a:extLst>
            </p:cNvPr>
            <p:cNvSpPr>
              <a:spLocks/>
            </p:cNvSpPr>
            <p:nvPr/>
          </p:nvSpPr>
          <p:spPr bwMode="auto">
            <a:xfrm>
              <a:off x="11777558" y="2322549"/>
              <a:ext cx="608588" cy="854618"/>
            </a:xfrm>
            <a:custGeom>
              <a:avLst/>
              <a:gdLst>
                <a:gd name="T0" fmla="*/ 81 w 150"/>
                <a:gd name="T1" fmla="*/ 73 h 170"/>
                <a:gd name="T2" fmla="*/ 126 w 150"/>
                <a:gd name="T3" fmla="*/ 109 h 170"/>
                <a:gd name="T4" fmla="*/ 97 w 150"/>
                <a:gd name="T5" fmla="*/ 102 h 170"/>
                <a:gd name="T6" fmla="*/ 109 w 150"/>
                <a:gd name="T7" fmla="*/ 131 h 170"/>
                <a:gd name="T8" fmla="*/ 140 w 150"/>
                <a:gd name="T9" fmla="*/ 152 h 170"/>
                <a:gd name="T10" fmla="*/ 150 w 150"/>
                <a:gd name="T11" fmla="*/ 166 h 170"/>
                <a:gd name="T12" fmla="*/ 129 w 150"/>
                <a:gd name="T13" fmla="*/ 154 h 170"/>
                <a:gd name="T14" fmla="*/ 129 w 150"/>
                <a:gd name="T15" fmla="*/ 170 h 170"/>
                <a:gd name="T16" fmla="*/ 114 w 150"/>
                <a:gd name="T17" fmla="*/ 153 h 170"/>
                <a:gd name="T18" fmla="*/ 101 w 150"/>
                <a:gd name="T19" fmla="*/ 133 h 170"/>
                <a:gd name="T20" fmla="*/ 83 w 150"/>
                <a:gd name="T21" fmla="*/ 111 h 170"/>
                <a:gd name="T22" fmla="*/ 76 w 150"/>
                <a:gd name="T23" fmla="*/ 96 h 170"/>
                <a:gd name="T24" fmla="*/ 55 w 150"/>
                <a:gd name="T25" fmla="*/ 69 h 170"/>
                <a:gd name="T26" fmla="*/ 29 w 150"/>
                <a:gd name="T27" fmla="*/ 49 h 170"/>
                <a:gd name="T28" fmla="*/ 8 w 150"/>
                <a:gd name="T29" fmla="*/ 22 h 170"/>
                <a:gd name="T30" fmla="*/ 14 w 150"/>
                <a:gd name="T31" fmla="*/ 12 h 170"/>
                <a:gd name="T32" fmla="*/ 0 w 150"/>
                <a:gd name="T33" fmla="*/ 3 h 170"/>
                <a:gd name="T34" fmla="*/ 4 w 150"/>
                <a:gd name="T35" fmla="*/ 0 h 170"/>
                <a:gd name="T36" fmla="*/ 20 w 150"/>
                <a:gd name="T37" fmla="*/ 14 h 170"/>
                <a:gd name="T38" fmla="*/ 42 w 150"/>
                <a:gd name="T39" fmla="*/ 33 h 170"/>
                <a:gd name="T40" fmla="*/ 58 w 150"/>
                <a:gd name="T41" fmla="*/ 53 h 170"/>
                <a:gd name="T42" fmla="*/ 81 w 150"/>
                <a:gd name="T43" fmla="*/ 7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0" h="170">
                  <a:moveTo>
                    <a:pt x="81" y="73"/>
                  </a:moveTo>
                  <a:lnTo>
                    <a:pt x="126" y="109"/>
                  </a:lnTo>
                  <a:lnTo>
                    <a:pt x="97" y="102"/>
                  </a:lnTo>
                  <a:lnTo>
                    <a:pt x="109" y="131"/>
                  </a:lnTo>
                  <a:lnTo>
                    <a:pt x="140" y="152"/>
                  </a:lnTo>
                  <a:lnTo>
                    <a:pt x="150" y="166"/>
                  </a:lnTo>
                  <a:lnTo>
                    <a:pt x="129" y="154"/>
                  </a:lnTo>
                  <a:lnTo>
                    <a:pt x="129" y="170"/>
                  </a:lnTo>
                  <a:lnTo>
                    <a:pt x="114" y="153"/>
                  </a:lnTo>
                  <a:lnTo>
                    <a:pt x="101" y="133"/>
                  </a:lnTo>
                  <a:lnTo>
                    <a:pt x="83" y="111"/>
                  </a:lnTo>
                  <a:lnTo>
                    <a:pt x="76" y="96"/>
                  </a:lnTo>
                  <a:lnTo>
                    <a:pt x="55" y="69"/>
                  </a:lnTo>
                  <a:lnTo>
                    <a:pt x="29" y="49"/>
                  </a:lnTo>
                  <a:lnTo>
                    <a:pt x="8" y="22"/>
                  </a:lnTo>
                  <a:lnTo>
                    <a:pt x="14" y="12"/>
                  </a:lnTo>
                  <a:lnTo>
                    <a:pt x="0" y="3"/>
                  </a:lnTo>
                  <a:lnTo>
                    <a:pt x="4" y="0"/>
                  </a:lnTo>
                  <a:lnTo>
                    <a:pt x="20" y="14"/>
                  </a:lnTo>
                  <a:lnTo>
                    <a:pt x="42" y="33"/>
                  </a:lnTo>
                  <a:lnTo>
                    <a:pt x="58" y="53"/>
                  </a:lnTo>
                  <a:lnTo>
                    <a:pt x="81" y="73"/>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99" name="Freeform 160">
              <a:extLst>
                <a:ext uri="{FF2B5EF4-FFF2-40B4-BE49-F238E27FC236}">
                  <a16:creationId xmlns:a16="http://schemas.microsoft.com/office/drawing/2014/main" id="{CE1DADCA-8F39-024C-8568-D44900D69DE9}"/>
                </a:ext>
              </a:extLst>
            </p:cNvPr>
            <p:cNvSpPr>
              <a:spLocks/>
            </p:cNvSpPr>
            <p:nvPr/>
          </p:nvSpPr>
          <p:spPr bwMode="auto">
            <a:xfrm>
              <a:off x="4085002" y="2242116"/>
              <a:ext cx="194748" cy="85463"/>
            </a:xfrm>
            <a:custGeom>
              <a:avLst/>
              <a:gdLst>
                <a:gd name="T0" fmla="*/ 48 w 48"/>
                <a:gd name="T1" fmla="*/ 17 h 17"/>
                <a:gd name="T2" fmla="*/ 19 w 48"/>
                <a:gd name="T3" fmla="*/ 17 h 17"/>
                <a:gd name="T4" fmla="*/ 0 w 48"/>
                <a:gd name="T5" fmla="*/ 15 h 17"/>
                <a:gd name="T6" fmla="*/ 2 w 48"/>
                <a:gd name="T7" fmla="*/ 6 h 17"/>
                <a:gd name="T8" fmla="*/ 23 w 48"/>
                <a:gd name="T9" fmla="*/ 0 h 17"/>
                <a:gd name="T10" fmla="*/ 39 w 48"/>
                <a:gd name="T11" fmla="*/ 4 h 17"/>
                <a:gd name="T12" fmla="*/ 47 w 48"/>
                <a:gd name="T13" fmla="*/ 7 h 17"/>
                <a:gd name="T14" fmla="*/ 46 w 48"/>
                <a:gd name="T15" fmla="*/ 12 h 17"/>
                <a:gd name="T16" fmla="*/ 48 w 48"/>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7">
                  <a:moveTo>
                    <a:pt x="48" y="17"/>
                  </a:moveTo>
                  <a:lnTo>
                    <a:pt x="19" y="17"/>
                  </a:lnTo>
                  <a:lnTo>
                    <a:pt x="0" y="15"/>
                  </a:lnTo>
                  <a:lnTo>
                    <a:pt x="2" y="6"/>
                  </a:lnTo>
                  <a:lnTo>
                    <a:pt x="23" y="0"/>
                  </a:lnTo>
                  <a:lnTo>
                    <a:pt x="39" y="4"/>
                  </a:lnTo>
                  <a:lnTo>
                    <a:pt x="47" y="7"/>
                  </a:lnTo>
                  <a:lnTo>
                    <a:pt x="46" y="12"/>
                  </a:lnTo>
                  <a:lnTo>
                    <a:pt x="48" y="17"/>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00" name="Freeform 161">
              <a:extLst>
                <a:ext uri="{FF2B5EF4-FFF2-40B4-BE49-F238E27FC236}">
                  <a16:creationId xmlns:a16="http://schemas.microsoft.com/office/drawing/2014/main" id="{F49D6C42-63BC-FE4A-806B-92B98FA67411}"/>
                </a:ext>
              </a:extLst>
            </p:cNvPr>
            <p:cNvSpPr>
              <a:spLocks/>
            </p:cNvSpPr>
            <p:nvPr/>
          </p:nvSpPr>
          <p:spPr bwMode="auto">
            <a:xfrm>
              <a:off x="10004537" y="522822"/>
              <a:ext cx="206922" cy="55299"/>
            </a:xfrm>
            <a:custGeom>
              <a:avLst/>
              <a:gdLst>
                <a:gd name="T0" fmla="*/ 51 w 51"/>
                <a:gd name="T1" fmla="*/ 10 h 11"/>
                <a:gd name="T2" fmla="*/ 32 w 51"/>
                <a:gd name="T3" fmla="*/ 11 h 11"/>
                <a:gd name="T4" fmla="*/ 3 w 51"/>
                <a:gd name="T5" fmla="*/ 9 h 11"/>
                <a:gd name="T6" fmla="*/ 0 w 51"/>
                <a:gd name="T7" fmla="*/ 8 h 11"/>
                <a:gd name="T8" fmla="*/ 2 w 51"/>
                <a:gd name="T9" fmla="*/ 2 h 11"/>
                <a:gd name="T10" fmla="*/ 15 w 51"/>
                <a:gd name="T11" fmla="*/ 0 h 11"/>
                <a:gd name="T12" fmla="*/ 43 w 51"/>
                <a:gd name="T13" fmla="*/ 6 h 11"/>
                <a:gd name="T14" fmla="*/ 51 w 51"/>
                <a:gd name="T15" fmla="*/ 1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1">
                  <a:moveTo>
                    <a:pt x="51" y="10"/>
                  </a:moveTo>
                  <a:lnTo>
                    <a:pt x="32" y="11"/>
                  </a:lnTo>
                  <a:lnTo>
                    <a:pt x="3" y="9"/>
                  </a:lnTo>
                  <a:lnTo>
                    <a:pt x="0" y="8"/>
                  </a:lnTo>
                  <a:lnTo>
                    <a:pt x="2" y="2"/>
                  </a:lnTo>
                  <a:lnTo>
                    <a:pt x="15" y="0"/>
                  </a:lnTo>
                  <a:lnTo>
                    <a:pt x="43" y="6"/>
                  </a:lnTo>
                  <a:lnTo>
                    <a:pt x="51" y="10"/>
                  </a:lnTo>
                  <a:close/>
                </a:path>
              </a:pathLst>
            </a:custGeom>
            <a:solidFill>
              <a:schemeClr val="accent3">
                <a:lumMod val="60000"/>
                <a:lumOff val="40000"/>
              </a:schemeClr>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01" name="Freeform 162">
              <a:extLst>
                <a:ext uri="{FF2B5EF4-FFF2-40B4-BE49-F238E27FC236}">
                  <a16:creationId xmlns:a16="http://schemas.microsoft.com/office/drawing/2014/main" id="{58682A33-0192-AC43-BD55-2564AECDD188}"/>
                </a:ext>
              </a:extLst>
            </p:cNvPr>
            <p:cNvSpPr>
              <a:spLocks/>
            </p:cNvSpPr>
            <p:nvPr/>
          </p:nvSpPr>
          <p:spPr bwMode="auto">
            <a:xfrm>
              <a:off x="10118141" y="392116"/>
              <a:ext cx="259663" cy="65353"/>
            </a:xfrm>
            <a:custGeom>
              <a:avLst/>
              <a:gdLst>
                <a:gd name="T0" fmla="*/ 64 w 64"/>
                <a:gd name="T1" fmla="*/ 7 h 13"/>
                <a:gd name="T2" fmla="*/ 60 w 64"/>
                <a:gd name="T3" fmla="*/ 13 h 13"/>
                <a:gd name="T4" fmla="*/ 38 w 64"/>
                <a:gd name="T5" fmla="*/ 11 h 13"/>
                <a:gd name="T6" fmla="*/ 5 w 64"/>
                <a:gd name="T7" fmla="*/ 5 h 13"/>
                <a:gd name="T8" fmla="*/ 0 w 64"/>
                <a:gd name="T9" fmla="*/ 0 h 13"/>
                <a:gd name="T10" fmla="*/ 27 w 64"/>
                <a:gd name="T11" fmla="*/ 2 h 13"/>
                <a:gd name="T12" fmla="*/ 64 w 64"/>
                <a:gd name="T13" fmla="*/ 7 h 13"/>
              </a:gdLst>
              <a:ahLst/>
              <a:cxnLst>
                <a:cxn ang="0">
                  <a:pos x="T0" y="T1"/>
                </a:cxn>
                <a:cxn ang="0">
                  <a:pos x="T2" y="T3"/>
                </a:cxn>
                <a:cxn ang="0">
                  <a:pos x="T4" y="T5"/>
                </a:cxn>
                <a:cxn ang="0">
                  <a:pos x="T6" y="T7"/>
                </a:cxn>
                <a:cxn ang="0">
                  <a:pos x="T8" y="T9"/>
                </a:cxn>
                <a:cxn ang="0">
                  <a:pos x="T10" y="T11"/>
                </a:cxn>
                <a:cxn ang="0">
                  <a:pos x="T12" y="T13"/>
                </a:cxn>
              </a:cxnLst>
              <a:rect l="0" t="0" r="r" b="b"/>
              <a:pathLst>
                <a:path w="64" h="13">
                  <a:moveTo>
                    <a:pt x="64" y="7"/>
                  </a:moveTo>
                  <a:lnTo>
                    <a:pt x="60" y="13"/>
                  </a:lnTo>
                  <a:lnTo>
                    <a:pt x="38" y="11"/>
                  </a:lnTo>
                  <a:lnTo>
                    <a:pt x="5" y="5"/>
                  </a:lnTo>
                  <a:lnTo>
                    <a:pt x="0" y="0"/>
                  </a:lnTo>
                  <a:lnTo>
                    <a:pt x="27" y="2"/>
                  </a:lnTo>
                  <a:lnTo>
                    <a:pt x="64" y="7"/>
                  </a:lnTo>
                  <a:close/>
                </a:path>
              </a:pathLst>
            </a:custGeom>
            <a:solidFill>
              <a:schemeClr val="accent3">
                <a:lumMod val="60000"/>
                <a:lumOff val="40000"/>
              </a:schemeClr>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02" name="Freeform 163">
              <a:extLst>
                <a:ext uri="{FF2B5EF4-FFF2-40B4-BE49-F238E27FC236}">
                  <a16:creationId xmlns:a16="http://schemas.microsoft.com/office/drawing/2014/main" id="{4F16DEA9-8F25-E242-9327-616CDDA817B2}"/>
                </a:ext>
              </a:extLst>
            </p:cNvPr>
            <p:cNvSpPr>
              <a:spLocks/>
            </p:cNvSpPr>
            <p:nvPr/>
          </p:nvSpPr>
          <p:spPr bwMode="auto">
            <a:xfrm>
              <a:off x="9635330" y="341846"/>
              <a:ext cx="450355" cy="120652"/>
            </a:xfrm>
            <a:custGeom>
              <a:avLst/>
              <a:gdLst>
                <a:gd name="T0" fmla="*/ 102 w 111"/>
                <a:gd name="T1" fmla="*/ 9 h 24"/>
                <a:gd name="T2" fmla="*/ 111 w 111"/>
                <a:gd name="T3" fmla="*/ 21 h 24"/>
                <a:gd name="T4" fmla="*/ 64 w 111"/>
                <a:gd name="T5" fmla="*/ 20 h 24"/>
                <a:gd name="T6" fmla="*/ 50 w 111"/>
                <a:gd name="T7" fmla="*/ 24 h 24"/>
                <a:gd name="T8" fmla="*/ 10 w 111"/>
                <a:gd name="T9" fmla="*/ 14 h 24"/>
                <a:gd name="T10" fmla="*/ 0 w 111"/>
                <a:gd name="T11" fmla="*/ 3 h 24"/>
                <a:gd name="T12" fmla="*/ 12 w 111"/>
                <a:gd name="T13" fmla="*/ 0 h 24"/>
                <a:gd name="T14" fmla="*/ 45 w 111"/>
                <a:gd name="T15" fmla="*/ 1 h 24"/>
                <a:gd name="T16" fmla="*/ 102 w 111"/>
                <a:gd name="T1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24">
                  <a:moveTo>
                    <a:pt x="102" y="9"/>
                  </a:moveTo>
                  <a:lnTo>
                    <a:pt x="111" y="21"/>
                  </a:lnTo>
                  <a:lnTo>
                    <a:pt x="64" y="20"/>
                  </a:lnTo>
                  <a:lnTo>
                    <a:pt x="50" y="24"/>
                  </a:lnTo>
                  <a:lnTo>
                    <a:pt x="10" y="14"/>
                  </a:lnTo>
                  <a:lnTo>
                    <a:pt x="0" y="3"/>
                  </a:lnTo>
                  <a:lnTo>
                    <a:pt x="12" y="0"/>
                  </a:lnTo>
                  <a:lnTo>
                    <a:pt x="45" y="1"/>
                  </a:lnTo>
                  <a:lnTo>
                    <a:pt x="102" y="9"/>
                  </a:lnTo>
                  <a:close/>
                </a:path>
              </a:pathLst>
            </a:custGeom>
            <a:solidFill>
              <a:schemeClr val="accent3">
                <a:lumMod val="60000"/>
                <a:lumOff val="40000"/>
              </a:schemeClr>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03" name="Freeform 166">
              <a:extLst>
                <a:ext uri="{FF2B5EF4-FFF2-40B4-BE49-F238E27FC236}">
                  <a16:creationId xmlns:a16="http://schemas.microsoft.com/office/drawing/2014/main" id="{64209D5B-0BAF-A14B-A2E9-CA8449556795}"/>
                </a:ext>
              </a:extLst>
            </p:cNvPr>
            <p:cNvSpPr>
              <a:spLocks/>
            </p:cNvSpPr>
            <p:nvPr/>
          </p:nvSpPr>
          <p:spPr bwMode="auto">
            <a:xfrm>
              <a:off x="4916739" y="0"/>
              <a:ext cx="304296" cy="60328"/>
            </a:xfrm>
            <a:custGeom>
              <a:avLst/>
              <a:gdLst>
                <a:gd name="T0" fmla="*/ 72 w 75"/>
                <a:gd name="T1" fmla="*/ 5 h 12"/>
                <a:gd name="T2" fmla="*/ 58 w 75"/>
                <a:gd name="T3" fmla="*/ 7 h 12"/>
                <a:gd name="T4" fmla="*/ 48 w 75"/>
                <a:gd name="T5" fmla="*/ 8 h 12"/>
                <a:gd name="T6" fmla="*/ 48 w 75"/>
                <a:gd name="T7" fmla="*/ 10 h 12"/>
                <a:gd name="T8" fmla="*/ 36 w 75"/>
                <a:gd name="T9" fmla="*/ 12 h 12"/>
                <a:gd name="T10" fmla="*/ 22 w 75"/>
                <a:gd name="T11" fmla="*/ 9 h 12"/>
                <a:gd name="T12" fmla="*/ 26 w 75"/>
                <a:gd name="T13" fmla="*/ 5 h 12"/>
                <a:gd name="T14" fmla="*/ 0 w 75"/>
                <a:gd name="T15" fmla="*/ 5 h 12"/>
                <a:gd name="T16" fmla="*/ 21 w 75"/>
                <a:gd name="T17" fmla="*/ 2 h 12"/>
                <a:gd name="T18" fmla="*/ 38 w 75"/>
                <a:gd name="T19" fmla="*/ 2 h 12"/>
                <a:gd name="T20" fmla="*/ 43 w 75"/>
                <a:gd name="T21" fmla="*/ 5 h 12"/>
                <a:gd name="T22" fmla="*/ 47 w 75"/>
                <a:gd name="T23" fmla="*/ 2 h 12"/>
                <a:gd name="T24" fmla="*/ 56 w 75"/>
                <a:gd name="T25" fmla="*/ 0 h 12"/>
                <a:gd name="T26" fmla="*/ 75 w 75"/>
                <a:gd name="T27" fmla="*/ 3 h 12"/>
                <a:gd name="T28" fmla="*/ 72 w 75"/>
                <a:gd name="T29"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12">
                  <a:moveTo>
                    <a:pt x="72" y="5"/>
                  </a:moveTo>
                  <a:lnTo>
                    <a:pt x="58" y="7"/>
                  </a:lnTo>
                  <a:lnTo>
                    <a:pt x="48" y="8"/>
                  </a:lnTo>
                  <a:lnTo>
                    <a:pt x="48" y="10"/>
                  </a:lnTo>
                  <a:lnTo>
                    <a:pt x="36" y="12"/>
                  </a:lnTo>
                  <a:lnTo>
                    <a:pt x="22" y="9"/>
                  </a:lnTo>
                  <a:lnTo>
                    <a:pt x="26" y="5"/>
                  </a:lnTo>
                  <a:lnTo>
                    <a:pt x="0" y="5"/>
                  </a:lnTo>
                  <a:lnTo>
                    <a:pt x="21" y="2"/>
                  </a:lnTo>
                  <a:lnTo>
                    <a:pt x="38" y="2"/>
                  </a:lnTo>
                  <a:lnTo>
                    <a:pt x="43" y="5"/>
                  </a:lnTo>
                  <a:lnTo>
                    <a:pt x="47" y="2"/>
                  </a:lnTo>
                  <a:lnTo>
                    <a:pt x="56" y="0"/>
                  </a:lnTo>
                  <a:lnTo>
                    <a:pt x="75" y="3"/>
                  </a:lnTo>
                  <a:lnTo>
                    <a:pt x="72" y="5"/>
                  </a:lnTo>
                  <a:close/>
                </a:path>
              </a:pathLst>
            </a:custGeom>
            <a:solidFill>
              <a:schemeClr val="accent3">
                <a:lumMod val="60000"/>
                <a:lumOff val="40000"/>
              </a:schemeClr>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04" name="Freeform 169">
              <a:extLst>
                <a:ext uri="{FF2B5EF4-FFF2-40B4-BE49-F238E27FC236}">
                  <a16:creationId xmlns:a16="http://schemas.microsoft.com/office/drawing/2014/main" id="{D569F16D-504C-D442-80F3-E6D50E8C34CE}"/>
                </a:ext>
              </a:extLst>
            </p:cNvPr>
            <p:cNvSpPr>
              <a:spLocks/>
            </p:cNvSpPr>
            <p:nvPr/>
          </p:nvSpPr>
          <p:spPr bwMode="auto">
            <a:xfrm>
              <a:off x="1606019" y="5077436"/>
              <a:ext cx="624818" cy="693747"/>
            </a:xfrm>
            <a:custGeom>
              <a:avLst/>
              <a:gdLst>
                <a:gd name="T0" fmla="*/ 151 w 154"/>
                <a:gd name="T1" fmla="*/ 11 h 138"/>
                <a:gd name="T2" fmla="*/ 151 w 154"/>
                <a:gd name="T3" fmla="*/ 0 h 138"/>
                <a:gd name="T4" fmla="*/ 154 w 154"/>
                <a:gd name="T5" fmla="*/ 0 h 138"/>
                <a:gd name="T6" fmla="*/ 154 w 154"/>
                <a:gd name="T7" fmla="*/ 1 h 138"/>
                <a:gd name="T8" fmla="*/ 153 w 154"/>
                <a:gd name="T9" fmla="*/ 5 h 138"/>
                <a:gd name="T10" fmla="*/ 153 w 154"/>
                <a:gd name="T11" fmla="*/ 37 h 138"/>
                <a:gd name="T12" fmla="*/ 94 w 154"/>
                <a:gd name="T13" fmla="*/ 36 h 138"/>
                <a:gd name="T14" fmla="*/ 93 w 154"/>
                <a:gd name="T15" fmla="*/ 89 h 138"/>
                <a:gd name="T16" fmla="*/ 77 w 154"/>
                <a:gd name="T17" fmla="*/ 91 h 138"/>
                <a:gd name="T18" fmla="*/ 72 w 154"/>
                <a:gd name="T19" fmla="*/ 101 h 138"/>
                <a:gd name="T20" fmla="*/ 75 w 154"/>
                <a:gd name="T21" fmla="*/ 131 h 138"/>
                <a:gd name="T22" fmla="*/ 4 w 154"/>
                <a:gd name="T23" fmla="*/ 131 h 138"/>
                <a:gd name="T24" fmla="*/ 0 w 154"/>
                <a:gd name="T25" fmla="*/ 138 h 138"/>
                <a:gd name="T26" fmla="*/ 1 w 154"/>
                <a:gd name="T27" fmla="*/ 129 h 138"/>
                <a:gd name="T28" fmla="*/ 1 w 154"/>
                <a:gd name="T29" fmla="*/ 129 h 138"/>
                <a:gd name="T30" fmla="*/ 42 w 154"/>
                <a:gd name="T31" fmla="*/ 128 h 138"/>
                <a:gd name="T32" fmla="*/ 44 w 154"/>
                <a:gd name="T33" fmla="*/ 120 h 138"/>
                <a:gd name="T34" fmla="*/ 52 w 154"/>
                <a:gd name="T35" fmla="*/ 111 h 138"/>
                <a:gd name="T36" fmla="*/ 59 w 154"/>
                <a:gd name="T37" fmla="*/ 82 h 138"/>
                <a:gd name="T38" fmla="*/ 84 w 154"/>
                <a:gd name="T39" fmla="*/ 60 h 138"/>
                <a:gd name="T40" fmla="*/ 93 w 154"/>
                <a:gd name="T41" fmla="*/ 34 h 138"/>
                <a:gd name="T42" fmla="*/ 99 w 154"/>
                <a:gd name="T43" fmla="*/ 32 h 138"/>
                <a:gd name="T44" fmla="*/ 105 w 154"/>
                <a:gd name="T45" fmla="*/ 16 h 138"/>
                <a:gd name="T46" fmla="*/ 120 w 154"/>
                <a:gd name="T47" fmla="*/ 14 h 138"/>
                <a:gd name="T48" fmla="*/ 126 w 154"/>
                <a:gd name="T49" fmla="*/ 16 h 138"/>
                <a:gd name="T50" fmla="*/ 134 w 154"/>
                <a:gd name="T51" fmla="*/ 16 h 138"/>
                <a:gd name="T52" fmla="*/ 140 w 154"/>
                <a:gd name="T53" fmla="*/ 12 h 138"/>
                <a:gd name="T54" fmla="*/ 151 w 154"/>
                <a:gd name="T55" fmla="*/ 1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4" h="138">
                  <a:moveTo>
                    <a:pt x="151" y="11"/>
                  </a:moveTo>
                  <a:lnTo>
                    <a:pt x="151" y="0"/>
                  </a:lnTo>
                  <a:lnTo>
                    <a:pt x="154" y="0"/>
                  </a:lnTo>
                  <a:lnTo>
                    <a:pt x="154" y="1"/>
                  </a:lnTo>
                  <a:lnTo>
                    <a:pt x="153" y="5"/>
                  </a:lnTo>
                  <a:lnTo>
                    <a:pt x="153" y="37"/>
                  </a:lnTo>
                  <a:lnTo>
                    <a:pt x="94" y="36"/>
                  </a:lnTo>
                  <a:lnTo>
                    <a:pt x="93" y="89"/>
                  </a:lnTo>
                  <a:lnTo>
                    <a:pt x="77" y="91"/>
                  </a:lnTo>
                  <a:lnTo>
                    <a:pt x="72" y="101"/>
                  </a:lnTo>
                  <a:lnTo>
                    <a:pt x="75" y="131"/>
                  </a:lnTo>
                  <a:lnTo>
                    <a:pt x="4" y="131"/>
                  </a:lnTo>
                  <a:lnTo>
                    <a:pt x="0" y="138"/>
                  </a:lnTo>
                  <a:lnTo>
                    <a:pt x="1" y="129"/>
                  </a:lnTo>
                  <a:lnTo>
                    <a:pt x="1" y="129"/>
                  </a:lnTo>
                  <a:lnTo>
                    <a:pt x="42" y="128"/>
                  </a:lnTo>
                  <a:lnTo>
                    <a:pt x="44" y="120"/>
                  </a:lnTo>
                  <a:lnTo>
                    <a:pt x="52" y="111"/>
                  </a:lnTo>
                  <a:lnTo>
                    <a:pt x="59" y="82"/>
                  </a:lnTo>
                  <a:lnTo>
                    <a:pt x="84" y="60"/>
                  </a:lnTo>
                  <a:lnTo>
                    <a:pt x="93" y="34"/>
                  </a:lnTo>
                  <a:lnTo>
                    <a:pt x="99" y="32"/>
                  </a:lnTo>
                  <a:lnTo>
                    <a:pt x="105" y="16"/>
                  </a:lnTo>
                  <a:lnTo>
                    <a:pt x="120" y="14"/>
                  </a:lnTo>
                  <a:lnTo>
                    <a:pt x="126" y="16"/>
                  </a:lnTo>
                  <a:lnTo>
                    <a:pt x="134" y="16"/>
                  </a:lnTo>
                  <a:lnTo>
                    <a:pt x="140" y="12"/>
                  </a:lnTo>
                  <a:lnTo>
                    <a:pt x="151" y="11"/>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05" name="Freeform 170">
              <a:extLst>
                <a:ext uri="{FF2B5EF4-FFF2-40B4-BE49-F238E27FC236}">
                  <a16:creationId xmlns:a16="http://schemas.microsoft.com/office/drawing/2014/main" id="{86785E94-D49E-0543-B6A7-D0C7A6DDA413}"/>
                </a:ext>
              </a:extLst>
            </p:cNvPr>
            <p:cNvSpPr>
              <a:spLocks/>
            </p:cNvSpPr>
            <p:nvPr/>
          </p:nvSpPr>
          <p:spPr bwMode="auto">
            <a:xfrm>
              <a:off x="5342753" y="4609909"/>
              <a:ext cx="1570158" cy="1648911"/>
            </a:xfrm>
            <a:custGeom>
              <a:avLst/>
              <a:gdLst>
                <a:gd name="T0" fmla="*/ 161 w 387"/>
                <a:gd name="T1" fmla="*/ 319 h 328"/>
                <a:gd name="T2" fmla="*/ 153 w 387"/>
                <a:gd name="T3" fmla="*/ 304 h 328"/>
                <a:gd name="T4" fmla="*/ 132 w 387"/>
                <a:gd name="T5" fmla="*/ 280 h 328"/>
                <a:gd name="T6" fmla="*/ 113 w 387"/>
                <a:gd name="T7" fmla="*/ 248 h 328"/>
                <a:gd name="T8" fmla="*/ 91 w 387"/>
                <a:gd name="T9" fmla="*/ 225 h 328"/>
                <a:gd name="T10" fmla="*/ 88 w 387"/>
                <a:gd name="T11" fmla="*/ 198 h 328"/>
                <a:gd name="T12" fmla="*/ 67 w 387"/>
                <a:gd name="T13" fmla="*/ 167 h 328"/>
                <a:gd name="T14" fmla="*/ 50 w 387"/>
                <a:gd name="T15" fmla="*/ 151 h 328"/>
                <a:gd name="T16" fmla="*/ 45 w 387"/>
                <a:gd name="T17" fmla="*/ 135 h 328"/>
                <a:gd name="T18" fmla="*/ 31 w 387"/>
                <a:gd name="T19" fmla="*/ 115 h 328"/>
                <a:gd name="T20" fmla="*/ 9 w 387"/>
                <a:gd name="T21" fmla="*/ 84 h 328"/>
                <a:gd name="T22" fmla="*/ 2 w 387"/>
                <a:gd name="T23" fmla="*/ 73 h 328"/>
                <a:gd name="T24" fmla="*/ 3 w 387"/>
                <a:gd name="T25" fmla="*/ 58 h 328"/>
                <a:gd name="T26" fmla="*/ 30 w 387"/>
                <a:gd name="T27" fmla="*/ 55 h 328"/>
                <a:gd name="T28" fmla="*/ 47 w 387"/>
                <a:gd name="T29" fmla="*/ 44 h 328"/>
                <a:gd name="T30" fmla="*/ 54 w 387"/>
                <a:gd name="T31" fmla="*/ 34 h 328"/>
                <a:gd name="T32" fmla="*/ 69 w 387"/>
                <a:gd name="T33" fmla="*/ 3 h 328"/>
                <a:gd name="T34" fmla="*/ 93 w 387"/>
                <a:gd name="T35" fmla="*/ 5 h 328"/>
                <a:gd name="T36" fmla="*/ 176 w 387"/>
                <a:gd name="T37" fmla="*/ 61 h 328"/>
                <a:gd name="T38" fmla="*/ 225 w 387"/>
                <a:gd name="T39" fmla="*/ 65 h 328"/>
                <a:gd name="T40" fmla="*/ 243 w 387"/>
                <a:gd name="T41" fmla="*/ 74 h 328"/>
                <a:gd name="T42" fmla="*/ 261 w 387"/>
                <a:gd name="T43" fmla="*/ 97 h 328"/>
                <a:gd name="T44" fmla="*/ 278 w 387"/>
                <a:gd name="T45" fmla="*/ 113 h 328"/>
                <a:gd name="T46" fmla="*/ 279 w 387"/>
                <a:gd name="T47" fmla="*/ 128 h 328"/>
                <a:gd name="T48" fmla="*/ 288 w 387"/>
                <a:gd name="T49" fmla="*/ 141 h 328"/>
                <a:gd name="T50" fmla="*/ 294 w 387"/>
                <a:gd name="T51" fmla="*/ 153 h 328"/>
                <a:gd name="T52" fmla="*/ 305 w 387"/>
                <a:gd name="T53" fmla="*/ 156 h 328"/>
                <a:gd name="T54" fmla="*/ 310 w 387"/>
                <a:gd name="T55" fmla="*/ 169 h 328"/>
                <a:gd name="T56" fmla="*/ 374 w 387"/>
                <a:gd name="T57" fmla="*/ 200 h 328"/>
                <a:gd name="T58" fmla="*/ 387 w 387"/>
                <a:gd name="T59" fmla="*/ 210 h 328"/>
                <a:gd name="T60" fmla="*/ 327 w 387"/>
                <a:gd name="T61" fmla="*/ 273 h 328"/>
                <a:gd name="T62" fmla="*/ 259 w 387"/>
                <a:gd name="T63" fmla="*/ 290 h 328"/>
                <a:gd name="T64" fmla="*/ 239 w 387"/>
                <a:gd name="T65" fmla="*/ 315 h 328"/>
                <a:gd name="T66" fmla="*/ 227 w 387"/>
                <a:gd name="T67" fmla="*/ 309 h 328"/>
                <a:gd name="T68" fmla="*/ 206 w 387"/>
                <a:gd name="T69" fmla="*/ 305 h 328"/>
                <a:gd name="T70" fmla="*/ 181 w 387"/>
                <a:gd name="T71" fmla="*/ 308 h 328"/>
                <a:gd name="T72" fmla="*/ 169 w 387"/>
                <a:gd name="T73" fmla="*/ 312 h 328"/>
                <a:gd name="T74" fmla="*/ 163 w 387"/>
                <a:gd name="T75"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7" h="328">
                  <a:moveTo>
                    <a:pt x="163" y="328"/>
                  </a:moveTo>
                  <a:lnTo>
                    <a:pt x="161" y="319"/>
                  </a:lnTo>
                  <a:lnTo>
                    <a:pt x="155" y="313"/>
                  </a:lnTo>
                  <a:lnTo>
                    <a:pt x="153" y="304"/>
                  </a:lnTo>
                  <a:lnTo>
                    <a:pt x="143" y="297"/>
                  </a:lnTo>
                  <a:lnTo>
                    <a:pt x="132" y="280"/>
                  </a:lnTo>
                  <a:lnTo>
                    <a:pt x="126" y="263"/>
                  </a:lnTo>
                  <a:lnTo>
                    <a:pt x="113" y="248"/>
                  </a:lnTo>
                  <a:lnTo>
                    <a:pt x="104" y="245"/>
                  </a:lnTo>
                  <a:lnTo>
                    <a:pt x="91" y="225"/>
                  </a:lnTo>
                  <a:lnTo>
                    <a:pt x="88" y="211"/>
                  </a:lnTo>
                  <a:lnTo>
                    <a:pt x="88" y="198"/>
                  </a:lnTo>
                  <a:lnTo>
                    <a:pt x="76" y="175"/>
                  </a:lnTo>
                  <a:lnTo>
                    <a:pt x="67" y="167"/>
                  </a:lnTo>
                  <a:lnTo>
                    <a:pt x="57" y="163"/>
                  </a:lnTo>
                  <a:lnTo>
                    <a:pt x="50" y="151"/>
                  </a:lnTo>
                  <a:lnTo>
                    <a:pt x="51" y="146"/>
                  </a:lnTo>
                  <a:lnTo>
                    <a:pt x="45" y="135"/>
                  </a:lnTo>
                  <a:lnTo>
                    <a:pt x="39" y="131"/>
                  </a:lnTo>
                  <a:lnTo>
                    <a:pt x="31" y="115"/>
                  </a:lnTo>
                  <a:lnTo>
                    <a:pt x="19" y="99"/>
                  </a:lnTo>
                  <a:lnTo>
                    <a:pt x="9" y="84"/>
                  </a:lnTo>
                  <a:lnTo>
                    <a:pt x="0" y="85"/>
                  </a:lnTo>
                  <a:lnTo>
                    <a:pt x="2" y="73"/>
                  </a:lnTo>
                  <a:lnTo>
                    <a:pt x="2" y="66"/>
                  </a:lnTo>
                  <a:lnTo>
                    <a:pt x="3" y="58"/>
                  </a:lnTo>
                  <a:lnTo>
                    <a:pt x="23" y="61"/>
                  </a:lnTo>
                  <a:lnTo>
                    <a:pt x="30" y="55"/>
                  </a:lnTo>
                  <a:lnTo>
                    <a:pt x="34" y="47"/>
                  </a:lnTo>
                  <a:lnTo>
                    <a:pt x="47" y="44"/>
                  </a:lnTo>
                  <a:lnTo>
                    <a:pt x="49" y="37"/>
                  </a:lnTo>
                  <a:lnTo>
                    <a:pt x="54" y="34"/>
                  </a:lnTo>
                  <a:lnTo>
                    <a:pt x="35" y="13"/>
                  </a:lnTo>
                  <a:lnTo>
                    <a:pt x="69" y="3"/>
                  </a:lnTo>
                  <a:lnTo>
                    <a:pt x="72" y="0"/>
                  </a:lnTo>
                  <a:lnTo>
                    <a:pt x="93" y="5"/>
                  </a:lnTo>
                  <a:lnTo>
                    <a:pt x="121" y="20"/>
                  </a:lnTo>
                  <a:lnTo>
                    <a:pt x="176" y="61"/>
                  </a:lnTo>
                  <a:lnTo>
                    <a:pt x="209" y="63"/>
                  </a:lnTo>
                  <a:lnTo>
                    <a:pt x="225" y="65"/>
                  </a:lnTo>
                  <a:lnTo>
                    <a:pt x="230" y="75"/>
                  </a:lnTo>
                  <a:lnTo>
                    <a:pt x="243" y="74"/>
                  </a:lnTo>
                  <a:lnTo>
                    <a:pt x="252" y="92"/>
                  </a:lnTo>
                  <a:lnTo>
                    <a:pt x="261" y="97"/>
                  </a:lnTo>
                  <a:lnTo>
                    <a:pt x="265" y="104"/>
                  </a:lnTo>
                  <a:lnTo>
                    <a:pt x="278" y="113"/>
                  </a:lnTo>
                  <a:lnTo>
                    <a:pt x="280" y="121"/>
                  </a:lnTo>
                  <a:lnTo>
                    <a:pt x="279" y="128"/>
                  </a:lnTo>
                  <a:lnTo>
                    <a:pt x="282" y="135"/>
                  </a:lnTo>
                  <a:lnTo>
                    <a:pt x="288" y="141"/>
                  </a:lnTo>
                  <a:lnTo>
                    <a:pt x="291" y="148"/>
                  </a:lnTo>
                  <a:lnTo>
                    <a:pt x="294" y="153"/>
                  </a:lnTo>
                  <a:lnTo>
                    <a:pt x="300" y="157"/>
                  </a:lnTo>
                  <a:lnTo>
                    <a:pt x="305" y="156"/>
                  </a:lnTo>
                  <a:lnTo>
                    <a:pt x="309" y="164"/>
                  </a:lnTo>
                  <a:lnTo>
                    <a:pt x="310" y="169"/>
                  </a:lnTo>
                  <a:lnTo>
                    <a:pt x="319" y="190"/>
                  </a:lnTo>
                  <a:lnTo>
                    <a:pt x="374" y="200"/>
                  </a:lnTo>
                  <a:lnTo>
                    <a:pt x="378" y="196"/>
                  </a:lnTo>
                  <a:lnTo>
                    <a:pt x="387" y="210"/>
                  </a:lnTo>
                  <a:lnTo>
                    <a:pt x="379" y="252"/>
                  </a:lnTo>
                  <a:lnTo>
                    <a:pt x="327" y="273"/>
                  </a:lnTo>
                  <a:lnTo>
                    <a:pt x="275" y="281"/>
                  </a:lnTo>
                  <a:lnTo>
                    <a:pt x="259" y="290"/>
                  </a:lnTo>
                  <a:lnTo>
                    <a:pt x="247" y="312"/>
                  </a:lnTo>
                  <a:lnTo>
                    <a:pt x="239" y="315"/>
                  </a:lnTo>
                  <a:lnTo>
                    <a:pt x="234" y="308"/>
                  </a:lnTo>
                  <a:lnTo>
                    <a:pt x="227" y="309"/>
                  </a:lnTo>
                  <a:lnTo>
                    <a:pt x="210" y="307"/>
                  </a:lnTo>
                  <a:lnTo>
                    <a:pt x="206" y="305"/>
                  </a:lnTo>
                  <a:lnTo>
                    <a:pt x="185" y="306"/>
                  </a:lnTo>
                  <a:lnTo>
                    <a:pt x="181" y="308"/>
                  </a:lnTo>
                  <a:lnTo>
                    <a:pt x="173" y="302"/>
                  </a:lnTo>
                  <a:lnTo>
                    <a:pt x="169" y="312"/>
                  </a:lnTo>
                  <a:lnTo>
                    <a:pt x="171" y="321"/>
                  </a:lnTo>
                  <a:lnTo>
                    <a:pt x="163" y="328"/>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sp>
          <p:nvSpPr>
            <p:cNvPr id="106" name="Freeform 171">
              <a:extLst>
                <a:ext uri="{FF2B5EF4-FFF2-40B4-BE49-F238E27FC236}">
                  <a16:creationId xmlns:a16="http://schemas.microsoft.com/office/drawing/2014/main" id="{AF283C99-7A95-F249-893F-1A64D11C45BA}"/>
                </a:ext>
              </a:extLst>
            </p:cNvPr>
            <p:cNvSpPr>
              <a:spLocks/>
            </p:cNvSpPr>
            <p:nvPr/>
          </p:nvSpPr>
          <p:spPr bwMode="auto">
            <a:xfrm>
              <a:off x="4478557" y="5665612"/>
              <a:ext cx="1196891" cy="1397553"/>
            </a:xfrm>
            <a:custGeom>
              <a:avLst/>
              <a:gdLst>
                <a:gd name="T0" fmla="*/ 218 w 295"/>
                <a:gd name="T1" fmla="*/ 260 h 278"/>
                <a:gd name="T2" fmla="*/ 216 w 295"/>
                <a:gd name="T3" fmla="*/ 243 h 278"/>
                <a:gd name="T4" fmla="*/ 204 w 295"/>
                <a:gd name="T5" fmla="*/ 220 h 278"/>
                <a:gd name="T6" fmla="*/ 197 w 295"/>
                <a:gd name="T7" fmla="*/ 203 h 278"/>
                <a:gd name="T8" fmla="*/ 185 w 295"/>
                <a:gd name="T9" fmla="*/ 209 h 278"/>
                <a:gd name="T10" fmla="*/ 192 w 295"/>
                <a:gd name="T11" fmla="*/ 227 h 278"/>
                <a:gd name="T12" fmla="*/ 173 w 295"/>
                <a:gd name="T13" fmla="*/ 254 h 278"/>
                <a:gd name="T14" fmla="*/ 148 w 295"/>
                <a:gd name="T15" fmla="*/ 244 h 278"/>
                <a:gd name="T16" fmla="*/ 139 w 295"/>
                <a:gd name="T17" fmla="*/ 254 h 278"/>
                <a:gd name="T18" fmla="*/ 130 w 295"/>
                <a:gd name="T19" fmla="*/ 262 h 278"/>
                <a:gd name="T20" fmla="*/ 109 w 295"/>
                <a:gd name="T21" fmla="*/ 258 h 278"/>
                <a:gd name="T22" fmla="*/ 89 w 295"/>
                <a:gd name="T23" fmla="*/ 261 h 278"/>
                <a:gd name="T24" fmla="*/ 74 w 295"/>
                <a:gd name="T25" fmla="*/ 247 h 278"/>
                <a:gd name="T26" fmla="*/ 58 w 295"/>
                <a:gd name="T27" fmla="*/ 244 h 278"/>
                <a:gd name="T28" fmla="*/ 49 w 295"/>
                <a:gd name="T29" fmla="*/ 272 h 278"/>
                <a:gd name="T30" fmla="*/ 37 w 295"/>
                <a:gd name="T31" fmla="*/ 278 h 278"/>
                <a:gd name="T32" fmla="*/ 29 w 295"/>
                <a:gd name="T33" fmla="*/ 271 h 278"/>
                <a:gd name="T34" fmla="*/ 30 w 295"/>
                <a:gd name="T35" fmla="*/ 256 h 278"/>
                <a:gd name="T36" fmla="*/ 20 w 295"/>
                <a:gd name="T37" fmla="*/ 235 h 278"/>
                <a:gd name="T38" fmla="*/ 17 w 295"/>
                <a:gd name="T39" fmla="*/ 221 h 278"/>
                <a:gd name="T40" fmla="*/ 10 w 295"/>
                <a:gd name="T41" fmla="*/ 203 h 278"/>
                <a:gd name="T42" fmla="*/ 0 w 295"/>
                <a:gd name="T43" fmla="*/ 196 h 278"/>
                <a:gd name="T44" fmla="*/ 6 w 295"/>
                <a:gd name="T45" fmla="*/ 180 h 278"/>
                <a:gd name="T46" fmla="*/ 9 w 295"/>
                <a:gd name="T47" fmla="*/ 165 h 278"/>
                <a:gd name="T48" fmla="*/ 10 w 295"/>
                <a:gd name="T49" fmla="*/ 147 h 278"/>
                <a:gd name="T50" fmla="*/ 34 w 295"/>
                <a:gd name="T51" fmla="*/ 133 h 278"/>
                <a:gd name="T52" fmla="*/ 30 w 295"/>
                <a:gd name="T53" fmla="*/ 42 h 278"/>
                <a:gd name="T54" fmla="*/ 49 w 295"/>
                <a:gd name="T55" fmla="*/ 0 h 278"/>
                <a:gd name="T56" fmla="*/ 191 w 295"/>
                <a:gd name="T57" fmla="*/ 0 h 278"/>
                <a:gd name="T58" fmla="*/ 269 w 295"/>
                <a:gd name="T59" fmla="*/ 21 h 278"/>
                <a:gd name="T60" fmla="*/ 270 w 295"/>
                <a:gd name="T61" fmla="*/ 46 h 278"/>
                <a:gd name="T62" fmla="*/ 285 w 295"/>
                <a:gd name="T63" fmla="*/ 76 h 278"/>
                <a:gd name="T64" fmla="*/ 287 w 295"/>
                <a:gd name="T65" fmla="*/ 95 h 278"/>
                <a:gd name="T66" fmla="*/ 268 w 295"/>
                <a:gd name="T67" fmla="*/ 105 h 278"/>
                <a:gd name="T68" fmla="*/ 260 w 295"/>
                <a:gd name="T69" fmla="*/ 149 h 278"/>
                <a:gd name="T70" fmla="*/ 260 w 295"/>
                <a:gd name="T71" fmla="*/ 175 h 278"/>
                <a:gd name="T72" fmla="*/ 243 w 295"/>
                <a:gd name="T73" fmla="*/ 206 h 278"/>
                <a:gd name="T74" fmla="*/ 234 w 295"/>
                <a:gd name="T75" fmla="*/ 231 h 278"/>
                <a:gd name="T76" fmla="*/ 221 w 295"/>
                <a:gd name="T77" fmla="*/ 25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5" h="278">
                  <a:moveTo>
                    <a:pt x="221" y="261"/>
                  </a:moveTo>
                  <a:lnTo>
                    <a:pt x="218" y="260"/>
                  </a:lnTo>
                  <a:lnTo>
                    <a:pt x="218" y="250"/>
                  </a:lnTo>
                  <a:lnTo>
                    <a:pt x="216" y="243"/>
                  </a:lnTo>
                  <a:lnTo>
                    <a:pt x="207" y="235"/>
                  </a:lnTo>
                  <a:lnTo>
                    <a:pt x="204" y="220"/>
                  </a:lnTo>
                  <a:lnTo>
                    <a:pt x="206" y="204"/>
                  </a:lnTo>
                  <a:lnTo>
                    <a:pt x="197" y="203"/>
                  </a:lnTo>
                  <a:lnTo>
                    <a:pt x="196" y="208"/>
                  </a:lnTo>
                  <a:lnTo>
                    <a:pt x="185" y="209"/>
                  </a:lnTo>
                  <a:lnTo>
                    <a:pt x="190" y="215"/>
                  </a:lnTo>
                  <a:lnTo>
                    <a:pt x="192" y="227"/>
                  </a:lnTo>
                  <a:lnTo>
                    <a:pt x="182" y="239"/>
                  </a:lnTo>
                  <a:lnTo>
                    <a:pt x="173" y="254"/>
                  </a:lnTo>
                  <a:lnTo>
                    <a:pt x="164" y="256"/>
                  </a:lnTo>
                  <a:lnTo>
                    <a:pt x="148" y="244"/>
                  </a:lnTo>
                  <a:lnTo>
                    <a:pt x="141" y="248"/>
                  </a:lnTo>
                  <a:lnTo>
                    <a:pt x="139" y="254"/>
                  </a:lnTo>
                  <a:lnTo>
                    <a:pt x="130" y="258"/>
                  </a:lnTo>
                  <a:lnTo>
                    <a:pt x="130" y="262"/>
                  </a:lnTo>
                  <a:lnTo>
                    <a:pt x="111" y="262"/>
                  </a:lnTo>
                  <a:lnTo>
                    <a:pt x="109" y="258"/>
                  </a:lnTo>
                  <a:lnTo>
                    <a:pt x="95" y="257"/>
                  </a:lnTo>
                  <a:lnTo>
                    <a:pt x="89" y="261"/>
                  </a:lnTo>
                  <a:lnTo>
                    <a:pt x="84" y="259"/>
                  </a:lnTo>
                  <a:lnTo>
                    <a:pt x="74" y="247"/>
                  </a:lnTo>
                  <a:lnTo>
                    <a:pt x="71" y="241"/>
                  </a:lnTo>
                  <a:lnTo>
                    <a:pt x="58" y="244"/>
                  </a:lnTo>
                  <a:lnTo>
                    <a:pt x="53" y="254"/>
                  </a:lnTo>
                  <a:lnTo>
                    <a:pt x="49" y="272"/>
                  </a:lnTo>
                  <a:lnTo>
                    <a:pt x="42" y="276"/>
                  </a:lnTo>
                  <a:lnTo>
                    <a:pt x="37" y="278"/>
                  </a:lnTo>
                  <a:lnTo>
                    <a:pt x="35" y="277"/>
                  </a:lnTo>
                  <a:lnTo>
                    <a:pt x="29" y="271"/>
                  </a:lnTo>
                  <a:lnTo>
                    <a:pt x="28" y="265"/>
                  </a:lnTo>
                  <a:lnTo>
                    <a:pt x="30" y="256"/>
                  </a:lnTo>
                  <a:lnTo>
                    <a:pt x="30" y="248"/>
                  </a:lnTo>
                  <a:lnTo>
                    <a:pt x="20" y="235"/>
                  </a:lnTo>
                  <a:lnTo>
                    <a:pt x="17" y="226"/>
                  </a:lnTo>
                  <a:lnTo>
                    <a:pt x="17" y="221"/>
                  </a:lnTo>
                  <a:lnTo>
                    <a:pt x="10" y="215"/>
                  </a:lnTo>
                  <a:lnTo>
                    <a:pt x="10" y="203"/>
                  </a:lnTo>
                  <a:lnTo>
                    <a:pt x="6" y="195"/>
                  </a:lnTo>
                  <a:lnTo>
                    <a:pt x="0" y="196"/>
                  </a:lnTo>
                  <a:lnTo>
                    <a:pt x="1" y="188"/>
                  </a:lnTo>
                  <a:lnTo>
                    <a:pt x="6" y="180"/>
                  </a:lnTo>
                  <a:lnTo>
                    <a:pt x="4" y="171"/>
                  </a:lnTo>
                  <a:lnTo>
                    <a:pt x="9" y="165"/>
                  </a:lnTo>
                  <a:lnTo>
                    <a:pt x="6" y="160"/>
                  </a:lnTo>
                  <a:lnTo>
                    <a:pt x="10" y="147"/>
                  </a:lnTo>
                  <a:lnTo>
                    <a:pt x="18" y="132"/>
                  </a:lnTo>
                  <a:lnTo>
                    <a:pt x="34" y="133"/>
                  </a:lnTo>
                  <a:lnTo>
                    <a:pt x="30" y="51"/>
                  </a:lnTo>
                  <a:lnTo>
                    <a:pt x="30" y="42"/>
                  </a:lnTo>
                  <a:lnTo>
                    <a:pt x="51" y="42"/>
                  </a:lnTo>
                  <a:lnTo>
                    <a:pt x="49" y="0"/>
                  </a:lnTo>
                  <a:lnTo>
                    <a:pt x="121" y="0"/>
                  </a:lnTo>
                  <a:lnTo>
                    <a:pt x="191" y="0"/>
                  </a:lnTo>
                  <a:lnTo>
                    <a:pt x="262" y="0"/>
                  </a:lnTo>
                  <a:lnTo>
                    <a:pt x="269" y="21"/>
                  </a:lnTo>
                  <a:lnTo>
                    <a:pt x="266" y="24"/>
                  </a:lnTo>
                  <a:lnTo>
                    <a:pt x="270" y="46"/>
                  </a:lnTo>
                  <a:lnTo>
                    <a:pt x="278" y="71"/>
                  </a:lnTo>
                  <a:lnTo>
                    <a:pt x="285" y="76"/>
                  </a:lnTo>
                  <a:lnTo>
                    <a:pt x="295" y="84"/>
                  </a:lnTo>
                  <a:lnTo>
                    <a:pt x="287" y="95"/>
                  </a:lnTo>
                  <a:lnTo>
                    <a:pt x="273" y="99"/>
                  </a:lnTo>
                  <a:lnTo>
                    <a:pt x="268" y="105"/>
                  </a:lnTo>
                  <a:lnTo>
                    <a:pt x="267" y="119"/>
                  </a:lnTo>
                  <a:lnTo>
                    <a:pt x="260" y="149"/>
                  </a:lnTo>
                  <a:lnTo>
                    <a:pt x="263" y="158"/>
                  </a:lnTo>
                  <a:lnTo>
                    <a:pt x="260" y="175"/>
                  </a:lnTo>
                  <a:lnTo>
                    <a:pt x="254" y="196"/>
                  </a:lnTo>
                  <a:lnTo>
                    <a:pt x="243" y="206"/>
                  </a:lnTo>
                  <a:lnTo>
                    <a:pt x="236" y="222"/>
                  </a:lnTo>
                  <a:lnTo>
                    <a:pt x="234" y="231"/>
                  </a:lnTo>
                  <a:lnTo>
                    <a:pt x="226" y="236"/>
                  </a:lnTo>
                  <a:lnTo>
                    <a:pt x="221" y="258"/>
                  </a:lnTo>
                  <a:lnTo>
                    <a:pt x="221" y="261"/>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07" name="Freeform 173">
              <a:extLst>
                <a:ext uri="{FF2B5EF4-FFF2-40B4-BE49-F238E27FC236}">
                  <a16:creationId xmlns:a16="http://schemas.microsoft.com/office/drawing/2014/main" id="{331FFBE9-E4E1-1945-8F75-FE0CDB7003AA}"/>
                </a:ext>
              </a:extLst>
            </p:cNvPr>
            <p:cNvSpPr>
              <a:spLocks/>
            </p:cNvSpPr>
            <p:nvPr/>
          </p:nvSpPr>
          <p:spPr bwMode="auto">
            <a:xfrm>
              <a:off x="1549219" y="6233686"/>
              <a:ext cx="454414" cy="442389"/>
            </a:xfrm>
            <a:custGeom>
              <a:avLst/>
              <a:gdLst>
                <a:gd name="T0" fmla="*/ 17 w 112"/>
                <a:gd name="T1" fmla="*/ 62 h 88"/>
                <a:gd name="T2" fmla="*/ 10 w 112"/>
                <a:gd name="T3" fmla="*/ 46 h 88"/>
                <a:gd name="T4" fmla="*/ 0 w 112"/>
                <a:gd name="T5" fmla="*/ 38 h 88"/>
                <a:gd name="T6" fmla="*/ 9 w 112"/>
                <a:gd name="T7" fmla="*/ 34 h 88"/>
                <a:gd name="T8" fmla="*/ 18 w 112"/>
                <a:gd name="T9" fmla="*/ 20 h 88"/>
                <a:gd name="T10" fmla="*/ 22 w 112"/>
                <a:gd name="T11" fmla="*/ 9 h 88"/>
                <a:gd name="T12" fmla="*/ 29 w 112"/>
                <a:gd name="T13" fmla="*/ 2 h 88"/>
                <a:gd name="T14" fmla="*/ 38 w 112"/>
                <a:gd name="T15" fmla="*/ 4 h 88"/>
                <a:gd name="T16" fmla="*/ 47 w 112"/>
                <a:gd name="T17" fmla="*/ 0 h 88"/>
                <a:gd name="T18" fmla="*/ 57 w 112"/>
                <a:gd name="T19" fmla="*/ 0 h 88"/>
                <a:gd name="T20" fmla="*/ 65 w 112"/>
                <a:gd name="T21" fmla="*/ 6 h 88"/>
                <a:gd name="T22" fmla="*/ 77 w 112"/>
                <a:gd name="T23" fmla="*/ 11 h 88"/>
                <a:gd name="T24" fmla="*/ 88 w 112"/>
                <a:gd name="T25" fmla="*/ 26 h 88"/>
                <a:gd name="T26" fmla="*/ 100 w 112"/>
                <a:gd name="T27" fmla="*/ 41 h 88"/>
                <a:gd name="T28" fmla="*/ 100 w 112"/>
                <a:gd name="T29" fmla="*/ 54 h 88"/>
                <a:gd name="T30" fmla="*/ 104 w 112"/>
                <a:gd name="T31" fmla="*/ 66 h 88"/>
                <a:gd name="T32" fmla="*/ 111 w 112"/>
                <a:gd name="T33" fmla="*/ 71 h 88"/>
                <a:gd name="T34" fmla="*/ 112 w 112"/>
                <a:gd name="T35" fmla="*/ 79 h 88"/>
                <a:gd name="T36" fmla="*/ 111 w 112"/>
                <a:gd name="T37" fmla="*/ 86 h 88"/>
                <a:gd name="T38" fmla="*/ 109 w 112"/>
                <a:gd name="T39" fmla="*/ 87 h 88"/>
                <a:gd name="T40" fmla="*/ 99 w 112"/>
                <a:gd name="T41" fmla="*/ 85 h 88"/>
                <a:gd name="T42" fmla="*/ 97 w 112"/>
                <a:gd name="T43" fmla="*/ 88 h 88"/>
                <a:gd name="T44" fmla="*/ 93 w 112"/>
                <a:gd name="T45" fmla="*/ 88 h 88"/>
                <a:gd name="T46" fmla="*/ 80 w 112"/>
                <a:gd name="T47" fmla="*/ 83 h 88"/>
                <a:gd name="T48" fmla="*/ 71 w 112"/>
                <a:gd name="T49" fmla="*/ 83 h 88"/>
                <a:gd name="T50" fmla="*/ 38 w 112"/>
                <a:gd name="T51" fmla="*/ 82 h 88"/>
                <a:gd name="T52" fmla="*/ 33 w 112"/>
                <a:gd name="T53" fmla="*/ 84 h 88"/>
                <a:gd name="T54" fmla="*/ 27 w 112"/>
                <a:gd name="T55" fmla="*/ 84 h 88"/>
                <a:gd name="T56" fmla="*/ 17 w 112"/>
                <a:gd name="T57" fmla="*/ 87 h 88"/>
                <a:gd name="T58" fmla="*/ 14 w 112"/>
                <a:gd name="T59" fmla="*/ 71 h 88"/>
                <a:gd name="T60" fmla="*/ 31 w 112"/>
                <a:gd name="T61" fmla="*/ 72 h 88"/>
                <a:gd name="T62" fmla="*/ 35 w 112"/>
                <a:gd name="T63" fmla="*/ 69 h 88"/>
                <a:gd name="T64" fmla="*/ 39 w 112"/>
                <a:gd name="T65" fmla="*/ 69 h 88"/>
                <a:gd name="T66" fmla="*/ 45 w 112"/>
                <a:gd name="T67" fmla="*/ 64 h 88"/>
                <a:gd name="T68" fmla="*/ 53 w 112"/>
                <a:gd name="T69" fmla="*/ 68 h 88"/>
                <a:gd name="T70" fmla="*/ 61 w 112"/>
                <a:gd name="T71" fmla="*/ 69 h 88"/>
                <a:gd name="T72" fmla="*/ 69 w 112"/>
                <a:gd name="T73" fmla="*/ 64 h 88"/>
                <a:gd name="T74" fmla="*/ 65 w 112"/>
                <a:gd name="T75" fmla="*/ 58 h 88"/>
                <a:gd name="T76" fmla="*/ 59 w 112"/>
                <a:gd name="T77" fmla="*/ 61 h 88"/>
                <a:gd name="T78" fmla="*/ 54 w 112"/>
                <a:gd name="T79" fmla="*/ 61 h 88"/>
                <a:gd name="T80" fmla="*/ 47 w 112"/>
                <a:gd name="T81" fmla="*/ 56 h 88"/>
                <a:gd name="T82" fmla="*/ 41 w 112"/>
                <a:gd name="T83" fmla="*/ 56 h 88"/>
                <a:gd name="T84" fmla="*/ 37 w 112"/>
                <a:gd name="T85" fmla="*/ 61 h 88"/>
                <a:gd name="T86" fmla="*/ 17 w 112"/>
                <a:gd name="T87" fmla="*/ 6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88">
                  <a:moveTo>
                    <a:pt x="17" y="62"/>
                  </a:moveTo>
                  <a:lnTo>
                    <a:pt x="10" y="46"/>
                  </a:lnTo>
                  <a:lnTo>
                    <a:pt x="0" y="38"/>
                  </a:lnTo>
                  <a:lnTo>
                    <a:pt x="9" y="34"/>
                  </a:lnTo>
                  <a:lnTo>
                    <a:pt x="18" y="20"/>
                  </a:lnTo>
                  <a:lnTo>
                    <a:pt x="22" y="9"/>
                  </a:lnTo>
                  <a:lnTo>
                    <a:pt x="29" y="2"/>
                  </a:lnTo>
                  <a:lnTo>
                    <a:pt x="38" y="4"/>
                  </a:lnTo>
                  <a:lnTo>
                    <a:pt x="47" y="0"/>
                  </a:lnTo>
                  <a:lnTo>
                    <a:pt x="57" y="0"/>
                  </a:lnTo>
                  <a:lnTo>
                    <a:pt x="65" y="6"/>
                  </a:lnTo>
                  <a:lnTo>
                    <a:pt x="77" y="11"/>
                  </a:lnTo>
                  <a:lnTo>
                    <a:pt x="88" y="26"/>
                  </a:lnTo>
                  <a:lnTo>
                    <a:pt x="100" y="41"/>
                  </a:lnTo>
                  <a:lnTo>
                    <a:pt x="100" y="54"/>
                  </a:lnTo>
                  <a:lnTo>
                    <a:pt x="104" y="66"/>
                  </a:lnTo>
                  <a:lnTo>
                    <a:pt x="111" y="71"/>
                  </a:lnTo>
                  <a:lnTo>
                    <a:pt x="112" y="79"/>
                  </a:lnTo>
                  <a:lnTo>
                    <a:pt x="111" y="86"/>
                  </a:lnTo>
                  <a:lnTo>
                    <a:pt x="109" y="87"/>
                  </a:lnTo>
                  <a:lnTo>
                    <a:pt x="99" y="85"/>
                  </a:lnTo>
                  <a:lnTo>
                    <a:pt x="97" y="88"/>
                  </a:lnTo>
                  <a:lnTo>
                    <a:pt x="93" y="88"/>
                  </a:lnTo>
                  <a:lnTo>
                    <a:pt x="80" y="83"/>
                  </a:lnTo>
                  <a:lnTo>
                    <a:pt x="71" y="83"/>
                  </a:lnTo>
                  <a:lnTo>
                    <a:pt x="38" y="82"/>
                  </a:lnTo>
                  <a:lnTo>
                    <a:pt x="33" y="84"/>
                  </a:lnTo>
                  <a:lnTo>
                    <a:pt x="27" y="84"/>
                  </a:lnTo>
                  <a:lnTo>
                    <a:pt x="17" y="87"/>
                  </a:lnTo>
                  <a:lnTo>
                    <a:pt x="14" y="71"/>
                  </a:lnTo>
                  <a:lnTo>
                    <a:pt x="31" y="72"/>
                  </a:lnTo>
                  <a:lnTo>
                    <a:pt x="35" y="69"/>
                  </a:lnTo>
                  <a:lnTo>
                    <a:pt x="39" y="69"/>
                  </a:lnTo>
                  <a:lnTo>
                    <a:pt x="45" y="64"/>
                  </a:lnTo>
                  <a:lnTo>
                    <a:pt x="53" y="68"/>
                  </a:lnTo>
                  <a:lnTo>
                    <a:pt x="61" y="69"/>
                  </a:lnTo>
                  <a:lnTo>
                    <a:pt x="69" y="64"/>
                  </a:lnTo>
                  <a:lnTo>
                    <a:pt x="65" y="58"/>
                  </a:lnTo>
                  <a:lnTo>
                    <a:pt x="59" y="61"/>
                  </a:lnTo>
                  <a:lnTo>
                    <a:pt x="54" y="61"/>
                  </a:lnTo>
                  <a:lnTo>
                    <a:pt x="47" y="56"/>
                  </a:lnTo>
                  <a:lnTo>
                    <a:pt x="41" y="56"/>
                  </a:lnTo>
                  <a:lnTo>
                    <a:pt x="37" y="61"/>
                  </a:lnTo>
                  <a:lnTo>
                    <a:pt x="17" y="62"/>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08" name="Freeform 179">
              <a:extLst>
                <a:ext uri="{FF2B5EF4-FFF2-40B4-BE49-F238E27FC236}">
                  <a16:creationId xmlns:a16="http://schemas.microsoft.com/office/drawing/2014/main" id="{9632C4EC-5BCA-4544-B4FB-031FBEBCF8AF}"/>
                </a:ext>
              </a:extLst>
            </p:cNvPr>
            <p:cNvSpPr>
              <a:spLocks/>
            </p:cNvSpPr>
            <p:nvPr/>
          </p:nvSpPr>
          <p:spPr bwMode="auto">
            <a:xfrm>
              <a:off x="1869741" y="6917378"/>
              <a:ext cx="223151" cy="341846"/>
            </a:xfrm>
            <a:custGeom>
              <a:avLst/>
              <a:gdLst>
                <a:gd name="T0" fmla="*/ 33 w 55"/>
                <a:gd name="T1" fmla="*/ 68 h 68"/>
                <a:gd name="T2" fmla="*/ 28 w 55"/>
                <a:gd name="T3" fmla="*/ 66 h 68"/>
                <a:gd name="T4" fmla="*/ 15 w 55"/>
                <a:gd name="T5" fmla="*/ 58 h 68"/>
                <a:gd name="T6" fmla="*/ 5 w 55"/>
                <a:gd name="T7" fmla="*/ 46 h 68"/>
                <a:gd name="T8" fmla="*/ 2 w 55"/>
                <a:gd name="T9" fmla="*/ 39 h 68"/>
                <a:gd name="T10" fmla="*/ 0 w 55"/>
                <a:gd name="T11" fmla="*/ 23 h 68"/>
                <a:gd name="T12" fmla="*/ 10 w 55"/>
                <a:gd name="T13" fmla="*/ 14 h 68"/>
                <a:gd name="T14" fmla="*/ 12 w 55"/>
                <a:gd name="T15" fmla="*/ 8 h 68"/>
                <a:gd name="T16" fmla="*/ 15 w 55"/>
                <a:gd name="T17" fmla="*/ 4 h 68"/>
                <a:gd name="T18" fmla="*/ 20 w 55"/>
                <a:gd name="T19" fmla="*/ 4 h 68"/>
                <a:gd name="T20" fmla="*/ 24 w 55"/>
                <a:gd name="T21" fmla="*/ 0 h 68"/>
                <a:gd name="T22" fmla="*/ 39 w 55"/>
                <a:gd name="T23" fmla="*/ 0 h 68"/>
                <a:gd name="T24" fmla="*/ 44 w 55"/>
                <a:gd name="T25" fmla="*/ 7 h 68"/>
                <a:gd name="T26" fmla="*/ 48 w 55"/>
                <a:gd name="T27" fmla="*/ 16 h 68"/>
                <a:gd name="T28" fmla="*/ 47 w 55"/>
                <a:gd name="T29" fmla="*/ 22 h 68"/>
                <a:gd name="T30" fmla="*/ 50 w 55"/>
                <a:gd name="T31" fmla="*/ 27 h 68"/>
                <a:gd name="T32" fmla="*/ 50 w 55"/>
                <a:gd name="T33" fmla="*/ 35 h 68"/>
                <a:gd name="T34" fmla="*/ 55 w 55"/>
                <a:gd name="T35" fmla="*/ 34 h 68"/>
                <a:gd name="T36" fmla="*/ 46 w 55"/>
                <a:gd name="T37" fmla="*/ 43 h 68"/>
                <a:gd name="T38" fmla="*/ 38 w 55"/>
                <a:gd name="T39" fmla="*/ 55 h 68"/>
                <a:gd name="T40" fmla="*/ 37 w 55"/>
                <a:gd name="T41" fmla="*/ 61 h 68"/>
                <a:gd name="T42" fmla="*/ 33 w 55"/>
                <a:gd name="T43"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 h="68">
                  <a:moveTo>
                    <a:pt x="33" y="68"/>
                  </a:moveTo>
                  <a:lnTo>
                    <a:pt x="28" y="66"/>
                  </a:lnTo>
                  <a:lnTo>
                    <a:pt x="15" y="58"/>
                  </a:lnTo>
                  <a:lnTo>
                    <a:pt x="5" y="46"/>
                  </a:lnTo>
                  <a:lnTo>
                    <a:pt x="2" y="39"/>
                  </a:lnTo>
                  <a:lnTo>
                    <a:pt x="0" y="23"/>
                  </a:lnTo>
                  <a:lnTo>
                    <a:pt x="10" y="14"/>
                  </a:lnTo>
                  <a:lnTo>
                    <a:pt x="12" y="8"/>
                  </a:lnTo>
                  <a:lnTo>
                    <a:pt x="15" y="4"/>
                  </a:lnTo>
                  <a:lnTo>
                    <a:pt x="20" y="4"/>
                  </a:lnTo>
                  <a:lnTo>
                    <a:pt x="24" y="0"/>
                  </a:lnTo>
                  <a:lnTo>
                    <a:pt x="39" y="0"/>
                  </a:lnTo>
                  <a:lnTo>
                    <a:pt x="44" y="7"/>
                  </a:lnTo>
                  <a:lnTo>
                    <a:pt x="48" y="16"/>
                  </a:lnTo>
                  <a:lnTo>
                    <a:pt x="47" y="22"/>
                  </a:lnTo>
                  <a:lnTo>
                    <a:pt x="50" y="27"/>
                  </a:lnTo>
                  <a:lnTo>
                    <a:pt x="50" y="35"/>
                  </a:lnTo>
                  <a:lnTo>
                    <a:pt x="55" y="34"/>
                  </a:lnTo>
                  <a:lnTo>
                    <a:pt x="46" y="43"/>
                  </a:lnTo>
                  <a:lnTo>
                    <a:pt x="38" y="55"/>
                  </a:lnTo>
                  <a:lnTo>
                    <a:pt x="37" y="61"/>
                  </a:lnTo>
                  <a:lnTo>
                    <a:pt x="33" y="68"/>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09" name="Freeform 181">
              <a:extLst>
                <a:ext uri="{FF2B5EF4-FFF2-40B4-BE49-F238E27FC236}">
                  <a16:creationId xmlns:a16="http://schemas.microsoft.com/office/drawing/2014/main" id="{4E459852-4F4E-184A-8A5C-DE8EB84AFFC3}"/>
                </a:ext>
              </a:extLst>
            </p:cNvPr>
            <p:cNvSpPr>
              <a:spLocks/>
            </p:cNvSpPr>
            <p:nvPr/>
          </p:nvSpPr>
          <p:spPr bwMode="auto">
            <a:xfrm>
              <a:off x="6012197" y="6766566"/>
              <a:ext cx="474699" cy="361956"/>
            </a:xfrm>
            <a:custGeom>
              <a:avLst/>
              <a:gdLst>
                <a:gd name="T0" fmla="*/ 117 w 117"/>
                <a:gd name="T1" fmla="*/ 42 h 72"/>
                <a:gd name="T2" fmla="*/ 109 w 117"/>
                <a:gd name="T3" fmla="*/ 55 h 72"/>
                <a:gd name="T4" fmla="*/ 97 w 117"/>
                <a:gd name="T5" fmla="*/ 72 h 72"/>
                <a:gd name="T6" fmla="*/ 82 w 117"/>
                <a:gd name="T7" fmla="*/ 72 h 72"/>
                <a:gd name="T8" fmla="*/ 21 w 117"/>
                <a:gd name="T9" fmla="*/ 47 h 72"/>
                <a:gd name="T10" fmla="*/ 14 w 117"/>
                <a:gd name="T11" fmla="*/ 40 h 72"/>
                <a:gd name="T12" fmla="*/ 7 w 117"/>
                <a:gd name="T13" fmla="*/ 30 h 72"/>
                <a:gd name="T14" fmla="*/ 0 w 117"/>
                <a:gd name="T15" fmla="*/ 19 h 72"/>
                <a:gd name="T16" fmla="*/ 3 w 117"/>
                <a:gd name="T17" fmla="*/ 11 h 72"/>
                <a:gd name="T18" fmla="*/ 10 w 117"/>
                <a:gd name="T19" fmla="*/ 0 h 72"/>
                <a:gd name="T20" fmla="*/ 16 w 117"/>
                <a:gd name="T21" fmla="*/ 4 h 72"/>
                <a:gd name="T22" fmla="*/ 20 w 117"/>
                <a:gd name="T23" fmla="*/ 13 h 72"/>
                <a:gd name="T24" fmla="*/ 28 w 117"/>
                <a:gd name="T25" fmla="*/ 21 h 72"/>
                <a:gd name="T26" fmla="*/ 37 w 117"/>
                <a:gd name="T27" fmla="*/ 21 h 72"/>
                <a:gd name="T28" fmla="*/ 54 w 117"/>
                <a:gd name="T29" fmla="*/ 16 h 72"/>
                <a:gd name="T30" fmla="*/ 74 w 117"/>
                <a:gd name="T31" fmla="*/ 14 h 72"/>
                <a:gd name="T32" fmla="*/ 90 w 117"/>
                <a:gd name="T33" fmla="*/ 7 h 72"/>
                <a:gd name="T34" fmla="*/ 99 w 117"/>
                <a:gd name="T35" fmla="*/ 6 h 72"/>
                <a:gd name="T36" fmla="*/ 105 w 117"/>
                <a:gd name="T37" fmla="*/ 2 h 72"/>
                <a:gd name="T38" fmla="*/ 116 w 117"/>
                <a:gd name="T39" fmla="*/ 1 h 72"/>
                <a:gd name="T40" fmla="*/ 116 w 117"/>
                <a:gd name="T41" fmla="*/ 2 h 72"/>
                <a:gd name="T42" fmla="*/ 116 w 117"/>
                <a:gd name="T43" fmla="*/ 10 h 72"/>
                <a:gd name="T44" fmla="*/ 117 w 117"/>
                <a:gd name="T45" fmla="*/ 31 h 72"/>
                <a:gd name="T46" fmla="*/ 117 w 117"/>
                <a:gd name="T47" fmla="*/ 4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7" h="72">
                  <a:moveTo>
                    <a:pt x="117" y="42"/>
                  </a:moveTo>
                  <a:lnTo>
                    <a:pt x="109" y="55"/>
                  </a:lnTo>
                  <a:lnTo>
                    <a:pt x="97" y="72"/>
                  </a:lnTo>
                  <a:lnTo>
                    <a:pt x="82" y="72"/>
                  </a:lnTo>
                  <a:lnTo>
                    <a:pt x="21" y="47"/>
                  </a:lnTo>
                  <a:lnTo>
                    <a:pt x="14" y="40"/>
                  </a:lnTo>
                  <a:lnTo>
                    <a:pt x="7" y="30"/>
                  </a:lnTo>
                  <a:lnTo>
                    <a:pt x="0" y="19"/>
                  </a:lnTo>
                  <a:lnTo>
                    <a:pt x="3" y="11"/>
                  </a:lnTo>
                  <a:lnTo>
                    <a:pt x="10" y="0"/>
                  </a:lnTo>
                  <a:lnTo>
                    <a:pt x="16" y="4"/>
                  </a:lnTo>
                  <a:lnTo>
                    <a:pt x="20" y="13"/>
                  </a:lnTo>
                  <a:lnTo>
                    <a:pt x="28" y="21"/>
                  </a:lnTo>
                  <a:lnTo>
                    <a:pt x="37" y="21"/>
                  </a:lnTo>
                  <a:lnTo>
                    <a:pt x="54" y="16"/>
                  </a:lnTo>
                  <a:lnTo>
                    <a:pt x="74" y="14"/>
                  </a:lnTo>
                  <a:lnTo>
                    <a:pt x="90" y="7"/>
                  </a:lnTo>
                  <a:lnTo>
                    <a:pt x="99" y="6"/>
                  </a:lnTo>
                  <a:lnTo>
                    <a:pt x="105" y="2"/>
                  </a:lnTo>
                  <a:lnTo>
                    <a:pt x="116" y="1"/>
                  </a:lnTo>
                  <a:lnTo>
                    <a:pt x="116" y="2"/>
                  </a:lnTo>
                  <a:lnTo>
                    <a:pt x="116" y="10"/>
                  </a:lnTo>
                  <a:lnTo>
                    <a:pt x="117" y="31"/>
                  </a:lnTo>
                  <a:lnTo>
                    <a:pt x="117" y="42"/>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10" name="Freeform 183">
              <a:extLst>
                <a:ext uri="{FF2B5EF4-FFF2-40B4-BE49-F238E27FC236}">
                  <a16:creationId xmlns:a16="http://schemas.microsoft.com/office/drawing/2014/main" id="{9E8E2D46-9CD9-5D48-AFC8-B9FC2D99E65C}"/>
                </a:ext>
              </a:extLst>
            </p:cNvPr>
            <p:cNvSpPr>
              <a:spLocks/>
            </p:cNvSpPr>
            <p:nvPr/>
          </p:nvSpPr>
          <p:spPr bwMode="auto">
            <a:xfrm>
              <a:off x="4105287" y="3157057"/>
              <a:ext cx="300237" cy="402174"/>
            </a:xfrm>
            <a:custGeom>
              <a:avLst/>
              <a:gdLst>
                <a:gd name="T0" fmla="*/ 35 w 74"/>
                <a:gd name="T1" fmla="*/ 15 h 80"/>
                <a:gd name="T2" fmla="*/ 45 w 74"/>
                <a:gd name="T3" fmla="*/ 20 h 80"/>
                <a:gd name="T4" fmla="*/ 47 w 74"/>
                <a:gd name="T5" fmla="*/ 28 h 80"/>
                <a:gd name="T6" fmla="*/ 58 w 74"/>
                <a:gd name="T7" fmla="*/ 34 h 80"/>
                <a:gd name="T8" fmla="*/ 62 w 74"/>
                <a:gd name="T9" fmla="*/ 30 h 80"/>
                <a:gd name="T10" fmla="*/ 67 w 74"/>
                <a:gd name="T11" fmla="*/ 32 h 80"/>
                <a:gd name="T12" fmla="*/ 63 w 74"/>
                <a:gd name="T13" fmla="*/ 36 h 80"/>
                <a:gd name="T14" fmla="*/ 66 w 74"/>
                <a:gd name="T15" fmla="*/ 39 h 80"/>
                <a:gd name="T16" fmla="*/ 63 w 74"/>
                <a:gd name="T17" fmla="*/ 44 h 80"/>
                <a:gd name="T18" fmla="*/ 65 w 74"/>
                <a:gd name="T19" fmla="*/ 52 h 80"/>
                <a:gd name="T20" fmla="*/ 74 w 74"/>
                <a:gd name="T21" fmla="*/ 60 h 80"/>
                <a:gd name="T22" fmla="*/ 68 w 74"/>
                <a:gd name="T23" fmla="*/ 67 h 80"/>
                <a:gd name="T24" fmla="*/ 66 w 74"/>
                <a:gd name="T25" fmla="*/ 73 h 80"/>
                <a:gd name="T26" fmla="*/ 68 w 74"/>
                <a:gd name="T27" fmla="*/ 76 h 80"/>
                <a:gd name="T28" fmla="*/ 66 w 74"/>
                <a:gd name="T29" fmla="*/ 79 h 80"/>
                <a:gd name="T30" fmla="*/ 58 w 74"/>
                <a:gd name="T31" fmla="*/ 79 h 80"/>
                <a:gd name="T32" fmla="*/ 52 w 74"/>
                <a:gd name="T33" fmla="*/ 80 h 80"/>
                <a:gd name="T34" fmla="*/ 52 w 74"/>
                <a:gd name="T35" fmla="*/ 79 h 80"/>
                <a:gd name="T36" fmla="*/ 54 w 74"/>
                <a:gd name="T37" fmla="*/ 76 h 80"/>
                <a:gd name="T38" fmla="*/ 55 w 74"/>
                <a:gd name="T39" fmla="*/ 71 h 80"/>
                <a:gd name="T40" fmla="*/ 53 w 74"/>
                <a:gd name="T41" fmla="*/ 71 h 80"/>
                <a:gd name="T42" fmla="*/ 49 w 74"/>
                <a:gd name="T43" fmla="*/ 67 h 80"/>
                <a:gd name="T44" fmla="*/ 46 w 74"/>
                <a:gd name="T45" fmla="*/ 66 h 80"/>
                <a:gd name="T46" fmla="*/ 44 w 74"/>
                <a:gd name="T47" fmla="*/ 63 h 80"/>
                <a:gd name="T48" fmla="*/ 40 w 74"/>
                <a:gd name="T49" fmla="*/ 62 h 80"/>
                <a:gd name="T50" fmla="*/ 38 w 74"/>
                <a:gd name="T51" fmla="*/ 59 h 80"/>
                <a:gd name="T52" fmla="*/ 35 w 74"/>
                <a:gd name="T53" fmla="*/ 60 h 80"/>
                <a:gd name="T54" fmla="*/ 33 w 74"/>
                <a:gd name="T55" fmla="*/ 67 h 80"/>
                <a:gd name="T56" fmla="*/ 29 w 74"/>
                <a:gd name="T57" fmla="*/ 68 h 80"/>
                <a:gd name="T58" fmla="*/ 31 w 74"/>
                <a:gd name="T59" fmla="*/ 67 h 80"/>
                <a:gd name="T60" fmla="*/ 24 w 74"/>
                <a:gd name="T61" fmla="*/ 63 h 80"/>
                <a:gd name="T62" fmla="*/ 18 w 74"/>
                <a:gd name="T63" fmla="*/ 60 h 80"/>
                <a:gd name="T64" fmla="*/ 16 w 74"/>
                <a:gd name="T65" fmla="*/ 57 h 80"/>
                <a:gd name="T66" fmla="*/ 11 w 74"/>
                <a:gd name="T67" fmla="*/ 54 h 80"/>
                <a:gd name="T68" fmla="*/ 15 w 74"/>
                <a:gd name="T69" fmla="*/ 53 h 80"/>
                <a:gd name="T70" fmla="*/ 16 w 74"/>
                <a:gd name="T71" fmla="*/ 43 h 80"/>
                <a:gd name="T72" fmla="*/ 7 w 74"/>
                <a:gd name="T73" fmla="*/ 35 h 80"/>
                <a:gd name="T74" fmla="*/ 11 w 74"/>
                <a:gd name="T75" fmla="*/ 26 h 80"/>
                <a:gd name="T76" fmla="*/ 5 w 74"/>
                <a:gd name="T77" fmla="*/ 26 h 80"/>
                <a:gd name="T78" fmla="*/ 10 w 74"/>
                <a:gd name="T79" fmla="*/ 19 h 80"/>
                <a:gd name="T80" fmla="*/ 5 w 74"/>
                <a:gd name="T81" fmla="*/ 13 h 80"/>
                <a:gd name="T82" fmla="*/ 0 w 74"/>
                <a:gd name="T83" fmla="*/ 5 h 80"/>
                <a:gd name="T84" fmla="*/ 12 w 74"/>
                <a:gd name="T85" fmla="*/ 0 h 80"/>
                <a:gd name="T86" fmla="*/ 22 w 74"/>
                <a:gd name="T87" fmla="*/ 1 h 80"/>
                <a:gd name="T88" fmla="*/ 32 w 74"/>
                <a:gd name="T89" fmla="*/ 9 h 80"/>
                <a:gd name="T90" fmla="*/ 35 w 74"/>
                <a:gd name="T91"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80">
                  <a:moveTo>
                    <a:pt x="35" y="15"/>
                  </a:moveTo>
                  <a:lnTo>
                    <a:pt x="45" y="20"/>
                  </a:lnTo>
                  <a:lnTo>
                    <a:pt x="47" y="28"/>
                  </a:lnTo>
                  <a:lnTo>
                    <a:pt x="58" y="34"/>
                  </a:lnTo>
                  <a:lnTo>
                    <a:pt x="62" y="30"/>
                  </a:lnTo>
                  <a:lnTo>
                    <a:pt x="67" y="32"/>
                  </a:lnTo>
                  <a:lnTo>
                    <a:pt x="63" y="36"/>
                  </a:lnTo>
                  <a:lnTo>
                    <a:pt x="66" y="39"/>
                  </a:lnTo>
                  <a:lnTo>
                    <a:pt x="63" y="44"/>
                  </a:lnTo>
                  <a:lnTo>
                    <a:pt x="65" y="52"/>
                  </a:lnTo>
                  <a:lnTo>
                    <a:pt x="74" y="60"/>
                  </a:lnTo>
                  <a:lnTo>
                    <a:pt x="68" y="67"/>
                  </a:lnTo>
                  <a:lnTo>
                    <a:pt x="66" y="73"/>
                  </a:lnTo>
                  <a:lnTo>
                    <a:pt x="68" y="76"/>
                  </a:lnTo>
                  <a:lnTo>
                    <a:pt x="66" y="79"/>
                  </a:lnTo>
                  <a:lnTo>
                    <a:pt x="58" y="79"/>
                  </a:lnTo>
                  <a:lnTo>
                    <a:pt x="52" y="80"/>
                  </a:lnTo>
                  <a:lnTo>
                    <a:pt x="52" y="79"/>
                  </a:lnTo>
                  <a:lnTo>
                    <a:pt x="54" y="76"/>
                  </a:lnTo>
                  <a:lnTo>
                    <a:pt x="55" y="71"/>
                  </a:lnTo>
                  <a:lnTo>
                    <a:pt x="53" y="71"/>
                  </a:lnTo>
                  <a:lnTo>
                    <a:pt x="49" y="67"/>
                  </a:lnTo>
                  <a:lnTo>
                    <a:pt x="46" y="66"/>
                  </a:lnTo>
                  <a:lnTo>
                    <a:pt x="44" y="63"/>
                  </a:lnTo>
                  <a:lnTo>
                    <a:pt x="40" y="62"/>
                  </a:lnTo>
                  <a:lnTo>
                    <a:pt x="38" y="59"/>
                  </a:lnTo>
                  <a:lnTo>
                    <a:pt x="35" y="60"/>
                  </a:lnTo>
                  <a:lnTo>
                    <a:pt x="33" y="67"/>
                  </a:lnTo>
                  <a:lnTo>
                    <a:pt x="29" y="68"/>
                  </a:lnTo>
                  <a:lnTo>
                    <a:pt x="31" y="67"/>
                  </a:lnTo>
                  <a:lnTo>
                    <a:pt x="24" y="63"/>
                  </a:lnTo>
                  <a:lnTo>
                    <a:pt x="18" y="60"/>
                  </a:lnTo>
                  <a:lnTo>
                    <a:pt x="16" y="57"/>
                  </a:lnTo>
                  <a:lnTo>
                    <a:pt x="11" y="54"/>
                  </a:lnTo>
                  <a:lnTo>
                    <a:pt x="15" y="53"/>
                  </a:lnTo>
                  <a:lnTo>
                    <a:pt x="16" y="43"/>
                  </a:lnTo>
                  <a:lnTo>
                    <a:pt x="7" y="35"/>
                  </a:lnTo>
                  <a:lnTo>
                    <a:pt x="11" y="26"/>
                  </a:lnTo>
                  <a:lnTo>
                    <a:pt x="5" y="26"/>
                  </a:lnTo>
                  <a:lnTo>
                    <a:pt x="10" y="19"/>
                  </a:lnTo>
                  <a:lnTo>
                    <a:pt x="5" y="13"/>
                  </a:lnTo>
                  <a:lnTo>
                    <a:pt x="0" y="5"/>
                  </a:lnTo>
                  <a:lnTo>
                    <a:pt x="12" y="0"/>
                  </a:lnTo>
                  <a:lnTo>
                    <a:pt x="22" y="1"/>
                  </a:lnTo>
                  <a:lnTo>
                    <a:pt x="32" y="9"/>
                  </a:lnTo>
                  <a:lnTo>
                    <a:pt x="35" y="15"/>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11" name="Freeform 185">
              <a:extLst>
                <a:ext uri="{FF2B5EF4-FFF2-40B4-BE49-F238E27FC236}">
                  <a16:creationId xmlns:a16="http://schemas.microsoft.com/office/drawing/2014/main" id="{6E268E0E-2A5E-1B40-B67C-E34F7BD57B21}"/>
                </a:ext>
              </a:extLst>
            </p:cNvPr>
            <p:cNvSpPr>
              <a:spLocks/>
            </p:cNvSpPr>
            <p:nvPr/>
          </p:nvSpPr>
          <p:spPr bwMode="auto">
            <a:xfrm>
              <a:off x="3959228" y="2810182"/>
              <a:ext cx="365152" cy="180980"/>
            </a:xfrm>
            <a:custGeom>
              <a:avLst/>
              <a:gdLst>
                <a:gd name="T0" fmla="*/ 29 w 90"/>
                <a:gd name="T1" fmla="*/ 1 h 36"/>
                <a:gd name="T2" fmla="*/ 30 w 90"/>
                <a:gd name="T3" fmla="*/ 3 h 36"/>
                <a:gd name="T4" fmla="*/ 37 w 90"/>
                <a:gd name="T5" fmla="*/ 0 h 36"/>
                <a:gd name="T6" fmla="*/ 45 w 90"/>
                <a:gd name="T7" fmla="*/ 7 h 36"/>
                <a:gd name="T8" fmla="*/ 54 w 90"/>
                <a:gd name="T9" fmla="*/ 3 h 36"/>
                <a:gd name="T10" fmla="*/ 62 w 90"/>
                <a:gd name="T11" fmla="*/ 4 h 36"/>
                <a:gd name="T12" fmla="*/ 74 w 90"/>
                <a:gd name="T13" fmla="*/ 2 h 36"/>
                <a:gd name="T14" fmla="*/ 90 w 90"/>
                <a:gd name="T15" fmla="*/ 10 h 36"/>
                <a:gd name="T16" fmla="*/ 86 w 90"/>
                <a:gd name="T17" fmla="*/ 15 h 36"/>
                <a:gd name="T18" fmla="*/ 84 w 90"/>
                <a:gd name="T19" fmla="*/ 23 h 36"/>
                <a:gd name="T20" fmla="*/ 81 w 90"/>
                <a:gd name="T21" fmla="*/ 25 h 36"/>
                <a:gd name="T22" fmla="*/ 63 w 90"/>
                <a:gd name="T23" fmla="*/ 19 h 36"/>
                <a:gd name="T24" fmla="*/ 57 w 90"/>
                <a:gd name="T25" fmla="*/ 20 h 36"/>
                <a:gd name="T26" fmla="*/ 54 w 90"/>
                <a:gd name="T27" fmla="*/ 25 h 36"/>
                <a:gd name="T28" fmla="*/ 47 w 90"/>
                <a:gd name="T29" fmla="*/ 27 h 36"/>
                <a:gd name="T30" fmla="*/ 45 w 90"/>
                <a:gd name="T31" fmla="*/ 26 h 36"/>
                <a:gd name="T32" fmla="*/ 37 w 90"/>
                <a:gd name="T33" fmla="*/ 29 h 36"/>
                <a:gd name="T34" fmla="*/ 31 w 90"/>
                <a:gd name="T35" fmla="*/ 30 h 36"/>
                <a:gd name="T36" fmla="*/ 30 w 90"/>
                <a:gd name="T37" fmla="*/ 34 h 36"/>
                <a:gd name="T38" fmla="*/ 17 w 90"/>
                <a:gd name="T39" fmla="*/ 36 h 36"/>
                <a:gd name="T40" fmla="*/ 11 w 90"/>
                <a:gd name="T41" fmla="*/ 34 h 36"/>
                <a:gd name="T42" fmla="*/ 2 w 90"/>
                <a:gd name="T43" fmla="*/ 29 h 36"/>
                <a:gd name="T44" fmla="*/ 0 w 90"/>
                <a:gd name="T45" fmla="*/ 22 h 36"/>
                <a:gd name="T46" fmla="*/ 1 w 90"/>
                <a:gd name="T47" fmla="*/ 19 h 36"/>
                <a:gd name="T48" fmla="*/ 2 w 90"/>
                <a:gd name="T49" fmla="*/ 15 h 36"/>
                <a:gd name="T50" fmla="*/ 10 w 90"/>
                <a:gd name="T51" fmla="*/ 15 h 36"/>
                <a:gd name="T52" fmla="*/ 15 w 90"/>
                <a:gd name="T53" fmla="*/ 13 h 36"/>
                <a:gd name="T54" fmla="*/ 15 w 90"/>
                <a:gd name="T55" fmla="*/ 11 h 36"/>
                <a:gd name="T56" fmla="*/ 18 w 90"/>
                <a:gd name="T57" fmla="*/ 10 h 36"/>
                <a:gd name="T58" fmla="*/ 19 w 90"/>
                <a:gd name="T59" fmla="*/ 6 h 36"/>
                <a:gd name="T60" fmla="*/ 22 w 90"/>
                <a:gd name="T61" fmla="*/ 5 h 36"/>
                <a:gd name="T62" fmla="*/ 25 w 90"/>
                <a:gd name="T63" fmla="*/ 1 h 36"/>
                <a:gd name="T64" fmla="*/ 29 w 90"/>
                <a:gd name="T65"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36">
                  <a:moveTo>
                    <a:pt x="29" y="1"/>
                  </a:moveTo>
                  <a:lnTo>
                    <a:pt x="30" y="3"/>
                  </a:lnTo>
                  <a:lnTo>
                    <a:pt x="37" y="0"/>
                  </a:lnTo>
                  <a:lnTo>
                    <a:pt x="45" y="7"/>
                  </a:lnTo>
                  <a:lnTo>
                    <a:pt x="54" y="3"/>
                  </a:lnTo>
                  <a:lnTo>
                    <a:pt x="62" y="4"/>
                  </a:lnTo>
                  <a:lnTo>
                    <a:pt x="74" y="2"/>
                  </a:lnTo>
                  <a:lnTo>
                    <a:pt x="90" y="10"/>
                  </a:lnTo>
                  <a:lnTo>
                    <a:pt x="86" y="15"/>
                  </a:lnTo>
                  <a:lnTo>
                    <a:pt x="84" y="23"/>
                  </a:lnTo>
                  <a:lnTo>
                    <a:pt x="81" y="25"/>
                  </a:lnTo>
                  <a:lnTo>
                    <a:pt x="63" y="19"/>
                  </a:lnTo>
                  <a:lnTo>
                    <a:pt x="57" y="20"/>
                  </a:lnTo>
                  <a:lnTo>
                    <a:pt x="54" y="25"/>
                  </a:lnTo>
                  <a:lnTo>
                    <a:pt x="47" y="27"/>
                  </a:lnTo>
                  <a:lnTo>
                    <a:pt x="45" y="26"/>
                  </a:lnTo>
                  <a:lnTo>
                    <a:pt x="37" y="29"/>
                  </a:lnTo>
                  <a:lnTo>
                    <a:pt x="31" y="30"/>
                  </a:lnTo>
                  <a:lnTo>
                    <a:pt x="30" y="34"/>
                  </a:lnTo>
                  <a:lnTo>
                    <a:pt x="17" y="36"/>
                  </a:lnTo>
                  <a:lnTo>
                    <a:pt x="11" y="34"/>
                  </a:lnTo>
                  <a:lnTo>
                    <a:pt x="2" y="29"/>
                  </a:lnTo>
                  <a:lnTo>
                    <a:pt x="0" y="22"/>
                  </a:lnTo>
                  <a:lnTo>
                    <a:pt x="1" y="19"/>
                  </a:lnTo>
                  <a:lnTo>
                    <a:pt x="2" y="15"/>
                  </a:lnTo>
                  <a:lnTo>
                    <a:pt x="10" y="15"/>
                  </a:lnTo>
                  <a:lnTo>
                    <a:pt x="15" y="13"/>
                  </a:lnTo>
                  <a:lnTo>
                    <a:pt x="15" y="11"/>
                  </a:lnTo>
                  <a:lnTo>
                    <a:pt x="18" y="10"/>
                  </a:lnTo>
                  <a:lnTo>
                    <a:pt x="19" y="6"/>
                  </a:lnTo>
                  <a:lnTo>
                    <a:pt x="22" y="5"/>
                  </a:lnTo>
                  <a:lnTo>
                    <a:pt x="25" y="1"/>
                  </a:lnTo>
                  <a:lnTo>
                    <a:pt x="29" y="1"/>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12" name="Freeform 186">
              <a:extLst>
                <a:ext uri="{FF2B5EF4-FFF2-40B4-BE49-F238E27FC236}">
                  <a16:creationId xmlns:a16="http://schemas.microsoft.com/office/drawing/2014/main" id="{96C76664-A778-084F-88BE-17111BDF9AA1}"/>
                </a:ext>
              </a:extLst>
            </p:cNvPr>
            <p:cNvSpPr>
              <a:spLocks/>
            </p:cNvSpPr>
            <p:nvPr/>
          </p:nvSpPr>
          <p:spPr bwMode="auto">
            <a:xfrm>
              <a:off x="3764480" y="3086679"/>
              <a:ext cx="186633" cy="145790"/>
            </a:xfrm>
            <a:custGeom>
              <a:avLst/>
              <a:gdLst>
                <a:gd name="T0" fmla="*/ 1 w 46"/>
                <a:gd name="T1" fmla="*/ 7 h 29"/>
                <a:gd name="T2" fmla="*/ 15 w 46"/>
                <a:gd name="T3" fmla="*/ 9 h 29"/>
                <a:gd name="T4" fmla="*/ 22 w 46"/>
                <a:gd name="T5" fmla="*/ 4 h 29"/>
                <a:gd name="T6" fmla="*/ 37 w 46"/>
                <a:gd name="T7" fmla="*/ 3 h 29"/>
                <a:gd name="T8" fmla="*/ 39 w 46"/>
                <a:gd name="T9" fmla="*/ 0 h 29"/>
                <a:gd name="T10" fmla="*/ 42 w 46"/>
                <a:gd name="T11" fmla="*/ 0 h 29"/>
                <a:gd name="T12" fmla="*/ 46 w 46"/>
                <a:gd name="T13" fmla="*/ 7 h 29"/>
                <a:gd name="T14" fmla="*/ 33 w 46"/>
                <a:gd name="T15" fmla="*/ 12 h 29"/>
                <a:gd name="T16" fmla="*/ 32 w 46"/>
                <a:gd name="T17" fmla="*/ 21 h 29"/>
                <a:gd name="T18" fmla="*/ 27 w 46"/>
                <a:gd name="T19" fmla="*/ 23 h 29"/>
                <a:gd name="T20" fmla="*/ 27 w 46"/>
                <a:gd name="T21" fmla="*/ 29 h 29"/>
                <a:gd name="T22" fmla="*/ 21 w 46"/>
                <a:gd name="T23" fmla="*/ 28 h 29"/>
                <a:gd name="T24" fmla="*/ 15 w 46"/>
                <a:gd name="T25" fmla="*/ 25 h 29"/>
                <a:gd name="T26" fmla="*/ 12 w 46"/>
                <a:gd name="T27" fmla="*/ 28 h 29"/>
                <a:gd name="T28" fmla="*/ 1 w 46"/>
                <a:gd name="T29" fmla="*/ 28 h 29"/>
                <a:gd name="T30" fmla="*/ 4 w 46"/>
                <a:gd name="T31" fmla="*/ 26 h 29"/>
                <a:gd name="T32" fmla="*/ 0 w 46"/>
                <a:gd name="T33" fmla="*/ 17 h 29"/>
                <a:gd name="T34" fmla="*/ 1 w 46"/>
                <a:gd name="T35"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29">
                  <a:moveTo>
                    <a:pt x="1" y="7"/>
                  </a:moveTo>
                  <a:lnTo>
                    <a:pt x="15" y="9"/>
                  </a:lnTo>
                  <a:lnTo>
                    <a:pt x="22" y="4"/>
                  </a:lnTo>
                  <a:lnTo>
                    <a:pt x="37" y="3"/>
                  </a:lnTo>
                  <a:lnTo>
                    <a:pt x="39" y="0"/>
                  </a:lnTo>
                  <a:lnTo>
                    <a:pt x="42" y="0"/>
                  </a:lnTo>
                  <a:lnTo>
                    <a:pt x="46" y="7"/>
                  </a:lnTo>
                  <a:lnTo>
                    <a:pt x="33" y="12"/>
                  </a:lnTo>
                  <a:lnTo>
                    <a:pt x="32" y="21"/>
                  </a:lnTo>
                  <a:lnTo>
                    <a:pt x="27" y="23"/>
                  </a:lnTo>
                  <a:lnTo>
                    <a:pt x="27" y="29"/>
                  </a:lnTo>
                  <a:lnTo>
                    <a:pt x="21" y="28"/>
                  </a:lnTo>
                  <a:lnTo>
                    <a:pt x="15" y="25"/>
                  </a:lnTo>
                  <a:lnTo>
                    <a:pt x="12" y="28"/>
                  </a:lnTo>
                  <a:lnTo>
                    <a:pt x="1" y="28"/>
                  </a:lnTo>
                  <a:lnTo>
                    <a:pt x="4" y="26"/>
                  </a:lnTo>
                  <a:lnTo>
                    <a:pt x="0" y="17"/>
                  </a:lnTo>
                  <a:lnTo>
                    <a:pt x="1" y="7"/>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13" name="Freeform 187">
              <a:extLst>
                <a:ext uri="{FF2B5EF4-FFF2-40B4-BE49-F238E27FC236}">
                  <a16:creationId xmlns:a16="http://schemas.microsoft.com/office/drawing/2014/main" id="{09A78356-BA47-8D45-A64E-296781F3E376}"/>
                </a:ext>
              </a:extLst>
            </p:cNvPr>
            <p:cNvSpPr>
              <a:spLocks/>
            </p:cNvSpPr>
            <p:nvPr/>
          </p:nvSpPr>
          <p:spPr bwMode="auto">
            <a:xfrm>
              <a:off x="3516988" y="924996"/>
              <a:ext cx="673503" cy="1302040"/>
            </a:xfrm>
            <a:custGeom>
              <a:avLst/>
              <a:gdLst>
                <a:gd name="T0" fmla="*/ 144 w 166"/>
                <a:gd name="T1" fmla="*/ 61 h 259"/>
                <a:gd name="T2" fmla="*/ 132 w 166"/>
                <a:gd name="T3" fmla="*/ 73 h 259"/>
                <a:gd name="T4" fmla="*/ 137 w 166"/>
                <a:gd name="T5" fmla="*/ 84 h 259"/>
                <a:gd name="T6" fmla="*/ 117 w 166"/>
                <a:gd name="T7" fmla="*/ 100 h 259"/>
                <a:gd name="T8" fmla="*/ 92 w 166"/>
                <a:gd name="T9" fmla="*/ 116 h 259"/>
                <a:gd name="T10" fmla="*/ 85 w 166"/>
                <a:gd name="T11" fmla="*/ 142 h 259"/>
                <a:gd name="T12" fmla="*/ 97 w 166"/>
                <a:gd name="T13" fmla="*/ 156 h 259"/>
                <a:gd name="T14" fmla="*/ 112 w 166"/>
                <a:gd name="T15" fmla="*/ 166 h 259"/>
                <a:gd name="T16" fmla="*/ 102 w 166"/>
                <a:gd name="T17" fmla="*/ 188 h 259"/>
                <a:gd name="T18" fmla="*/ 87 w 166"/>
                <a:gd name="T19" fmla="*/ 193 h 259"/>
                <a:gd name="T20" fmla="*/ 85 w 166"/>
                <a:gd name="T21" fmla="*/ 226 h 259"/>
                <a:gd name="T22" fmla="*/ 78 w 166"/>
                <a:gd name="T23" fmla="*/ 244 h 259"/>
                <a:gd name="T24" fmla="*/ 59 w 166"/>
                <a:gd name="T25" fmla="*/ 242 h 259"/>
                <a:gd name="T26" fmla="*/ 52 w 166"/>
                <a:gd name="T27" fmla="*/ 258 h 259"/>
                <a:gd name="T28" fmla="*/ 35 w 166"/>
                <a:gd name="T29" fmla="*/ 259 h 259"/>
                <a:gd name="T30" fmla="*/ 28 w 166"/>
                <a:gd name="T31" fmla="*/ 240 h 259"/>
                <a:gd name="T32" fmla="*/ 14 w 166"/>
                <a:gd name="T33" fmla="*/ 218 h 259"/>
                <a:gd name="T34" fmla="*/ 0 w 166"/>
                <a:gd name="T35" fmla="*/ 190 h 259"/>
                <a:gd name="T36" fmla="*/ 6 w 166"/>
                <a:gd name="T37" fmla="*/ 179 h 259"/>
                <a:gd name="T38" fmla="*/ 17 w 166"/>
                <a:gd name="T39" fmla="*/ 166 h 259"/>
                <a:gd name="T40" fmla="*/ 20 w 166"/>
                <a:gd name="T41" fmla="*/ 143 h 259"/>
                <a:gd name="T42" fmla="*/ 10 w 166"/>
                <a:gd name="T43" fmla="*/ 134 h 259"/>
                <a:gd name="T44" fmla="*/ 6 w 166"/>
                <a:gd name="T45" fmla="*/ 109 h 259"/>
                <a:gd name="T46" fmla="*/ 14 w 166"/>
                <a:gd name="T47" fmla="*/ 91 h 259"/>
                <a:gd name="T48" fmla="*/ 28 w 166"/>
                <a:gd name="T49" fmla="*/ 91 h 259"/>
                <a:gd name="T50" fmla="*/ 32 w 166"/>
                <a:gd name="T51" fmla="*/ 84 h 259"/>
                <a:gd name="T52" fmla="*/ 26 w 166"/>
                <a:gd name="T53" fmla="*/ 78 h 259"/>
                <a:gd name="T54" fmla="*/ 45 w 166"/>
                <a:gd name="T55" fmla="*/ 52 h 259"/>
                <a:gd name="T56" fmla="*/ 56 w 166"/>
                <a:gd name="T57" fmla="*/ 32 h 259"/>
                <a:gd name="T58" fmla="*/ 63 w 166"/>
                <a:gd name="T59" fmla="*/ 19 h 259"/>
                <a:gd name="T60" fmla="*/ 76 w 166"/>
                <a:gd name="T61" fmla="*/ 19 h 259"/>
                <a:gd name="T62" fmla="*/ 78 w 166"/>
                <a:gd name="T63" fmla="*/ 9 h 259"/>
                <a:gd name="T64" fmla="*/ 103 w 166"/>
                <a:gd name="T65" fmla="*/ 12 h 259"/>
                <a:gd name="T66" fmla="*/ 103 w 166"/>
                <a:gd name="T67" fmla="*/ 1 h 259"/>
                <a:gd name="T68" fmla="*/ 111 w 166"/>
                <a:gd name="T69" fmla="*/ 0 h 259"/>
                <a:gd name="T70" fmla="*/ 131 w 166"/>
                <a:gd name="T71" fmla="*/ 9 h 259"/>
                <a:gd name="T72" fmla="*/ 154 w 166"/>
                <a:gd name="T73" fmla="*/ 21 h 259"/>
                <a:gd name="T74" fmla="*/ 160 w 166"/>
                <a:gd name="T75" fmla="*/ 48 h 259"/>
                <a:gd name="T76" fmla="*/ 166 w 166"/>
                <a:gd name="T77" fmla="*/ 55 h 259"/>
                <a:gd name="T78" fmla="*/ 144 w 166"/>
                <a:gd name="T79" fmla="*/ 61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6" h="259">
                  <a:moveTo>
                    <a:pt x="144" y="61"/>
                  </a:moveTo>
                  <a:lnTo>
                    <a:pt x="132" y="73"/>
                  </a:lnTo>
                  <a:lnTo>
                    <a:pt x="137" y="84"/>
                  </a:lnTo>
                  <a:lnTo>
                    <a:pt x="117" y="100"/>
                  </a:lnTo>
                  <a:lnTo>
                    <a:pt x="92" y="116"/>
                  </a:lnTo>
                  <a:lnTo>
                    <a:pt x="85" y="142"/>
                  </a:lnTo>
                  <a:lnTo>
                    <a:pt x="97" y="156"/>
                  </a:lnTo>
                  <a:lnTo>
                    <a:pt x="112" y="166"/>
                  </a:lnTo>
                  <a:lnTo>
                    <a:pt x="102" y="188"/>
                  </a:lnTo>
                  <a:lnTo>
                    <a:pt x="87" y="193"/>
                  </a:lnTo>
                  <a:lnTo>
                    <a:pt x="85" y="226"/>
                  </a:lnTo>
                  <a:lnTo>
                    <a:pt x="78" y="244"/>
                  </a:lnTo>
                  <a:lnTo>
                    <a:pt x="59" y="242"/>
                  </a:lnTo>
                  <a:lnTo>
                    <a:pt x="52" y="258"/>
                  </a:lnTo>
                  <a:lnTo>
                    <a:pt x="35" y="259"/>
                  </a:lnTo>
                  <a:lnTo>
                    <a:pt x="28" y="240"/>
                  </a:lnTo>
                  <a:lnTo>
                    <a:pt x="14" y="218"/>
                  </a:lnTo>
                  <a:lnTo>
                    <a:pt x="0" y="190"/>
                  </a:lnTo>
                  <a:lnTo>
                    <a:pt x="6" y="179"/>
                  </a:lnTo>
                  <a:lnTo>
                    <a:pt x="17" y="166"/>
                  </a:lnTo>
                  <a:lnTo>
                    <a:pt x="20" y="143"/>
                  </a:lnTo>
                  <a:lnTo>
                    <a:pt x="10" y="134"/>
                  </a:lnTo>
                  <a:lnTo>
                    <a:pt x="6" y="109"/>
                  </a:lnTo>
                  <a:lnTo>
                    <a:pt x="14" y="91"/>
                  </a:lnTo>
                  <a:lnTo>
                    <a:pt x="28" y="91"/>
                  </a:lnTo>
                  <a:lnTo>
                    <a:pt x="32" y="84"/>
                  </a:lnTo>
                  <a:lnTo>
                    <a:pt x="26" y="78"/>
                  </a:lnTo>
                  <a:lnTo>
                    <a:pt x="45" y="52"/>
                  </a:lnTo>
                  <a:lnTo>
                    <a:pt x="56" y="32"/>
                  </a:lnTo>
                  <a:lnTo>
                    <a:pt x="63" y="19"/>
                  </a:lnTo>
                  <a:lnTo>
                    <a:pt x="76" y="19"/>
                  </a:lnTo>
                  <a:lnTo>
                    <a:pt x="78" y="9"/>
                  </a:lnTo>
                  <a:lnTo>
                    <a:pt x="103" y="12"/>
                  </a:lnTo>
                  <a:lnTo>
                    <a:pt x="103" y="1"/>
                  </a:lnTo>
                  <a:lnTo>
                    <a:pt x="111" y="0"/>
                  </a:lnTo>
                  <a:lnTo>
                    <a:pt x="131" y="9"/>
                  </a:lnTo>
                  <a:lnTo>
                    <a:pt x="154" y="21"/>
                  </a:lnTo>
                  <a:lnTo>
                    <a:pt x="160" y="48"/>
                  </a:lnTo>
                  <a:lnTo>
                    <a:pt x="166" y="55"/>
                  </a:lnTo>
                  <a:lnTo>
                    <a:pt x="144" y="61"/>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14" name="Freeform 189">
              <a:extLst>
                <a:ext uri="{FF2B5EF4-FFF2-40B4-BE49-F238E27FC236}">
                  <a16:creationId xmlns:a16="http://schemas.microsoft.com/office/drawing/2014/main" id="{C2BB1B36-995C-2F46-8164-C0E35DE5AF47}"/>
                </a:ext>
              </a:extLst>
            </p:cNvPr>
            <p:cNvSpPr>
              <a:spLocks/>
            </p:cNvSpPr>
            <p:nvPr/>
          </p:nvSpPr>
          <p:spPr bwMode="auto">
            <a:xfrm>
              <a:off x="5367097" y="4082058"/>
              <a:ext cx="430070" cy="507746"/>
            </a:xfrm>
            <a:custGeom>
              <a:avLst/>
              <a:gdLst>
                <a:gd name="T0" fmla="*/ 56 w 106"/>
                <a:gd name="T1" fmla="*/ 79 h 101"/>
                <a:gd name="T2" fmla="*/ 24 w 106"/>
                <a:gd name="T3" fmla="*/ 101 h 101"/>
                <a:gd name="T4" fmla="*/ 4 w 106"/>
                <a:gd name="T5" fmla="*/ 93 h 101"/>
                <a:gd name="T6" fmla="*/ 3 w 106"/>
                <a:gd name="T7" fmla="*/ 93 h 101"/>
                <a:gd name="T8" fmla="*/ 5 w 106"/>
                <a:gd name="T9" fmla="*/ 90 h 101"/>
                <a:gd name="T10" fmla="*/ 4 w 106"/>
                <a:gd name="T11" fmla="*/ 81 h 101"/>
                <a:gd name="T12" fmla="*/ 7 w 106"/>
                <a:gd name="T13" fmla="*/ 70 h 101"/>
                <a:gd name="T14" fmla="*/ 16 w 106"/>
                <a:gd name="T15" fmla="*/ 62 h 101"/>
                <a:gd name="T16" fmla="*/ 12 w 106"/>
                <a:gd name="T17" fmla="*/ 54 h 101"/>
                <a:gd name="T18" fmla="*/ 4 w 106"/>
                <a:gd name="T19" fmla="*/ 53 h 101"/>
                <a:gd name="T20" fmla="*/ 0 w 106"/>
                <a:gd name="T21" fmla="*/ 37 h 101"/>
                <a:gd name="T22" fmla="*/ 4 w 106"/>
                <a:gd name="T23" fmla="*/ 29 h 101"/>
                <a:gd name="T24" fmla="*/ 8 w 106"/>
                <a:gd name="T25" fmla="*/ 24 h 101"/>
                <a:gd name="T26" fmla="*/ 12 w 106"/>
                <a:gd name="T27" fmla="*/ 20 h 101"/>
                <a:gd name="T28" fmla="*/ 11 w 106"/>
                <a:gd name="T29" fmla="*/ 8 h 101"/>
                <a:gd name="T30" fmla="*/ 17 w 106"/>
                <a:gd name="T31" fmla="*/ 12 h 101"/>
                <a:gd name="T32" fmla="*/ 36 w 106"/>
                <a:gd name="T33" fmla="*/ 6 h 101"/>
                <a:gd name="T34" fmla="*/ 45 w 106"/>
                <a:gd name="T35" fmla="*/ 10 h 101"/>
                <a:gd name="T36" fmla="*/ 59 w 106"/>
                <a:gd name="T37" fmla="*/ 10 h 101"/>
                <a:gd name="T38" fmla="*/ 78 w 106"/>
                <a:gd name="T39" fmla="*/ 3 h 101"/>
                <a:gd name="T40" fmla="*/ 87 w 106"/>
                <a:gd name="T41" fmla="*/ 3 h 101"/>
                <a:gd name="T42" fmla="*/ 106 w 106"/>
                <a:gd name="T43" fmla="*/ 0 h 101"/>
                <a:gd name="T44" fmla="*/ 99 w 106"/>
                <a:gd name="T45" fmla="*/ 13 h 101"/>
                <a:gd name="T46" fmla="*/ 91 w 106"/>
                <a:gd name="T47" fmla="*/ 18 h 101"/>
                <a:gd name="T48" fmla="*/ 94 w 106"/>
                <a:gd name="T49" fmla="*/ 33 h 101"/>
                <a:gd name="T50" fmla="*/ 91 w 106"/>
                <a:gd name="T51" fmla="*/ 58 h 101"/>
                <a:gd name="T52" fmla="*/ 56 w 106"/>
                <a:gd name="T53"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6" h="101">
                  <a:moveTo>
                    <a:pt x="56" y="79"/>
                  </a:moveTo>
                  <a:lnTo>
                    <a:pt x="24" y="101"/>
                  </a:lnTo>
                  <a:lnTo>
                    <a:pt x="4" y="93"/>
                  </a:lnTo>
                  <a:lnTo>
                    <a:pt x="3" y="93"/>
                  </a:lnTo>
                  <a:lnTo>
                    <a:pt x="5" y="90"/>
                  </a:lnTo>
                  <a:lnTo>
                    <a:pt x="4" y="81"/>
                  </a:lnTo>
                  <a:lnTo>
                    <a:pt x="7" y="70"/>
                  </a:lnTo>
                  <a:lnTo>
                    <a:pt x="16" y="62"/>
                  </a:lnTo>
                  <a:lnTo>
                    <a:pt x="12" y="54"/>
                  </a:lnTo>
                  <a:lnTo>
                    <a:pt x="4" y="53"/>
                  </a:lnTo>
                  <a:lnTo>
                    <a:pt x="0" y="37"/>
                  </a:lnTo>
                  <a:lnTo>
                    <a:pt x="4" y="29"/>
                  </a:lnTo>
                  <a:lnTo>
                    <a:pt x="8" y="24"/>
                  </a:lnTo>
                  <a:lnTo>
                    <a:pt x="12" y="20"/>
                  </a:lnTo>
                  <a:lnTo>
                    <a:pt x="11" y="8"/>
                  </a:lnTo>
                  <a:lnTo>
                    <a:pt x="17" y="12"/>
                  </a:lnTo>
                  <a:lnTo>
                    <a:pt x="36" y="6"/>
                  </a:lnTo>
                  <a:lnTo>
                    <a:pt x="45" y="10"/>
                  </a:lnTo>
                  <a:lnTo>
                    <a:pt x="59" y="10"/>
                  </a:lnTo>
                  <a:lnTo>
                    <a:pt x="78" y="3"/>
                  </a:lnTo>
                  <a:lnTo>
                    <a:pt x="87" y="3"/>
                  </a:lnTo>
                  <a:lnTo>
                    <a:pt x="106" y="0"/>
                  </a:lnTo>
                  <a:lnTo>
                    <a:pt x="99" y="13"/>
                  </a:lnTo>
                  <a:lnTo>
                    <a:pt x="91" y="18"/>
                  </a:lnTo>
                  <a:lnTo>
                    <a:pt x="94" y="33"/>
                  </a:lnTo>
                  <a:lnTo>
                    <a:pt x="91" y="58"/>
                  </a:lnTo>
                  <a:lnTo>
                    <a:pt x="56" y="79"/>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15" name="Freeform 190">
              <a:extLst>
                <a:ext uri="{FF2B5EF4-FFF2-40B4-BE49-F238E27FC236}">
                  <a16:creationId xmlns:a16="http://schemas.microsoft.com/office/drawing/2014/main" id="{6ADE4774-47A4-2449-9D03-4B673BF7E537}"/>
                </a:ext>
              </a:extLst>
            </p:cNvPr>
            <p:cNvSpPr>
              <a:spLocks/>
            </p:cNvSpPr>
            <p:nvPr/>
          </p:nvSpPr>
          <p:spPr bwMode="auto">
            <a:xfrm>
              <a:off x="3853739" y="5519829"/>
              <a:ext cx="762763" cy="1669021"/>
            </a:xfrm>
            <a:custGeom>
              <a:avLst/>
              <a:gdLst>
                <a:gd name="T0" fmla="*/ 18 w 188"/>
                <a:gd name="T1" fmla="*/ 219 h 332"/>
                <a:gd name="T2" fmla="*/ 19 w 188"/>
                <a:gd name="T3" fmla="*/ 209 h 332"/>
                <a:gd name="T4" fmla="*/ 8 w 188"/>
                <a:gd name="T5" fmla="*/ 209 h 332"/>
                <a:gd name="T6" fmla="*/ 8 w 188"/>
                <a:gd name="T7" fmla="*/ 196 h 332"/>
                <a:gd name="T8" fmla="*/ 0 w 188"/>
                <a:gd name="T9" fmla="*/ 188 h 332"/>
                <a:gd name="T10" fmla="*/ 7 w 188"/>
                <a:gd name="T11" fmla="*/ 161 h 332"/>
                <a:gd name="T12" fmla="*/ 30 w 188"/>
                <a:gd name="T13" fmla="*/ 141 h 332"/>
                <a:gd name="T14" fmla="*/ 30 w 188"/>
                <a:gd name="T15" fmla="*/ 114 h 332"/>
                <a:gd name="T16" fmla="*/ 37 w 188"/>
                <a:gd name="T17" fmla="*/ 72 h 332"/>
                <a:gd name="T18" fmla="*/ 40 w 188"/>
                <a:gd name="T19" fmla="*/ 63 h 332"/>
                <a:gd name="T20" fmla="*/ 33 w 188"/>
                <a:gd name="T21" fmla="*/ 56 h 332"/>
                <a:gd name="T22" fmla="*/ 32 w 188"/>
                <a:gd name="T23" fmla="*/ 49 h 332"/>
                <a:gd name="T24" fmla="*/ 25 w 188"/>
                <a:gd name="T25" fmla="*/ 44 h 332"/>
                <a:gd name="T26" fmla="*/ 20 w 188"/>
                <a:gd name="T27" fmla="*/ 11 h 332"/>
                <a:gd name="T28" fmla="*/ 38 w 188"/>
                <a:gd name="T29" fmla="*/ 0 h 332"/>
                <a:gd name="T30" fmla="*/ 111 w 188"/>
                <a:gd name="T31" fmla="*/ 40 h 332"/>
                <a:gd name="T32" fmla="*/ 184 w 188"/>
                <a:gd name="T33" fmla="*/ 80 h 332"/>
                <a:gd name="T34" fmla="*/ 188 w 188"/>
                <a:gd name="T35" fmla="*/ 162 h 332"/>
                <a:gd name="T36" fmla="*/ 172 w 188"/>
                <a:gd name="T37" fmla="*/ 161 h 332"/>
                <a:gd name="T38" fmla="*/ 164 w 188"/>
                <a:gd name="T39" fmla="*/ 176 h 332"/>
                <a:gd name="T40" fmla="*/ 160 w 188"/>
                <a:gd name="T41" fmla="*/ 189 h 332"/>
                <a:gd name="T42" fmla="*/ 163 w 188"/>
                <a:gd name="T43" fmla="*/ 194 h 332"/>
                <a:gd name="T44" fmla="*/ 158 w 188"/>
                <a:gd name="T45" fmla="*/ 200 h 332"/>
                <a:gd name="T46" fmla="*/ 160 w 188"/>
                <a:gd name="T47" fmla="*/ 209 h 332"/>
                <a:gd name="T48" fmla="*/ 155 w 188"/>
                <a:gd name="T49" fmla="*/ 217 h 332"/>
                <a:gd name="T50" fmla="*/ 154 w 188"/>
                <a:gd name="T51" fmla="*/ 225 h 332"/>
                <a:gd name="T52" fmla="*/ 160 w 188"/>
                <a:gd name="T53" fmla="*/ 224 h 332"/>
                <a:gd name="T54" fmla="*/ 164 w 188"/>
                <a:gd name="T55" fmla="*/ 232 h 332"/>
                <a:gd name="T56" fmla="*/ 164 w 188"/>
                <a:gd name="T57" fmla="*/ 244 h 332"/>
                <a:gd name="T58" fmla="*/ 171 w 188"/>
                <a:gd name="T59" fmla="*/ 250 h 332"/>
                <a:gd name="T60" fmla="*/ 171 w 188"/>
                <a:gd name="T61" fmla="*/ 255 h 332"/>
                <a:gd name="T62" fmla="*/ 160 w 188"/>
                <a:gd name="T63" fmla="*/ 258 h 332"/>
                <a:gd name="T64" fmla="*/ 151 w 188"/>
                <a:gd name="T65" fmla="*/ 267 h 332"/>
                <a:gd name="T66" fmla="*/ 138 w 188"/>
                <a:gd name="T67" fmla="*/ 290 h 332"/>
                <a:gd name="T68" fmla="*/ 121 w 188"/>
                <a:gd name="T69" fmla="*/ 299 h 332"/>
                <a:gd name="T70" fmla="*/ 103 w 188"/>
                <a:gd name="T71" fmla="*/ 298 h 332"/>
                <a:gd name="T72" fmla="*/ 98 w 188"/>
                <a:gd name="T73" fmla="*/ 300 h 332"/>
                <a:gd name="T74" fmla="*/ 100 w 188"/>
                <a:gd name="T75" fmla="*/ 307 h 332"/>
                <a:gd name="T76" fmla="*/ 90 w 188"/>
                <a:gd name="T77" fmla="*/ 314 h 332"/>
                <a:gd name="T78" fmla="*/ 83 w 188"/>
                <a:gd name="T79" fmla="*/ 323 h 332"/>
                <a:gd name="T80" fmla="*/ 59 w 188"/>
                <a:gd name="T81" fmla="*/ 330 h 332"/>
                <a:gd name="T82" fmla="*/ 55 w 188"/>
                <a:gd name="T83" fmla="*/ 326 h 332"/>
                <a:gd name="T84" fmla="*/ 52 w 188"/>
                <a:gd name="T85" fmla="*/ 325 h 332"/>
                <a:gd name="T86" fmla="*/ 48 w 188"/>
                <a:gd name="T87" fmla="*/ 331 h 332"/>
                <a:gd name="T88" fmla="*/ 33 w 188"/>
                <a:gd name="T89" fmla="*/ 332 h 332"/>
                <a:gd name="T90" fmla="*/ 36 w 188"/>
                <a:gd name="T91" fmla="*/ 326 h 332"/>
                <a:gd name="T92" fmla="*/ 30 w 188"/>
                <a:gd name="T93" fmla="*/ 312 h 332"/>
                <a:gd name="T94" fmla="*/ 28 w 188"/>
                <a:gd name="T95" fmla="*/ 304 h 332"/>
                <a:gd name="T96" fmla="*/ 20 w 188"/>
                <a:gd name="T97" fmla="*/ 300 h 332"/>
                <a:gd name="T98" fmla="*/ 9 w 188"/>
                <a:gd name="T99" fmla="*/ 288 h 332"/>
                <a:gd name="T100" fmla="*/ 13 w 188"/>
                <a:gd name="T101" fmla="*/ 278 h 332"/>
                <a:gd name="T102" fmla="*/ 21 w 188"/>
                <a:gd name="T103" fmla="*/ 280 h 332"/>
                <a:gd name="T104" fmla="*/ 26 w 188"/>
                <a:gd name="T105" fmla="*/ 279 h 332"/>
                <a:gd name="T106" fmla="*/ 36 w 188"/>
                <a:gd name="T107" fmla="*/ 279 h 332"/>
                <a:gd name="T108" fmla="*/ 26 w 188"/>
                <a:gd name="T109" fmla="*/ 260 h 332"/>
                <a:gd name="T110" fmla="*/ 27 w 188"/>
                <a:gd name="T111" fmla="*/ 246 h 332"/>
                <a:gd name="T112" fmla="*/ 25 w 188"/>
                <a:gd name="T113" fmla="*/ 233 h 332"/>
                <a:gd name="T114" fmla="*/ 18 w 188"/>
                <a:gd name="T115" fmla="*/ 21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8" h="332">
                  <a:moveTo>
                    <a:pt x="18" y="219"/>
                  </a:moveTo>
                  <a:lnTo>
                    <a:pt x="19" y="209"/>
                  </a:lnTo>
                  <a:lnTo>
                    <a:pt x="8" y="209"/>
                  </a:lnTo>
                  <a:lnTo>
                    <a:pt x="8" y="196"/>
                  </a:lnTo>
                  <a:lnTo>
                    <a:pt x="0" y="188"/>
                  </a:lnTo>
                  <a:lnTo>
                    <a:pt x="7" y="161"/>
                  </a:lnTo>
                  <a:lnTo>
                    <a:pt x="30" y="141"/>
                  </a:lnTo>
                  <a:lnTo>
                    <a:pt x="30" y="114"/>
                  </a:lnTo>
                  <a:lnTo>
                    <a:pt x="37" y="72"/>
                  </a:lnTo>
                  <a:lnTo>
                    <a:pt x="40" y="63"/>
                  </a:lnTo>
                  <a:lnTo>
                    <a:pt x="33" y="56"/>
                  </a:lnTo>
                  <a:lnTo>
                    <a:pt x="32" y="49"/>
                  </a:lnTo>
                  <a:lnTo>
                    <a:pt x="25" y="44"/>
                  </a:lnTo>
                  <a:lnTo>
                    <a:pt x="20" y="11"/>
                  </a:lnTo>
                  <a:lnTo>
                    <a:pt x="38" y="0"/>
                  </a:lnTo>
                  <a:lnTo>
                    <a:pt x="111" y="40"/>
                  </a:lnTo>
                  <a:lnTo>
                    <a:pt x="184" y="80"/>
                  </a:lnTo>
                  <a:lnTo>
                    <a:pt x="188" y="162"/>
                  </a:lnTo>
                  <a:lnTo>
                    <a:pt x="172" y="161"/>
                  </a:lnTo>
                  <a:lnTo>
                    <a:pt x="164" y="176"/>
                  </a:lnTo>
                  <a:lnTo>
                    <a:pt x="160" y="189"/>
                  </a:lnTo>
                  <a:lnTo>
                    <a:pt x="163" y="194"/>
                  </a:lnTo>
                  <a:lnTo>
                    <a:pt x="158" y="200"/>
                  </a:lnTo>
                  <a:lnTo>
                    <a:pt x="160" y="209"/>
                  </a:lnTo>
                  <a:lnTo>
                    <a:pt x="155" y="217"/>
                  </a:lnTo>
                  <a:lnTo>
                    <a:pt x="154" y="225"/>
                  </a:lnTo>
                  <a:lnTo>
                    <a:pt x="160" y="224"/>
                  </a:lnTo>
                  <a:lnTo>
                    <a:pt x="164" y="232"/>
                  </a:lnTo>
                  <a:lnTo>
                    <a:pt x="164" y="244"/>
                  </a:lnTo>
                  <a:lnTo>
                    <a:pt x="171" y="250"/>
                  </a:lnTo>
                  <a:lnTo>
                    <a:pt x="171" y="255"/>
                  </a:lnTo>
                  <a:lnTo>
                    <a:pt x="160" y="258"/>
                  </a:lnTo>
                  <a:lnTo>
                    <a:pt x="151" y="267"/>
                  </a:lnTo>
                  <a:lnTo>
                    <a:pt x="138" y="290"/>
                  </a:lnTo>
                  <a:lnTo>
                    <a:pt x="121" y="299"/>
                  </a:lnTo>
                  <a:lnTo>
                    <a:pt x="103" y="298"/>
                  </a:lnTo>
                  <a:lnTo>
                    <a:pt x="98" y="300"/>
                  </a:lnTo>
                  <a:lnTo>
                    <a:pt x="100" y="307"/>
                  </a:lnTo>
                  <a:lnTo>
                    <a:pt x="90" y="314"/>
                  </a:lnTo>
                  <a:lnTo>
                    <a:pt x="83" y="323"/>
                  </a:lnTo>
                  <a:lnTo>
                    <a:pt x="59" y="330"/>
                  </a:lnTo>
                  <a:lnTo>
                    <a:pt x="55" y="326"/>
                  </a:lnTo>
                  <a:lnTo>
                    <a:pt x="52" y="325"/>
                  </a:lnTo>
                  <a:lnTo>
                    <a:pt x="48" y="331"/>
                  </a:lnTo>
                  <a:lnTo>
                    <a:pt x="33" y="332"/>
                  </a:lnTo>
                  <a:lnTo>
                    <a:pt x="36" y="326"/>
                  </a:lnTo>
                  <a:lnTo>
                    <a:pt x="30" y="312"/>
                  </a:lnTo>
                  <a:lnTo>
                    <a:pt x="28" y="304"/>
                  </a:lnTo>
                  <a:lnTo>
                    <a:pt x="20" y="300"/>
                  </a:lnTo>
                  <a:lnTo>
                    <a:pt x="9" y="288"/>
                  </a:lnTo>
                  <a:lnTo>
                    <a:pt x="13" y="278"/>
                  </a:lnTo>
                  <a:lnTo>
                    <a:pt x="21" y="280"/>
                  </a:lnTo>
                  <a:lnTo>
                    <a:pt x="26" y="279"/>
                  </a:lnTo>
                  <a:lnTo>
                    <a:pt x="36" y="279"/>
                  </a:lnTo>
                  <a:lnTo>
                    <a:pt x="26" y="260"/>
                  </a:lnTo>
                  <a:lnTo>
                    <a:pt x="27" y="246"/>
                  </a:lnTo>
                  <a:lnTo>
                    <a:pt x="25" y="233"/>
                  </a:lnTo>
                  <a:lnTo>
                    <a:pt x="18" y="219"/>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16" name="Freeform 191">
              <a:extLst>
                <a:ext uri="{FF2B5EF4-FFF2-40B4-BE49-F238E27FC236}">
                  <a16:creationId xmlns:a16="http://schemas.microsoft.com/office/drawing/2014/main" id="{6CD769F9-05EE-6348-A87B-6228C0D65556}"/>
                </a:ext>
              </a:extLst>
            </p:cNvPr>
            <p:cNvSpPr>
              <a:spLocks/>
            </p:cNvSpPr>
            <p:nvPr/>
          </p:nvSpPr>
          <p:spPr bwMode="auto">
            <a:xfrm>
              <a:off x="2847540" y="6811810"/>
              <a:ext cx="142007" cy="532881"/>
            </a:xfrm>
            <a:custGeom>
              <a:avLst/>
              <a:gdLst>
                <a:gd name="T0" fmla="*/ 35 w 35"/>
                <a:gd name="T1" fmla="*/ 102 h 106"/>
                <a:gd name="T2" fmla="*/ 21 w 35"/>
                <a:gd name="T3" fmla="*/ 106 h 106"/>
                <a:gd name="T4" fmla="*/ 17 w 35"/>
                <a:gd name="T5" fmla="*/ 99 h 106"/>
                <a:gd name="T6" fmla="*/ 12 w 35"/>
                <a:gd name="T7" fmla="*/ 86 h 106"/>
                <a:gd name="T8" fmla="*/ 10 w 35"/>
                <a:gd name="T9" fmla="*/ 75 h 106"/>
                <a:gd name="T10" fmla="*/ 14 w 35"/>
                <a:gd name="T11" fmla="*/ 57 h 106"/>
                <a:gd name="T12" fmla="*/ 10 w 35"/>
                <a:gd name="T13" fmla="*/ 49 h 106"/>
                <a:gd name="T14" fmla="*/ 8 w 35"/>
                <a:gd name="T15" fmla="*/ 33 h 106"/>
                <a:gd name="T16" fmla="*/ 8 w 35"/>
                <a:gd name="T17" fmla="*/ 18 h 106"/>
                <a:gd name="T18" fmla="*/ 0 w 35"/>
                <a:gd name="T19" fmla="*/ 7 h 106"/>
                <a:gd name="T20" fmla="*/ 2 w 35"/>
                <a:gd name="T21" fmla="*/ 0 h 106"/>
                <a:gd name="T22" fmla="*/ 18 w 35"/>
                <a:gd name="T23" fmla="*/ 1 h 106"/>
                <a:gd name="T24" fmla="*/ 15 w 35"/>
                <a:gd name="T25" fmla="*/ 12 h 106"/>
                <a:gd name="T26" fmla="*/ 21 w 35"/>
                <a:gd name="T27" fmla="*/ 18 h 106"/>
                <a:gd name="T28" fmla="*/ 27 w 35"/>
                <a:gd name="T29" fmla="*/ 25 h 106"/>
                <a:gd name="T30" fmla="*/ 28 w 35"/>
                <a:gd name="T31" fmla="*/ 36 h 106"/>
                <a:gd name="T32" fmla="*/ 32 w 35"/>
                <a:gd name="T33" fmla="*/ 40 h 106"/>
                <a:gd name="T34" fmla="*/ 31 w 35"/>
                <a:gd name="T35" fmla="*/ 88 h 106"/>
                <a:gd name="T36" fmla="*/ 35 w 35"/>
                <a:gd name="T37" fmla="*/ 10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106">
                  <a:moveTo>
                    <a:pt x="35" y="102"/>
                  </a:moveTo>
                  <a:lnTo>
                    <a:pt x="21" y="106"/>
                  </a:lnTo>
                  <a:lnTo>
                    <a:pt x="17" y="99"/>
                  </a:lnTo>
                  <a:lnTo>
                    <a:pt x="12" y="86"/>
                  </a:lnTo>
                  <a:lnTo>
                    <a:pt x="10" y="75"/>
                  </a:lnTo>
                  <a:lnTo>
                    <a:pt x="14" y="57"/>
                  </a:lnTo>
                  <a:lnTo>
                    <a:pt x="10" y="49"/>
                  </a:lnTo>
                  <a:lnTo>
                    <a:pt x="8" y="33"/>
                  </a:lnTo>
                  <a:lnTo>
                    <a:pt x="8" y="18"/>
                  </a:lnTo>
                  <a:lnTo>
                    <a:pt x="0" y="7"/>
                  </a:lnTo>
                  <a:lnTo>
                    <a:pt x="2" y="0"/>
                  </a:lnTo>
                  <a:lnTo>
                    <a:pt x="18" y="1"/>
                  </a:lnTo>
                  <a:lnTo>
                    <a:pt x="15" y="12"/>
                  </a:lnTo>
                  <a:lnTo>
                    <a:pt x="21" y="18"/>
                  </a:lnTo>
                  <a:lnTo>
                    <a:pt x="27" y="25"/>
                  </a:lnTo>
                  <a:lnTo>
                    <a:pt x="28" y="36"/>
                  </a:lnTo>
                  <a:lnTo>
                    <a:pt x="32" y="40"/>
                  </a:lnTo>
                  <a:lnTo>
                    <a:pt x="31" y="88"/>
                  </a:lnTo>
                  <a:lnTo>
                    <a:pt x="35" y="102"/>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17" name="Freeform 192">
              <a:extLst>
                <a:ext uri="{FF2B5EF4-FFF2-40B4-BE49-F238E27FC236}">
                  <a16:creationId xmlns:a16="http://schemas.microsoft.com/office/drawing/2014/main" id="{17FA3331-3FAA-5649-80FA-B26C78817CD5}"/>
                </a:ext>
              </a:extLst>
            </p:cNvPr>
            <p:cNvSpPr>
              <a:spLocks/>
            </p:cNvSpPr>
            <p:nvPr/>
          </p:nvSpPr>
          <p:spPr bwMode="auto">
            <a:xfrm>
              <a:off x="10004537" y="5831511"/>
              <a:ext cx="645106" cy="1538314"/>
            </a:xfrm>
            <a:custGeom>
              <a:avLst/>
              <a:gdLst>
                <a:gd name="T0" fmla="*/ 93 w 159"/>
                <a:gd name="T1" fmla="*/ 162 h 306"/>
                <a:gd name="T2" fmla="*/ 78 w 159"/>
                <a:gd name="T3" fmla="*/ 146 h 306"/>
                <a:gd name="T4" fmla="*/ 63 w 159"/>
                <a:gd name="T5" fmla="*/ 169 h 306"/>
                <a:gd name="T6" fmla="*/ 52 w 159"/>
                <a:gd name="T7" fmla="*/ 217 h 306"/>
                <a:gd name="T8" fmla="*/ 66 w 159"/>
                <a:gd name="T9" fmla="*/ 233 h 306"/>
                <a:gd name="T10" fmla="*/ 79 w 159"/>
                <a:gd name="T11" fmla="*/ 270 h 306"/>
                <a:gd name="T12" fmla="*/ 101 w 159"/>
                <a:gd name="T13" fmla="*/ 284 h 306"/>
                <a:gd name="T14" fmla="*/ 106 w 159"/>
                <a:gd name="T15" fmla="*/ 304 h 306"/>
                <a:gd name="T16" fmla="*/ 91 w 159"/>
                <a:gd name="T17" fmla="*/ 295 h 306"/>
                <a:gd name="T18" fmla="*/ 73 w 159"/>
                <a:gd name="T19" fmla="*/ 290 h 306"/>
                <a:gd name="T20" fmla="*/ 62 w 159"/>
                <a:gd name="T21" fmla="*/ 272 h 306"/>
                <a:gd name="T22" fmla="*/ 42 w 159"/>
                <a:gd name="T23" fmla="*/ 250 h 306"/>
                <a:gd name="T24" fmla="*/ 36 w 159"/>
                <a:gd name="T25" fmla="*/ 251 h 306"/>
                <a:gd name="T26" fmla="*/ 41 w 159"/>
                <a:gd name="T27" fmla="*/ 218 h 306"/>
                <a:gd name="T28" fmla="*/ 56 w 159"/>
                <a:gd name="T29" fmla="*/ 177 h 306"/>
                <a:gd name="T30" fmla="*/ 46 w 159"/>
                <a:gd name="T31" fmla="*/ 149 h 306"/>
                <a:gd name="T32" fmla="*/ 29 w 159"/>
                <a:gd name="T33" fmla="*/ 121 h 306"/>
                <a:gd name="T34" fmla="*/ 30 w 159"/>
                <a:gd name="T35" fmla="*/ 106 h 306"/>
                <a:gd name="T36" fmla="*/ 25 w 159"/>
                <a:gd name="T37" fmla="*/ 75 h 306"/>
                <a:gd name="T38" fmla="*/ 0 w 159"/>
                <a:gd name="T39" fmla="*/ 41 h 306"/>
                <a:gd name="T40" fmla="*/ 12 w 159"/>
                <a:gd name="T41" fmla="*/ 15 h 306"/>
                <a:gd name="T42" fmla="*/ 34 w 159"/>
                <a:gd name="T43" fmla="*/ 5 h 306"/>
                <a:gd name="T44" fmla="*/ 52 w 159"/>
                <a:gd name="T45" fmla="*/ 7 h 306"/>
                <a:gd name="T46" fmla="*/ 67 w 159"/>
                <a:gd name="T47" fmla="*/ 20 h 306"/>
                <a:gd name="T48" fmla="*/ 69 w 159"/>
                <a:gd name="T49" fmla="*/ 61 h 306"/>
                <a:gd name="T50" fmla="*/ 93 w 159"/>
                <a:gd name="T51" fmla="*/ 52 h 306"/>
                <a:gd name="T52" fmla="*/ 106 w 159"/>
                <a:gd name="T53" fmla="*/ 44 h 306"/>
                <a:gd name="T54" fmla="*/ 136 w 159"/>
                <a:gd name="T55" fmla="*/ 62 h 306"/>
                <a:gd name="T56" fmla="*/ 157 w 159"/>
                <a:gd name="T57" fmla="*/ 101 h 306"/>
                <a:gd name="T58" fmla="*/ 154 w 159"/>
                <a:gd name="T59" fmla="*/ 128 h 306"/>
                <a:gd name="T60" fmla="*/ 113 w 159"/>
                <a:gd name="T61" fmla="*/ 129 h 306"/>
                <a:gd name="T62" fmla="*/ 110 w 159"/>
                <a:gd name="T63" fmla="*/ 171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9" h="306">
                  <a:moveTo>
                    <a:pt x="110" y="171"/>
                  </a:moveTo>
                  <a:lnTo>
                    <a:pt x="93" y="162"/>
                  </a:lnTo>
                  <a:lnTo>
                    <a:pt x="78" y="162"/>
                  </a:lnTo>
                  <a:lnTo>
                    <a:pt x="78" y="146"/>
                  </a:lnTo>
                  <a:lnTo>
                    <a:pt x="62" y="146"/>
                  </a:lnTo>
                  <a:lnTo>
                    <a:pt x="63" y="169"/>
                  </a:lnTo>
                  <a:lnTo>
                    <a:pt x="56" y="199"/>
                  </a:lnTo>
                  <a:lnTo>
                    <a:pt x="52" y="217"/>
                  </a:lnTo>
                  <a:lnTo>
                    <a:pt x="54" y="233"/>
                  </a:lnTo>
                  <a:lnTo>
                    <a:pt x="66" y="233"/>
                  </a:lnTo>
                  <a:lnTo>
                    <a:pt x="75" y="252"/>
                  </a:lnTo>
                  <a:lnTo>
                    <a:pt x="79" y="270"/>
                  </a:lnTo>
                  <a:lnTo>
                    <a:pt x="90" y="282"/>
                  </a:lnTo>
                  <a:lnTo>
                    <a:pt x="101" y="284"/>
                  </a:lnTo>
                  <a:lnTo>
                    <a:pt x="111" y="295"/>
                  </a:lnTo>
                  <a:lnTo>
                    <a:pt x="106" y="304"/>
                  </a:lnTo>
                  <a:lnTo>
                    <a:pt x="93" y="306"/>
                  </a:lnTo>
                  <a:lnTo>
                    <a:pt x="91" y="295"/>
                  </a:lnTo>
                  <a:lnTo>
                    <a:pt x="76" y="286"/>
                  </a:lnTo>
                  <a:lnTo>
                    <a:pt x="73" y="290"/>
                  </a:lnTo>
                  <a:lnTo>
                    <a:pt x="66" y="282"/>
                  </a:lnTo>
                  <a:lnTo>
                    <a:pt x="62" y="272"/>
                  </a:lnTo>
                  <a:lnTo>
                    <a:pt x="51" y="260"/>
                  </a:lnTo>
                  <a:lnTo>
                    <a:pt x="42" y="250"/>
                  </a:lnTo>
                  <a:lnTo>
                    <a:pt x="40" y="263"/>
                  </a:lnTo>
                  <a:lnTo>
                    <a:pt x="36" y="251"/>
                  </a:lnTo>
                  <a:lnTo>
                    <a:pt x="37" y="238"/>
                  </a:lnTo>
                  <a:lnTo>
                    <a:pt x="41" y="218"/>
                  </a:lnTo>
                  <a:lnTo>
                    <a:pt x="48" y="197"/>
                  </a:lnTo>
                  <a:lnTo>
                    <a:pt x="56" y="177"/>
                  </a:lnTo>
                  <a:lnTo>
                    <a:pt x="47" y="158"/>
                  </a:lnTo>
                  <a:lnTo>
                    <a:pt x="46" y="149"/>
                  </a:lnTo>
                  <a:lnTo>
                    <a:pt x="43" y="137"/>
                  </a:lnTo>
                  <a:lnTo>
                    <a:pt x="29" y="121"/>
                  </a:lnTo>
                  <a:lnTo>
                    <a:pt x="24" y="110"/>
                  </a:lnTo>
                  <a:lnTo>
                    <a:pt x="30" y="106"/>
                  </a:lnTo>
                  <a:lnTo>
                    <a:pt x="34" y="88"/>
                  </a:lnTo>
                  <a:lnTo>
                    <a:pt x="25" y="75"/>
                  </a:lnTo>
                  <a:lnTo>
                    <a:pt x="11" y="60"/>
                  </a:lnTo>
                  <a:lnTo>
                    <a:pt x="0" y="41"/>
                  </a:lnTo>
                  <a:lnTo>
                    <a:pt x="7" y="37"/>
                  </a:lnTo>
                  <a:lnTo>
                    <a:pt x="12" y="15"/>
                  </a:lnTo>
                  <a:lnTo>
                    <a:pt x="25" y="14"/>
                  </a:lnTo>
                  <a:lnTo>
                    <a:pt x="34" y="5"/>
                  </a:lnTo>
                  <a:lnTo>
                    <a:pt x="43" y="0"/>
                  </a:lnTo>
                  <a:lnTo>
                    <a:pt x="52" y="7"/>
                  </a:lnTo>
                  <a:lnTo>
                    <a:pt x="55" y="19"/>
                  </a:lnTo>
                  <a:lnTo>
                    <a:pt x="67" y="20"/>
                  </a:lnTo>
                  <a:lnTo>
                    <a:pt x="66" y="42"/>
                  </a:lnTo>
                  <a:lnTo>
                    <a:pt x="69" y="61"/>
                  </a:lnTo>
                  <a:lnTo>
                    <a:pt x="87" y="48"/>
                  </a:lnTo>
                  <a:lnTo>
                    <a:pt x="93" y="52"/>
                  </a:lnTo>
                  <a:lnTo>
                    <a:pt x="103" y="51"/>
                  </a:lnTo>
                  <a:lnTo>
                    <a:pt x="106" y="44"/>
                  </a:lnTo>
                  <a:lnTo>
                    <a:pt x="120" y="45"/>
                  </a:lnTo>
                  <a:lnTo>
                    <a:pt x="136" y="62"/>
                  </a:lnTo>
                  <a:lnTo>
                    <a:pt x="140" y="83"/>
                  </a:lnTo>
                  <a:lnTo>
                    <a:pt x="157" y="101"/>
                  </a:lnTo>
                  <a:lnTo>
                    <a:pt x="159" y="119"/>
                  </a:lnTo>
                  <a:lnTo>
                    <a:pt x="154" y="128"/>
                  </a:lnTo>
                  <a:lnTo>
                    <a:pt x="136" y="125"/>
                  </a:lnTo>
                  <a:lnTo>
                    <a:pt x="113" y="129"/>
                  </a:lnTo>
                  <a:lnTo>
                    <a:pt x="103" y="146"/>
                  </a:lnTo>
                  <a:lnTo>
                    <a:pt x="110" y="171"/>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18" name="Freeform 193">
              <a:extLst>
                <a:ext uri="{FF2B5EF4-FFF2-40B4-BE49-F238E27FC236}">
                  <a16:creationId xmlns:a16="http://schemas.microsoft.com/office/drawing/2014/main" id="{50DB9A8F-56D5-304F-BD0F-42C45A7442D6}"/>
                </a:ext>
              </a:extLst>
            </p:cNvPr>
            <p:cNvSpPr>
              <a:spLocks/>
            </p:cNvSpPr>
            <p:nvPr/>
          </p:nvSpPr>
          <p:spPr bwMode="auto">
            <a:xfrm>
              <a:off x="7505269" y="3689938"/>
              <a:ext cx="559900" cy="442389"/>
            </a:xfrm>
            <a:custGeom>
              <a:avLst/>
              <a:gdLst>
                <a:gd name="T0" fmla="*/ 54 w 138"/>
                <a:gd name="T1" fmla="*/ 15 h 88"/>
                <a:gd name="T2" fmla="*/ 50 w 138"/>
                <a:gd name="T3" fmla="*/ 22 h 88"/>
                <a:gd name="T4" fmla="*/ 30 w 138"/>
                <a:gd name="T5" fmla="*/ 18 h 88"/>
                <a:gd name="T6" fmla="*/ 32 w 138"/>
                <a:gd name="T7" fmla="*/ 30 h 88"/>
                <a:gd name="T8" fmla="*/ 50 w 138"/>
                <a:gd name="T9" fmla="*/ 29 h 88"/>
                <a:gd name="T10" fmla="*/ 73 w 138"/>
                <a:gd name="T11" fmla="*/ 35 h 88"/>
                <a:gd name="T12" fmla="*/ 104 w 138"/>
                <a:gd name="T13" fmla="*/ 32 h 88"/>
                <a:gd name="T14" fmla="*/ 113 w 138"/>
                <a:gd name="T15" fmla="*/ 51 h 88"/>
                <a:gd name="T16" fmla="*/ 119 w 138"/>
                <a:gd name="T17" fmla="*/ 49 h 88"/>
                <a:gd name="T18" fmla="*/ 130 w 138"/>
                <a:gd name="T19" fmla="*/ 54 h 88"/>
                <a:gd name="T20" fmla="*/ 132 w 138"/>
                <a:gd name="T21" fmla="*/ 62 h 88"/>
                <a:gd name="T22" fmla="*/ 138 w 138"/>
                <a:gd name="T23" fmla="*/ 74 h 88"/>
                <a:gd name="T24" fmla="*/ 120 w 138"/>
                <a:gd name="T25" fmla="*/ 74 h 88"/>
                <a:gd name="T26" fmla="*/ 108 w 138"/>
                <a:gd name="T27" fmla="*/ 72 h 88"/>
                <a:gd name="T28" fmla="*/ 99 w 138"/>
                <a:gd name="T29" fmla="*/ 81 h 88"/>
                <a:gd name="T30" fmla="*/ 92 w 138"/>
                <a:gd name="T31" fmla="*/ 83 h 88"/>
                <a:gd name="T32" fmla="*/ 88 w 138"/>
                <a:gd name="T33" fmla="*/ 88 h 88"/>
                <a:gd name="T34" fmla="*/ 79 w 138"/>
                <a:gd name="T35" fmla="*/ 81 h 88"/>
                <a:gd name="T36" fmla="*/ 76 w 138"/>
                <a:gd name="T37" fmla="*/ 64 h 88"/>
                <a:gd name="T38" fmla="*/ 71 w 138"/>
                <a:gd name="T39" fmla="*/ 63 h 88"/>
                <a:gd name="T40" fmla="*/ 71 w 138"/>
                <a:gd name="T41" fmla="*/ 56 h 88"/>
                <a:gd name="T42" fmla="*/ 60 w 138"/>
                <a:gd name="T43" fmla="*/ 51 h 88"/>
                <a:gd name="T44" fmla="*/ 55 w 138"/>
                <a:gd name="T45" fmla="*/ 59 h 88"/>
                <a:gd name="T46" fmla="*/ 55 w 138"/>
                <a:gd name="T47" fmla="*/ 67 h 88"/>
                <a:gd name="T48" fmla="*/ 53 w 138"/>
                <a:gd name="T49" fmla="*/ 70 h 88"/>
                <a:gd name="T50" fmla="*/ 43 w 138"/>
                <a:gd name="T51" fmla="*/ 70 h 88"/>
                <a:gd name="T52" fmla="*/ 40 w 138"/>
                <a:gd name="T53" fmla="*/ 79 h 88"/>
                <a:gd name="T54" fmla="*/ 33 w 138"/>
                <a:gd name="T55" fmla="*/ 75 h 88"/>
                <a:gd name="T56" fmla="*/ 22 w 138"/>
                <a:gd name="T57" fmla="*/ 82 h 88"/>
                <a:gd name="T58" fmla="*/ 16 w 138"/>
                <a:gd name="T59" fmla="*/ 79 h 88"/>
                <a:gd name="T60" fmla="*/ 21 w 138"/>
                <a:gd name="T61" fmla="*/ 58 h 88"/>
                <a:gd name="T62" fmla="*/ 13 w 138"/>
                <a:gd name="T63" fmla="*/ 43 h 88"/>
                <a:gd name="T64" fmla="*/ 0 w 138"/>
                <a:gd name="T65" fmla="*/ 38 h 88"/>
                <a:gd name="T66" fmla="*/ 2 w 138"/>
                <a:gd name="T67" fmla="*/ 29 h 88"/>
                <a:gd name="T68" fmla="*/ 16 w 138"/>
                <a:gd name="T69" fmla="*/ 30 h 88"/>
                <a:gd name="T70" fmla="*/ 21 w 138"/>
                <a:gd name="T71" fmla="*/ 19 h 88"/>
                <a:gd name="T72" fmla="*/ 23 w 138"/>
                <a:gd name="T73" fmla="*/ 5 h 88"/>
                <a:gd name="T74" fmla="*/ 44 w 138"/>
                <a:gd name="T75" fmla="*/ 0 h 88"/>
                <a:gd name="T76" fmla="*/ 43 w 138"/>
                <a:gd name="T77" fmla="*/ 10 h 88"/>
                <a:gd name="T78" fmla="*/ 47 w 138"/>
                <a:gd name="T79" fmla="*/ 16 h 88"/>
                <a:gd name="T80" fmla="*/ 54 w 138"/>
                <a:gd name="T81" fmla="*/ 1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8" h="88">
                  <a:moveTo>
                    <a:pt x="54" y="15"/>
                  </a:moveTo>
                  <a:lnTo>
                    <a:pt x="50" y="22"/>
                  </a:lnTo>
                  <a:lnTo>
                    <a:pt x="30" y="18"/>
                  </a:lnTo>
                  <a:lnTo>
                    <a:pt x="32" y="30"/>
                  </a:lnTo>
                  <a:lnTo>
                    <a:pt x="50" y="29"/>
                  </a:lnTo>
                  <a:lnTo>
                    <a:pt x="73" y="35"/>
                  </a:lnTo>
                  <a:lnTo>
                    <a:pt x="104" y="32"/>
                  </a:lnTo>
                  <a:lnTo>
                    <a:pt x="113" y="51"/>
                  </a:lnTo>
                  <a:lnTo>
                    <a:pt x="119" y="49"/>
                  </a:lnTo>
                  <a:lnTo>
                    <a:pt x="130" y="54"/>
                  </a:lnTo>
                  <a:lnTo>
                    <a:pt x="132" y="62"/>
                  </a:lnTo>
                  <a:lnTo>
                    <a:pt x="138" y="74"/>
                  </a:lnTo>
                  <a:lnTo>
                    <a:pt x="120" y="74"/>
                  </a:lnTo>
                  <a:lnTo>
                    <a:pt x="108" y="72"/>
                  </a:lnTo>
                  <a:lnTo>
                    <a:pt x="99" y="81"/>
                  </a:lnTo>
                  <a:lnTo>
                    <a:pt x="92" y="83"/>
                  </a:lnTo>
                  <a:lnTo>
                    <a:pt x="88" y="88"/>
                  </a:lnTo>
                  <a:lnTo>
                    <a:pt x="79" y="81"/>
                  </a:lnTo>
                  <a:lnTo>
                    <a:pt x="76" y="64"/>
                  </a:lnTo>
                  <a:lnTo>
                    <a:pt x="71" y="63"/>
                  </a:lnTo>
                  <a:lnTo>
                    <a:pt x="71" y="56"/>
                  </a:lnTo>
                  <a:lnTo>
                    <a:pt x="60" y="51"/>
                  </a:lnTo>
                  <a:lnTo>
                    <a:pt x="55" y="59"/>
                  </a:lnTo>
                  <a:lnTo>
                    <a:pt x="55" y="67"/>
                  </a:lnTo>
                  <a:lnTo>
                    <a:pt x="53" y="70"/>
                  </a:lnTo>
                  <a:lnTo>
                    <a:pt x="43" y="70"/>
                  </a:lnTo>
                  <a:lnTo>
                    <a:pt x="40" y="79"/>
                  </a:lnTo>
                  <a:lnTo>
                    <a:pt x="33" y="75"/>
                  </a:lnTo>
                  <a:lnTo>
                    <a:pt x="22" y="82"/>
                  </a:lnTo>
                  <a:lnTo>
                    <a:pt x="16" y="79"/>
                  </a:lnTo>
                  <a:lnTo>
                    <a:pt x="21" y="58"/>
                  </a:lnTo>
                  <a:lnTo>
                    <a:pt x="13" y="43"/>
                  </a:lnTo>
                  <a:lnTo>
                    <a:pt x="0" y="38"/>
                  </a:lnTo>
                  <a:lnTo>
                    <a:pt x="2" y="29"/>
                  </a:lnTo>
                  <a:lnTo>
                    <a:pt x="16" y="30"/>
                  </a:lnTo>
                  <a:lnTo>
                    <a:pt x="21" y="19"/>
                  </a:lnTo>
                  <a:lnTo>
                    <a:pt x="23" y="5"/>
                  </a:lnTo>
                  <a:lnTo>
                    <a:pt x="44" y="0"/>
                  </a:lnTo>
                  <a:lnTo>
                    <a:pt x="43" y="10"/>
                  </a:lnTo>
                  <a:lnTo>
                    <a:pt x="47" y="16"/>
                  </a:lnTo>
                  <a:lnTo>
                    <a:pt x="54" y="15"/>
                  </a:lnTo>
                  <a:close/>
                </a:path>
              </a:pathLst>
            </a:custGeom>
            <a:solidFill>
              <a:schemeClr val="accent2"/>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sp>
          <p:nvSpPr>
            <p:cNvPr id="119" name="Freeform 194">
              <a:extLst>
                <a:ext uri="{FF2B5EF4-FFF2-40B4-BE49-F238E27FC236}">
                  <a16:creationId xmlns:a16="http://schemas.microsoft.com/office/drawing/2014/main" id="{614D34C5-4583-BD49-873B-F219207BDE94}"/>
                </a:ext>
              </a:extLst>
            </p:cNvPr>
            <p:cNvSpPr>
              <a:spLocks/>
            </p:cNvSpPr>
            <p:nvPr/>
          </p:nvSpPr>
          <p:spPr bwMode="auto">
            <a:xfrm>
              <a:off x="6426037" y="3508962"/>
              <a:ext cx="1050832" cy="774184"/>
            </a:xfrm>
            <a:custGeom>
              <a:avLst/>
              <a:gdLst>
                <a:gd name="T0" fmla="*/ 176 w 259"/>
                <a:gd name="T1" fmla="*/ 146 h 154"/>
                <a:gd name="T2" fmla="*/ 170 w 259"/>
                <a:gd name="T3" fmla="*/ 129 h 154"/>
                <a:gd name="T4" fmla="*/ 157 w 259"/>
                <a:gd name="T5" fmla="*/ 128 h 154"/>
                <a:gd name="T6" fmla="*/ 134 w 259"/>
                <a:gd name="T7" fmla="*/ 110 h 154"/>
                <a:gd name="T8" fmla="*/ 120 w 259"/>
                <a:gd name="T9" fmla="*/ 107 h 154"/>
                <a:gd name="T10" fmla="*/ 99 w 259"/>
                <a:gd name="T11" fmla="*/ 97 h 154"/>
                <a:gd name="T12" fmla="*/ 86 w 259"/>
                <a:gd name="T13" fmla="*/ 95 h 154"/>
                <a:gd name="T14" fmla="*/ 79 w 259"/>
                <a:gd name="T15" fmla="*/ 99 h 154"/>
                <a:gd name="T16" fmla="*/ 68 w 259"/>
                <a:gd name="T17" fmla="*/ 98 h 154"/>
                <a:gd name="T18" fmla="*/ 58 w 259"/>
                <a:gd name="T19" fmla="*/ 110 h 154"/>
                <a:gd name="T20" fmla="*/ 44 w 259"/>
                <a:gd name="T21" fmla="*/ 114 h 154"/>
                <a:gd name="T22" fmla="*/ 38 w 259"/>
                <a:gd name="T23" fmla="*/ 100 h 154"/>
                <a:gd name="T24" fmla="*/ 36 w 259"/>
                <a:gd name="T25" fmla="*/ 78 h 154"/>
                <a:gd name="T26" fmla="*/ 21 w 259"/>
                <a:gd name="T27" fmla="*/ 71 h 154"/>
                <a:gd name="T28" fmla="*/ 23 w 259"/>
                <a:gd name="T29" fmla="*/ 57 h 154"/>
                <a:gd name="T30" fmla="*/ 11 w 259"/>
                <a:gd name="T31" fmla="*/ 56 h 154"/>
                <a:gd name="T32" fmla="*/ 11 w 259"/>
                <a:gd name="T33" fmla="*/ 38 h 154"/>
                <a:gd name="T34" fmla="*/ 28 w 259"/>
                <a:gd name="T35" fmla="*/ 43 h 154"/>
                <a:gd name="T36" fmla="*/ 41 w 259"/>
                <a:gd name="T37" fmla="*/ 37 h 154"/>
                <a:gd name="T38" fmla="*/ 27 w 259"/>
                <a:gd name="T39" fmla="*/ 25 h 154"/>
                <a:gd name="T40" fmla="*/ 19 w 259"/>
                <a:gd name="T41" fmla="*/ 13 h 154"/>
                <a:gd name="T42" fmla="*/ 7 w 259"/>
                <a:gd name="T43" fmla="*/ 18 h 154"/>
                <a:gd name="T44" fmla="*/ 8 w 259"/>
                <a:gd name="T45" fmla="*/ 33 h 154"/>
                <a:gd name="T46" fmla="*/ 0 w 259"/>
                <a:gd name="T47" fmla="*/ 20 h 154"/>
                <a:gd name="T48" fmla="*/ 6 w 259"/>
                <a:gd name="T49" fmla="*/ 13 h 154"/>
                <a:gd name="T50" fmla="*/ 24 w 259"/>
                <a:gd name="T51" fmla="*/ 9 h 154"/>
                <a:gd name="T52" fmla="*/ 37 w 259"/>
                <a:gd name="T53" fmla="*/ 14 h 154"/>
                <a:gd name="T54" fmla="*/ 52 w 259"/>
                <a:gd name="T55" fmla="*/ 30 h 154"/>
                <a:gd name="T56" fmla="*/ 61 w 259"/>
                <a:gd name="T57" fmla="*/ 29 h 154"/>
                <a:gd name="T58" fmla="*/ 80 w 259"/>
                <a:gd name="T59" fmla="*/ 29 h 154"/>
                <a:gd name="T60" fmla="*/ 74 w 259"/>
                <a:gd name="T61" fmla="*/ 19 h 154"/>
                <a:gd name="T62" fmla="*/ 87 w 259"/>
                <a:gd name="T63" fmla="*/ 12 h 154"/>
                <a:gd name="T64" fmla="*/ 98 w 259"/>
                <a:gd name="T65" fmla="*/ 0 h 154"/>
                <a:gd name="T66" fmla="*/ 123 w 259"/>
                <a:gd name="T67" fmla="*/ 11 h 154"/>
                <a:gd name="T68" fmla="*/ 129 w 259"/>
                <a:gd name="T69" fmla="*/ 27 h 154"/>
                <a:gd name="T70" fmla="*/ 137 w 259"/>
                <a:gd name="T71" fmla="*/ 31 h 154"/>
                <a:gd name="T72" fmla="*/ 155 w 259"/>
                <a:gd name="T73" fmla="*/ 30 h 154"/>
                <a:gd name="T74" fmla="*/ 161 w 259"/>
                <a:gd name="T75" fmla="*/ 34 h 154"/>
                <a:gd name="T76" fmla="*/ 175 w 259"/>
                <a:gd name="T77" fmla="*/ 55 h 154"/>
                <a:gd name="T78" fmla="*/ 198 w 259"/>
                <a:gd name="T79" fmla="*/ 69 h 154"/>
                <a:gd name="T80" fmla="*/ 211 w 259"/>
                <a:gd name="T81" fmla="*/ 79 h 154"/>
                <a:gd name="T82" fmla="*/ 231 w 259"/>
                <a:gd name="T83" fmla="*/ 89 h 154"/>
                <a:gd name="T84" fmla="*/ 256 w 259"/>
                <a:gd name="T85" fmla="*/ 98 h 154"/>
                <a:gd name="T86" fmla="*/ 259 w 259"/>
                <a:gd name="T87" fmla="*/ 111 h 154"/>
                <a:gd name="T88" fmla="*/ 254 w 259"/>
                <a:gd name="T89" fmla="*/ 110 h 154"/>
                <a:gd name="T90" fmla="*/ 244 w 259"/>
                <a:gd name="T91" fmla="*/ 105 h 154"/>
                <a:gd name="T92" fmla="*/ 243 w 259"/>
                <a:gd name="T93" fmla="*/ 112 h 154"/>
                <a:gd name="T94" fmla="*/ 230 w 259"/>
                <a:gd name="T95" fmla="*/ 116 h 154"/>
                <a:gd name="T96" fmla="*/ 230 w 259"/>
                <a:gd name="T97" fmla="*/ 133 h 154"/>
                <a:gd name="T98" fmla="*/ 222 w 259"/>
                <a:gd name="T99" fmla="*/ 139 h 154"/>
                <a:gd name="T100" fmla="*/ 209 w 259"/>
                <a:gd name="T101" fmla="*/ 142 h 154"/>
                <a:gd name="T102" fmla="*/ 207 w 259"/>
                <a:gd name="T103" fmla="*/ 151 h 154"/>
                <a:gd name="T104" fmla="*/ 195 w 259"/>
                <a:gd name="T105" fmla="*/ 154 h 154"/>
                <a:gd name="T106" fmla="*/ 176 w 259"/>
                <a:gd name="T107" fmla="*/ 14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9" h="154">
                  <a:moveTo>
                    <a:pt x="176" y="146"/>
                  </a:moveTo>
                  <a:lnTo>
                    <a:pt x="170" y="129"/>
                  </a:lnTo>
                  <a:lnTo>
                    <a:pt x="157" y="128"/>
                  </a:lnTo>
                  <a:lnTo>
                    <a:pt x="134" y="110"/>
                  </a:lnTo>
                  <a:lnTo>
                    <a:pt x="120" y="107"/>
                  </a:lnTo>
                  <a:lnTo>
                    <a:pt x="99" y="97"/>
                  </a:lnTo>
                  <a:lnTo>
                    <a:pt x="86" y="95"/>
                  </a:lnTo>
                  <a:lnTo>
                    <a:pt x="79" y="99"/>
                  </a:lnTo>
                  <a:lnTo>
                    <a:pt x="68" y="98"/>
                  </a:lnTo>
                  <a:lnTo>
                    <a:pt x="58" y="110"/>
                  </a:lnTo>
                  <a:lnTo>
                    <a:pt x="44" y="114"/>
                  </a:lnTo>
                  <a:lnTo>
                    <a:pt x="38" y="100"/>
                  </a:lnTo>
                  <a:lnTo>
                    <a:pt x="36" y="78"/>
                  </a:lnTo>
                  <a:lnTo>
                    <a:pt x="21" y="71"/>
                  </a:lnTo>
                  <a:lnTo>
                    <a:pt x="23" y="57"/>
                  </a:lnTo>
                  <a:lnTo>
                    <a:pt x="11" y="56"/>
                  </a:lnTo>
                  <a:lnTo>
                    <a:pt x="11" y="38"/>
                  </a:lnTo>
                  <a:lnTo>
                    <a:pt x="28" y="43"/>
                  </a:lnTo>
                  <a:lnTo>
                    <a:pt x="41" y="37"/>
                  </a:lnTo>
                  <a:lnTo>
                    <a:pt x="27" y="25"/>
                  </a:lnTo>
                  <a:lnTo>
                    <a:pt x="19" y="13"/>
                  </a:lnTo>
                  <a:lnTo>
                    <a:pt x="7" y="18"/>
                  </a:lnTo>
                  <a:lnTo>
                    <a:pt x="8" y="33"/>
                  </a:lnTo>
                  <a:lnTo>
                    <a:pt x="0" y="20"/>
                  </a:lnTo>
                  <a:lnTo>
                    <a:pt x="6" y="13"/>
                  </a:lnTo>
                  <a:lnTo>
                    <a:pt x="24" y="9"/>
                  </a:lnTo>
                  <a:lnTo>
                    <a:pt x="37" y="14"/>
                  </a:lnTo>
                  <a:lnTo>
                    <a:pt x="52" y="30"/>
                  </a:lnTo>
                  <a:lnTo>
                    <a:pt x="61" y="29"/>
                  </a:lnTo>
                  <a:lnTo>
                    <a:pt x="80" y="29"/>
                  </a:lnTo>
                  <a:lnTo>
                    <a:pt x="74" y="19"/>
                  </a:lnTo>
                  <a:lnTo>
                    <a:pt x="87" y="12"/>
                  </a:lnTo>
                  <a:lnTo>
                    <a:pt x="98" y="0"/>
                  </a:lnTo>
                  <a:lnTo>
                    <a:pt x="123" y="11"/>
                  </a:lnTo>
                  <a:lnTo>
                    <a:pt x="129" y="27"/>
                  </a:lnTo>
                  <a:lnTo>
                    <a:pt x="137" y="31"/>
                  </a:lnTo>
                  <a:lnTo>
                    <a:pt x="155" y="30"/>
                  </a:lnTo>
                  <a:lnTo>
                    <a:pt x="161" y="34"/>
                  </a:lnTo>
                  <a:lnTo>
                    <a:pt x="175" y="55"/>
                  </a:lnTo>
                  <a:lnTo>
                    <a:pt x="198" y="69"/>
                  </a:lnTo>
                  <a:lnTo>
                    <a:pt x="211" y="79"/>
                  </a:lnTo>
                  <a:lnTo>
                    <a:pt x="231" y="89"/>
                  </a:lnTo>
                  <a:lnTo>
                    <a:pt x="256" y="98"/>
                  </a:lnTo>
                  <a:lnTo>
                    <a:pt x="259" y="111"/>
                  </a:lnTo>
                  <a:lnTo>
                    <a:pt x="254" y="110"/>
                  </a:lnTo>
                  <a:lnTo>
                    <a:pt x="244" y="105"/>
                  </a:lnTo>
                  <a:lnTo>
                    <a:pt x="243" y="112"/>
                  </a:lnTo>
                  <a:lnTo>
                    <a:pt x="230" y="116"/>
                  </a:lnTo>
                  <a:lnTo>
                    <a:pt x="230" y="133"/>
                  </a:lnTo>
                  <a:lnTo>
                    <a:pt x="222" y="139"/>
                  </a:lnTo>
                  <a:lnTo>
                    <a:pt x="209" y="142"/>
                  </a:lnTo>
                  <a:lnTo>
                    <a:pt x="207" y="151"/>
                  </a:lnTo>
                  <a:lnTo>
                    <a:pt x="195" y="154"/>
                  </a:lnTo>
                  <a:lnTo>
                    <a:pt x="176" y="146"/>
                  </a:lnTo>
                  <a:close/>
                </a:path>
              </a:pathLst>
            </a:custGeom>
            <a:solidFill>
              <a:schemeClr val="accent2"/>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sp>
          <p:nvSpPr>
            <p:cNvPr id="120" name="Freeform 197">
              <a:extLst>
                <a:ext uri="{FF2B5EF4-FFF2-40B4-BE49-F238E27FC236}">
                  <a16:creationId xmlns:a16="http://schemas.microsoft.com/office/drawing/2014/main" id="{57057B28-2B80-7D4E-9198-0E4B8FB79FBB}"/>
                </a:ext>
              </a:extLst>
            </p:cNvPr>
            <p:cNvSpPr>
              <a:spLocks/>
            </p:cNvSpPr>
            <p:nvPr/>
          </p:nvSpPr>
          <p:spPr bwMode="auto">
            <a:xfrm>
              <a:off x="3383099" y="4066974"/>
              <a:ext cx="284007" cy="733966"/>
            </a:xfrm>
            <a:custGeom>
              <a:avLst/>
              <a:gdLst>
                <a:gd name="T0" fmla="*/ 36 w 70"/>
                <a:gd name="T1" fmla="*/ 146 h 146"/>
                <a:gd name="T2" fmla="*/ 28 w 70"/>
                <a:gd name="T3" fmla="*/ 109 h 146"/>
                <a:gd name="T4" fmla="*/ 17 w 70"/>
                <a:gd name="T5" fmla="*/ 100 h 146"/>
                <a:gd name="T6" fmla="*/ 17 w 70"/>
                <a:gd name="T7" fmla="*/ 95 h 146"/>
                <a:gd name="T8" fmla="*/ 2 w 70"/>
                <a:gd name="T9" fmla="*/ 83 h 146"/>
                <a:gd name="T10" fmla="*/ 0 w 70"/>
                <a:gd name="T11" fmla="*/ 67 h 146"/>
                <a:gd name="T12" fmla="*/ 10 w 70"/>
                <a:gd name="T13" fmla="*/ 56 h 146"/>
                <a:gd name="T14" fmla="*/ 14 w 70"/>
                <a:gd name="T15" fmla="*/ 39 h 146"/>
                <a:gd name="T16" fmla="*/ 11 w 70"/>
                <a:gd name="T17" fmla="*/ 19 h 146"/>
                <a:gd name="T18" fmla="*/ 14 w 70"/>
                <a:gd name="T19" fmla="*/ 8 h 146"/>
                <a:gd name="T20" fmla="*/ 32 w 70"/>
                <a:gd name="T21" fmla="*/ 0 h 146"/>
                <a:gd name="T22" fmla="*/ 44 w 70"/>
                <a:gd name="T23" fmla="*/ 3 h 146"/>
                <a:gd name="T24" fmla="*/ 44 w 70"/>
                <a:gd name="T25" fmla="*/ 13 h 146"/>
                <a:gd name="T26" fmla="*/ 59 w 70"/>
                <a:gd name="T27" fmla="*/ 6 h 146"/>
                <a:gd name="T28" fmla="*/ 60 w 70"/>
                <a:gd name="T29" fmla="*/ 9 h 146"/>
                <a:gd name="T30" fmla="*/ 52 w 70"/>
                <a:gd name="T31" fmla="*/ 19 h 146"/>
                <a:gd name="T32" fmla="*/ 52 w 70"/>
                <a:gd name="T33" fmla="*/ 29 h 146"/>
                <a:gd name="T34" fmla="*/ 58 w 70"/>
                <a:gd name="T35" fmla="*/ 34 h 146"/>
                <a:gd name="T36" fmla="*/ 56 w 70"/>
                <a:gd name="T37" fmla="*/ 52 h 146"/>
                <a:gd name="T38" fmla="*/ 45 w 70"/>
                <a:gd name="T39" fmla="*/ 63 h 146"/>
                <a:gd name="T40" fmla="*/ 49 w 70"/>
                <a:gd name="T41" fmla="*/ 74 h 146"/>
                <a:gd name="T42" fmla="*/ 58 w 70"/>
                <a:gd name="T43" fmla="*/ 74 h 146"/>
                <a:gd name="T44" fmla="*/ 63 w 70"/>
                <a:gd name="T45" fmla="*/ 84 h 146"/>
                <a:gd name="T46" fmla="*/ 70 w 70"/>
                <a:gd name="T47" fmla="*/ 87 h 146"/>
                <a:gd name="T48" fmla="*/ 69 w 70"/>
                <a:gd name="T49" fmla="*/ 103 h 146"/>
                <a:gd name="T50" fmla="*/ 61 w 70"/>
                <a:gd name="T51" fmla="*/ 109 h 146"/>
                <a:gd name="T52" fmla="*/ 56 w 70"/>
                <a:gd name="T53" fmla="*/ 116 h 146"/>
                <a:gd name="T54" fmla="*/ 44 w 70"/>
                <a:gd name="T55" fmla="*/ 124 h 146"/>
                <a:gd name="T56" fmla="*/ 46 w 70"/>
                <a:gd name="T57" fmla="*/ 132 h 146"/>
                <a:gd name="T58" fmla="*/ 45 w 70"/>
                <a:gd name="T59" fmla="*/ 141 h 146"/>
                <a:gd name="T60" fmla="*/ 36 w 70"/>
                <a:gd name="T6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0" h="146">
                  <a:moveTo>
                    <a:pt x="36" y="146"/>
                  </a:moveTo>
                  <a:lnTo>
                    <a:pt x="28" y="109"/>
                  </a:lnTo>
                  <a:lnTo>
                    <a:pt x="17" y="100"/>
                  </a:lnTo>
                  <a:lnTo>
                    <a:pt x="17" y="95"/>
                  </a:lnTo>
                  <a:lnTo>
                    <a:pt x="2" y="83"/>
                  </a:lnTo>
                  <a:lnTo>
                    <a:pt x="0" y="67"/>
                  </a:lnTo>
                  <a:lnTo>
                    <a:pt x="10" y="56"/>
                  </a:lnTo>
                  <a:lnTo>
                    <a:pt x="14" y="39"/>
                  </a:lnTo>
                  <a:lnTo>
                    <a:pt x="11" y="19"/>
                  </a:lnTo>
                  <a:lnTo>
                    <a:pt x="14" y="8"/>
                  </a:lnTo>
                  <a:lnTo>
                    <a:pt x="32" y="0"/>
                  </a:lnTo>
                  <a:lnTo>
                    <a:pt x="44" y="3"/>
                  </a:lnTo>
                  <a:lnTo>
                    <a:pt x="44" y="13"/>
                  </a:lnTo>
                  <a:lnTo>
                    <a:pt x="59" y="6"/>
                  </a:lnTo>
                  <a:lnTo>
                    <a:pt x="60" y="9"/>
                  </a:lnTo>
                  <a:lnTo>
                    <a:pt x="52" y="19"/>
                  </a:lnTo>
                  <a:lnTo>
                    <a:pt x="52" y="29"/>
                  </a:lnTo>
                  <a:lnTo>
                    <a:pt x="58" y="34"/>
                  </a:lnTo>
                  <a:lnTo>
                    <a:pt x="56" y="52"/>
                  </a:lnTo>
                  <a:lnTo>
                    <a:pt x="45" y="63"/>
                  </a:lnTo>
                  <a:lnTo>
                    <a:pt x="49" y="74"/>
                  </a:lnTo>
                  <a:lnTo>
                    <a:pt x="58" y="74"/>
                  </a:lnTo>
                  <a:lnTo>
                    <a:pt x="63" y="84"/>
                  </a:lnTo>
                  <a:lnTo>
                    <a:pt x="70" y="87"/>
                  </a:lnTo>
                  <a:lnTo>
                    <a:pt x="69" y="103"/>
                  </a:lnTo>
                  <a:lnTo>
                    <a:pt x="61" y="109"/>
                  </a:lnTo>
                  <a:lnTo>
                    <a:pt x="56" y="116"/>
                  </a:lnTo>
                  <a:lnTo>
                    <a:pt x="44" y="124"/>
                  </a:lnTo>
                  <a:lnTo>
                    <a:pt x="46" y="132"/>
                  </a:lnTo>
                  <a:lnTo>
                    <a:pt x="45" y="141"/>
                  </a:lnTo>
                  <a:lnTo>
                    <a:pt x="36" y="146"/>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21" name="Freeform 198">
              <a:extLst>
                <a:ext uri="{FF2B5EF4-FFF2-40B4-BE49-F238E27FC236}">
                  <a16:creationId xmlns:a16="http://schemas.microsoft.com/office/drawing/2014/main" id="{22DA8868-43DB-FF49-935D-974CA9DFCAF1}"/>
                </a:ext>
              </a:extLst>
            </p:cNvPr>
            <p:cNvSpPr>
              <a:spLocks/>
            </p:cNvSpPr>
            <p:nvPr/>
          </p:nvSpPr>
          <p:spPr bwMode="auto">
            <a:xfrm>
              <a:off x="4653020" y="3579341"/>
              <a:ext cx="1314551" cy="648507"/>
            </a:xfrm>
            <a:custGeom>
              <a:avLst/>
              <a:gdLst>
                <a:gd name="T0" fmla="*/ 177 w 324"/>
                <a:gd name="T1" fmla="*/ 15 h 129"/>
                <a:gd name="T2" fmla="*/ 202 w 324"/>
                <a:gd name="T3" fmla="*/ 23 h 129"/>
                <a:gd name="T4" fmla="*/ 222 w 324"/>
                <a:gd name="T5" fmla="*/ 20 h 129"/>
                <a:gd name="T6" fmla="*/ 236 w 324"/>
                <a:gd name="T7" fmla="*/ 22 h 129"/>
                <a:gd name="T8" fmla="*/ 254 w 324"/>
                <a:gd name="T9" fmla="*/ 11 h 129"/>
                <a:gd name="T10" fmla="*/ 272 w 324"/>
                <a:gd name="T11" fmla="*/ 10 h 129"/>
                <a:gd name="T12" fmla="*/ 290 w 324"/>
                <a:gd name="T13" fmla="*/ 20 h 129"/>
                <a:gd name="T14" fmla="*/ 294 w 324"/>
                <a:gd name="T15" fmla="*/ 27 h 129"/>
                <a:gd name="T16" fmla="*/ 294 w 324"/>
                <a:gd name="T17" fmla="*/ 37 h 129"/>
                <a:gd name="T18" fmla="*/ 308 w 324"/>
                <a:gd name="T19" fmla="*/ 42 h 129"/>
                <a:gd name="T20" fmla="*/ 316 w 324"/>
                <a:gd name="T21" fmla="*/ 48 h 129"/>
                <a:gd name="T22" fmla="*/ 305 w 324"/>
                <a:gd name="T23" fmla="*/ 54 h 129"/>
                <a:gd name="T24" fmla="*/ 314 w 324"/>
                <a:gd name="T25" fmla="*/ 78 h 129"/>
                <a:gd name="T26" fmla="*/ 312 w 324"/>
                <a:gd name="T27" fmla="*/ 84 h 129"/>
                <a:gd name="T28" fmla="*/ 324 w 324"/>
                <a:gd name="T29" fmla="*/ 101 h 129"/>
                <a:gd name="T30" fmla="*/ 316 w 324"/>
                <a:gd name="T31" fmla="*/ 104 h 129"/>
                <a:gd name="T32" fmla="*/ 310 w 324"/>
                <a:gd name="T33" fmla="*/ 99 h 129"/>
                <a:gd name="T34" fmla="*/ 289 w 324"/>
                <a:gd name="T35" fmla="*/ 96 h 129"/>
                <a:gd name="T36" fmla="*/ 282 w 324"/>
                <a:gd name="T37" fmla="*/ 100 h 129"/>
                <a:gd name="T38" fmla="*/ 263 w 324"/>
                <a:gd name="T39" fmla="*/ 103 h 129"/>
                <a:gd name="T40" fmla="*/ 254 w 324"/>
                <a:gd name="T41" fmla="*/ 103 h 129"/>
                <a:gd name="T42" fmla="*/ 235 w 324"/>
                <a:gd name="T43" fmla="*/ 110 h 129"/>
                <a:gd name="T44" fmla="*/ 221 w 324"/>
                <a:gd name="T45" fmla="*/ 110 h 129"/>
                <a:gd name="T46" fmla="*/ 212 w 324"/>
                <a:gd name="T47" fmla="*/ 106 h 129"/>
                <a:gd name="T48" fmla="*/ 193 w 324"/>
                <a:gd name="T49" fmla="*/ 112 h 129"/>
                <a:gd name="T50" fmla="*/ 187 w 324"/>
                <a:gd name="T51" fmla="*/ 108 h 129"/>
                <a:gd name="T52" fmla="*/ 188 w 324"/>
                <a:gd name="T53" fmla="*/ 120 h 129"/>
                <a:gd name="T54" fmla="*/ 184 w 324"/>
                <a:gd name="T55" fmla="*/ 124 h 129"/>
                <a:gd name="T56" fmla="*/ 180 w 324"/>
                <a:gd name="T57" fmla="*/ 129 h 129"/>
                <a:gd name="T58" fmla="*/ 172 w 324"/>
                <a:gd name="T59" fmla="*/ 119 h 129"/>
                <a:gd name="T60" fmla="*/ 178 w 324"/>
                <a:gd name="T61" fmla="*/ 112 h 129"/>
                <a:gd name="T62" fmla="*/ 167 w 324"/>
                <a:gd name="T63" fmla="*/ 113 h 129"/>
                <a:gd name="T64" fmla="*/ 153 w 324"/>
                <a:gd name="T65" fmla="*/ 109 h 129"/>
                <a:gd name="T66" fmla="*/ 142 w 324"/>
                <a:gd name="T67" fmla="*/ 120 h 129"/>
                <a:gd name="T68" fmla="*/ 116 w 324"/>
                <a:gd name="T69" fmla="*/ 123 h 129"/>
                <a:gd name="T70" fmla="*/ 101 w 324"/>
                <a:gd name="T71" fmla="*/ 112 h 129"/>
                <a:gd name="T72" fmla="*/ 82 w 324"/>
                <a:gd name="T73" fmla="*/ 111 h 129"/>
                <a:gd name="T74" fmla="*/ 80 w 324"/>
                <a:gd name="T75" fmla="*/ 120 h 129"/>
                <a:gd name="T76" fmla="*/ 68 w 324"/>
                <a:gd name="T77" fmla="*/ 122 h 129"/>
                <a:gd name="T78" fmla="*/ 50 w 324"/>
                <a:gd name="T79" fmla="*/ 111 h 129"/>
                <a:gd name="T80" fmla="*/ 31 w 324"/>
                <a:gd name="T81" fmla="*/ 111 h 129"/>
                <a:gd name="T82" fmla="*/ 19 w 324"/>
                <a:gd name="T83" fmla="*/ 91 h 129"/>
                <a:gd name="T84" fmla="*/ 6 w 324"/>
                <a:gd name="T85" fmla="*/ 79 h 129"/>
                <a:gd name="T86" fmla="*/ 12 w 324"/>
                <a:gd name="T87" fmla="*/ 63 h 129"/>
                <a:gd name="T88" fmla="*/ 0 w 324"/>
                <a:gd name="T89" fmla="*/ 53 h 129"/>
                <a:gd name="T90" fmla="*/ 17 w 324"/>
                <a:gd name="T91" fmla="*/ 34 h 129"/>
                <a:gd name="T92" fmla="*/ 43 w 324"/>
                <a:gd name="T93" fmla="*/ 33 h 129"/>
                <a:gd name="T94" fmla="*/ 48 w 324"/>
                <a:gd name="T95" fmla="*/ 17 h 129"/>
                <a:gd name="T96" fmla="*/ 81 w 324"/>
                <a:gd name="T97" fmla="*/ 20 h 129"/>
                <a:gd name="T98" fmla="*/ 99 w 324"/>
                <a:gd name="T99" fmla="*/ 7 h 129"/>
                <a:gd name="T100" fmla="*/ 118 w 324"/>
                <a:gd name="T101" fmla="*/ 1 h 129"/>
                <a:gd name="T102" fmla="*/ 145 w 324"/>
                <a:gd name="T103" fmla="*/ 0 h 129"/>
                <a:gd name="T104" fmla="*/ 177 w 324"/>
                <a:gd name="T105" fmla="*/ 1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4" h="129">
                  <a:moveTo>
                    <a:pt x="177" y="15"/>
                  </a:moveTo>
                  <a:lnTo>
                    <a:pt x="202" y="23"/>
                  </a:lnTo>
                  <a:lnTo>
                    <a:pt x="222" y="20"/>
                  </a:lnTo>
                  <a:lnTo>
                    <a:pt x="236" y="22"/>
                  </a:lnTo>
                  <a:lnTo>
                    <a:pt x="254" y="11"/>
                  </a:lnTo>
                  <a:lnTo>
                    <a:pt x="272" y="10"/>
                  </a:lnTo>
                  <a:lnTo>
                    <a:pt x="290" y="20"/>
                  </a:lnTo>
                  <a:lnTo>
                    <a:pt x="294" y="27"/>
                  </a:lnTo>
                  <a:lnTo>
                    <a:pt x="294" y="37"/>
                  </a:lnTo>
                  <a:lnTo>
                    <a:pt x="308" y="42"/>
                  </a:lnTo>
                  <a:lnTo>
                    <a:pt x="316" y="48"/>
                  </a:lnTo>
                  <a:lnTo>
                    <a:pt x="305" y="54"/>
                  </a:lnTo>
                  <a:lnTo>
                    <a:pt x="314" y="78"/>
                  </a:lnTo>
                  <a:lnTo>
                    <a:pt x="312" y="84"/>
                  </a:lnTo>
                  <a:lnTo>
                    <a:pt x="324" y="101"/>
                  </a:lnTo>
                  <a:lnTo>
                    <a:pt x="316" y="104"/>
                  </a:lnTo>
                  <a:lnTo>
                    <a:pt x="310" y="99"/>
                  </a:lnTo>
                  <a:lnTo>
                    <a:pt x="289" y="96"/>
                  </a:lnTo>
                  <a:lnTo>
                    <a:pt x="282" y="100"/>
                  </a:lnTo>
                  <a:lnTo>
                    <a:pt x="263" y="103"/>
                  </a:lnTo>
                  <a:lnTo>
                    <a:pt x="254" y="103"/>
                  </a:lnTo>
                  <a:lnTo>
                    <a:pt x="235" y="110"/>
                  </a:lnTo>
                  <a:lnTo>
                    <a:pt x="221" y="110"/>
                  </a:lnTo>
                  <a:lnTo>
                    <a:pt x="212" y="106"/>
                  </a:lnTo>
                  <a:lnTo>
                    <a:pt x="193" y="112"/>
                  </a:lnTo>
                  <a:lnTo>
                    <a:pt x="187" y="108"/>
                  </a:lnTo>
                  <a:lnTo>
                    <a:pt x="188" y="120"/>
                  </a:lnTo>
                  <a:lnTo>
                    <a:pt x="184" y="124"/>
                  </a:lnTo>
                  <a:lnTo>
                    <a:pt x="180" y="129"/>
                  </a:lnTo>
                  <a:lnTo>
                    <a:pt x="172" y="119"/>
                  </a:lnTo>
                  <a:lnTo>
                    <a:pt x="178" y="112"/>
                  </a:lnTo>
                  <a:lnTo>
                    <a:pt x="167" y="113"/>
                  </a:lnTo>
                  <a:lnTo>
                    <a:pt x="153" y="109"/>
                  </a:lnTo>
                  <a:lnTo>
                    <a:pt x="142" y="120"/>
                  </a:lnTo>
                  <a:lnTo>
                    <a:pt x="116" y="123"/>
                  </a:lnTo>
                  <a:lnTo>
                    <a:pt x="101" y="112"/>
                  </a:lnTo>
                  <a:lnTo>
                    <a:pt x="82" y="111"/>
                  </a:lnTo>
                  <a:lnTo>
                    <a:pt x="80" y="120"/>
                  </a:lnTo>
                  <a:lnTo>
                    <a:pt x="68" y="122"/>
                  </a:lnTo>
                  <a:lnTo>
                    <a:pt x="50" y="111"/>
                  </a:lnTo>
                  <a:lnTo>
                    <a:pt x="31" y="111"/>
                  </a:lnTo>
                  <a:lnTo>
                    <a:pt x="19" y="91"/>
                  </a:lnTo>
                  <a:lnTo>
                    <a:pt x="6" y="79"/>
                  </a:lnTo>
                  <a:lnTo>
                    <a:pt x="12" y="63"/>
                  </a:lnTo>
                  <a:lnTo>
                    <a:pt x="0" y="53"/>
                  </a:lnTo>
                  <a:lnTo>
                    <a:pt x="17" y="34"/>
                  </a:lnTo>
                  <a:lnTo>
                    <a:pt x="43" y="33"/>
                  </a:lnTo>
                  <a:lnTo>
                    <a:pt x="48" y="17"/>
                  </a:lnTo>
                  <a:lnTo>
                    <a:pt x="81" y="20"/>
                  </a:lnTo>
                  <a:lnTo>
                    <a:pt x="99" y="7"/>
                  </a:lnTo>
                  <a:lnTo>
                    <a:pt x="118" y="1"/>
                  </a:lnTo>
                  <a:lnTo>
                    <a:pt x="145" y="0"/>
                  </a:lnTo>
                  <a:lnTo>
                    <a:pt x="177" y="15"/>
                  </a:lnTo>
                  <a:close/>
                </a:path>
              </a:pathLst>
            </a:custGeom>
            <a:solidFill>
              <a:schemeClr val="accent3">
                <a:lumMod val="60000"/>
                <a:lumOff val="40000"/>
              </a:schemeClr>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chemeClr val="accent2"/>
                </a:solidFill>
              </a:endParaRPr>
            </a:p>
          </p:txBody>
        </p:sp>
        <p:sp>
          <p:nvSpPr>
            <p:cNvPr id="122" name="Freeform 199">
              <a:extLst>
                <a:ext uri="{FF2B5EF4-FFF2-40B4-BE49-F238E27FC236}">
                  <a16:creationId xmlns:a16="http://schemas.microsoft.com/office/drawing/2014/main" id="{9A5FB1B8-B267-5D46-8C52-42D3ACC4A4DD}"/>
                </a:ext>
              </a:extLst>
            </p:cNvPr>
            <p:cNvSpPr>
              <a:spLocks/>
            </p:cNvSpPr>
            <p:nvPr/>
          </p:nvSpPr>
          <p:spPr bwMode="auto">
            <a:xfrm>
              <a:off x="4628675" y="3569286"/>
              <a:ext cx="202863" cy="206114"/>
            </a:xfrm>
            <a:custGeom>
              <a:avLst/>
              <a:gdLst>
                <a:gd name="T0" fmla="*/ 21 w 50"/>
                <a:gd name="T1" fmla="*/ 30 h 41"/>
                <a:gd name="T2" fmla="*/ 8 w 50"/>
                <a:gd name="T3" fmla="*/ 41 h 41"/>
                <a:gd name="T4" fmla="*/ 2 w 50"/>
                <a:gd name="T5" fmla="*/ 32 h 41"/>
                <a:gd name="T6" fmla="*/ 2 w 50"/>
                <a:gd name="T7" fmla="*/ 27 h 41"/>
                <a:gd name="T8" fmla="*/ 5 w 50"/>
                <a:gd name="T9" fmla="*/ 25 h 41"/>
                <a:gd name="T10" fmla="*/ 9 w 50"/>
                <a:gd name="T11" fmla="*/ 12 h 41"/>
                <a:gd name="T12" fmla="*/ 0 w 50"/>
                <a:gd name="T13" fmla="*/ 7 h 41"/>
                <a:gd name="T14" fmla="*/ 17 w 50"/>
                <a:gd name="T15" fmla="*/ 0 h 41"/>
                <a:gd name="T16" fmla="*/ 32 w 50"/>
                <a:gd name="T17" fmla="*/ 3 h 41"/>
                <a:gd name="T18" fmla="*/ 35 w 50"/>
                <a:gd name="T19" fmla="*/ 11 h 41"/>
                <a:gd name="T20" fmla="*/ 50 w 50"/>
                <a:gd name="T21" fmla="*/ 18 h 41"/>
                <a:gd name="T22" fmla="*/ 47 w 50"/>
                <a:gd name="T23" fmla="*/ 23 h 41"/>
                <a:gd name="T24" fmla="*/ 28 w 50"/>
                <a:gd name="T25" fmla="*/ 24 h 41"/>
                <a:gd name="T26" fmla="*/ 21 w 50"/>
                <a:gd name="T27" fmla="*/ 3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41">
                  <a:moveTo>
                    <a:pt x="21" y="30"/>
                  </a:moveTo>
                  <a:lnTo>
                    <a:pt x="8" y="41"/>
                  </a:lnTo>
                  <a:lnTo>
                    <a:pt x="2" y="32"/>
                  </a:lnTo>
                  <a:lnTo>
                    <a:pt x="2" y="27"/>
                  </a:lnTo>
                  <a:lnTo>
                    <a:pt x="5" y="25"/>
                  </a:lnTo>
                  <a:lnTo>
                    <a:pt x="9" y="12"/>
                  </a:lnTo>
                  <a:lnTo>
                    <a:pt x="0" y="7"/>
                  </a:lnTo>
                  <a:lnTo>
                    <a:pt x="17" y="0"/>
                  </a:lnTo>
                  <a:lnTo>
                    <a:pt x="32" y="3"/>
                  </a:lnTo>
                  <a:lnTo>
                    <a:pt x="35" y="11"/>
                  </a:lnTo>
                  <a:lnTo>
                    <a:pt x="50" y="18"/>
                  </a:lnTo>
                  <a:lnTo>
                    <a:pt x="47" y="23"/>
                  </a:lnTo>
                  <a:lnTo>
                    <a:pt x="28" y="24"/>
                  </a:lnTo>
                  <a:lnTo>
                    <a:pt x="21" y="30"/>
                  </a:lnTo>
                  <a:close/>
                </a:path>
              </a:pathLst>
            </a:custGeom>
            <a:solidFill>
              <a:schemeClr val="accent3">
                <a:lumMod val="60000"/>
                <a:lumOff val="40000"/>
              </a:schemeClr>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sp>
          <p:nvSpPr>
            <p:cNvPr id="123" name="Freeform 200">
              <a:extLst>
                <a:ext uri="{FF2B5EF4-FFF2-40B4-BE49-F238E27FC236}">
                  <a16:creationId xmlns:a16="http://schemas.microsoft.com/office/drawing/2014/main" id="{A3D89754-9A90-7E4C-93E2-3642FF53D944}"/>
                </a:ext>
              </a:extLst>
            </p:cNvPr>
            <p:cNvSpPr>
              <a:spLocks/>
            </p:cNvSpPr>
            <p:nvPr/>
          </p:nvSpPr>
          <p:spPr bwMode="auto">
            <a:xfrm>
              <a:off x="11586866" y="5323765"/>
              <a:ext cx="101433" cy="346876"/>
            </a:xfrm>
            <a:custGeom>
              <a:avLst/>
              <a:gdLst>
                <a:gd name="T0" fmla="*/ 25 w 25"/>
                <a:gd name="T1" fmla="*/ 19 h 69"/>
                <a:gd name="T2" fmla="*/ 22 w 25"/>
                <a:gd name="T3" fmla="*/ 52 h 69"/>
                <a:gd name="T4" fmla="*/ 19 w 25"/>
                <a:gd name="T5" fmla="*/ 69 h 69"/>
                <a:gd name="T6" fmla="*/ 5 w 25"/>
                <a:gd name="T7" fmla="*/ 51 h 69"/>
                <a:gd name="T8" fmla="*/ 0 w 25"/>
                <a:gd name="T9" fmla="*/ 36 h 69"/>
                <a:gd name="T10" fmla="*/ 5 w 25"/>
                <a:gd name="T11" fmla="*/ 16 h 69"/>
                <a:gd name="T12" fmla="*/ 15 w 25"/>
                <a:gd name="T13" fmla="*/ 0 h 69"/>
                <a:gd name="T14" fmla="*/ 25 w 25"/>
                <a:gd name="T15" fmla="*/ 6 h 69"/>
                <a:gd name="T16" fmla="*/ 25 w 25"/>
                <a:gd name="T17"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69">
                  <a:moveTo>
                    <a:pt x="25" y="19"/>
                  </a:moveTo>
                  <a:lnTo>
                    <a:pt x="22" y="52"/>
                  </a:lnTo>
                  <a:lnTo>
                    <a:pt x="19" y="69"/>
                  </a:lnTo>
                  <a:lnTo>
                    <a:pt x="5" y="51"/>
                  </a:lnTo>
                  <a:lnTo>
                    <a:pt x="0" y="36"/>
                  </a:lnTo>
                  <a:lnTo>
                    <a:pt x="5" y="16"/>
                  </a:lnTo>
                  <a:lnTo>
                    <a:pt x="15" y="0"/>
                  </a:lnTo>
                  <a:lnTo>
                    <a:pt x="25" y="6"/>
                  </a:lnTo>
                  <a:lnTo>
                    <a:pt x="25" y="19"/>
                  </a:lnTo>
                  <a:close/>
                </a:path>
              </a:pathLst>
            </a:custGeom>
            <a:solidFill>
              <a:schemeClr val="accent2"/>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24" name="Freeform 203">
              <a:extLst>
                <a:ext uri="{FF2B5EF4-FFF2-40B4-BE49-F238E27FC236}">
                  <a16:creationId xmlns:a16="http://schemas.microsoft.com/office/drawing/2014/main" id="{7217C29D-7C0F-2745-8AE0-633DDDDAFC01}"/>
                </a:ext>
              </a:extLst>
            </p:cNvPr>
            <p:cNvSpPr>
              <a:spLocks/>
            </p:cNvSpPr>
            <p:nvPr/>
          </p:nvSpPr>
          <p:spPr bwMode="auto">
            <a:xfrm>
              <a:off x="4300035" y="2528664"/>
              <a:ext cx="1168488" cy="814403"/>
            </a:xfrm>
            <a:custGeom>
              <a:avLst/>
              <a:gdLst>
                <a:gd name="T0" fmla="*/ 149 w 288"/>
                <a:gd name="T1" fmla="*/ 6 h 162"/>
                <a:gd name="T2" fmla="*/ 157 w 288"/>
                <a:gd name="T3" fmla="*/ 2 h 162"/>
                <a:gd name="T4" fmla="*/ 186 w 288"/>
                <a:gd name="T5" fmla="*/ 11 h 162"/>
                <a:gd name="T6" fmla="*/ 185 w 288"/>
                <a:gd name="T7" fmla="*/ 22 h 162"/>
                <a:gd name="T8" fmla="*/ 205 w 288"/>
                <a:gd name="T9" fmla="*/ 31 h 162"/>
                <a:gd name="T10" fmla="*/ 227 w 288"/>
                <a:gd name="T11" fmla="*/ 42 h 162"/>
                <a:gd name="T12" fmla="*/ 251 w 288"/>
                <a:gd name="T13" fmla="*/ 49 h 162"/>
                <a:gd name="T14" fmla="*/ 285 w 288"/>
                <a:gd name="T15" fmla="*/ 55 h 162"/>
                <a:gd name="T16" fmla="*/ 282 w 288"/>
                <a:gd name="T17" fmla="*/ 72 h 162"/>
                <a:gd name="T18" fmla="*/ 287 w 288"/>
                <a:gd name="T19" fmla="*/ 89 h 162"/>
                <a:gd name="T20" fmla="*/ 264 w 288"/>
                <a:gd name="T21" fmla="*/ 97 h 162"/>
                <a:gd name="T22" fmla="*/ 253 w 288"/>
                <a:gd name="T23" fmla="*/ 107 h 162"/>
                <a:gd name="T24" fmla="*/ 228 w 288"/>
                <a:gd name="T25" fmla="*/ 115 h 162"/>
                <a:gd name="T26" fmla="*/ 218 w 288"/>
                <a:gd name="T27" fmla="*/ 135 h 162"/>
                <a:gd name="T28" fmla="*/ 244 w 288"/>
                <a:gd name="T29" fmla="*/ 139 h 162"/>
                <a:gd name="T30" fmla="*/ 224 w 288"/>
                <a:gd name="T31" fmla="*/ 150 h 162"/>
                <a:gd name="T32" fmla="*/ 194 w 288"/>
                <a:gd name="T33" fmla="*/ 158 h 162"/>
                <a:gd name="T34" fmla="*/ 177 w 288"/>
                <a:gd name="T35" fmla="*/ 142 h 162"/>
                <a:gd name="T36" fmla="*/ 194 w 288"/>
                <a:gd name="T37" fmla="*/ 131 h 162"/>
                <a:gd name="T38" fmla="*/ 162 w 288"/>
                <a:gd name="T39" fmla="*/ 121 h 162"/>
                <a:gd name="T40" fmla="*/ 145 w 288"/>
                <a:gd name="T41" fmla="*/ 116 h 162"/>
                <a:gd name="T42" fmla="*/ 130 w 288"/>
                <a:gd name="T43" fmla="*/ 143 h 162"/>
                <a:gd name="T44" fmla="*/ 115 w 288"/>
                <a:gd name="T45" fmla="*/ 142 h 162"/>
                <a:gd name="T46" fmla="*/ 111 w 288"/>
                <a:gd name="T47" fmla="*/ 137 h 162"/>
                <a:gd name="T48" fmla="*/ 117 w 288"/>
                <a:gd name="T49" fmla="*/ 123 h 162"/>
                <a:gd name="T50" fmla="*/ 118 w 288"/>
                <a:gd name="T51" fmla="*/ 118 h 162"/>
                <a:gd name="T52" fmla="*/ 130 w 288"/>
                <a:gd name="T53" fmla="*/ 121 h 162"/>
                <a:gd name="T54" fmla="*/ 131 w 288"/>
                <a:gd name="T55" fmla="*/ 118 h 162"/>
                <a:gd name="T56" fmla="*/ 125 w 288"/>
                <a:gd name="T57" fmla="*/ 109 h 162"/>
                <a:gd name="T58" fmla="*/ 115 w 288"/>
                <a:gd name="T59" fmla="*/ 98 h 162"/>
                <a:gd name="T60" fmla="*/ 107 w 288"/>
                <a:gd name="T61" fmla="*/ 85 h 162"/>
                <a:gd name="T62" fmla="*/ 87 w 288"/>
                <a:gd name="T63" fmla="*/ 78 h 162"/>
                <a:gd name="T64" fmla="*/ 74 w 288"/>
                <a:gd name="T65" fmla="*/ 83 h 162"/>
                <a:gd name="T66" fmla="*/ 63 w 288"/>
                <a:gd name="T67" fmla="*/ 88 h 162"/>
                <a:gd name="T68" fmla="*/ 46 w 288"/>
                <a:gd name="T69" fmla="*/ 93 h 162"/>
                <a:gd name="T70" fmla="*/ 28 w 288"/>
                <a:gd name="T71" fmla="*/ 88 h 162"/>
                <a:gd name="T72" fmla="*/ 11 w 288"/>
                <a:gd name="T73" fmla="*/ 90 h 162"/>
                <a:gd name="T74" fmla="*/ 0 w 288"/>
                <a:gd name="T75" fmla="*/ 79 h 162"/>
                <a:gd name="T76" fmla="*/ 6 w 288"/>
                <a:gd name="T77" fmla="*/ 66 h 162"/>
                <a:gd name="T78" fmla="*/ 4 w 288"/>
                <a:gd name="T79" fmla="*/ 58 h 162"/>
                <a:gd name="T80" fmla="*/ 24 w 288"/>
                <a:gd name="T81" fmla="*/ 39 h 162"/>
                <a:gd name="T82" fmla="*/ 15 w 288"/>
                <a:gd name="T83" fmla="*/ 15 h 162"/>
                <a:gd name="T84" fmla="*/ 30 w 288"/>
                <a:gd name="T85" fmla="*/ 9 h 162"/>
                <a:gd name="T86" fmla="*/ 58 w 288"/>
                <a:gd name="T87" fmla="*/ 10 h 162"/>
                <a:gd name="T88" fmla="*/ 89 w 288"/>
                <a:gd name="T89" fmla="*/ 15 h 162"/>
                <a:gd name="T90" fmla="*/ 101 w 288"/>
                <a:gd name="T91" fmla="*/ 15 h 162"/>
                <a:gd name="T92" fmla="*/ 120 w 288"/>
                <a:gd name="T93" fmla="*/ 19 h 162"/>
                <a:gd name="T94" fmla="*/ 126 w 288"/>
                <a:gd name="T95" fmla="*/ 10 h 162"/>
                <a:gd name="T96" fmla="*/ 143 w 288"/>
                <a:gd name="T97" fmla="*/ 5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 h="162">
                  <a:moveTo>
                    <a:pt x="143" y="5"/>
                  </a:moveTo>
                  <a:lnTo>
                    <a:pt x="149" y="6"/>
                  </a:lnTo>
                  <a:lnTo>
                    <a:pt x="152" y="1"/>
                  </a:lnTo>
                  <a:lnTo>
                    <a:pt x="157" y="2"/>
                  </a:lnTo>
                  <a:lnTo>
                    <a:pt x="173" y="0"/>
                  </a:lnTo>
                  <a:lnTo>
                    <a:pt x="186" y="11"/>
                  </a:lnTo>
                  <a:lnTo>
                    <a:pt x="182" y="15"/>
                  </a:lnTo>
                  <a:lnTo>
                    <a:pt x="185" y="22"/>
                  </a:lnTo>
                  <a:lnTo>
                    <a:pt x="198" y="23"/>
                  </a:lnTo>
                  <a:lnTo>
                    <a:pt x="205" y="31"/>
                  </a:lnTo>
                  <a:lnTo>
                    <a:pt x="206" y="35"/>
                  </a:lnTo>
                  <a:lnTo>
                    <a:pt x="227" y="42"/>
                  </a:lnTo>
                  <a:lnTo>
                    <a:pt x="239" y="39"/>
                  </a:lnTo>
                  <a:lnTo>
                    <a:pt x="251" y="49"/>
                  </a:lnTo>
                  <a:lnTo>
                    <a:pt x="260" y="49"/>
                  </a:lnTo>
                  <a:lnTo>
                    <a:pt x="285" y="55"/>
                  </a:lnTo>
                  <a:lnTo>
                    <a:pt x="286" y="61"/>
                  </a:lnTo>
                  <a:lnTo>
                    <a:pt x="282" y="72"/>
                  </a:lnTo>
                  <a:lnTo>
                    <a:pt x="288" y="83"/>
                  </a:lnTo>
                  <a:lnTo>
                    <a:pt x="287" y="89"/>
                  </a:lnTo>
                  <a:lnTo>
                    <a:pt x="271" y="91"/>
                  </a:lnTo>
                  <a:lnTo>
                    <a:pt x="264" y="97"/>
                  </a:lnTo>
                  <a:lnTo>
                    <a:pt x="265" y="106"/>
                  </a:lnTo>
                  <a:lnTo>
                    <a:pt x="253" y="107"/>
                  </a:lnTo>
                  <a:lnTo>
                    <a:pt x="243" y="114"/>
                  </a:lnTo>
                  <a:lnTo>
                    <a:pt x="228" y="115"/>
                  </a:lnTo>
                  <a:lnTo>
                    <a:pt x="215" y="123"/>
                  </a:lnTo>
                  <a:lnTo>
                    <a:pt x="218" y="135"/>
                  </a:lnTo>
                  <a:lnTo>
                    <a:pt x="227" y="140"/>
                  </a:lnTo>
                  <a:lnTo>
                    <a:pt x="244" y="139"/>
                  </a:lnTo>
                  <a:lnTo>
                    <a:pt x="242" y="146"/>
                  </a:lnTo>
                  <a:lnTo>
                    <a:pt x="224" y="150"/>
                  </a:lnTo>
                  <a:lnTo>
                    <a:pt x="204" y="162"/>
                  </a:lnTo>
                  <a:lnTo>
                    <a:pt x="194" y="158"/>
                  </a:lnTo>
                  <a:lnTo>
                    <a:pt x="196" y="148"/>
                  </a:lnTo>
                  <a:lnTo>
                    <a:pt x="177" y="142"/>
                  </a:lnTo>
                  <a:lnTo>
                    <a:pt x="179" y="138"/>
                  </a:lnTo>
                  <a:lnTo>
                    <a:pt x="194" y="131"/>
                  </a:lnTo>
                  <a:lnTo>
                    <a:pt x="189" y="127"/>
                  </a:lnTo>
                  <a:lnTo>
                    <a:pt x="162" y="121"/>
                  </a:lnTo>
                  <a:lnTo>
                    <a:pt x="160" y="114"/>
                  </a:lnTo>
                  <a:lnTo>
                    <a:pt x="145" y="116"/>
                  </a:lnTo>
                  <a:lnTo>
                    <a:pt x="141" y="128"/>
                  </a:lnTo>
                  <a:lnTo>
                    <a:pt x="130" y="143"/>
                  </a:lnTo>
                  <a:lnTo>
                    <a:pt x="123" y="139"/>
                  </a:lnTo>
                  <a:lnTo>
                    <a:pt x="115" y="142"/>
                  </a:lnTo>
                  <a:lnTo>
                    <a:pt x="107" y="139"/>
                  </a:lnTo>
                  <a:lnTo>
                    <a:pt x="111" y="137"/>
                  </a:lnTo>
                  <a:lnTo>
                    <a:pt x="113" y="130"/>
                  </a:lnTo>
                  <a:lnTo>
                    <a:pt x="117" y="123"/>
                  </a:lnTo>
                  <a:lnTo>
                    <a:pt x="115" y="119"/>
                  </a:lnTo>
                  <a:lnTo>
                    <a:pt x="118" y="118"/>
                  </a:lnTo>
                  <a:lnTo>
                    <a:pt x="120" y="120"/>
                  </a:lnTo>
                  <a:lnTo>
                    <a:pt x="130" y="121"/>
                  </a:lnTo>
                  <a:lnTo>
                    <a:pt x="134" y="120"/>
                  </a:lnTo>
                  <a:lnTo>
                    <a:pt x="131" y="118"/>
                  </a:lnTo>
                  <a:lnTo>
                    <a:pt x="131" y="115"/>
                  </a:lnTo>
                  <a:lnTo>
                    <a:pt x="125" y="109"/>
                  </a:lnTo>
                  <a:lnTo>
                    <a:pt x="121" y="101"/>
                  </a:lnTo>
                  <a:lnTo>
                    <a:pt x="115" y="98"/>
                  </a:lnTo>
                  <a:lnTo>
                    <a:pt x="115" y="90"/>
                  </a:lnTo>
                  <a:lnTo>
                    <a:pt x="107" y="85"/>
                  </a:lnTo>
                  <a:lnTo>
                    <a:pt x="100" y="84"/>
                  </a:lnTo>
                  <a:lnTo>
                    <a:pt x="87" y="78"/>
                  </a:lnTo>
                  <a:lnTo>
                    <a:pt x="77" y="80"/>
                  </a:lnTo>
                  <a:lnTo>
                    <a:pt x="74" y="83"/>
                  </a:lnTo>
                  <a:lnTo>
                    <a:pt x="67" y="83"/>
                  </a:lnTo>
                  <a:lnTo>
                    <a:pt x="63" y="88"/>
                  </a:lnTo>
                  <a:lnTo>
                    <a:pt x="52" y="90"/>
                  </a:lnTo>
                  <a:lnTo>
                    <a:pt x="46" y="93"/>
                  </a:lnTo>
                  <a:lnTo>
                    <a:pt x="38" y="88"/>
                  </a:lnTo>
                  <a:lnTo>
                    <a:pt x="28" y="88"/>
                  </a:lnTo>
                  <a:lnTo>
                    <a:pt x="18" y="86"/>
                  </a:lnTo>
                  <a:lnTo>
                    <a:pt x="11" y="90"/>
                  </a:lnTo>
                  <a:lnTo>
                    <a:pt x="9" y="84"/>
                  </a:lnTo>
                  <a:lnTo>
                    <a:pt x="0" y="79"/>
                  </a:lnTo>
                  <a:lnTo>
                    <a:pt x="2" y="71"/>
                  </a:lnTo>
                  <a:lnTo>
                    <a:pt x="6" y="66"/>
                  </a:lnTo>
                  <a:lnTo>
                    <a:pt x="9" y="67"/>
                  </a:lnTo>
                  <a:lnTo>
                    <a:pt x="4" y="58"/>
                  </a:lnTo>
                  <a:lnTo>
                    <a:pt x="17" y="41"/>
                  </a:lnTo>
                  <a:lnTo>
                    <a:pt x="24" y="39"/>
                  </a:lnTo>
                  <a:lnTo>
                    <a:pt x="25" y="33"/>
                  </a:lnTo>
                  <a:lnTo>
                    <a:pt x="15" y="15"/>
                  </a:lnTo>
                  <a:lnTo>
                    <a:pt x="22" y="14"/>
                  </a:lnTo>
                  <a:lnTo>
                    <a:pt x="30" y="9"/>
                  </a:lnTo>
                  <a:lnTo>
                    <a:pt x="42" y="8"/>
                  </a:lnTo>
                  <a:lnTo>
                    <a:pt x="58" y="10"/>
                  </a:lnTo>
                  <a:lnTo>
                    <a:pt x="77" y="15"/>
                  </a:lnTo>
                  <a:lnTo>
                    <a:pt x="89" y="15"/>
                  </a:lnTo>
                  <a:lnTo>
                    <a:pt x="95" y="18"/>
                  </a:lnTo>
                  <a:lnTo>
                    <a:pt x="101" y="15"/>
                  </a:lnTo>
                  <a:lnTo>
                    <a:pt x="106" y="19"/>
                  </a:lnTo>
                  <a:lnTo>
                    <a:pt x="120" y="19"/>
                  </a:lnTo>
                  <a:lnTo>
                    <a:pt x="126" y="20"/>
                  </a:lnTo>
                  <a:lnTo>
                    <a:pt x="126" y="10"/>
                  </a:lnTo>
                  <a:lnTo>
                    <a:pt x="130" y="6"/>
                  </a:lnTo>
                  <a:lnTo>
                    <a:pt x="143" y="5"/>
                  </a:lnTo>
                  <a:close/>
                </a:path>
              </a:pathLst>
            </a:custGeom>
            <a:solidFill>
              <a:srgbClr val="8CDEF8"/>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sp>
          <p:nvSpPr>
            <p:cNvPr id="125" name="Freeform 211">
              <a:extLst>
                <a:ext uri="{FF2B5EF4-FFF2-40B4-BE49-F238E27FC236}">
                  <a16:creationId xmlns:a16="http://schemas.microsoft.com/office/drawing/2014/main" id="{73EE8C7D-CFCE-6A42-BE9A-75A9E7ED209F}"/>
                </a:ext>
              </a:extLst>
            </p:cNvPr>
            <p:cNvSpPr>
              <a:spLocks/>
            </p:cNvSpPr>
            <p:nvPr/>
          </p:nvSpPr>
          <p:spPr bwMode="auto">
            <a:xfrm>
              <a:off x="6592388" y="3217385"/>
              <a:ext cx="1257750" cy="869702"/>
            </a:xfrm>
            <a:custGeom>
              <a:avLst/>
              <a:gdLst>
                <a:gd name="T0" fmla="*/ 218 w 310"/>
                <a:gd name="T1" fmla="*/ 169 h 173"/>
                <a:gd name="T2" fmla="*/ 215 w 310"/>
                <a:gd name="T3" fmla="*/ 156 h 173"/>
                <a:gd name="T4" fmla="*/ 190 w 310"/>
                <a:gd name="T5" fmla="*/ 147 h 173"/>
                <a:gd name="T6" fmla="*/ 170 w 310"/>
                <a:gd name="T7" fmla="*/ 137 h 173"/>
                <a:gd name="T8" fmla="*/ 157 w 310"/>
                <a:gd name="T9" fmla="*/ 127 h 173"/>
                <a:gd name="T10" fmla="*/ 134 w 310"/>
                <a:gd name="T11" fmla="*/ 113 h 173"/>
                <a:gd name="T12" fmla="*/ 120 w 310"/>
                <a:gd name="T13" fmla="*/ 92 h 173"/>
                <a:gd name="T14" fmla="*/ 114 w 310"/>
                <a:gd name="T15" fmla="*/ 88 h 173"/>
                <a:gd name="T16" fmla="*/ 96 w 310"/>
                <a:gd name="T17" fmla="*/ 89 h 173"/>
                <a:gd name="T18" fmla="*/ 88 w 310"/>
                <a:gd name="T19" fmla="*/ 85 h 173"/>
                <a:gd name="T20" fmla="*/ 82 w 310"/>
                <a:gd name="T21" fmla="*/ 69 h 173"/>
                <a:gd name="T22" fmla="*/ 57 w 310"/>
                <a:gd name="T23" fmla="*/ 58 h 173"/>
                <a:gd name="T24" fmla="*/ 46 w 310"/>
                <a:gd name="T25" fmla="*/ 70 h 173"/>
                <a:gd name="T26" fmla="*/ 33 w 310"/>
                <a:gd name="T27" fmla="*/ 77 h 173"/>
                <a:gd name="T28" fmla="*/ 39 w 310"/>
                <a:gd name="T29" fmla="*/ 87 h 173"/>
                <a:gd name="T30" fmla="*/ 20 w 310"/>
                <a:gd name="T31" fmla="*/ 87 h 173"/>
                <a:gd name="T32" fmla="*/ 0 w 310"/>
                <a:gd name="T33" fmla="*/ 12 h 173"/>
                <a:gd name="T34" fmla="*/ 39 w 310"/>
                <a:gd name="T35" fmla="*/ 0 h 173"/>
                <a:gd name="T36" fmla="*/ 43 w 310"/>
                <a:gd name="T37" fmla="*/ 2 h 173"/>
                <a:gd name="T38" fmla="*/ 73 w 310"/>
                <a:gd name="T39" fmla="*/ 16 h 173"/>
                <a:gd name="T40" fmla="*/ 88 w 310"/>
                <a:gd name="T41" fmla="*/ 24 h 173"/>
                <a:gd name="T42" fmla="*/ 109 w 310"/>
                <a:gd name="T43" fmla="*/ 42 h 173"/>
                <a:gd name="T44" fmla="*/ 128 w 310"/>
                <a:gd name="T45" fmla="*/ 39 h 173"/>
                <a:gd name="T46" fmla="*/ 156 w 310"/>
                <a:gd name="T47" fmla="*/ 38 h 173"/>
                <a:gd name="T48" fmla="*/ 180 w 310"/>
                <a:gd name="T49" fmla="*/ 53 h 173"/>
                <a:gd name="T50" fmla="*/ 185 w 310"/>
                <a:gd name="T51" fmla="*/ 73 h 173"/>
                <a:gd name="T52" fmla="*/ 193 w 310"/>
                <a:gd name="T53" fmla="*/ 74 h 173"/>
                <a:gd name="T54" fmla="*/ 201 w 310"/>
                <a:gd name="T55" fmla="*/ 90 h 173"/>
                <a:gd name="T56" fmla="*/ 223 w 310"/>
                <a:gd name="T57" fmla="*/ 91 h 173"/>
                <a:gd name="T58" fmla="*/ 230 w 310"/>
                <a:gd name="T59" fmla="*/ 101 h 173"/>
                <a:gd name="T60" fmla="*/ 236 w 310"/>
                <a:gd name="T61" fmla="*/ 101 h 173"/>
                <a:gd name="T62" fmla="*/ 240 w 310"/>
                <a:gd name="T63" fmla="*/ 86 h 173"/>
                <a:gd name="T64" fmla="*/ 257 w 310"/>
                <a:gd name="T65" fmla="*/ 72 h 173"/>
                <a:gd name="T66" fmla="*/ 266 w 310"/>
                <a:gd name="T67" fmla="*/ 68 h 173"/>
                <a:gd name="T68" fmla="*/ 271 w 310"/>
                <a:gd name="T69" fmla="*/ 70 h 173"/>
                <a:gd name="T70" fmla="*/ 261 w 310"/>
                <a:gd name="T71" fmla="*/ 83 h 173"/>
                <a:gd name="T72" fmla="*/ 276 w 310"/>
                <a:gd name="T73" fmla="*/ 91 h 173"/>
                <a:gd name="T74" fmla="*/ 286 w 310"/>
                <a:gd name="T75" fmla="*/ 86 h 173"/>
                <a:gd name="T76" fmla="*/ 310 w 310"/>
                <a:gd name="T77" fmla="*/ 96 h 173"/>
                <a:gd name="T78" fmla="*/ 292 w 310"/>
                <a:gd name="T79" fmla="*/ 111 h 173"/>
                <a:gd name="T80" fmla="*/ 279 w 310"/>
                <a:gd name="T81" fmla="*/ 109 h 173"/>
                <a:gd name="T82" fmla="*/ 272 w 310"/>
                <a:gd name="T83" fmla="*/ 110 h 173"/>
                <a:gd name="T84" fmla="*/ 268 w 310"/>
                <a:gd name="T85" fmla="*/ 104 h 173"/>
                <a:gd name="T86" fmla="*/ 269 w 310"/>
                <a:gd name="T87" fmla="*/ 94 h 173"/>
                <a:gd name="T88" fmla="*/ 248 w 310"/>
                <a:gd name="T89" fmla="*/ 99 h 173"/>
                <a:gd name="T90" fmla="*/ 246 w 310"/>
                <a:gd name="T91" fmla="*/ 113 h 173"/>
                <a:gd name="T92" fmla="*/ 241 w 310"/>
                <a:gd name="T93" fmla="*/ 124 h 173"/>
                <a:gd name="T94" fmla="*/ 227 w 310"/>
                <a:gd name="T95" fmla="*/ 123 h 173"/>
                <a:gd name="T96" fmla="*/ 225 w 310"/>
                <a:gd name="T97" fmla="*/ 132 h 173"/>
                <a:gd name="T98" fmla="*/ 238 w 310"/>
                <a:gd name="T99" fmla="*/ 137 h 173"/>
                <a:gd name="T100" fmla="*/ 246 w 310"/>
                <a:gd name="T101" fmla="*/ 152 h 173"/>
                <a:gd name="T102" fmla="*/ 241 w 310"/>
                <a:gd name="T103" fmla="*/ 173 h 173"/>
                <a:gd name="T104" fmla="*/ 228 w 310"/>
                <a:gd name="T105" fmla="*/ 169 h 173"/>
                <a:gd name="T106" fmla="*/ 218 w 310"/>
                <a:gd name="T107" fmla="*/ 16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0" h="173">
                  <a:moveTo>
                    <a:pt x="218" y="169"/>
                  </a:moveTo>
                  <a:lnTo>
                    <a:pt x="215" y="156"/>
                  </a:lnTo>
                  <a:lnTo>
                    <a:pt x="190" y="147"/>
                  </a:lnTo>
                  <a:lnTo>
                    <a:pt x="170" y="137"/>
                  </a:lnTo>
                  <a:lnTo>
                    <a:pt x="157" y="127"/>
                  </a:lnTo>
                  <a:lnTo>
                    <a:pt x="134" y="113"/>
                  </a:lnTo>
                  <a:lnTo>
                    <a:pt x="120" y="92"/>
                  </a:lnTo>
                  <a:lnTo>
                    <a:pt x="114" y="88"/>
                  </a:lnTo>
                  <a:lnTo>
                    <a:pt x="96" y="89"/>
                  </a:lnTo>
                  <a:lnTo>
                    <a:pt x="88" y="85"/>
                  </a:lnTo>
                  <a:lnTo>
                    <a:pt x="82" y="69"/>
                  </a:lnTo>
                  <a:lnTo>
                    <a:pt x="57" y="58"/>
                  </a:lnTo>
                  <a:lnTo>
                    <a:pt x="46" y="70"/>
                  </a:lnTo>
                  <a:lnTo>
                    <a:pt x="33" y="77"/>
                  </a:lnTo>
                  <a:lnTo>
                    <a:pt x="39" y="87"/>
                  </a:lnTo>
                  <a:lnTo>
                    <a:pt x="20" y="87"/>
                  </a:lnTo>
                  <a:lnTo>
                    <a:pt x="0" y="12"/>
                  </a:lnTo>
                  <a:lnTo>
                    <a:pt x="39" y="0"/>
                  </a:lnTo>
                  <a:lnTo>
                    <a:pt x="43" y="2"/>
                  </a:lnTo>
                  <a:lnTo>
                    <a:pt x="73" y="16"/>
                  </a:lnTo>
                  <a:lnTo>
                    <a:pt x="88" y="24"/>
                  </a:lnTo>
                  <a:lnTo>
                    <a:pt x="109" y="42"/>
                  </a:lnTo>
                  <a:lnTo>
                    <a:pt x="128" y="39"/>
                  </a:lnTo>
                  <a:lnTo>
                    <a:pt x="156" y="38"/>
                  </a:lnTo>
                  <a:lnTo>
                    <a:pt x="180" y="53"/>
                  </a:lnTo>
                  <a:lnTo>
                    <a:pt x="185" y="73"/>
                  </a:lnTo>
                  <a:lnTo>
                    <a:pt x="193" y="74"/>
                  </a:lnTo>
                  <a:lnTo>
                    <a:pt x="201" y="90"/>
                  </a:lnTo>
                  <a:lnTo>
                    <a:pt x="223" y="91"/>
                  </a:lnTo>
                  <a:lnTo>
                    <a:pt x="230" y="101"/>
                  </a:lnTo>
                  <a:lnTo>
                    <a:pt x="236" y="101"/>
                  </a:lnTo>
                  <a:lnTo>
                    <a:pt x="240" y="86"/>
                  </a:lnTo>
                  <a:lnTo>
                    <a:pt x="257" y="72"/>
                  </a:lnTo>
                  <a:lnTo>
                    <a:pt x="266" y="68"/>
                  </a:lnTo>
                  <a:lnTo>
                    <a:pt x="271" y="70"/>
                  </a:lnTo>
                  <a:lnTo>
                    <a:pt x="261" y="83"/>
                  </a:lnTo>
                  <a:lnTo>
                    <a:pt x="276" y="91"/>
                  </a:lnTo>
                  <a:lnTo>
                    <a:pt x="286" y="86"/>
                  </a:lnTo>
                  <a:lnTo>
                    <a:pt x="310" y="96"/>
                  </a:lnTo>
                  <a:lnTo>
                    <a:pt x="292" y="111"/>
                  </a:lnTo>
                  <a:lnTo>
                    <a:pt x="279" y="109"/>
                  </a:lnTo>
                  <a:lnTo>
                    <a:pt x="272" y="110"/>
                  </a:lnTo>
                  <a:lnTo>
                    <a:pt x="268" y="104"/>
                  </a:lnTo>
                  <a:lnTo>
                    <a:pt x="269" y="94"/>
                  </a:lnTo>
                  <a:lnTo>
                    <a:pt x="248" y="99"/>
                  </a:lnTo>
                  <a:lnTo>
                    <a:pt x="246" y="113"/>
                  </a:lnTo>
                  <a:lnTo>
                    <a:pt x="241" y="124"/>
                  </a:lnTo>
                  <a:lnTo>
                    <a:pt x="227" y="123"/>
                  </a:lnTo>
                  <a:lnTo>
                    <a:pt x="225" y="132"/>
                  </a:lnTo>
                  <a:lnTo>
                    <a:pt x="238" y="137"/>
                  </a:lnTo>
                  <a:lnTo>
                    <a:pt x="246" y="152"/>
                  </a:lnTo>
                  <a:lnTo>
                    <a:pt x="241" y="173"/>
                  </a:lnTo>
                  <a:lnTo>
                    <a:pt x="228" y="169"/>
                  </a:lnTo>
                  <a:lnTo>
                    <a:pt x="218" y="169"/>
                  </a:lnTo>
                  <a:close/>
                </a:path>
              </a:pathLst>
            </a:custGeom>
            <a:solidFill>
              <a:schemeClr val="accent2"/>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sp>
          <p:nvSpPr>
            <p:cNvPr id="126" name="Freeform 213">
              <a:extLst>
                <a:ext uri="{FF2B5EF4-FFF2-40B4-BE49-F238E27FC236}">
                  <a16:creationId xmlns:a16="http://schemas.microsoft.com/office/drawing/2014/main" id="{E9025E86-363C-D647-A612-2834E5E5E184}"/>
                </a:ext>
              </a:extLst>
            </p:cNvPr>
            <p:cNvSpPr>
              <a:spLocks/>
            </p:cNvSpPr>
            <p:nvPr/>
          </p:nvSpPr>
          <p:spPr bwMode="auto">
            <a:xfrm>
              <a:off x="10300718" y="5524854"/>
              <a:ext cx="645106" cy="1543343"/>
            </a:xfrm>
            <a:custGeom>
              <a:avLst/>
              <a:gdLst>
                <a:gd name="T0" fmla="*/ 109 w 159"/>
                <a:gd name="T1" fmla="*/ 38 h 307"/>
                <a:gd name="T2" fmla="*/ 88 w 159"/>
                <a:gd name="T3" fmla="*/ 55 h 307"/>
                <a:gd name="T4" fmla="*/ 77 w 159"/>
                <a:gd name="T5" fmla="*/ 75 h 307"/>
                <a:gd name="T6" fmla="*/ 75 w 159"/>
                <a:gd name="T7" fmla="*/ 90 h 307"/>
                <a:gd name="T8" fmla="*/ 92 w 159"/>
                <a:gd name="T9" fmla="*/ 111 h 307"/>
                <a:gd name="T10" fmla="*/ 113 w 159"/>
                <a:gd name="T11" fmla="*/ 139 h 307"/>
                <a:gd name="T12" fmla="*/ 131 w 159"/>
                <a:gd name="T13" fmla="*/ 151 h 307"/>
                <a:gd name="T14" fmla="*/ 145 w 159"/>
                <a:gd name="T15" fmla="*/ 168 h 307"/>
                <a:gd name="T16" fmla="*/ 158 w 159"/>
                <a:gd name="T17" fmla="*/ 206 h 307"/>
                <a:gd name="T18" fmla="*/ 159 w 159"/>
                <a:gd name="T19" fmla="*/ 243 h 307"/>
                <a:gd name="T20" fmla="*/ 145 w 159"/>
                <a:gd name="T21" fmla="*/ 257 h 307"/>
                <a:gd name="T22" fmla="*/ 125 w 159"/>
                <a:gd name="T23" fmla="*/ 270 h 307"/>
                <a:gd name="T24" fmla="*/ 112 w 159"/>
                <a:gd name="T25" fmla="*/ 287 h 307"/>
                <a:gd name="T26" fmla="*/ 90 w 159"/>
                <a:gd name="T27" fmla="*/ 307 h 307"/>
                <a:gd name="T28" fmla="*/ 83 w 159"/>
                <a:gd name="T29" fmla="*/ 294 h 307"/>
                <a:gd name="T30" fmla="*/ 87 w 159"/>
                <a:gd name="T31" fmla="*/ 279 h 307"/>
                <a:gd name="T32" fmla="*/ 72 w 159"/>
                <a:gd name="T33" fmla="*/ 268 h 307"/>
                <a:gd name="T34" fmla="*/ 88 w 159"/>
                <a:gd name="T35" fmla="*/ 259 h 307"/>
                <a:gd name="T36" fmla="*/ 107 w 159"/>
                <a:gd name="T37" fmla="*/ 258 h 307"/>
                <a:gd name="T38" fmla="*/ 98 w 159"/>
                <a:gd name="T39" fmla="*/ 245 h 307"/>
                <a:gd name="T40" fmla="*/ 127 w 159"/>
                <a:gd name="T41" fmla="*/ 229 h 307"/>
                <a:gd name="T42" fmla="*/ 126 w 159"/>
                <a:gd name="T43" fmla="*/ 204 h 307"/>
                <a:gd name="T44" fmla="*/ 120 w 159"/>
                <a:gd name="T45" fmla="*/ 190 h 307"/>
                <a:gd name="T46" fmla="*/ 121 w 159"/>
                <a:gd name="T47" fmla="*/ 170 h 307"/>
                <a:gd name="T48" fmla="*/ 115 w 159"/>
                <a:gd name="T49" fmla="*/ 155 h 307"/>
                <a:gd name="T50" fmla="*/ 99 w 159"/>
                <a:gd name="T51" fmla="*/ 141 h 307"/>
                <a:gd name="T52" fmla="*/ 85 w 159"/>
                <a:gd name="T53" fmla="*/ 122 h 307"/>
                <a:gd name="T54" fmla="*/ 66 w 159"/>
                <a:gd name="T55" fmla="*/ 98 h 307"/>
                <a:gd name="T56" fmla="*/ 42 w 159"/>
                <a:gd name="T57" fmla="*/ 85 h 307"/>
                <a:gd name="T58" fmla="*/ 46 w 159"/>
                <a:gd name="T59" fmla="*/ 78 h 307"/>
                <a:gd name="T60" fmla="*/ 57 w 159"/>
                <a:gd name="T61" fmla="*/ 72 h 307"/>
                <a:gd name="T62" fmla="*/ 47 w 159"/>
                <a:gd name="T63" fmla="*/ 54 h 307"/>
                <a:gd name="T64" fmla="*/ 25 w 159"/>
                <a:gd name="T65" fmla="*/ 54 h 307"/>
                <a:gd name="T66" fmla="*/ 13 w 159"/>
                <a:gd name="T67" fmla="*/ 35 h 307"/>
                <a:gd name="T68" fmla="*/ 0 w 159"/>
                <a:gd name="T69" fmla="*/ 19 h 307"/>
                <a:gd name="T70" fmla="*/ 8 w 159"/>
                <a:gd name="T71" fmla="*/ 14 h 307"/>
                <a:gd name="T72" fmla="*/ 23 w 159"/>
                <a:gd name="T73" fmla="*/ 14 h 307"/>
                <a:gd name="T74" fmla="*/ 39 w 159"/>
                <a:gd name="T75" fmla="*/ 11 h 307"/>
                <a:gd name="T76" fmla="*/ 53 w 159"/>
                <a:gd name="T77" fmla="*/ 0 h 307"/>
                <a:gd name="T78" fmla="*/ 63 w 159"/>
                <a:gd name="T79" fmla="*/ 8 h 307"/>
                <a:gd name="T80" fmla="*/ 80 w 159"/>
                <a:gd name="T81" fmla="*/ 12 h 307"/>
                <a:gd name="T82" fmla="*/ 79 w 159"/>
                <a:gd name="T83" fmla="*/ 24 h 307"/>
                <a:gd name="T84" fmla="*/ 90 w 159"/>
                <a:gd name="T85" fmla="*/ 32 h 307"/>
                <a:gd name="T86" fmla="*/ 109 w 159"/>
                <a:gd name="T87" fmla="*/ 38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9" h="307">
                  <a:moveTo>
                    <a:pt x="109" y="38"/>
                  </a:moveTo>
                  <a:lnTo>
                    <a:pt x="88" y="55"/>
                  </a:lnTo>
                  <a:lnTo>
                    <a:pt x="77" y="75"/>
                  </a:lnTo>
                  <a:lnTo>
                    <a:pt x="75" y="90"/>
                  </a:lnTo>
                  <a:lnTo>
                    <a:pt x="92" y="111"/>
                  </a:lnTo>
                  <a:lnTo>
                    <a:pt x="113" y="139"/>
                  </a:lnTo>
                  <a:lnTo>
                    <a:pt x="131" y="151"/>
                  </a:lnTo>
                  <a:lnTo>
                    <a:pt x="145" y="168"/>
                  </a:lnTo>
                  <a:lnTo>
                    <a:pt x="158" y="206"/>
                  </a:lnTo>
                  <a:lnTo>
                    <a:pt x="159" y="243"/>
                  </a:lnTo>
                  <a:lnTo>
                    <a:pt x="145" y="257"/>
                  </a:lnTo>
                  <a:lnTo>
                    <a:pt x="125" y="270"/>
                  </a:lnTo>
                  <a:lnTo>
                    <a:pt x="112" y="287"/>
                  </a:lnTo>
                  <a:lnTo>
                    <a:pt x="90" y="307"/>
                  </a:lnTo>
                  <a:lnTo>
                    <a:pt x="83" y="294"/>
                  </a:lnTo>
                  <a:lnTo>
                    <a:pt x="87" y="279"/>
                  </a:lnTo>
                  <a:lnTo>
                    <a:pt x="72" y="268"/>
                  </a:lnTo>
                  <a:lnTo>
                    <a:pt x="88" y="259"/>
                  </a:lnTo>
                  <a:lnTo>
                    <a:pt x="107" y="258"/>
                  </a:lnTo>
                  <a:lnTo>
                    <a:pt x="98" y="245"/>
                  </a:lnTo>
                  <a:lnTo>
                    <a:pt x="127" y="229"/>
                  </a:lnTo>
                  <a:lnTo>
                    <a:pt x="126" y="204"/>
                  </a:lnTo>
                  <a:lnTo>
                    <a:pt x="120" y="190"/>
                  </a:lnTo>
                  <a:lnTo>
                    <a:pt x="121" y="170"/>
                  </a:lnTo>
                  <a:lnTo>
                    <a:pt x="115" y="155"/>
                  </a:lnTo>
                  <a:lnTo>
                    <a:pt x="99" y="141"/>
                  </a:lnTo>
                  <a:lnTo>
                    <a:pt x="85" y="122"/>
                  </a:lnTo>
                  <a:lnTo>
                    <a:pt x="66" y="98"/>
                  </a:lnTo>
                  <a:lnTo>
                    <a:pt x="42" y="85"/>
                  </a:lnTo>
                  <a:lnTo>
                    <a:pt x="46" y="78"/>
                  </a:lnTo>
                  <a:lnTo>
                    <a:pt x="57" y="72"/>
                  </a:lnTo>
                  <a:lnTo>
                    <a:pt x="47" y="54"/>
                  </a:lnTo>
                  <a:lnTo>
                    <a:pt x="25" y="54"/>
                  </a:lnTo>
                  <a:lnTo>
                    <a:pt x="13" y="35"/>
                  </a:lnTo>
                  <a:lnTo>
                    <a:pt x="0" y="19"/>
                  </a:lnTo>
                  <a:lnTo>
                    <a:pt x="8" y="14"/>
                  </a:lnTo>
                  <a:lnTo>
                    <a:pt x="23" y="14"/>
                  </a:lnTo>
                  <a:lnTo>
                    <a:pt x="39" y="11"/>
                  </a:lnTo>
                  <a:lnTo>
                    <a:pt x="53" y="0"/>
                  </a:lnTo>
                  <a:lnTo>
                    <a:pt x="63" y="8"/>
                  </a:lnTo>
                  <a:lnTo>
                    <a:pt x="80" y="12"/>
                  </a:lnTo>
                  <a:lnTo>
                    <a:pt x="79" y="24"/>
                  </a:lnTo>
                  <a:lnTo>
                    <a:pt x="90" y="32"/>
                  </a:lnTo>
                  <a:lnTo>
                    <a:pt x="109" y="38"/>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27" name="Freeform 216">
              <a:extLst>
                <a:ext uri="{FF2B5EF4-FFF2-40B4-BE49-F238E27FC236}">
                  <a16:creationId xmlns:a16="http://schemas.microsoft.com/office/drawing/2014/main" id="{B51BAB0D-1956-6040-8A12-F3B7A5B95EFC}"/>
                </a:ext>
              </a:extLst>
            </p:cNvPr>
            <p:cNvSpPr>
              <a:spLocks/>
            </p:cNvSpPr>
            <p:nvPr/>
          </p:nvSpPr>
          <p:spPr bwMode="auto">
            <a:xfrm>
              <a:off x="5995970" y="5982327"/>
              <a:ext cx="766821" cy="668616"/>
            </a:xfrm>
            <a:custGeom>
              <a:avLst/>
              <a:gdLst>
                <a:gd name="T0" fmla="*/ 189 w 189"/>
                <a:gd name="T1" fmla="*/ 49 h 133"/>
                <a:gd name="T2" fmla="*/ 177 w 189"/>
                <a:gd name="T3" fmla="*/ 54 h 133"/>
                <a:gd name="T4" fmla="*/ 174 w 189"/>
                <a:gd name="T5" fmla="*/ 63 h 133"/>
                <a:gd name="T6" fmla="*/ 174 w 189"/>
                <a:gd name="T7" fmla="*/ 70 h 133"/>
                <a:gd name="T8" fmla="*/ 156 w 189"/>
                <a:gd name="T9" fmla="*/ 79 h 133"/>
                <a:gd name="T10" fmla="*/ 128 w 189"/>
                <a:gd name="T11" fmla="*/ 89 h 133"/>
                <a:gd name="T12" fmla="*/ 112 w 189"/>
                <a:gd name="T13" fmla="*/ 103 h 133"/>
                <a:gd name="T14" fmla="*/ 104 w 189"/>
                <a:gd name="T15" fmla="*/ 105 h 133"/>
                <a:gd name="T16" fmla="*/ 99 w 189"/>
                <a:gd name="T17" fmla="*/ 103 h 133"/>
                <a:gd name="T18" fmla="*/ 89 w 189"/>
                <a:gd name="T19" fmla="*/ 112 h 133"/>
                <a:gd name="T20" fmla="*/ 77 w 189"/>
                <a:gd name="T21" fmla="*/ 116 h 133"/>
                <a:gd name="T22" fmla="*/ 62 w 189"/>
                <a:gd name="T23" fmla="*/ 117 h 133"/>
                <a:gd name="T24" fmla="*/ 57 w 189"/>
                <a:gd name="T25" fmla="*/ 118 h 133"/>
                <a:gd name="T26" fmla="*/ 53 w 189"/>
                <a:gd name="T27" fmla="*/ 124 h 133"/>
                <a:gd name="T28" fmla="*/ 49 w 189"/>
                <a:gd name="T29" fmla="*/ 125 h 133"/>
                <a:gd name="T30" fmla="*/ 46 w 189"/>
                <a:gd name="T31" fmla="*/ 131 h 133"/>
                <a:gd name="T32" fmla="*/ 37 w 189"/>
                <a:gd name="T33" fmla="*/ 130 h 133"/>
                <a:gd name="T34" fmla="*/ 32 w 189"/>
                <a:gd name="T35" fmla="*/ 133 h 133"/>
                <a:gd name="T36" fmla="*/ 19 w 189"/>
                <a:gd name="T37" fmla="*/ 132 h 133"/>
                <a:gd name="T38" fmla="*/ 14 w 189"/>
                <a:gd name="T39" fmla="*/ 120 h 133"/>
                <a:gd name="T40" fmla="*/ 14 w 189"/>
                <a:gd name="T41" fmla="*/ 108 h 133"/>
                <a:gd name="T42" fmla="*/ 10 w 189"/>
                <a:gd name="T43" fmla="*/ 102 h 133"/>
                <a:gd name="T44" fmla="*/ 6 w 189"/>
                <a:gd name="T45" fmla="*/ 87 h 133"/>
                <a:gd name="T46" fmla="*/ 0 w 189"/>
                <a:gd name="T47" fmla="*/ 78 h 133"/>
                <a:gd name="T48" fmla="*/ 4 w 189"/>
                <a:gd name="T49" fmla="*/ 77 h 133"/>
                <a:gd name="T50" fmla="*/ 2 w 189"/>
                <a:gd name="T51" fmla="*/ 68 h 133"/>
                <a:gd name="T52" fmla="*/ 4 w 189"/>
                <a:gd name="T53" fmla="*/ 64 h 133"/>
                <a:gd name="T54" fmla="*/ 2 w 189"/>
                <a:gd name="T55" fmla="*/ 55 h 133"/>
                <a:gd name="T56" fmla="*/ 10 w 189"/>
                <a:gd name="T57" fmla="*/ 48 h 133"/>
                <a:gd name="T58" fmla="*/ 8 w 189"/>
                <a:gd name="T59" fmla="*/ 39 h 133"/>
                <a:gd name="T60" fmla="*/ 12 w 189"/>
                <a:gd name="T61" fmla="*/ 29 h 133"/>
                <a:gd name="T62" fmla="*/ 20 w 189"/>
                <a:gd name="T63" fmla="*/ 35 h 133"/>
                <a:gd name="T64" fmla="*/ 24 w 189"/>
                <a:gd name="T65" fmla="*/ 33 h 133"/>
                <a:gd name="T66" fmla="*/ 45 w 189"/>
                <a:gd name="T67" fmla="*/ 32 h 133"/>
                <a:gd name="T68" fmla="*/ 49 w 189"/>
                <a:gd name="T69" fmla="*/ 34 h 133"/>
                <a:gd name="T70" fmla="*/ 66 w 189"/>
                <a:gd name="T71" fmla="*/ 36 h 133"/>
                <a:gd name="T72" fmla="*/ 73 w 189"/>
                <a:gd name="T73" fmla="*/ 35 h 133"/>
                <a:gd name="T74" fmla="*/ 78 w 189"/>
                <a:gd name="T75" fmla="*/ 42 h 133"/>
                <a:gd name="T76" fmla="*/ 86 w 189"/>
                <a:gd name="T77" fmla="*/ 39 h 133"/>
                <a:gd name="T78" fmla="*/ 98 w 189"/>
                <a:gd name="T79" fmla="*/ 17 h 133"/>
                <a:gd name="T80" fmla="*/ 114 w 189"/>
                <a:gd name="T81" fmla="*/ 8 h 133"/>
                <a:gd name="T82" fmla="*/ 166 w 189"/>
                <a:gd name="T83" fmla="*/ 0 h 133"/>
                <a:gd name="T84" fmla="*/ 182 w 189"/>
                <a:gd name="T85" fmla="*/ 34 h 133"/>
                <a:gd name="T86" fmla="*/ 189 w 189"/>
                <a:gd name="T87" fmla="*/ 4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9" h="133">
                  <a:moveTo>
                    <a:pt x="189" y="49"/>
                  </a:moveTo>
                  <a:lnTo>
                    <a:pt x="177" y="54"/>
                  </a:lnTo>
                  <a:lnTo>
                    <a:pt x="174" y="63"/>
                  </a:lnTo>
                  <a:lnTo>
                    <a:pt x="174" y="70"/>
                  </a:lnTo>
                  <a:lnTo>
                    <a:pt x="156" y="79"/>
                  </a:lnTo>
                  <a:lnTo>
                    <a:pt x="128" y="89"/>
                  </a:lnTo>
                  <a:lnTo>
                    <a:pt x="112" y="103"/>
                  </a:lnTo>
                  <a:lnTo>
                    <a:pt x="104" y="105"/>
                  </a:lnTo>
                  <a:lnTo>
                    <a:pt x="99" y="103"/>
                  </a:lnTo>
                  <a:lnTo>
                    <a:pt x="89" y="112"/>
                  </a:lnTo>
                  <a:lnTo>
                    <a:pt x="77" y="116"/>
                  </a:lnTo>
                  <a:lnTo>
                    <a:pt x="62" y="117"/>
                  </a:lnTo>
                  <a:lnTo>
                    <a:pt x="57" y="118"/>
                  </a:lnTo>
                  <a:lnTo>
                    <a:pt x="53" y="124"/>
                  </a:lnTo>
                  <a:lnTo>
                    <a:pt x="49" y="125"/>
                  </a:lnTo>
                  <a:lnTo>
                    <a:pt x="46" y="131"/>
                  </a:lnTo>
                  <a:lnTo>
                    <a:pt x="37" y="130"/>
                  </a:lnTo>
                  <a:lnTo>
                    <a:pt x="32" y="133"/>
                  </a:lnTo>
                  <a:lnTo>
                    <a:pt x="19" y="132"/>
                  </a:lnTo>
                  <a:lnTo>
                    <a:pt x="14" y="120"/>
                  </a:lnTo>
                  <a:lnTo>
                    <a:pt x="14" y="108"/>
                  </a:lnTo>
                  <a:lnTo>
                    <a:pt x="10" y="102"/>
                  </a:lnTo>
                  <a:lnTo>
                    <a:pt x="6" y="87"/>
                  </a:lnTo>
                  <a:lnTo>
                    <a:pt x="0" y="78"/>
                  </a:lnTo>
                  <a:lnTo>
                    <a:pt x="4" y="77"/>
                  </a:lnTo>
                  <a:lnTo>
                    <a:pt x="2" y="68"/>
                  </a:lnTo>
                  <a:lnTo>
                    <a:pt x="4" y="64"/>
                  </a:lnTo>
                  <a:lnTo>
                    <a:pt x="2" y="55"/>
                  </a:lnTo>
                  <a:lnTo>
                    <a:pt x="10" y="48"/>
                  </a:lnTo>
                  <a:lnTo>
                    <a:pt x="8" y="39"/>
                  </a:lnTo>
                  <a:lnTo>
                    <a:pt x="12" y="29"/>
                  </a:lnTo>
                  <a:lnTo>
                    <a:pt x="20" y="35"/>
                  </a:lnTo>
                  <a:lnTo>
                    <a:pt x="24" y="33"/>
                  </a:lnTo>
                  <a:lnTo>
                    <a:pt x="45" y="32"/>
                  </a:lnTo>
                  <a:lnTo>
                    <a:pt x="49" y="34"/>
                  </a:lnTo>
                  <a:lnTo>
                    <a:pt x="66" y="36"/>
                  </a:lnTo>
                  <a:lnTo>
                    <a:pt x="73" y="35"/>
                  </a:lnTo>
                  <a:lnTo>
                    <a:pt x="78" y="42"/>
                  </a:lnTo>
                  <a:lnTo>
                    <a:pt x="86" y="39"/>
                  </a:lnTo>
                  <a:lnTo>
                    <a:pt x="98" y="17"/>
                  </a:lnTo>
                  <a:lnTo>
                    <a:pt x="114" y="8"/>
                  </a:lnTo>
                  <a:lnTo>
                    <a:pt x="166" y="0"/>
                  </a:lnTo>
                  <a:lnTo>
                    <a:pt x="182" y="34"/>
                  </a:lnTo>
                  <a:lnTo>
                    <a:pt x="189" y="49"/>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28" name="Freeform 221">
              <a:extLst>
                <a:ext uri="{FF2B5EF4-FFF2-40B4-BE49-F238E27FC236}">
                  <a16:creationId xmlns:a16="http://schemas.microsoft.com/office/drawing/2014/main" id="{6C53F845-3E2C-164E-957D-9B242B52B8E9}"/>
                </a:ext>
              </a:extLst>
            </p:cNvPr>
            <p:cNvSpPr>
              <a:spLocks/>
            </p:cNvSpPr>
            <p:nvPr/>
          </p:nvSpPr>
          <p:spPr bwMode="auto">
            <a:xfrm>
              <a:off x="4397413" y="226220"/>
              <a:ext cx="8905676" cy="3448634"/>
            </a:xfrm>
            <a:custGeom>
              <a:avLst/>
              <a:gdLst>
                <a:gd name="T0" fmla="*/ 751 w 2195"/>
                <a:gd name="T1" fmla="*/ 25 h 686"/>
                <a:gd name="T2" fmla="*/ 649 w 2195"/>
                <a:gd name="T3" fmla="*/ 59 h 686"/>
                <a:gd name="T4" fmla="*/ 594 w 2195"/>
                <a:gd name="T5" fmla="*/ 101 h 686"/>
                <a:gd name="T6" fmla="*/ 603 w 2195"/>
                <a:gd name="T7" fmla="*/ 140 h 686"/>
                <a:gd name="T8" fmla="*/ 600 w 2195"/>
                <a:gd name="T9" fmla="*/ 189 h 686"/>
                <a:gd name="T10" fmla="*/ 541 w 2195"/>
                <a:gd name="T11" fmla="*/ 77 h 686"/>
                <a:gd name="T12" fmla="*/ 524 w 2195"/>
                <a:gd name="T13" fmla="*/ 135 h 686"/>
                <a:gd name="T14" fmla="*/ 434 w 2195"/>
                <a:gd name="T15" fmla="*/ 142 h 686"/>
                <a:gd name="T16" fmla="*/ 337 w 2195"/>
                <a:gd name="T17" fmla="*/ 143 h 686"/>
                <a:gd name="T18" fmla="*/ 241 w 2195"/>
                <a:gd name="T19" fmla="*/ 154 h 686"/>
                <a:gd name="T20" fmla="*/ 172 w 2195"/>
                <a:gd name="T21" fmla="*/ 204 h 686"/>
                <a:gd name="T22" fmla="*/ 111 w 2195"/>
                <a:gd name="T23" fmla="*/ 223 h 686"/>
                <a:gd name="T24" fmla="*/ 177 w 2195"/>
                <a:gd name="T25" fmla="*/ 168 h 686"/>
                <a:gd name="T26" fmla="*/ 1 w 2195"/>
                <a:gd name="T27" fmla="*/ 152 h 686"/>
                <a:gd name="T28" fmla="*/ 67 w 2195"/>
                <a:gd name="T29" fmla="*/ 262 h 686"/>
                <a:gd name="T30" fmla="*/ 30 w 2195"/>
                <a:gd name="T31" fmla="*/ 356 h 686"/>
                <a:gd name="T32" fmla="*/ 95 w 2195"/>
                <a:gd name="T33" fmla="*/ 403 h 686"/>
                <a:gd name="T34" fmla="*/ 111 w 2195"/>
                <a:gd name="T35" fmla="*/ 441 h 686"/>
                <a:gd name="T36" fmla="*/ 161 w 2195"/>
                <a:gd name="T37" fmla="*/ 469 h 686"/>
                <a:gd name="T38" fmla="*/ 227 w 2195"/>
                <a:gd name="T39" fmla="*/ 507 h 686"/>
                <a:gd name="T40" fmla="*/ 240 w 2195"/>
                <a:gd name="T41" fmla="*/ 555 h 686"/>
                <a:gd name="T42" fmla="*/ 239 w 2195"/>
                <a:gd name="T43" fmla="*/ 614 h 686"/>
                <a:gd name="T44" fmla="*/ 363 w 2195"/>
                <a:gd name="T45" fmla="*/ 654 h 686"/>
                <a:gd name="T46" fmla="*/ 434 w 2195"/>
                <a:gd name="T47" fmla="*/ 672 h 686"/>
                <a:gd name="T48" fmla="*/ 412 w 2195"/>
                <a:gd name="T49" fmla="*/ 564 h 686"/>
                <a:gd name="T50" fmla="*/ 394 w 2195"/>
                <a:gd name="T51" fmla="*/ 493 h 686"/>
                <a:gd name="T52" fmla="*/ 571 w 2195"/>
                <a:gd name="T53" fmla="*/ 488 h 686"/>
                <a:gd name="T54" fmla="*/ 571 w 2195"/>
                <a:gd name="T55" fmla="*/ 425 h 686"/>
                <a:gd name="T56" fmla="*/ 758 w 2195"/>
                <a:gd name="T57" fmla="*/ 424 h 686"/>
                <a:gd name="T58" fmla="*/ 920 w 2195"/>
                <a:gd name="T59" fmla="*/ 489 h 686"/>
                <a:gd name="T60" fmla="*/ 1027 w 2195"/>
                <a:gd name="T61" fmla="*/ 519 h 686"/>
                <a:gd name="T62" fmla="*/ 1175 w 2195"/>
                <a:gd name="T63" fmla="*/ 510 h 686"/>
                <a:gd name="T64" fmla="*/ 1273 w 2195"/>
                <a:gd name="T65" fmla="*/ 503 h 686"/>
                <a:gd name="T66" fmla="*/ 1408 w 2195"/>
                <a:gd name="T67" fmla="*/ 518 h 686"/>
                <a:gd name="T68" fmla="*/ 1516 w 2195"/>
                <a:gd name="T69" fmla="*/ 493 h 686"/>
                <a:gd name="T70" fmla="*/ 1570 w 2195"/>
                <a:gd name="T71" fmla="*/ 441 h 686"/>
                <a:gd name="T72" fmla="*/ 1742 w 2195"/>
                <a:gd name="T73" fmla="*/ 550 h 686"/>
                <a:gd name="T74" fmla="*/ 1789 w 2195"/>
                <a:gd name="T75" fmla="*/ 600 h 686"/>
                <a:gd name="T76" fmla="*/ 1821 w 2195"/>
                <a:gd name="T77" fmla="*/ 642 h 686"/>
                <a:gd name="T78" fmla="*/ 1879 w 2195"/>
                <a:gd name="T79" fmla="*/ 536 h 686"/>
                <a:gd name="T80" fmla="*/ 1746 w 2195"/>
                <a:gd name="T81" fmla="*/ 425 h 686"/>
                <a:gd name="T82" fmla="*/ 1855 w 2195"/>
                <a:gd name="T83" fmla="*/ 317 h 686"/>
                <a:gd name="T84" fmla="*/ 1972 w 2195"/>
                <a:gd name="T85" fmla="*/ 275 h 686"/>
                <a:gd name="T86" fmla="*/ 1981 w 2195"/>
                <a:gd name="T87" fmla="*/ 358 h 686"/>
                <a:gd name="T88" fmla="*/ 2115 w 2195"/>
                <a:gd name="T89" fmla="*/ 441 h 686"/>
                <a:gd name="T90" fmla="*/ 2041 w 2195"/>
                <a:gd name="T91" fmla="*/ 341 h 686"/>
                <a:gd name="T92" fmla="*/ 2121 w 2195"/>
                <a:gd name="T93" fmla="*/ 301 h 686"/>
                <a:gd name="T94" fmla="*/ 2165 w 2195"/>
                <a:gd name="T95" fmla="*/ 245 h 686"/>
                <a:gd name="T96" fmla="*/ 2127 w 2195"/>
                <a:gd name="T97" fmla="*/ 194 h 686"/>
                <a:gd name="T98" fmla="*/ 2155 w 2195"/>
                <a:gd name="T99" fmla="*/ 143 h 686"/>
                <a:gd name="T100" fmla="*/ 2081 w 2195"/>
                <a:gd name="T101" fmla="*/ 119 h 686"/>
                <a:gd name="T102" fmla="*/ 1867 w 2195"/>
                <a:gd name="T103" fmla="*/ 130 h 686"/>
                <a:gd name="T104" fmla="*/ 1729 w 2195"/>
                <a:gd name="T105" fmla="*/ 128 h 686"/>
                <a:gd name="T106" fmla="*/ 1395 w 2195"/>
                <a:gd name="T107" fmla="*/ 82 h 686"/>
                <a:gd name="T108" fmla="*/ 1301 w 2195"/>
                <a:gd name="T109" fmla="*/ 103 h 686"/>
                <a:gd name="T110" fmla="*/ 1124 w 2195"/>
                <a:gd name="T111" fmla="*/ 71 h 686"/>
                <a:gd name="T112" fmla="*/ 983 w 2195"/>
                <a:gd name="T113" fmla="*/ 54 h 686"/>
                <a:gd name="T114" fmla="*/ 913 w 2195"/>
                <a:gd name="T115" fmla="*/ 18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95" h="686">
                  <a:moveTo>
                    <a:pt x="856" y="0"/>
                  </a:moveTo>
                  <a:lnTo>
                    <a:pt x="836" y="6"/>
                  </a:lnTo>
                  <a:lnTo>
                    <a:pt x="832" y="12"/>
                  </a:lnTo>
                  <a:lnTo>
                    <a:pt x="836" y="19"/>
                  </a:lnTo>
                  <a:lnTo>
                    <a:pt x="813" y="18"/>
                  </a:lnTo>
                  <a:lnTo>
                    <a:pt x="795" y="27"/>
                  </a:lnTo>
                  <a:lnTo>
                    <a:pt x="781" y="23"/>
                  </a:lnTo>
                  <a:lnTo>
                    <a:pt x="751" y="25"/>
                  </a:lnTo>
                  <a:lnTo>
                    <a:pt x="752" y="29"/>
                  </a:lnTo>
                  <a:lnTo>
                    <a:pt x="721" y="31"/>
                  </a:lnTo>
                  <a:lnTo>
                    <a:pt x="705" y="39"/>
                  </a:lnTo>
                  <a:lnTo>
                    <a:pt x="692" y="39"/>
                  </a:lnTo>
                  <a:lnTo>
                    <a:pt x="687" y="49"/>
                  </a:lnTo>
                  <a:lnTo>
                    <a:pt x="705" y="58"/>
                  </a:lnTo>
                  <a:lnTo>
                    <a:pt x="680" y="60"/>
                  </a:lnTo>
                  <a:lnTo>
                    <a:pt x="649" y="59"/>
                  </a:lnTo>
                  <a:lnTo>
                    <a:pt x="630" y="62"/>
                  </a:lnTo>
                  <a:lnTo>
                    <a:pt x="646" y="80"/>
                  </a:lnTo>
                  <a:lnTo>
                    <a:pt x="669" y="93"/>
                  </a:lnTo>
                  <a:lnTo>
                    <a:pt x="637" y="84"/>
                  </a:lnTo>
                  <a:lnTo>
                    <a:pt x="611" y="85"/>
                  </a:lnTo>
                  <a:lnTo>
                    <a:pt x="595" y="91"/>
                  </a:lnTo>
                  <a:lnTo>
                    <a:pt x="610" y="104"/>
                  </a:lnTo>
                  <a:lnTo>
                    <a:pt x="594" y="101"/>
                  </a:lnTo>
                  <a:lnTo>
                    <a:pt x="587" y="84"/>
                  </a:lnTo>
                  <a:lnTo>
                    <a:pt x="573" y="75"/>
                  </a:lnTo>
                  <a:lnTo>
                    <a:pt x="567" y="76"/>
                  </a:lnTo>
                  <a:lnTo>
                    <a:pt x="579" y="87"/>
                  </a:lnTo>
                  <a:lnTo>
                    <a:pt x="564" y="99"/>
                  </a:lnTo>
                  <a:lnTo>
                    <a:pt x="591" y="112"/>
                  </a:lnTo>
                  <a:lnTo>
                    <a:pt x="593" y="130"/>
                  </a:lnTo>
                  <a:lnTo>
                    <a:pt x="603" y="140"/>
                  </a:lnTo>
                  <a:lnTo>
                    <a:pt x="618" y="141"/>
                  </a:lnTo>
                  <a:lnTo>
                    <a:pt x="620" y="152"/>
                  </a:lnTo>
                  <a:lnTo>
                    <a:pt x="635" y="162"/>
                  </a:lnTo>
                  <a:lnTo>
                    <a:pt x="629" y="171"/>
                  </a:lnTo>
                  <a:lnTo>
                    <a:pt x="631" y="180"/>
                  </a:lnTo>
                  <a:lnTo>
                    <a:pt x="619" y="185"/>
                  </a:lnTo>
                  <a:lnTo>
                    <a:pt x="617" y="191"/>
                  </a:lnTo>
                  <a:lnTo>
                    <a:pt x="600" y="189"/>
                  </a:lnTo>
                  <a:lnTo>
                    <a:pt x="611" y="163"/>
                  </a:lnTo>
                  <a:lnTo>
                    <a:pt x="608" y="151"/>
                  </a:lnTo>
                  <a:lnTo>
                    <a:pt x="586" y="141"/>
                  </a:lnTo>
                  <a:lnTo>
                    <a:pt x="573" y="117"/>
                  </a:lnTo>
                  <a:lnTo>
                    <a:pt x="560" y="105"/>
                  </a:lnTo>
                  <a:lnTo>
                    <a:pt x="549" y="99"/>
                  </a:lnTo>
                  <a:lnTo>
                    <a:pt x="551" y="86"/>
                  </a:lnTo>
                  <a:lnTo>
                    <a:pt x="541" y="77"/>
                  </a:lnTo>
                  <a:lnTo>
                    <a:pt x="505" y="72"/>
                  </a:lnTo>
                  <a:lnTo>
                    <a:pt x="498" y="75"/>
                  </a:lnTo>
                  <a:lnTo>
                    <a:pt x="500" y="91"/>
                  </a:lnTo>
                  <a:lnTo>
                    <a:pt x="486" y="106"/>
                  </a:lnTo>
                  <a:lnTo>
                    <a:pt x="490" y="111"/>
                  </a:lnTo>
                  <a:lnTo>
                    <a:pt x="506" y="124"/>
                  </a:lnTo>
                  <a:lnTo>
                    <a:pt x="507" y="133"/>
                  </a:lnTo>
                  <a:lnTo>
                    <a:pt x="524" y="135"/>
                  </a:lnTo>
                  <a:lnTo>
                    <a:pt x="526" y="138"/>
                  </a:lnTo>
                  <a:lnTo>
                    <a:pt x="546" y="148"/>
                  </a:lnTo>
                  <a:lnTo>
                    <a:pt x="543" y="157"/>
                  </a:lnTo>
                  <a:lnTo>
                    <a:pt x="482" y="137"/>
                  </a:lnTo>
                  <a:lnTo>
                    <a:pt x="460" y="131"/>
                  </a:lnTo>
                  <a:lnTo>
                    <a:pt x="418" y="126"/>
                  </a:lnTo>
                  <a:lnTo>
                    <a:pt x="414" y="132"/>
                  </a:lnTo>
                  <a:lnTo>
                    <a:pt x="434" y="142"/>
                  </a:lnTo>
                  <a:lnTo>
                    <a:pt x="425" y="153"/>
                  </a:lnTo>
                  <a:lnTo>
                    <a:pt x="404" y="143"/>
                  </a:lnTo>
                  <a:lnTo>
                    <a:pt x="388" y="150"/>
                  </a:lnTo>
                  <a:lnTo>
                    <a:pt x="363" y="151"/>
                  </a:lnTo>
                  <a:lnTo>
                    <a:pt x="357" y="157"/>
                  </a:lnTo>
                  <a:lnTo>
                    <a:pt x="339" y="155"/>
                  </a:lnTo>
                  <a:lnTo>
                    <a:pt x="347" y="144"/>
                  </a:lnTo>
                  <a:lnTo>
                    <a:pt x="337" y="143"/>
                  </a:lnTo>
                  <a:lnTo>
                    <a:pt x="297" y="159"/>
                  </a:lnTo>
                  <a:lnTo>
                    <a:pt x="272" y="167"/>
                  </a:lnTo>
                  <a:lnTo>
                    <a:pt x="274" y="178"/>
                  </a:lnTo>
                  <a:lnTo>
                    <a:pt x="255" y="183"/>
                  </a:lnTo>
                  <a:lnTo>
                    <a:pt x="241" y="176"/>
                  </a:lnTo>
                  <a:lnTo>
                    <a:pt x="237" y="166"/>
                  </a:lnTo>
                  <a:lnTo>
                    <a:pt x="253" y="164"/>
                  </a:lnTo>
                  <a:lnTo>
                    <a:pt x="241" y="154"/>
                  </a:lnTo>
                  <a:lnTo>
                    <a:pt x="202" y="148"/>
                  </a:lnTo>
                  <a:lnTo>
                    <a:pt x="216" y="159"/>
                  </a:lnTo>
                  <a:lnTo>
                    <a:pt x="214" y="170"/>
                  </a:lnTo>
                  <a:lnTo>
                    <a:pt x="229" y="181"/>
                  </a:lnTo>
                  <a:lnTo>
                    <a:pt x="226" y="193"/>
                  </a:lnTo>
                  <a:lnTo>
                    <a:pt x="210" y="187"/>
                  </a:lnTo>
                  <a:lnTo>
                    <a:pt x="197" y="186"/>
                  </a:lnTo>
                  <a:lnTo>
                    <a:pt x="172" y="204"/>
                  </a:lnTo>
                  <a:lnTo>
                    <a:pt x="186" y="217"/>
                  </a:lnTo>
                  <a:lnTo>
                    <a:pt x="175" y="222"/>
                  </a:lnTo>
                  <a:lnTo>
                    <a:pt x="138" y="210"/>
                  </a:lnTo>
                  <a:lnTo>
                    <a:pt x="131" y="217"/>
                  </a:lnTo>
                  <a:lnTo>
                    <a:pt x="142" y="225"/>
                  </a:lnTo>
                  <a:lnTo>
                    <a:pt x="143" y="234"/>
                  </a:lnTo>
                  <a:lnTo>
                    <a:pt x="130" y="229"/>
                  </a:lnTo>
                  <a:lnTo>
                    <a:pt x="111" y="223"/>
                  </a:lnTo>
                  <a:lnTo>
                    <a:pt x="104" y="205"/>
                  </a:lnTo>
                  <a:lnTo>
                    <a:pt x="101" y="196"/>
                  </a:lnTo>
                  <a:lnTo>
                    <a:pt x="74" y="183"/>
                  </a:lnTo>
                  <a:lnTo>
                    <a:pt x="84" y="181"/>
                  </a:lnTo>
                  <a:lnTo>
                    <a:pt x="149" y="194"/>
                  </a:lnTo>
                  <a:lnTo>
                    <a:pt x="170" y="190"/>
                  </a:lnTo>
                  <a:lnTo>
                    <a:pt x="182" y="180"/>
                  </a:lnTo>
                  <a:lnTo>
                    <a:pt x="177" y="168"/>
                  </a:lnTo>
                  <a:lnTo>
                    <a:pt x="163" y="160"/>
                  </a:lnTo>
                  <a:lnTo>
                    <a:pt x="106" y="140"/>
                  </a:lnTo>
                  <a:lnTo>
                    <a:pt x="68" y="135"/>
                  </a:lnTo>
                  <a:lnTo>
                    <a:pt x="43" y="125"/>
                  </a:lnTo>
                  <a:lnTo>
                    <a:pt x="31" y="131"/>
                  </a:lnTo>
                  <a:lnTo>
                    <a:pt x="10" y="138"/>
                  </a:lnTo>
                  <a:lnTo>
                    <a:pt x="0" y="140"/>
                  </a:lnTo>
                  <a:lnTo>
                    <a:pt x="1" y="152"/>
                  </a:lnTo>
                  <a:lnTo>
                    <a:pt x="25" y="164"/>
                  </a:lnTo>
                  <a:lnTo>
                    <a:pt x="16" y="177"/>
                  </a:lnTo>
                  <a:lnTo>
                    <a:pt x="38" y="198"/>
                  </a:lnTo>
                  <a:lnTo>
                    <a:pt x="32" y="213"/>
                  </a:lnTo>
                  <a:lnTo>
                    <a:pt x="48" y="228"/>
                  </a:lnTo>
                  <a:lnTo>
                    <a:pt x="45" y="240"/>
                  </a:lnTo>
                  <a:lnTo>
                    <a:pt x="70" y="253"/>
                  </a:lnTo>
                  <a:lnTo>
                    <a:pt x="67" y="262"/>
                  </a:lnTo>
                  <a:lnTo>
                    <a:pt x="56" y="273"/>
                  </a:lnTo>
                  <a:lnTo>
                    <a:pt x="30" y="297"/>
                  </a:lnTo>
                  <a:lnTo>
                    <a:pt x="47" y="306"/>
                  </a:lnTo>
                  <a:lnTo>
                    <a:pt x="33" y="317"/>
                  </a:lnTo>
                  <a:lnTo>
                    <a:pt x="36" y="321"/>
                  </a:lnTo>
                  <a:lnTo>
                    <a:pt x="28" y="332"/>
                  </a:lnTo>
                  <a:lnTo>
                    <a:pt x="35" y="350"/>
                  </a:lnTo>
                  <a:lnTo>
                    <a:pt x="30" y="356"/>
                  </a:lnTo>
                  <a:lnTo>
                    <a:pt x="38" y="361"/>
                  </a:lnTo>
                  <a:lnTo>
                    <a:pt x="41" y="370"/>
                  </a:lnTo>
                  <a:lnTo>
                    <a:pt x="48" y="382"/>
                  </a:lnTo>
                  <a:lnTo>
                    <a:pt x="65" y="386"/>
                  </a:lnTo>
                  <a:lnTo>
                    <a:pt x="68" y="392"/>
                  </a:lnTo>
                  <a:lnTo>
                    <a:pt x="76" y="389"/>
                  </a:lnTo>
                  <a:lnTo>
                    <a:pt x="92" y="394"/>
                  </a:lnTo>
                  <a:lnTo>
                    <a:pt x="95" y="403"/>
                  </a:lnTo>
                  <a:lnTo>
                    <a:pt x="93" y="408"/>
                  </a:lnTo>
                  <a:lnTo>
                    <a:pt x="105" y="422"/>
                  </a:lnTo>
                  <a:lnTo>
                    <a:pt x="112" y="425"/>
                  </a:lnTo>
                  <a:lnTo>
                    <a:pt x="112" y="429"/>
                  </a:lnTo>
                  <a:lnTo>
                    <a:pt x="123" y="432"/>
                  </a:lnTo>
                  <a:lnTo>
                    <a:pt x="129" y="438"/>
                  </a:lnTo>
                  <a:lnTo>
                    <a:pt x="123" y="442"/>
                  </a:lnTo>
                  <a:lnTo>
                    <a:pt x="111" y="441"/>
                  </a:lnTo>
                  <a:lnTo>
                    <a:pt x="108" y="443"/>
                  </a:lnTo>
                  <a:lnTo>
                    <a:pt x="113" y="450"/>
                  </a:lnTo>
                  <a:lnTo>
                    <a:pt x="119" y="463"/>
                  </a:lnTo>
                  <a:lnTo>
                    <a:pt x="125" y="463"/>
                  </a:lnTo>
                  <a:lnTo>
                    <a:pt x="128" y="459"/>
                  </a:lnTo>
                  <a:lnTo>
                    <a:pt x="133" y="460"/>
                  </a:lnTo>
                  <a:lnTo>
                    <a:pt x="149" y="458"/>
                  </a:lnTo>
                  <a:lnTo>
                    <a:pt x="161" y="469"/>
                  </a:lnTo>
                  <a:lnTo>
                    <a:pt x="158" y="474"/>
                  </a:lnTo>
                  <a:lnTo>
                    <a:pt x="161" y="480"/>
                  </a:lnTo>
                  <a:lnTo>
                    <a:pt x="174" y="481"/>
                  </a:lnTo>
                  <a:lnTo>
                    <a:pt x="181" y="489"/>
                  </a:lnTo>
                  <a:lnTo>
                    <a:pt x="182" y="493"/>
                  </a:lnTo>
                  <a:lnTo>
                    <a:pt x="203" y="500"/>
                  </a:lnTo>
                  <a:lnTo>
                    <a:pt x="215" y="497"/>
                  </a:lnTo>
                  <a:lnTo>
                    <a:pt x="227" y="507"/>
                  </a:lnTo>
                  <a:lnTo>
                    <a:pt x="236" y="507"/>
                  </a:lnTo>
                  <a:lnTo>
                    <a:pt x="261" y="513"/>
                  </a:lnTo>
                  <a:lnTo>
                    <a:pt x="262" y="519"/>
                  </a:lnTo>
                  <a:lnTo>
                    <a:pt x="258" y="530"/>
                  </a:lnTo>
                  <a:lnTo>
                    <a:pt x="264" y="541"/>
                  </a:lnTo>
                  <a:lnTo>
                    <a:pt x="263" y="547"/>
                  </a:lnTo>
                  <a:lnTo>
                    <a:pt x="248" y="549"/>
                  </a:lnTo>
                  <a:lnTo>
                    <a:pt x="240" y="555"/>
                  </a:lnTo>
                  <a:lnTo>
                    <a:pt x="241" y="564"/>
                  </a:lnTo>
                  <a:lnTo>
                    <a:pt x="255" y="560"/>
                  </a:lnTo>
                  <a:lnTo>
                    <a:pt x="257" y="565"/>
                  </a:lnTo>
                  <a:lnTo>
                    <a:pt x="234" y="573"/>
                  </a:lnTo>
                  <a:lnTo>
                    <a:pt x="245" y="581"/>
                  </a:lnTo>
                  <a:lnTo>
                    <a:pt x="234" y="598"/>
                  </a:lnTo>
                  <a:lnTo>
                    <a:pt x="223" y="602"/>
                  </a:lnTo>
                  <a:lnTo>
                    <a:pt x="239" y="614"/>
                  </a:lnTo>
                  <a:lnTo>
                    <a:pt x="259" y="621"/>
                  </a:lnTo>
                  <a:lnTo>
                    <a:pt x="284" y="639"/>
                  </a:lnTo>
                  <a:lnTo>
                    <a:pt x="285" y="636"/>
                  </a:lnTo>
                  <a:lnTo>
                    <a:pt x="300" y="640"/>
                  </a:lnTo>
                  <a:lnTo>
                    <a:pt x="325" y="643"/>
                  </a:lnTo>
                  <a:lnTo>
                    <a:pt x="350" y="653"/>
                  </a:lnTo>
                  <a:lnTo>
                    <a:pt x="353" y="657"/>
                  </a:lnTo>
                  <a:lnTo>
                    <a:pt x="363" y="654"/>
                  </a:lnTo>
                  <a:lnTo>
                    <a:pt x="379" y="658"/>
                  </a:lnTo>
                  <a:lnTo>
                    <a:pt x="386" y="666"/>
                  </a:lnTo>
                  <a:lnTo>
                    <a:pt x="398" y="671"/>
                  </a:lnTo>
                  <a:lnTo>
                    <a:pt x="402" y="672"/>
                  </a:lnTo>
                  <a:lnTo>
                    <a:pt x="416" y="684"/>
                  </a:lnTo>
                  <a:lnTo>
                    <a:pt x="424" y="686"/>
                  </a:lnTo>
                  <a:lnTo>
                    <a:pt x="426" y="680"/>
                  </a:lnTo>
                  <a:lnTo>
                    <a:pt x="434" y="672"/>
                  </a:lnTo>
                  <a:lnTo>
                    <a:pt x="411" y="648"/>
                  </a:lnTo>
                  <a:lnTo>
                    <a:pt x="410" y="634"/>
                  </a:lnTo>
                  <a:lnTo>
                    <a:pt x="391" y="615"/>
                  </a:lnTo>
                  <a:lnTo>
                    <a:pt x="402" y="594"/>
                  </a:lnTo>
                  <a:lnTo>
                    <a:pt x="417" y="590"/>
                  </a:lnTo>
                  <a:lnTo>
                    <a:pt x="422" y="578"/>
                  </a:lnTo>
                  <a:lnTo>
                    <a:pt x="413" y="575"/>
                  </a:lnTo>
                  <a:lnTo>
                    <a:pt x="412" y="564"/>
                  </a:lnTo>
                  <a:lnTo>
                    <a:pt x="398" y="551"/>
                  </a:lnTo>
                  <a:lnTo>
                    <a:pt x="386" y="551"/>
                  </a:lnTo>
                  <a:lnTo>
                    <a:pt x="369" y="537"/>
                  </a:lnTo>
                  <a:lnTo>
                    <a:pt x="375" y="522"/>
                  </a:lnTo>
                  <a:lnTo>
                    <a:pt x="369" y="518"/>
                  </a:lnTo>
                  <a:lnTo>
                    <a:pt x="376" y="496"/>
                  </a:lnTo>
                  <a:lnTo>
                    <a:pt x="396" y="507"/>
                  </a:lnTo>
                  <a:lnTo>
                    <a:pt x="394" y="493"/>
                  </a:lnTo>
                  <a:lnTo>
                    <a:pt x="420" y="471"/>
                  </a:lnTo>
                  <a:lnTo>
                    <a:pt x="445" y="470"/>
                  </a:lnTo>
                  <a:lnTo>
                    <a:pt x="484" y="484"/>
                  </a:lnTo>
                  <a:lnTo>
                    <a:pt x="505" y="492"/>
                  </a:lnTo>
                  <a:lnTo>
                    <a:pt x="519" y="484"/>
                  </a:lnTo>
                  <a:lnTo>
                    <a:pt x="544" y="484"/>
                  </a:lnTo>
                  <a:lnTo>
                    <a:pt x="568" y="494"/>
                  </a:lnTo>
                  <a:lnTo>
                    <a:pt x="571" y="488"/>
                  </a:lnTo>
                  <a:lnTo>
                    <a:pt x="593" y="489"/>
                  </a:lnTo>
                  <a:lnTo>
                    <a:pt x="594" y="479"/>
                  </a:lnTo>
                  <a:lnTo>
                    <a:pt x="563" y="466"/>
                  </a:lnTo>
                  <a:lnTo>
                    <a:pt x="575" y="456"/>
                  </a:lnTo>
                  <a:lnTo>
                    <a:pt x="570" y="450"/>
                  </a:lnTo>
                  <a:lnTo>
                    <a:pt x="583" y="445"/>
                  </a:lnTo>
                  <a:lnTo>
                    <a:pt x="567" y="431"/>
                  </a:lnTo>
                  <a:lnTo>
                    <a:pt x="571" y="425"/>
                  </a:lnTo>
                  <a:lnTo>
                    <a:pt x="626" y="417"/>
                  </a:lnTo>
                  <a:lnTo>
                    <a:pt x="632" y="413"/>
                  </a:lnTo>
                  <a:lnTo>
                    <a:pt x="667" y="406"/>
                  </a:lnTo>
                  <a:lnTo>
                    <a:pt x="677" y="397"/>
                  </a:lnTo>
                  <a:lnTo>
                    <a:pt x="707" y="401"/>
                  </a:lnTo>
                  <a:lnTo>
                    <a:pt x="721" y="422"/>
                  </a:lnTo>
                  <a:lnTo>
                    <a:pt x="735" y="417"/>
                  </a:lnTo>
                  <a:lnTo>
                    <a:pt x="758" y="424"/>
                  </a:lnTo>
                  <a:lnTo>
                    <a:pt x="762" y="435"/>
                  </a:lnTo>
                  <a:lnTo>
                    <a:pt x="776" y="434"/>
                  </a:lnTo>
                  <a:lnTo>
                    <a:pt x="806" y="415"/>
                  </a:lnTo>
                  <a:lnTo>
                    <a:pt x="803" y="421"/>
                  </a:lnTo>
                  <a:lnTo>
                    <a:pt x="831" y="436"/>
                  </a:lnTo>
                  <a:lnTo>
                    <a:pt x="889" y="487"/>
                  </a:lnTo>
                  <a:lnTo>
                    <a:pt x="893" y="477"/>
                  </a:lnTo>
                  <a:lnTo>
                    <a:pt x="920" y="489"/>
                  </a:lnTo>
                  <a:lnTo>
                    <a:pt x="940" y="483"/>
                  </a:lnTo>
                  <a:lnTo>
                    <a:pt x="951" y="487"/>
                  </a:lnTo>
                  <a:lnTo>
                    <a:pt x="964" y="499"/>
                  </a:lnTo>
                  <a:lnTo>
                    <a:pt x="977" y="503"/>
                  </a:lnTo>
                  <a:lnTo>
                    <a:pt x="988" y="511"/>
                  </a:lnTo>
                  <a:lnTo>
                    <a:pt x="1007" y="509"/>
                  </a:lnTo>
                  <a:lnTo>
                    <a:pt x="1022" y="521"/>
                  </a:lnTo>
                  <a:lnTo>
                    <a:pt x="1027" y="519"/>
                  </a:lnTo>
                  <a:lnTo>
                    <a:pt x="1042" y="516"/>
                  </a:lnTo>
                  <a:lnTo>
                    <a:pt x="1064" y="498"/>
                  </a:lnTo>
                  <a:lnTo>
                    <a:pt x="1084" y="489"/>
                  </a:lnTo>
                  <a:lnTo>
                    <a:pt x="1101" y="495"/>
                  </a:lnTo>
                  <a:lnTo>
                    <a:pt x="1117" y="495"/>
                  </a:lnTo>
                  <a:lnTo>
                    <a:pt x="1133" y="505"/>
                  </a:lnTo>
                  <a:lnTo>
                    <a:pt x="1149" y="505"/>
                  </a:lnTo>
                  <a:lnTo>
                    <a:pt x="1175" y="510"/>
                  </a:lnTo>
                  <a:lnTo>
                    <a:pt x="1183" y="497"/>
                  </a:lnTo>
                  <a:lnTo>
                    <a:pt x="1170" y="485"/>
                  </a:lnTo>
                  <a:lnTo>
                    <a:pt x="1175" y="464"/>
                  </a:lnTo>
                  <a:lnTo>
                    <a:pt x="1197" y="472"/>
                  </a:lnTo>
                  <a:lnTo>
                    <a:pt x="1213" y="474"/>
                  </a:lnTo>
                  <a:lnTo>
                    <a:pt x="1234" y="479"/>
                  </a:lnTo>
                  <a:lnTo>
                    <a:pt x="1246" y="495"/>
                  </a:lnTo>
                  <a:lnTo>
                    <a:pt x="1273" y="503"/>
                  </a:lnTo>
                  <a:lnTo>
                    <a:pt x="1286" y="499"/>
                  </a:lnTo>
                  <a:lnTo>
                    <a:pt x="1305" y="497"/>
                  </a:lnTo>
                  <a:lnTo>
                    <a:pt x="1323" y="500"/>
                  </a:lnTo>
                  <a:lnTo>
                    <a:pt x="1344" y="509"/>
                  </a:lnTo>
                  <a:lnTo>
                    <a:pt x="1360" y="520"/>
                  </a:lnTo>
                  <a:lnTo>
                    <a:pt x="1374" y="519"/>
                  </a:lnTo>
                  <a:lnTo>
                    <a:pt x="1397" y="523"/>
                  </a:lnTo>
                  <a:lnTo>
                    <a:pt x="1408" y="518"/>
                  </a:lnTo>
                  <a:lnTo>
                    <a:pt x="1427" y="514"/>
                  </a:lnTo>
                  <a:lnTo>
                    <a:pt x="1442" y="500"/>
                  </a:lnTo>
                  <a:lnTo>
                    <a:pt x="1453" y="502"/>
                  </a:lnTo>
                  <a:lnTo>
                    <a:pt x="1465" y="509"/>
                  </a:lnTo>
                  <a:lnTo>
                    <a:pt x="1483" y="507"/>
                  </a:lnTo>
                  <a:lnTo>
                    <a:pt x="1508" y="515"/>
                  </a:lnTo>
                  <a:lnTo>
                    <a:pt x="1522" y="502"/>
                  </a:lnTo>
                  <a:lnTo>
                    <a:pt x="1516" y="493"/>
                  </a:lnTo>
                  <a:lnTo>
                    <a:pt x="1516" y="472"/>
                  </a:lnTo>
                  <a:lnTo>
                    <a:pt x="1520" y="465"/>
                  </a:lnTo>
                  <a:lnTo>
                    <a:pt x="1512" y="454"/>
                  </a:lnTo>
                  <a:lnTo>
                    <a:pt x="1500" y="450"/>
                  </a:lnTo>
                  <a:lnTo>
                    <a:pt x="1505" y="440"/>
                  </a:lnTo>
                  <a:lnTo>
                    <a:pt x="1522" y="436"/>
                  </a:lnTo>
                  <a:lnTo>
                    <a:pt x="1542" y="436"/>
                  </a:lnTo>
                  <a:lnTo>
                    <a:pt x="1570" y="441"/>
                  </a:lnTo>
                  <a:lnTo>
                    <a:pt x="1589" y="449"/>
                  </a:lnTo>
                  <a:lnTo>
                    <a:pt x="1614" y="469"/>
                  </a:lnTo>
                  <a:lnTo>
                    <a:pt x="1627" y="478"/>
                  </a:lnTo>
                  <a:lnTo>
                    <a:pt x="1641" y="490"/>
                  </a:lnTo>
                  <a:lnTo>
                    <a:pt x="1661" y="510"/>
                  </a:lnTo>
                  <a:lnTo>
                    <a:pt x="1693" y="516"/>
                  </a:lnTo>
                  <a:lnTo>
                    <a:pt x="1722" y="531"/>
                  </a:lnTo>
                  <a:lnTo>
                    <a:pt x="1742" y="550"/>
                  </a:lnTo>
                  <a:lnTo>
                    <a:pt x="1766" y="550"/>
                  </a:lnTo>
                  <a:lnTo>
                    <a:pt x="1775" y="542"/>
                  </a:lnTo>
                  <a:lnTo>
                    <a:pt x="1797" y="536"/>
                  </a:lnTo>
                  <a:lnTo>
                    <a:pt x="1802" y="554"/>
                  </a:lnTo>
                  <a:lnTo>
                    <a:pt x="1801" y="562"/>
                  </a:lnTo>
                  <a:lnTo>
                    <a:pt x="1810" y="584"/>
                  </a:lnTo>
                  <a:lnTo>
                    <a:pt x="1811" y="604"/>
                  </a:lnTo>
                  <a:lnTo>
                    <a:pt x="1789" y="600"/>
                  </a:lnTo>
                  <a:lnTo>
                    <a:pt x="1779" y="607"/>
                  </a:lnTo>
                  <a:lnTo>
                    <a:pt x="1794" y="625"/>
                  </a:lnTo>
                  <a:lnTo>
                    <a:pt x="1806" y="649"/>
                  </a:lnTo>
                  <a:lnTo>
                    <a:pt x="1798" y="650"/>
                  </a:lnTo>
                  <a:lnTo>
                    <a:pt x="1804" y="660"/>
                  </a:lnTo>
                  <a:lnTo>
                    <a:pt x="1808" y="664"/>
                  </a:lnTo>
                  <a:lnTo>
                    <a:pt x="1807" y="657"/>
                  </a:lnTo>
                  <a:lnTo>
                    <a:pt x="1821" y="642"/>
                  </a:lnTo>
                  <a:lnTo>
                    <a:pt x="1837" y="652"/>
                  </a:lnTo>
                  <a:lnTo>
                    <a:pt x="1848" y="651"/>
                  </a:lnTo>
                  <a:lnTo>
                    <a:pt x="1863" y="639"/>
                  </a:lnTo>
                  <a:lnTo>
                    <a:pt x="1866" y="627"/>
                  </a:lnTo>
                  <a:lnTo>
                    <a:pt x="1873" y="604"/>
                  </a:lnTo>
                  <a:lnTo>
                    <a:pt x="1880" y="580"/>
                  </a:lnTo>
                  <a:lnTo>
                    <a:pt x="1876" y="566"/>
                  </a:lnTo>
                  <a:lnTo>
                    <a:pt x="1879" y="536"/>
                  </a:lnTo>
                  <a:lnTo>
                    <a:pt x="1862" y="504"/>
                  </a:lnTo>
                  <a:lnTo>
                    <a:pt x="1844" y="480"/>
                  </a:lnTo>
                  <a:lnTo>
                    <a:pt x="1840" y="460"/>
                  </a:lnTo>
                  <a:lnTo>
                    <a:pt x="1825" y="443"/>
                  </a:lnTo>
                  <a:lnTo>
                    <a:pt x="1784" y="421"/>
                  </a:lnTo>
                  <a:lnTo>
                    <a:pt x="1766" y="420"/>
                  </a:lnTo>
                  <a:lnTo>
                    <a:pt x="1764" y="430"/>
                  </a:lnTo>
                  <a:lnTo>
                    <a:pt x="1746" y="425"/>
                  </a:lnTo>
                  <a:lnTo>
                    <a:pt x="1728" y="413"/>
                  </a:lnTo>
                  <a:lnTo>
                    <a:pt x="1701" y="410"/>
                  </a:lnTo>
                  <a:lnTo>
                    <a:pt x="1718" y="364"/>
                  </a:lnTo>
                  <a:lnTo>
                    <a:pt x="1729" y="326"/>
                  </a:lnTo>
                  <a:lnTo>
                    <a:pt x="1772" y="320"/>
                  </a:lnTo>
                  <a:lnTo>
                    <a:pt x="1821" y="323"/>
                  </a:lnTo>
                  <a:lnTo>
                    <a:pt x="1829" y="314"/>
                  </a:lnTo>
                  <a:lnTo>
                    <a:pt x="1855" y="317"/>
                  </a:lnTo>
                  <a:lnTo>
                    <a:pt x="1869" y="331"/>
                  </a:lnTo>
                  <a:lnTo>
                    <a:pt x="1890" y="329"/>
                  </a:lnTo>
                  <a:lnTo>
                    <a:pt x="1917" y="324"/>
                  </a:lnTo>
                  <a:lnTo>
                    <a:pt x="1892" y="312"/>
                  </a:lnTo>
                  <a:lnTo>
                    <a:pt x="1892" y="280"/>
                  </a:lnTo>
                  <a:lnTo>
                    <a:pt x="1921" y="273"/>
                  </a:lnTo>
                  <a:lnTo>
                    <a:pt x="1961" y="297"/>
                  </a:lnTo>
                  <a:lnTo>
                    <a:pt x="1972" y="275"/>
                  </a:lnTo>
                  <a:lnTo>
                    <a:pt x="1961" y="260"/>
                  </a:lnTo>
                  <a:lnTo>
                    <a:pt x="1977" y="258"/>
                  </a:lnTo>
                  <a:lnTo>
                    <a:pt x="1999" y="285"/>
                  </a:lnTo>
                  <a:lnTo>
                    <a:pt x="1992" y="301"/>
                  </a:lnTo>
                  <a:lnTo>
                    <a:pt x="1989" y="320"/>
                  </a:lnTo>
                  <a:lnTo>
                    <a:pt x="1990" y="345"/>
                  </a:lnTo>
                  <a:lnTo>
                    <a:pt x="1972" y="349"/>
                  </a:lnTo>
                  <a:lnTo>
                    <a:pt x="1981" y="358"/>
                  </a:lnTo>
                  <a:lnTo>
                    <a:pt x="1980" y="370"/>
                  </a:lnTo>
                  <a:lnTo>
                    <a:pt x="2001" y="397"/>
                  </a:lnTo>
                  <a:lnTo>
                    <a:pt x="2053" y="441"/>
                  </a:lnTo>
                  <a:lnTo>
                    <a:pt x="2086" y="471"/>
                  </a:lnTo>
                  <a:lnTo>
                    <a:pt x="2105" y="485"/>
                  </a:lnTo>
                  <a:lnTo>
                    <a:pt x="2110" y="466"/>
                  </a:lnTo>
                  <a:lnTo>
                    <a:pt x="2096" y="446"/>
                  </a:lnTo>
                  <a:lnTo>
                    <a:pt x="2115" y="441"/>
                  </a:lnTo>
                  <a:lnTo>
                    <a:pt x="2098" y="418"/>
                  </a:lnTo>
                  <a:lnTo>
                    <a:pt x="2114" y="408"/>
                  </a:lnTo>
                  <a:lnTo>
                    <a:pt x="2099" y="399"/>
                  </a:lnTo>
                  <a:lnTo>
                    <a:pt x="2088" y="383"/>
                  </a:lnTo>
                  <a:lnTo>
                    <a:pt x="2102" y="382"/>
                  </a:lnTo>
                  <a:lnTo>
                    <a:pt x="2072" y="354"/>
                  </a:lnTo>
                  <a:lnTo>
                    <a:pt x="2050" y="349"/>
                  </a:lnTo>
                  <a:lnTo>
                    <a:pt x="2041" y="341"/>
                  </a:lnTo>
                  <a:lnTo>
                    <a:pt x="2037" y="322"/>
                  </a:lnTo>
                  <a:lnTo>
                    <a:pt x="2027" y="310"/>
                  </a:lnTo>
                  <a:lnTo>
                    <a:pt x="2050" y="312"/>
                  </a:lnTo>
                  <a:lnTo>
                    <a:pt x="2054" y="304"/>
                  </a:lnTo>
                  <a:lnTo>
                    <a:pt x="2069" y="311"/>
                  </a:lnTo>
                  <a:lnTo>
                    <a:pt x="2089" y="296"/>
                  </a:lnTo>
                  <a:lnTo>
                    <a:pt x="2127" y="309"/>
                  </a:lnTo>
                  <a:lnTo>
                    <a:pt x="2121" y="301"/>
                  </a:lnTo>
                  <a:lnTo>
                    <a:pt x="2127" y="289"/>
                  </a:lnTo>
                  <a:lnTo>
                    <a:pt x="2132" y="275"/>
                  </a:lnTo>
                  <a:lnTo>
                    <a:pt x="2142" y="273"/>
                  </a:lnTo>
                  <a:lnTo>
                    <a:pt x="2162" y="259"/>
                  </a:lnTo>
                  <a:lnTo>
                    <a:pt x="2195" y="263"/>
                  </a:lnTo>
                  <a:lnTo>
                    <a:pt x="2192" y="258"/>
                  </a:lnTo>
                  <a:lnTo>
                    <a:pt x="2179" y="250"/>
                  </a:lnTo>
                  <a:lnTo>
                    <a:pt x="2165" y="245"/>
                  </a:lnTo>
                  <a:lnTo>
                    <a:pt x="2135" y="230"/>
                  </a:lnTo>
                  <a:lnTo>
                    <a:pt x="2107" y="220"/>
                  </a:lnTo>
                  <a:lnTo>
                    <a:pt x="2128" y="221"/>
                  </a:lnTo>
                  <a:lnTo>
                    <a:pt x="2134" y="213"/>
                  </a:lnTo>
                  <a:lnTo>
                    <a:pt x="2128" y="210"/>
                  </a:lnTo>
                  <a:lnTo>
                    <a:pt x="2117" y="188"/>
                  </a:lnTo>
                  <a:lnTo>
                    <a:pt x="2124" y="183"/>
                  </a:lnTo>
                  <a:lnTo>
                    <a:pt x="2127" y="194"/>
                  </a:lnTo>
                  <a:lnTo>
                    <a:pt x="2139" y="195"/>
                  </a:lnTo>
                  <a:lnTo>
                    <a:pt x="2136" y="183"/>
                  </a:lnTo>
                  <a:lnTo>
                    <a:pt x="2149" y="185"/>
                  </a:lnTo>
                  <a:lnTo>
                    <a:pt x="2158" y="186"/>
                  </a:lnTo>
                  <a:lnTo>
                    <a:pt x="2154" y="172"/>
                  </a:lnTo>
                  <a:lnTo>
                    <a:pt x="2163" y="168"/>
                  </a:lnTo>
                  <a:lnTo>
                    <a:pt x="2150" y="158"/>
                  </a:lnTo>
                  <a:lnTo>
                    <a:pt x="2155" y="143"/>
                  </a:lnTo>
                  <a:lnTo>
                    <a:pt x="2167" y="151"/>
                  </a:lnTo>
                  <a:lnTo>
                    <a:pt x="2166" y="129"/>
                  </a:lnTo>
                  <a:lnTo>
                    <a:pt x="2163" y="113"/>
                  </a:lnTo>
                  <a:lnTo>
                    <a:pt x="2134" y="115"/>
                  </a:lnTo>
                  <a:lnTo>
                    <a:pt x="2116" y="123"/>
                  </a:lnTo>
                  <a:lnTo>
                    <a:pt x="2102" y="129"/>
                  </a:lnTo>
                  <a:lnTo>
                    <a:pt x="2098" y="133"/>
                  </a:lnTo>
                  <a:lnTo>
                    <a:pt x="2081" y="119"/>
                  </a:lnTo>
                  <a:lnTo>
                    <a:pt x="2021" y="141"/>
                  </a:lnTo>
                  <a:lnTo>
                    <a:pt x="2020" y="142"/>
                  </a:lnTo>
                  <a:lnTo>
                    <a:pt x="2020" y="142"/>
                  </a:lnTo>
                  <a:lnTo>
                    <a:pt x="1988" y="134"/>
                  </a:lnTo>
                  <a:lnTo>
                    <a:pt x="1936" y="126"/>
                  </a:lnTo>
                  <a:lnTo>
                    <a:pt x="1911" y="126"/>
                  </a:lnTo>
                  <a:lnTo>
                    <a:pt x="1861" y="122"/>
                  </a:lnTo>
                  <a:lnTo>
                    <a:pt x="1867" y="130"/>
                  </a:lnTo>
                  <a:lnTo>
                    <a:pt x="1896" y="141"/>
                  </a:lnTo>
                  <a:lnTo>
                    <a:pt x="1888" y="146"/>
                  </a:lnTo>
                  <a:lnTo>
                    <a:pt x="1841" y="131"/>
                  </a:lnTo>
                  <a:lnTo>
                    <a:pt x="1818" y="132"/>
                  </a:lnTo>
                  <a:lnTo>
                    <a:pt x="1788" y="129"/>
                  </a:lnTo>
                  <a:lnTo>
                    <a:pt x="1765" y="130"/>
                  </a:lnTo>
                  <a:lnTo>
                    <a:pt x="1753" y="133"/>
                  </a:lnTo>
                  <a:lnTo>
                    <a:pt x="1729" y="128"/>
                  </a:lnTo>
                  <a:lnTo>
                    <a:pt x="1711" y="115"/>
                  </a:lnTo>
                  <a:lnTo>
                    <a:pt x="1690" y="109"/>
                  </a:lnTo>
                  <a:lnTo>
                    <a:pt x="1660" y="106"/>
                  </a:lnTo>
                  <a:lnTo>
                    <a:pt x="1612" y="109"/>
                  </a:lnTo>
                  <a:lnTo>
                    <a:pt x="1559" y="96"/>
                  </a:lnTo>
                  <a:lnTo>
                    <a:pt x="1533" y="86"/>
                  </a:lnTo>
                  <a:lnTo>
                    <a:pt x="1402" y="75"/>
                  </a:lnTo>
                  <a:lnTo>
                    <a:pt x="1395" y="82"/>
                  </a:lnTo>
                  <a:lnTo>
                    <a:pt x="1426" y="98"/>
                  </a:lnTo>
                  <a:lnTo>
                    <a:pt x="1402" y="96"/>
                  </a:lnTo>
                  <a:lnTo>
                    <a:pt x="1399" y="101"/>
                  </a:lnTo>
                  <a:lnTo>
                    <a:pt x="1367" y="95"/>
                  </a:lnTo>
                  <a:lnTo>
                    <a:pt x="1351" y="100"/>
                  </a:lnTo>
                  <a:lnTo>
                    <a:pt x="1320" y="92"/>
                  </a:lnTo>
                  <a:lnTo>
                    <a:pt x="1331" y="110"/>
                  </a:lnTo>
                  <a:lnTo>
                    <a:pt x="1301" y="103"/>
                  </a:lnTo>
                  <a:lnTo>
                    <a:pt x="1268" y="90"/>
                  </a:lnTo>
                  <a:lnTo>
                    <a:pt x="1267" y="83"/>
                  </a:lnTo>
                  <a:lnTo>
                    <a:pt x="1247" y="72"/>
                  </a:lnTo>
                  <a:lnTo>
                    <a:pt x="1215" y="64"/>
                  </a:lnTo>
                  <a:lnTo>
                    <a:pt x="1195" y="64"/>
                  </a:lnTo>
                  <a:lnTo>
                    <a:pt x="1165" y="61"/>
                  </a:lnTo>
                  <a:lnTo>
                    <a:pt x="1180" y="73"/>
                  </a:lnTo>
                  <a:lnTo>
                    <a:pt x="1124" y="71"/>
                  </a:lnTo>
                  <a:lnTo>
                    <a:pt x="1111" y="63"/>
                  </a:lnTo>
                  <a:lnTo>
                    <a:pt x="1068" y="61"/>
                  </a:lnTo>
                  <a:lnTo>
                    <a:pt x="1051" y="63"/>
                  </a:lnTo>
                  <a:lnTo>
                    <a:pt x="1051" y="68"/>
                  </a:lnTo>
                  <a:lnTo>
                    <a:pt x="1032" y="57"/>
                  </a:lnTo>
                  <a:lnTo>
                    <a:pt x="1024" y="60"/>
                  </a:lnTo>
                  <a:lnTo>
                    <a:pt x="1001" y="56"/>
                  </a:lnTo>
                  <a:lnTo>
                    <a:pt x="983" y="54"/>
                  </a:lnTo>
                  <a:lnTo>
                    <a:pt x="986" y="49"/>
                  </a:lnTo>
                  <a:lnTo>
                    <a:pt x="1008" y="40"/>
                  </a:lnTo>
                  <a:lnTo>
                    <a:pt x="1016" y="36"/>
                  </a:lnTo>
                  <a:lnTo>
                    <a:pt x="1009" y="28"/>
                  </a:lnTo>
                  <a:lnTo>
                    <a:pt x="992" y="22"/>
                  </a:lnTo>
                  <a:lnTo>
                    <a:pt x="955" y="15"/>
                  </a:lnTo>
                  <a:lnTo>
                    <a:pt x="920" y="14"/>
                  </a:lnTo>
                  <a:lnTo>
                    <a:pt x="913" y="18"/>
                  </a:lnTo>
                  <a:lnTo>
                    <a:pt x="901" y="11"/>
                  </a:lnTo>
                  <a:lnTo>
                    <a:pt x="901" y="11"/>
                  </a:lnTo>
                  <a:lnTo>
                    <a:pt x="871" y="8"/>
                  </a:lnTo>
                  <a:lnTo>
                    <a:pt x="883" y="5"/>
                  </a:lnTo>
                  <a:lnTo>
                    <a:pt x="856" y="0"/>
                  </a:lnTo>
                  <a:close/>
                </a:path>
              </a:pathLst>
            </a:custGeom>
            <a:solidFill>
              <a:schemeClr val="accent3">
                <a:lumMod val="60000"/>
                <a:lumOff val="40000"/>
              </a:schemeClr>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dirty="0">
                <a:solidFill>
                  <a:srgbClr val="323232"/>
                </a:solidFill>
              </a:endParaRPr>
            </a:p>
          </p:txBody>
        </p:sp>
        <p:sp>
          <p:nvSpPr>
            <p:cNvPr id="129" name="Freeform 117">
              <a:extLst>
                <a:ext uri="{FF2B5EF4-FFF2-40B4-BE49-F238E27FC236}">
                  <a16:creationId xmlns:a16="http://schemas.microsoft.com/office/drawing/2014/main" id="{ADAEF6B4-01BC-4444-BC7D-5478C99BEF8A}"/>
                </a:ext>
              </a:extLst>
            </p:cNvPr>
            <p:cNvSpPr>
              <a:spLocks/>
            </p:cNvSpPr>
            <p:nvPr/>
          </p:nvSpPr>
          <p:spPr bwMode="auto">
            <a:xfrm>
              <a:off x="1610072" y="5077641"/>
              <a:ext cx="620821" cy="648326"/>
            </a:xfrm>
            <a:custGeom>
              <a:avLst/>
              <a:gdLst>
                <a:gd name="T0" fmla="*/ 227 w 287"/>
                <a:gd name="T1" fmla="*/ 9 h 297"/>
                <a:gd name="T2" fmla="*/ 261 w 287"/>
                <a:gd name="T3" fmla="*/ 12 h 297"/>
                <a:gd name="T4" fmla="*/ 275 w 287"/>
                <a:gd name="T5" fmla="*/ 25 h 297"/>
                <a:gd name="T6" fmla="*/ 282 w 287"/>
                <a:gd name="T7" fmla="*/ 60 h 297"/>
                <a:gd name="T8" fmla="*/ 284 w 287"/>
                <a:gd name="T9" fmla="*/ 72 h 297"/>
                <a:gd name="T10" fmla="*/ 253 w 287"/>
                <a:gd name="T11" fmla="*/ 84 h 297"/>
                <a:gd name="T12" fmla="*/ 242 w 287"/>
                <a:gd name="T13" fmla="*/ 101 h 297"/>
                <a:gd name="T14" fmla="*/ 214 w 287"/>
                <a:gd name="T15" fmla="*/ 119 h 297"/>
                <a:gd name="T16" fmla="*/ 182 w 287"/>
                <a:gd name="T17" fmla="*/ 128 h 297"/>
                <a:gd name="T18" fmla="*/ 153 w 287"/>
                <a:gd name="T19" fmla="*/ 168 h 297"/>
                <a:gd name="T20" fmla="*/ 150 w 287"/>
                <a:gd name="T21" fmla="*/ 168 h 297"/>
                <a:gd name="T22" fmla="*/ 139 w 287"/>
                <a:gd name="T23" fmla="*/ 180 h 297"/>
                <a:gd name="T24" fmla="*/ 125 w 287"/>
                <a:gd name="T25" fmla="*/ 184 h 297"/>
                <a:gd name="T26" fmla="*/ 104 w 287"/>
                <a:gd name="T27" fmla="*/ 184 h 297"/>
                <a:gd name="T28" fmla="*/ 92 w 287"/>
                <a:gd name="T29" fmla="*/ 202 h 297"/>
                <a:gd name="T30" fmla="*/ 58 w 287"/>
                <a:gd name="T31" fmla="*/ 250 h 297"/>
                <a:gd name="T32" fmla="*/ 43 w 287"/>
                <a:gd name="T33" fmla="*/ 288 h 297"/>
                <a:gd name="T34" fmla="*/ 0 w 287"/>
                <a:gd name="T35" fmla="*/ 297 h 297"/>
                <a:gd name="T36" fmla="*/ 1 w 287"/>
                <a:gd name="T37" fmla="*/ 288 h 297"/>
                <a:gd name="T38" fmla="*/ 14 w 287"/>
                <a:gd name="T39" fmla="*/ 271 h 297"/>
                <a:gd name="T40" fmla="*/ 20 w 287"/>
                <a:gd name="T41" fmla="*/ 249 h 297"/>
                <a:gd name="T42" fmla="*/ 37 w 287"/>
                <a:gd name="T43" fmla="*/ 233 h 297"/>
                <a:gd name="T44" fmla="*/ 42 w 287"/>
                <a:gd name="T45" fmla="*/ 210 h 297"/>
                <a:gd name="T46" fmla="*/ 61 w 287"/>
                <a:gd name="T47" fmla="*/ 189 h 297"/>
                <a:gd name="T48" fmla="*/ 74 w 287"/>
                <a:gd name="T49" fmla="*/ 168 h 297"/>
                <a:gd name="T50" fmla="*/ 99 w 287"/>
                <a:gd name="T51" fmla="*/ 158 h 297"/>
                <a:gd name="T52" fmla="*/ 123 w 287"/>
                <a:gd name="T53" fmla="*/ 138 h 297"/>
                <a:gd name="T54" fmla="*/ 134 w 287"/>
                <a:gd name="T55" fmla="*/ 95 h 297"/>
                <a:gd name="T56" fmla="*/ 144 w 287"/>
                <a:gd name="T57" fmla="*/ 66 h 297"/>
                <a:gd name="T58" fmla="*/ 173 w 287"/>
                <a:gd name="T59" fmla="*/ 43 h 297"/>
                <a:gd name="T60" fmla="*/ 198 w 287"/>
                <a:gd name="T61" fmla="*/ 13 h 297"/>
                <a:gd name="T62" fmla="*/ 217 w 287"/>
                <a:gd name="T63" fmla="*/ 0 h 297"/>
                <a:gd name="connsiteX0" fmla="*/ 7561 w 10000"/>
                <a:gd name="connsiteY0" fmla="*/ 0 h 10000"/>
                <a:gd name="connsiteX1" fmla="*/ 7909 w 10000"/>
                <a:gd name="connsiteY1" fmla="*/ 303 h 10000"/>
                <a:gd name="connsiteX2" fmla="*/ 8502 w 10000"/>
                <a:gd name="connsiteY2" fmla="*/ 236 h 10000"/>
                <a:gd name="connsiteX3" fmla="*/ 9094 w 10000"/>
                <a:gd name="connsiteY3" fmla="*/ 404 h 10000"/>
                <a:gd name="connsiteX4" fmla="*/ 9373 w 10000"/>
                <a:gd name="connsiteY4" fmla="*/ 404 h 10000"/>
                <a:gd name="connsiteX5" fmla="*/ 9582 w 10000"/>
                <a:gd name="connsiteY5" fmla="*/ 842 h 10000"/>
                <a:gd name="connsiteX6" fmla="*/ 9617 w 10000"/>
                <a:gd name="connsiteY6" fmla="*/ 1279 h 10000"/>
                <a:gd name="connsiteX7" fmla="*/ 9826 w 10000"/>
                <a:gd name="connsiteY7" fmla="*/ 2020 h 10000"/>
                <a:gd name="connsiteX8" fmla="*/ 10000 w 10000"/>
                <a:gd name="connsiteY8" fmla="*/ 2155 h 10000"/>
                <a:gd name="connsiteX9" fmla="*/ 9895 w 10000"/>
                <a:gd name="connsiteY9" fmla="*/ 2424 h 10000"/>
                <a:gd name="connsiteX10" fmla="*/ 9094 w 10000"/>
                <a:gd name="connsiteY10" fmla="*/ 2559 h 10000"/>
                <a:gd name="connsiteX11" fmla="*/ 8815 w 10000"/>
                <a:gd name="connsiteY11" fmla="*/ 2828 h 10000"/>
                <a:gd name="connsiteX12" fmla="*/ 8432 w 10000"/>
                <a:gd name="connsiteY12" fmla="*/ 2862 h 10000"/>
                <a:gd name="connsiteX13" fmla="*/ 8432 w 10000"/>
                <a:gd name="connsiteY13" fmla="*/ 3401 h 10000"/>
                <a:gd name="connsiteX14" fmla="*/ 7700 w 10000"/>
                <a:gd name="connsiteY14" fmla="*/ 3670 h 10000"/>
                <a:gd name="connsiteX15" fmla="*/ 7456 w 10000"/>
                <a:gd name="connsiteY15" fmla="*/ 4007 h 10000"/>
                <a:gd name="connsiteX16" fmla="*/ 6969 w 10000"/>
                <a:gd name="connsiteY16" fmla="*/ 4209 h 10000"/>
                <a:gd name="connsiteX17" fmla="*/ 6341 w 10000"/>
                <a:gd name="connsiteY17" fmla="*/ 4310 h 10000"/>
                <a:gd name="connsiteX18" fmla="*/ 5331 w 10000"/>
                <a:gd name="connsiteY18" fmla="*/ 4815 h 10000"/>
                <a:gd name="connsiteX19" fmla="*/ 5331 w 10000"/>
                <a:gd name="connsiteY19" fmla="*/ 5657 h 10000"/>
                <a:gd name="connsiteX20" fmla="*/ 5226 w 10000"/>
                <a:gd name="connsiteY20" fmla="*/ 5657 h 10000"/>
                <a:gd name="connsiteX21" fmla="*/ 5226 w 10000"/>
                <a:gd name="connsiteY21" fmla="*/ 5657 h 10000"/>
                <a:gd name="connsiteX22" fmla="*/ 5226 w 10000"/>
                <a:gd name="connsiteY22" fmla="*/ 6027 h 10000"/>
                <a:gd name="connsiteX23" fmla="*/ 4843 w 10000"/>
                <a:gd name="connsiteY23" fmla="*/ 6061 h 10000"/>
                <a:gd name="connsiteX24" fmla="*/ 4634 w 10000"/>
                <a:gd name="connsiteY24" fmla="*/ 6195 h 10000"/>
                <a:gd name="connsiteX25" fmla="*/ 4355 w 10000"/>
                <a:gd name="connsiteY25" fmla="*/ 6195 h 10000"/>
                <a:gd name="connsiteX26" fmla="*/ 4146 w 10000"/>
                <a:gd name="connsiteY26" fmla="*/ 6128 h 10000"/>
                <a:gd name="connsiteX27" fmla="*/ 3624 w 10000"/>
                <a:gd name="connsiteY27" fmla="*/ 6195 h 10000"/>
                <a:gd name="connsiteX28" fmla="*/ 3415 w 10000"/>
                <a:gd name="connsiteY28" fmla="*/ 6734 h 10000"/>
                <a:gd name="connsiteX29" fmla="*/ 3206 w 10000"/>
                <a:gd name="connsiteY29" fmla="*/ 6801 h 10000"/>
                <a:gd name="connsiteX30" fmla="*/ 2892 w 10000"/>
                <a:gd name="connsiteY30" fmla="*/ 7677 h 10000"/>
                <a:gd name="connsiteX31" fmla="*/ 2021 w 10000"/>
                <a:gd name="connsiteY31" fmla="*/ 8418 h 10000"/>
                <a:gd name="connsiteX32" fmla="*/ 1777 w 10000"/>
                <a:gd name="connsiteY32" fmla="*/ 9394 h 10000"/>
                <a:gd name="connsiteX33" fmla="*/ 1498 w 10000"/>
                <a:gd name="connsiteY33" fmla="*/ 9697 h 10000"/>
                <a:gd name="connsiteX34" fmla="*/ 1429 w 10000"/>
                <a:gd name="connsiteY34" fmla="*/ 9966 h 10000"/>
                <a:gd name="connsiteX35" fmla="*/ 0 w 10000"/>
                <a:gd name="connsiteY35" fmla="*/ 10000 h 10000"/>
                <a:gd name="connsiteX36" fmla="*/ 0 w 10000"/>
                <a:gd name="connsiteY36" fmla="*/ 10000 h 10000"/>
                <a:gd name="connsiteX37" fmla="*/ 35 w 10000"/>
                <a:gd name="connsiteY37" fmla="*/ 9697 h 10000"/>
                <a:gd name="connsiteX38" fmla="*/ 279 w 10000"/>
                <a:gd name="connsiteY38" fmla="*/ 9495 h 10000"/>
                <a:gd name="connsiteX39" fmla="*/ 488 w 10000"/>
                <a:gd name="connsiteY39" fmla="*/ 9125 h 10000"/>
                <a:gd name="connsiteX40" fmla="*/ 453 w 10000"/>
                <a:gd name="connsiteY40" fmla="*/ 8889 h 10000"/>
                <a:gd name="connsiteX41" fmla="*/ 697 w 10000"/>
                <a:gd name="connsiteY41" fmla="*/ 8384 h 10000"/>
                <a:gd name="connsiteX42" fmla="*/ 1045 w 10000"/>
                <a:gd name="connsiteY42" fmla="*/ 7946 h 10000"/>
                <a:gd name="connsiteX43" fmla="*/ 1289 w 10000"/>
                <a:gd name="connsiteY43" fmla="*/ 7845 h 10000"/>
                <a:gd name="connsiteX44" fmla="*/ 1463 w 10000"/>
                <a:gd name="connsiteY44" fmla="*/ 7441 h 10000"/>
                <a:gd name="connsiteX45" fmla="*/ 1463 w 10000"/>
                <a:gd name="connsiteY45" fmla="*/ 7071 h 10000"/>
                <a:gd name="connsiteX46" fmla="*/ 1707 w 10000"/>
                <a:gd name="connsiteY46" fmla="*/ 6633 h 10000"/>
                <a:gd name="connsiteX47" fmla="*/ 2125 w 10000"/>
                <a:gd name="connsiteY47" fmla="*/ 6364 h 10000"/>
                <a:gd name="connsiteX48" fmla="*/ 2544 w 10000"/>
                <a:gd name="connsiteY48" fmla="*/ 5657 h 10000"/>
                <a:gd name="connsiteX49" fmla="*/ 2578 w 10000"/>
                <a:gd name="connsiteY49" fmla="*/ 5657 h 10000"/>
                <a:gd name="connsiteX50" fmla="*/ 2892 w 10000"/>
                <a:gd name="connsiteY50" fmla="*/ 5387 h 10000"/>
                <a:gd name="connsiteX51" fmla="*/ 3449 w 10000"/>
                <a:gd name="connsiteY51" fmla="*/ 5320 h 10000"/>
                <a:gd name="connsiteX52" fmla="*/ 3972 w 10000"/>
                <a:gd name="connsiteY52" fmla="*/ 4848 h 10000"/>
                <a:gd name="connsiteX53" fmla="*/ 4286 w 10000"/>
                <a:gd name="connsiteY53" fmla="*/ 4646 h 10000"/>
                <a:gd name="connsiteX54" fmla="*/ 4808 w 10000"/>
                <a:gd name="connsiteY54" fmla="*/ 4074 h 10000"/>
                <a:gd name="connsiteX55" fmla="*/ 4669 w 10000"/>
                <a:gd name="connsiteY55" fmla="*/ 3199 h 10000"/>
                <a:gd name="connsiteX56" fmla="*/ 4913 w 10000"/>
                <a:gd name="connsiteY56" fmla="*/ 2593 h 10000"/>
                <a:gd name="connsiteX57" fmla="*/ 5017 w 10000"/>
                <a:gd name="connsiteY57" fmla="*/ 2222 h 10000"/>
                <a:gd name="connsiteX58" fmla="*/ 5436 w 10000"/>
                <a:gd name="connsiteY58" fmla="*/ 1751 h 10000"/>
                <a:gd name="connsiteX59" fmla="*/ 6028 w 10000"/>
                <a:gd name="connsiteY59" fmla="*/ 1448 h 10000"/>
                <a:gd name="connsiteX60" fmla="*/ 6481 w 10000"/>
                <a:gd name="connsiteY60" fmla="*/ 1145 h 10000"/>
                <a:gd name="connsiteX61" fmla="*/ 6899 w 10000"/>
                <a:gd name="connsiteY61" fmla="*/ 438 h 10000"/>
                <a:gd name="connsiteX62" fmla="*/ 7561 w 10000"/>
                <a:gd name="connsiteY62" fmla="*/ 0 h 10000"/>
                <a:gd name="connsiteX0" fmla="*/ 6899 w 10000"/>
                <a:gd name="connsiteY0" fmla="*/ 202 h 9764"/>
                <a:gd name="connsiteX1" fmla="*/ 7909 w 10000"/>
                <a:gd name="connsiteY1" fmla="*/ 67 h 9764"/>
                <a:gd name="connsiteX2" fmla="*/ 8502 w 10000"/>
                <a:gd name="connsiteY2" fmla="*/ 0 h 9764"/>
                <a:gd name="connsiteX3" fmla="*/ 9094 w 10000"/>
                <a:gd name="connsiteY3" fmla="*/ 168 h 9764"/>
                <a:gd name="connsiteX4" fmla="*/ 9373 w 10000"/>
                <a:gd name="connsiteY4" fmla="*/ 168 h 9764"/>
                <a:gd name="connsiteX5" fmla="*/ 9582 w 10000"/>
                <a:gd name="connsiteY5" fmla="*/ 606 h 9764"/>
                <a:gd name="connsiteX6" fmla="*/ 9617 w 10000"/>
                <a:gd name="connsiteY6" fmla="*/ 1043 h 9764"/>
                <a:gd name="connsiteX7" fmla="*/ 9826 w 10000"/>
                <a:gd name="connsiteY7" fmla="*/ 1784 h 9764"/>
                <a:gd name="connsiteX8" fmla="*/ 10000 w 10000"/>
                <a:gd name="connsiteY8" fmla="*/ 1919 h 9764"/>
                <a:gd name="connsiteX9" fmla="*/ 9895 w 10000"/>
                <a:gd name="connsiteY9" fmla="*/ 2188 h 9764"/>
                <a:gd name="connsiteX10" fmla="*/ 9094 w 10000"/>
                <a:gd name="connsiteY10" fmla="*/ 2323 h 9764"/>
                <a:gd name="connsiteX11" fmla="*/ 8815 w 10000"/>
                <a:gd name="connsiteY11" fmla="*/ 2592 h 9764"/>
                <a:gd name="connsiteX12" fmla="*/ 8432 w 10000"/>
                <a:gd name="connsiteY12" fmla="*/ 2626 h 9764"/>
                <a:gd name="connsiteX13" fmla="*/ 8432 w 10000"/>
                <a:gd name="connsiteY13" fmla="*/ 3165 h 9764"/>
                <a:gd name="connsiteX14" fmla="*/ 7700 w 10000"/>
                <a:gd name="connsiteY14" fmla="*/ 3434 h 9764"/>
                <a:gd name="connsiteX15" fmla="*/ 7456 w 10000"/>
                <a:gd name="connsiteY15" fmla="*/ 3771 h 9764"/>
                <a:gd name="connsiteX16" fmla="*/ 6969 w 10000"/>
                <a:gd name="connsiteY16" fmla="*/ 3973 h 9764"/>
                <a:gd name="connsiteX17" fmla="*/ 6341 w 10000"/>
                <a:gd name="connsiteY17" fmla="*/ 4074 h 9764"/>
                <a:gd name="connsiteX18" fmla="*/ 5331 w 10000"/>
                <a:gd name="connsiteY18" fmla="*/ 4579 h 9764"/>
                <a:gd name="connsiteX19" fmla="*/ 5331 w 10000"/>
                <a:gd name="connsiteY19" fmla="*/ 5421 h 9764"/>
                <a:gd name="connsiteX20" fmla="*/ 5226 w 10000"/>
                <a:gd name="connsiteY20" fmla="*/ 5421 h 9764"/>
                <a:gd name="connsiteX21" fmla="*/ 5226 w 10000"/>
                <a:gd name="connsiteY21" fmla="*/ 5421 h 9764"/>
                <a:gd name="connsiteX22" fmla="*/ 5226 w 10000"/>
                <a:gd name="connsiteY22" fmla="*/ 5791 h 9764"/>
                <a:gd name="connsiteX23" fmla="*/ 4843 w 10000"/>
                <a:gd name="connsiteY23" fmla="*/ 5825 h 9764"/>
                <a:gd name="connsiteX24" fmla="*/ 4634 w 10000"/>
                <a:gd name="connsiteY24" fmla="*/ 5959 h 9764"/>
                <a:gd name="connsiteX25" fmla="*/ 4355 w 10000"/>
                <a:gd name="connsiteY25" fmla="*/ 5959 h 9764"/>
                <a:gd name="connsiteX26" fmla="*/ 4146 w 10000"/>
                <a:gd name="connsiteY26" fmla="*/ 5892 h 9764"/>
                <a:gd name="connsiteX27" fmla="*/ 3624 w 10000"/>
                <a:gd name="connsiteY27" fmla="*/ 5959 h 9764"/>
                <a:gd name="connsiteX28" fmla="*/ 3415 w 10000"/>
                <a:gd name="connsiteY28" fmla="*/ 6498 h 9764"/>
                <a:gd name="connsiteX29" fmla="*/ 3206 w 10000"/>
                <a:gd name="connsiteY29" fmla="*/ 6565 h 9764"/>
                <a:gd name="connsiteX30" fmla="*/ 2892 w 10000"/>
                <a:gd name="connsiteY30" fmla="*/ 7441 h 9764"/>
                <a:gd name="connsiteX31" fmla="*/ 2021 w 10000"/>
                <a:gd name="connsiteY31" fmla="*/ 8182 h 9764"/>
                <a:gd name="connsiteX32" fmla="*/ 1777 w 10000"/>
                <a:gd name="connsiteY32" fmla="*/ 9158 h 9764"/>
                <a:gd name="connsiteX33" fmla="*/ 1498 w 10000"/>
                <a:gd name="connsiteY33" fmla="*/ 9461 h 9764"/>
                <a:gd name="connsiteX34" fmla="*/ 1429 w 10000"/>
                <a:gd name="connsiteY34" fmla="*/ 9730 h 9764"/>
                <a:gd name="connsiteX35" fmla="*/ 0 w 10000"/>
                <a:gd name="connsiteY35" fmla="*/ 9764 h 9764"/>
                <a:gd name="connsiteX36" fmla="*/ 0 w 10000"/>
                <a:gd name="connsiteY36" fmla="*/ 9764 h 9764"/>
                <a:gd name="connsiteX37" fmla="*/ 35 w 10000"/>
                <a:gd name="connsiteY37" fmla="*/ 9461 h 9764"/>
                <a:gd name="connsiteX38" fmla="*/ 279 w 10000"/>
                <a:gd name="connsiteY38" fmla="*/ 9259 h 9764"/>
                <a:gd name="connsiteX39" fmla="*/ 488 w 10000"/>
                <a:gd name="connsiteY39" fmla="*/ 8889 h 9764"/>
                <a:gd name="connsiteX40" fmla="*/ 453 w 10000"/>
                <a:gd name="connsiteY40" fmla="*/ 8653 h 9764"/>
                <a:gd name="connsiteX41" fmla="*/ 697 w 10000"/>
                <a:gd name="connsiteY41" fmla="*/ 8148 h 9764"/>
                <a:gd name="connsiteX42" fmla="*/ 1045 w 10000"/>
                <a:gd name="connsiteY42" fmla="*/ 7710 h 9764"/>
                <a:gd name="connsiteX43" fmla="*/ 1289 w 10000"/>
                <a:gd name="connsiteY43" fmla="*/ 7609 h 9764"/>
                <a:gd name="connsiteX44" fmla="*/ 1463 w 10000"/>
                <a:gd name="connsiteY44" fmla="*/ 7205 h 9764"/>
                <a:gd name="connsiteX45" fmla="*/ 1463 w 10000"/>
                <a:gd name="connsiteY45" fmla="*/ 6835 h 9764"/>
                <a:gd name="connsiteX46" fmla="*/ 1707 w 10000"/>
                <a:gd name="connsiteY46" fmla="*/ 6397 h 9764"/>
                <a:gd name="connsiteX47" fmla="*/ 2125 w 10000"/>
                <a:gd name="connsiteY47" fmla="*/ 6128 h 9764"/>
                <a:gd name="connsiteX48" fmla="*/ 2544 w 10000"/>
                <a:gd name="connsiteY48" fmla="*/ 5421 h 9764"/>
                <a:gd name="connsiteX49" fmla="*/ 2578 w 10000"/>
                <a:gd name="connsiteY49" fmla="*/ 5421 h 9764"/>
                <a:gd name="connsiteX50" fmla="*/ 2892 w 10000"/>
                <a:gd name="connsiteY50" fmla="*/ 5151 h 9764"/>
                <a:gd name="connsiteX51" fmla="*/ 3449 w 10000"/>
                <a:gd name="connsiteY51" fmla="*/ 5084 h 9764"/>
                <a:gd name="connsiteX52" fmla="*/ 3972 w 10000"/>
                <a:gd name="connsiteY52" fmla="*/ 4612 h 9764"/>
                <a:gd name="connsiteX53" fmla="*/ 4286 w 10000"/>
                <a:gd name="connsiteY53" fmla="*/ 4410 h 9764"/>
                <a:gd name="connsiteX54" fmla="*/ 4808 w 10000"/>
                <a:gd name="connsiteY54" fmla="*/ 3838 h 9764"/>
                <a:gd name="connsiteX55" fmla="*/ 4669 w 10000"/>
                <a:gd name="connsiteY55" fmla="*/ 2963 h 9764"/>
                <a:gd name="connsiteX56" fmla="*/ 4913 w 10000"/>
                <a:gd name="connsiteY56" fmla="*/ 2357 h 9764"/>
                <a:gd name="connsiteX57" fmla="*/ 5017 w 10000"/>
                <a:gd name="connsiteY57" fmla="*/ 1986 h 9764"/>
                <a:gd name="connsiteX58" fmla="*/ 5436 w 10000"/>
                <a:gd name="connsiteY58" fmla="*/ 1515 h 9764"/>
                <a:gd name="connsiteX59" fmla="*/ 6028 w 10000"/>
                <a:gd name="connsiteY59" fmla="*/ 1212 h 9764"/>
                <a:gd name="connsiteX60" fmla="*/ 6481 w 10000"/>
                <a:gd name="connsiteY60" fmla="*/ 909 h 9764"/>
                <a:gd name="connsiteX61" fmla="*/ 6899 w 10000"/>
                <a:gd name="connsiteY61" fmla="*/ 202 h 9764"/>
                <a:gd name="connsiteX0" fmla="*/ 6899 w 10000"/>
                <a:gd name="connsiteY0" fmla="*/ 207 h 10000"/>
                <a:gd name="connsiteX1" fmla="*/ 8502 w 10000"/>
                <a:gd name="connsiteY1" fmla="*/ 0 h 10000"/>
                <a:gd name="connsiteX2" fmla="*/ 9094 w 10000"/>
                <a:gd name="connsiteY2" fmla="*/ 172 h 10000"/>
                <a:gd name="connsiteX3" fmla="*/ 9373 w 10000"/>
                <a:gd name="connsiteY3" fmla="*/ 172 h 10000"/>
                <a:gd name="connsiteX4" fmla="*/ 9582 w 10000"/>
                <a:gd name="connsiteY4" fmla="*/ 621 h 10000"/>
                <a:gd name="connsiteX5" fmla="*/ 9617 w 10000"/>
                <a:gd name="connsiteY5" fmla="*/ 1068 h 10000"/>
                <a:gd name="connsiteX6" fmla="*/ 9826 w 10000"/>
                <a:gd name="connsiteY6" fmla="*/ 1827 h 10000"/>
                <a:gd name="connsiteX7" fmla="*/ 10000 w 10000"/>
                <a:gd name="connsiteY7" fmla="*/ 1965 h 10000"/>
                <a:gd name="connsiteX8" fmla="*/ 9895 w 10000"/>
                <a:gd name="connsiteY8" fmla="*/ 2241 h 10000"/>
                <a:gd name="connsiteX9" fmla="*/ 9094 w 10000"/>
                <a:gd name="connsiteY9" fmla="*/ 2379 h 10000"/>
                <a:gd name="connsiteX10" fmla="*/ 8815 w 10000"/>
                <a:gd name="connsiteY10" fmla="*/ 2655 h 10000"/>
                <a:gd name="connsiteX11" fmla="*/ 8432 w 10000"/>
                <a:gd name="connsiteY11" fmla="*/ 2689 h 10000"/>
                <a:gd name="connsiteX12" fmla="*/ 8432 w 10000"/>
                <a:gd name="connsiteY12" fmla="*/ 3241 h 10000"/>
                <a:gd name="connsiteX13" fmla="*/ 7700 w 10000"/>
                <a:gd name="connsiteY13" fmla="*/ 3517 h 10000"/>
                <a:gd name="connsiteX14" fmla="*/ 7456 w 10000"/>
                <a:gd name="connsiteY14" fmla="*/ 3862 h 10000"/>
                <a:gd name="connsiteX15" fmla="*/ 6969 w 10000"/>
                <a:gd name="connsiteY15" fmla="*/ 4069 h 10000"/>
                <a:gd name="connsiteX16" fmla="*/ 6341 w 10000"/>
                <a:gd name="connsiteY16" fmla="*/ 4172 h 10000"/>
                <a:gd name="connsiteX17" fmla="*/ 5331 w 10000"/>
                <a:gd name="connsiteY17" fmla="*/ 4690 h 10000"/>
                <a:gd name="connsiteX18" fmla="*/ 5331 w 10000"/>
                <a:gd name="connsiteY18" fmla="*/ 5552 h 10000"/>
                <a:gd name="connsiteX19" fmla="*/ 5226 w 10000"/>
                <a:gd name="connsiteY19" fmla="*/ 5552 h 10000"/>
                <a:gd name="connsiteX20" fmla="*/ 5226 w 10000"/>
                <a:gd name="connsiteY20" fmla="*/ 5552 h 10000"/>
                <a:gd name="connsiteX21" fmla="*/ 5226 w 10000"/>
                <a:gd name="connsiteY21" fmla="*/ 5931 h 10000"/>
                <a:gd name="connsiteX22" fmla="*/ 4843 w 10000"/>
                <a:gd name="connsiteY22" fmla="*/ 5966 h 10000"/>
                <a:gd name="connsiteX23" fmla="*/ 4634 w 10000"/>
                <a:gd name="connsiteY23" fmla="*/ 6103 h 10000"/>
                <a:gd name="connsiteX24" fmla="*/ 4355 w 10000"/>
                <a:gd name="connsiteY24" fmla="*/ 6103 h 10000"/>
                <a:gd name="connsiteX25" fmla="*/ 4146 w 10000"/>
                <a:gd name="connsiteY25" fmla="*/ 6034 h 10000"/>
                <a:gd name="connsiteX26" fmla="*/ 3624 w 10000"/>
                <a:gd name="connsiteY26" fmla="*/ 6103 h 10000"/>
                <a:gd name="connsiteX27" fmla="*/ 3415 w 10000"/>
                <a:gd name="connsiteY27" fmla="*/ 6655 h 10000"/>
                <a:gd name="connsiteX28" fmla="*/ 3206 w 10000"/>
                <a:gd name="connsiteY28" fmla="*/ 6724 h 10000"/>
                <a:gd name="connsiteX29" fmla="*/ 2892 w 10000"/>
                <a:gd name="connsiteY29" fmla="*/ 7621 h 10000"/>
                <a:gd name="connsiteX30" fmla="*/ 2021 w 10000"/>
                <a:gd name="connsiteY30" fmla="*/ 8380 h 10000"/>
                <a:gd name="connsiteX31" fmla="*/ 1777 w 10000"/>
                <a:gd name="connsiteY31" fmla="*/ 9379 h 10000"/>
                <a:gd name="connsiteX32" fmla="*/ 1498 w 10000"/>
                <a:gd name="connsiteY32" fmla="*/ 9690 h 10000"/>
                <a:gd name="connsiteX33" fmla="*/ 1429 w 10000"/>
                <a:gd name="connsiteY33" fmla="*/ 9965 h 10000"/>
                <a:gd name="connsiteX34" fmla="*/ 0 w 10000"/>
                <a:gd name="connsiteY34" fmla="*/ 10000 h 10000"/>
                <a:gd name="connsiteX35" fmla="*/ 0 w 10000"/>
                <a:gd name="connsiteY35" fmla="*/ 10000 h 10000"/>
                <a:gd name="connsiteX36" fmla="*/ 35 w 10000"/>
                <a:gd name="connsiteY36" fmla="*/ 9690 h 10000"/>
                <a:gd name="connsiteX37" fmla="*/ 279 w 10000"/>
                <a:gd name="connsiteY37" fmla="*/ 9483 h 10000"/>
                <a:gd name="connsiteX38" fmla="*/ 488 w 10000"/>
                <a:gd name="connsiteY38" fmla="*/ 9104 h 10000"/>
                <a:gd name="connsiteX39" fmla="*/ 453 w 10000"/>
                <a:gd name="connsiteY39" fmla="*/ 8862 h 10000"/>
                <a:gd name="connsiteX40" fmla="*/ 697 w 10000"/>
                <a:gd name="connsiteY40" fmla="*/ 8345 h 10000"/>
                <a:gd name="connsiteX41" fmla="*/ 1045 w 10000"/>
                <a:gd name="connsiteY41" fmla="*/ 7896 h 10000"/>
                <a:gd name="connsiteX42" fmla="*/ 1289 w 10000"/>
                <a:gd name="connsiteY42" fmla="*/ 7793 h 10000"/>
                <a:gd name="connsiteX43" fmla="*/ 1463 w 10000"/>
                <a:gd name="connsiteY43" fmla="*/ 7379 h 10000"/>
                <a:gd name="connsiteX44" fmla="*/ 1463 w 10000"/>
                <a:gd name="connsiteY44" fmla="*/ 7000 h 10000"/>
                <a:gd name="connsiteX45" fmla="*/ 1707 w 10000"/>
                <a:gd name="connsiteY45" fmla="*/ 6552 h 10000"/>
                <a:gd name="connsiteX46" fmla="*/ 2125 w 10000"/>
                <a:gd name="connsiteY46" fmla="*/ 6276 h 10000"/>
                <a:gd name="connsiteX47" fmla="*/ 2544 w 10000"/>
                <a:gd name="connsiteY47" fmla="*/ 5552 h 10000"/>
                <a:gd name="connsiteX48" fmla="*/ 2578 w 10000"/>
                <a:gd name="connsiteY48" fmla="*/ 5552 h 10000"/>
                <a:gd name="connsiteX49" fmla="*/ 2892 w 10000"/>
                <a:gd name="connsiteY49" fmla="*/ 5276 h 10000"/>
                <a:gd name="connsiteX50" fmla="*/ 3449 w 10000"/>
                <a:gd name="connsiteY50" fmla="*/ 5207 h 10000"/>
                <a:gd name="connsiteX51" fmla="*/ 3972 w 10000"/>
                <a:gd name="connsiteY51" fmla="*/ 4723 h 10000"/>
                <a:gd name="connsiteX52" fmla="*/ 4286 w 10000"/>
                <a:gd name="connsiteY52" fmla="*/ 4517 h 10000"/>
                <a:gd name="connsiteX53" fmla="*/ 4808 w 10000"/>
                <a:gd name="connsiteY53" fmla="*/ 3931 h 10000"/>
                <a:gd name="connsiteX54" fmla="*/ 4669 w 10000"/>
                <a:gd name="connsiteY54" fmla="*/ 3035 h 10000"/>
                <a:gd name="connsiteX55" fmla="*/ 4913 w 10000"/>
                <a:gd name="connsiteY55" fmla="*/ 2414 h 10000"/>
                <a:gd name="connsiteX56" fmla="*/ 5017 w 10000"/>
                <a:gd name="connsiteY56" fmla="*/ 2034 h 10000"/>
                <a:gd name="connsiteX57" fmla="*/ 5436 w 10000"/>
                <a:gd name="connsiteY57" fmla="*/ 1552 h 10000"/>
                <a:gd name="connsiteX58" fmla="*/ 6028 w 10000"/>
                <a:gd name="connsiteY58" fmla="*/ 1241 h 10000"/>
                <a:gd name="connsiteX59" fmla="*/ 6481 w 10000"/>
                <a:gd name="connsiteY59" fmla="*/ 931 h 10000"/>
                <a:gd name="connsiteX60" fmla="*/ 6899 w 10000"/>
                <a:gd name="connsiteY60" fmla="*/ 207 h 10000"/>
                <a:gd name="connsiteX0" fmla="*/ 6481 w 10000"/>
                <a:gd name="connsiteY0" fmla="*/ 931 h 10000"/>
                <a:gd name="connsiteX1" fmla="*/ 8502 w 10000"/>
                <a:gd name="connsiteY1" fmla="*/ 0 h 10000"/>
                <a:gd name="connsiteX2" fmla="*/ 9094 w 10000"/>
                <a:gd name="connsiteY2" fmla="*/ 172 h 10000"/>
                <a:gd name="connsiteX3" fmla="*/ 9373 w 10000"/>
                <a:gd name="connsiteY3" fmla="*/ 172 h 10000"/>
                <a:gd name="connsiteX4" fmla="*/ 9582 w 10000"/>
                <a:gd name="connsiteY4" fmla="*/ 621 h 10000"/>
                <a:gd name="connsiteX5" fmla="*/ 9617 w 10000"/>
                <a:gd name="connsiteY5" fmla="*/ 1068 h 10000"/>
                <a:gd name="connsiteX6" fmla="*/ 9826 w 10000"/>
                <a:gd name="connsiteY6" fmla="*/ 1827 h 10000"/>
                <a:gd name="connsiteX7" fmla="*/ 10000 w 10000"/>
                <a:gd name="connsiteY7" fmla="*/ 1965 h 10000"/>
                <a:gd name="connsiteX8" fmla="*/ 9895 w 10000"/>
                <a:gd name="connsiteY8" fmla="*/ 2241 h 10000"/>
                <a:gd name="connsiteX9" fmla="*/ 9094 w 10000"/>
                <a:gd name="connsiteY9" fmla="*/ 2379 h 10000"/>
                <a:gd name="connsiteX10" fmla="*/ 8815 w 10000"/>
                <a:gd name="connsiteY10" fmla="*/ 2655 h 10000"/>
                <a:gd name="connsiteX11" fmla="*/ 8432 w 10000"/>
                <a:gd name="connsiteY11" fmla="*/ 2689 h 10000"/>
                <a:gd name="connsiteX12" fmla="*/ 8432 w 10000"/>
                <a:gd name="connsiteY12" fmla="*/ 3241 h 10000"/>
                <a:gd name="connsiteX13" fmla="*/ 7700 w 10000"/>
                <a:gd name="connsiteY13" fmla="*/ 3517 h 10000"/>
                <a:gd name="connsiteX14" fmla="*/ 7456 w 10000"/>
                <a:gd name="connsiteY14" fmla="*/ 3862 h 10000"/>
                <a:gd name="connsiteX15" fmla="*/ 6969 w 10000"/>
                <a:gd name="connsiteY15" fmla="*/ 4069 h 10000"/>
                <a:gd name="connsiteX16" fmla="*/ 6341 w 10000"/>
                <a:gd name="connsiteY16" fmla="*/ 4172 h 10000"/>
                <a:gd name="connsiteX17" fmla="*/ 5331 w 10000"/>
                <a:gd name="connsiteY17" fmla="*/ 4690 h 10000"/>
                <a:gd name="connsiteX18" fmla="*/ 5331 w 10000"/>
                <a:gd name="connsiteY18" fmla="*/ 5552 h 10000"/>
                <a:gd name="connsiteX19" fmla="*/ 5226 w 10000"/>
                <a:gd name="connsiteY19" fmla="*/ 5552 h 10000"/>
                <a:gd name="connsiteX20" fmla="*/ 5226 w 10000"/>
                <a:gd name="connsiteY20" fmla="*/ 5552 h 10000"/>
                <a:gd name="connsiteX21" fmla="*/ 5226 w 10000"/>
                <a:gd name="connsiteY21" fmla="*/ 5931 h 10000"/>
                <a:gd name="connsiteX22" fmla="*/ 4843 w 10000"/>
                <a:gd name="connsiteY22" fmla="*/ 5966 h 10000"/>
                <a:gd name="connsiteX23" fmla="*/ 4634 w 10000"/>
                <a:gd name="connsiteY23" fmla="*/ 6103 h 10000"/>
                <a:gd name="connsiteX24" fmla="*/ 4355 w 10000"/>
                <a:gd name="connsiteY24" fmla="*/ 6103 h 10000"/>
                <a:gd name="connsiteX25" fmla="*/ 4146 w 10000"/>
                <a:gd name="connsiteY25" fmla="*/ 6034 h 10000"/>
                <a:gd name="connsiteX26" fmla="*/ 3624 w 10000"/>
                <a:gd name="connsiteY26" fmla="*/ 6103 h 10000"/>
                <a:gd name="connsiteX27" fmla="*/ 3415 w 10000"/>
                <a:gd name="connsiteY27" fmla="*/ 6655 h 10000"/>
                <a:gd name="connsiteX28" fmla="*/ 3206 w 10000"/>
                <a:gd name="connsiteY28" fmla="*/ 6724 h 10000"/>
                <a:gd name="connsiteX29" fmla="*/ 2892 w 10000"/>
                <a:gd name="connsiteY29" fmla="*/ 7621 h 10000"/>
                <a:gd name="connsiteX30" fmla="*/ 2021 w 10000"/>
                <a:gd name="connsiteY30" fmla="*/ 8380 h 10000"/>
                <a:gd name="connsiteX31" fmla="*/ 1777 w 10000"/>
                <a:gd name="connsiteY31" fmla="*/ 9379 h 10000"/>
                <a:gd name="connsiteX32" fmla="*/ 1498 w 10000"/>
                <a:gd name="connsiteY32" fmla="*/ 9690 h 10000"/>
                <a:gd name="connsiteX33" fmla="*/ 1429 w 10000"/>
                <a:gd name="connsiteY33" fmla="*/ 9965 h 10000"/>
                <a:gd name="connsiteX34" fmla="*/ 0 w 10000"/>
                <a:gd name="connsiteY34" fmla="*/ 10000 h 10000"/>
                <a:gd name="connsiteX35" fmla="*/ 0 w 10000"/>
                <a:gd name="connsiteY35" fmla="*/ 10000 h 10000"/>
                <a:gd name="connsiteX36" fmla="*/ 35 w 10000"/>
                <a:gd name="connsiteY36" fmla="*/ 9690 h 10000"/>
                <a:gd name="connsiteX37" fmla="*/ 279 w 10000"/>
                <a:gd name="connsiteY37" fmla="*/ 9483 h 10000"/>
                <a:gd name="connsiteX38" fmla="*/ 488 w 10000"/>
                <a:gd name="connsiteY38" fmla="*/ 9104 h 10000"/>
                <a:gd name="connsiteX39" fmla="*/ 453 w 10000"/>
                <a:gd name="connsiteY39" fmla="*/ 8862 h 10000"/>
                <a:gd name="connsiteX40" fmla="*/ 697 w 10000"/>
                <a:gd name="connsiteY40" fmla="*/ 8345 h 10000"/>
                <a:gd name="connsiteX41" fmla="*/ 1045 w 10000"/>
                <a:gd name="connsiteY41" fmla="*/ 7896 h 10000"/>
                <a:gd name="connsiteX42" fmla="*/ 1289 w 10000"/>
                <a:gd name="connsiteY42" fmla="*/ 7793 h 10000"/>
                <a:gd name="connsiteX43" fmla="*/ 1463 w 10000"/>
                <a:gd name="connsiteY43" fmla="*/ 7379 h 10000"/>
                <a:gd name="connsiteX44" fmla="*/ 1463 w 10000"/>
                <a:gd name="connsiteY44" fmla="*/ 7000 h 10000"/>
                <a:gd name="connsiteX45" fmla="*/ 1707 w 10000"/>
                <a:gd name="connsiteY45" fmla="*/ 6552 h 10000"/>
                <a:gd name="connsiteX46" fmla="*/ 2125 w 10000"/>
                <a:gd name="connsiteY46" fmla="*/ 6276 h 10000"/>
                <a:gd name="connsiteX47" fmla="*/ 2544 w 10000"/>
                <a:gd name="connsiteY47" fmla="*/ 5552 h 10000"/>
                <a:gd name="connsiteX48" fmla="*/ 2578 w 10000"/>
                <a:gd name="connsiteY48" fmla="*/ 5552 h 10000"/>
                <a:gd name="connsiteX49" fmla="*/ 2892 w 10000"/>
                <a:gd name="connsiteY49" fmla="*/ 5276 h 10000"/>
                <a:gd name="connsiteX50" fmla="*/ 3449 w 10000"/>
                <a:gd name="connsiteY50" fmla="*/ 5207 h 10000"/>
                <a:gd name="connsiteX51" fmla="*/ 3972 w 10000"/>
                <a:gd name="connsiteY51" fmla="*/ 4723 h 10000"/>
                <a:gd name="connsiteX52" fmla="*/ 4286 w 10000"/>
                <a:gd name="connsiteY52" fmla="*/ 4517 h 10000"/>
                <a:gd name="connsiteX53" fmla="*/ 4808 w 10000"/>
                <a:gd name="connsiteY53" fmla="*/ 3931 h 10000"/>
                <a:gd name="connsiteX54" fmla="*/ 4669 w 10000"/>
                <a:gd name="connsiteY54" fmla="*/ 3035 h 10000"/>
                <a:gd name="connsiteX55" fmla="*/ 4913 w 10000"/>
                <a:gd name="connsiteY55" fmla="*/ 2414 h 10000"/>
                <a:gd name="connsiteX56" fmla="*/ 5017 w 10000"/>
                <a:gd name="connsiteY56" fmla="*/ 2034 h 10000"/>
                <a:gd name="connsiteX57" fmla="*/ 5436 w 10000"/>
                <a:gd name="connsiteY57" fmla="*/ 1552 h 10000"/>
                <a:gd name="connsiteX58" fmla="*/ 6028 w 10000"/>
                <a:gd name="connsiteY58" fmla="*/ 1241 h 10000"/>
                <a:gd name="connsiteX59" fmla="*/ 6481 w 10000"/>
                <a:gd name="connsiteY59" fmla="*/ 931 h 10000"/>
                <a:gd name="connsiteX0" fmla="*/ 6481 w 10000"/>
                <a:gd name="connsiteY0" fmla="*/ 759 h 9828"/>
                <a:gd name="connsiteX1" fmla="*/ 9094 w 10000"/>
                <a:gd name="connsiteY1" fmla="*/ 0 h 9828"/>
                <a:gd name="connsiteX2" fmla="*/ 9373 w 10000"/>
                <a:gd name="connsiteY2" fmla="*/ 0 h 9828"/>
                <a:gd name="connsiteX3" fmla="*/ 9582 w 10000"/>
                <a:gd name="connsiteY3" fmla="*/ 449 h 9828"/>
                <a:gd name="connsiteX4" fmla="*/ 9617 w 10000"/>
                <a:gd name="connsiteY4" fmla="*/ 896 h 9828"/>
                <a:gd name="connsiteX5" fmla="*/ 9826 w 10000"/>
                <a:gd name="connsiteY5" fmla="*/ 1655 h 9828"/>
                <a:gd name="connsiteX6" fmla="*/ 10000 w 10000"/>
                <a:gd name="connsiteY6" fmla="*/ 1793 h 9828"/>
                <a:gd name="connsiteX7" fmla="*/ 9895 w 10000"/>
                <a:gd name="connsiteY7" fmla="*/ 2069 h 9828"/>
                <a:gd name="connsiteX8" fmla="*/ 9094 w 10000"/>
                <a:gd name="connsiteY8" fmla="*/ 2207 h 9828"/>
                <a:gd name="connsiteX9" fmla="*/ 8815 w 10000"/>
                <a:gd name="connsiteY9" fmla="*/ 2483 h 9828"/>
                <a:gd name="connsiteX10" fmla="*/ 8432 w 10000"/>
                <a:gd name="connsiteY10" fmla="*/ 2517 h 9828"/>
                <a:gd name="connsiteX11" fmla="*/ 8432 w 10000"/>
                <a:gd name="connsiteY11" fmla="*/ 3069 h 9828"/>
                <a:gd name="connsiteX12" fmla="*/ 7700 w 10000"/>
                <a:gd name="connsiteY12" fmla="*/ 3345 h 9828"/>
                <a:gd name="connsiteX13" fmla="*/ 7456 w 10000"/>
                <a:gd name="connsiteY13" fmla="*/ 3690 h 9828"/>
                <a:gd name="connsiteX14" fmla="*/ 6969 w 10000"/>
                <a:gd name="connsiteY14" fmla="*/ 3897 h 9828"/>
                <a:gd name="connsiteX15" fmla="*/ 6341 w 10000"/>
                <a:gd name="connsiteY15" fmla="*/ 4000 h 9828"/>
                <a:gd name="connsiteX16" fmla="*/ 5331 w 10000"/>
                <a:gd name="connsiteY16" fmla="*/ 4518 h 9828"/>
                <a:gd name="connsiteX17" fmla="*/ 5331 w 10000"/>
                <a:gd name="connsiteY17" fmla="*/ 5380 h 9828"/>
                <a:gd name="connsiteX18" fmla="*/ 5226 w 10000"/>
                <a:gd name="connsiteY18" fmla="*/ 5380 h 9828"/>
                <a:gd name="connsiteX19" fmla="*/ 5226 w 10000"/>
                <a:gd name="connsiteY19" fmla="*/ 5380 h 9828"/>
                <a:gd name="connsiteX20" fmla="*/ 5226 w 10000"/>
                <a:gd name="connsiteY20" fmla="*/ 5759 h 9828"/>
                <a:gd name="connsiteX21" fmla="*/ 4843 w 10000"/>
                <a:gd name="connsiteY21" fmla="*/ 5794 h 9828"/>
                <a:gd name="connsiteX22" fmla="*/ 4634 w 10000"/>
                <a:gd name="connsiteY22" fmla="*/ 5931 h 9828"/>
                <a:gd name="connsiteX23" fmla="*/ 4355 w 10000"/>
                <a:gd name="connsiteY23" fmla="*/ 5931 h 9828"/>
                <a:gd name="connsiteX24" fmla="*/ 4146 w 10000"/>
                <a:gd name="connsiteY24" fmla="*/ 5862 h 9828"/>
                <a:gd name="connsiteX25" fmla="*/ 3624 w 10000"/>
                <a:gd name="connsiteY25" fmla="*/ 5931 h 9828"/>
                <a:gd name="connsiteX26" fmla="*/ 3415 w 10000"/>
                <a:gd name="connsiteY26" fmla="*/ 6483 h 9828"/>
                <a:gd name="connsiteX27" fmla="*/ 3206 w 10000"/>
                <a:gd name="connsiteY27" fmla="*/ 6552 h 9828"/>
                <a:gd name="connsiteX28" fmla="*/ 2892 w 10000"/>
                <a:gd name="connsiteY28" fmla="*/ 7449 h 9828"/>
                <a:gd name="connsiteX29" fmla="*/ 2021 w 10000"/>
                <a:gd name="connsiteY29" fmla="*/ 8208 h 9828"/>
                <a:gd name="connsiteX30" fmla="*/ 1777 w 10000"/>
                <a:gd name="connsiteY30" fmla="*/ 9207 h 9828"/>
                <a:gd name="connsiteX31" fmla="*/ 1498 w 10000"/>
                <a:gd name="connsiteY31" fmla="*/ 9518 h 9828"/>
                <a:gd name="connsiteX32" fmla="*/ 1429 w 10000"/>
                <a:gd name="connsiteY32" fmla="*/ 9793 h 9828"/>
                <a:gd name="connsiteX33" fmla="*/ 0 w 10000"/>
                <a:gd name="connsiteY33" fmla="*/ 9828 h 9828"/>
                <a:gd name="connsiteX34" fmla="*/ 0 w 10000"/>
                <a:gd name="connsiteY34" fmla="*/ 9828 h 9828"/>
                <a:gd name="connsiteX35" fmla="*/ 35 w 10000"/>
                <a:gd name="connsiteY35" fmla="*/ 9518 h 9828"/>
                <a:gd name="connsiteX36" fmla="*/ 279 w 10000"/>
                <a:gd name="connsiteY36" fmla="*/ 9311 h 9828"/>
                <a:gd name="connsiteX37" fmla="*/ 488 w 10000"/>
                <a:gd name="connsiteY37" fmla="*/ 8932 h 9828"/>
                <a:gd name="connsiteX38" fmla="*/ 453 w 10000"/>
                <a:gd name="connsiteY38" fmla="*/ 8690 h 9828"/>
                <a:gd name="connsiteX39" fmla="*/ 697 w 10000"/>
                <a:gd name="connsiteY39" fmla="*/ 8173 h 9828"/>
                <a:gd name="connsiteX40" fmla="*/ 1045 w 10000"/>
                <a:gd name="connsiteY40" fmla="*/ 7724 h 9828"/>
                <a:gd name="connsiteX41" fmla="*/ 1289 w 10000"/>
                <a:gd name="connsiteY41" fmla="*/ 7621 h 9828"/>
                <a:gd name="connsiteX42" fmla="*/ 1463 w 10000"/>
                <a:gd name="connsiteY42" fmla="*/ 7207 h 9828"/>
                <a:gd name="connsiteX43" fmla="*/ 1463 w 10000"/>
                <a:gd name="connsiteY43" fmla="*/ 6828 h 9828"/>
                <a:gd name="connsiteX44" fmla="*/ 1707 w 10000"/>
                <a:gd name="connsiteY44" fmla="*/ 6380 h 9828"/>
                <a:gd name="connsiteX45" fmla="*/ 2125 w 10000"/>
                <a:gd name="connsiteY45" fmla="*/ 6104 h 9828"/>
                <a:gd name="connsiteX46" fmla="*/ 2544 w 10000"/>
                <a:gd name="connsiteY46" fmla="*/ 5380 h 9828"/>
                <a:gd name="connsiteX47" fmla="*/ 2578 w 10000"/>
                <a:gd name="connsiteY47" fmla="*/ 5380 h 9828"/>
                <a:gd name="connsiteX48" fmla="*/ 2892 w 10000"/>
                <a:gd name="connsiteY48" fmla="*/ 5104 h 9828"/>
                <a:gd name="connsiteX49" fmla="*/ 3449 w 10000"/>
                <a:gd name="connsiteY49" fmla="*/ 5035 h 9828"/>
                <a:gd name="connsiteX50" fmla="*/ 3972 w 10000"/>
                <a:gd name="connsiteY50" fmla="*/ 4551 h 9828"/>
                <a:gd name="connsiteX51" fmla="*/ 4286 w 10000"/>
                <a:gd name="connsiteY51" fmla="*/ 4345 h 9828"/>
                <a:gd name="connsiteX52" fmla="*/ 4808 w 10000"/>
                <a:gd name="connsiteY52" fmla="*/ 3759 h 9828"/>
                <a:gd name="connsiteX53" fmla="*/ 4669 w 10000"/>
                <a:gd name="connsiteY53" fmla="*/ 2863 h 9828"/>
                <a:gd name="connsiteX54" fmla="*/ 4913 w 10000"/>
                <a:gd name="connsiteY54" fmla="*/ 2242 h 9828"/>
                <a:gd name="connsiteX55" fmla="*/ 5017 w 10000"/>
                <a:gd name="connsiteY55" fmla="*/ 1862 h 9828"/>
                <a:gd name="connsiteX56" fmla="*/ 5436 w 10000"/>
                <a:gd name="connsiteY56" fmla="*/ 1380 h 9828"/>
                <a:gd name="connsiteX57" fmla="*/ 6028 w 10000"/>
                <a:gd name="connsiteY57" fmla="*/ 1069 h 9828"/>
                <a:gd name="connsiteX58" fmla="*/ 6481 w 10000"/>
                <a:gd name="connsiteY58" fmla="*/ 759 h 9828"/>
                <a:gd name="connsiteX0" fmla="*/ 6481 w 10000"/>
                <a:gd name="connsiteY0" fmla="*/ 772 h 10000"/>
                <a:gd name="connsiteX1" fmla="*/ 9094 w 10000"/>
                <a:gd name="connsiteY1" fmla="*/ 0 h 10000"/>
                <a:gd name="connsiteX2" fmla="*/ 9582 w 10000"/>
                <a:gd name="connsiteY2" fmla="*/ 457 h 10000"/>
                <a:gd name="connsiteX3" fmla="*/ 9617 w 10000"/>
                <a:gd name="connsiteY3" fmla="*/ 912 h 10000"/>
                <a:gd name="connsiteX4" fmla="*/ 9826 w 10000"/>
                <a:gd name="connsiteY4" fmla="*/ 1684 h 10000"/>
                <a:gd name="connsiteX5" fmla="*/ 10000 w 10000"/>
                <a:gd name="connsiteY5" fmla="*/ 1824 h 10000"/>
                <a:gd name="connsiteX6" fmla="*/ 9895 w 10000"/>
                <a:gd name="connsiteY6" fmla="*/ 2105 h 10000"/>
                <a:gd name="connsiteX7" fmla="*/ 9094 w 10000"/>
                <a:gd name="connsiteY7" fmla="*/ 2246 h 10000"/>
                <a:gd name="connsiteX8" fmla="*/ 8815 w 10000"/>
                <a:gd name="connsiteY8" fmla="*/ 2526 h 10000"/>
                <a:gd name="connsiteX9" fmla="*/ 8432 w 10000"/>
                <a:gd name="connsiteY9" fmla="*/ 2561 h 10000"/>
                <a:gd name="connsiteX10" fmla="*/ 8432 w 10000"/>
                <a:gd name="connsiteY10" fmla="*/ 3123 h 10000"/>
                <a:gd name="connsiteX11" fmla="*/ 7700 w 10000"/>
                <a:gd name="connsiteY11" fmla="*/ 3404 h 10000"/>
                <a:gd name="connsiteX12" fmla="*/ 7456 w 10000"/>
                <a:gd name="connsiteY12" fmla="*/ 3755 h 10000"/>
                <a:gd name="connsiteX13" fmla="*/ 6969 w 10000"/>
                <a:gd name="connsiteY13" fmla="*/ 3965 h 10000"/>
                <a:gd name="connsiteX14" fmla="*/ 6341 w 10000"/>
                <a:gd name="connsiteY14" fmla="*/ 4070 h 10000"/>
                <a:gd name="connsiteX15" fmla="*/ 5331 w 10000"/>
                <a:gd name="connsiteY15" fmla="*/ 4597 h 10000"/>
                <a:gd name="connsiteX16" fmla="*/ 5331 w 10000"/>
                <a:gd name="connsiteY16" fmla="*/ 5474 h 10000"/>
                <a:gd name="connsiteX17" fmla="*/ 5226 w 10000"/>
                <a:gd name="connsiteY17" fmla="*/ 5474 h 10000"/>
                <a:gd name="connsiteX18" fmla="*/ 5226 w 10000"/>
                <a:gd name="connsiteY18" fmla="*/ 5474 h 10000"/>
                <a:gd name="connsiteX19" fmla="*/ 5226 w 10000"/>
                <a:gd name="connsiteY19" fmla="*/ 5860 h 10000"/>
                <a:gd name="connsiteX20" fmla="*/ 4843 w 10000"/>
                <a:gd name="connsiteY20" fmla="*/ 5895 h 10000"/>
                <a:gd name="connsiteX21" fmla="*/ 4634 w 10000"/>
                <a:gd name="connsiteY21" fmla="*/ 6035 h 10000"/>
                <a:gd name="connsiteX22" fmla="*/ 4355 w 10000"/>
                <a:gd name="connsiteY22" fmla="*/ 6035 h 10000"/>
                <a:gd name="connsiteX23" fmla="*/ 4146 w 10000"/>
                <a:gd name="connsiteY23" fmla="*/ 5965 h 10000"/>
                <a:gd name="connsiteX24" fmla="*/ 3624 w 10000"/>
                <a:gd name="connsiteY24" fmla="*/ 6035 h 10000"/>
                <a:gd name="connsiteX25" fmla="*/ 3415 w 10000"/>
                <a:gd name="connsiteY25" fmla="*/ 6596 h 10000"/>
                <a:gd name="connsiteX26" fmla="*/ 3206 w 10000"/>
                <a:gd name="connsiteY26" fmla="*/ 6667 h 10000"/>
                <a:gd name="connsiteX27" fmla="*/ 2892 w 10000"/>
                <a:gd name="connsiteY27" fmla="*/ 7579 h 10000"/>
                <a:gd name="connsiteX28" fmla="*/ 2021 w 10000"/>
                <a:gd name="connsiteY28" fmla="*/ 8352 h 10000"/>
                <a:gd name="connsiteX29" fmla="*/ 1777 w 10000"/>
                <a:gd name="connsiteY29" fmla="*/ 9368 h 10000"/>
                <a:gd name="connsiteX30" fmla="*/ 1498 w 10000"/>
                <a:gd name="connsiteY30" fmla="*/ 9685 h 10000"/>
                <a:gd name="connsiteX31" fmla="*/ 1429 w 10000"/>
                <a:gd name="connsiteY31" fmla="*/ 9964 h 10000"/>
                <a:gd name="connsiteX32" fmla="*/ 0 w 10000"/>
                <a:gd name="connsiteY32" fmla="*/ 10000 h 10000"/>
                <a:gd name="connsiteX33" fmla="*/ 0 w 10000"/>
                <a:gd name="connsiteY33" fmla="*/ 10000 h 10000"/>
                <a:gd name="connsiteX34" fmla="*/ 35 w 10000"/>
                <a:gd name="connsiteY34" fmla="*/ 9685 h 10000"/>
                <a:gd name="connsiteX35" fmla="*/ 279 w 10000"/>
                <a:gd name="connsiteY35" fmla="*/ 9474 h 10000"/>
                <a:gd name="connsiteX36" fmla="*/ 488 w 10000"/>
                <a:gd name="connsiteY36" fmla="*/ 9088 h 10000"/>
                <a:gd name="connsiteX37" fmla="*/ 453 w 10000"/>
                <a:gd name="connsiteY37" fmla="*/ 8842 h 10000"/>
                <a:gd name="connsiteX38" fmla="*/ 697 w 10000"/>
                <a:gd name="connsiteY38" fmla="*/ 8316 h 10000"/>
                <a:gd name="connsiteX39" fmla="*/ 1045 w 10000"/>
                <a:gd name="connsiteY39" fmla="*/ 7859 h 10000"/>
                <a:gd name="connsiteX40" fmla="*/ 1289 w 10000"/>
                <a:gd name="connsiteY40" fmla="*/ 7754 h 10000"/>
                <a:gd name="connsiteX41" fmla="*/ 1463 w 10000"/>
                <a:gd name="connsiteY41" fmla="*/ 7333 h 10000"/>
                <a:gd name="connsiteX42" fmla="*/ 1463 w 10000"/>
                <a:gd name="connsiteY42" fmla="*/ 6947 h 10000"/>
                <a:gd name="connsiteX43" fmla="*/ 1707 w 10000"/>
                <a:gd name="connsiteY43" fmla="*/ 6492 h 10000"/>
                <a:gd name="connsiteX44" fmla="*/ 2125 w 10000"/>
                <a:gd name="connsiteY44" fmla="*/ 6211 h 10000"/>
                <a:gd name="connsiteX45" fmla="*/ 2544 w 10000"/>
                <a:gd name="connsiteY45" fmla="*/ 5474 h 10000"/>
                <a:gd name="connsiteX46" fmla="*/ 2578 w 10000"/>
                <a:gd name="connsiteY46" fmla="*/ 5474 h 10000"/>
                <a:gd name="connsiteX47" fmla="*/ 2892 w 10000"/>
                <a:gd name="connsiteY47" fmla="*/ 5193 h 10000"/>
                <a:gd name="connsiteX48" fmla="*/ 3449 w 10000"/>
                <a:gd name="connsiteY48" fmla="*/ 5123 h 10000"/>
                <a:gd name="connsiteX49" fmla="*/ 3972 w 10000"/>
                <a:gd name="connsiteY49" fmla="*/ 4631 h 10000"/>
                <a:gd name="connsiteX50" fmla="*/ 4286 w 10000"/>
                <a:gd name="connsiteY50" fmla="*/ 4421 h 10000"/>
                <a:gd name="connsiteX51" fmla="*/ 4808 w 10000"/>
                <a:gd name="connsiteY51" fmla="*/ 3825 h 10000"/>
                <a:gd name="connsiteX52" fmla="*/ 4669 w 10000"/>
                <a:gd name="connsiteY52" fmla="*/ 2913 h 10000"/>
                <a:gd name="connsiteX53" fmla="*/ 4913 w 10000"/>
                <a:gd name="connsiteY53" fmla="*/ 2281 h 10000"/>
                <a:gd name="connsiteX54" fmla="*/ 5017 w 10000"/>
                <a:gd name="connsiteY54" fmla="*/ 1895 h 10000"/>
                <a:gd name="connsiteX55" fmla="*/ 5436 w 10000"/>
                <a:gd name="connsiteY55" fmla="*/ 1404 h 10000"/>
                <a:gd name="connsiteX56" fmla="*/ 6028 w 10000"/>
                <a:gd name="connsiteY56" fmla="*/ 1088 h 10000"/>
                <a:gd name="connsiteX57" fmla="*/ 6481 w 10000"/>
                <a:gd name="connsiteY57" fmla="*/ 772 h 10000"/>
                <a:gd name="connsiteX0" fmla="*/ 6481 w 10000"/>
                <a:gd name="connsiteY0" fmla="*/ 315 h 9543"/>
                <a:gd name="connsiteX1" fmla="*/ 9582 w 10000"/>
                <a:gd name="connsiteY1" fmla="*/ 0 h 9543"/>
                <a:gd name="connsiteX2" fmla="*/ 9617 w 10000"/>
                <a:gd name="connsiteY2" fmla="*/ 455 h 9543"/>
                <a:gd name="connsiteX3" fmla="*/ 9826 w 10000"/>
                <a:gd name="connsiteY3" fmla="*/ 1227 h 9543"/>
                <a:gd name="connsiteX4" fmla="*/ 10000 w 10000"/>
                <a:gd name="connsiteY4" fmla="*/ 1367 h 9543"/>
                <a:gd name="connsiteX5" fmla="*/ 9895 w 10000"/>
                <a:gd name="connsiteY5" fmla="*/ 1648 h 9543"/>
                <a:gd name="connsiteX6" fmla="*/ 9094 w 10000"/>
                <a:gd name="connsiteY6" fmla="*/ 1789 h 9543"/>
                <a:gd name="connsiteX7" fmla="*/ 8815 w 10000"/>
                <a:gd name="connsiteY7" fmla="*/ 2069 h 9543"/>
                <a:gd name="connsiteX8" fmla="*/ 8432 w 10000"/>
                <a:gd name="connsiteY8" fmla="*/ 2104 h 9543"/>
                <a:gd name="connsiteX9" fmla="*/ 8432 w 10000"/>
                <a:gd name="connsiteY9" fmla="*/ 2666 h 9543"/>
                <a:gd name="connsiteX10" fmla="*/ 7700 w 10000"/>
                <a:gd name="connsiteY10" fmla="*/ 2947 h 9543"/>
                <a:gd name="connsiteX11" fmla="*/ 7456 w 10000"/>
                <a:gd name="connsiteY11" fmla="*/ 3298 h 9543"/>
                <a:gd name="connsiteX12" fmla="*/ 6969 w 10000"/>
                <a:gd name="connsiteY12" fmla="*/ 3508 h 9543"/>
                <a:gd name="connsiteX13" fmla="*/ 6341 w 10000"/>
                <a:gd name="connsiteY13" fmla="*/ 3613 h 9543"/>
                <a:gd name="connsiteX14" fmla="*/ 5331 w 10000"/>
                <a:gd name="connsiteY14" fmla="*/ 4140 h 9543"/>
                <a:gd name="connsiteX15" fmla="*/ 5331 w 10000"/>
                <a:gd name="connsiteY15" fmla="*/ 5017 h 9543"/>
                <a:gd name="connsiteX16" fmla="*/ 5226 w 10000"/>
                <a:gd name="connsiteY16" fmla="*/ 5017 h 9543"/>
                <a:gd name="connsiteX17" fmla="*/ 5226 w 10000"/>
                <a:gd name="connsiteY17" fmla="*/ 5017 h 9543"/>
                <a:gd name="connsiteX18" fmla="*/ 5226 w 10000"/>
                <a:gd name="connsiteY18" fmla="*/ 5403 h 9543"/>
                <a:gd name="connsiteX19" fmla="*/ 4843 w 10000"/>
                <a:gd name="connsiteY19" fmla="*/ 5438 h 9543"/>
                <a:gd name="connsiteX20" fmla="*/ 4634 w 10000"/>
                <a:gd name="connsiteY20" fmla="*/ 5578 h 9543"/>
                <a:gd name="connsiteX21" fmla="*/ 4355 w 10000"/>
                <a:gd name="connsiteY21" fmla="*/ 5578 h 9543"/>
                <a:gd name="connsiteX22" fmla="*/ 4146 w 10000"/>
                <a:gd name="connsiteY22" fmla="*/ 5508 h 9543"/>
                <a:gd name="connsiteX23" fmla="*/ 3624 w 10000"/>
                <a:gd name="connsiteY23" fmla="*/ 5578 h 9543"/>
                <a:gd name="connsiteX24" fmla="*/ 3415 w 10000"/>
                <a:gd name="connsiteY24" fmla="*/ 6139 h 9543"/>
                <a:gd name="connsiteX25" fmla="*/ 3206 w 10000"/>
                <a:gd name="connsiteY25" fmla="*/ 6210 h 9543"/>
                <a:gd name="connsiteX26" fmla="*/ 2892 w 10000"/>
                <a:gd name="connsiteY26" fmla="*/ 7122 h 9543"/>
                <a:gd name="connsiteX27" fmla="*/ 2021 w 10000"/>
                <a:gd name="connsiteY27" fmla="*/ 7895 h 9543"/>
                <a:gd name="connsiteX28" fmla="*/ 1777 w 10000"/>
                <a:gd name="connsiteY28" fmla="*/ 8911 h 9543"/>
                <a:gd name="connsiteX29" fmla="*/ 1498 w 10000"/>
                <a:gd name="connsiteY29" fmla="*/ 9228 h 9543"/>
                <a:gd name="connsiteX30" fmla="*/ 1429 w 10000"/>
                <a:gd name="connsiteY30" fmla="*/ 9507 h 9543"/>
                <a:gd name="connsiteX31" fmla="*/ 0 w 10000"/>
                <a:gd name="connsiteY31" fmla="*/ 9543 h 9543"/>
                <a:gd name="connsiteX32" fmla="*/ 0 w 10000"/>
                <a:gd name="connsiteY32" fmla="*/ 9543 h 9543"/>
                <a:gd name="connsiteX33" fmla="*/ 35 w 10000"/>
                <a:gd name="connsiteY33" fmla="*/ 9228 h 9543"/>
                <a:gd name="connsiteX34" fmla="*/ 279 w 10000"/>
                <a:gd name="connsiteY34" fmla="*/ 9017 h 9543"/>
                <a:gd name="connsiteX35" fmla="*/ 488 w 10000"/>
                <a:gd name="connsiteY35" fmla="*/ 8631 h 9543"/>
                <a:gd name="connsiteX36" fmla="*/ 453 w 10000"/>
                <a:gd name="connsiteY36" fmla="*/ 8385 h 9543"/>
                <a:gd name="connsiteX37" fmla="*/ 697 w 10000"/>
                <a:gd name="connsiteY37" fmla="*/ 7859 h 9543"/>
                <a:gd name="connsiteX38" fmla="*/ 1045 w 10000"/>
                <a:gd name="connsiteY38" fmla="*/ 7402 h 9543"/>
                <a:gd name="connsiteX39" fmla="*/ 1289 w 10000"/>
                <a:gd name="connsiteY39" fmla="*/ 7297 h 9543"/>
                <a:gd name="connsiteX40" fmla="*/ 1463 w 10000"/>
                <a:gd name="connsiteY40" fmla="*/ 6876 h 9543"/>
                <a:gd name="connsiteX41" fmla="*/ 1463 w 10000"/>
                <a:gd name="connsiteY41" fmla="*/ 6490 h 9543"/>
                <a:gd name="connsiteX42" fmla="*/ 1707 w 10000"/>
                <a:gd name="connsiteY42" fmla="*/ 6035 h 9543"/>
                <a:gd name="connsiteX43" fmla="*/ 2125 w 10000"/>
                <a:gd name="connsiteY43" fmla="*/ 5754 h 9543"/>
                <a:gd name="connsiteX44" fmla="*/ 2544 w 10000"/>
                <a:gd name="connsiteY44" fmla="*/ 5017 h 9543"/>
                <a:gd name="connsiteX45" fmla="*/ 2578 w 10000"/>
                <a:gd name="connsiteY45" fmla="*/ 5017 h 9543"/>
                <a:gd name="connsiteX46" fmla="*/ 2892 w 10000"/>
                <a:gd name="connsiteY46" fmla="*/ 4736 h 9543"/>
                <a:gd name="connsiteX47" fmla="*/ 3449 w 10000"/>
                <a:gd name="connsiteY47" fmla="*/ 4666 h 9543"/>
                <a:gd name="connsiteX48" fmla="*/ 3972 w 10000"/>
                <a:gd name="connsiteY48" fmla="*/ 4174 h 9543"/>
                <a:gd name="connsiteX49" fmla="*/ 4286 w 10000"/>
                <a:gd name="connsiteY49" fmla="*/ 3964 h 9543"/>
                <a:gd name="connsiteX50" fmla="*/ 4808 w 10000"/>
                <a:gd name="connsiteY50" fmla="*/ 3368 h 9543"/>
                <a:gd name="connsiteX51" fmla="*/ 4669 w 10000"/>
                <a:gd name="connsiteY51" fmla="*/ 2456 h 9543"/>
                <a:gd name="connsiteX52" fmla="*/ 4913 w 10000"/>
                <a:gd name="connsiteY52" fmla="*/ 1824 h 9543"/>
                <a:gd name="connsiteX53" fmla="*/ 5017 w 10000"/>
                <a:gd name="connsiteY53" fmla="*/ 1438 h 9543"/>
                <a:gd name="connsiteX54" fmla="*/ 5436 w 10000"/>
                <a:gd name="connsiteY54" fmla="*/ 947 h 9543"/>
                <a:gd name="connsiteX55" fmla="*/ 6028 w 10000"/>
                <a:gd name="connsiteY55" fmla="*/ 631 h 9543"/>
                <a:gd name="connsiteX56" fmla="*/ 6481 w 10000"/>
                <a:gd name="connsiteY56" fmla="*/ 315 h 9543"/>
                <a:gd name="connsiteX0" fmla="*/ 6481 w 10000"/>
                <a:gd name="connsiteY0" fmla="*/ 330 h 10000"/>
                <a:gd name="connsiteX1" fmla="*/ 9582 w 10000"/>
                <a:gd name="connsiteY1" fmla="*/ 0 h 10000"/>
                <a:gd name="connsiteX2" fmla="*/ 9826 w 10000"/>
                <a:gd name="connsiteY2" fmla="*/ 1286 h 10000"/>
                <a:gd name="connsiteX3" fmla="*/ 10000 w 10000"/>
                <a:gd name="connsiteY3" fmla="*/ 1432 h 10000"/>
                <a:gd name="connsiteX4" fmla="*/ 9895 w 10000"/>
                <a:gd name="connsiteY4" fmla="*/ 1727 h 10000"/>
                <a:gd name="connsiteX5" fmla="*/ 9094 w 10000"/>
                <a:gd name="connsiteY5" fmla="*/ 1875 h 10000"/>
                <a:gd name="connsiteX6" fmla="*/ 8815 w 10000"/>
                <a:gd name="connsiteY6" fmla="*/ 2168 h 10000"/>
                <a:gd name="connsiteX7" fmla="*/ 8432 w 10000"/>
                <a:gd name="connsiteY7" fmla="*/ 2205 h 10000"/>
                <a:gd name="connsiteX8" fmla="*/ 8432 w 10000"/>
                <a:gd name="connsiteY8" fmla="*/ 2794 h 10000"/>
                <a:gd name="connsiteX9" fmla="*/ 7700 w 10000"/>
                <a:gd name="connsiteY9" fmla="*/ 3088 h 10000"/>
                <a:gd name="connsiteX10" fmla="*/ 7456 w 10000"/>
                <a:gd name="connsiteY10" fmla="*/ 3456 h 10000"/>
                <a:gd name="connsiteX11" fmla="*/ 6969 w 10000"/>
                <a:gd name="connsiteY11" fmla="*/ 3676 h 10000"/>
                <a:gd name="connsiteX12" fmla="*/ 6341 w 10000"/>
                <a:gd name="connsiteY12" fmla="*/ 3786 h 10000"/>
                <a:gd name="connsiteX13" fmla="*/ 5331 w 10000"/>
                <a:gd name="connsiteY13" fmla="*/ 4338 h 10000"/>
                <a:gd name="connsiteX14" fmla="*/ 5331 w 10000"/>
                <a:gd name="connsiteY14" fmla="*/ 5257 h 10000"/>
                <a:gd name="connsiteX15" fmla="*/ 5226 w 10000"/>
                <a:gd name="connsiteY15" fmla="*/ 5257 h 10000"/>
                <a:gd name="connsiteX16" fmla="*/ 5226 w 10000"/>
                <a:gd name="connsiteY16" fmla="*/ 5257 h 10000"/>
                <a:gd name="connsiteX17" fmla="*/ 5226 w 10000"/>
                <a:gd name="connsiteY17" fmla="*/ 5662 h 10000"/>
                <a:gd name="connsiteX18" fmla="*/ 4843 w 10000"/>
                <a:gd name="connsiteY18" fmla="*/ 5698 h 10000"/>
                <a:gd name="connsiteX19" fmla="*/ 4634 w 10000"/>
                <a:gd name="connsiteY19" fmla="*/ 5845 h 10000"/>
                <a:gd name="connsiteX20" fmla="*/ 4355 w 10000"/>
                <a:gd name="connsiteY20" fmla="*/ 5845 h 10000"/>
                <a:gd name="connsiteX21" fmla="*/ 4146 w 10000"/>
                <a:gd name="connsiteY21" fmla="*/ 5772 h 10000"/>
                <a:gd name="connsiteX22" fmla="*/ 3624 w 10000"/>
                <a:gd name="connsiteY22" fmla="*/ 5845 h 10000"/>
                <a:gd name="connsiteX23" fmla="*/ 3415 w 10000"/>
                <a:gd name="connsiteY23" fmla="*/ 6433 h 10000"/>
                <a:gd name="connsiteX24" fmla="*/ 3206 w 10000"/>
                <a:gd name="connsiteY24" fmla="*/ 6507 h 10000"/>
                <a:gd name="connsiteX25" fmla="*/ 2892 w 10000"/>
                <a:gd name="connsiteY25" fmla="*/ 7463 h 10000"/>
                <a:gd name="connsiteX26" fmla="*/ 2021 w 10000"/>
                <a:gd name="connsiteY26" fmla="*/ 8273 h 10000"/>
                <a:gd name="connsiteX27" fmla="*/ 1777 w 10000"/>
                <a:gd name="connsiteY27" fmla="*/ 9338 h 10000"/>
                <a:gd name="connsiteX28" fmla="*/ 1498 w 10000"/>
                <a:gd name="connsiteY28" fmla="*/ 9670 h 10000"/>
                <a:gd name="connsiteX29" fmla="*/ 1429 w 10000"/>
                <a:gd name="connsiteY29" fmla="*/ 9962 h 10000"/>
                <a:gd name="connsiteX30" fmla="*/ 0 w 10000"/>
                <a:gd name="connsiteY30" fmla="*/ 10000 h 10000"/>
                <a:gd name="connsiteX31" fmla="*/ 0 w 10000"/>
                <a:gd name="connsiteY31" fmla="*/ 10000 h 10000"/>
                <a:gd name="connsiteX32" fmla="*/ 35 w 10000"/>
                <a:gd name="connsiteY32" fmla="*/ 9670 h 10000"/>
                <a:gd name="connsiteX33" fmla="*/ 279 w 10000"/>
                <a:gd name="connsiteY33" fmla="*/ 9449 h 10000"/>
                <a:gd name="connsiteX34" fmla="*/ 488 w 10000"/>
                <a:gd name="connsiteY34" fmla="*/ 9044 h 10000"/>
                <a:gd name="connsiteX35" fmla="*/ 453 w 10000"/>
                <a:gd name="connsiteY35" fmla="*/ 8787 h 10000"/>
                <a:gd name="connsiteX36" fmla="*/ 697 w 10000"/>
                <a:gd name="connsiteY36" fmla="*/ 8235 h 10000"/>
                <a:gd name="connsiteX37" fmla="*/ 1045 w 10000"/>
                <a:gd name="connsiteY37" fmla="*/ 7756 h 10000"/>
                <a:gd name="connsiteX38" fmla="*/ 1289 w 10000"/>
                <a:gd name="connsiteY38" fmla="*/ 7646 h 10000"/>
                <a:gd name="connsiteX39" fmla="*/ 1463 w 10000"/>
                <a:gd name="connsiteY39" fmla="*/ 7205 h 10000"/>
                <a:gd name="connsiteX40" fmla="*/ 1463 w 10000"/>
                <a:gd name="connsiteY40" fmla="*/ 6801 h 10000"/>
                <a:gd name="connsiteX41" fmla="*/ 1707 w 10000"/>
                <a:gd name="connsiteY41" fmla="*/ 6324 h 10000"/>
                <a:gd name="connsiteX42" fmla="*/ 2125 w 10000"/>
                <a:gd name="connsiteY42" fmla="*/ 6030 h 10000"/>
                <a:gd name="connsiteX43" fmla="*/ 2544 w 10000"/>
                <a:gd name="connsiteY43" fmla="*/ 5257 h 10000"/>
                <a:gd name="connsiteX44" fmla="*/ 2578 w 10000"/>
                <a:gd name="connsiteY44" fmla="*/ 5257 h 10000"/>
                <a:gd name="connsiteX45" fmla="*/ 2892 w 10000"/>
                <a:gd name="connsiteY45" fmla="*/ 4963 h 10000"/>
                <a:gd name="connsiteX46" fmla="*/ 3449 w 10000"/>
                <a:gd name="connsiteY46" fmla="*/ 4889 h 10000"/>
                <a:gd name="connsiteX47" fmla="*/ 3972 w 10000"/>
                <a:gd name="connsiteY47" fmla="*/ 4374 h 10000"/>
                <a:gd name="connsiteX48" fmla="*/ 4286 w 10000"/>
                <a:gd name="connsiteY48" fmla="*/ 4154 h 10000"/>
                <a:gd name="connsiteX49" fmla="*/ 4808 w 10000"/>
                <a:gd name="connsiteY49" fmla="*/ 3529 h 10000"/>
                <a:gd name="connsiteX50" fmla="*/ 4669 w 10000"/>
                <a:gd name="connsiteY50" fmla="*/ 2574 h 10000"/>
                <a:gd name="connsiteX51" fmla="*/ 4913 w 10000"/>
                <a:gd name="connsiteY51" fmla="*/ 1911 h 10000"/>
                <a:gd name="connsiteX52" fmla="*/ 5017 w 10000"/>
                <a:gd name="connsiteY52" fmla="*/ 1507 h 10000"/>
                <a:gd name="connsiteX53" fmla="*/ 5436 w 10000"/>
                <a:gd name="connsiteY53" fmla="*/ 992 h 10000"/>
                <a:gd name="connsiteX54" fmla="*/ 6028 w 10000"/>
                <a:gd name="connsiteY54" fmla="*/ 661 h 10000"/>
                <a:gd name="connsiteX55" fmla="*/ 6481 w 10000"/>
                <a:gd name="connsiteY55" fmla="*/ 330 h 10000"/>
                <a:gd name="connsiteX0" fmla="*/ 6481 w 10000"/>
                <a:gd name="connsiteY0" fmla="*/ 0 h 9670"/>
                <a:gd name="connsiteX1" fmla="*/ 9826 w 10000"/>
                <a:gd name="connsiteY1" fmla="*/ 956 h 9670"/>
                <a:gd name="connsiteX2" fmla="*/ 10000 w 10000"/>
                <a:gd name="connsiteY2" fmla="*/ 1102 h 9670"/>
                <a:gd name="connsiteX3" fmla="*/ 9895 w 10000"/>
                <a:gd name="connsiteY3" fmla="*/ 1397 h 9670"/>
                <a:gd name="connsiteX4" fmla="*/ 9094 w 10000"/>
                <a:gd name="connsiteY4" fmla="*/ 1545 h 9670"/>
                <a:gd name="connsiteX5" fmla="*/ 8815 w 10000"/>
                <a:gd name="connsiteY5" fmla="*/ 1838 h 9670"/>
                <a:gd name="connsiteX6" fmla="*/ 8432 w 10000"/>
                <a:gd name="connsiteY6" fmla="*/ 1875 h 9670"/>
                <a:gd name="connsiteX7" fmla="*/ 8432 w 10000"/>
                <a:gd name="connsiteY7" fmla="*/ 2464 h 9670"/>
                <a:gd name="connsiteX8" fmla="*/ 7700 w 10000"/>
                <a:gd name="connsiteY8" fmla="*/ 2758 h 9670"/>
                <a:gd name="connsiteX9" fmla="*/ 7456 w 10000"/>
                <a:gd name="connsiteY9" fmla="*/ 3126 h 9670"/>
                <a:gd name="connsiteX10" fmla="*/ 6969 w 10000"/>
                <a:gd name="connsiteY10" fmla="*/ 3346 h 9670"/>
                <a:gd name="connsiteX11" fmla="*/ 6341 w 10000"/>
                <a:gd name="connsiteY11" fmla="*/ 3456 h 9670"/>
                <a:gd name="connsiteX12" fmla="*/ 5331 w 10000"/>
                <a:gd name="connsiteY12" fmla="*/ 4008 h 9670"/>
                <a:gd name="connsiteX13" fmla="*/ 5331 w 10000"/>
                <a:gd name="connsiteY13" fmla="*/ 4927 h 9670"/>
                <a:gd name="connsiteX14" fmla="*/ 5226 w 10000"/>
                <a:gd name="connsiteY14" fmla="*/ 4927 h 9670"/>
                <a:gd name="connsiteX15" fmla="*/ 5226 w 10000"/>
                <a:gd name="connsiteY15" fmla="*/ 4927 h 9670"/>
                <a:gd name="connsiteX16" fmla="*/ 5226 w 10000"/>
                <a:gd name="connsiteY16" fmla="*/ 5332 h 9670"/>
                <a:gd name="connsiteX17" fmla="*/ 4843 w 10000"/>
                <a:gd name="connsiteY17" fmla="*/ 5368 h 9670"/>
                <a:gd name="connsiteX18" fmla="*/ 4634 w 10000"/>
                <a:gd name="connsiteY18" fmla="*/ 5515 h 9670"/>
                <a:gd name="connsiteX19" fmla="*/ 4355 w 10000"/>
                <a:gd name="connsiteY19" fmla="*/ 5515 h 9670"/>
                <a:gd name="connsiteX20" fmla="*/ 4146 w 10000"/>
                <a:gd name="connsiteY20" fmla="*/ 5442 h 9670"/>
                <a:gd name="connsiteX21" fmla="*/ 3624 w 10000"/>
                <a:gd name="connsiteY21" fmla="*/ 5515 h 9670"/>
                <a:gd name="connsiteX22" fmla="*/ 3415 w 10000"/>
                <a:gd name="connsiteY22" fmla="*/ 6103 h 9670"/>
                <a:gd name="connsiteX23" fmla="*/ 3206 w 10000"/>
                <a:gd name="connsiteY23" fmla="*/ 6177 h 9670"/>
                <a:gd name="connsiteX24" fmla="*/ 2892 w 10000"/>
                <a:gd name="connsiteY24" fmla="*/ 7133 h 9670"/>
                <a:gd name="connsiteX25" fmla="*/ 2021 w 10000"/>
                <a:gd name="connsiteY25" fmla="*/ 7943 h 9670"/>
                <a:gd name="connsiteX26" fmla="*/ 1777 w 10000"/>
                <a:gd name="connsiteY26" fmla="*/ 9008 h 9670"/>
                <a:gd name="connsiteX27" fmla="*/ 1498 w 10000"/>
                <a:gd name="connsiteY27" fmla="*/ 9340 h 9670"/>
                <a:gd name="connsiteX28" fmla="*/ 1429 w 10000"/>
                <a:gd name="connsiteY28" fmla="*/ 9632 h 9670"/>
                <a:gd name="connsiteX29" fmla="*/ 0 w 10000"/>
                <a:gd name="connsiteY29" fmla="*/ 9670 h 9670"/>
                <a:gd name="connsiteX30" fmla="*/ 0 w 10000"/>
                <a:gd name="connsiteY30" fmla="*/ 9670 h 9670"/>
                <a:gd name="connsiteX31" fmla="*/ 35 w 10000"/>
                <a:gd name="connsiteY31" fmla="*/ 9340 h 9670"/>
                <a:gd name="connsiteX32" fmla="*/ 279 w 10000"/>
                <a:gd name="connsiteY32" fmla="*/ 9119 h 9670"/>
                <a:gd name="connsiteX33" fmla="*/ 488 w 10000"/>
                <a:gd name="connsiteY33" fmla="*/ 8714 h 9670"/>
                <a:gd name="connsiteX34" fmla="*/ 453 w 10000"/>
                <a:gd name="connsiteY34" fmla="*/ 8457 h 9670"/>
                <a:gd name="connsiteX35" fmla="*/ 697 w 10000"/>
                <a:gd name="connsiteY35" fmla="*/ 7905 h 9670"/>
                <a:gd name="connsiteX36" fmla="*/ 1045 w 10000"/>
                <a:gd name="connsiteY36" fmla="*/ 7426 h 9670"/>
                <a:gd name="connsiteX37" fmla="*/ 1289 w 10000"/>
                <a:gd name="connsiteY37" fmla="*/ 7316 h 9670"/>
                <a:gd name="connsiteX38" fmla="*/ 1463 w 10000"/>
                <a:gd name="connsiteY38" fmla="*/ 6875 h 9670"/>
                <a:gd name="connsiteX39" fmla="*/ 1463 w 10000"/>
                <a:gd name="connsiteY39" fmla="*/ 6471 h 9670"/>
                <a:gd name="connsiteX40" fmla="*/ 1707 w 10000"/>
                <a:gd name="connsiteY40" fmla="*/ 5994 h 9670"/>
                <a:gd name="connsiteX41" fmla="*/ 2125 w 10000"/>
                <a:gd name="connsiteY41" fmla="*/ 5700 h 9670"/>
                <a:gd name="connsiteX42" fmla="*/ 2544 w 10000"/>
                <a:gd name="connsiteY42" fmla="*/ 4927 h 9670"/>
                <a:gd name="connsiteX43" fmla="*/ 2578 w 10000"/>
                <a:gd name="connsiteY43" fmla="*/ 4927 h 9670"/>
                <a:gd name="connsiteX44" fmla="*/ 2892 w 10000"/>
                <a:gd name="connsiteY44" fmla="*/ 4633 h 9670"/>
                <a:gd name="connsiteX45" fmla="*/ 3449 w 10000"/>
                <a:gd name="connsiteY45" fmla="*/ 4559 h 9670"/>
                <a:gd name="connsiteX46" fmla="*/ 3972 w 10000"/>
                <a:gd name="connsiteY46" fmla="*/ 4044 h 9670"/>
                <a:gd name="connsiteX47" fmla="*/ 4286 w 10000"/>
                <a:gd name="connsiteY47" fmla="*/ 3824 h 9670"/>
                <a:gd name="connsiteX48" fmla="*/ 4808 w 10000"/>
                <a:gd name="connsiteY48" fmla="*/ 3199 h 9670"/>
                <a:gd name="connsiteX49" fmla="*/ 4669 w 10000"/>
                <a:gd name="connsiteY49" fmla="*/ 2244 h 9670"/>
                <a:gd name="connsiteX50" fmla="*/ 4913 w 10000"/>
                <a:gd name="connsiteY50" fmla="*/ 1581 h 9670"/>
                <a:gd name="connsiteX51" fmla="*/ 5017 w 10000"/>
                <a:gd name="connsiteY51" fmla="*/ 1177 h 9670"/>
                <a:gd name="connsiteX52" fmla="*/ 5436 w 10000"/>
                <a:gd name="connsiteY52" fmla="*/ 662 h 9670"/>
                <a:gd name="connsiteX53" fmla="*/ 6028 w 10000"/>
                <a:gd name="connsiteY53" fmla="*/ 331 h 9670"/>
                <a:gd name="connsiteX54" fmla="*/ 6481 w 10000"/>
                <a:gd name="connsiteY54" fmla="*/ 0 h 9670"/>
                <a:gd name="connsiteX0" fmla="*/ 6028 w 10000"/>
                <a:gd name="connsiteY0" fmla="*/ 0 h 9658"/>
                <a:gd name="connsiteX1" fmla="*/ 9826 w 10000"/>
                <a:gd name="connsiteY1" fmla="*/ 647 h 9658"/>
                <a:gd name="connsiteX2" fmla="*/ 10000 w 10000"/>
                <a:gd name="connsiteY2" fmla="*/ 798 h 9658"/>
                <a:gd name="connsiteX3" fmla="*/ 9895 w 10000"/>
                <a:gd name="connsiteY3" fmla="*/ 1103 h 9658"/>
                <a:gd name="connsiteX4" fmla="*/ 9094 w 10000"/>
                <a:gd name="connsiteY4" fmla="*/ 1256 h 9658"/>
                <a:gd name="connsiteX5" fmla="*/ 8815 w 10000"/>
                <a:gd name="connsiteY5" fmla="*/ 1559 h 9658"/>
                <a:gd name="connsiteX6" fmla="*/ 8432 w 10000"/>
                <a:gd name="connsiteY6" fmla="*/ 1597 h 9658"/>
                <a:gd name="connsiteX7" fmla="*/ 8432 w 10000"/>
                <a:gd name="connsiteY7" fmla="*/ 2206 h 9658"/>
                <a:gd name="connsiteX8" fmla="*/ 7700 w 10000"/>
                <a:gd name="connsiteY8" fmla="*/ 2510 h 9658"/>
                <a:gd name="connsiteX9" fmla="*/ 7456 w 10000"/>
                <a:gd name="connsiteY9" fmla="*/ 2891 h 9658"/>
                <a:gd name="connsiteX10" fmla="*/ 6969 w 10000"/>
                <a:gd name="connsiteY10" fmla="*/ 3118 h 9658"/>
                <a:gd name="connsiteX11" fmla="*/ 6341 w 10000"/>
                <a:gd name="connsiteY11" fmla="*/ 3232 h 9658"/>
                <a:gd name="connsiteX12" fmla="*/ 5331 w 10000"/>
                <a:gd name="connsiteY12" fmla="*/ 3803 h 9658"/>
                <a:gd name="connsiteX13" fmla="*/ 5331 w 10000"/>
                <a:gd name="connsiteY13" fmla="*/ 4753 h 9658"/>
                <a:gd name="connsiteX14" fmla="*/ 5226 w 10000"/>
                <a:gd name="connsiteY14" fmla="*/ 4753 h 9658"/>
                <a:gd name="connsiteX15" fmla="*/ 5226 w 10000"/>
                <a:gd name="connsiteY15" fmla="*/ 4753 h 9658"/>
                <a:gd name="connsiteX16" fmla="*/ 5226 w 10000"/>
                <a:gd name="connsiteY16" fmla="*/ 5172 h 9658"/>
                <a:gd name="connsiteX17" fmla="*/ 4843 w 10000"/>
                <a:gd name="connsiteY17" fmla="*/ 5209 h 9658"/>
                <a:gd name="connsiteX18" fmla="*/ 4634 w 10000"/>
                <a:gd name="connsiteY18" fmla="*/ 5361 h 9658"/>
                <a:gd name="connsiteX19" fmla="*/ 4355 w 10000"/>
                <a:gd name="connsiteY19" fmla="*/ 5361 h 9658"/>
                <a:gd name="connsiteX20" fmla="*/ 4146 w 10000"/>
                <a:gd name="connsiteY20" fmla="*/ 5286 h 9658"/>
                <a:gd name="connsiteX21" fmla="*/ 3624 w 10000"/>
                <a:gd name="connsiteY21" fmla="*/ 5361 h 9658"/>
                <a:gd name="connsiteX22" fmla="*/ 3415 w 10000"/>
                <a:gd name="connsiteY22" fmla="*/ 5969 h 9658"/>
                <a:gd name="connsiteX23" fmla="*/ 3206 w 10000"/>
                <a:gd name="connsiteY23" fmla="*/ 6046 h 9658"/>
                <a:gd name="connsiteX24" fmla="*/ 2892 w 10000"/>
                <a:gd name="connsiteY24" fmla="*/ 7034 h 9658"/>
                <a:gd name="connsiteX25" fmla="*/ 2021 w 10000"/>
                <a:gd name="connsiteY25" fmla="*/ 7872 h 9658"/>
                <a:gd name="connsiteX26" fmla="*/ 1777 w 10000"/>
                <a:gd name="connsiteY26" fmla="*/ 8973 h 9658"/>
                <a:gd name="connsiteX27" fmla="*/ 1498 w 10000"/>
                <a:gd name="connsiteY27" fmla="*/ 9317 h 9658"/>
                <a:gd name="connsiteX28" fmla="*/ 1429 w 10000"/>
                <a:gd name="connsiteY28" fmla="*/ 9619 h 9658"/>
                <a:gd name="connsiteX29" fmla="*/ 0 w 10000"/>
                <a:gd name="connsiteY29" fmla="*/ 9658 h 9658"/>
                <a:gd name="connsiteX30" fmla="*/ 0 w 10000"/>
                <a:gd name="connsiteY30" fmla="*/ 9658 h 9658"/>
                <a:gd name="connsiteX31" fmla="*/ 35 w 10000"/>
                <a:gd name="connsiteY31" fmla="*/ 9317 h 9658"/>
                <a:gd name="connsiteX32" fmla="*/ 279 w 10000"/>
                <a:gd name="connsiteY32" fmla="*/ 9088 h 9658"/>
                <a:gd name="connsiteX33" fmla="*/ 488 w 10000"/>
                <a:gd name="connsiteY33" fmla="*/ 8669 h 9658"/>
                <a:gd name="connsiteX34" fmla="*/ 453 w 10000"/>
                <a:gd name="connsiteY34" fmla="*/ 8404 h 9658"/>
                <a:gd name="connsiteX35" fmla="*/ 697 w 10000"/>
                <a:gd name="connsiteY35" fmla="*/ 7833 h 9658"/>
                <a:gd name="connsiteX36" fmla="*/ 1045 w 10000"/>
                <a:gd name="connsiteY36" fmla="*/ 7337 h 9658"/>
                <a:gd name="connsiteX37" fmla="*/ 1289 w 10000"/>
                <a:gd name="connsiteY37" fmla="*/ 7224 h 9658"/>
                <a:gd name="connsiteX38" fmla="*/ 1463 w 10000"/>
                <a:gd name="connsiteY38" fmla="*/ 6768 h 9658"/>
                <a:gd name="connsiteX39" fmla="*/ 1463 w 10000"/>
                <a:gd name="connsiteY39" fmla="*/ 6350 h 9658"/>
                <a:gd name="connsiteX40" fmla="*/ 1707 w 10000"/>
                <a:gd name="connsiteY40" fmla="*/ 5857 h 9658"/>
                <a:gd name="connsiteX41" fmla="*/ 2125 w 10000"/>
                <a:gd name="connsiteY41" fmla="*/ 5553 h 9658"/>
                <a:gd name="connsiteX42" fmla="*/ 2544 w 10000"/>
                <a:gd name="connsiteY42" fmla="*/ 4753 h 9658"/>
                <a:gd name="connsiteX43" fmla="*/ 2578 w 10000"/>
                <a:gd name="connsiteY43" fmla="*/ 4753 h 9658"/>
                <a:gd name="connsiteX44" fmla="*/ 2892 w 10000"/>
                <a:gd name="connsiteY44" fmla="*/ 4449 h 9658"/>
                <a:gd name="connsiteX45" fmla="*/ 3449 w 10000"/>
                <a:gd name="connsiteY45" fmla="*/ 4373 h 9658"/>
                <a:gd name="connsiteX46" fmla="*/ 3972 w 10000"/>
                <a:gd name="connsiteY46" fmla="*/ 3840 h 9658"/>
                <a:gd name="connsiteX47" fmla="*/ 4286 w 10000"/>
                <a:gd name="connsiteY47" fmla="*/ 3612 h 9658"/>
                <a:gd name="connsiteX48" fmla="*/ 4808 w 10000"/>
                <a:gd name="connsiteY48" fmla="*/ 2966 h 9658"/>
                <a:gd name="connsiteX49" fmla="*/ 4669 w 10000"/>
                <a:gd name="connsiteY49" fmla="*/ 1979 h 9658"/>
                <a:gd name="connsiteX50" fmla="*/ 4913 w 10000"/>
                <a:gd name="connsiteY50" fmla="*/ 1293 h 9658"/>
                <a:gd name="connsiteX51" fmla="*/ 5017 w 10000"/>
                <a:gd name="connsiteY51" fmla="*/ 875 h 9658"/>
                <a:gd name="connsiteX52" fmla="*/ 5436 w 10000"/>
                <a:gd name="connsiteY52" fmla="*/ 343 h 9658"/>
                <a:gd name="connsiteX53" fmla="*/ 6028 w 10000"/>
                <a:gd name="connsiteY53" fmla="*/ 0 h 9658"/>
                <a:gd name="connsiteX0" fmla="*/ 5436 w 10000"/>
                <a:gd name="connsiteY0" fmla="*/ 0 h 9645"/>
                <a:gd name="connsiteX1" fmla="*/ 9826 w 10000"/>
                <a:gd name="connsiteY1" fmla="*/ 315 h 9645"/>
                <a:gd name="connsiteX2" fmla="*/ 10000 w 10000"/>
                <a:gd name="connsiteY2" fmla="*/ 471 h 9645"/>
                <a:gd name="connsiteX3" fmla="*/ 9895 w 10000"/>
                <a:gd name="connsiteY3" fmla="*/ 787 h 9645"/>
                <a:gd name="connsiteX4" fmla="*/ 9094 w 10000"/>
                <a:gd name="connsiteY4" fmla="*/ 945 h 9645"/>
                <a:gd name="connsiteX5" fmla="*/ 8815 w 10000"/>
                <a:gd name="connsiteY5" fmla="*/ 1259 h 9645"/>
                <a:gd name="connsiteX6" fmla="*/ 8432 w 10000"/>
                <a:gd name="connsiteY6" fmla="*/ 1299 h 9645"/>
                <a:gd name="connsiteX7" fmla="*/ 8432 w 10000"/>
                <a:gd name="connsiteY7" fmla="*/ 1929 h 9645"/>
                <a:gd name="connsiteX8" fmla="*/ 7700 w 10000"/>
                <a:gd name="connsiteY8" fmla="*/ 2244 h 9645"/>
                <a:gd name="connsiteX9" fmla="*/ 7456 w 10000"/>
                <a:gd name="connsiteY9" fmla="*/ 2638 h 9645"/>
                <a:gd name="connsiteX10" fmla="*/ 6969 w 10000"/>
                <a:gd name="connsiteY10" fmla="*/ 2873 h 9645"/>
                <a:gd name="connsiteX11" fmla="*/ 6341 w 10000"/>
                <a:gd name="connsiteY11" fmla="*/ 2991 h 9645"/>
                <a:gd name="connsiteX12" fmla="*/ 5331 w 10000"/>
                <a:gd name="connsiteY12" fmla="*/ 3583 h 9645"/>
                <a:gd name="connsiteX13" fmla="*/ 5331 w 10000"/>
                <a:gd name="connsiteY13" fmla="*/ 4566 h 9645"/>
                <a:gd name="connsiteX14" fmla="*/ 5226 w 10000"/>
                <a:gd name="connsiteY14" fmla="*/ 4566 h 9645"/>
                <a:gd name="connsiteX15" fmla="*/ 5226 w 10000"/>
                <a:gd name="connsiteY15" fmla="*/ 4566 h 9645"/>
                <a:gd name="connsiteX16" fmla="*/ 5226 w 10000"/>
                <a:gd name="connsiteY16" fmla="*/ 5000 h 9645"/>
                <a:gd name="connsiteX17" fmla="*/ 4843 w 10000"/>
                <a:gd name="connsiteY17" fmla="*/ 5038 h 9645"/>
                <a:gd name="connsiteX18" fmla="*/ 4634 w 10000"/>
                <a:gd name="connsiteY18" fmla="*/ 5196 h 9645"/>
                <a:gd name="connsiteX19" fmla="*/ 4355 w 10000"/>
                <a:gd name="connsiteY19" fmla="*/ 5196 h 9645"/>
                <a:gd name="connsiteX20" fmla="*/ 4146 w 10000"/>
                <a:gd name="connsiteY20" fmla="*/ 5118 h 9645"/>
                <a:gd name="connsiteX21" fmla="*/ 3624 w 10000"/>
                <a:gd name="connsiteY21" fmla="*/ 5196 h 9645"/>
                <a:gd name="connsiteX22" fmla="*/ 3415 w 10000"/>
                <a:gd name="connsiteY22" fmla="*/ 5825 h 9645"/>
                <a:gd name="connsiteX23" fmla="*/ 3206 w 10000"/>
                <a:gd name="connsiteY23" fmla="*/ 5905 h 9645"/>
                <a:gd name="connsiteX24" fmla="*/ 2892 w 10000"/>
                <a:gd name="connsiteY24" fmla="*/ 6928 h 9645"/>
                <a:gd name="connsiteX25" fmla="*/ 2021 w 10000"/>
                <a:gd name="connsiteY25" fmla="*/ 7796 h 9645"/>
                <a:gd name="connsiteX26" fmla="*/ 1777 w 10000"/>
                <a:gd name="connsiteY26" fmla="*/ 8936 h 9645"/>
                <a:gd name="connsiteX27" fmla="*/ 1498 w 10000"/>
                <a:gd name="connsiteY27" fmla="*/ 9292 h 9645"/>
                <a:gd name="connsiteX28" fmla="*/ 1429 w 10000"/>
                <a:gd name="connsiteY28" fmla="*/ 9605 h 9645"/>
                <a:gd name="connsiteX29" fmla="*/ 0 w 10000"/>
                <a:gd name="connsiteY29" fmla="*/ 9645 h 9645"/>
                <a:gd name="connsiteX30" fmla="*/ 0 w 10000"/>
                <a:gd name="connsiteY30" fmla="*/ 9645 h 9645"/>
                <a:gd name="connsiteX31" fmla="*/ 35 w 10000"/>
                <a:gd name="connsiteY31" fmla="*/ 9292 h 9645"/>
                <a:gd name="connsiteX32" fmla="*/ 279 w 10000"/>
                <a:gd name="connsiteY32" fmla="*/ 9055 h 9645"/>
                <a:gd name="connsiteX33" fmla="*/ 488 w 10000"/>
                <a:gd name="connsiteY33" fmla="*/ 8621 h 9645"/>
                <a:gd name="connsiteX34" fmla="*/ 453 w 10000"/>
                <a:gd name="connsiteY34" fmla="*/ 8347 h 9645"/>
                <a:gd name="connsiteX35" fmla="*/ 697 w 10000"/>
                <a:gd name="connsiteY35" fmla="*/ 7755 h 9645"/>
                <a:gd name="connsiteX36" fmla="*/ 1045 w 10000"/>
                <a:gd name="connsiteY36" fmla="*/ 7242 h 9645"/>
                <a:gd name="connsiteX37" fmla="*/ 1289 w 10000"/>
                <a:gd name="connsiteY37" fmla="*/ 7125 h 9645"/>
                <a:gd name="connsiteX38" fmla="*/ 1463 w 10000"/>
                <a:gd name="connsiteY38" fmla="*/ 6653 h 9645"/>
                <a:gd name="connsiteX39" fmla="*/ 1463 w 10000"/>
                <a:gd name="connsiteY39" fmla="*/ 6220 h 9645"/>
                <a:gd name="connsiteX40" fmla="*/ 1707 w 10000"/>
                <a:gd name="connsiteY40" fmla="*/ 5709 h 9645"/>
                <a:gd name="connsiteX41" fmla="*/ 2125 w 10000"/>
                <a:gd name="connsiteY41" fmla="*/ 5395 h 9645"/>
                <a:gd name="connsiteX42" fmla="*/ 2544 w 10000"/>
                <a:gd name="connsiteY42" fmla="*/ 4566 h 9645"/>
                <a:gd name="connsiteX43" fmla="*/ 2578 w 10000"/>
                <a:gd name="connsiteY43" fmla="*/ 4566 h 9645"/>
                <a:gd name="connsiteX44" fmla="*/ 2892 w 10000"/>
                <a:gd name="connsiteY44" fmla="*/ 4252 h 9645"/>
                <a:gd name="connsiteX45" fmla="*/ 3449 w 10000"/>
                <a:gd name="connsiteY45" fmla="*/ 4173 h 9645"/>
                <a:gd name="connsiteX46" fmla="*/ 3972 w 10000"/>
                <a:gd name="connsiteY46" fmla="*/ 3621 h 9645"/>
                <a:gd name="connsiteX47" fmla="*/ 4286 w 10000"/>
                <a:gd name="connsiteY47" fmla="*/ 3385 h 9645"/>
                <a:gd name="connsiteX48" fmla="*/ 4808 w 10000"/>
                <a:gd name="connsiteY48" fmla="*/ 2716 h 9645"/>
                <a:gd name="connsiteX49" fmla="*/ 4669 w 10000"/>
                <a:gd name="connsiteY49" fmla="*/ 1694 h 9645"/>
                <a:gd name="connsiteX50" fmla="*/ 4913 w 10000"/>
                <a:gd name="connsiteY50" fmla="*/ 984 h 9645"/>
                <a:gd name="connsiteX51" fmla="*/ 5017 w 10000"/>
                <a:gd name="connsiteY51" fmla="*/ 551 h 9645"/>
                <a:gd name="connsiteX52" fmla="*/ 5436 w 10000"/>
                <a:gd name="connsiteY52" fmla="*/ 0 h 9645"/>
                <a:gd name="connsiteX0" fmla="*/ 5017 w 10000"/>
                <a:gd name="connsiteY0" fmla="*/ 244 h 9673"/>
                <a:gd name="connsiteX1" fmla="*/ 9826 w 10000"/>
                <a:gd name="connsiteY1" fmla="*/ 0 h 9673"/>
                <a:gd name="connsiteX2" fmla="*/ 10000 w 10000"/>
                <a:gd name="connsiteY2" fmla="*/ 161 h 9673"/>
                <a:gd name="connsiteX3" fmla="*/ 9895 w 10000"/>
                <a:gd name="connsiteY3" fmla="*/ 489 h 9673"/>
                <a:gd name="connsiteX4" fmla="*/ 9094 w 10000"/>
                <a:gd name="connsiteY4" fmla="*/ 653 h 9673"/>
                <a:gd name="connsiteX5" fmla="*/ 8815 w 10000"/>
                <a:gd name="connsiteY5" fmla="*/ 978 h 9673"/>
                <a:gd name="connsiteX6" fmla="*/ 8432 w 10000"/>
                <a:gd name="connsiteY6" fmla="*/ 1020 h 9673"/>
                <a:gd name="connsiteX7" fmla="*/ 8432 w 10000"/>
                <a:gd name="connsiteY7" fmla="*/ 1673 h 9673"/>
                <a:gd name="connsiteX8" fmla="*/ 7700 w 10000"/>
                <a:gd name="connsiteY8" fmla="*/ 2000 h 9673"/>
                <a:gd name="connsiteX9" fmla="*/ 7456 w 10000"/>
                <a:gd name="connsiteY9" fmla="*/ 2408 h 9673"/>
                <a:gd name="connsiteX10" fmla="*/ 6969 w 10000"/>
                <a:gd name="connsiteY10" fmla="*/ 2652 h 9673"/>
                <a:gd name="connsiteX11" fmla="*/ 6341 w 10000"/>
                <a:gd name="connsiteY11" fmla="*/ 2774 h 9673"/>
                <a:gd name="connsiteX12" fmla="*/ 5331 w 10000"/>
                <a:gd name="connsiteY12" fmla="*/ 3388 h 9673"/>
                <a:gd name="connsiteX13" fmla="*/ 5331 w 10000"/>
                <a:gd name="connsiteY13" fmla="*/ 4407 h 9673"/>
                <a:gd name="connsiteX14" fmla="*/ 5226 w 10000"/>
                <a:gd name="connsiteY14" fmla="*/ 4407 h 9673"/>
                <a:gd name="connsiteX15" fmla="*/ 5226 w 10000"/>
                <a:gd name="connsiteY15" fmla="*/ 4407 h 9673"/>
                <a:gd name="connsiteX16" fmla="*/ 5226 w 10000"/>
                <a:gd name="connsiteY16" fmla="*/ 4857 h 9673"/>
                <a:gd name="connsiteX17" fmla="*/ 4843 w 10000"/>
                <a:gd name="connsiteY17" fmla="*/ 4896 h 9673"/>
                <a:gd name="connsiteX18" fmla="*/ 4634 w 10000"/>
                <a:gd name="connsiteY18" fmla="*/ 5060 h 9673"/>
                <a:gd name="connsiteX19" fmla="*/ 4355 w 10000"/>
                <a:gd name="connsiteY19" fmla="*/ 5060 h 9673"/>
                <a:gd name="connsiteX20" fmla="*/ 4146 w 10000"/>
                <a:gd name="connsiteY20" fmla="*/ 4979 h 9673"/>
                <a:gd name="connsiteX21" fmla="*/ 3624 w 10000"/>
                <a:gd name="connsiteY21" fmla="*/ 5060 h 9673"/>
                <a:gd name="connsiteX22" fmla="*/ 3415 w 10000"/>
                <a:gd name="connsiteY22" fmla="*/ 5712 h 9673"/>
                <a:gd name="connsiteX23" fmla="*/ 3206 w 10000"/>
                <a:gd name="connsiteY23" fmla="*/ 5795 h 9673"/>
                <a:gd name="connsiteX24" fmla="*/ 2892 w 10000"/>
                <a:gd name="connsiteY24" fmla="*/ 6856 h 9673"/>
                <a:gd name="connsiteX25" fmla="*/ 2021 w 10000"/>
                <a:gd name="connsiteY25" fmla="*/ 7756 h 9673"/>
                <a:gd name="connsiteX26" fmla="*/ 1777 w 10000"/>
                <a:gd name="connsiteY26" fmla="*/ 8938 h 9673"/>
                <a:gd name="connsiteX27" fmla="*/ 1498 w 10000"/>
                <a:gd name="connsiteY27" fmla="*/ 9307 h 9673"/>
                <a:gd name="connsiteX28" fmla="*/ 1429 w 10000"/>
                <a:gd name="connsiteY28" fmla="*/ 9632 h 9673"/>
                <a:gd name="connsiteX29" fmla="*/ 0 w 10000"/>
                <a:gd name="connsiteY29" fmla="*/ 9673 h 9673"/>
                <a:gd name="connsiteX30" fmla="*/ 0 w 10000"/>
                <a:gd name="connsiteY30" fmla="*/ 9673 h 9673"/>
                <a:gd name="connsiteX31" fmla="*/ 35 w 10000"/>
                <a:gd name="connsiteY31" fmla="*/ 9307 h 9673"/>
                <a:gd name="connsiteX32" fmla="*/ 279 w 10000"/>
                <a:gd name="connsiteY32" fmla="*/ 9061 h 9673"/>
                <a:gd name="connsiteX33" fmla="*/ 488 w 10000"/>
                <a:gd name="connsiteY33" fmla="*/ 8611 h 9673"/>
                <a:gd name="connsiteX34" fmla="*/ 453 w 10000"/>
                <a:gd name="connsiteY34" fmla="*/ 8327 h 9673"/>
                <a:gd name="connsiteX35" fmla="*/ 697 w 10000"/>
                <a:gd name="connsiteY35" fmla="*/ 7713 h 9673"/>
                <a:gd name="connsiteX36" fmla="*/ 1045 w 10000"/>
                <a:gd name="connsiteY36" fmla="*/ 7182 h 9673"/>
                <a:gd name="connsiteX37" fmla="*/ 1289 w 10000"/>
                <a:gd name="connsiteY37" fmla="*/ 7060 h 9673"/>
                <a:gd name="connsiteX38" fmla="*/ 1463 w 10000"/>
                <a:gd name="connsiteY38" fmla="*/ 6571 h 9673"/>
                <a:gd name="connsiteX39" fmla="*/ 1463 w 10000"/>
                <a:gd name="connsiteY39" fmla="*/ 6122 h 9673"/>
                <a:gd name="connsiteX40" fmla="*/ 1707 w 10000"/>
                <a:gd name="connsiteY40" fmla="*/ 5592 h 9673"/>
                <a:gd name="connsiteX41" fmla="*/ 2125 w 10000"/>
                <a:gd name="connsiteY41" fmla="*/ 5267 h 9673"/>
                <a:gd name="connsiteX42" fmla="*/ 2544 w 10000"/>
                <a:gd name="connsiteY42" fmla="*/ 4407 h 9673"/>
                <a:gd name="connsiteX43" fmla="*/ 2578 w 10000"/>
                <a:gd name="connsiteY43" fmla="*/ 4407 h 9673"/>
                <a:gd name="connsiteX44" fmla="*/ 2892 w 10000"/>
                <a:gd name="connsiteY44" fmla="*/ 4082 h 9673"/>
                <a:gd name="connsiteX45" fmla="*/ 3449 w 10000"/>
                <a:gd name="connsiteY45" fmla="*/ 4000 h 9673"/>
                <a:gd name="connsiteX46" fmla="*/ 3972 w 10000"/>
                <a:gd name="connsiteY46" fmla="*/ 3427 h 9673"/>
                <a:gd name="connsiteX47" fmla="*/ 4286 w 10000"/>
                <a:gd name="connsiteY47" fmla="*/ 3183 h 9673"/>
                <a:gd name="connsiteX48" fmla="*/ 4808 w 10000"/>
                <a:gd name="connsiteY48" fmla="*/ 2489 h 9673"/>
                <a:gd name="connsiteX49" fmla="*/ 4669 w 10000"/>
                <a:gd name="connsiteY49" fmla="*/ 1429 h 9673"/>
                <a:gd name="connsiteX50" fmla="*/ 4913 w 10000"/>
                <a:gd name="connsiteY50" fmla="*/ 693 h 9673"/>
                <a:gd name="connsiteX51" fmla="*/ 5017 w 10000"/>
                <a:gd name="connsiteY51" fmla="*/ 244 h 9673"/>
                <a:gd name="connsiteX0" fmla="*/ 5017 w 9895"/>
                <a:gd name="connsiteY0" fmla="*/ 252 h 10000"/>
                <a:gd name="connsiteX1" fmla="*/ 9826 w 9895"/>
                <a:gd name="connsiteY1" fmla="*/ 0 h 10000"/>
                <a:gd name="connsiteX2" fmla="*/ 9895 w 9895"/>
                <a:gd name="connsiteY2" fmla="*/ 506 h 10000"/>
                <a:gd name="connsiteX3" fmla="*/ 9094 w 9895"/>
                <a:gd name="connsiteY3" fmla="*/ 675 h 10000"/>
                <a:gd name="connsiteX4" fmla="*/ 8815 w 9895"/>
                <a:gd name="connsiteY4" fmla="*/ 1011 h 10000"/>
                <a:gd name="connsiteX5" fmla="*/ 8432 w 9895"/>
                <a:gd name="connsiteY5" fmla="*/ 1054 h 10000"/>
                <a:gd name="connsiteX6" fmla="*/ 8432 w 9895"/>
                <a:gd name="connsiteY6" fmla="*/ 1730 h 10000"/>
                <a:gd name="connsiteX7" fmla="*/ 7700 w 9895"/>
                <a:gd name="connsiteY7" fmla="*/ 2068 h 10000"/>
                <a:gd name="connsiteX8" fmla="*/ 7456 w 9895"/>
                <a:gd name="connsiteY8" fmla="*/ 2489 h 10000"/>
                <a:gd name="connsiteX9" fmla="*/ 6969 w 9895"/>
                <a:gd name="connsiteY9" fmla="*/ 2742 h 10000"/>
                <a:gd name="connsiteX10" fmla="*/ 6341 w 9895"/>
                <a:gd name="connsiteY10" fmla="*/ 2868 h 10000"/>
                <a:gd name="connsiteX11" fmla="*/ 5331 w 9895"/>
                <a:gd name="connsiteY11" fmla="*/ 3503 h 10000"/>
                <a:gd name="connsiteX12" fmla="*/ 5331 w 9895"/>
                <a:gd name="connsiteY12" fmla="*/ 4556 h 10000"/>
                <a:gd name="connsiteX13" fmla="*/ 5226 w 9895"/>
                <a:gd name="connsiteY13" fmla="*/ 4556 h 10000"/>
                <a:gd name="connsiteX14" fmla="*/ 5226 w 9895"/>
                <a:gd name="connsiteY14" fmla="*/ 4556 h 10000"/>
                <a:gd name="connsiteX15" fmla="*/ 5226 w 9895"/>
                <a:gd name="connsiteY15" fmla="*/ 5021 h 10000"/>
                <a:gd name="connsiteX16" fmla="*/ 4843 w 9895"/>
                <a:gd name="connsiteY16" fmla="*/ 5062 h 10000"/>
                <a:gd name="connsiteX17" fmla="*/ 4634 w 9895"/>
                <a:gd name="connsiteY17" fmla="*/ 5231 h 10000"/>
                <a:gd name="connsiteX18" fmla="*/ 4355 w 9895"/>
                <a:gd name="connsiteY18" fmla="*/ 5231 h 10000"/>
                <a:gd name="connsiteX19" fmla="*/ 4146 w 9895"/>
                <a:gd name="connsiteY19" fmla="*/ 5147 h 10000"/>
                <a:gd name="connsiteX20" fmla="*/ 3624 w 9895"/>
                <a:gd name="connsiteY20" fmla="*/ 5231 h 10000"/>
                <a:gd name="connsiteX21" fmla="*/ 3415 w 9895"/>
                <a:gd name="connsiteY21" fmla="*/ 5905 h 10000"/>
                <a:gd name="connsiteX22" fmla="*/ 3206 w 9895"/>
                <a:gd name="connsiteY22" fmla="*/ 5991 h 10000"/>
                <a:gd name="connsiteX23" fmla="*/ 2892 w 9895"/>
                <a:gd name="connsiteY23" fmla="*/ 7088 h 10000"/>
                <a:gd name="connsiteX24" fmla="*/ 2021 w 9895"/>
                <a:gd name="connsiteY24" fmla="*/ 8018 h 10000"/>
                <a:gd name="connsiteX25" fmla="*/ 1777 w 9895"/>
                <a:gd name="connsiteY25" fmla="*/ 9240 h 10000"/>
                <a:gd name="connsiteX26" fmla="*/ 1498 w 9895"/>
                <a:gd name="connsiteY26" fmla="*/ 9622 h 10000"/>
                <a:gd name="connsiteX27" fmla="*/ 1429 w 9895"/>
                <a:gd name="connsiteY27" fmla="*/ 9958 h 10000"/>
                <a:gd name="connsiteX28" fmla="*/ 0 w 9895"/>
                <a:gd name="connsiteY28" fmla="*/ 10000 h 10000"/>
                <a:gd name="connsiteX29" fmla="*/ 0 w 9895"/>
                <a:gd name="connsiteY29" fmla="*/ 10000 h 10000"/>
                <a:gd name="connsiteX30" fmla="*/ 35 w 9895"/>
                <a:gd name="connsiteY30" fmla="*/ 9622 h 10000"/>
                <a:gd name="connsiteX31" fmla="*/ 279 w 9895"/>
                <a:gd name="connsiteY31" fmla="*/ 9367 h 10000"/>
                <a:gd name="connsiteX32" fmla="*/ 488 w 9895"/>
                <a:gd name="connsiteY32" fmla="*/ 8902 h 10000"/>
                <a:gd name="connsiteX33" fmla="*/ 453 w 9895"/>
                <a:gd name="connsiteY33" fmla="*/ 8608 h 10000"/>
                <a:gd name="connsiteX34" fmla="*/ 697 w 9895"/>
                <a:gd name="connsiteY34" fmla="*/ 7974 h 10000"/>
                <a:gd name="connsiteX35" fmla="*/ 1045 w 9895"/>
                <a:gd name="connsiteY35" fmla="*/ 7425 h 10000"/>
                <a:gd name="connsiteX36" fmla="*/ 1289 w 9895"/>
                <a:gd name="connsiteY36" fmla="*/ 7299 h 10000"/>
                <a:gd name="connsiteX37" fmla="*/ 1463 w 9895"/>
                <a:gd name="connsiteY37" fmla="*/ 6793 h 10000"/>
                <a:gd name="connsiteX38" fmla="*/ 1463 w 9895"/>
                <a:gd name="connsiteY38" fmla="*/ 6329 h 10000"/>
                <a:gd name="connsiteX39" fmla="*/ 1707 w 9895"/>
                <a:gd name="connsiteY39" fmla="*/ 5781 h 10000"/>
                <a:gd name="connsiteX40" fmla="*/ 2125 w 9895"/>
                <a:gd name="connsiteY40" fmla="*/ 5445 h 10000"/>
                <a:gd name="connsiteX41" fmla="*/ 2544 w 9895"/>
                <a:gd name="connsiteY41" fmla="*/ 4556 h 10000"/>
                <a:gd name="connsiteX42" fmla="*/ 2578 w 9895"/>
                <a:gd name="connsiteY42" fmla="*/ 4556 h 10000"/>
                <a:gd name="connsiteX43" fmla="*/ 2892 w 9895"/>
                <a:gd name="connsiteY43" fmla="*/ 4220 h 10000"/>
                <a:gd name="connsiteX44" fmla="*/ 3449 w 9895"/>
                <a:gd name="connsiteY44" fmla="*/ 4135 h 10000"/>
                <a:gd name="connsiteX45" fmla="*/ 3972 w 9895"/>
                <a:gd name="connsiteY45" fmla="*/ 3543 h 10000"/>
                <a:gd name="connsiteX46" fmla="*/ 4286 w 9895"/>
                <a:gd name="connsiteY46" fmla="*/ 3291 h 10000"/>
                <a:gd name="connsiteX47" fmla="*/ 4808 w 9895"/>
                <a:gd name="connsiteY47" fmla="*/ 2573 h 10000"/>
                <a:gd name="connsiteX48" fmla="*/ 4669 w 9895"/>
                <a:gd name="connsiteY48" fmla="*/ 1477 h 10000"/>
                <a:gd name="connsiteX49" fmla="*/ 4913 w 9895"/>
                <a:gd name="connsiteY49" fmla="*/ 716 h 10000"/>
                <a:gd name="connsiteX50" fmla="*/ 5017 w 9895"/>
                <a:gd name="connsiteY50" fmla="*/ 252 h 10000"/>
                <a:gd name="connsiteX0" fmla="*/ 5070 w 10000"/>
                <a:gd name="connsiteY0" fmla="*/ 0 h 9748"/>
                <a:gd name="connsiteX1" fmla="*/ 10000 w 10000"/>
                <a:gd name="connsiteY1" fmla="*/ 254 h 9748"/>
                <a:gd name="connsiteX2" fmla="*/ 9191 w 10000"/>
                <a:gd name="connsiteY2" fmla="*/ 423 h 9748"/>
                <a:gd name="connsiteX3" fmla="*/ 8909 w 10000"/>
                <a:gd name="connsiteY3" fmla="*/ 759 h 9748"/>
                <a:gd name="connsiteX4" fmla="*/ 8521 w 10000"/>
                <a:gd name="connsiteY4" fmla="*/ 802 h 9748"/>
                <a:gd name="connsiteX5" fmla="*/ 8521 w 10000"/>
                <a:gd name="connsiteY5" fmla="*/ 1478 h 9748"/>
                <a:gd name="connsiteX6" fmla="*/ 7782 w 10000"/>
                <a:gd name="connsiteY6" fmla="*/ 1816 h 9748"/>
                <a:gd name="connsiteX7" fmla="*/ 7535 w 10000"/>
                <a:gd name="connsiteY7" fmla="*/ 2237 h 9748"/>
                <a:gd name="connsiteX8" fmla="*/ 7043 w 10000"/>
                <a:gd name="connsiteY8" fmla="*/ 2490 h 9748"/>
                <a:gd name="connsiteX9" fmla="*/ 6408 w 10000"/>
                <a:gd name="connsiteY9" fmla="*/ 2616 h 9748"/>
                <a:gd name="connsiteX10" fmla="*/ 5388 w 10000"/>
                <a:gd name="connsiteY10" fmla="*/ 3251 h 9748"/>
                <a:gd name="connsiteX11" fmla="*/ 5388 w 10000"/>
                <a:gd name="connsiteY11" fmla="*/ 4304 h 9748"/>
                <a:gd name="connsiteX12" fmla="*/ 5281 w 10000"/>
                <a:gd name="connsiteY12" fmla="*/ 4304 h 9748"/>
                <a:gd name="connsiteX13" fmla="*/ 5281 w 10000"/>
                <a:gd name="connsiteY13" fmla="*/ 4304 h 9748"/>
                <a:gd name="connsiteX14" fmla="*/ 5281 w 10000"/>
                <a:gd name="connsiteY14" fmla="*/ 4769 h 9748"/>
                <a:gd name="connsiteX15" fmla="*/ 4894 w 10000"/>
                <a:gd name="connsiteY15" fmla="*/ 4810 h 9748"/>
                <a:gd name="connsiteX16" fmla="*/ 4683 w 10000"/>
                <a:gd name="connsiteY16" fmla="*/ 4979 h 9748"/>
                <a:gd name="connsiteX17" fmla="*/ 4401 w 10000"/>
                <a:gd name="connsiteY17" fmla="*/ 4979 h 9748"/>
                <a:gd name="connsiteX18" fmla="*/ 4190 w 10000"/>
                <a:gd name="connsiteY18" fmla="*/ 4895 h 9748"/>
                <a:gd name="connsiteX19" fmla="*/ 3662 w 10000"/>
                <a:gd name="connsiteY19" fmla="*/ 4979 h 9748"/>
                <a:gd name="connsiteX20" fmla="*/ 3451 w 10000"/>
                <a:gd name="connsiteY20" fmla="*/ 5653 h 9748"/>
                <a:gd name="connsiteX21" fmla="*/ 3240 w 10000"/>
                <a:gd name="connsiteY21" fmla="*/ 5739 h 9748"/>
                <a:gd name="connsiteX22" fmla="*/ 2923 w 10000"/>
                <a:gd name="connsiteY22" fmla="*/ 6836 h 9748"/>
                <a:gd name="connsiteX23" fmla="*/ 2042 w 10000"/>
                <a:gd name="connsiteY23" fmla="*/ 7766 h 9748"/>
                <a:gd name="connsiteX24" fmla="*/ 1796 w 10000"/>
                <a:gd name="connsiteY24" fmla="*/ 8988 h 9748"/>
                <a:gd name="connsiteX25" fmla="*/ 1514 w 10000"/>
                <a:gd name="connsiteY25" fmla="*/ 9370 h 9748"/>
                <a:gd name="connsiteX26" fmla="*/ 1444 w 10000"/>
                <a:gd name="connsiteY26" fmla="*/ 9706 h 9748"/>
                <a:gd name="connsiteX27" fmla="*/ 0 w 10000"/>
                <a:gd name="connsiteY27" fmla="*/ 9748 h 9748"/>
                <a:gd name="connsiteX28" fmla="*/ 0 w 10000"/>
                <a:gd name="connsiteY28" fmla="*/ 9748 h 9748"/>
                <a:gd name="connsiteX29" fmla="*/ 35 w 10000"/>
                <a:gd name="connsiteY29" fmla="*/ 9370 h 9748"/>
                <a:gd name="connsiteX30" fmla="*/ 282 w 10000"/>
                <a:gd name="connsiteY30" fmla="*/ 9115 h 9748"/>
                <a:gd name="connsiteX31" fmla="*/ 493 w 10000"/>
                <a:gd name="connsiteY31" fmla="*/ 8650 h 9748"/>
                <a:gd name="connsiteX32" fmla="*/ 458 w 10000"/>
                <a:gd name="connsiteY32" fmla="*/ 8356 h 9748"/>
                <a:gd name="connsiteX33" fmla="*/ 704 w 10000"/>
                <a:gd name="connsiteY33" fmla="*/ 7722 h 9748"/>
                <a:gd name="connsiteX34" fmla="*/ 1056 w 10000"/>
                <a:gd name="connsiteY34" fmla="*/ 7173 h 9748"/>
                <a:gd name="connsiteX35" fmla="*/ 1303 w 10000"/>
                <a:gd name="connsiteY35" fmla="*/ 7047 h 9748"/>
                <a:gd name="connsiteX36" fmla="*/ 1479 w 10000"/>
                <a:gd name="connsiteY36" fmla="*/ 6541 h 9748"/>
                <a:gd name="connsiteX37" fmla="*/ 1479 w 10000"/>
                <a:gd name="connsiteY37" fmla="*/ 6077 h 9748"/>
                <a:gd name="connsiteX38" fmla="*/ 1725 w 10000"/>
                <a:gd name="connsiteY38" fmla="*/ 5529 h 9748"/>
                <a:gd name="connsiteX39" fmla="*/ 2148 w 10000"/>
                <a:gd name="connsiteY39" fmla="*/ 5193 h 9748"/>
                <a:gd name="connsiteX40" fmla="*/ 2571 w 10000"/>
                <a:gd name="connsiteY40" fmla="*/ 4304 h 9748"/>
                <a:gd name="connsiteX41" fmla="*/ 2605 w 10000"/>
                <a:gd name="connsiteY41" fmla="*/ 4304 h 9748"/>
                <a:gd name="connsiteX42" fmla="*/ 2923 w 10000"/>
                <a:gd name="connsiteY42" fmla="*/ 3968 h 9748"/>
                <a:gd name="connsiteX43" fmla="*/ 3486 w 10000"/>
                <a:gd name="connsiteY43" fmla="*/ 3883 h 9748"/>
                <a:gd name="connsiteX44" fmla="*/ 4014 w 10000"/>
                <a:gd name="connsiteY44" fmla="*/ 3291 h 9748"/>
                <a:gd name="connsiteX45" fmla="*/ 4331 w 10000"/>
                <a:gd name="connsiteY45" fmla="*/ 3039 h 9748"/>
                <a:gd name="connsiteX46" fmla="*/ 4859 w 10000"/>
                <a:gd name="connsiteY46" fmla="*/ 2321 h 9748"/>
                <a:gd name="connsiteX47" fmla="*/ 4719 w 10000"/>
                <a:gd name="connsiteY47" fmla="*/ 1225 h 9748"/>
                <a:gd name="connsiteX48" fmla="*/ 4965 w 10000"/>
                <a:gd name="connsiteY48" fmla="*/ 464 h 9748"/>
                <a:gd name="connsiteX49" fmla="*/ 5070 w 10000"/>
                <a:gd name="connsiteY49" fmla="*/ 0 h 9748"/>
                <a:gd name="connsiteX0" fmla="*/ 5070 w 9191"/>
                <a:gd name="connsiteY0" fmla="*/ 0 h 10000"/>
                <a:gd name="connsiteX1" fmla="*/ 9191 w 9191"/>
                <a:gd name="connsiteY1" fmla="*/ 434 h 10000"/>
                <a:gd name="connsiteX2" fmla="*/ 8909 w 9191"/>
                <a:gd name="connsiteY2" fmla="*/ 779 h 10000"/>
                <a:gd name="connsiteX3" fmla="*/ 8521 w 9191"/>
                <a:gd name="connsiteY3" fmla="*/ 823 h 10000"/>
                <a:gd name="connsiteX4" fmla="*/ 8521 w 9191"/>
                <a:gd name="connsiteY4" fmla="*/ 1516 h 10000"/>
                <a:gd name="connsiteX5" fmla="*/ 7782 w 9191"/>
                <a:gd name="connsiteY5" fmla="*/ 1863 h 10000"/>
                <a:gd name="connsiteX6" fmla="*/ 7535 w 9191"/>
                <a:gd name="connsiteY6" fmla="*/ 2295 h 10000"/>
                <a:gd name="connsiteX7" fmla="*/ 7043 w 9191"/>
                <a:gd name="connsiteY7" fmla="*/ 2554 h 10000"/>
                <a:gd name="connsiteX8" fmla="*/ 6408 w 9191"/>
                <a:gd name="connsiteY8" fmla="*/ 2684 h 10000"/>
                <a:gd name="connsiteX9" fmla="*/ 5388 w 9191"/>
                <a:gd name="connsiteY9" fmla="*/ 3335 h 10000"/>
                <a:gd name="connsiteX10" fmla="*/ 5388 w 9191"/>
                <a:gd name="connsiteY10" fmla="*/ 4415 h 10000"/>
                <a:gd name="connsiteX11" fmla="*/ 5281 w 9191"/>
                <a:gd name="connsiteY11" fmla="*/ 4415 h 10000"/>
                <a:gd name="connsiteX12" fmla="*/ 5281 w 9191"/>
                <a:gd name="connsiteY12" fmla="*/ 4415 h 10000"/>
                <a:gd name="connsiteX13" fmla="*/ 5281 w 9191"/>
                <a:gd name="connsiteY13" fmla="*/ 4892 h 10000"/>
                <a:gd name="connsiteX14" fmla="*/ 4894 w 9191"/>
                <a:gd name="connsiteY14" fmla="*/ 4934 h 10000"/>
                <a:gd name="connsiteX15" fmla="*/ 4683 w 9191"/>
                <a:gd name="connsiteY15" fmla="*/ 5108 h 10000"/>
                <a:gd name="connsiteX16" fmla="*/ 4401 w 9191"/>
                <a:gd name="connsiteY16" fmla="*/ 5108 h 10000"/>
                <a:gd name="connsiteX17" fmla="*/ 4190 w 9191"/>
                <a:gd name="connsiteY17" fmla="*/ 5022 h 10000"/>
                <a:gd name="connsiteX18" fmla="*/ 3662 w 9191"/>
                <a:gd name="connsiteY18" fmla="*/ 5108 h 10000"/>
                <a:gd name="connsiteX19" fmla="*/ 3451 w 9191"/>
                <a:gd name="connsiteY19" fmla="*/ 5799 h 10000"/>
                <a:gd name="connsiteX20" fmla="*/ 3240 w 9191"/>
                <a:gd name="connsiteY20" fmla="*/ 5887 h 10000"/>
                <a:gd name="connsiteX21" fmla="*/ 2923 w 9191"/>
                <a:gd name="connsiteY21" fmla="*/ 7013 h 10000"/>
                <a:gd name="connsiteX22" fmla="*/ 2042 w 9191"/>
                <a:gd name="connsiteY22" fmla="*/ 7967 h 10000"/>
                <a:gd name="connsiteX23" fmla="*/ 1796 w 9191"/>
                <a:gd name="connsiteY23" fmla="*/ 9220 h 10000"/>
                <a:gd name="connsiteX24" fmla="*/ 1514 w 9191"/>
                <a:gd name="connsiteY24" fmla="*/ 9612 h 10000"/>
                <a:gd name="connsiteX25" fmla="*/ 1444 w 9191"/>
                <a:gd name="connsiteY25" fmla="*/ 9957 h 10000"/>
                <a:gd name="connsiteX26" fmla="*/ 0 w 9191"/>
                <a:gd name="connsiteY26" fmla="*/ 10000 h 10000"/>
                <a:gd name="connsiteX27" fmla="*/ 0 w 9191"/>
                <a:gd name="connsiteY27" fmla="*/ 10000 h 10000"/>
                <a:gd name="connsiteX28" fmla="*/ 35 w 9191"/>
                <a:gd name="connsiteY28" fmla="*/ 9612 h 10000"/>
                <a:gd name="connsiteX29" fmla="*/ 282 w 9191"/>
                <a:gd name="connsiteY29" fmla="*/ 9351 h 10000"/>
                <a:gd name="connsiteX30" fmla="*/ 493 w 9191"/>
                <a:gd name="connsiteY30" fmla="*/ 8874 h 10000"/>
                <a:gd name="connsiteX31" fmla="*/ 458 w 9191"/>
                <a:gd name="connsiteY31" fmla="*/ 8572 h 10000"/>
                <a:gd name="connsiteX32" fmla="*/ 704 w 9191"/>
                <a:gd name="connsiteY32" fmla="*/ 7922 h 10000"/>
                <a:gd name="connsiteX33" fmla="*/ 1056 w 9191"/>
                <a:gd name="connsiteY33" fmla="*/ 7358 h 10000"/>
                <a:gd name="connsiteX34" fmla="*/ 1303 w 9191"/>
                <a:gd name="connsiteY34" fmla="*/ 7229 h 10000"/>
                <a:gd name="connsiteX35" fmla="*/ 1479 w 9191"/>
                <a:gd name="connsiteY35" fmla="*/ 6710 h 10000"/>
                <a:gd name="connsiteX36" fmla="*/ 1479 w 9191"/>
                <a:gd name="connsiteY36" fmla="*/ 6234 h 10000"/>
                <a:gd name="connsiteX37" fmla="*/ 1725 w 9191"/>
                <a:gd name="connsiteY37" fmla="*/ 5672 h 10000"/>
                <a:gd name="connsiteX38" fmla="*/ 2148 w 9191"/>
                <a:gd name="connsiteY38" fmla="*/ 5327 h 10000"/>
                <a:gd name="connsiteX39" fmla="*/ 2571 w 9191"/>
                <a:gd name="connsiteY39" fmla="*/ 4415 h 10000"/>
                <a:gd name="connsiteX40" fmla="*/ 2605 w 9191"/>
                <a:gd name="connsiteY40" fmla="*/ 4415 h 10000"/>
                <a:gd name="connsiteX41" fmla="*/ 2923 w 9191"/>
                <a:gd name="connsiteY41" fmla="*/ 4071 h 10000"/>
                <a:gd name="connsiteX42" fmla="*/ 3486 w 9191"/>
                <a:gd name="connsiteY42" fmla="*/ 3983 h 10000"/>
                <a:gd name="connsiteX43" fmla="*/ 4014 w 9191"/>
                <a:gd name="connsiteY43" fmla="*/ 3376 h 10000"/>
                <a:gd name="connsiteX44" fmla="*/ 4331 w 9191"/>
                <a:gd name="connsiteY44" fmla="*/ 3118 h 10000"/>
                <a:gd name="connsiteX45" fmla="*/ 4859 w 9191"/>
                <a:gd name="connsiteY45" fmla="*/ 2381 h 10000"/>
                <a:gd name="connsiteX46" fmla="*/ 4719 w 9191"/>
                <a:gd name="connsiteY46" fmla="*/ 1257 h 10000"/>
                <a:gd name="connsiteX47" fmla="*/ 4965 w 9191"/>
                <a:gd name="connsiteY47" fmla="*/ 476 h 10000"/>
                <a:gd name="connsiteX48" fmla="*/ 5070 w 9191"/>
                <a:gd name="connsiteY48" fmla="*/ 0 h 10000"/>
                <a:gd name="connsiteX0" fmla="*/ 5516 w 9693"/>
                <a:gd name="connsiteY0" fmla="*/ 0 h 10000"/>
                <a:gd name="connsiteX1" fmla="*/ 9693 w 9693"/>
                <a:gd name="connsiteY1" fmla="*/ 779 h 10000"/>
                <a:gd name="connsiteX2" fmla="*/ 9271 w 9693"/>
                <a:gd name="connsiteY2" fmla="*/ 823 h 10000"/>
                <a:gd name="connsiteX3" fmla="*/ 9271 w 9693"/>
                <a:gd name="connsiteY3" fmla="*/ 1516 h 10000"/>
                <a:gd name="connsiteX4" fmla="*/ 8467 w 9693"/>
                <a:gd name="connsiteY4" fmla="*/ 1863 h 10000"/>
                <a:gd name="connsiteX5" fmla="*/ 8198 w 9693"/>
                <a:gd name="connsiteY5" fmla="*/ 2295 h 10000"/>
                <a:gd name="connsiteX6" fmla="*/ 7663 w 9693"/>
                <a:gd name="connsiteY6" fmla="*/ 2554 h 10000"/>
                <a:gd name="connsiteX7" fmla="*/ 6972 w 9693"/>
                <a:gd name="connsiteY7" fmla="*/ 2684 h 10000"/>
                <a:gd name="connsiteX8" fmla="*/ 5862 w 9693"/>
                <a:gd name="connsiteY8" fmla="*/ 3335 h 10000"/>
                <a:gd name="connsiteX9" fmla="*/ 5862 w 9693"/>
                <a:gd name="connsiteY9" fmla="*/ 4415 h 10000"/>
                <a:gd name="connsiteX10" fmla="*/ 5746 w 9693"/>
                <a:gd name="connsiteY10" fmla="*/ 4415 h 10000"/>
                <a:gd name="connsiteX11" fmla="*/ 5746 w 9693"/>
                <a:gd name="connsiteY11" fmla="*/ 4415 h 10000"/>
                <a:gd name="connsiteX12" fmla="*/ 5746 w 9693"/>
                <a:gd name="connsiteY12" fmla="*/ 4892 h 10000"/>
                <a:gd name="connsiteX13" fmla="*/ 5325 w 9693"/>
                <a:gd name="connsiteY13" fmla="*/ 4934 h 10000"/>
                <a:gd name="connsiteX14" fmla="*/ 5095 w 9693"/>
                <a:gd name="connsiteY14" fmla="*/ 5108 h 10000"/>
                <a:gd name="connsiteX15" fmla="*/ 4788 w 9693"/>
                <a:gd name="connsiteY15" fmla="*/ 5108 h 10000"/>
                <a:gd name="connsiteX16" fmla="*/ 4559 w 9693"/>
                <a:gd name="connsiteY16" fmla="*/ 5022 h 10000"/>
                <a:gd name="connsiteX17" fmla="*/ 3984 w 9693"/>
                <a:gd name="connsiteY17" fmla="*/ 5108 h 10000"/>
                <a:gd name="connsiteX18" fmla="*/ 3755 w 9693"/>
                <a:gd name="connsiteY18" fmla="*/ 5799 h 10000"/>
                <a:gd name="connsiteX19" fmla="*/ 3525 w 9693"/>
                <a:gd name="connsiteY19" fmla="*/ 5887 h 10000"/>
                <a:gd name="connsiteX20" fmla="*/ 3180 w 9693"/>
                <a:gd name="connsiteY20" fmla="*/ 7013 h 10000"/>
                <a:gd name="connsiteX21" fmla="*/ 2222 w 9693"/>
                <a:gd name="connsiteY21" fmla="*/ 7967 h 10000"/>
                <a:gd name="connsiteX22" fmla="*/ 1954 w 9693"/>
                <a:gd name="connsiteY22" fmla="*/ 9220 h 10000"/>
                <a:gd name="connsiteX23" fmla="*/ 1647 w 9693"/>
                <a:gd name="connsiteY23" fmla="*/ 9612 h 10000"/>
                <a:gd name="connsiteX24" fmla="*/ 1571 w 9693"/>
                <a:gd name="connsiteY24" fmla="*/ 9957 h 10000"/>
                <a:gd name="connsiteX25" fmla="*/ 0 w 9693"/>
                <a:gd name="connsiteY25" fmla="*/ 10000 h 10000"/>
                <a:gd name="connsiteX26" fmla="*/ 0 w 9693"/>
                <a:gd name="connsiteY26" fmla="*/ 10000 h 10000"/>
                <a:gd name="connsiteX27" fmla="*/ 38 w 9693"/>
                <a:gd name="connsiteY27" fmla="*/ 9612 h 10000"/>
                <a:gd name="connsiteX28" fmla="*/ 307 w 9693"/>
                <a:gd name="connsiteY28" fmla="*/ 9351 h 10000"/>
                <a:gd name="connsiteX29" fmla="*/ 536 w 9693"/>
                <a:gd name="connsiteY29" fmla="*/ 8874 h 10000"/>
                <a:gd name="connsiteX30" fmla="*/ 498 w 9693"/>
                <a:gd name="connsiteY30" fmla="*/ 8572 h 10000"/>
                <a:gd name="connsiteX31" fmla="*/ 766 w 9693"/>
                <a:gd name="connsiteY31" fmla="*/ 7922 h 10000"/>
                <a:gd name="connsiteX32" fmla="*/ 1149 w 9693"/>
                <a:gd name="connsiteY32" fmla="*/ 7358 h 10000"/>
                <a:gd name="connsiteX33" fmla="*/ 1418 w 9693"/>
                <a:gd name="connsiteY33" fmla="*/ 7229 h 10000"/>
                <a:gd name="connsiteX34" fmla="*/ 1609 w 9693"/>
                <a:gd name="connsiteY34" fmla="*/ 6710 h 10000"/>
                <a:gd name="connsiteX35" fmla="*/ 1609 w 9693"/>
                <a:gd name="connsiteY35" fmla="*/ 6234 h 10000"/>
                <a:gd name="connsiteX36" fmla="*/ 1877 w 9693"/>
                <a:gd name="connsiteY36" fmla="*/ 5672 h 10000"/>
                <a:gd name="connsiteX37" fmla="*/ 2337 w 9693"/>
                <a:gd name="connsiteY37" fmla="*/ 5327 h 10000"/>
                <a:gd name="connsiteX38" fmla="*/ 2797 w 9693"/>
                <a:gd name="connsiteY38" fmla="*/ 4415 h 10000"/>
                <a:gd name="connsiteX39" fmla="*/ 2834 w 9693"/>
                <a:gd name="connsiteY39" fmla="*/ 4415 h 10000"/>
                <a:gd name="connsiteX40" fmla="*/ 3180 w 9693"/>
                <a:gd name="connsiteY40" fmla="*/ 4071 h 10000"/>
                <a:gd name="connsiteX41" fmla="*/ 3793 w 9693"/>
                <a:gd name="connsiteY41" fmla="*/ 3983 h 10000"/>
                <a:gd name="connsiteX42" fmla="*/ 4367 w 9693"/>
                <a:gd name="connsiteY42" fmla="*/ 3376 h 10000"/>
                <a:gd name="connsiteX43" fmla="*/ 4712 w 9693"/>
                <a:gd name="connsiteY43" fmla="*/ 3118 h 10000"/>
                <a:gd name="connsiteX44" fmla="*/ 5287 w 9693"/>
                <a:gd name="connsiteY44" fmla="*/ 2381 h 10000"/>
                <a:gd name="connsiteX45" fmla="*/ 5134 w 9693"/>
                <a:gd name="connsiteY45" fmla="*/ 1257 h 10000"/>
                <a:gd name="connsiteX46" fmla="*/ 5402 w 9693"/>
                <a:gd name="connsiteY46" fmla="*/ 476 h 10000"/>
                <a:gd name="connsiteX47" fmla="*/ 5516 w 9693"/>
                <a:gd name="connsiteY47" fmla="*/ 0 h 10000"/>
                <a:gd name="connsiteX0" fmla="*/ 5573 w 10000"/>
                <a:gd name="connsiteY0" fmla="*/ 13 h 9537"/>
                <a:gd name="connsiteX1" fmla="*/ 10000 w 10000"/>
                <a:gd name="connsiteY1" fmla="*/ 316 h 9537"/>
                <a:gd name="connsiteX2" fmla="*/ 9565 w 10000"/>
                <a:gd name="connsiteY2" fmla="*/ 360 h 9537"/>
                <a:gd name="connsiteX3" fmla="*/ 9565 w 10000"/>
                <a:gd name="connsiteY3" fmla="*/ 1053 h 9537"/>
                <a:gd name="connsiteX4" fmla="*/ 8735 w 10000"/>
                <a:gd name="connsiteY4" fmla="*/ 1400 h 9537"/>
                <a:gd name="connsiteX5" fmla="*/ 8458 w 10000"/>
                <a:gd name="connsiteY5" fmla="*/ 1832 h 9537"/>
                <a:gd name="connsiteX6" fmla="*/ 7906 w 10000"/>
                <a:gd name="connsiteY6" fmla="*/ 2091 h 9537"/>
                <a:gd name="connsiteX7" fmla="*/ 7193 w 10000"/>
                <a:gd name="connsiteY7" fmla="*/ 2221 h 9537"/>
                <a:gd name="connsiteX8" fmla="*/ 6048 w 10000"/>
                <a:gd name="connsiteY8" fmla="*/ 2872 h 9537"/>
                <a:gd name="connsiteX9" fmla="*/ 6048 w 10000"/>
                <a:gd name="connsiteY9" fmla="*/ 3952 h 9537"/>
                <a:gd name="connsiteX10" fmla="*/ 5928 w 10000"/>
                <a:gd name="connsiteY10" fmla="*/ 3952 h 9537"/>
                <a:gd name="connsiteX11" fmla="*/ 5928 w 10000"/>
                <a:gd name="connsiteY11" fmla="*/ 3952 h 9537"/>
                <a:gd name="connsiteX12" fmla="*/ 5928 w 10000"/>
                <a:gd name="connsiteY12" fmla="*/ 4429 h 9537"/>
                <a:gd name="connsiteX13" fmla="*/ 5494 w 10000"/>
                <a:gd name="connsiteY13" fmla="*/ 4471 h 9537"/>
                <a:gd name="connsiteX14" fmla="*/ 5256 w 10000"/>
                <a:gd name="connsiteY14" fmla="*/ 4645 h 9537"/>
                <a:gd name="connsiteX15" fmla="*/ 4940 w 10000"/>
                <a:gd name="connsiteY15" fmla="*/ 4645 h 9537"/>
                <a:gd name="connsiteX16" fmla="*/ 4703 w 10000"/>
                <a:gd name="connsiteY16" fmla="*/ 4559 h 9537"/>
                <a:gd name="connsiteX17" fmla="*/ 4110 w 10000"/>
                <a:gd name="connsiteY17" fmla="*/ 4645 h 9537"/>
                <a:gd name="connsiteX18" fmla="*/ 3874 w 10000"/>
                <a:gd name="connsiteY18" fmla="*/ 5336 h 9537"/>
                <a:gd name="connsiteX19" fmla="*/ 3637 w 10000"/>
                <a:gd name="connsiteY19" fmla="*/ 5424 h 9537"/>
                <a:gd name="connsiteX20" fmla="*/ 3281 w 10000"/>
                <a:gd name="connsiteY20" fmla="*/ 6550 h 9537"/>
                <a:gd name="connsiteX21" fmla="*/ 2292 w 10000"/>
                <a:gd name="connsiteY21" fmla="*/ 7504 h 9537"/>
                <a:gd name="connsiteX22" fmla="*/ 2016 w 10000"/>
                <a:gd name="connsiteY22" fmla="*/ 8757 h 9537"/>
                <a:gd name="connsiteX23" fmla="*/ 1699 w 10000"/>
                <a:gd name="connsiteY23" fmla="*/ 9149 h 9537"/>
                <a:gd name="connsiteX24" fmla="*/ 1621 w 10000"/>
                <a:gd name="connsiteY24" fmla="*/ 9494 h 9537"/>
                <a:gd name="connsiteX25" fmla="*/ 0 w 10000"/>
                <a:gd name="connsiteY25" fmla="*/ 9537 h 9537"/>
                <a:gd name="connsiteX26" fmla="*/ 0 w 10000"/>
                <a:gd name="connsiteY26" fmla="*/ 9537 h 9537"/>
                <a:gd name="connsiteX27" fmla="*/ 39 w 10000"/>
                <a:gd name="connsiteY27" fmla="*/ 9149 h 9537"/>
                <a:gd name="connsiteX28" fmla="*/ 317 w 10000"/>
                <a:gd name="connsiteY28" fmla="*/ 8888 h 9537"/>
                <a:gd name="connsiteX29" fmla="*/ 553 w 10000"/>
                <a:gd name="connsiteY29" fmla="*/ 8411 h 9537"/>
                <a:gd name="connsiteX30" fmla="*/ 514 w 10000"/>
                <a:gd name="connsiteY30" fmla="*/ 8109 h 9537"/>
                <a:gd name="connsiteX31" fmla="*/ 790 w 10000"/>
                <a:gd name="connsiteY31" fmla="*/ 7459 h 9537"/>
                <a:gd name="connsiteX32" fmla="*/ 1185 w 10000"/>
                <a:gd name="connsiteY32" fmla="*/ 6895 h 9537"/>
                <a:gd name="connsiteX33" fmla="*/ 1463 w 10000"/>
                <a:gd name="connsiteY33" fmla="*/ 6766 h 9537"/>
                <a:gd name="connsiteX34" fmla="*/ 1660 w 10000"/>
                <a:gd name="connsiteY34" fmla="*/ 6247 h 9537"/>
                <a:gd name="connsiteX35" fmla="*/ 1660 w 10000"/>
                <a:gd name="connsiteY35" fmla="*/ 5771 h 9537"/>
                <a:gd name="connsiteX36" fmla="*/ 1936 w 10000"/>
                <a:gd name="connsiteY36" fmla="*/ 5209 h 9537"/>
                <a:gd name="connsiteX37" fmla="*/ 2411 w 10000"/>
                <a:gd name="connsiteY37" fmla="*/ 4864 h 9537"/>
                <a:gd name="connsiteX38" fmla="*/ 2886 w 10000"/>
                <a:gd name="connsiteY38" fmla="*/ 3952 h 9537"/>
                <a:gd name="connsiteX39" fmla="*/ 2924 w 10000"/>
                <a:gd name="connsiteY39" fmla="*/ 3952 h 9537"/>
                <a:gd name="connsiteX40" fmla="*/ 3281 w 10000"/>
                <a:gd name="connsiteY40" fmla="*/ 3608 h 9537"/>
                <a:gd name="connsiteX41" fmla="*/ 3913 w 10000"/>
                <a:gd name="connsiteY41" fmla="*/ 3520 h 9537"/>
                <a:gd name="connsiteX42" fmla="*/ 4505 w 10000"/>
                <a:gd name="connsiteY42" fmla="*/ 2913 h 9537"/>
                <a:gd name="connsiteX43" fmla="*/ 4861 w 10000"/>
                <a:gd name="connsiteY43" fmla="*/ 2655 h 9537"/>
                <a:gd name="connsiteX44" fmla="*/ 5454 w 10000"/>
                <a:gd name="connsiteY44" fmla="*/ 1918 h 9537"/>
                <a:gd name="connsiteX45" fmla="*/ 5297 w 10000"/>
                <a:gd name="connsiteY45" fmla="*/ 794 h 9537"/>
                <a:gd name="connsiteX46" fmla="*/ 5573 w 10000"/>
                <a:gd name="connsiteY46" fmla="*/ 13 h 9537"/>
                <a:gd name="connsiteX0" fmla="*/ 5297 w 10000"/>
                <a:gd name="connsiteY0" fmla="*/ 502 h 9669"/>
                <a:gd name="connsiteX1" fmla="*/ 10000 w 10000"/>
                <a:gd name="connsiteY1" fmla="*/ 0 h 9669"/>
                <a:gd name="connsiteX2" fmla="*/ 9565 w 10000"/>
                <a:gd name="connsiteY2" fmla="*/ 46 h 9669"/>
                <a:gd name="connsiteX3" fmla="*/ 9565 w 10000"/>
                <a:gd name="connsiteY3" fmla="*/ 773 h 9669"/>
                <a:gd name="connsiteX4" fmla="*/ 8735 w 10000"/>
                <a:gd name="connsiteY4" fmla="*/ 1137 h 9669"/>
                <a:gd name="connsiteX5" fmla="*/ 8458 w 10000"/>
                <a:gd name="connsiteY5" fmla="*/ 1590 h 9669"/>
                <a:gd name="connsiteX6" fmla="*/ 7906 w 10000"/>
                <a:gd name="connsiteY6" fmla="*/ 1862 h 9669"/>
                <a:gd name="connsiteX7" fmla="*/ 7193 w 10000"/>
                <a:gd name="connsiteY7" fmla="*/ 1998 h 9669"/>
                <a:gd name="connsiteX8" fmla="*/ 6048 w 10000"/>
                <a:gd name="connsiteY8" fmla="*/ 2680 h 9669"/>
                <a:gd name="connsiteX9" fmla="*/ 6048 w 10000"/>
                <a:gd name="connsiteY9" fmla="*/ 3813 h 9669"/>
                <a:gd name="connsiteX10" fmla="*/ 5928 w 10000"/>
                <a:gd name="connsiteY10" fmla="*/ 3813 h 9669"/>
                <a:gd name="connsiteX11" fmla="*/ 5928 w 10000"/>
                <a:gd name="connsiteY11" fmla="*/ 3813 h 9669"/>
                <a:gd name="connsiteX12" fmla="*/ 5928 w 10000"/>
                <a:gd name="connsiteY12" fmla="*/ 4313 h 9669"/>
                <a:gd name="connsiteX13" fmla="*/ 5494 w 10000"/>
                <a:gd name="connsiteY13" fmla="*/ 4357 h 9669"/>
                <a:gd name="connsiteX14" fmla="*/ 5256 w 10000"/>
                <a:gd name="connsiteY14" fmla="*/ 4540 h 9669"/>
                <a:gd name="connsiteX15" fmla="*/ 4940 w 10000"/>
                <a:gd name="connsiteY15" fmla="*/ 4540 h 9669"/>
                <a:gd name="connsiteX16" fmla="*/ 4703 w 10000"/>
                <a:gd name="connsiteY16" fmla="*/ 4449 h 9669"/>
                <a:gd name="connsiteX17" fmla="*/ 4110 w 10000"/>
                <a:gd name="connsiteY17" fmla="*/ 4540 h 9669"/>
                <a:gd name="connsiteX18" fmla="*/ 3874 w 10000"/>
                <a:gd name="connsiteY18" fmla="*/ 5264 h 9669"/>
                <a:gd name="connsiteX19" fmla="*/ 3637 w 10000"/>
                <a:gd name="connsiteY19" fmla="*/ 5356 h 9669"/>
                <a:gd name="connsiteX20" fmla="*/ 3281 w 10000"/>
                <a:gd name="connsiteY20" fmla="*/ 6537 h 9669"/>
                <a:gd name="connsiteX21" fmla="*/ 2292 w 10000"/>
                <a:gd name="connsiteY21" fmla="*/ 7537 h 9669"/>
                <a:gd name="connsiteX22" fmla="*/ 2016 w 10000"/>
                <a:gd name="connsiteY22" fmla="*/ 8851 h 9669"/>
                <a:gd name="connsiteX23" fmla="*/ 1699 w 10000"/>
                <a:gd name="connsiteY23" fmla="*/ 9262 h 9669"/>
                <a:gd name="connsiteX24" fmla="*/ 1621 w 10000"/>
                <a:gd name="connsiteY24" fmla="*/ 9624 h 9669"/>
                <a:gd name="connsiteX25" fmla="*/ 0 w 10000"/>
                <a:gd name="connsiteY25" fmla="*/ 9669 h 9669"/>
                <a:gd name="connsiteX26" fmla="*/ 0 w 10000"/>
                <a:gd name="connsiteY26" fmla="*/ 9669 h 9669"/>
                <a:gd name="connsiteX27" fmla="*/ 39 w 10000"/>
                <a:gd name="connsiteY27" fmla="*/ 9262 h 9669"/>
                <a:gd name="connsiteX28" fmla="*/ 317 w 10000"/>
                <a:gd name="connsiteY28" fmla="*/ 8988 h 9669"/>
                <a:gd name="connsiteX29" fmla="*/ 553 w 10000"/>
                <a:gd name="connsiteY29" fmla="*/ 8488 h 9669"/>
                <a:gd name="connsiteX30" fmla="*/ 514 w 10000"/>
                <a:gd name="connsiteY30" fmla="*/ 8172 h 9669"/>
                <a:gd name="connsiteX31" fmla="*/ 790 w 10000"/>
                <a:gd name="connsiteY31" fmla="*/ 7490 h 9669"/>
                <a:gd name="connsiteX32" fmla="*/ 1185 w 10000"/>
                <a:gd name="connsiteY32" fmla="*/ 6899 h 9669"/>
                <a:gd name="connsiteX33" fmla="*/ 1463 w 10000"/>
                <a:gd name="connsiteY33" fmla="*/ 6763 h 9669"/>
                <a:gd name="connsiteX34" fmla="*/ 1660 w 10000"/>
                <a:gd name="connsiteY34" fmla="*/ 6219 h 9669"/>
                <a:gd name="connsiteX35" fmla="*/ 1660 w 10000"/>
                <a:gd name="connsiteY35" fmla="*/ 5720 h 9669"/>
                <a:gd name="connsiteX36" fmla="*/ 1936 w 10000"/>
                <a:gd name="connsiteY36" fmla="*/ 5131 h 9669"/>
                <a:gd name="connsiteX37" fmla="*/ 2411 w 10000"/>
                <a:gd name="connsiteY37" fmla="*/ 4769 h 9669"/>
                <a:gd name="connsiteX38" fmla="*/ 2886 w 10000"/>
                <a:gd name="connsiteY38" fmla="*/ 3813 h 9669"/>
                <a:gd name="connsiteX39" fmla="*/ 2924 w 10000"/>
                <a:gd name="connsiteY39" fmla="*/ 3813 h 9669"/>
                <a:gd name="connsiteX40" fmla="*/ 3281 w 10000"/>
                <a:gd name="connsiteY40" fmla="*/ 3452 h 9669"/>
                <a:gd name="connsiteX41" fmla="*/ 3913 w 10000"/>
                <a:gd name="connsiteY41" fmla="*/ 3360 h 9669"/>
                <a:gd name="connsiteX42" fmla="*/ 4505 w 10000"/>
                <a:gd name="connsiteY42" fmla="*/ 2723 h 9669"/>
                <a:gd name="connsiteX43" fmla="*/ 4861 w 10000"/>
                <a:gd name="connsiteY43" fmla="*/ 2453 h 9669"/>
                <a:gd name="connsiteX44" fmla="*/ 5454 w 10000"/>
                <a:gd name="connsiteY44" fmla="*/ 1680 h 9669"/>
                <a:gd name="connsiteX45" fmla="*/ 5297 w 10000"/>
                <a:gd name="connsiteY45" fmla="*/ 502 h 9669"/>
                <a:gd name="connsiteX0" fmla="*/ 5297 w 10000"/>
                <a:gd name="connsiteY0" fmla="*/ 519 h 10000"/>
                <a:gd name="connsiteX1" fmla="*/ 10000 w 10000"/>
                <a:gd name="connsiteY1" fmla="*/ 0 h 10000"/>
                <a:gd name="connsiteX2" fmla="*/ 9565 w 10000"/>
                <a:gd name="connsiteY2" fmla="*/ 799 h 10000"/>
                <a:gd name="connsiteX3" fmla="*/ 8735 w 10000"/>
                <a:gd name="connsiteY3" fmla="*/ 1176 h 10000"/>
                <a:gd name="connsiteX4" fmla="*/ 8458 w 10000"/>
                <a:gd name="connsiteY4" fmla="*/ 1644 h 10000"/>
                <a:gd name="connsiteX5" fmla="*/ 7906 w 10000"/>
                <a:gd name="connsiteY5" fmla="*/ 1926 h 10000"/>
                <a:gd name="connsiteX6" fmla="*/ 7193 w 10000"/>
                <a:gd name="connsiteY6" fmla="*/ 2066 h 10000"/>
                <a:gd name="connsiteX7" fmla="*/ 6048 w 10000"/>
                <a:gd name="connsiteY7" fmla="*/ 2772 h 10000"/>
                <a:gd name="connsiteX8" fmla="*/ 6048 w 10000"/>
                <a:gd name="connsiteY8" fmla="*/ 3944 h 10000"/>
                <a:gd name="connsiteX9" fmla="*/ 5928 w 10000"/>
                <a:gd name="connsiteY9" fmla="*/ 3944 h 10000"/>
                <a:gd name="connsiteX10" fmla="*/ 5928 w 10000"/>
                <a:gd name="connsiteY10" fmla="*/ 3944 h 10000"/>
                <a:gd name="connsiteX11" fmla="*/ 5928 w 10000"/>
                <a:gd name="connsiteY11" fmla="*/ 4461 h 10000"/>
                <a:gd name="connsiteX12" fmla="*/ 5494 w 10000"/>
                <a:gd name="connsiteY12" fmla="*/ 4506 h 10000"/>
                <a:gd name="connsiteX13" fmla="*/ 5256 w 10000"/>
                <a:gd name="connsiteY13" fmla="*/ 4695 h 10000"/>
                <a:gd name="connsiteX14" fmla="*/ 4940 w 10000"/>
                <a:gd name="connsiteY14" fmla="*/ 4695 h 10000"/>
                <a:gd name="connsiteX15" fmla="*/ 4703 w 10000"/>
                <a:gd name="connsiteY15" fmla="*/ 4601 h 10000"/>
                <a:gd name="connsiteX16" fmla="*/ 4110 w 10000"/>
                <a:gd name="connsiteY16" fmla="*/ 4695 h 10000"/>
                <a:gd name="connsiteX17" fmla="*/ 3874 w 10000"/>
                <a:gd name="connsiteY17" fmla="*/ 5444 h 10000"/>
                <a:gd name="connsiteX18" fmla="*/ 3637 w 10000"/>
                <a:gd name="connsiteY18" fmla="*/ 5539 h 10000"/>
                <a:gd name="connsiteX19" fmla="*/ 3281 w 10000"/>
                <a:gd name="connsiteY19" fmla="*/ 6761 h 10000"/>
                <a:gd name="connsiteX20" fmla="*/ 2292 w 10000"/>
                <a:gd name="connsiteY20" fmla="*/ 7795 h 10000"/>
                <a:gd name="connsiteX21" fmla="*/ 2016 w 10000"/>
                <a:gd name="connsiteY21" fmla="*/ 9154 h 10000"/>
                <a:gd name="connsiteX22" fmla="*/ 1699 w 10000"/>
                <a:gd name="connsiteY22" fmla="*/ 9579 h 10000"/>
                <a:gd name="connsiteX23" fmla="*/ 1621 w 10000"/>
                <a:gd name="connsiteY23" fmla="*/ 9953 h 10000"/>
                <a:gd name="connsiteX24" fmla="*/ 0 w 10000"/>
                <a:gd name="connsiteY24" fmla="*/ 10000 h 10000"/>
                <a:gd name="connsiteX25" fmla="*/ 0 w 10000"/>
                <a:gd name="connsiteY25" fmla="*/ 10000 h 10000"/>
                <a:gd name="connsiteX26" fmla="*/ 39 w 10000"/>
                <a:gd name="connsiteY26" fmla="*/ 9579 h 10000"/>
                <a:gd name="connsiteX27" fmla="*/ 317 w 10000"/>
                <a:gd name="connsiteY27" fmla="*/ 9296 h 10000"/>
                <a:gd name="connsiteX28" fmla="*/ 553 w 10000"/>
                <a:gd name="connsiteY28" fmla="*/ 8779 h 10000"/>
                <a:gd name="connsiteX29" fmla="*/ 514 w 10000"/>
                <a:gd name="connsiteY29" fmla="*/ 8452 h 10000"/>
                <a:gd name="connsiteX30" fmla="*/ 790 w 10000"/>
                <a:gd name="connsiteY30" fmla="*/ 7746 h 10000"/>
                <a:gd name="connsiteX31" fmla="*/ 1185 w 10000"/>
                <a:gd name="connsiteY31" fmla="*/ 7135 h 10000"/>
                <a:gd name="connsiteX32" fmla="*/ 1463 w 10000"/>
                <a:gd name="connsiteY32" fmla="*/ 6995 h 10000"/>
                <a:gd name="connsiteX33" fmla="*/ 1660 w 10000"/>
                <a:gd name="connsiteY33" fmla="*/ 6432 h 10000"/>
                <a:gd name="connsiteX34" fmla="*/ 1660 w 10000"/>
                <a:gd name="connsiteY34" fmla="*/ 5916 h 10000"/>
                <a:gd name="connsiteX35" fmla="*/ 1936 w 10000"/>
                <a:gd name="connsiteY35" fmla="*/ 5307 h 10000"/>
                <a:gd name="connsiteX36" fmla="*/ 2411 w 10000"/>
                <a:gd name="connsiteY36" fmla="*/ 4932 h 10000"/>
                <a:gd name="connsiteX37" fmla="*/ 2886 w 10000"/>
                <a:gd name="connsiteY37" fmla="*/ 3944 h 10000"/>
                <a:gd name="connsiteX38" fmla="*/ 2924 w 10000"/>
                <a:gd name="connsiteY38" fmla="*/ 3944 h 10000"/>
                <a:gd name="connsiteX39" fmla="*/ 3281 w 10000"/>
                <a:gd name="connsiteY39" fmla="*/ 3570 h 10000"/>
                <a:gd name="connsiteX40" fmla="*/ 3913 w 10000"/>
                <a:gd name="connsiteY40" fmla="*/ 3475 h 10000"/>
                <a:gd name="connsiteX41" fmla="*/ 4505 w 10000"/>
                <a:gd name="connsiteY41" fmla="*/ 2816 h 10000"/>
                <a:gd name="connsiteX42" fmla="*/ 4861 w 10000"/>
                <a:gd name="connsiteY42" fmla="*/ 2537 h 10000"/>
                <a:gd name="connsiteX43" fmla="*/ 5454 w 10000"/>
                <a:gd name="connsiteY43" fmla="*/ 1738 h 10000"/>
                <a:gd name="connsiteX44" fmla="*/ 5297 w 10000"/>
                <a:gd name="connsiteY44" fmla="*/ 519 h 10000"/>
                <a:gd name="connsiteX0" fmla="*/ 5297 w 9565"/>
                <a:gd name="connsiteY0" fmla="*/ 42 h 9523"/>
                <a:gd name="connsiteX1" fmla="*/ 9565 w 9565"/>
                <a:gd name="connsiteY1" fmla="*/ 322 h 9523"/>
                <a:gd name="connsiteX2" fmla="*/ 8735 w 9565"/>
                <a:gd name="connsiteY2" fmla="*/ 699 h 9523"/>
                <a:gd name="connsiteX3" fmla="*/ 8458 w 9565"/>
                <a:gd name="connsiteY3" fmla="*/ 1167 h 9523"/>
                <a:gd name="connsiteX4" fmla="*/ 7906 w 9565"/>
                <a:gd name="connsiteY4" fmla="*/ 1449 h 9523"/>
                <a:gd name="connsiteX5" fmla="*/ 7193 w 9565"/>
                <a:gd name="connsiteY5" fmla="*/ 1589 h 9523"/>
                <a:gd name="connsiteX6" fmla="*/ 6048 w 9565"/>
                <a:gd name="connsiteY6" fmla="*/ 2295 h 9523"/>
                <a:gd name="connsiteX7" fmla="*/ 6048 w 9565"/>
                <a:gd name="connsiteY7" fmla="*/ 3467 h 9523"/>
                <a:gd name="connsiteX8" fmla="*/ 5928 w 9565"/>
                <a:gd name="connsiteY8" fmla="*/ 3467 h 9523"/>
                <a:gd name="connsiteX9" fmla="*/ 5928 w 9565"/>
                <a:gd name="connsiteY9" fmla="*/ 3467 h 9523"/>
                <a:gd name="connsiteX10" fmla="*/ 5928 w 9565"/>
                <a:gd name="connsiteY10" fmla="*/ 3984 h 9523"/>
                <a:gd name="connsiteX11" fmla="*/ 5494 w 9565"/>
                <a:gd name="connsiteY11" fmla="*/ 4029 h 9523"/>
                <a:gd name="connsiteX12" fmla="*/ 5256 w 9565"/>
                <a:gd name="connsiteY12" fmla="*/ 4218 h 9523"/>
                <a:gd name="connsiteX13" fmla="*/ 4940 w 9565"/>
                <a:gd name="connsiteY13" fmla="*/ 4218 h 9523"/>
                <a:gd name="connsiteX14" fmla="*/ 4703 w 9565"/>
                <a:gd name="connsiteY14" fmla="*/ 4124 h 9523"/>
                <a:gd name="connsiteX15" fmla="*/ 4110 w 9565"/>
                <a:gd name="connsiteY15" fmla="*/ 4218 h 9523"/>
                <a:gd name="connsiteX16" fmla="*/ 3874 w 9565"/>
                <a:gd name="connsiteY16" fmla="*/ 4967 h 9523"/>
                <a:gd name="connsiteX17" fmla="*/ 3637 w 9565"/>
                <a:gd name="connsiteY17" fmla="*/ 5062 h 9523"/>
                <a:gd name="connsiteX18" fmla="*/ 3281 w 9565"/>
                <a:gd name="connsiteY18" fmla="*/ 6284 h 9523"/>
                <a:gd name="connsiteX19" fmla="*/ 2292 w 9565"/>
                <a:gd name="connsiteY19" fmla="*/ 7318 h 9523"/>
                <a:gd name="connsiteX20" fmla="*/ 2016 w 9565"/>
                <a:gd name="connsiteY20" fmla="*/ 8677 h 9523"/>
                <a:gd name="connsiteX21" fmla="*/ 1699 w 9565"/>
                <a:gd name="connsiteY21" fmla="*/ 9102 h 9523"/>
                <a:gd name="connsiteX22" fmla="*/ 1621 w 9565"/>
                <a:gd name="connsiteY22" fmla="*/ 9476 h 9523"/>
                <a:gd name="connsiteX23" fmla="*/ 0 w 9565"/>
                <a:gd name="connsiteY23" fmla="*/ 9523 h 9523"/>
                <a:gd name="connsiteX24" fmla="*/ 0 w 9565"/>
                <a:gd name="connsiteY24" fmla="*/ 9523 h 9523"/>
                <a:gd name="connsiteX25" fmla="*/ 39 w 9565"/>
                <a:gd name="connsiteY25" fmla="*/ 9102 h 9523"/>
                <a:gd name="connsiteX26" fmla="*/ 317 w 9565"/>
                <a:gd name="connsiteY26" fmla="*/ 8819 h 9523"/>
                <a:gd name="connsiteX27" fmla="*/ 553 w 9565"/>
                <a:gd name="connsiteY27" fmla="*/ 8302 h 9523"/>
                <a:gd name="connsiteX28" fmla="*/ 514 w 9565"/>
                <a:gd name="connsiteY28" fmla="*/ 7975 h 9523"/>
                <a:gd name="connsiteX29" fmla="*/ 790 w 9565"/>
                <a:gd name="connsiteY29" fmla="*/ 7269 h 9523"/>
                <a:gd name="connsiteX30" fmla="*/ 1185 w 9565"/>
                <a:gd name="connsiteY30" fmla="*/ 6658 h 9523"/>
                <a:gd name="connsiteX31" fmla="*/ 1463 w 9565"/>
                <a:gd name="connsiteY31" fmla="*/ 6518 h 9523"/>
                <a:gd name="connsiteX32" fmla="*/ 1660 w 9565"/>
                <a:gd name="connsiteY32" fmla="*/ 5955 h 9523"/>
                <a:gd name="connsiteX33" fmla="*/ 1660 w 9565"/>
                <a:gd name="connsiteY33" fmla="*/ 5439 h 9523"/>
                <a:gd name="connsiteX34" fmla="*/ 1936 w 9565"/>
                <a:gd name="connsiteY34" fmla="*/ 4830 h 9523"/>
                <a:gd name="connsiteX35" fmla="*/ 2411 w 9565"/>
                <a:gd name="connsiteY35" fmla="*/ 4455 h 9523"/>
                <a:gd name="connsiteX36" fmla="*/ 2886 w 9565"/>
                <a:gd name="connsiteY36" fmla="*/ 3467 h 9523"/>
                <a:gd name="connsiteX37" fmla="*/ 2924 w 9565"/>
                <a:gd name="connsiteY37" fmla="*/ 3467 h 9523"/>
                <a:gd name="connsiteX38" fmla="*/ 3281 w 9565"/>
                <a:gd name="connsiteY38" fmla="*/ 3093 h 9523"/>
                <a:gd name="connsiteX39" fmla="*/ 3913 w 9565"/>
                <a:gd name="connsiteY39" fmla="*/ 2998 h 9523"/>
                <a:gd name="connsiteX40" fmla="*/ 4505 w 9565"/>
                <a:gd name="connsiteY40" fmla="*/ 2339 h 9523"/>
                <a:gd name="connsiteX41" fmla="*/ 4861 w 9565"/>
                <a:gd name="connsiteY41" fmla="*/ 2060 h 9523"/>
                <a:gd name="connsiteX42" fmla="*/ 5454 w 9565"/>
                <a:gd name="connsiteY42" fmla="*/ 1261 h 9523"/>
                <a:gd name="connsiteX43" fmla="*/ 5297 w 9565"/>
                <a:gd name="connsiteY43" fmla="*/ 42 h 9523"/>
                <a:gd name="connsiteX0" fmla="*/ 5538 w 9132"/>
                <a:gd name="connsiteY0" fmla="*/ 11 h 9967"/>
                <a:gd name="connsiteX1" fmla="*/ 9132 w 9132"/>
                <a:gd name="connsiteY1" fmla="*/ 701 h 9967"/>
                <a:gd name="connsiteX2" fmla="*/ 8843 w 9132"/>
                <a:gd name="connsiteY2" fmla="*/ 1192 h 9967"/>
                <a:gd name="connsiteX3" fmla="*/ 8266 w 9132"/>
                <a:gd name="connsiteY3" fmla="*/ 1489 h 9967"/>
                <a:gd name="connsiteX4" fmla="*/ 7520 w 9132"/>
                <a:gd name="connsiteY4" fmla="*/ 1636 h 9967"/>
                <a:gd name="connsiteX5" fmla="*/ 6323 w 9132"/>
                <a:gd name="connsiteY5" fmla="*/ 2377 h 9967"/>
                <a:gd name="connsiteX6" fmla="*/ 6323 w 9132"/>
                <a:gd name="connsiteY6" fmla="*/ 3608 h 9967"/>
                <a:gd name="connsiteX7" fmla="*/ 6198 w 9132"/>
                <a:gd name="connsiteY7" fmla="*/ 3608 h 9967"/>
                <a:gd name="connsiteX8" fmla="*/ 6198 w 9132"/>
                <a:gd name="connsiteY8" fmla="*/ 3608 h 9967"/>
                <a:gd name="connsiteX9" fmla="*/ 6198 w 9132"/>
                <a:gd name="connsiteY9" fmla="*/ 4151 h 9967"/>
                <a:gd name="connsiteX10" fmla="*/ 5744 w 9132"/>
                <a:gd name="connsiteY10" fmla="*/ 4198 h 9967"/>
                <a:gd name="connsiteX11" fmla="*/ 5495 w 9132"/>
                <a:gd name="connsiteY11" fmla="*/ 4396 h 9967"/>
                <a:gd name="connsiteX12" fmla="*/ 5165 w 9132"/>
                <a:gd name="connsiteY12" fmla="*/ 4396 h 9967"/>
                <a:gd name="connsiteX13" fmla="*/ 4917 w 9132"/>
                <a:gd name="connsiteY13" fmla="*/ 4298 h 9967"/>
                <a:gd name="connsiteX14" fmla="*/ 4297 w 9132"/>
                <a:gd name="connsiteY14" fmla="*/ 4396 h 9967"/>
                <a:gd name="connsiteX15" fmla="*/ 4050 w 9132"/>
                <a:gd name="connsiteY15" fmla="*/ 5183 h 9967"/>
                <a:gd name="connsiteX16" fmla="*/ 3802 w 9132"/>
                <a:gd name="connsiteY16" fmla="*/ 5283 h 9967"/>
                <a:gd name="connsiteX17" fmla="*/ 3430 w 9132"/>
                <a:gd name="connsiteY17" fmla="*/ 6566 h 9967"/>
                <a:gd name="connsiteX18" fmla="*/ 2396 w 9132"/>
                <a:gd name="connsiteY18" fmla="*/ 7652 h 9967"/>
                <a:gd name="connsiteX19" fmla="*/ 2108 w 9132"/>
                <a:gd name="connsiteY19" fmla="*/ 9079 h 9967"/>
                <a:gd name="connsiteX20" fmla="*/ 1776 w 9132"/>
                <a:gd name="connsiteY20" fmla="*/ 9525 h 9967"/>
                <a:gd name="connsiteX21" fmla="*/ 1695 w 9132"/>
                <a:gd name="connsiteY21" fmla="*/ 9918 h 9967"/>
                <a:gd name="connsiteX22" fmla="*/ 0 w 9132"/>
                <a:gd name="connsiteY22" fmla="*/ 9967 h 9967"/>
                <a:gd name="connsiteX23" fmla="*/ 0 w 9132"/>
                <a:gd name="connsiteY23" fmla="*/ 9967 h 9967"/>
                <a:gd name="connsiteX24" fmla="*/ 41 w 9132"/>
                <a:gd name="connsiteY24" fmla="*/ 9525 h 9967"/>
                <a:gd name="connsiteX25" fmla="*/ 331 w 9132"/>
                <a:gd name="connsiteY25" fmla="*/ 9228 h 9967"/>
                <a:gd name="connsiteX26" fmla="*/ 578 w 9132"/>
                <a:gd name="connsiteY26" fmla="*/ 8685 h 9967"/>
                <a:gd name="connsiteX27" fmla="*/ 537 w 9132"/>
                <a:gd name="connsiteY27" fmla="*/ 8341 h 9967"/>
                <a:gd name="connsiteX28" fmla="*/ 826 w 9132"/>
                <a:gd name="connsiteY28" fmla="*/ 7600 h 9967"/>
                <a:gd name="connsiteX29" fmla="*/ 1239 w 9132"/>
                <a:gd name="connsiteY29" fmla="*/ 6958 h 9967"/>
                <a:gd name="connsiteX30" fmla="*/ 1530 w 9132"/>
                <a:gd name="connsiteY30" fmla="*/ 6811 h 9967"/>
                <a:gd name="connsiteX31" fmla="*/ 1735 w 9132"/>
                <a:gd name="connsiteY31" fmla="*/ 6220 h 9967"/>
                <a:gd name="connsiteX32" fmla="*/ 1735 w 9132"/>
                <a:gd name="connsiteY32" fmla="*/ 5678 h 9967"/>
                <a:gd name="connsiteX33" fmla="*/ 2024 w 9132"/>
                <a:gd name="connsiteY33" fmla="*/ 5039 h 9967"/>
                <a:gd name="connsiteX34" fmla="*/ 2521 w 9132"/>
                <a:gd name="connsiteY34" fmla="*/ 4645 h 9967"/>
                <a:gd name="connsiteX35" fmla="*/ 3017 w 9132"/>
                <a:gd name="connsiteY35" fmla="*/ 3608 h 9967"/>
                <a:gd name="connsiteX36" fmla="*/ 3057 w 9132"/>
                <a:gd name="connsiteY36" fmla="*/ 3608 h 9967"/>
                <a:gd name="connsiteX37" fmla="*/ 3430 w 9132"/>
                <a:gd name="connsiteY37" fmla="*/ 3215 h 9967"/>
                <a:gd name="connsiteX38" fmla="*/ 4091 w 9132"/>
                <a:gd name="connsiteY38" fmla="*/ 3115 h 9967"/>
                <a:gd name="connsiteX39" fmla="*/ 4710 w 9132"/>
                <a:gd name="connsiteY39" fmla="*/ 2423 h 9967"/>
                <a:gd name="connsiteX40" fmla="*/ 5082 w 9132"/>
                <a:gd name="connsiteY40" fmla="*/ 2130 h 9967"/>
                <a:gd name="connsiteX41" fmla="*/ 5702 w 9132"/>
                <a:gd name="connsiteY41" fmla="*/ 1291 h 9967"/>
                <a:gd name="connsiteX42" fmla="*/ 5538 w 9132"/>
                <a:gd name="connsiteY42" fmla="*/ 11 h 9967"/>
                <a:gd name="connsiteX0" fmla="*/ 6244 w 10000"/>
                <a:gd name="connsiteY0" fmla="*/ 592 h 9297"/>
                <a:gd name="connsiteX1" fmla="*/ 10000 w 10000"/>
                <a:gd name="connsiteY1" fmla="*/ 0 h 9297"/>
                <a:gd name="connsiteX2" fmla="*/ 9684 w 10000"/>
                <a:gd name="connsiteY2" fmla="*/ 493 h 9297"/>
                <a:gd name="connsiteX3" fmla="*/ 9052 w 10000"/>
                <a:gd name="connsiteY3" fmla="*/ 791 h 9297"/>
                <a:gd name="connsiteX4" fmla="*/ 8235 w 10000"/>
                <a:gd name="connsiteY4" fmla="*/ 938 h 9297"/>
                <a:gd name="connsiteX5" fmla="*/ 6924 w 10000"/>
                <a:gd name="connsiteY5" fmla="*/ 1682 h 9297"/>
                <a:gd name="connsiteX6" fmla="*/ 6924 w 10000"/>
                <a:gd name="connsiteY6" fmla="*/ 2917 h 9297"/>
                <a:gd name="connsiteX7" fmla="*/ 6787 w 10000"/>
                <a:gd name="connsiteY7" fmla="*/ 2917 h 9297"/>
                <a:gd name="connsiteX8" fmla="*/ 6787 w 10000"/>
                <a:gd name="connsiteY8" fmla="*/ 2917 h 9297"/>
                <a:gd name="connsiteX9" fmla="*/ 6787 w 10000"/>
                <a:gd name="connsiteY9" fmla="*/ 3462 h 9297"/>
                <a:gd name="connsiteX10" fmla="*/ 6290 w 10000"/>
                <a:gd name="connsiteY10" fmla="*/ 3509 h 9297"/>
                <a:gd name="connsiteX11" fmla="*/ 6017 w 10000"/>
                <a:gd name="connsiteY11" fmla="*/ 3708 h 9297"/>
                <a:gd name="connsiteX12" fmla="*/ 5656 w 10000"/>
                <a:gd name="connsiteY12" fmla="*/ 3708 h 9297"/>
                <a:gd name="connsiteX13" fmla="*/ 5384 w 10000"/>
                <a:gd name="connsiteY13" fmla="*/ 3609 h 9297"/>
                <a:gd name="connsiteX14" fmla="*/ 4705 w 10000"/>
                <a:gd name="connsiteY14" fmla="*/ 3708 h 9297"/>
                <a:gd name="connsiteX15" fmla="*/ 4435 w 10000"/>
                <a:gd name="connsiteY15" fmla="*/ 4497 h 9297"/>
                <a:gd name="connsiteX16" fmla="*/ 4163 w 10000"/>
                <a:gd name="connsiteY16" fmla="*/ 4597 h 9297"/>
                <a:gd name="connsiteX17" fmla="*/ 3756 w 10000"/>
                <a:gd name="connsiteY17" fmla="*/ 5885 h 9297"/>
                <a:gd name="connsiteX18" fmla="*/ 2624 w 10000"/>
                <a:gd name="connsiteY18" fmla="*/ 6974 h 9297"/>
                <a:gd name="connsiteX19" fmla="*/ 2308 w 10000"/>
                <a:gd name="connsiteY19" fmla="*/ 8406 h 9297"/>
                <a:gd name="connsiteX20" fmla="*/ 1945 w 10000"/>
                <a:gd name="connsiteY20" fmla="*/ 8854 h 9297"/>
                <a:gd name="connsiteX21" fmla="*/ 1856 w 10000"/>
                <a:gd name="connsiteY21" fmla="*/ 9248 h 9297"/>
                <a:gd name="connsiteX22" fmla="*/ 0 w 10000"/>
                <a:gd name="connsiteY22" fmla="*/ 9297 h 9297"/>
                <a:gd name="connsiteX23" fmla="*/ 0 w 10000"/>
                <a:gd name="connsiteY23" fmla="*/ 9297 h 9297"/>
                <a:gd name="connsiteX24" fmla="*/ 45 w 10000"/>
                <a:gd name="connsiteY24" fmla="*/ 8854 h 9297"/>
                <a:gd name="connsiteX25" fmla="*/ 362 w 10000"/>
                <a:gd name="connsiteY25" fmla="*/ 8556 h 9297"/>
                <a:gd name="connsiteX26" fmla="*/ 633 w 10000"/>
                <a:gd name="connsiteY26" fmla="*/ 8011 h 9297"/>
                <a:gd name="connsiteX27" fmla="*/ 588 w 10000"/>
                <a:gd name="connsiteY27" fmla="*/ 7666 h 9297"/>
                <a:gd name="connsiteX28" fmla="*/ 905 w 10000"/>
                <a:gd name="connsiteY28" fmla="*/ 6922 h 9297"/>
                <a:gd name="connsiteX29" fmla="*/ 1357 w 10000"/>
                <a:gd name="connsiteY29" fmla="*/ 6278 h 9297"/>
                <a:gd name="connsiteX30" fmla="*/ 1675 w 10000"/>
                <a:gd name="connsiteY30" fmla="*/ 6131 h 9297"/>
                <a:gd name="connsiteX31" fmla="*/ 1900 w 10000"/>
                <a:gd name="connsiteY31" fmla="*/ 5538 h 9297"/>
                <a:gd name="connsiteX32" fmla="*/ 1900 w 10000"/>
                <a:gd name="connsiteY32" fmla="*/ 4994 h 9297"/>
                <a:gd name="connsiteX33" fmla="*/ 2216 w 10000"/>
                <a:gd name="connsiteY33" fmla="*/ 4353 h 9297"/>
                <a:gd name="connsiteX34" fmla="*/ 2761 w 10000"/>
                <a:gd name="connsiteY34" fmla="*/ 3957 h 9297"/>
                <a:gd name="connsiteX35" fmla="*/ 3304 w 10000"/>
                <a:gd name="connsiteY35" fmla="*/ 2917 h 9297"/>
                <a:gd name="connsiteX36" fmla="*/ 3348 w 10000"/>
                <a:gd name="connsiteY36" fmla="*/ 2917 h 9297"/>
                <a:gd name="connsiteX37" fmla="*/ 3756 w 10000"/>
                <a:gd name="connsiteY37" fmla="*/ 2523 h 9297"/>
                <a:gd name="connsiteX38" fmla="*/ 4480 w 10000"/>
                <a:gd name="connsiteY38" fmla="*/ 2422 h 9297"/>
                <a:gd name="connsiteX39" fmla="*/ 5158 w 10000"/>
                <a:gd name="connsiteY39" fmla="*/ 1728 h 9297"/>
                <a:gd name="connsiteX40" fmla="*/ 5565 w 10000"/>
                <a:gd name="connsiteY40" fmla="*/ 1434 h 9297"/>
                <a:gd name="connsiteX41" fmla="*/ 6244 w 10000"/>
                <a:gd name="connsiteY41" fmla="*/ 592 h 9297"/>
                <a:gd name="connsiteX0" fmla="*/ 6244 w 9684"/>
                <a:gd name="connsiteY0" fmla="*/ 134 h 9497"/>
                <a:gd name="connsiteX1" fmla="*/ 9684 w 9684"/>
                <a:gd name="connsiteY1" fmla="*/ 27 h 9497"/>
                <a:gd name="connsiteX2" fmla="*/ 9052 w 9684"/>
                <a:gd name="connsiteY2" fmla="*/ 348 h 9497"/>
                <a:gd name="connsiteX3" fmla="*/ 8235 w 9684"/>
                <a:gd name="connsiteY3" fmla="*/ 506 h 9497"/>
                <a:gd name="connsiteX4" fmla="*/ 6924 w 9684"/>
                <a:gd name="connsiteY4" fmla="*/ 1306 h 9497"/>
                <a:gd name="connsiteX5" fmla="*/ 6924 w 9684"/>
                <a:gd name="connsiteY5" fmla="*/ 2635 h 9497"/>
                <a:gd name="connsiteX6" fmla="*/ 6787 w 9684"/>
                <a:gd name="connsiteY6" fmla="*/ 2635 h 9497"/>
                <a:gd name="connsiteX7" fmla="*/ 6787 w 9684"/>
                <a:gd name="connsiteY7" fmla="*/ 2635 h 9497"/>
                <a:gd name="connsiteX8" fmla="*/ 6787 w 9684"/>
                <a:gd name="connsiteY8" fmla="*/ 3221 h 9497"/>
                <a:gd name="connsiteX9" fmla="*/ 6290 w 9684"/>
                <a:gd name="connsiteY9" fmla="*/ 3271 h 9497"/>
                <a:gd name="connsiteX10" fmla="*/ 6017 w 9684"/>
                <a:gd name="connsiteY10" fmla="*/ 3485 h 9497"/>
                <a:gd name="connsiteX11" fmla="*/ 5656 w 9684"/>
                <a:gd name="connsiteY11" fmla="*/ 3485 h 9497"/>
                <a:gd name="connsiteX12" fmla="*/ 5384 w 9684"/>
                <a:gd name="connsiteY12" fmla="*/ 3379 h 9497"/>
                <a:gd name="connsiteX13" fmla="*/ 4705 w 9684"/>
                <a:gd name="connsiteY13" fmla="*/ 3485 h 9497"/>
                <a:gd name="connsiteX14" fmla="*/ 4435 w 9684"/>
                <a:gd name="connsiteY14" fmla="*/ 4334 h 9497"/>
                <a:gd name="connsiteX15" fmla="*/ 4163 w 9684"/>
                <a:gd name="connsiteY15" fmla="*/ 4442 h 9497"/>
                <a:gd name="connsiteX16" fmla="*/ 3756 w 9684"/>
                <a:gd name="connsiteY16" fmla="*/ 5827 h 9497"/>
                <a:gd name="connsiteX17" fmla="*/ 2624 w 9684"/>
                <a:gd name="connsiteY17" fmla="*/ 6998 h 9497"/>
                <a:gd name="connsiteX18" fmla="*/ 2308 w 9684"/>
                <a:gd name="connsiteY18" fmla="*/ 8539 h 9497"/>
                <a:gd name="connsiteX19" fmla="*/ 1945 w 9684"/>
                <a:gd name="connsiteY19" fmla="*/ 9021 h 9497"/>
                <a:gd name="connsiteX20" fmla="*/ 1856 w 9684"/>
                <a:gd name="connsiteY20" fmla="*/ 9444 h 9497"/>
                <a:gd name="connsiteX21" fmla="*/ 0 w 9684"/>
                <a:gd name="connsiteY21" fmla="*/ 9497 h 9497"/>
                <a:gd name="connsiteX22" fmla="*/ 0 w 9684"/>
                <a:gd name="connsiteY22" fmla="*/ 9497 h 9497"/>
                <a:gd name="connsiteX23" fmla="*/ 45 w 9684"/>
                <a:gd name="connsiteY23" fmla="*/ 9021 h 9497"/>
                <a:gd name="connsiteX24" fmla="*/ 362 w 9684"/>
                <a:gd name="connsiteY24" fmla="*/ 8700 h 9497"/>
                <a:gd name="connsiteX25" fmla="*/ 633 w 9684"/>
                <a:gd name="connsiteY25" fmla="*/ 8114 h 9497"/>
                <a:gd name="connsiteX26" fmla="*/ 588 w 9684"/>
                <a:gd name="connsiteY26" fmla="*/ 7743 h 9497"/>
                <a:gd name="connsiteX27" fmla="*/ 905 w 9684"/>
                <a:gd name="connsiteY27" fmla="*/ 6942 h 9497"/>
                <a:gd name="connsiteX28" fmla="*/ 1357 w 9684"/>
                <a:gd name="connsiteY28" fmla="*/ 6250 h 9497"/>
                <a:gd name="connsiteX29" fmla="*/ 1675 w 9684"/>
                <a:gd name="connsiteY29" fmla="*/ 6092 h 9497"/>
                <a:gd name="connsiteX30" fmla="*/ 1900 w 9684"/>
                <a:gd name="connsiteY30" fmla="*/ 5454 h 9497"/>
                <a:gd name="connsiteX31" fmla="*/ 1900 w 9684"/>
                <a:gd name="connsiteY31" fmla="*/ 4869 h 9497"/>
                <a:gd name="connsiteX32" fmla="*/ 2216 w 9684"/>
                <a:gd name="connsiteY32" fmla="*/ 4179 h 9497"/>
                <a:gd name="connsiteX33" fmla="*/ 2761 w 9684"/>
                <a:gd name="connsiteY33" fmla="*/ 3753 h 9497"/>
                <a:gd name="connsiteX34" fmla="*/ 3304 w 9684"/>
                <a:gd name="connsiteY34" fmla="*/ 2635 h 9497"/>
                <a:gd name="connsiteX35" fmla="*/ 3348 w 9684"/>
                <a:gd name="connsiteY35" fmla="*/ 2635 h 9497"/>
                <a:gd name="connsiteX36" fmla="*/ 3756 w 9684"/>
                <a:gd name="connsiteY36" fmla="*/ 2211 h 9497"/>
                <a:gd name="connsiteX37" fmla="*/ 4480 w 9684"/>
                <a:gd name="connsiteY37" fmla="*/ 2102 h 9497"/>
                <a:gd name="connsiteX38" fmla="*/ 5158 w 9684"/>
                <a:gd name="connsiteY38" fmla="*/ 1356 h 9497"/>
                <a:gd name="connsiteX39" fmla="*/ 5565 w 9684"/>
                <a:gd name="connsiteY39" fmla="*/ 1039 h 9497"/>
                <a:gd name="connsiteX40" fmla="*/ 6244 w 9684"/>
                <a:gd name="connsiteY40" fmla="*/ 134 h 9497"/>
                <a:gd name="connsiteX0" fmla="*/ 6448 w 9347"/>
                <a:gd name="connsiteY0" fmla="*/ 30 h 9889"/>
                <a:gd name="connsiteX1" fmla="*/ 9347 w 9347"/>
                <a:gd name="connsiteY1" fmla="*/ 255 h 9889"/>
                <a:gd name="connsiteX2" fmla="*/ 8504 w 9347"/>
                <a:gd name="connsiteY2" fmla="*/ 422 h 9889"/>
                <a:gd name="connsiteX3" fmla="*/ 7150 w 9347"/>
                <a:gd name="connsiteY3" fmla="*/ 1264 h 9889"/>
                <a:gd name="connsiteX4" fmla="*/ 7150 w 9347"/>
                <a:gd name="connsiteY4" fmla="*/ 2664 h 9889"/>
                <a:gd name="connsiteX5" fmla="*/ 7008 w 9347"/>
                <a:gd name="connsiteY5" fmla="*/ 2664 h 9889"/>
                <a:gd name="connsiteX6" fmla="*/ 7008 w 9347"/>
                <a:gd name="connsiteY6" fmla="*/ 2664 h 9889"/>
                <a:gd name="connsiteX7" fmla="*/ 7008 w 9347"/>
                <a:gd name="connsiteY7" fmla="*/ 3281 h 9889"/>
                <a:gd name="connsiteX8" fmla="*/ 6495 w 9347"/>
                <a:gd name="connsiteY8" fmla="*/ 3333 h 9889"/>
                <a:gd name="connsiteX9" fmla="*/ 6213 w 9347"/>
                <a:gd name="connsiteY9" fmla="*/ 3559 h 9889"/>
                <a:gd name="connsiteX10" fmla="*/ 5841 w 9347"/>
                <a:gd name="connsiteY10" fmla="*/ 3559 h 9889"/>
                <a:gd name="connsiteX11" fmla="*/ 5560 w 9347"/>
                <a:gd name="connsiteY11" fmla="*/ 3447 h 9889"/>
                <a:gd name="connsiteX12" fmla="*/ 4859 w 9347"/>
                <a:gd name="connsiteY12" fmla="*/ 3559 h 9889"/>
                <a:gd name="connsiteX13" fmla="*/ 4580 w 9347"/>
                <a:gd name="connsiteY13" fmla="*/ 4453 h 9889"/>
                <a:gd name="connsiteX14" fmla="*/ 4299 w 9347"/>
                <a:gd name="connsiteY14" fmla="*/ 4566 h 9889"/>
                <a:gd name="connsiteX15" fmla="*/ 3879 w 9347"/>
                <a:gd name="connsiteY15" fmla="*/ 6025 h 9889"/>
                <a:gd name="connsiteX16" fmla="*/ 2710 w 9347"/>
                <a:gd name="connsiteY16" fmla="*/ 7258 h 9889"/>
                <a:gd name="connsiteX17" fmla="*/ 2383 w 9347"/>
                <a:gd name="connsiteY17" fmla="*/ 8880 h 9889"/>
                <a:gd name="connsiteX18" fmla="*/ 2008 w 9347"/>
                <a:gd name="connsiteY18" fmla="*/ 9388 h 9889"/>
                <a:gd name="connsiteX19" fmla="*/ 1917 w 9347"/>
                <a:gd name="connsiteY19" fmla="*/ 9833 h 9889"/>
                <a:gd name="connsiteX20" fmla="*/ 0 w 9347"/>
                <a:gd name="connsiteY20" fmla="*/ 9889 h 9889"/>
                <a:gd name="connsiteX21" fmla="*/ 0 w 9347"/>
                <a:gd name="connsiteY21" fmla="*/ 9889 h 9889"/>
                <a:gd name="connsiteX22" fmla="*/ 46 w 9347"/>
                <a:gd name="connsiteY22" fmla="*/ 9388 h 9889"/>
                <a:gd name="connsiteX23" fmla="*/ 374 w 9347"/>
                <a:gd name="connsiteY23" fmla="*/ 9050 h 9889"/>
                <a:gd name="connsiteX24" fmla="*/ 654 w 9347"/>
                <a:gd name="connsiteY24" fmla="*/ 8433 h 9889"/>
                <a:gd name="connsiteX25" fmla="*/ 607 w 9347"/>
                <a:gd name="connsiteY25" fmla="*/ 8042 h 9889"/>
                <a:gd name="connsiteX26" fmla="*/ 935 w 9347"/>
                <a:gd name="connsiteY26" fmla="*/ 7199 h 9889"/>
                <a:gd name="connsiteX27" fmla="*/ 1401 w 9347"/>
                <a:gd name="connsiteY27" fmla="*/ 6470 h 9889"/>
                <a:gd name="connsiteX28" fmla="*/ 1730 w 9347"/>
                <a:gd name="connsiteY28" fmla="*/ 6304 h 9889"/>
                <a:gd name="connsiteX29" fmla="*/ 1962 w 9347"/>
                <a:gd name="connsiteY29" fmla="*/ 5632 h 9889"/>
                <a:gd name="connsiteX30" fmla="*/ 1962 w 9347"/>
                <a:gd name="connsiteY30" fmla="*/ 5016 h 9889"/>
                <a:gd name="connsiteX31" fmla="*/ 2288 w 9347"/>
                <a:gd name="connsiteY31" fmla="*/ 4289 h 9889"/>
                <a:gd name="connsiteX32" fmla="*/ 2851 w 9347"/>
                <a:gd name="connsiteY32" fmla="*/ 3841 h 9889"/>
                <a:gd name="connsiteX33" fmla="*/ 3412 w 9347"/>
                <a:gd name="connsiteY33" fmla="*/ 2664 h 9889"/>
                <a:gd name="connsiteX34" fmla="*/ 3457 w 9347"/>
                <a:gd name="connsiteY34" fmla="*/ 2664 h 9889"/>
                <a:gd name="connsiteX35" fmla="*/ 3879 w 9347"/>
                <a:gd name="connsiteY35" fmla="*/ 2217 h 9889"/>
                <a:gd name="connsiteX36" fmla="*/ 4626 w 9347"/>
                <a:gd name="connsiteY36" fmla="*/ 2102 h 9889"/>
                <a:gd name="connsiteX37" fmla="*/ 5326 w 9347"/>
                <a:gd name="connsiteY37" fmla="*/ 1317 h 9889"/>
                <a:gd name="connsiteX38" fmla="*/ 5747 w 9347"/>
                <a:gd name="connsiteY38" fmla="*/ 983 h 9889"/>
                <a:gd name="connsiteX39" fmla="*/ 6448 w 9347"/>
                <a:gd name="connsiteY39" fmla="*/ 30 h 9889"/>
                <a:gd name="connsiteX0" fmla="*/ 6148 w 10000"/>
                <a:gd name="connsiteY0" fmla="*/ 736 h 9742"/>
                <a:gd name="connsiteX1" fmla="*/ 10000 w 10000"/>
                <a:gd name="connsiteY1" fmla="*/ 0 h 9742"/>
                <a:gd name="connsiteX2" fmla="*/ 9098 w 10000"/>
                <a:gd name="connsiteY2" fmla="*/ 169 h 9742"/>
                <a:gd name="connsiteX3" fmla="*/ 7650 w 10000"/>
                <a:gd name="connsiteY3" fmla="*/ 1020 h 9742"/>
                <a:gd name="connsiteX4" fmla="*/ 7650 w 10000"/>
                <a:gd name="connsiteY4" fmla="*/ 2436 h 9742"/>
                <a:gd name="connsiteX5" fmla="*/ 7498 w 10000"/>
                <a:gd name="connsiteY5" fmla="*/ 2436 h 9742"/>
                <a:gd name="connsiteX6" fmla="*/ 7498 w 10000"/>
                <a:gd name="connsiteY6" fmla="*/ 2436 h 9742"/>
                <a:gd name="connsiteX7" fmla="*/ 7498 w 10000"/>
                <a:gd name="connsiteY7" fmla="*/ 3060 h 9742"/>
                <a:gd name="connsiteX8" fmla="*/ 6949 w 10000"/>
                <a:gd name="connsiteY8" fmla="*/ 3112 h 9742"/>
                <a:gd name="connsiteX9" fmla="*/ 6647 w 10000"/>
                <a:gd name="connsiteY9" fmla="*/ 3341 h 9742"/>
                <a:gd name="connsiteX10" fmla="*/ 6249 w 10000"/>
                <a:gd name="connsiteY10" fmla="*/ 3341 h 9742"/>
                <a:gd name="connsiteX11" fmla="*/ 5948 w 10000"/>
                <a:gd name="connsiteY11" fmla="*/ 3228 h 9742"/>
                <a:gd name="connsiteX12" fmla="*/ 5198 w 10000"/>
                <a:gd name="connsiteY12" fmla="*/ 3341 h 9742"/>
                <a:gd name="connsiteX13" fmla="*/ 4900 w 10000"/>
                <a:gd name="connsiteY13" fmla="*/ 4245 h 9742"/>
                <a:gd name="connsiteX14" fmla="*/ 4599 w 10000"/>
                <a:gd name="connsiteY14" fmla="*/ 4359 h 9742"/>
                <a:gd name="connsiteX15" fmla="*/ 4150 w 10000"/>
                <a:gd name="connsiteY15" fmla="*/ 5835 h 9742"/>
                <a:gd name="connsiteX16" fmla="*/ 2899 w 10000"/>
                <a:gd name="connsiteY16" fmla="*/ 7081 h 9742"/>
                <a:gd name="connsiteX17" fmla="*/ 2549 w 10000"/>
                <a:gd name="connsiteY17" fmla="*/ 8722 h 9742"/>
                <a:gd name="connsiteX18" fmla="*/ 2148 w 10000"/>
                <a:gd name="connsiteY18" fmla="*/ 9235 h 9742"/>
                <a:gd name="connsiteX19" fmla="*/ 2051 w 10000"/>
                <a:gd name="connsiteY19" fmla="*/ 9685 h 9742"/>
                <a:gd name="connsiteX20" fmla="*/ 0 w 10000"/>
                <a:gd name="connsiteY20" fmla="*/ 9742 h 9742"/>
                <a:gd name="connsiteX21" fmla="*/ 0 w 10000"/>
                <a:gd name="connsiteY21" fmla="*/ 9742 h 9742"/>
                <a:gd name="connsiteX22" fmla="*/ 49 w 10000"/>
                <a:gd name="connsiteY22" fmla="*/ 9235 h 9742"/>
                <a:gd name="connsiteX23" fmla="*/ 400 w 10000"/>
                <a:gd name="connsiteY23" fmla="*/ 8894 h 9742"/>
                <a:gd name="connsiteX24" fmla="*/ 700 w 10000"/>
                <a:gd name="connsiteY24" fmla="*/ 8270 h 9742"/>
                <a:gd name="connsiteX25" fmla="*/ 649 w 10000"/>
                <a:gd name="connsiteY25" fmla="*/ 7874 h 9742"/>
                <a:gd name="connsiteX26" fmla="*/ 1000 w 10000"/>
                <a:gd name="connsiteY26" fmla="*/ 7022 h 9742"/>
                <a:gd name="connsiteX27" fmla="*/ 1499 w 10000"/>
                <a:gd name="connsiteY27" fmla="*/ 6285 h 9742"/>
                <a:gd name="connsiteX28" fmla="*/ 1851 w 10000"/>
                <a:gd name="connsiteY28" fmla="*/ 6117 h 9742"/>
                <a:gd name="connsiteX29" fmla="*/ 2099 w 10000"/>
                <a:gd name="connsiteY29" fmla="*/ 5437 h 9742"/>
                <a:gd name="connsiteX30" fmla="*/ 2099 w 10000"/>
                <a:gd name="connsiteY30" fmla="*/ 4814 h 9742"/>
                <a:gd name="connsiteX31" fmla="*/ 2448 w 10000"/>
                <a:gd name="connsiteY31" fmla="*/ 4079 h 9742"/>
                <a:gd name="connsiteX32" fmla="*/ 3050 w 10000"/>
                <a:gd name="connsiteY32" fmla="*/ 3626 h 9742"/>
                <a:gd name="connsiteX33" fmla="*/ 3650 w 10000"/>
                <a:gd name="connsiteY33" fmla="*/ 2436 h 9742"/>
                <a:gd name="connsiteX34" fmla="*/ 3699 w 10000"/>
                <a:gd name="connsiteY34" fmla="*/ 2436 h 9742"/>
                <a:gd name="connsiteX35" fmla="*/ 4150 w 10000"/>
                <a:gd name="connsiteY35" fmla="*/ 1984 h 9742"/>
                <a:gd name="connsiteX36" fmla="*/ 4949 w 10000"/>
                <a:gd name="connsiteY36" fmla="*/ 1868 h 9742"/>
                <a:gd name="connsiteX37" fmla="*/ 5698 w 10000"/>
                <a:gd name="connsiteY37" fmla="*/ 1074 h 9742"/>
                <a:gd name="connsiteX38" fmla="*/ 6148 w 10000"/>
                <a:gd name="connsiteY38" fmla="*/ 736 h 9742"/>
                <a:gd name="connsiteX0" fmla="*/ 6148 w 9098"/>
                <a:gd name="connsiteY0" fmla="*/ 582 h 9827"/>
                <a:gd name="connsiteX1" fmla="*/ 9098 w 9098"/>
                <a:gd name="connsiteY1" fmla="*/ 0 h 9827"/>
                <a:gd name="connsiteX2" fmla="*/ 7650 w 9098"/>
                <a:gd name="connsiteY2" fmla="*/ 874 h 9827"/>
                <a:gd name="connsiteX3" fmla="*/ 7650 w 9098"/>
                <a:gd name="connsiteY3" fmla="*/ 2328 h 9827"/>
                <a:gd name="connsiteX4" fmla="*/ 7498 w 9098"/>
                <a:gd name="connsiteY4" fmla="*/ 2328 h 9827"/>
                <a:gd name="connsiteX5" fmla="*/ 7498 w 9098"/>
                <a:gd name="connsiteY5" fmla="*/ 2328 h 9827"/>
                <a:gd name="connsiteX6" fmla="*/ 7498 w 9098"/>
                <a:gd name="connsiteY6" fmla="*/ 2968 h 9827"/>
                <a:gd name="connsiteX7" fmla="*/ 6949 w 9098"/>
                <a:gd name="connsiteY7" fmla="*/ 3021 h 9827"/>
                <a:gd name="connsiteX8" fmla="*/ 6647 w 9098"/>
                <a:gd name="connsiteY8" fmla="*/ 3256 h 9827"/>
                <a:gd name="connsiteX9" fmla="*/ 6249 w 9098"/>
                <a:gd name="connsiteY9" fmla="*/ 3256 h 9827"/>
                <a:gd name="connsiteX10" fmla="*/ 5948 w 9098"/>
                <a:gd name="connsiteY10" fmla="*/ 3140 h 9827"/>
                <a:gd name="connsiteX11" fmla="*/ 5198 w 9098"/>
                <a:gd name="connsiteY11" fmla="*/ 3256 h 9827"/>
                <a:gd name="connsiteX12" fmla="*/ 4900 w 9098"/>
                <a:gd name="connsiteY12" fmla="*/ 4184 h 9827"/>
                <a:gd name="connsiteX13" fmla="*/ 4599 w 9098"/>
                <a:gd name="connsiteY13" fmla="*/ 4301 h 9827"/>
                <a:gd name="connsiteX14" fmla="*/ 4150 w 9098"/>
                <a:gd name="connsiteY14" fmla="*/ 5817 h 9827"/>
                <a:gd name="connsiteX15" fmla="*/ 2899 w 9098"/>
                <a:gd name="connsiteY15" fmla="*/ 7096 h 9827"/>
                <a:gd name="connsiteX16" fmla="*/ 2549 w 9098"/>
                <a:gd name="connsiteY16" fmla="*/ 8780 h 9827"/>
                <a:gd name="connsiteX17" fmla="*/ 2148 w 9098"/>
                <a:gd name="connsiteY17" fmla="*/ 9307 h 9827"/>
                <a:gd name="connsiteX18" fmla="*/ 2051 w 9098"/>
                <a:gd name="connsiteY18" fmla="*/ 9768 h 9827"/>
                <a:gd name="connsiteX19" fmla="*/ 0 w 9098"/>
                <a:gd name="connsiteY19" fmla="*/ 9827 h 9827"/>
                <a:gd name="connsiteX20" fmla="*/ 0 w 9098"/>
                <a:gd name="connsiteY20" fmla="*/ 9827 h 9827"/>
                <a:gd name="connsiteX21" fmla="*/ 49 w 9098"/>
                <a:gd name="connsiteY21" fmla="*/ 9307 h 9827"/>
                <a:gd name="connsiteX22" fmla="*/ 400 w 9098"/>
                <a:gd name="connsiteY22" fmla="*/ 8957 h 9827"/>
                <a:gd name="connsiteX23" fmla="*/ 700 w 9098"/>
                <a:gd name="connsiteY23" fmla="*/ 8316 h 9827"/>
                <a:gd name="connsiteX24" fmla="*/ 649 w 9098"/>
                <a:gd name="connsiteY24" fmla="*/ 7910 h 9827"/>
                <a:gd name="connsiteX25" fmla="*/ 1000 w 9098"/>
                <a:gd name="connsiteY25" fmla="*/ 7035 h 9827"/>
                <a:gd name="connsiteX26" fmla="*/ 1499 w 9098"/>
                <a:gd name="connsiteY26" fmla="*/ 6278 h 9827"/>
                <a:gd name="connsiteX27" fmla="*/ 1851 w 9098"/>
                <a:gd name="connsiteY27" fmla="*/ 6106 h 9827"/>
                <a:gd name="connsiteX28" fmla="*/ 2099 w 9098"/>
                <a:gd name="connsiteY28" fmla="*/ 5408 h 9827"/>
                <a:gd name="connsiteX29" fmla="*/ 2099 w 9098"/>
                <a:gd name="connsiteY29" fmla="*/ 4768 h 9827"/>
                <a:gd name="connsiteX30" fmla="*/ 2448 w 9098"/>
                <a:gd name="connsiteY30" fmla="*/ 4014 h 9827"/>
                <a:gd name="connsiteX31" fmla="*/ 3050 w 9098"/>
                <a:gd name="connsiteY31" fmla="*/ 3549 h 9827"/>
                <a:gd name="connsiteX32" fmla="*/ 3650 w 9098"/>
                <a:gd name="connsiteY32" fmla="*/ 2328 h 9827"/>
                <a:gd name="connsiteX33" fmla="*/ 3699 w 9098"/>
                <a:gd name="connsiteY33" fmla="*/ 2328 h 9827"/>
                <a:gd name="connsiteX34" fmla="*/ 4150 w 9098"/>
                <a:gd name="connsiteY34" fmla="*/ 1864 h 9827"/>
                <a:gd name="connsiteX35" fmla="*/ 4949 w 9098"/>
                <a:gd name="connsiteY35" fmla="*/ 1744 h 9827"/>
                <a:gd name="connsiteX36" fmla="*/ 5698 w 9098"/>
                <a:gd name="connsiteY36" fmla="*/ 929 h 9827"/>
                <a:gd name="connsiteX37" fmla="*/ 6148 w 9098"/>
                <a:gd name="connsiteY37" fmla="*/ 582 h 9827"/>
                <a:gd name="connsiteX0" fmla="*/ 6758 w 8408"/>
                <a:gd name="connsiteY0" fmla="*/ 0 h 9408"/>
                <a:gd name="connsiteX1" fmla="*/ 8408 w 8408"/>
                <a:gd name="connsiteY1" fmla="*/ 297 h 9408"/>
                <a:gd name="connsiteX2" fmla="*/ 8408 w 8408"/>
                <a:gd name="connsiteY2" fmla="*/ 1777 h 9408"/>
                <a:gd name="connsiteX3" fmla="*/ 8241 w 8408"/>
                <a:gd name="connsiteY3" fmla="*/ 1777 h 9408"/>
                <a:gd name="connsiteX4" fmla="*/ 8241 w 8408"/>
                <a:gd name="connsiteY4" fmla="*/ 1777 h 9408"/>
                <a:gd name="connsiteX5" fmla="*/ 8241 w 8408"/>
                <a:gd name="connsiteY5" fmla="*/ 2428 h 9408"/>
                <a:gd name="connsiteX6" fmla="*/ 7638 w 8408"/>
                <a:gd name="connsiteY6" fmla="*/ 2482 h 9408"/>
                <a:gd name="connsiteX7" fmla="*/ 7306 w 8408"/>
                <a:gd name="connsiteY7" fmla="*/ 2721 h 9408"/>
                <a:gd name="connsiteX8" fmla="*/ 6869 w 8408"/>
                <a:gd name="connsiteY8" fmla="*/ 2721 h 9408"/>
                <a:gd name="connsiteX9" fmla="*/ 6538 w 8408"/>
                <a:gd name="connsiteY9" fmla="*/ 2603 h 9408"/>
                <a:gd name="connsiteX10" fmla="*/ 5713 w 8408"/>
                <a:gd name="connsiteY10" fmla="*/ 2721 h 9408"/>
                <a:gd name="connsiteX11" fmla="*/ 5386 w 8408"/>
                <a:gd name="connsiteY11" fmla="*/ 3666 h 9408"/>
                <a:gd name="connsiteX12" fmla="*/ 5055 w 8408"/>
                <a:gd name="connsiteY12" fmla="*/ 3785 h 9408"/>
                <a:gd name="connsiteX13" fmla="*/ 4561 w 8408"/>
                <a:gd name="connsiteY13" fmla="*/ 5327 h 9408"/>
                <a:gd name="connsiteX14" fmla="*/ 3186 w 8408"/>
                <a:gd name="connsiteY14" fmla="*/ 6629 h 9408"/>
                <a:gd name="connsiteX15" fmla="*/ 2802 w 8408"/>
                <a:gd name="connsiteY15" fmla="*/ 8343 h 9408"/>
                <a:gd name="connsiteX16" fmla="*/ 2361 w 8408"/>
                <a:gd name="connsiteY16" fmla="*/ 8879 h 9408"/>
                <a:gd name="connsiteX17" fmla="*/ 2254 w 8408"/>
                <a:gd name="connsiteY17" fmla="*/ 9348 h 9408"/>
                <a:gd name="connsiteX18" fmla="*/ 0 w 8408"/>
                <a:gd name="connsiteY18" fmla="*/ 9408 h 9408"/>
                <a:gd name="connsiteX19" fmla="*/ 0 w 8408"/>
                <a:gd name="connsiteY19" fmla="*/ 9408 h 9408"/>
                <a:gd name="connsiteX20" fmla="*/ 54 w 8408"/>
                <a:gd name="connsiteY20" fmla="*/ 8879 h 9408"/>
                <a:gd name="connsiteX21" fmla="*/ 440 w 8408"/>
                <a:gd name="connsiteY21" fmla="*/ 8523 h 9408"/>
                <a:gd name="connsiteX22" fmla="*/ 769 w 8408"/>
                <a:gd name="connsiteY22" fmla="*/ 7870 h 9408"/>
                <a:gd name="connsiteX23" fmla="*/ 713 w 8408"/>
                <a:gd name="connsiteY23" fmla="*/ 7457 h 9408"/>
                <a:gd name="connsiteX24" fmla="*/ 1099 w 8408"/>
                <a:gd name="connsiteY24" fmla="*/ 6567 h 9408"/>
                <a:gd name="connsiteX25" fmla="*/ 1648 w 8408"/>
                <a:gd name="connsiteY25" fmla="*/ 5797 h 9408"/>
                <a:gd name="connsiteX26" fmla="*/ 2035 w 8408"/>
                <a:gd name="connsiteY26" fmla="*/ 5621 h 9408"/>
                <a:gd name="connsiteX27" fmla="*/ 2307 w 8408"/>
                <a:gd name="connsiteY27" fmla="*/ 4911 h 9408"/>
                <a:gd name="connsiteX28" fmla="*/ 2307 w 8408"/>
                <a:gd name="connsiteY28" fmla="*/ 4260 h 9408"/>
                <a:gd name="connsiteX29" fmla="*/ 2691 w 8408"/>
                <a:gd name="connsiteY29" fmla="*/ 3493 h 9408"/>
                <a:gd name="connsiteX30" fmla="*/ 3352 w 8408"/>
                <a:gd name="connsiteY30" fmla="*/ 3019 h 9408"/>
                <a:gd name="connsiteX31" fmla="*/ 4012 w 8408"/>
                <a:gd name="connsiteY31" fmla="*/ 1777 h 9408"/>
                <a:gd name="connsiteX32" fmla="*/ 4066 w 8408"/>
                <a:gd name="connsiteY32" fmla="*/ 1777 h 9408"/>
                <a:gd name="connsiteX33" fmla="*/ 4561 w 8408"/>
                <a:gd name="connsiteY33" fmla="*/ 1305 h 9408"/>
                <a:gd name="connsiteX34" fmla="*/ 5440 w 8408"/>
                <a:gd name="connsiteY34" fmla="*/ 1183 h 9408"/>
                <a:gd name="connsiteX35" fmla="*/ 6263 w 8408"/>
                <a:gd name="connsiteY35" fmla="*/ 353 h 9408"/>
                <a:gd name="connsiteX36" fmla="*/ 6758 w 8408"/>
                <a:gd name="connsiteY36" fmla="*/ 0 h 9408"/>
                <a:gd name="connsiteX0" fmla="*/ 7449 w 10000"/>
                <a:gd name="connsiteY0" fmla="*/ 59 h 9684"/>
                <a:gd name="connsiteX1" fmla="*/ 10000 w 10000"/>
                <a:gd name="connsiteY1" fmla="*/ 0 h 9684"/>
                <a:gd name="connsiteX2" fmla="*/ 10000 w 10000"/>
                <a:gd name="connsiteY2" fmla="*/ 1573 h 9684"/>
                <a:gd name="connsiteX3" fmla="*/ 9801 w 10000"/>
                <a:gd name="connsiteY3" fmla="*/ 1573 h 9684"/>
                <a:gd name="connsiteX4" fmla="*/ 9801 w 10000"/>
                <a:gd name="connsiteY4" fmla="*/ 1573 h 9684"/>
                <a:gd name="connsiteX5" fmla="*/ 9801 w 10000"/>
                <a:gd name="connsiteY5" fmla="*/ 2265 h 9684"/>
                <a:gd name="connsiteX6" fmla="*/ 9084 w 10000"/>
                <a:gd name="connsiteY6" fmla="*/ 2322 h 9684"/>
                <a:gd name="connsiteX7" fmla="*/ 8689 w 10000"/>
                <a:gd name="connsiteY7" fmla="*/ 2576 h 9684"/>
                <a:gd name="connsiteX8" fmla="*/ 8170 w 10000"/>
                <a:gd name="connsiteY8" fmla="*/ 2576 h 9684"/>
                <a:gd name="connsiteX9" fmla="*/ 7776 w 10000"/>
                <a:gd name="connsiteY9" fmla="*/ 2451 h 9684"/>
                <a:gd name="connsiteX10" fmla="*/ 6795 w 10000"/>
                <a:gd name="connsiteY10" fmla="*/ 2576 h 9684"/>
                <a:gd name="connsiteX11" fmla="*/ 6406 w 10000"/>
                <a:gd name="connsiteY11" fmla="*/ 3581 h 9684"/>
                <a:gd name="connsiteX12" fmla="*/ 6012 w 10000"/>
                <a:gd name="connsiteY12" fmla="*/ 3707 h 9684"/>
                <a:gd name="connsiteX13" fmla="*/ 5425 w 10000"/>
                <a:gd name="connsiteY13" fmla="*/ 5346 h 9684"/>
                <a:gd name="connsiteX14" fmla="*/ 3789 w 10000"/>
                <a:gd name="connsiteY14" fmla="*/ 6730 h 9684"/>
                <a:gd name="connsiteX15" fmla="*/ 3333 w 10000"/>
                <a:gd name="connsiteY15" fmla="*/ 8552 h 9684"/>
                <a:gd name="connsiteX16" fmla="*/ 2808 w 10000"/>
                <a:gd name="connsiteY16" fmla="*/ 9122 h 9684"/>
                <a:gd name="connsiteX17" fmla="*/ 2681 w 10000"/>
                <a:gd name="connsiteY17" fmla="*/ 9620 h 9684"/>
                <a:gd name="connsiteX18" fmla="*/ 0 w 10000"/>
                <a:gd name="connsiteY18" fmla="*/ 9684 h 9684"/>
                <a:gd name="connsiteX19" fmla="*/ 0 w 10000"/>
                <a:gd name="connsiteY19" fmla="*/ 9684 h 9684"/>
                <a:gd name="connsiteX20" fmla="*/ 64 w 10000"/>
                <a:gd name="connsiteY20" fmla="*/ 9122 h 9684"/>
                <a:gd name="connsiteX21" fmla="*/ 523 w 10000"/>
                <a:gd name="connsiteY21" fmla="*/ 8743 h 9684"/>
                <a:gd name="connsiteX22" fmla="*/ 915 w 10000"/>
                <a:gd name="connsiteY22" fmla="*/ 8049 h 9684"/>
                <a:gd name="connsiteX23" fmla="*/ 848 w 10000"/>
                <a:gd name="connsiteY23" fmla="*/ 7610 h 9684"/>
                <a:gd name="connsiteX24" fmla="*/ 1307 w 10000"/>
                <a:gd name="connsiteY24" fmla="*/ 6664 h 9684"/>
                <a:gd name="connsiteX25" fmla="*/ 1960 w 10000"/>
                <a:gd name="connsiteY25" fmla="*/ 5846 h 9684"/>
                <a:gd name="connsiteX26" fmla="*/ 2420 w 10000"/>
                <a:gd name="connsiteY26" fmla="*/ 5659 h 9684"/>
                <a:gd name="connsiteX27" fmla="*/ 2744 w 10000"/>
                <a:gd name="connsiteY27" fmla="*/ 4904 h 9684"/>
                <a:gd name="connsiteX28" fmla="*/ 2744 w 10000"/>
                <a:gd name="connsiteY28" fmla="*/ 4212 h 9684"/>
                <a:gd name="connsiteX29" fmla="*/ 3201 w 10000"/>
                <a:gd name="connsiteY29" fmla="*/ 3397 h 9684"/>
                <a:gd name="connsiteX30" fmla="*/ 3987 w 10000"/>
                <a:gd name="connsiteY30" fmla="*/ 2893 h 9684"/>
                <a:gd name="connsiteX31" fmla="*/ 4772 w 10000"/>
                <a:gd name="connsiteY31" fmla="*/ 1573 h 9684"/>
                <a:gd name="connsiteX32" fmla="*/ 4836 w 10000"/>
                <a:gd name="connsiteY32" fmla="*/ 1573 h 9684"/>
                <a:gd name="connsiteX33" fmla="*/ 5425 w 10000"/>
                <a:gd name="connsiteY33" fmla="*/ 1071 h 9684"/>
                <a:gd name="connsiteX34" fmla="*/ 6470 w 10000"/>
                <a:gd name="connsiteY34" fmla="*/ 941 h 9684"/>
                <a:gd name="connsiteX35" fmla="*/ 7449 w 10000"/>
                <a:gd name="connsiteY35" fmla="*/ 59 h 9684"/>
                <a:gd name="connsiteX0" fmla="*/ 7449 w 10000"/>
                <a:gd name="connsiteY0" fmla="*/ 0 h 9939"/>
                <a:gd name="connsiteX1" fmla="*/ 10000 w 10000"/>
                <a:gd name="connsiteY1" fmla="*/ 1563 h 9939"/>
                <a:gd name="connsiteX2" fmla="*/ 9801 w 10000"/>
                <a:gd name="connsiteY2" fmla="*/ 1563 h 9939"/>
                <a:gd name="connsiteX3" fmla="*/ 9801 w 10000"/>
                <a:gd name="connsiteY3" fmla="*/ 1563 h 9939"/>
                <a:gd name="connsiteX4" fmla="*/ 9801 w 10000"/>
                <a:gd name="connsiteY4" fmla="*/ 2278 h 9939"/>
                <a:gd name="connsiteX5" fmla="*/ 9084 w 10000"/>
                <a:gd name="connsiteY5" fmla="*/ 2337 h 9939"/>
                <a:gd name="connsiteX6" fmla="*/ 8689 w 10000"/>
                <a:gd name="connsiteY6" fmla="*/ 2599 h 9939"/>
                <a:gd name="connsiteX7" fmla="*/ 8170 w 10000"/>
                <a:gd name="connsiteY7" fmla="*/ 2599 h 9939"/>
                <a:gd name="connsiteX8" fmla="*/ 7776 w 10000"/>
                <a:gd name="connsiteY8" fmla="*/ 2470 h 9939"/>
                <a:gd name="connsiteX9" fmla="*/ 6795 w 10000"/>
                <a:gd name="connsiteY9" fmla="*/ 2599 h 9939"/>
                <a:gd name="connsiteX10" fmla="*/ 6406 w 10000"/>
                <a:gd name="connsiteY10" fmla="*/ 3637 h 9939"/>
                <a:gd name="connsiteX11" fmla="*/ 6012 w 10000"/>
                <a:gd name="connsiteY11" fmla="*/ 3767 h 9939"/>
                <a:gd name="connsiteX12" fmla="*/ 5425 w 10000"/>
                <a:gd name="connsiteY12" fmla="*/ 5459 h 9939"/>
                <a:gd name="connsiteX13" fmla="*/ 3789 w 10000"/>
                <a:gd name="connsiteY13" fmla="*/ 6889 h 9939"/>
                <a:gd name="connsiteX14" fmla="*/ 3333 w 10000"/>
                <a:gd name="connsiteY14" fmla="*/ 8770 h 9939"/>
                <a:gd name="connsiteX15" fmla="*/ 2808 w 10000"/>
                <a:gd name="connsiteY15" fmla="*/ 9359 h 9939"/>
                <a:gd name="connsiteX16" fmla="*/ 2681 w 10000"/>
                <a:gd name="connsiteY16" fmla="*/ 9873 h 9939"/>
                <a:gd name="connsiteX17" fmla="*/ 0 w 10000"/>
                <a:gd name="connsiteY17" fmla="*/ 9939 h 9939"/>
                <a:gd name="connsiteX18" fmla="*/ 0 w 10000"/>
                <a:gd name="connsiteY18" fmla="*/ 9939 h 9939"/>
                <a:gd name="connsiteX19" fmla="*/ 64 w 10000"/>
                <a:gd name="connsiteY19" fmla="*/ 9359 h 9939"/>
                <a:gd name="connsiteX20" fmla="*/ 523 w 10000"/>
                <a:gd name="connsiteY20" fmla="*/ 8967 h 9939"/>
                <a:gd name="connsiteX21" fmla="*/ 915 w 10000"/>
                <a:gd name="connsiteY21" fmla="*/ 8251 h 9939"/>
                <a:gd name="connsiteX22" fmla="*/ 848 w 10000"/>
                <a:gd name="connsiteY22" fmla="*/ 7797 h 9939"/>
                <a:gd name="connsiteX23" fmla="*/ 1307 w 10000"/>
                <a:gd name="connsiteY23" fmla="*/ 6820 h 9939"/>
                <a:gd name="connsiteX24" fmla="*/ 1960 w 10000"/>
                <a:gd name="connsiteY24" fmla="*/ 5976 h 9939"/>
                <a:gd name="connsiteX25" fmla="*/ 2420 w 10000"/>
                <a:gd name="connsiteY25" fmla="*/ 5783 h 9939"/>
                <a:gd name="connsiteX26" fmla="*/ 2744 w 10000"/>
                <a:gd name="connsiteY26" fmla="*/ 5003 h 9939"/>
                <a:gd name="connsiteX27" fmla="*/ 2744 w 10000"/>
                <a:gd name="connsiteY27" fmla="*/ 4288 h 9939"/>
                <a:gd name="connsiteX28" fmla="*/ 3201 w 10000"/>
                <a:gd name="connsiteY28" fmla="*/ 3447 h 9939"/>
                <a:gd name="connsiteX29" fmla="*/ 3987 w 10000"/>
                <a:gd name="connsiteY29" fmla="*/ 2926 h 9939"/>
                <a:gd name="connsiteX30" fmla="*/ 4772 w 10000"/>
                <a:gd name="connsiteY30" fmla="*/ 1563 h 9939"/>
                <a:gd name="connsiteX31" fmla="*/ 4836 w 10000"/>
                <a:gd name="connsiteY31" fmla="*/ 1563 h 9939"/>
                <a:gd name="connsiteX32" fmla="*/ 5425 w 10000"/>
                <a:gd name="connsiteY32" fmla="*/ 1045 h 9939"/>
                <a:gd name="connsiteX33" fmla="*/ 6470 w 10000"/>
                <a:gd name="connsiteY33" fmla="*/ 911 h 9939"/>
                <a:gd name="connsiteX34" fmla="*/ 7449 w 10000"/>
                <a:gd name="connsiteY34" fmla="*/ 0 h 9939"/>
                <a:gd name="connsiteX0" fmla="*/ 6470 w 10000"/>
                <a:gd name="connsiteY0" fmla="*/ 0 h 9083"/>
                <a:gd name="connsiteX1" fmla="*/ 10000 w 10000"/>
                <a:gd name="connsiteY1" fmla="*/ 656 h 9083"/>
                <a:gd name="connsiteX2" fmla="*/ 9801 w 10000"/>
                <a:gd name="connsiteY2" fmla="*/ 656 h 9083"/>
                <a:gd name="connsiteX3" fmla="*/ 9801 w 10000"/>
                <a:gd name="connsiteY3" fmla="*/ 656 h 9083"/>
                <a:gd name="connsiteX4" fmla="*/ 9801 w 10000"/>
                <a:gd name="connsiteY4" fmla="*/ 1375 h 9083"/>
                <a:gd name="connsiteX5" fmla="*/ 9084 w 10000"/>
                <a:gd name="connsiteY5" fmla="*/ 1434 h 9083"/>
                <a:gd name="connsiteX6" fmla="*/ 8689 w 10000"/>
                <a:gd name="connsiteY6" fmla="*/ 1698 h 9083"/>
                <a:gd name="connsiteX7" fmla="*/ 8170 w 10000"/>
                <a:gd name="connsiteY7" fmla="*/ 1698 h 9083"/>
                <a:gd name="connsiteX8" fmla="*/ 7776 w 10000"/>
                <a:gd name="connsiteY8" fmla="*/ 1568 h 9083"/>
                <a:gd name="connsiteX9" fmla="*/ 6795 w 10000"/>
                <a:gd name="connsiteY9" fmla="*/ 1698 h 9083"/>
                <a:gd name="connsiteX10" fmla="*/ 6406 w 10000"/>
                <a:gd name="connsiteY10" fmla="*/ 2742 h 9083"/>
                <a:gd name="connsiteX11" fmla="*/ 6012 w 10000"/>
                <a:gd name="connsiteY11" fmla="*/ 2873 h 9083"/>
                <a:gd name="connsiteX12" fmla="*/ 5425 w 10000"/>
                <a:gd name="connsiteY12" fmla="*/ 4576 h 9083"/>
                <a:gd name="connsiteX13" fmla="*/ 3789 w 10000"/>
                <a:gd name="connsiteY13" fmla="*/ 6014 h 9083"/>
                <a:gd name="connsiteX14" fmla="*/ 3333 w 10000"/>
                <a:gd name="connsiteY14" fmla="*/ 7907 h 9083"/>
                <a:gd name="connsiteX15" fmla="*/ 2808 w 10000"/>
                <a:gd name="connsiteY15" fmla="*/ 8499 h 9083"/>
                <a:gd name="connsiteX16" fmla="*/ 2681 w 10000"/>
                <a:gd name="connsiteY16" fmla="*/ 9017 h 9083"/>
                <a:gd name="connsiteX17" fmla="*/ 0 w 10000"/>
                <a:gd name="connsiteY17" fmla="*/ 9083 h 9083"/>
                <a:gd name="connsiteX18" fmla="*/ 0 w 10000"/>
                <a:gd name="connsiteY18" fmla="*/ 9083 h 9083"/>
                <a:gd name="connsiteX19" fmla="*/ 64 w 10000"/>
                <a:gd name="connsiteY19" fmla="*/ 8499 h 9083"/>
                <a:gd name="connsiteX20" fmla="*/ 523 w 10000"/>
                <a:gd name="connsiteY20" fmla="*/ 8105 h 9083"/>
                <a:gd name="connsiteX21" fmla="*/ 915 w 10000"/>
                <a:gd name="connsiteY21" fmla="*/ 7385 h 9083"/>
                <a:gd name="connsiteX22" fmla="*/ 848 w 10000"/>
                <a:gd name="connsiteY22" fmla="*/ 6928 h 9083"/>
                <a:gd name="connsiteX23" fmla="*/ 1307 w 10000"/>
                <a:gd name="connsiteY23" fmla="*/ 5945 h 9083"/>
                <a:gd name="connsiteX24" fmla="*/ 1960 w 10000"/>
                <a:gd name="connsiteY24" fmla="*/ 5096 h 9083"/>
                <a:gd name="connsiteX25" fmla="*/ 2420 w 10000"/>
                <a:gd name="connsiteY25" fmla="*/ 4901 h 9083"/>
                <a:gd name="connsiteX26" fmla="*/ 2744 w 10000"/>
                <a:gd name="connsiteY26" fmla="*/ 4117 h 9083"/>
                <a:gd name="connsiteX27" fmla="*/ 2744 w 10000"/>
                <a:gd name="connsiteY27" fmla="*/ 3397 h 9083"/>
                <a:gd name="connsiteX28" fmla="*/ 3201 w 10000"/>
                <a:gd name="connsiteY28" fmla="*/ 2551 h 9083"/>
                <a:gd name="connsiteX29" fmla="*/ 3987 w 10000"/>
                <a:gd name="connsiteY29" fmla="*/ 2027 h 9083"/>
                <a:gd name="connsiteX30" fmla="*/ 4772 w 10000"/>
                <a:gd name="connsiteY30" fmla="*/ 656 h 9083"/>
                <a:gd name="connsiteX31" fmla="*/ 4836 w 10000"/>
                <a:gd name="connsiteY31" fmla="*/ 656 h 9083"/>
                <a:gd name="connsiteX32" fmla="*/ 5425 w 10000"/>
                <a:gd name="connsiteY32" fmla="*/ 134 h 9083"/>
                <a:gd name="connsiteX33" fmla="*/ 6470 w 10000"/>
                <a:gd name="connsiteY33" fmla="*/ 0 h 9083"/>
                <a:gd name="connsiteX0" fmla="*/ 5425 w 10000"/>
                <a:gd name="connsiteY0" fmla="*/ 0 h 9852"/>
                <a:gd name="connsiteX1" fmla="*/ 10000 w 10000"/>
                <a:gd name="connsiteY1" fmla="*/ 574 h 9852"/>
                <a:gd name="connsiteX2" fmla="*/ 9801 w 10000"/>
                <a:gd name="connsiteY2" fmla="*/ 574 h 9852"/>
                <a:gd name="connsiteX3" fmla="*/ 9801 w 10000"/>
                <a:gd name="connsiteY3" fmla="*/ 574 h 9852"/>
                <a:gd name="connsiteX4" fmla="*/ 9801 w 10000"/>
                <a:gd name="connsiteY4" fmla="*/ 1366 h 9852"/>
                <a:gd name="connsiteX5" fmla="*/ 9084 w 10000"/>
                <a:gd name="connsiteY5" fmla="*/ 1431 h 9852"/>
                <a:gd name="connsiteX6" fmla="*/ 8689 w 10000"/>
                <a:gd name="connsiteY6" fmla="*/ 1721 h 9852"/>
                <a:gd name="connsiteX7" fmla="*/ 8170 w 10000"/>
                <a:gd name="connsiteY7" fmla="*/ 1721 h 9852"/>
                <a:gd name="connsiteX8" fmla="*/ 7776 w 10000"/>
                <a:gd name="connsiteY8" fmla="*/ 1578 h 9852"/>
                <a:gd name="connsiteX9" fmla="*/ 6795 w 10000"/>
                <a:gd name="connsiteY9" fmla="*/ 1721 h 9852"/>
                <a:gd name="connsiteX10" fmla="*/ 6406 w 10000"/>
                <a:gd name="connsiteY10" fmla="*/ 2871 h 9852"/>
                <a:gd name="connsiteX11" fmla="*/ 6012 w 10000"/>
                <a:gd name="connsiteY11" fmla="*/ 3015 h 9852"/>
                <a:gd name="connsiteX12" fmla="*/ 5425 w 10000"/>
                <a:gd name="connsiteY12" fmla="*/ 4890 h 9852"/>
                <a:gd name="connsiteX13" fmla="*/ 3789 w 10000"/>
                <a:gd name="connsiteY13" fmla="*/ 6473 h 9852"/>
                <a:gd name="connsiteX14" fmla="*/ 3333 w 10000"/>
                <a:gd name="connsiteY14" fmla="*/ 8557 h 9852"/>
                <a:gd name="connsiteX15" fmla="*/ 2808 w 10000"/>
                <a:gd name="connsiteY15" fmla="*/ 9209 h 9852"/>
                <a:gd name="connsiteX16" fmla="*/ 2681 w 10000"/>
                <a:gd name="connsiteY16" fmla="*/ 9779 h 9852"/>
                <a:gd name="connsiteX17" fmla="*/ 0 w 10000"/>
                <a:gd name="connsiteY17" fmla="*/ 9852 h 9852"/>
                <a:gd name="connsiteX18" fmla="*/ 0 w 10000"/>
                <a:gd name="connsiteY18" fmla="*/ 9852 h 9852"/>
                <a:gd name="connsiteX19" fmla="*/ 64 w 10000"/>
                <a:gd name="connsiteY19" fmla="*/ 9209 h 9852"/>
                <a:gd name="connsiteX20" fmla="*/ 523 w 10000"/>
                <a:gd name="connsiteY20" fmla="*/ 8775 h 9852"/>
                <a:gd name="connsiteX21" fmla="*/ 915 w 10000"/>
                <a:gd name="connsiteY21" fmla="*/ 7983 h 9852"/>
                <a:gd name="connsiteX22" fmla="*/ 848 w 10000"/>
                <a:gd name="connsiteY22" fmla="*/ 7479 h 9852"/>
                <a:gd name="connsiteX23" fmla="*/ 1307 w 10000"/>
                <a:gd name="connsiteY23" fmla="*/ 6397 h 9852"/>
                <a:gd name="connsiteX24" fmla="*/ 1960 w 10000"/>
                <a:gd name="connsiteY24" fmla="*/ 5462 h 9852"/>
                <a:gd name="connsiteX25" fmla="*/ 2420 w 10000"/>
                <a:gd name="connsiteY25" fmla="*/ 5248 h 9852"/>
                <a:gd name="connsiteX26" fmla="*/ 2744 w 10000"/>
                <a:gd name="connsiteY26" fmla="*/ 4385 h 9852"/>
                <a:gd name="connsiteX27" fmla="*/ 2744 w 10000"/>
                <a:gd name="connsiteY27" fmla="*/ 3592 h 9852"/>
                <a:gd name="connsiteX28" fmla="*/ 3201 w 10000"/>
                <a:gd name="connsiteY28" fmla="*/ 2661 h 9852"/>
                <a:gd name="connsiteX29" fmla="*/ 3987 w 10000"/>
                <a:gd name="connsiteY29" fmla="*/ 2084 h 9852"/>
                <a:gd name="connsiteX30" fmla="*/ 4772 w 10000"/>
                <a:gd name="connsiteY30" fmla="*/ 574 h 9852"/>
                <a:gd name="connsiteX31" fmla="*/ 4836 w 10000"/>
                <a:gd name="connsiteY31" fmla="*/ 574 h 9852"/>
                <a:gd name="connsiteX32" fmla="*/ 5425 w 10000"/>
                <a:gd name="connsiteY32" fmla="*/ 0 h 9852"/>
                <a:gd name="connsiteX0" fmla="*/ 4836 w 10000"/>
                <a:gd name="connsiteY0" fmla="*/ 0 h 9417"/>
                <a:gd name="connsiteX1" fmla="*/ 10000 w 10000"/>
                <a:gd name="connsiteY1" fmla="*/ 0 h 9417"/>
                <a:gd name="connsiteX2" fmla="*/ 9801 w 10000"/>
                <a:gd name="connsiteY2" fmla="*/ 0 h 9417"/>
                <a:gd name="connsiteX3" fmla="*/ 9801 w 10000"/>
                <a:gd name="connsiteY3" fmla="*/ 0 h 9417"/>
                <a:gd name="connsiteX4" fmla="*/ 9801 w 10000"/>
                <a:gd name="connsiteY4" fmla="*/ 804 h 9417"/>
                <a:gd name="connsiteX5" fmla="*/ 9084 w 10000"/>
                <a:gd name="connsiteY5" fmla="*/ 869 h 9417"/>
                <a:gd name="connsiteX6" fmla="*/ 8689 w 10000"/>
                <a:gd name="connsiteY6" fmla="*/ 1164 h 9417"/>
                <a:gd name="connsiteX7" fmla="*/ 8170 w 10000"/>
                <a:gd name="connsiteY7" fmla="*/ 1164 h 9417"/>
                <a:gd name="connsiteX8" fmla="*/ 7776 w 10000"/>
                <a:gd name="connsiteY8" fmla="*/ 1019 h 9417"/>
                <a:gd name="connsiteX9" fmla="*/ 6795 w 10000"/>
                <a:gd name="connsiteY9" fmla="*/ 1164 h 9417"/>
                <a:gd name="connsiteX10" fmla="*/ 6406 w 10000"/>
                <a:gd name="connsiteY10" fmla="*/ 2331 h 9417"/>
                <a:gd name="connsiteX11" fmla="*/ 6012 w 10000"/>
                <a:gd name="connsiteY11" fmla="*/ 2477 h 9417"/>
                <a:gd name="connsiteX12" fmla="*/ 5425 w 10000"/>
                <a:gd name="connsiteY12" fmla="*/ 4380 h 9417"/>
                <a:gd name="connsiteX13" fmla="*/ 3789 w 10000"/>
                <a:gd name="connsiteY13" fmla="*/ 5987 h 9417"/>
                <a:gd name="connsiteX14" fmla="*/ 3333 w 10000"/>
                <a:gd name="connsiteY14" fmla="*/ 8103 h 9417"/>
                <a:gd name="connsiteX15" fmla="*/ 2808 w 10000"/>
                <a:gd name="connsiteY15" fmla="*/ 8764 h 9417"/>
                <a:gd name="connsiteX16" fmla="*/ 2681 w 10000"/>
                <a:gd name="connsiteY16" fmla="*/ 9343 h 9417"/>
                <a:gd name="connsiteX17" fmla="*/ 0 w 10000"/>
                <a:gd name="connsiteY17" fmla="*/ 9417 h 9417"/>
                <a:gd name="connsiteX18" fmla="*/ 0 w 10000"/>
                <a:gd name="connsiteY18" fmla="*/ 9417 h 9417"/>
                <a:gd name="connsiteX19" fmla="*/ 64 w 10000"/>
                <a:gd name="connsiteY19" fmla="*/ 8764 h 9417"/>
                <a:gd name="connsiteX20" fmla="*/ 523 w 10000"/>
                <a:gd name="connsiteY20" fmla="*/ 8324 h 9417"/>
                <a:gd name="connsiteX21" fmla="*/ 915 w 10000"/>
                <a:gd name="connsiteY21" fmla="*/ 7520 h 9417"/>
                <a:gd name="connsiteX22" fmla="*/ 848 w 10000"/>
                <a:gd name="connsiteY22" fmla="*/ 7008 h 9417"/>
                <a:gd name="connsiteX23" fmla="*/ 1307 w 10000"/>
                <a:gd name="connsiteY23" fmla="*/ 5910 h 9417"/>
                <a:gd name="connsiteX24" fmla="*/ 1960 w 10000"/>
                <a:gd name="connsiteY24" fmla="*/ 4961 h 9417"/>
                <a:gd name="connsiteX25" fmla="*/ 2420 w 10000"/>
                <a:gd name="connsiteY25" fmla="*/ 4744 h 9417"/>
                <a:gd name="connsiteX26" fmla="*/ 2744 w 10000"/>
                <a:gd name="connsiteY26" fmla="*/ 3868 h 9417"/>
                <a:gd name="connsiteX27" fmla="*/ 2744 w 10000"/>
                <a:gd name="connsiteY27" fmla="*/ 3063 h 9417"/>
                <a:gd name="connsiteX28" fmla="*/ 3201 w 10000"/>
                <a:gd name="connsiteY28" fmla="*/ 2118 h 9417"/>
                <a:gd name="connsiteX29" fmla="*/ 3987 w 10000"/>
                <a:gd name="connsiteY29" fmla="*/ 1532 h 9417"/>
                <a:gd name="connsiteX30" fmla="*/ 4772 w 10000"/>
                <a:gd name="connsiteY30" fmla="*/ 0 h 9417"/>
                <a:gd name="connsiteX31" fmla="*/ 4836 w 10000"/>
                <a:gd name="connsiteY31" fmla="*/ 0 h 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00" h="9417">
                  <a:moveTo>
                    <a:pt x="4836" y="0"/>
                  </a:moveTo>
                  <a:lnTo>
                    <a:pt x="10000" y="0"/>
                  </a:lnTo>
                  <a:lnTo>
                    <a:pt x="9801" y="0"/>
                  </a:lnTo>
                  <a:lnTo>
                    <a:pt x="9801" y="0"/>
                  </a:lnTo>
                  <a:lnTo>
                    <a:pt x="9801" y="804"/>
                  </a:lnTo>
                  <a:lnTo>
                    <a:pt x="9084" y="869"/>
                  </a:lnTo>
                  <a:lnTo>
                    <a:pt x="8689" y="1164"/>
                  </a:lnTo>
                  <a:lnTo>
                    <a:pt x="8170" y="1164"/>
                  </a:lnTo>
                  <a:lnTo>
                    <a:pt x="7776" y="1019"/>
                  </a:lnTo>
                  <a:lnTo>
                    <a:pt x="6795" y="1164"/>
                  </a:lnTo>
                  <a:cubicBezTo>
                    <a:pt x="6667" y="1555"/>
                    <a:pt x="6538" y="1943"/>
                    <a:pt x="6406" y="2331"/>
                  </a:cubicBezTo>
                  <a:lnTo>
                    <a:pt x="6012" y="2477"/>
                  </a:lnTo>
                  <a:lnTo>
                    <a:pt x="5425" y="4380"/>
                  </a:lnTo>
                  <a:lnTo>
                    <a:pt x="3789" y="5987"/>
                  </a:lnTo>
                  <a:cubicBezTo>
                    <a:pt x="3641" y="6693"/>
                    <a:pt x="3485" y="7399"/>
                    <a:pt x="3333" y="8103"/>
                  </a:cubicBezTo>
                  <a:lnTo>
                    <a:pt x="2808" y="8764"/>
                  </a:lnTo>
                  <a:cubicBezTo>
                    <a:pt x="2765" y="8951"/>
                    <a:pt x="2725" y="9147"/>
                    <a:pt x="2681" y="9343"/>
                  </a:cubicBezTo>
                  <a:lnTo>
                    <a:pt x="0" y="9417"/>
                  </a:lnTo>
                  <a:lnTo>
                    <a:pt x="0" y="9417"/>
                  </a:lnTo>
                  <a:cubicBezTo>
                    <a:pt x="21" y="9202"/>
                    <a:pt x="43" y="8977"/>
                    <a:pt x="64" y="8764"/>
                  </a:cubicBezTo>
                  <a:lnTo>
                    <a:pt x="523" y="8324"/>
                  </a:lnTo>
                  <a:cubicBezTo>
                    <a:pt x="655" y="8058"/>
                    <a:pt x="784" y="7789"/>
                    <a:pt x="915" y="7520"/>
                  </a:cubicBezTo>
                  <a:cubicBezTo>
                    <a:pt x="894" y="7345"/>
                    <a:pt x="872" y="7184"/>
                    <a:pt x="848" y="7008"/>
                  </a:cubicBezTo>
                  <a:lnTo>
                    <a:pt x="1307" y="5910"/>
                  </a:lnTo>
                  <a:lnTo>
                    <a:pt x="1960" y="4961"/>
                  </a:lnTo>
                  <a:lnTo>
                    <a:pt x="2420" y="4744"/>
                  </a:lnTo>
                  <a:cubicBezTo>
                    <a:pt x="2527" y="4450"/>
                    <a:pt x="2637" y="4159"/>
                    <a:pt x="2744" y="3868"/>
                  </a:cubicBezTo>
                  <a:lnTo>
                    <a:pt x="2744" y="3063"/>
                  </a:lnTo>
                  <a:lnTo>
                    <a:pt x="3201" y="2118"/>
                  </a:lnTo>
                  <a:lnTo>
                    <a:pt x="3987" y="1532"/>
                  </a:lnTo>
                  <a:lnTo>
                    <a:pt x="4772" y="0"/>
                  </a:lnTo>
                  <a:lnTo>
                    <a:pt x="4836" y="0"/>
                  </a:lnTo>
                  <a:close/>
                </a:path>
              </a:pathLst>
            </a:custGeom>
            <a:solidFill>
              <a:srgbClr val="D9D9D9"/>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grpSp>
      <p:cxnSp>
        <p:nvCxnSpPr>
          <p:cNvPr id="145" name="Straight Arrow Connector 144">
            <a:extLst>
              <a:ext uri="{FF2B5EF4-FFF2-40B4-BE49-F238E27FC236}">
                <a16:creationId xmlns:a16="http://schemas.microsoft.com/office/drawing/2014/main" id="{B56722B5-9054-CA41-B54B-1C7B30261267}"/>
              </a:ext>
            </a:extLst>
          </p:cNvPr>
          <p:cNvCxnSpPr>
            <a:endCxn id="133" idx="3"/>
          </p:cNvCxnSpPr>
          <p:nvPr/>
        </p:nvCxnSpPr>
        <p:spPr>
          <a:xfrm flipH="1" flipV="1">
            <a:off x="4098871" y="2956817"/>
            <a:ext cx="924537" cy="507138"/>
          </a:xfrm>
          <a:prstGeom prst="straightConnector1">
            <a:avLst/>
          </a:prstGeom>
          <a:ln w="38100">
            <a:solidFill>
              <a:schemeClr val="accent5"/>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EF2B6C5-8053-164A-943B-6CDC140B86E9}"/>
              </a:ext>
            </a:extLst>
          </p:cNvPr>
          <p:cNvSpPr>
            <a:spLocks noGrp="1"/>
          </p:cNvSpPr>
          <p:nvPr>
            <p:ph type="title"/>
          </p:nvPr>
        </p:nvSpPr>
        <p:spPr>
          <a:xfrm>
            <a:off x="-1" y="233945"/>
            <a:ext cx="5971241" cy="519355"/>
          </a:xfrm>
        </p:spPr>
        <p:txBody>
          <a:bodyPr/>
          <a:lstStyle/>
          <a:p>
            <a:r>
              <a:rPr lang="en-GB" sz="2700" dirty="0"/>
              <a:t> </a:t>
            </a:r>
            <a:r>
              <a:rPr lang="ru-RU" sz="2700" dirty="0"/>
              <a:t>Проекты в рамках </a:t>
            </a:r>
            <a:r>
              <a:rPr lang="ru-RU" sz="2700" dirty="0" err="1"/>
              <a:t>цифровизации</a:t>
            </a:r>
            <a:r>
              <a:rPr lang="ru-RU" sz="2700" dirty="0"/>
              <a:t> МДП</a:t>
            </a:r>
            <a:endParaRPr lang="en-GB" sz="2700" dirty="0"/>
          </a:p>
        </p:txBody>
      </p:sp>
      <p:sp>
        <p:nvSpPr>
          <p:cNvPr id="3" name="Text Placeholder 2">
            <a:extLst>
              <a:ext uri="{FF2B5EF4-FFF2-40B4-BE49-F238E27FC236}">
                <a16:creationId xmlns:a16="http://schemas.microsoft.com/office/drawing/2014/main" id="{07C0AFB7-F436-274F-B50B-93E04F108E3D}"/>
              </a:ext>
            </a:extLst>
          </p:cNvPr>
          <p:cNvSpPr>
            <a:spLocks noGrp="1"/>
          </p:cNvSpPr>
          <p:nvPr>
            <p:ph type="body" sz="quarter" idx="14"/>
          </p:nvPr>
        </p:nvSpPr>
        <p:spPr>
          <a:xfrm>
            <a:off x="-1" y="731500"/>
            <a:ext cx="3236386" cy="446652"/>
          </a:xfrm>
        </p:spPr>
        <p:txBody>
          <a:bodyPr/>
          <a:lstStyle/>
          <a:p>
            <a:r>
              <a:rPr lang="ru-RU" sz="2700" dirty="0"/>
              <a:t>Расширение охвата</a:t>
            </a:r>
            <a:r>
              <a:rPr lang="en-GB" sz="2700" dirty="0"/>
              <a:t> </a:t>
            </a:r>
          </a:p>
        </p:txBody>
      </p:sp>
      <p:grpSp>
        <p:nvGrpSpPr>
          <p:cNvPr id="169" name="Group 168"/>
          <p:cNvGrpSpPr/>
          <p:nvPr/>
        </p:nvGrpSpPr>
        <p:grpSpPr>
          <a:xfrm>
            <a:off x="4162254" y="1657718"/>
            <a:ext cx="4646573" cy="2880566"/>
            <a:chOff x="5549671" y="2222007"/>
            <a:chExt cx="6195431" cy="3840754"/>
          </a:xfrm>
          <a:solidFill>
            <a:srgbClr val="0052A4"/>
          </a:solidFill>
        </p:grpSpPr>
        <p:sp>
          <p:nvSpPr>
            <p:cNvPr id="170" name="Freeform 169">
              <a:extLst>
                <a:ext uri="{FF2B5EF4-FFF2-40B4-BE49-F238E27FC236}">
                  <a16:creationId xmlns:a16="http://schemas.microsoft.com/office/drawing/2014/main" id="{57750375-783B-C645-BB0E-6553260437B6}"/>
                </a:ext>
              </a:extLst>
            </p:cNvPr>
            <p:cNvSpPr>
              <a:spLocks/>
            </p:cNvSpPr>
            <p:nvPr/>
          </p:nvSpPr>
          <p:spPr bwMode="auto">
            <a:xfrm>
              <a:off x="7115175" y="3951351"/>
              <a:ext cx="957514" cy="950135"/>
            </a:xfrm>
            <a:custGeom>
              <a:avLst/>
              <a:gdLst>
                <a:gd name="T0" fmla="*/ 23 w 236"/>
                <a:gd name="T1" fmla="*/ 66 h 189"/>
                <a:gd name="T2" fmla="*/ 37 w 236"/>
                <a:gd name="T3" fmla="*/ 54 h 189"/>
                <a:gd name="T4" fmla="*/ 58 w 236"/>
                <a:gd name="T5" fmla="*/ 45 h 189"/>
                <a:gd name="T6" fmla="*/ 71 w 236"/>
                <a:gd name="T7" fmla="*/ 24 h 189"/>
                <a:gd name="T8" fmla="*/ 82 w 236"/>
                <a:gd name="T9" fmla="*/ 22 h 189"/>
                <a:gd name="T10" fmla="*/ 97 w 236"/>
                <a:gd name="T11" fmla="*/ 23 h 189"/>
                <a:gd name="T12" fmla="*/ 116 w 236"/>
                <a:gd name="T13" fmla="*/ 30 h 189"/>
                <a:gd name="T14" fmla="*/ 134 w 236"/>
                <a:gd name="T15" fmla="*/ 27 h 189"/>
                <a:gd name="T16" fmla="*/ 147 w 236"/>
                <a:gd name="T17" fmla="*/ 18 h 189"/>
                <a:gd name="T18" fmla="*/ 149 w 236"/>
                <a:gd name="T19" fmla="*/ 7 h 189"/>
                <a:gd name="T20" fmla="*/ 165 w 236"/>
                <a:gd name="T21" fmla="*/ 4 h 189"/>
                <a:gd name="T22" fmla="*/ 170 w 236"/>
                <a:gd name="T23" fmla="*/ 12 h 189"/>
                <a:gd name="T24" fmla="*/ 182 w 236"/>
                <a:gd name="T25" fmla="*/ 36 h 189"/>
                <a:gd name="T26" fmla="*/ 193 w 236"/>
                <a:gd name="T27" fmla="*/ 29 h 189"/>
                <a:gd name="T28" fmla="*/ 214 w 236"/>
                <a:gd name="T29" fmla="*/ 22 h 189"/>
                <a:gd name="T30" fmla="*/ 236 w 236"/>
                <a:gd name="T31" fmla="*/ 28 h 189"/>
                <a:gd name="T32" fmla="*/ 219 w 236"/>
                <a:gd name="T33" fmla="*/ 34 h 189"/>
                <a:gd name="T34" fmla="*/ 183 w 236"/>
                <a:gd name="T35" fmla="*/ 40 h 189"/>
                <a:gd name="T36" fmla="*/ 181 w 236"/>
                <a:gd name="T37" fmla="*/ 58 h 189"/>
                <a:gd name="T38" fmla="*/ 179 w 236"/>
                <a:gd name="T39" fmla="*/ 77 h 189"/>
                <a:gd name="T40" fmla="*/ 178 w 236"/>
                <a:gd name="T41" fmla="*/ 93 h 189"/>
                <a:gd name="T42" fmla="*/ 172 w 236"/>
                <a:gd name="T43" fmla="*/ 106 h 189"/>
                <a:gd name="T44" fmla="*/ 157 w 236"/>
                <a:gd name="T45" fmla="*/ 123 h 189"/>
                <a:gd name="T46" fmla="*/ 155 w 236"/>
                <a:gd name="T47" fmla="*/ 142 h 189"/>
                <a:gd name="T48" fmla="*/ 135 w 236"/>
                <a:gd name="T49" fmla="*/ 142 h 189"/>
                <a:gd name="T50" fmla="*/ 121 w 236"/>
                <a:gd name="T51" fmla="*/ 148 h 189"/>
                <a:gd name="T52" fmla="*/ 116 w 236"/>
                <a:gd name="T53" fmla="*/ 178 h 189"/>
                <a:gd name="T54" fmla="*/ 82 w 236"/>
                <a:gd name="T55" fmla="*/ 184 h 189"/>
                <a:gd name="T56" fmla="*/ 68 w 236"/>
                <a:gd name="T57" fmla="*/ 186 h 189"/>
                <a:gd name="T58" fmla="*/ 20 w 236"/>
                <a:gd name="T59" fmla="*/ 179 h 189"/>
                <a:gd name="T60" fmla="*/ 29 w 236"/>
                <a:gd name="T61" fmla="*/ 147 h 189"/>
                <a:gd name="T62" fmla="*/ 11 w 236"/>
                <a:gd name="T63" fmla="*/ 130 h 189"/>
                <a:gd name="T64" fmla="*/ 8 w 236"/>
                <a:gd name="T65" fmla="*/ 102 h 189"/>
                <a:gd name="T66" fmla="*/ 2 w 236"/>
                <a:gd name="T67" fmla="*/ 8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6" h="189">
                  <a:moveTo>
                    <a:pt x="4" y="58"/>
                  </a:moveTo>
                  <a:lnTo>
                    <a:pt x="23" y="66"/>
                  </a:lnTo>
                  <a:lnTo>
                    <a:pt x="35" y="63"/>
                  </a:lnTo>
                  <a:lnTo>
                    <a:pt x="37" y="54"/>
                  </a:lnTo>
                  <a:lnTo>
                    <a:pt x="50" y="51"/>
                  </a:lnTo>
                  <a:lnTo>
                    <a:pt x="58" y="45"/>
                  </a:lnTo>
                  <a:lnTo>
                    <a:pt x="58" y="28"/>
                  </a:lnTo>
                  <a:lnTo>
                    <a:pt x="71" y="24"/>
                  </a:lnTo>
                  <a:lnTo>
                    <a:pt x="72" y="17"/>
                  </a:lnTo>
                  <a:lnTo>
                    <a:pt x="82" y="22"/>
                  </a:lnTo>
                  <a:lnTo>
                    <a:pt x="87" y="23"/>
                  </a:lnTo>
                  <a:lnTo>
                    <a:pt x="97" y="23"/>
                  </a:lnTo>
                  <a:lnTo>
                    <a:pt x="110" y="27"/>
                  </a:lnTo>
                  <a:lnTo>
                    <a:pt x="116" y="30"/>
                  </a:lnTo>
                  <a:lnTo>
                    <a:pt x="127" y="23"/>
                  </a:lnTo>
                  <a:lnTo>
                    <a:pt x="134" y="27"/>
                  </a:lnTo>
                  <a:lnTo>
                    <a:pt x="137" y="18"/>
                  </a:lnTo>
                  <a:lnTo>
                    <a:pt x="147" y="18"/>
                  </a:lnTo>
                  <a:lnTo>
                    <a:pt x="149" y="15"/>
                  </a:lnTo>
                  <a:lnTo>
                    <a:pt x="149" y="7"/>
                  </a:lnTo>
                  <a:lnTo>
                    <a:pt x="154" y="0"/>
                  </a:lnTo>
                  <a:lnTo>
                    <a:pt x="165" y="4"/>
                  </a:lnTo>
                  <a:lnTo>
                    <a:pt x="165" y="11"/>
                  </a:lnTo>
                  <a:lnTo>
                    <a:pt x="170" y="12"/>
                  </a:lnTo>
                  <a:lnTo>
                    <a:pt x="173" y="29"/>
                  </a:lnTo>
                  <a:lnTo>
                    <a:pt x="182" y="36"/>
                  </a:lnTo>
                  <a:lnTo>
                    <a:pt x="186" y="31"/>
                  </a:lnTo>
                  <a:lnTo>
                    <a:pt x="193" y="29"/>
                  </a:lnTo>
                  <a:lnTo>
                    <a:pt x="202" y="20"/>
                  </a:lnTo>
                  <a:lnTo>
                    <a:pt x="214" y="22"/>
                  </a:lnTo>
                  <a:lnTo>
                    <a:pt x="232" y="22"/>
                  </a:lnTo>
                  <a:lnTo>
                    <a:pt x="236" y="28"/>
                  </a:lnTo>
                  <a:lnTo>
                    <a:pt x="227" y="30"/>
                  </a:lnTo>
                  <a:lnTo>
                    <a:pt x="219" y="34"/>
                  </a:lnTo>
                  <a:lnTo>
                    <a:pt x="200" y="36"/>
                  </a:lnTo>
                  <a:lnTo>
                    <a:pt x="183" y="40"/>
                  </a:lnTo>
                  <a:lnTo>
                    <a:pt x="175" y="50"/>
                  </a:lnTo>
                  <a:lnTo>
                    <a:pt x="181" y="58"/>
                  </a:lnTo>
                  <a:lnTo>
                    <a:pt x="185" y="69"/>
                  </a:lnTo>
                  <a:lnTo>
                    <a:pt x="179" y="77"/>
                  </a:lnTo>
                  <a:lnTo>
                    <a:pt x="182" y="85"/>
                  </a:lnTo>
                  <a:lnTo>
                    <a:pt x="178" y="93"/>
                  </a:lnTo>
                  <a:lnTo>
                    <a:pt x="162" y="92"/>
                  </a:lnTo>
                  <a:lnTo>
                    <a:pt x="172" y="106"/>
                  </a:lnTo>
                  <a:lnTo>
                    <a:pt x="162" y="111"/>
                  </a:lnTo>
                  <a:lnTo>
                    <a:pt x="157" y="123"/>
                  </a:lnTo>
                  <a:lnTo>
                    <a:pt x="160" y="136"/>
                  </a:lnTo>
                  <a:lnTo>
                    <a:pt x="155" y="142"/>
                  </a:lnTo>
                  <a:lnTo>
                    <a:pt x="148" y="140"/>
                  </a:lnTo>
                  <a:lnTo>
                    <a:pt x="135" y="142"/>
                  </a:lnTo>
                  <a:lnTo>
                    <a:pt x="134" y="148"/>
                  </a:lnTo>
                  <a:lnTo>
                    <a:pt x="121" y="148"/>
                  </a:lnTo>
                  <a:lnTo>
                    <a:pt x="113" y="160"/>
                  </a:lnTo>
                  <a:lnTo>
                    <a:pt x="116" y="178"/>
                  </a:lnTo>
                  <a:lnTo>
                    <a:pt x="95" y="186"/>
                  </a:lnTo>
                  <a:lnTo>
                    <a:pt x="82" y="184"/>
                  </a:lnTo>
                  <a:lnTo>
                    <a:pt x="79" y="189"/>
                  </a:lnTo>
                  <a:lnTo>
                    <a:pt x="68" y="186"/>
                  </a:lnTo>
                  <a:lnTo>
                    <a:pt x="51" y="189"/>
                  </a:lnTo>
                  <a:lnTo>
                    <a:pt x="20" y="179"/>
                  </a:lnTo>
                  <a:lnTo>
                    <a:pt x="33" y="160"/>
                  </a:lnTo>
                  <a:lnTo>
                    <a:pt x="29" y="147"/>
                  </a:lnTo>
                  <a:lnTo>
                    <a:pt x="15" y="143"/>
                  </a:lnTo>
                  <a:lnTo>
                    <a:pt x="11" y="130"/>
                  </a:lnTo>
                  <a:lnTo>
                    <a:pt x="3" y="113"/>
                  </a:lnTo>
                  <a:lnTo>
                    <a:pt x="8" y="102"/>
                  </a:lnTo>
                  <a:lnTo>
                    <a:pt x="0" y="99"/>
                  </a:lnTo>
                  <a:lnTo>
                    <a:pt x="2" y="84"/>
                  </a:lnTo>
                  <a:lnTo>
                    <a:pt x="4" y="58"/>
                  </a:lnTo>
                  <a:close/>
                </a:path>
              </a:pathLst>
            </a:custGeom>
            <a:grp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chemeClr val="accent2"/>
                </a:solidFill>
              </a:endParaRPr>
            </a:p>
          </p:txBody>
        </p:sp>
        <p:sp>
          <p:nvSpPr>
            <p:cNvPr id="171" name="Freeform 16">
              <a:extLst>
                <a:ext uri="{FF2B5EF4-FFF2-40B4-BE49-F238E27FC236}">
                  <a16:creationId xmlns:a16="http://schemas.microsoft.com/office/drawing/2014/main" id="{1BFD8FF1-3133-AE47-8EB4-92EE075DCBF9}"/>
                </a:ext>
              </a:extLst>
            </p:cNvPr>
            <p:cNvSpPr>
              <a:spLocks/>
            </p:cNvSpPr>
            <p:nvPr/>
          </p:nvSpPr>
          <p:spPr bwMode="auto">
            <a:xfrm>
              <a:off x="5922938" y="3599450"/>
              <a:ext cx="385440" cy="372010"/>
            </a:xfrm>
            <a:custGeom>
              <a:avLst/>
              <a:gdLst>
                <a:gd name="T0" fmla="*/ 40 w 95"/>
                <a:gd name="T1" fmla="*/ 13 h 74"/>
                <a:gd name="T2" fmla="*/ 48 w 95"/>
                <a:gd name="T3" fmla="*/ 15 h 74"/>
                <a:gd name="T4" fmla="*/ 50 w 95"/>
                <a:gd name="T5" fmla="*/ 9 h 74"/>
                <a:gd name="T6" fmla="*/ 58 w 95"/>
                <a:gd name="T7" fmla="*/ 1 h 74"/>
                <a:gd name="T8" fmla="*/ 69 w 95"/>
                <a:gd name="T9" fmla="*/ 12 h 74"/>
                <a:gd name="T10" fmla="*/ 81 w 95"/>
                <a:gd name="T11" fmla="*/ 27 h 74"/>
                <a:gd name="T12" fmla="*/ 89 w 95"/>
                <a:gd name="T13" fmla="*/ 28 h 74"/>
                <a:gd name="T14" fmla="*/ 95 w 95"/>
                <a:gd name="T15" fmla="*/ 33 h 74"/>
                <a:gd name="T16" fmla="*/ 82 w 95"/>
                <a:gd name="T17" fmla="*/ 35 h 74"/>
                <a:gd name="T18" fmla="*/ 82 w 95"/>
                <a:gd name="T19" fmla="*/ 51 h 74"/>
                <a:gd name="T20" fmla="*/ 80 w 95"/>
                <a:gd name="T21" fmla="*/ 58 h 74"/>
                <a:gd name="T22" fmla="*/ 75 w 95"/>
                <a:gd name="T23" fmla="*/ 63 h 74"/>
                <a:gd name="T24" fmla="*/ 77 w 95"/>
                <a:gd name="T25" fmla="*/ 73 h 74"/>
                <a:gd name="T26" fmla="*/ 73 w 95"/>
                <a:gd name="T27" fmla="*/ 74 h 74"/>
                <a:gd name="T28" fmla="*/ 61 w 95"/>
                <a:gd name="T29" fmla="*/ 63 h 74"/>
                <a:gd name="T30" fmla="*/ 65 w 95"/>
                <a:gd name="T31" fmla="*/ 53 h 74"/>
                <a:gd name="T32" fmla="*/ 59 w 95"/>
                <a:gd name="T33" fmla="*/ 47 h 74"/>
                <a:gd name="T34" fmla="*/ 52 w 95"/>
                <a:gd name="T35" fmla="*/ 49 h 74"/>
                <a:gd name="T36" fmla="*/ 35 w 95"/>
                <a:gd name="T37" fmla="*/ 64 h 74"/>
                <a:gd name="T38" fmla="*/ 32 w 95"/>
                <a:gd name="T39" fmla="*/ 49 h 74"/>
                <a:gd name="T40" fmla="*/ 24 w 95"/>
                <a:gd name="T41" fmla="*/ 46 h 74"/>
                <a:gd name="T42" fmla="*/ 16 w 95"/>
                <a:gd name="T43" fmla="*/ 40 h 74"/>
                <a:gd name="T44" fmla="*/ 19 w 95"/>
                <a:gd name="T45" fmla="*/ 34 h 74"/>
                <a:gd name="T46" fmla="*/ 9 w 95"/>
                <a:gd name="T47" fmla="*/ 27 h 74"/>
                <a:gd name="T48" fmla="*/ 11 w 95"/>
                <a:gd name="T49" fmla="*/ 22 h 74"/>
                <a:gd name="T50" fmla="*/ 4 w 95"/>
                <a:gd name="T51" fmla="*/ 18 h 74"/>
                <a:gd name="T52" fmla="*/ 0 w 95"/>
                <a:gd name="T53" fmla="*/ 13 h 74"/>
                <a:gd name="T54" fmla="*/ 3 w 95"/>
                <a:gd name="T55" fmla="*/ 9 h 74"/>
                <a:gd name="T56" fmla="*/ 17 w 95"/>
                <a:gd name="T57" fmla="*/ 15 h 74"/>
                <a:gd name="T58" fmla="*/ 26 w 95"/>
                <a:gd name="T59" fmla="*/ 17 h 74"/>
                <a:gd name="T60" fmla="*/ 28 w 95"/>
                <a:gd name="T61" fmla="*/ 14 h 74"/>
                <a:gd name="T62" fmla="*/ 18 w 95"/>
                <a:gd name="T63" fmla="*/ 3 h 74"/>
                <a:gd name="T64" fmla="*/ 21 w 95"/>
                <a:gd name="T65" fmla="*/ 0 h 74"/>
                <a:gd name="T66" fmla="*/ 26 w 95"/>
                <a:gd name="T67" fmla="*/ 1 h 74"/>
                <a:gd name="T68" fmla="*/ 40 w 95"/>
                <a:gd name="T69" fmla="*/ 1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5" h="74">
                  <a:moveTo>
                    <a:pt x="40" y="13"/>
                  </a:moveTo>
                  <a:lnTo>
                    <a:pt x="48" y="15"/>
                  </a:lnTo>
                  <a:lnTo>
                    <a:pt x="50" y="9"/>
                  </a:lnTo>
                  <a:lnTo>
                    <a:pt x="58" y="1"/>
                  </a:lnTo>
                  <a:lnTo>
                    <a:pt x="69" y="12"/>
                  </a:lnTo>
                  <a:lnTo>
                    <a:pt x="81" y="27"/>
                  </a:lnTo>
                  <a:lnTo>
                    <a:pt x="89" y="28"/>
                  </a:lnTo>
                  <a:lnTo>
                    <a:pt x="95" y="33"/>
                  </a:lnTo>
                  <a:lnTo>
                    <a:pt x="82" y="35"/>
                  </a:lnTo>
                  <a:lnTo>
                    <a:pt x="82" y="51"/>
                  </a:lnTo>
                  <a:lnTo>
                    <a:pt x="80" y="58"/>
                  </a:lnTo>
                  <a:lnTo>
                    <a:pt x="75" y="63"/>
                  </a:lnTo>
                  <a:lnTo>
                    <a:pt x="77" y="73"/>
                  </a:lnTo>
                  <a:lnTo>
                    <a:pt x="73" y="74"/>
                  </a:lnTo>
                  <a:lnTo>
                    <a:pt x="61" y="63"/>
                  </a:lnTo>
                  <a:lnTo>
                    <a:pt x="65" y="53"/>
                  </a:lnTo>
                  <a:lnTo>
                    <a:pt x="59" y="47"/>
                  </a:lnTo>
                  <a:lnTo>
                    <a:pt x="52" y="49"/>
                  </a:lnTo>
                  <a:lnTo>
                    <a:pt x="35" y="64"/>
                  </a:lnTo>
                  <a:lnTo>
                    <a:pt x="32" y="49"/>
                  </a:lnTo>
                  <a:lnTo>
                    <a:pt x="24" y="46"/>
                  </a:lnTo>
                  <a:lnTo>
                    <a:pt x="16" y="40"/>
                  </a:lnTo>
                  <a:lnTo>
                    <a:pt x="19" y="34"/>
                  </a:lnTo>
                  <a:lnTo>
                    <a:pt x="9" y="27"/>
                  </a:lnTo>
                  <a:lnTo>
                    <a:pt x="11" y="22"/>
                  </a:lnTo>
                  <a:lnTo>
                    <a:pt x="4" y="18"/>
                  </a:lnTo>
                  <a:lnTo>
                    <a:pt x="0" y="13"/>
                  </a:lnTo>
                  <a:lnTo>
                    <a:pt x="3" y="9"/>
                  </a:lnTo>
                  <a:lnTo>
                    <a:pt x="17" y="15"/>
                  </a:lnTo>
                  <a:lnTo>
                    <a:pt x="26" y="17"/>
                  </a:lnTo>
                  <a:lnTo>
                    <a:pt x="28" y="14"/>
                  </a:lnTo>
                  <a:lnTo>
                    <a:pt x="18" y="3"/>
                  </a:lnTo>
                  <a:lnTo>
                    <a:pt x="21" y="0"/>
                  </a:lnTo>
                  <a:lnTo>
                    <a:pt x="26" y="1"/>
                  </a:lnTo>
                  <a:lnTo>
                    <a:pt x="40" y="13"/>
                  </a:lnTo>
                  <a:close/>
                </a:path>
              </a:pathLst>
            </a:custGeom>
            <a:grp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sp>
          <p:nvSpPr>
            <p:cNvPr id="172" name="Freeform 39">
              <a:extLst>
                <a:ext uri="{FF2B5EF4-FFF2-40B4-BE49-F238E27FC236}">
                  <a16:creationId xmlns:a16="http://schemas.microsoft.com/office/drawing/2014/main" id="{7D6F15BA-494A-B94E-A8AA-99387984EEB8}"/>
                </a:ext>
              </a:extLst>
            </p:cNvPr>
            <p:cNvSpPr>
              <a:spLocks/>
            </p:cNvSpPr>
            <p:nvPr/>
          </p:nvSpPr>
          <p:spPr bwMode="auto">
            <a:xfrm>
              <a:off x="10820047" y="5866701"/>
              <a:ext cx="166348" cy="196060"/>
            </a:xfrm>
            <a:custGeom>
              <a:avLst/>
              <a:gdLst>
                <a:gd name="T0" fmla="*/ 33 w 41"/>
                <a:gd name="T1" fmla="*/ 29 h 39"/>
                <a:gd name="T2" fmla="*/ 19 w 41"/>
                <a:gd name="T3" fmla="*/ 39 h 39"/>
                <a:gd name="T4" fmla="*/ 3 w 41"/>
                <a:gd name="T5" fmla="*/ 33 h 39"/>
                <a:gd name="T6" fmla="*/ 0 w 41"/>
                <a:gd name="T7" fmla="*/ 15 h 39"/>
                <a:gd name="T8" fmla="*/ 7 w 41"/>
                <a:gd name="T9" fmla="*/ 6 h 39"/>
                <a:gd name="T10" fmla="*/ 25 w 41"/>
                <a:gd name="T11" fmla="*/ 0 h 39"/>
                <a:gd name="T12" fmla="*/ 36 w 41"/>
                <a:gd name="T13" fmla="*/ 0 h 39"/>
                <a:gd name="T14" fmla="*/ 41 w 41"/>
                <a:gd name="T15" fmla="*/ 8 h 39"/>
                <a:gd name="T16" fmla="*/ 35 w 41"/>
                <a:gd name="T17" fmla="*/ 17 h 39"/>
                <a:gd name="T18" fmla="*/ 33 w 41"/>
                <a:gd name="T19" fmla="*/ 2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39">
                  <a:moveTo>
                    <a:pt x="33" y="29"/>
                  </a:moveTo>
                  <a:lnTo>
                    <a:pt x="19" y="39"/>
                  </a:lnTo>
                  <a:lnTo>
                    <a:pt x="3" y="33"/>
                  </a:lnTo>
                  <a:lnTo>
                    <a:pt x="0" y="15"/>
                  </a:lnTo>
                  <a:lnTo>
                    <a:pt x="7" y="6"/>
                  </a:lnTo>
                  <a:lnTo>
                    <a:pt x="25" y="0"/>
                  </a:lnTo>
                  <a:lnTo>
                    <a:pt x="36" y="0"/>
                  </a:lnTo>
                  <a:lnTo>
                    <a:pt x="41" y="8"/>
                  </a:lnTo>
                  <a:lnTo>
                    <a:pt x="35" y="17"/>
                  </a:lnTo>
                  <a:lnTo>
                    <a:pt x="33" y="29"/>
                  </a:lnTo>
                  <a:close/>
                </a:path>
              </a:pathLst>
            </a:custGeom>
            <a:grp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73" name="Freeform 40">
              <a:extLst>
                <a:ext uri="{FF2B5EF4-FFF2-40B4-BE49-F238E27FC236}">
                  <a16:creationId xmlns:a16="http://schemas.microsoft.com/office/drawing/2014/main" id="{08B9C6D8-948B-824E-B9C4-29D8D15117B9}"/>
                </a:ext>
              </a:extLst>
            </p:cNvPr>
            <p:cNvSpPr>
              <a:spLocks/>
            </p:cNvSpPr>
            <p:nvPr/>
          </p:nvSpPr>
          <p:spPr bwMode="auto">
            <a:xfrm>
              <a:off x="7927224" y="2418062"/>
              <a:ext cx="3817878" cy="3428529"/>
            </a:xfrm>
            <a:custGeom>
              <a:avLst/>
              <a:gdLst>
                <a:gd name="T0" fmla="*/ 872 w 941"/>
                <a:gd name="T1" fmla="*/ 114 h 682"/>
                <a:gd name="T2" fmla="*/ 932 w 941"/>
                <a:gd name="T3" fmla="*/ 118 h 682"/>
                <a:gd name="T4" fmla="*/ 919 w 941"/>
                <a:gd name="T5" fmla="*/ 164 h 682"/>
                <a:gd name="T6" fmla="*/ 928 w 941"/>
                <a:gd name="T7" fmla="*/ 214 h 682"/>
                <a:gd name="T8" fmla="*/ 895 w 941"/>
                <a:gd name="T9" fmla="*/ 232 h 682"/>
                <a:gd name="T10" fmla="*/ 873 w 941"/>
                <a:gd name="T11" fmla="*/ 251 h 682"/>
                <a:gd name="T12" fmla="*/ 825 w 941"/>
                <a:gd name="T13" fmla="*/ 291 h 682"/>
                <a:gd name="T14" fmla="*/ 813 w 941"/>
                <a:gd name="T15" fmla="*/ 265 h 682"/>
                <a:gd name="T16" fmla="*/ 771 w 941"/>
                <a:gd name="T17" fmla="*/ 289 h 682"/>
                <a:gd name="T18" fmla="*/ 781 w 941"/>
                <a:gd name="T19" fmla="*/ 317 h 682"/>
                <a:gd name="T20" fmla="*/ 833 w 941"/>
                <a:gd name="T21" fmla="*/ 325 h 682"/>
                <a:gd name="T22" fmla="*/ 827 w 941"/>
                <a:gd name="T23" fmla="*/ 354 h 682"/>
                <a:gd name="T24" fmla="*/ 849 w 941"/>
                <a:gd name="T25" fmla="*/ 410 h 682"/>
                <a:gd name="T26" fmla="*/ 880 w 941"/>
                <a:gd name="T27" fmla="*/ 466 h 682"/>
                <a:gd name="T28" fmla="*/ 903 w 941"/>
                <a:gd name="T29" fmla="*/ 517 h 682"/>
                <a:gd name="T30" fmla="*/ 871 w 941"/>
                <a:gd name="T31" fmla="*/ 593 h 682"/>
                <a:gd name="T32" fmla="*/ 801 w 941"/>
                <a:gd name="T33" fmla="*/ 642 h 682"/>
                <a:gd name="T34" fmla="*/ 744 w 941"/>
                <a:gd name="T35" fmla="*/ 659 h 682"/>
                <a:gd name="T36" fmla="*/ 727 w 941"/>
                <a:gd name="T37" fmla="*/ 659 h 682"/>
                <a:gd name="T38" fmla="*/ 664 w 941"/>
                <a:gd name="T39" fmla="*/ 642 h 682"/>
                <a:gd name="T40" fmla="*/ 624 w 941"/>
                <a:gd name="T41" fmla="*/ 629 h 682"/>
                <a:gd name="T42" fmla="*/ 576 w 941"/>
                <a:gd name="T43" fmla="*/ 640 h 682"/>
                <a:gd name="T44" fmla="*/ 569 w 941"/>
                <a:gd name="T45" fmla="*/ 649 h 682"/>
                <a:gd name="T46" fmla="*/ 535 w 941"/>
                <a:gd name="T47" fmla="*/ 627 h 682"/>
                <a:gd name="T48" fmla="*/ 494 w 941"/>
                <a:gd name="T49" fmla="*/ 582 h 682"/>
                <a:gd name="T50" fmla="*/ 491 w 941"/>
                <a:gd name="T51" fmla="*/ 527 h 682"/>
                <a:gd name="T52" fmla="*/ 456 w 941"/>
                <a:gd name="T53" fmla="*/ 505 h 682"/>
                <a:gd name="T54" fmla="*/ 401 w 941"/>
                <a:gd name="T55" fmla="*/ 508 h 682"/>
                <a:gd name="T56" fmla="*/ 356 w 941"/>
                <a:gd name="T57" fmla="*/ 520 h 682"/>
                <a:gd name="T58" fmla="*/ 321 w 941"/>
                <a:gd name="T59" fmla="*/ 520 h 682"/>
                <a:gd name="T60" fmla="*/ 253 w 941"/>
                <a:gd name="T61" fmla="*/ 508 h 682"/>
                <a:gd name="T62" fmla="*/ 199 w 941"/>
                <a:gd name="T63" fmla="*/ 478 h 682"/>
                <a:gd name="T64" fmla="*/ 129 w 941"/>
                <a:gd name="T65" fmla="*/ 449 h 682"/>
                <a:gd name="T66" fmla="*/ 120 w 941"/>
                <a:gd name="T67" fmla="*/ 408 h 682"/>
                <a:gd name="T68" fmla="*/ 54 w 941"/>
                <a:gd name="T69" fmla="*/ 342 h 682"/>
                <a:gd name="T70" fmla="*/ 26 w 941"/>
                <a:gd name="T71" fmla="*/ 307 h 682"/>
                <a:gd name="T72" fmla="*/ 3 w 941"/>
                <a:gd name="T73" fmla="*/ 280 h 682"/>
                <a:gd name="T74" fmla="*/ 42 w 941"/>
                <a:gd name="T75" fmla="*/ 264 h 682"/>
                <a:gd name="T76" fmla="*/ 91 w 941"/>
                <a:gd name="T77" fmla="*/ 230 h 682"/>
                <a:gd name="T78" fmla="*/ 68 w 941"/>
                <a:gd name="T79" fmla="*/ 172 h 682"/>
                <a:gd name="T80" fmla="*/ 136 w 941"/>
                <a:gd name="T81" fmla="*/ 130 h 682"/>
                <a:gd name="T82" fmla="*/ 151 w 941"/>
                <a:gd name="T83" fmla="*/ 85 h 682"/>
                <a:gd name="T84" fmla="*/ 213 w 941"/>
                <a:gd name="T85" fmla="*/ 116 h 682"/>
                <a:gd name="T86" fmla="*/ 267 w 941"/>
                <a:gd name="T87" fmla="*/ 168 h 682"/>
                <a:gd name="T88" fmla="*/ 343 w 941"/>
                <a:gd name="T89" fmla="*/ 205 h 682"/>
                <a:gd name="T90" fmla="*/ 433 w 941"/>
                <a:gd name="T91" fmla="*/ 219 h 682"/>
                <a:gd name="T92" fmla="*/ 512 w 941"/>
                <a:gd name="T93" fmla="*/ 241 h 682"/>
                <a:gd name="T94" fmla="*/ 591 w 941"/>
                <a:gd name="T95" fmla="*/ 214 h 682"/>
                <a:gd name="T96" fmla="*/ 590 w 941"/>
                <a:gd name="T97" fmla="*/ 182 h 682"/>
                <a:gd name="T98" fmla="*/ 632 w 941"/>
                <a:gd name="T99" fmla="*/ 164 h 682"/>
                <a:gd name="T100" fmla="*/ 687 w 941"/>
                <a:gd name="T101" fmla="*/ 134 h 682"/>
                <a:gd name="T102" fmla="*/ 659 w 941"/>
                <a:gd name="T103" fmla="*/ 108 h 682"/>
                <a:gd name="T104" fmla="*/ 616 w 941"/>
                <a:gd name="T105" fmla="*/ 107 h 682"/>
                <a:gd name="T106" fmla="*/ 652 w 941"/>
                <a:gd name="T107" fmla="*/ 66 h 682"/>
                <a:gd name="T108" fmla="*/ 642 w 941"/>
                <a:gd name="T109" fmla="*/ 18 h 682"/>
                <a:gd name="T110" fmla="*/ 672 w 941"/>
                <a:gd name="T111" fmla="*/ 0 h 682"/>
                <a:gd name="T112" fmla="*/ 757 w 941"/>
                <a:gd name="T113" fmla="*/ 42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1" h="682">
                  <a:moveTo>
                    <a:pt x="791" y="74"/>
                  </a:moveTo>
                  <a:lnTo>
                    <a:pt x="823" y="80"/>
                  </a:lnTo>
                  <a:lnTo>
                    <a:pt x="852" y="95"/>
                  </a:lnTo>
                  <a:lnTo>
                    <a:pt x="872" y="114"/>
                  </a:lnTo>
                  <a:lnTo>
                    <a:pt x="896" y="114"/>
                  </a:lnTo>
                  <a:lnTo>
                    <a:pt x="905" y="106"/>
                  </a:lnTo>
                  <a:lnTo>
                    <a:pt x="927" y="100"/>
                  </a:lnTo>
                  <a:lnTo>
                    <a:pt x="932" y="118"/>
                  </a:lnTo>
                  <a:lnTo>
                    <a:pt x="930" y="126"/>
                  </a:lnTo>
                  <a:lnTo>
                    <a:pt x="940" y="148"/>
                  </a:lnTo>
                  <a:lnTo>
                    <a:pt x="941" y="168"/>
                  </a:lnTo>
                  <a:lnTo>
                    <a:pt x="919" y="164"/>
                  </a:lnTo>
                  <a:lnTo>
                    <a:pt x="909" y="171"/>
                  </a:lnTo>
                  <a:lnTo>
                    <a:pt x="924" y="189"/>
                  </a:lnTo>
                  <a:lnTo>
                    <a:pt x="936" y="213"/>
                  </a:lnTo>
                  <a:lnTo>
                    <a:pt x="928" y="214"/>
                  </a:lnTo>
                  <a:lnTo>
                    <a:pt x="934" y="224"/>
                  </a:lnTo>
                  <a:lnTo>
                    <a:pt x="916" y="212"/>
                  </a:lnTo>
                  <a:lnTo>
                    <a:pt x="916" y="223"/>
                  </a:lnTo>
                  <a:lnTo>
                    <a:pt x="895" y="232"/>
                  </a:lnTo>
                  <a:lnTo>
                    <a:pt x="904" y="243"/>
                  </a:lnTo>
                  <a:lnTo>
                    <a:pt x="889" y="243"/>
                  </a:lnTo>
                  <a:lnTo>
                    <a:pt x="877" y="236"/>
                  </a:lnTo>
                  <a:lnTo>
                    <a:pt x="873" y="251"/>
                  </a:lnTo>
                  <a:lnTo>
                    <a:pt x="861" y="262"/>
                  </a:lnTo>
                  <a:lnTo>
                    <a:pt x="853" y="275"/>
                  </a:lnTo>
                  <a:lnTo>
                    <a:pt x="833" y="281"/>
                  </a:lnTo>
                  <a:lnTo>
                    <a:pt x="825" y="291"/>
                  </a:lnTo>
                  <a:lnTo>
                    <a:pt x="809" y="296"/>
                  </a:lnTo>
                  <a:lnTo>
                    <a:pt x="814" y="287"/>
                  </a:lnTo>
                  <a:lnTo>
                    <a:pt x="806" y="279"/>
                  </a:lnTo>
                  <a:lnTo>
                    <a:pt x="813" y="265"/>
                  </a:lnTo>
                  <a:lnTo>
                    <a:pt x="799" y="254"/>
                  </a:lnTo>
                  <a:lnTo>
                    <a:pt x="788" y="261"/>
                  </a:lnTo>
                  <a:lnTo>
                    <a:pt x="776" y="275"/>
                  </a:lnTo>
                  <a:lnTo>
                    <a:pt x="771" y="289"/>
                  </a:lnTo>
                  <a:lnTo>
                    <a:pt x="755" y="290"/>
                  </a:lnTo>
                  <a:lnTo>
                    <a:pt x="751" y="299"/>
                  </a:lnTo>
                  <a:lnTo>
                    <a:pt x="766" y="313"/>
                  </a:lnTo>
                  <a:lnTo>
                    <a:pt x="781" y="317"/>
                  </a:lnTo>
                  <a:lnTo>
                    <a:pt x="786" y="326"/>
                  </a:lnTo>
                  <a:lnTo>
                    <a:pt x="802" y="332"/>
                  </a:lnTo>
                  <a:lnTo>
                    <a:pt x="815" y="317"/>
                  </a:lnTo>
                  <a:lnTo>
                    <a:pt x="833" y="325"/>
                  </a:lnTo>
                  <a:lnTo>
                    <a:pt x="845" y="326"/>
                  </a:lnTo>
                  <a:lnTo>
                    <a:pt x="852" y="337"/>
                  </a:lnTo>
                  <a:lnTo>
                    <a:pt x="830" y="343"/>
                  </a:lnTo>
                  <a:lnTo>
                    <a:pt x="827" y="354"/>
                  </a:lnTo>
                  <a:lnTo>
                    <a:pt x="815" y="364"/>
                  </a:lnTo>
                  <a:lnTo>
                    <a:pt x="811" y="378"/>
                  </a:lnTo>
                  <a:lnTo>
                    <a:pt x="834" y="390"/>
                  </a:lnTo>
                  <a:lnTo>
                    <a:pt x="849" y="410"/>
                  </a:lnTo>
                  <a:lnTo>
                    <a:pt x="867" y="429"/>
                  </a:lnTo>
                  <a:lnTo>
                    <a:pt x="884" y="445"/>
                  </a:lnTo>
                  <a:lnTo>
                    <a:pt x="889" y="461"/>
                  </a:lnTo>
                  <a:lnTo>
                    <a:pt x="880" y="466"/>
                  </a:lnTo>
                  <a:lnTo>
                    <a:pt x="888" y="477"/>
                  </a:lnTo>
                  <a:lnTo>
                    <a:pt x="900" y="484"/>
                  </a:lnTo>
                  <a:lnTo>
                    <a:pt x="903" y="501"/>
                  </a:lnTo>
                  <a:lnTo>
                    <a:pt x="903" y="517"/>
                  </a:lnTo>
                  <a:lnTo>
                    <a:pt x="894" y="519"/>
                  </a:lnTo>
                  <a:lnTo>
                    <a:pt x="888" y="541"/>
                  </a:lnTo>
                  <a:lnTo>
                    <a:pt x="881" y="569"/>
                  </a:lnTo>
                  <a:lnTo>
                    <a:pt x="871" y="593"/>
                  </a:lnTo>
                  <a:lnTo>
                    <a:pt x="851" y="613"/>
                  </a:lnTo>
                  <a:lnTo>
                    <a:pt x="830" y="630"/>
                  </a:lnTo>
                  <a:lnTo>
                    <a:pt x="810" y="632"/>
                  </a:lnTo>
                  <a:lnTo>
                    <a:pt x="801" y="642"/>
                  </a:lnTo>
                  <a:lnTo>
                    <a:pt x="793" y="635"/>
                  </a:lnTo>
                  <a:lnTo>
                    <a:pt x="785" y="645"/>
                  </a:lnTo>
                  <a:lnTo>
                    <a:pt x="762" y="656"/>
                  </a:lnTo>
                  <a:lnTo>
                    <a:pt x="744" y="659"/>
                  </a:lnTo>
                  <a:lnTo>
                    <a:pt x="742" y="681"/>
                  </a:lnTo>
                  <a:lnTo>
                    <a:pt x="732" y="682"/>
                  </a:lnTo>
                  <a:lnTo>
                    <a:pt x="725" y="667"/>
                  </a:lnTo>
                  <a:lnTo>
                    <a:pt x="727" y="659"/>
                  </a:lnTo>
                  <a:lnTo>
                    <a:pt x="702" y="652"/>
                  </a:lnTo>
                  <a:lnTo>
                    <a:pt x="694" y="656"/>
                  </a:lnTo>
                  <a:lnTo>
                    <a:pt x="675" y="650"/>
                  </a:lnTo>
                  <a:lnTo>
                    <a:pt x="664" y="642"/>
                  </a:lnTo>
                  <a:lnTo>
                    <a:pt x="665" y="630"/>
                  </a:lnTo>
                  <a:lnTo>
                    <a:pt x="648" y="626"/>
                  </a:lnTo>
                  <a:lnTo>
                    <a:pt x="638" y="618"/>
                  </a:lnTo>
                  <a:lnTo>
                    <a:pt x="624" y="629"/>
                  </a:lnTo>
                  <a:lnTo>
                    <a:pt x="608" y="632"/>
                  </a:lnTo>
                  <a:lnTo>
                    <a:pt x="593" y="632"/>
                  </a:lnTo>
                  <a:lnTo>
                    <a:pt x="585" y="637"/>
                  </a:lnTo>
                  <a:lnTo>
                    <a:pt x="576" y="640"/>
                  </a:lnTo>
                  <a:lnTo>
                    <a:pt x="583" y="663"/>
                  </a:lnTo>
                  <a:lnTo>
                    <a:pt x="573" y="663"/>
                  </a:lnTo>
                  <a:lnTo>
                    <a:pt x="571" y="658"/>
                  </a:lnTo>
                  <a:lnTo>
                    <a:pt x="569" y="649"/>
                  </a:lnTo>
                  <a:lnTo>
                    <a:pt x="557" y="656"/>
                  </a:lnTo>
                  <a:lnTo>
                    <a:pt x="548" y="652"/>
                  </a:lnTo>
                  <a:lnTo>
                    <a:pt x="533" y="644"/>
                  </a:lnTo>
                  <a:lnTo>
                    <a:pt x="535" y="627"/>
                  </a:lnTo>
                  <a:lnTo>
                    <a:pt x="523" y="623"/>
                  </a:lnTo>
                  <a:lnTo>
                    <a:pt x="515" y="604"/>
                  </a:lnTo>
                  <a:lnTo>
                    <a:pt x="497" y="607"/>
                  </a:lnTo>
                  <a:lnTo>
                    <a:pt x="494" y="582"/>
                  </a:lnTo>
                  <a:lnTo>
                    <a:pt x="507" y="565"/>
                  </a:lnTo>
                  <a:lnTo>
                    <a:pt x="504" y="548"/>
                  </a:lnTo>
                  <a:lnTo>
                    <a:pt x="500" y="532"/>
                  </a:lnTo>
                  <a:lnTo>
                    <a:pt x="491" y="527"/>
                  </a:lnTo>
                  <a:lnTo>
                    <a:pt x="482" y="515"/>
                  </a:lnTo>
                  <a:lnTo>
                    <a:pt x="472" y="516"/>
                  </a:lnTo>
                  <a:lnTo>
                    <a:pt x="452" y="513"/>
                  </a:lnTo>
                  <a:lnTo>
                    <a:pt x="456" y="505"/>
                  </a:lnTo>
                  <a:lnTo>
                    <a:pt x="445" y="492"/>
                  </a:lnTo>
                  <a:lnTo>
                    <a:pt x="434" y="500"/>
                  </a:lnTo>
                  <a:lnTo>
                    <a:pt x="418" y="495"/>
                  </a:lnTo>
                  <a:lnTo>
                    <a:pt x="401" y="508"/>
                  </a:lnTo>
                  <a:lnTo>
                    <a:pt x="389" y="524"/>
                  </a:lnTo>
                  <a:lnTo>
                    <a:pt x="375" y="527"/>
                  </a:lnTo>
                  <a:lnTo>
                    <a:pt x="366" y="521"/>
                  </a:lnTo>
                  <a:lnTo>
                    <a:pt x="356" y="520"/>
                  </a:lnTo>
                  <a:lnTo>
                    <a:pt x="343" y="516"/>
                  </a:lnTo>
                  <a:lnTo>
                    <a:pt x="334" y="521"/>
                  </a:lnTo>
                  <a:lnTo>
                    <a:pt x="326" y="536"/>
                  </a:lnTo>
                  <a:lnTo>
                    <a:pt x="321" y="520"/>
                  </a:lnTo>
                  <a:lnTo>
                    <a:pt x="311" y="524"/>
                  </a:lnTo>
                  <a:lnTo>
                    <a:pt x="290" y="522"/>
                  </a:lnTo>
                  <a:lnTo>
                    <a:pt x="269" y="517"/>
                  </a:lnTo>
                  <a:lnTo>
                    <a:pt x="253" y="508"/>
                  </a:lnTo>
                  <a:lnTo>
                    <a:pt x="238" y="504"/>
                  </a:lnTo>
                  <a:lnTo>
                    <a:pt x="230" y="494"/>
                  </a:lnTo>
                  <a:lnTo>
                    <a:pt x="219" y="491"/>
                  </a:lnTo>
                  <a:lnTo>
                    <a:pt x="199" y="478"/>
                  </a:lnTo>
                  <a:lnTo>
                    <a:pt x="183" y="472"/>
                  </a:lnTo>
                  <a:lnTo>
                    <a:pt x="177" y="476"/>
                  </a:lnTo>
                  <a:lnTo>
                    <a:pt x="149" y="462"/>
                  </a:lnTo>
                  <a:lnTo>
                    <a:pt x="129" y="449"/>
                  </a:lnTo>
                  <a:lnTo>
                    <a:pt x="119" y="426"/>
                  </a:lnTo>
                  <a:lnTo>
                    <a:pt x="132" y="429"/>
                  </a:lnTo>
                  <a:lnTo>
                    <a:pt x="130" y="418"/>
                  </a:lnTo>
                  <a:lnTo>
                    <a:pt x="120" y="408"/>
                  </a:lnTo>
                  <a:lnTo>
                    <a:pt x="118" y="391"/>
                  </a:lnTo>
                  <a:lnTo>
                    <a:pt x="93" y="366"/>
                  </a:lnTo>
                  <a:lnTo>
                    <a:pt x="63" y="358"/>
                  </a:lnTo>
                  <a:lnTo>
                    <a:pt x="54" y="342"/>
                  </a:lnTo>
                  <a:lnTo>
                    <a:pt x="38" y="333"/>
                  </a:lnTo>
                  <a:lnTo>
                    <a:pt x="34" y="327"/>
                  </a:lnTo>
                  <a:lnTo>
                    <a:pt x="28" y="315"/>
                  </a:lnTo>
                  <a:lnTo>
                    <a:pt x="26" y="307"/>
                  </a:lnTo>
                  <a:lnTo>
                    <a:pt x="15" y="302"/>
                  </a:lnTo>
                  <a:lnTo>
                    <a:pt x="9" y="304"/>
                  </a:lnTo>
                  <a:lnTo>
                    <a:pt x="0" y="285"/>
                  </a:lnTo>
                  <a:lnTo>
                    <a:pt x="3" y="280"/>
                  </a:lnTo>
                  <a:lnTo>
                    <a:pt x="0" y="276"/>
                  </a:lnTo>
                  <a:lnTo>
                    <a:pt x="13" y="266"/>
                  </a:lnTo>
                  <a:lnTo>
                    <a:pt x="23" y="262"/>
                  </a:lnTo>
                  <a:lnTo>
                    <a:pt x="42" y="264"/>
                  </a:lnTo>
                  <a:lnTo>
                    <a:pt x="44" y="252"/>
                  </a:lnTo>
                  <a:lnTo>
                    <a:pt x="65" y="249"/>
                  </a:lnTo>
                  <a:lnTo>
                    <a:pt x="68" y="241"/>
                  </a:lnTo>
                  <a:lnTo>
                    <a:pt x="91" y="230"/>
                  </a:lnTo>
                  <a:lnTo>
                    <a:pt x="92" y="225"/>
                  </a:lnTo>
                  <a:lnTo>
                    <a:pt x="87" y="213"/>
                  </a:lnTo>
                  <a:lnTo>
                    <a:pt x="96" y="208"/>
                  </a:lnTo>
                  <a:lnTo>
                    <a:pt x="68" y="172"/>
                  </a:lnTo>
                  <a:lnTo>
                    <a:pt x="98" y="164"/>
                  </a:lnTo>
                  <a:lnTo>
                    <a:pt x="104" y="160"/>
                  </a:lnTo>
                  <a:lnTo>
                    <a:pt x="101" y="123"/>
                  </a:lnTo>
                  <a:lnTo>
                    <a:pt x="136" y="130"/>
                  </a:lnTo>
                  <a:lnTo>
                    <a:pt x="141" y="121"/>
                  </a:lnTo>
                  <a:lnTo>
                    <a:pt x="133" y="100"/>
                  </a:lnTo>
                  <a:lnTo>
                    <a:pt x="146" y="98"/>
                  </a:lnTo>
                  <a:lnTo>
                    <a:pt x="151" y="85"/>
                  </a:lnTo>
                  <a:lnTo>
                    <a:pt x="157" y="83"/>
                  </a:lnTo>
                  <a:lnTo>
                    <a:pt x="168" y="97"/>
                  </a:lnTo>
                  <a:lnTo>
                    <a:pt x="186" y="108"/>
                  </a:lnTo>
                  <a:lnTo>
                    <a:pt x="213" y="116"/>
                  </a:lnTo>
                  <a:lnTo>
                    <a:pt x="232" y="132"/>
                  </a:lnTo>
                  <a:lnTo>
                    <a:pt x="236" y="156"/>
                  </a:lnTo>
                  <a:lnTo>
                    <a:pt x="246" y="165"/>
                  </a:lnTo>
                  <a:lnTo>
                    <a:pt x="267" y="168"/>
                  </a:lnTo>
                  <a:lnTo>
                    <a:pt x="290" y="171"/>
                  </a:lnTo>
                  <a:lnTo>
                    <a:pt x="316" y="184"/>
                  </a:lnTo>
                  <a:lnTo>
                    <a:pt x="327" y="186"/>
                  </a:lnTo>
                  <a:lnTo>
                    <a:pt x="343" y="205"/>
                  </a:lnTo>
                  <a:lnTo>
                    <a:pt x="358" y="217"/>
                  </a:lnTo>
                  <a:lnTo>
                    <a:pt x="376" y="217"/>
                  </a:lnTo>
                  <a:lnTo>
                    <a:pt x="412" y="222"/>
                  </a:lnTo>
                  <a:lnTo>
                    <a:pt x="433" y="219"/>
                  </a:lnTo>
                  <a:lnTo>
                    <a:pt x="451" y="222"/>
                  </a:lnTo>
                  <a:lnTo>
                    <a:pt x="481" y="234"/>
                  </a:lnTo>
                  <a:lnTo>
                    <a:pt x="502" y="234"/>
                  </a:lnTo>
                  <a:lnTo>
                    <a:pt x="512" y="241"/>
                  </a:lnTo>
                  <a:lnTo>
                    <a:pt x="527" y="230"/>
                  </a:lnTo>
                  <a:lnTo>
                    <a:pt x="550" y="222"/>
                  </a:lnTo>
                  <a:lnTo>
                    <a:pt x="575" y="222"/>
                  </a:lnTo>
                  <a:lnTo>
                    <a:pt x="591" y="214"/>
                  </a:lnTo>
                  <a:lnTo>
                    <a:pt x="598" y="203"/>
                  </a:lnTo>
                  <a:lnTo>
                    <a:pt x="606" y="196"/>
                  </a:lnTo>
                  <a:lnTo>
                    <a:pt x="600" y="190"/>
                  </a:lnTo>
                  <a:lnTo>
                    <a:pt x="590" y="182"/>
                  </a:lnTo>
                  <a:lnTo>
                    <a:pt x="592" y="169"/>
                  </a:lnTo>
                  <a:lnTo>
                    <a:pt x="602" y="171"/>
                  </a:lnTo>
                  <a:lnTo>
                    <a:pt x="621" y="175"/>
                  </a:lnTo>
                  <a:lnTo>
                    <a:pt x="632" y="164"/>
                  </a:lnTo>
                  <a:lnTo>
                    <a:pt x="653" y="156"/>
                  </a:lnTo>
                  <a:lnTo>
                    <a:pt x="657" y="142"/>
                  </a:lnTo>
                  <a:lnTo>
                    <a:pt x="665" y="137"/>
                  </a:lnTo>
                  <a:lnTo>
                    <a:pt x="687" y="134"/>
                  </a:lnTo>
                  <a:lnTo>
                    <a:pt x="702" y="136"/>
                  </a:lnTo>
                  <a:lnTo>
                    <a:pt x="699" y="129"/>
                  </a:lnTo>
                  <a:lnTo>
                    <a:pt x="676" y="115"/>
                  </a:lnTo>
                  <a:lnTo>
                    <a:pt x="659" y="108"/>
                  </a:lnTo>
                  <a:lnTo>
                    <a:pt x="651" y="116"/>
                  </a:lnTo>
                  <a:lnTo>
                    <a:pt x="633" y="112"/>
                  </a:lnTo>
                  <a:lnTo>
                    <a:pt x="625" y="115"/>
                  </a:lnTo>
                  <a:lnTo>
                    <a:pt x="616" y="107"/>
                  </a:lnTo>
                  <a:lnTo>
                    <a:pt x="615" y="87"/>
                  </a:lnTo>
                  <a:lnTo>
                    <a:pt x="613" y="71"/>
                  </a:lnTo>
                  <a:lnTo>
                    <a:pt x="638" y="79"/>
                  </a:lnTo>
                  <a:lnTo>
                    <a:pt x="652" y="66"/>
                  </a:lnTo>
                  <a:lnTo>
                    <a:pt x="646" y="57"/>
                  </a:lnTo>
                  <a:lnTo>
                    <a:pt x="646" y="36"/>
                  </a:lnTo>
                  <a:lnTo>
                    <a:pt x="650" y="30"/>
                  </a:lnTo>
                  <a:lnTo>
                    <a:pt x="642" y="18"/>
                  </a:lnTo>
                  <a:lnTo>
                    <a:pt x="630" y="14"/>
                  </a:lnTo>
                  <a:lnTo>
                    <a:pt x="635" y="4"/>
                  </a:lnTo>
                  <a:lnTo>
                    <a:pt x="652" y="0"/>
                  </a:lnTo>
                  <a:lnTo>
                    <a:pt x="672" y="0"/>
                  </a:lnTo>
                  <a:lnTo>
                    <a:pt x="700" y="5"/>
                  </a:lnTo>
                  <a:lnTo>
                    <a:pt x="719" y="13"/>
                  </a:lnTo>
                  <a:lnTo>
                    <a:pt x="744" y="33"/>
                  </a:lnTo>
                  <a:lnTo>
                    <a:pt x="757" y="42"/>
                  </a:lnTo>
                  <a:lnTo>
                    <a:pt x="771" y="54"/>
                  </a:lnTo>
                  <a:lnTo>
                    <a:pt x="791" y="74"/>
                  </a:lnTo>
                  <a:close/>
                </a:path>
              </a:pathLst>
            </a:custGeom>
            <a:grp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74" name="Freeform 71">
              <a:extLst>
                <a:ext uri="{FF2B5EF4-FFF2-40B4-BE49-F238E27FC236}">
                  <a16:creationId xmlns:a16="http://schemas.microsoft.com/office/drawing/2014/main" id="{08C523E0-0996-FA42-8A83-C3B960759480}"/>
                </a:ext>
              </a:extLst>
            </p:cNvPr>
            <p:cNvSpPr>
              <a:spLocks/>
            </p:cNvSpPr>
            <p:nvPr/>
          </p:nvSpPr>
          <p:spPr bwMode="auto">
            <a:xfrm>
              <a:off x="5549671" y="3423496"/>
              <a:ext cx="486870" cy="261413"/>
            </a:xfrm>
            <a:custGeom>
              <a:avLst/>
              <a:gdLst>
                <a:gd name="T0" fmla="*/ 33 w 120"/>
                <a:gd name="T1" fmla="*/ 42 h 52"/>
                <a:gd name="T2" fmla="*/ 34 w 120"/>
                <a:gd name="T3" fmla="*/ 33 h 52"/>
                <a:gd name="T4" fmla="*/ 28 w 120"/>
                <a:gd name="T5" fmla="*/ 19 h 52"/>
                <a:gd name="T6" fmla="*/ 17 w 120"/>
                <a:gd name="T7" fmla="*/ 11 h 52"/>
                <a:gd name="T8" fmla="*/ 7 w 120"/>
                <a:gd name="T9" fmla="*/ 9 h 52"/>
                <a:gd name="T10" fmla="*/ 0 w 120"/>
                <a:gd name="T11" fmla="*/ 3 h 52"/>
                <a:gd name="T12" fmla="*/ 1 w 120"/>
                <a:gd name="T13" fmla="*/ 0 h 52"/>
                <a:gd name="T14" fmla="*/ 16 w 120"/>
                <a:gd name="T15" fmla="*/ 4 h 52"/>
                <a:gd name="T16" fmla="*/ 41 w 120"/>
                <a:gd name="T17" fmla="*/ 7 h 52"/>
                <a:gd name="T18" fmla="*/ 66 w 120"/>
                <a:gd name="T19" fmla="*/ 17 h 52"/>
                <a:gd name="T20" fmla="*/ 69 w 120"/>
                <a:gd name="T21" fmla="*/ 21 h 52"/>
                <a:gd name="T22" fmla="*/ 79 w 120"/>
                <a:gd name="T23" fmla="*/ 18 h 52"/>
                <a:gd name="T24" fmla="*/ 95 w 120"/>
                <a:gd name="T25" fmla="*/ 22 h 52"/>
                <a:gd name="T26" fmla="*/ 102 w 120"/>
                <a:gd name="T27" fmla="*/ 30 h 52"/>
                <a:gd name="T28" fmla="*/ 113 w 120"/>
                <a:gd name="T29" fmla="*/ 35 h 52"/>
                <a:gd name="T30" fmla="*/ 110 w 120"/>
                <a:gd name="T31" fmla="*/ 38 h 52"/>
                <a:gd name="T32" fmla="*/ 120 w 120"/>
                <a:gd name="T33" fmla="*/ 49 h 52"/>
                <a:gd name="T34" fmla="*/ 118 w 120"/>
                <a:gd name="T35" fmla="*/ 52 h 52"/>
                <a:gd name="T36" fmla="*/ 109 w 120"/>
                <a:gd name="T37" fmla="*/ 50 h 52"/>
                <a:gd name="T38" fmla="*/ 95 w 120"/>
                <a:gd name="T39" fmla="*/ 44 h 52"/>
                <a:gd name="T40" fmla="*/ 92 w 120"/>
                <a:gd name="T41" fmla="*/ 48 h 52"/>
                <a:gd name="T42" fmla="*/ 69 w 120"/>
                <a:gd name="T43" fmla="*/ 51 h 52"/>
                <a:gd name="T44" fmla="*/ 51 w 120"/>
                <a:gd name="T45" fmla="*/ 41 h 52"/>
                <a:gd name="T46" fmla="*/ 33 w 120"/>
                <a:gd name="T47" fmla="*/ 4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52">
                  <a:moveTo>
                    <a:pt x="33" y="42"/>
                  </a:moveTo>
                  <a:lnTo>
                    <a:pt x="34" y="33"/>
                  </a:lnTo>
                  <a:lnTo>
                    <a:pt x="28" y="19"/>
                  </a:lnTo>
                  <a:lnTo>
                    <a:pt x="17" y="11"/>
                  </a:lnTo>
                  <a:lnTo>
                    <a:pt x="7" y="9"/>
                  </a:lnTo>
                  <a:lnTo>
                    <a:pt x="0" y="3"/>
                  </a:lnTo>
                  <a:lnTo>
                    <a:pt x="1" y="0"/>
                  </a:lnTo>
                  <a:lnTo>
                    <a:pt x="16" y="4"/>
                  </a:lnTo>
                  <a:lnTo>
                    <a:pt x="41" y="7"/>
                  </a:lnTo>
                  <a:lnTo>
                    <a:pt x="66" y="17"/>
                  </a:lnTo>
                  <a:lnTo>
                    <a:pt x="69" y="21"/>
                  </a:lnTo>
                  <a:lnTo>
                    <a:pt x="79" y="18"/>
                  </a:lnTo>
                  <a:lnTo>
                    <a:pt x="95" y="22"/>
                  </a:lnTo>
                  <a:lnTo>
                    <a:pt x="102" y="30"/>
                  </a:lnTo>
                  <a:lnTo>
                    <a:pt x="113" y="35"/>
                  </a:lnTo>
                  <a:lnTo>
                    <a:pt x="110" y="38"/>
                  </a:lnTo>
                  <a:lnTo>
                    <a:pt x="120" y="49"/>
                  </a:lnTo>
                  <a:lnTo>
                    <a:pt x="118" y="52"/>
                  </a:lnTo>
                  <a:lnTo>
                    <a:pt x="109" y="50"/>
                  </a:lnTo>
                  <a:lnTo>
                    <a:pt x="95" y="44"/>
                  </a:lnTo>
                  <a:lnTo>
                    <a:pt x="92" y="48"/>
                  </a:lnTo>
                  <a:lnTo>
                    <a:pt x="69" y="51"/>
                  </a:lnTo>
                  <a:lnTo>
                    <a:pt x="51" y="41"/>
                  </a:lnTo>
                  <a:lnTo>
                    <a:pt x="33" y="42"/>
                  </a:lnTo>
                  <a:close/>
                </a:path>
              </a:pathLst>
            </a:custGeom>
            <a:grp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sp>
          <p:nvSpPr>
            <p:cNvPr id="175" name="Freeform 101">
              <a:extLst>
                <a:ext uri="{FF2B5EF4-FFF2-40B4-BE49-F238E27FC236}">
                  <a16:creationId xmlns:a16="http://schemas.microsoft.com/office/drawing/2014/main" id="{0E7E474D-78B1-5840-B513-3632C764A3A4}"/>
                </a:ext>
              </a:extLst>
            </p:cNvPr>
            <p:cNvSpPr>
              <a:spLocks/>
            </p:cNvSpPr>
            <p:nvPr/>
          </p:nvSpPr>
          <p:spPr bwMode="auto">
            <a:xfrm>
              <a:off x="5894541" y="2222007"/>
              <a:ext cx="2645331" cy="1503125"/>
            </a:xfrm>
            <a:custGeom>
              <a:avLst/>
              <a:gdLst>
                <a:gd name="T0" fmla="*/ 429 w 652"/>
                <a:gd name="T1" fmla="*/ 270 h 299"/>
                <a:gd name="T2" fmla="*/ 408 w 652"/>
                <a:gd name="T3" fmla="*/ 299 h 299"/>
                <a:gd name="T4" fmla="*/ 395 w 652"/>
                <a:gd name="T5" fmla="*/ 289 h 299"/>
                <a:gd name="T6" fmla="*/ 365 w 652"/>
                <a:gd name="T7" fmla="*/ 272 h 299"/>
                <a:gd name="T8" fmla="*/ 352 w 652"/>
                <a:gd name="T9" fmla="*/ 251 h 299"/>
                <a:gd name="T10" fmla="*/ 300 w 652"/>
                <a:gd name="T11" fmla="*/ 237 h 299"/>
                <a:gd name="T12" fmla="*/ 260 w 652"/>
                <a:gd name="T13" fmla="*/ 222 h 299"/>
                <a:gd name="T14" fmla="*/ 215 w 652"/>
                <a:gd name="T15" fmla="*/ 200 h 299"/>
                <a:gd name="T16" fmla="*/ 172 w 652"/>
                <a:gd name="T17" fmla="*/ 210 h 299"/>
                <a:gd name="T18" fmla="*/ 183 w 652"/>
                <a:gd name="T19" fmla="*/ 286 h 299"/>
                <a:gd name="T20" fmla="*/ 155 w 652"/>
                <a:gd name="T21" fmla="*/ 265 h 299"/>
                <a:gd name="T22" fmla="*/ 131 w 652"/>
                <a:gd name="T23" fmla="*/ 276 h 299"/>
                <a:gd name="T24" fmla="*/ 131 w 652"/>
                <a:gd name="T25" fmla="*/ 262 h 299"/>
                <a:gd name="T26" fmla="*/ 106 w 652"/>
                <a:gd name="T27" fmla="*/ 248 h 299"/>
                <a:gd name="T28" fmla="*/ 84 w 652"/>
                <a:gd name="T29" fmla="*/ 224 h 299"/>
                <a:gd name="T30" fmla="*/ 98 w 652"/>
                <a:gd name="T31" fmla="*/ 220 h 299"/>
                <a:gd name="T32" fmla="*/ 108 w 652"/>
                <a:gd name="T33" fmla="*/ 201 h 299"/>
                <a:gd name="T34" fmla="*/ 121 w 652"/>
                <a:gd name="T35" fmla="*/ 184 h 299"/>
                <a:gd name="T36" fmla="*/ 99 w 652"/>
                <a:gd name="T37" fmla="*/ 173 h 299"/>
                <a:gd name="T38" fmla="*/ 67 w 652"/>
                <a:gd name="T39" fmla="*/ 177 h 299"/>
                <a:gd name="T40" fmla="*/ 44 w 652"/>
                <a:gd name="T41" fmla="*/ 178 h 299"/>
                <a:gd name="T42" fmla="*/ 29 w 652"/>
                <a:gd name="T43" fmla="*/ 154 h 299"/>
                <a:gd name="T44" fmla="*/ 0 w 652"/>
                <a:gd name="T45" fmla="*/ 140 h 299"/>
                <a:gd name="T46" fmla="*/ 0 w 652"/>
                <a:gd name="T47" fmla="*/ 121 h 299"/>
                <a:gd name="T48" fmla="*/ 26 w 652"/>
                <a:gd name="T49" fmla="*/ 110 h 299"/>
                <a:gd name="T50" fmla="*/ 51 w 652"/>
                <a:gd name="T51" fmla="*/ 74 h 299"/>
                <a:gd name="T52" fmla="*/ 115 w 652"/>
                <a:gd name="T53" fmla="*/ 87 h 299"/>
                <a:gd name="T54" fmla="*/ 150 w 652"/>
                <a:gd name="T55" fmla="*/ 87 h 299"/>
                <a:gd name="T56" fmla="*/ 199 w 652"/>
                <a:gd name="T57" fmla="*/ 97 h 299"/>
                <a:gd name="T58" fmla="*/ 224 w 652"/>
                <a:gd name="T59" fmla="*/ 92 h 299"/>
                <a:gd name="T60" fmla="*/ 194 w 652"/>
                <a:gd name="T61" fmla="*/ 69 h 299"/>
                <a:gd name="T62" fmla="*/ 201 w 652"/>
                <a:gd name="T63" fmla="*/ 53 h 299"/>
                <a:gd name="T64" fmla="*/ 198 w 652"/>
                <a:gd name="T65" fmla="*/ 34 h 299"/>
                <a:gd name="T66" fmla="*/ 257 w 652"/>
                <a:gd name="T67" fmla="*/ 21 h 299"/>
                <a:gd name="T68" fmla="*/ 298 w 652"/>
                <a:gd name="T69" fmla="*/ 9 h 299"/>
                <a:gd name="T70" fmla="*/ 338 w 652"/>
                <a:gd name="T71" fmla="*/ 5 h 299"/>
                <a:gd name="T72" fmla="*/ 366 w 652"/>
                <a:gd name="T73" fmla="*/ 20 h 299"/>
                <a:gd name="T74" fmla="*/ 393 w 652"/>
                <a:gd name="T75" fmla="*/ 38 h 299"/>
                <a:gd name="T76" fmla="*/ 437 w 652"/>
                <a:gd name="T77" fmla="*/ 18 h 299"/>
                <a:gd name="T78" fmla="*/ 462 w 652"/>
                <a:gd name="T79" fmla="*/ 39 h 299"/>
                <a:gd name="T80" fmla="*/ 524 w 652"/>
                <a:gd name="T81" fmla="*/ 80 h 299"/>
                <a:gd name="T82" fmla="*/ 571 w 652"/>
                <a:gd name="T83" fmla="*/ 86 h 299"/>
                <a:gd name="T84" fmla="*/ 595 w 652"/>
                <a:gd name="T85" fmla="*/ 102 h 299"/>
                <a:gd name="T86" fmla="*/ 619 w 652"/>
                <a:gd name="T87" fmla="*/ 114 h 299"/>
                <a:gd name="T88" fmla="*/ 652 w 652"/>
                <a:gd name="T89" fmla="*/ 124 h 299"/>
                <a:gd name="T90" fmla="*/ 634 w 652"/>
                <a:gd name="T91" fmla="*/ 139 h 299"/>
                <a:gd name="T92" fmla="*/ 637 w 652"/>
                <a:gd name="T93" fmla="*/ 169 h 299"/>
                <a:gd name="T94" fmla="*/ 605 w 652"/>
                <a:gd name="T95" fmla="*/ 199 h 299"/>
                <a:gd name="T96" fmla="*/ 569 w 652"/>
                <a:gd name="T97" fmla="*/ 211 h 299"/>
                <a:gd name="T98" fmla="*/ 588 w 652"/>
                <a:gd name="T99" fmla="*/ 252 h 299"/>
                <a:gd name="T100" fmla="*/ 581 w 652"/>
                <a:gd name="T101" fmla="*/ 261 h 299"/>
                <a:gd name="T102" fmla="*/ 545 w 652"/>
                <a:gd name="T103" fmla="*/ 252 h 299"/>
                <a:gd name="T104" fmla="*/ 512 w 652"/>
                <a:gd name="T105" fmla="*/ 253 h 299"/>
                <a:gd name="T106" fmla="*/ 477 w 652"/>
                <a:gd name="T107" fmla="*/ 249 h 299"/>
                <a:gd name="T108" fmla="*/ 449 w 652"/>
                <a:gd name="T109" fmla="*/ 254 h 299"/>
                <a:gd name="T110" fmla="*/ 438 w 652"/>
                <a:gd name="T111" fmla="*/ 266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52" h="299">
                  <a:moveTo>
                    <a:pt x="438" y="266"/>
                  </a:moveTo>
                  <a:lnTo>
                    <a:pt x="429" y="270"/>
                  </a:lnTo>
                  <a:lnTo>
                    <a:pt x="412" y="284"/>
                  </a:lnTo>
                  <a:lnTo>
                    <a:pt x="408" y="299"/>
                  </a:lnTo>
                  <a:lnTo>
                    <a:pt x="402" y="299"/>
                  </a:lnTo>
                  <a:lnTo>
                    <a:pt x="395" y="289"/>
                  </a:lnTo>
                  <a:lnTo>
                    <a:pt x="373" y="288"/>
                  </a:lnTo>
                  <a:lnTo>
                    <a:pt x="365" y="272"/>
                  </a:lnTo>
                  <a:lnTo>
                    <a:pt x="357" y="271"/>
                  </a:lnTo>
                  <a:lnTo>
                    <a:pt x="352" y="251"/>
                  </a:lnTo>
                  <a:lnTo>
                    <a:pt x="328" y="236"/>
                  </a:lnTo>
                  <a:lnTo>
                    <a:pt x="300" y="237"/>
                  </a:lnTo>
                  <a:lnTo>
                    <a:pt x="281" y="240"/>
                  </a:lnTo>
                  <a:lnTo>
                    <a:pt x="260" y="222"/>
                  </a:lnTo>
                  <a:lnTo>
                    <a:pt x="245" y="214"/>
                  </a:lnTo>
                  <a:lnTo>
                    <a:pt x="215" y="200"/>
                  </a:lnTo>
                  <a:lnTo>
                    <a:pt x="211" y="198"/>
                  </a:lnTo>
                  <a:lnTo>
                    <a:pt x="172" y="210"/>
                  </a:lnTo>
                  <a:lnTo>
                    <a:pt x="192" y="285"/>
                  </a:lnTo>
                  <a:lnTo>
                    <a:pt x="183" y="286"/>
                  </a:lnTo>
                  <a:lnTo>
                    <a:pt x="168" y="270"/>
                  </a:lnTo>
                  <a:lnTo>
                    <a:pt x="155" y="265"/>
                  </a:lnTo>
                  <a:lnTo>
                    <a:pt x="137" y="269"/>
                  </a:lnTo>
                  <a:lnTo>
                    <a:pt x="131" y="276"/>
                  </a:lnTo>
                  <a:lnTo>
                    <a:pt x="129" y="271"/>
                  </a:lnTo>
                  <a:lnTo>
                    <a:pt x="131" y="262"/>
                  </a:lnTo>
                  <a:lnTo>
                    <a:pt x="127" y="255"/>
                  </a:lnTo>
                  <a:lnTo>
                    <a:pt x="106" y="248"/>
                  </a:lnTo>
                  <a:lnTo>
                    <a:pt x="94" y="230"/>
                  </a:lnTo>
                  <a:lnTo>
                    <a:pt x="84" y="224"/>
                  </a:lnTo>
                  <a:lnTo>
                    <a:pt x="81" y="218"/>
                  </a:lnTo>
                  <a:lnTo>
                    <a:pt x="98" y="220"/>
                  </a:lnTo>
                  <a:lnTo>
                    <a:pt x="95" y="205"/>
                  </a:lnTo>
                  <a:lnTo>
                    <a:pt x="108" y="201"/>
                  </a:lnTo>
                  <a:lnTo>
                    <a:pt x="123" y="204"/>
                  </a:lnTo>
                  <a:lnTo>
                    <a:pt x="121" y="184"/>
                  </a:lnTo>
                  <a:lnTo>
                    <a:pt x="115" y="172"/>
                  </a:lnTo>
                  <a:lnTo>
                    <a:pt x="99" y="173"/>
                  </a:lnTo>
                  <a:lnTo>
                    <a:pt x="84" y="168"/>
                  </a:lnTo>
                  <a:lnTo>
                    <a:pt x="67" y="177"/>
                  </a:lnTo>
                  <a:lnTo>
                    <a:pt x="53" y="181"/>
                  </a:lnTo>
                  <a:lnTo>
                    <a:pt x="44" y="178"/>
                  </a:lnTo>
                  <a:lnTo>
                    <a:pt x="43" y="167"/>
                  </a:lnTo>
                  <a:lnTo>
                    <a:pt x="29" y="154"/>
                  </a:lnTo>
                  <a:lnTo>
                    <a:pt x="17" y="154"/>
                  </a:lnTo>
                  <a:lnTo>
                    <a:pt x="0" y="140"/>
                  </a:lnTo>
                  <a:lnTo>
                    <a:pt x="6" y="125"/>
                  </a:lnTo>
                  <a:lnTo>
                    <a:pt x="0" y="121"/>
                  </a:lnTo>
                  <a:lnTo>
                    <a:pt x="7" y="99"/>
                  </a:lnTo>
                  <a:lnTo>
                    <a:pt x="26" y="110"/>
                  </a:lnTo>
                  <a:lnTo>
                    <a:pt x="25" y="96"/>
                  </a:lnTo>
                  <a:lnTo>
                    <a:pt x="51" y="74"/>
                  </a:lnTo>
                  <a:lnTo>
                    <a:pt x="76" y="73"/>
                  </a:lnTo>
                  <a:lnTo>
                    <a:pt x="115" y="87"/>
                  </a:lnTo>
                  <a:lnTo>
                    <a:pt x="136" y="95"/>
                  </a:lnTo>
                  <a:lnTo>
                    <a:pt x="150" y="87"/>
                  </a:lnTo>
                  <a:lnTo>
                    <a:pt x="175" y="87"/>
                  </a:lnTo>
                  <a:lnTo>
                    <a:pt x="199" y="97"/>
                  </a:lnTo>
                  <a:lnTo>
                    <a:pt x="202" y="91"/>
                  </a:lnTo>
                  <a:lnTo>
                    <a:pt x="224" y="92"/>
                  </a:lnTo>
                  <a:lnTo>
                    <a:pt x="225" y="82"/>
                  </a:lnTo>
                  <a:lnTo>
                    <a:pt x="194" y="69"/>
                  </a:lnTo>
                  <a:lnTo>
                    <a:pt x="206" y="59"/>
                  </a:lnTo>
                  <a:lnTo>
                    <a:pt x="201" y="53"/>
                  </a:lnTo>
                  <a:lnTo>
                    <a:pt x="214" y="48"/>
                  </a:lnTo>
                  <a:lnTo>
                    <a:pt x="198" y="34"/>
                  </a:lnTo>
                  <a:lnTo>
                    <a:pt x="202" y="28"/>
                  </a:lnTo>
                  <a:lnTo>
                    <a:pt x="257" y="21"/>
                  </a:lnTo>
                  <a:lnTo>
                    <a:pt x="263" y="16"/>
                  </a:lnTo>
                  <a:lnTo>
                    <a:pt x="298" y="9"/>
                  </a:lnTo>
                  <a:lnTo>
                    <a:pt x="309" y="0"/>
                  </a:lnTo>
                  <a:lnTo>
                    <a:pt x="338" y="5"/>
                  </a:lnTo>
                  <a:lnTo>
                    <a:pt x="352" y="25"/>
                  </a:lnTo>
                  <a:lnTo>
                    <a:pt x="366" y="20"/>
                  </a:lnTo>
                  <a:lnTo>
                    <a:pt x="389" y="27"/>
                  </a:lnTo>
                  <a:lnTo>
                    <a:pt x="393" y="38"/>
                  </a:lnTo>
                  <a:lnTo>
                    <a:pt x="407" y="37"/>
                  </a:lnTo>
                  <a:lnTo>
                    <a:pt x="437" y="18"/>
                  </a:lnTo>
                  <a:lnTo>
                    <a:pt x="434" y="24"/>
                  </a:lnTo>
                  <a:lnTo>
                    <a:pt x="462" y="39"/>
                  </a:lnTo>
                  <a:lnTo>
                    <a:pt x="520" y="90"/>
                  </a:lnTo>
                  <a:lnTo>
                    <a:pt x="524" y="80"/>
                  </a:lnTo>
                  <a:lnTo>
                    <a:pt x="551" y="92"/>
                  </a:lnTo>
                  <a:lnTo>
                    <a:pt x="571" y="86"/>
                  </a:lnTo>
                  <a:lnTo>
                    <a:pt x="582" y="90"/>
                  </a:lnTo>
                  <a:lnTo>
                    <a:pt x="595" y="102"/>
                  </a:lnTo>
                  <a:lnTo>
                    <a:pt x="608" y="106"/>
                  </a:lnTo>
                  <a:lnTo>
                    <a:pt x="619" y="114"/>
                  </a:lnTo>
                  <a:lnTo>
                    <a:pt x="638" y="111"/>
                  </a:lnTo>
                  <a:lnTo>
                    <a:pt x="652" y="124"/>
                  </a:lnTo>
                  <a:lnTo>
                    <a:pt x="647" y="137"/>
                  </a:lnTo>
                  <a:lnTo>
                    <a:pt x="634" y="139"/>
                  </a:lnTo>
                  <a:lnTo>
                    <a:pt x="642" y="160"/>
                  </a:lnTo>
                  <a:lnTo>
                    <a:pt x="637" y="169"/>
                  </a:lnTo>
                  <a:lnTo>
                    <a:pt x="602" y="162"/>
                  </a:lnTo>
                  <a:lnTo>
                    <a:pt x="605" y="199"/>
                  </a:lnTo>
                  <a:lnTo>
                    <a:pt x="599" y="203"/>
                  </a:lnTo>
                  <a:lnTo>
                    <a:pt x="569" y="211"/>
                  </a:lnTo>
                  <a:lnTo>
                    <a:pt x="597" y="247"/>
                  </a:lnTo>
                  <a:lnTo>
                    <a:pt x="588" y="252"/>
                  </a:lnTo>
                  <a:lnTo>
                    <a:pt x="593" y="264"/>
                  </a:lnTo>
                  <a:lnTo>
                    <a:pt x="581" y="261"/>
                  </a:lnTo>
                  <a:lnTo>
                    <a:pt x="571" y="254"/>
                  </a:lnTo>
                  <a:lnTo>
                    <a:pt x="545" y="252"/>
                  </a:lnTo>
                  <a:lnTo>
                    <a:pt x="517" y="251"/>
                  </a:lnTo>
                  <a:lnTo>
                    <a:pt x="512" y="253"/>
                  </a:lnTo>
                  <a:lnTo>
                    <a:pt x="485" y="245"/>
                  </a:lnTo>
                  <a:lnTo>
                    <a:pt x="477" y="249"/>
                  </a:lnTo>
                  <a:lnTo>
                    <a:pt x="479" y="261"/>
                  </a:lnTo>
                  <a:lnTo>
                    <a:pt x="449" y="254"/>
                  </a:lnTo>
                  <a:lnTo>
                    <a:pt x="439" y="257"/>
                  </a:lnTo>
                  <a:lnTo>
                    <a:pt x="438" y="266"/>
                  </a:lnTo>
                  <a:close/>
                </a:path>
              </a:pathLst>
            </a:custGeom>
            <a:grp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sp>
          <p:nvSpPr>
            <p:cNvPr id="176" name="Freeform 143">
              <a:extLst>
                <a:ext uri="{FF2B5EF4-FFF2-40B4-BE49-F238E27FC236}">
                  <a16:creationId xmlns:a16="http://schemas.microsoft.com/office/drawing/2014/main" id="{54929E4B-3342-404B-B4D6-AF62CE9EDE03}"/>
                </a:ext>
              </a:extLst>
            </p:cNvPr>
            <p:cNvSpPr>
              <a:spLocks/>
            </p:cNvSpPr>
            <p:nvPr/>
          </p:nvSpPr>
          <p:spPr bwMode="auto">
            <a:xfrm>
              <a:off x="7205032" y="4092112"/>
              <a:ext cx="1099517" cy="1397553"/>
            </a:xfrm>
            <a:custGeom>
              <a:avLst/>
              <a:gdLst>
                <a:gd name="T0" fmla="*/ 232 w 271"/>
                <a:gd name="T1" fmla="*/ 9 h 278"/>
                <a:gd name="T2" fmla="*/ 271 w 271"/>
                <a:gd name="T3" fmla="*/ 33 h 278"/>
                <a:gd name="T4" fmla="*/ 241 w 271"/>
                <a:gd name="T5" fmla="*/ 54 h 278"/>
                <a:gd name="T6" fmla="*/ 207 w 271"/>
                <a:gd name="T7" fmla="*/ 58 h 278"/>
                <a:gd name="T8" fmla="*/ 226 w 271"/>
                <a:gd name="T9" fmla="*/ 90 h 278"/>
                <a:gd name="T10" fmla="*/ 230 w 271"/>
                <a:gd name="T11" fmla="*/ 112 h 278"/>
                <a:gd name="T12" fmla="*/ 221 w 271"/>
                <a:gd name="T13" fmla="*/ 148 h 278"/>
                <a:gd name="T14" fmla="*/ 199 w 271"/>
                <a:gd name="T15" fmla="*/ 191 h 278"/>
                <a:gd name="T16" fmla="*/ 162 w 271"/>
                <a:gd name="T17" fmla="*/ 211 h 278"/>
                <a:gd name="T18" fmla="*/ 180 w 271"/>
                <a:gd name="T19" fmla="*/ 236 h 278"/>
                <a:gd name="T20" fmla="*/ 198 w 271"/>
                <a:gd name="T21" fmla="*/ 265 h 278"/>
                <a:gd name="T22" fmla="*/ 149 w 271"/>
                <a:gd name="T23" fmla="*/ 278 h 278"/>
                <a:gd name="T24" fmla="*/ 127 w 271"/>
                <a:gd name="T25" fmla="*/ 258 h 278"/>
                <a:gd name="T26" fmla="*/ 79 w 271"/>
                <a:gd name="T27" fmla="*/ 246 h 278"/>
                <a:gd name="T28" fmla="*/ 25 w 271"/>
                <a:gd name="T29" fmla="*/ 249 h 278"/>
                <a:gd name="T30" fmla="*/ 53 w 271"/>
                <a:gd name="T31" fmla="*/ 214 h 278"/>
                <a:gd name="T32" fmla="*/ 41 w 271"/>
                <a:gd name="T33" fmla="*/ 202 h 278"/>
                <a:gd name="T34" fmla="*/ 19 w 271"/>
                <a:gd name="T35" fmla="*/ 174 h 278"/>
                <a:gd name="T36" fmla="*/ 0 w 271"/>
                <a:gd name="T37" fmla="*/ 151 h 278"/>
                <a:gd name="T38" fmla="*/ 48 w 271"/>
                <a:gd name="T39" fmla="*/ 158 h 278"/>
                <a:gd name="T40" fmla="*/ 62 w 271"/>
                <a:gd name="T41" fmla="*/ 156 h 278"/>
                <a:gd name="T42" fmla="*/ 96 w 271"/>
                <a:gd name="T43" fmla="*/ 150 h 278"/>
                <a:gd name="T44" fmla="*/ 101 w 271"/>
                <a:gd name="T45" fmla="*/ 120 h 278"/>
                <a:gd name="T46" fmla="*/ 115 w 271"/>
                <a:gd name="T47" fmla="*/ 114 h 278"/>
                <a:gd name="T48" fmla="*/ 135 w 271"/>
                <a:gd name="T49" fmla="*/ 114 h 278"/>
                <a:gd name="T50" fmla="*/ 137 w 271"/>
                <a:gd name="T51" fmla="*/ 95 h 278"/>
                <a:gd name="T52" fmla="*/ 152 w 271"/>
                <a:gd name="T53" fmla="*/ 78 h 278"/>
                <a:gd name="T54" fmla="*/ 158 w 271"/>
                <a:gd name="T55" fmla="*/ 65 h 278"/>
                <a:gd name="T56" fmla="*/ 159 w 271"/>
                <a:gd name="T57" fmla="*/ 49 h 278"/>
                <a:gd name="T58" fmla="*/ 161 w 271"/>
                <a:gd name="T59" fmla="*/ 30 h 278"/>
                <a:gd name="T60" fmla="*/ 163 w 271"/>
                <a:gd name="T61" fmla="*/ 12 h 278"/>
                <a:gd name="T62" fmla="*/ 199 w 271"/>
                <a:gd name="T63" fmla="*/ 6 h 278"/>
                <a:gd name="T64" fmla="*/ 216 w 271"/>
                <a:gd name="T65"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 h="278">
                  <a:moveTo>
                    <a:pt x="216" y="0"/>
                  </a:moveTo>
                  <a:lnTo>
                    <a:pt x="232" y="9"/>
                  </a:lnTo>
                  <a:lnTo>
                    <a:pt x="241" y="25"/>
                  </a:lnTo>
                  <a:lnTo>
                    <a:pt x="271" y="33"/>
                  </a:lnTo>
                  <a:lnTo>
                    <a:pt x="259" y="51"/>
                  </a:lnTo>
                  <a:lnTo>
                    <a:pt x="241" y="54"/>
                  </a:lnTo>
                  <a:lnTo>
                    <a:pt x="213" y="49"/>
                  </a:lnTo>
                  <a:lnTo>
                    <a:pt x="207" y="58"/>
                  </a:lnTo>
                  <a:lnTo>
                    <a:pt x="217" y="76"/>
                  </a:lnTo>
                  <a:lnTo>
                    <a:pt x="226" y="90"/>
                  </a:lnTo>
                  <a:lnTo>
                    <a:pt x="243" y="100"/>
                  </a:lnTo>
                  <a:lnTo>
                    <a:pt x="230" y="112"/>
                  </a:lnTo>
                  <a:lnTo>
                    <a:pt x="234" y="127"/>
                  </a:lnTo>
                  <a:lnTo>
                    <a:pt x="221" y="148"/>
                  </a:lnTo>
                  <a:lnTo>
                    <a:pt x="214" y="169"/>
                  </a:lnTo>
                  <a:lnTo>
                    <a:pt x="199" y="191"/>
                  </a:lnTo>
                  <a:lnTo>
                    <a:pt x="178" y="189"/>
                  </a:lnTo>
                  <a:lnTo>
                    <a:pt x="162" y="211"/>
                  </a:lnTo>
                  <a:lnTo>
                    <a:pt x="176" y="220"/>
                  </a:lnTo>
                  <a:lnTo>
                    <a:pt x="180" y="236"/>
                  </a:lnTo>
                  <a:lnTo>
                    <a:pt x="192" y="246"/>
                  </a:lnTo>
                  <a:lnTo>
                    <a:pt x="198" y="265"/>
                  </a:lnTo>
                  <a:lnTo>
                    <a:pt x="159" y="264"/>
                  </a:lnTo>
                  <a:lnTo>
                    <a:pt x="149" y="278"/>
                  </a:lnTo>
                  <a:lnTo>
                    <a:pt x="135" y="273"/>
                  </a:lnTo>
                  <a:lnTo>
                    <a:pt x="127" y="258"/>
                  </a:lnTo>
                  <a:lnTo>
                    <a:pt x="111" y="242"/>
                  </a:lnTo>
                  <a:lnTo>
                    <a:pt x="79" y="246"/>
                  </a:lnTo>
                  <a:lnTo>
                    <a:pt x="50" y="246"/>
                  </a:lnTo>
                  <a:lnTo>
                    <a:pt x="25" y="249"/>
                  </a:lnTo>
                  <a:lnTo>
                    <a:pt x="29" y="225"/>
                  </a:lnTo>
                  <a:lnTo>
                    <a:pt x="53" y="214"/>
                  </a:lnTo>
                  <a:lnTo>
                    <a:pt x="50" y="205"/>
                  </a:lnTo>
                  <a:lnTo>
                    <a:pt x="41" y="202"/>
                  </a:lnTo>
                  <a:lnTo>
                    <a:pt x="38" y="183"/>
                  </a:lnTo>
                  <a:lnTo>
                    <a:pt x="19" y="174"/>
                  </a:lnTo>
                  <a:lnTo>
                    <a:pt x="10" y="162"/>
                  </a:lnTo>
                  <a:lnTo>
                    <a:pt x="0" y="151"/>
                  </a:lnTo>
                  <a:lnTo>
                    <a:pt x="31" y="161"/>
                  </a:lnTo>
                  <a:lnTo>
                    <a:pt x="48" y="158"/>
                  </a:lnTo>
                  <a:lnTo>
                    <a:pt x="59" y="161"/>
                  </a:lnTo>
                  <a:lnTo>
                    <a:pt x="62" y="156"/>
                  </a:lnTo>
                  <a:lnTo>
                    <a:pt x="75" y="158"/>
                  </a:lnTo>
                  <a:lnTo>
                    <a:pt x="96" y="150"/>
                  </a:lnTo>
                  <a:lnTo>
                    <a:pt x="93" y="132"/>
                  </a:lnTo>
                  <a:lnTo>
                    <a:pt x="101" y="120"/>
                  </a:lnTo>
                  <a:lnTo>
                    <a:pt x="114" y="120"/>
                  </a:lnTo>
                  <a:lnTo>
                    <a:pt x="115" y="114"/>
                  </a:lnTo>
                  <a:lnTo>
                    <a:pt x="128" y="112"/>
                  </a:lnTo>
                  <a:lnTo>
                    <a:pt x="135" y="114"/>
                  </a:lnTo>
                  <a:lnTo>
                    <a:pt x="140" y="108"/>
                  </a:lnTo>
                  <a:lnTo>
                    <a:pt x="137" y="95"/>
                  </a:lnTo>
                  <a:lnTo>
                    <a:pt x="142" y="83"/>
                  </a:lnTo>
                  <a:lnTo>
                    <a:pt x="152" y="78"/>
                  </a:lnTo>
                  <a:lnTo>
                    <a:pt x="142" y="64"/>
                  </a:lnTo>
                  <a:lnTo>
                    <a:pt x="158" y="65"/>
                  </a:lnTo>
                  <a:lnTo>
                    <a:pt x="162" y="57"/>
                  </a:lnTo>
                  <a:lnTo>
                    <a:pt x="159" y="49"/>
                  </a:lnTo>
                  <a:lnTo>
                    <a:pt x="165" y="41"/>
                  </a:lnTo>
                  <a:lnTo>
                    <a:pt x="161" y="30"/>
                  </a:lnTo>
                  <a:lnTo>
                    <a:pt x="155" y="22"/>
                  </a:lnTo>
                  <a:lnTo>
                    <a:pt x="163" y="12"/>
                  </a:lnTo>
                  <a:lnTo>
                    <a:pt x="180" y="8"/>
                  </a:lnTo>
                  <a:lnTo>
                    <a:pt x="199" y="6"/>
                  </a:lnTo>
                  <a:lnTo>
                    <a:pt x="207" y="2"/>
                  </a:lnTo>
                  <a:lnTo>
                    <a:pt x="216" y="0"/>
                  </a:lnTo>
                  <a:close/>
                </a:path>
              </a:pathLst>
            </a:custGeom>
            <a:grp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sp>
          <p:nvSpPr>
            <p:cNvPr id="177" name="Freeform 194">
              <a:extLst>
                <a:ext uri="{FF2B5EF4-FFF2-40B4-BE49-F238E27FC236}">
                  <a16:creationId xmlns:a16="http://schemas.microsoft.com/office/drawing/2014/main" id="{614D34C5-4583-BD49-873B-F219207BDE94}"/>
                </a:ext>
              </a:extLst>
            </p:cNvPr>
            <p:cNvSpPr>
              <a:spLocks/>
            </p:cNvSpPr>
            <p:nvPr/>
          </p:nvSpPr>
          <p:spPr bwMode="auto">
            <a:xfrm>
              <a:off x="6426037" y="3508962"/>
              <a:ext cx="1050832" cy="774184"/>
            </a:xfrm>
            <a:custGeom>
              <a:avLst/>
              <a:gdLst>
                <a:gd name="T0" fmla="*/ 176 w 259"/>
                <a:gd name="T1" fmla="*/ 146 h 154"/>
                <a:gd name="T2" fmla="*/ 170 w 259"/>
                <a:gd name="T3" fmla="*/ 129 h 154"/>
                <a:gd name="T4" fmla="*/ 157 w 259"/>
                <a:gd name="T5" fmla="*/ 128 h 154"/>
                <a:gd name="T6" fmla="*/ 134 w 259"/>
                <a:gd name="T7" fmla="*/ 110 h 154"/>
                <a:gd name="T8" fmla="*/ 120 w 259"/>
                <a:gd name="T9" fmla="*/ 107 h 154"/>
                <a:gd name="T10" fmla="*/ 99 w 259"/>
                <a:gd name="T11" fmla="*/ 97 h 154"/>
                <a:gd name="T12" fmla="*/ 86 w 259"/>
                <a:gd name="T13" fmla="*/ 95 h 154"/>
                <a:gd name="T14" fmla="*/ 79 w 259"/>
                <a:gd name="T15" fmla="*/ 99 h 154"/>
                <a:gd name="T16" fmla="*/ 68 w 259"/>
                <a:gd name="T17" fmla="*/ 98 h 154"/>
                <a:gd name="T18" fmla="*/ 58 w 259"/>
                <a:gd name="T19" fmla="*/ 110 h 154"/>
                <a:gd name="T20" fmla="*/ 44 w 259"/>
                <a:gd name="T21" fmla="*/ 114 h 154"/>
                <a:gd name="T22" fmla="*/ 38 w 259"/>
                <a:gd name="T23" fmla="*/ 100 h 154"/>
                <a:gd name="T24" fmla="*/ 36 w 259"/>
                <a:gd name="T25" fmla="*/ 78 h 154"/>
                <a:gd name="T26" fmla="*/ 21 w 259"/>
                <a:gd name="T27" fmla="*/ 71 h 154"/>
                <a:gd name="T28" fmla="*/ 23 w 259"/>
                <a:gd name="T29" fmla="*/ 57 h 154"/>
                <a:gd name="T30" fmla="*/ 11 w 259"/>
                <a:gd name="T31" fmla="*/ 56 h 154"/>
                <a:gd name="T32" fmla="*/ 11 w 259"/>
                <a:gd name="T33" fmla="*/ 38 h 154"/>
                <a:gd name="T34" fmla="*/ 28 w 259"/>
                <a:gd name="T35" fmla="*/ 43 h 154"/>
                <a:gd name="T36" fmla="*/ 41 w 259"/>
                <a:gd name="T37" fmla="*/ 37 h 154"/>
                <a:gd name="T38" fmla="*/ 27 w 259"/>
                <a:gd name="T39" fmla="*/ 25 h 154"/>
                <a:gd name="T40" fmla="*/ 19 w 259"/>
                <a:gd name="T41" fmla="*/ 13 h 154"/>
                <a:gd name="T42" fmla="*/ 7 w 259"/>
                <a:gd name="T43" fmla="*/ 18 h 154"/>
                <a:gd name="T44" fmla="*/ 8 w 259"/>
                <a:gd name="T45" fmla="*/ 33 h 154"/>
                <a:gd name="T46" fmla="*/ 0 w 259"/>
                <a:gd name="T47" fmla="*/ 20 h 154"/>
                <a:gd name="T48" fmla="*/ 6 w 259"/>
                <a:gd name="T49" fmla="*/ 13 h 154"/>
                <a:gd name="T50" fmla="*/ 24 w 259"/>
                <a:gd name="T51" fmla="*/ 9 h 154"/>
                <a:gd name="T52" fmla="*/ 37 w 259"/>
                <a:gd name="T53" fmla="*/ 14 h 154"/>
                <a:gd name="T54" fmla="*/ 52 w 259"/>
                <a:gd name="T55" fmla="*/ 30 h 154"/>
                <a:gd name="T56" fmla="*/ 61 w 259"/>
                <a:gd name="T57" fmla="*/ 29 h 154"/>
                <a:gd name="T58" fmla="*/ 80 w 259"/>
                <a:gd name="T59" fmla="*/ 29 h 154"/>
                <a:gd name="T60" fmla="*/ 74 w 259"/>
                <a:gd name="T61" fmla="*/ 19 h 154"/>
                <a:gd name="T62" fmla="*/ 87 w 259"/>
                <a:gd name="T63" fmla="*/ 12 h 154"/>
                <a:gd name="T64" fmla="*/ 98 w 259"/>
                <a:gd name="T65" fmla="*/ 0 h 154"/>
                <a:gd name="T66" fmla="*/ 123 w 259"/>
                <a:gd name="T67" fmla="*/ 11 h 154"/>
                <a:gd name="T68" fmla="*/ 129 w 259"/>
                <a:gd name="T69" fmla="*/ 27 h 154"/>
                <a:gd name="T70" fmla="*/ 137 w 259"/>
                <a:gd name="T71" fmla="*/ 31 h 154"/>
                <a:gd name="T72" fmla="*/ 155 w 259"/>
                <a:gd name="T73" fmla="*/ 30 h 154"/>
                <a:gd name="T74" fmla="*/ 161 w 259"/>
                <a:gd name="T75" fmla="*/ 34 h 154"/>
                <a:gd name="T76" fmla="*/ 175 w 259"/>
                <a:gd name="T77" fmla="*/ 55 h 154"/>
                <a:gd name="T78" fmla="*/ 198 w 259"/>
                <a:gd name="T79" fmla="*/ 69 h 154"/>
                <a:gd name="T80" fmla="*/ 211 w 259"/>
                <a:gd name="T81" fmla="*/ 79 h 154"/>
                <a:gd name="T82" fmla="*/ 231 w 259"/>
                <a:gd name="T83" fmla="*/ 89 h 154"/>
                <a:gd name="T84" fmla="*/ 256 w 259"/>
                <a:gd name="T85" fmla="*/ 98 h 154"/>
                <a:gd name="T86" fmla="*/ 259 w 259"/>
                <a:gd name="T87" fmla="*/ 111 h 154"/>
                <a:gd name="T88" fmla="*/ 254 w 259"/>
                <a:gd name="T89" fmla="*/ 110 h 154"/>
                <a:gd name="T90" fmla="*/ 244 w 259"/>
                <a:gd name="T91" fmla="*/ 105 h 154"/>
                <a:gd name="T92" fmla="*/ 243 w 259"/>
                <a:gd name="T93" fmla="*/ 112 h 154"/>
                <a:gd name="T94" fmla="*/ 230 w 259"/>
                <a:gd name="T95" fmla="*/ 116 h 154"/>
                <a:gd name="T96" fmla="*/ 230 w 259"/>
                <a:gd name="T97" fmla="*/ 133 h 154"/>
                <a:gd name="T98" fmla="*/ 222 w 259"/>
                <a:gd name="T99" fmla="*/ 139 h 154"/>
                <a:gd name="T100" fmla="*/ 209 w 259"/>
                <a:gd name="T101" fmla="*/ 142 h 154"/>
                <a:gd name="T102" fmla="*/ 207 w 259"/>
                <a:gd name="T103" fmla="*/ 151 h 154"/>
                <a:gd name="T104" fmla="*/ 195 w 259"/>
                <a:gd name="T105" fmla="*/ 154 h 154"/>
                <a:gd name="T106" fmla="*/ 176 w 259"/>
                <a:gd name="T107" fmla="*/ 14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9" h="154">
                  <a:moveTo>
                    <a:pt x="176" y="146"/>
                  </a:moveTo>
                  <a:lnTo>
                    <a:pt x="170" y="129"/>
                  </a:lnTo>
                  <a:lnTo>
                    <a:pt x="157" y="128"/>
                  </a:lnTo>
                  <a:lnTo>
                    <a:pt x="134" y="110"/>
                  </a:lnTo>
                  <a:lnTo>
                    <a:pt x="120" y="107"/>
                  </a:lnTo>
                  <a:lnTo>
                    <a:pt x="99" y="97"/>
                  </a:lnTo>
                  <a:lnTo>
                    <a:pt x="86" y="95"/>
                  </a:lnTo>
                  <a:lnTo>
                    <a:pt x="79" y="99"/>
                  </a:lnTo>
                  <a:lnTo>
                    <a:pt x="68" y="98"/>
                  </a:lnTo>
                  <a:lnTo>
                    <a:pt x="58" y="110"/>
                  </a:lnTo>
                  <a:lnTo>
                    <a:pt x="44" y="114"/>
                  </a:lnTo>
                  <a:lnTo>
                    <a:pt x="38" y="100"/>
                  </a:lnTo>
                  <a:lnTo>
                    <a:pt x="36" y="78"/>
                  </a:lnTo>
                  <a:lnTo>
                    <a:pt x="21" y="71"/>
                  </a:lnTo>
                  <a:lnTo>
                    <a:pt x="23" y="57"/>
                  </a:lnTo>
                  <a:lnTo>
                    <a:pt x="11" y="56"/>
                  </a:lnTo>
                  <a:lnTo>
                    <a:pt x="11" y="38"/>
                  </a:lnTo>
                  <a:lnTo>
                    <a:pt x="28" y="43"/>
                  </a:lnTo>
                  <a:lnTo>
                    <a:pt x="41" y="37"/>
                  </a:lnTo>
                  <a:lnTo>
                    <a:pt x="27" y="25"/>
                  </a:lnTo>
                  <a:lnTo>
                    <a:pt x="19" y="13"/>
                  </a:lnTo>
                  <a:lnTo>
                    <a:pt x="7" y="18"/>
                  </a:lnTo>
                  <a:lnTo>
                    <a:pt x="8" y="33"/>
                  </a:lnTo>
                  <a:lnTo>
                    <a:pt x="0" y="20"/>
                  </a:lnTo>
                  <a:lnTo>
                    <a:pt x="6" y="13"/>
                  </a:lnTo>
                  <a:lnTo>
                    <a:pt x="24" y="9"/>
                  </a:lnTo>
                  <a:lnTo>
                    <a:pt x="37" y="14"/>
                  </a:lnTo>
                  <a:lnTo>
                    <a:pt x="52" y="30"/>
                  </a:lnTo>
                  <a:lnTo>
                    <a:pt x="61" y="29"/>
                  </a:lnTo>
                  <a:lnTo>
                    <a:pt x="80" y="29"/>
                  </a:lnTo>
                  <a:lnTo>
                    <a:pt x="74" y="19"/>
                  </a:lnTo>
                  <a:lnTo>
                    <a:pt x="87" y="12"/>
                  </a:lnTo>
                  <a:lnTo>
                    <a:pt x="98" y="0"/>
                  </a:lnTo>
                  <a:lnTo>
                    <a:pt x="123" y="11"/>
                  </a:lnTo>
                  <a:lnTo>
                    <a:pt x="129" y="27"/>
                  </a:lnTo>
                  <a:lnTo>
                    <a:pt x="137" y="31"/>
                  </a:lnTo>
                  <a:lnTo>
                    <a:pt x="155" y="30"/>
                  </a:lnTo>
                  <a:lnTo>
                    <a:pt x="161" y="34"/>
                  </a:lnTo>
                  <a:lnTo>
                    <a:pt x="175" y="55"/>
                  </a:lnTo>
                  <a:lnTo>
                    <a:pt x="198" y="69"/>
                  </a:lnTo>
                  <a:lnTo>
                    <a:pt x="211" y="79"/>
                  </a:lnTo>
                  <a:lnTo>
                    <a:pt x="231" y="89"/>
                  </a:lnTo>
                  <a:lnTo>
                    <a:pt x="256" y="98"/>
                  </a:lnTo>
                  <a:lnTo>
                    <a:pt x="259" y="111"/>
                  </a:lnTo>
                  <a:lnTo>
                    <a:pt x="254" y="110"/>
                  </a:lnTo>
                  <a:lnTo>
                    <a:pt x="244" y="105"/>
                  </a:lnTo>
                  <a:lnTo>
                    <a:pt x="243" y="112"/>
                  </a:lnTo>
                  <a:lnTo>
                    <a:pt x="230" y="116"/>
                  </a:lnTo>
                  <a:lnTo>
                    <a:pt x="230" y="133"/>
                  </a:lnTo>
                  <a:lnTo>
                    <a:pt x="222" y="139"/>
                  </a:lnTo>
                  <a:lnTo>
                    <a:pt x="209" y="142"/>
                  </a:lnTo>
                  <a:lnTo>
                    <a:pt x="207" y="151"/>
                  </a:lnTo>
                  <a:lnTo>
                    <a:pt x="195" y="154"/>
                  </a:lnTo>
                  <a:lnTo>
                    <a:pt x="176" y="146"/>
                  </a:lnTo>
                  <a:close/>
                </a:path>
              </a:pathLst>
            </a:custGeom>
            <a:grp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sp>
          <p:nvSpPr>
            <p:cNvPr id="178" name="Freeform 200">
              <a:extLst>
                <a:ext uri="{FF2B5EF4-FFF2-40B4-BE49-F238E27FC236}">
                  <a16:creationId xmlns:a16="http://schemas.microsoft.com/office/drawing/2014/main" id="{A3D89754-9A90-7E4C-93E2-3642FF53D944}"/>
                </a:ext>
              </a:extLst>
            </p:cNvPr>
            <p:cNvSpPr>
              <a:spLocks/>
            </p:cNvSpPr>
            <p:nvPr/>
          </p:nvSpPr>
          <p:spPr bwMode="auto">
            <a:xfrm>
              <a:off x="11586866" y="5323765"/>
              <a:ext cx="101433" cy="346876"/>
            </a:xfrm>
            <a:custGeom>
              <a:avLst/>
              <a:gdLst>
                <a:gd name="T0" fmla="*/ 25 w 25"/>
                <a:gd name="T1" fmla="*/ 19 h 69"/>
                <a:gd name="T2" fmla="*/ 22 w 25"/>
                <a:gd name="T3" fmla="*/ 52 h 69"/>
                <a:gd name="T4" fmla="*/ 19 w 25"/>
                <a:gd name="T5" fmla="*/ 69 h 69"/>
                <a:gd name="T6" fmla="*/ 5 w 25"/>
                <a:gd name="T7" fmla="*/ 51 h 69"/>
                <a:gd name="T8" fmla="*/ 0 w 25"/>
                <a:gd name="T9" fmla="*/ 36 h 69"/>
                <a:gd name="T10" fmla="*/ 5 w 25"/>
                <a:gd name="T11" fmla="*/ 16 h 69"/>
                <a:gd name="T12" fmla="*/ 15 w 25"/>
                <a:gd name="T13" fmla="*/ 0 h 69"/>
                <a:gd name="T14" fmla="*/ 25 w 25"/>
                <a:gd name="T15" fmla="*/ 6 h 69"/>
                <a:gd name="T16" fmla="*/ 25 w 25"/>
                <a:gd name="T17" fmla="*/ 1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69">
                  <a:moveTo>
                    <a:pt x="25" y="19"/>
                  </a:moveTo>
                  <a:lnTo>
                    <a:pt x="22" y="52"/>
                  </a:lnTo>
                  <a:lnTo>
                    <a:pt x="19" y="69"/>
                  </a:lnTo>
                  <a:lnTo>
                    <a:pt x="5" y="51"/>
                  </a:lnTo>
                  <a:lnTo>
                    <a:pt x="0" y="36"/>
                  </a:lnTo>
                  <a:lnTo>
                    <a:pt x="5" y="16"/>
                  </a:lnTo>
                  <a:lnTo>
                    <a:pt x="15" y="0"/>
                  </a:lnTo>
                  <a:lnTo>
                    <a:pt x="25" y="6"/>
                  </a:lnTo>
                  <a:lnTo>
                    <a:pt x="25" y="19"/>
                  </a:lnTo>
                  <a:close/>
                </a:path>
              </a:pathLst>
            </a:custGeom>
            <a:grp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defRPr/>
              </a:pPr>
              <a:endParaRPr lang="hu-HU" sz="1013" kern="0">
                <a:solidFill>
                  <a:srgbClr val="323232"/>
                </a:solidFill>
              </a:endParaRPr>
            </a:p>
          </p:txBody>
        </p:sp>
        <p:sp>
          <p:nvSpPr>
            <p:cNvPr id="179" name="Freeform 211">
              <a:extLst>
                <a:ext uri="{FF2B5EF4-FFF2-40B4-BE49-F238E27FC236}">
                  <a16:creationId xmlns:a16="http://schemas.microsoft.com/office/drawing/2014/main" id="{73EE8C7D-CFCE-6A42-BE9A-75A9E7ED209F}"/>
                </a:ext>
              </a:extLst>
            </p:cNvPr>
            <p:cNvSpPr>
              <a:spLocks/>
            </p:cNvSpPr>
            <p:nvPr/>
          </p:nvSpPr>
          <p:spPr bwMode="auto">
            <a:xfrm>
              <a:off x="6592388" y="3217385"/>
              <a:ext cx="1257750" cy="869702"/>
            </a:xfrm>
            <a:custGeom>
              <a:avLst/>
              <a:gdLst>
                <a:gd name="T0" fmla="*/ 218 w 310"/>
                <a:gd name="T1" fmla="*/ 169 h 173"/>
                <a:gd name="T2" fmla="*/ 215 w 310"/>
                <a:gd name="T3" fmla="*/ 156 h 173"/>
                <a:gd name="T4" fmla="*/ 190 w 310"/>
                <a:gd name="T5" fmla="*/ 147 h 173"/>
                <a:gd name="T6" fmla="*/ 170 w 310"/>
                <a:gd name="T7" fmla="*/ 137 h 173"/>
                <a:gd name="T8" fmla="*/ 157 w 310"/>
                <a:gd name="T9" fmla="*/ 127 h 173"/>
                <a:gd name="T10" fmla="*/ 134 w 310"/>
                <a:gd name="T11" fmla="*/ 113 h 173"/>
                <a:gd name="T12" fmla="*/ 120 w 310"/>
                <a:gd name="T13" fmla="*/ 92 h 173"/>
                <a:gd name="T14" fmla="*/ 114 w 310"/>
                <a:gd name="T15" fmla="*/ 88 h 173"/>
                <a:gd name="T16" fmla="*/ 96 w 310"/>
                <a:gd name="T17" fmla="*/ 89 h 173"/>
                <a:gd name="T18" fmla="*/ 88 w 310"/>
                <a:gd name="T19" fmla="*/ 85 h 173"/>
                <a:gd name="T20" fmla="*/ 82 w 310"/>
                <a:gd name="T21" fmla="*/ 69 h 173"/>
                <a:gd name="T22" fmla="*/ 57 w 310"/>
                <a:gd name="T23" fmla="*/ 58 h 173"/>
                <a:gd name="T24" fmla="*/ 46 w 310"/>
                <a:gd name="T25" fmla="*/ 70 h 173"/>
                <a:gd name="T26" fmla="*/ 33 w 310"/>
                <a:gd name="T27" fmla="*/ 77 h 173"/>
                <a:gd name="T28" fmla="*/ 39 w 310"/>
                <a:gd name="T29" fmla="*/ 87 h 173"/>
                <a:gd name="T30" fmla="*/ 20 w 310"/>
                <a:gd name="T31" fmla="*/ 87 h 173"/>
                <a:gd name="T32" fmla="*/ 0 w 310"/>
                <a:gd name="T33" fmla="*/ 12 h 173"/>
                <a:gd name="T34" fmla="*/ 39 w 310"/>
                <a:gd name="T35" fmla="*/ 0 h 173"/>
                <a:gd name="T36" fmla="*/ 43 w 310"/>
                <a:gd name="T37" fmla="*/ 2 h 173"/>
                <a:gd name="T38" fmla="*/ 73 w 310"/>
                <a:gd name="T39" fmla="*/ 16 h 173"/>
                <a:gd name="T40" fmla="*/ 88 w 310"/>
                <a:gd name="T41" fmla="*/ 24 h 173"/>
                <a:gd name="T42" fmla="*/ 109 w 310"/>
                <a:gd name="T43" fmla="*/ 42 h 173"/>
                <a:gd name="T44" fmla="*/ 128 w 310"/>
                <a:gd name="T45" fmla="*/ 39 h 173"/>
                <a:gd name="T46" fmla="*/ 156 w 310"/>
                <a:gd name="T47" fmla="*/ 38 h 173"/>
                <a:gd name="T48" fmla="*/ 180 w 310"/>
                <a:gd name="T49" fmla="*/ 53 h 173"/>
                <a:gd name="T50" fmla="*/ 185 w 310"/>
                <a:gd name="T51" fmla="*/ 73 h 173"/>
                <a:gd name="T52" fmla="*/ 193 w 310"/>
                <a:gd name="T53" fmla="*/ 74 h 173"/>
                <a:gd name="T54" fmla="*/ 201 w 310"/>
                <a:gd name="T55" fmla="*/ 90 h 173"/>
                <a:gd name="T56" fmla="*/ 223 w 310"/>
                <a:gd name="T57" fmla="*/ 91 h 173"/>
                <a:gd name="T58" fmla="*/ 230 w 310"/>
                <a:gd name="T59" fmla="*/ 101 h 173"/>
                <a:gd name="T60" fmla="*/ 236 w 310"/>
                <a:gd name="T61" fmla="*/ 101 h 173"/>
                <a:gd name="T62" fmla="*/ 240 w 310"/>
                <a:gd name="T63" fmla="*/ 86 h 173"/>
                <a:gd name="T64" fmla="*/ 257 w 310"/>
                <a:gd name="T65" fmla="*/ 72 h 173"/>
                <a:gd name="T66" fmla="*/ 266 w 310"/>
                <a:gd name="T67" fmla="*/ 68 h 173"/>
                <a:gd name="T68" fmla="*/ 271 w 310"/>
                <a:gd name="T69" fmla="*/ 70 h 173"/>
                <a:gd name="T70" fmla="*/ 261 w 310"/>
                <a:gd name="T71" fmla="*/ 83 h 173"/>
                <a:gd name="T72" fmla="*/ 276 w 310"/>
                <a:gd name="T73" fmla="*/ 91 h 173"/>
                <a:gd name="T74" fmla="*/ 286 w 310"/>
                <a:gd name="T75" fmla="*/ 86 h 173"/>
                <a:gd name="T76" fmla="*/ 310 w 310"/>
                <a:gd name="T77" fmla="*/ 96 h 173"/>
                <a:gd name="T78" fmla="*/ 292 w 310"/>
                <a:gd name="T79" fmla="*/ 111 h 173"/>
                <a:gd name="T80" fmla="*/ 279 w 310"/>
                <a:gd name="T81" fmla="*/ 109 h 173"/>
                <a:gd name="T82" fmla="*/ 272 w 310"/>
                <a:gd name="T83" fmla="*/ 110 h 173"/>
                <a:gd name="T84" fmla="*/ 268 w 310"/>
                <a:gd name="T85" fmla="*/ 104 h 173"/>
                <a:gd name="T86" fmla="*/ 269 w 310"/>
                <a:gd name="T87" fmla="*/ 94 h 173"/>
                <a:gd name="T88" fmla="*/ 248 w 310"/>
                <a:gd name="T89" fmla="*/ 99 h 173"/>
                <a:gd name="T90" fmla="*/ 246 w 310"/>
                <a:gd name="T91" fmla="*/ 113 h 173"/>
                <a:gd name="T92" fmla="*/ 241 w 310"/>
                <a:gd name="T93" fmla="*/ 124 h 173"/>
                <a:gd name="T94" fmla="*/ 227 w 310"/>
                <a:gd name="T95" fmla="*/ 123 h 173"/>
                <a:gd name="T96" fmla="*/ 225 w 310"/>
                <a:gd name="T97" fmla="*/ 132 h 173"/>
                <a:gd name="T98" fmla="*/ 238 w 310"/>
                <a:gd name="T99" fmla="*/ 137 h 173"/>
                <a:gd name="T100" fmla="*/ 246 w 310"/>
                <a:gd name="T101" fmla="*/ 152 h 173"/>
                <a:gd name="T102" fmla="*/ 241 w 310"/>
                <a:gd name="T103" fmla="*/ 173 h 173"/>
                <a:gd name="T104" fmla="*/ 228 w 310"/>
                <a:gd name="T105" fmla="*/ 169 h 173"/>
                <a:gd name="T106" fmla="*/ 218 w 310"/>
                <a:gd name="T107" fmla="*/ 16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0" h="173">
                  <a:moveTo>
                    <a:pt x="218" y="169"/>
                  </a:moveTo>
                  <a:lnTo>
                    <a:pt x="215" y="156"/>
                  </a:lnTo>
                  <a:lnTo>
                    <a:pt x="190" y="147"/>
                  </a:lnTo>
                  <a:lnTo>
                    <a:pt x="170" y="137"/>
                  </a:lnTo>
                  <a:lnTo>
                    <a:pt x="157" y="127"/>
                  </a:lnTo>
                  <a:lnTo>
                    <a:pt x="134" y="113"/>
                  </a:lnTo>
                  <a:lnTo>
                    <a:pt x="120" y="92"/>
                  </a:lnTo>
                  <a:lnTo>
                    <a:pt x="114" y="88"/>
                  </a:lnTo>
                  <a:lnTo>
                    <a:pt x="96" y="89"/>
                  </a:lnTo>
                  <a:lnTo>
                    <a:pt x="88" y="85"/>
                  </a:lnTo>
                  <a:lnTo>
                    <a:pt x="82" y="69"/>
                  </a:lnTo>
                  <a:lnTo>
                    <a:pt x="57" y="58"/>
                  </a:lnTo>
                  <a:lnTo>
                    <a:pt x="46" y="70"/>
                  </a:lnTo>
                  <a:lnTo>
                    <a:pt x="33" y="77"/>
                  </a:lnTo>
                  <a:lnTo>
                    <a:pt x="39" y="87"/>
                  </a:lnTo>
                  <a:lnTo>
                    <a:pt x="20" y="87"/>
                  </a:lnTo>
                  <a:lnTo>
                    <a:pt x="0" y="12"/>
                  </a:lnTo>
                  <a:lnTo>
                    <a:pt x="39" y="0"/>
                  </a:lnTo>
                  <a:lnTo>
                    <a:pt x="43" y="2"/>
                  </a:lnTo>
                  <a:lnTo>
                    <a:pt x="73" y="16"/>
                  </a:lnTo>
                  <a:lnTo>
                    <a:pt x="88" y="24"/>
                  </a:lnTo>
                  <a:lnTo>
                    <a:pt x="109" y="42"/>
                  </a:lnTo>
                  <a:lnTo>
                    <a:pt x="128" y="39"/>
                  </a:lnTo>
                  <a:lnTo>
                    <a:pt x="156" y="38"/>
                  </a:lnTo>
                  <a:lnTo>
                    <a:pt x="180" y="53"/>
                  </a:lnTo>
                  <a:lnTo>
                    <a:pt x="185" y="73"/>
                  </a:lnTo>
                  <a:lnTo>
                    <a:pt x="193" y="74"/>
                  </a:lnTo>
                  <a:lnTo>
                    <a:pt x="201" y="90"/>
                  </a:lnTo>
                  <a:lnTo>
                    <a:pt x="223" y="91"/>
                  </a:lnTo>
                  <a:lnTo>
                    <a:pt x="230" y="101"/>
                  </a:lnTo>
                  <a:lnTo>
                    <a:pt x="236" y="101"/>
                  </a:lnTo>
                  <a:lnTo>
                    <a:pt x="240" y="86"/>
                  </a:lnTo>
                  <a:lnTo>
                    <a:pt x="257" y="72"/>
                  </a:lnTo>
                  <a:lnTo>
                    <a:pt x="266" y="68"/>
                  </a:lnTo>
                  <a:lnTo>
                    <a:pt x="271" y="70"/>
                  </a:lnTo>
                  <a:lnTo>
                    <a:pt x="261" y="83"/>
                  </a:lnTo>
                  <a:lnTo>
                    <a:pt x="276" y="91"/>
                  </a:lnTo>
                  <a:lnTo>
                    <a:pt x="286" y="86"/>
                  </a:lnTo>
                  <a:lnTo>
                    <a:pt x="310" y="96"/>
                  </a:lnTo>
                  <a:lnTo>
                    <a:pt x="292" y="111"/>
                  </a:lnTo>
                  <a:lnTo>
                    <a:pt x="279" y="109"/>
                  </a:lnTo>
                  <a:lnTo>
                    <a:pt x="272" y="110"/>
                  </a:lnTo>
                  <a:lnTo>
                    <a:pt x="268" y="104"/>
                  </a:lnTo>
                  <a:lnTo>
                    <a:pt x="269" y="94"/>
                  </a:lnTo>
                  <a:lnTo>
                    <a:pt x="248" y="99"/>
                  </a:lnTo>
                  <a:lnTo>
                    <a:pt x="246" y="113"/>
                  </a:lnTo>
                  <a:lnTo>
                    <a:pt x="241" y="124"/>
                  </a:lnTo>
                  <a:lnTo>
                    <a:pt x="227" y="123"/>
                  </a:lnTo>
                  <a:lnTo>
                    <a:pt x="225" y="132"/>
                  </a:lnTo>
                  <a:lnTo>
                    <a:pt x="238" y="137"/>
                  </a:lnTo>
                  <a:lnTo>
                    <a:pt x="246" y="152"/>
                  </a:lnTo>
                  <a:lnTo>
                    <a:pt x="241" y="173"/>
                  </a:lnTo>
                  <a:lnTo>
                    <a:pt x="228" y="169"/>
                  </a:lnTo>
                  <a:lnTo>
                    <a:pt x="218" y="169"/>
                  </a:lnTo>
                  <a:close/>
                </a:path>
              </a:pathLst>
            </a:custGeom>
            <a:grp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sp>
          <p:nvSpPr>
            <p:cNvPr id="180" name="Freeform 193">
              <a:extLst>
                <a:ext uri="{FF2B5EF4-FFF2-40B4-BE49-F238E27FC236}">
                  <a16:creationId xmlns:a16="http://schemas.microsoft.com/office/drawing/2014/main" id="{50DB9A8F-56D5-304F-BD0F-42C45A7442D6}"/>
                </a:ext>
              </a:extLst>
            </p:cNvPr>
            <p:cNvSpPr>
              <a:spLocks/>
            </p:cNvSpPr>
            <p:nvPr/>
          </p:nvSpPr>
          <p:spPr bwMode="auto">
            <a:xfrm>
              <a:off x="7505269" y="3689938"/>
              <a:ext cx="559900" cy="442389"/>
            </a:xfrm>
            <a:custGeom>
              <a:avLst/>
              <a:gdLst>
                <a:gd name="T0" fmla="*/ 54 w 138"/>
                <a:gd name="T1" fmla="*/ 15 h 88"/>
                <a:gd name="T2" fmla="*/ 50 w 138"/>
                <a:gd name="T3" fmla="*/ 22 h 88"/>
                <a:gd name="T4" fmla="*/ 30 w 138"/>
                <a:gd name="T5" fmla="*/ 18 h 88"/>
                <a:gd name="T6" fmla="*/ 32 w 138"/>
                <a:gd name="T7" fmla="*/ 30 h 88"/>
                <a:gd name="T8" fmla="*/ 50 w 138"/>
                <a:gd name="T9" fmla="*/ 29 h 88"/>
                <a:gd name="T10" fmla="*/ 73 w 138"/>
                <a:gd name="T11" fmla="*/ 35 h 88"/>
                <a:gd name="T12" fmla="*/ 104 w 138"/>
                <a:gd name="T13" fmla="*/ 32 h 88"/>
                <a:gd name="T14" fmla="*/ 113 w 138"/>
                <a:gd name="T15" fmla="*/ 51 h 88"/>
                <a:gd name="T16" fmla="*/ 119 w 138"/>
                <a:gd name="T17" fmla="*/ 49 h 88"/>
                <a:gd name="T18" fmla="*/ 130 w 138"/>
                <a:gd name="T19" fmla="*/ 54 h 88"/>
                <a:gd name="T20" fmla="*/ 132 w 138"/>
                <a:gd name="T21" fmla="*/ 62 h 88"/>
                <a:gd name="T22" fmla="*/ 138 w 138"/>
                <a:gd name="T23" fmla="*/ 74 h 88"/>
                <a:gd name="T24" fmla="*/ 120 w 138"/>
                <a:gd name="T25" fmla="*/ 74 h 88"/>
                <a:gd name="T26" fmla="*/ 108 w 138"/>
                <a:gd name="T27" fmla="*/ 72 h 88"/>
                <a:gd name="T28" fmla="*/ 99 w 138"/>
                <a:gd name="T29" fmla="*/ 81 h 88"/>
                <a:gd name="T30" fmla="*/ 92 w 138"/>
                <a:gd name="T31" fmla="*/ 83 h 88"/>
                <a:gd name="T32" fmla="*/ 88 w 138"/>
                <a:gd name="T33" fmla="*/ 88 h 88"/>
                <a:gd name="T34" fmla="*/ 79 w 138"/>
                <a:gd name="T35" fmla="*/ 81 h 88"/>
                <a:gd name="T36" fmla="*/ 76 w 138"/>
                <a:gd name="T37" fmla="*/ 64 h 88"/>
                <a:gd name="T38" fmla="*/ 71 w 138"/>
                <a:gd name="T39" fmla="*/ 63 h 88"/>
                <a:gd name="T40" fmla="*/ 71 w 138"/>
                <a:gd name="T41" fmla="*/ 56 h 88"/>
                <a:gd name="T42" fmla="*/ 60 w 138"/>
                <a:gd name="T43" fmla="*/ 51 h 88"/>
                <a:gd name="T44" fmla="*/ 55 w 138"/>
                <a:gd name="T45" fmla="*/ 59 h 88"/>
                <a:gd name="T46" fmla="*/ 55 w 138"/>
                <a:gd name="T47" fmla="*/ 67 h 88"/>
                <a:gd name="T48" fmla="*/ 53 w 138"/>
                <a:gd name="T49" fmla="*/ 70 h 88"/>
                <a:gd name="T50" fmla="*/ 43 w 138"/>
                <a:gd name="T51" fmla="*/ 70 h 88"/>
                <a:gd name="T52" fmla="*/ 40 w 138"/>
                <a:gd name="T53" fmla="*/ 79 h 88"/>
                <a:gd name="T54" fmla="*/ 33 w 138"/>
                <a:gd name="T55" fmla="*/ 75 h 88"/>
                <a:gd name="T56" fmla="*/ 22 w 138"/>
                <a:gd name="T57" fmla="*/ 82 h 88"/>
                <a:gd name="T58" fmla="*/ 16 w 138"/>
                <a:gd name="T59" fmla="*/ 79 h 88"/>
                <a:gd name="T60" fmla="*/ 21 w 138"/>
                <a:gd name="T61" fmla="*/ 58 h 88"/>
                <a:gd name="T62" fmla="*/ 13 w 138"/>
                <a:gd name="T63" fmla="*/ 43 h 88"/>
                <a:gd name="T64" fmla="*/ 0 w 138"/>
                <a:gd name="T65" fmla="*/ 38 h 88"/>
                <a:gd name="T66" fmla="*/ 2 w 138"/>
                <a:gd name="T67" fmla="*/ 29 h 88"/>
                <a:gd name="T68" fmla="*/ 16 w 138"/>
                <a:gd name="T69" fmla="*/ 30 h 88"/>
                <a:gd name="T70" fmla="*/ 21 w 138"/>
                <a:gd name="T71" fmla="*/ 19 h 88"/>
                <a:gd name="T72" fmla="*/ 23 w 138"/>
                <a:gd name="T73" fmla="*/ 5 h 88"/>
                <a:gd name="T74" fmla="*/ 44 w 138"/>
                <a:gd name="T75" fmla="*/ 0 h 88"/>
                <a:gd name="T76" fmla="*/ 43 w 138"/>
                <a:gd name="T77" fmla="*/ 10 h 88"/>
                <a:gd name="T78" fmla="*/ 47 w 138"/>
                <a:gd name="T79" fmla="*/ 16 h 88"/>
                <a:gd name="T80" fmla="*/ 54 w 138"/>
                <a:gd name="T81" fmla="*/ 1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8" h="88">
                  <a:moveTo>
                    <a:pt x="54" y="15"/>
                  </a:moveTo>
                  <a:lnTo>
                    <a:pt x="50" y="22"/>
                  </a:lnTo>
                  <a:lnTo>
                    <a:pt x="30" y="18"/>
                  </a:lnTo>
                  <a:lnTo>
                    <a:pt x="32" y="30"/>
                  </a:lnTo>
                  <a:lnTo>
                    <a:pt x="50" y="29"/>
                  </a:lnTo>
                  <a:lnTo>
                    <a:pt x="73" y="35"/>
                  </a:lnTo>
                  <a:lnTo>
                    <a:pt x="104" y="32"/>
                  </a:lnTo>
                  <a:lnTo>
                    <a:pt x="113" y="51"/>
                  </a:lnTo>
                  <a:lnTo>
                    <a:pt x="119" y="49"/>
                  </a:lnTo>
                  <a:lnTo>
                    <a:pt x="130" y="54"/>
                  </a:lnTo>
                  <a:lnTo>
                    <a:pt x="132" y="62"/>
                  </a:lnTo>
                  <a:lnTo>
                    <a:pt x="138" y="74"/>
                  </a:lnTo>
                  <a:lnTo>
                    <a:pt x="120" y="74"/>
                  </a:lnTo>
                  <a:lnTo>
                    <a:pt x="108" y="72"/>
                  </a:lnTo>
                  <a:lnTo>
                    <a:pt x="99" y="81"/>
                  </a:lnTo>
                  <a:lnTo>
                    <a:pt x="92" y="83"/>
                  </a:lnTo>
                  <a:lnTo>
                    <a:pt x="88" y="88"/>
                  </a:lnTo>
                  <a:lnTo>
                    <a:pt x="79" y="81"/>
                  </a:lnTo>
                  <a:lnTo>
                    <a:pt x="76" y="64"/>
                  </a:lnTo>
                  <a:lnTo>
                    <a:pt x="71" y="63"/>
                  </a:lnTo>
                  <a:lnTo>
                    <a:pt x="71" y="56"/>
                  </a:lnTo>
                  <a:lnTo>
                    <a:pt x="60" y="51"/>
                  </a:lnTo>
                  <a:lnTo>
                    <a:pt x="55" y="59"/>
                  </a:lnTo>
                  <a:lnTo>
                    <a:pt x="55" y="67"/>
                  </a:lnTo>
                  <a:lnTo>
                    <a:pt x="53" y="70"/>
                  </a:lnTo>
                  <a:lnTo>
                    <a:pt x="43" y="70"/>
                  </a:lnTo>
                  <a:lnTo>
                    <a:pt x="40" y="79"/>
                  </a:lnTo>
                  <a:lnTo>
                    <a:pt x="33" y="75"/>
                  </a:lnTo>
                  <a:lnTo>
                    <a:pt x="22" y="82"/>
                  </a:lnTo>
                  <a:lnTo>
                    <a:pt x="16" y="79"/>
                  </a:lnTo>
                  <a:lnTo>
                    <a:pt x="21" y="58"/>
                  </a:lnTo>
                  <a:lnTo>
                    <a:pt x="13" y="43"/>
                  </a:lnTo>
                  <a:lnTo>
                    <a:pt x="0" y="38"/>
                  </a:lnTo>
                  <a:lnTo>
                    <a:pt x="2" y="29"/>
                  </a:lnTo>
                  <a:lnTo>
                    <a:pt x="16" y="30"/>
                  </a:lnTo>
                  <a:lnTo>
                    <a:pt x="21" y="19"/>
                  </a:lnTo>
                  <a:lnTo>
                    <a:pt x="23" y="5"/>
                  </a:lnTo>
                  <a:lnTo>
                    <a:pt x="44" y="0"/>
                  </a:lnTo>
                  <a:lnTo>
                    <a:pt x="43" y="10"/>
                  </a:lnTo>
                  <a:lnTo>
                    <a:pt x="47" y="16"/>
                  </a:lnTo>
                  <a:lnTo>
                    <a:pt x="54" y="15"/>
                  </a:lnTo>
                  <a:close/>
                </a:path>
              </a:pathLst>
            </a:custGeom>
            <a:grp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sp>
          <p:nvSpPr>
            <p:cNvPr id="181" name="Freeform 103">
              <a:extLst>
                <a:ext uri="{FF2B5EF4-FFF2-40B4-BE49-F238E27FC236}">
                  <a16:creationId xmlns:a16="http://schemas.microsoft.com/office/drawing/2014/main" id="{F905DD53-6FBC-864B-8054-5D94D544A084}"/>
                </a:ext>
              </a:extLst>
            </p:cNvPr>
            <p:cNvSpPr>
              <a:spLocks/>
            </p:cNvSpPr>
            <p:nvPr/>
          </p:nvSpPr>
          <p:spPr bwMode="auto">
            <a:xfrm>
              <a:off x="7626984" y="3453660"/>
              <a:ext cx="673503" cy="412229"/>
            </a:xfrm>
            <a:custGeom>
              <a:avLst/>
              <a:gdLst>
                <a:gd name="T0" fmla="*/ 11 w 166"/>
                <a:gd name="T1" fmla="*/ 21 h 82"/>
                <a:gd name="T2" fmla="*/ 12 w 166"/>
                <a:gd name="T3" fmla="*/ 12 h 82"/>
                <a:gd name="T4" fmla="*/ 22 w 166"/>
                <a:gd name="T5" fmla="*/ 9 h 82"/>
                <a:gd name="T6" fmla="*/ 52 w 166"/>
                <a:gd name="T7" fmla="*/ 16 h 82"/>
                <a:gd name="T8" fmla="*/ 50 w 166"/>
                <a:gd name="T9" fmla="*/ 4 h 82"/>
                <a:gd name="T10" fmla="*/ 58 w 166"/>
                <a:gd name="T11" fmla="*/ 0 h 82"/>
                <a:gd name="T12" fmla="*/ 85 w 166"/>
                <a:gd name="T13" fmla="*/ 8 h 82"/>
                <a:gd name="T14" fmla="*/ 90 w 166"/>
                <a:gd name="T15" fmla="*/ 6 h 82"/>
                <a:gd name="T16" fmla="*/ 118 w 166"/>
                <a:gd name="T17" fmla="*/ 7 h 82"/>
                <a:gd name="T18" fmla="*/ 144 w 166"/>
                <a:gd name="T19" fmla="*/ 9 h 82"/>
                <a:gd name="T20" fmla="*/ 154 w 166"/>
                <a:gd name="T21" fmla="*/ 16 h 82"/>
                <a:gd name="T22" fmla="*/ 166 w 166"/>
                <a:gd name="T23" fmla="*/ 19 h 82"/>
                <a:gd name="T24" fmla="*/ 165 w 166"/>
                <a:gd name="T25" fmla="*/ 24 h 82"/>
                <a:gd name="T26" fmla="*/ 142 w 166"/>
                <a:gd name="T27" fmla="*/ 35 h 82"/>
                <a:gd name="T28" fmla="*/ 139 w 166"/>
                <a:gd name="T29" fmla="*/ 43 h 82"/>
                <a:gd name="T30" fmla="*/ 118 w 166"/>
                <a:gd name="T31" fmla="*/ 46 h 82"/>
                <a:gd name="T32" fmla="*/ 116 w 166"/>
                <a:gd name="T33" fmla="*/ 58 h 82"/>
                <a:gd name="T34" fmla="*/ 97 w 166"/>
                <a:gd name="T35" fmla="*/ 56 h 82"/>
                <a:gd name="T36" fmla="*/ 87 w 166"/>
                <a:gd name="T37" fmla="*/ 60 h 82"/>
                <a:gd name="T38" fmla="*/ 74 w 166"/>
                <a:gd name="T39" fmla="*/ 70 h 82"/>
                <a:gd name="T40" fmla="*/ 77 w 166"/>
                <a:gd name="T41" fmla="*/ 74 h 82"/>
                <a:gd name="T42" fmla="*/ 74 w 166"/>
                <a:gd name="T43" fmla="*/ 79 h 82"/>
                <a:gd name="T44" fmla="*/ 43 w 166"/>
                <a:gd name="T45" fmla="*/ 82 h 82"/>
                <a:gd name="T46" fmla="*/ 20 w 166"/>
                <a:gd name="T47" fmla="*/ 76 h 82"/>
                <a:gd name="T48" fmla="*/ 2 w 166"/>
                <a:gd name="T49" fmla="*/ 77 h 82"/>
                <a:gd name="T50" fmla="*/ 0 w 166"/>
                <a:gd name="T51" fmla="*/ 65 h 82"/>
                <a:gd name="T52" fmla="*/ 20 w 166"/>
                <a:gd name="T53" fmla="*/ 69 h 82"/>
                <a:gd name="T54" fmla="*/ 24 w 166"/>
                <a:gd name="T55" fmla="*/ 62 h 82"/>
                <a:gd name="T56" fmla="*/ 37 w 166"/>
                <a:gd name="T57" fmla="*/ 64 h 82"/>
                <a:gd name="T58" fmla="*/ 55 w 166"/>
                <a:gd name="T59" fmla="*/ 49 h 82"/>
                <a:gd name="T60" fmla="*/ 31 w 166"/>
                <a:gd name="T61" fmla="*/ 39 h 82"/>
                <a:gd name="T62" fmla="*/ 21 w 166"/>
                <a:gd name="T63" fmla="*/ 44 h 82"/>
                <a:gd name="T64" fmla="*/ 6 w 166"/>
                <a:gd name="T65" fmla="*/ 36 h 82"/>
                <a:gd name="T66" fmla="*/ 16 w 166"/>
                <a:gd name="T67" fmla="*/ 23 h 82"/>
                <a:gd name="T68" fmla="*/ 11 w 166"/>
                <a:gd name="T69" fmla="*/ 2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6" h="82">
                  <a:moveTo>
                    <a:pt x="11" y="21"/>
                  </a:moveTo>
                  <a:lnTo>
                    <a:pt x="12" y="12"/>
                  </a:lnTo>
                  <a:lnTo>
                    <a:pt x="22" y="9"/>
                  </a:lnTo>
                  <a:lnTo>
                    <a:pt x="52" y="16"/>
                  </a:lnTo>
                  <a:lnTo>
                    <a:pt x="50" y="4"/>
                  </a:lnTo>
                  <a:lnTo>
                    <a:pt x="58" y="0"/>
                  </a:lnTo>
                  <a:lnTo>
                    <a:pt x="85" y="8"/>
                  </a:lnTo>
                  <a:lnTo>
                    <a:pt x="90" y="6"/>
                  </a:lnTo>
                  <a:lnTo>
                    <a:pt x="118" y="7"/>
                  </a:lnTo>
                  <a:lnTo>
                    <a:pt x="144" y="9"/>
                  </a:lnTo>
                  <a:lnTo>
                    <a:pt x="154" y="16"/>
                  </a:lnTo>
                  <a:lnTo>
                    <a:pt x="166" y="19"/>
                  </a:lnTo>
                  <a:lnTo>
                    <a:pt x="165" y="24"/>
                  </a:lnTo>
                  <a:lnTo>
                    <a:pt x="142" y="35"/>
                  </a:lnTo>
                  <a:lnTo>
                    <a:pt x="139" y="43"/>
                  </a:lnTo>
                  <a:lnTo>
                    <a:pt x="118" y="46"/>
                  </a:lnTo>
                  <a:lnTo>
                    <a:pt x="116" y="58"/>
                  </a:lnTo>
                  <a:lnTo>
                    <a:pt x="97" y="56"/>
                  </a:lnTo>
                  <a:lnTo>
                    <a:pt x="87" y="60"/>
                  </a:lnTo>
                  <a:lnTo>
                    <a:pt x="74" y="70"/>
                  </a:lnTo>
                  <a:lnTo>
                    <a:pt x="77" y="74"/>
                  </a:lnTo>
                  <a:lnTo>
                    <a:pt x="74" y="79"/>
                  </a:lnTo>
                  <a:lnTo>
                    <a:pt x="43" y="82"/>
                  </a:lnTo>
                  <a:lnTo>
                    <a:pt x="20" y="76"/>
                  </a:lnTo>
                  <a:lnTo>
                    <a:pt x="2" y="77"/>
                  </a:lnTo>
                  <a:lnTo>
                    <a:pt x="0" y="65"/>
                  </a:lnTo>
                  <a:lnTo>
                    <a:pt x="20" y="69"/>
                  </a:lnTo>
                  <a:lnTo>
                    <a:pt x="24" y="62"/>
                  </a:lnTo>
                  <a:lnTo>
                    <a:pt x="37" y="64"/>
                  </a:lnTo>
                  <a:lnTo>
                    <a:pt x="55" y="49"/>
                  </a:lnTo>
                  <a:lnTo>
                    <a:pt x="31" y="39"/>
                  </a:lnTo>
                  <a:lnTo>
                    <a:pt x="21" y="44"/>
                  </a:lnTo>
                  <a:lnTo>
                    <a:pt x="6" y="36"/>
                  </a:lnTo>
                  <a:lnTo>
                    <a:pt x="16" y="23"/>
                  </a:lnTo>
                  <a:lnTo>
                    <a:pt x="11" y="21"/>
                  </a:lnTo>
                  <a:close/>
                </a:path>
              </a:pathLst>
            </a:custGeom>
            <a:grp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grpSp>
      <p:grpSp>
        <p:nvGrpSpPr>
          <p:cNvPr id="153" name="Group 152"/>
          <p:cNvGrpSpPr/>
          <p:nvPr/>
        </p:nvGrpSpPr>
        <p:grpSpPr>
          <a:xfrm>
            <a:off x="4612655" y="2091515"/>
            <a:ext cx="1543217" cy="2132378"/>
            <a:chOff x="6150207" y="2788687"/>
            <a:chExt cx="2057622" cy="2843170"/>
          </a:xfrm>
        </p:grpSpPr>
        <p:cxnSp>
          <p:nvCxnSpPr>
            <p:cNvPr id="138" name="Straight Arrow Connector 137">
              <a:extLst>
                <a:ext uri="{FF2B5EF4-FFF2-40B4-BE49-F238E27FC236}">
                  <a16:creationId xmlns:a16="http://schemas.microsoft.com/office/drawing/2014/main" id="{2D6E7BC2-B841-B74A-B580-B4070B3707F3}"/>
                </a:ext>
              </a:extLst>
            </p:cNvPr>
            <p:cNvCxnSpPr/>
            <p:nvPr/>
          </p:nvCxnSpPr>
          <p:spPr>
            <a:xfrm flipV="1">
              <a:off x="7166516" y="2788687"/>
              <a:ext cx="114736" cy="814674"/>
            </a:xfrm>
            <a:prstGeom prst="straightConnector1">
              <a:avLst/>
            </a:prstGeom>
            <a:ln w="38100">
              <a:solidFill>
                <a:schemeClr val="accent5"/>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F9957463-1B0E-B540-85AF-57E37EE7AA52}"/>
                </a:ext>
              </a:extLst>
            </p:cNvPr>
            <p:cNvCxnSpPr/>
            <p:nvPr/>
          </p:nvCxnSpPr>
          <p:spPr>
            <a:xfrm flipH="1" flipV="1">
              <a:off x="6150207" y="3810295"/>
              <a:ext cx="552208" cy="679326"/>
            </a:xfrm>
            <a:prstGeom prst="straightConnector1">
              <a:avLst/>
            </a:prstGeom>
            <a:ln w="38100">
              <a:solidFill>
                <a:schemeClr val="accent5"/>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152" name="Freeform 151">
              <a:extLst>
                <a:ext uri="{FF2B5EF4-FFF2-40B4-BE49-F238E27FC236}">
                  <a16:creationId xmlns:a16="http://schemas.microsoft.com/office/drawing/2014/main" id="{A26CE739-1DB2-3D45-AB8C-99F8DF6DFA79}"/>
                </a:ext>
              </a:extLst>
            </p:cNvPr>
            <p:cNvSpPr/>
            <p:nvPr/>
          </p:nvSpPr>
          <p:spPr>
            <a:xfrm>
              <a:off x="7010119" y="4615543"/>
              <a:ext cx="1197710" cy="1016314"/>
            </a:xfrm>
            <a:custGeom>
              <a:avLst/>
              <a:gdLst>
                <a:gd name="connsiteX0" fmla="*/ 413938 w 1197710"/>
                <a:gd name="connsiteY0" fmla="*/ 0 h 1016314"/>
                <a:gd name="connsiteX1" fmla="*/ 281 w 1197710"/>
                <a:gd name="connsiteY1" fmla="*/ 315686 h 1016314"/>
                <a:gd name="connsiteX2" fmla="*/ 468367 w 1197710"/>
                <a:gd name="connsiteY2" fmla="*/ 979714 h 1016314"/>
                <a:gd name="connsiteX3" fmla="*/ 1197710 w 1197710"/>
                <a:gd name="connsiteY3" fmla="*/ 936171 h 1016314"/>
              </a:gdLst>
              <a:ahLst/>
              <a:cxnLst>
                <a:cxn ang="0">
                  <a:pos x="connsiteX0" y="connsiteY0"/>
                </a:cxn>
                <a:cxn ang="0">
                  <a:pos x="connsiteX1" y="connsiteY1"/>
                </a:cxn>
                <a:cxn ang="0">
                  <a:pos x="connsiteX2" y="connsiteY2"/>
                </a:cxn>
                <a:cxn ang="0">
                  <a:pos x="connsiteX3" y="connsiteY3"/>
                </a:cxn>
              </a:cxnLst>
              <a:rect l="l" t="t" r="r" b="b"/>
              <a:pathLst>
                <a:path w="1197710" h="1016314">
                  <a:moveTo>
                    <a:pt x="413938" y="0"/>
                  </a:moveTo>
                  <a:cubicBezTo>
                    <a:pt x="202574" y="76200"/>
                    <a:pt x="-8790" y="152400"/>
                    <a:pt x="281" y="315686"/>
                  </a:cubicBezTo>
                  <a:cubicBezTo>
                    <a:pt x="9352" y="478972"/>
                    <a:pt x="268795" y="876300"/>
                    <a:pt x="468367" y="979714"/>
                  </a:cubicBezTo>
                  <a:cubicBezTo>
                    <a:pt x="667939" y="1083128"/>
                    <a:pt x="1070710" y="934357"/>
                    <a:pt x="1197710" y="936171"/>
                  </a:cubicBezTo>
                </a:path>
              </a:pathLst>
            </a:custGeom>
            <a:noFill/>
            <a:ln w="38100">
              <a:solidFill>
                <a:schemeClr val="accent5"/>
              </a:solidFill>
              <a:prstDash val="sysDash"/>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3" name="Freeform 282">
              <a:extLst>
                <a:ext uri="{FF2B5EF4-FFF2-40B4-BE49-F238E27FC236}">
                  <a16:creationId xmlns:a16="http://schemas.microsoft.com/office/drawing/2014/main" id="{A26CE739-1DB2-3D45-AB8C-99F8DF6DFA79}"/>
                </a:ext>
              </a:extLst>
            </p:cNvPr>
            <p:cNvSpPr/>
            <p:nvPr/>
          </p:nvSpPr>
          <p:spPr>
            <a:xfrm rot="4288162">
              <a:off x="5881798" y="3502478"/>
              <a:ext cx="1682958" cy="855305"/>
            </a:xfrm>
            <a:custGeom>
              <a:avLst/>
              <a:gdLst>
                <a:gd name="connsiteX0" fmla="*/ 413938 w 1197710"/>
                <a:gd name="connsiteY0" fmla="*/ 0 h 1016314"/>
                <a:gd name="connsiteX1" fmla="*/ 281 w 1197710"/>
                <a:gd name="connsiteY1" fmla="*/ 315686 h 1016314"/>
                <a:gd name="connsiteX2" fmla="*/ 468367 w 1197710"/>
                <a:gd name="connsiteY2" fmla="*/ 979714 h 1016314"/>
                <a:gd name="connsiteX3" fmla="*/ 1197710 w 1197710"/>
                <a:gd name="connsiteY3" fmla="*/ 936171 h 1016314"/>
              </a:gdLst>
              <a:ahLst/>
              <a:cxnLst>
                <a:cxn ang="0">
                  <a:pos x="connsiteX0" y="connsiteY0"/>
                </a:cxn>
                <a:cxn ang="0">
                  <a:pos x="connsiteX1" y="connsiteY1"/>
                </a:cxn>
                <a:cxn ang="0">
                  <a:pos x="connsiteX2" y="connsiteY2"/>
                </a:cxn>
                <a:cxn ang="0">
                  <a:pos x="connsiteX3" y="connsiteY3"/>
                </a:cxn>
              </a:cxnLst>
              <a:rect l="l" t="t" r="r" b="b"/>
              <a:pathLst>
                <a:path w="1197710" h="1016314">
                  <a:moveTo>
                    <a:pt x="413938" y="0"/>
                  </a:moveTo>
                  <a:cubicBezTo>
                    <a:pt x="202574" y="76200"/>
                    <a:pt x="-8790" y="152400"/>
                    <a:pt x="281" y="315686"/>
                  </a:cubicBezTo>
                  <a:cubicBezTo>
                    <a:pt x="9352" y="478972"/>
                    <a:pt x="268795" y="876300"/>
                    <a:pt x="468367" y="979714"/>
                  </a:cubicBezTo>
                  <a:cubicBezTo>
                    <a:pt x="667939" y="1083128"/>
                    <a:pt x="1070710" y="934357"/>
                    <a:pt x="1197710" y="936171"/>
                  </a:cubicBezTo>
                </a:path>
              </a:pathLst>
            </a:custGeom>
            <a:noFill/>
            <a:ln w="38100">
              <a:solidFill>
                <a:schemeClr val="accent5"/>
              </a:solidFill>
              <a:prstDash val="sysDash"/>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grpSp>
        <p:nvGrpSpPr>
          <p:cNvPr id="151" name="Group 150"/>
          <p:cNvGrpSpPr/>
          <p:nvPr/>
        </p:nvGrpSpPr>
        <p:grpSpPr>
          <a:xfrm>
            <a:off x="3798789" y="1026540"/>
            <a:ext cx="4009170" cy="3194348"/>
            <a:chOff x="5065052" y="1368724"/>
            <a:chExt cx="5345559" cy="4259130"/>
          </a:xfrm>
        </p:grpSpPr>
        <p:sp>
          <p:nvSpPr>
            <p:cNvPr id="131" name="TextBox 130">
              <a:extLst>
                <a:ext uri="{FF2B5EF4-FFF2-40B4-BE49-F238E27FC236}">
                  <a16:creationId xmlns:a16="http://schemas.microsoft.com/office/drawing/2014/main" id="{E220DF4E-B6DC-9543-A9A2-5FF34DD7F9CA}"/>
                </a:ext>
              </a:extLst>
            </p:cNvPr>
            <p:cNvSpPr txBox="1"/>
            <p:nvPr/>
          </p:nvSpPr>
          <p:spPr>
            <a:xfrm>
              <a:off x="7105106" y="2595349"/>
              <a:ext cx="391560" cy="230832"/>
            </a:xfrm>
            <a:prstGeom prst="rect">
              <a:avLst/>
            </a:prstGeom>
            <a:solidFill>
              <a:schemeClr val="tx1"/>
            </a:solidFill>
          </p:spPr>
          <p:txBody>
            <a:bodyPr wrap="none" rtlCol="0">
              <a:spAutoFit/>
            </a:bodyPr>
            <a:lstStyle/>
            <a:p>
              <a:pPr defTabSz="257175">
                <a:defRPr/>
              </a:pPr>
              <a:r>
                <a:rPr lang="en-GB" sz="525" b="1" kern="0" dirty="0">
                  <a:solidFill>
                    <a:schemeClr val="accent5"/>
                  </a:solidFill>
                </a:rPr>
                <a:t>KAZ</a:t>
              </a:r>
            </a:p>
          </p:txBody>
        </p:sp>
        <p:sp>
          <p:nvSpPr>
            <p:cNvPr id="132" name="TextBox 131">
              <a:extLst>
                <a:ext uri="{FF2B5EF4-FFF2-40B4-BE49-F238E27FC236}">
                  <a16:creationId xmlns:a16="http://schemas.microsoft.com/office/drawing/2014/main" id="{0FD0A842-9652-8B42-8C9F-225CF17E611D}"/>
                </a:ext>
              </a:extLst>
            </p:cNvPr>
            <p:cNvSpPr txBox="1"/>
            <p:nvPr/>
          </p:nvSpPr>
          <p:spPr>
            <a:xfrm>
              <a:off x="6660778" y="4509366"/>
              <a:ext cx="380875" cy="230832"/>
            </a:xfrm>
            <a:prstGeom prst="rect">
              <a:avLst/>
            </a:prstGeom>
            <a:solidFill>
              <a:schemeClr val="tx1"/>
            </a:solidFill>
          </p:spPr>
          <p:txBody>
            <a:bodyPr wrap="none" rtlCol="0">
              <a:spAutoFit/>
            </a:bodyPr>
            <a:lstStyle/>
            <a:p>
              <a:pPr defTabSz="257175">
                <a:defRPr/>
              </a:pPr>
              <a:r>
                <a:rPr lang="en-GB" sz="525" b="1" kern="0" dirty="0">
                  <a:solidFill>
                    <a:schemeClr val="accent5"/>
                  </a:solidFill>
                </a:rPr>
                <a:t>IRN</a:t>
              </a:r>
            </a:p>
          </p:txBody>
        </p:sp>
        <p:sp>
          <p:nvSpPr>
            <p:cNvPr id="133" name="TextBox 132">
              <a:extLst>
                <a:ext uri="{FF2B5EF4-FFF2-40B4-BE49-F238E27FC236}">
                  <a16:creationId xmlns:a16="http://schemas.microsoft.com/office/drawing/2014/main" id="{5FE25D0E-1E56-4049-8EF0-0F526A979BAD}"/>
                </a:ext>
              </a:extLst>
            </p:cNvPr>
            <p:cNvSpPr txBox="1"/>
            <p:nvPr/>
          </p:nvSpPr>
          <p:spPr>
            <a:xfrm>
              <a:off x="5065052" y="3827010"/>
              <a:ext cx="400109" cy="230832"/>
            </a:xfrm>
            <a:prstGeom prst="rect">
              <a:avLst/>
            </a:prstGeom>
            <a:solidFill>
              <a:schemeClr val="tx1"/>
            </a:solidFill>
          </p:spPr>
          <p:txBody>
            <a:bodyPr wrap="none" rtlCol="0">
              <a:spAutoFit/>
            </a:bodyPr>
            <a:lstStyle/>
            <a:p>
              <a:pPr defTabSz="257175">
                <a:defRPr/>
              </a:pPr>
              <a:r>
                <a:rPr lang="en-GB" sz="525" b="1" kern="0" dirty="0">
                  <a:solidFill>
                    <a:schemeClr val="accent5"/>
                  </a:solidFill>
                </a:rPr>
                <a:t>TUR</a:t>
              </a:r>
            </a:p>
          </p:txBody>
        </p:sp>
        <p:sp>
          <p:nvSpPr>
            <p:cNvPr id="134" name="TextBox 133">
              <a:extLst>
                <a:ext uri="{FF2B5EF4-FFF2-40B4-BE49-F238E27FC236}">
                  <a16:creationId xmlns:a16="http://schemas.microsoft.com/office/drawing/2014/main" id="{CDE6F353-3D60-9E49-8D48-D68B3B551179}"/>
                </a:ext>
              </a:extLst>
            </p:cNvPr>
            <p:cNvSpPr txBox="1"/>
            <p:nvPr/>
          </p:nvSpPr>
          <p:spPr>
            <a:xfrm>
              <a:off x="6907209" y="3603361"/>
              <a:ext cx="397973" cy="230832"/>
            </a:xfrm>
            <a:prstGeom prst="rect">
              <a:avLst/>
            </a:prstGeom>
            <a:solidFill>
              <a:schemeClr val="tx1"/>
            </a:solidFill>
          </p:spPr>
          <p:txBody>
            <a:bodyPr wrap="none" rtlCol="0">
              <a:spAutoFit/>
            </a:bodyPr>
            <a:lstStyle/>
            <a:p>
              <a:pPr defTabSz="257175">
                <a:defRPr/>
              </a:pPr>
              <a:r>
                <a:rPr lang="en-GB" sz="525" b="1" kern="0" dirty="0">
                  <a:solidFill>
                    <a:schemeClr val="accent5"/>
                  </a:solidFill>
                </a:rPr>
                <a:t>UZB</a:t>
              </a:r>
            </a:p>
          </p:txBody>
        </p:sp>
        <p:sp>
          <p:nvSpPr>
            <p:cNvPr id="135" name="TextBox 134">
              <a:extLst>
                <a:ext uri="{FF2B5EF4-FFF2-40B4-BE49-F238E27FC236}">
                  <a16:creationId xmlns:a16="http://schemas.microsoft.com/office/drawing/2014/main" id="{98B9F4AD-3E7E-084E-8D84-7EBEBBA33977}"/>
                </a:ext>
              </a:extLst>
            </p:cNvPr>
            <p:cNvSpPr txBox="1"/>
            <p:nvPr/>
          </p:nvSpPr>
          <p:spPr>
            <a:xfrm>
              <a:off x="7626984" y="3818318"/>
              <a:ext cx="374461" cy="230832"/>
            </a:xfrm>
            <a:prstGeom prst="rect">
              <a:avLst/>
            </a:prstGeom>
            <a:solidFill>
              <a:schemeClr val="tx1"/>
            </a:solidFill>
          </p:spPr>
          <p:txBody>
            <a:bodyPr wrap="none" rtlCol="0">
              <a:spAutoFit/>
            </a:bodyPr>
            <a:lstStyle/>
            <a:p>
              <a:pPr defTabSz="257175">
                <a:defRPr/>
              </a:pPr>
              <a:r>
                <a:rPr lang="en-GB" sz="525" b="1" kern="0" dirty="0">
                  <a:solidFill>
                    <a:schemeClr val="accent5"/>
                  </a:solidFill>
                </a:rPr>
                <a:t>TAJ</a:t>
              </a:r>
            </a:p>
          </p:txBody>
        </p:sp>
        <p:sp>
          <p:nvSpPr>
            <p:cNvPr id="136" name="TextBox 135">
              <a:extLst>
                <a:ext uri="{FF2B5EF4-FFF2-40B4-BE49-F238E27FC236}">
                  <a16:creationId xmlns:a16="http://schemas.microsoft.com/office/drawing/2014/main" id="{F2A62D23-80B2-CB45-B199-DCA50709909C}"/>
                </a:ext>
              </a:extLst>
            </p:cNvPr>
            <p:cNvSpPr txBox="1"/>
            <p:nvPr/>
          </p:nvSpPr>
          <p:spPr>
            <a:xfrm>
              <a:off x="7848874" y="3495269"/>
              <a:ext cx="393699" cy="230832"/>
            </a:xfrm>
            <a:prstGeom prst="rect">
              <a:avLst/>
            </a:prstGeom>
            <a:solidFill>
              <a:schemeClr val="tx1"/>
            </a:solidFill>
          </p:spPr>
          <p:txBody>
            <a:bodyPr wrap="none" rtlCol="0">
              <a:spAutoFit/>
            </a:bodyPr>
            <a:lstStyle>
              <a:defPPr>
                <a:defRPr lang="en-US"/>
              </a:defPPr>
              <a:lvl1pPr defTabSz="342900">
                <a:defRPr sz="600" b="1" kern="0">
                  <a:solidFill>
                    <a:srgbClr val="FFFF00"/>
                  </a:solidFill>
                </a:defRPr>
              </a:lvl1pPr>
            </a:lstStyle>
            <a:p>
              <a:r>
                <a:rPr lang="en-GB" sz="525" dirty="0">
                  <a:solidFill>
                    <a:schemeClr val="accent5"/>
                  </a:solidFill>
                </a:rPr>
                <a:t>KYR</a:t>
              </a:r>
            </a:p>
          </p:txBody>
        </p:sp>
        <p:sp>
          <p:nvSpPr>
            <p:cNvPr id="137" name="TextBox 136">
              <a:extLst>
                <a:ext uri="{FF2B5EF4-FFF2-40B4-BE49-F238E27FC236}">
                  <a16:creationId xmlns:a16="http://schemas.microsoft.com/office/drawing/2014/main" id="{8C11D714-EC0D-904A-8F81-25CC685384E1}"/>
                </a:ext>
              </a:extLst>
            </p:cNvPr>
            <p:cNvSpPr txBox="1"/>
            <p:nvPr/>
          </p:nvSpPr>
          <p:spPr>
            <a:xfrm>
              <a:off x="5907879" y="3626022"/>
              <a:ext cx="385149" cy="230832"/>
            </a:xfrm>
            <a:prstGeom prst="rect">
              <a:avLst/>
            </a:prstGeom>
            <a:solidFill>
              <a:schemeClr val="tx1"/>
            </a:solidFill>
          </p:spPr>
          <p:txBody>
            <a:bodyPr wrap="none" rtlCol="0">
              <a:spAutoFit/>
            </a:bodyPr>
            <a:lstStyle/>
            <a:p>
              <a:pPr defTabSz="257175">
                <a:defRPr/>
              </a:pPr>
              <a:r>
                <a:rPr lang="en-GB" sz="525" b="1" kern="0" dirty="0">
                  <a:solidFill>
                    <a:schemeClr val="accent5"/>
                  </a:solidFill>
                </a:rPr>
                <a:t>AZE</a:t>
              </a:r>
            </a:p>
          </p:txBody>
        </p:sp>
        <p:sp>
          <p:nvSpPr>
            <p:cNvPr id="140" name="TextBox 139">
              <a:extLst>
                <a:ext uri="{FF2B5EF4-FFF2-40B4-BE49-F238E27FC236}">
                  <a16:creationId xmlns:a16="http://schemas.microsoft.com/office/drawing/2014/main" id="{E728949A-876B-954C-A0A8-074640DF60CD}"/>
                </a:ext>
              </a:extLst>
            </p:cNvPr>
            <p:cNvSpPr txBox="1"/>
            <p:nvPr/>
          </p:nvSpPr>
          <p:spPr>
            <a:xfrm>
              <a:off x="10023326" y="4258008"/>
              <a:ext cx="387285" cy="215444"/>
            </a:xfrm>
            <a:prstGeom prst="rect">
              <a:avLst/>
            </a:prstGeom>
            <a:solidFill>
              <a:schemeClr val="tx1"/>
            </a:solidFill>
          </p:spPr>
          <p:txBody>
            <a:bodyPr wrap="none" rtlCol="0">
              <a:spAutoFit/>
            </a:bodyPr>
            <a:lstStyle/>
            <a:p>
              <a:pPr defTabSz="257175">
                <a:defRPr/>
              </a:pPr>
              <a:r>
                <a:rPr lang="en-GB" sz="450" b="1" kern="0" dirty="0">
                  <a:solidFill>
                    <a:schemeClr val="accent5"/>
                  </a:solidFill>
                </a:rPr>
                <a:t>CHN</a:t>
              </a:r>
            </a:p>
          </p:txBody>
        </p:sp>
        <p:sp>
          <p:nvSpPr>
            <p:cNvPr id="141" name="TextBox 140">
              <a:extLst>
                <a:ext uri="{FF2B5EF4-FFF2-40B4-BE49-F238E27FC236}">
                  <a16:creationId xmlns:a16="http://schemas.microsoft.com/office/drawing/2014/main" id="{C34CCA7F-38D8-EA47-9A57-9ED6531AECA2}"/>
                </a:ext>
              </a:extLst>
            </p:cNvPr>
            <p:cNvSpPr txBox="1"/>
            <p:nvPr/>
          </p:nvSpPr>
          <p:spPr>
            <a:xfrm>
              <a:off x="8334369" y="5412410"/>
              <a:ext cx="368051" cy="215444"/>
            </a:xfrm>
            <a:prstGeom prst="rect">
              <a:avLst/>
            </a:prstGeom>
            <a:solidFill>
              <a:schemeClr val="tx1"/>
            </a:solidFill>
          </p:spPr>
          <p:txBody>
            <a:bodyPr wrap="none" rtlCol="0">
              <a:spAutoFit/>
            </a:bodyPr>
            <a:lstStyle/>
            <a:p>
              <a:pPr defTabSz="257175">
                <a:defRPr/>
              </a:pPr>
              <a:r>
                <a:rPr lang="en-GB" sz="450" b="1" kern="0" dirty="0">
                  <a:solidFill>
                    <a:schemeClr val="accent5"/>
                  </a:solidFill>
                </a:rPr>
                <a:t>IND</a:t>
              </a:r>
            </a:p>
          </p:txBody>
        </p:sp>
        <p:sp>
          <p:nvSpPr>
            <p:cNvPr id="142" name="TextBox 141">
              <a:extLst>
                <a:ext uri="{FF2B5EF4-FFF2-40B4-BE49-F238E27FC236}">
                  <a16:creationId xmlns:a16="http://schemas.microsoft.com/office/drawing/2014/main" id="{5C4482AF-5DCB-D447-A9BD-44BD89207A57}"/>
                </a:ext>
              </a:extLst>
            </p:cNvPr>
            <p:cNvSpPr txBox="1"/>
            <p:nvPr/>
          </p:nvSpPr>
          <p:spPr>
            <a:xfrm>
              <a:off x="7707852" y="4692963"/>
              <a:ext cx="395835" cy="230832"/>
            </a:xfrm>
            <a:prstGeom prst="rect">
              <a:avLst/>
            </a:prstGeom>
            <a:solidFill>
              <a:schemeClr val="tx1"/>
            </a:solidFill>
          </p:spPr>
          <p:txBody>
            <a:bodyPr wrap="none" rtlCol="0">
              <a:spAutoFit/>
            </a:bodyPr>
            <a:lstStyle/>
            <a:p>
              <a:pPr defTabSz="257175">
                <a:defRPr/>
              </a:pPr>
              <a:r>
                <a:rPr lang="en-GB" sz="525" b="1" kern="0" dirty="0">
                  <a:solidFill>
                    <a:schemeClr val="accent5"/>
                  </a:solidFill>
                </a:rPr>
                <a:t>PAK</a:t>
              </a:r>
            </a:p>
          </p:txBody>
        </p:sp>
        <p:sp>
          <p:nvSpPr>
            <p:cNvPr id="143" name="TextBox 142">
              <a:extLst>
                <a:ext uri="{FF2B5EF4-FFF2-40B4-BE49-F238E27FC236}">
                  <a16:creationId xmlns:a16="http://schemas.microsoft.com/office/drawing/2014/main" id="{C4EAD315-DD31-2849-944E-7633A53CEA9F}"/>
                </a:ext>
              </a:extLst>
            </p:cNvPr>
            <p:cNvSpPr txBox="1"/>
            <p:nvPr/>
          </p:nvSpPr>
          <p:spPr>
            <a:xfrm>
              <a:off x="7356473" y="4242348"/>
              <a:ext cx="397973" cy="230832"/>
            </a:xfrm>
            <a:prstGeom prst="rect">
              <a:avLst/>
            </a:prstGeom>
            <a:solidFill>
              <a:schemeClr val="tx1"/>
            </a:solidFill>
          </p:spPr>
          <p:txBody>
            <a:bodyPr wrap="none" rtlCol="0">
              <a:spAutoFit/>
            </a:bodyPr>
            <a:lstStyle/>
            <a:p>
              <a:pPr defTabSz="257175">
                <a:defRPr/>
              </a:pPr>
              <a:r>
                <a:rPr lang="en-GB" sz="525" b="1" kern="0" dirty="0">
                  <a:solidFill>
                    <a:schemeClr val="accent5"/>
                  </a:solidFill>
                </a:rPr>
                <a:t>AFG</a:t>
              </a:r>
            </a:p>
          </p:txBody>
        </p:sp>
        <p:sp>
          <p:nvSpPr>
            <p:cNvPr id="144" name="TextBox 143">
              <a:extLst>
                <a:ext uri="{FF2B5EF4-FFF2-40B4-BE49-F238E27FC236}">
                  <a16:creationId xmlns:a16="http://schemas.microsoft.com/office/drawing/2014/main" id="{EE45EF7D-4D03-0246-AA77-F1D2EA108A4B}"/>
                </a:ext>
              </a:extLst>
            </p:cNvPr>
            <p:cNvSpPr txBox="1"/>
            <p:nvPr/>
          </p:nvSpPr>
          <p:spPr>
            <a:xfrm>
              <a:off x="7583108" y="1368724"/>
              <a:ext cx="376600" cy="215444"/>
            </a:xfrm>
            <a:prstGeom prst="rect">
              <a:avLst/>
            </a:prstGeom>
            <a:solidFill>
              <a:schemeClr val="tx1"/>
            </a:solidFill>
          </p:spPr>
          <p:txBody>
            <a:bodyPr wrap="none" rtlCol="0">
              <a:spAutoFit/>
            </a:bodyPr>
            <a:lstStyle/>
            <a:p>
              <a:pPr defTabSz="257175">
                <a:defRPr/>
              </a:pPr>
              <a:r>
                <a:rPr lang="en-GB" sz="450" b="1" kern="0" dirty="0">
                  <a:solidFill>
                    <a:schemeClr val="accent5"/>
                  </a:solidFill>
                </a:rPr>
                <a:t>RUS</a:t>
              </a:r>
            </a:p>
          </p:txBody>
        </p:sp>
      </p:grpSp>
      <p:grpSp>
        <p:nvGrpSpPr>
          <p:cNvPr id="148" name="Group 147">
            <a:extLst>
              <a:ext uri="{FF2B5EF4-FFF2-40B4-BE49-F238E27FC236}">
                <a16:creationId xmlns:a16="http://schemas.microsoft.com/office/drawing/2014/main" id="{635DEB18-FFAA-5042-892F-52E148666D59}"/>
              </a:ext>
            </a:extLst>
          </p:cNvPr>
          <p:cNvGrpSpPr/>
          <p:nvPr/>
        </p:nvGrpSpPr>
        <p:grpSpPr>
          <a:xfrm>
            <a:off x="220146" y="2780245"/>
            <a:ext cx="5500092" cy="2075997"/>
            <a:chOff x="8879634" y="-612132"/>
            <a:chExt cx="7333456" cy="2767996"/>
          </a:xfrm>
        </p:grpSpPr>
        <p:sp>
          <p:nvSpPr>
            <p:cNvPr id="139" name="TextBox 138">
              <a:extLst>
                <a:ext uri="{FF2B5EF4-FFF2-40B4-BE49-F238E27FC236}">
                  <a16:creationId xmlns:a16="http://schemas.microsoft.com/office/drawing/2014/main" id="{D050F75D-8F90-204A-8BA1-7051EF3284A4}"/>
                </a:ext>
              </a:extLst>
            </p:cNvPr>
            <p:cNvSpPr txBox="1"/>
            <p:nvPr/>
          </p:nvSpPr>
          <p:spPr>
            <a:xfrm>
              <a:off x="8879634" y="416072"/>
              <a:ext cx="3583227" cy="1739792"/>
            </a:xfrm>
            <a:prstGeom prst="rect">
              <a:avLst/>
            </a:prstGeom>
            <a:solidFill>
              <a:schemeClr val="bg1">
                <a:alpha val="82000"/>
              </a:schemeClr>
            </a:solidFill>
          </p:spPr>
          <p:txBody>
            <a:bodyPr wrap="square" rtlCol="0">
              <a:spAutoFit/>
            </a:bodyPr>
            <a:lstStyle/>
            <a:p>
              <a:pPr>
                <a:lnSpc>
                  <a:spcPct val="200000"/>
                </a:lnSpc>
              </a:pPr>
              <a:r>
                <a:rPr lang="ru-RU" sz="788" b="1" dirty="0"/>
                <a:t>Действующие</a:t>
              </a:r>
              <a:endParaRPr lang="en-US" sz="788" b="1" dirty="0"/>
            </a:p>
            <a:p>
              <a:pPr marL="0" lvl="1"/>
              <a:r>
                <a:rPr lang="en-US" sz="788" dirty="0"/>
                <a:t>1: </a:t>
              </a:r>
              <a:r>
                <a:rPr lang="ru-RU" sz="788" dirty="0"/>
                <a:t>Пилотный проект Иран-Турция</a:t>
              </a:r>
              <a:endParaRPr lang="en-US" sz="788" dirty="0"/>
            </a:p>
            <a:p>
              <a:pPr marL="0" lvl="1"/>
              <a:r>
                <a:rPr lang="en-US" sz="788" dirty="0"/>
                <a:t>2: </a:t>
              </a:r>
              <a:r>
                <a:rPr lang="ru-RU" sz="788" dirty="0"/>
                <a:t>расширение к Азербайджану</a:t>
              </a:r>
              <a:endParaRPr lang="en-US" sz="788" dirty="0"/>
            </a:p>
            <a:p>
              <a:pPr marL="0" lvl="1"/>
              <a:r>
                <a:rPr lang="en-US" sz="788" dirty="0"/>
                <a:t>3: </a:t>
              </a:r>
              <a:r>
                <a:rPr lang="ru-RU" sz="788" dirty="0"/>
                <a:t>Узбекистан</a:t>
              </a:r>
              <a:r>
                <a:rPr lang="en-US" sz="788" dirty="0"/>
                <a:t>-</a:t>
              </a:r>
              <a:r>
                <a:rPr lang="ru-RU" sz="788" dirty="0"/>
                <a:t>Казахстан</a:t>
              </a:r>
              <a:endParaRPr lang="en-US" sz="788" dirty="0"/>
            </a:p>
            <a:p>
              <a:pPr>
                <a:lnSpc>
                  <a:spcPct val="200000"/>
                </a:lnSpc>
              </a:pPr>
              <a:r>
                <a:rPr lang="ru-RU" sz="788" b="1" dirty="0"/>
                <a:t>В скором времени</a:t>
              </a:r>
              <a:endParaRPr lang="en-US" sz="788" b="1" dirty="0"/>
            </a:p>
            <a:p>
              <a:pPr marL="0" lvl="1"/>
              <a:r>
                <a:rPr lang="en-US" sz="788" dirty="0"/>
                <a:t>4: </a:t>
              </a:r>
              <a:r>
                <a:rPr lang="ru-RU" sz="788" dirty="0"/>
                <a:t>Узбекистан</a:t>
              </a:r>
              <a:r>
                <a:rPr lang="en-US" sz="788" dirty="0"/>
                <a:t>-</a:t>
              </a:r>
              <a:r>
                <a:rPr lang="ru-RU" sz="788" dirty="0"/>
                <a:t>Таджикистан</a:t>
              </a:r>
              <a:endParaRPr lang="en-US" sz="788" dirty="0"/>
            </a:p>
            <a:p>
              <a:pPr marL="0" lvl="1"/>
              <a:r>
                <a:rPr lang="en-US" sz="788" dirty="0"/>
                <a:t>5: </a:t>
              </a:r>
              <a:r>
                <a:rPr lang="ru-RU" sz="788" dirty="0" err="1"/>
                <a:t>Интермодальные</a:t>
              </a:r>
              <a:r>
                <a:rPr lang="ru-RU" sz="788" dirty="0"/>
                <a:t> перевозки</a:t>
              </a:r>
              <a:r>
                <a:rPr lang="en-US" sz="788" dirty="0"/>
                <a:t> </a:t>
              </a:r>
              <a:r>
                <a:rPr lang="ru-RU" sz="788" dirty="0"/>
                <a:t>Индия</a:t>
              </a:r>
              <a:r>
                <a:rPr lang="en-US" sz="788" dirty="0"/>
                <a:t>-</a:t>
              </a:r>
              <a:r>
                <a:rPr lang="ru-RU" sz="788" dirty="0"/>
                <a:t>Иран</a:t>
              </a:r>
              <a:r>
                <a:rPr lang="en-US" sz="788" dirty="0"/>
                <a:t>-</a:t>
              </a:r>
              <a:r>
                <a:rPr lang="ru-RU" sz="788" dirty="0"/>
                <a:t>Афганистан</a:t>
              </a:r>
              <a:endParaRPr lang="en-US" sz="788" dirty="0"/>
            </a:p>
            <a:p>
              <a:pPr marL="0" lvl="1"/>
              <a:r>
                <a:rPr lang="en-US" sz="788" dirty="0"/>
                <a:t>5: </a:t>
              </a:r>
              <a:r>
                <a:rPr lang="ru-RU" sz="788" dirty="0"/>
                <a:t>Иран</a:t>
              </a:r>
              <a:r>
                <a:rPr lang="en-US" sz="788" dirty="0"/>
                <a:t>-</a:t>
              </a:r>
              <a:r>
                <a:rPr lang="ru-RU" sz="788" dirty="0"/>
                <a:t>Казахстан</a:t>
              </a:r>
              <a:r>
                <a:rPr lang="en-US" sz="788" dirty="0"/>
                <a:t>-</a:t>
              </a:r>
              <a:r>
                <a:rPr lang="ru-RU" sz="788" dirty="0"/>
                <a:t>Узбекистан</a:t>
              </a:r>
              <a:endParaRPr lang="en-US" sz="788" dirty="0"/>
            </a:p>
          </p:txBody>
        </p:sp>
        <p:cxnSp>
          <p:nvCxnSpPr>
            <p:cNvPr id="147" name="Straight Arrow Connector 146">
              <a:extLst>
                <a:ext uri="{FF2B5EF4-FFF2-40B4-BE49-F238E27FC236}">
                  <a16:creationId xmlns:a16="http://schemas.microsoft.com/office/drawing/2014/main" id="{4F979FA7-153E-E241-9CB6-AC7C3978C9EF}"/>
                </a:ext>
              </a:extLst>
            </p:cNvPr>
            <p:cNvCxnSpPr/>
            <p:nvPr/>
          </p:nvCxnSpPr>
          <p:spPr>
            <a:xfrm flipV="1">
              <a:off x="9932929" y="671868"/>
              <a:ext cx="620359" cy="1"/>
            </a:xfrm>
            <a:prstGeom prst="straightConnector1">
              <a:avLst/>
            </a:prstGeom>
            <a:ln w="38100">
              <a:solidFill>
                <a:schemeClr val="accent5"/>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032F9396-2BE0-954F-8B22-33E04F477538}"/>
                </a:ext>
              </a:extLst>
            </p:cNvPr>
            <p:cNvCxnSpPr/>
            <p:nvPr/>
          </p:nvCxnSpPr>
          <p:spPr>
            <a:xfrm flipV="1">
              <a:off x="10125092" y="1459867"/>
              <a:ext cx="620359" cy="1"/>
            </a:xfrm>
            <a:prstGeom prst="straightConnector1">
              <a:avLst/>
            </a:prstGeom>
            <a:ln w="38100">
              <a:solidFill>
                <a:schemeClr val="accent5"/>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0AA201FB-5B22-4F4D-91AE-76FBE6C6747B}"/>
                </a:ext>
              </a:extLst>
            </p:cNvPr>
            <p:cNvCxnSpPr>
              <a:cxnSpLocks/>
              <a:endCxn id="135" idx="1"/>
            </p:cNvCxnSpPr>
            <p:nvPr/>
          </p:nvCxnSpPr>
          <p:spPr>
            <a:xfrm>
              <a:off x="15865415" y="-612132"/>
              <a:ext cx="347675" cy="226737"/>
            </a:xfrm>
            <a:prstGeom prst="straightConnector1">
              <a:avLst/>
            </a:prstGeom>
            <a:ln w="38100">
              <a:solidFill>
                <a:schemeClr val="accent5"/>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2561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C8D78BB7-D1DA-DB48-84F6-40D345112527}"/>
              </a:ext>
            </a:extLst>
          </p:cNvPr>
          <p:cNvSpPr>
            <a:spLocks noGrp="1"/>
          </p:cNvSpPr>
          <p:nvPr>
            <p:ph sz="quarter" idx="16"/>
          </p:nvPr>
        </p:nvSpPr>
        <p:spPr>
          <a:xfrm>
            <a:off x="2106626" y="2522938"/>
            <a:ext cx="6574731" cy="2500821"/>
          </a:xfrm>
        </p:spPr>
        <p:txBody>
          <a:bodyPr/>
          <a:lstStyle/>
          <a:p>
            <a:endParaRPr lang="de-DE" sz="1400" dirty="0"/>
          </a:p>
          <a:p>
            <a:r>
              <a:rPr lang="ru-RU" sz="1400" b="1" dirty="0"/>
              <a:t>Продвижение проекта</a:t>
            </a:r>
            <a:r>
              <a:rPr lang="de-DE" sz="1400" b="1" dirty="0"/>
              <a:t>:</a:t>
            </a:r>
            <a:endParaRPr lang="de-DE" sz="1400" dirty="0"/>
          </a:p>
          <a:p>
            <a:r>
              <a:rPr lang="de-DE" sz="1400" dirty="0"/>
              <a:t>	</a:t>
            </a:r>
            <a:r>
              <a:rPr lang="ru-RU" sz="1400" dirty="0"/>
              <a:t>Проект по </a:t>
            </a:r>
            <a:r>
              <a:rPr lang="ru-RU" sz="1400" dirty="0" err="1"/>
              <a:t>цифровизации</a:t>
            </a:r>
            <a:r>
              <a:rPr lang="ru-RU" sz="1400" dirty="0"/>
              <a:t> коридора МДП Узбекистан-Казахстан стартовал 	в ноябре </a:t>
            </a:r>
            <a:r>
              <a:rPr lang="de-DE" sz="1400" dirty="0"/>
              <a:t>2020</a:t>
            </a:r>
            <a:r>
              <a:rPr lang="ru-RU" sz="1400" dirty="0"/>
              <a:t> года</a:t>
            </a:r>
            <a:endParaRPr lang="de-DE" sz="1400" dirty="0"/>
          </a:p>
          <a:p>
            <a:r>
              <a:rPr lang="de-DE" sz="1400" dirty="0"/>
              <a:t>	</a:t>
            </a:r>
            <a:r>
              <a:rPr lang="ru-RU" sz="1400" dirty="0"/>
              <a:t>Таджикистан выразил заинтересованность в участии в проекте в декабре 	2020 года</a:t>
            </a:r>
            <a:endParaRPr lang="de-DE" sz="1400" dirty="0"/>
          </a:p>
          <a:p>
            <a:r>
              <a:rPr lang="de-DE" sz="1400" dirty="0"/>
              <a:t>	</a:t>
            </a:r>
            <a:r>
              <a:rPr lang="ru-RU" sz="1400" dirty="0"/>
              <a:t>Таджикистан внедрил </a:t>
            </a:r>
            <a:r>
              <a:rPr lang="de-DE" sz="1400" dirty="0"/>
              <a:t>TIR-EPD </a:t>
            </a:r>
            <a:r>
              <a:rPr lang="ru-RU" sz="1400" dirty="0"/>
              <a:t>в марте</a:t>
            </a:r>
            <a:r>
              <a:rPr lang="de-DE" sz="1400" dirty="0"/>
              <a:t> 2020</a:t>
            </a:r>
            <a:r>
              <a:rPr lang="ru-RU" sz="1400" dirty="0"/>
              <a:t> года</a:t>
            </a:r>
            <a:endParaRPr lang="de-DE" sz="1400" dirty="0"/>
          </a:p>
          <a:p>
            <a:r>
              <a:rPr lang="de-DE" sz="1400" dirty="0"/>
              <a:t>	</a:t>
            </a:r>
            <a:r>
              <a:rPr lang="ru-RU" sz="1400" dirty="0"/>
              <a:t>Расширение проекта по </a:t>
            </a:r>
            <a:r>
              <a:rPr lang="ru-RU" sz="1400" dirty="0" err="1"/>
              <a:t>цифровизации</a:t>
            </a:r>
            <a:r>
              <a:rPr lang="ru-RU" sz="1400" dirty="0"/>
              <a:t> коридора МДП Узбекистан-	Казахстан в направлении Таджикистана намечено на </a:t>
            </a:r>
            <a:r>
              <a:rPr lang="de-DE" sz="1400" dirty="0"/>
              <a:t>4-5 May 2021</a:t>
            </a:r>
            <a:r>
              <a:rPr lang="ru-RU" sz="1400" dirty="0"/>
              <a:t> года</a:t>
            </a:r>
            <a:endParaRPr lang="de-DE" sz="1400" dirty="0"/>
          </a:p>
          <a:p>
            <a:endParaRPr lang="de-DE" sz="1400" dirty="0"/>
          </a:p>
        </p:txBody>
      </p:sp>
      <p:sp>
        <p:nvSpPr>
          <p:cNvPr id="11" name="Text Placeholder 10">
            <a:extLst>
              <a:ext uri="{FF2B5EF4-FFF2-40B4-BE49-F238E27FC236}">
                <a16:creationId xmlns:a16="http://schemas.microsoft.com/office/drawing/2014/main" id="{51E94BEC-0B2B-7340-8CD1-812E05C64C8C}"/>
              </a:ext>
            </a:extLst>
          </p:cNvPr>
          <p:cNvSpPr>
            <a:spLocks noGrp="1"/>
          </p:cNvSpPr>
          <p:nvPr>
            <p:ph type="body" sz="quarter" idx="14"/>
          </p:nvPr>
        </p:nvSpPr>
        <p:spPr>
          <a:xfrm>
            <a:off x="-4" y="786413"/>
            <a:ext cx="1599206" cy="460502"/>
          </a:xfrm>
        </p:spPr>
        <p:txBody>
          <a:bodyPr/>
          <a:lstStyle/>
          <a:p>
            <a:r>
              <a:rPr lang="ru-RU" sz="2800" dirty="0"/>
              <a:t>Проекты</a:t>
            </a:r>
            <a:endParaRPr lang="de-DE" sz="2800" dirty="0">
              <a:solidFill>
                <a:srgbClr val="FF0000"/>
              </a:solidFill>
            </a:endParaRPr>
          </a:p>
        </p:txBody>
      </p:sp>
      <p:sp>
        <p:nvSpPr>
          <p:cNvPr id="10" name="Title 9">
            <a:extLst>
              <a:ext uri="{FF2B5EF4-FFF2-40B4-BE49-F238E27FC236}">
                <a16:creationId xmlns:a16="http://schemas.microsoft.com/office/drawing/2014/main" id="{00577290-3CB4-154E-9506-A17157A13913}"/>
              </a:ext>
            </a:extLst>
          </p:cNvPr>
          <p:cNvSpPr>
            <a:spLocks noGrp="1"/>
          </p:cNvSpPr>
          <p:nvPr>
            <p:ph type="title"/>
          </p:nvPr>
        </p:nvSpPr>
        <p:spPr>
          <a:xfrm>
            <a:off x="-3" y="192395"/>
            <a:ext cx="2545175" cy="602454"/>
          </a:xfrm>
        </p:spPr>
        <p:txBody>
          <a:bodyPr/>
          <a:lstStyle/>
          <a:p>
            <a:r>
              <a:rPr lang="de-DE" sz="3300" dirty="0"/>
              <a:t>TJK-UZB-KAZ</a:t>
            </a:r>
          </a:p>
        </p:txBody>
      </p:sp>
      <p:sp>
        <p:nvSpPr>
          <p:cNvPr id="2" name="Rectangle 1"/>
          <p:cNvSpPr/>
          <p:nvPr/>
        </p:nvSpPr>
        <p:spPr>
          <a:xfrm>
            <a:off x="-42274" y="1530688"/>
            <a:ext cx="2035633" cy="461665"/>
          </a:xfrm>
          <a:prstGeom prst="rect">
            <a:avLst/>
          </a:prstGeom>
        </p:spPr>
        <p:txBody>
          <a:bodyPr wrap="square">
            <a:spAutoFit/>
          </a:bodyPr>
          <a:lstStyle/>
          <a:p>
            <a:endParaRPr lang="de-DE" sz="1200" b="1" dirty="0"/>
          </a:p>
          <a:p>
            <a:endParaRPr lang="de-DE" sz="1200" dirty="0"/>
          </a:p>
        </p:txBody>
      </p:sp>
      <p:grpSp>
        <p:nvGrpSpPr>
          <p:cNvPr id="3" name="Group 2"/>
          <p:cNvGrpSpPr/>
          <p:nvPr/>
        </p:nvGrpSpPr>
        <p:grpSpPr>
          <a:xfrm>
            <a:off x="5011686" y="105748"/>
            <a:ext cx="4026568" cy="2294021"/>
            <a:chOff x="6682247" y="140997"/>
            <a:chExt cx="5368757" cy="3058695"/>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82247" y="140997"/>
              <a:ext cx="5368757" cy="3058695"/>
            </a:xfrm>
            <a:prstGeom prst="rect">
              <a:avLst/>
            </a:prstGeom>
          </p:spPr>
        </p:pic>
        <p:sp>
          <p:nvSpPr>
            <p:cNvPr id="7" name="Freeform 193">
              <a:extLst>
                <a:ext uri="{FF2B5EF4-FFF2-40B4-BE49-F238E27FC236}">
                  <a16:creationId xmlns:a16="http://schemas.microsoft.com/office/drawing/2014/main" id="{50DB9A8F-56D5-304F-BD0F-42C45A7442D6}"/>
                </a:ext>
              </a:extLst>
            </p:cNvPr>
            <p:cNvSpPr>
              <a:spLocks/>
            </p:cNvSpPr>
            <p:nvPr/>
          </p:nvSpPr>
          <p:spPr bwMode="auto">
            <a:xfrm>
              <a:off x="10326365" y="2529361"/>
              <a:ext cx="689162" cy="495193"/>
            </a:xfrm>
            <a:custGeom>
              <a:avLst/>
              <a:gdLst>
                <a:gd name="T0" fmla="*/ 54 w 138"/>
                <a:gd name="T1" fmla="*/ 15 h 88"/>
                <a:gd name="T2" fmla="*/ 50 w 138"/>
                <a:gd name="T3" fmla="*/ 22 h 88"/>
                <a:gd name="T4" fmla="*/ 30 w 138"/>
                <a:gd name="T5" fmla="*/ 18 h 88"/>
                <a:gd name="T6" fmla="*/ 32 w 138"/>
                <a:gd name="T7" fmla="*/ 30 h 88"/>
                <a:gd name="T8" fmla="*/ 50 w 138"/>
                <a:gd name="T9" fmla="*/ 29 h 88"/>
                <a:gd name="T10" fmla="*/ 73 w 138"/>
                <a:gd name="T11" fmla="*/ 35 h 88"/>
                <a:gd name="T12" fmla="*/ 104 w 138"/>
                <a:gd name="T13" fmla="*/ 32 h 88"/>
                <a:gd name="T14" fmla="*/ 113 w 138"/>
                <a:gd name="T15" fmla="*/ 51 h 88"/>
                <a:gd name="T16" fmla="*/ 119 w 138"/>
                <a:gd name="T17" fmla="*/ 49 h 88"/>
                <a:gd name="T18" fmla="*/ 130 w 138"/>
                <a:gd name="T19" fmla="*/ 54 h 88"/>
                <a:gd name="T20" fmla="*/ 132 w 138"/>
                <a:gd name="T21" fmla="*/ 62 h 88"/>
                <a:gd name="T22" fmla="*/ 138 w 138"/>
                <a:gd name="T23" fmla="*/ 74 h 88"/>
                <a:gd name="T24" fmla="*/ 120 w 138"/>
                <a:gd name="T25" fmla="*/ 74 h 88"/>
                <a:gd name="T26" fmla="*/ 108 w 138"/>
                <a:gd name="T27" fmla="*/ 72 h 88"/>
                <a:gd name="T28" fmla="*/ 99 w 138"/>
                <a:gd name="T29" fmla="*/ 81 h 88"/>
                <a:gd name="T30" fmla="*/ 92 w 138"/>
                <a:gd name="T31" fmla="*/ 83 h 88"/>
                <a:gd name="T32" fmla="*/ 88 w 138"/>
                <a:gd name="T33" fmla="*/ 88 h 88"/>
                <a:gd name="T34" fmla="*/ 79 w 138"/>
                <a:gd name="T35" fmla="*/ 81 h 88"/>
                <a:gd name="T36" fmla="*/ 76 w 138"/>
                <a:gd name="T37" fmla="*/ 64 h 88"/>
                <a:gd name="T38" fmla="*/ 71 w 138"/>
                <a:gd name="T39" fmla="*/ 63 h 88"/>
                <a:gd name="T40" fmla="*/ 71 w 138"/>
                <a:gd name="T41" fmla="*/ 56 h 88"/>
                <a:gd name="T42" fmla="*/ 60 w 138"/>
                <a:gd name="T43" fmla="*/ 51 h 88"/>
                <a:gd name="T44" fmla="*/ 55 w 138"/>
                <a:gd name="T45" fmla="*/ 59 h 88"/>
                <a:gd name="T46" fmla="*/ 55 w 138"/>
                <a:gd name="T47" fmla="*/ 67 h 88"/>
                <a:gd name="T48" fmla="*/ 53 w 138"/>
                <a:gd name="T49" fmla="*/ 70 h 88"/>
                <a:gd name="T50" fmla="*/ 43 w 138"/>
                <a:gd name="T51" fmla="*/ 70 h 88"/>
                <a:gd name="T52" fmla="*/ 40 w 138"/>
                <a:gd name="T53" fmla="*/ 79 h 88"/>
                <a:gd name="T54" fmla="*/ 33 w 138"/>
                <a:gd name="T55" fmla="*/ 75 h 88"/>
                <a:gd name="T56" fmla="*/ 22 w 138"/>
                <a:gd name="T57" fmla="*/ 82 h 88"/>
                <a:gd name="T58" fmla="*/ 16 w 138"/>
                <a:gd name="T59" fmla="*/ 79 h 88"/>
                <a:gd name="T60" fmla="*/ 21 w 138"/>
                <a:gd name="T61" fmla="*/ 58 h 88"/>
                <a:gd name="T62" fmla="*/ 13 w 138"/>
                <a:gd name="T63" fmla="*/ 43 h 88"/>
                <a:gd name="T64" fmla="*/ 0 w 138"/>
                <a:gd name="T65" fmla="*/ 38 h 88"/>
                <a:gd name="T66" fmla="*/ 2 w 138"/>
                <a:gd name="T67" fmla="*/ 29 h 88"/>
                <a:gd name="T68" fmla="*/ 16 w 138"/>
                <a:gd name="T69" fmla="*/ 30 h 88"/>
                <a:gd name="T70" fmla="*/ 21 w 138"/>
                <a:gd name="T71" fmla="*/ 19 h 88"/>
                <a:gd name="T72" fmla="*/ 23 w 138"/>
                <a:gd name="T73" fmla="*/ 5 h 88"/>
                <a:gd name="T74" fmla="*/ 44 w 138"/>
                <a:gd name="T75" fmla="*/ 0 h 88"/>
                <a:gd name="T76" fmla="*/ 43 w 138"/>
                <a:gd name="T77" fmla="*/ 10 h 88"/>
                <a:gd name="T78" fmla="*/ 47 w 138"/>
                <a:gd name="T79" fmla="*/ 16 h 88"/>
                <a:gd name="T80" fmla="*/ 54 w 138"/>
                <a:gd name="T81" fmla="*/ 1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8" h="88">
                  <a:moveTo>
                    <a:pt x="54" y="15"/>
                  </a:moveTo>
                  <a:lnTo>
                    <a:pt x="50" y="22"/>
                  </a:lnTo>
                  <a:lnTo>
                    <a:pt x="30" y="18"/>
                  </a:lnTo>
                  <a:lnTo>
                    <a:pt x="32" y="30"/>
                  </a:lnTo>
                  <a:lnTo>
                    <a:pt x="50" y="29"/>
                  </a:lnTo>
                  <a:lnTo>
                    <a:pt x="73" y="35"/>
                  </a:lnTo>
                  <a:lnTo>
                    <a:pt x="104" y="32"/>
                  </a:lnTo>
                  <a:lnTo>
                    <a:pt x="113" y="51"/>
                  </a:lnTo>
                  <a:lnTo>
                    <a:pt x="119" y="49"/>
                  </a:lnTo>
                  <a:lnTo>
                    <a:pt x="130" y="54"/>
                  </a:lnTo>
                  <a:lnTo>
                    <a:pt x="132" y="62"/>
                  </a:lnTo>
                  <a:lnTo>
                    <a:pt x="138" y="74"/>
                  </a:lnTo>
                  <a:lnTo>
                    <a:pt x="120" y="74"/>
                  </a:lnTo>
                  <a:lnTo>
                    <a:pt x="108" y="72"/>
                  </a:lnTo>
                  <a:lnTo>
                    <a:pt x="99" y="81"/>
                  </a:lnTo>
                  <a:lnTo>
                    <a:pt x="92" y="83"/>
                  </a:lnTo>
                  <a:lnTo>
                    <a:pt x="88" y="88"/>
                  </a:lnTo>
                  <a:lnTo>
                    <a:pt x="79" y="81"/>
                  </a:lnTo>
                  <a:lnTo>
                    <a:pt x="76" y="64"/>
                  </a:lnTo>
                  <a:lnTo>
                    <a:pt x="71" y="63"/>
                  </a:lnTo>
                  <a:lnTo>
                    <a:pt x="71" y="56"/>
                  </a:lnTo>
                  <a:lnTo>
                    <a:pt x="60" y="51"/>
                  </a:lnTo>
                  <a:lnTo>
                    <a:pt x="55" y="59"/>
                  </a:lnTo>
                  <a:lnTo>
                    <a:pt x="55" y="67"/>
                  </a:lnTo>
                  <a:lnTo>
                    <a:pt x="53" y="70"/>
                  </a:lnTo>
                  <a:lnTo>
                    <a:pt x="43" y="70"/>
                  </a:lnTo>
                  <a:lnTo>
                    <a:pt x="40" y="79"/>
                  </a:lnTo>
                  <a:lnTo>
                    <a:pt x="33" y="75"/>
                  </a:lnTo>
                  <a:lnTo>
                    <a:pt x="22" y="82"/>
                  </a:lnTo>
                  <a:lnTo>
                    <a:pt x="16" y="79"/>
                  </a:lnTo>
                  <a:lnTo>
                    <a:pt x="21" y="58"/>
                  </a:lnTo>
                  <a:lnTo>
                    <a:pt x="13" y="43"/>
                  </a:lnTo>
                  <a:lnTo>
                    <a:pt x="0" y="38"/>
                  </a:lnTo>
                  <a:lnTo>
                    <a:pt x="2" y="29"/>
                  </a:lnTo>
                  <a:lnTo>
                    <a:pt x="16" y="30"/>
                  </a:lnTo>
                  <a:lnTo>
                    <a:pt x="21" y="19"/>
                  </a:lnTo>
                  <a:lnTo>
                    <a:pt x="23" y="5"/>
                  </a:lnTo>
                  <a:lnTo>
                    <a:pt x="44" y="0"/>
                  </a:lnTo>
                  <a:lnTo>
                    <a:pt x="43" y="10"/>
                  </a:lnTo>
                  <a:lnTo>
                    <a:pt x="47" y="16"/>
                  </a:lnTo>
                  <a:lnTo>
                    <a:pt x="54" y="15"/>
                  </a:lnTo>
                  <a:close/>
                </a:path>
              </a:pathLst>
            </a:custGeom>
            <a:solidFill>
              <a:srgbClr val="0052A4"/>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grpSp>
    </p:spTree>
    <p:extLst>
      <p:ext uri="{BB962C8B-B14F-4D97-AF65-F5344CB8AC3E}">
        <p14:creationId xmlns:p14="http://schemas.microsoft.com/office/powerpoint/2010/main" val="24525984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C8D78BB7-D1DA-DB48-84F6-40D345112527}"/>
              </a:ext>
            </a:extLst>
          </p:cNvPr>
          <p:cNvSpPr>
            <a:spLocks noGrp="1"/>
          </p:cNvSpPr>
          <p:nvPr>
            <p:ph sz="quarter" idx="16"/>
          </p:nvPr>
        </p:nvSpPr>
        <p:spPr>
          <a:xfrm>
            <a:off x="2332644" y="2522938"/>
            <a:ext cx="6574731" cy="2500821"/>
          </a:xfrm>
        </p:spPr>
        <p:txBody>
          <a:bodyPr/>
          <a:lstStyle/>
          <a:p>
            <a:r>
              <a:rPr lang="ru-RU" sz="1400" b="1" dirty="0"/>
              <a:t>Трехэтапный подход</a:t>
            </a:r>
            <a:r>
              <a:rPr lang="de-DE" sz="1400" b="1" dirty="0"/>
              <a:t> </a:t>
            </a:r>
            <a:r>
              <a:rPr lang="ru-RU" sz="1400" dirty="0"/>
              <a:t>согласован с заинтересованными таможенными администрациями:</a:t>
            </a:r>
            <a:endParaRPr lang="de-DE" sz="1400" dirty="0"/>
          </a:p>
          <a:p>
            <a:endParaRPr lang="de-DE" sz="900" dirty="0"/>
          </a:p>
          <a:p>
            <a:pPr marL="857228" lvl="1" indent="-342892">
              <a:buAutoNum type="arabicPeriod"/>
            </a:pPr>
            <a:r>
              <a:rPr lang="ru-RU" sz="1275" dirty="0"/>
              <a:t>Мониторинг книжек МДП и обмена сообщениями</a:t>
            </a:r>
            <a:r>
              <a:rPr lang="de-DE" sz="1275" dirty="0"/>
              <a:t> (</a:t>
            </a:r>
            <a:r>
              <a:rPr lang="ru-RU" sz="1275" dirty="0"/>
              <a:t>в настоящее время</a:t>
            </a:r>
            <a:r>
              <a:rPr lang="de-DE" sz="1275" dirty="0"/>
              <a:t>)</a:t>
            </a:r>
          </a:p>
          <a:p>
            <a:pPr marL="857228" lvl="1" indent="-342892">
              <a:buAutoNum type="arabicPeriod"/>
            </a:pPr>
            <a:r>
              <a:rPr lang="ru-RU" sz="1275" dirty="0"/>
              <a:t>Пилотные цифровые перевозки МДП, сопровождаемые образцами МДП </a:t>
            </a:r>
            <a:r>
              <a:rPr lang="de-DE" sz="1275" dirty="0"/>
              <a:t>print@home</a:t>
            </a:r>
          </a:p>
          <a:p>
            <a:pPr marL="857228" lvl="1" indent="-342892">
              <a:buAutoNum type="arabicPeriod"/>
            </a:pPr>
            <a:r>
              <a:rPr lang="ru-RU" sz="1275" dirty="0"/>
              <a:t>Пилотные цифровые перевозки МДП</a:t>
            </a:r>
            <a:r>
              <a:rPr lang="de-DE" sz="1275" dirty="0"/>
              <a:t> – </a:t>
            </a:r>
            <a:r>
              <a:rPr lang="ru-RU" sz="1275" dirty="0"/>
              <a:t>полностью в цифровом формате</a:t>
            </a:r>
            <a:endParaRPr lang="de-DE" sz="1275" dirty="0"/>
          </a:p>
          <a:p>
            <a:pPr lvl="1" indent="0" algn="r">
              <a:buNone/>
            </a:pPr>
            <a:endParaRPr lang="de-DE" sz="825" dirty="0"/>
          </a:p>
          <a:p>
            <a:r>
              <a:rPr lang="ru-RU" sz="1400" dirty="0"/>
              <a:t>Завершаются технические доработки в Казахстане, Таджикистане и Узбекистане</a:t>
            </a:r>
            <a:endParaRPr lang="de-DE" sz="1400" dirty="0"/>
          </a:p>
        </p:txBody>
      </p:sp>
      <p:sp>
        <p:nvSpPr>
          <p:cNvPr id="11" name="Text Placeholder 10">
            <a:extLst>
              <a:ext uri="{FF2B5EF4-FFF2-40B4-BE49-F238E27FC236}">
                <a16:creationId xmlns:a16="http://schemas.microsoft.com/office/drawing/2014/main" id="{51E94BEC-0B2B-7340-8CD1-812E05C64C8C}"/>
              </a:ext>
            </a:extLst>
          </p:cNvPr>
          <p:cNvSpPr>
            <a:spLocks noGrp="1"/>
          </p:cNvSpPr>
          <p:nvPr>
            <p:ph type="body" sz="quarter" idx="14"/>
          </p:nvPr>
        </p:nvSpPr>
        <p:spPr>
          <a:xfrm>
            <a:off x="-3" y="786413"/>
            <a:ext cx="3873419" cy="460502"/>
          </a:xfrm>
        </p:spPr>
        <p:txBody>
          <a:bodyPr/>
          <a:lstStyle/>
          <a:p>
            <a:r>
              <a:rPr lang="ru-RU" sz="2800" dirty="0"/>
              <a:t>Информация о проекте</a:t>
            </a:r>
            <a:endParaRPr lang="de-DE" sz="2800" dirty="0">
              <a:solidFill>
                <a:srgbClr val="FF0000"/>
              </a:solidFill>
            </a:endParaRPr>
          </a:p>
        </p:txBody>
      </p:sp>
      <p:sp>
        <p:nvSpPr>
          <p:cNvPr id="10" name="Title 9">
            <a:extLst>
              <a:ext uri="{FF2B5EF4-FFF2-40B4-BE49-F238E27FC236}">
                <a16:creationId xmlns:a16="http://schemas.microsoft.com/office/drawing/2014/main" id="{00577290-3CB4-154E-9506-A17157A13913}"/>
              </a:ext>
            </a:extLst>
          </p:cNvPr>
          <p:cNvSpPr>
            <a:spLocks noGrp="1"/>
          </p:cNvSpPr>
          <p:nvPr>
            <p:ph type="title"/>
          </p:nvPr>
        </p:nvSpPr>
        <p:spPr>
          <a:xfrm>
            <a:off x="-3" y="192395"/>
            <a:ext cx="2545175" cy="602454"/>
          </a:xfrm>
        </p:spPr>
        <p:txBody>
          <a:bodyPr/>
          <a:lstStyle/>
          <a:p>
            <a:r>
              <a:rPr lang="de-DE" sz="3300" dirty="0"/>
              <a:t>TJK-UZB-KAZ</a:t>
            </a:r>
          </a:p>
        </p:txBody>
      </p:sp>
      <p:sp>
        <p:nvSpPr>
          <p:cNvPr id="2" name="Rectangle 1"/>
          <p:cNvSpPr/>
          <p:nvPr/>
        </p:nvSpPr>
        <p:spPr>
          <a:xfrm>
            <a:off x="-42274" y="1530688"/>
            <a:ext cx="2035633" cy="3370153"/>
          </a:xfrm>
          <a:prstGeom prst="rect">
            <a:avLst/>
          </a:prstGeom>
        </p:spPr>
        <p:txBody>
          <a:bodyPr wrap="square">
            <a:spAutoFit/>
          </a:bodyPr>
          <a:lstStyle/>
          <a:p>
            <a:r>
              <a:rPr lang="ru-RU" sz="1200" b="1" dirty="0"/>
              <a:t>Положение дел:</a:t>
            </a:r>
            <a:endParaRPr lang="de-DE" sz="1200" b="1" dirty="0"/>
          </a:p>
          <a:p>
            <a:endParaRPr lang="de-DE" sz="1200" dirty="0"/>
          </a:p>
          <a:p>
            <a:pPr marL="285743" indent="-285743">
              <a:buFont typeface="Arial" panose="020B0604020202020204" pitchFamily="34" charset="0"/>
              <a:buChar char="•"/>
            </a:pPr>
            <a:r>
              <a:rPr lang="ru-RU" sz="1050" dirty="0"/>
              <a:t>Определенные КПП для пилотов </a:t>
            </a:r>
            <a:r>
              <a:rPr lang="de-DE" sz="1050" dirty="0"/>
              <a:t>eTIR:  </a:t>
            </a:r>
          </a:p>
          <a:p>
            <a:r>
              <a:rPr lang="ru-RU" sz="1050" dirty="0" err="1"/>
              <a:t>Яллама</a:t>
            </a:r>
            <a:r>
              <a:rPr lang="ru-RU" sz="1050" dirty="0"/>
              <a:t> (</a:t>
            </a:r>
            <a:r>
              <a:rPr lang="de-DE" sz="1050" dirty="0"/>
              <a:t>UZB</a:t>
            </a:r>
            <a:r>
              <a:rPr lang="ru-RU" sz="1050" dirty="0"/>
              <a:t>)</a:t>
            </a:r>
            <a:r>
              <a:rPr lang="de-DE" sz="1050" dirty="0"/>
              <a:t> /</a:t>
            </a:r>
            <a:r>
              <a:rPr lang="ru-RU" sz="1050" dirty="0" err="1"/>
              <a:t>Конысбаев</a:t>
            </a:r>
            <a:r>
              <a:rPr lang="de-DE" sz="1050" dirty="0"/>
              <a:t> </a:t>
            </a:r>
            <a:r>
              <a:rPr lang="ru-RU" sz="1050" dirty="0"/>
              <a:t>(КА</a:t>
            </a:r>
            <a:r>
              <a:rPr lang="fr-CH" sz="1050" dirty="0"/>
              <a:t>Z</a:t>
            </a:r>
            <a:r>
              <a:rPr lang="ru-RU" sz="1050" dirty="0"/>
              <a:t>)</a:t>
            </a:r>
            <a:r>
              <a:rPr lang="de-DE" sz="1050" dirty="0"/>
              <a:t>;</a:t>
            </a:r>
          </a:p>
          <a:p>
            <a:r>
              <a:rPr lang="ru-RU" sz="1050" dirty="0" err="1"/>
              <a:t>Ойбек</a:t>
            </a:r>
            <a:r>
              <a:rPr lang="de-DE" sz="1050" dirty="0"/>
              <a:t> </a:t>
            </a:r>
            <a:r>
              <a:rPr lang="ru-RU" sz="1050" dirty="0"/>
              <a:t>(</a:t>
            </a:r>
            <a:r>
              <a:rPr lang="de-DE" sz="1050" dirty="0"/>
              <a:t>UZB</a:t>
            </a:r>
            <a:r>
              <a:rPr lang="ru-RU" sz="1050" dirty="0"/>
              <a:t>)</a:t>
            </a:r>
            <a:r>
              <a:rPr lang="de-DE" sz="1050" dirty="0"/>
              <a:t>/</a:t>
            </a:r>
            <a:r>
              <a:rPr lang="ru-RU" sz="1050" dirty="0" err="1"/>
              <a:t>Фотехобод</a:t>
            </a:r>
            <a:r>
              <a:rPr lang="ru-RU" sz="1050" dirty="0"/>
              <a:t> (</a:t>
            </a:r>
            <a:r>
              <a:rPr lang="de-DE" sz="1050" dirty="0"/>
              <a:t>TJK</a:t>
            </a:r>
            <a:r>
              <a:rPr lang="ru-RU" sz="1050" dirty="0"/>
              <a:t>)</a:t>
            </a:r>
            <a:endParaRPr lang="de-DE" sz="1050" dirty="0"/>
          </a:p>
          <a:p>
            <a:pPr marL="285743" indent="-285743">
              <a:buFont typeface="Arial" panose="020B0604020202020204" pitchFamily="34" charset="0"/>
              <a:buChar char="•"/>
            </a:pPr>
            <a:endParaRPr lang="de-DE" sz="1050" dirty="0"/>
          </a:p>
          <a:p>
            <a:pPr marL="285743" indent="-285743">
              <a:buFont typeface="Arial" panose="020B0604020202020204" pitchFamily="34" charset="0"/>
              <a:buChar char="•"/>
            </a:pPr>
            <a:r>
              <a:rPr lang="ru-RU" sz="1050" dirty="0"/>
              <a:t>Внутренние таможенные пункты в Узбекистане, Казахстане и Таджикистане определены для цифрового проекта МДП</a:t>
            </a:r>
            <a:endParaRPr lang="de-DE" sz="1050" dirty="0"/>
          </a:p>
          <a:p>
            <a:pPr marL="285743" indent="-285743">
              <a:buFont typeface="Arial" panose="020B0604020202020204" pitchFamily="34" charset="0"/>
              <a:buChar char="•"/>
            </a:pPr>
            <a:endParaRPr lang="de-DE" sz="1050" dirty="0"/>
          </a:p>
          <a:p>
            <a:pPr marL="285743" indent="-285743">
              <a:buFont typeface="Arial" panose="020B0604020202020204" pitchFamily="34" charset="0"/>
              <a:buChar char="•"/>
            </a:pPr>
            <a:r>
              <a:rPr lang="ru-RU" sz="1050" dirty="0"/>
              <a:t>Список транспортных операторов МДП для участия в пилотах готов</a:t>
            </a:r>
            <a:endParaRPr lang="de-DE" sz="1050" dirty="0"/>
          </a:p>
          <a:p>
            <a:pPr marL="285743" indent="-285743">
              <a:buFont typeface="Arial" panose="020B0604020202020204" pitchFamily="34" charset="0"/>
              <a:buChar char="•"/>
            </a:pPr>
            <a:endParaRPr lang="de-DE" sz="1050" dirty="0"/>
          </a:p>
          <a:p>
            <a:pPr marL="285743" indent="-285743">
              <a:buFont typeface="Arial" panose="020B0604020202020204" pitchFamily="34" charset="0"/>
              <a:buChar char="•"/>
            </a:pPr>
            <a:r>
              <a:rPr lang="ru-RU" sz="1050" dirty="0"/>
              <a:t>Обучение перевозчиков МДП + Ассоциаций</a:t>
            </a:r>
            <a:endParaRPr lang="de-DE" sz="1500" dirty="0"/>
          </a:p>
        </p:txBody>
      </p:sp>
      <p:grpSp>
        <p:nvGrpSpPr>
          <p:cNvPr id="7" name="Group 6"/>
          <p:cNvGrpSpPr/>
          <p:nvPr/>
        </p:nvGrpSpPr>
        <p:grpSpPr>
          <a:xfrm>
            <a:off x="5011686" y="105748"/>
            <a:ext cx="4026568" cy="2294021"/>
            <a:chOff x="6682247" y="140997"/>
            <a:chExt cx="5368757" cy="3058695"/>
          </a:xfrm>
        </p:grpSpPr>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82247" y="140997"/>
              <a:ext cx="5368757" cy="3058695"/>
            </a:xfrm>
            <a:prstGeom prst="rect">
              <a:avLst/>
            </a:prstGeom>
          </p:spPr>
        </p:pic>
        <p:sp>
          <p:nvSpPr>
            <p:cNvPr id="9" name="Freeform 193">
              <a:extLst>
                <a:ext uri="{FF2B5EF4-FFF2-40B4-BE49-F238E27FC236}">
                  <a16:creationId xmlns:a16="http://schemas.microsoft.com/office/drawing/2014/main" id="{50DB9A8F-56D5-304F-BD0F-42C45A7442D6}"/>
                </a:ext>
              </a:extLst>
            </p:cNvPr>
            <p:cNvSpPr>
              <a:spLocks/>
            </p:cNvSpPr>
            <p:nvPr/>
          </p:nvSpPr>
          <p:spPr bwMode="auto">
            <a:xfrm>
              <a:off x="10318808" y="2529361"/>
              <a:ext cx="689162" cy="495193"/>
            </a:xfrm>
            <a:custGeom>
              <a:avLst/>
              <a:gdLst>
                <a:gd name="T0" fmla="*/ 54 w 138"/>
                <a:gd name="T1" fmla="*/ 15 h 88"/>
                <a:gd name="T2" fmla="*/ 50 w 138"/>
                <a:gd name="T3" fmla="*/ 22 h 88"/>
                <a:gd name="T4" fmla="*/ 30 w 138"/>
                <a:gd name="T5" fmla="*/ 18 h 88"/>
                <a:gd name="T6" fmla="*/ 32 w 138"/>
                <a:gd name="T7" fmla="*/ 30 h 88"/>
                <a:gd name="T8" fmla="*/ 50 w 138"/>
                <a:gd name="T9" fmla="*/ 29 h 88"/>
                <a:gd name="T10" fmla="*/ 73 w 138"/>
                <a:gd name="T11" fmla="*/ 35 h 88"/>
                <a:gd name="T12" fmla="*/ 104 w 138"/>
                <a:gd name="T13" fmla="*/ 32 h 88"/>
                <a:gd name="T14" fmla="*/ 113 w 138"/>
                <a:gd name="T15" fmla="*/ 51 h 88"/>
                <a:gd name="T16" fmla="*/ 119 w 138"/>
                <a:gd name="T17" fmla="*/ 49 h 88"/>
                <a:gd name="T18" fmla="*/ 130 w 138"/>
                <a:gd name="T19" fmla="*/ 54 h 88"/>
                <a:gd name="T20" fmla="*/ 132 w 138"/>
                <a:gd name="T21" fmla="*/ 62 h 88"/>
                <a:gd name="T22" fmla="*/ 138 w 138"/>
                <a:gd name="T23" fmla="*/ 74 h 88"/>
                <a:gd name="T24" fmla="*/ 120 w 138"/>
                <a:gd name="T25" fmla="*/ 74 h 88"/>
                <a:gd name="T26" fmla="*/ 108 w 138"/>
                <a:gd name="T27" fmla="*/ 72 h 88"/>
                <a:gd name="T28" fmla="*/ 99 w 138"/>
                <a:gd name="T29" fmla="*/ 81 h 88"/>
                <a:gd name="T30" fmla="*/ 92 w 138"/>
                <a:gd name="T31" fmla="*/ 83 h 88"/>
                <a:gd name="T32" fmla="*/ 88 w 138"/>
                <a:gd name="T33" fmla="*/ 88 h 88"/>
                <a:gd name="T34" fmla="*/ 79 w 138"/>
                <a:gd name="T35" fmla="*/ 81 h 88"/>
                <a:gd name="T36" fmla="*/ 76 w 138"/>
                <a:gd name="T37" fmla="*/ 64 h 88"/>
                <a:gd name="T38" fmla="*/ 71 w 138"/>
                <a:gd name="T39" fmla="*/ 63 h 88"/>
                <a:gd name="T40" fmla="*/ 71 w 138"/>
                <a:gd name="T41" fmla="*/ 56 h 88"/>
                <a:gd name="T42" fmla="*/ 60 w 138"/>
                <a:gd name="T43" fmla="*/ 51 h 88"/>
                <a:gd name="T44" fmla="*/ 55 w 138"/>
                <a:gd name="T45" fmla="*/ 59 h 88"/>
                <a:gd name="T46" fmla="*/ 55 w 138"/>
                <a:gd name="T47" fmla="*/ 67 h 88"/>
                <a:gd name="T48" fmla="*/ 53 w 138"/>
                <a:gd name="T49" fmla="*/ 70 h 88"/>
                <a:gd name="T50" fmla="*/ 43 w 138"/>
                <a:gd name="T51" fmla="*/ 70 h 88"/>
                <a:gd name="T52" fmla="*/ 40 w 138"/>
                <a:gd name="T53" fmla="*/ 79 h 88"/>
                <a:gd name="T54" fmla="*/ 33 w 138"/>
                <a:gd name="T55" fmla="*/ 75 h 88"/>
                <a:gd name="T56" fmla="*/ 22 w 138"/>
                <a:gd name="T57" fmla="*/ 82 h 88"/>
                <a:gd name="T58" fmla="*/ 16 w 138"/>
                <a:gd name="T59" fmla="*/ 79 h 88"/>
                <a:gd name="T60" fmla="*/ 21 w 138"/>
                <a:gd name="T61" fmla="*/ 58 h 88"/>
                <a:gd name="T62" fmla="*/ 13 w 138"/>
                <a:gd name="T63" fmla="*/ 43 h 88"/>
                <a:gd name="T64" fmla="*/ 0 w 138"/>
                <a:gd name="T65" fmla="*/ 38 h 88"/>
                <a:gd name="T66" fmla="*/ 2 w 138"/>
                <a:gd name="T67" fmla="*/ 29 h 88"/>
                <a:gd name="T68" fmla="*/ 16 w 138"/>
                <a:gd name="T69" fmla="*/ 30 h 88"/>
                <a:gd name="T70" fmla="*/ 21 w 138"/>
                <a:gd name="T71" fmla="*/ 19 h 88"/>
                <a:gd name="T72" fmla="*/ 23 w 138"/>
                <a:gd name="T73" fmla="*/ 5 h 88"/>
                <a:gd name="T74" fmla="*/ 44 w 138"/>
                <a:gd name="T75" fmla="*/ 0 h 88"/>
                <a:gd name="T76" fmla="*/ 43 w 138"/>
                <a:gd name="T77" fmla="*/ 10 h 88"/>
                <a:gd name="T78" fmla="*/ 47 w 138"/>
                <a:gd name="T79" fmla="*/ 16 h 88"/>
                <a:gd name="T80" fmla="*/ 54 w 138"/>
                <a:gd name="T81" fmla="*/ 1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8" h="88">
                  <a:moveTo>
                    <a:pt x="54" y="15"/>
                  </a:moveTo>
                  <a:lnTo>
                    <a:pt x="50" y="22"/>
                  </a:lnTo>
                  <a:lnTo>
                    <a:pt x="30" y="18"/>
                  </a:lnTo>
                  <a:lnTo>
                    <a:pt x="32" y="30"/>
                  </a:lnTo>
                  <a:lnTo>
                    <a:pt x="50" y="29"/>
                  </a:lnTo>
                  <a:lnTo>
                    <a:pt x="73" y="35"/>
                  </a:lnTo>
                  <a:lnTo>
                    <a:pt x="104" y="32"/>
                  </a:lnTo>
                  <a:lnTo>
                    <a:pt x="113" y="51"/>
                  </a:lnTo>
                  <a:lnTo>
                    <a:pt x="119" y="49"/>
                  </a:lnTo>
                  <a:lnTo>
                    <a:pt x="130" y="54"/>
                  </a:lnTo>
                  <a:lnTo>
                    <a:pt x="132" y="62"/>
                  </a:lnTo>
                  <a:lnTo>
                    <a:pt x="138" y="74"/>
                  </a:lnTo>
                  <a:lnTo>
                    <a:pt x="120" y="74"/>
                  </a:lnTo>
                  <a:lnTo>
                    <a:pt x="108" y="72"/>
                  </a:lnTo>
                  <a:lnTo>
                    <a:pt x="99" y="81"/>
                  </a:lnTo>
                  <a:lnTo>
                    <a:pt x="92" y="83"/>
                  </a:lnTo>
                  <a:lnTo>
                    <a:pt x="88" y="88"/>
                  </a:lnTo>
                  <a:lnTo>
                    <a:pt x="79" y="81"/>
                  </a:lnTo>
                  <a:lnTo>
                    <a:pt x="76" y="64"/>
                  </a:lnTo>
                  <a:lnTo>
                    <a:pt x="71" y="63"/>
                  </a:lnTo>
                  <a:lnTo>
                    <a:pt x="71" y="56"/>
                  </a:lnTo>
                  <a:lnTo>
                    <a:pt x="60" y="51"/>
                  </a:lnTo>
                  <a:lnTo>
                    <a:pt x="55" y="59"/>
                  </a:lnTo>
                  <a:lnTo>
                    <a:pt x="55" y="67"/>
                  </a:lnTo>
                  <a:lnTo>
                    <a:pt x="53" y="70"/>
                  </a:lnTo>
                  <a:lnTo>
                    <a:pt x="43" y="70"/>
                  </a:lnTo>
                  <a:lnTo>
                    <a:pt x="40" y="79"/>
                  </a:lnTo>
                  <a:lnTo>
                    <a:pt x="33" y="75"/>
                  </a:lnTo>
                  <a:lnTo>
                    <a:pt x="22" y="82"/>
                  </a:lnTo>
                  <a:lnTo>
                    <a:pt x="16" y="79"/>
                  </a:lnTo>
                  <a:lnTo>
                    <a:pt x="21" y="58"/>
                  </a:lnTo>
                  <a:lnTo>
                    <a:pt x="13" y="43"/>
                  </a:lnTo>
                  <a:lnTo>
                    <a:pt x="0" y="38"/>
                  </a:lnTo>
                  <a:lnTo>
                    <a:pt x="2" y="29"/>
                  </a:lnTo>
                  <a:lnTo>
                    <a:pt x="16" y="30"/>
                  </a:lnTo>
                  <a:lnTo>
                    <a:pt x="21" y="19"/>
                  </a:lnTo>
                  <a:lnTo>
                    <a:pt x="23" y="5"/>
                  </a:lnTo>
                  <a:lnTo>
                    <a:pt x="44" y="0"/>
                  </a:lnTo>
                  <a:lnTo>
                    <a:pt x="43" y="10"/>
                  </a:lnTo>
                  <a:lnTo>
                    <a:pt x="47" y="16"/>
                  </a:lnTo>
                  <a:lnTo>
                    <a:pt x="54" y="15"/>
                  </a:lnTo>
                  <a:close/>
                </a:path>
              </a:pathLst>
            </a:custGeom>
            <a:solidFill>
              <a:srgbClr val="0052A4"/>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grpSp>
    </p:spTree>
    <p:extLst>
      <p:ext uri="{BB962C8B-B14F-4D97-AF65-F5344CB8AC3E}">
        <p14:creationId xmlns:p14="http://schemas.microsoft.com/office/powerpoint/2010/main" val="665968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C8D78BB7-D1DA-DB48-84F6-40D345112527}"/>
              </a:ext>
            </a:extLst>
          </p:cNvPr>
          <p:cNvSpPr>
            <a:spLocks noGrp="1"/>
          </p:cNvSpPr>
          <p:nvPr>
            <p:ph sz="quarter" idx="16"/>
          </p:nvPr>
        </p:nvSpPr>
        <p:spPr>
          <a:xfrm>
            <a:off x="2212466" y="2836903"/>
            <a:ext cx="6107736" cy="2306597"/>
          </a:xfrm>
        </p:spPr>
        <p:txBody>
          <a:bodyPr/>
          <a:lstStyle/>
          <a:p>
            <a:r>
              <a:rPr lang="ru-RU" sz="1350" b="1" dirty="0"/>
              <a:t>Использование цифровых перевозок МДП</a:t>
            </a:r>
            <a:endParaRPr lang="de-DE" sz="1350" b="1" dirty="0"/>
          </a:p>
          <a:p>
            <a:pPr marL="800080" lvl="1" indent="-285743"/>
            <a:r>
              <a:rPr lang="ru-RU" sz="1200" dirty="0"/>
              <a:t>обеспечение бесперебойного обмена электронными сообщениями</a:t>
            </a:r>
            <a:endParaRPr lang="de-DE" sz="1200" dirty="0"/>
          </a:p>
          <a:p>
            <a:pPr marL="800080" lvl="1" indent="-285743"/>
            <a:r>
              <a:rPr lang="ru-RU" sz="1200" dirty="0"/>
              <a:t>подготовка детальных таможенных процедур, основанных на опыте, извлеченном из цифрового проекта МДП</a:t>
            </a:r>
            <a:endParaRPr lang="de-DE" sz="1200" dirty="0"/>
          </a:p>
          <a:p>
            <a:pPr marL="800080" lvl="1" indent="-285743"/>
            <a:r>
              <a:rPr lang="ru-RU" sz="1200" dirty="0"/>
              <a:t>обучение представителей таможни</a:t>
            </a:r>
            <a:r>
              <a:rPr lang="fr-CH" sz="1200" dirty="0"/>
              <a:t> </a:t>
            </a:r>
            <a:r>
              <a:rPr lang="ru-RU" sz="1200" dirty="0"/>
              <a:t>и транспортных операторов</a:t>
            </a:r>
            <a:endParaRPr lang="de-DE" sz="1200" dirty="0"/>
          </a:p>
          <a:p>
            <a:pPr marL="800080" lvl="1" indent="-285743"/>
            <a:r>
              <a:rPr lang="ru-RU" sz="1200" dirty="0">
                <a:solidFill>
                  <a:srgbClr val="00B050"/>
                </a:solidFill>
              </a:rPr>
              <a:t>внедрение Зеленых полос, предлагаемых в рамках системы МДП, для повышения </a:t>
            </a:r>
            <a:r>
              <a:rPr lang="ru-RU" sz="1200" dirty="0" err="1">
                <a:solidFill>
                  <a:srgbClr val="00B050"/>
                </a:solidFill>
              </a:rPr>
              <a:t>транспарентности</a:t>
            </a:r>
            <a:r>
              <a:rPr lang="ru-RU" sz="1200" dirty="0">
                <a:solidFill>
                  <a:srgbClr val="00B050"/>
                </a:solidFill>
              </a:rPr>
              <a:t> и безопасности международных перевозок</a:t>
            </a:r>
            <a:endParaRPr lang="de-DE" sz="100" dirty="0">
              <a:solidFill>
                <a:srgbClr val="00B050"/>
              </a:solidFill>
            </a:endParaRPr>
          </a:p>
          <a:p>
            <a:r>
              <a:rPr lang="ru-RU" sz="1350" b="1" dirty="0"/>
              <a:t>Внедрение полного обмена сообщениями </a:t>
            </a:r>
            <a:r>
              <a:rPr lang="de-DE" sz="1350" b="1" dirty="0"/>
              <a:t>e TIR</a:t>
            </a:r>
            <a:r>
              <a:rPr lang="ru-RU" sz="1350" b="1" dirty="0"/>
              <a:t>, включая возможность подсоединения к международной системе </a:t>
            </a:r>
            <a:r>
              <a:rPr lang="de-DE" sz="1350" b="1" dirty="0"/>
              <a:t>eTIR</a:t>
            </a:r>
            <a:r>
              <a:rPr lang="ru-RU" sz="1350" b="1" dirty="0"/>
              <a:t>, в соответствии с Приложением </a:t>
            </a:r>
            <a:r>
              <a:rPr lang="de-DE" sz="1350" b="1" dirty="0"/>
              <a:t>11</a:t>
            </a:r>
          </a:p>
        </p:txBody>
      </p:sp>
      <p:sp>
        <p:nvSpPr>
          <p:cNvPr id="10" name="Title 9">
            <a:extLst>
              <a:ext uri="{FF2B5EF4-FFF2-40B4-BE49-F238E27FC236}">
                <a16:creationId xmlns:a16="http://schemas.microsoft.com/office/drawing/2014/main" id="{00577290-3CB4-154E-9506-A17157A13913}"/>
              </a:ext>
            </a:extLst>
          </p:cNvPr>
          <p:cNvSpPr>
            <a:spLocks noGrp="1"/>
          </p:cNvSpPr>
          <p:nvPr>
            <p:ph type="title"/>
          </p:nvPr>
        </p:nvSpPr>
        <p:spPr>
          <a:xfrm>
            <a:off x="-4" y="254720"/>
            <a:ext cx="8292710" cy="477805"/>
          </a:xfrm>
        </p:spPr>
        <p:txBody>
          <a:bodyPr/>
          <a:lstStyle/>
          <a:p>
            <a:r>
              <a:rPr lang="ru-RU" sz="2400" dirty="0" err="1"/>
              <a:t>Цифровизация</a:t>
            </a:r>
            <a:r>
              <a:rPr lang="ru-RU" sz="2400" dirty="0"/>
              <a:t> коридора Таджикистан-Узбекистан</a:t>
            </a:r>
            <a:r>
              <a:rPr lang="de-DE" sz="2400" dirty="0"/>
              <a:t>-</a:t>
            </a:r>
            <a:r>
              <a:rPr lang="ru-RU" sz="2400" dirty="0"/>
              <a:t>Казахстан</a:t>
            </a:r>
            <a:endParaRPr lang="de-DE" sz="2400" dirty="0"/>
          </a:p>
        </p:txBody>
      </p:sp>
      <p:sp>
        <p:nvSpPr>
          <p:cNvPr id="7" name="Freeform 6"/>
          <p:cNvSpPr/>
          <p:nvPr/>
        </p:nvSpPr>
        <p:spPr>
          <a:xfrm rot="14151330">
            <a:off x="7371658" y="1114229"/>
            <a:ext cx="523976" cy="748147"/>
          </a:xfrm>
          <a:custGeom>
            <a:avLst/>
            <a:gdLst>
              <a:gd name="connsiteX0" fmla="*/ 0 w 323976"/>
              <a:gd name="connsiteY0" fmla="*/ 0 h 930442"/>
              <a:gd name="connsiteX1" fmla="*/ 288758 w 323976"/>
              <a:gd name="connsiteY1" fmla="*/ 144379 h 930442"/>
              <a:gd name="connsiteX2" fmla="*/ 320842 w 323976"/>
              <a:gd name="connsiteY2" fmla="*/ 449179 h 930442"/>
              <a:gd name="connsiteX3" fmla="*/ 304800 w 323976"/>
              <a:gd name="connsiteY3" fmla="*/ 705853 h 930442"/>
              <a:gd name="connsiteX4" fmla="*/ 240632 w 323976"/>
              <a:gd name="connsiteY4" fmla="*/ 930442 h 930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976" h="930442">
                <a:moveTo>
                  <a:pt x="0" y="0"/>
                </a:moveTo>
                <a:cubicBezTo>
                  <a:pt x="117642" y="34758"/>
                  <a:pt x="235284" y="69516"/>
                  <a:pt x="288758" y="144379"/>
                </a:cubicBezTo>
                <a:cubicBezTo>
                  <a:pt x="342232" y="219242"/>
                  <a:pt x="318168" y="355600"/>
                  <a:pt x="320842" y="449179"/>
                </a:cubicBezTo>
                <a:cubicBezTo>
                  <a:pt x="323516" y="542758"/>
                  <a:pt x="318168" y="625643"/>
                  <a:pt x="304800" y="705853"/>
                </a:cubicBezTo>
                <a:cubicBezTo>
                  <a:pt x="291432" y="786064"/>
                  <a:pt x="266032" y="858253"/>
                  <a:pt x="240632" y="930442"/>
                </a:cubicBezTo>
              </a:path>
            </a:pathLst>
          </a:custGeom>
          <a:noFill/>
          <a:ln w="38100">
            <a:solidFill>
              <a:srgbClr val="00B0F0"/>
            </a:solidFill>
            <a:prstDash val="sysDot"/>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10">
            <a:extLst>
              <a:ext uri="{FF2B5EF4-FFF2-40B4-BE49-F238E27FC236}">
                <a16:creationId xmlns:a16="http://schemas.microsoft.com/office/drawing/2014/main" id="{51E94BEC-0B2B-7340-8CD1-812E05C64C8C}"/>
              </a:ext>
            </a:extLst>
          </p:cNvPr>
          <p:cNvSpPr>
            <a:spLocks noGrp="1"/>
          </p:cNvSpPr>
          <p:nvPr>
            <p:ph type="body" sz="quarter" idx="14"/>
          </p:nvPr>
        </p:nvSpPr>
        <p:spPr>
          <a:xfrm>
            <a:off x="-3" y="715446"/>
            <a:ext cx="2688351" cy="405102"/>
          </a:xfrm>
        </p:spPr>
        <p:txBody>
          <a:bodyPr/>
          <a:lstStyle/>
          <a:p>
            <a:r>
              <a:rPr lang="ru-RU" sz="2400" dirty="0"/>
              <a:t>Следующие этапы</a:t>
            </a:r>
            <a:endParaRPr lang="de-DE" sz="2400" dirty="0"/>
          </a:p>
        </p:txBody>
      </p:sp>
      <p:grpSp>
        <p:nvGrpSpPr>
          <p:cNvPr id="14" name="Group 13"/>
          <p:cNvGrpSpPr/>
          <p:nvPr/>
        </p:nvGrpSpPr>
        <p:grpSpPr>
          <a:xfrm>
            <a:off x="4688356" y="745201"/>
            <a:ext cx="3758417" cy="2005398"/>
            <a:chOff x="6682247" y="140997"/>
            <a:chExt cx="5368757" cy="3058695"/>
          </a:xfrm>
        </p:grpSpPr>
        <p:pic>
          <p:nvPicPr>
            <p:cNvPr id="15" name="Picture 1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82247" y="140997"/>
              <a:ext cx="5368757" cy="3058695"/>
            </a:xfrm>
            <a:prstGeom prst="rect">
              <a:avLst/>
            </a:prstGeom>
          </p:spPr>
        </p:pic>
        <p:sp>
          <p:nvSpPr>
            <p:cNvPr id="16" name="Freeform 193">
              <a:extLst>
                <a:ext uri="{FF2B5EF4-FFF2-40B4-BE49-F238E27FC236}">
                  <a16:creationId xmlns:a16="http://schemas.microsoft.com/office/drawing/2014/main" id="{50DB9A8F-56D5-304F-BD0F-42C45A7442D6}"/>
                </a:ext>
              </a:extLst>
            </p:cNvPr>
            <p:cNvSpPr>
              <a:spLocks/>
            </p:cNvSpPr>
            <p:nvPr/>
          </p:nvSpPr>
          <p:spPr bwMode="auto">
            <a:xfrm>
              <a:off x="10318808" y="2529361"/>
              <a:ext cx="689162" cy="495193"/>
            </a:xfrm>
            <a:custGeom>
              <a:avLst/>
              <a:gdLst>
                <a:gd name="T0" fmla="*/ 54 w 138"/>
                <a:gd name="T1" fmla="*/ 15 h 88"/>
                <a:gd name="T2" fmla="*/ 50 w 138"/>
                <a:gd name="T3" fmla="*/ 22 h 88"/>
                <a:gd name="T4" fmla="*/ 30 w 138"/>
                <a:gd name="T5" fmla="*/ 18 h 88"/>
                <a:gd name="T6" fmla="*/ 32 w 138"/>
                <a:gd name="T7" fmla="*/ 30 h 88"/>
                <a:gd name="T8" fmla="*/ 50 w 138"/>
                <a:gd name="T9" fmla="*/ 29 h 88"/>
                <a:gd name="T10" fmla="*/ 73 w 138"/>
                <a:gd name="T11" fmla="*/ 35 h 88"/>
                <a:gd name="T12" fmla="*/ 104 w 138"/>
                <a:gd name="T13" fmla="*/ 32 h 88"/>
                <a:gd name="T14" fmla="*/ 113 w 138"/>
                <a:gd name="T15" fmla="*/ 51 h 88"/>
                <a:gd name="T16" fmla="*/ 119 w 138"/>
                <a:gd name="T17" fmla="*/ 49 h 88"/>
                <a:gd name="T18" fmla="*/ 130 w 138"/>
                <a:gd name="T19" fmla="*/ 54 h 88"/>
                <a:gd name="T20" fmla="*/ 132 w 138"/>
                <a:gd name="T21" fmla="*/ 62 h 88"/>
                <a:gd name="T22" fmla="*/ 138 w 138"/>
                <a:gd name="T23" fmla="*/ 74 h 88"/>
                <a:gd name="T24" fmla="*/ 120 w 138"/>
                <a:gd name="T25" fmla="*/ 74 h 88"/>
                <a:gd name="T26" fmla="*/ 108 w 138"/>
                <a:gd name="T27" fmla="*/ 72 h 88"/>
                <a:gd name="T28" fmla="*/ 99 w 138"/>
                <a:gd name="T29" fmla="*/ 81 h 88"/>
                <a:gd name="T30" fmla="*/ 92 w 138"/>
                <a:gd name="T31" fmla="*/ 83 h 88"/>
                <a:gd name="T32" fmla="*/ 88 w 138"/>
                <a:gd name="T33" fmla="*/ 88 h 88"/>
                <a:gd name="T34" fmla="*/ 79 w 138"/>
                <a:gd name="T35" fmla="*/ 81 h 88"/>
                <a:gd name="T36" fmla="*/ 76 w 138"/>
                <a:gd name="T37" fmla="*/ 64 h 88"/>
                <a:gd name="T38" fmla="*/ 71 w 138"/>
                <a:gd name="T39" fmla="*/ 63 h 88"/>
                <a:gd name="T40" fmla="*/ 71 w 138"/>
                <a:gd name="T41" fmla="*/ 56 h 88"/>
                <a:gd name="T42" fmla="*/ 60 w 138"/>
                <a:gd name="T43" fmla="*/ 51 h 88"/>
                <a:gd name="T44" fmla="*/ 55 w 138"/>
                <a:gd name="T45" fmla="*/ 59 h 88"/>
                <a:gd name="T46" fmla="*/ 55 w 138"/>
                <a:gd name="T47" fmla="*/ 67 h 88"/>
                <a:gd name="T48" fmla="*/ 53 w 138"/>
                <a:gd name="T49" fmla="*/ 70 h 88"/>
                <a:gd name="T50" fmla="*/ 43 w 138"/>
                <a:gd name="T51" fmla="*/ 70 h 88"/>
                <a:gd name="T52" fmla="*/ 40 w 138"/>
                <a:gd name="T53" fmla="*/ 79 h 88"/>
                <a:gd name="T54" fmla="*/ 33 w 138"/>
                <a:gd name="T55" fmla="*/ 75 h 88"/>
                <a:gd name="T56" fmla="*/ 22 w 138"/>
                <a:gd name="T57" fmla="*/ 82 h 88"/>
                <a:gd name="T58" fmla="*/ 16 w 138"/>
                <a:gd name="T59" fmla="*/ 79 h 88"/>
                <a:gd name="T60" fmla="*/ 21 w 138"/>
                <a:gd name="T61" fmla="*/ 58 h 88"/>
                <a:gd name="T62" fmla="*/ 13 w 138"/>
                <a:gd name="T63" fmla="*/ 43 h 88"/>
                <a:gd name="T64" fmla="*/ 0 w 138"/>
                <a:gd name="T65" fmla="*/ 38 h 88"/>
                <a:gd name="T66" fmla="*/ 2 w 138"/>
                <a:gd name="T67" fmla="*/ 29 h 88"/>
                <a:gd name="T68" fmla="*/ 16 w 138"/>
                <a:gd name="T69" fmla="*/ 30 h 88"/>
                <a:gd name="T70" fmla="*/ 21 w 138"/>
                <a:gd name="T71" fmla="*/ 19 h 88"/>
                <a:gd name="T72" fmla="*/ 23 w 138"/>
                <a:gd name="T73" fmla="*/ 5 h 88"/>
                <a:gd name="T74" fmla="*/ 44 w 138"/>
                <a:gd name="T75" fmla="*/ 0 h 88"/>
                <a:gd name="T76" fmla="*/ 43 w 138"/>
                <a:gd name="T77" fmla="*/ 10 h 88"/>
                <a:gd name="T78" fmla="*/ 47 w 138"/>
                <a:gd name="T79" fmla="*/ 16 h 88"/>
                <a:gd name="T80" fmla="*/ 54 w 138"/>
                <a:gd name="T81" fmla="*/ 1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8" h="88">
                  <a:moveTo>
                    <a:pt x="54" y="15"/>
                  </a:moveTo>
                  <a:lnTo>
                    <a:pt x="50" y="22"/>
                  </a:lnTo>
                  <a:lnTo>
                    <a:pt x="30" y="18"/>
                  </a:lnTo>
                  <a:lnTo>
                    <a:pt x="32" y="30"/>
                  </a:lnTo>
                  <a:lnTo>
                    <a:pt x="50" y="29"/>
                  </a:lnTo>
                  <a:lnTo>
                    <a:pt x="73" y="35"/>
                  </a:lnTo>
                  <a:lnTo>
                    <a:pt x="104" y="32"/>
                  </a:lnTo>
                  <a:lnTo>
                    <a:pt x="113" y="51"/>
                  </a:lnTo>
                  <a:lnTo>
                    <a:pt x="119" y="49"/>
                  </a:lnTo>
                  <a:lnTo>
                    <a:pt x="130" y="54"/>
                  </a:lnTo>
                  <a:lnTo>
                    <a:pt x="132" y="62"/>
                  </a:lnTo>
                  <a:lnTo>
                    <a:pt x="138" y="74"/>
                  </a:lnTo>
                  <a:lnTo>
                    <a:pt x="120" y="74"/>
                  </a:lnTo>
                  <a:lnTo>
                    <a:pt x="108" y="72"/>
                  </a:lnTo>
                  <a:lnTo>
                    <a:pt x="99" y="81"/>
                  </a:lnTo>
                  <a:lnTo>
                    <a:pt x="92" y="83"/>
                  </a:lnTo>
                  <a:lnTo>
                    <a:pt x="88" y="88"/>
                  </a:lnTo>
                  <a:lnTo>
                    <a:pt x="79" y="81"/>
                  </a:lnTo>
                  <a:lnTo>
                    <a:pt x="76" y="64"/>
                  </a:lnTo>
                  <a:lnTo>
                    <a:pt x="71" y="63"/>
                  </a:lnTo>
                  <a:lnTo>
                    <a:pt x="71" y="56"/>
                  </a:lnTo>
                  <a:lnTo>
                    <a:pt x="60" y="51"/>
                  </a:lnTo>
                  <a:lnTo>
                    <a:pt x="55" y="59"/>
                  </a:lnTo>
                  <a:lnTo>
                    <a:pt x="55" y="67"/>
                  </a:lnTo>
                  <a:lnTo>
                    <a:pt x="53" y="70"/>
                  </a:lnTo>
                  <a:lnTo>
                    <a:pt x="43" y="70"/>
                  </a:lnTo>
                  <a:lnTo>
                    <a:pt x="40" y="79"/>
                  </a:lnTo>
                  <a:lnTo>
                    <a:pt x="33" y="75"/>
                  </a:lnTo>
                  <a:lnTo>
                    <a:pt x="22" y="82"/>
                  </a:lnTo>
                  <a:lnTo>
                    <a:pt x="16" y="79"/>
                  </a:lnTo>
                  <a:lnTo>
                    <a:pt x="21" y="58"/>
                  </a:lnTo>
                  <a:lnTo>
                    <a:pt x="13" y="43"/>
                  </a:lnTo>
                  <a:lnTo>
                    <a:pt x="0" y="38"/>
                  </a:lnTo>
                  <a:lnTo>
                    <a:pt x="2" y="29"/>
                  </a:lnTo>
                  <a:lnTo>
                    <a:pt x="16" y="30"/>
                  </a:lnTo>
                  <a:lnTo>
                    <a:pt x="21" y="19"/>
                  </a:lnTo>
                  <a:lnTo>
                    <a:pt x="23" y="5"/>
                  </a:lnTo>
                  <a:lnTo>
                    <a:pt x="44" y="0"/>
                  </a:lnTo>
                  <a:lnTo>
                    <a:pt x="43" y="10"/>
                  </a:lnTo>
                  <a:lnTo>
                    <a:pt x="47" y="16"/>
                  </a:lnTo>
                  <a:lnTo>
                    <a:pt x="54" y="15"/>
                  </a:lnTo>
                  <a:close/>
                </a:path>
              </a:pathLst>
            </a:custGeom>
            <a:solidFill>
              <a:srgbClr val="0052A4"/>
            </a:solidFill>
            <a:ln w="1" cap="flat">
              <a:solidFill>
                <a:srgbClr val="FFFFFF"/>
              </a:solidFill>
              <a:prstDash val="solid"/>
              <a:miter lim="800000"/>
              <a:headEnd/>
              <a:tailEnd/>
            </a:ln>
          </p:spPr>
          <p:txBody>
            <a:bodyPr vert="horz" wrap="square" lIns="51435" tIns="25718" rIns="51435" bIns="25718" numCol="1" anchor="t" anchorCtr="0" compatLnSpc="1">
              <a:prstTxWarp prst="textNoShape">
                <a:avLst/>
              </a:prstTxWarp>
            </a:bodyPr>
            <a:lstStyle/>
            <a:p>
              <a:pPr defTabSz="257175"/>
              <a:endParaRPr lang="hu-HU" sz="1013" kern="0">
                <a:solidFill>
                  <a:srgbClr val="323232"/>
                </a:solidFill>
              </a:endParaRPr>
            </a:p>
          </p:txBody>
        </p:sp>
      </p:grpSp>
    </p:spTree>
    <p:extLst>
      <p:ext uri="{BB962C8B-B14F-4D97-AF65-F5344CB8AC3E}">
        <p14:creationId xmlns:p14="http://schemas.microsoft.com/office/powerpoint/2010/main" val="11425266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6D8EE0-F23E-ED41-A758-B55932CB21E4}"/>
              </a:ext>
            </a:extLst>
          </p:cNvPr>
          <p:cNvSpPr>
            <a:spLocks noGrp="1"/>
          </p:cNvSpPr>
          <p:nvPr>
            <p:ph type="title"/>
          </p:nvPr>
        </p:nvSpPr>
        <p:spPr>
          <a:xfrm>
            <a:off x="0" y="1331980"/>
            <a:ext cx="3672471" cy="560905"/>
          </a:xfrm>
        </p:spPr>
        <p:txBody>
          <a:bodyPr/>
          <a:lstStyle/>
          <a:p>
            <a:r>
              <a:rPr lang="en-US" sz="3000" dirty="0"/>
              <a:t>  </a:t>
            </a:r>
            <a:r>
              <a:rPr lang="az-Cyrl-AZ" sz="3000" dirty="0"/>
              <a:t>«ДЕЛОВЫЕ СВЯЗИ» </a:t>
            </a:r>
            <a:endParaRPr lang="en-US" sz="3000" dirty="0"/>
          </a:p>
        </p:txBody>
      </p:sp>
      <p:sp>
        <p:nvSpPr>
          <p:cNvPr id="5" name="Text Placeholder 4">
            <a:extLst>
              <a:ext uri="{FF2B5EF4-FFF2-40B4-BE49-F238E27FC236}">
                <a16:creationId xmlns:a16="http://schemas.microsoft.com/office/drawing/2014/main" id="{43C69A46-E8C4-E246-9AA7-E40A5694B1E6}"/>
              </a:ext>
            </a:extLst>
          </p:cNvPr>
          <p:cNvSpPr>
            <a:spLocks noGrp="1"/>
          </p:cNvSpPr>
          <p:nvPr>
            <p:ph type="body" sz="quarter" idx="15"/>
          </p:nvPr>
        </p:nvSpPr>
        <p:spPr>
          <a:xfrm>
            <a:off x="4690341" y="2349376"/>
            <a:ext cx="4210566" cy="1894388"/>
          </a:xfrm>
        </p:spPr>
        <p:txBody>
          <a:bodyPr/>
          <a:lstStyle/>
          <a:p>
            <a:r>
              <a:rPr lang="ru-RU" sz="1350" b="1" dirty="0">
                <a:solidFill>
                  <a:schemeClr val="tx1">
                    <a:lumMod val="90000"/>
                    <a:lumOff val="10000"/>
                  </a:schemeClr>
                </a:solidFill>
              </a:rPr>
              <a:t>Вступление в силу Приложения </a:t>
            </a:r>
            <a:r>
              <a:rPr lang="en-GB" sz="1350" b="1" dirty="0">
                <a:solidFill>
                  <a:schemeClr val="tx1">
                    <a:lumMod val="90000"/>
                    <a:lumOff val="10000"/>
                  </a:schemeClr>
                </a:solidFill>
              </a:rPr>
              <a:t>11 </a:t>
            </a:r>
            <a:r>
              <a:rPr lang="ru-RU" sz="1350" b="1" dirty="0">
                <a:solidFill>
                  <a:schemeClr val="tx1">
                    <a:lumMod val="90000"/>
                    <a:lumOff val="10000"/>
                  </a:schemeClr>
                </a:solidFill>
              </a:rPr>
              <a:t>– </a:t>
            </a:r>
            <a:r>
              <a:rPr lang="en-GB" sz="1350" b="1" dirty="0">
                <a:solidFill>
                  <a:schemeClr val="tx1">
                    <a:lumMod val="90000"/>
                    <a:lumOff val="10000"/>
                  </a:schemeClr>
                </a:solidFill>
              </a:rPr>
              <a:t>25 </a:t>
            </a:r>
            <a:r>
              <a:rPr lang="ru-RU" sz="1350" b="1" dirty="0">
                <a:solidFill>
                  <a:schemeClr val="tx1">
                    <a:lumMod val="90000"/>
                    <a:lumOff val="10000"/>
                  </a:schemeClr>
                </a:solidFill>
              </a:rPr>
              <a:t>мая</a:t>
            </a:r>
            <a:r>
              <a:rPr lang="en-GB" sz="1350" b="1" dirty="0">
                <a:solidFill>
                  <a:schemeClr val="tx1">
                    <a:lumMod val="90000"/>
                    <a:lumOff val="10000"/>
                  </a:schemeClr>
                </a:solidFill>
              </a:rPr>
              <a:t> 2021</a:t>
            </a:r>
            <a:r>
              <a:rPr lang="ru-RU" sz="1350" b="1" dirty="0">
                <a:solidFill>
                  <a:schemeClr val="tx1">
                    <a:lumMod val="90000"/>
                    <a:lumOff val="10000"/>
                  </a:schemeClr>
                </a:solidFill>
              </a:rPr>
              <a:t> года</a:t>
            </a:r>
            <a:endParaRPr lang="en-GB" sz="1350" dirty="0">
              <a:solidFill>
                <a:schemeClr val="tx1">
                  <a:lumMod val="90000"/>
                  <a:lumOff val="10000"/>
                </a:schemeClr>
              </a:solidFill>
            </a:endParaRPr>
          </a:p>
          <a:p>
            <a:endParaRPr lang="en-US" sz="225" b="1" dirty="0">
              <a:solidFill>
                <a:schemeClr val="tx1">
                  <a:lumMod val="90000"/>
                  <a:lumOff val="10000"/>
                </a:schemeClr>
              </a:solidFill>
            </a:endParaRPr>
          </a:p>
          <a:p>
            <a:r>
              <a:rPr lang="ru-RU" sz="1050" b="1" dirty="0">
                <a:solidFill>
                  <a:schemeClr val="tx1">
                    <a:lumMod val="90000"/>
                    <a:lumOff val="10000"/>
                  </a:schemeClr>
                </a:solidFill>
              </a:rPr>
              <a:t>Обмен сообщениями </a:t>
            </a:r>
            <a:r>
              <a:rPr lang="en-US" sz="1050" b="1" dirty="0">
                <a:solidFill>
                  <a:schemeClr val="tx1">
                    <a:lumMod val="90000"/>
                    <a:lumOff val="10000"/>
                  </a:schemeClr>
                </a:solidFill>
              </a:rPr>
              <a:t>C2C </a:t>
            </a:r>
            <a:r>
              <a:rPr lang="ru-RU" sz="1050" b="1" dirty="0">
                <a:solidFill>
                  <a:schemeClr val="tx1">
                    <a:lumMod val="90000"/>
                    <a:lumOff val="10000"/>
                  </a:schemeClr>
                </a:solidFill>
              </a:rPr>
              <a:t>и</a:t>
            </a:r>
            <a:r>
              <a:rPr lang="en-GB" sz="1050" b="1" dirty="0">
                <a:solidFill>
                  <a:schemeClr val="tx1">
                    <a:lumMod val="90000"/>
                    <a:lumOff val="10000"/>
                  </a:schemeClr>
                </a:solidFill>
              </a:rPr>
              <a:t> C2B </a:t>
            </a:r>
            <a:r>
              <a:rPr lang="ru-RU" sz="1050" b="1" dirty="0">
                <a:solidFill>
                  <a:schemeClr val="tx1">
                    <a:lumMod val="90000"/>
                    <a:lumOff val="10000"/>
                  </a:schemeClr>
                </a:solidFill>
              </a:rPr>
              <a:t>через международную систему </a:t>
            </a:r>
            <a:r>
              <a:rPr lang="en-US" sz="1050" b="1" dirty="0" err="1">
                <a:solidFill>
                  <a:schemeClr val="tx1">
                    <a:lumMod val="90000"/>
                    <a:lumOff val="10000"/>
                  </a:schemeClr>
                </a:solidFill>
              </a:rPr>
              <a:t>eTIR</a:t>
            </a:r>
            <a:r>
              <a:rPr lang="en-US" sz="1050" b="1" dirty="0">
                <a:solidFill>
                  <a:schemeClr val="tx1">
                    <a:lumMod val="90000"/>
                    <a:lumOff val="10000"/>
                  </a:schemeClr>
                </a:solidFill>
              </a:rPr>
              <a:t> </a:t>
            </a:r>
            <a:r>
              <a:rPr lang="en-US" sz="1050" dirty="0">
                <a:solidFill>
                  <a:schemeClr val="tx1">
                    <a:lumMod val="90000"/>
                    <a:lumOff val="10000"/>
                  </a:schemeClr>
                </a:solidFill>
              </a:rPr>
              <a:t>(</a:t>
            </a:r>
            <a:r>
              <a:rPr lang="ru-RU" sz="1050" dirty="0">
                <a:solidFill>
                  <a:schemeClr val="tx1">
                    <a:lumMod val="90000"/>
                    <a:lumOff val="10000"/>
                  </a:schemeClr>
                </a:solidFill>
              </a:rPr>
              <a:t>размещенную в ЕЭК ООН в качестве центральной базы данных</a:t>
            </a:r>
            <a:r>
              <a:rPr lang="en-US" sz="1050" dirty="0">
                <a:solidFill>
                  <a:schemeClr val="tx1">
                    <a:lumMod val="90000"/>
                    <a:lumOff val="10000"/>
                  </a:schemeClr>
                </a:solidFill>
              </a:rPr>
              <a:t>)</a:t>
            </a:r>
            <a:endParaRPr lang="en-GB" sz="1050" dirty="0">
              <a:solidFill>
                <a:schemeClr val="tx1">
                  <a:lumMod val="90000"/>
                  <a:lumOff val="10000"/>
                </a:schemeClr>
              </a:solidFill>
            </a:endParaRPr>
          </a:p>
          <a:p>
            <a:pPr marL="257175" indent="-257175">
              <a:buAutoNum type="arabicParenR"/>
            </a:pPr>
            <a:r>
              <a:rPr lang="ru-RU" sz="1050" dirty="0">
                <a:solidFill>
                  <a:schemeClr val="tx1">
                    <a:lumMod val="90000"/>
                    <a:lumOff val="10000"/>
                  </a:schemeClr>
                </a:solidFill>
              </a:rPr>
              <a:t>Спецификации </a:t>
            </a:r>
            <a:r>
              <a:rPr lang="en-US" sz="1050" dirty="0" err="1">
                <a:solidFill>
                  <a:schemeClr val="tx1">
                    <a:lumMod val="90000"/>
                    <a:lumOff val="10000"/>
                  </a:schemeClr>
                </a:solidFill>
              </a:rPr>
              <a:t>eTIR</a:t>
            </a:r>
            <a:r>
              <a:rPr lang="en-US" sz="1050" dirty="0">
                <a:solidFill>
                  <a:schemeClr val="tx1">
                    <a:lumMod val="90000"/>
                    <a:lumOff val="10000"/>
                  </a:schemeClr>
                </a:solidFill>
              </a:rPr>
              <a:t> </a:t>
            </a:r>
            <a:r>
              <a:rPr lang="ru-RU" sz="1050" dirty="0">
                <a:solidFill>
                  <a:schemeClr val="tx1">
                    <a:lumMod val="90000"/>
                    <a:lumOff val="10000"/>
                  </a:schemeClr>
                </a:solidFill>
              </a:rPr>
              <a:t>еще не приняты Договаривающимися сторонами</a:t>
            </a:r>
            <a:endParaRPr lang="en-US" sz="1050" dirty="0">
              <a:solidFill>
                <a:schemeClr val="tx1">
                  <a:lumMod val="90000"/>
                  <a:lumOff val="10000"/>
                </a:schemeClr>
              </a:solidFill>
            </a:endParaRPr>
          </a:p>
          <a:p>
            <a:pPr marL="257175" indent="-257175">
              <a:buAutoNum type="arabicParenR"/>
            </a:pPr>
            <a:r>
              <a:rPr lang="ru-RU" sz="1050" dirty="0">
                <a:solidFill>
                  <a:schemeClr val="tx1">
                    <a:lumMod val="90000"/>
                    <a:lumOff val="10000"/>
                  </a:schemeClr>
                </a:solidFill>
              </a:rPr>
              <a:t>Прямой канал связи будет установлен между таможней и ЕЭК ООН  и ЕЭК ООН и </a:t>
            </a:r>
            <a:r>
              <a:rPr lang="en-US" sz="1050" dirty="0">
                <a:solidFill>
                  <a:schemeClr val="tx1">
                    <a:lumMod val="90000"/>
                    <a:lumOff val="10000"/>
                  </a:schemeClr>
                </a:solidFill>
              </a:rPr>
              <a:t>IRU</a:t>
            </a:r>
            <a:endParaRPr lang="en-GB" sz="1050" dirty="0">
              <a:solidFill>
                <a:schemeClr val="tx1">
                  <a:lumMod val="90000"/>
                  <a:lumOff val="10000"/>
                </a:schemeClr>
              </a:solidFill>
            </a:endParaRPr>
          </a:p>
          <a:p>
            <a:r>
              <a:rPr lang="en-GB" sz="1050" dirty="0">
                <a:solidFill>
                  <a:schemeClr val="tx1">
                    <a:lumMod val="90000"/>
                    <a:lumOff val="10000"/>
                  </a:schemeClr>
                </a:solidFill>
              </a:rPr>
              <a:t>  </a:t>
            </a:r>
          </a:p>
          <a:p>
            <a:endParaRPr lang="en-GB" sz="1050" dirty="0">
              <a:solidFill>
                <a:schemeClr val="tx1">
                  <a:lumMod val="90000"/>
                  <a:lumOff val="10000"/>
                </a:schemeClr>
              </a:solidFill>
            </a:endParaRPr>
          </a:p>
        </p:txBody>
      </p:sp>
      <p:sp>
        <p:nvSpPr>
          <p:cNvPr id="2" name="Picture Placeholder 1"/>
          <p:cNvSpPr>
            <a:spLocks noGrp="1"/>
          </p:cNvSpPr>
          <p:nvPr>
            <p:ph type="pic" sz="quarter" idx="13"/>
          </p:nvPr>
        </p:nvSpPr>
        <p:spPr/>
      </p:sp>
      <p:pic>
        <p:nvPicPr>
          <p:cNvPr id="7" name="Picture Placeholder 2">
            <a:extLst>
              <a:ext uri="{FF2B5EF4-FFF2-40B4-BE49-F238E27FC236}">
                <a16:creationId xmlns:a16="http://schemas.microsoft.com/office/drawing/2014/main" id="{03CF087D-66D9-DB41-98B0-D0EE3D2D0132}"/>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 y="-535781"/>
            <a:ext cx="9144002" cy="2760449"/>
          </a:xfrm>
          <a:prstGeom prst="rect">
            <a:avLst/>
          </a:prstGeom>
        </p:spPr>
      </p:pic>
      <p:sp>
        <p:nvSpPr>
          <p:cNvPr id="8" name="Rectangle 7"/>
          <p:cNvSpPr/>
          <p:nvPr/>
        </p:nvSpPr>
        <p:spPr>
          <a:xfrm>
            <a:off x="793488" y="2760449"/>
            <a:ext cx="3305083" cy="1272656"/>
          </a:xfrm>
          <a:prstGeom prst="rect">
            <a:avLst/>
          </a:prstGeom>
        </p:spPr>
        <p:txBody>
          <a:bodyPr wrap="square">
            <a:spAutoFit/>
          </a:bodyPr>
          <a:lstStyle/>
          <a:p>
            <a:pPr>
              <a:lnSpc>
                <a:spcPct val="90000"/>
              </a:lnSpc>
              <a:spcBef>
                <a:spcPts val="750"/>
              </a:spcBef>
            </a:pPr>
            <a:r>
              <a:rPr lang="ru-RU" sz="1050" b="1" dirty="0">
                <a:solidFill>
                  <a:schemeClr val="tx1">
                    <a:lumMod val="90000"/>
                    <a:lumOff val="10000"/>
                  </a:schemeClr>
                </a:solidFill>
              </a:rPr>
              <a:t>Обмен сообщениями </a:t>
            </a:r>
            <a:r>
              <a:rPr lang="en-GB" sz="1050" b="1" dirty="0">
                <a:solidFill>
                  <a:schemeClr val="tx1">
                    <a:lumMod val="90000"/>
                    <a:lumOff val="10000"/>
                  </a:schemeClr>
                </a:solidFill>
              </a:rPr>
              <a:t>B2C </a:t>
            </a:r>
            <a:r>
              <a:rPr lang="ru-RU" sz="1050" b="1" dirty="0">
                <a:solidFill>
                  <a:schemeClr val="tx1">
                    <a:lumMod val="90000"/>
                    <a:lumOff val="10000"/>
                  </a:schemeClr>
                </a:solidFill>
              </a:rPr>
              <a:t>и</a:t>
            </a:r>
            <a:r>
              <a:rPr lang="en-GB" sz="1050" b="1" dirty="0">
                <a:solidFill>
                  <a:schemeClr val="tx1">
                    <a:lumMod val="90000"/>
                    <a:lumOff val="10000"/>
                  </a:schemeClr>
                </a:solidFill>
              </a:rPr>
              <a:t> C2B</a:t>
            </a:r>
          </a:p>
          <a:p>
            <a:pPr>
              <a:lnSpc>
                <a:spcPct val="90000"/>
              </a:lnSpc>
              <a:spcBef>
                <a:spcPts val="750"/>
              </a:spcBef>
            </a:pPr>
            <a:r>
              <a:rPr lang="ru-RU" sz="1050" dirty="0">
                <a:solidFill>
                  <a:schemeClr val="tx1">
                    <a:lumMod val="90000"/>
                    <a:lumOff val="10000"/>
                  </a:schemeClr>
                </a:solidFill>
              </a:rPr>
              <a:t>Уже действует и будет использоваться и далее</a:t>
            </a:r>
            <a:r>
              <a:rPr lang="en-GB" sz="1050" dirty="0">
                <a:solidFill>
                  <a:schemeClr val="tx1">
                    <a:lumMod val="90000"/>
                    <a:lumOff val="10000"/>
                  </a:schemeClr>
                </a:solidFill>
              </a:rPr>
              <a:t>:</a:t>
            </a:r>
          </a:p>
          <a:p>
            <a:pPr marL="257175" indent="-257175">
              <a:lnSpc>
                <a:spcPct val="90000"/>
              </a:lnSpc>
              <a:spcBef>
                <a:spcPts val="750"/>
              </a:spcBef>
              <a:buAutoNum type="arabicParenR"/>
            </a:pPr>
            <a:r>
              <a:rPr lang="ru-RU" sz="1050" dirty="0">
                <a:solidFill>
                  <a:schemeClr val="tx1">
                    <a:lumMod val="90000"/>
                    <a:lumOff val="10000"/>
                  </a:schemeClr>
                </a:solidFill>
              </a:rPr>
              <a:t>Для направления данных МДП в таможенные органы отправления</a:t>
            </a:r>
            <a:endParaRPr lang="en-US" sz="1050" dirty="0">
              <a:solidFill>
                <a:schemeClr val="tx1">
                  <a:lumMod val="90000"/>
                  <a:lumOff val="10000"/>
                </a:schemeClr>
              </a:solidFill>
            </a:endParaRPr>
          </a:p>
          <a:p>
            <a:pPr marL="257175" indent="-257175">
              <a:lnSpc>
                <a:spcPct val="90000"/>
              </a:lnSpc>
              <a:spcBef>
                <a:spcPts val="750"/>
              </a:spcBef>
              <a:buAutoNum type="arabicParenR"/>
            </a:pPr>
            <a:r>
              <a:rPr lang="ru-RU" sz="1050" dirty="0">
                <a:solidFill>
                  <a:schemeClr val="tx1">
                    <a:lumMod val="90000"/>
                    <a:lumOff val="10000"/>
                  </a:schemeClr>
                </a:solidFill>
              </a:rPr>
              <a:t>Для направления предварительной информации в таможенные органы вдоль маршрута</a:t>
            </a:r>
            <a:endParaRPr lang="en-GB" sz="1050" dirty="0">
              <a:solidFill>
                <a:schemeClr val="tx1">
                  <a:lumMod val="90000"/>
                  <a:lumOff val="10000"/>
                </a:schemeClr>
              </a:solidFill>
            </a:endParaRPr>
          </a:p>
        </p:txBody>
      </p:sp>
      <p:sp>
        <p:nvSpPr>
          <p:cNvPr id="4" name="Left Brace 3"/>
          <p:cNvSpPr/>
          <p:nvPr/>
        </p:nvSpPr>
        <p:spPr>
          <a:xfrm rot="16200000">
            <a:off x="4524560" y="-82048"/>
            <a:ext cx="342900" cy="8421128"/>
          </a:xfrm>
          <a:prstGeom prst="leftBrace">
            <a:avLst>
              <a:gd name="adj1" fmla="val 8333"/>
              <a:gd name="adj2" fmla="val 50218"/>
            </a:avLst>
          </a:prstGeom>
          <a:ln w="254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9" name="Rectangle 8"/>
          <p:cNvSpPr/>
          <p:nvPr/>
        </p:nvSpPr>
        <p:spPr>
          <a:xfrm>
            <a:off x="2105408" y="4474011"/>
            <a:ext cx="5234354" cy="300082"/>
          </a:xfrm>
          <a:prstGeom prst="rect">
            <a:avLst/>
          </a:prstGeom>
        </p:spPr>
        <p:txBody>
          <a:bodyPr wrap="square">
            <a:spAutoFit/>
          </a:bodyPr>
          <a:lstStyle/>
          <a:p>
            <a:pPr>
              <a:lnSpc>
                <a:spcPct val="90000"/>
              </a:lnSpc>
              <a:spcBef>
                <a:spcPts val="750"/>
              </a:spcBef>
            </a:pPr>
            <a:r>
              <a:rPr lang="en-GB" sz="1500" b="1" dirty="0">
                <a:solidFill>
                  <a:srgbClr val="0070C0"/>
                </a:solidFill>
              </a:rPr>
              <a:t>1 </a:t>
            </a:r>
            <a:r>
              <a:rPr lang="ru-RU" sz="1500" b="1" dirty="0">
                <a:solidFill>
                  <a:srgbClr val="0070C0"/>
                </a:solidFill>
              </a:rPr>
              <a:t>глобальная система с полным цифровым функционалом</a:t>
            </a:r>
            <a:endParaRPr lang="en-GB" sz="1500" b="1" dirty="0">
              <a:solidFill>
                <a:srgbClr val="0070C0"/>
              </a:solidFill>
            </a:endParaRPr>
          </a:p>
        </p:txBody>
      </p:sp>
    </p:spTree>
    <p:extLst>
      <p:ext uri="{BB962C8B-B14F-4D97-AF65-F5344CB8AC3E}">
        <p14:creationId xmlns:p14="http://schemas.microsoft.com/office/powerpoint/2010/main" val="115172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z="2100" dirty="0"/>
              <a:t>Казахстан раскрывает потенциал МДП в борьбе с незаконной торговлей с помощью </a:t>
            </a:r>
            <a:r>
              <a:rPr lang="ru-RU" sz="2100" b="1" dirty="0"/>
              <a:t>Зеленых полос</a:t>
            </a:r>
            <a:r>
              <a:rPr lang="ru-RU" sz="2100" dirty="0"/>
              <a:t> </a:t>
            </a:r>
            <a:r>
              <a:rPr lang="en-GB" sz="2100" b="1" dirty="0"/>
              <a:t>TIR-EPD</a:t>
            </a:r>
            <a:endParaRPr lang="en-GB" sz="2700" b="1" dirty="0"/>
          </a:p>
        </p:txBody>
      </p:sp>
      <p:sp>
        <p:nvSpPr>
          <p:cNvPr id="9" name="Text Placeholder 8"/>
          <p:cNvSpPr>
            <a:spLocks noGrp="1"/>
          </p:cNvSpPr>
          <p:nvPr>
            <p:ph type="body" sz="quarter" idx="10"/>
          </p:nvPr>
        </p:nvSpPr>
        <p:spPr>
          <a:xfrm>
            <a:off x="457201" y="1370014"/>
            <a:ext cx="3639553" cy="3387725"/>
          </a:xfrm>
        </p:spPr>
        <p:txBody>
          <a:bodyPr/>
          <a:lstStyle/>
          <a:p>
            <a:endParaRPr lang="ru-RU" sz="1500" dirty="0"/>
          </a:p>
          <a:p>
            <a:r>
              <a:rPr lang="ru-RU" sz="1500" dirty="0"/>
              <a:t>В борьбе с незаконной торговлей, Казахстан признает преимущества, предоставляемые МДП относительно безопасности</a:t>
            </a:r>
            <a:endParaRPr lang="en-GB" sz="1500" dirty="0"/>
          </a:p>
          <a:p>
            <a:pPr lvl="1"/>
            <a:r>
              <a:rPr lang="ru-RU" sz="1200" dirty="0"/>
              <a:t>Правительство сделало решительный шаг, издав приказ </a:t>
            </a:r>
            <a:r>
              <a:rPr lang="en-GB" sz="1200" dirty="0"/>
              <a:t>N°619</a:t>
            </a:r>
            <a:r>
              <a:rPr lang="ru-RU" sz="1200" dirty="0"/>
              <a:t>, отдавая предпочтение перевозкам МДП, сопровождаемым электронной предварительной декларацией </a:t>
            </a:r>
            <a:r>
              <a:rPr lang="en-GB" sz="1200" dirty="0"/>
              <a:t>(TIR-EPD)</a:t>
            </a:r>
          </a:p>
          <a:p>
            <a:endParaRPr lang="en-US" sz="1500" dirty="0"/>
          </a:p>
          <a:p>
            <a:r>
              <a:rPr lang="ru-RU" sz="1500" dirty="0"/>
              <a:t>Узбекистан и Казахстан обязались внедрить Зеленые полосы МДП на КПП </a:t>
            </a:r>
            <a:r>
              <a:rPr lang="ru-RU" sz="1500" dirty="0" err="1"/>
              <a:t>Яллама</a:t>
            </a:r>
            <a:r>
              <a:rPr lang="en-US" sz="1500" dirty="0"/>
              <a:t> (UZB)-</a:t>
            </a:r>
            <a:r>
              <a:rPr lang="ru-RU" sz="1500" dirty="0" err="1"/>
              <a:t>Косынбаев</a:t>
            </a:r>
            <a:r>
              <a:rPr lang="ru-RU" sz="1500" dirty="0"/>
              <a:t> </a:t>
            </a:r>
            <a:r>
              <a:rPr lang="en-US" sz="1500" dirty="0"/>
              <a:t>(KAZ)</a:t>
            </a:r>
          </a:p>
          <a:p>
            <a:pPr lvl="1"/>
            <a:endParaRPr lang="en-US" sz="1200" dirty="0"/>
          </a:p>
          <a:p>
            <a:pPr marL="0" indent="0">
              <a:buNone/>
            </a:pPr>
            <a:endParaRPr lang="en-GB" sz="1500" dirty="0"/>
          </a:p>
          <a:p>
            <a:endParaRPr lang="en-GB" sz="1000" dirty="0"/>
          </a:p>
        </p:txBody>
      </p:sp>
      <p:grpSp>
        <p:nvGrpSpPr>
          <p:cNvPr id="6" name="Group 5"/>
          <p:cNvGrpSpPr/>
          <p:nvPr/>
        </p:nvGrpSpPr>
        <p:grpSpPr>
          <a:xfrm>
            <a:off x="4500937" y="1095177"/>
            <a:ext cx="3693041" cy="3771418"/>
            <a:chOff x="3324447" y="228632"/>
            <a:chExt cx="4139609" cy="4423879"/>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338623" y="228632"/>
              <a:ext cx="4125433" cy="3145433"/>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24447" y="3381454"/>
              <a:ext cx="3419374" cy="1271057"/>
            </a:xfrm>
            <a:prstGeom prst="rect">
              <a:avLst/>
            </a:prstGeom>
          </p:spPr>
        </p:pic>
      </p:grpSp>
    </p:spTree>
    <p:extLst>
      <p:ext uri="{BB962C8B-B14F-4D97-AF65-F5344CB8AC3E}">
        <p14:creationId xmlns:p14="http://schemas.microsoft.com/office/powerpoint/2010/main" val="1497103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81A7C4-7E1F-450E-A6C8-D9A3E04602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789" y="72349"/>
            <a:ext cx="682811" cy="682811"/>
          </a:xfrm>
          <a:prstGeom prst="rect">
            <a:avLst/>
          </a:prstGeom>
        </p:spPr>
      </p:pic>
      <p:sp>
        <p:nvSpPr>
          <p:cNvPr id="3" name="Subtitle 2"/>
          <p:cNvSpPr txBox="1">
            <a:spLocks/>
          </p:cNvSpPr>
          <p:nvPr/>
        </p:nvSpPr>
        <p:spPr bwMode="auto">
          <a:xfrm>
            <a:off x="1016000" y="410052"/>
            <a:ext cx="7581900" cy="529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sz="2400" b="1" dirty="0">
                <a:solidFill>
                  <a:srgbClr val="000099"/>
                </a:solidFill>
                <a:latin typeface="Tahoma" pitchFamily="34" charset="0"/>
              </a:rPr>
              <a:t>Основные шаги в создании дорожной карты развития экономического коридора Шымкент-Ташкент-Худжанд</a:t>
            </a:r>
            <a:r>
              <a:rPr lang="en-US" sz="2400" b="1" dirty="0">
                <a:solidFill>
                  <a:srgbClr val="000099"/>
                </a:solidFill>
                <a:latin typeface="Tahoma" pitchFamily="34" charset="0"/>
              </a:rPr>
              <a:t> (</a:t>
            </a:r>
            <a:r>
              <a:rPr lang="ru-RU" sz="2400" b="1" dirty="0">
                <a:solidFill>
                  <a:srgbClr val="000099"/>
                </a:solidFill>
                <a:latin typeface="Tahoma" pitchFamily="34" charset="0"/>
              </a:rPr>
              <a:t>ЭКШТХ</a:t>
            </a:r>
            <a:r>
              <a:rPr lang="en-US" sz="2400" b="1" dirty="0">
                <a:solidFill>
                  <a:srgbClr val="000099"/>
                </a:solidFill>
                <a:latin typeface="Tahoma" pitchFamily="34" charset="0"/>
              </a:rPr>
              <a:t>)</a:t>
            </a:r>
          </a:p>
          <a:p>
            <a:pPr algn="ctr" eaLnBrk="1" hangingPunct="1"/>
            <a:endParaRPr lang="en-US" sz="2400" b="1" dirty="0">
              <a:solidFill>
                <a:srgbClr val="000099"/>
              </a:solidFill>
              <a:latin typeface="Tahoma" pitchFamily="34" charset="0"/>
            </a:endParaRPr>
          </a:p>
        </p:txBody>
      </p:sp>
      <p:sp>
        <p:nvSpPr>
          <p:cNvPr id="2" name="Rectangle 1"/>
          <p:cNvSpPr/>
          <p:nvPr/>
        </p:nvSpPr>
        <p:spPr>
          <a:xfrm>
            <a:off x="785308" y="1117974"/>
            <a:ext cx="4163763" cy="3477875"/>
          </a:xfrm>
          <a:prstGeom prst="rect">
            <a:avLst/>
          </a:prstGeom>
        </p:spPr>
        <p:txBody>
          <a:bodyPr wrap="square">
            <a:spAutoFit/>
          </a:bodyPr>
          <a:lstStyle/>
          <a:p>
            <a:pPr marL="285750" lvl="0" indent="-285750">
              <a:spcAft>
                <a:spcPts val="1200"/>
              </a:spcAft>
              <a:buFont typeface="Wingdings" panose="05000000000000000000" pitchFamily="2" charset="2"/>
              <a:buChar char="Ø"/>
            </a:pPr>
            <a:r>
              <a:rPr lang="ru-RU" dirty="0">
                <a:latin typeface="Tahoma" pitchFamily="34" charset="0"/>
                <a:ea typeface="Tahoma" pitchFamily="34" charset="0"/>
                <a:cs typeface="Tahoma" pitchFamily="34" charset="0"/>
              </a:rPr>
              <a:t>Одобрение технической помощи АБР</a:t>
            </a:r>
            <a:r>
              <a:rPr lang="en-US" dirty="0">
                <a:latin typeface="Tahoma" pitchFamily="34" charset="0"/>
                <a:ea typeface="Tahoma" pitchFamily="34" charset="0"/>
                <a:cs typeface="Tahoma" pitchFamily="34" charset="0"/>
              </a:rPr>
              <a:t> (</a:t>
            </a:r>
            <a:r>
              <a:rPr lang="ru-RU" dirty="0">
                <a:latin typeface="Tahoma" pitchFamily="34" charset="0"/>
                <a:ea typeface="Tahoma" pitchFamily="34" charset="0"/>
                <a:cs typeface="Tahoma" pitchFamily="34" charset="0"/>
              </a:rPr>
              <a:t>октябрь</a:t>
            </a:r>
            <a:r>
              <a:rPr lang="en-US">
                <a:latin typeface="Tahoma" pitchFamily="34" charset="0"/>
                <a:ea typeface="Tahoma" pitchFamily="34" charset="0"/>
                <a:cs typeface="Tahoma" pitchFamily="34" charset="0"/>
              </a:rPr>
              <a:t> 2018</a:t>
            </a:r>
            <a:r>
              <a:rPr lang="en-US" dirty="0">
                <a:latin typeface="Tahoma" pitchFamily="34" charset="0"/>
                <a:ea typeface="Tahoma" pitchFamily="34" charset="0"/>
                <a:cs typeface="Tahoma" pitchFamily="34" charset="0"/>
              </a:rPr>
              <a:t>)</a:t>
            </a:r>
          </a:p>
          <a:p>
            <a:pPr marL="285750" lvl="0" indent="-285750">
              <a:spcAft>
                <a:spcPts val="1200"/>
              </a:spcAft>
              <a:buFont typeface="Wingdings" panose="05000000000000000000" pitchFamily="2" charset="2"/>
              <a:buChar char="Ø"/>
            </a:pPr>
            <a:r>
              <a:rPr lang="ru-RU" dirty="0">
                <a:latin typeface="Tahoma" pitchFamily="34" charset="0"/>
                <a:ea typeface="Tahoma" pitchFamily="34" charset="0"/>
                <a:cs typeface="Tahoma" pitchFamily="34" charset="0"/>
              </a:rPr>
              <a:t>Вводный семинар и первая фаза полевых работ</a:t>
            </a:r>
            <a:r>
              <a:rPr lang="en-US" dirty="0">
                <a:latin typeface="Tahoma" pitchFamily="34" charset="0"/>
                <a:ea typeface="Tahoma" pitchFamily="34" charset="0"/>
                <a:cs typeface="Tahoma" pitchFamily="34" charset="0"/>
              </a:rPr>
              <a:t> (</a:t>
            </a:r>
            <a:r>
              <a:rPr lang="ru-RU" dirty="0">
                <a:latin typeface="Tahoma" pitchFamily="34" charset="0"/>
                <a:ea typeface="Tahoma" pitchFamily="34" charset="0"/>
                <a:cs typeface="Tahoma" pitchFamily="34" charset="0"/>
              </a:rPr>
              <a:t>май </a:t>
            </a:r>
            <a:r>
              <a:rPr lang="en-US" dirty="0">
                <a:latin typeface="Tahoma" pitchFamily="34" charset="0"/>
                <a:ea typeface="Tahoma" pitchFamily="34" charset="0"/>
                <a:cs typeface="Tahoma" pitchFamily="34" charset="0"/>
              </a:rPr>
              <a:t>2019)</a:t>
            </a:r>
          </a:p>
          <a:p>
            <a:pPr marL="285750" lvl="0" indent="-285750">
              <a:spcAft>
                <a:spcPts val="1200"/>
              </a:spcAft>
              <a:buFont typeface="Wingdings" panose="05000000000000000000" pitchFamily="2" charset="2"/>
              <a:buChar char="Ø"/>
            </a:pPr>
            <a:r>
              <a:rPr lang="ru-RU" dirty="0">
                <a:latin typeface="Tahoma" pitchFamily="34" charset="0"/>
                <a:ea typeface="Tahoma" pitchFamily="34" charset="0"/>
                <a:cs typeface="Tahoma" pitchFamily="34" charset="0"/>
              </a:rPr>
              <a:t>Вторая фаза полевых работ</a:t>
            </a:r>
            <a:r>
              <a:rPr lang="en-US" dirty="0">
                <a:latin typeface="Tahoma" pitchFamily="34" charset="0"/>
                <a:ea typeface="Tahoma" pitchFamily="34" charset="0"/>
                <a:cs typeface="Tahoma" pitchFamily="34" charset="0"/>
              </a:rPr>
              <a:t> (</a:t>
            </a:r>
            <a:r>
              <a:rPr lang="ru-RU" dirty="0">
                <a:latin typeface="Tahoma" pitchFamily="34" charset="0"/>
                <a:ea typeface="Tahoma" pitchFamily="34" charset="0"/>
                <a:cs typeface="Tahoma" pitchFamily="34" charset="0"/>
              </a:rPr>
              <a:t>июль</a:t>
            </a:r>
            <a:r>
              <a:rPr lang="en-US" dirty="0">
                <a:latin typeface="Tahoma" pitchFamily="34" charset="0"/>
                <a:ea typeface="Tahoma" pitchFamily="34" charset="0"/>
                <a:cs typeface="Tahoma" pitchFamily="34" charset="0"/>
              </a:rPr>
              <a:t>-</a:t>
            </a:r>
            <a:r>
              <a:rPr lang="ru-RU" dirty="0">
                <a:latin typeface="Tahoma" pitchFamily="34" charset="0"/>
                <a:ea typeface="Tahoma" pitchFamily="34" charset="0"/>
                <a:cs typeface="Tahoma" pitchFamily="34" charset="0"/>
              </a:rPr>
              <a:t>сентябрь </a:t>
            </a:r>
            <a:r>
              <a:rPr lang="en-US" dirty="0">
                <a:latin typeface="Tahoma" pitchFamily="34" charset="0"/>
                <a:ea typeface="Tahoma" pitchFamily="34" charset="0"/>
                <a:cs typeface="Tahoma" pitchFamily="34" charset="0"/>
              </a:rPr>
              <a:t>2019)</a:t>
            </a:r>
          </a:p>
          <a:p>
            <a:pPr marL="285750" lvl="0" indent="-285750">
              <a:spcAft>
                <a:spcPts val="1200"/>
              </a:spcAft>
              <a:buFont typeface="Wingdings" panose="05000000000000000000" pitchFamily="2" charset="2"/>
              <a:buChar char="Ø"/>
            </a:pPr>
            <a:r>
              <a:rPr lang="ru-RU" dirty="0">
                <a:latin typeface="Tahoma" pitchFamily="34" charset="0"/>
                <a:ea typeface="Tahoma" pitchFamily="34" charset="0"/>
                <a:cs typeface="Tahoma" pitchFamily="34" charset="0"/>
              </a:rPr>
              <a:t>Первый региональный семинар</a:t>
            </a:r>
            <a:r>
              <a:rPr lang="en-US" dirty="0">
                <a:latin typeface="Tahoma" pitchFamily="34" charset="0"/>
                <a:ea typeface="Tahoma" pitchFamily="34" charset="0"/>
                <a:cs typeface="Tahoma" pitchFamily="34" charset="0"/>
              </a:rPr>
              <a:t> (</a:t>
            </a:r>
            <a:r>
              <a:rPr lang="ru-RU" dirty="0">
                <a:latin typeface="Tahoma" pitchFamily="34" charset="0"/>
                <a:ea typeface="Tahoma" pitchFamily="34" charset="0"/>
                <a:cs typeface="Tahoma" pitchFamily="34" charset="0"/>
              </a:rPr>
              <a:t>декабрь</a:t>
            </a:r>
            <a:r>
              <a:rPr lang="en-US" dirty="0">
                <a:latin typeface="Tahoma" pitchFamily="34" charset="0"/>
                <a:ea typeface="Tahoma" pitchFamily="34" charset="0"/>
                <a:cs typeface="Tahoma" pitchFamily="34" charset="0"/>
              </a:rPr>
              <a:t> 2019</a:t>
            </a:r>
            <a:r>
              <a:rPr lang="ru-RU" dirty="0">
                <a:latin typeface="Tahoma" pitchFamily="34" charset="0"/>
                <a:ea typeface="Tahoma" pitchFamily="34" charset="0"/>
                <a:cs typeface="Tahoma" pitchFamily="34" charset="0"/>
              </a:rPr>
              <a:t>)</a:t>
            </a:r>
            <a:endParaRPr lang="en-US" dirty="0">
              <a:latin typeface="Tahoma" pitchFamily="34" charset="0"/>
              <a:ea typeface="Tahoma" pitchFamily="34" charset="0"/>
              <a:cs typeface="Tahoma" pitchFamily="34" charset="0"/>
            </a:endParaRPr>
          </a:p>
          <a:p>
            <a:pPr marL="285750" lvl="0" indent="-285750">
              <a:spcAft>
                <a:spcPts val="1200"/>
              </a:spcAft>
              <a:buFont typeface="Wingdings" panose="05000000000000000000" pitchFamily="2" charset="2"/>
              <a:buChar char="Ø"/>
            </a:pPr>
            <a:r>
              <a:rPr lang="ru-RU" dirty="0">
                <a:latin typeface="Tahoma" pitchFamily="34" charset="0"/>
                <a:ea typeface="Tahoma" pitchFamily="34" charset="0"/>
                <a:cs typeface="Tahoma" pitchFamily="34" charset="0"/>
              </a:rPr>
              <a:t>Второй региональный семинар</a:t>
            </a:r>
            <a:r>
              <a:rPr lang="en-US" dirty="0">
                <a:latin typeface="Tahoma" pitchFamily="34" charset="0"/>
                <a:ea typeface="Tahoma" pitchFamily="34" charset="0"/>
                <a:cs typeface="Tahoma" pitchFamily="34" charset="0"/>
              </a:rPr>
              <a:t> (</a:t>
            </a:r>
            <a:r>
              <a:rPr lang="ru-RU" dirty="0">
                <a:latin typeface="Tahoma" pitchFamily="34" charset="0"/>
                <a:ea typeface="Tahoma" pitchFamily="34" charset="0"/>
                <a:cs typeface="Tahoma" pitchFamily="34" charset="0"/>
              </a:rPr>
              <a:t>август</a:t>
            </a:r>
            <a:r>
              <a:rPr lang="en-US" dirty="0">
                <a:latin typeface="Tahoma" pitchFamily="34" charset="0"/>
                <a:ea typeface="Tahoma" pitchFamily="34" charset="0"/>
                <a:cs typeface="Tahoma" pitchFamily="34" charset="0"/>
              </a:rPr>
              <a:t> 2020)</a:t>
            </a:r>
          </a:p>
        </p:txBody>
      </p:sp>
      <p:pic>
        <p:nvPicPr>
          <p:cNvPr id="8" name="Picture 7">
            <a:extLst>
              <a:ext uri="{FF2B5EF4-FFF2-40B4-BE49-F238E27FC236}">
                <a16:creationId xmlns:a16="http://schemas.microsoft.com/office/drawing/2014/main" id="{1FCC2F5E-F4D4-4064-8DCA-BAAF97FECA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71328" y="1058707"/>
            <a:ext cx="3248205" cy="3860801"/>
          </a:xfrm>
          <a:prstGeom prst="rect">
            <a:avLst/>
          </a:prstGeom>
        </p:spPr>
      </p:pic>
    </p:spTree>
    <p:extLst>
      <p:ext uri="{BB962C8B-B14F-4D97-AF65-F5344CB8AC3E}">
        <p14:creationId xmlns:p14="http://schemas.microsoft.com/office/powerpoint/2010/main" val="29007292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4776F23-7356-2547-8A9A-49E3D7E92378}"/>
              </a:ext>
            </a:extLst>
          </p:cNvPr>
          <p:cNvSpPr>
            <a:spLocks noGrp="1"/>
          </p:cNvSpPr>
          <p:nvPr>
            <p:ph type="body" sz="quarter" idx="15"/>
          </p:nvPr>
        </p:nvSpPr>
        <p:spPr>
          <a:xfrm>
            <a:off x="588116" y="2818180"/>
            <a:ext cx="7437444" cy="1894388"/>
          </a:xfrm>
        </p:spPr>
        <p:txBody>
          <a:bodyPr/>
          <a:lstStyle/>
          <a:p>
            <a:pPr lvl="0"/>
            <a:r>
              <a:rPr lang="fr-CH" sz="1200" dirty="0"/>
              <a:t>«Business Connections»</a:t>
            </a:r>
            <a:r>
              <a:rPr lang="ru-RU" sz="1200" dirty="0"/>
              <a:t> для преодоления актуальных проблем</a:t>
            </a:r>
            <a:r>
              <a:rPr lang="en-GB" sz="1200" dirty="0"/>
              <a:t>:</a:t>
            </a:r>
          </a:p>
          <a:p>
            <a:pPr marL="257175" indent="-257175">
              <a:buFont typeface="Arial" panose="020B0604020202020204" pitchFamily="34" charset="0"/>
              <a:buChar char="•"/>
            </a:pPr>
            <a:r>
              <a:rPr lang="ru-RU" sz="1200" dirty="0"/>
              <a:t>Вызов мерам, связанным с </a:t>
            </a:r>
            <a:r>
              <a:rPr lang="en-GB" sz="1200" dirty="0"/>
              <a:t>COVID-19</a:t>
            </a:r>
            <a:r>
              <a:rPr lang="ru-RU" sz="1200" dirty="0"/>
              <a:t>;</a:t>
            </a:r>
            <a:endParaRPr lang="en-GB" sz="1200" dirty="0"/>
          </a:p>
          <a:p>
            <a:pPr marL="257175" indent="-257175">
              <a:buFont typeface="Arial" panose="020B0604020202020204" pitchFamily="34" charset="0"/>
              <a:buChar char="•"/>
            </a:pPr>
            <a:r>
              <a:rPr lang="ru-RU" sz="1200" dirty="0"/>
              <a:t>Необходимость поддержания работы цепочки поставок;</a:t>
            </a:r>
            <a:endParaRPr lang="en-GB" sz="1200" dirty="0"/>
          </a:p>
          <a:p>
            <a:pPr marL="257175" indent="-257175">
              <a:buFont typeface="Arial" panose="020B0604020202020204" pitchFamily="34" charset="0"/>
              <a:buChar char="•"/>
            </a:pPr>
            <a:r>
              <a:rPr lang="ru-RU" sz="1200" dirty="0"/>
              <a:t>Модуль создан на основе существующей платформы </a:t>
            </a:r>
            <a:r>
              <a:rPr lang="en-GB" sz="1200" dirty="0"/>
              <a:t>IRU </a:t>
            </a:r>
            <a:r>
              <a:rPr lang="ru-RU" sz="1200" dirty="0"/>
              <a:t>для транспортных перевозчиков,</a:t>
            </a:r>
          </a:p>
          <a:p>
            <a:pPr marL="857250" lvl="1"/>
            <a:r>
              <a:rPr lang="ru-RU" sz="1200" dirty="0"/>
              <a:t>Выбор соответствующих транспортных операторов (держателей МДП) и организация транспорта в соответствии с потребностями;</a:t>
            </a:r>
          </a:p>
          <a:p>
            <a:pPr marL="857250" lvl="1"/>
            <a:r>
              <a:rPr lang="ru-RU" sz="1200" dirty="0"/>
              <a:t>Возможность установления связи между держателями МДП, другими перевозчиками, экспедиторами, экспортерами, грузоотправителями, складами, таможенными брокерами.</a:t>
            </a:r>
          </a:p>
        </p:txBody>
      </p:sp>
      <p:sp>
        <p:nvSpPr>
          <p:cNvPr id="13" name="Picture Placeholder 12"/>
          <p:cNvSpPr>
            <a:spLocks noGrp="1"/>
          </p:cNvSpPr>
          <p:nvPr>
            <p:ph type="pic" sz="quarter" idx="13"/>
          </p:nvPr>
        </p:nvSpPr>
        <p:spPr/>
      </p:sp>
      <p:pic>
        <p:nvPicPr>
          <p:cNvPr id="20" name="Picture Placeholder 6"/>
          <p:cNvPicPr>
            <a:picLocks noChangeAspect="1"/>
          </p:cNvPicPr>
          <p:nvPr/>
        </p:nvPicPr>
        <p:blipFill>
          <a:blip r:embed="rId3" cstate="email">
            <a:extLst>
              <a:ext uri="{28A0092B-C50C-407E-A947-70E740481C1C}">
                <a14:useLocalDpi xmlns:a14="http://schemas.microsoft.com/office/drawing/2010/main"/>
              </a:ext>
            </a:extLst>
          </a:blip>
          <a:srcRect t="31748" b="31748"/>
          <a:stretch>
            <a:fillRect/>
          </a:stretch>
        </p:blipFill>
        <p:spPr>
          <a:xfrm>
            <a:off x="0" y="-2744"/>
            <a:ext cx="9144000" cy="1877204"/>
          </a:xfrm>
          <a:prstGeom prst="rect">
            <a:avLst/>
          </a:prstGeom>
          <a:solidFill>
            <a:schemeClr val="bg2"/>
          </a:solidFill>
        </p:spPr>
      </p:pic>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175846"/>
            <a:ext cx="9759460" cy="2344802"/>
          </a:xfrm>
          <a:prstGeom prst="rect">
            <a:avLst/>
          </a:prstGeom>
        </p:spPr>
      </p:pic>
      <p:sp>
        <p:nvSpPr>
          <p:cNvPr id="4" name="Text Placeholder 3">
            <a:extLst>
              <a:ext uri="{FF2B5EF4-FFF2-40B4-BE49-F238E27FC236}">
                <a16:creationId xmlns:a16="http://schemas.microsoft.com/office/drawing/2014/main" id="{536AD312-A3CA-C846-AB45-A7F7DDAA5F9E}"/>
              </a:ext>
            </a:extLst>
          </p:cNvPr>
          <p:cNvSpPr>
            <a:spLocks noGrp="1"/>
          </p:cNvSpPr>
          <p:nvPr>
            <p:ph type="body" sz="quarter" idx="14"/>
          </p:nvPr>
        </p:nvSpPr>
        <p:spPr>
          <a:xfrm>
            <a:off x="0" y="2158510"/>
            <a:ext cx="5848896" cy="322002"/>
          </a:xfrm>
        </p:spPr>
        <p:txBody>
          <a:bodyPr/>
          <a:lstStyle/>
          <a:p>
            <a:r>
              <a:rPr lang="en-GB" sz="1800" dirty="0"/>
              <a:t> </a:t>
            </a:r>
            <a:r>
              <a:rPr lang="ru-RU" sz="1800" dirty="0"/>
              <a:t>для более эффективных решений в области транспорта</a:t>
            </a:r>
            <a:endParaRPr lang="en-GB" sz="1800" dirty="0"/>
          </a:p>
        </p:txBody>
      </p:sp>
      <p:sp>
        <p:nvSpPr>
          <p:cNvPr id="3" name="Title 2">
            <a:extLst>
              <a:ext uri="{FF2B5EF4-FFF2-40B4-BE49-F238E27FC236}">
                <a16:creationId xmlns:a16="http://schemas.microsoft.com/office/drawing/2014/main" id="{580C9024-F4A5-3C46-A7AE-56B947C7EC86}"/>
              </a:ext>
            </a:extLst>
          </p:cNvPr>
          <p:cNvSpPr>
            <a:spLocks noGrp="1"/>
          </p:cNvSpPr>
          <p:nvPr>
            <p:ph type="title"/>
          </p:nvPr>
        </p:nvSpPr>
        <p:spPr>
          <a:xfrm>
            <a:off x="-1" y="1792868"/>
            <a:ext cx="4412994" cy="394705"/>
          </a:xfrm>
          <a:solidFill>
            <a:srgbClr val="0C95C6">
              <a:alpha val="91765"/>
            </a:srgbClr>
          </a:solidFill>
        </p:spPr>
        <p:txBody>
          <a:bodyPr/>
          <a:lstStyle/>
          <a:p>
            <a:pPr>
              <a:tabLst>
                <a:tab pos="64294" algn="l"/>
              </a:tabLst>
            </a:pPr>
            <a:r>
              <a:rPr lang="ru-RU" sz="1800" dirty="0"/>
              <a:t>Объединение участников частного сектора</a:t>
            </a:r>
            <a:endParaRPr lang="en-GB" sz="1800" b="1" dirty="0"/>
          </a:p>
        </p:txBody>
      </p:sp>
    </p:spTree>
    <p:extLst>
      <p:ext uri="{BB962C8B-B14F-4D97-AF65-F5344CB8AC3E}">
        <p14:creationId xmlns:p14="http://schemas.microsoft.com/office/powerpoint/2010/main" val="22979462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4776F23-7356-2547-8A9A-49E3D7E92378}"/>
              </a:ext>
            </a:extLst>
          </p:cNvPr>
          <p:cNvSpPr>
            <a:spLocks noGrp="1"/>
          </p:cNvSpPr>
          <p:nvPr>
            <p:ph type="body" sz="quarter" idx="15"/>
          </p:nvPr>
        </p:nvSpPr>
        <p:spPr>
          <a:xfrm>
            <a:off x="514067" y="2405090"/>
            <a:ext cx="7871650" cy="2536352"/>
          </a:xfrm>
        </p:spPr>
        <p:txBody>
          <a:bodyPr/>
          <a:lstStyle/>
          <a:p>
            <a:pPr lvl="0"/>
            <a:r>
              <a:rPr lang="ru-RU" sz="975" b="1" dirty="0"/>
              <a:t>Для транспортных перевозчиков МДП</a:t>
            </a:r>
            <a:r>
              <a:rPr lang="en-GB" sz="975" b="1" dirty="0"/>
              <a:t>:</a:t>
            </a:r>
            <a:endParaRPr lang="en-GB" sz="975" dirty="0"/>
          </a:p>
          <a:p>
            <a:pPr marL="257175" indent="-257175">
              <a:buFont typeface="Arial" panose="020B0604020202020204" pitchFamily="34" charset="0"/>
              <a:buChar char="•"/>
            </a:pPr>
            <a:r>
              <a:rPr lang="ru-RU" sz="975" dirty="0"/>
              <a:t>Больше бизнес-возможностей для перевозчиков МДП, благодаря большей представленности, обеспечиваемой им через </a:t>
            </a:r>
            <a:r>
              <a:rPr lang="en-GB" sz="975" dirty="0"/>
              <a:t>TIR</a:t>
            </a:r>
            <a:r>
              <a:rPr lang="ru-RU" sz="975" dirty="0"/>
              <a:t>-</a:t>
            </a:r>
            <a:r>
              <a:rPr lang="en-GB" sz="975" dirty="0"/>
              <a:t>EPD</a:t>
            </a:r>
            <a:r>
              <a:rPr lang="ru-RU" sz="975" dirty="0"/>
              <a:t>;</a:t>
            </a:r>
            <a:endParaRPr lang="en-GB" sz="975" dirty="0"/>
          </a:p>
          <a:p>
            <a:pPr marL="257175" indent="-257175">
              <a:buFont typeface="Arial" panose="020B0604020202020204" pitchFamily="34" charset="0"/>
              <a:buChar char="•"/>
            </a:pPr>
            <a:r>
              <a:rPr lang="ru-RU" sz="975" dirty="0"/>
              <a:t>Возможность сотрудничать с другими перевозчиками МДП, для преодоления различных ограничений, в том числе, связанных с </a:t>
            </a:r>
            <a:r>
              <a:rPr lang="en-GB" sz="975" dirty="0"/>
              <a:t>COVID</a:t>
            </a:r>
            <a:r>
              <a:rPr lang="ru-RU" sz="975" dirty="0"/>
              <a:t>-19.</a:t>
            </a:r>
            <a:endParaRPr lang="en-GB" sz="975" dirty="0"/>
          </a:p>
          <a:p>
            <a:pPr marL="257175" indent="-257175">
              <a:buFont typeface="Arial" panose="020B0604020202020204" pitchFamily="34" charset="0"/>
              <a:buChar char="•"/>
            </a:pPr>
            <a:endParaRPr lang="fr-CH" sz="450" dirty="0"/>
          </a:p>
          <a:p>
            <a:r>
              <a:rPr lang="ru-RU" sz="975" b="1" dirty="0"/>
              <a:t>Для логистических операторов</a:t>
            </a:r>
            <a:r>
              <a:rPr lang="en-GB" sz="975" b="1" dirty="0"/>
              <a:t>:</a:t>
            </a:r>
            <a:endParaRPr lang="en-GB" sz="975" dirty="0"/>
          </a:p>
          <a:p>
            <a:pPr marL="257175" indent="-257175">
              <a:buFont typeface="Arial" panose="020B0604020202020204" pitchFamily="34" charset="0"/>
              <a:buChar char="•"/>
            </a:pPr>
            <a:r>
              <a:rPr lang="ru-RU" sz="975" dirty="0"/>
              <a:t>Возможность напрямую связаться с перевозчиками МДП;</a:t>
            </a:r>
            <a:endParaRPr lang="en-GB" sz="975" dirty="0"/>
          </a:p>
          <a:p>
            <a:pPr marL="257175" indent="-257175">
              <a:buFont typeface="Arial" panose="020B0604020202020204" pitchFamily="34" charset="0"/>
              <a:buChar char="•"/>
            </a:pPr>
            <a:r>
              <a:rPr lang="ru-RU" sz="975" dirty="0"/>
              <a:t>Упрощенная организация «сложных» перевозок от двери до двери, например, из Китая в Европу, а также </a:t>
            </a:r>
            <a:r>
              <a:rPr lang="ru-RU" sz="975" dirty="0" err="1"/>
              <a:t>интермодальных</a:t>
            </a:r>
            <a:r>
              <a:rPr lang="ru-RU" sz="975" dirty="0"/>
              <a:t> перевозок, с возможностью для всех участвующих сторон быть на связи и направлять таможенные декларации через </a:t>
            </a:r>
            <a:r>
              <a:rPr lang="en-GB" sz="975" dirty="0"/>
              <a:t>TIR</a:t>
            </a:r>
            <a:r>
              <a:rPr lang="ru-RU" sz="975" dirty="0"/>
              <a:t>-</a:t>
            </a:r>
            <a:r>
              <a:rPr lang="en-GB" sz="975" dirty="0"/>
              <a:t>EPD</a:t>
            </a:r>
            <a:r>
              <a:rPr lang="ru-RU" sz="975" dirty="0"/>
              <a:t>;</a:t>
            </a:r>
            <a:endParaRPr lang="fr-CH" sz="975" dirty="0"/>
          </a:p>
          <a:p>
            <a:pPr marL="257175" indent="-257175">
              <a:buFont typeface="Arial" panose="020B0604020202020204" pitchFamily="34" charset="0"/>
              <a:buChar char="•"/>
            </a:pPr>
            <a:r>
              <a:rPr lang="ru-RU" sz="975" dirty="0"/>
              <a:t>Упрощенная организация транспортных перевозок консолидированного груза.</a:t>
            </a:r>
            <a:endParaRPr lang="en-GB" sz="975" dirty="0"/>
          </a:p>
          <a:p>
            <a:endParaRPr lang="en-GB" sz="450" dirty="0"/>
          </a:p>
          <a:p>
            <a:r>
              <a:rPr lang="ru-RU" sz="975" b="1" dirty="0"/>
              <a:t>Модуль </a:t>
            </a:r>
            <a:r>
              <a:rPr lang="en-GB" sz="975" b="1" dirty="0"/>
              <a:t>«Business Connections» </a:t>
            </a:r>
            <a:r>
              <a:rPr lang="ru-RU" sz="975" b="1" dirty="0"/>
              <a:t>обеспечивает связь между всеми доверенными сторонами вдоль логистической цепочки</a:t>
            </a:r>
            <a:r>
              <a:rPr lang="en-GB" sz="975" b="1" dirty="0"/>
              <a:t>. </a:t>
            </a:r>
          </a:p>
        </p:txBody>
      </p:sp>
      <p:sp>
        <p:nvSpPr>
          <p:cNvPr id="4" name="Text Placeholder 3">
            <a:extLst>
              <a:ext uri="{FF2B5EF4-FFF2-40B4-BE49-F238E27FC236}">
                <a16:creationId xmlns:a16="http://schemas.microsoft.com/office/drawing/2014/main" id="{536AD312-A3CA-C846-AB45-A7F7DDAA5F9E}"/>
              </a:ext>
            </a:extLst>
          </p:cNvPr>
          <p:cNvSpPr>
            <a:spLocks noGrp="1"/>
          </p:cNvSpPr>
          <p:nvPr>
            <p:ph type="body" sz="quarter" idx="14"/>
          </p:nvPr>
        </p:nvSpPr>
        <p:spPr>
          <a:xfrm>
            <a:off x="-1" y="1868308"/>
            <a:ext cx="3071469" cy="363552"/>
          </a:xfrm>
        </p:spPr>
        <p:txBody>
          <a:bodyPr/>
          <a:lstStyle/>
          <a:p>
            <a:r>
              <a:rPr lang="ru-RU" sz="2100" b="1" dirty="0"/>
              <a:t>«</a:t>
            </a:r>
            <a:r>
              <a:rPr lang="fr-CH" sz="2100" b="1" dirty="0"/>
              <a:t>Business Connections</a:t>
            </a:r>
            <a:r>
              <a:rPr lang="ru-RU" sz="2100" b="1" dirty="0"/>
              <a:t>» </a:t>
            </a:r>
            <a:endParaRPr lang="en-GB" sz="2100" dirty="0"/>
          </a:p>
        </p:txBody>
      </p:sp>
      <p:pic>
        <p:nvPicPr>
          <p:cNvPr id="8" name="Picture Placeholder 6"/>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t="31748" b="31748"/>
          <a:stretch>
            <a:fillRect/>
          </a:stretch>
        </p:blipFill>
        <p:spPr/>
      </p:pic>
      <p:sp>
        <p:nvSpPr>
          <p:cNvPr id="3" name="Title 2">
            <a:extLst>
              <a:ext uri="{FF2B5EF4-FFF2-40B4-BE49-F238E27FC236}">
                <a16:creationId xmlns:a16="http://schemas.microsoft.com/office/drawing/2014/main" id="{580C9024-F4A5-3C46-A7AE-56B947C7EC86}"/>
              </a:ext>
            </a:extLst>
          </p:cNvPr>
          <p:cNvSpPr>
            <a:spLocks noGrp="1"/>
          </p:cNvSpPr>
          <p:nvPr>
            <p:ph type="title"/>
          </p:nvPr>
        </p:nvSpPr>
        <p:spPr>
          <a:xfrm>
            <a:off x="-1" y="1459278"/>
            <a:ext cx="1963798" cy="436255"/>
          </a:xfrm>
        </p:spPr>
        <p:txBody>
          <a:bodyPr/>
          <a:lstStyle/>
          <a:p>
            <a:pPr>
              <a:tabLst>
                <a:tab pos="64294" algn="l"/>
              </a:tabLst>
            </a:pPr>
            <a:r>
              <a:rPr lang="fr-CH" sz="2100" b="1" dirty="0"/>
              <a:t> </a:t>
            </a:r>
            <a:r>
              <a:rPr lang="ru-RU" sz="2100" b="1" dirty="0"/>
              <a:t>Преимущества</a:t>
            </a:r>
            <a:r>
              <a:rPr lang="fr-CH" sz="2100" b="1" dirty="0"/>
              <a:t> </a:t>
            </a:r>
            <a:endParaRPr lang="en-GB" sz="2100" b="1" dirty="0"/>
          </a:p>
        </p:txBody>
      </p:sp>
    </p:spTree>
    <p:extLst>
      <p:ext uri="{BB962C8B-B14F-4D97-AF65-F5344CB8AC3E}">
        <p14:creationId xmlns:p14="http://schemas.microsoft.com/office/powerpoint/2010/main" val="41252156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0"/>
            <a:ext cx="9144000" cy="2074985"/>
          </a:xfrm>
          <a:prstGeom prst="rect">
            <a:avLst/>
          </a:prstGeom>
        </p:spPr>
      </p:pic>
      <p:sp>
        <p:nvSpPr>
          <p:cNvPr id="3" name="Text Placeholder 2"/>
          <p:cNvSpPr>
            <a:spLocks noGrp="1"/>
          </p:cNvSpPr>
          <p:nvPr>
            <p:ph type="body" sz="quarter" idx="10"/>
          </p:nvPr>
        </p:nvSpPr>
        <p:spPr>
          <a:xfrm>
            <a:off x="747346" y="2935465"/>
            <a:ext cx="7447085" cy="1592574"/>
          </a:xfrm>
        </p:spPr>
        <p:txBody>
          <a:bodyPr/>
          <a:lstStyle/>
          <a:p>
            <a:r>
              <a:rPr lang="ru-RU" sz="1500" dirty="0"/>
              <a:t>IRU призывает страны коридора STKEC внедрить зеленые полосы МДП</a:t>
            </a:r>
          </a:p>
          <a:p>
            <a:pPr marL="0" indent="0">
              <a:buNone/>
            </a:pPr>
            <a:endParaRPr lang="en-US" sz="1500" dirty="0"/>
          </a:p>
          <a:p>
            <a:r>
              <a:rPr lang="en-US" sz="1500" dirty="0"/>
              <a:t>IRU </a:t>
            </a:r>
            <a:r>
              <a:rPr lang="ru-RU" sz="1500" dirty="0"/>
              <a:t>предлагает свои решения для лучшего взаимодействия всех участников и ускорения </a:t>
            </a:r>
            <a:r>
              <a:rPr lang="ru-RU" sz="1500" dirty="0" err="1"/>
              <a:t>цифровизации</a:t>
            </a:r>
            <a:r>
              <a:rPr lang="ru-RU" sz="1500" dirty="0"/>
              <a:t> коридора в рамках отношений </a:t>
            </a:r>
            <a:r>
              <a:rPr lang="en-US" sz="1500" dirty="0"/>
              <a:t>B2C/C2B </a:t>
            </a:r>
            <a:r>
              <a:rPr lang="ru-RU" sz="1500" dirty="0"/>
              <a:t>и</a:t>
            </a:r>
            <a:r>
              <a:rPr lang="en-US" sz="1500" dirty="0"/>
              <a:t> B2B</a:t>
            </a:r>
            <a:r>
              <a:rPr lang="ru-RU" sz="1500" dirty="0"/>
              <a:t>.</a:t>
            </a:r>
            <a:endParaRPr lang="en-GB" sz="1500" dirty="0"/>
          </a:p>
        </p:txBody>
      </p:sp>
      <p:sp>
        <p:nvSpPr>
          <p:cNvPr id="6" name="Title 1"/>
          <p:cNvSpPr txBox="1">
            <a:spLocks/>
          </p:cNvSpPr>
          <p:nvPr/>
        </p:nvSpPr>
        <p:spPr>
          <a:xfrm>
            <a:off x="1" y="2071985"/>
            <a:ext cx="1462284" cy="441454"/>
          </a:xfrm>
          <a:prstGeom prst="rect">
            <a:avLst/>
          </a:prstGeom>
          <a:solidFill>
            <a:srgbClr val="0C95C6"/>
          </a:solidFill>
        </p:spPr>
        <p:txBody>
          <a:bodyPr/>
          <a:lstStyle>
            <a:lvl1pPr algn="l" defTabSz="914400" rtl="0" eaLnBrk="1" latinLnBrk="0" hangingPunct="1">
              <a:lnSpc>
                <a:spcPct val="90000"/>
              </a:lnSpc>
              <a:spcBef>
                <a:spcPct val="0"/>
              </a:spcBef>
              <a:buNone/>
              <a:defRPr sz="4400" kern="1200">
                <a:solidFill>
                  <a:schemeClr val="tx1"/>
                </a:solidFill>
                <a:latin typeface="Corbel" panose="020B0503020204020204" pitchFamily="34" charset="0"/>
                <a:ea typeface="+mj-ea"/>
                <a:cs typeface="+mj-cs"/>
              </a:defRPr>
            </a:lvl1pPr>
          </a:lstStyle>
          <a:p>
            <a:r>
              <a:rPr lang="fr-CH" sz="2400" dirty="0">
                <a:solidFill>
                  <a:schemeClr val="bg1"/>
                </a:solidFill>
              </a:rPr>
              <a:t>  </a:t>
            </a:r>
            <a:r>
              <a:rPr lang="ru-RU" sz="2400" dirty="0">
                <a:solidFill>
                  <a:schemeClr val="bg1"/>
                </a:solidFill>
              </a:rPr>
              <a:t>В итоге</a:t>
            </a:r>
            <a:r>
              <a:rPr lang="fr-CH" sz="2400" dirty="0">
                <a:solidFill>
                  <a:schemeClr val="bg1"/>
                </a:solidFill>
              </a:rPr>
              <a:t>   </a:t>
            </a:r>
            <a:endParaRPr lang="en-GB" sz="2400" dirty="0"/>
          </a:p>
        </p:txBody>
      </p:sp>
    </p:spTree>
    <p:extLst>
      <p:ext uri="{BB962C8B-B14F-4D97-AF65-F5344CB8AC3E}">
        <p14:creationId xmlns:p14="http://schemas.microsoft.com/office/powerpoint/2010/main" val="7135515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82440164-187D-8448-9ED7-65229BB48413}"/>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5" name="Rectangle 4">
            <a:extLst>
              <a:ext uri="{FF2B5EF4-FFF2-40B4-BE49-F238E27FC236}">
                <a16:creationId xmlns:a16="http://schemas.microsoft.com/office/drawing/2014/main" id="{4F0A1558-3CBF-3249-908A-B3AC044470D4}"/>
              </a:ext>
            </a:extLst>
          </p:cNvPr>
          <p:cNvSpPr/>
          <p:nvPr/>
        </p:nvSpPr>
        <p:spPr>
          <a:xfrm>
            <a:off x="0" y="3944542"/>
            <a:ext cx="9144000" cy="1198958"/>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0" name="Group 29">
            <a:extLst>
              <a:ext uri="{FF2B5EF4-FFF2-40B4-BE49-F238E27FC236}">
                <a16:creationId xmlns:a16="http://schemas.microsoft.com/office/drawing/2014/main" id="{517A8313-102C-8441-9290-2AD6CD7927C7}"/>
              </a:ext>
            </a:extLst>
          </p:cNvPr>
          <p:cNvGrpSpPr/>
          <p:nvPr/>
        </p:nvGrpSpPr>
        <p:grpSpPr>
          <a:xfrm>
            <a:off x="588523" y="3380361"/>
            <a:ext cx="1128409" cy="1128409"/>
            <a:chOff x="784697" y="4507148"/>
            <a:chExt cx="1504545" cy="1504545"/>
          </a:xfrm>
        </p:grpSpPr>
        <p:sp>
          <p:nvSpPr>
            <p:cNvPr id="7" name="Rectangle 6">
              <a:extLst>
                <a:ext uri="{FF2B5EF4-FFF2-40B4-BE49-F238E27FC236}">
                  <a16:creationId xmlns:a16="http://schemas.microsoft.com/office/drawing/2014/main" id="{3441C00F-B19C-0C4A-A40A-370876A449FF}"/>
                </a:ext>
              </a:extLst>
            </p:cNvPr>
            <p:cNvSpPr/>
            <p:nvPr userDrawn="1"/>
          </p:nvSpPr>
          <p:spPr>
            <a:xfrm>
              <a:off x="784697" y="4507148"/>
              <a:ext cx="1504545" cy="1504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9" name="Group 8">
              <a:extLst>
                <a:ext uri="{FF2B5EF4-FFF2-40B4-BE49-F238E27FC236}">
                  <a16:creationId xmlns:a16="http://schemas.microsoft.com/office/drawing/2014/main" id="{8E7A2468-CBB2-4442-8DFD-6D309946284C}"/>
                </a:ext>
              </a:extLst>
            </p:cNvPr>
            <p:cNvGrpSpPr/>
            <p:nvPr/>
          </p:nvGrpSpPr>
          <p:grpSpPr>
            <a:xfrm>
              <a:off x="1139473" y="5017193"/>
              <a:ext cx="806210" cy="484392"/>
              <a:chOff x="5342425" y="2976487"/>
              <a:chExt cx="1506305" cy="905027"/>
            </a:xfrm>
          </p:grpSpPr>
          <p:sp>
            <p:nvSpPr>
              <p:cNvPr id="10" name="Freeform: Shape 30">
                <a:extLst>
                  <a:ext uri="{FF2B5EF4-FFF2-40B4-BE49-F238E27FC236}">
                    <a16:creationId xmlns:a16="http://schemas.microsoft.com/office/drawing/2014/main" id="{F9193CAC-8B75-964D-A7D0-F69C1DC091C9}"/>
                  </a:ext>
                </a:extLst>
              </p:cNvPr>
              <p:cNvSpPr/>
              <p:nvPr/>
            </p:nvSpPr>
            <p:spPr>
              <a:xfrm>
                <a:off x="6162929" y="2976631"/>
                <a:ext cx="685801" cy="904876"/>
              </a:xfrm>
              <a:custGeom>
                <a:avLst/>
                <a:gdLst>
                  <a:gd name="connsiteX0" fmla="*/ 419281 w 685800"/>
                  <a:gd name="connsiteY0" fmla="*/ 0 h 904875"/>
                  <a:gd name="connsiteX1" fmla="*/ 419281 w 685800"/>
                  <a:gd name="connsiteY1" fmla="*/ 534876 h 904875"/>
                  <a:gd name="connsiteX2" fmla="*/ 279302 w 685800"/>
                  <a:gd name="connsiteY2" fmla="*/ 702840 h 904875"/>
                  <a:gd name="connsiteX3" fmla="*/ 138046 w 685800"/>
                  <a:gd name="connsiteY3" fmla="*/ 534876 h 904875"/>
                  <a:gd name="connsiteX4" fmla="*/ 138046 w 685800"/>
                  <a:gd name="connsiteY4" fmla="*/ 285007 h 904875"/>
                  <a:gd name="connsiteX5" fmla="*/ 0 w 685800"/>
                  <a:gd name="connsiteY5" fmla="*/ 499529 h 904875"/>
                  <a:gd name="connsiteX6" fmla="*/ 219999 w 685800"/>
                  <a:gd name="connsiteY6" fmla="*/ 905780 h 904875"/>
                  <a:gd name="connsiteX7" fmla="*/ 237125 w 685800"/>
                  <a:gd name="connsiteY7" fmla="*/ 906075 h 904875"/>
                  <a:gd name="connsiteX8" fmla="*/ 286084 w 685800"/>
                  <a:gd name="connsiteY8" fmla="*/ 906075 h 904875"/>
                  <a:gd name="connsiteX9" fmla="*/ 584997 w 685800"/>
                  <a:gd name="connsiteY9" fmla="*/ 811644 h 904875"/>
                  <a:gd name="connsiteX10" fmla="*/ 690658 w 685800"/>
                  <a:gd name="connsiteY10" fmla="*/ 523532 h 904875"/>
                  <a:gd name="connsiteX11" fmla="*/ 690658 w 685800"/>
                  <a:gd name="connsiteY11" fmla="*/ 0 h 904875"/>
                  <a:gd name="connsiteX12" fmla="*/ 419281 w 685800"/>
                  <a:gd name="connsiteY12" fmla="*/ 0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800" h="904875">
                    <a:moveTo>
                      <a:pt x="419281" y="0"/>
                    </a:moveTo>
                    <a:lnTo>
                      <a:pt x="419281" y="534876"/>
                    </a:lnTo>
                    <a:cubicBezTo>
                      <a:pt x="419281" y="651358"/>
                      <a:pt x="352911" y="702840"/>
                      <a:pt x="279302" y="702840"/>
                    </a:cubicBezTo>
                    <a:cubicBezTo>
                      <a:pt x="202540" y="702840"/>
                      <a:pt x="138046" y="651358"/>
                      <a:pt x="138046" y="534876"/>
                    </a:cubicBezTo>
                    <a:lnTo>
                      <a:pt x="138046" y="285007"/>
                    </a:lnTo>
                    <a:cubicBezTo>
                      <a:pt x="138046" y="419967"/>
                      <a:pt x="0" y="499529"/>
                      <a:pt x="0" y="499529"/>
                    </a:cubicBezTo>
                    <a:lnTo>
                      <a:pt x="219999" y="905780"/>
                    </a:lnTo>
                    <a:cubicBezTo>
                      <a:pt x="225609" y="905961"/>
                      <a:pt x="231305" y="906075"/>
                      <a:pt x="237125" y="906075"/>
                    </a:cubicBezTo>
                    <a:lnTo>
                      <a:pt x="286084" y="906075"/>
                    </a:lnTo>
                    <a:cubicBezTo>
                      <a:pt x="418700" y="906075"/>
                      <a:pt x="507121" y="874205"/>
                      <a:pt x="584997" y="811644"/>
                    </a:cubicBezTo>
                    <a:cubicBezTo>
                      <a:pt x="668417" y="744255"/>
                      <a:pt x="690658" y="654729"/>
                      <a:pt x="690658" y="523532"/>
                    </a:cubicBezTo>
                    <a:lnTo>
                      <a:pt x="690658" y="0"/>
                    </a:lnTo>
                    <a:lnTo>
                      <a:pt x="419281" y="0"/>
                    </a:lnTo>
                    <a:close/>
                  </a:path>
                </a:pathLst>
              </a:custGeom>
              <a:solidFill>
                <a:srgbClr val="00B6F1"/>
              </a:solidFill>
              <a:ln w="9525" cap="flat">
                <a:noFill/>
                <a:prstDash val="solid"/>
                <a:miter/>
              </a:ln>
            </p:spPr>
            <p:txBody>
              <a:bodyPr rtlCol="0" anchor="ctr"/>
              <a:lstStyle/>
              <a:p>
                <a:pPr defTabSz="685800">
                  <a:defRPr/>
                </a:pPr>
                <a:endParaRPr lang="en-US" sz="1350" dirty="0">
                  <a:solidFill>
                    <a:prstClr val="black"/>
                  </a:solidFill>
                  <a:latin typeface="Calibri" panose="020F0502020204030204"/>
                </a:endParaRPr>
              </a:p>
            </p:txBody>
          </p:sp>
          <p:sp>
            <p:nvSpPr>
              <p:cNvPr id="11" name="Freeform: Shape 31">
                <a:extLst>
                  <a:ext uri="{FF2B5EF4-FFF2-40B4-BE49-F238E27FC236}">
                    <a16:creationId xmlns:a16="http://schemas.microsoft.com/office/drawing/2014/main" id="{09ED0B00-8D65-7D40-8A9B-08617A0CC80F}"/>
                  </a:ext>
                </a:extLst>
              </p:cNvPr>
              <p:cNvSpPr/>
              <p:nvPr/>
            </p:nvSpPr>
            <p:spPr>
              <a:xfrm>
                <a:off x="5342425" y="2976631"/>
                <a:ext cx="190499" cy="904876"/>
              </a:xfrm>
              <a:custGeom>
                <a:avLst/>
                <a:gdLst>
                  <a:gd name="connsiteX0" fmla="*/ 0 w 190500"/>
                  <a:gd name="connsiteY0" fmla="*/ 0 h 904875"/>
                  <a:gd name="connsiteX1" fmla="*/ 193062 w 190500"/>
                  <a:gd name="connsiteY1" fmla="*/ 0 h 904875"/>
                  <a:gd name="connsiteX2" fmla="*/ 193062 w 190500"/>
                  <a:gd name="connsiteY2" fmla="*/ 906075 h 904875"/>
                  <a:gd name="connsiteX3" fmla="*/ 0 w 190500"/>
                  <a:gd name="connsiteY3" fmla="*/ 906075 h 904875"/>
                </a:gdLst>
                <a:ahLst/>
                <a:cxnLst>
                  <a:cxn ang="0">
                    <a:pos x="connsiteX0" y="connsiteY0"/>
                  </a:cxn>
                  <a:cxn ang="0">
                    <a:pos x="connsiteX1" y="connsiteY1"/>
                  </a:cxn>
                  <a:cxn ang="0">
                    <a:pos x="connsiteX2" y="connsiteY2"/>
                  </a:cxn>
                  <a:cxn ang="0">
                    <a:pos x="connsiteX3" y="connsiteY3"/>
                  </a:cxn>
                </a:cxnLst>
                <a:rect l="l" t="t" r="r" b="b"/>
                <a:pathLst>
                  <a:path w="190500" h="904875">
                    <a:moveTo>
                      <a:pt x="0" y="0"/>
                    </a:moveTo>
                    <a:lnTo>
                      <a:pt x="193062" y="0"/>
                    </a:lnTo>
                    <a:lnTo>
                      <a:pt x="193062" y="906075"/>
                    </a:lnTo>
                    <a:lnTo>
                      <a:pt x="0" y="906075"/>
                    </a:lnTo>
                    <a:close/>
                  </a:path>
                </a:pathLst>
              </a:custGeom>
              <a:solidFill>
                <a:srgbClr val="00B6F1"/>
              </a:solidFill>
              <a:ln w="9525" cap="flat">
                <a:noFill/>
                <a:prstDash val="solid"/>
                <a:miter/>
              </a:ln>
            </p:spPr>
            <p:txBody>
              <a:bodyPr rtlCol="0" anchor="ctr"/>
              <a:lstStyle/>
              <a:p>
                <a:pPr defTabSz="685800">
                  <a:defRPr/>
                </a:pPr>
                <a:endParaRPr lang="en-US" sz="1350" dirty="0">
                  <a:solidFill>
                    <a:prstClr val="black"/>
                  </a:solidFill>
                  <a:latin typeface="Calibri" panose="020F0502020204030204"/>
                </a:endParaRPr>
              </a:p>
            </p:txBody>
          </p:sp>
          <p:sp>
            <p:nvSpPr>
              <p:cNvPr id="12" name="Freeform: Shape 32">
                <a:extLst>
                  <a:ext uri="{FF2B5EF4-FFF2-40B4-BE49-F238E27FC236}">
                    <a16:creationId xmlns:a16="http://schemas.microsoft.com/office/drawing/2014/main" id="{22910ECC-A419-4D44-A554-1ACE14C37690}"/>
                  </a:ext>
                </a:extLst>
              </p:cNvPr>
              <p:cNvSpPr/>
              <p:nvPr/>
            </p:nvSpPr>
            <p:spPr>
              <a:xfrm>
                <a:off x="5688984" y="2976638"/>
                <a:ext cx="685801" cy="904876"/>
              </a:xfrm>
              <a:custGeom>
                <a:avLst/>
                <a:gdLst>
                  <a:gd name="connsiteX0" fmla="*/ 343967 w 685800"/>
                  <a:gd name="connsiteY0" fmla="*/ 523532 h 904875"/>
                  <a:gd name="connsiteX1" fmla="*/ 343967 w 685800"/>
                  <a:gd name="connsiteY1" fmla="*/ 0 h 904875"/>
                  <a:gd name="connsiteX2" fmla="*/ 0 w 685800"/>
                  <a:gd name="connsiteY2" fmla="*/ 0 h 904875"/>
                  <a:gd name="connsiteX3" fmla="*/ 0 w 685800"/>
                  <a:gd name="connsiteY3" fmla="*/ 906066 h 904875"/>
                  <a:gd name="connsiteX4" fmla="*/ 112795 w 685800"/>
                  <a:gd name="connsiteY4" fmla="*/ 906066 h 904875"/>
                  <a:gd name="connsiteX5" fmla="*/ 112795 w 685800"/>
                  <a:gd name="connsiteY5" fmla="*/ 567100 h 904875"/>
                  <a:gd name="connsiteX6" fmla="*/ 250965 w 685800"/>
                  <a:gd name="connsiteY6" fmla="*/ 567100 h 904875"/>
                  <a:gd name="connsiteX7" fmla="*/ 404689 w 685800"/>
                  <a:gd name="connsiteY7" fmla="*/ 906066 h 904875"/>
                  <a:gd name="connsiteX8" fmla="*/ 694963 w 685800"/>
                  <a:gd name="connsiteY8" fmla="*/ 906066 h 904875"/>
                  <a:gd name="connsiteX9" fmla="*/ 694782 w 685800"/>
                  <a:gd name="connsiteY9" fmla="*/ 905770 h 904875"/>
                  <a:gd name="connsiteX10" fmla="*/ 451009 w 685800"/>
                  <a:gd name="connsiteY10" fmla="*/ 811635 h 904875"/>
                  <a:gd name="connsiteX11" fmla="*/ 343967 w 685800"/>
                  <a:gd name="connsiteY11" fmla="*/ 523532 h 904875"/>
                  <a:gd name="connsiteX12" fmla="*/ 232743 w 685800"/>
                  <a:gd name="connsiteY12" fmla="*/ 388125 h 904875"/>
                  <a:gd name="connsiteX13" fmla="*/ 112795 w 685800"/>
                  <a:gd name="connsiteY13" fmla="*/ 388125 h 904875"/>
                  <a:gd name="connsiteX14" fmla="*/ 112795 w 685800"/>
                  <a:gd name="connsiteY14" fmla="*/ 181461 h 904875"/>
                  <a:gd name="connsiteX15" fmla="*/ 239153 w 685800"/>
                  <a:gd name="connsiteY15" fmla="*/ 181461 h 904875"/>
                  <a:gd name="connsiteX16" fmla="*/ 342995 w 685800"/>
                  <a:gd name="connsiteY16" fmla="*/ 279749 h 904875"/>
                  <a:gd name="connsiteX17" fmla="*/ 232743 w 685800"/>
                  <a:gd name="connsiteY17" fmla="*/ 388125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5800" h="904875">
                    <a:moveTo>
                      <a:pt x="343967" y="523532"/>
                    </a:moveTo>
                    <a:lnTo>
                      <a:pt x="343967" y="0"/>
                    </a:lnTo>
                    <a:lnTo>
                      <a:pt x="0" y="0"/>
                    </a:lnTo>
                    <a:lnTo>
                      <a:pt x="0" y="906066"/>
                    </a:lnTo>
                    <a:lnTo>
                      <a:pt x="112795" y="906066"/>
                    </a:lnTo>
                    <a:lnTo>
                      <a:pt x="112795" y="567100"/>
                    </a:lnTo>
                    <a:lnTo>
                      <a:pt x="250965" y="567100"/>
                    </a:lnTo>
                    <a:cubicBezTo>
                      <a:pt x="250965" y="567100"/>
                      <a:pt x="376533" y="830447"/>
                      <a:pt x="404689" y="906066"/>
                    </a:cubicBezTo>
                    <a:lnTo>
                      <a:pt x="694963" y="906066"/>
                    </a:lnTo>
                    <a:lnTo>
                      <a:pt x="694782" y="905770"/>
                    </a:lnTo>
                    <a:cubicBezTo>
                      <a:pt x="587626" y="902084"/>
                      <a:pt x="515950" y="863813"/>
                      <a:pt x="451009" y="811635"/>
                    </a:cubicBezTo>
                    <a:cubicBezTo>
                      <a:pt x="367599" y="744245"/>
                      <a:pt x="343967" y="654720"/>
                      <a:pt x="343967" y="523532"/>
                    </a:cubicBezTo>
                    <a:moveTo>
                      <a:pt x="232743" y="388125"/>
                    </a:moveTo>
                    <a:lnTo>
                      <a:pt x="112795" y="388125"/>
                    </a:lnTo>
                    <a:lnTo>
                      <a:pt x="112795" y="181461"/>
                    </a:lnTo>
                    <a:lnTo>
                      <a:pt x="239153" y="181461"/>
                    </a:lnTo>
                    <a:cubicBezTo>
                      <a:pt x="293837" y="181461"/>
                      <a:pt x="342995" y="212960"/>
                      <a:pt x="342995" y="279749"/>
                    </a:cubicBezTo>
                    <a:cubicBezTo>
                      <a:pt x="342995" y="355340"/>
                      <a:pt x="291989" y="388125"/>
                      <a:pt x="232743" y="388125"/>
                    </a:cubicBezTo>
                  </a:path>
                </a:pathLst>
              </a:custGeom>
              <a:solidFill>
                <a:srgbClr val="2484C4"/>
              </a:solidFill>
              <a:ln w="9525" cap="flat">
                <a:noFill/>
                <a:prstDash val="solid"/>
                <a:miter/>
              </a:ln>
            </p:spPr>
            <p:txBody>
              <a:bodyPr rtlCol="0" anchor="ctr"/>
              <a:lstStyle/>
              <a:p>
                <a:pPr defTabSz="685800">
                  <a:defRPr/>
                </a:pPr>
                <a:endParaRPr lang="en-US" sz="1350" dirty="0">
                  <a:solidFill>
                    <a:prstClr val="black"/>
                  </a:solidFill>
                  <a:latin typeface="Calibri" panose="020F0502020204030204"/>
                </a:endParaRPr>
              </a:p>
            </p:txBody>
          </p:sp>
          <p:sp>
            <p:nvSpPr>
              <p:cNvPr id="13" name="Freeform: Shape 33">
                <a:extLst>
                  <a:ext uri="{FF2B5EF4-FFF2-40B4-BE49-F238E27FC236}">
                    <a16:creationId xmlns:a16="http://schemas.microsoft.com/office/drawing/2014/main" id="{713A6A53-ED19-FE44-A743-1C7AC6E1FB51}"/>
                  </a:ext>
                </a:extLst>
              </p:cNvPr>
              <p:cNvSpPr/>
              <p:nvPr/>
            </p:nvSpPr>
            <p:spPr>
              <a:xfrm>
                <a:off x="6032105" y="2976487"/>
                <a:ext cx="342900" cy="904875"/>
              </a:xfrm>
              <a:custGeom>
                <a:avLst/>
                <a:gdLst>
                  <a:gd name="connsiteX0" fmla="*/ 268871 w 342900"/>
                  <a:gd name="connsiteY0" fmla="*/ 285007 h 904875"/>
                  <a:gd name="connsiteX1" fmla="*/ 268871 w 342900"/>
                  <a:gd name="connsiteY1" fmla="*/ 243878 h 904875"/>
                  <a:gd name="connsiteX2" fmla="*/ 0 w 342900"/>
                  <a:gd name="connsiteY2" fmla="*/ 0 h 904875"/>
                  <a:gd name="connsiteX3" fmla="*/ 0 w 342900"/>
                  <a:gd name="connsiteY3" fmla="*/ 523532 h 904875"/>
                  <a:gd name="connsiteX4" fmla="*/ 107052 w 342900"/>
                  <a:gd name="connsiteY4" fmla="*/ 811644 h 904875"/>
                  <a:gd name="connsiteX5" fmla="*/ 350825 w 342900"/>
                  <a:gd name="connsiteY5" fmla="*/ 905789 h 904875"/>
                  <a:gd name="connsiteX6" fmla="*/ 130836 w 342900"/>
                  <a:gd name="connsiteY6" fmla="*/ 499539 h 904875"/>
                  <a:gd name="connsiteX7" fmla="*/ 268871 w 342900"/>
                  <a:gd name="connsiteY7" fmla="*/ 285007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00" h="904875">
                    <a:moveTo>
                      <a:pt x="268871" y="285007"/>
                    </a:moveTo>
                    <a:lnTo>
                      <a:pt x="268871" y="243878"/>
                    </a:lnTo>
                    <a:cubicBezTo>
                      <a:pt x="268871" y="94393"/>
                      <a:pt x="110528" y="0"/>
                      <a:pt x="0" y="0"/>
                    </a:cubicBezTo>
                    <a:lnTo>
                      <a:pt x="0" y="523532"/>
                    </a:lnTo>
                    <a:cubicBezTo>
                      <a:pt x="0" y="654729"/>
                      <a:pt x="23641" y="744264"/>
                      <a:pt x="107052" y="811644"/>
                    </a:cubicBezTo>
                    <a:cubicBezTo>
                      <a:pt x="171993" y="863813"/>
                      <a:pt x="243668" y="902084"/>
                      <a:pt x="350825" y="905789"/>
                    </a:cubicBezTo>
                    <a:lnTo>
                      <a:pt x="130836" y="499539"/>
                    </a:lnTo>
                    <a:cubicBezTo>
                      <a:pt x="130836" y="499539"/>
                      <a:pt x="268871" y="419957"/>
                      <a:pt x="268871" y="285007"/>
                    </a:cubicBezTo>
                  </a:path>
                </a:pathLst>
              </a:custGeom>
              <a:solidFill>
                <a:srgbClr val="0052A4"/>
              </a:solidFill>
              <a:ln w="9525" cap="flat">
                <a:noFill/>
                <a:prstDash val="solid"/>
                <a:miter/>
              </a:ln>
            </p:spPr>
            <p:txBody>
              <a:bodyPr rtlCol="0" anchor="ctr"/>
              <a:lstStyle/>
              <a:p>
                <a:pPr defTabSz="685800">
                  <a:defRPr/>
                </a:pPr>
                <a:endParaRPr lang="en-US" sz="1350" dirty="0">
                  <a:solidFill>
                    <a:prstClr val="black"/>
                  </a:solidFill>
                  <a:latin typeface="Calibri" panose="020F0502020204030204"/>
                </a:endParaRPr>
              </a:p>
            </p:txBody>
          </p:sp>
          <p:sp>
            <p:nvSpPr>
              <p:cNvPr id="14" name="Freeform: Shape 34">
                <a:extLst>
                  <a:ext uri="{FF2B5EF4-FFF2-40B4-BE49-F238E27FC236}">
                    <a16:creationId xmlns:a16="http://schemas.microsoft.com/office/drawing/2014/main" id="{4AF7C8A6-0CD5-184F-92C5-C0FDD0629DB2}"/>
                  </a:ext>
                </a:extLst>
              </p:cNvPr>
              <p:cNvSpPr/>
              <p:nvPr/>
            </p:nvSpPr>
            <p:spPr>
              <a:xfrm>
                <a:off x="5535487" y="2976487"/>
                <a:ext cx="152399" cy="904875"/>
              </a:xfrm>
              <a:custGeom>
                <a:avLst/>
                <a:gdLst>
                  <a:gd name="connsiteX0" fmla="*/ 0 w 152400"/>
                  <a:gd name="connsiteY0" fmla="*/ 0 h 904875"/>
                  <a:gd name="connsiteX1" fmla="*/ 153495 w 152400"/>
                  <a:gd name="connsiteY1" fmla="*/ 0 h 904875"/>
                  <a:gd name="connsiteX2" fmla="*/ 153495 w 152400"/>
                  <a:gd name="connsiteY2" fmla="*/ 906075 h 904875"/>
                  <a:gd name="connsiteX3" fmla="*/ 0 w 152400"/>
                  <a:gd name="connsiteY3" fmla="*/ 906075 h 904875"/>
                </a:gdLst>
                <a:ahLst/>
                <a:cxnLst>
                  <a:cxn ang="0">
                    <a:pos x="connsiteX0" y="connsiteY0"/>
                  </a:cxn>
                  <a:cxn ang="0">
                    <a:pos x="connsiteX1" y="connsiteY1"/>
                  </a:cxn>
                  <a:cxn ang="0">
                    <a:pos x="connsiteX2" y="connsiteY2"/>
                  </a:cxn>
                  <a:cxn ang="0">
                    <a:pos x="connsiteX3" y="connsiteY3"/>
                  </a:cxn>
                </a:cxnLst>
                <a:rect l="l" t="t" r="r" b="b"/>
                <a:pathLst>
                  <a:path w="152400" h="904875">
                    <a:moveTo>
                      <a:pt x="0" y="0"/>
                    </a:moveTo>
                    <a:lnTo>
                      <a:pt x="153495" y="0"/>
                    </a:lnTo>
                    <a:lnTo>
                      <a:pt x="153495" y="906075"/>
                    </a:lnTo>
                    <a:lnTo>
                      <a:pt x="0" y="906075"/>
                    </a:lnTo>
                    <a:close/>
                  </a:path>
                </a:pathLst>
              </a:custGeom>
              <a:solidFill>
                <a:srgbClr val="0052A4"/>
              </a:solidFill>
              <a:ln w="9525" cap="flat">
                <a:noFill/>
                <a:prstDash val="solid"/>
                <a:miter/>
              </a:ln>
            </p:spPr>
            <p:txBody>
              <a:bodyPr rtlCol="0" anchor="ctr"/>
              <a:lstStyle/>
              <a:p>
                <a:pPr defTabSz="685800">
                  <a:defRPr/>
                </a:pPr>
                <a:endParaRPr lang="en-US" sz="1350">
                  <a:solidFill>
                    <a:prstClr val="black"/>
                  </a:solidFill>
                  <a:latin typeface="Calibri" panose="020F0502020204030204"/>
                </a:endParaRPr>
              </a:p>
            </p:txBody>
          </p:sp>
        </p:grpSp>
      </p:grpSp>
      <p:sp>
        <p:nvSpPr>
          <p:cNvPr id="16" name="TextBox 15">
            <a:extLst>
              <a:ext uri="{FF2B5EF4-FFF2-40B4-BE49-F238E27FC236}">
                <a16:creationId xmlns:a16="http://schemas.microsoft.com/office/drawing/2014/main" id="{B7C4FA88-800C-CE4C-926E-81AD86CCF414}"/>
              </a:ext>
            </a:extLst>
          </p:cNvPr>
          <p:cNvSpPr txBox="1"/>
          <p:nvPr/>
        </p:nvSpPr>
        <p:spPr>
          <a:xfrm>
            <a:off x="8198758" y="4110304"/>
            <a:ext cx="828284" cy="276999"/>
          </a:xfrm>
          <a:prstGeom prst="rect">
            <a:avLst/>
          </a:prstGeom>
          <a:noFill/>
        </p:spPr>
        <p:txBody>
          <a:bodyPr wrap="square" rtlCol="0">
            <a:spAutoFit/>
          </a:bodyPr>
          <a:lstStyle/>
          <a:p>
            <a:r>
              <a:rPr lang="en-US" sz="1200" b="1" dirty="0" err="1">
                <a:solidFill>
                  <a:schemeClr val="bg1"/>
                </a:solidFill>
                <a:latin typeface="Corbel" panose="020B0503020204020204" pitchFamily="34" charset="0"/>
              </a:rPr>
              <a:t>iru.org</a:t>
            </a:r>
            <a:endParaRPr lang="en-US" sz="1200" b="1" dirty="0">
              <a:solidFill>
                <a:schemeClr val="bg1"/>
              </a:solidFill>
              <a:latin typeface="Corbel" panose="020B0503020204020204" pitchFamily="34" charset="0"/>
            </a:endParaRPr>
          </a:p>
        </p:txBody>
      </p:sp>
      <p:sp>
        <p:nvSpPr>
          <p:cNvPr id="17" name="TextBox 16">
            <a:extLst>
              <a:ext uri="{FF2B5EF4-FFF2-40B4-BE49-F238E27FC236}">
                <a16:creationId xmlns:a16="http://schemas.microsoft.com/office/drawing/2014/main" id="{C1964387-E082-FE43-8987-DCF48D14B954}"/>
              </a:ext>
            </a:extLst>
          </p:cNvPr>
          <p:cNvSpPr txBox="1"/>
          <p:nvPr/>
        </p:nvSpPr>
        <p:spPr>
          <a:xfrm>
            <a:off x="1829687" y="4007804"/>
            <a:ext cx="2971800" cy="415498"/>
          </a:xfrm>
          <a:prstGeom prst="rect">
            <a:avLst/>
          </a:prstGeom>
          <a:noFill/>
        </p:spPr>
        <p:txBody>
          <a:bodyPr wrap="square" rtlCol="0">
            <a:spAutoFit/>
          </a:bodyPr>
          <a:lstStyle/>
          <a:p>
            <a:r>
              <a:rPr lang="en-US" sz="2100" dirty="0">
                <a:solidFill>
                  <a:schemeClr val="bg1"/>
                </a:solidFill>
                <a:latin typeface="Corbel" panose="020B0503020204020204" pitchFamily="34" charset="0"/>
              </a:rPr>
              <a:t>For a world </a:t>
            </a:r>
            <a:r>
              <a:rPr lang="en-US" sz="2100" dirty="0">
                <a:solidFill>
                  <a:srgbClr val="FFD600"/>
                </a:solidFill>
                <a:latin typeface="Corbel" panose="020B0503020204020204" pitchFamily="34" charset="0"/>
              </a:rPr>
              <a:t>in motion</a:t>
            </a:r>
          </a:p>
        </p:txBody>
      </p:sp>
    </p:spTree>
    <p:extLst>
      <p:ext uri="{BB962C8B-B14F-4D97-AF65-F5344CB8AC3E}">
        <p14:creationId xmlns:p14="http://schemas.microsoft.com/office/powerpoint/2010/main" val="389439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0-#ppt_w/2"/>
                                          </p:val>
                                        </p:tav>
                                        <p:tav tm="100000">
                                          <p:val>
                                            <p:strVal val="#ppt_x"/>
                                          </p:val>
                                        </p:tav>
                                      </p:tavLst>
                                    </p:anim>
                                    <p:anim calcmode="lin" valueType="num">
                                      <p:cBhvr additive="base">
                                        <p:cTn id="12" dur="1000" fill="hold"/>
                                        <p:tgtEl>
                                          <p:spTgt spid="30"/>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81A7C4-7E1F-450E-A6C8-D9A3E04602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789" y="72349"/>
            <a:ext cx="682811" cy="682811"/>
          </a:xfrm>
          <a:prstGeom prst="rect">
            <a:avLst/>
          </a:prstGeom>
        </p:spPr>
      </p:pic>
      <p:sp>
        <p:nvSpPr>
          <p:cNvPr id="3" name="Subtitle 2"/>
          <p:cNvSpPr txBox="1">
            <a:spLocks/>
          </p:cNvSpPr>
          <p:nvPr/>
        </p:nvSpPr>
        <p:spPr bwMode="auto">
          <a:xfrm>
            <a:off x="1016000" y="247425"/>
            <a:ext cx="7581900" cy="529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sz="2800" b="1" dirty="0">
                <a:solidFill>
                  <a:srgbClr val="000099"/>
                </a:solidFill>
                <a:latin typeface="Tahoma" pitchFamily="34" charset="0"/>
              </a:rPr>
              <a:t>Географическая направленность развития ЭКШТХ</a:t>
            </a:r>
            <a:endParaRPr lang="en-US" sz="2800" dirty="0">
              <a:solidFill>
                <a:srgbClr val="000099"/>
              </a:solidFill>
              <a:latin typeface="Tahoma" pitchFamily="34" charset="0"/>
            </a:endParaRPr>
          </a:p>
        </p:txBody>
      </p:sp>
      <p:sp>
        <p:nvSpPr>
          <p:cNvPr id="6" name="TextBox 5">
            <a:extLst>
              <a:ext uri="{FF2B5EF4-FFF2-40B4-BE49-F238E27FC236}">
                <a16:creationId xmlns:a16="http://schemas.microsoft.com/office/drawing/2014/main" id="{3C9702D9-D7A8-8D47-BC1E-A360BD2A7E55}"/>
              </a:ext>
            </a:extLst>
          </p:cNvPr>
          <p:cNvSpPr txBox="1"/>
          <p:nvPr/>
        </p:nvSpPr>
        <p:spPr>
          <a:xfrm>
            <a:off x="2883051" y="4782015"/>
            <a:ext cx="3679840" cy="2308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Source: Google Maps</a:t>
            </a:r>
          </a:p>
        </p:txBody>
      </p:sp>
      <p:sp>
        <p:nvSpPr>
          <p:cNvPr id="2" name="Rectangle 1"/>
          <p:cNvSpPr/>
          <p:nvPr/>
        </p:nvSpPr>
        <p:spPr>
          <a:xfrm>
            <a:off x="236668" y="976786"/>
            <a:ext cx="2646383" cy="3539430"/>
          </a:xfrm>
          <a:prstGeom prst="rect">
            <a:avLst/>
          </a:prstGeom>
        </p:spPr>
        <p:txBody>
          <a:bodyPr wrap="square">
            <a:spAutoFit/>
          </a:bodyPr>
          <a:lstStyle/>
          <a:p>
            <a:pPr lvl="0">
              <a:spcAft>
                <a:spcPts val="1200"/>
              </a:spcAft>
            </a:pPr>
            <a:r>
              <a:rPr lang="ru-RU" sz="1600" b="1" dirty="0">
                <a:latin typeface="Tahoma" pitchFamily="34" charset="0"/>
                <a:ea typeface="Tahoma" pitchFamily="34" charset="0"/>
                <a:cs typeface="Tahoma" pitchFamily="34" charset="0"/>
              </a:rPr>
              <a:t>Казахстан</a:t>
            </a:r>
            <a:r>
              <a:rPr lang="en-US" sz="1600" b="1" dirty="0">
                <a:latin typeface="Tahoma" pitchFamily="34" charset="0"/>
                <a:ea typeface="Tahoma" pitchFamily="34" charset="0"/>
                <a:cs typeface="Tahoma" pitchFamily="34" charset="0"/>
              </a:rPr>
              <a:t>:</a:t>
            </a:r>
          </a:p>
          <a:p>
            <a:pPr marL="285750" lvl="0" indent="-285750">
              <a:spcAft>
                <a:spcPts val="1200"/>
              </a:spcAft>
              <a:buFont typeface="Arial" pitchFamily="34" charset="0"/>
              <a:buChar char="•"/>
            </a:pPr>
            <a:r>
              <a:rPr lang="ru-RU" sz="1600" dirty="0">
                <a:latin typeface="Tahoma" pitchFamily="34" charset="0"/>
                <a:ea typeface="Tahoma" pitchFamily="34" charset="0"/>
                <a:cs typeface="Tahoma" pitchFamily="34" charset="0"/>
              </a:rPr>
              <a:t>г. Шымкент</a:t>
            </a:r>
            <a:endParaRPr lang="en-US" sz="1600" dirty="0">
              <a:latin typeface="Tahoma" pitchFamily="34" charset="0"/>
              <a:ea typeface="Tahoma" pitchFamily="34" charset="0"/>
              <a:cs typeface="Tahoma" pitchFamily="34" charset="0"/>
            </a:endParaRPr>
          </a:p>
          <a:p>
            <a:pPr marL="285750" lvl="0" indent="-285750">
              <a:spcAft>
                <a:spcPts val="1200"/>
              </a:spcAft>
              <a:buFont typeface="Arial" pitchFamily="34" charset="0"/>
              <a:buChar char="•"/>
            </a:pPr>
            <a:r>
              <a:rPr lang="ru-RU" sz="1600" dirty="0">
                <a:latin typeface="Tahoma" pitchFamily="34" charset="0"/>
                <a:ea typeface="Tahoma" pitchFamily="34" charset="0"/>
                <a:cs typeface="Tahoma" pitchFamily="34" charset="0"/>
              </a:rPr>
              <a:t>Туркестанская область</a:t>
            </a:r>
            <a:endParaRPr lang="en-US" sz="1600" dirty="0">
              <a:latin typeface="Tahoma" pitchFamily="34" charset="0"/>
              <a:ea typeface="Tahoma" pitchFamily="34" charset="0"/>
              <a:cs typeface="Tahoma" pitchFamily="34" charset="0"/>
            </a:endParaRPr>
          </a:p>
          <a:p>
            <a:pPr>
              <a:spcAft>
                <a:spcPts val="1200"/>
              </a:spcAft>
            </a:pPr>
            <a:r>
              <a:rPr lang="ru-RU" sz="1600" b="1" dirty="0">
                <a:latin typeface="Tahoma" pitchFamily="34" charset="0"/>
                <a:ea typeface="Tahoma" pitchFamily="34" charset="0"/>
                <a:cs typeface="Tahoma" pitchFamily="34" charset="0"/>
              </a:rPr>
              <a:t>Узбекистан</a:t>
            </a:r>
            <a:r>
              <a:rPr lang="en-US" sz="1600" b="1" dirty="0">
                <a:latin typeface="Tahoma" pitchFamily="34" charset="0"/>
                <a:ea typeface="Tahoma" pitchFamily="34" charset="0"/>
                <a:cs typeface="Tahoma" pitchFamily="34" charset="0"/>
              </a:rPr>
              <a:t>:</a:t>
            </a:r>
          </a:p>
          <a:p>
            <a:pPr marL="285750" indent="-285750">
              <a:spcAft>
                <a:spcPts val="1200"/>
              </a:spcAft>
              <a:buFont typeface="Arial" pitchFamily="34" charset="0"/>
              <a:buChar char="•"/>
            </a:pPr>
            <a:r>
              <a:rPr lang="ru-RU" sz="1600" dirty="0">
                <a:latin typeface="Tahoma" pitchFamily="34" charset="0"/>
                <a:ea typeface="Tahoma" pitchFamily="34" charset="0"/>
                <a:cs typeface="Tahoma" pitchFamily="34" charset="0"/>
              </a:rPr>
              <a:t>г. Ташкент</a:t>
            </a:r>
            <a:endParaRPr lang="en-US" sz="1600" dirty="0">
              <a:latin typeface="Tahoma" pitchFamily="34" charset="0"/>
              <a:ea typeface="Tahoma" pitchFamily="34" charset="0"/>
              <a:cs typeface="Tahoma" pitchFamily="34" charset="0"/>
            </a:endParaRPr>
          </a:p>
          <a:p>
            <a:pPr marL="285750" indent="-285750">
              <a:spcAft>
                <a:spcPts val="1200"/>
              </a:spcAft>
              <a:buFont typeface="Arial" pitchFamily="34" charset="0"/>
              <a:buChar char="•"/>
            </a:pPr>
            <a:r>
              <a:rPr lang="ru-RU" sz="1600" dirty="0">
                <a:latin typeface="Tahoma" pitchFamily="34" charset="0"/>
                <a:ea typeface="Tahoma" pitchFamily="34" charset="0"/>
                <a:cs typeface="Tahoma" pitchFamily="34" charset="0"/>
              </a:rPr>
              <a:t>Ташкентская область</a:t>
            </a:r>
            <a:endParaRPr lang="en-US" sz="1600" dirty="0">
              <a:latin typeface="Tahoma" pitchFamily="34" charset="0"/>
              <a:ea typeface="Tahoma" pitchFamily="34" charset="0"/>
              <a:cs typeface="Tahoma" pitchFamily="34" charset="0"/>
            </a:endParaRPr>
          </a:p>
          <a:p>
            <a:pPr>
              <a:spcAft>
                <a:spcPts val="1200"/>
              </a:spcAft>
            </a:pPr>
            <a:r>
              <a:rPr lang="ru-RU" sz="1600" b="1" dirty="0">
                <a:latin typeface="Tahoma" pitchFamily="34" charset="0"/>
                <a:ea typeface="Tahoma" pitchFamily="34" charset="0"/>
                <a:cs typeface="Tahoma" pitchFamily="34" charset="0"/>
              </a:rPr>
              <a:t>Таджикистан</a:t>
            </a:r>
            <a:r>
              <a:rPr lang="en-US" sz="1600" b="1" dirty="0">
                <a:latin typeface="Tahoma" pitchFamily="34" charset="0"/>
                <a:ea typeface="Tahoma" pitchFamily="34" charset="0"/>
                <a:cs typeface="Tahoma" pitchFamily="34" charset="0"/>
              </a:rPr>
              <a:t>:</a:t>
            </a:r>
          </a:p>
          <a:p>
            <a:pPr marL="285750" indent="-285750">
              <a:spcAft>
                <a:spcPts val="1200"/>
              </a:spcAft>
              <a:buFont typeface="Arial" pitchFamily="34" charset="0"/>
              <a:buChar char="•"/>
            </a:pPr>
            <a:r>
              <a:rPr lang="ru-RU" sz="1600" dirty="0">
                <a:latin typeface="Tahoma" pitchFamily="34" charset="0"/>
                <a:ea typeface="Tahoma" pitchFamily="34" charset="0"/>
                <a:cs typeface="Tahoma" pitchFamily="34" charset="0"/>
              </a:rPr>
              <a:t>г. Худжанд</a:t>
            </a:r>
            <a:endParaRPr lang="en-US" sz="1600" dirty="0">
              <a:latin typeface="Tahoma" pitchFamily="34" charset="0"/>
              <a:ea typeface="Tahoma" pitchFamily="34" charset="0"/>
              <a:cs typeface="Tahoma" pitchFamily="34" charset="0"/>
            </a:endParaRPr>
          </a:p>
          <a:p>
            <a:pPr marL="285750" indent="-285750">
              <a:spcAft>
                <a:spcPts val="1200"/>
              </a:spcAft>
              <a:buFont typeface="Arial" pitchFamily="34" charset="0"/>
              <a:buChar char="•"/>
            </a:pPr>
            <a:r>
              <a:rPr lang="ru-RU" sz="1600" dirty="0">
                <a:latin typeface="Tahoma" pitchFamily="34" charset="0"/>
                <a:ea typeface="Tahoma" pitchFamily="34" charset="0"/>
                <a:cs typeface="Tahoma" pitchFamily="34" charset="0"/>
              </a:rPr>
              <a:t>Согдийская область</a:t>
            </a:r>
            <a:endParaRPr lang="en-US" sz="1600" dirty="0">
              <a:latin typeface="Tahoma" pitchFamily="34" charset="0"/>
              <a:ea typeface="Tahoma" pitchFamily="34" charset="0"/>
              <a:cs typeface="Tahoma" pitchFamily="34" charset="0"/>
            </a:endParaRPr>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48151" y="896665"/>
            <a:ext cx="5346549" cy="3825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9462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81A7C4-7E1F-450E-A6C8-D9A3E046026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0789" y="72349"/>
            <a:ext cx="682811" cy="682811"/>
          </a:xfrm>
          <a:prstGeom prst="rect">
            <a:avLst/>
          </a:prstGeom>
        </p:spPr>
      </p:pic>
      <p:sp>
        <p:nvSpPr>
          <p:cNvPr id="3" name="Subtitle 2"/>
          <p:cNvSpPr txBox="1">
            <a:spLocks/>
          </p:cNvSpPr>
          <p:nvPr/>
        </p:nvSpPr>
        <p:spPr bwMode="auto">
          <a:xfrm>
            <a:off x="941294" y="110449"/>
            <a:ext cx="7288306"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3200" b="1" dirty="0">
              <a:solidFill>
                <a:srgbClr val="000099"/>
              </a:solidFill>
              <a:latin typeface="Tahoma" pitchFamily="34" charset="0"/>
            </a:endParaRPr>
          </a:p>
        </p:txBody>
      </p:sp>
      <p:sp>
        <p:nvSpPr>
          <p:cNvPr id="2" name="Subtitle 2">
            <a:extLst>
              <a:ext uri="{FF2B5EF4-FFF2-40B4-BE49-F238E27FC236}">
                <a16:creationId xmlns:a16="http://schemas.microsoft.com/office/drawing/2014/main" id="{62548058-9385-446B-89B9-BEFC82D057F5}"/>
              </a:ext>
            </a:extLst>
          </p:cNvPr>
          <p:cNvSpPr txBox="1">
            <a:spLocks/>
          </p:cNvSpPr>
          <p:nvPr/>
        </p:nvSpPr>
        <p:spPr bwMode="auto">
          <a:xfrm>
            <a:off x="977255" y="25799"/>
            <a:ext cx="7366645" cy="7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sz="2800" b="1" dirty="0">
                <a:solidFill>
                  <a:srgbClr val="000099"/>
                </a:solidFill>
                <a:latin typeface="Tahoma" pitchFamily="34" charset="0"/>
              </a:rPr>
              <a:t>Возможности увеличения торговли в регионе ЭКШТХ</a:t>
            </a:r>
            <a:endParaRPr lang="en-US" sz="2800" dirty="0">
              <a:solidFill>
                <a:srgbClr val="000099"/>
              </a:solidFill>
              <a:latin typeface="Tahoma" pitchFamily="34" charset="0"/>
            </a:endParaRPr>
          </a:p>
        </p:txBody>
      </p:sp>
      <p:sp>
        <p:nvSpPr>
          <p:cNvPr id="8" name="Rectangle 7">
            <a:extLst>
              <a:ext uri="{FF2B5EF4-FFF2-40B4-BE49-F238E27FC236}">
                <a16:creationId xmlns:a16="http://schemas.microsoft.com/office/drawing/2014/main" id="{9AA8877A-A3BA-4223-AE75-6372010E098A}"/>
              </a:ext>
            </a:extLst>
          </p:cNvPr>
          <p:cNvSpPr/>
          <p:nvPr/>
        </p:nvSpPr>
        <p:spPr>
          <a:xfrm>
            <a:off x="319555" y="755160"/>
            <a:ext cx="8643656" cy="4632037"/>
          </a:xfrm>
          <a:prstGeom prst="rect">
            <a:avLst/>
          </a:prstGeom>
        </p:spPr>
        <p:txBody>
          <a:bodyPr wrap="square">
            <a:spAutoFit/>
          </a:bodyPr>
          <a:lstStyle/>
          <a:p>
            <a:pPr marL="579438" indent="-579438">
              <a:spcAft>
                <a:spcPts val="1800"/>
              </a:spcAft>
              <a:buFont typeface="Wingdings" pitchFamily="2" charset="2"/>
              <a:buChar char="Ø"/>
            </a:pPr>
            <a:r>
              <a:rPr lang="ru-RU" sz="1900" dirty="0">
                <a:latin typeface="Tahoma" pitchFamily="34" charset="0"/>
                <a:ea typeface="Tahoma" pitchFamily="34" charset="0"/>
                <a:cs typeface="Tahoma" pitchFamily="34" charset="0"/>
              </a:rPr>
              <a:t>Растущие рынки в регионе ЭКШТХ</a:t>
            </a:r>
            <a:endParaRPr lang="en-US" sz="1900" dirty="0">
              <a:latin typeface="Tahoma" pitchFamily="34" charset="0"/>
              <a:ea typeface="Tahoma" pitchFamily="34" charset="0"/>
              <a:cs typeface="Tahoma" pitchFamily="34" charset="0"/>
            </a:endParaRPr>
          </a:p>
          <a:p>
            <a:pPr marL="579438" indent="-579438">
              <a:spcAft>
                <a:spcPts val="1800"/>
              </a:spcAft>
              <a:buFont typeface="Wingdings" pitchFamily="2" charset="2"/>
              <a:buChar char="Ø"/>
            </a:pPr>
            <a:r>
              <a:rPr lang="ru-RU" sz="1900" dirty="0">
                <a:latin typeface="Tahoma" pitchFamily="34" charset="0"/>
                <a:ea typeface="Tahoma" pitchFamily="34" charset="0"/>
                <a:cs typeface="Tahoma" pitchFamily="34" charset="0"/>
              </a:rPr>
              <a:t>Небольшой объем торговли сейчас, но огромный потенциал для расширения</a:t>
            </a:r>
            <a:endParaRPr lang="en-US" sz="1900" dirty="0">
              <a:latin typeface="Tahoma" pitchFamily="34" charset="0"/>
              <a:ea typeface="Tahoma" pitchFamily="34" charset="0"/>
              <a:cs typeface="Tahoma" pitchFamily="34" charset="0"/>
            </a:endParaRPr>
          </a:p>
          <a:p>
            <a:pPr marL="579438" indent="-579438">
              <a:spcAft>
                <a:spcPts val="1800"/>
              </a:spcAft>
              <a:buFont typeface="Wingdings" pitchFamily="2" charset="2"/>
              <a:buChar char="Ø"/>
            </a:pPr>
            <a:r>
              <a:rPr lang="ru-RU" sz="1900" dirty="0">
                <a:latin typeface="Tahoma" pitchFamily="34" charset="0"/>
                <a:ea typeface="Tahoma" pitchFamily="34" charset="0"/>
                <a:cs typeface="Tahoma" pitchFamily="34" charset="0"/>
              </a:rPr>
              <a:t>Определенный объем для внутриотраслевой торговли в существующих секторах</a:t>
            </a:r>
            <a:endParaRPr lang="en-US" sz="1900" dirty="0">
              <a:latin typeface="Tahoma" pitchFamily="34" charset="0"/>
              <a:ea typeface="Tahoma" pitchFamily="34" charset="0"/>
              <a:cs typeface="Tahoma" pitchFamily="34" charset="0"/>
            </a:endParaRPr>
          </a:p>
          <a:p>
            <a:pPr marL="579438" indent="-579438">
              <a:spcAft>
                <a:spcPts val="1800"/>
              </a:spcAft>
              <a:buFont typeface="Wingdings" pitchFamily="2" charset="2"/>
              <a:buChar char="Ø"/>
            </a:pPr>
            <a:r>
              <a:rPr lang="ru-RU" sz="1900" dirty="0">
                <a:latin typeface="Tahoma" pitchFamily="34" charset="0"/>
                <a:ea typeface="Tahoma" pitchFamily="34" charset="0"/>
                <a:cs typeface="Tahoma" pitchFamily="34" charset="0"/>
              </a:rPr>
              <a:t>Разработка новых экспортных продуктов</a:t>
            </a:r>
            <a:r>
              <a:rPr lang="en-US" sz="1900" dirty="0">
                <a:latin typeface="Tahoma" pitchFamily="34" charset="0"/>
                <a:ea typeface="Tahoma" pitchFamily="34" charset="0"/>
                <a:cs typeface="Tahoma" pitchFamily="34" charset="0"/>
              </a:rPr>
              <a:t> (</a:t>
            </a:r>
            <a:r>
              <a:rPr lang="ru-RU" sz="1900" dirty="0">
                <a:latin typeface="Tahoma" pitchFamily="34" charset="0"/>
                <a:ea typeface="Tahoma" pitchFamily="34" charset="0"/>
                <a:cs typeface="Tahoma" pitchFamily="34" charset="0"/>
              </a:rPr>
              <a:t>сельское хозяйство с более высокой добавленной стоимостью</a:t>
            </a:r>
            <a:r>
              <a:rPr lang="en-US" sz="1900" dirty="0">
                <a:latin typeface="Tahoma" pitchFamily="34" charset="0"/>
                <a:ea typeface="Tahoma" pitchFamily="34" charset="0"/>
                <a:cs typeface="Tahoma" pitchFamily="34" charset="0"/>
              </a:rPr>
              <a:t>, </a:t>
            </a:r>
            <a:r>
              <a:rPr lang="ru-RU" sz="1900" dirty="0">
                <a:latin typeface="Tahoma" pitchFamily="34" charset="0"/>
                <a:ea typeface="Tahoma" pitchFamily="34" charset="0"/>
                <a:cs typeface="Tahoma" pitchFamily="34" charset="0"/>
              </a:rPr>
              <a:t>обрабатывающая промышленность и т.д.</a:t>
            </a:r>
            <a:r>
              <a:rPr lang="en-US" sz="1900" dirty="0">
                <a:latin typeface="Tahoma" pitchFamily="34" charset="0"/>
                <a:ea typeface="Tahoma" pitchFamily="34" charset="0"/>
                <a:cs typeface="Tahoma" pitchFamily="34" charset="0"/>
              </a:rPr>
              <a:t>)</a:t>
            </a:r>
          </a:p>
          <a:p>
            <a:pPr marL="579438" indent="-579438">
              <a:spcAft>
                <a:spcPts val="1800"/>
              </a:spcAft>
              <a:buFont typeface="Wingdings" pitchFamily="2" charset="2"/>
              <a:buChar char="Ø"/>
            </a:pPr>
            <a:r>
              <a:rPr lang="ru-RU" sz="1900" dirty="0">
                <a:latin typeface="Tahoma" pitchFamily="34" charset="0"/>
                <a:ea typeface="Tahoma" pitchFamily="34" charset="0"/>
                <a:cs typeface="Tahoma" pitchFamily="34" charset="0"/>
              </a:rPr>
              <a:t>Неиспользованный потенциал торговли услугами</a:t>
            </a:r>
            <a:r>
              <a:rPr lang="en-US" sz="1900" dirty="0">
                <a:latin typeface="Tahoma" pitchFamily="34" charset="0"/>
                <a:ea typeface="Tahoma" pitchFamily="34" charset="0"/>
                <a:cs typeface="Tahoma" pitchFamily="34" charset="0"/>
              </a:rPr>
              <a:t> (</a:t>
            </a:r>
            <a:r>
              <a:rPr lang="ru-RU" sz="1900" dirty="0">
                <a:latin typeface="Tahoma" pitchFamily="34" charset="0"/>
                <a:ea typeface="Tahoma" pitchFamily="34" charset="0"/>
                <a:cs typeface="Tahoma" pitchFamily="34" charset="0"/>
              </a:rPr>
              <a:t>например, туризм, образование, здравоохранение</a:t>
            </a:r>
            <a:r>
              <a:rPr lang="en-US" sz="1900" dirty="0">
                <a:latin typeface="Tahoma" pitchFamily="34" charset="0"/>
                <a:ea typeface="Tahoma" pitchFamily="34" charset="0"/>
                <a:cs typeface="Tahoma" pitchFamily="34" charset="0"/>
              </a:rPr>
              <a:t>)</a:t>
            </a:r>
          </a:p>
          <a:p>
            <a:pPr marL="579438" indent="-579438">
              <a:spcAft>
                <a:spcPts val="1800"/>
              </a:spcAft>
              <a:buFont typeface="Wingdings" pitchFamily="2" charset="2"/>
              <a:buChar char="Ø"/>
            </a:pPr>
            <a:r>
              <a:rPr lang="ru-RU" sz="1900" dirty="0">
                <a:latin typeface="Tahoma" pitchFamily="34" charset="0"/>
                <a:ea typeface="Tahoma" pitchFamily="34" charset="0"/>
                <a:cs typeface="Tahoma" pitchFamily="34" charset="0"/>
              </a:rPr>
              <a:t>Расширение транзитной торговли</a:t>
            </a:r>
            <a:endParaRPr lang="en-US" sz="19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05414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81A7C4-7E1F-450E-A6C8-D9A3E04602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789" y="72349"/>
            <a:ext cx="682811" cy="682811"/>
          </a:xfrm>
          <a:prstGeom prst="rect">
            <a:avLst/>
          </a:prstGeom>
        </p:spPr>
      </p:pic>
      <p:sp>
        <p:nvSpPr>
          <p:cNvPr id="3" name="Subtitle 2"/>
          <p:cNvSpPr txBox="1">
            <a:spLocks/>
          </p:cNvSpPr>
          <p:nvPr/>
        </p:nvSpPr>
        <p:spPr bwMode="auto">
          <a:xfrm>
            <a:off x="941294" y="110449"/>
            <a:ext cx="7288306"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3200" b="1" dirty="0">
              <a:solidFill>
                <a:srgbClr val="000099"/>
              </a:solidFill>
              <a:latin typeface="Tahoma" pitchFamily="34" charset="0"/>
            </a:endParaRPr>
          </a:p>
        </p:txBody>
      </p:sp>
      <p:sp>
        <p:nvSpPr>
          <p:cNvPr id="2" name="Subtitle 2">
            <a:extLst>
              <a:ext uri="{FF2B5EF4-FFF2-40B4-BE49-F238E27FC236}">
                <a16:creationId xmlns:a16="http://schemas.microsoft.com/office/drawing/2014/main" id="{62548058-9385-446B-89B9-BEFC82D057F5}"/>
              </a:ext>
            </a:extLst>
          </p:cNvPr>
          <p:cNvSpPr txBox="1">
            <a:spLocks/>
          </p:cNvSpPr>
          <p:nvPr/>
        </p:nvSpPr>
        <p:spPr bwMode="auto">
          <a:xfrm>
            <a:off x="404894" y="259039"/>
            <a:ext cx="8630618" cy="77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sz="2800" b="1" dirty="0">
                <a:solidFill>
                  <a:srgbClr val="000099"/>
                </a:solidFill>
                <a:latin typeface="Tahoma" pitchFamily="34" charset="0"/>
              </a:rPr>
              <a:t>Возможности расширения трансграничного экономического сотрудничества в регионе ЭКШТХ</a:t>
            </a:r>
            <a:endParaRPr lang="en-US" sz="2800" dirty="0">
              <a:solidFill>
                <a:srgbClr val="000099"/>
              </a:solidFill>
              <a:latin typeface="Tahoma" pitchFamily="34" charset="0"/>
            </a:endParaRPr>
          </a:p>
        </p:txBody>
      </p:sp>
      <p:sp>
        <p:nvSpPr>
          <p:cNvPr id="8" name="Rectangle 7">
            <a:extLst>
              <a:ext uri="{FF2B5EF4-FFF2-40B4-BE49-F238E27FC236}">
                <a16:creationId xmlns:a16="http://schemas.microsoft.com/office/drawing/2014/main" id="{9AA8877A-A3BA-4223-AE75-6372010E098A}"/>
              </a:ext>
            </a:extLst>
          </p:cNvPr>
          <p:cNvSpPr/>
          <p:nvPr/>
        </p:nvSpPr>
        <p:spPr>
          <a:xfrm>
            <a:off x="0" y="1142219"/>
            <a:ext cx="9035512" cy="3939540"/>
          </a:xfrm>
          <a:prstGeom prst="rect">
            <a:avLst/>
          </a:prstGeom>
        </p:spPr>
        <p:txBody>
          <a:bodyPr wrap="square">
            <a:spAutoFit/>
          </a:bodyPr>
          <a:lstStyle/>
          <a:p>
            <a:pPr marL="579438" indent="-579438">
              <a:spcAft>
                <a:spcPts val="1800"/>
              </a:spcAft>
              <a:buFont typeface="Wingdings" pitchFamily="2" charset="2"/>
              <a:buChar char="Ø"/>
            </a:pPr>
            <a:r>
              <a:rPr lang="ru-RU" sz="2200" dirty="0">
                <a:latin typeface="Tahoma" pitchFamily="34" charset="0"/>
                <a:ea typeface="Tahoma" pitchFamily="34" charset="0"/>
                <a:cs typeface="Tahoma" pitchFamily="34" charset="0"/>
              </a:rPr>
              <a:t>Регион ЭКШТХ как «лаборатория» по разработке экспортной продукции</a:t>
            </a:r>
          </a:p>
          <a:p>
            <a:pPr marL="579438" indent="-579438">
              <a:spcAft>
                <a:spcPts val="1800"/>
              </a:spcAft>
              <a:buFont typeface="Wingdings" pitchFamily="2" charset="2"/>
              <a:buChar char="Ø"/>
            </a:pPr>
            <a:r>
              <a:rPr lang="ru-RU" sz="2200" dirty="0">
                <a:latin typeface="Tahoma" pitchFamily="34" charset="0"/>
                <a:ea typeface="Tahoma" pitchFamily="34" charset="0"/>
                <a:cs typeface="Tahoma" pitchFamily="34" charset="0"/>
              </a:rPr>
              <a:t>Развитие региональных цепочек добавленной стоимости (уроки COVID-19)</a:t>
            </a:r>
            <a:endParaRPr lang="en-US" sz="2200" dirty="0">
              <a:latin typeface="Tahoma" pitchFamily="34" charset="0"/>
              <a:ea typeface="Tahoma" pitchFamily="34" charset="0"/>
              <a:cs typeface="Tahoma" pitchFamily="34" charset="0"/>
            </a:endParaRPr>
          </a:p>
          <a:p>
            <a:pPr marL="579438" indent="-579438">
              <a:spcAft>
                <a:spcPts val="600"/>
              </a:spcAft>
              <a:buFont typeface="Wingdings" pitchFamily="2" charset="2"/>
              <a:buChar char="Ø"/>
            </a:pPr>
            <a:r>
              <a:rPr lang="ru-RU" sz="2200" dirty="0">
                <a:latin typeface="Tahoma" pitchFamily="34" charset="0"/>
                <a:ea typeface="Tahoma" pitchFamily="34" charset="0"/>
                <a:cs typeface="Tahoma" pitchFamily="34" charset="0"/>
              </a:rPr>
              <a:t>Предоставление региональных общественных благ:</a:t>
            </a:r>
            <a:endParaRPr lang="en-US" sz="2200" dirty="0">
              <a:latin typeface="Tahoma" pitchFamily="34" charset="0"/>
              <a:ea typeface="Tahoma" pitchFamily="34" charset="0"/>
              <a:cs typeface="Tahoma" pitchFamily="34" charset="0"/>
            </a:endParaRPr>
          </a:p>
          <a:p>
            <a:pPr marL="914400" indent="-342900">
              <a:spcAft>
                <a:spcPts val="600"/>
              </a:spcAft>
              <a:buFont typeface="Arial" pitchFamily="34" charset="0"/>
              <a:buChar char="•"/>
            </a:pPr>
            <a:r>
              <a:rPr lang="ru-RU" sz="1900" dirty="0">
                <a:latin typeface="Tahoma" pitchFamily="34" charset="0"/>
                <a:ea typeface="Tahoma" pitchFamily="34" charset="0"/>
                <a:cs typeface="Tahoma" pitchFamily="34" charset="0"/>
              </a:rPr>
              <a:t>Объединенная сеть центров сертификации качества</a:t>
            </a:r>
            <a:endParaRPr lang="en-US" sz="1900" dirty="0">
              <a:latin typeface="Tahoma" pitchFamily="34" charset="0"/>
              <a:ea typeface="Tahoma" pitchFamily="34" charset="0"/>
              <a:cs typeface="Tahoma" pitchFamily="34" charset="0"/>
            </a:endParaRPr>
          </a:p>
          <a:p>
            <a:pPr marL="914400" indent="-342900">
              <a:spcAft>
                <a:spcPts val="600"/>
              </a:spcAft>
              <a:buFont typeface="Arial" pitchFamily="34" charset="0"/>
              <a:buChar char="•"/>
            </a:pPr>
            <a:r>
              <a:rPr lang="ru-RU" sz="1900" dirty="0">
                <a:latin typeface="Tahoma" pitchFamily="34" charset="0"/>
                <a:ea typeface="Tahoma" pitchFamily="34" charset="0"/>
                <a:cs typeface="Tahoma" pitchFamily="34" charset="0"/>
              </a:rPr>
              <a:t>Совместная разработка стандартов и сертификация органической продукции</a:t>
            </a:r>
            <a:endParaRPr lang="en-US" sz="1900" dirty="0">
              <a:latin typeface="Tahoma" pitchFamily="34" charset="0"/>
              <a:ea typeface="Tahoma" pitchFamily="34" charset="0"/>
              <a:cs typeface="Tahoma" pitchFamily="34" charset="0"/>
            </a:endParaRPr>
          </a:p>
          <a:p>
            <a:pPr marL="914400" indent="-342900">
              <a:spcAft>
                <a:spcPts val="600"/>
              </a:spcAft>
              <a:buFont typeface="Arial" pitchFamily="34" charset="0"/>
              <a:buChar char="•"/>
            </a:pPr>
            <a:r>
              <a:rPr lang="ru-RU" sz="1900" dirty="0">
                <a:latin typeface="Tahoma" pitchFamily="34" charset="0"/>
                <a:ea typeface="Tahoma" pitchFamily="34" charset="0"/>
                <a:cs typeface="Tahoma" pitchFamily="34" charset="0"/>
              </a:rPr>
              <a:t>Совместные программы профессионального образования и развития бизнеса для перспективных экспортных секторов (например, туризм)</a:t>
            </a:r>
          </a:p>
        </p:txBody>
      </p:sp>
    </p:spTree>
    <p:extLst>
      <p:ext uri="{BB962C8B-B14F-4D97-AF65-F5344CB8AC3E}">
        <p14:creationId xmlns:p14="http://schemas.microsoft.com/office/powerpoint/2010/main" val="2370492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81A7C4-7E1F-450E-A6C8-D9A3E04602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789" y="72349"/>
            <a:ext cx="682811" cy="682811"/>
          </a:xfrm>
          <a:prstGeom prst="rect">
            <a:avLst/>
          </a:prstGeom>
        </p:spPr>
      </p:pic>
      <p:sp>
        <p:nvSpPr>
          <p:cNvPr id="3" name="Subtitle 2"/>
          <p:cNvSpPr txBox="1">
            <a:spLocks/>
          </p:cNvSpPr>
          <p:nvPr/>
        </p:nvSpPr>
        <p:spPr bwMode="auto">
          <a:xfrm>
            <a:off x="1016000" y="215152"/>
            <a:ext cx="7128540" cy="641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sz="2800" b="1" dirty="0">
                <a:solidFill>
                  <a:srgbClr val="000099"/>
                </a:solidFill>
                <a:latin typeface="Tahoma" pitchFamily="34" charset="0"/>
              </a:rPr>
              <a:t>Предлагаемые тематические направления</a:t>
            </a:r>
            <a:endParaRPr lang="en-US" sz="2800" dirty="0">
              <a:solidFill>
                <a:srgbClr val="000099"/>
              </a:solidFill>
              <a:latin typeface="Tahoma" pitchFamily="34" charset="0"/>
            </a:endParaRPr>
          </a:p>
        </p:txBody>
      </p:sp>
      <p:sp>
        <p:nvSpPr>
          <p:cNvPr id="5" name="Rectangle 4"/>
          <p:cNvSpPr/>
          <p:nvPr/>
        </p:nvSpPr>
        <p:spPr>
          <a:xfrm>
            <a:off x="0" y="1043258"/>
            <a:ext cx="9426674" cy="3762568"/>
          </a:xfrm>
          <a:prstGeom prst="rect">
            <a:avLst/>
          </a:prstGeom>
        </p:spPr>
        <p:txBody>
          <a:bodyPr wrap="square">
            <a:spAutoFit/>
          </a:bodyPr>
          <a:lstStyle/>
          <a:p>
            <a:pPr marL="579438" indent="-579438">
              <a:spcAft>
                <a:spcPts val="1500"/>
              </a:spcAft>
              <a:buFont typeface="Wingdings" pitchFamily="2" charset="2"/>
              <a:buChar char="Ø"/>
            </a:pPr>
            <a:r>
              <a:rPr lang="ru-RU" sz="2200" dirty="0">
                <a:latin typeface="Tahoma" pitchFamily="34" charset="0"/>
                <a:ea typeface="Tahoma" pitchFamily="34" charset="0"/>
                <a:cs typeface="Tahoma" pitchFamily="34" charset="0"/>
              </a:rPr>
              <a:t>Улучшение автомобильной и железнодорожной связанности</a:t>
            </a:r>
            <a:endParaRPr lang="en-US" sz="2200" dirty="0">
              <a:latin typeface="Tahoma" pitchFamily="34" charset="0"/>
              <a:ea typeface="Tahoma" pitchFamily="34" charset="0"/>
              <a:cs typeface="Tahoma" pitchFamily="34" charset="0"/>
            </a:endParaRPr>
          </a:p>
          <a:p>
            <a:pPr marL="579438" indent="-579438">
              <a:spcAft>
                <a:spcPts val="1500"/>
              </a:spcAft>
              <a:buFont typeface="Wingdings" pitchFamily="2" charset="2"/>
              <a:buChar char="Ø"/>
            </a:pPr>
            <a:r>
              <a:rPr lang="ru-RU" sz="2200" dirty="0">
                <a:latin typeface="Tahoma" pitchFamily="34" charset="0"/>
                <a:ea typeface="Tahoma" pitchFamily="34" charset="0"/>
                <a:cs typeface="Tahoma" pitchFamily="34" charset="0"/>
              </a:rPr>
              <a:t>Модернизация пунктов пересечения границы и управление границами</a:t>
            </a:r>
            <a:endParaRPr lang="en-US" sz="2200" dirty="0">
              <a:latin typeface="Tahoma" pitchFamily="34" charset="0"/>
              <a:ea typeface="Tahoma" pitchFamily="34" charset="0"/>
              <a:cs typeface="Tahoma" pitchFamily="34" charset="0"/>
            </a:endParaRPr>
          </a:p>
          <a:p>
            <a:pPr marL="579438" indent="-579438">
              <a:spcAft>
                <a:spcPts val="1500"/>
              </a:spcAft>
              <a:buFont typeface="Wingdings" pitchFamily="2" charset="2"/>
              <a:buChar char="Ø"/>
            </a:pPr>
            <a:r>
              <a:rPr lang="ru-RU" sz="2200" dirty="0">
                <a:latin typeface="Tahoma" pitchFamily="34" charset="0"/>
                <a:ea typeface="Tahoma" pitchFamily="34" charset="0"/>
                <a:cs typeface="Tahoma" pitchFamily="34" charset="0"/>
              </a:rPr>
              <a:t>Создание цепочек добавленной стоимости в садоводстве</a:t>
            </a:r>
          </a:p>
          <a:p>
            <a:pPr marL="579438" indent="-579438">
              <a:spcAft>
                <a:spcPts val="1500"/>
              </a:spcAft>
              <a:buFont typeface="Wingdings" pitchFamily="2" charset="2"/>
              <a:buChar char="Ø"/>
            </a:pPr>
            <a:r>
              <a:rPr lang="ru-RU" sz="2200" dirty="0">
                <a:latin typeface="Tahoma" pitchFamily="34" charset="0"/>
                <a:ea typeface="Tahoma" pitchFamily="34" charset="0"/>
                <a:cs typeface="Tahoma" pitchFamily="34" charset="0"/>
              </a:rPr>
              <a:t>Модернизация санитарных и фитосанитарных мер и создание служб сертификации качества продуктов питания</a:t>
            </a:r>
            <a:endParaRPr lang="en-US" sz="2200" dirty="0">
              <a:latin typeface="Tahoma" pitchFamily="34" charset="0"/>
              <a:ea typeface="Tahoma" pitchFamily="34" charset="0"/>
              <a:cs typeface="Tahoma" pitchFamily="34" charset="0"/>
            </a:endParaRPr>
          </a:p>
          <a:p>
            <a:pPr marL="579438" indent="-579438">
              <a:spcAft>
                <a:spcPts val="1500"/>
              </a:spcAft>
              <a:buFont typeface="Wingdings" pitchFamily="2" charset="2"/>
              <a:buChar char="Ø"/>
            </a:pPr>
            <a:r>
              <a:rPr lang="ru-RU" sz="2200" dirty="0">
                <a:latin typeface="Tahoma" pitchFamily="34" charset="0"/>
                <a:ea typeface="Tahoma" pitchFamily="34" charset="0"/>
                <a:cs typeface="Tahoma" pitchFamily="34" charset="0"/>
              </a:rPr>
              <a:t>Развитие регионального туризма</a:t>
            </a:r>
            <a:endParaRPr lang="en-US" sz="2200" dirty="0">
              <a:latin typeface="Tahoma" pitchFamily="34" charset="0"/>
              <a:ea typeface="Tahoma" pitchFamily="34" charset="0"/>
              <a:cs typeface="Tahoma" pitchFamily="34" charset="0"/>
            </a:endParaRPr>
          </a:p>
          <a:p>
            <a:pPr marL="579438" indent="-579438">
              <a:spcAft>
                <a:spcPts val="1500"/>
              </a:spcAft>
              <a:buFont typeface="Wingdings" pitchFamily="2" charset="2"/>
              <a:buChar char="Ø"/>
            </a:pPr>
            <a:r>
              <a:rPr lang="ru-RU" sz="2200" dirty="0">
                <a:latin typeface="Tahoma" pitchFamily="34" charset="0"/>
                <a:ea typeface="Tahoma" pitchFamily="34" charset="0"/>
                <a:cs typeface="Tahoma" pitchFamily="34" charset="0"/>
              </a:rPr>
              <a:t>Развитие специальных экономических зон и индустриальных зон</a:t>
            </a:r>
            <a:endParaRPr lang="en-US" sz="22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322380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81A7C4-7E1F-450E-A6C8-D9A3E04602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789" y="72349"/>
            <a:ext cx="682811" cy="682811"/>
          </a:xfrm>
          <a:prstGeom prst="rect">
            <a:avLst/>
          </a:prstGeom>
        </p:spPr>
      </p:pic>
      <p:sp>
        <p:nvSpPr>
          <p:cNvPr id="3" name="Subtitle 2"/>
          <p:cNvSpPr txBox="1">
            <a:spLocks/>
          </p:cNvSpPr>
          <p:nvPr/>
        </p:nvSpPr>
        <p:spPr bwMode="auto">
          <a:xfrm>
            <a:off x="704272" y="21772"/>
            <a:ext cx="8356600" cy="641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sz="2800" b="1" dirty="0">
                <a:solidFill>
                  <a:srgbClr val="000099"/>
                </a:solidFill>
                <a:latin typeface="Tahoma" pitchFamily="34" charset="0"/>
              </a:rPr>
              <a:t>Ожидаемые результаты</a:t>
            </a:r>
            <a:r>
              <a:rPr lang="en-US" sz="2800" b="1" dirty="0">
                <a:solidFill>
                  <a:srgbClr val="000099"/>
                </a:solidFill>
                <a:latin typeface="Tahoma" pitchFamily="34" charset="0"/>
              </a:rPr>
              <a:t> (</a:t>
            </a:r>
            <a:r>
              <a:rPr lang="ru-RU" sz="2800" b="1" dirty="0">
                <a:solidFill>
                  <a:srgbClr val="000099"/>
                </a:solidFill>
                <a:latin typeface="Tahoma" pitchFamily="34" charset="0"/>
              </a:rPr>
              <a:t>видение ЭКШТХ</a:t>
            </a:r>
            <a:r>
              <a:rPr lang="en-US" sz="2800" b="1" dirty="0">
                <a:solidFill>
                  <a:srgbClr val="000099"/>
                </a:solidFill>
                <a:latin typeface="Tahoma" pitchFamily="34" charset="0"/>
              </a:rPr>
              <a:t>)</a:t>
            </a:r>
            <a:endParaRPr lang="en-US" sz="2800" dirty="0">
              <a:solidFill>
                <a:srgbClr val="000099"/>
              </a:solidFill>
              <a:latin typeface="Tahoma" pitchFamily="34" charset="0"/>
            </a:endParaRPr>
          </a:p>
        </p:txBody>
      </p:sp>
      <p:sp>
        <p:nvSpPr>
          <p:cNvPr id="5" name="Rectangle 4"/>
          <p:cNvSpPr/>
          <p:nvPr/>
        </p:nvSpPr>
        <p:spPr>
          <a:xfrm>
            <a:off x="180789" y="785362"/>
            <a:ext cx="8631310" cy="4285789"/>
          </a:xfrm>
          <a:prstGeom prst="rect">
            <a:avLst/>
          </a:prstGeom>
        </p:spPr>
        <p:txBody>
          <a:bodyPr wrap="square">
            <a:spAutoFit/>
          </a:bodyPr>
          <a:lstStyle/>
          <a:p>
            <a:pPr marL="579438" indent="-579438">
              <a:spcAft>
                <a:spcPts val="1500"/>
              </a:spcAft>
              <a:buFont typeface="Wingdings" pitchFamily="2" charset="2"/>
              <a:buChar char="Ø"/>
            </a:pPr>
            <a:r>
              <a:rPr lang="ru-RU" sz="2100" dirty="0">
                <a:latin typeface="Tahoma" pitchFamily="34" charset="0"/>
                <a:ea typeface="Tahoma" pitchFamily="34" charset="0"/>
                <a:cs typeface="Tahoma" pitchFamily="34" charset="0"/>
              </a:rPr>
              <a:t>Тесное экономическое сотрудничество между казахстанской, таджикистанской и </a:t>
            </a:r>
            <a:r>
              <a:rPr lang="ru-RU" sz="2100" dirty="0" err="1">
                <a:latin typeface="Tahoma" pitchFamily="34" charset="0"/>
                <a:ea typeface="Tahoma" pitchFamily="34" charset="0"/>
                <a:cs typeface="Tahoma" pitchFamily="34" charset="0"/>
              </a:rPr>
              <a:t>узбекистанской</a:t>
            </a:r>
            <a:r>
              <a:rPr lang="ru-RU" sz="2100" dirty="0">
                <a:latin typeface="Tahoma" pitchFamily="34" charset="0"/>
                <a:ea typeface="Tahoma" pitchFamily="34" charset="0"/>
                <a:cs typeface="Tahoma" pitchFamily="34" charset="0"/>
              </a:rPr>
              <a:t> частями ЭКШТХ.</a:t>
            </a:r>
          </a:p>
          <a:p>
            <a:pPr marL="579438" indent="-579438">
              <a:spcAft>
                <a:spcPts val="1500"/>
              </a:spcAft>
              <a:buFont typeface="Wingdings" pitchFamily="2" charset="2"/>
              <a:buChar char="Ø"/>
            </a:pPr>
            <a:r>
              <a:rPr lang="ru-RU" sz="2100" dirty="0">
                <a:latin typeface="Tahoma" pitchFamily="34" charset="0"/>
                <a:ea typeface="Tahoma" pitchFamily="34" charset="0"/>
                <a:cs typeface="Tahoma" pitchFamily="34" charset="0"/>
              </a:rPr>
              <a:t>Повышение качества транспортной связанности ЭКШТХ</a:t>
            </a:r>
            <a:endParaRPr lang="en-US" sz="2100" dirty="0">
              <a:latin typeface="Tahoma" pitchFamily="34" charset="0"/>
              <a:ea typeface="Tahoma" pitchFamily="34" charset="0"/>
              <a:cs typeface="Tahoma" pitchFamily="34" charset="0"/>
            </a:endParaRPr>
          </a:p>
          <a:p>
            <a:pPr marL="579438" indent="-579438">
              <a:spcAft>
                <a:spcPts val="1500"/>
              </a:spcAft>
              <a:buFont typeface="Wingdings" pitchFamily="2" charset="2"/>
              <a:buChar char="Ø"/>
            </a:pPr>
            <a:r>
              <a:rPr lang="ru-RU" sz="2100" dirty="0">
                <a:latin typeface="Tahoma" pitchFamily="34" charset="0"/>
                <a:ea typeface="Tahoma" pitchFamily="34" charset="0"/>
                <a:cs typeface="Tahoma" pitchFamily="34" charset="0"/>
              </a:rPr>
              <a:t>Беспрепятственное перемещение транспортных средств, товаров и людей через границы внутри ЭКШТХ</a:t>
            </a:r>
            <a:endParaRPr lang="en-US" sz="2100" dirty="0">
              <a:latin typeface="Tahoma" pitchFamily="34" charset="0"/>
              <a:ea typeface="Tahoma" pitchFamily="34" charset="0"/>
              <a:cs typeface="Tahoma" pitchFamily="34" charset="0"/>
            </a:endParaRPr>
          </a:p>
          <a:p>
            <a:pPr marL="579438" indent="-579438">
              <a:spcAft>
                <a:spcPts val="1500"/>
              </a:spcAft>
              <a:buFont typeface="Wingdings" pitchFamily="2" charset="2"/>
              <a:buChar char="Ø"/>
            </a:pPr>
            <a:r>
              <a:rPr lang="ru-RU" sz="2100" dirty="0">
                <a:latin typeface="Tahoma" pitchFamily="34" charset="0"/>
                <a:ea typeface="Tahoma" pitchFamily="34" charset="0"/>
                <a:cs typeface="Tahoma" pitchFamily="34" charset="0"/>
              </a:rPr>
              <a:t>Обширные трансграничные торговые и инвестиционные потоки внутри ЭКШТХ</a:t>
            </a:r>
            <a:endParaRPr lang="en-US" sz="2100" dirty="0">
              <a:latin typeface="Tahoma" pitchFamily="34" charset="0"/>
              <a:ea typeface="Tahoma" pitchFamily="34" charset="0"/>
              <a:cs typeface="Tahoma" pitchFamily="34" charset="0"/>
            </a:endParaRPr>
          </a:p>
          <a:p>
            <a:pPr marL="579438" indent="-579438">
              <a:spcAft>
                <a:spcPts val="1500"/>
              </a:spcAft>
              <a:buFont typeface="Wingdings" pitchFamily="2" charset="2"/>
              <a:buChar char="Ø"/>
            </a:pPr>
            <a:r>
              <a:rPr lang="ru-RU" sz="2100" dirty="0">
                <a:latin typeface="Tahoma" pitchFamily="34" charset="0"/>
                <a:ea typeface="Tahoma" pitchFamily="34" charset="0"/>
                <a:cs typeface="Tahoma" pitchFamily="34" charset="0"/>
              </a:rPr>
              <a:t>Высокий уровень торговли с остальным миром</a:t>
            </a:r>
            <a:endParaRPr lang="en-US" sz="2100" dirty="0">
              <a:latin typeface="Tahoma" pitchFamily="34" charset="0"/>
              <a:ea typeface="Tahoma" pitchFamily="34" charset="0"/>
              <a:cs typeface="Tahoma" pitchFamily="34" charset="0"/>
            </a:endParaRPr>
          </a:p>
          <a:p>
            <a:pPr marL="579438" indent="-579438">
              <a:spcAft>
                <a:spcPts val="1500"/>
              </a:spcAft>
              <a:buFont typeface="Wingdings" pitchFamily="2" charset="2"/>
              <a:buChar char="Ø"/>
            </a:pPr>
            <a:r>
              <a:rPr lang="ru-RU" sz="2100" dirty="0">
                <a:latin typeface="Tahoma" pitchFamily="34" charset="0"/>
                <a:ea typeface="Tahoma" pitchFamily="34" charset="0"/>
                <a:cs typeface="Tahoma" pitchFamily="34" charset="0"/>
              </a:rPr>
              <a:t>Увеличение доли продукции обрабатывающей промышленности и услуг в экспорте</a:t>
            </a:r>
            <a:endParaRPr lang="en-US" sz="21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316049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81A7C4-7E1F-450E-A6C8-D9A3E046026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0789" y="72349"/>
            <a:ext cx="682811" cy="682811"/>
          </a:xfrm>
          <a:prstGeom prst="rect">
            <a:avLst/>
          </a:prstGeom>
        </p:spPr>
      </p:pic>
      <p:sp>
        <p:nvSpPr>
          <p:cNvPr id="3" name="Subtitle 2"/>
          <p:cNvSpPr txBox="1">
            <a:spLocks/>
          </p:cNvSpPr>
          <p:nvPr/>
        </p:nvSpPr>
        <p:spPr bwMode="auto">
          <a:xfrm>
            <a:off x="1016000" y="215152"/>
            <a:ext cx="7114209" cy="641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sz="2800" b="1" dirty="0">
                <a:solidFill>
                  <a:srgbClr val="000099"/>
                </a:solidFill>
                <a:latin typeface="Tahoma" pitchFamily="34" charset="0"/>
              </a:rPr>
              <a:t>Предлагаемая институциональная структура</a:t>
            </a:r>
            <a:endParaRPr lang="en-US" sz="2800" dirty="0">
              <a:solidFill>
                <a:srgbClr val="000099"/>
              </a:solidFill>
              <a:latin typeface="Tahoma" pitchFamily="34" charset="0"/>
            </a:endParaRPr>
          </a:p>
        </p:txBody>
      </p:sp>
      <p:grpSp>
        <p:nvGrpSpPr>
          <p:cNvPr id="2" name="Group 1"/>
          <p:cNvGrpSpPr/>
          <p:nvPr/>
        </p:nvGrpSpPr>
        <p:grpSpPr>
          <a:xfrm>
            <a:off x="1366969" y="1072421"/>
            <a:ext cx="6412269" cy="3849060"/>
            <a:chOff x="1603277" y="972146"/>
            <a:chExt cx="6412269" cy="3849060"/>
          </a:xfrm>
        </p:grpSpPr>
        <p:cxnSp>
          <p:nvCxnSpPr>
            <p:cNvPr id="29" name="Straight Connector 28"/>
            <p:cNvCxnSpPr/>
            <p:nvPr/>
          </p:nvCxnSpPr>
          <p:spPr>
            <a:xfrm>
              <a:off x="6127181" y="4758941"/>
              <a:ext cx="1103243" cy="0"/>
            </a:xfrm>
            <a:prstGeom prst="line">
              <a:avLst/>
            </a:prstGeom>
            <a:ln w="12700">
              <a:solidFill>
                <a:srgbClr val="0070C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122905" y="4403035"/>
              <a:ext cx="1221079" cy="276999"/>
            </a:xfrm>
            <a:prstGeom prst="rect">
              <a:avLst/>
            </a:prstGeom>
            <a:noFill/>
          </p:spPr>
          <p:txBody>
            <a:bodyPr wrap="square" rtlCol="0">
              <a:spAutoFit/>
            </a:bodyPr>
            <a:lstStyle/>
            <a:p>
              <a:pPr algn="ctr"/>
              <a:r>
                <a:rPr lang="ru-RU" sz="1200" dirty="0">
                  <a:latin typeface="Tahoma" pitchFamily="34" charset="0"/>
                  <a:ea typeface="Tahoma" pitchFamily="34" charset="0"/>
                  <a:cs typeface="Tahoma" pitchFamily="34" charset="0"/>
                </a:rPr>
                <a:t>Координация</a:t>
              </a:r>
              <a:endParaRPr lang="en-US" sz="1200" dirty="0">
                <a:latin typeface="Tahoma" pitchFamily="34" charset="0"/>
                <a:ea typeface="Tahoma" pitchFamily="34" charset="0"/>
                <a:cs typeface="Tahoma" pitchFamily="34" charset="0"/>
              </a:endParaRPr>
            </a:p>
          </p:txBody>
        </p:sp>
        <p:cxnSp>
          <p:nvCxnSpPr>
            <p:cNvPr id="57" name="Straight Arrow Connector 56"/>
            <p:cNvCxnSpPr/>
            <p:nvPr/>
          </p:nvCxnSpPr>
          <p:spPr>
            <a:xfrm flipH="1">
              <a:off x="2462692" y="4758941"/>
              <a:ext cx="1007551" cy="0"/>
            </a:xfrm>
            <a:prstGeom prst="straightConnector1">
              <a:avLst/>
            </a:prstGeom>
            <a:ln w="1905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2097640" y="4359541"/>
              <a:ext cx="1758462" cy="461665"/>
            </a:xfrm>
            <a:prstGeom prst="rect">
              <a:avLst/>
            </a:prstGeom>
            <a:noFill/>
          </p:spPr>
          <p:txBody>
            <a:bodyPr wrap="square" rtlCol="0">
              <a:spAutoFit/>
            </a:bodyPr>
            <a:lstStyle/>
            <a:p>
              <a:pPr algn="ctr"/>
              <a:r>
                <a:rPr lang="ru-RU" sz="1200" dirty="0">
                  <a:latin typeface="Tahoma" pitchFamily="34" charset="0"/>
                  <a:ea typeface="Tahoma" pitchFamily="34" charset="0"/>
                  <a:cs typeface="Tahoma" pitchFamily="34" charset="0"/>
                </a:rPr>
                <a:t>Поддержка и отчетность</a:t>
              </a:r>
              <a:endParaRPr lang="en-US" sz="1200" dirty="0">
                <a:latin typeface="Tahoma" pitchFamily="34" charset="0"/>
                <a:ea typeface="Tahoma" pitchFamily="34" charset="0"/>
                <a:cs typeface="Tahoma" pitchFamily="34" charset="0"/>
              </a:endParaRPr>
            </a:p>
          </p:txBody>
        </p:sp>
        <p:cxnSp>
          <p:nvCxnSpPr>
            <p:cNvPr id="77" name="Straight Arrow Connector 76"/>
            <p:cNvCxnSpPr>
              <a:endCxn id="21" idx="0"/>
            </p:cNvCxnSpPr>
            <p:nvPr/>
          </p:nvCxnSpPr>
          <p:spPr>
            <a:xfrm>
              <a:off x="2966468" y="3312065"/>
              <a:ext cx="0" cy="387869"/>
            </a:xfrm>
            <a:prstGeom prst="straightConnector1">
              <a:avLst/>
            </a:prstGeom>
            <a:ln w="1905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106" name="Group 105"/>
            <p:cNvGrpSpPr/>
            <p:nvPr/>
          </p:nvGrpSpPr>
          <p:grpSpPr>
            <a:xfrm>
              <a:off x="1603277" y="972146"/>
              <a:ext cx="6412269" cy="3251008"/>
              <a:chOff x="1570823" y="985766"/>
              <a:chExt cx="6412269" cy="3251008"/>
            </a:xfrm>
          </p:grpSpPr>
          <p:sp>
            <p:nvSpPr>
              <p:cNvPr id="20" name="Rounded Rectangle 4"/>
              <p:cNvSpPr/>
              <p:nvPr/>
            </p:nvSpPr>
            <p:spPr>
              <a:xfrm>
                <a:off x="1581526" y="2802465"/>
                <a:ext cx="2662158" cy="523220"/>
              </a:xfrm>
              <a:prstGeom prst="rect">
                <a:avLst/>
              </a:prstGeom>
              <a:noFill/>
              <a:ln w="25400"/>
              <a:effectLst/>
            </p:spPr>
            <p:style>
              <a:lnRef idx="2">
                <a:schemeClr val="accent5"/>
              </a:lnRef>
              <a:fillRef idx="1">
                <a:schemeClr val="lt1"/>
              </a:fillRef>
              <a:effectRef idx="0">
                <a:schemeClr val="accent5"/>
              </a:effectRef>
              <a:fontRef idx="minor">
                <a:schemeClr val="dk1"/>
              </a:fontRef>
            </p:style>
            <p:txBody>
              <a:bodyPr spcFirstLastPara="0" vert="horz" wrap="square" lIns="102870" tIns="68580" rIns="102870" bIns="68580" numCol="1" spcCol="1270" anchor="ctr" anchorCtr="0">
                <a:noAutofit/>
              </a:bodyPr>
              <a:lstStyle/>
              <a:p>
                <a:pPr algn="ctr"/>
                <a:r>
                  <a:rPr lang="ru-RU" sz="1400" dirty="0">
                    <a:latin typeface="Tahoma" pitchFamily="34" charset="0"/>
                    <a:ea typeface="Tahoma" pitchFamily="34" charset="0"/>
                    <a:cs typeface="Tahoma" pitchFamily="34" charset="0"/>
                  </a:rPr>
                  <a:t>Тематические рабочие группы ЭКШТХ</a:t>
                </a:r>
                <a:endParaRPr lang="en-US" sz="1400" dirty="0">
                  <a:latin typeface="Tahoma" pitchFamily="34" charset="0"/>
                  <a:ea typeface="Tahoma" pitchFamily="34" charset="0"/>
                  <a:cs typeface="Tahoma" pitchFamily="34" charset="0"/>
                </a:endParaRPr>
              </a:p>
            </p:txBody>
          </p:sp>
          <p:cxnSp>
            <p:nvCxnSpPr>
              <p:cNvPr id="80" name="Straight Arrow Connector 79"/>
              <p:cNvCxnSpPr/>
              <p:nvPr/>
            </p:nvCxnSpPr>
            <p:spPr>
              <a:xfrm flipH="1">
                <a:off x="2943653" y="2428927"/>
                <a:ext cx="764" cy="373538"/>
              </a:xfrm>
              <a:prstGeom prst="straightConnector1">
                <a:avLst/>
              </a:prstGeom>
              <a:ln w="1905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103" name="Group 102"/>
              <p:cNvGrpSpPr/>
              <p:nvPr/>
            </p:nvGrpSpPr>
            <p:grpSpPr>
              <a:xfrm>
                <a:off x="1570823" y="985766"/>
                <a:ext cx="6412269" cy="3251008"/>
                <a:chOff x="1360130" y="985766"/>
                <a:chExt cx="6412269" cy="3251008"/>
              </a:xfrm>
            </p:grpSpPr>
            <p:sp>
              <p:nvSpPr>
                <p:cNvPr id="15" name="Rounded Rectangle 4"/>
                <p:cNvSpPr/>
                <p:nvPr/>
              </p:nvSpPr>
              <p:spPr>
                <a:xfrm>
                  <a:off x="1360130" y="990348"/>
                  <a:ext cx="2662158" cy="523220"/>
                </a:xfrm>
                <a:prstGeom prst="rect">
                  <a:avLst/>
                </a:prstGeom>
                <a:noFill/>
                <a:ln w="19050"/>
                <a:effectLst/>
              </p:spPr>
              <p:style>
                <a:lnRef idx="2">
                  <a:schemeClr val="accent5"/>
                </a:lnRef>
                <a:fillRef idx="1">
                  <a:schemeClr val="lt1"/>
                </a:fillRef>
                <a:effectRef idx="0">
                  <a:schemeClr val="accent5"/>
                </a:effectRef>
                <a:fontRef idx="minor">
                  <a:schemeClr val="dk1"/>
                </a:fontRef>
              </p:style>
              <p:txBody>
                <a:bodyPr spcFirstLastPara="0" vert="horz" wrap="square" lIns="102870" tIns="68580" rIns="102870" bIns="68580" numCol="1" spcCol="1270" anchor="ctr" anchorCtr="0">
                  <a:noAutofit/>
                </a:bodyPr>
                <a:lstStyle/>
                <a:p>
                  <a:pPr algn="ctr"/>
                  <a:r>
                    <a:rPr lang="ru-RU" sz="1400" dirty="0">
                      <a:latin typeface="Tahoma" pitchFamily="34" charset="0"/>
                      <a:ea typeface="Tahoma" pitchFamily="34" charset="0"/>
                      <a:cs typeface="Tahoma" pitchFamily="34" charset="0"/>
                    </a:rPr>
                    <a:t>Двухсторонние межправительственные комиссии</a:t>
                  </a:r>
                  <a:endParaRPr lang="en-US" sz="1400" dirty="0">
                    <a:latin typeface="Tahoma" pitchFamily="34" charset="0"/>
                    <a:ea typeface="Tahoma" pitchFamily="34" charset="0"/>
                    <a:cs typeface="Tahoma" pitchFamily="34" charset="0"/>
                  </a:endParaRPr>
                </a:p>
              </p:txBody>
            </p:sp>
            <p:sp>
              <p:nvSpPr>
                <p:cNvPr id="16" name="Rounded Rectangle 4"/>
                <p:cNvSpPr/>
                <p:nvPr/>
              </p:nvSpPr>
              <p:spPr>
                <a:xfrm>
                  <a:off x="5048311" y="985766"/>
                  <a:ext cx="2703445" cy="523220"/>
                </a:xfrm>
                <a:prstGeom prst="rect">
                  <a:avLst/>
                </a:prstGeom>
                <a:noFill/>
                <a:ln w="19050"/>
                <a:effectLst/>
              </p:spPr>
              <p:style>
                <a:lnRef idx="2">
                  <a:schemeClr val="accent5"/>
                </a:lnRef>
                <a:fillRef idx="1">
                  <a:schemeClr val="lt1"/>
                </a:fillRef>
                <a:effectRef idx="0">
                  <a:schemeClr val="accent5"/>
                </a:effectRef>
                <a:fontRef idx="minor">
                  <a:schemeClr val="dk1"/>
                </a:fontRef>
              </p:style>
              <p:txBody>
                <a:bodyPr spcFirstLastPara="0" vert="horz" wrap="square" lIns="102870" tIns="68580" rIns="102870" bIns="68580" numCol="1" spcCol="1270" anchor="ctr" anchorCtr="0">
                  <a:noAutofit/>
                </a:bodyPr>
                <a:lstStyle/>
                <a:p>
                  <a:pPr algn="ctr"/>
                  <a:r>
                    <a:rPr lang="ru-RU" sz="1400" dirty="0">
                      <a:latin typeface="Tahoma" pitchFamily="34" charset="0"/>
                      <a:ea typeface="Tahoma" pitchFamily="34" charset="0"/>
                      <a:cs typeface="Tahoma" pitchFamily="34" charset="0"/>
                    </a:rPr>
                    <a:t>Министерская конференция ЦАРЭС</a:t>
                  </a:r>
                  <a:endParaRPr lang="en-US" sz="1400" dirty="0">
                    <a:latin typeface="Tahoma" pitchFamily="34" charset="0"/>
                    <a:ea typeface="Tahoma" pitchFamily="34" charset="0"/>
                    <a:cs typeface="Tahoma" pitchFamily="34" charset="0"/>
                  </a:endParaRPr>
                </a:p>
              </p:txBody>
            </p:sp>
            <p:sp>
              <p:nvSpPr>
                <p:cNvPr id="18" name="Rounded Rectangle 4"/>
                <p:cNvSpPr/>
                <p:nvPr/>
              </p:nvSpPr>
              <p:spPr>
                <a:xfrm>
                  <a:off x="1370834" y="1905707"/>
                  <a:ext cx="2651454" cy="523220"/>
                </a:xfrm>
                <a:prstGeom prst="rect">
                  <a:avLst/>
                </a:prstGeom>
                <a:noFill/>
                <a:ln w="25400"/>
                <a:effectLst/>
              </p:spPr>
              <p:style>
                <a:lnRef idx="2">
                  <a:schemeClr val="accent5"/>
                </a:lnRef>
                <a:fillRef idx="1">
                  <a:schemeClr val="lt1"/>
                </a:fillRef>
                <a:effectRef idx="0">
                  <a:schemeClr val="accent5"/>
                </a:effectRef>
                <a:fontRef idx="minor">
                  <a:schemeClr val="dk1"/>
                </a:fontRef>
              </p:style>
              <p:txBody>
                <a:bodyPr spcFirstLastPara="0" vert="horz" wrap="square" lIns="102870" tIns="68580" rIns="102870" bIns="68580" numCol="1" spcCol="1270" anchor="ctr" anchorCtr="0">
                  <a:noAutofit/>
                </a:bodyPr>
                <a:lstStyle/>
                <a:p>
                  <a:pPr algn="ctr"/>
                  <a:r>
                    <a:rPr lang="ru-RU" sz="1400" dirty="0">
                      <a:latin typeface="Tahoma" pitchFamily="34" charset="0"/>
                      <a:ea typeface="Tahoma" pitchFamily="34" charset="0"/>
                      <a:cs typeface="Tahoma" pitchFamily="34" charset="0"/>
                    </a:rPr>
                    <a:t>Руководящий комитет ЭКШТХ</a:t>
                  </a:r>
                  <a:endParaRPr lang="en-US" sz="1400" dirty="0">
                    <a:latin typeface="Tahoma" pitchFamily="34" charset="0"/>
                    <a:ea typeface="Tahoma" pitchFamily="34" charset="0"/>
                    <a:cs typeface="Tahoma" pitchFamily="34" charset="0"/>
                  </a:endParaRPr>
                </a:p>
              </p:txBody>
            </p:sp>
            <p:sp>
              <p:nvSpPr>
                <p:cNvPr id="19" name="Rounded Rectangle 4"/>
                <p:cNvSpPr/>
                <p:nvPr/>
              </p:nvSpPr>
              <p:spPr>
                <a:xfrm>
                  <a:off x="5080423" y="1913806"/>
                  <a:ext cx="2682037" cy="523220"/>
                </a:xfrm>
                <a:prstGeom prst="rect">
                  <a:avLst/>
                </a:prstGeom>
                <a:noFill/>
                <a:ln w="19050"/>
                <a:effectLst/>
              </p:spPr>
              <p:style>
                <a:lnRef idx="2">
                  <a:schemeClr val="accent5"/>
                </a:lnRef>
                <a:fillRef idx="1">
                  <a:schemeClr val="lt1"/>
                </a:fillRef>
                <a:effectRef idx="0">
                  <a:schemeClr val="accent5"/>
                </a:effectRef>
                <a:fontRef idx="minor">
                  <a:schemeClr val="dk1"/>
                </a:fontRef>
              </p:style>
              <p:txBody>
                <a:bodyPr spcFirstLastPara="0" vert="horz" wrap="square" lIns="102870" tIns="68580" rIns="102870" bIns="68580" numCol="1" spcCol="1270" anchor="ctr" anchorCtr="0">
                  <a:noAutofit/>
                </a:bodyPr>
                <a:lstStyle/>
                <a:p>
                  <a:pPr algn="ctr"/>
                  <a:r>
                    <a:rPr lang="ru-RU" sz="1400" dirty="0">
                      <a:latin typeface="Tahoma" pitchFamily="34" charset="0"/>
                      <a:ea typeface="Tahoma" pitchFamily="34" charset="0"/>
                      <a:cs typeface="Tahoma" pitchFamily="34" charset="0"/>
                    </a:rPr>
                    <a:t>Заседания Национальных координаторов и ЗВОЛ ЦАРЭС</a:t>
                  </a:r>
                  <a:endParaRPr lang="en-US" sz="1400" dirty="0">
                    <a:latin typeface="Tahoma" pitchFamily="34" charset="0"/>
                    <a:ea typeface="Tahoma" pitchFamily="34" charset="0"/>
                    <a:cs typeface="Tahoma" pitchFamily="34" charset="0"/>
                  </a:endParaRPr>
                </a:p>
              </p:txBody>
            </p:sp>
            <p:sp>
              <p:nvSpPr>
                <p:cNvPr id="21" name="Rounded Rectangle 4"/>
                <p:cNvSpPr/>
                <p:nvPr/>
              </p:nvSpPr>
              <p:spPr>
                <a:xfrm>
                  <a:off x="1392242" y="3713554"/>
                  <a:ext cx="2662158" cy="523220"/>
                </a:xfrm>
                <a:prstGeom prst="rect">
                  <a:avLst/>
                </a:prstGeom>
                <a:noFill/>
                <a:ln w="25400"/>
                <a:effectLst/>
              </p:spPr>
              <p:style>
                <a:lnRef idx="2">
                  <a:schemeClr val="accent5"/>
                </a:lnRef>
                <a:fillRef idx="1">
                  <a:schemeClr val="lt1"/>
                </a:fillRef>
                <a:effectRef idx="0">
                  <a:schemeClr val="accent5"/>
                </a:effectRef>
                <a:fontRef idx="minor">
                  <a:schemeClr val="dk1"/>
                </a:fontRef>
              </p:style>
              <p:txBody>
                <a:bodyPr spcFirstLastPara="0" vert="horz" wrap="square" lIns="102870" tIns="68580" rIns="102870" bIns="68580" numCol="1" spcCol="1270" anchor="ctr" anchorCtr="0">
                  <a:noAutofit/>
                </a:bodyPr>
                <a:lstStyle/>
                <a:p>
                  <a:pPr algn="ctr"/>
                  <a:r>
                    <a:rPr lang="ru-RU" sz="1400" dirty="0">
                      <a:latin typeface="Tahoma" pitchFamily="34" charset="0"/>
                      <a:ea typeface="Tahoma" pitchFamily="34" charset="0"/>
                      <a:cs typeface="Tahoma" pitchFamily="34" charset="0"/>
                    </a:rPr>
                    <a:t>Секретариат ЭКШТХ</a:t>
                  </a:r>
                  <a:endParaRPr lang="en-US" sz="1400" dirty="0">
                    <a:latin typeface="Tahoma" pitchFamily="34" charset="0"/>
                    <a:ea typeface="Tahoma" pitchFamily="34" charset="0"/>
                    <a:cs typeface="Tahoma" pitchFamily="34" charset="0"/>
                  </a:endParaRPr>
                </a:p>
              </p:txBody>
            </p:sp>
            <p:sp>
              <p:nvSpPr>
                <p:cNvPr id="22" name="Rounded Rectangle 4"/>
                <p:cNvSpPr/>
                <p:nvPr/>
              </p:nvSpPr>
              <p:spPr>
                <a:xfrm>
                  <a:off x="5090362" y="3699934"/>
                  <a:ext cx="2662158" cy="523220"/>
                </a:xfrm>
                <a:prstGeom prst="rect">
                  <a:avLst/>
                </a:prstGeom>
                <a:noFill/>
                <a:ln w="19050"/>
                <a:effectLst/>
              </p:spPr>
              <p:style>
                <a:lnRef idx="2">
                  <a:schemeClr val="accent5"/>
                </a:lnRef>
                <a:fillRef idx="1">
                  <a:schemeClr val="lt1"/>
                </a:fillRef>
                <a:effectRef idx="0">
                  <a:schemeClr val="accent5"/>
                </a:effectRef>
                <a:fontRef idx="minor">
                  <a:schemeClr val="dk1"/>
                </a:fontRef>
              </p:style>
              <p:txBody>
                <a:bodyPr spcFirstLastPara="0" vert="horz" wrap="square" lIns="102870" tIns="68580" rIns="102870" bIns="68580" numCol="1" spcCol="1270" anchor="ctr" anchorCtr="0">
                  <a:noAutofit/>
                </a:bodyPr>
                <a:lstStyle/>
                <a:p>
                  <a:pPr algn="ctr"/>
                  <a:r>
                    <a:rPr lang="ru-RU" sz="1400" dirty="0">
                      <a:latin typeface="Tahoma" pitchFamily="34" charset="0"/>
                      <a:ea typeface="Tahoma" pitchFamily="34" charset="0"/>
                      <a:cs typeface="Tahoma" pitchFamily="34" charset="0"/>
                    </a:rPr>
                    <a:t>Секретариат ЦАРЭС</a:t>
                  </a:r>
                  <a:endParaRPr lang="en-US" sz="1400" dirty="0">
                    <a:latin typeface="Tahoma" pitchFamily="34" charset="0"/>
                    <a:ea typeface="Tahoma" pitchFamily="34" charset="0"/>
                    <a:cs typeface="Tahoma" pitchFamily="34" charset="0"/>
                  </a:endParaRPr>
                </a:p>
              </p:txBody>
            </p:sp>
            <p:sp>
              <p:nvSpPr>
                <p:cNvPr id="23" name="Rounded Rectangle 4"/>
                <p:cNvSpPr/>
                <p:nvPr/>
              </p:nvSpPr>
              <p:spPr>
                <a:xfrm>
                  <a:off x="5090362" y="2802465"/>
                  <a:ext cx="2682037" cy="523220"/>
                </a:xfrm>
                <a:prstGeom prst="rect">
                  <a:avLst/>
                </a:prstGeom>
                <a:noFill/>
                <a:ln w="19050"/>
                <a:effectLst/>
              </p:spPr>
              <p:style>
                <a:lnRef idx="2">
                  <a:schemeClr val="accent5"/>
                </a:lnRef>
                <a:fillRef idx="1">
                  <a:schemeClr val="lt1"/>
                </a:fillRef>
                <a:effectRef idx="0">
                  <a:schemeClr val="accent5"/>
                </a:effectRef>
                <a:fontRef idx="minor">
                  <a:schemeClr val="dk1"/>
                </a:fontRef>
              </p:style>
              <p:txBody>
                <a:bodyPr spcFirstLastPara="0" vert="horz" wrap="square" lIns="102870" tIns="68580" rIns="102870" bIns="68580" numCol="1" spcCol="1270" anchor="ctr" anchorCtr="0">
                  <a:noAutofit/>
                </a:bodyPr>
                <a:lstStyle/>
                <a:p>
                  <a:pPr algn="ctr"/>
                  <a:r>
                    <a:rPr lang="ru-RU" sz="1400" dirty="0">
                      <a:latin typeface="Tahoma" pitchFamily="34" charset="0"/>
                      <a:ea typeface="Tahoma" pitchFamily="34" charset="0"/>
                      <a:cs typeface="Tahoma" pitchFamily="34" charset="0"/>
                    </a:rPr>
                    <a:t>Рабочие группы и отраслевые комитеты ЦАРЭС</a:t>
                  </a:r>
                  <a:endParaRPr lang="en-US" sz="1400" dirty="0">
                    <a:latin typeface="Tahoma" pitchFamily="34" charset="0"/>
                    <a:ea typeface="Tahoma" pitchFamily="34" charset="0"/>
                    <a:cs typeface="Tahoma" pitchFamily="34" charset="0"/>
                  </a:endParaRPr>
                </a:p>
              </p:txBody>
            </p:sp>
            <p:cxnSp>
              <p:nvCxnSpPr>
                <p:cNvPr id="25" name="Straight Connector 24"/>
                <p:cNvCxnSpPr/>
                <p:nvPr/>
              </p:nvCxnSpPr>
              <p:spPr>
                <a:xfrm>
                  <a:off x="4032992" y="2175416"/>
                  <a:ext cx="1015319" cy="0"/>
                </a:xfrm>
                <a:prstGeom prst="line">
                  <a:avLst/>
                </a:prstGeom>
                <a:ln w="12700">
                  <a:solidFill>
                    <a:srgbClr val="0070C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043696" y="3078069"/>
                  <a:ext cx="1015319" cy="0"/>
                </a:xfrm>
                <a:prstGeom prst="line">
                  <a:avLst/>
                </a:prstGeom>
                <a:ln w="12700">
                  <a:solidFill>
                    <a:srgbClr val="0070C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043696" y="3961544"/>
                  <a:ext cx="1015319" cy="0"/>
                </a:xfrm>
                <a:prstGeom prst="line">
                  <a:avLst/>
                </a:prstGeom>
                <a:ln w="12700">
                  <a:solidFill>
                    <a:srgbClr val="0070C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grpSp>
        <p:cxnSp>
          <p:nvCxnSpPr>
            <p:cNvPr id="33" name="Straight Arrow Connector 32"/>
            <p:cNvCxnSpPr/>
            <p:nvPr/>
          </p:nvCxnSpPr>
          <p:spPr>
            <a:xfrm flipH="1">
              <a:off x="6651082" y="1524820"/>
              <a:ext cx="764" cy="373538"/>
            </a:xfrm>
            <a:prstGeom prst="straightConnector1">
              <a:avLst/>
            </a:prstGeom>
            <a:ln w="1905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2965703" y="1497251"/>
              <a:ext cx="764" cy="373538"/>
            </a:xfrm>
            <a:prstGeom prst="straightConnector1">
              <a:avLst/>
            </a:prstGeom>
            <a:ln w="1905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6647428" y="2423406"/>
              <a:ext cx="764" cy="373538"/>
            </a:xfrm>
            <a:prstGeom prst="straightConnector1">
              <a:avLst/>
            </a:prstGeom>
            <a:ln w="1905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6647428" y="3312776"/>
              <a:ext cx="764" cy="373538"/>
            </a:xfrm>
            <a:prstGeom prst="straightConnector1">
              <a:avLst/>
            </a:prstGeom>
            <a:ln w="1905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5313174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28792</TotalTime>
  <Words>2097</Words>
  <Application>Microsoft Office PowerPoint</Application>
  <PresentationFormat>On-screen Show (16:9)</PresentationFormat>
  <Paragraphs>315</Paragraphs>
  <Slides>33</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Calibri Light</vt:lpstr>
      <vt:lpstr>Corbel</vt:lpstr>
      <vt:lpstr>Tahoma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Содействие трансграничным перевозкам для улучшения торговли за счет цифровизации МДП</vt:lpstr>
      <vt:lpstr>PowerPoint Presentation</vt:lpstr>
      <vt:lpstr>  ВОЗДЕЙСТВИЕ COVID-19 </vt:lpstr>
      <vt:lpstr>  РОЛЬ КОНВЕНЦИЙ ООН</vt:lpstr>
      <vt:lpstr>PowerPoint Presentation</vt:lpstr>
      <vt:lpstr>  ПЕРЕВОД В ЦИФРОВОЙ ФОРМАТ ОСНОВНЫХ ИНСТРУМЕНТОВ ООН</vt:lpstr>
      <vt:lpstr> eTIR это </vt:lpstr>
      <vt:lpstr>  Цифровизация МДП </vt:lpstr>
      <vt:lpstr> Проекты в рамках цифровизации МДП</vt:lpstr>
      <vt:lpstr>TJK-UZB-KAZ</vt:lpstr>
      <vt:lpstr>TJK-UZB-KAZ</vt:lpstr>
      <vt:lpstr>Цифровизация коридора Таджикистан-Узбекистан-Казахстан</vt:lpstr>
      <vt:lpstr>  «ДЕЛОВЫЕ СВЯЗИ» </vt:lpstr>
      <vt:lpstr>Казахстан раскрывает потенциал МДП в борьбе с незаконной торговлей с помощью Зеленых полос TIR-EPD</vt:lpstr>
      <vt:lpstr>Объединение участников частного сектора</vt:lpstr>
      <vt:lpstr> Преимущества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LAUZON, Jasper</dc:creator>
  <cp:lastModifiedBy>Xinglan Hu</cp:lastModifiedBy>
  <cp:revision>224</cp:revision>
  <dcterms:created xsi:type="dcterms:W3CDTF">2018-05-20T22:49:51Z</dcterms:created>
  <dcterms:modified xsi:type="dcterms:W3CDTF">2021-04-21T02:17:18Z</dcterms:modified>
</cp:coreProperties>
</file>