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8" r:id="rId2"/>
    <p:sldId id="277" r:id="rId3"/>
    <p:sldId id="326" r:id="rId4"/>
    <p:sldId id="288" r:id="rId5"/>
    <p:sldId id="323" r:id="rId6"/>
    <p:sldId id="300" r:id="rId7"/>
    <p:sldId id="290" r:id="rId8"/>
    <p:sldId id="325" r:id="rId9"/>
    <p:sldId id="317" r:id="rId10"/>
    <p:sldId id="295" r:id="rId11"/>
    <p:sldId id="270" r:id="rId12"/>
    <p:sldId id="327" r:id="rId13"/>
    <p:sldId id="265" r:id="rId14"/>
    <p:sldId id="1397" r:id="rId15"/>
    <p:sldId id="1395" r:id="rId16"/>
    <p:sldId id="292" r:id="rId17"/>
    <p:sldId id="282" r:id="rId18"/>
    <p:sldId id="283" r:id="rId19"/>
    <p:sldId id="285" r:id="rId20"/>
    <p:sldId id="294" r:id="rId21"/>
    <p:sldId id="293" r:id="rId22"/>
    <p:sldId id="1398" r:id="rId23"/>
    <p:sldId id="303" r:id="rId24"/>
    <p:sldId id="296" r:id="rId25"/>
    <p:sldId id="301" r:id="rId26"/>
    <p:sldId id="298" r:id="rId27"/>
    <p:sldId id="299" r:id="rId28"/>
    <p:sldId id="304" r:id="rId29"/>
    <p:sldId id="1399" r:id="rId30"/>
    <p:sldId id="311" r:id="rId31"/>
    <p:sldId id="310" r:id="rId32"/>
    <p:sldId id="305" r:id="rId33"/>
    <p:sldId id="1400"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00"/>
    <a:srgbClr val="D54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00" autoAdjust="0"/>
    <p:restoredTop sz="71429" autoAdjust="0"/>
  </p:normalViewPr>
  <p:slideViewPr>
    <p:cSldViewPr snapToGrid="0" snapToObjects="1">
      <p:cViewPr varScale="1">
        <p:scale>
          <a:sx n="57" d="100"/>
          <a:sy n="57" d="100"/>
        </p:scale>
        <p:origin x="67" y="34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glan Hu" userId="61035392-b8e6-43fa-b39d-a05287957c90" providerId="ADAL" clId="{AA8A27E5-D6C0-4A02-9AAB-C8BCC047B3D8}"/>
    <pc:docChg chg="modSld">
      <pc:chgData name="Xinglan Hu" userId="61035392-b8e6-43fa-b39d-a05287957c90" providerId="ADAL" clId="{AA8A27E5-D6C0-4A02-9AAB-C8BCC047B3D8}" dt="2021-04-21T02:16:48.836" v="1" actId="20577"/>
      <pc:docMkLst>
        <pc:docMk/>
      </pc:docMkLst>
      <pc:sldChg chg="modSp mod">
        <pc:chgData name="Xinglan Hu" userId="61035392-b8e6-43fa-b39d-a05287957c90" providerId="ADAL" clId="{AA8A27E5-D6C0-4A02-9AAB-C8BCC047B3D8}" dt="2021-04-21T02:16:48.836" v="1" actId="20577"/>
        <pc:sldMkLst>
          <pc:docMk/>
          <pc:sldMk cId="2900729216" sldId="326"/>
        </pc:sldMkLst>
        <pc:spChg chg="mod">
          <ac:chgData name="Xinglan Hu" userId="61035392-b8e6-43fa-b39d-a05287957c90" providerId="ADAL" clId="{AA8A27E5-D6C0-4A02-9AAB-C8BCC047B3D8}" dt="2021-04-21T02:16:48.836" v="1" actId="20577"/>
          <ac:spMkLst>
            <pc:docMk/>
            <pc:sldMk cId="2900729216" sldId="326"/>
            <ac:spMk id="2" creationId="{00000000-0000-0000-0000-000000000000}"/>
          </ac:spMkLst>
        </pc:spChg>
      </pc:sldChg>
    </pc:docChg>
  </pc:docChgLst>
  <pc:docChgLst>
    <pc:chgData name="Xinglan Hu" userId="61035392-b8e6-43fa-b39d-a05287957c90" providerId="ADAL" clId="{051C57B1-0DB1-46A7-9179-DF04975DD31A}"/>
    <pc:docChg chg="undo custSel addSld delSld modSld">
      <pc:chgData name="Xinglan Hu" userId="61035392-b8e6-43fa-b39d-a05287957c90" providerId="ADAL" clId="{051C57B1-0DB1-46A7-9179-DF04975DD31A}" dt="2021-04-14T01:35:52.904" v="396"/>
      <pc:docMkLst>
        <pc:docMk/>
      </pc:docMkLst>
      <pc:sldChg chg="del">
        <pc:chgData name="Xinglan Hu" userId="61035392-b8e6-43fa-b39d-a05287957c90" providerId="ADAL" clId="{051C57B1-0DB1-46A7-9179-DF04975DD31A}" dt="2021-04-14T01:35:20.433" v="371" actId="2696"/>
        <pc:sldMkLst>
          <pc:docMk/>
          <pc:sldMk cId="2073203621" sldId="324"/>
        </pc:sldMkLst>
      </pc:sldChg>
      <pc:sldChg chg="addSp delSp modSp add mod">
        <pc:chgData name="Xinglan Hu" userId="61035392-b8e6-43fa-b39d-a05287957c90" providerId="ADAL" clId="{051C57B1-0DB1-46A7-9179-DF04975DD31A}" dt="2021-04-14T01:35:52.904" v="396"/>
        <pc:sldMkLst>
          <pc:docMk/>
          <pc:sldMk cId="2900729216" sldId="326"/>
        </pc:sldMkLst>
        <pc:spChg chg="mod">
          <ac:chgData name="Xinglan Hu" userId="61035392-b8e6-43fa-b39d-a05287957c90" providerId="ADAL" clId="{051C57B1-0DB1-46A7-9179-DF04975DD31A}" dt="2021-04-14T01:35:08.546" v="370" actId="12"/>
          <ac:spMkLst>
            <pc:docMk/>
            <pc:sldMk cId="2900729216" sldId="326"/>
            <ac:spMk id="2" creationId="{00000000-0000-0000-0000-000000000000}"/>
          </ac:spMkLst>
        </pc:spChg>
        <pc:spChg chg="mod">
          <ac:chgData name="Xinglan Hu" userId="61035392-b8e6-43fa-b39d-a05287957c90" providerId="ADAL" clId="{051C57B1-0DB1-46A7-9179-DF04975DD31A}" dt="2021-04-14T01:30:13.639" v="78" actId="113"/>
          <ac:spMkLst>
            <pc:docMk/>
            <pc:sldMk cId="2900729216" sldId="326"/>
            <ac:spMk id="3" creationId="{00000000-0000-0000-0000-000000000000}"/>
          </ac:spMkLst>
        </pc:spChg>
        <pc:spChg chg="del mod">
          <ac:chgData name="Xinglan Hu" userId="61035392-b8e6-43fa-b39d-a05287957c90" providerId="ADAL" clId="{051C57B1-0DB1-46A7-9179-DF04975DD31A}" dt="2021-04-14T01:35:52.904" v="396"/>
          <ac:spMkLst>
            <pc:docMk/>
            <pc:sldMk cId="2900729216" sldId="326"/>
            <ac:spMk id="6" creationId="{3C9702D9-D7A8-8D47-BC1E-A360BD2A7E55}"/>
          </ac:spMkLst>
        </pc:spChg>
        <pc:picChg chg="add mod">
          <ac:chgData name="Xinglan Hu" userId="61035392-b8e6-43fa-b39d-a05287957c90" providerId="ADAL" clId="{051C57B1-0DB1-46A7-9179-DF04975DD31A}" dt="2021-04-14T01:35:38.376" v="374" actId="1076"/>
          <ac:picMkLst>
            <pc:docMk/>
            <pc:sldMk cId="2900729216" sldId="326"/>
            <ac:picMk id="7" creationId="{3FCD6666-21E8-4E4B-9C31-F1CFD9DE9C73}"/>
          </ac:picMkLst>
        </pc:picChg>
        <pc:picChg chg="del mod">
          <ac:chgData name="Xinglan Hu" userId="61035392-b8e6-43fa-b39d-a05287957c90" providerId="ADAL" clId="{051C57B1-0DB1-46A7-9179-DF04975DD31A}" dt="2021-04-14T01:30:23.330" v="80" actId="21"/>
          <ac:picMkLst>
            <pc:docMk/>
            <pc:sldMk cId="2900729216" sldId="326"/>
            <ac:picMk id="102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2B463-D853-462F-A7B8-D99AFC5C3643}" type="datetimeFigureOut">
              <a:rPr lang="en-US" smtClean="0"/>
              <a:t>21/04/2021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64575-DD9F-4F42-928D-88CA5E91581A}" type="slidenum">
              <a:rPr lang="en-US" smtClean="0"/>
              <a:t>‹#›</a:t>
            </a:fld>
            <a:endParaRPr lang="en-US"/>
          </a:p>
        </p:txBody>
      </p:sp>
    </p:spTree>
    <p:extLst>
      <p:ext uri="{BB962C8B-B14F-4D97-AF65-F5344CB8AC3E}">
        <p14:creationId xmlns:p14="http://schemas.microsoft.com/office/powerpoint/2010/main" val="37320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ED764575-DD9F-4F42-928D-88CA5E91581A}" type="slidenum">
              <a:rPr lang="en-US" smtClean="0"/>
              <a:t>2</a:t>
            </a:fld>
            <a:endParaRPr lang="en-US"/>
          </a:p>
        </p:txBody>
      </p:sp>
    </p:spTree>
    <p:extLst>
      <p:ext uri="{BB962C8B-B14F-4D97-AF65-F5344CB8AC3E}">
        <p14:creationId xmlns:p14="http://schemas.microsoft.com/office/powerpoint/2010/main" val="1842988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16</a:t>
            </a:fld>
            <a:endParaRPr lang="en-GB"/>
          </a:p>
        </p:txBody>
      </p:sp>
    </p:spTree>
    <p:extLst>
      <p:ext uri="{BB962C8B-B14F-4D97-AF65-F5344CB8AC3E}">
        <p14:creationId xmlns:p14="http://schemas.microsoft.com/office/powerpoint/2010/main" val="253138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B1CBF-FB38-7943-8438-60BBA5A7CA7B}"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8825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BB1CBF-FB38-7943-8438-60BBA5A7CA7B}"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013291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B1CBF-FB38-7943-8438-60BBA5A7CA7B}"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963935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0F969B-2ED9-4623-B4DB-43098A4E194C}" type="slidenum">
              <a:rPr lang="fr-CH" smtClean="0"/>
              <a:t>20</a:t>
            </a:fld>
            <a:endParaRPr lang="fr-CH"/>
          </a:p>
        </p:txBody>
      </p:sp>
    </p:spTree>
    <p:extLst>
      <p:ext uri="{BB962C8B-B14F-4D97-AF65-F5344CB8AC3E}">
        <p14:creationId xmlns:p14="http://schemas.microsoft.com/office/powerpoint/2010/main" val="1918559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BB1CBF-FB38-7943-8438-60BBA5A7CA7B}" type="slidenum">
              <a:rPr lang="en-GB" smtClean="0"/>
              <a:t>24</a:t>
            </a:fld>
            <a:endParaRPr lang="en-GB"/>
          </a:p>
        </p:txBody>
      </p:sp>
    </p:spTree>
    <p:extLst>
      <p:ext uri="{BB962C8B-B14F-4D97-AF65-F5344CB8AC3E}">
        <p14:creationId xmlns:p14="http://schemas.microsoft.com/office/powerpoint/2010/main" val="2249800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25</a:t>
            </a:fld>
            <a:endParaRPr lang="en-GB"/>
          </a:p>
        </p:txBody>
      </p:sp>
    </p:spTree>
    <p:extLst>
      <p:ext uri="{BB962C8B-B14F-4D97-AF65-F5344CB8AC3E}">
        <p14:creationId xmlns:p14="http://schemas.microsoft.com/office/powerpoint/2010/main" val="538321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26</a:t>
            </a:fld>
            <a:endParaRPr lang="en-GB"/>
          </a:p>
        </p:txBody>
      </p:sp>
    </p:spTree>
    <p:extLst>
      <p:ext uri="{BB962C8B-B14F-4D97-AF65-F5344CB8AC3E}">
        <p14:creationId xmlns:p14="http://schemas.microsoft.com/office/powerpoint/2010/main" val="356840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27</a:t>
            </a:fld>
            <a:endParaRPr lang="en-GB"/>
          </a:p>
        </p:txBody>
      </p:sp>
    </p:spTree>
    <p:extLst>
      <p:ext uri="{BB962C8B-B14F-4D97-AF65-F5344CB8AC3E}">
        <p14:creationId xmlns:p14="http://schemas.microsoft.com/office/powerpoint/2010/main" val="110973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COVID-19</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Following the measures taken by some countries during the pandemic – borders being closed and vehicles from foreign countries being forbidden to enter one country or another, as it was the case in Saudi Arabia, for example, the organisation of transports requires the swap of vehicles, which implies a complex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BREXIT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Following Brexit and the shortage of British transport operators, requests are being regularly received from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parties to assist them to find TIR transport operators.</a:t>
            </a:r>
          </a:p>
        </p:txBody>
      </p:sp>
      <p:sp>
        <p:nvSpPr>
          <p:cNvPr id="4" name="Slide Number Placeholder 3"/>
          <p:cNvSpPr>
            <a:spLocks noGrp="1"/>
          </p:cNvSpPr>
          <p:nvPr>
            <p:ph type="sldNum" sz="quarter" idx="10"/>
          </p:nvPr>
        </p:nvSpPr>
        <p:spPr/>
        <p:txBody>
          <a:bodyPr/>
          <a:lstStyle/>
          <a:p>
            <a:fld id="{62E7CD4A-95B8-48DF-86AE-38FAB9D7370E}" type="slidenum">
              <a:rPr lang="en-GB" smtClean="0"/>
              <a:t>30</a:t>
            </a:fld>
            <a:endParaRPr lang="en-GB"/>
          </a:p>
        </p:txBody>
      </p:sp>
    </p:spTree>
    <p:extLst>
      <p:ext uri="{BB962C8B-B14F-4D97-AF65-F5344CB8AC3E}">
        <p14:creationId xmlns:p14="http://schemas.microsoft.com/office/powerpoint/2010/main" val="322284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764575-DD9F-4F42-928D-88CA5E91581A}" type="slidenum">
              <a:rPr lang="en-US" smtClean="0"/>
              <a:t>3</a:t>
            </a:fld>
            <a:endParaRPr lang="en-US"/>
          </a:p>
        </p:txBody>
      </p:sp>
    </p:spTree>
    <p:extLst>
      <p:ext uri="{BB962C8B-B14F-4D97-AF65-F5344CB8AC3E}">
        <p14:creationId xmlns:p14="http://schemas.microsoft.com/office/powerpoint/2010/main" val="2750140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For TIR transport operators:</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Enlargement of business opportunities through presentation of their data (company capacities – vehicles, type of goods usually transported, itineraries, etc.) and acceptance to share it through TIR-EPD with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trusted parties, </a:t>
            </a:r>
          </a:p>
          <a:p>
            <a:pPr lvl="1"/>
            <a:r>
              <a:rPr lang="en-GB" sz="1200" kern="1200" dirty="0">
                <a:solidFill>
                  <a:schemeClr val="tx1"/>
                </a:solidFill>
                <a:effectLst/>
                <a:latin typeface="+mn-lt"/>
                <a:ea typeface="+mn-ea"/>
                <a:cs typeface="+mn-cs"/>
              </a:rPr>
              <a:t>TIR to be possibly used on UK-EU, GCC, CHN-EUR routes, </a:t>
            </a:r>
          </a:p>
          <a:p>
            <a:pPr lvl="1"/>
            <a:r>
              <a:rPr lang="en-GB" sz="1200" kern="1200" dirty="0">
                <a:solidFill>
                  <a:schemeClr val="tx1"/>
                </a:solidFill>
                <a:effectLst/>
                <a:latin typeface="+mn-lt"/>
                <a:ea typeface="+mn-ea"/>
                <a:cs typeface="+mn-cs"/>
              </a:rPr>
              <a:t>Possibility to be enrolled as subcontractors</a:t>
            </a:r>
          </a:p>
          <a:p>
            <a:pPr lvl="1"/>
            <a:r>
              <a:rPr lang="en-GB" sz="1200" kern="1200" dirty="0">
                <a:solidFill>
                  <a:schemeClr val="tx1"/>
                </a:solidFill>
                <a:effectLst/>
                <a:latin typeface="+mn-lt"/>
                <a:ea typeface="+mn-ea"/>
                <a:cs typeface="+mn-cs"/>
              </a:rPr>
              <a:t>Possibility to have assistance from a dedicated partner at a fixed price, thus reducing the risk of unjustified payments.</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For the logistic operators:</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Facilitated access to reliable and experienced transport operators;</a:t>
            </a:r>
          </a:p>
          <a:p>
            <a:pPr lvl="1"/>
            <a:r>
              <a:rPr lang="en-GB" sz="1200" kern="1200" dirty="0">
                <a:solidFill>
                  <a:schemeClr val="tx1"/>
                </a:solidFill>
                <a:effectLst/>
                <a:latin typeface="+mn-lt"/>
                <a:ea typeface="+mn-ea"/>
                <a:cs typeface="+mn-cs"/>
              </a:rPr>
              <a:t>Facilitated organisation of “complex” road / intermodal transports door-to-door – e.g. from China to Europe – having all the actors enrolled and connected, as well as customs declarations being sent through TIR-EPD;</a:t>
            </a:r>
          </a:p>
          <a:p>
            <a:pPr lvl="1"/>
            <a:r>
              <a:rPr lang="en-GB" sz="1200" kern="1200" dirty="0">
                <a:solidFill>
                  <a:schemeClr val="tx1"/>
                </a:solidFill>
                <a:effectLst/>
                <a:latin typeface="+mn-lt"/>
                <a:ea typeface="+mn-ea"/>
                <a:cs typeface="+mn-cs"/>
              </a:rPr>
              <a:t>Facilitated procedure especially for transport of consolidated cargo – when declaring it through TIR-EPD (in the framework of e-commerce, Brexit);</a:t>
            </a:r>
          </a:p>
          <a:p>
            <a:pPr lvl="1"/>
            <a:r>
              <a:rPr lang="en-GB" sz="1200" kern="1200" dirty="0">
                <a:solidFill>
                  <a:schemeClr val="tx1"/>
                </a:solidFill>
                <a:effectLst/>
                <a:latin typeface="+mn-lt"/>
                <a:ea typeface="+mn-ea"/>
                <a:cs typeface="+mn-cs"/>
              </a:rPr>
              <a:t>Facilitated border crossing with TIR in the framework of Brexit, and facilitated organisation of such transport directly from the warehouses located in UK and awaiting goods from Europe.</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62E7CD4A-95B8-48DF-86AE-38FAB9D7370E}" type="slidenum">
              <a:rPr lang="en-GB" smtClean="0"/>
              <a:t>31</a:t>
            </a:fld>
            <a:endParaRPr lang="en-GB"/>
          </a:p>
        </p:txBody>
      </p:sp>
    </p:spTree>
    <p:extLst>
      <p:ext uri="{BB962C8B-B14F-4D97-AF65-F5344CB8AC3E}">
        <p14:creationId xmlns:p14="http://schemas.microsoft.com/office/powerpoint/2010/main" val="72684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764575-DD9F-4F42-928D-88CA5E91581A}" type="slidenum">
              <a:rPr lang="en-US" smtClean="0"/>
              <a:t>4</a:t>
            </a:fld>
            <a:endParaRPr lang="en-US"/>
          </a:p>
        </p:txBody>
      </p:sp>
    </p:spTree>
    <p:extLst>
      <p:ext uri="{BB962C8B-B14F-4D97-AF65-F5344CB8AC3E}">
        <p14:creationId xmlns:p14="http://schemas.microsoft.com/office/powerpoint/2010/main" val="89975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764575-DD9F-4F42-928D-88CA5E91581A}" type="slidenum">
              <a:rPr lang="en-US" smtClean="0"/>
              <a:t>10</a:t>
            </a:fld>
            <a:endParaRPr lang="en-US"/>
          </a:p>
        </p:txBody>
      </p:sp>
    </p:spTree>
    <p:extLst>
      <p:ext uri="{BB962C8B-B14F-4D97-AF65-F5344CB8AC3E}">
        <p14:creationId xmlns:p14="http://schemas.microsoft.com/office/powerpoint/2010/main" val="267398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64575-DD9F-4F42-928D-88CA5E91581A}" type="slidenum">
              <a:rPr lang="en-US" smtClean="0"/>
              <a:t>11</a:t>
            </a:fld>
            <a:endParaRPr lang="en-US"/>
          </a:p>
        </p:txBody>
      </p:sp>
    </p:spTree>
    <p:extLst>
      <p:ext uri="{BB962C8B-B14F-4D97-AF65-F5344CB8AC3E}">
        <p14:creationId xmlns:p14="http://schemas.microsoft.com/office/powerpoint/2010/main" val="278339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12</a:t>
            </a:fld>
            <a:endParaRPr lang="en-US"/>
          </a:p>
        </p:txBody>
      </p:sp>
    </p:spTree>
    <p:extLst>
      <p:ext uri="{BB962C8B-B14F-4D97-AF65-F5344CB8AC3E}">
        <p14:creationId xmlns:p14="http://schemas.microsoft.com/office/powerpoint/2010/main" val="24623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13</a:t>
            </a:fld>
            <a:endParaRPr lang="en-US"/>
          </a:p>
        </p:txBody>
      </p:sp>
    </p:spTree>
    <p:extLst>
      <p:ext uri="{BB962C8B-B14F-4D97-AF65-F5344CB8AC3E}">
        <p14:creationId xmlns:p14="http://schemas.microsoft.com/office/powerpoint/2010/main" val="428146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14</a:t>
            </a:fld>
            <a:endParaRPr lang="en-US"/>
          </a:p>
        </p:txBody>
      </p:sp>
    </p:spTree>
    <p:extLst>
      <p:ext uri="{BB962C8B-B14F-4D97-AF65-F5344CB8AC3E}">
        <p14:creationId xmlns:p14="http://schemas.microsoft.com/office/powerpoint/2010/main" val="238808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15</a:t>
            </a:fld>
            <a:endParaRPr lang="en-US"/>
          </a:p>
        </p:txBody>
      </p:sp>
    </p:spTree>
    <p:extLst>
      <p:ext uri="{BB962C8B-B14F-4D97-AF65-F5344CB8AC3E}">
        <p14:creationId xmlns:p14="http://schemas.microsoft.com/office/powerpoint/2010/main" val="4035288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2419486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62617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146775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81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0" name="Picture Placeholder 1">
            <a:extLst>
              <a:ext uri="{FF2B5EF4-FFF2-40B4-BE49-F238E27FC236}">
                <a16:creationId xmlns:a16="http://schemas.microsoft.com/office/drawing/2014/main" id="{8D5B1E2A-FE76-1340-8B6A-0A88A3381C3A}"/>
              </a:ext>
            </a:extLst>
          </p:cNvPr>
          <p:cNvSpPr>
            <a:spLocks noGrp="1"/>
          </p:cNvSpPr>
          <p:nvPr>
            <p:ph type="pic" sz="quarter" idx="10" hasCustomPrompt="1"/>
          </p:nvPr>
        </p:nvSpPr>
        <p:spPr>
          <a:xfrm>
            <a:off x="0" y="0"/>
            <a:ext cx="9144000" cy="5876925"/>
          </a:xfrm>
          <a:prstGeom prst="rect">
            <a:avLst/>
          </a:prstGeom>
        </p:spPr>
        <p:txBody>
          <a:bodyPr anchor="ctr"/>
          <a:lstStyle>
            <a:lvl1pPr marL="0" indent="0" algn="ctr">
              <a:buNone/>
              <a:defRPr sz="1350" baseline="0"/>
            </a:lvl1pPr>
          </a:lstStyle>
          <a:p>
            <a:r>
              <a:rPr lang="en-US" dirty="0"/>
              <a:t>Click to add image &gt; send to back</a:t>
            </a:r>
          </a:p>
          <a:p>
            <a:endParaRPr lang="en-US" dirty="0"/>
          </a:p>
          <a:p>
            <a:endParaRPr lang="en-US" dirty="0"/>
          </a:p>
          <a:p>
            <a:endParaRPr lang="en-US" dirty="0"/>
          </a:p>
          <a:p>
            <a:endParaRPr lang="en-US" dirty="0"/>
          </a:p>
        </p:txBody>
      </p:sp>
      <p:sp>
        <p:nvSpPr>
          <p:cNvPr id="3" name="Subtitle 2">
            <a:extLst>
              <a:ext uri="{FF2B5EF4-FFF2-40B4-BE49-F238E27FC236}">
                <a16:creationId xmlns:a16="http://schemas.microsoft.com/office/drawing/2014/main" id="{EB34553C-0E64-0C49-860D-665C440A482D}"/>
              </a:ext>
            </a:extLst>
          </p:cNvPr>
          <p:cNvSpPr>
            <a:spLocks noGrp="1"/>
          </p:cNvSpPr>
          <p:nvPr userDrawn="1">
            <p:ph type="subTitle" idx="1"/>
          </p:nvPr>
        </p:nvSpPr>
        <p:spPr>
          <a:xfrm>
            <a:off x="1716932" y="3999208"/>
            <a:ext cx="3200400" cy="509562"/>
          </a:xfrm>
          <a:prstGeom prst="rect">
            <a:avLst/>
          </a:prstGeo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a:t>
            </a:r>
            <a:endParaRPr lang="en-US" dirty="0"/>
          </a:p>
        </p:txBody>
      </p:sp>
      <p:sp>
        <p:nvSpPr>
          <p:cNvPr id="2" name="Title 1">
            <a:extLst>
              <a:ext uri="{FF2B5EF4-FFF2-40B4-BE49-F238E27FC236}">
                <a16:creationId xmlns:a16="http://schemas.microsoft.com/office/drawing/2014/main" id="{2E1C12A7-275D-4840-8C99-6C2B8702BDE8}"/>
              </a:ext>
            </a:extLst>
          </p:cNvPr>
          <p:cNvSpPr>
            <a:spLocks noGrp="1"/>
          </p:cNvSpPr>
          <p:nvPr userDrawn="1">
            <p:ph type="ctrTitle"/>
          </p:nvPr>
        </p:nvSpPr>
        <p:spPr>
          <a:xfrm>
            <a:off x="1716932" y="3380361"/>
            <a:ext cx="3200400" cy="618847"/>
          </a:xfrm>
          <a:prstGeom prst="rect">
            <a:avLst/>
          </a:prstGeom>
        </p:spPr>
        <p:txBody>
          <a:bodyPr anchor="b">
            <a:normAutofit/>
          </a:bodyPr>
          <a:lstStyle>
            <a:lvl1pPr algn="l">
              <a:defRPr sz="1800" b="1"/>
            </a:lvl1pPr>
          </a:lstStyle>
          <a:p>
            <a:r>
              <a:rPr lang="en-GB" dirty="0"/>
              <a:t>Click to edit Master title</a:t>
            </a:r>
            <a:endParaRPr lang="en-US" dirty="0"/>
          </a:p>
        </p:txBody>
      </p:sp>
    </p:spTree>
    <p:extLst>
      <p:ext uri="{BB962C8B-B14F-4D97-AF65-F5344CB8AC3E}">
        <p14:creationId xmlns:p14="http://schemas.microsoft.com/office/powerpoint/2010/main" val="24404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7037E-6 L 0 -0.125 " pathEditMode="relative" rAng="0" ptsTypes="AA">
                                      <p:cBhvr>
                                        <p:cTn id="6" dur="2000" fill="hold"/>
                                        <p:tgtEl>
                                          <p:spTgt spid="30"/>
                                        </p:tgtEl>
                                        <p:attrNameLst>
                                          <p:attrName>ppt_x</p:attrName>
                                          <p:attrName>ppt_y</p:attrName>
                                        </p:attrNameLst>
                                      </p:cBhvr>
                                      <p:rCtr x="0" y="-6250"/>
                                    </p:animMotion>
                                  </p:childTnLst>
                                </p:cTn>
                              </p:par>
                              <p:par>
                                <p:cTn id="7" presetID="2" presetClass="entr" presetSubtype="8" decel="5000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decel="5000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_fre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3A917B-5EF1-9F4B-AA4E-1CA036D0DE86}"/>
              </a:ext>
            </a:extLst>
          </p:cNvPr>
          <p:cNvSpPr/>
          <p:nvPr userDrawn="1"/>
        </p:nvSpPr>
        <p:spPr>
          <a:xfrm>
            <a:off x="-1" y="0"/>
            <a:ext cx="1945759"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71620"/>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788199"/>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9" name="Content Placeholder 15">
            <a:extLst>
              <a:ext uri="{FF2B5EF4-FFF2-40B4-BE49-F238E27FC236}">
                <a16:creationId xmlns:a16="http://schemas.microsoft.com/office/drawing/2014/main" id="{84E8B304-2436-0743-87FC-4898E190C6E0}"/>
              </a:ext>
            </a:extLst>
          </p:cNvPr>
          <p:cNvSpPr>
            <a:spLocks noGrp="1"/>
          </p:cNvSpPr>
          <p:nvPr>
            <p:ph sz="quarter" idx="16" hasCustomPrompt="1"/>
          </p:nvPr>
        </p:nvSpPr>
        <p:spPr>
          <a:xfrm>
            <a:off x="3028950" y="1637415"/>
            <a:ext cx="5486400" cy="2965542"/>
          </a:xfrm>
          <a:prstGeom prst="rect">
            <a:avLst/>
          </a:prstGeom>
        </p:spPr>
        <p:txBody>
          <a:bodyPr/>
          <a:lstStyle>
            <a:lvl1pPr marL="0" indent="0">
              <a:buNone/>
              <a:defRPr sz="1800"/>
            </a:lvl1pPr>
            <a:lvl2pPr>
              <a:defRPr sz="1500"/>
            </a:lvl2pPr>
            <a:lvl3pPr>
              <a:defRPr sz="1350"/>
            </a:lvl3pPr>
            <a:lvl4pPr>
              <a:defRPr sz="1200"/>
            </a:lvl4pPr>
            <a:lvl5pPr>
              <a:defRPr sz="1200"/>
            </a:lvl5pPr>
          </a:lstStyle>
          <a:p>
            <a:pPr lvl="0"/>
            <a:r>
              <a:rPr lang="en-GB" dirty="0"/>
              <a:t>First level text</a:t>
            </a:r>
          </a:p>
          <a:p>
            <a:pPr lvl="1"/>
            <a:r>
              <a:rPr lang="en-GB" dirty="0"/>
              <a:t>Second level</a:t>
            </a:r>
          </a:p>
        </p:txBody>
      </p:sp>
      <p:sp>
        <p:nvSpPr>
          <p:cNvPr id="10" name="Text Placeholder 31">
            <a:extLst>
              <a:ext uri="{FF2B5EF4-FFF2-40B4-BE49-F238E27FC236}">
                <a16:creationId xmlns:a16="http://schemas.microsoft.com/office/drawing/2014/main" id="{55778314-6EA3-6F47-95A7-E5E10E869742}"/>
              </a:ext>
            </a:extLst>
          </p:cNvPr>
          <p:cNvSpPr>
            <a:spLocks noGrp="1"/>
          </p:cNvSpPr>
          <p:nvPr>
            <p:ph type="body" sz="quarter" idx="15" hasCustomPrompt="1"/>
          </p:nvPr>
        </p:nvSpPr>
        <p:spPr>
          <a:xfrm>
            <a:off x="628650" y="3919507"/>
            <a:ext cx="1213442" cy="637995"/>
          </a:xfrm>
          <a:prstGeom prst="rect">
            <a:avLst/>
          </a:prstGeom>
        </p:spPr>
        <p:txBody>
          <a:bodyPr anchor="b" anchorCtr="0">
            <a:spAutoFit/>
          </a:bodyPr>
          <a:lstStyle>
            <a:lvl1pPr marL="0" indent="0">
              <a:buNone/>
              <a:defRPr sz="788"/>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de-CH" dirty="0" err="1"/>
              <a:t>Lorem</a:t>
            </a:r>
            <a:r>
              <a:rPr lang="de-CH" dirty="0"/>
              <a:t> </a:t>
            </a:r>
            <a:r>
              <a:rPr lang="de-CH" dirty="0" err="1"/>
              <a:t>ipsum</a:t>
            </a:r>
            <a:r>
              <a:rPr lang="de-CH" dirty="0"/>
              <a:t> </a:t>
            </a:r>
            <a:r>
              <a:rPr lang="de-CH" dirty="0" err="1"/>
              <a:t>dolor</a:t>
            </a:r>
            <a:r>
              <a:rPr lang="de-CH" dirty="0"/>
              <a:t> </a:t>
            </a:r>
            <a:r>
              <a:rPr lang="de-CH" dirty="0" err="1"/>
              <a:t>sit</a:t>
            </a:r>
            <a:r>
              <a:rPr lang="de-CH" dirty="0"/>
              <a:t> </a:t>
            </a:r>
            <a:r>
              <a:rPr lang="de-CH" dirty="0" err="1"/>
              <a:t>amet</a:t>
            </a:r>
            <a:r>
              <a:rPr lang="de-CH" dirty="0"/>
              <a:t>, </a:t>
            </a:r>
            <a:r>
              <a:rPr lang="de-CH" dirty="0" err="1"/>
              <a:t>consectetur</a:t>
            </a:r>
            <a:r>
              <a:rPr lang="de-CH" dirty="0"/>
              <a:t> </a:t>
            </a:r>
            <a:r>
              <a:rPr lang="de-CH" dirty="0" err="1"/>
              <a:t>adipiscing</a:t>
            </a:r>
            <a:r>
              <a:rPr lang="de-CH" dirty="0"/>
              <a:t> </a:t>
            </a:r>
            <a:r>
              <a:rPr lang="de-CH" dirty="0" err="1"/>
              <a:t>elit</a:t>
            </a:r>
            <a:r>
              <a:rPr lang="de-CH" dirty="0"/>
              <a:t>. </a:t>
            </a:r>
            <a:r>
              <a:rPr lang="de-CH" dirty="0" err="1"/>
              <a:t>Fusce</a:t>
            </a:r>
            <a:r>
              <a:rPr lang="de-CH" dirty="0"/>
              <a:t> at ex </a:t>
            </a:r>
            <a:r>
              <a:rPr lang="de-CH" dirty="0" err="1"/>
              <a:t>quis</a:t>
            </a:r>
            <a:r>
              <a:rPr lang="de-CH" dirty="0"/>
              <a:t> </a:t>
            </a:r>
            <a:r>
              <a:rPr lang="de-CH" dirty="0" err="1"/>
              <a:t>justo</a:t>
            </a:r>
            <a:r>
              <a:rPr lang="de-CH" dirty="0"/>
              <a:t> </a:t>
            </a:r>
            <a:r>
              <a:rPr lang="de-CH" dirty="0" err="1"/>
              <a:t>viverra</a:t>
            </a:r>
            <a:r>
              <a:rPr lang="de-CH" dirty="0"/>
              <a:t> </a:t>
            </a:r>
            <a:r>
              <a:rPr lang="de-CH" dirty="0" err="1"/>
              <a:t>posuere</a:t>
            </a:r>
            <a:r>
              <a:rPr lang="de-CH" dirty="0"/>
              <a:t> et </a:t>
            </a:r>
            <a:r>
              <a:rPr lang="de-CH" dirty="0" err="1"/>
              <a:t>eget</a:t>
            </a:r>
            <a:r>
              <a:rPr lang="de-CH" dirty="0"/>
              <a:t> </a:t>
            </a:r>
            <a:r>
              <a:rPr lang="de-CH" dirty="0" err="1"/>
              <a:t>tortor</a:t>
            </a:r>
            <a:r>
              <a:rPr lang="de-CH" dirty="0"/>
              <a:t>.</a:t>
            </a:r>
            <a:endParaRPr lang="en-GB" dirty="0"/>
          </a:p>
        </p:txBody>
      </p:sp>
      <p:grpSp>
        <p:nvGrpSpPr>
          <p:cNvPr id="11" name="Group 10">
            <a:extLst>
              <a:ext uri="{FF2B5EF4-FFF2-40B4-BE49-F238E27FC236}">
                <a16:creationId xmlns:a16="http://schemas.microsoft.com/office/drawing/2014/main" id="{A1BE8E90-A161-0641-9DA3-364F612ABEA0}"/>
              </a:ext>
            </a:extLst>
          </p:cNvPr>
          <p:cNvGrpSpPr>
            <a:grpSpLocks noChangeAspect="1"/>
          </p:cNvGrpSpPr>
          <p:nvPr userDrawn="1"/>
        </p:nvGrpSpPr>
        <p:grpSpPr>
          <a:xfrm>
            <a:off x="8692186" y="4839295"/>
            <a:ext cx="216000" cy="129778"/>
            <a:chOff x="5342425" y="2976487"/>
            <a:chExt cx="1506305" cy="905027"/>
          </a:xfrm>
        </p:grpSpPr>
        <p:sp>
          <p:nvSpPr>
            <p:cNvPr id="12" name="Freeform: Shape 30">
              <a:extLst>
                <a:ext uri="{FF2B5EF4-FFF2-40B4-BE49-F238E27FC236}">
                  <a16:creationId xmlns:a16="http://schemas.microsoft.com/office/drawing/2014/main" id="{5A341602-2B3C-7241-B81C-CC0AA9457960}"/>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1">
              <a:extLst>
                <a:ext uri="{FF2B5EF4-FFF2-40B4-BE49-F238E27FC236}">
                  <a16:creationId xmlns:a16="http://schemas.microsoft.com/office/drawing/2014/main" id="{D0047C1F-08A0-1445-BD79-9C2A215DF5DE}"/>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2">
              <a:extLst>
                <a:ext uri="{FF2B5EF4-FFF2-40B4-BE49-F238E27FC236}">
                  <a16:creationId xmlns:a16="http://schemas.microsoft.com/office/drawing/2014/main" id="{14E83D60-2436-A848-B7F7-60C14EEC89EB}"/>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3">
              <a:extLst>
                <a:ext uri="{FF2B5EF4-FFF2-40B4-BE49-F238E27FC236}">
                  <a16:creationId xmlns:a16="http://schemas.microsoft.com/office/drawing/2014/main" id="{AF2F1FCC-8DDB-3840-B958-D6D11BB7FAC3}"/>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34">
              <a:extLst>
                <a:ext uri="{FF2B5EF4-FFF2-40B4-BE49-F238E27FC236}">
                  <a16:creationId xmlns:a16="http://schemas.microsoft.com/office/drawing/2014/main" id="{745F5441-FA5A-E748-A3E1-613BBE60C132}"/>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4461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_big_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AB1A6-EB36-1C41-A21F-DAB300533333}"/>
              </a:ext>
            </a:extLst>
          </p:cNvPr>
          <p:cNvSpPr>
            <a:spLocks noGrp="1"/>
          </p:cNvSpPr>
          <p:nvPr>
            <p:ph sz="quarter" idx="16"/>
          </p:nvPr>
        </p:nvSpPr>
        <p:spPr>
          <a:xfrm>
            <a:off x="2858267" y="0"/>
            <a:ext cx="6285733" cy="5143500"/>
          </a:xfrm>
          <a:prstGeom prst="rect">
            <a:avLst/>
          </a:prstGeom>
          <a:solidFill>
            <a:schemeClr val="tx1">
              <a:lumMod val="10000"/>
              <a:lumOff val="90000"/>
            </a:schemeClr>
          </a:solidFill>
        </p:spPr>
        <p:txBody>
          <a:bodyPr lIns="360000" tIns="2088000" rIns="360000" bIns="540000"/>
          <a:lstStyle>
            <a:lvl1pPr>
              <a:defRPr sz="1800"/>
            </a:lvl1pPr>
            <a:lvl2pPr>
              <a:defRPr sz="1500"/>
            </a:lvl2pPr>
            <a:lvl3pPr marL="685800" indent="0">
              <a:buNone/>
              <a:defRPr sz="1350"/>
            </a:lvl3pPr>
            <a:lvl4pPr>
              <a:defRPr sz="1200"/>
            </a:lvl4pPr>
            <a:lvl5pPr>
              <a:defRPr sz="1200"/>
            </a:lvl5pPr>
          </a:lstStyle>
          <a:p>
            <a:pPr lvl="0"/>
            <a:r>
              <a:rPr lang="en-GB" dirty="0"/>
              <a:t>Click to edit Master text styles</a:t>
            </a:r>
          </a:p>
          <a:p>
            <a:pPr lvl="1"/>
            <a:r>
              <a:rPr lang="en-GB" dirty="0"/>
              <a:t>Second level</a:t>
            </a:r>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71620"/>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788199"/>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32" name="Text Placeholder 31">
            <a:extLst>
              <a:ext uri="{FF2B5EF4-FFF2-40B4-BE49-F238E27FC236}">
                <a16:creationId xmlns:a16="http://schemas.microsoft.com/office/drawing/2014/main" id="{5881F67F-729C-6F43-9DF6-B5664EBE0EEB}"/>
              </a:ext>
            </a:extLst>
          </p:cNvPr>
          <p:cNvSpPr>
            <a:spLocks noGrp="1"/>
          </p:cNvSpPr>
          <p:nvPr>
            <p:ph type="body" sz="quarter" idx="15" hasCustomPrompt="1"/>
          </p:nvPr>
        </p:nvSpPr>
        <p:spPr>
          <a:xfrm>
            <a:off x="295054" y="1507165"/>
            <a:ext cx="2390996" cy="3095792"/>
          </a:xfrm>
          <a:prstGeom prst="rect">
            <a:avLst/>
          </a:prstGeom>
        </p:spPr>
        <p:txBody>
          <a:bodyPr/>
          <a:lstStyle>
            <a:lvl1pPr marL="0" indent="0">
              <a:buNone/>
              <a:defRPr sz="1800"/>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First level text</a:t>
            </a:r>
          </a:p>
          <a:p>
            <a:pPr lvl="1"/>
            <a:r>
              <a:rPr lang="en-GB" dirty="0"/>
              <a:t>Second level text</a:t>
            </a:r>
          </a:p>
        </p:txBody>
      </p:sp>
      <p:grpSp>
        <p:nvGrpSpPr>
          <p:cNvPr id="11" name="Group 10">
            <a:extLst>
              <a:ext uri="{FF2B5EF4-FFF2-40B4-BE49-F238E27FC236}">
                <a16:creationId xmlns:a16="http://schemas.microsoft.com/office/drawing/2014/main" id="{6D312787-5ED7-984A-9F83-68306381B361}"/>
              </a:ext>
            </a:extLst>
          </p:cNvPr>
          <p:cNvGrpSpPr>
            <a:grpSpLocks noChangeAspect="1"/>
          </p:cNvGrpSpPr>
          <p:nvPr userDrawn="1"/>
        </p:nvGrpSpPr>
        <p:grpSpPr>
          <a:xfrm>
            <a:off x="8692186" y="4839295"/>
            <a:ext cx="216000" cy="129778"/>
            <a:chOff x="5342425" y="2976487"/>
            <a:chExt cx="1506305" cy="905027"/>
          </a:xfrm>
        </p:grpSpPr>
        <p:sp>
          <p:nvSpPr>
            <p:cNvPr id="12" name="Freeform: Shape 30">
              <a:extLst>
                <a:ext uri="{FF2B5EF4-FFF2-40B4-BE49-F238E27FC236}">
                  <a16:creationId xmlns:a16="http://schemas.microsoft.com/office/drawing/2014/main" id="{9253CF6B-0CEE-1B4F-A318-588B0D11A31C}"/>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1">
              <a:extLst>
                <a:ext uri="{FF2B5EF4-FFF2-40B4-BE49-F238E27FC236}">
                  <a16:creationId xmlns:a16="http://schemas.microsoft.com/office/drawing/2014/main" id="{775924E6-612E-804E-8713-40BF07970170}"/>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2">
              <a:extLst>
                <a:ext uri="{FF2B5EF4-FFF2-40B4-BE49-F238E27FC236}">
                  <a16:creationId xmlns:a16="http://schemas.microsoft.com/office/drawing/2014/main" id="{EBFE0BD5-54F8-5A4B-8CF1-5A7F92818416}"/>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3">
              <a:extLst>
                <a:ext uri="{FF2B5EF4-FFF2-40B4-BE49-F238E27FC236}">
                  <a16:creationId xmlns:a16="http://schemas.microsoft.com/office/drawing/2014/main" id="{B0A7779E-8E8B-5246-A610-67FF2F3A7A46}"/>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34">
              <a:extLst>
                <a:ext uri="{FF2B5EF4-FFF2-40B4-BE49-F238E27FC236}">
                  <a16:creationId xmlns:a16="http://schemas.microsoft.com/office/drawing/2014/main" id="{C242FFC1-1B3E-CF48-A97A-C14106EDCAE3}"/>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77307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_free_al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71620"/>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788199"/>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grpSp>
        <p:nvGrpSpPr>
          <p:cNvPr id="17" name="Group 16">
            <a:extLst>
              <a:ext uri="{FF2B5EF4-FFF2-40B4-BE49-F238E27FC236}">
                <a16:creationId xmlns:a16="http://schemas.microsoft.com/office/drawing/2014/main" id="{DC7ED975-2370-3441-8A66-4FF4B027E0D8}"/>
              </a:ext>
            </a:extLst>
          </p:cNvPr>
          <p:cNvGrpSpPr>
            <a:grpSpLocks noChangeAspect="1"/>
          </p:cNvGrpSpPr>
          <p:nvPr userDrawn="1"/>
        </p:nvGrpSpPr>
        <p:grpSpPr>
          <a:xfrm>
            <a:off x="8692186" y="4839295"/>
            <a:ext cx="216000" cy="129778"/>
            <a:chOff x="5342425" y="2976487"/>
            <a:chExt cx="1506305" cy="905027"/>
          </a:xfrm>
        </p:grpSpPr>
        <p:sp>
          <p:nvSpPr>
            <p:cNvPr id="18" name="Freeform: Shape 30">
              <a:extLst>
                <a:ext uri="{FF2B5EF4-FFF2-40B4-BE49-F238E27FC236}">
                  <a16:creationId xmlns:a16="http://schemas.microsoft.com/office/drawing/2014/main" id="{7B48EF68-5609-434D-913D-7677A66103C3}"/>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Shape 31">
              <a:extLst>
                <a:ext uri="{FF2B5EF4-FFF2-40B4-BE49-F238E27FC236}">
                  <a16:creationId xmlns:a16="http://schemas.microsoft.com/office/drawing/2014/main" id="{98780E8E-7995-E84E-969F-3323B183B986}"/>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32">
              <a:extLst>
                <a:ext uri="{FF2B5EF4-FFF2-40B4-BE49-F238E27FC236}">
                  <a16:creationId xmlns:a16="http://schemas.microsoft.com/office/drawing/2014/main" id="{91FE4538-1ECC-314C-B52D-FF6813440BE2}"/>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33">
              <a:extLst>
                <a:ext uri="{FF2B5EF4-FFF2-40B4-BE49-F238E27FC236}">
                  <a16:creationId xmlns:a16="http://schemas.microsoft.com/office/drawing/2014/main" id="{2C516871-F44D-2043-A34E-2B97761AE917}"/>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34">
              <a:extLst>
                <a:ext uri="{FF2B5EF4-FFF2-40B4-BE49-F238E27FC236}">
                  <a16:creationId xmlns:a16="http://schemas.microsoft.com/office/drawing/2014/main" id="{82E0624F-19F5-F64B-A94D-3E1FC9A9A6CA}"/>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438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_im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AE45BCA-5AA5-EC42-9FA9-F7848290AC22}"/>
              </a:ext>
            </a:extLst>
          </p:cNvPr>
          <p:cNvSpPr>
            <a:spLocks noGrp="1"/>
          </p:cNvSpPr>
          <p:nvPr>
            <p:ph type="pic" sz="quarter" idx="13" hasCustomPrompt="1"/>
          </p:nvPr>
        </p:nvSpPr>
        <p:spPr>
          <a:xfrm>
            <a:off x="0" y="0"/>
            <a:ext cx="9144000" cy="1877204"/>
          </a:xfrm>
          <a:prstGeom prst="rect">
            <a:avLst/>
          </a:prstGeom>
          <a:solidFill>
            <a:schemeClr val="bg2"/>
          </a:solidFill>
        </p:spPr>
        <p:txBody>
          <a:bodyPr anchor="ctr" anchorCtr="0">
            <a:normAutofit/>
          </a:bodyPr>
          <a:lstStyle>
            <a:lvl1pPr marL="0" indent="0" algn="ctr">
              <a:buNone/>
              <a:defRPr sz="1200"/>
            </a:lvl1pPr>
          </a:lstStyle>
          <a:p>
            <a:r>
              <a:rPr lang="en-US" dirty="0"/>
              <a:t>Insert image &gt; use “crop” to adjust &gt; send to back</a:t>
            </a:r>
          </a:p>
          <a:p>
            <a:endParaRPr lang="en-US" dirty="0"/>
          </a:p>
          <a:p>
            <a:endParaRPr lang="en-US" dirty="0"/>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256141"/>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1872720"/>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32" name="Text Placeholder 31">
            <a:extLst>
              <a:ext uri="{FF2B5EF4-FFF2-40B4-BE49-F238E27FC236}">
                <a16:creationId xmlns:a16="http://schemas.microsoft.com/office/drawing/2014/main" id="{5881F67F-729C-6F43-9DF6-B5664EBE0EEB}"/>
              </a:ext>
            </a:extLst>
          </p:cNvPr>
          <p:cNvSpPr>
            <a:spLocks noGrp="1"/>
          </p:cNvSpPr>
          <p:nvPr>
            <p:ph type="body" sz="quarter" idx="15" hasCustomPrompt="1"/>
          </p:nvPr>
        </p:nvSpPr>
        <p:spPr>
          <a:xfrm>
            <a:off x="628650" y="2708569"/>
            <a:ext cx="5486400" cy="1894388"/>
          </a:xfrm>
          <a:prstGeom prst="rect">
            <a:avLst/>
          </a:prstGeom>
        </p:spPr>
        <p:txBody>
          <a:bodyPr/>
          <a:lstStyle>
            <a:lvl1pPr marL="0" indent="0">
              <a:buNone/>
              <a:defRPr sz="1800"/>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First level text</a:t>
            </a:r>
          </a:p>
          <a:p>
            <a:pPr lvl="1"/>
            <a:r>
              <a:rPr lang="en-GB" dirty="0"/>
              <a:t>Second level text</a:t>
            </a:r>
          </a:p>
        </p:txBody>
      </p:sp>
      <p:sp>
        <p:nvSpPr>
          <p:cNvPr id="12" name="Content Placeholder 15">
            <a:extLst>
              <a:ext uri="{FF2B5EF4-FFF2-40B4-BE49-F238E27FC236}">
                <a16:creationId xmlns:a16="http://schemas.microsoft.com/office/drawing/2014/main" id="{EACF175F-3D14-3741-9AEA-0E299862FB50}"/>
              </a:ext>
            </a:extLst>
          </p:cNvPr>
          <p:cNvSpPr>
            <a:spLocks noGrp="1"/>
          </p:cNvSpPr>
          <p:nvPr>
            <p:ph sz="quarter" idx="16" hasCustomPrompt="1"/>
          </p:nvPr>
        </p:nvSpPr>
        <p:spPr>
          <a:xfrm>
            <a:off x="6457950" y="2708569"/>
            <a:ext cx="2057400" cy="1894388"/>
          </a:xfrm>
          <a:prstGeom prst="rect">
            <a:avLst/>
          </a:prstGeom>
        </p:spPr>
        <p:txBody>
          <a:bodyPr/>
          <a:lstStyle>
            <a:lvl1pPr marL="0" indent="0">
              <a:buNone/>
              <a:defRPr sz="1800"/>
            </a:lvl1pPr>
            <a:lvl2pPr>
              <a:defRPr sz="1500"/>
            </a:lvl2pPr>
            <a:lvl3pPr>
              <a:defRPr sz="1350"/>
            </a:lvl3pPr>
            <a:lvl4pPr>
              <a:defRPr sz="1200"/>
            </a:lvl4pPr>
            <a:lvl5pPr>
              <a:defRPr sz="1200"/>
            </a:lvl5pPr>
          </a:lstStyle>
          <a:p>
            <a:pPr lvl="0"/>
            <a:r>
              <a:rPr lang="en-GB" dirty="0"/>
              <a:t>First level text</a:t>
            </a:r>
          </a:p>
          <a:p>
            <a:pPr lvl="1"/>
            <a:r>
              <a:rPr lang="en-GB" dirty="0"/>
              <a:t>Second level</a:t>
            </a:r>
          </a:p>
        </p:txBody>
      </p:sp>
      <p:grpSp>
        <p:nvGrpSpPr>
          <p:cNvPr id="10" name="Group 9">
            <a:extLst>
              <a:ext uri="{FF2B5EF4-FFF2-40B4-BE49-F238E27FC236}">
                <a16:creationId xmlns:a16="http://schemas.microsoft.com/office/drawing/2014/main" id="{B37141C2-3413-3B42-B190-8F3123603179}"/>
              </a:ext>
            </a:extLst>
          </p:cNvPr>
          <p:cNvGrpSpPr>
            <a:grpSpLocks noChangeAspect="1"/>
          </p:cNvGrpSpPr>
          <p:nvPr userDrawn="1"/>
        </p:nvGrpSpPr>
        <p:grpSpPr>
          <a:xfrm>
            <a:off x="8692186" y="4839295"/>
            <a:ext cx="216000" cy="129778"/>
            <a:chOff x="5342425" y="2976487"/>
            <a:chExt cx="1506305" cy="905027"/>
          </a:xfrm>
        </p:grpSpPr>
        <p:sp>
          <p:nvSpPr>
            <p:cNvPr id="11" name="Freeform: Shape 30">
              <a:extLst>
                <a:ext uri="{FF2B5EF4-FFF2-40B4-BE49-F238E27FC236}">
                  <a16:creationId xmlns:a16="http://schemas.microsoft.com/office/drawing/2014/main" id="{522E486A-E665-1A44-861E-CF997C380190}"/>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1">
              <a:extLst>
                <a:ext uri="{FF2B5EF4-FFF2-40B4-BE49-F238E27FC236}">
                  <a16:creationId xmlns:a16="http://schemas.microsoft.com/office/drawing/2014/main" id="{FD93A3B3-869E-D048-BDBC-279822AEA908}"/>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2">
              <a:extLst>
                <a:ext uri="{FF2B5EF4-FFF2-40B4-BE49-F238E27FC236}">
                  <a16:creationId xmlns:a16="http://schemas.microsoft.com/office/drawing/2014/main" id="{CE73B699-6BB9-0E4D-96A0-B8ED96CB78CE}"/>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3">
              <a:extLst>
                <a:ext uri="{FF2B5EF4-FFF2-40B4-BE49-F238E27FC236}">
                  <a16:creationId xmlns:a16="http://schemas.microsoft.com/office/drawing/2014/main" id="{4B481F92-AB61-1947-9E81-499225E71224}"/>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34">
              <a:extLst>
                <a:ext uri="{FF2B5EF4-FFF2-40B4-BE49-F238E27FC236}">
                  <a16:creationId xmlns:a16="http://schemas.microsoft.com/office/drawing/2014/main" id="{A3D858F5-89A4-4941-A001-A7AF60DFE1E5}"/>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65235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32"/>
            <a:ext cx="7247239" cy="1039782"/>
          </a:xfrm>
          <a:prstGeom prst="rect">
            <a:avLst/>
          </a:prstGeom>
        </p:spPr>
        <p:txBody>
          <a:bodyPr/>
          <a:lstStyle/>
          <a:p>
            <a:r>
              <a:rPr lang="en-US"/>
              <a:t>Click to edit Master title style</a:t>
            </a:r>
            <a:endParaRPr lang="fr-CH"/>
          </a:p>
        </p:txBody>
      </p:sp>
      <p:sp>
        <p:nvSpPr>
          <p:cNvPr id="9" name="Text Placeholder 7"/>
          <p:cNvSpPr>
            <a:spLocks noGrp="1"/>
          </p:cNvSpPr>
          <p:nvPr>
            <p:ph type="body" sz="quarter" idx="10"/>
          </p:nvPr>
        </p:nvSpPr>
        <p:spPr>
          <a:xfrm>
            <a:off x="457200" y="1370014"/>
            <a:ext cx="7246938" cy="3387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val="3202148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img_hi">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AE45BCA-5AA5-EC42-9FA9-F7848290AC22}"/>
              </a:ext>
            </a:extLst>
          </p:cNvPr>
          <p:cNvSpPr>
            <a:spLocks noGrp="1"/>
          </p:cNvSpPr>
          <p:nvPr>
            <p:ph type="pic" sz="quarter" idx="13" hasCustomPrompt="1"/>
          </p:nvPr>
        </p:nvSpPr>
        <p:spPr>
          <a:xfrm>
            <a:off x="0" y="0"/>
            <a:ext cx="9144000" cy="1877204"/>
          </a:xfrm>
          <a:prstGeom prst="rect">
            <a:avLst/>
          </a:prstGeom>
          <a:solidFill>
            <a:schemeClr val="bg2"/>
          </a:solidFill>
        </p:spPr>
        <p:txBody>
          <a:bodyPr anchor="ctr" anchorCtr="0">
            <a:normAutofit/>
          </a:bodyPr>
          <a:lstStyle>
            <a:lvl1pPr marL="0" indent="0" algn="ctr">
              <a:buNone/>
              <a:defRPr sz="1200"/>
            </a:lvl1pPr>
          </a:lstStyle>
          <a:p>
            <a:r>
              <a:rPr lang="en-US" dirty="0"/>
              <a:t>Insert image &gt; use “crop” to adjust &gt; send to back</a:t>
            </a:r>
          </a:p>
          <a:p>
            <a:endParaRPr lang="en-US" dirty="0"/>
          </a:p>
          <a:p>
            <a:endParaRPr lang="en-US" dirty="0"/>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256141"/>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1872720"/>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32" name="Text Placeholder 31">
            <a:extLst>
              <a:ext uri="{FF2B5EF4-FFF2-40B4-BE49-F238E27FC236}">
                <a16:creationId xmlns:a16="http://schemas.microsoft.com/office/drawing/2014/main" id="{5881F67F-729C-6F43-9DF6-B5664EBE0EEB}"/>
              </a:ext>
            </a:extLst>
          </p:cNvPr>
          <p:cNvSpPr>
            <a:spLocks noGrp="1"/>
          </p:cNvSpPr>
          <p:nvPr>
            <p:ph type="body" sz="quarter" idx="15" hasCustomPrompt="1"/>
          </p:nvPr>
        </p:nvSpPr>
        <p:spPr>
          <a:xfrm>
            <a:off x="628650" y="2708569"/>
            <a:ext cx="5486400" cy="1894388"/>
          </a:xfrm>
          <a:prstGeom prst="rect">
            <a:avLst/>
          </a:prstGeom>
        </p:spPr>
        <p:txBody>
          <a:bodyPr/>
          <a:lstStyle>
            <a:lvl1pPr marL="0" indent="0">
              <a:buNone/>
              <a:defRPr sz="1800"/>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First level text</a:t>
            </a:r>
          </a:p>
          <a:p>
            <a:pPr lvl="1"/>
            <a:r>
              <a:rPr lang="en-GB" dirty="0"/>
              <a:t>Second level text</a:t>
            </a:r>
          </a:p>
        </p:txBody>
      </p:sp>
      <p:sp>
        <p:nvSpPr>
          <p:cNvPr id="33" name="Text Placeholder 31">
            <a:extLst>
              <a:ext uri="{FF2B5EF4-FFF2-40B4-BE49-F238E27FC236}">
                <a16:creationId xmlns:a16="http://schemas.microsoft.com/office/drawing/2014/main" id="{EDF976E4-0C3A-164F-B867-BA1AFE982491}"/>
              </a:ext>
            </a:extLst>
          </p:cNvPr>
          <p:cNvSpPr>
            <a:spLocks noGrp="1"/>
          </p:cNvSpPr>
          <p:nvPr>
            <p:ph type="body" sz="quarter" idx="16" hasCustomPrompt="1"/>
          </p:nvPr>
        </p:nvSpPr>
        <p:spPr>
          <a:xfrm>
            <a:off x="6455648" y="2708569"/>
            <a:ext cx="2057400" cy="1894388"/>
          </a:xfrm>
          <a:prstGeom prst="rect">
            <a:avLst/>
          </a:prstGeom>
          <a:solidFill>
            <a:schemeClr val="accent5"/>
          </a:solidFill>
        </p:spPr>
        <p:txBody>
          <a:bodyPr anchor="ctr" anchorCtr="0">
            <a:normAutofit/>
          </a:bodyPr>
          <a:lstStyle>
            <a:lvl1pPr marL="0" indent="0" algn="ctr">
              <a:buNone/>
              <a:defRPr sz="1500" b="1"/>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Text box highlight</a:t>
            </a:r>
          </a:p>
        </p:txBody>
      </p:sp>
      <p:grpSp>
        <p:nvGrpSpPr>
          <p:cNvPr id="10" name="Group 9">
            <a:extLst>
              <a:ext uri="{FF2B5EF4-FFF2-40B4-BE49-F238E27FC236}">
                <a16:creationId xmlns:a16="http://schemas.microsoft.com/office/drawing/2014/main" id="{A399239A-EC88-3E4C-9B9A-ACC106535C53}"/>
              </a:ext>
            </a:extLst>
          </p:cNvPr>
          <p:cNvGrpSpPr>
            <a:grpSpLocks noChangeAspect="1"/>
          </p:cNvGrpSpPr>
          <p:nvPr userDrawn="1"/>
        </p:nvGrpSpPr>
        <p:grpSpPr>
          <a:xfrm>
            <a:off x="8692186" y="4839295"/>
            <a:ext cx="216000" cy="129778"/>
            <a:chOff x="5342425" y="2976487"/>
            <a:chExt cx="1506305" cy="905027"/>
          </a:xfrm>
        </p:grpSpPr>
        <p:sp>
          <p:nvSpPr>
            <p:cNvPr id="11" name="Freeform: Shape 30">
              <a:extLst>
                <a:ext uri="{FF2B5EF4-FFF2-40B4-BE49-F238E27FC236}">
                  <a16:creationId xmlns:a16="http://schemas.microsoft.com/office/drawing/2014/main" id="{CF986196-4F93-2C4D-8938-2EAEB906FDC9}"/>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Shape 31">
              <a:extLst>
                <a:ext uri="{FF2B5EF4-FFF2-40B4-BE49-F238E27FC236}">
                  <a16:creationId xmlns:a16="http://schemas.microsoft.com/office/drawing/2014/main" id="{935EFBE0-4EED-9D40-B582-C466F849B025}"/>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2">
              <a:extLst>
                <a:ext uri="{FF2B5EF4-FFF2-40B4-BE49-F238E27FC236}">
                  <a16:creationId xmlns:a16="http://schemas.microsoft.com/office/drawing/2014/main" id="{B18D9DF4-4B24-844D-AC8E-7A52F84AB165}"/>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3">
              <a:extLst>
                <a:ext uri="{FF2B5EF4-FFF2-40B4-BE49-F238E27FC236}">
                  <a16:creationId xmlns:a16="http://schemas.microsoft.com/office/drawing/2014/main" id="{9AE6F092-3DCC-EB40-9DA9-60229C62927A}"/>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4">
              <a:extLst>
                <a:ext uri="{FF2B5EF4-FFF2-40B4-BE49-F238E27FC236}">
                  <a16:creationId xmlns:a16="http://schemas.microsoft.com/office/drawing/2014/main" id="{898548ED-2C9F-164E-A25D-36292334266A}"/>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15984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619968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0" name="Picture Placeholder 1">
            <a:extLst>
              <a:ext uri="{FF2B5EF4-FFF2-40B4-BE49-F238E27FC236}">
                <a16:creationId xmlns:a16="http://schemas.microsoft.com/office/drawing/2014/main" id="{8D5B1E2A-FE76-1340-8B6A-0A88A3381C3A}"/>
              </a:ext>
            </a:extLst>
          </p:cNvPr>
          <p:cNvSpPr>
            <a:spLocks noGrp="1"/>
          </p:cNvSpPr>
          <p:nvPr>
            <p:ph type="pic" sz="quarter" idx="10" hasCustomPrompt="1"/>
          </p:nvPr>
        </p:nvSpPr>
        <p:spPr>
          <a:xfrm>
            <a:off x="0" y="0"/>
            <a:ext cx="9144000" cy="5876925"/>
          </a:xfrm>
          <a:prstGeom prst="rect">
            <a:avLst/>
          </a:prstGeom>
        </p:spPr>
        <p:txBody>
          <a:bodyPr anchor="ctr"/>
          <a:lstStyle>
            <a:lvl1pPr marL="0" indent="0" algn="ctr">
              <a:buNone/>
              <a:defRPr sz="1350" baseline="0"/>
            </a:lvl1pPr>
          </a:lstStyle>
          <a:p>
            <a:r>
              <a:rPr lang="en-US" dirty="0"/>
              <a:t>Click to add image &gt; send to back</a:t>
            </a:r>
          </a:p>
          <a:p>
            <a:endParaRPr lang="en-US" dirty="0"/>
          </a:p>
          <a:p>
            <a:endParaRPr lang="en-US" dirty="0"/>
          </a:p>
          <a:p>
            <a:endParaRPr lang="en-US" dirty="0"/>
          </a:p>
          <a:p>
            <a:endParaRPr lang="en-US" dirty="0"/>
          </a:p>
        </p:txBody>
      </p:sp>
      <p:sp>
        <p:nvSpPr>
          <p:cNvPr id="3" name="Subtitle 2">
            <a:extLst>
              <a:ext uri="{FF2B5EF4-FFF2-40B4-BE49-F238E27FC236}">
                <a16:creationId xmlns:a16="http://schemas.microsoft.com/office/drawing/2014/main" id="{EB34553C-0E64-0C49-860D-665C440A482D}"/>
              </a:ext>
            </a:extLst>
          </p:cNvPr>
          <p:cNvSpPr>
            <a:spLocks noGrp="1"/>
          </p:cNvSpPr>
          <p:nvPr userDrawn="1">
            <p:ph type="subTitle" idx="1"/>
          </p:nvPr>
        </p:nvSpPr>
        <p:spPr>
          <a:xfrm>
            <a:off x="1716932" y="3999208"/>
            <a:ext cx="3200400" cy="509562"/>
          </a:xfrm>
          <a:prstGeom prst="rect">
            <a:avLst/>
          </a:prstGeo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a:t>
            </a:r>
            <a:endParaRPr lang="en-US" dirty="0"/>
          </a:p>
        </p:txBody>
      </p:sp>
      <p:sp>
        <p:nvSpPr>
          <p:cNvPr id="2" name="Title 1">
            <a:extLst>
              <a:ext uri="{FF2B5EF4-FFF2-40B4-BE49-F238E27FC236}">
                <a16:creationId xmlns:a16="http://schemas.microsoft.com/office/drawing/2014/main" id="{2E1C12A7-275D-4840-8C99-6C2B8702BDE8}"/>
              </a:ext>
            </a:extLst>
          </p:cNvPr>
          <p:cNvSpPr>
            <a:spLocks noGrp="1"/>
          </p:cNvSpPr>
          <p:nvPr userDrawn="1">
            <p:ph type="ctrTitle"/>
          </p:nvPr>
        </p:nvSpPr>
        <p:spPr>
          <a:xfrm>
            <a:off x="1716932" y="3380361"/>
            <a:ext cx="3200400" cy="618847"/>
          </a:xfrm>
          <a:prstGeom prst="rect">
            <a:avLst/>
          </a:prstGeom>
        </p:spPr>
        <p:txBody>
          <a:bodyPr anchor="b">
            <a:normAutofit/>
          </a:bodyPr>
          <a:lstStyle>
            <a:lvl1pPr algn="l">
              <a:defRPr sz="1800" b="1"/>
            </a:lvl1pPr>
          </a:lstStyle>
          <a:p>
            <a:r>
              <a:rPr lang="en-GB" dirty="0"/>
              <a:t>Click to edit Master title</a:t>
            </a:r>
            <a:endParaRPr lang="en-US" dirty="0"/>
          </a:p>
        </p:txBody>
      </p:sp>
    </p:spTree>
    <p:extLst>
      <p:ext uri="{BB962C8B-B14F-4D97-AF65-F5344CB8AC3E}">
        <p14:creationId xmlns:p14="http://schemas.microsoft.com/office/powerpoint/2010/main" val="236868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7037E-6 L 0 -0.125 " pathEditMode="relative" rAng="0" ptsTypes="AA">
                                      <p:cBhvr>
                                        <p:cTn id="6" dur="2000" fill="hold"/>
                                        <p:tgtEl>
                                          <p:spTgt spid="30"/>
                                        </p:tgtEl>
                                        <p:attrNameLst>
                                          <p:attrName>ppt_x</p:attrName>
                                          <p:attrName>ppt_y</p:attrName>
                                        </p:attrNameLst>
                                      </p:cBhvr>
                                      <p:rCtr x="0" y="-6250"/>
                                    </p:animMotion>
                                  </p:childTnLst>
                                </p:cTn>
                              </p:par>
                              <p:par>
                                <p:cTn id="7" presetID="2" presetClass="entr" presetSubtype="8" decel="5000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decel="5000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88227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169175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220060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55539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45587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2475483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05756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496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5" name="Subtitle 2"/>
          <p:cNvSpPr txBox="1">
            <a:spLocks/>
          </p:cNvSpPr>
          <p:nvPr/>
        </p:nvSpPr>
        <p:spPr bwMode="auto">
          <a:xfrm>
            <a:off x="763792" y="1635162"/>
            <a:ext cx="7618207" cy="176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000" b="1" dirty="0">
                <a:solidFill>
                  <a:srgbClr val="000099"/>
                </a:solidFill>
                <a:latin typeface="Tahoma" pitchFamily="34" charset="0"/>
              </a:rPr>
              <a:t>Overview of the Road Map </a:t>
            </a:r>
          </a:p>
          <a:p>
            <a:pPr algn="ctr" eaLnBrk="1" hangingPunct="1"/>
            <a:r>
              <a:rPr lang="en-US" sz="3000" b="1" dirty="0">
                <a:solidFill>
                  <a:srgbClr val="000099"/>
                </a:solidFill>
                <a:latin typeface="Tahoma" pitchFamily="34" charset="0"/>
              </a:rPr>
              <a:t>for </a:t>
            </a:r>
            <a:r>
              <a:rPr lang="en-US" sz="3000" b="1" dirty="0" err="1">
                <a:solidFill>
                  <a:srgbClr val="000099"/>
                </a:solidFill>
                <a:latin typeface="Tahoma" pitchFamily="34" charset="0"/>
              </a:rPr>
              <a:t>Shymkent</a:t>
            </a:r>
            <a:r>
              <a:rPr lang="en-US" sz="3000" b="1" dirty="0">
                <a:solidFill>
                  <a:srgbClr val="000099"/>
                </a:solidFill>
                <a:latin typeface="Tahoma" pitchFamily="34" charset="0"/>
              </a:rPr>
              <a:t>-Tashkent-</a:t>
            </a:r>
            <a:r>
              <a:rPr lang="en-US" sz="3000" b="1" dirty="0" err="1">
                <a:solidFill>
                  <a:srgbClr val="000099"/>
                </a:solidFill>
                <a:latin typeface="Tahoma" pitchFamily="34" charset="0"/>
              </a:rPr>
              <a:t>Khujand</a:t>
            </a:r>
            <a:r>
              <a:rPr lang="en-US" sz="3000" b="1" dirty="0">
                <a:solidFill>
                  <a:srgbClr val="000099"/>
                </a:solidFill>
                <a:latin typeface="Tahoma" pitchFamily="34" charset="0"/>
              </a:rPr>
              <a:t> </a:t>
            </a:r>
          </a:p>
          <a:p>
            <a:pPr algn="ctr" eaLnBrk="1" hangingPunct="1"/>
            <a:r>
              <a:rPr lang="en-US" sz="3000" b="1" dirty="0">
                <a:solidFill>
                  <a:srgbClr val="000099"/>
                </a:solidFill>
                <a:latin typeface="Tahoma" pitchFamily="34" charset="0"/>
              </a:rPr>
              <a:t>Economic Corridor Development</a:t>
            </a:r>
            <a:endParaRPr lang="en-US" sz="3200" b="1" dirty="0">
              <a:solidFill>
                <a:srgbClr val="000099"/>
              </a:solidFill>
              <a:latin typeface="Tahoma" pitchFamily="34" charset="0"/>
            </a:endParaRPr>
          </a:p>
        </p:txBody>
      </p:sp>
      <p:sp>
        <p:nvSpPr>
          <p:cNvPr id="6" name="Subtitle 2"/>
          <p:cNvSpPr txBox="1">
            <a:spLocks/>
          </p:cNvSpPr>
          <p:nvPr/>
        </p:nvSpPr>
        <p:spPr bwMode="auto">
          <a:xfrm>
            <a:off x="968188" y="3618454"/>
            <a:ext cx="72233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latin typeface="Tahoma" panose="020B0604030504040204" pitchFamily="34" charset="0"/>
                <a:ea typeface="Tahoma" panose="020B0604030504040204" pitchFamily="34" charset="0"/>
                <a:cs typeface="Tahoma" panose="020B0604030504040204" pitchFamily="34" charset="0"/>
              </a:rPr>
              <a:t>Bahodir Ganiev</a:t>
            </a:r>
          </a:p>
          <a:p>
            <a:pPr algn="ctr" eaLnBrk="1" hangingPunct="1"/>
            <a:r>
              <a:rPr lang="en-US" sz="2200" dirty="0">
                <a:latin typeface="Tahoma" pitchFamily="34" charset="0"/>
              </a:rPr>
              <a:t>ADB Consultant</a:t>
            </a:r>
          </a:p>
        </p:txBody>
      </p:sp>
      <p:sp>
        <p:nvSpPr>
          <p:cNvPr id="7" name="Subtitle 2"/>
          <p:cNvSpPr txBox="1">
            <a:spLocks/>
          </p:cNvSpPr>
          <p:nvPr/>
        </p:nvSpPr>
        <p:spPr bwMode="auto">
          <a:xfrm>
            <a:off x="968188" y="331693"/>
            <a:ext cx="7223312" cy="94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200" dirty="0">
                <a:solidFill>
                  <a:srgbClr val="000099"/>
                </a:solidFill>
                <a:latin typeface="Tahoma" pitchFamily="34" charset="0"/>
              </a:rPr>
              <a:t>ADB Workshop</a:t>
            </a:r>
          </a:p>
          <a:p>
            <a:pPr algn="ctr" eaLnBrk="1" hangingPunct="1"/>
            <a:r>
              <a:rPr lang="en-US" sz="2200" dirty="0">
                <a:solidFill>
                  <a:srgbClr val="000099"/>
                </a:solidFill>
                <a:latin typeface="Tahoma" pitchFamily="34" charset="0"/>
              </a:rPr>
              <a:t>20 April 2021</a:t>
            </a:r>
          </a:p>
        </p:txBody>
      </p:sp>
    </p:spTree>
    <p:extLst>
      <p:ext uri="{BB962C8B-B14F-4D97-AF65-F5344CB8AC3E}">
        <p14:creationId xmlns:p14="http://schemas.microsoft.com/office/powerpoint/2010/main" val="135471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685800" y="755160"/>
            <a:ext cx="7696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000" b="1" dirty="0">
                <a:solidFill>
                  <a:srgbClr val="000099"/>
                </a:solidFill>
                <a:latin typeface="Tahoma" pitchFamily="34" charset="0"/>
              </a:rPr>
              <a:t>Thank You</a:t>
            </a:r>
            <a:endParaRPr lang="en-US" sz="3200" b="1" dirty="0">
              <a:solidFill>
                <a:srgbClr val="000099"/>
              </a:solidFill>
              <a:latin typeface="Tahoma" pitchFamily="34" charset="0"/>
            </a:endParaRPr>
          </a:p>
        </p:txBody>
      </p:sp>
    </p:spTree>
    <p:extLst>
      <p:ext uri="{BB962C8B-B14F-4D97-AF65-F5344CB8AC3E}">
        <p14:creationId xmlns:p14="http://schemas.microsoft.com/office/powerpoint/2010/main" val="236456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2">
            <a:extLst>
              <a:ext uri="{FF2B5EF4-FFF2-40B4-BE49-F238E27FC236}">
                <a16:creationId xmlns:a16="http://schemas.microsoft.com/office/drawing/2014/main" id="{0D056EEC-0A00-8B4E-B8D6-326FFC7AF945}"/>
              </a:ext>
            </a:extLst>
          </p:cNvPr>
          <p:cNvSpPr txBox="1">
            <a:spLocks/>
          </p:cNvSpPr>
          <p:nvPr/>
        </p:nvSpPr>
        <p:spPr>
          <a:xfrm>
            <a:off x="323850" y="1365053"/>
            <a:ext cx="8686800" cy="23876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a:latin typeface="Arial" panose="020B0604020202020204" pitchFamily="34" charset="0"/>
                <a:cs typeface="Arial" panose="020B0604020202020204" pitchFamily="34" charset="0"/>
              </a:rPr>
              <a:t>Implementing the Road Map for Shymkent-Tashkent-Khujand </a:t>
            </a:r>
          </a:p>
          <a:p>
            <a:pPr algn="ctr"/>
            <a:r>
              <a:rPr lang="en-US" sz="3600" dirty="0">
                <a:latin typeface="Arial" panose="020B0604020202020204" pitchFamily="34" charset="0"/>
                <a:cs typeface="Arial" panose="020B0604020202020204" pitchFamily="34" charset="0"/>
              </a:rPr>
              <a:t>Economic Corridor Development </a:t>
            </a:r>
          </a:p>
        </p:txBody>
      </p:sp>
      <p:sp>
        <p:nvSpPr>
          <p:cNvPr id="7" name="Subtitle 4"/>
          <p:cNvSpPr txBox="1">
            <a:spLocks/>
          </p:cNvSpPr>
          <p:nvPr/>
        </p:nvSpPr>
        <p:spPr>
          <a:xfrm>
            <a:off x="0" y="3184000"/>
            <a:ext cx="9013257" cy="110185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solidFill>
                  <a:sysClr val="windowText" lastClr="000000"/>
                </a:solidFill>
              </a:rPr>
              <a:t>20</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April 202</a:t>
            </a:r>
          </a:p>
        </p:txBody>
      </p:sp>
    </p:spTree>
    <p:extLst>
      <p:ext uri="{BB962C8B-B14F-4D97-AF65-F5344CB8AC3E}">
        <p14:creationId xmlns:p14="http://schemas.microsoft.com/office/powerpoint/2010/main" val="389575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7" name="Title 1"/>
          <p:cNvSpPr txBox="1">
            <a:spLocks/>
          </p:cNvSpPr>
          <p:nvPr/>
        </p:nvSpPr>
        <p:spPr>
          <a:xfrm>
            <a:off x="697043" y="-183356"/>
            <a:ext cx="7749914" cy="1270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Outline</a:t>
            </a:r>
          </a:p>
        </p:txBody>
      </p:sp>
      <p:sp>
        <p:nvSpPr>
          <p:cNvPr id="8" name="Content Placeholder 2"/>
          <p:cNvSpPr txBox="1">
            <a:spLocks/>
          </p:cNvSpPr>
          <p:nvPr/>
        </p:nvSpPr>
        <p:spPr>
          <a:xfrm>
            <a:off x="863600" y="813661"/>
            <a:ext cx="7280759" cy="4565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r>
              <a:rPr lang="en-US" sz="3600" dirty="0">
                <a:solidFill>
                  <a:sysClr val="windowText" lastClr="000000"/>
                </a:solidFill>
              </a:rPr>
              <a:t>Expected Outputs</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and Planned Activities under TA 9630</a:t>
            </a: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r>
              <a:rPr lang="en-US" sz="3600" dirty="0">
                <a:solidFill>
                  <a:sysClr val="windowText" lastClr="000000"/>
                </a:solidFill>
              </a:rPr>
              <a:t>Next Steps</a:t>
            </a: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588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1"/>
          <p:cNvSpPr txBox="1">
            <a:spLocks/>
          </p:cNvSpPr>
          <p:nvPr/>
        </p:nvSpPr>
        <p:spPr>
          <a:xfrm>
            <a:off x="-270538" y="-221457"/>
            <a:ext cx="101384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sysClr val="windowText" lastClr="000000"/>
                </a:solidFill>
              </a:rPr>
              <a:t>Outputs</a:t>
            </a: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and Activities</a:t>
            </a:r>
          </a:p>
        </p:txBody>
      </p:sp>
      <p:sp>
        <p:nvSpPr>
          <p:cNvPr id="5" name="Content Placeholder 3"/>
          <p:cNvSpPr txBox="1">
            <a:spLocks/>
          </p:cNvSpPr>
          <p:nvPr/>
        </p:nvSpPr>
        <p:spPr>
          <a:xfrm>
            <a:off x="180789" y="792162"/>
            <a:ext cx="8753661"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1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Output 1: </a:t>
            </a:r>
            <a:r>
              <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Prefeasibility studies to develop the STKEC</a:t>
            </a:r>
          </a:p>
          <a:p>
            <a:pPr lvl="1">
              <a:defRPr/>
            </a:pPr>
            <a:r>
              <a:rPr lang="en-US" sz="2100" dirty="0">
                <a:cs typeface="Times New Roman" panose="02020603050405020304" pitchFamily="18" charset="0"/>
              </a:rPr>
              <a:t>Establishment of an International Center for Trade and Economic Cooperation (ICTEC between Kazakhstan and Uzbekistan)</a:t>
            </a:r>
          </a:p>
          <a:p>
            <a:pPr lvl="1">
              <a:defRPr/>
            </a:pPr>
            <a:r>
              <a:rPr lang="en-US" sz="2100" dirty="0">
                <a:cs typeface="Times New Roman" panose="02020603050405020304" pitchFamily="18" charset="0"/>
              </a:rPr>
              <a:t>Establishment of a Trade and Logistics Center in </a:t>
            </a:r>
            <a:r>
              <a:rPr lang="en-US" sz="2100" dirty="0" err="1">
                <a:cs typeface="Times New Roman" panose="02020603050405020304" pitchFamily="18" charset="0"/>
              </a:rPr>
              <a:t>Sugd</a:t>
            </a:r>
            <a:r>
              <a:rPr lang="en-US" sz="2100" dirty="0">
                <a:cs typeface="Times New Roman" panose="02020603050405020304" pitchFamily="18" charset="0"/>
              </a:rPr>
              <a:t> Oblast of Tajikistan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3100" b="1" dirty="0">
                <a:solidFill>
                  <a:sysClr val="windowText" lastClr="000000"/>
                </a:solidFill>
              </a:rPr>
              <a:t>Output 2</a:t>
            </a:r>
            <a:r>
              <a:rPr lang="en-US" sz="3100" dirty="0">
                <a:solidFill>
                  <a:sysClr val="windowText" lastClr="000000"/>
                </a:solidFill>
              </a:rPr>
              <a:t>: </a:t>
            </a:r>
            <a:r>
              <a:rPr lang="en-US" sz="3100" dirty="0">
                <a:effectLst/>
                <a:latin typeface="Arial" panose="020B0604020202020204" pitchFamily="34" charset="0"/>
                <a:ea typeface="Times New Roman" panose="02020603050405020304" pitchFamily="18" charset="0"/>
                <a:cs typeface="Times New Roman" panose="02020603050405020304" pitchFamily="18" charset="0"/>
              </a:rPr>
              <a:t>Institutionalization of the STKEC</a:t>
            </a:r>
          </a:p>
          <a:p>
            <a:pPr marR="0" lvl="1" fontAlgn="auto">
              <a:spcBef>
                <a:spcPts val="1000"/>
              </a:spcBef>
              <a:spcAft>
                <a:spcPts val="0"/>
              </a:spcAft>
              <a:buClrTx/>
              <a:buSzTx/>
              <a:tabLst/>
              <a:defRPr/>
            </a:pPr>
            <a:r>
              <a:rPr lang="en-US" sz="2100" dirty="0">
                <a:cs typeface="Times New Roman" panose="02020603050405020304" pitchFamily="18" charset="0"/>
              </a:rPr>
              <a:t>Signing of a trilateral memorandum of understanding</a:t>
            </a:r>
          </a:p>
          <a:p>
            <a:pPr lvl="1">
              <a:spcBef>
                <a:spcPts val="1000"/>
              </a:spcBef>
              <a:defRPr/>
            </a:pPr>
            <a:r>
              <a:rPr lang="en-US" sz="2100" dirty="0">
                <a:ea typeface="Times New Roman" panose="02020603050405020304" pitchFamily="18" charset="0"/>
                <a:cs typeface="Times New Roman" panose="02020603050405020304" pitchFamily="18" charset="0"/>
              </a:rPr>
              <a:t>C</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reation and operationalization of the STKEC Steering Committee, and Working Groups in the focus areas</a:t>
            </a:r>
            <a:endParaRPr lang="en-US" sz="2100" dirty="0">
              <a:solidFill>
                <a:sysClr val="windowText" lastClr="000000"/>
              </a:solidFill>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3100" b="1"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rPr>
              <a:t>Output 3: </a:t>
            </a:r>
            <a:r>
              <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Knowledge sharing and capacity building on </a:t>
            </a:r>
            <a:r>
              <a:rPr lang="en-US" sz="3100" dirty="0">
                <a:solidFill>
                  <a:sysClr val="windowText" lastClr="000000"/>
                </a:solidFill>
                <a:effectLst/>
                <a:latin typeface="Arial" panose="020B0604020202020204" pitchFamily="34" charset="0"/>
                <a:ea typeface="+mn-ea"/>
                <a:cs typeface="Times New Roman" panose="02020603050405020304" pitchFamily="18" charset="0"/>
              </a:rPr>
              <a:t>economic</a:t>
            </a:r>
            <a:r>
              <a:rPr lang="en-US" sz="3100" dirty="0">
                <a:effectLst/>
                <a:latin typeface="Arial" panose="020B0604020202020204" pitchFamily="34" charset="0"/>
                <a:ea typeface="Times New Roman" panose="02020603050405020304" pitchFamily="18" charset="0"/>
              </a:rPr>
              <a:t> corridor development (ECD)</a:t>
            </a:r>
          </a:p>
          <a:p>
            <a:pPr marR="0" lvl="1" fontAlgn="auto">
              <a:spcBef>
                <a:spcPts val="1000"/>
              </a:spcBef>
              <a:spcAft>
                <a:spcPts val="0"/>
              </a:spcAft>
              <a:buClrTx/>
              <a:buSzTx/>
              <a:tabLst/>
              <a:defRPr/>
            </a:pPr>
            <a:r>
              <a:rPr lang="en-US" sz="2100" dirty="0">
                <a:cs typeface="Times New Roman" panose="02020603050405020304" pitchFamily="18" charset="0"/>
              </a:rPr>
              <a:t>ECD related training workshops </a:t>
            </a:r>
          </a:p>
          <a:p>
            <a:pPr marR="0" lvl="1" fontAlgn="auto">
              <a:spcBef>
                <a:spcPts val="1000"/>
              </a:spcBef>
              <a:spcAft>
                <a:spcPts val="0"/>
              </a:spcAft>
              <a:buClrTx/>
              <a:buSzTx/>
              <a:tabLst/>
              <a:defRPr/>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Study tours in other regions and countries for learning of good ECD practices</a:t>
            </a:r>
            <a:endParaRPr kumimoji="0" lang="en-US" sz="2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67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1"/>
          <p:cNvSpPr txBox="1">
            <a:spLocks/>
          </p:cNvSpPr>
          <p:nvPr/>
        </p:nvSpPr>
        <p:spPr>
          <a:xfrm>
            <a:off x="-270538" y="-221457"/>
            <a:ext cx="101384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400" b="1" dirty="0">
                <a:solidFill>
                  <a:sysClr val="windowText" lastClr="000000"/>
                </a:solidFill>
              </a:rPr>
              <a:t>Next Steps</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Content Placeholder 3"/>
          <p:cNvSpPr txBox="1">
            <a:spLocks/>
          </p:cNvSpPr>
          <p:nvPr/>
        </p:nvSpPr>
        <p:spPr>
          <a:xfrm>
            <a:off x="180789" y="792162"/>
            <a:ext cx="8753661" cy="435133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3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Output 1: </a:t>
            </a:r>
            <a:r>
              <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Prefeasibility studies to develop the STKEC</a:t>
            </a:r>
          </a:p>
          <a:p>
            <a:pPr lvl="1">
              <a:defRPr/>
            </a:pPr>
            <a:r>
              <a:rPr lang="en-US" sz="2700" dirty="0">
                <a:cs typeface="Times New Roman" panose="02020603050405020304" pitchFamily="18" charset="0"/>
              </a:rPr>
              <a:t>A consulting firm to be engaged to undertake the two studies</a:t>
            </a:r>
          </a:p>
          <a:p>
            <a:pPr lvl="1">
              <a:defRPr/>
            </a:pPr>
            <a:r>
              <a:rPr lang="en-US" sz="2700" dirty="0">
                <a:cs typeface="Times New Roman" panose="02020603050405020304" pitchFamily="18" charset="0"/>
              </a:rPr>
              <a:t>Strong government support desired give the complexity of the projects: large scope and data analysis for a wide range of areas</a:t>
            </a:r>
          </a:p>
          <a:p>
            <a:pPr lvl="1">
              <a:defRPr/>
            </a:pPr>
            <a:r>
              <a:rPr lang="en-US" sz="2700" dirty="0">
                <a:cs typeface="Times New Roman" panose="02020603050405020304" pitchFamily="18" charset="0"/>
              </a:rPr>
              <a:t>Country and regional consultations in Q3 and Q4 2021</a:t>
            </a:r>
          </a:p>
          <a:p>
            <a:pPr lvl="1">
              <a:defRPr/>
            </a:pPr>
            <a:r>
              <a:rPr lang="en-US" sz="2700" dirty="0">
                <a:cs typeface="Times New Roman" panose="02020603050405020304" pitchFamily="18" charset="0"/>
              </a:rPr>
              <a:t>Possible field studies in the countries depending on the pandemic situation</a:t>
            </a:r>
          </a:p>
          <a:p>
            <a:pPr lvl="1">
              <a:defRPr/>
            </a:pPr>
            <a:r>
              <a:rPr lang="en-US" sz="2700" dirty="0">
                <a:cs typeface="Times New Roman" panose="02020603050405020304" pitchFamily="18" charset="0"/>
              </a:rPr>
              <a:t>Estimated completion of two studies in 2022</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3300" b="1" dirty="0">
                <a:solidFill>
                  <a:sysClr val="windowText" lastClr="000000"/>
                </a:solidFill>
              </a:rPr>
              <a:t>Output 2</a:t>
            </a:r>
            <a:r>
              <a:rPr lang="en-US" sz="3300" dirty="0">
                <a:solidFill>
                  <a:sysClr val="windowText" lastClr="000000"/>
                </a:solidFill>
              </a:rPr>
              <a:t>: </a:t>
            </a:r>
            <a:r>
              <a:rPr lang="en-US" sz="3300" dirty="0">
                <a:effectLst/>
                <a:latin typeface="Arial" panose="020B0604020202020204" pitchFamily="34" charset="0"/>
                <a:ea typeface="Times New Roman" panose="02020603050405020304" pitchFamily="18" charset="0"/>
                <a:cs typeface="Times New Roman" panose="02020603050405020304" pitchFamily="18" charset="0"/>
              </a:rPr>
              <a:t>Institutionalization of the STKEC</a:t>
            </a:r>
          </a:p>
          <a:p>
            <a:pPr lvl="1">
              <a:defRPr/>
            </a:pPr>
            <a:r>
              <a:rPr lang="en-US" sz="2700" dirty="0">
                <a:cs typeface="Times New Roman" panose="02020603050405020304" pitchFamily="18" charset="0"/>
              </a:rPr>
              <a:t>Creation and operationalization of the STKEC Steering Committee and Working Groups in the focus areas</a:t>
            </a:r>
          </a:p>
          <a:p>
            <a:pPr lvl="1">
              <a:defRPr/>
            </a:pPr>
            <a:r>
              <a:rPr lang="en-US" sz="2700" dirty="0">
                <a:cs typeface="Times New Roman" panose="02020603050405020304" pitchFamily="18" charset="0"/>
              </a:rPr>
              <a:t>Establishment of the STKEC Steering Committee in tandem with the signing of the trilateral MOU on STKEC development</a:t>
            </a:r>
          </a:p>
          <a:p>
            <a:pPr lvl="1">
              <a:defRPr/>
            </a:pPr>
            <a:r>
              <a:rPr lang="en-US" sz="2700" dirty="0">
                <a:cs typeface="Times New Roman" panose="02020603050405020304" pitchFamily="18" charset="0"/>
              </a:rPr>
              <a:t>A first working group on cross-border transport, trade and logistics to be established upon recruitment of consulting firm on the two studies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3300" b="1"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rPr>
              <a:t>Output 3: </a:t>
            </a:r>
            <a:r>
              <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Knowledge sharing and capacity building on </a:t>
            </a:r>
            <a:r>
              <a:rPr lang="en-US" sz="3300" dirty="0">
                <a:solidFill>
                  <a:sysClr val="windowText" lastClr="000000"/>
                </a:solidFill>
                <a:effectLst/>
                <a:latin typeface="Arial" panose="020B0604020202020204" pitchFamily="34" charset="0"/>
                <a:ea typeface="+mn-ea"/>
                <a:cs typeface="Times New Roman" panose="02020603050405020304" pitchFamily="18" charset="0"/>
              </a:rPr>
              <a:t>economic</a:t>
            </a:r>
            <a:r>
              <a:rPr lang="en-US" sz="3300" dirty="0">
                <a:effectLst/>
                <a:latin typeface="Arial" panose="020B0604020202020204" pitchFamily="34" charset="0"/>
                <a:ea typeface="Times New Roman" panose="02020603050405020304" pitchFamily="18" charset="0"/>
              </a:rPr>
              <a:t> corridor development (ECD)</a:t>
            </a:r>
          </a:p>
          <a:p>
            <a:pPr lvl="1">
              <a:defRPr/>
            </a:pPr>
            <a:r>
              <a:rPr lang="en-US" sz="2700" dirty="0">
                <a:cs typeface="Times New Roman" panose="02020603050405020304" pitchFamily="18" charset="0"/>
              </a:rPr>
              <a:t>Virtual training (cross-border transport, trade and logistics): TIR digitalization in 2021 (?)</a:t>
            </a:r>
          </a:p>
          <a:p>
            <a:pPr lvl="1">
              <a:defRPr/>
            </a:pPr>
            <a:r>
              <a:rPr lang="en-US" sz="2700" dirty="0">
                <a:cs typeface="Times New Roman" panose="02020603050405020304" pitchFamily="18" charset="0"/>
              </a:rPr>
              <a:t>Study tour on cross-border economic cooperation (e.g., integrated border management) in 2022 (depending on the pandemic situation), learning of good ECD practices </a:t>
            </a:r>
          </a:p>
          <a:p>
            <a:pPr>
              <a:defRPr/>
            </a:pPr>
            <a:endParaRPr lang="en-US" sz="2500" dirty="0">
              <a:solidFill>
                <a:sysClr val="windowText" lastClr="000000"/>
              </a:solidFill>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88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1"/>
          <p:cNvSpPr txBox="1">
            <a:spLocks/>
          </p:cNvSpPr>
          <p:nvPr/>
        </p:nvSpPr>
        <p:spPr>
          <a:xfrm>
            <a:off x="-270538" y="-221457"/>
            <a:ext cx="101384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Content Placeholder 3"/>
          <p:cNvSpPr txBox="1">
            <a:spLocks/>
          </p:cNvSpPr>
          <p:nvPr/>
        </p:nvSpPr>
        <p:spPr>
          <a:xfrm>
            <a:off x="180789" y="792162"/>
            <a:ext cx="87536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spcBef>
                <a:spcPts val="1000"/>
              </a:spcBef>
              <a:buNone/>
              <a:defRPr/>
            </a:pPr>
            <a:endParaRPr lang="en-US" sz="2800" dirty="0">
              <a:solidFill>
                <a:sysClr val="windowText" lastClr="000000"/>
              </a:solidFill>
            </a:endParaRPr>
          </a:p>
          <a:p>
            <a:pPr marL="457200" lvl="1" indent="0" algn="ctr">
              <a:spcBef>
                <a:spcPts val="1000"/>
              </a:spcBef>
              <a:buNone/>
              <a:defRPr/>
            </a:pPr>
            <a:r>
              <a:rPr lang="en-US" sz="3600" dirty="0">
                <a:solidFill>
                  <a:sysClr val="windowText" lastClr="000000"/>
                </a:solidFill>
              </a:rPr>
              <a:t>Any Comments and Suggestions?</a:t>
            </a:r>
          </a:p>
          <a:p>
            <a:pPr marL="457200" lvl="1" indent="0">
              <a:spcBef>
                <a:spcPts val="1000"/>
              </a:spcBef>
              <a:buNone/>
              <a:defRPr/>
            </a:pPr>
            <a:endPar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lvl="1" indent="0">
              <a:spcBef>
                <a:spcPts val="1000"/>
              </a:spcBef>
              <a:buNone/>
              <a:defRPr/>
            </a:pPr>
            <a:endParaRPr lang="en-US" sz="2800" dirty="0">
              <a:solidFill>
                <a:sysClr val="windowText" lastClr="000000"/>
              </a:solidFill>
            </a:endParaRPr>
          </a:p>
          <a:p>
            <a:pPr marL="457200" lvl="1" indent="0" algn="ctr">
              <a:spcBef>
                <a:spcPts val="1000"/>
              </a:spcBef>
              <a:buNone/>
              <a:defRPr/>
            </a:pPr>
            <a:r>
              <a:rPr kumimoji="0" lang="en-US" sz="36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Thank you!</a:t>
            </a:r>
          </a:p>
        </p:txBody>
      </p:sp>
    </p:spTree>
    <p:extLst>
      <p:ext uri="{BB962C8B-B14F-4D97-AF65-F5344CB8AC3E}">
        <p14:creationId xmlns:p14="http://schemas.microsoft.com/office/powerpoint/2010/main" val="68134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CC88726-3994-8844-8DC3-8F7157DD366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F0A1558-3CBF-3249-908A-B3AC044470D4}"/>
              </a:ext>
            </a:extLst>
          </p:cNvPr>
          <p:cNvSpPr/>
          <p:nvPr/>
        </p:nvSpPr>
        <p:spPr>
          <a:xfrm>
            <a:off x="0" y="3944542"/>
            <a:ext cx="9144000" cy="119895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0" name="Group 29">
            <a:extLst>
              <a:ext uri="{FF2B5EF4-FFF2-40B4-BE49-F238E27FC236}">
                <a16:creationId xmlns:a16="http://schemas.microsoft.com/office/drawing/2014/main" id="{517A8313-102C-8441-9290-2AD6CD7927C7}"/>
              </a:ext>
            </a:extLst>
          </p:cNvPr>
          <p:cNvGrpSpPr/>
          <p:nvPr/>
        </p:nvGrpSpPr>
        <p:grpSpPr>
          <a:xfrm>
            <a:off x="588523" y="3314700"/>
            <a:ext cx="4328809" cy="1194070"/>
            <a:chOff x="784697" y="4507148"/>
            <a:chExt cx="5771745" cy="1504545"/>
          </a:xfrm>
        </p:grpSpPr>
        <p:sp>
          <p:nvSpPr>
            <p:cNvPr id="7" name="Rectangle 6">
              <a:extLst>
                <a:ext uri="{FF2B5EF4-FFF2-40B4-BE49-F238E27FC236}">
                  <a16:creationId xmlns:a16="http://schemas.microsoft.com/office/drawing/2014/main" id="{3441C00F-B19C-0C4A-A40A-370876A449FF}"/>
                </a:ext>
              </a:extLst>
            </p:cNvPr>
            <p:cNvSpPr/>
            <p:nvPr userDrawn="1"/>
          </p:nvSpPr>
          <p:spPr>
            <a:xfrm>
              <a:off x="784697" y="4507148"/>
              <a:ext cx="1504545" cy="150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E5AE0C29-5FA1-AA4E-9E20-A2F6BAE9D216}"/>
                </a:ext>
              </a:extLst>
            </p:cNvPr>
            <p:cNvSpPr/>
            <p:nvPr userDrawn="1"/>
          </p:nvSpPr>
          <p:spPr>
            <a:xfrm>
              <a:off x="2282757" y="4507148"/>
              <a:ext cx="4273685" cy="15045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9" name="Group 8">
              <a:extLst>
                <a:ext uri="{FF2B5EF4-FFF2-40B4-BE49-F238E27FC236}">
                  <a16:creationId xmlns:a16="http://schemas.microsoft.com/office/drawing/2014/main" id="{8E7A2468-CBB2-4442-8DFD-6D309946284C}"/>
                </a:ext>
              </a:extLst>
            </p:cNvPr>
            <p:cNvGrpSpPr/>
            <p:nvPr/>
          </p:nvGrpSpPr>
          <p:grpSpPr>
            <a:xfrm>
              <a:off x="1139473" y="5017193"/>
              <a:ext cx="806210" cy="484392"/>
              <a:chOff x="5342425" y="2976487"/>
              <a:chExt cx="1506305" cy="905027"/>
            </a:xfrm>
          </p:grpSpPr>
          <p:sp>
            <p:nvSpPr>
              <p:cNvPr id="10" name="Freeform: Shape 30">
                <a:extLst>
                  <a:ext uri="{FF2B5EF4-FFF2-40B4-BE49-F238E27FC236}">
                    <a16:creationId xmlns:a16="http://schemas.microsoft.com/office/drawing/2014/main" id="{F9193CAC-8B75-964D-A7D0-F69C1DC091C9}"/>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1" name="Freeform: Shape 31">
                <a:extLst>
                  <a:ext uri="{FF2B5EF4-FFF2-40B4-BE49-F238E27FC236}">
                    <a16:creationId xmlns:a16="http://schemas.microsoft.com/office/drawing/2014/main" id="{09ED0B00-8D65-7D40-8A9B-08617A0CC80F}"/>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2" name="Freeform: Shape 32">
                <a:extLst>
                  <a:ext uri="{FF2B5EF4-FFF2-40B4-BE49-F238E27FC236}">
                    <a16:creationId xmlns:a16="http://schemas.microsoft.com/office/drawing/2014/main" id="{22910ECC-A419-4D44-A554-1ACE14C37690}"/>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3" name="Freeform: Shape 33">
                <a:extLst>
                  <a:ext uri="{FF2B5EF4-FFF2-40B4-BE49-F238E27FC236}">
                    <a16:creationId xmlns:a16="http://schemas.microsoft.com/office/drawing/2014/main" id="{713A6A53-ED19-FE44-A743-1C7AC6E1FB51}"/>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4" name="Freeform: Shape 34">
                <a:extLst>
                  <a:ext uri="{FF2B5EF4-FFF2-40B4-BE49-F238E27FC236}">
                    <a16:creationId xmlns:a16="http://schemas.microsoft.com/office/drawing/2014/main" id="{4AF7C8A6-0CD5-184F-92C5-C0FDD0629DB2}"/>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defTabSz="685800">
                  <a:defRPr/>
                </a:pPr>
                <a:endParaRPr lang="en-US" sz="1350">
                  <a:solidFill>
                    <a:prstClr val="black"/>
                  </a:solidFill>
                  <a:latin typeface="Calibri" panose="020F0502020204030204"/>
                </a:endParaRPr>
              </a:p>
            </p:txBody>
          </p:sp>
        </p:grpSp>
      </p:grpSp>
      <p:sp>
        <p:nvSpPr>
          <p:cNvPr id="22" name="Subtitle 21">
            <a:extLst>
              <a:ext uri="{FF2B5EF4-FFF2-40B4-BE49-F238E27FC236}">
                <a16:creationId xmlns:a16="http://schemas.microsoft.com/office/drawing/2014/main" id="{D29F3506-392A-4B47-8998-4BEA6D52E6FC}"/>
              </a:ext>
            </a:extLst>
          </p:cNvPr>
          <p:cNvSpPr>
            <a:spLocks noGrp="1"/>
          </p:cNvSpPr>
          <p:nvPr>
            <p:ph type="subTitle" idx="1"/>
          </p:nvPr>
        </p:nvSpPr>
        <p:spPr>
          <a:xfrm>
            <a:off x="1716932" y="3999208"/>
            <a:ext cx="3200400" cy="509562"/>
          </a:xfrm>
        </p:spPr>
        <p:txBody>
          <a:bodyPr>
            <a:normAutofit lnSpcReduction="10000"/>
          </a:bodyPr>
          <a:lstStyle/>
          <a:p>
            <a:pPr>
              <a:spcBef>
                <a:spcPts val="450"/>
              </a:spcBef>
            </a:pPr>
            <a:r>
              <a:rPr lang="en-US" sz="1350" dirty="0"/>
              <a:t>Tatiana Rey-Bellet </a:t>
            </a:r>
          </a:p>
          <a:p>
            <a:pPr>
              <a:spcBef>
                <a:spcPts val="450"/>
              </a:spcBef>
            </a:pPr>
            <a:r>
              <a:rPr lang="en-US" sz="1350" dirty="0"/>
              <a:t>Director, TIR and Transit Services, IRU</a:t>
            </a:r>
          </a:p>
          <a:p>
            <a:endParaRPr lang="en-US" sz="1350" dirty="0"/>
          </a:p>
        </p:txBody>
      </p:sp>
      <p:sp>
        <p:nvSpPr>
          <p:cNvPr id="21" name="Title 20">
            <a:extLst>
              <a:ext uri="{FF2B5EF4-FFF2-40B4-BE49-F238E27FC236}">
                <a16:creationId xmlns:a16="http://schemas.microsoft.com/office/drawing/2014/main" id="{34AD055F-A60C-9849-832A-8B103806383D}"/>
              </a:ext>
            </a:extLst>
          </p:cNvPr>
          <p:cNvSpPr>
            <a:spLocks noGrp="1"/>
          </p:cNvSpPr>
          <p:nvPr>
            <p:ph type="ctrTitle"/>
          </p:nvPr>
        </p:nvSpPr>
        <p:spPr>
          <a:xfrm>
            <a:off x="1716932" y="3380361"/>
            <a:ext cx="3200400" cy="618847"/>
          </a:xfrm>
        </p:spPr>
        <p:txBody>
          <a:bodyPr>
            <a:noAutofit/>
          </a:bodyPr>
          <a:lstStyle/>
          <a:p>
            <a:r>
              <a:rPr lang="en-US" sz="1425" dirty="0"/>
              <a:t>Facilitating cross-border transport for improved trade through TIR </a:t>
            </a:r>
            <a:r>
              <a:rPr lang="en-US" sz="1425" dirty="0" err="1"/>
              <a:t>digitalisation</a:t>
            </a:r>
            <a:endParaRPr lang="en-US" sz="1425" dirty="0"/>
          </a:p>
        </p:txBody>
      </p:sp>
    </p:spTree>
    <p:extLst>
      <p:ext uri="{BB962C8B-B14F-4D97-AF65-F5344CB8AC3E}">
        <p14:creationId xmlns:p14="http://schemas.microsoft.com/office/powerpoint/2010/main" val="20237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3642E2-75EC-8B4A-B9AC-B52D1C5D9DDD}"/>
              </a:ext>
            </a:extLst>
          </p:cNvPr>
          <p:cNvGrpSpPr/>
          <p:nvPr/>
        </p:nvGrpSpPr>
        <p:grpSpPr>
          <a:xfrm>
            <a:off x="0" y="-5582"/>
            <a:ext cx="8609558" cy="5152326"/>
            <a:chOff x="0" y="-7443"/>
            <a:chExt cx="11479410" cy="6869768"/>
          </a:xfrm>
        </p:grpSpPr>
        <p:pic>
          <p:nvPicPr>
            <p:cNvPr id="2" name="Picture 1" descr="A picture containing grass, outdoor, building, transport&#10;&#10;Description automatically generated">
              <a:extLst>
                <a:ext uri="{FF2B5EF4-FFF2-40B4-BE49-F238E27FC236}">
                  <a16:creationId xmlns:a16="http://schemas.microsoft.com/office/drawing/2014/main" id="{31AF4E95-C7FE-3444-BDB9-23942D8C3B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5030"/>
              <a:ext cx="7259102" cy="6857295"/>
            </a:xfrm>
            <a:prstGeom prst="rect">
              <a:avLst/>
            </a:prstGeom>
          </p:spPr>
        </p:pic>
        <p:sp>
          <p:nvSpPr>
            <p:cNvPr id="3" name="Rectangle 2">
              <a:extLst>
                <a:ext uri="{FF2B5EF4-FFF2-40B4-BE49-F238E27FC236}">
                  <a16:creationId xmlns:a16="http://schemas.microsoft.com/office/drawing/2014/main" id="{EEA1CD43-DB0F-D844-8DD0-8D6B6EE4DAB2}"/>
                </a:ext>
              </a:extLst>
            </p:cNvPr>
            <p:cNvSpPr/>
            <p:nvPr/>
          </p:nvSpPr>
          <p:spPr>
            <a:xfrm>
              <a:off x="4220308" y="-7443"/>
              <a:ext cx="7259102" cy="6860413"/>
            </a:xfrm>
            <a:prstGeom prst="rect">
              <a:avLst/>
            </a:prstGeom>
            <a:gradFill flip="none" rotWithShape="1">
              <a:gsLst>
                <a:gs pos="32000">
                  <a:schemeClr val="bg1"/>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grpSp>
      <p:sp>
        <p:nvSpPr>
          <p:cNvPr id="5" name="Rectangle 4">
            <a:extLst>
              <a:ext uri="{FF2B5EF4-FFF2-40B4-BE49-F238E27FC236}">
                <a16:creationId xmlns:a16="http://schemas.microsoft.com/office/drawing/2014/main" id="{9303484A-910E-7A4E-AAF1-D70AF8F07CD0}"/>
              </a:ext>
            </a:extLst>
          </p:cNvPr>
          <p:cNvSpPr/>
          <p:nvPr/>
        </p:nvSpPr>
        <p:spPr>
          <a:xfrm>
            <a:off x="4009400" y="1105590"/>
            <a:ext cx="4894361" cy="292691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6" name="Rectangle 5">
            <a:extLst>
              <a:ext uri="{FF2B5EF4-FFF2-40B4-BE49-F238E27FC236}">
                <a16:creationId xmlns:a16="http://schemas.microsoft.com/office/drawing/2014/main" id="{74EE54B9-4A70-6E4A-9122-791D6B3B95AF}"/>
              </a:ext>
            </a:extLst>
          </p:cNvPr>
          <p:cNvSpPr/>
          <p:nvPr/>
        </p:nvSpPr>
        <p:spPr>
          <a:xfrm>
            <a:off x="4318001" y="1339994"/>
            <a:ext cx="4458026" cy="1609027"/>
          </a:xfrm>
          <a:prstGeom prst="rect">
            <a:avLst/>
          </a:prstGeom>
        </p:spPr>
        <p:txBody>
          <a:bodyPr wrap="square" anchor="ctr">
            <a:noAutofit/>
          </a:bodyPr>
          <a:lstStyle/>
          <a:p>
            <a:r>
              <a:rPr lang="en-US" sz="4500" baseline="30000" dirty="0">
                <a:solidFill>
                  <a:srgbClr val="000000"/>
                </a:solidFill>
              </a:rPr>
              <a:t>The world road </a:t>
            </a:r>
            <a:br>
              <a:rPr lang="en-US" sz="4500" baseline="30000" dirty="0">
                <a:solidFill>
                  <a:srgbClr val="000000"/>
                </a:solidFill>
              </a:rPr>
            </a:br>
            <a:r>
              <a:rPr lang="en-US" sz="4500" baseline="30000" dirty="0">
                <a:solidFill>
                  <a:srgbClr val="000000"/>
                </a:solidFill>
              </a:rPr>
              <a:t>transport </a:t>
            </a:r>
            <a:r>
              <a:rPr lang="en-US" sz="4500" baseline="30000" dirty="0" err="1">
                <a:solidFill>
                  <a:srgbClr val="000000"/>
                </a:solidFill>
              </a:rPr>
              <a:t>organisation</a:t>
            </a:r>
            <a:endParaRPr lang="en-US" sz="4500" baseline="30000" dirty="0">
              <a:solidFill>
                <a:srgbClr val="000000"/>
              </a:solidFill>
            </a:endParaRPr>
          </a:p>
          <a:p>
            <a:r>
              <a:rPr lang="en-US" baseline="30000" dirty="0">
                <a:solidFill>
                  <a:srgbClr val="000000"/>
                </a:solidFill>
              </a:rPr>
              <a:t>IRU is the global voice of companies providing commercial road transport, mobility and logistics services.</a:t>
            </a:r>
          </a:p>
        </p:txBody>
      </p:sp>
      <p:pic>
        <p:nvPicPr>
          <p:cNvPr id="7" name="Picture 6">
            <a:extLst>
              <a:ext uri="{FF2B5EF4-FFF2-40B4-BE49-F238E27FC236}">
                <a16:creationId xmlns:a16="http://schemas.microsoft.com/office/drawing/2014/main" id="{8A159CEB-B9D5-624A-9D24-AD81F81CCB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563" y="2773647"/>
            <a:ext cx="4199740" cy="1205567"/>
          </a:xfrm>
          <a:prstGeom prst="rect">
            <a:avLst/>
          </a:prstGeom>
        </p:spPr>
      </p:pic>
      <p:sp>
        <p:nvSpPr>
          <p:cNvPr id="8" name="Rectangle 7">
            <a:extLst>
              <a:ext uri="{FF2B5EF4-FFF2-40B4-BE49-F238E27FC236}">
                <a16:creationId xmlns:a16="http://schemas.microsoft.com/office/drawing/2014/main" id="{6448145E-300B-0846-B818-CE4400C57AC4}"/>
              </a:ext>
            </a:extLst>
          </p:cNvPr>
          <p:cNvSpPr/>
          <p:nvPr/>
        </p:nvSpPr>
        <p:spPr>
          <a:xfrm>
            <a:off x="2337535" y="2360326"/>
            <a:ext cx="1671866" cy="1672178"/>
          </a:xfrm>
          <a:prstGeom prst="rect">
            <a:avLst/>
          </a:prstGeom>
          <a:solidFill>
            <a:srgbClr val="40C8F4">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FFFF"/>
                </a:solidFill>
              </a:rPr>
              <a:t>WE ARE THE VOICE</a:t>
            </a:r>
          </a:p>
          <a:p>
            <a:pPr algn="ctr"/>
            <a:r>
              <a:rPr lang="en-US" sz="900" dirty="0">
                <a:solidFill>
                  <a:srgbClr val="FFFFFF"/>
                </a:solidFill>
              </a:rPr>
              <a:t>OF MORE THAN </a:t>
            </a:r>
          </a:p>
          <a:p>
            <a:pPr algn="ctr"/>
            <a:r>
              <a:rPr lang="en-US" sz="2700" b="1" dirty="0">
                <a:solidFill>
                  <a:srgbClr val="FFFFFF"/>
                </a:solidFill>
              </a:rPr>
              <a:t>3.5 MILLION</a:t>
            </a:r>
          </a:p>
          <a:p>
            <a:pPr algn="ctr"/>
            <a:r>
              <a:rPr lang="en-US" sz="900" dirty="0">
                <a:solidFill>
                  <a:srgbClr val="FFFFFF"/>
                </a:solidFill>
              </a:rPr>
              <a:t>COMPANIES WORLDWIDE</a:t>
            </a:r>
          </a:p>
        </p:txBody>
      </p:sp>
    </p:spTree>
    <p:extLst>
      <p:ext uri="{BB962C8B-B14F-4D97-AF65-F5344CB8AC3E}">
        <p14:creationId xmlns:p14="http://schemas.microsoft.com/office/powerpoint/2010/main" val="4076018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1" y="171620"/>
            <a:ext cx="4223904" cy="644004"/>
          </a:xfrm>
        </p:spPr>
        <p:txBody>
          <a:bodyPr/>
          <a:lstStyle/>
          <a:p>
            <a:r>
              <a:rPr lang="de-DE" dirty="0"/>
              <a:t>  COVID-19 IMPACTS  </a:t>
            </a:r>
          </a:p>
        </p:txBody>
      </p:sp>
      <p:sp>
        <p:nvSpPr>
          <p:cNvPr id="11"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0" y="788199"/>
            <a:ext cx="5529769" cy="571301"/>
          </a:xfrm>
        </p:spPr>
        <p:txBody>
          <a:bodyPr/>
          <a:lstStyle/>
          <a:p>
            <a:r>
              <a:rPr lang="de-DE" dirty="0"/>
              <a:t>Macro-economic indicators </a:t>
            </a:r>
          </a:p>
        </p:txBody>
      </p:sp>
      <p:sp>
        <p:nvSpPr>
          <p:cNvPr id="12" name="Text Placeholder 11">
            <a:extLst>
              <a:ext uri="{FF2B5EF4-FFF2-40B4-BE49-F238E27FC236}">
                <a16:creationId xmlns:a16="http://schemas.microsoft.com/office/drawing/2014/main" id="{E9D0FAD7-CF6C-6146-BC73-3CAADF6DEB7E}"/>
              </a:ext>
            </a:extLst>
          </p:cNvPr>
          <p:cNvSpPr>
            <a:spLocks noGrp="1"/>
          </p:cNvSpPr>
          <p:nvPr>
            <p:ph type="body" sz="quarter" idx="15"/>
          </p:nvPr>
        </p:nvSpPr>
        <p:spPr>
          <a:xfrm>
            <a:off x="2530704" y="4246904"/>
            <a:ext cx="1392314" cy="310598"/>
          </a:xfrm>
        </p:spPr>
        <p:txBody>
          <a:bodyPr/>
          <a:lstStyle/>
          <a:p>
            <a:r>
              <a:rPr lang="de-DE" dirty="0" err="1"/>
              <a:t>Sources</a:t>
            </a:r>
            <a:r>
              <a:rPr lang="de-DE" dirty="0"/>
              <a:t> IHS </a:t>
            </a:r>
            <a:r>
              <a:rPr lang="de-DE" dirty="0" err="1"/>
              <a:t>Markit</a:t>
            </a:r>
            <a:r>
              <a:rPr lang="de-DE" dirty="0"/>
              <a:t>, IRU </a:t>
            </a:r>
            <a:r>
              <a:rPr lang="de-DE" dirty="0" err="1"/>
              <a:t>analysis</a:t>
            </a:r>
            <a:r>
              <a:rPr lang="de-DE" dirty="0"/>
              <a:t> 2020 </a:t>
            </a:r>
          </a:p>
        </p:txBody>
      </p:sp>
      <p:sp>
        <p:nvSpPr>
          <p:cNvPr id="6" name="Text Placeholder 11">
            <a:extLst>
              <a:ext uri="{FF2B5EF4-FFF2-40B4-BE49-F238E27FC236}">
                <a16:creationId xmlns:a16="http://schemas.microsoft.com/office/drawing/2014/main" id="{5B494272-992F-9A49-A8BC-C09386577C80}"/>
              </a:ext>
            </a:extLst>
          </p:cNvPr>
          <p:cNvSpPr txBox="1">
            <a:spLocks/>
          </p:cNvSpPr>
          <p:nvPr/>
        </p:nvSpPr>
        <p:spPr>
          <a:xfrm>
            <a:off x="449779" y="1820200"/>
            <a:ext cx="1392314" cy="1903342"/>
          </a:xfrm>
          <a:prstGeom prst="rect">
            <a:avLst/>
          </a:prstGeom>
        </p:spPr>
        <p:txBody>
          <a:bodyPr wrap="square"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solidFill>
                  <a:srgbClr val="323232"/>
                </a:solidFill>
              </a:rPr>
              <a:t>Overall, an estimated </a:t>
            </a:r>
            <a:r>
              <a:rPr lang="" sz="1350" dirty="0">
                <a:solidFill>
                  <a:srgbClr val="323232"/>
                </a:solidFill>
              </a:rPr>
              <a:t>decline in GDP by </a:t>
            </a:r>
            <a:r>
              <a:rPr lang="en-US" sz="1350" dirty="0">
                <a:solidFill>
                  <a:srgbClr val="323232"/>
                </a:solidFill>
              </a:rPr>
              <a:t>-5.6% in 2020</a:t>
            </a:r>
            <a:r>
              <a:rPr lang="" sz="1350" dirty="0">
                <a:solidFill>
                  <a:srgbClr val="323232"/>
                </a:solidFill>
              </a:rPr>
              <a:t>.</a:t>
            </a:r>
          </a:p>
          <a:p>
            <a:r>
              <a:rPr lang="" sz="1350" dirty="0">
                <a:solidFill>
                  <a:srgbClr val="323232"/>
                </a:solidFill>
              </a:rPr>
              <a:t>It will take at least </a:t>
            </a:r>
            <a:r>
              <a:rPr lang="en-US" sz="1350" dirty="0">
                <a:solidFill>
                  <a:srgbClr val="323232"/>
                </a:solidFill>
              </a:rPr>
              <a:t>3 years to return to pre-crisis level</a:t>
            </a:r>
            <a:r>
              <a:rPr lang="" sz="1350" dirty="0">
                <a:solidFill>
                  <a:srgbClr val="323232"/>
                </a:solidFill>
              </a:rPr>
              <a:t>.</a:t>
            </a:r>
            <a:endParaRPr lang="en-US" sz="1350" dirty="0">
              <a:solidFill>
                <a:srgbClr val="323232"/>
              </a:solidFill>
            </a:endParaRPr>
          </a:p>
        </p:txBody>
      </p:sp>
      <p:grpSp>
        <p:nvGrpSpPr>
          <p:cNvPr id="2" name="Group 1">
            <a:extLst>
              <a:ext uri="{FF2B5EF4-FFF2-40B4-BE49-F238E27FC236}">
                <a16:creationId xmlns:a16="http://schemas.microsoft.com/office/drawing/2014/main" id="{2A0A3FD7-6E3C-2848-AEBE-C7C7DEE0DE89}"/>
              </a:ext>
            </a:extLst>
          </p:cNvPr>
          <p:cNvGrpSpPr/>
          <p:nvPr/>
        </p:nvGrpSpPr>
        <p:grpSpPr>
          <a:xfrm>
            <a:off x="2524227" y="1957903"/>
            <a:ext cx="5781076" cy="1975599"/>
            <a:chOff x="3217194" y="2492444"/>
            <a:chExt cx="7708101" cy="2634132"/>
          </a:xfrm>
        </p:grpSpPr>
        <p:sp>
          <p:nvSpPr>
            <p:cNvPr id="9" name="Isosceles Triangle 34">
              <a:extLst>
                <a:ext uri="{FF2B5EF4-FFF2-40B4-BE49-F238E27FC236}">
                  <a16:creationId xmlns:a16="http://schemas.microsoft.com/office/drawing/2014/main" id="{ABF07AAC-DA24-D442-97BD-7583EAE42174}"/>
                </a:ext>
              </a:extLst>
            </p:cNvPr>
            <p:cNvSpPr/>
            <p:nvPr/>
          </p:nvSpPr>
          <p:spPr>
            <a:xfrm rot="5400000">
              <a:off x="8186432" y="4046534"/>
              <a:ext cx="288767" cy="16727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rgbClr val="FFFFFF"/>
                </a:solidFill>
              </a:endParaRPr>
            </a:p>
          </p:txBody>
        </p:sp>
        <p:sp>
          <p:nvSpPr>
            <p:cNvPr id="14" name="Title 5">
              <a:extLst>
                <a:ext uri="{FF2B5EF4-FFF2-40B4-BE49-F238E27FC236}">
                  <a16:creationId xmlns:a16="http://schemas.microsoft.com/office/drawing/2014/main" id="{CA574A43-A2BF-1F4A-A9E7-2802E8FC2F5B}"/>
                </a:ext>
              </a:extLst>
            </p:cNvPr>
            <p:cNvSpPr txBox="1">
              <a:spLocks/>
            </p:cNvSpPr>
            <p:nvPr/>
          </p:nvSpPr>
          <p:spPr>
            <a:xfrm>
              <a:off x="8744943" y="3722914"/>
              <a:ext cx="2180352" cy="762862"/>
            </a:xfrm>
            <a:prstGeom prst="rect">
              <a:avLst/>
            </a:prstGeom>
            <a:solidFill>
              <a:schemeClr val="accent5"/>
            </a:solidFill>
            <a:ln>
              <a:noFill/>
            </a:ln>
          </p:spPr>
          <p:txBody>
            <a:bodyPr vert="horz" lIns="188999" tIns="34290" rIns="68580" bIns="3429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 sz="1500" b="1" dirty="0">
                  <a:solidFill>
                    <a:srgbClr val="323232"/>
                  </a:solidFill>
                </a:rPr>
                <a:t>Looming wave </a:t>
              </a:r>
              <a:br>
                <a:rPr lang="" sz="1500" b="1" dirty="0">
                  <a:solidFill>
                    <a:srgbClr val="323232"/>
                  </a:solidFill>
                </a:rPr>
              </a:br>
              <a:r>
                <a:rPr lang="" sz="1500" b="1" dirty="0">
                  <a:solidFill>
                    <a:srgbClr val="323232"/>
                  </a:solidFill>
                </a:rPr>
                <a:t>of bankruptcies</a:t>
              </a:r>
            </a:p>
          </p:txBody>
        </p:sp>
        <p:sp>
          <p:nvSpPr>
            <p:cNvPr id="15" name="Title 5">
              <a:extLst>
                <a:ext uri="{FF2B5EF4-FFF2-40B4-BE49-F238E27FC236}">
                  <a16:creationId xmlns:a16="http://schemas.microsoft.com/office/drawing/2014/main" id="{FF371F15-7BDE-D144-9B9C-6CAD49FA63E0}"/>
                </a:ext>
              </a:extLst>
            </p:cNvPr>
            <p:cNvSpPr txBox="1">
              <a:spLocks/>
            </p:cNvSpPr>
            <p:nvPr/>
          </p:nvSpPr>
          <p:spPr>
            <a:xfrm>
              <a:off x="3225830" y="2492444"/>
              <a:ext cx="4719935" cy="1072035"/>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en-US" sz="1500" b="1" dirty="0">
                  <a:solidFill>
                    <a:srgbClr val="323232"/>
                  </a:solidFill>
                </a:rPr>
                <a:t>Impact on road transport turnover</a:t>
              </a:r>
              <a:r>
                <a:rPr lang="" sz="1500" b="1" dirty="0">
                  <a:solidFill>
                    <a:srgbClr val="323232"/>
                  </a:solidFill>
                </a:rPr>
                <a:t> (passenger and freight)</a:t>
              </a:r>
              <a:r>
                <a:rPr lang="en-US" sz="1500" b="1" dirty="0">
                  <a:solidFill>
                    <a:srgbClr val="323232"/>
                  </a:solidFill>
                </a:rPr>
                <a:t> </a:t>
              </a:r>
            </a:p>
            <a:p>
              <a:r>
                <a:rPr lang="en-US" sz="1500" dirty="0">
                  <a:solidFill>
                    <a:srgbClr val="323232"/>
                  </a:solidFill>
                </a:rPr>
                <a:t>FY 2019 vs FY 2020 </a:t>
              </a:r>
            </a:p>
          </p:txBody>
        </p:sp>
        <p:sp>
          <p:nvSpPr>
            <p:cNvPr id="16" name="Title 5">
              <a:extLst>
                <a:ext uri="{FF2B5EF4-FFF2-40B4-BE49-F238E27FC236}">
                  <a16:creationId xmlns:a16="http://schemas.microsoft.com/office/drawing/2014/main" id="{D08EBACD-B205-5B41-8F84-18145CED5F4D}"/>
                </a:ext>
              </a:extLst>
            </p:cNvPr>
            <p:cNvSpPr txBox="1">
              <a:spLocks/>
            </p:cNvSpPr>
            <p:nvPr/>
          </p:nvSpPr>
          <p:spPr>
            <a:xfrm>
              <a:off x="3225830" y="4256375"/>
              <a:ext cx="1692972" cy="855673"/>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fr-CH" sz="1350" b="1" dirty="0">
                  <a:solidFill>
                    <a:srgbClr val="323232"/>
                  </a:solidFill>
                </a:rPr>
                <a:t>R</a:t>
              </a:r>
              <a:r>
                <a:rPr lang="" sz="1350" b="1" dirty="0">
                  <a:solidFill>
                    <a:srgbClr val="323232"/>
                  </a:solidFill>
                </a:rPr>
                <a:t>evenue loss </a:t>
              </a:r>
              <a:endParaRPr lang="en-US" sz="1350" b="1" dirty="0">
                <a:solidFill>
                  <a:srgbClr val="323232"/>
                </a:solidFill>
              </a:endParaRPr>
            </a:p>
          </p:txBody>
        </p:sp>
        <p:sp>
          <p:nvSpPr>
            <p:cNvPr id="17" name="Title 5">
              <a:extLst>
                <a:ext uri="{FF2B5EF4-FFF2-40B4-BE49-F238E27FC236}">
                  <a16:creationId xmlns:a16="http://schemas.microsoft.com/office/drawing/2014/main" id="{E3FEB4EA-05B5-C942-AA75-37C4B1EC9178}"/>
                </a:ext>
              </a:extLst>
            </p:cNvPr>
            <p:cNvSpPr txBox="1">
              <a:spLocks/>
            </p:cNvSpPr>
            <p:nvPr/>
          </p:nvSpPr>
          <p:spPr>
            <a:xfrm>
              <a:off x="3217194" y="3723477"/>
              <a:ext cx="1359121" cy="863841"/>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 sz="2700" b="1" dirty="0">
                  <a:solidFill>
                    <a:srgbClr val="FF0000"/>
                  </a:solidFill>
                </a:rPr>
                <a:t>- 18%</a:t>
              </a:r>
              <a:endParaRPr lang="en-US" sz="2700" b="1" dirty="0">
                <a:solidFill>
                  <a:srgbClr val="FF0000"/>
                </a:solidFill>
              </a:endParaRPr>
            </a:p>
          </p:txBody>
        </p:sp>
        <p:sp>
          <p:nvSpPr>
            <p:cNvPr id="18" name="Title 5">
              <a:extLst>
                <a:ext uri="{FF2B5EF4-FFF2-40B4-BE49-F238E27FC236}">
                  <a16:creationId xmlns:a16="http://schemas.microsoft.com/office/drawing/2014/main" id="{DE180B05-C1F3-E14F-B463-7DD532E195EF}"/>
                </a:ext>
              </a:extLst>
            </p:cNvPr>
            <p:cNvSpPr txBox="1">
              <a:spLocks/>
            </p:cNvSpPr>
            <p:nvPr/>
          </p:nvSpPr>
          <p:spPr>
            <a:xfrm>
              <a:off x="5252388" y="3722914"/>
              <a:ext cx="2649969" cy="863841"/>
            </a:xfrm>
            <a:prstGeom prst="rect">
              <a:avLst/>
            </a:prstGeom>
            <a:ln>
              <a:noFill/>
            </a:ln>
          </p:spPr>
          <p:txBody>
            <a:bodyPr vert="horz" lIns="68580" tIns="34290" rIns="68580" bIns="34290" rtlCol="0" anchor="t">
              <a:noAutofit/>
            </a:bodyPr>
            <a:lstStyle>
              <a:defPPr>
                <a:defRPr lang="en-US"/>
              </a:defPPr>
              <a:lvl1pPr defTabSz="457200">
                <a:spcBef>
                  <a:spcPct val="0"/>
                </a:spcBef>
                <a:buNone/>
                <a:defRPr sz="2000" b="1">
                  <a:solidFill>
                    <a:schemeClr val="accent6"/>
                  </a:solidFill>
                  <a:latin typeface="+mj-lt"/>
                  <a:ea typeface="+mj-ea"/>
                  <a:cs typeface="+mj-cs"/>
                </a:defRPr>
              </a:lvl1pPr>
            </a:lstStyle>
            <a:p>
              <a:r>
                <a:rPr lang="fr-CH" sz="2700" dirty="0">
                  <a:solidFill>
                    <a:srgbClr val="FE9C24"/>
                  </a:solidFill>
                </a:rPr>
                <a:t>  </a:t>
              </a:r>
              <a:r>
                <a:rPr lang="fr-CH" sz="2700" dirty="0">
                  <a:solidFill>
                    <a:srgbClr val="FF0000"/>
                  </a:solidFill>
                </a:rPr>
                <a:t>-</a:t>
              </a:r>
              <a:r>
                <a:rPr lang="" sz="2700" dirty="0">
                  <a:solidFill>
                    <a:srgbClr val="FF0000"/>
                  </a:solidFill>
                </a:rPr>
                <a:t>1 Trillion </a:t>
              </a:r>
              <a:r>
                <a:rPr lang="fr-CH" sz="2700" dirty="0">
                  <a:solidFill>
                    <a:srgbClr val="FF0000"/>
                  </a:solidFill>
                </a:rPr>
                <a:t>$</a:t>
              </a:r>
            </a:p>
            <a:p>
              <a:endParaRPr lang="en-US" sz="2700" dirty="0">
                <a:solidFill>
                  <a:srgbClr val="FE9C24"/>
                </a:solidFill>
              </a:endParaRPr>
            </a:p>
          </p:txBody>
        </p:sp>
        <p:sp>
          <p:nvSpPr>
            <p:cNvPr id="19" name="Title 5">
              <a:extLst>
                <a:ext uri="{FF2B5EF4-FFF2-40B4-BE49-F238E27FC236}">
                  <a16:creationId xmlns:a16="http://schemas.microsoft.com/office/drawing/2014/main" id="{BD9AC2B4-BBCA-BF49-8328-5C22D97DA201}"/>
                </a:ext>
              </a:extLst>
            </p:cNvPr>
            <p:cNvSpPr txBox="1">
              <a:spLocks/>
            </p:cNvSpPr>
            <p:nvPr/>
          </p:nvSpPr>
          <p:spPr>
            <a:xfrm>
              <a:off x="5494463" y="4270903"/>
              <a:ext cx="1241795" cy="855673"/>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en-GB" sz="1350" b="1" dirty="0">
                  <a:solidFill>
                    <a:srgbClr val="323232"/>
                  </a:solidFill>
                </a:rPr>
                <a:t>G</a:t>
              </a:r>
              <a:r>
                <a:rPr lang="" sz="1350" b="1" dirty="0">
                  <a:solidFill>
                    <a:srgbClr val="323232"/>
                  </a:solidFill>
                </a:rPr>
                <a:t>lobally</a:t>
              </a:r>
              <a:endParaRPr lang="en-US" sz="1350" b="1" dirty="0">
                <a:solidFill>
                  <a:srgbClr val="323232"/>
                </a:solidFill>
              </a:endParaRPr>
            </a:p>
          </p:txBody>
        </p:sp>
      </p:grpSp>
      <p:cxnSp>
        <p:nvCxnSpPr>
          <p:cNvPr id="5" name="Straight Connector 4">
            <a:extLst>
              <a:ext uri="{FF2B5EF4-FFF2-40B4-BE49-F238E27FC236}">
                <a16:creationId xmlns:a16="http://schemas.microsoft.com/office/drawing/2014/main" id="{7D7505AA-2AD3-694E-A47C-8918913A40C4}"/>
              </a:ext>
            </a:extLst>
          </p:cNvPr>
          <p:cNvCxnSpPr/>
          <p:nvPr/>
        </p:nvCxnSpPr>
        <p:spPr>
          <a:xfrm flipH="1">
            <a:off x="3855272" y="2827317"/>
            <a:ext cx="267195" cy="82811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54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B0B116-6E24-6D42-A0E3-ECECA5224E80}"/>
              </a:ext>
            </a:extLst>
          </p:cNvPr>
          <p:cNvSpPr/>
          <p:nvPr/>
        </p:nvSpPr>
        <p:spPr>
          <a:xfrm>
            <a:off x="-1" y="3730159"/>
            <a:ext cx="9144001" cy="901898"/>
          </a:xfrm>
          <a:prstGeom prst="rect">
            <a:avLst/>
          </a:prstGeom>
          <a:gradFill>
            <a:gsLst>
              <a:gs pos="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6" name="Title 5">
            <a:extLst>
              <a:ext uri="{FF2B5EF4-FFF2-40B4-BE49-F238E27FC236}">
                <a16:creationId xmlns:a16="http://schemas.microsoft.com/office/drawing/2014/main" id="{145B785E-578C-224D-86AA-DF42202828DC}"/>
              </a:ext>
            </a:extLst>
          </p:cNvPr>
          <p:cNvSpPr>
            <a:spLocks noGrp="1"/>
          </p:cNvSpPr>
          <p:nvPr>
            <p:ph type="title"/>
          </p:nvPr>
        </p:nvSpPr>
        <p:spPr>
          <a:xfrm>
            <a:off x="0" y="171620"/>
            <a:ext cx="5959058" cy="644004"/>
          </a:xfrm>
        </p:spPr>
        <p:txBody>
          <a:bodyPr/>
          <a:lstStyle/>
          <a:p>
            <a:r>
              <a:rPr lang="de-DE" dirty="0"/>
              <a:t>  ROLE OF UN CONVENTIONS </a:t>
            </a:r>
          </a:p>
        </p:txBody>
      </p:sp>
      <p:sp>
        <p:nvSpPr>
          <p:cNvPr id="7" name="Text Placeholder 6">
            <a:extLst>
              <a:ext uri="{FF2B5EF4-FFF2-40B4-BE49-F238E27FC236}">
                <a16:creationId xmlns:a16="http://schemas.microsoft.com/office/drawing/2014/main" id="{74AAD6DB-3D95-6A43-9056-C4C1FA538F00}"/>
              </a:ext>
            </a:extLst>
          </p:cNvPr>
          <p:cNvSpPr>
            <a:spLocks noGrp="1"/>
          </p:cNvSpPr>
          <p:nvPr>
            <p:ph type="body" sz="quarter" idx="14"/>
          </p:nvPr>
        </p:nvSpPr>
        <p:spPr>
          <a:xfrm>
            <a:off x="-1" y="788199"/>
            <a:ext cx="4902931" cy="571301"/>
          </a:xfrm>
        </p:spPr>
        <p:txBody>
          <a:bodyPr/>
          <a:lstStyle/>
          <a:p>
            <a:r>
              <a:rPr lang="de-DE" dirty="0"/>
              <a:t> IN FIGHTING COVID-19 </a:t>
            </a:r>
          </a:p>
        </p:txBody>
      </p:sp>
      <p:sp>
        <p:nvSpPr>
          <p:cNvPr id="10" name="Rectangle 9">
            <a:extLst>
              <a:ext uri="{FF2B5EF4-FFF2-40B4-BE49-F238E27FC236}">
                <a16:creationId xmlns:a16="http://schemas.microsoft.com/office/drawing/2014/main" id="{92559854-4B80-3145-98A7-CBC88808303F}"/>
              </a:ext>
            </a:extLst>
          </p:cNvPr>
          <p:cNvSpPr/>
          <p:nvPr/>
        </p:nvSpPr>
        <p:spPr>
          <a:xfrm>
            <a:off x="331075" y="1672947"/>
            <a:ext cx="2254391" cy="851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11" name="Rectangle 10">
            <a:extLst>
              <a:ext uri="{FF2B5EF4-FFF2-40B4-BE49-F238E27FC236}">
                <a16:creationId xmlns:a16="http://schemas.microsoft.com/office/drawing/2014/main" id="{3016B74F-7715-4E47-B1E4-12B067736E4D}"/>
              </a:ext>
            </a:extLst>
          </p:cNvPr>
          <p:cNvSpPr/>
          <p:nvPr/>
        </p:nvSpPr>
        <p:spPr>
          <a:xfrm>
            <a:off x="331075" y="1906119"/>
            <a:ext cx="2165237" cy="851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8" name="Text Placeholder 7">
            <a:extLst>
              <a:ext uri="{FF2B5EF4-FFF2-40B4-BE49-F238E27FC236}">
                <a16:creationId xmlns:a16="http://schemas.microsoft.com/office/drawing/2014/main" id="{AF5ABAF6-8DFD-CE4C-8424-E8B459642C69}"/>
              </a:ext>
            </a:extLst>
          </p:cNvPr>
          <p:cNvSpPr>
            <a:spLocks noGrp="1"/>
          </p:cNvSpPr>
          <p:nvPr>
            <p:ph type="body" sz="quarter" idx="15"/>
          </p:nvPr>
        </p:nvSpPr>
        <p:spPr/>
        <p:txBody>
          <a:bodyPr/>
          <a:lstStyle/>
          <a:p>
            <a:r>
              <a:rPr lang="" dirty="0"/>
              <a:t>First AND last response in a global emergency </a:t>
            </a:r>
          </a:p>
          <a:p>
            <a:endParaRPr lang="" sz="1200" b="1" dirty="0"/>
          </a:p>
        </p:txBody>
      </p:sp>
      <p:pic>
        <p:nvPicPr>
          <p:cNvPr id="21" name="Content Placeholder 11">
            <a:extLst>
              <a:ext uri="{FF2B5EF4-FFF2-40B4-BE49-F238E27FC236}">
                <a16:creationId xmlns:a16="http://schemas.microsoft.com/office/drawing/2014/main" id="{4E4F8B8C-6864-044F-9A9C-BED6FF8C028A}"/>
              </a:ext>
            </a:extLst>
          </p:cNvPr>
          <p:cNvPicPr>
            <a:picLocks noGrp="1" noChangeAspect="1"/>
          </p:cNvPicPr>
          <p:nvPr>
            <p:ph sz="quarter" idx="16"/>
          </p:nvPr>
        </p:nvPicPr>
        <p:blipFill>
          <a:blip r:embed="rId3" cstate="email">
            <a:extLst>
              <a:ext uri="{28A0092B-C50C-407E-A947-70E740481C1C}">
                <a14:useLocalDpi xmlns:a14="http://schemas.microsoft.com/office/drawing/2010/main"/>
              </a:ext>
            </a:extLst>
          </a:blip>
          <a:stretch>
            <a:fillRect/>
          </a:stretch>
        </p:blipFill>
        <p:spPr>
          <a:xfrm rot="214913">
            <a:off x="6029464" y="1584637"/>
            <a:ext cx="2314236" cy="2998445"/>
          </a:xfrm>
          <a:prstGeom prst="rect">
            <a:avLst/>
          </a:prstGeom>
        </p:spPr>
      </p:pic>
      <p:pic>
        <p:nvPicPr>
          <p:cNvPr id="22" name="Picture 21">
            <a:extLst>
              <a:ext uri="{FF2B5EF4-FFF2-40B4-BE49-F238E27FC236}">
                <a16:creationId xmlns:a16="http://schemas.microsoft.com/office/drawing/2014/main" id="{5FD1295D-A389-A941-A57C-A4F2BBCCA3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1076" y="2536353"/>
            <a:ext cx="1874706" cy="1682857"/>
          </a:xfrm>
          <a:prstGeom prst="rect">
            <a:avLst/>
          </a:prstGeom>
        </p:spPr>
      </p:pic>
      <p:sp>
        <p:nvSpPr>
          <p:cNvPr id="2" name="TextBox 1">
            <a:extLst>
              <a:ext uri="{FF2B5EF4-FFF2-40B4-BE49-F238E27FC236}">
                <a16:creationId xmlns:a16="http://schemas.microsoft.com/office/drawing/2014/main" id="{0236AD21-A05C-434E-8CC6-6955C1585D2D}"/>
              </a:ext>
            </a:extLst>
          </p:cNvPr>
          <p:cNvSpPr txBox="1"/>
          <p:nvPr/>
        </p:nvSpPr>
        <p:spPr>
          <a:xfrm>
            <a:off x="2389759" y="2571751"/>
            <a:ext cx="3259373" cy="1708160"/>
          </a:xfrm>
          <a:prstGeom prst="rect">
            <a:avLst/>
          </a:prstGeom>
          <a:noFill/>
        </p:spPr>
        <p:txBody>
          <a:bodyPr wrap="square" rtlCol="0">
            <a:spAutoFit/>
          </a:bodyPr>
          <a:lstStyle/>
          <a:p>
            <a:r>
              <a:rPr lang="en-GB" sz="1350" dirty="0">
                <a:solidFill>
                  <a:srgbClr val="323232"/>
                </a:solidFill>
              </a:rPr>
              <a:t>“Innovative tools such as UN </a:t>
            </a:r>
            <a:r>
              <a:rPr lang="en-GB" sz="1350" dirty="0" err="1">
                <a:solidFill>
                  <a:srgbClr val="323232"/>
                </a:solidFill>
              </a:rPr>
              <a:t>eTIR</a:t>
            </a:r>
            <a:r>
              <a:rPr lang="en-GB" sz="1350" dirty="0">
                <a:solidFill>
                  <a:srgbClr val="323232"/>
                </a:solidFill>
              </a:rPr>
              <a:t>/</a:t>
            </a:r>
            <a:r>
              <a:rPr lang="en-GB" sz="1350" dirty="0" err="1">
                <a:solidFill>
                  <a:srgbClr val="323232"/>
                </a:solidFill>
              </a:rPr>
              <a:t>eCMR</a:t>
            </a:r>
            <a:r>
              <a:rPr lang="en-GB" sz="1350" dirty="0">
                <a:solidFill>
                  <a:srgbClr val="323232"/>
                </a:solidFill>
              </a:rPr>
              <a:t> systems and other tools that allow to exchange electronic information without physical contact and facilitate the flow of goods across borders should be used”</a:t>
            </a:r>
          </a:p>
          <a:p>
            <a:endParaRPr lang="en-GB" sz="1350" dirty="0">
              <a:solidFill>
                <a:srgbClr val="323232"/>
              </a:solidFill>
            </a:endParaRPr>
          </a:p>
          <a:p>
            <a:r>
              <a:rPr lang="en-GB" sz="1200" b="1" dirty="0">
                <a:solidFill>
                  <a:srgbClr val="323232"/>
                </a:solidFill>
              </a:rPr>
              <a:t>ANTÓNIO GUTERRES</a:t>
            </a:r>
          </a:p>
          <a:p>
            <a:r>
              <a:rPr lang="en-GB" sz="1200" dirty="0">
                <a:solidFill>
                  <a:srgbClr val="0051A3"/>
                </a:solidFill>
              </a:rPr>
              <a:t>UN Secretary General</a:t>
            </a:r>
          </a:p>
        </p:txBody>
      </p:sp>
    </p:spTree>
    <p:extLst>
      <p:ext uri="{BB962C8B-B14F-4D97-AF65-F5344CB8AC3E}">
        <p14:creationId xmlns:p14="http://schemas.microsoft.com/office/powerpoint/2010/main" val="234455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941294" y="110448"/>
            <a:ext cx="7288306" cy="9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rgbClr val="000099"/>
                </a:solidFill>
                <a:latin typeface="Tahoma" pitchFamily="34" charset="0"/>
              </a:rPr>
              <a:t>Outline</a:t>
            </a:r>
          </a:p>
        </p:txBody>
      </p:sp>
      <p:sp>
        <p:nvSpPr>
          <p:cNvPr id="5" name="Rectangle 7"/>
          <p:cNvSpPr txBox="1">
            <a:spLocks noChangeArrowheads="1"/>
          </p:cNvSpPr>
          <p:nvPr/>
        </p:nvSpPr>
        <p:spPr bwMode="auto">
          <a:xfrm>
            <a:off x="688158" y="1079498"/>
            <a:ext cx="7758258" cy="374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6263" indent="-5762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700"/>
              </a:spcAft>
              <a:buClr>
                <a:schemeClr val="tx1"/>
              </a:buClr>
              <a:buSzPct val="100000"/>
              <a:buFont typeface="Wingdings" pitchFamily="2" charset="2"/>
              <a:buChar char="Ø"/>
            </a:pPr>
            <a:r>
              <a:rPr lang="en-US" sz="2400" dirty="0">
                <a:latin typeface="Tahoma" pitchFamily="34" charset="0"/>
                <a:cs typeface="Tahoma" pitchFamily="34" charset="0"/>
              </a:rPr>
              <a:t>Key steps in the formulation of the road map for Shymkent-Tashkent-Khujand economic corridor (STKEC) development</a:t>
            </a:r>
          </a:p>
          <a:p>
            <a:pPr eaLnBrk="1" hangingPunct="1">
              <a:spcAft>
                <a:spcPts val="1700"/>
              </a:spcAft>
              <a:buClr>
                <a:schemeClr val="tx1"/>
              </a:buClr>
              <a:buSzPct val="100000"/>
              <a:buFont typeface="Wingdings" pitchFamily="2" charset="2"/>
              <a:buChar char="Ø"/>
            </a:pPr>
            <a:r>
              <a:rPr lang="en-US" sz="2400" dirty="0">
                <a:latin typeface="Tahoma" pitchFamily="34" charset="0"/>
                <a:cs typeface="Tahoma" pitchFamily="34" charset="0"/>
              </a:rPr>
              <a:t>Geographic focus of STKEC development </a:t>
            </a:r>
          </a:p>
          <a:p>
            <a:pPr eaLnBrk="1" hangingPunct="1">
              <a:spcAft>
                <a:spcPts val="1700"/>
              </a:spcAft>
              <a:buClr>
                <a:schemeClr val="tx1"/>
              </a:buClr>
              <a:buSzPct val="100000"/>
              <a:buFont typeface="Wingdings" pitchFamily="2" charset="2"/>
              <a:buChar char="Ø"/>
            </a:pPr>
            <a:r>
              <a:rPr lang="en-US" sz="2400" dirty="0">
                <a:latin typeface="Tahoma" pitchFamily="34" charset="0"/>
                <a:cs typeface="Tahoma" pitchFamily="34" charset="0"/>
              </a:rPr>
              <a:t>Thematic focus areas for STKEC development</a:t>
            </a:r>
          </a:p>
          <a:p>
            <a:pPr eaLnBrk="1" hangingPunct="1">
              <a:spcAft>
                <a:spcPts val="1700"/>
              </a:spcAft>
              <a:buClr>
                <a:schemeClr val="tx1"/>
              </a:buClr>
              <a:buSzPct val="100000"/>
              <a:buFont typeface="Wingdings" pitchFamily="2" charset="2"/>
              <a:buChar char="Ø"/>
            </a:pPr>
            <a:r>
              <a:rPr lang="en-US" sz="2400" dirty="0">
                <a:latin typeface="Tahoma" pitchFamily="34" charset="0"/>
                <a:cs typeface="Tahoma" pitchFamily="34" charset="0"/>
              </a:rPr>
              <a:t>Expected results (vision for the STKEC)</a:t>
            </a:r>
          </a:p>
          <a:p>
            <a:pPr eaLnBrk="1" hangingPunct="1">
              <a:spcAft>
                <a:spcPts val="1700"/>
              </a:spcAft>
              <a:buClr>
                <a:schemeClr val="tx1"/>
              </a:buClr>
              <a:buSzPct val="100000"/>
              <a:buFont typeface="Wingdings" pitchFamily="2" charset="2"/>
              <a:buChar char="Ø"/>
            </a:pPr>
            <a:r>
              <a:rPr lang="en-US" sz="2400" dirty="0">
                <a:latin typeface="Tahoma" pitchFamily="34" charset="0"/>
                <a:cs typeface="Tahoma" pitchFamily="34" charset="0"/>
              </a:rPr>
              <a:t>Proposed institutional setup for STKEC development</a:t>
            </a:r>
          </a:p>
        </p:txBody>
      </p:sp>
    </p:spTree>
    <p:extLst>
      <p:ext uri="{BB962C8B-B14F-4D97-AF65-F5344CB8AC3E}">
        <p14:creationId xmlns:p14="http://schemas.microsoft.com/office/powerpoint/2010/main" val="396365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7D424-B655-4EF9-B0F2-D7ED1DC8BB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477" y="-1950709"/>
            <a:ext cx="10652954" cy="7989716"/>
          </a:xfrm>
          <a:prstGeom prst="rect">
            <a:avLst/>
          </a:prstGeom>
        </p:spPr>
      </p:pic>
      <p:sp>
        <p:nvSpPr>
          <p:cNvPr id="12" name="Rectangle 11">
            <a:extLst>
              <a:ext uri="{FF2B5EF4-FFF2-40B4-BE49-F238E27FC236}">
                <a16:creationId xmlns:a16="http://schemas.microsoft.com/office/drawing/2014/main" id="{9095DD1D-FBF5-45AC-A99C-9A43846CE07B}"/>
              </a:ext>
            </a:extLst>
          </p:cNvPr>
          <p:cNvSpPr/>
          <p:nvPr/>
        </p:nvSpPr>
        <p:spPr>
          <a:xfrm>
            <a:off x="0" y="3664057"/>
            <a:ext cx="9144000" cy="147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470ADB0-E56B-494E-872D-D920302AF861}"/>
              </a:ext>
            </a:extLst>
          </p:cNvPr>
          <p:cNvSpPr/>
          <p:nvPr/>
        </p:nvSpPr>
        <p:spPr>
          <a:xfrm>
            <a:off x="0" y="3346793"/>
            <a:ext cx="4715585" cy="634529"/>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301229"/>
            <a:r>
              <a:rPr lang="en-US" sz="3000" dirty="0">
                <a:solidFill>
                  <a:schemeClr val="bg1"/>
                </a:solidFill>
                <a:latin typeface="Corbel" panose="020B0503020204020204" pitchFamily="34" charset="0"/>
              </a:rPr>
              <a:t>TRADE AND TRANSPORT</a:t>
            </a:r>
          </a:p>
        </p:txBody>
      </p:sp>
      <p:sp>
        <p:nvSpPr>
          <p:cNvPr id="10" name="Rectangle 9">
            <a:extLst>
              <a:ext uri="{FF2B5EF4-FFF2-40B4-BE49-F238E27FC236}">
                <a16:creationId xmlns:a16="http://schemas.microsoft.com/office/drawing/2014/main" id="{3F8D8F4F-C0E4-4D06-BE8F-FBE479CFB5E4}"/>
              </a:ext>
            </a:extLst>
          </p:cNvPr>
          <p:cNvSpPr/>
          <p:nvPr/>
        </p:nvSpPr>
        <p:spPr>
          <a:xfrm>
            <a:off x="1481402" y="4637453"/>
            <a:ext cx="6140246" cy="171555"/>
          </a:xfrm>
          <a:prstGeom prst="rect">
            <a:avLst/>
          </a:prstGeom>
          <a:solidFill>
            <a:srgbClr val="FFD60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525" dirty="0">
              <a:solidFill>
                <a:schemeClr val="tx1"/>
              </a:solidFill>
            </a:endParaRPr>
          </a:p>
        </p:txBody>
      </p:sp>
      <p:sp>
        <p:nvSpPr>
          <p:cNvPr id="11" name="Rectangle 10">
            <a:extLst>
              <a:ext uri="{FF2B5EF4-FFF2-40B4-BE49-F238E27FC236}">
                <a16:creationId xmlns:a16="http://schemas.microsoft.com/office/drawing/2014/main" id="{8E44E2AA-E714-47B0-A729-ACAB5DEAF09E}"/>
              </a:ext>
            </a:extLst>
          </p:cNvPr>
          <p:cNvSpPr/>
          <p:nvPr/>
        </p:nvSpPr>
        <p:spPr>
          <a:xfrm>
            <a:off x="1481402" y="4416593"/>
            <a:ext cx="6369825" cy="415498"/>
          </a:xfrm>
          <a:prstGeom prst="rect">
            <a:avLst/>
          </a:prstGeom>
        </p:spPr>
        <p:txBody>
          <a:bodyPr wrap="square">
            <a:spAutoFit/>
          </a:bodyPr>
          <a:lstStyle/>
          <a:p>
            <a:pPr>
              <a:defRPr/>
            </a:pPr>
            <a:r>
              <a:rPr lang="en-US" sz="2100" kern="0" dirty="0">
                <a:solidFill>
                  <a:schemeClr val="tx1">
                    <a:lumMod val="85000"/>
                    <a:lumOff val="15000"/>
                  </a:schemeClr>
                </a:solidFill>
                <a:latin typeface="Corbel" panose="020B0503020204020204" pitchFamily="34" charset="0"/>
              </a:rPr>
              <a:t>MANAGED BY IRU SINCE 1949</a:t>
            </a:r>
          </a:p>
        </p:txBody>
      </p:sp>
      <p:sp>
        <p:nvSpPr>
          <p:cNvPr id="7" name="Rectangle 6">
            <a:extLst>
              <a:ext uri="{FF2B5EF4-FFF2-40B4-BE49-F238E27FC236}">
                <a16:creationId xmlns:a16="http://schemas.microsoft.com/office/drawing/2014/main" id="{B4CE415D-4F8B-B44F-9BE2-FFEAAB5011FB}"/>
              </a:ext>
            </a:extLst>
          </p:cNvPr>
          <p:cNvSpPr/>
          <p:nvPr/>
        </p:nvSpPr>
        <p:spPr>
          <a:xfrm>
            <a:off x="0" y="2715314"/>
            <a:ext cx="5592907" cy="634529"/>
          </a:xfrm>
          <a:prstGeom prst="rect">
            <a:avLst/>
          </a:prstGeom>
          <a:solidFill>
            <a:srgbClr val="19B6F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301229"/>
            <a:r>
              <a:rPr lang="en-US" sz="3000" dirty="0">
                <a:solidFill>
                  <a:schemeClr val="bg1"/>
                </a:solidFill>
                <a:latin typeface="Corbel" panose="020B0503020204020204" pitchFamily="34" charset="0"/>
              </a:rPr>
              <a:t>FACILITATING AND SECURING </a:t>
            </a:r>
          </a:p>
        </p:txBody>
      </p:sp>
      <p:pic>
        <p:nvPicPr>
          <p:cNvPr id="13" name="Picture 12" descr="TIRframe">
            <a:extLst>
              <a:ext uri="{FF2B5EF4-FFF2-40B4-BE49-F238E27FC236}">
                <a16:creationId xmlns:a16="http://schemas.microsoft.com/office/drawing/2014/main" id="{7E348744-AF80-BE4E-9C9F-B0AF6386192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003" t="4374" r="2220" b="3839"/>
          <a:stretch/>
        </p:blipFill>
        <p:spPr bwMode="auto">
          <a:xfrm>
            <a:off x="340141" y="4196747"/>
            <a:ext cx="972338" cy="639934"/>
          </a:xfrm>
          <a:prstGeom prst="rect">
            <a:avLst/>
          </a:prstGeom>
          <a:noFill/>
          <a:ln w="9525">
            <a:noFill/>
            <a:miter lim="800000"/>
            <a:headEnd/>
            <a:tailEnd/>
          </a:ln>
        </p:spPr>
      </p:pic>
    </p:spTree>
    <p:extLst>
      <p:ext uri="{BB962C8B-B14F-4D97-AF65-F5344CB8AC3E}">
        <p14:creationId xmlns:p14="http://schemas.microsoft.com/office/powerpoint/2010/main" val="8788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70000" fill="hold" nodeType="withEffect">
                                  <p:stCondLst>
                                    <p:cond delay="0"/>
                                  </p:stCondLst>
                                  <p:childTnLst>
                                    <p:animScale>
                                      <p:cBhvr>
                                        <p:cTn id="6" dur="3000" fill="hold"/>
                                        <p:tgtEl>
                                          <p:spTgt spid="5"/>
                                        </p:tgtEl>
                                      </p:cBhvr>
                                      <p:by x="90000" y="90000"/>
                                    </p:animScale>
                                  </p:childTnLst>
                                </p:cTn>
                              </p:par>
                              <p:par>
                                <p:cTn id="7" presetID="2" presetClass="entr" presetSubtype="8" decel="10000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par>
                                <p:cTn id="11" presetID="2" presetClass="entr" presetSubtype="4" decel="10000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1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animBg="1"/>
      <p:bldP spid="11"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ECB6F8B-B1C6-1641-A373-AB3864C06D2E}"/>
              </a:ext>
            </a:extLst>
          </p:cNvPr>
          <p:cNvPicPr>
            <a:picLocks noGrp="1" noChangeAspect="1"/>
          </p:cNvPicPr>
          <p:nvPr>
            <p:ph sz="quarter" idx="16"/>
          </p:nvPr>
        </p:nvPicPr>
        <p:blipFill rotWithShape="1">
          <a:blip r:embed="rId2" cstate="email">
            <a:extLst>
              <a:ext uri="{28A0092B-C50C-407E-A947-70E740481C1C}">
                <a14:useLocalDpi xmlns:a14="http://schemas.microsoft.com/office/drawing/2010/main"/>
              </a:ext>
            </a:extLst>
          </a:blip>
          <a:srcRect/>
          <a:stretch/>
        </p:blipFill>
        <p:spPr>
          <a:xfrm>
            <a:off x="2858691" y="1"/>
            <a:ext cx="6285309" cy="5143499"/>
          </a:xfrm>
        </p:spPr>
      </p:pic>
      <p:sp>
        <p:nvSpPr>
          <p:cNvPr id="3" name="Title 2">
            <a:extLst>
              <a:ext uri="{FF2B5EF4-FFF2-40B4-BE49-F238E27FC236}">
                <a16:creationId xmlns:a16="http://schemas.microsoft.com/office/drawing/2014/main" id="{C21C2D77-66F4-5F49-964E-A33573CA4CC7}"/>
              </a:ext>
            </a:extLst>
          </p:cNvPr>
          <p:cNvSpPr>
            <a:spLocks noGrp="1"/>
          </p:cNvSpPr>
          <p:nvPr>
            <p:ph type="title"/>
          </p:nvPr>
        </p:nvSpPr>
        <p:spPr>
          <a:xfrm>
            <a:off x="0" y="171620"/>
            <a:ext cx="5884166" cy="644004"/>
          </a:xfrm>
        </p:spPr>
        <p:txBody>
          <a:bodyPr/>
          <a:lstStyle/>
          <a:p>
            <a:r>
              <a:rPr lang="en-GB" dirty="0"/>
              <a:t>  DIGITALISATION OF KEY UN </a:t>
            </a:r>
          </a:p>
        </p:txBody>
      </p:sp>
      <p:sp>
        <p:nvSpPr>
          <p:cNvPr id="4" name="Text Placeholder 3">
            <a:extLst>
              <a:ext uri="{FF2B5EF4-FFF2-40B4-BE49-F238E27FC236}">
                <a16:creationId xmlns:a16="http://schemas.microsoft.com/office/drawing/2014/main" id="{6134A3FB-1850-4E40-81C6-D6EDFF2EB8D5}"/>
              </a:ext>
            </a:extLst>
          </p:cNvPr>
          <p:cNvSpPr>
            <a:spLocks noGrp="1"/>
          </p:cNvSpPr>
          <p:nvPr>
            <p:ph type="body" sz="quarter" idx="14"/>
          </p:nvPr>
        </p:nvSpPr>
        <p:spPr>
          <a:xfrm>
            <a:off x="-1" y="788199"/>
            <a:ext cx="6346403" cy="571301"/>
          </a:xfrm>
        </p:spPr>
        <p:txBody>
          <a:bodyPr/>
          <a:lstStyle/>
          <a:p>
            <a:r>
              <a:rPr lang="en-GB" dirty="0"/>
              <a:t>TRANSIT FACILITATION TOOLS</a:t>
            </a:r>
          </a:p>
        </p:txBody>
      </p:sp>
      <p:pic>
        <p:nvPicPr>
          <p:cNvPr id="9" name="Picture 8">
            <a:extLst>
              <a:ext uri="{FF2B5EF4-FFF2-40B4-BE49-F238E27FC236}">
                <a16:creationId xmlns:a16="http://schemas.microsoft.com/office/drawing/2014/main" id="{DDA48177-D85B-0949-83C4-9A8743457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978" y="3422289"/>
            <a:ext cx="1666875" cy="923925"/>
          </a:xfrm>
          <a:prstGeom prst="rect">
            <a:avLst/>
          </a:prstGeom>
        </p:spPr>
      </p:pic>
      <p:pic>
        <p:nvPicPr>
          <p:cNvPr id="11" name="Picture 10">
            <a:extLst>
              <a:ext uri="{FF2B5EF4-FFF2-40B4-BE49-F238E27FC236}">
                <a16:creationId xmlns:a16="http://schemas.microsoft.com/office/drawing/2014/main" id="{0028EC2E-B76C-C74A-8882-E0C6E9495B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608" y="1957903"/>
            <a:ext cx="1539615" cy="964970"/>
          </a:xfrm>
          <a:prstGeom prst="rect">
            <a:avLst/>
          </a:prstGeom>
        </p:spPr>
      </p:pic>
    </p:spTree>
    <p:extLst>
      <p:ext uri="{BB962C8B-B14F-4D97-AF65-F5344CB8AC3E}">
        <p14:creationId xmlns:p14="http://schemas.microsoft.com/office/powerpoint/2010/main" val="275642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1B33368-037F-6241-AE2C-2711C0CEA6DB}"/>
              </a:ext>
            </a:extLst>
          </p:cNvPr>
          <p:cNvSpPr>
            <a:spLocks noGrp="1"/>
          </p:cNvSpPr>
          <p:nvPr>
            <p:ph sz="quarter" idx="16"/>
          </p:nvPr>
        </p:nvSpPr>
        <p:spPr/>
        <p:txBody>
          <a:bodyPr/>
          <a:lstStyle/>
          <a:p>
            <a:endParaRPr lang="de-DE" dirty="0"/>
          </a:p>
        </p:txBody>
      </p:sp>
      <p:sp>
        <p:nvSpPr>
          <p:cNvPr id="6" name="Title 5">
            <a:extLst>
              <a:ext uri="{FF2B5EF4-FFF2-40B4-BE49-F238E27FC236}">
                <a16:creationId xmlns:a16="http://schemas.microsoft.com/office/drawing/2014/main" id="{145B785E-578C-224D-86AA-DF42202828DC}"/>
              </a:ext>
            </a:extLst>
          </p:cNvPr>
          <p:cNvSpPr>
            <a:spLocks noGrp="1"/>
          </p:cNvSpPr>
          <p:nvPr>
            <p:ph type="title"/>
          </p:nvPr>
        </p:nvSpPr>
        <p:spPr>
          <a:xfrm>
            <a:off x="0" y="171620"/>
            <a:ext cx="2470026" cy="644004"/>
          </a:xfrm>
        </p:spPr>
        <p:txBody>
          <a:bodyPr/>
          <a:lstStyle/>
          <a:p>
            <a:r>
              <a:rPr lang="de-DE" dirty="0"/>
              <a:t>  WITH </a:t>
            </a:r>
            <a:r>
              <a:rPr lang="de-DE" dirty="0" err="1"/>
              <a:t>eTIR</a:t>
            </a:r>
            <a:r>
              <a:rPr lang="de-DE" dirty="0"/>
              <a:t>  </a:t>
            </a:r>
          </a:p>
        </p:txBody>
      </p:sp>
      <p:sp>
        <p:nvSpPr>
          <p:cNvPr id="8" name="Text Placeholder 7">
            <a:extLst>
              <a:ext uri="{FF2B5EF4-FFF2-40B4-BE49-F238E27FC236}">
                <a16:creationId xmlns:a16="http://schemas.microsoft.com/office/drawing/2014/main" id="{AF5ABAF6-8DFD-CE4C-8424-E8B459642C69}"/>
              </a:ext>
            </a:extLst>
          </p:cNvPr>
          <p:cNvSpPr>
            <a:spLocks noGrp="1"/>
          </p:cNvSpPr>
          <p:nvPr>
            <p:ph type="body" sz="quarter" idx="15"/>
          </p:nvPr>
        </p:nvSpPr>
        <p:spPr>
          <a:xfrm>
            <a:off x="295054" y="1353628"/>
            <a:ext cx="2790899" cy="648000"/>
          </a:xfrm>
          <a:solidFill>
            <a:schemeClr val="accent2"/>
          </a:solidFill>
        </p:spPr>
        <p:txBody>
          <a:bodyPr anchor="ctr" anchorCtr="0"/>
          <a:lstStyle/>
          <a:p>
            <a:r>
              <a:rPr lang="en-GB" dirty="0">
                <a:solidFill>
                  <a:schemeClr val="bg1"/>
                </a:solidFill>
              </a:rPr>
              <a:t>Seamless, contactless border crossing operations</a:t>
            </a:r>
            <a:endParaRPr lang="en-GB" sz="1350" b="1" dirty="0">
              <a:solidFill>
                <a:schemeClr val="bg1"/>
              </a:solidFill>
            </a:endParaRPr>
          </a:p>
        </p:txBody>
      </p:sp>
      <p:pic>
        <p:nvPicPr>
          <p:cNvPr id="12" name="Picture 11">
            <a:extLst>
              <a:ext uri="{FF2B5EF4-FFF2-40B4-BE49-F238E27FC236}">
                <a16:creationId xmlns:a16="http://schemas.microsoft.com/office/drawing/2014/main" id="{79029245-32D7-F146-8815-FACCB1D333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27517">
            <a:off x="5768456" y="992342"/>
            <a:ext cx="2574021" cy="369280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7C88C56-D886-774B-9253-CADD7D9A7A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23921">
            <a:off x="3594028" y="598567"/>
            <a:ext cx="2790682" cy="3946365"/>
          </a:xfrm>
          <a:prstGeom prst="rect">
            <a:avLst/>
          </a:prstGeom>
          <a:effectLst>
            <a:outerShdw blurRad="50800" dist="38100" algn="l" rotWithShape="0">
              <a:prstClr val="black">
                <a:alpha val="40000"/>
              </a:prstClr>
            </a:outerShdw>
          </a:effectLst>
        </p:spPr>
      </p:pic>
      <p:sp>
        <p:nvSpPr>
          <p:cNvPr id="14" name="Text Placeholder 7">
            <a:extLst>
              <a:ext uri="{FF2B5EF4-FFF2-40B4-BE49-F238E27FC236}">
                <a16:creationId xmlns:a16="http://schemas.microsoft.com/office/drawing/2014/main" id="{674E55BF-B297-8144-A5BE-BB968E0460A4}"/>
              </a:ext>
            </a:extLst>
          </p:cNvPr>
          <p:cNvSpPr txBox="1">
            <a:spLocks/>
          </p:cNvSpPr>
          <p:nvPr/>
        </p:nvSpPr>
        <p:spPr>
          <a:xfrm>
            <a:off x="295054" y="2085328"/>
            <a:ext cx="2790899" cy="324000"/>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rPr>
              <a:t>Electronic exchange of data</a:t>
            </a:r>
            <a:endParaRPr lang="en-GB" sz="1350" b="1" dirty="0">
              <a:solidFill>
                <a:schemeClr val="bg1"/>
              </a:solidFill>
            </a:endParaRPr>
          </a:p>
        </p:txBody>
      </p:sp>
      <p:sp>
        <p:nvSpPr>
          <p:cNvPr id="15" name="Text Placeholder 7">
            <a:extLst>
              <a:ext uri="{FF2B5EF4-FFF2-40B4-BE49-F238E27FC236}">
                <a16:creationId xmlns:a16="http://schemas.microsoft.com/office/drawing/2014/main" id="{F3E13DA1-F0DB-9046-963C-FCF3174177A8}"/>
              </a:ext>
            </a:extLst>
          </p:cNvPr>
          <p:cNvSpPr txBox="1">
            <a:spLocks/>
          </p:cNvSpPr>
          <p:nvPr/>
        </p:nvSpPr>
        <p:spPr>
          <a:xfrm>
            <a:off x="295054" y="2494761"/>
            <a:ext cx="2790899" cy="324000"/>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rPr>
              <a:t>Protects drivers</a:t>
            </a:r>
            <a:endParaRPr lang="en-GB" sz="1350" b="1" dirty="0">
              <a:solidFill>
                <a:schemeClr val="bg1"/>
              </a:solidFill>
            </a:endParaRPr>
          </a:p>
        </p:txBody>
      </p:sp>
      <p:sp>
        <p:nvSpPr>
          <p:cNvPr id="18" name="Text Placeholder 7">
            <a:extLst>
              <a:ext uri="{FF2B5EF4-FFF2-40B4-BE49-F238E27FC236}">
                <a16:creationId xmlns:a16="http://schemas.microsoft.com/office/drawing/2014/main" id="{617BC9D1-9950-E54A-8ED9-8C90EB8E6C77}"/>
              </a:ext>
            </a:extLst>
          </p:cNvPr>
          <p:cNvSpPr txBox="1">
            <a:spLocks/>
          </p:cNvSpPr>
          <p:nvPr/>
        </p:nvSpPr>
        <p:spPr>
          <a:xfrm>
            <a:off x="295054" y="2909473"/>
            <a:ext cx="2790899" cy="648000"/>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rPr>
              <a:t>No disruption</a:t>
            </a:r>
            <a:br>
              <a:rPr lang="en-GB" sz="1800" dirty="0">
                <a:solidFill>
                  <a:schemeClr val="bg1"/>
                </a:solidFill>
              </a:rPr>
            </a:br>
            <a:r>
              <a:rPr lang="en-GB" sz="1800" dirty="0">
                <a:solidFill>
                  <a:schemeClr val="bg1"/>
                </a:solidFill>
              </a:rPr>
              <a:t>of supply chains</a:t>
            </a:r>
            <a:endParaRPr lang="en-GB" sz="1350" b="1" dirty="0">
              <a:solidFill>
                <a:schemeClr val="bg1"/>
              </a:solidFill>
            </a:endParaRPr>
          </a:p>
        </p:txBody>
      </p:sp>
      <p:sp>
        <p:nvSpPr>
          <p:cNvPr id="19" name="Text Placeholder 7">
            <a:extLst>
              <a:ext uri="{FF2B5EF4-FFF2-40B4-BE49-F238E27FC236}">
                <a16:creationId xmlns:a16="http://schemas.microsoft.com/office/drawing/2014/main" id="{8DE587A2-95DC-284F-B1C4-69614DB16EFA}"/>
              </a:ext>
            </a:extLst>
          </p:cNvPr>
          <p:cNvSpPr txBox="1">
            <a:spLocks/>
          </p:cNvSpPr>
          <p:nvPr/>
        </p:nvSpPr>
        <p:spPr>
          <a:xfrm>
            <a:off x="295054" y="3641173"/>
            <a:ext cx="2790899" cy="324000"/>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rPr>
              <a:t>Border crossing facilitated</a:t>
            </a:r>
            <a:endParaRPr lang="en-GB" sz="1350" b="1" dirty="0">
              <a:solidFill>
                <a:schemeClr val="bg1"/>
              </a:solidFill>
            </a:endParaRPr>
          </a:p>
        </p:txBody>
      </p:sp>
      <p:sp>
        <p:nvSpPr>
          <p:cNvPr id="20" name="Text Placeholder 7">
            <a:extLst>
              <a:ext uri="{FF2B5EF4-FFF2-40B4-BE49-F238E27FC236}">
                <a16:creationId xmlns:a16="http://schemas.microsoft.com/office/drawing/2014/main" id="{44CC6AB8-8F2E-5844-8856-AE752A8E75A9}"/>
              </a:ext>
            </a:extLst>
          </p:cNvPr>
          <p:cNvSpPr txBox="1">
            <a:spLocks/>
          </p:cNvSpPr>
          <p:nvPr/>
        </p:nvSpPr>
        <p:spPr>
          <a:xfrm>
            <a:off x="295054" y="4060841"/>
            <a:ext cx="2790899" cy="324000"/>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rPr>
              <a:t>No cargo handling </a:t>
            </a:r>
            <a:r>
              <a:rPr lang="en-GB" sz="1800" dirty="0" err="1">
                <a:solidFill>
                  <a:schemeClr val="bg1"/>
                </a:solidFill>
              </a:rPr>
              <a:t>en</a:t>
            </a:r>
            <a:r>
              <a:rPr lang="en-GB" sz="1800" dirty="0">
                <a:solidFill>
                  <a:schemeClr val="bg1"/>
                </a:solidFill>
              </a:rPr>
              <a:t> route</a:t>
            </a:r>
            <a:endParaRPr lang="en-GB" sz="1350" b="1" dirty="0">
              <a:solidFill>
                <a:schemeClr val="bg1"/>
              </a:solidFill>
            </a:endParaRPr>
          </a:p>
        </p:txBody>
      </p:sp>
    </p:spTree>
    <p:extLst>
      <p:ext uri="{BB962C8B-B14F-4D97-AF65-F5344CB8AC3E}">
        <p14:creationId xmlns:p14="http://schemas.microsoft.com/office/powerpoint/2010/main" val="62227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D1DCD-C941-9549-B073-54CE00B5DB0A}"/>
              </a:ext>
            </a:extLst>
          </p:cNvPr>
          <p:cNvSpPr/>
          <p:nvPr/>
        </p:nvSpPr>
        <p:spPr>
          <a:xfrm>
            <a:off x="2696869" y="1170797"/>
            <a:ext cx="5459252" cy="3458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0" y="171620"/>
            <a:ext cx="3596617" cy="644004"/>
          </a:xfrm>
        </p:spPr>
        <p:txBody>
          <a:bodyPr/>
          <a:lstStyle/>
          <a:p>
            <a:r>
              <a:rPr lang="de-DE" dirty="0"/>
              <a:t>  TIR </a:t>
            </a:r>
            <a:r>
              <a:rPr lang="de-DE" dirty="0" err="1"/>
              <a:t>Digitalisation</a:t>
            </a:r>
            <a:r>
              <a:rPr lang="de-DE" dirty="0"/>
              <a:t> </a:t>
            </a:r>
          </a:p>
        </p:txBody>
      </p:sp>
      <p:sp>
        <p:nvSpPr>
          <p:cNvPr id="11"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1" y="788199"/>
            <a:ext cx="1809200" cy="571301"/>
          </a:xfrm>
        </p:spPr>
        <p:txBody>
          <a:bodyPr/>
          <a:lstStyle/>
          <a:p>
            <a:r>
              <a:rPr lang="de-DE" dirty="0"/>
              <a:t> </a:t>
            </a:r>
            <a:r>
              <a:rPr lang="de-DE" dirty="0" err="1"/>
              <a:t>History</a:t>
            </a:r>
            <a:r>
              <a:rPr lang="de-DE" dirty="0"/>
              <a:t> </a:t>
            </a:r>
          </a:p>
        </p:txBody>
      </p:sp>
      <p:sp>
        <p:nvSpPr>
          <p:cNvPr id="6" name="Text Placeholder 7">
            <a:extLst>
              <a:ext uri="{FF2B5EF4-FFF2-40B4-BE49-F238E27FC236}">
                <a16:creationId xmlns:a16="http://schemas.microsoft.com/office/drawing/2014/main" id="{4712063B-6745-CE48-9BAD-64E14C7BD161}"/>
              </a:ext>
            </a:extLst>
          </p:cNvPr>
          <p:cNvSpPr txBox="1">
            <a:spLocks noGrp="1"/>
          </p:cNvSpPr>
          <p:nvPr>
            <p:ph sz="quarter" idx="16"/>
          </p:nvPr>
        </p:nvSpPr>
        <p:spPr>
          <a:xfrm>
            <a:off x="2723708" y="1422947"/>
            <a:ext cx="5384210" cy="525683"/>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Corbel" panose="020B0503020204020204" pitchFamily="34" charset="0"/>
              </a:rPr>
              <a:t>IRU </a:t>
            </a:r>
            <a:r>
              <a:rPr lang="en-US" sz="1200" dirty="0" err="1">
                <a:latin typeface="Corbel" panose="020B0503020204020204" pitchFamily="34" charset="0"/>
              </a:rPr>
              <a:t>digitalising</a:t>
            </a:r>
            <a:r>
              <a:rPr lang="en-US" sz="1200" dirty="0">
                <a:latin typeface="Corbel" panose="020B0503020204020204" pitchFamily="34" charset="0"/>
              </a:rPr>
              <a:t> B2B aspects of TIR</a:t>
            </a:r>
          </a:p>
          <a:p>
            <a:pPr lvl="1">
              <a:buClrTx/>
            </a:pPr>
            <a:r>
              <a:rPr lang="en-US" sz="900" dirty="0">
                <a:latin typeface="Corbel" panose="020B0503020204020204" pitchFamily="34" charset="0"/>
              </a:rPr>
              <a:t>TIR carnets management</a:t>
            </a:r>
          </a:p>
          <a:p>
            <a:pPr lvl="1">
              <a:buClrTx/>
            </a:pPr>
            <a:r>
              <a:rPr lang="en-US" sz="900" dirty="0">
                <a:latin typeface="Corbel" panose="020B0503020204020204" pitchFamily="34" charset="0"/>
              </a:rPr>
              <a:t>Data exchange with TIR associations</a:t>
            </a:r>
          </a:p>
        </p:txBody>
      </p:sp>
      <p:sp>
        <p:nvSpPr>
          <p:cNvPr id="7" name="Text Placeholder 7">
            <a:extLst>
              <a:ext uri="{FF2B5EF4-FFF2-40B4-BE49-F238E27FC236}">
                <a16:creationId xmlns:a16="http://schemas.microsoft.com/office/drawing/2014/main" id="{674D5786-BFA1-8249-A63B-B76EC975789C}"/>
              </a:ext>
            </a:extLst>
          </p:cNvPr>
          <p:cNvSpPr txBox="1">
            <a:spLocks/>
          </p:cNvSpPr>
          <p:nvPr/>
        </p:nvSpPr>
        <p:spPr>
          <a:xfrm>
            <a:off x="2726972" y="3449847"/>
            <a:ext cx="5383684" cy="418097"/>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21469" lvl="3">
              <a:buClr>
                <a:srgbClr val="FFFFFF"/>
              </a:buClr>
            </a:pPr>
            <a:r>
              <a:rPr lang="en-US" sz="750" dirty="0">
                <a:solidFill>
                  <a:srgbClr val="323232"/>
                </a:solidFill>
                <a:latin typeface="Corbel" panose="020B0503020204020204" pitchFamily="34" charset="0"/>
              </a:rPr>
              <a:t>First </a:t>
            </a:r>
            <a:r>
              <a:rPr lang="en-US" sz="750" dirty="0" err="1">
                <a:solidFill>
                  <a:srgbClr val="323232"/>
                </a:solidFill>
                <a:latin typeface="Corbel" panose="020B0503020204020204" pitchFamily="34" charset="0"/>
              </a:rPr>
              <a:t>eTIR</a:t>
            </a:r>
            <a:r>
              <a:rPr lang="en-US" sz="750" dirty="0">
                <a:solidFill>
                  <a:srgbClr val="323232"/>
                </a:solidFill>
                <a:latin typeface="Corbel" panose="020B0503020204020204" pitchFamily="34" charset="0"/>
              </a:rPr>
              <a:t> transport between Turkey and Iran in 2015</a:t>
            </a:r>
          </a:p>
          <a:p>
            <a:pPr marL="470297" lvl="1" indent="-202406">
              <a:buClrTx/>
            </a:pPr>
            <a:endParaRPr lang="en-GB" sz="900" dirty="0">
              <a:solidFill>
                <a:srgbClr val="323232"/>
              </a:solidFill>
              <a:latin typeface="Corbel" panose="020B0503020204020204" pitchFamily="34" charset="0"/>
            </a:endParaRPr>
          </a:p>
          <a:p>
            <a:pPr marL="470297" lvl="1" indent="-202406">
              <a:buClrTx/>
            </a:pPr>
            <a:r>
              <a:rPr lang="en-GB" sz="900" dirty="0">
                <a:solidFill>
                  <a:srgbClr val="323232"/>
                </a:solidFill>
                <a:latin typeface="Corbel" panose="020B0503020204020204" pitchFamily="34" charset="0"/>
              </a:rPr>
              <a:t>2015: UNECE-IRU </a:t>
            </a:r>
            <a:r>
              <a:rPr lang="en-GB" sz="900" dirty="0" err="1">
                <a:solidFill>
                  <a:srgbClr val="323232"/>
                </a:solidFill>
                <a:latin typeface="Corbel" panose="020B0503020204020204" pitchFamily="34" charset="0"/>
              </a:rPr>
              <a:t>eTIR</a:t>
            </a:r>
            <a:r>
              <a:rPr lang="en-GB" sz="900" dirty="0">
                <a:solidFill>
                  <a:srgbClr val="323232"/>
                </a:solidFill>
                <a:latin typeface="Corbel" panose="020B0503020204020204" pitchFamily="34" charset="0"/>
              </a:rPr>
              <a:t> pilot project between Turkey and Iran </a:t>
            </a:r>
          </a:p>
          <a:p>
            <a:pPr marL="470297" lvl="1" indent="-202406">
              <a:buClrTx/>
            </a:pPr>
            <a:r>
              <a:rPr lang="en-GB" sz="900" dirty="0">
                <a:solidFill>
                  <a:srgbClr val="323232"/>
                </a:solidFill>
                <a:latin typeface="Corbel" panose="020B0503020204020204" pitchFamily="34" charset="0"/>
              </a:rPr>
              <a:t>2019: </a:t>
            </a:r>
            <a:r>
              <a:rPr lang="en-GB" sz="900" dirty="0" err="1">
                <a:solidFill>
                  <a:srgbClr val="323232"/>
                </a:solidFill>
                <a:latin typeface="Corbel" panose="020B0503020204020204" pitchFamily="34" charset="0"/>
              </a:rPr>
              <a:t>eTIR</a:t>
            </a:r>
            <a:r>
              <a:rPr lang="en-GB" sz="900" dirty="0">
                <a:solidFill>
                  <a:srgbClr val="323232"/>
                </a:solidFill>
                <a:latin typeface="Corbel" panose="020B0503020204020204" pitchFamily="34" charset="0"/>
              </a:rPr>
              <a:t> pilot transports between Iran and Azerbaijan </a:t>
            </a:r>
          </a:p>
          <a:p>
            <a:pPr marL="470297" lvl="1" indent="-202406">
              <a:buClrTx/>
            </a:pPr>
            <a:r>
              <a:rPr lang="en-US" sz="900" dirty="0">
                <a:solidFill>
                  <a:srgbClr val="323232"/>
                </a:solidFill>
                <a:latin typeface="Corbel" panose="020B0503020204020204" pitchFamily="34" charset="0"/>
              </a:rPr>
              <a:t>2020: Uzbekistan – Kazakhstan </a:t>
            </a:r>
            <a:r>
              <a:rPr lang="en-US" sz="900" dirty="0" err="1">
                <a:solidFill>
                  <a:srgbClr val="323232"/>
                </a:solidFill>
                <a:latin typeface="Corbel" panose="020B0503020204020204" pitchFamily="34" charset="0"/>
              </a:rPr>
              <a:t>digitalisation</a:t>
            </a:r>
            <a:r>
              <a:rPr lang="en-US" sz="900" dirty="0">
                <a:solidFill>
                  <a:srgbClr val="323232"/>
                </a:solidFill>
                <a:latin typeface="Corbel" panose="020B0503020204020204" pitchFamily="34" charset="0"/>
              </a:rPr>
              <a:t> projects</a:t>
            </a:r>
            <a:endParaRPr lang="en-GB" sz="900" dirty="0">
              <a:solidFill>
                <a:srgbClr val="323232"/>
              </a:solidFill>
              <a:latin typeface="Corbel" panose="020B0503020204020204" pitchFamily="34" charset="0"/>
            </a:endParaRPr>
          </a:p>
          <a:p>
            <a:pPr marL="470297" lvl="1" indent="-202406">
              <a:buClrTx/>
            </a:pPr>
            <a:endParaRPr lang="en-GB" sz="900" dirty="0">
              <a:solidFill>
                <a:srgbClr val="323232"/>
              </a:solidFill>
              <a:latin typeface="Corbel" panose="020B0503020204020204" pitchFamily="34" charset="0"/>
            </a:endParaRPr>
          </a:p>
          <a:p>
            <a:pPr marL="470297" lvl="1" indent="-202406">
              <a:buClrTx/>
            </a:pPr>
            <a:endParaRPr lang="en-US" sz="900" dirty="0">
              <a:solidFill>
                <a:srgbClr val="323232"/>
              </a:solidFill>
              <a:latin typeface="Corbel" panose="020B0503020204020204" pitchFamily="34" charset="0"/>
            </a:endParaRPr>
          </a:p>
        </p:txBody>
      </p:sp>
      <p:sp>
        <p:nvSpPr>
          <p:cNvPr id="8" name="Text Placeholder 7">
            <a:extLst>
              <a:ext uri="{FF2B5EF4-FFF2-40B4-BE49-F238E27FC236}">
                <a16:creationId xmlns:a16="http://schemas.microsoft.com/office/drawing/2014/main" id="{EC395FBC-DA83-1F4F-B30E-216B3E9993C3}"/>
              </a:ext>
            </a:extLst>
          </p:cNvPr>
          <p:cNvSpPr txBox="1">
            <a:spLocks/>
          </p:cNvSpPr>
          <p:nvPr/>
        </p:nvSpPr>
        <p:spPr>
          <a:xfrm>
            <a:off x="2723709" y="1203455"/>
            <a:ext cx="5386555" cy="206742"/>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1987: B2B between IRU and Associations</a:t>
            </a:r>
          </a:p>
        </p:txBody>
      </p:sp>
      <p:sp>
        <p:nvSpPr>
          <p:cNvPr id="9" name="Text Placeholder 7">
            <a:extLst>
              <a:ext uri="{FF2B5EF4-FFF2-40B4-BE49-F238E27FC236}">
                <a16:creationId xmlns:a16="http://schemas.microsoft.com/office/drawing/2014/main" id="{CD6839F0-DC1F-BB43-9114-E283854ECCCE}"/>
              </a:ext>
            </a:extLst>
          </p:cNvPr>
          <p:cNvSpPr txBox="1">
            <a:spLocks/>
          </p:cNvSpPr>
          <p:nvPr/>
        </p:nvSpPr>
        <p:spPr>
          <a:xfrm>
            <a:off x="2723709" y="3095794"/>
            <a:ext cx="5383684" cy="336713"/>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2015: UNECE and IRU endeavoring to </a:t>
            </a:r>
            <a:r>
              <a:rPr lang="en-US" sz="1350" b="1" dirty="0" err="1">
                <a:solidFill>
                  <a:schemeClr val="bg1"/>
                </a:solidFill>
                <a:latin typeface="Corbel" panose="020B0503020204020204" pitchFamily="34" charset="0"/>
              </a:rPr>
              <a:t>digitalise</a:t>
            </a:r>
            <a:r>
              <a:rPr lang="en-US" sz="1350" b="1" dirty="0">
                <a:solidFill>
                  <a:schemeClr val="bg1"/>
                </a:solidFill>
                <a:latin typeface="Corbel" panose="020B0503020204020204" pitchFamily="34" charset="0"/>
              </a:rPr>
              <a:t> TIR</a:t>
            </a:r>
          </a:p>
        </p:txBody>
      </p:sp>
      <p:sp>
        <p:nvSpPr>
          <p:cNvPr id="14" name="Text Placeholder 7">
            <a:extLst>
              <a:ext uri="{FF2B5EF4-FFF2-40B4-BE49-F238E27FC236}">
                <a16:creationId xmlns:a16="http://schemas.microsoft.com/office/drawing/2014/main" id="{7BC1A328-27C9-7642-AAFB-0A5CD99FE902}"/>
              </a:ext>
            </a:extLst>
          </p:cNvPr>
          <p:cNvSpPr txBox="1">
            <a:spLocks/>
          </p:cNvSpPr>
          <p:nvPr/>
        </p:nvSpPr>
        <p:spPr>
          <a:xfrm>
            <a:off x="2726972" y="2880859"/>
            <a:ext cx="5380421" cy="197594"/>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Tx/>
            </a:pPr>
            <a:r>
              <a:rPr lang="en-US" sz="900" dirty="0">
                <a:solidFill>
                  <a:srgbClr val="323232"/>
                </a:solidFill>
                <a:latin typeface="Corbel" panose="020B0503020204020204" pitchFamily="34" charset="0"/>
              </a:rPr>
              <a:t>TIR advance information exchanges between TIR </a:t>
            </a:r>
            <a:r>
              <a:rPr lang="en-US" sz="900" dirty="0" err="1">
                <a:solidFill>
                  <a:srgbClr val="323232"/>
                </a:solidFill>
                <a:latin typeface="Corbel" panose="020B0503020204020204" pitchFamily="34" charset="0"/>
              </a:rPr>
              <a:t>hauliers</a:t>
            </a:r>
            <a:r>
              <a:rPr lang="en-US" sz="900" dirty="0">
                <a:solidFill>
                  <a:srgbClr val="323232"/>
                </a:solidFill>
                <a:latin typeface="Corbel" panose="020B0503020204020204" pitchFamily="34" charset="0"/>
              </a:rPr>
              <a:t> and customs</a:t>
            </a:r>
          </a:p>
        </p:txBody>
      </p:sp>
      <p:sp>
        <p:nvSpPr>
          <p:cNvPr id="15" name="Text Placeholder 7">
            <a:extLst>
              <a:ext uri="{FF2B5EF4-FFF2-40B4-BE49-F238E27FC236}">
                <a16:creationId xmlns:a16="http://schemas.microsoft.com/office/drawing/2014/main" id="{5C50D743-811D-2B40-AB6C-49C5B9A3472B}"/>
              </a:ext>
            </a:extLst>
          </p:cNvPr>
          <p:cNvSpPr txBox="1">
            <a:spLocks/>
          </p:cNvSpPr>
          <p:nvPr/>
        </p:nvSpPr>
        <p:spPr>
          <a:xfrm>
            <a:off x="2721543" y="2185899"/>
            <a:ext cx="5386374" cy="464240"/>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Tx/>
            </a:pPr>
            <a:r>
              <a:rPr lang="en-US" sz="900" dirty="0">
                <a:solidFill>
                  <a:srgbClr val="323232"/>
                </a:solidFill>
                <a:latin typeface="Corbel" panose="020B0503020204020204" pitchFamily="34" charset="0"/>
              </a:rPr>
              <a:t>Recommendation for customs to send TIR terminations data</a:t>
            </a:r>
          </a:p>
          <a:p>
            <a:pPr lvl="1">
              <a:buClrTx/>
            </a:pPr>
            <a:r>
              <a:rPr lang="en-US" sz="900" dirty="0">
                <a:solidFill>
                  <a:srgbClr val="323232"/>
                </a:solidFill>
                <a:latin typeface="Corbel" panose="020B0503020204020204" pitchFamily="34" charset="0"/>
              </a:rPr>
              <a:t>2006: Annex 10 of TIR Convention on </a:t>
            </a:r>
            <a:r>
              <a:rPr lang="en-US" sz="900" dirty="0" err="1">
                <a:solidFill>
                  <a:srgbClr val="323232"/>
                </a:solidFill>
                <a:latin typeface="Corbel" panose="020B0503020204020204" pitchFamily="34" charset="0"/>
              </a:rPr>
              <a:t>SafeTIR</a:t>
            </a:r>
            <a:endParaRPr lang="en-US" sz="900" dirty="0">
              <a:solidFill>
                <a:srgbClr val="323232"/>
              </a:solidFill>
              <a:latin typeface="Corbel" panose="020B0503020204020204" pitchFamily="34" charset="0"/>
            </a:endParaRPr>
          </a:p>
        </p:txBody>
      </p:sp>
      <p:sp>
        <p:nvSpPr>
          <p:cNvPr id="16" name="Text Placeholder 7">
            <a:extLst>
              <a:ext uri="{FF2B5EF4-FFF2-40B4-BE49-F238E27FC236}">
                <a16:creationId xmlns:a16="http://schemas.microsoft.com/office/drawing/2014/main" id="{156AB1DD-A9DD-B745-A3DD-80BBDAA12276}"/>
              </a:ext>
            </a:extLst>
          </p:cNvPr>
          <p:cNvSpPr txBox="1">
            <a:spLocks/>
          </p:cNvSpPr>
          <p:nvPr/>
        </p:nvSpPr>
        <p:spPr>
          <a:xfrm>
            <a:off x="2721543" y="1959812"/>
            <a:ext cx="5386555" cy="207544"/>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1995: </a:t>
            </a:r>
            <a:r>
              <a:rPr lang="en-US" sz="1350" b="1" dirty="0" err="1">
                <a:solidFill>
                  <a:schemeClr val="bg1"/>
                </a:solidFill>
                <a:latin typeface="Corbel" panose="020B0503020204020204" pitchFamily="34" charset="0"/>
              </a:rPr>
              <a:t>SafeTIR</a:t>
            </a:r>
            <a:r>
              <a:rPr lang="en-US" sz="1350" b="1" dirty="0">
                <a:solidFill>
                  <a:schemeClr val="bg1"/>
                </a:solidFill>
                <a:latin typeface="Corbel" panose="020B0503020204020204" pitchFamily="34" charset="0"/>
              </a:rPr>
              <a:t> (C2B)</a:t>
            </a:r>
          </a:p>
        </p:txBody>
      </p:sp>
      <p:sp>
        <p:nvSpPr>
          <p:cNvPr id="17" name="Text Placeholder 7">
            <a:extLst>
              <a:ext uri="{FF2B5EF4-FFF2-40B4-BE49-F238E27FC236}">
                <a16:creationId xmlns:a16="http://schemas.microsoft.com/office/drawing/2014/main" id="{05A64A0B-032F-A344-80C8-14F99093B188}"/>
              </a:ext>
            </a:extLst>
          </p:cNvPr>
          <p:cNvSpPr txBox="1">
            <a:spLocks/>
          </p:cNvSpPr>
          <p:nvPr/>
        </p:nvSpPr>
        <p:spPr>
          <a:xfrm>
            <a:off x="2721544" y="2663823"/>
            <a:ext cx="5388720" cy="207544"/>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2002: TIR-EPD: B2C/C2B </a:t>
            </a:r>
          </a:p>
        </p:txBody>
      </p:sp>
      <p:sp>
        <p:nvSpPr>
          <p:cNvPr id="18" name="Text Placeholder 7">
            <a:extLst>
              <a:ext uri="{FF2B5EF4-FFF2-40B4-BE49-F238E27FC236}">
                <a16:creationId xmlns:a16="http://schemas.microsoft.com/office/drawing/2014/main" id="{3DCE03DA-F685-2145-A872-AAE3E4BED6D5}"/>
              </a:ext>
            </a:extLst>
          </p:cNvPr>
          <p:cNvSpPr txBox="1">
            <a:spLocks/>
          </p:cNvSpPr>
          <p:nvPr/>
        </p:nvSpPr>
        <p:spPr>
          <a:xfrm>
            <a:off x="2721363" y="3885285"/>
            <a:ext cx="5386555" cy="266072"/>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2021: Annex 11 - </a:t>
            </a:r>
            <a:r>
              <a:rPr lang="en-US" sz="1350" b="1" dirty="0" err="1">
                <a:solidFill>
                  <a:schemeClr val="bg1"/>
                </a:solidFill>
                <a:latin typeface="Corbel" panose="020B0503020204020204" pitchFamily="34" charset="0"/>
              </a:rPr>
              <a:t>eTIR</a:t>
            </a:r>
            <a:endParaRPr lang="en-US" sz="1350" b="1" dirty="0">
              <a:solidFill>
                <a:schemeClr val="bg1"/>
              </a:solidFill>
              <a:latin typeface="Corbel" panose="020B0503020204020204" pitchFamily="34" charset="0"/>
            </a:endParaRPr>
          </a:p>
        </p:txBody>
      </p:sp>
      <p:sp>
        <p:nvSpPr>
          <p:cNvPr id="19" name="Text Placeholder 7">
            <a:extLst>
              <a:ext uri="{FF2B5EF4-FFF2-40B4-BE49-F238E27FC236}">
                <a16:creationId xmlns:a16="http://schemas.microsoft.com/office/drawing/2014/main" id="{3AF02AD9-49B3-2048-81AC-7043D235BC6A}"/>
              </a:ext>
            </a:extLst>
          </p:cNvPr>
          <p:cNvSpPr txBox="1">
            <a:spLocks/>
          </p:cNvSpPr>
          <p:nvPr/>
        </p:nvSpPr>
        <p:spPr>
          <a:xfrm>
            <a:off x="2729843" y="4170702"/>
            <a:ext cx="5383684" cy="418097"/>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0297" lvl="1" indent="-202406">
              <a:buClrTx/>
            </a:pPr>
            <a:r>
              <a:rPr lang="en-GB" sz="900" dirty="0">
                <a:latin typeface="Corbel" panose="020B0503020204020204" pitchFamily="34" charset="0"/>
              </a:rPr>
              <a:t>Adoption of Annex 11 of the TIR Convention – legal basis for </a:t>
            </a:r>
            <a:r>
              <a:rPr lang="en-GB" sz="900" dirty="0" err="1">
                <a:latin typeface="Corbel" panose="020B0503020204020204" pitchFamily="34" charset="0"/>
              </a:rPr>
              <a:t>eTIR</a:t>
            </a:r>
            <a:endParaRPr lang="en-GB" sz="900" dirty="0">
              <a:latin typeface="Corbel" panose="020B0503020204020204" pitchFamily="34" charset="0"/>
            </a:endParaRPr>
          </a:p>
          <a:p>
            <a:pPr marL="470297" lvl="1" indent="-202406">
              <a:buClrTx/>
            </a:pPr>
            <a:r>
              <a:rPr lang="en-US" sz="900" dirty="0">
                <a:latin typeface="Corbel" panose="020B0503020204020204" pitchFamily="34" charset="0"/>
              </a:rPr>
              <a:t>Annex 11 entry into force in May 2021</a:t>
            </a:r>
            <a:endParaRPr lang="en-GB" sz="900" dirty="0">
              <a:latin typeface="Corbel" panose="020B0503020204020204" pitchFamily="34" charset="0"/>
            </a:endParaRPr>
          </a:p>
        </p:txBody>
      </p:sp>
    </p:spTree>
    <p:extLst>
      <p:ext uri="{BB962C8B-B14F-4D97-AF65-F5344CB8AC3E}">
        <p14:creationId xmlns:p14="http://schemas.microsoft.com/office/powerpoint/2010/main" val="3879980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p:cNvGrpSpPr/>
          <p:nvPr/>
        </p:nvGrpSpPr>
        <p:grpSpPr>
          <a:xfrm>
            <a:off x="1113226" y="0"/>
            <a:ext cx="8864091" cy="5602776"/>
            <a:chOff x="1484301" y="0"/>
            <a:chExt cx="11818788" cy="7470368"/>
          </a:xfrm>
        </p:grpSpPr>
        <p:sp>
          <p:nvSpPr>
            <p:cNvPr id="7" name="Freeform 6">
              <a:extLst>
                <a:ext uri="{FF2B5EF4-FFF2-40B4-BE49-F238E27FC236}">
                  <a16:creationId xmlns:a16="http://schemas.microsoft.com/office/drawing/2014/main" id="{57750375-783B-C645-BB0E-6553260437B6}"/>
                </a:ext>
              </a:extLst>
            </p:cNvPr>
            <p:cNvSpPr>
              <a:spLocks/>
            </p:cNvSpPr>
            <p:nvPr/>
          </p:nvSpPr>
          <p:spPr bwMode="auto">
            <a:xfrm>
              <a:off x="7115175" y="3951351"/>
              <a:ext cx="957514" cy="950135"/>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8" name="Freeform 9">
              <a:extLst>
                <a:ext uri="{FF2B5EF4-FFF2-40B4-BE49-F238E27FC236}">
                  <a16:creationId xmlns:a16="http://schemas.microsoft.com/office/drawing/2014/main" id="{CC9A5B69-498C-434B-8213-BB80B1F7D705}"/>
                </a:ext>
              </a:extLst>
            </p:cNvPr>
            <p:cNvSpPr>
              <a:spLocks/>
            </p:cNvSpPr>
            <p:nvPr/>
          </p:nvSpPr>
          <p:spPr bwMode="auto">
            <a:xfrm>
              <a:off x="4166150" y="3513988"/>
              <a:ext cx="125777" cy="316712"/>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 name="Freeform 10">
              <a:extLst>
                <a:ext uri="{FF2B5EF4-FFF2-40B4-BE49-F238E27FC236}">
                  <a16:creationId xmlns:a16="http://schemas.microsoft.com/office/drawing/2014/main" id="{EB6BB595-EB42-A448-9774-00320EA95104}"/>
                </a:ext>
              </a:extLst>
            </p:cNvPr>
            <p:cNvSpPr>
              <a:spLocks/>
            </p:cNvSpPr>
            <p:nvPr/>
          </p:nvSpPr>
          <p:spPr bwMode="auto">
            <a:xfrm>
              <a:off x="6596444" y="5243332"/>
              <a:ext cx="344866" cy="372010"/>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0" name="Freeform 9">
              <a:extLst>
                <a:ext uri="{FF2B5EF4-FFF2-40B4-BE49-F238E27FC236}">
                  <a16:creationId xmlns:a16="http://schemas.microsoft.com/office/drawing/2014/main" id="{EEC8A462-0B3A-E941-9129-E784E516A421}"/>
                </a:ext>
              </a:extLst>
            </p:cNvPr>
            <p:cNvSpPr>
              <a:spLocks/>
            </p:cNvSpPr>
            <p:nvPr/>
          </p:nvSpPr>
          <p:spPr bwMode="auto">
            <a:xfrm>
              <a:off x="5829623" y="3664800"/>
              <a:ext cx="235322" cy="256388"/>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1" name="Freeform 14">
              <a:extLst>
                <a:ext uri="{FF2B5EF4-FFF2-40B4-BE49-F238E27FC236}">
                  <a16:creationId xmlns:a16="http://schemas.microsoft.com/office/drawing/2014/main" id="{B47EBE76-3DBC-4641-A407-34AE5613685E}"/>
                </a:ext>
              </a:extLst>
            </p:cNvPr>
            <p:cNvSpPr>
              <a:spLocks/>
            </p:cNvSpPr>
            <p:nvPr/>
          </p:nvSpPr>
          <p:spPr bwMode="auto">
            <a:xfrm>
              <a:off x="3480473" y="2860455"/>
              <a:ext cx="486870" cy="271468"/>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 name="Freeform 15">
              <a:extLst>
                <a:ext uri="{FF2B5EF4-FFF2-40B4-BE49-F238E27FC236}">
                  <a16:creationId xmlns:a16="http://schemas.microsoft.com/office/drawing/2014/main" id="{ACC3B507-0C61-8A42-B6F2-4D3E28008CC2}"/>
                </a:ext>
              </a:extLst>
            </p:cNvPr>
            <p:cNvSpPr>
              <a:spLocks/>
            </p:cNvSpPr>
            <p:nvPr/>
          </p:nvSpPr>
          <p:spPr bwMode="auto">
            <a:xfrm>
              <a:off x="5935111" y="3820645"/>
              <a:ext cx="105489" cy="100543"/>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chemeClr val="accent1">
                <a:lumMod val="40000"/>
                <a:lumOff val="6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3" name="Freeform 16">
              <a:extLst>
                <a:ext uri="{FF2B5EF4-FFF2-40B4-BE49-F238E27FC236}">
                  <a16:creationId xmlns:a16="http://schemas.microsoft.com/office/drawing/2014/main" id="{1BFD8FF1-3133-AE47-8EB4-92EE075DCBF9}"/>
                </a:ext>
              </a:extLst>
            </p:cNvPr>
            <p:cNvSpPr>
              <a:spLocks/>
            </p:cNvSpPr>
            <p:nvPr/>
          </p:nvSpPr>
          <p:spPr bwMode="auto">
            <a:xfrm>
              <a:off x="5922938" y="3599450"/>
              <a:ext cx="385440" cy="372010"/>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4" name="Freeform 18">
              <a:extLst>
                <a:ext uri="{FF2B5EF4-FFF2-40B4-BE49-F238E27FC236}">
                  <a16:creationId xmlns:a16="http://schemas.microsoft.com/office/drawing/2014/main" id="{EC39FD6D-7E89-5A42-8034-D664C640F577}"/>
                </a:ext>
              </a:extLst>
            </p:cNvPr>
            <p:cNvSpPr>
              <a:spLocks/>
            </p:cNvSpPr>
            <p:nvPr/>
          </p:nvSpPr>
          <p:spPr bwMode="auto">
            <a:xfrm>
              <a:off x="3013888" y="2614126"/>
              <a:ext cx="235322" cy="201085"/>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5" name="Freeform 19">
              <a:extLst>
                <a:ext uri="{FF2B5EF4-FFF2-40B4-BE49-F238E27FC236}">
                  <a16:creationId xmlns:a16="http://schemas.microsoft.com/office/drawing/2014/main" id="{F2C1FF37-12AA-E344-93EB-02473AAE73B2}"/>
                </a:ext>
              </a:extLst>
            </p:cNvPr>
            <p:cNvSpPr>
              <a:spLocks/>
            </p:cNvSpPr>
            <p:nvPr/>
          </p:nvSpPr>
          <p:spPr bwMode="auto">
            <a:xfrm>
              <a:off x="2908399" y="6686129"/>
              <a:ext cx="227207" cy="638452"/>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6" name="Freeform 20">
              <a:extLst>
                <a:ext uri="{FF2B5EF4-FFF2-40B4-BE49-F238E27FC236}">
                  <a16:creationId xmlns:a16="http://schemas.microsoft.com/office/drawing/2014/main" id="{DBF51DC2-DC97-5142-B85B-A5F1DBBD02F5}"/>
                </a:ext>
              </a:extLst>
            </p:cNvPr>
            <p:cNvSpPr>
              <a:spLocks/>
            </p:cNvSpPr>
            <p:nvPr/>
          </p:nvSpPr>
          <p:spPr bwMode="auto">
            <a:xfrm>
              <a:off x="2445874" y="6384501"/>
              <a:ext cx="568015" cy="578125"/>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 name="Freeform 21">
              <a:extLst>
                <a:ext uri="{FF2B5EF4-FFF2-40B4-BE49-F238E27FC236}">
                  <a16:creationId xmlns:a16="http://schemas.microsoft.com/office/drawing/2014/main" id="{52320254-4CBA-5E40-A933-3D7CA2E4321E}"/>
                </a:ext>
              </a:extLst>
            </p:cNvPr>
            <p:cNvSpPr>
              <a:spLocks/>
            </p:cNvSpPr>
            <p:nvPr/>
          </p:nvSpPr>
          <p:spPr bwMode="auto">
            <a:xfrm>
              <a:off x="9229604" y="5203114"/>
              <a:ext cx="393555" cy="603259"/>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8" name="Freeform 22">
              <a:extLst>
                <a:ext uri="{FF2B5EF4-FFF2-40B4-BE49-F238E27FC236}">
                  <a16:creationId xmlns:a16="http://schemas.microsoft.com/office/drawing/2014/main" id="{612E65DE-1484-E048-BBD6-DF6036A27C34}"/>
                </a:ext>
              </a:extLst>
            </p:cNvPr>
            <p:cNvSpPr>
              <a:spLocks/>
            </p:cNvSpPr>
            <p:nvPr/>
          </p:nvSpPr>
          <p:spPr bwMode="auto">
            <a:xfrm>
              <a:off x="4360898" y="3353117"/>
              <a:ext cx="413840" cy="311686"/>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9" name="Freeform 26">
              <a:extLst>
                <a:ext uri="{FF2B5EF4-FFF2-40B4-BE49-F238E27FC236}">
                  <a16:creationId xmlns:a16="http://schemas.microsoft.com/office/drawing/2014/main" id="{582FBE5A-C83B-1741-AE3A-5B7DF7B91D3C}"/>
                </a:ext>
              </a:extLst>
            </p:cNvPr>
            <p:cNvSpPr>
              <a:spLocks/>
            </p:cNvSpPr>
            <p:nvPr/>
          </p:nvSpPr>
          <p:spPr bwMode="auto">
            <a:xfrm>
              <a:off x="3906484" y="3252575"/>
              <a:ext cx="263722" cy="266442"/>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0" name="Freeform 27">
              <a:extLst>
                <a:ext uri="{FF2B5EF4-FFF2-40B4-BE49-F238E27FC236}">
                  <a16:creationId xmlns:a16="http://schemas.microsoft.com/office/drawing/2014/main" id="{38F46F52-A1B6-E242-A4FC-AB653A9A74E0}"/>
                </a:ext>
              </a:extLst>
            </p:cNvPr>
            <p:cNvSpPr>
              <a:spLocks/>
            </p:cNvSpPr>
            <p:nvPr/>
          </p:nvSpPr>
          <p:spPr bwMode="auto">
            <a:xfrm>
              <a:off x="4328439" y="2146599"/>
              <a:ext cx="592359" cy="482607"/>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1" name="Freeform 32">
              <a:extLst>
                <a:ext uri="{FF2B5EF4-FFF2-40B4-BE49-F238E27FC236}">
                  <a16:creationId xmlns:a16="http://schemas.microsoft.com/office/drawing/2014/main" id="{06BE149D-1EDE-654C-9C92-90B2918EE302}"/>
                </a:ext>
              </a:extLst>
            </p:cNvPr>
            <p:cNvSpPr>
              <a:spLocks/>
            </p:cNvSpPr>
            <p:nvPr/>
          </p:nvSpPr>
          <p:spPr bwMode="auto">
            <a:xfrm>
              <a:off x="9249886" y="5012083"/>
              <a:ext cx="239381" cy="16087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2" name="Freeform 37">
              <a:extLst>
                <a:ext uri="{FF2B5EF4-FFF2-40B4-BE49-F238E27FC236}">
                  <a16:creationId xmlns:a16="http://schemas.microsoft.com/office/drawing/2014/main" id="{7ABB7B3D-818B-024C-B24F-D236AD3C3920}"/>
                </a:ext>
              </a:extLst>
            </p:cNvPr>
            <p:cNvSpPr>
              <a:spLocks/>
            </p:cNvSpPr>
            <p:nvPr/>
          </p:nvSpPr>
          <p:spPr bwMode="auto">
            <a:xfrm>
              <a:off x="3253266" y="2986136"/>
              <a:ext cx="288066" cy="211140"/>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3" name="Freeform 39">
              <a:extLst>
                <a:ext uri="{FF2B5EF4-FFF2-40B4-BE49-F238E27FC236}">
                  <a16:creationId xmlns:a16="http://schemas.microsoft.com/office/drawing/2014/main" id="{7D6F15BA-494A-B94E-A8AA-99387984EEB8}"/>
                </a:ext>
              </a:extLst>
            </p:cNvPr>
            <p:cNvSpPr>
              <a:spLocks/>
            </p:cNvSpPr>
            <p:nvPr/>
          </p:nvSpPr>
          <p:spPr bwMode="auto">
            <a:xfrm>
              <a:off x="10820047" y="5866701"/>
              <a:ext cx="166348" cy="196060"/>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4" name="Freeform 40">
              <a:extLst>
                <a:ext uri="{FF2B5EF4-FFF2-40B4-BE49-F238E27FC236}">
                  <a16:creationId xmlns:a16="http://schemas.microsoft.com/office/drawing/2014/main" id="{08B9C6D8-948B-824E-B9C4-29D8D15117B9}"/>
                </a:ext>
              </a:extLst>
            </p:cNvPr>
            <p:cNvSpPr>
              <a:spLocks/>
            </p:cNvSpPr>
            <p:nvPr/>
          </p:nvSpPr>
          <p:spPr bwMode="auto">
            <a:xfrm>
              <a:off x="7927224" y="2418062"/>
              <a:ext cx="3817878" cy="3428529"/>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5" name="Freeform 48">
              <a:extLst>
                <a:ext uri="{FF2B5EF4-FFF2-40B4-BE49-F238E27FC236}">
                  <a16:creationId xmlns:a16="http://schemas.microsoft.com/office/drawing/2014/main" id="{FF4D801F-325A-2D47-9E5E-77E13BF8CE99}"/>
                </a:ext>
              </a:extLst>
            </p:cNvPr>
            <p:cNvSpPr>
              <a:spLocks/>
            </p:cNvSpPr>
            <p:nvPr/>
          </p:nvSpPr>
          <p:spPr bwMode="auto">
            <a:xfrm>
              <a:off x="5148005" y="4242928"/>
              <a:ext cx="125777" cy="70379"/>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6" name="Freeform 49">
              <a:extLst>
                <a:ext uri="{FF2B5EF4-FFF2-40B4-BE49-F238E27FC236}">
                  <a16:creationId xmlns:a16="http://schemas.microsoft.com/office/drawing/2014/main" id="{0480B91F-6774-524C-B063-03AE2531703D}"/>
                </a:ext>
              </a:extLst>
            </p:cNvPr>
            <p:cNvSpPr>
              <a:spLocks/>
            </p:cNvSpPr>
            <p:nvPr/>
          </p:nvSpPr>
          <p:spPr bwMode="auto">
            <a:xfrm>
              <a:off x="5115545" y="4293197"/>
              <a:ext cx="125777" cy="60328"/>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7" name="Freeform 50">
              <a:extLst>
                <a:ext uri="{FF2B5EF4-FFF2-40B4-BE49-F238E27FC236}">
                  <a16:creationId xmlns:a16="http://schemas.microsoft.com/office/drawing/2014/main" id="{8C7D2032-1FC7-ED48-8ED9-0FD4D0F39DEC}"/>
                </a:ext>
              </a:extLst>
            </p:cNvPr>
            <p:cNvSpPr>
              <a:spLocks/>
            </p:cNvSpPr>
            <p:nvPr/>
          </p:nvSpPr>
          <p:spPr bwMode="auto">
            <a:xfrm>
              <a:off x="3642762" y="2649315"/>
              <a:ext cx="434129" cy="261413"/>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8" name="Freeform 51">
              <a:extLst>
                <a:ext uri="{FF2B5EF4-FFF2-40B4-BE49-F238E27FC236}">
                  <a16:creationId xmlns:a16="http://schemas.microsoft.com/office/drawing/2014/main" id="{0DF6A00C-2A5D-8045-8446-7DF13CD30056}"/>
                </a:ext>
              </a:extLst>
            </p:cNvPr>
            <p:cNvSpPr>
              <a:spLocks/>
            </p:cNvSpPr>
            <p:nvPr/>
          </p:nvSpPr>
          <p:spPr bwMode="auto">
            <a:xfrm>
              <a:off x="3237036" y="2262225"/>
              <a:ext cx="580188" cy="779214"/>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9" name="Freeform 52">
              <a:extLst>
                <a:ext uri="{FF2B5EF4-FFF2-40B4-BE49-F238E27FC236}">
                  <a16:creationId xmlns:a16="http://schemas.microsoft.com/office/drawing/2014/main" id="{5D6A5269-29E9-B74A-889E-496B8EFC2C1E}"/>
                </a:ext>
              </a:extLst>
            </p:cNvPr>
            <p:cNvSpPr>
              <a:spLocks/>
            </p:cNvSpPr>
            <p:nvPr/>
          </p:nvSpPr>
          <p:spPr bwMode="auto">
            <a:xfrm>
              <a:off x="5939167" y="6640885"/>
              <a:ext cx="121718" cy="18098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0" name="Freeform 53">
              <a:extLst>
                <a:ext uri="{FF2B5EF4-FFF2-40B4-BE49-F238E27FC236}">
                  <a16:creationId xmlns:a16="http://schemas.microsoft.com/office/drawing/2014/main" id="{78178B76-1C49-6140-B14E-9996DE543702}"/>
                </a:ext>
              </a:extLst>
            </p:cNvPr>
            <p:cNvSpPr>
              <a:spLocks/>
            </p:cNvSpPr>
            <p:nvPr/>
          </p:nvSpPr>
          <p:spPr bwMode="auto">
            <a:xfrm>
              <a:off x="3529158" y="2151624"/>
              <a:ext cx="109548" cy="130706"/>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1" name="Freeform 54">
              <a:extLst>
                <a:ext uri="{FF2B5EF4-FFF2-40B4-BE49-F238E27FC236}">
                  <a16:creationId xmlns:a16="http://schemas.microsoft.com/office/drawing/2014/main" id="{2F4D9A10-E66D-994C-886C-E6DD8A8B01B3}"/>
                </a:ext>
              </a:extLst>
            </p:cNvPr>
            <p:cNvSpPr>
              <a:spLocks/>
            </p:cNvSpPr>
            <p:nvPr/>
          </p:nvSpPr>
          <p:spPr bwMode="auto">
            <a:xfrm>
              <a:off x="3350640" y="1990758"/>
              <a:ext cx="174463" cy="286552"/>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2" name="Freeform 56">
              <a:extLst>
                <a:ext uri="{FF2B5EF4-FFF2-40B4-BE49-F238E27FC236}">
                  <a16:creationId xmlns:a16="http://schemas.microsoft.com/office/drawing/2014/main" id="{496D4739-0F13-F247-91F8-E13C78C4CD60}"/>
                </a:ext>
              </a:extLst>
            </p:cNvPr>
            <p:cNvSpPr>
              <a:spLocks/>
            </p:cNvSpPr>
            <p:nvPr/>
          </p:nvSpPr>
          <p:spPr bwMode="auto">
            <a:xfrm>
              <a:off x="2226781" y="4092112"/>
              <a:ext cx="1497128" cy="1885190"/>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3" name="Freeform 58">
              <a:extLst>
                <a:ext uri="{FF2B5EF4-FFF2-40B4-BE49-F238E27FC236}">
                  <a16:creationId xmlns:a16="http://schemas.microsoft.com/office/drawing/2014/main" id="{F09951BC-3FCD-C14B-8386-5CCBC2C89AC0}"/>
                </a:ext>
              </a:extLst>
            </p:cNvPr>
            <p:cNvSpPr>
              <a:spLocks/>
            </p:cNvSpPr>
            <p:nvPr/>
          </p:nvSpPr>
          <p:spPr bwMode="auto">
            <a:xfrm>
              <a:off x="4616502" y="4665208"/>
              <a:ext cx="925055" cy="1000408"/>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4" name="Freeform 59">
              <a:extLst>
                <a:ext uri="{FF2B5EF4-FFF2-40B4-BE49-F238E27FC236}">
                  <a16:creationId xmlns:a16="http://schemas.microsoft.com/office/drawing/2014/main" id="{A8D999B9-711F-C442-A54B-181F7D3D9244}"/>
                </a:ext>
              </a:extLst>
            </p:cNvPr>
            <p:cNvSpPr>
              <a:spLocks/>
            </p:cNvSpPr>
            <p:nvPr/>
          </p:nvSpPr>
          <p:spPr bwMode="auto">
            <a:xfrm>
              <a:off x="5533442" y="6087895"/>
              <a:ext cx="507158" cy="578125"/>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5" name="Freeform 60">
              <a:extLst>
                <a:ext uri="{FF2B5EF4-FFF2-40B4-BE49-F238E27FC236}">
                  <a16:creationId xmlns:a16="http://schemas.microsoft.com/office/drawing/2014/main" id="{0DE3F42D-6402-E740-B378-713046E5FF64}"/>
                </a:ext>
              </a:extLst>
            </p:cNvPr>
            <p:cNvSpPr>
              <a:spLocks/>
            </p:cNvSpPr>
            <p:nvPr/>
          </p:nvSpPr>
          <p:spPr bwMode="auto">
            <a:xfrm>
              <a:off x="2218667" y="3403390"/>
              <a:ext cx="839854" cy="809374"/>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6" name="Freeform 61">
              <a:extLst>
                <a:ext uri="{FF2B5EF4-FFF2-40B4-BE49-F238E27FC236}">
                  <a16:creationId xmlns:a16="http://schemas.microsoft.com/office/drawing/2014/main" id="{7491C1F0-0535-5D42-9A82-F2B6198F38DA}"/>
                </a:ext>
              </a:extLst>
            </p:cNvPr>
            <p:cNvSpPr>
              <a:spLocks/>
            </p:cNvSpPr>
            <p:nvPr/>
          </p:nvSpPr>
          <p:spPr bwMode="auto">
            <a:xfrm>
              <a:off x="4255409" y="1804749"/>
              <a:ext cx="288066" cy="211140"/>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7" name="Freeform 63">
              <a:extLst>
                <a:ext uri="{FF2B5EF4-FFF2-40B4-BE49-F238E27FC236}">
                  <a16:creationId xmlns:a16="http://schemas.microsoft.com/office/drawing/2014/main" id="{741AAEAC-226E-124D-9E88-222375376381}"/>
                </a:ext>
              </a:extLst>
            </p:cNvPr>
            <p:cNvSpPr>
              <a:spLocks/>
            </p:cNvSpPr>
            <p:nvPr/>
          </p:nvSpPr>
          <p:spPr bwMode="auto">
            <a:xfrm>
              <a:off x="3967343" y="834508"/>
              <a:ext cx="714077" cy="950135"/>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8" name="Freeform 66">
              <a:extLst>
                <a:ext uri="{FF2B5EF4-FFF2-40B4-BE49-F238E27FC236}">
                  <a16:creationId xmlns:a16="http://schemas.microsoft.com/office/drawing/2014/main" id="{9804580B-8925-8943-825D-C62BA9D2AE0C}"/>
                </a:ext>
              </a:extLst>
            </p:cNvPr>
            <p:cNvSpPr>
              <a:spLocks/>
            </p:cNvSpPr>
            <p:nvPr/>
          </p:nvSpPr>
          <p:spPr bwMode="auto">
            <a:xfrm>
              <a:off x="3431784" y="3483824"/>
              <a:ext cx="68974" cy="165900"/>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9" name="Freeform 67">
              <a:extLst>
                <a:ext uri="{FF2B5EF4-FFF2-40B4-BE49-F238E27FC236}">
                  <a16:creationId xmlns:a16="http://schemas.microsoft.com/office/drawing/2014/main" id="{F22FCAB5-75BC-C94A-8CC3-D9EA6A9AA4EE}"/>
                </a:ext>
              </a:extLst>
            </p:cNvPr>
            <p:cNvSpPr>
              <a:spLocks/>
            </p:cNvSpPr>
            <p:nvPr/>
          </p:nvSpPr>
          <p:spPr bwMode="auto">
            <a:xfrm>
              <a:off x="2551362" y="2649315"/>
              <a:ext cx="827681" cy="899865"/>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0" name="Freeform 69">
              <a:extLst>
                <a:ext uri="{FF2B5EF4-FFF2-40B4-BE49-F238E27FC236}">
                  <a16:creationId xmlns:a16="http://schemas.microsoft.com/office/drawing/2014/main" id="{CFE7F777-3176-7248-8E76-1E66547B9F94}"/>
                </a:ext>
              </a:extLst>
            </p:cNvPr>
            <p:cNvSpPr>
              <a:spLocks/>
            </p:cNvSpPr>
            <p:nvPr/>
          </p:nvSpPr>
          <p:spPr bwMode="auto">
            <a:xfrm>
              <a:off x="2376897" y="2242116"/>
              <a:ext cx="121718" cy="130706"/>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1" name="Freeform 70">
              <a:extLst>
                <a:ext uri="{FF2B5EF4-FFF2-40B4-BE49-F238E27FC236}">
                  <a16:creationId xmlns:a16="http://schemas.microsoft.com/office/drawing/2014/main" id="{1E9B195C-74BA-AE4A-A30E-2C6F52270AA9}"/>
                </a:ext>
              </a:extLst>
            </p:cNvPr>
            <p:cNvSpPr>
              <a:spLocks/>
            </p:cNvSpPr>
            <p:nvPr/>
          </p:nvSpPr>
          <p:spPr bwMode="auto">
            <a:xfrm>
              <a:off x="2474274" y="1905291"/>
              <a:ext cx="486870" cy="864672"/>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2" name="Freeform 71">
              <a:extLst>
                <a:ext uri="{FF2B5EF4-FFF2-40B4-BE49-F238E27FC236}">
                  <a16:creationId xmlns:a16="http://schemas.microsoft.com/office/drawing/2014/main" id="{08C523E0-0996-FA42-8A83-C3B960759480}"/>
                </a:ext>
              </a:extLst>
            </p:cNvPr>
            <p:cNvSpPr>
              <a:spLocks/>
            </p:cNvSpPr>
            <p:nvPr/>
          </p:nvSpPr>
          <p:spPr bwMode="auto">
            <a:xfrm>
              <a:off x="5549671" y="3423496"/>
              <a:ext cx="486870" cy="261413"/>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43" name="Freeform 72">
              <a:extLst>
                <a:ext uri="{FF2B5EF4-FFF2-40B4-BE49-F238E27FC236}">
                  <a16:creationId xmlns:a16="http://schemas.microsoft.com/office/drawing/2014/main" id="{C86C4EE9-6534-A341-91B1-6005B3E49D6C}"/>
                </a:ext>
              </a:extLst>
            </p:cNvPr>
            <p:cNvSpPr>
              <a:spLocks/>
            </p:cNvSpPr>
            <p:nvPr/>
          </p:nvSpPr>
          <p:spPr bwMode="auto">
            <a:xfrm>
              <a:off x="2612218" y="6806781"/>
              <a:ext cx="320525" cy="663587"/>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4" name="Freeform 73">
              <a:extLst>
                <a:ext uri="{FF2B5EF4-FFF2-40B4-BE49-F238E27FC236}">
                  <a16:creationId xmlns:a16="http://schemas.microsoft.com/office/drawing/2014/main" id="{4BD2A68D-F553-2745-B8C0-DFC2F971E3F3}"/>
                </a:ext>
              </a:extLst>
            </p:cNvPr>
            <p:cNvSpPr>
              <a:spLocks/>
            </p:cNvSpPr>
            <p:nvPr/>
          </p:nvSpPr>
          <p:spPr bwMode="auto">
            <a:xfrm>
              <a:off x="1731797" y="6650940"/>
              <a:ext cx="539618" cy="552990"/>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5" name="Freeform 74">
              <a:extLst>
                <a:ext uri="{FF2B5EF4-FFF2-40B4-BE49-F238E27FC236}">
                  <a16:creationId xmlns:a16="http://schemas.microsoft.com/office/drawing/2014/main" id="{A9BDBE2F-19C1-174D-AC60-A868D22B26B0}"/>
                </a:ext>
              </a:extLst>
            </p:cNvPr>
            <p:cNvSpPr>
              <a:spLocks/>
            </p:cNvSpPr>
            <p:nvPr/>
          </p:nvSpPr>
          <p:spPr bwMode="auto">
            <a:xfrm>
              <a:off x="1606019" y="6515208"/>
              <a:ext cx="223151" cy="80433"/>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6" name="Freeform 75">
              <a:extLst>
                <a:ext uri="{FF2B5EF4-FFF2-40B4-BE49-F238E27FC236}">
                  <a16:creationId xmlns:a16="http://schemas.microsoft.com/office/drawing/2014/main" id="{352A4137-E18C-6E4E-9B62-B2F680C80D71}"/>
                </a:ext>
              </a:extLst>
            </p:cNvPr>
            <p:cNvSpPr>
              <a:spLocks/>
            </p:cNvSpPr>
            <p:nvPr/>
          </p:nvSpPr>
          <p:spPr bwMode="auto">
            <a:xfrm>
              <a:off x="1618193" y="6645914"/>
              <a:ext cx="219092" cy="165900"/>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7" name="Freeform 77">
              <a:extLst>
                <a:ext uri="{FF2B5EF4-FFF2-40B4-BE49-F238E27FC236}">
                  <a16:creationId xmlns:a16="http://schemas.microsoft.com/office/drawing/2014/main" id="{6445163E-7BD9-DC45-8101-6E4BD8B1E7A4}"/>
                </a:ext>
              </a:extLst>
            </p:cNvPr>
            <p:cNvSpPr>
              <a:spLocks/>
            </p:cNvSpPr>
            <p:nvPr/>
          </p:nvSpPr>
          <p:spPr bwMode="auto">
            <a:xfrm>
              <a:off x="4502898" y="4237899"/>
              <a:ext cx="194748" cy="80433"/>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8" name="Freeform 78">
              <a:extLst>
                <a:ext uri="{FF2B5EF4-FFF2-40B4-BE49-F238E27FC236}">
                  <a16:creationId xmlns:a16="http://schemas.microsoft.com/office/drawing/2014/main" id="{83831D5D-B648-FE45-8781-16E5DE84C4CA}"/>
                </a:ext>
              </a:extLst>
            </p:cNvPr>
            <p:cNvSpPr>
              <a:spLocks/>
            </p:cNvSpPr>
            <p:nvPr/>
          </p:nvSpPr>
          <p:spPr bwMode="auto">
            <a:xfrm>
              <a:off x="4239179" y="3604476"/>
              <a:ext cx="426014" cy="558015"/>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9" name="Freeform 83">
              <a:extLst>
                <a:ext uri="{FF2B5EF4-FFF2-40B4-BE49-F238E27FC236}">
                  <a16:creationId xmlns:a16="http://schemas.microsoft.com/office/drawing/2014/main" id="{5B290230-ADFC-6E41-97C1-CE74A9BC0511}"/>
                </a:ext>
              </a:extLst>
            </p:cNvPr>
            <p:cNvSpPr>
              <a:spLocks/>
            </p:cNvSpPr>
            <p:nvPr/>
          </p:nvSpPr>
          <p:spPr bwMode="auto">
            <a:xfrm>
              <a:off x="3764480" y="3121868"/>
              <a:ext cx="381381" cy="412229"/>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0" name="Freeform 85">
              <a:extLst>
                <a:ext uri="{FF2B5EF4-FFF2-40B4-BE49-F238E27FC236}">
                  <a16:creationId xmlns:a16="http://schemas.microsoft.com/office/drawing/2014/main" id="{68AF45E3-CF78-2A48-990A-A675B5AB7B42}"/>
                </a:ext>
              </a:extLst>
            </p:cNvPr>
            <p:cNvSpPr>
              <a:spLocks/>
            </p:cNvSpPr>
            <p:nvPr/>
          </p:nvSpPr>
          <p:spPr bwMode="auto">
            <a:xfrm>
              <a:off x="3922713" y="2905699"/>
              <a:ext cx="421955" cy="291577"/>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1" name="Freeform 87">
              <a:extLst>
                <a:ext uri="{FF2B5EF4-FFF2-40B4-BE49-F238E27FC236}">
                  <a16:creationId xmlns:a16="http://schemas.microsoft.com/office/drawing/2014/main" id="{098BE2C1-3796-DE4C-BBE4-BED378F40CB1}"/>
                </a:ext>
              </a:extLst>
            </p:cNvPr>
            <p:cNvSpPr>
              <a:spLocks/>
            </p:cNvSpPr>
            <p:nvPr/>
          </p:nvSpPr>
          <p:spPr bwMode="auto">
            <a:xfrm>
              <a:off x="7809565" y="4258008"/>
              <a:ext cx="2044857" cy="2875539"/>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52" name="Freeform 88">
              <a:extLst>
                <a:ext uri="{FF2B5EF4-FFF2-40B4-BE49-F238E27FC236}">
                  <a16:creationId xmlns:a16="http://schemas.microsoft.com/office/drawing/2014/main" id="{8F46AD72-BED1-A046-BF7D-A71E159C9C41}"/>
                </a:ext>
              </a:extLst>
            </p:cNvPr>
            <p:cNvSpPr>
              <a:spLocks/>
            </p:cNvSpPr>
            <p:nvPr/>
          </p:nvSpPr>
          <p:spPr bwMode="auto">
            <a:xfrm>
              <a:off x="2214608" y="2247141"/>
              <a:ext cx="255607" cy="346876"/>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3" name="Freeform 89">
              <a:extLst>
                <a:ext uri="{FF2B5EF4-FFF2-40B4-BE49-F238E27FC236}">
                  <a16:creationId xmlns:a16="http://schemas.microsoft.com/office/drawing/2014/main" id="{0B6DDB29-F39A-E745-B290-353BD7641133}"/>
                </a:ext>
              </a:extLst>
            </p:cNvPr>
            <p:cNvSpPr>
              <a:spLocks/>
            </p:cNvSpPr>
            <p:nvPr/>
          </p:nvSpPr>
          <p:spPr bwMode="auto">
            <a:xfrm>
              <a:off x="5878909" y="3808239"/>
              <a:ext cx="1529587" cy="1523234"/>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54" name="Freeform 90">
              <a:extLst>
                <a:ext uri="{FF2B5EF4-FFF2-40B4-BE49-F238E27FC236}">
                  <a16:creationId xmlns:a16="http://schemas.microsoft.com/office/drawing/2014/main" id="{91D012A2-2631-E148-BA33-DFFFE630E97F}"/>
                </a:ext>
              </a:extLst>
            </p:cNvPr>
            <p:cNvSpPr>
              <a:spLocks/>
            </p:cNvSpPr>
            <p:nvPr/>
          </p:nvSpPr>
          <p:spPr bwMode="auto">
            <a:xfrm>
              <a:off x="5594304" y="4061948"/>
              <a:ext cx="730307" cy="864672"/>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5" name="Freeform 91">
              <a:extLst>
                <a:ext uri="{FF2B5EF4-FFF2-40B4-BE49-F238E27FC236}">
                  <a16:creationId xmlns:a16="http://schemas.microsoft.com/office/drawing/2014/main" id="{708CBB64-26E4-2D41-A2C5-1EF2425883FD}"/>
                </a:ext>
              </a:extLst>
            </p:cNvPr>
            <p:cNvSpPr>
              <a:spLocks/>
            </p:cNvSpPr>
            <p:nvPr/>
          </p:nvSpPr>
          <p:spPr bwMode="auto">
            <a:xfrm>
              <a:off x="1484301" y="1156245"/>
              <a:ext cx="600474" cy="281522"/>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6" name="Freeform 92">
              <a:extLst>
                <a:ext uri="{FF2B5EF4-FFF2-40B4-BE49-F238E27FC236}">
                  <a16:creationId xmlns:a16="http://schemas.microsoft.com/office/drawing/2014/main" id="{B8636EA7-FAD9-CE4D-88DA-72DD38541440}"/>
                </a:ext>
              </a:extLst>
            </p:cNvPr>
            <p:cNvSpPr>
              <a:spLocks/>
            </p:cNvSpPr>
            <p:nvPr/>
          </p:nvSpPr>
          <p:spPr bwMode="auto">
            <a:xfrm>
              <a:off x="5290008" y="4489257"/>
              <a:ext cx="97374" cy="397149"/>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7" name="Freeform 93">
              <a:extLst>
                <a:ext uri="{FF2B5EF4-FFF2-40B4-BE49-F238E27FC236}">
                  <a16:creationId xmlns:a16="http://schemas.microsoft.com/office/drawing/2014/main" id="{4722A68B-8733-994D-ABAA-5A26BE73AB1A}"/>
                </a:ext>
              </a:extLst>
            </p:cNvPr>
            <p:cNvSpPr>
              <a:spLocks/>
            </p:cNvSpPr>
            <p:nvPr/>
          </p:nvSpPr>
          <p:spPr bwMode="auto">
            <a:xfrm>
              <a:off x="3715791" y="3976486"/>
              <a:ext cx="210978" cy="165900"/>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8" name="Freeform 94">
              <a:extLst>
                <a:ext uri="{FF2B5EF4-FFF2-40B4-BE49-F238E27FC236}">
                  <a16:creationId xmlns:a16="http://schemas.microsoft.com/office/drawing/2014/main" id="{4AADAB96-1D3E-C940-9575-801CAB056688}"/>
                </a:ext>
              </a:extLst>
            </p:cNvPr>
            <p:cNvSpPr>
              <a:spLocks/>
            </p:cNvSpPr>
            <p:nvPr/>
          </p:nvSpPr>
          <p:spPr bwMode="auto">
            <a:xfrm>
              <a:off x="3411499" y="3664800"/>
              <a:ext cx="113604" cy="241304"/>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9" name="Freeform 95">
              <a:extLst>
                <a:ext uri="{FF2B5EF4-FFF2-40B4-BE49-F238E27FC236}">
                  <a16:creationId xmlns:a16="http://schemas.microsoft.com/office/drawing/2014/main" id="{82E5196C-332D-734E-9B71-AC56C82C6F49}"/>
                </a:ext>
              </a:extLst>
            </p:cNvPr>
            <p:cNvSpPr>
              <a:spLocks/>
            </p:cNvSpPr>
            <p:nvPr/>
          </p:nvSpPr>
          <p:spPr bwMode="auto">
            <a:xfrm>
              <a:off x="3306010" y="3061540"/>
              <a:ext cx="815510" cy="945106"/>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0" name="Freeform 97">
              <a:extLst>
                <a:ext uri="{FF2B5EF4-FFF2-40B4-BE49-F238E27FC236}">
                  <a16:creationId xmlns:a16="http://schemas.microsoft.com/office/drawing/2014/main" id="{9CC293AE-1D6E-2E47-95B7-AA23460B6E7D}"/>
                </a:ext>
              </a:extLst>
            </p:cNvPr>
            <p:cNvSpPr>
              <a:spLocks/>
            </p:cNvSpPr>
            <p:nvPr/>
          </p:nvSpPr>
          <p:spPr bwMode="auto">
            <a:xfrm>
              <a:off x="5350867" y="4479202"/>
              <a:ext cx="284007" cy="43736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1" name="Freeform 98">
              <a:extLst>
                <a:ext uri="{FF2B5EF4-FFF2-40B4-BE49-F238E27FC236}">
                  <a16:creationId xmlns:a16="http://schemas.microsoft.com/office/drawing/2014/main" id="{2085201D-F97D-9740-9AE9-3EA359D12D89}"/>
                </a:ext>
              </a:extLst>
            </p:cNvPr>
            <p:cNvSpPr>
              <a:spLocks/>
            </p:cNvSpPr>
            <p:nvPr/>
          </p:nvSpPr>
          <p:spPr bwMode="auto">
            <a:xfrm>
              <a:off x="12199513" y="4378660"/>
              <a:ext cx="154174" cy="17092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2" name="Freeform 99">
              <a:extLst>
                <a:ext uri="{FF2B5EF4-FFF2-40B4-BE49-F238E27FC236}">
                  <a16:creationId xmlns:a16="http://schemas.microsoft.com/office/drawing/2014/main" id="{FAB46115-00D9-FC45-B8D1-D109D46ACE60}"/>
                </a:ext>
              </a:extLst>
            </p:cNvPr>
            <p:cNvSpPr>
              <a:spLocks/>
            </p:cNvSpPr>
            <p:nvPr/>
          </p:nvSpPr>
          <p:spPr bwMode="auto">
            <a:xfrm>
              <a:off x="11996650" y="3649720"/>
              <a:ext cx="705962" cy="1075812"/>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3" name="Freeform 100">
              <a:extLst>
                <a:ext uri="{FF2B5EF4-FFF2-40B4-BE49-F238E27FC236}">
                  <a16:creationId xmlns:a16="http://schemas.microsoft.com/office/drawing/2014/main" id="{878171B1-55D1-294C-9220-5457F764E3B7}"/>
                </a:ext>
              </a:extLst>
            </p:cNvPr>
            <p:cNvSpPr>
              <a:spLocks/>
            </p:cNvSpPr>
            <p:nvPr/>
          </p:nvSpPr>
          <p:spPr bwMode="auto">
            <a:xfrm>
              <a:off x="12317172" y="3217385"/>
              <a:ext cx="365152" cy="412229"/>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4" name="Freeform 101">
              <a:extLst>
                <a:ext uri="{FF2B5EF4-FFF2-40B4-BE49-F238E27FC236}">
                  <a16:creationId xmlns:a16="http://schemas.microsoft.com/office/drawing/2014/main" id="{0E7E474D-78B1-5840-B513-3632C764A3A4}"/>
                </a:ext>
              </a:extLst>
            </p:cNvPr>
            <p:cNvSpPr>
              <a:spLocks/>
            </p:cNvSpPr>
            <p:nvPr/>
          </p:nvSpPr>
          <p:spPr bwMode="auto">
            <a:xfrm>
              <a:off x="5894541" y="2222007"/>
              <a:ext cx="2645331" cy="1503125"/>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65" name="Freeform 103">
              <a:extLst>
                <a:ext uri="{FF2B5EF4-FFF2-40B4-BE49-F238E27FC236}">
                  <a16:creationId xmlns:a16="http://schemas.microsoft.com/office/drawing/2014/main" id="{F905DD53-6FBC-864B-8054-5D94D544A084}"/>
                </a:ext>
              </a:extLst>
            </p:cNvPr>
            <p:cNvSpPr>
              <a:spLocks/>
            </p:cNvSpPr>
            <p:nvPr/>
          </p:nvSpPr>
          <p:spPr bwMode="auto">
            <a:xfrm>
              <a:off x="7626984" y="3453660"/>
              <a:ext cx="673503" cy="412229"/>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66" name="Freeform 104">
              <a:extLst>
                <a:ext uri="{FF2B5EF4-FFF2-40B4-BE49-F238E27FC236}">
                  <a16:creationId xmlns:a16="http://schemas.microsoft.com/office/drawing/2014/main" id="{163A2423-4D01-DB4D-A0D0-2DB4B09DD9FA}"/>
                </a:ext>
              </a:extLst>
            </p:cNvPr>
            <p:cNvSpPr>
              <a:spLocks/>
            </p:cNvSpPr>
            <p:nvPr/>
          </p:nvSpPr>
          <p:spPr bwMode="auto">
            <a:xfrm>
              <a:off x="10422436" y="6444825"/>
              <a:ext cx="393555" cy="427313"/>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7" name="Freeform 105">
              <a:extLst>
                <a:ext uri="{FF2B5EF4-FFF2-40B4-BE49-F238E27FC236}">
                  <a16:creationId xmlns:a16="http://schemas.microsoft.com/office/drawing/2014/main" id="{C2C10EEC-FDD7-6C45-AAC8-A78228B4EE8D}"/>
                </a:ext>
              </a:extLst>
            </p:cNvPr>
            <p:cNvSpPr>
              <a:spLocks/>
            </p:cNvSpPr>
            <p:nvPr/>
          </p:nvSpPr>
          <p:spPr bwMode="auto">
            <a:xfrm>
              <a:off x="11607154" y="3936267"/>
              <a:ext cx="312410" cy="43736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8" name="Freeform 106">
              <a:extLst>
                <a:ext uri="{FF2B5EF4-FFF2-40B4-BE49-F238E27FC236}">
                  <a16:creationId xmlns:a16="http://schemas.microsoft.com/office/drawing/2014/main" id="{76084EFC-139F-714F-9650-3B3C1161BC0C}"/>
                </a:ext>
              </a:extLst>
            </p:cNvPr>
            <p:cNvSpPr>
              <a:spLocks/>
            </p:cNvSpPr>
            <p:nvPr/>
          </p:nvSpPr>
          <p:spPr bwMode="auto">
            <a:xfrm>
              <a:off x="4214835" y="3453660"/>
              <a:ext cx="113604" cy="145790"/>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9" name="Freeform 107">
              <a:extLst>
                <a:ext uri="{FF2B5EF4-FFF2-40B4-BE49-F238E27FC236}">
                  <a16:creationId xmlns:a16="http://schemas.microsoft.com/office/drawing/2014/main" id="{EC5A0B39-B748-BD44-A16B-DF8F24BA0070}"/>
                </a:ext>
              </a:extLst>
            </p:cNvPr>
            <p:cNvSpPr>
              <a:spLocks/>
            </p:cNvSpPr>
            <p:nvPr/>
          </p:nvSpPr>
          <p:spPr bwMode="auto">
            <a:xfrm>
              <a:off x="6190718" y="4826078"/>
              <a:ext cx="137948" cy="16087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70" name="Freeform 108">
              <a:extLst>
                <a:ext uri="{FF2B5EF4-FFF2-40B4-BE49-F238E27FC236}">
                  <a16:creationId xmlns:a16="http://schemas.microsoft.com/office/drawing/2014/main" id="{68E76282-6A6B-E44A-86FA-E7C34EB9E8F2}"/>
                </a:ext>
              </a:extLst>
            </p:cNvPr>
            <p:cNvSpPr>
              <a:spLocks/>
            </p:cNvSpPr>
            <p:nvPr/>
          </p:nvSpPr>
          <p:spPr bwMode="auto">
            <a:xfrm>
              <a:off x="10179000" y="5620372"/>
              <a:ext cx="612647" cy="894836"/>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1" name="Freeform 109">
              <a:extLst>
                <a:ext uri="{FF2B5EF4-FFF2-40B4-BE49-F238E27FC236}">
                  <a16:creationId xmlns:a16="http://schemas.microsoft.com/office/drawing/2014/main" id="{95CED32E-F53A-DE45-B063-3ADB27B7FB47}"/>
                </a:ext>
              </a:extLst>
            </p:cNvPr>
            <p:cNvSpPr>
              <a:spLocks/>
            </p:cNvSpPr>
            <p:nvPr/>
          </p:nvSpPr>
          <p:spPr bwMode="auto">
            <a:xfrm>
              <a:off x="5334638" y="4348496"/>
              <a:ext cx="97374" cy="16087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2" name="Freeform 111">
              <a:extLst>
                <a:ext uri="{FF2B5EF4-FFF2-40B4-BE49-F238E27FC236}">
                  <a16:creationId xmlns:a16="http://schemas.microsoft.com/office/drawing/2014/main" id="{190E1022-C6B9-9240-81C1-879A09C4DCA9}"/>
                </a:ext>
              </a:extLst>
            </p:cNvPr>
            <p:cNvSpPr>
              <a:spLocks/>
            </p:cNvSpPr>
            <p:nvPr/>
          </p:nvSpPr>
          <p:spPr bwMode="auto">
            <a:xfrm>
              <a:off x="3525102" y="4504341"/>
              <a:ext cx="1160376" cy="1417662"/>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3" name="Freeform 112">
              <a:extLst>
                <a:ext uri="{FF2B5EF4-FFF2-40B4-BE49-F238E27FC236}">
                  <a16:creationId xmlns:a16="http://schemas.microsoft.com/office/drawing/2014/main" id="{3B66421E-3B80-1342-B298-9E3C75B52581}"/>
                </a:ext>
              </a:extLst>
            </p:cNvPr>
            <p:cNvSpPr>
              <a:spLocks/>
            </p:cNvSpPr>
            <p:nvPr/>
          </p:nvSpPr>
          <p:spPr bwMode="auto">
            <a:xfrm>
              <a:off x="8779246" y="6937487"/>
              <a:ext cx="158233" cy="402174"/>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4" name="Freeform 114">
              <a:extLst>
                <a:ext uri="{FF2B5EF4-FFF2-40B4-BE49-F238E27FC236}">
                  <a16:creationId xmlns:a16="http://schemas.microsoft.com/office/drawing/2014/main" id="{B29D5344-0930-224A-80BE-45A426D70454}"/>
                </a:ext>
              </a:extLst>
            </p:cNvPr>
            <p:cNvSpPr>
              <a:spLocks/>
            </p:cNvSpPr>
            <p:nvPr/>
          </p:nvSpPr>
          <p:spPr bwMode="auto">
            <a:xfrm>
              <a:off x="4153976" y="2126489"/>
              <a:ext cx="357037" cy="241304"/>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5" name="Freeform 115">
              <a:extLst>
                <a:ext uri="{FF2B5EF4-FFF2-40B4-BE49-F238E27FC236}">
                  <a16:creationId xmlns:a16="http://schemas.microsoft.com/office/drawing/2014/main" id="{62EDA2C8-069F-F04E-90B6-FEA576A88968}"/>
                </a:ext>
              </a:extLst>
            </p:cNvPr>
            <p:cNvSpPr>
              <a:spLocks/>
            </p:cNvSpPr>
            <p:nvPr/>
          </p:nvSpPr>
          <p:spPr bwMode="auto">
            <a:xfrm>
              <a:off x="3220807" y="2749858"/>
              <a:ext cx="36518" cy="70379"/>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6" name="Freeform 116">
              <a:extLst>
                <a:ext uri="{FF2B5EF4-FFF2-40B4-BE49-F238E27FC236}">
                  <a16:creationId xmlns:a16="http://schemas.microsoft.com/office/drawing/2014/main" id="{B8C50FAA-BE03-D742-8A5E-E42052934FB1}"/>
                </a:ext>
              </a:extLst>
            </p:cNvPr>
            <p:cNvSpPr>
              <a:spLocks/>
            </p:cNvSpPr>
            <p:nvPr/>
          </p:nvSpPr>
          <p:spPr bwMode="auto">
            <a:xfrm>
              <a:off x="4149920" y="1965619"/>
              <a:ext cx="442244" cy="236278"/>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7" name="Freeform 117">
              <a:extLst>
                <a:ext uri="{FF2B5EF4-FFF2-40B4-BE49-F238E27FC236}">
                  <a16:creationId xmlns:a16="http://schemas.microsoft.com/office/drawing/2014/main" id="{38AE883A-F0C8-F841-839E-A5EDC3F588B6}"/>
                </a:ext>
              </a:extLst>
            </p:cNvPr>
            <p:cNvSpPr>
              <a:spLocks/>
            </p:cNvSpPr>
            <p:nvPr/>
          </p:nvSpPr>
          <p:spPr bwMode="auto">
            <a:xfrm>
              <a:off x="1906421" y="4232858"/>
              <a:ext cx="868096" cy="84457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1498 w 10000"/>
                <a:gd name="connsiteY33" fmla="*/ 9697 h 10000"/>
                <a:gd name="connsiteX34" fmla="*/ 1429 w 10000"/>
                <a:gd name="connsiteY34" fmla="*/ 9966 h 10000"/>
                <a:gd name="connsiteX35" fmla="*/ 0 w 10000"/>
                <a:gd name="connsiteY35" fmla="*/ 10000 h 10000"/>
                <a:gd name="connsiteX36" fmla="*/ 35 w 10000"/>
                <a:gd name="connsiteY36" fmla="*/ 9697 h 10000"/>
                <a:gd name="connsiteX37" fmla="*/ 279 w 10000"/>
                <a:gd name="connsiteY37" fmla="*/ 9495 h 10000"/>
                <a:gd name="connsiteX38" fmla="*/ 488 w 10000"/>
                <a:gd name="connsiteY38" fmla="*/ 9125 h 10000"/>
                <a:gd name="connsiteX39" fmla="*/ 453 w 10000"/>
                <a:gd name="connsiteY39" fmla="*/ 8889 h 10000"/>
                <a:gd name="connsiteX40" fmla="*/ 697 w 10000"/>
                <a:gd name="connsiteY40" fmla="*/ 8384 h 10000"/>
                <a:gd name="connsiteX41" fmla="*/ 1045 w 10000"/>
                <a:gd name="connsiteY41" fmla="*/ 7946 h 10000"/>
                <a:gd name="connsiteX42" fmla="*/ 1289 w 10000"/>
                <a:gd name="connsiteY42" fmla="*/ 7845 h 10000"/>
                <a:gd name="connsiteX43" fmla="*/ 1463 w 10000"/>
                <a:gd name="connsiteY43" fmla="*/ 7441 h 10000"/>
                <a:gd name="connsiteX44" fmla="*/ 1463 w 10000"/>
                <a:gd name="connsiteY44" fmla="*/ 7071 h 10000"/>
                <a:gd name="connsiteX45" fmla="*/ 1707 w 10000"/>
                <a:gd name="connsiteY45" fmla="*/ 6633 h 10000"/>
                <a:gd name="connsiteX46" fmla="*/ 2125 w 10000"/>
                <a:gd name="connsiteY46" fmla="*/ 6364 h 10000"/>
                <a:gd name="connsiteX47" fmla="*/ 2544 w 10000"/>
                <a:gd name="connsiteY47" fmla="*/ 5657 h 10000"/>
                <a:gd name="connsiteX48" fmla="*/ 2578 w 10000"/>
                <a:gd name="connsiteY48" fmla="*/ 5657 h 10000"/>
                <a:gd name="connsiteX49" fmla="*/ 2892 w 10000"/>
                <a:gd name="connsiteY49" fmla="*/ 5387 h 10000"/>
                <a:gd name="connsiteX50" fmla="*/ 3449 w 10000"/>
                <a:gd name="connsiteY50" fmla="*/ 5320 h 10000"/>
                <a:gd name="connsiteX51" fmla="*/ 3972 w 10000"/>
                <a:gd name="connsiteY51" fmla="*/ 4848 h 10000"/>
                <a:gd name="connsiteX52" fmla="*/ 4286 w 10000"/>
                <a:gd name="connsiteY52" fmla="*/ 4646 h 10000"/>
                <a:gd name="connsiteX53" fmla="*/ 4808 w 10000"/>
                <a:gd name="connsiteY53" fmla="*/ 4074 h 10000"/>
                <a:gd name="connsiteX54" fmla="*/ 4669 w 10000"/>
                <a:gd name="connsiteY54" fmla="*/ 3199 h 10000"/>
                <a:gd name="connsiteX55" fmla="*/ 4913 w 10000"/>
                <a:gd name="connsiteY55" fmla="*/ 2593 h 10000"/>
                <a:gd name="connsiteX56" fmla="*/ 5017 w 10000"/>
                <a:gd name="connsiteY56" fmla="*/ 2222 h 10000"/>
                <a:gd name="connsiteX57" fmla="*/ 5436 w 10000"/>
                <a:gd name="connsiteY57" fmla="*/ 1751 h 10000"/>
                <a:gd name="connsiteX58" fmla="*/ 6028 w 10000"/>
                <a:gd name="connsiteY58" fmla="*/ 1448 h 10000"/>
                <a:gd name="connsiteX59" fmla="*/ 6481 w 10000"/>
                <a:gd name="connsiteY59" fmla="*/ 1145 h 10000"/>
                <a:gd name="connsiteX60" fmla="*/ 6899 w 10000"/>
                <a:gd name="connsiteY60" fmla="*/ 438 h 10000"/>
                <a:gd name="connsiteX61" fmla="*/ 7108 w 10000"/>
                <a:gd name="connsiteY61" fmla="*/ 0 h 10000"/>
                <a:gd name="connsiteX62" fmla="*/ 7561 w 10000"/>
                <a:gd name="connsiteY62" fmla="*/ 0 h 10000"/>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1498 w 10000"/>
                <a:gd name="connsiteY33" fmla="*/ 9697 h 10000"/>
                <a:gd name="connsiteX34" fmla="*/ 0 w 10000"/>
                <a:gd name="connsiteY34" fmla="*/ 10000 h 10000"/>
                <a:gd name="connsiteX35" fmla="*/ 35 w 10000"/>
                <a:gd name="connsiteY35" fmla="*/ 9697 h 10000"/>
                <a:gd name="connsiteX36" fmla="*/ 279 w 10000"/>
                <a:gd name="connsiteY36" fmla="*/ 9495 h 10000"/>
                <a:gd name="connsiteX37" fmla="*/ 488 w 10000"/>
                <a:gd name="connsiteY37" fmla="*/ 9125 h 10000"/>
                <a:gd name="connsiteX38" fmla="*/ 453 w 10000"/>
                <a:gd name="connsiteY38" fmla="*/ 8889 h 10000"/>
                <a:gd name="connsiteX39" fmla="*/ 697 w 10000"/>
                <a:gd name="connsiteY39" fmla="*/ 8384 h 10000"/>
                <a:gd name="connsiteX40" fmla="*/ 1045 w 10000"/>
                <a:gd name="connsiteY40" fmla="*/ 7946 h 10000"/>
                <a:gd name="connsiteX41" fmla="*/ 1289 w 10000"/>
                <a:gd name="connsiteY41" fmla="*/ 7845 h 10000"/>
                <a:gd name="connsiteX42" fmla="*/ 1463 w 10000"/>
                <a:gd name="connsiteY42" fmla="*/ 7441 h 10000"/>
                <a:gd name="connsiteX43" fmla="*/ 1463 w 10000"/>
                <a:gd name="connsiteY43" fmla="*/ 7071 h 10000"/>
                <a:gd name="connsiteX44" fmla="*/ 1707 w 10000"/>
                <a:gd name="connsiteY44" fmla="*/ 6633 h 10000"/>
                <a:gd name="connsiteX45" fmla="*/ 2125 w 10000"/>
                <a:gd name="connsiteY45" fmla="*/ 6364 h 10000"/>
                <a:gd name="connsiteX46" fmla="*/ 2544 w 10000"/>
                <a:gd name="connsiteY46" fmla="*/ 5657 h 10000"/>
                <a:gd name="connsiteX47" fmla="*/ 2578 w 10000"/>
                <a:gd name="connsiteY47" fmla="*/ 5657 h 10000"/>
                <a:gd name="connsiteX48" fmla="*/ 2892 w 10000"/>
                <a:gd name="connsiteY48" fmla="*/ 5387 h 10000"/>
                <a:gd name="connsiteX49" fmla="*/ 3449 w 10000"/>
                <a:gd name="connsiteY49" fmla="*/ 5320 h 10000"/>
                <a:gd name="connsiteX50" fmla="*/ 3972 w 10000"/>
                <a:gd name="connsiteY50" fmla="*/ 4848 h 10000"/>
                <a:gd name="connsiteX51" fmla="*/ 4286 w 10000"/>
                <a:gd name="connsiteY51" fmla="*/ 4646 h 10000"/>
                <a:gd name="connsiteX52" fmla="*/ 4808 w 10000"/>
                <a:gd name="connsiteY52" fmla="*/ 4074 h 10000"/>
                <a:gd name="connsiteX53" fmla="*/ 4669 w 10000"/>
                <a:gd name="connsiteY53" fmla="*/ 3199 h 10000"/>
                <a:gd name="connsiteX54" fmla="*/ 4913 w 10000"/>
                <a:gd name="connsiteY54" fmla="*/ 2593 h 10000"/>
                <a:gd name="connsiteX55" fmla="*/ 5017 w 10000"/>
                <a:gd name="connsiteY55" fmla="*/ 2222 h 10000"/>
                <a:gd name="connsiteX56" fmla="*/ 5436 w 10000"/>
                <a:gd name="connsiteY56" fmla="*/ 1751 h 10000"/>
                <a:gd name="connsiteX57" fmla="*/ 6028 w 10000"/>
                <a:gd name="connsiteY57" fmla="*/ 1448 h 10000"/>
                <a:gd name="connsiteX58" fmla="*/ 6481 w 10000"/>
                <a:gd name="connsiteY58" fmla="*/ 1145 h 10000"/>
                <a:gd name="connsiteX59" fmla="*/ 6899 w 10000"/>
                <a:gd name="connsiteY59" fmla="*/ 438 h 10000"/>
                <a:gd name="connsiteX60" fmla="*/ 7108 w 10000"/>
                <a:gd name="connsiteY60" fmla="*/ 0 h 10000"/>
                <a:gd name="connsiteX61" fmla="*/ 7561 w 10000"/>
                <a:gd name="connsiteY61" fmla="*/ 0 h 10000"/>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0 w 10000"/>
                <a:gd name="connsiteY33" fmla="*/ 10000 h 10000"/>
                <a:gd name="connsiteX34" fmla="*/ 35 w 10000"/>
                <a:gd name="connsiteY34" fmla="*/ 9697 h 10000"/>
                <a:gd name="connsiteX35" fmla="*/ 279 w 10000"/>
                <a:gd name="connsiteY35" fmla="*/ 9495 h 10000"/>
                <a:gd name="connsiteX36" fmla="*/ 488 w 10000"/>
                <a:gd name="connsiteY36" fmla="*/ 9125 h 10000"/>
                <a:gd name="connsiteX37" fmla="*/ 453 w 10000"/>
                <a:gd name="connsiteY37" fmla="*/ 8889 h 10000"/>
                <a:gd name="connsiteX38" fmla="*/ 697 w 10000"/>
                <a:gd name="connsiteY38" fmla="*/ 8384 h 10000"/>
                <a:gd name="connsiteX39" fmla="*/ 1045 w 10000"/>
                <a:gd name="connsiteY39" fmla="*/ 7946 h 10000"/>
                <a:gd name="connsiteX40" fmla="*/ 1289 w 10000"/>
                <a:gd name="connsiteY40" fmla="*/ 7845 h 10000"/>
                <a:gd name="connsiteX41" fmla="*/ 1463 w 10000"/>
                <a:gd name="connsiteY41" fmla="*/ 7441 h 10000"/>
                <a:gd name="connsiteX42" fmla="*/ 1463 w 10000"/>
                <a:gd name="connsiteY42" fmla="*/ 7071 h 10000"/>
                <a:gd name="connsiteX43" fmla="*/ 1707 w 10000"/>
                <a:gd name="connsiteY43" fmla="*/ 6633 h 10000"/>
                <a:gd name="connsiteX44" fmla="*/ 2125 w 10000"/>
                <a:gd name="connsiteY44" fmla="*/ 6364 h 10000"/>
                <a:gd name="connsiteX45" fmla="*/ 2544 w 10000"/>
                <a:gd name="connsiteY45" fmla="*/ 5657 h 10000"/>
                <a:gd name="connsiteX46" fmla="*/ 2578 w 10000"/>
                <a:gd name="connsiteY46" fmla="*/ 5657 h 10000"/>
                <a:gd name="connsiteX47" fmla="*/ 2892 w 10000"/>
                <a:gd name="connsiteY47" fmla="*/ 5387 h 10000"/>
                <a:gd name="connsiteX48" fmla="*/ 3449 w 10000"/>
                <a:gd name="connsiteY48" fmla="*/ 5320 h 10000"/>
                <a:gd name="connsiteX49" fmla="*/ 3972 w 10000"/>
                <a:gd name="connsiteY49" fmla="*/ 4848 h 10000"/>
                <a:gd name="connsiteX50" fmla="*/ 4286 w 10000"/>
                <a:gd name="connsiteY50" fmla="*/ 4646 h 10000"/>
                <a:gd name="connsiteX51" fmla="*/ 4808 w 10000"/>
                <a:gd name="connsiteY51" fmla="*/ 4074 h 10000"/>
                <a:gd name="connsiteX52" fmla="*/ 4669 w 10000"/>
                <a:gd name="connsiteY52" fmla="*/ 3199 h 10000"/>
                <a:gd name="connsiteX53" fmla="*/ 4913 w 10000"/>
                <a:gd name="connsiteY53" fmla="*/ 2593 h 10000"/>
                <a:gd name="connsiteX54" fmla="*/ 5017 w 10000"/>
                <a:gd name="connsiteY54" fmla="*/ 2222 h 10000"/>
                <a:gd name="connsiteX55" fmla="*/ 5436 w 10000"/>
                <a:gd name="connsiteY55" fmla="*/ 1751 h 10000"/>
                <a:gd name="connsiteX56" fmla="*/ 6028 w 10000"/>
                <a:gd name="connsiteY56" fmla="*/ 1448 h 10000"/>
                <a:gd name="connsiteX57" fmla="*/ 6481 w 10000"/>
                <a:gd name="connsiteY57" fmla="*/ 1145 h 10000"/>
                <a:gd name="connsiteX58" fmla="*/ 6899 w 10000"/>
                <a:gd name="connsiteY58" fmla="*/ 438 h 10000"/>
                <a:gd name="connsiteX59" fmla="*/ 7108 w 10000"/>
                <a:gd name="connsiteY59" fmla="*/ 0 h 10000"/>
                <a:gd name="connsiteX60" fmla="*/ 7561 w 10000"/>
                <a:gd name="connsiteY60" fmla="*/ 0 h 10000"/>
                <a:gd name="connsiteX0" fmla="*/ 7526 w 9965"/>
                <a:gd name="connsiteY0" fmla="*/ 0 h 9697"/>
                <a:gd name="connsiteX1" fmla="*/ 7874 w 9965"/>
                <a:gd name="connsiteY1" fmla="*/ 303 h 9697"/>
                <a:gd name="connsiteX2" fmla="*/ 8467 w 9965"/>
                <a:gd name="connsiteY2" fmla="*/ 236 h 9697"/>
                <a:gd name="connsiteX3" fmla="*/ 9059 w 9965"/>
                <a:gd name="connsiteY3" fmla="*/ 404 h 9697"/>
                <a:gd name="connsiteX4" fmla="*/ 9338 w 9965"/>
                <a:gd name="connsiteY4" fmla="*/ 404 h 9697"/>
                <a:gd name="connsiteX5" fmla="*/ 9547 w 9965"/>
                <a:gd name="connsiteY5" fmla="*/ 842 h 9697"/>
                <a:gd name="connsiteX6" fmla="*/ 9582 w 9965"/>
                <a:gd name="connsiteY6" fmla="*/ 1279 h 9697"/>
                <a:gd name="connsiteX7" fmla="*/ 9791 w 9965"/>
                <a:gd name="connsiteY7" fmla="*/ 2020 h 9697"/>
                <a:gd name="connsiteX8" fmla="*/ 9965 w 9965"/>
                <a:gd name="connsiteY8" fmla="*/ 2155 h 9697"/>
                <a:gd name="connsiteX9" fmla="*/ 9860 w 9965"/>
                <a:gd name="connsiteY9" fmla="*/ 2424 h 9697"/>
                <a:gd name="connsiteX10" fmla="*/ 9059 w 9965"/>
                <a:gd name="connsiteY10" fmla="*/ 2559 h 9697"/>
                <a:gd name="connsiteX11" fmla="*/ 8780 w 9965"/>
                <a:gd name="connsiteY11" fmla="*/ 2828 h 9697"/>
                <a:gd name="connsiteX12" fmla="*/ 8397 w 9965"/>
                <a:gd name="connsiteY12" fmla="*/ 2862 h 9697"/>
                <a:gd name="connsiteX13" fmla="*/ 8397 w 9965"/>
                <a:gd name="connsiteY13" fmla="*/ 3401 h 9697"/>
                <a:gd name="connsiteX14" fmla="*/ 7665 w 9965"/>
                <a:gd name="connsiteY14" fmla="*/ 3670 h 9697"/>
                <a:gd name="connsiteX15" fmla="*/ 7421 w 9965"/>
                <a:gd name="connsiteY15" fmla="*/ 4007 h 9697"/>
                <a:gd name="connsiteX16" fmla="*/ 6934 w 9965"/>
                <a:gd name="connsiteY16" fmla="*/ 4209 h 9697"/>
                <a:gd name="connsiteX17" fmla="*/ 6306 w 9965"/>
                <a:gd name="connsiteY17" fmla="*/ 4310 h 9697"/>
                <a:gd name="connsiteX18" fmla="*/ 5296 w 9965"/>
                <a:gd name="connsiteY18" fmla="*/ 4815 h 9697"/>
                <a:gd name="connsiteX19" fmla="*/ 5296 w 9965"/>
                <a:gd name="connsiteY19" fmla="*/ 5657 h 9697"/>
                <a:gd name="connsiteX20" fmla="*/ 5191 w 9965"/>
                <a:gd name="connsiteY20" fmla="*/ 5657 h 9697"/>
                <a:gd name="connsiteX21" fmla="*/ 5191 w 9965"/>
                <a:gd name="connsiteY21" fmla="*/ 5657 h 9697"/>
                <a:gd name="connsiteX22" fmla="*/ 5191 w 9965"/>
                <a:gd name="connsiteY22" fmla="*/ 6027 h 9697"/>
                <a:gd name="connsiteX23" fmla="*/ 4808 w 9965"/>
                <a:gd name="connsiteY23" fmla="*/ 6061 h 9697"/>
                <a:gd name="connsiteX24" fmla="*/ 4599 w 9965"/>
                <a:gd name="connsiteY24" fmla="*/ 6195 h 9697"/>
                <a:gd name="connsiteX25" fmla="*/ 4320 w 9965"/>
                <a:gd name="connsiteY25" fmla="*/ 6195 h 9697"/>
                <a:gd name="connsiteX26" fmla="*/ 4111 w 9965"/>
                <a:gd name="connsiteY26" fmla="*/ 6128 h 9697"/>
                <a:gd name="connsiteX27" fmla="*/ 3589 w 9965"/>
                <a:gd name="connsiteY27" fmla="*/ 6195 h 9697"/>
                <a:gd name="connsiteX28" fmla="*/ 3380 w 9965"/>
                <a:gd name="connsiteY28" fmla="*/ 6734 h 9697"/>
                <a:gd name="connsiteX29" fmla="*/ 3171 w 9965"/>
                <a:gd name="connsiteY29" fmla="*/ 6801 h 9697"/>
                <a:gd name="connsiteX30" fmla="*/ 2857 w 9965"/>
                <a:gd name="connsiteY30" fmla="*/ 7677 h 9697"/>
                <a:gd name="connsiteX31" fmla="*/ 1986 w 9965"/>
                <a:gd name="connsiteY31" fmla="*/ 8418 h 9697"/>
                <a:gd name="connsiteX32" fmla="*/ 1742 w 9965"/>
                <a:gd name="connsiteY32" fmla="*/ 9394 h 9697"/>
                <a:gd name="connsiteX33" fmla="*/ 0 w 9965"/>
                <a:gd name="connsiteY33" fmla="*/ 9697 h 9697"/>
                <a:gd name="connsiteX34" fmla="*/ 244 w 9965"/>
                <a:gd name="connsiteY34" fmla="*/ 9495 h 9697"/>
                <a:gd name="connsiteX35" fmla="*/ 453 w 9965"/>
                <a:gd name="connsiteY35" fmla="*/ 9125 h 9697"/>
                <a:gd name="connsiteX36" fmla="*/ 418 w 9965"/>
                <a:gd name="connsiteY36" fmla="*/ 8889 h 9697"/>
                <a:gd name="connsiteX37" fmla="*/ 662 w 9965"/>
                <a:gd name="connsiteY37" fmla="*/ 8384 h 9697"/>
                <a:gd name="connsiteX38" fmla="*/ 1010 w 9965"/>
                <a:gd name="connsiteY38" fmla="*/ 7946 h 9697"/>
                <a:gd name="connsiteX39" fmla="*/ 1254 w 9965"/>
                <a:gd name="connsiteY39" fmla="*/ 7845 h 9697"/>
                <a:gd name="connsiteX40" fmla="*/ 1428 w 9965"/>
                <a:gd name="connsiteY40" fmla="*/ 7441 h 9697"/>
                <a:gd name="connsiteX41" fmla="*/ 1428 w 9965"/>
                <a:gd name="connsiteY41" fmla="*/ 7071 h 9697"/>
                <a:gd name="connsiteX42" fmla="*/ 1672 w 9965"/>
                <a:gd name="connsiteY42" fmla="*/ 6633 h 9697"/>
                <a:gd name="connsiteX43" fmla="*/ 2090 w 9965"/>
                <a:gd name="connsiteY43" fmla="*/ 6364 h 9697"/>
                <a:gd name="connsiteX44" fmla="*/ 2509 w 9965"/>
                <a:gd name="connsiteY44" fmla="*/ 5657 h 9697"/>
                <a:gd name="connsiteX45" fmla="*/ 2543 w 9965"/>
                <a:gd name="connsiteY45" fmla="*/ 5657 h 9697"/>
                <a:gd name="connsiteX46" fmla="*/ 2857 w 9965"/>
                <a:gd name="connsiteY46" fmla="*/ 5387 h 9697"/>
                <a:gd name="connsiteX47" fmla="*/ 3414 w 9965"/>
                <a:gd name="connsiteY47" fmla="*/ 5320 h 9697"/>
                <a:gd name="connsiteX48" fmla="*/ 3937 w 9965"/>
                <a:gd name="connsiteY48" fmla="*/ 4848 h 9697"/>
                <a:gd name="connsiteX49" fmla="*/ 4251 w 9965"/>
                <a:gd name="connsiteY49" fmla="*/ 4646 h 9697"/>
                <a:gd name="connsiteX50" fmla="*/ 4773 w 9965"/>
                <a:gd name="connsiteY50" fmla="*/ 4074 h 9697"/>
                <a:gd name="connsiteX51" fmla="*/ 4634 w 9965"/>
                <a:gd name="connsiteY51" fmla="*/ 3199 h 9697"/>
                <a:gd name="connsiteX52" fmla="*/ 4878 w 9965"/>
                <a:gd name="connsiteY52" fmla="*/ 2593 h 9697"/>
                <a:gd name="connsiteX53" fmla="*/ 4982 w 9965"/>
                <a:gd name="connsiteY53" fmla="*/ 2222 h 9697"/>
                <a:gd name="connsiteX54" fmla="*/ 5401 w 9965"/>
                <a:gd name="connsiteY54" fmla="*/ 1751 h 9697"/>
                <a:gd name="connsiteX55" fmla="*/ 5993 w 9965"/>
                <a:gd name="connsiteY55" fmla="*/ 1448 h 9697"/>
                <a:gd name="connsiteX56" fmla="*/ 6446 w 9965"/>
                <a:gd name="connsiteY56" fmla="*/ 1145 h 9697"/>
                <a:gd name="connsiteX57" fmla="*/ 6864 w 9965"/>
                <a:gd name="connsiteY57" fmla="*/ 438 h 9697"/>
                <a:gd name="connsiteX58" fmla="*/ 7073 w 9965"/>
                <a:gd name="connsiteY58" fmla="*/ 0 h 9697"/>
                <a:gd name="connsiteX59" fmla="*/ 7526 w 9965"/>
                <a:gd name="connsiteY59" fmla="*/ 0 h 9697"/>
                <a:gd name="connsiteX0" fmla="*/ 7552 w 10000"/>
                <a:gd name="connsiteY0" fmla="*/ 0 h 10000"/>
                <a:gd name="connsiteX1" fmla="*/ 7902 w 10000"/>
                <a:gd name="connsiteY1" fmla="*/ 312 h 10000"/>
                <a:gd name="connsiteX2" fmla="*/ 8497 w 10000"/>
                <a:gd name="connsiteY2" fmla="*/ 243 h 10000"/>
                <a:gd name="connsiteX3" fmla="*/ 9091 w 10000"/>
                <a:gd name="connsiteY3" fmla="*/ 417 h 10000"/>
                <a:gd name="connsiteX4" fmla="*/ 9371 w 10000"/>
                <a:gd name="connsiteY4" fmla="*/ 417 h 10000"/>
                <a:gd name="connsiteX5" fmla="*/ 9581 w 10000"/>
                <a:gd name="connsiteY5" fmla="*/ 868 h 10000"/>
                <a:gd name="connsiteX6" fmla="*/ 9616 w 10000"/>
                <a:gd name="connsiteY6" fmla="*/ 1319 h 10000"/>
                <a:gd name="connsiteX7" fmla="*/ 9825 w 10000"/>
                <a:gd name="connsiteY7" fmla="*/ 2083 h 10000"/>
                <a:gd name="connsiteX8" fmla="*/ 10000 w 10000"/>
                <a:gd name="connsiteY8" fmla="*/ 2222 h 10000"/>
                <a:gd name="connsiteX9" fmla="*/ 9895 w 10000"/>
                <a:gd name="connsiteY9" fmla="*/ 2500 h 10000"/>
                <a:gd name="connsiteX10" fmla="*/ 9091 w 10000"/>
                <a:gd name="connsiteY10" fmla="*/ 2639 h 10000"/>
                <a:gd name="connsiteX11" fmla="*/ 8811 w 10000"/>
                <a:gd name="connsiteY11" fmla="*/ 2916 h 10000"/>
                <a:gd name="connsiteX12" fmla="*/ 8426 w 10000"/>
                <a:gd name="connsiteY12" fmla="*/ 2951 h 10000"/>
                <a:gd name="connsiteX13" fmla="*/ 8426 w 10000"/>
                <a:gd name="connsiteY13" fmla="*/ 3507 h 10000"/>
                <a:gd name="connsiteX14" fmla="*/ 7692 w 10000"/>
                <a:gd name="connsiteY14" fmla="*/ 3785 h 10000"/>
                <a:gd name="connsiteX15" fmla="*/ 7447 w 10000"/>
                <a:gd name="connsiteY15" fmla="*/ 4132 h 10000"/>
                <a:gd name="connsiteX16" fmla="*/ 6958 w 10000"/>
                <a:gd name="connsiteY16" fmla="*/ 4341 h 10000"/>
                <a:gd name="connsiteX17" fmla="*/ 6328 w 10000"/>
                <a:gd name="connsiteY17" fmla="*/ 4445 h 10000"/>
                <a:gd name="connsiteX18" fmla="*/ 5315 w 10000"/>
                <a:gd name="connsiteY18" fmla="*/ 4965 h 10000"/>
                <a:gd name="connsiteX19" fmla="*/ 5315 w 10000"/>
                <a:gd name="connsiteY19" fmla="*/ 5834 h 10000"/>
                <a:gd name="connsiteX20" fmla="*/ 5209 w 10000"/>
                <a:gd name="connsiteY20" fmla="*/ 5834 h 10000"/>
                <a:gd name="connsiteX21" fmla="*/ 5209 w 10000"/>
                <a:gd name="connsiteY21" fmla="*/ 5834 h 10000"/>
                <a:gd name="connsiteX22" fmla="*/ 5209 w 10000"/>
                <a:gd name="connsiteY22" fmla="*/ 6215 h 10000"/>
                <a:gd name="connsiteX23" fmla="*/ 4825 w 10000"/>
                <a:gd name="connsiteY23" fmla="*/ 6250 h 10000"/>
                <a:gd name="connsiteX24" fmla="*/ 4615 w 10000"/>
                <a:gd name="connsiteY24" fmla="*/ 6389 h 10000"/>
                <a:gd name="connsiteX25" fmla="*/ 4335 w 10000"/>
                <a:gd name="connsiteY25" fmla="*/ 6389 h 10000"/>
                <a:gd name="connsiteX26" fmla="*/ 4125 w 10000"/>
                <a:gd name="connsiteY26" fmla="*/ 6319 h 10000"/>
                <a:gd name="connsiteX27" fmla="*/ 3602 w 10000"/>
                <a:gd name="connsiteY27" fmla="*/ 6389 h 10000"/>
                <a:gd name="connsiteX28" fmla="*/ 3392 w 10000"/>
                <a:gd name="connsiteY28" fmla="*/ 6944 h 10000"/>
                <a:gd name="connsiteX29" fmla="*/ 3182 w 10000"/>
                <a:gd name="connsiteY29" fmla="*/ 7014 h 10000"/>
                <a:gd name="connsiteX30" fmla="*/ 2867 w 10000"/>
                <a:gd name="connsiteY30" fmla="*/ 7917 h 10000"/>
                <a:gd name="connsiteX31" fmla="*/ 1993 w 10000"/>
                <a:gd name="connsiteY31" fmla="*/ 8681 h 10000"/>
                <a:gd name="connsiteX32" fmla="*/ 1748 w 10000"/>
                <a:gd name="connsiteY32" fmla="*/ 9688 h 10000"/>
                <a:gd name="connsiteX33" fmla="*/ 0 w 10000"/>
                <a:gd name="connsiteY33" fmla="*/ 10000 h 10000"/>
                <a:gd name="connsiteX34" fmla="*/ 455 w 10000"/>
                <a:gd name="connsiteY34" fmla="*/ 9410 h 10000"/>
                <a:gd name="connsiteX35" fmla="*/ 419 w 10000"/>
                <a:gd name="connsiteY35" fmla="*/ 9167 h 10000"/>
                <a:gd name="connsiteX36" fmla="*/ 664 w 10000"/>
                <a:gd name="connsiteY36" fmla="*/ 8646 h 10000"/>
                <a:gd name="connsiteX37" fmla="*/ 1014 w 10000"/>
                <a:gd name="connsiteY37" fmla="*/ 8194 h 10000"/>
                <a:gd name="connsiteX38" fmla="*/ 1258 w 10000"/>
                <a:gd name="connsiteY38" fmla="*/ 8090 h 10000"/>
                <a:gd name="connsiteX39" fmla="*/ 1433 w 10000"/>
                <a:gd name="connsiteY39" fmla="*/ 7674 h 10000"/>
                <a:gd name="connsiteX40" fmla="*/ 1433 w 10000"/>
                <a:gd name="connsiteY40" fmla="*/ 7292 h 10000"/>
                <a:gd name="connsiteX41" fmla="*/ 1678 w 10000"/>
                <a:gd name="connsiteY41" fmla="*/ 6840 h 10000"/>
                <a:gd name="connsiteX42" fmla="*/ 2097 w 10000"/>
                <a:gd name="connsiteY42" fmla="*/ 6563 h 10000"/>
                <a:gd name="connsiteX43" fmla="*/ 2518 w 10000"/>
                <a:gd name="connsiteY43" fmla="*/ 5834 h 10000"/>
                <a:gd name="connsiteX44" fmla="*/ 2552 w 10000"/>
                <a:gd name="connsiteY44" fmla="*/ 5834 h 10000"/>
                <a:gd name="connsiteX45" fmla="*/ 2867 w 10000"/>
                <a:gd name="connsiteY45" fmla="*/ 5555 h 10000"/>
                <a:gd name="connsiteX46" fmla="*/ 3426 w 10000"/>
                <a:gd name="connsiteY46" fmla="*/ 5486 h 10000"/>
                <a:gd name="connsiteX47" fmla="*/ 3951 w 10000"/>
                <a:gd name="connsiteY47" fmla="*/ 4999 h 10000"/>
                <a:gd name="connsiteX48" fmla="*/ 4266 w 10000"/>
                <a:gd name="connsiteY48" fmla="*/ 4791 h 10000"/>
                <a:gd name="connsiteX49" fmla="*/ 4790 w 10000"/>
                <a:gd name="connsiteY49" fmla="*/ 4201 h 10000"/>
                <a:gd name="connsiteX50" fmla="*/ 4650 w 10000"/>
                <a:gd name="connsiteY50" fmla="*/ 3299 h 10000"/>
                <a:gd name="connsiteX51" fmla="*/ 4895 w 10000"/>
                <a:gd name="connsiteY51" fmla="*/ 2674 h 10000"/>
                <a:gd name="connsiteX52" fmla="*/ 4999 w 10000"/>
                <a:gd name="connsiteY52" fmla="*/ 2291 h 10000"/>
                <a:gd name="connsiteX53" fmla="*/ 5420 w 10000"/>
                <a:gd name="connsiteY53" fmla="*/ 1806 h 10000"/>
                <a:gd name="connsiteX54" fmla="*/ 6014 w 10000"/>
                <a:gd name="connsiteY54" fmla="*/ 1493 h 10000"/>
                <a:gd name="connsiteX55" fmla="*/ 6469 w 10000"/>
                <a:gd name="connsiteY55" fmla="*/ 1181 h 10000"/>
                <a:gd name="connsiteX56" fmla="*/ 6888 w 10000"/>
                <a:gd name="connsiteY56" fmla="*/ 452 h 10000"/>
                <a:gd name="connsiteX57" fmla="*/ 7098 w 10000"/>
                <a:gd name="connsiteY57" fmla="*/ 0 h 10000"/>
                <a:gd name="connsiteX58" fmla="*/ 7552 w 10000"/>
                <a:gd name="connsiteY58" fmla="*/ 0 h 10000"/>
                <a:gd name="connsiteX0" fmla="*/ 7133 w 9581"/>
                <a:gd name="connsiteY0" fmla="*/ 0 h 9688"/>
                <a:gd name="connsiteX1" fmla="*/ 7483 w 9581"/>
                <a:gd name="connsiteY1" fmla="*/ 312 h 9688"/>
                <a:gd name="connsiteX2" fmla="*/ 8078 w 9581"/>
                <a:gd name="connsiteY2" fmla="*/ 243 h 9688"/>
                <a:gd name="connsiteX3" fmla="*/ 8672 w 9581"/>
                <a:gd name="connsiteY3" fmla="*/ 417 h 9688"/>
                <a:gd name="connsiteX4" fmla="*/ 8952 w 9581"/>
                <a:gd name="connsiteY4" fmla="*/ 417 h 9688"/>
                <a:gd name="connsiteX5" fmla="*/ 9162 w 9581"/>
                <a:gd name="connsiteY5" fmla="*/ 868 h 9688"/>
                <a:gd name="connsiteX6" fmla="*/ 9197 w 9581"/>
                <a:gd name="connsiteY6" fmla="*/ 1319 h 9688"/>
                <a:gd name="connsiteX7" fmla="*/ 9406 w 9581"/>
                <a:gd name="connsiteY7" fmla="*/ 2083 h 9688"/>
                <a:gd name="connsiteX8" fmla="*/ 9581 w 9581"/>
                <a:gd name="connsiteY8" fmla="*/ 2222 h 9688"/>
                <a:gd name="connsiteX9" fmla="*/ 9476 w 9581"/>
                <a:gd name="connsiteY9" fmla="*/ 2500 h 9688"/>
                <a:gd name="connsiteX10" fmla="*/ 8672 w 9581"/>
                <a:gd name="connsiteY10" fmla="*/ 2639 h 9688"/>
                <a:gd name="connsiteX11" fmla="*/ 8392 w 9581"/>
                <a:gd name="connsiteY11" fmla="*/ 2916 h 9688"/>
                <a:gd name="connsiteX12" fmla="*/ 8007 w 9581"/>
                <a:gd name="connsiteY12" fmla="*/ 2951 h 9688"/>
                <a:gd name="connsiteX13" fmla="*/ 8007 w 9581"/>
                <a:gd name="connsiteY13" fmla="*/ 3507 h 9688"/>
                <a:gd name="connsiteX14" fmla="*/ 7273 w 9581"/>
                <a:gd name="connsiteY14" fmla="*/ 3785 h 9688"/>
                <a:gd name="connsiteX15" fmla="*/ 7028 w 9581"/>
                <a:gd name="connsiteY15" fmla="*/ 4132 h 9688"/>
                <a:gd name="connsiteX16" fmla="*/ 6539 w 9581"/>
                <a:gd name="connsiteY16" fmla="*/ 4341 h 9688"/>
                <a:gd name="connsiteX17" fmla="*/ 5909 w 9581"/>
                <a:gd name="connsiteY17" fmla="*/ 4445 h 9688"/>
                <a:gd name="connsiteX18" fmla="*/ 4896 w 9581"/>
                <a:gd name="connsiteY18" fmla="*/ 4965 h 9688"/>
                <a:gd name="connsiteX19" fmla="*/ 4896 w 9581"/>
                <a:gd name="connsiteY19" fmla="*/ 5834 h 9688"/>
                <a:gd name="connsiteX20" fmla="*/ 4790 w 9581"/>
                <a:gd name="connsiteY20" fmla="*/ 5834 h 9688"/>
                <a:gd name="connsiteX21" fmla="*/ 4790 w 9581"/>
                <a:gd name="connsiteY21" fmla="*/ 5834 h 9688"/>
                <a:gd name="connsiteX22" fmla="*/ 4790 w 9581"/>
                <a:gd name="connsiteY22" fmla="*/ 6215 h 9688"/>
                <a:gd name="connsiteX23" fmla="*/ 4406 w 9581"/>
                <a:gd name="connsiteY23" fmla="*/ 6250 h 9688"/>
                <a:gd name="connsiteX24" fmla="*/ 4196 w 9581"/>
                <a:gd name="connsiteY24" fmla="*/ 6389 h 9688"/>
                <a:gd name="connsiteX25" fmla="*/ 3916 w 9581"/>
                <a:gd name="connsiteY25" fmla="*/ 6389 h 9688"/>
                <a:gd name="connsiteX26" fmla="*/ 3706 w 9581"/>
                <a:gd name="connsiteY26" fmla="*/ 6319 h 9688"/>
                <a:gd name="connsiteX27" fmla="*/ 3183 w 9581"/>
                <a:gd name="connsiteY27" fmla="*/ 6389 h 9688"/>
                <a:gd name="connsiteX28" fmla="*/ 2973 w 9581"/>
                <a:gd name="connsiteY28" fmla="*/ 6944 h 9688"/>
                <a:gd name="connsiteX29" fmla="*/ 2763 w 9581"/>
                <a:gd name="connsiteY29" fmla="*/ 7014 h 9688"/>
                <a:gd name="connsiteX30" fmla="*/ 2448 w 9581"/>
                <a:gd name="connsiteY30" fmla="*/ 7917 h 9688"/>
                <a:gd name="connsiteX31" fmla="*/ 1574 w 9581"/>
                <a:gd name="connsiteY31" fmla="*/ 8681 h 9688"/>
                <a:gd name="connsiteX32" fmla="*/ 1329 w 9581"/>
                <a:gd name="connsiteY32" fmla="*/ 9688 h 9688"/>
                <a:gd name="connsiteX33" fmla="*/ 36 w 9581"/>
                <a:gd name="connsiteY33" fmla="*/ 9410 h 9688"/>
                <a:gd name="connsiteX34" fmla="*/ 0 w 9581"/>
                <a:gd name="connsiteY34" fmla="*/ 9167 h 9688"/>
                <a:gd name="connsiteX35" fmla="*/ 245 w 9581"/>
                <a:gd name="connsiteY35" fmla="*/ 8646 h 9688"/>
                <a:gd name="connsiteX36" fmla="*/ 595 w 9581"/>
                <a:gd name="connsiteY36" fmla="*/ 8194 h 9688"/>
                <a:gd name="connsiteX37" fmla="*/ 839 w 9581"/>
                <a:gd name="connsiteY37" fmla="*/ 8090 h 9688"/>
                <a:gd name="connsiteX38" fmla="*/ 1014 w 9581"/>
                <a:gd name="connsiteY38" fmla="*/ 7674 h 9688"/>
                <a:gd name="connsiteX39" fmla="*/ 1014 w 9581"/>
                <a:gd name="connsiteY39" fmla="*/ 7292 h 9688"/>
                <a:gd name="connsiteX40" fmla="*/ 1259 w 9581"/>
                <a:gd name="connsiteY40" fmla="*/ 6840 h 9688"/>
                <a:gd name="connsiteX41" fmla="*/ 1678 w 9581"/>
                <a:gd name="connsiteY41" fmla="*/ 6563 h 9688"/>
                <a:gd name="connsiteX42" fmla="*/ 2099 w 9581"/>
                <a:gd name="connsiteY42" fmla="*/ 5834 h 9688"/>
                <a:gd name="connsiteX43" fmla="*/ 2133 w 9581"/>
                <a:gd name="connsiteY43" fmla="*/ 5834 h 9688"/>
                <a:gd name="connsiteX44" fmla="*/ 2448 w 9581"/>
                <a:gd name="connsiteY44" fmla="*/ 5555 h 9688"/>
                <a:gd name="connsiteX45" fmla="*/ 3007 w 9581"/>
                <a:gd name="connsiteY45" fmla="*/ 5486 h 9688"/>
                <a:gd name="connsiteX46" fmla="*/ 3532 w 9581"/>
                <a:gd name="connsiteY46" fmla="*/ 4999 h 9688"/>
                <a:gd name="connsiteX47" fmla="*/ 3847 w 9581"/>
                <a:gd name="connsiteY47" fmla="*/ 4791 h 9688"/>
                <a:gd name="connsiteX48" fmla="*/ 4371 w 9581"/>
                <a:gd name="connsiteY48" fmla="*/ 4201 h 9688"/>
                <a:gd name="connsiteX49" fmla="*/ 4231 w 9581"/>
                <a:gd name="connsiteY49" fmla="*/ 3299 h 9688"/>
                <a:gd name="connsiteX50" fmla="*/ 4476 w 9581"/>
                <a:gd name="connsiteY50" fmla="*/ 2674 h 9688"/>
                <a:gd name="connsiteX51" fmla="*/ 4580 w 9581"/>
                <a:gd name="connsiteY51" fmla="*/ 2291 h 9688"/>
                <a:gd name="connsiteX52" fmla="*/ 5001 w 9581"/>
                <a:gd name="connsiteY52" fmla="*/ 1806 h 9688"/>
                <a:gd name="connsiteX53" fmla="*/ 5595 w 9581"/>
                <a:gd name="connsiteY53" fmla="*/ 1493 h 9688"/>
                <a:gd name="connsiteX54" fmla="*/ 6050 w 9581"/>
                <a:gd name="connsiteY54" fmla="*/ 1181 h 9688"/>
                <a:gd name="connsiteX55" fmla="*/ 6469 w 9581"/>
                <a:gd name="connsiteY55" fmla="*/ 452 h 9688"/>
                <a:gd name="connsiteX56" fmla="*/ 6679 w 9581"/>
                <a:gd name="connsiteY56" fmla="*/ 0 h 9688"/>
                <a:gd name="connsiteX57" fmla="*/ 7133 w 9581"/>
                <a:gd name="connsiteY57" fmla="*/ 0 h 9688"/>
                <a:gd name="connsiteX0" fmla="*/ 7445 w 10000"/>
                <a:gd name="connsiteY0" fmla="*/ 0 h 10000"/>
                <a:gd name="connsiteX1" fmla="*/ 7810 w 10000"/>
                <a:gd name="connsiteY1" fmla="*/ 322 h 10000"/>
                <a:gd name="connsiteX2" fmla="*/ 8431 w 10000"/>
                <a:gd name="connsiteY2" fmla="*/ 251 h 10000"/>
                <a:gd name="connsiteX3" fmla="*/ 9051 w 10000"/>
                <a:gd name="connsiteY3" fmla="*/ 430 h 10000"/>
                <a:gd name="connsiteX4" fmla="*/ 9343 w 10000"/>
                <a:gd name="connsiteY4" fmla="*/ 430 h 10000"/>
                <a:gd name="connsiteX5" fmla="*/ 9563 w 10000"/>
                <a:gd name="connsiteY5" fmla="*/ 896 h 10000"/>
                <a:gd name="connsiteX6" fmla="*/ 9599 w 10000"/>
                <a:gd name="connsiteY6" fmla="*/ 1361 h 10000"/>
                <a:gd name="connsiteX7" fmla="*/ 9817 w 10000"/>
                <a:gd name="connsiteY7" fmla="*/ 2150 h 10000"/>
                <a:gd name="connsiteX8" fmla="*/ 10000 w 10000"/>
                <a:gd name="connsiteY8" fmla="*/ 2294 h 10000"/>
                <a:gd name="connsiteX9" fmla="*/ 9890 w 10000"/>
                <a:gd name="connsiteY9" fmla="*/ 2581 h 10000"/>
                <a:gd name="connsiteX10" fmla="*/ 9051 w 10000"/>
                <a:gd name="connsiteY10" fmla="*/ 2724 h 10000"/>
                <a:gd name="connsiteX11" fmla="*/ 8759 w 10000"/>
                <a:gd name="connsiteY11" fmla="*/ 3010 h 10000"/>
                <a:gd name="connsiteX12" fmla="*/ 8357 w 10000"/>
                <a:gd name="connsiteY12" fmla="*/ 3046 h 10000"/>
                <a:gd name="connsiteX13" fmla="*/ 8357 w 10000"/>
                <a:gd name="connsiteY13" fmla="*/ 3620 h 10000"/>
                <a:gd name="connsiteX14" fmla="*/ 7591 w 10000"/>
                <a:gd name="connsiteY14" fmla="*/ 3907 h 10000"/>
                <a:gd name="connsiteX15" fmla="*/ 7335 w 10000"/>
                <a:gd name="connsiteY15" fmla="*/ 4265 h 10000"/>
                <a:gd name="connsiteX16" fmla="*/ 6825 w 10000"/>
                <a:gd name="connsiteY16" fmla="*/ 4481 h 10000"/>
                <a:gd name="connsiteX17" fmla="*/ 6167 w 10000"/>
                <a:gd name="connsiteY17" fmla="*/ 4588 h 10000"/>
                <a:gd name="connsiteX18" fmla="*/ 5110 w 10000"/>
                <a:gd name="connsiteY18" fmla="*/ 5125 h 10000"/>
                <a:gd name="connsiteX19" fmla="*/ 5110 w 10000"/>
                <a:gd name="connsiteY19" fmla="*/ 6022 h 10000"/>
                <a:gd name="connsiteX20" fmla="*/ 4999 w 10000"/>
                <a:gd name="connsiteY20" fmla="*/ 6022 h 10000"/>
                <a:gd name="connsiteX21" fmla="*/ 4999 w 10000"/>
                <a:gd name="connsiteY21" fmla="*/ 6022 h 10000"/>
                <a:gd name="connsiteX22" fmla="*/ 4999 w 10000"/>
                <a:gd name="connsiteY22" fmla="*/ 6415 h 10000"/>
                <a:gd name="connsiteX23" fmla="*/ 4599 w 10000"/>
                <a:gd name="connsiteY23" fmla="*/ 6451 h 10000"/>
                <a:gd name="connsiteX24" fmla="*/ 4380 w 10000"/>
                <a:gd name="connsiteY24" fmla="*/ 6595 h 10000"/>
                <a:gd name="connsiteX25" fmla="*/ 4087 w 10000"/>
                <a:gd name="connsiteY25" fmla="*/ 6595 h 10000"/>
                <a:gd name="connsiteX26" fmla="*/ 3868 w 10000"/>
                <a:gd name="connsiteY26" fmla="*/ 6523 h 10000"/>
                <a:gd name="connsiteX27" fmla="*/ 3322 w 10000"/>
                <a:gd name="connsiteY27" fmla="*/ 6595 h 10000"/>
                <a:gd name="connsiteX28" fmla="*/ 3103 w 10000"/>
                <a:gd name="connsiteY28" fmla="*/ 7168 h 10000"/>
                <a:gd name="connsiteX29" fmla="*/ 2884 w 10000"/>
                <a:gd name="connsiteY29" fmla="*/ 7240 h 10000"/>
                <a:gd name="connsiteX30" fmla="*/ 2555 w 10000"/>
                <a:gd name="connsiteY30" fmla="*/ 8172 h 10000"/>
                <a:gd name="connsiteX31" fmla="*/ 1643 w 10000"/>
                <a:gd name="connsiteY31" fmla="*/ 8961 h 10000"/>
                <a:gd name="connsiteX32" fmla="*/ 1387 w 10000"/>
                <a:gd name="connsiteY32" fmla="*/ 10000 h 10000"/>
                <a:gd name="connsiteX33" fmla="*/ 0 w 10000"/>
                <a:gd name="connsiteY33" fmla="*/ 9462 h 10000"/>
                <a:gd name="connsiteX34" fmla="*/ 256 w 10000"/>
                <a:gd name="connsiteY34" fmla="*/ 8924 h 10000"/>
                <a:gd name="connsiteX35" fmla="*/ 621 w 10000"/>
                <a:gd name="connsiteY35" fmla="*/ 8458 h 10000"/>
                <a:gd name="connsiteX36" fmla="*/ 876 w 10000"/>
                <a:gd name="connsiteY36" fmla="*/ 8351 h 10000"/>
                <a:gd name="connsiteX37" fmla="*/ 1058 w 10000"/>
                <a:gd name="connsiteY37" fmla="*/ 7921 h 10000"/>
                <a:gd name="connsiteX38" fmla="*/ 1058 w 10000"/>
                <a:gd name="connsiteY38" fmla="*/ 7527 h 10000"/>
                <a:gd name="connsiteX39" fmla="*/ 1314 w 10000"/>
                <a:gd name="connsiteY39" fmla="*/ 7060 h 10000"/>
                <a:gd name="connsiteX40" fmla="*/ 1751 w 10000"/>
                <a:gd name="connsiteY40" fmla="*/ 6774 h 10000"/>
                <a:gd name="connsiteX41" fmla="*/ 2191 w 10000"/>
                <a:gd name="connsiteY41" fmla="*/ 6022 h 10000"/>
                <a:gd name="connsiteX42" fmla="*/ 2226 w 10000"/>
                <a:gd name="connsiteY42" fmla="*/ 6022 h 10000"/>
                <a:gd name="connsiteX43" fmla="*/ 2555 w 10000"/>
                <a:gd name="connsiteY43" fmla="*/ 5734 h 10000"/>
                <a:gd name="connsiteX44" fmla="*/ 3139 w 10000"/>
                <a:gd name="connsiteY44" fmla="*/ 5663 h 10000"/>
                <a:gd name="connsiteX45" fmla="*/ 3686 w 10000"/>
                <a:gd name="connsiteY45" fmla="*/ 5160 h 10000"/>
                <a:gd name="connsiteX46" fmla="*/ 4015 w 10000"/>
                <a:gd name="connsiteY46" fmla="*/ 4945 h 10000"/>
                <a:gd name="connsiteX47" fmla="*/ 4562 w 10000"/>
                <a:gd name="connsiteY47" fmla="*/ 4336 h 10000"/>
                <a:gd name="connsiteX48" fmla="*/ 4416 w 10000"/>
                <a:gd name="connsiteY48" fmla="*/ 3405 h 10000"/>
                <a:gd name="connsiteX49" fmla="*/ 4672 w 10000"/>
                <a:gd name="connsiteY49" fmla="*/ 2760 h 10000"/>
                <a:gd name="connsiteX50" fmla="*/ 4780 w 10000"/>
                <a:gd name="connsiteY50" fmla="*/ 2365 h 10000"/>
                <a:gd name="connsiteX51" fmla="*/ 5220 w 10000"/>
                <a:gd name="connsiteY51" fmla="*/ 1864 h 10000"/>
                <a:gd name="connsiteX52" fmla="*/ 5840 w 10000"/>
                <a:gd name="connsiteY52" fmla="*/ 1541 h 10000"/>
                <a:gd name="connsiteX53" fmla="*/ 6315 w 10000"/>
                <a:gd name="connsiteY53" fmla="*/ 1219 h 10000"/>
                <a:gd name="connsiteX54" fmla="*/ 6752 w 10000"/>
                <a:gd name="connsiteY54" fmla="*/ 467 h 10000"/>
                <a:gd name="connsiteX55" fmla="*/ 6971 w 10000"/>
                <a:gd name="connsiteY55" fmla="*/ 0 h 10000"/>
                <a:gd name="connsiteX56" fmla="*/ 7445 w 10000"/>
                <a:gd name="connsiteY56" fmla="*/ 0 h 10000"/>
                <a:gd name="connsiteX0" fmla="*/ 7445 w 10000"/>
                <a:gd name="connsiteY0" fmla="*/ 0 h 9462"/>
                <a:gd name="connsiteX1" fmla="*/ 7810 w 10000"/>
                <a:gd name="connsiteY1" fmla="*/ 322 h 9462"/>
                <a:gd name="connsiteX2" fmla="*/ 8431 w 10000"/>
                <a:gd name="connsiteY2" fmla="*/ 251 h 9462"/>
                <a:gd name="connsiteX3" fmla="*/ 9051 w 10000"/>
                <a:gd name="connsiteY3" fmla="*/ 430 h 9462"/>
                <a:gd name="connsiteX4" fmla="*/ 9343 w 10000"/>
                <a:gd name="connsiteY4" fmla="*/ 430 h 9462"/>
                <a:gd name="connsiteX5" fmla="*/ 9563 w 10000"/>
                <a:gd name="connsiteY5" fmla="*/ 896 h 9462"/>
                <a:gd name="connsiteX6" fmla="*/ 9599 w 10000"/>
                <a:gd name="connsiteY6" fmla="*/ 1361 h 9462"/>
                <a:gd name="connsiteX7" fmla="*/ 9817 w 10000"/>
                <a:gd name="connsiteY7" fmla="*/ 2150 h 9462"/>
                <a:gd name="connsiteX8" fmla="*/ 10000 w 10000"/>
                <a:gd name="connsiteY8" fmla="*/ 2294 h 9462"/>
                <a:gd name="connsiteX9" fmla="*/ 9890 w 10000"/>
                <a:gd name="connsiteY9" fmla="*/ 2581 h 9462"/>
                <a:gd name="connsiteX10" fmla="*/ 9051 w 10000"/>
                <a:gd name="connsiteY10" fmla="*/ 2724 h 9462"/>
                <a:gd name="connsiteX11" fmla="*/ 8759 w 10000"/>
                <a:gd name="connsiteY11" fmla="*/ 3010 h 9462"/>
                <a:gd name="connsiteX12" fmla="*/ 8357 w 10000"/>
                <a:gd name="connsiteY12" fmla="*/ 3046 h 9462"/>
                <a:gd name="connsiteX13" fmla="*/ 8357 w 10000"/>
                <a:gd name="connsiteY13" fmla="*/ 3620 h 9462"/>
                <a:gd name="connsiteX14" fmla="*/ 7591 w 10000"/>
                <a:gd name="connsiteY14" fmla="*/ 3907 h 9462"/>
                <a:gd name="connsiteX15" fmla="*/ 7335 w 10000"/>
                <a:gd name="connsiteY15" fmla="*/ 4265 h 9462"/>
                <a:gd name="connsiteX16" fmla="*/ 6825 w 10000"/>
                <a:gd name="connsiteY16" fmla="*/ 4481 h 9462"/>
                <a:gd name="connsiteX17" fmla="*/ 6167 w 10000"/>
                <a:gd name="connsiteY17" fmla="*/ 4588 h 9462"/>
                <a:gd name="connsiteX18" fmla="*/ 5110 w 10000"/>
                <a:gd name="connsiteY18" fmla="*/ 5125 h 9462"/>
                <a:gd name="connsiteX19" fmla="*/ 5110 w 10000"/>
                <a:gd name="connsiteY19" fmla="*/ 6022 h 9462"/>
                <a:gd name="connsiteX20" fmla="*/ 4999 w 10000"/>
                <a:gd name="connsiteY20" fmla="*/ 6022 h 9462"/>
                <a:gd name="connsiteX21" fmla="*/ 4999 w 10000"/>
                <a:gd name="connsiteY21" fmla="*/ 6022 h 9462"/>
                <a:gd name="connsiteX22" fmla="*/ 4999 w 10000"/>
                <a:gd name="connsiteY22" fmla="*/ 6415 h 9462"/>
                <a:gd name="connsiteX23" fmla="*/ 4599 w 10000"/>
                <a:gd name="connsiteY23" fmla="*/ 6451 h 9462"/>
                <a:gd name="connsiteX24" fmla="*/ 4380 w 10000"/>
                <a:gd name="connsiteY24" fmla="*/ 6595 h 9462"/>
                <a:gd name="connsiteX25" fmla="*/ 4087 w 10000"/>
                <a:gd name="connsiteY25" fmla="*/ 6595 h 9462"/>
                <a:gd name="connsiteX26" fmla="*/ 3868 w 10000"/>
                <a:gd name="connsiteY26" fmla="*/ 6523 h 9462"/>
                <a:gd name="connsiteX27" fmla="*/ 3322 w 10000"/>
                <a:gd name="connsiteY27" fmla="*/ 6595 h 9462"/>
                <a:gd name="connsiteX28" fmla="*/ 3103 w 10000"/>
                <a:gd name="connsiteY28" fmla="*/ 7168 h 9462"/>
                <a:gd name="connsiteX29" fmla="*/ 2884 w 10000"/>
                <a:gd name="connsiteY29" fmla="*/ 7240 h 9462"/>
                <a:gd name="connsiteX30" fmla="*/ 2555 w 10000"/>
                <a:gd name="connsiteY30" fmla="*/ 8172 h 9462"/>
                <a:gd name="connsiteX31" fmla="*/ 1643 w 10000"/>
                <a:gd name="connsiteY31" fmla="*/ 8961 h 9462"/>
                <a:gd name="connsiteX32" fmla="*/ 0 w 10000"/>
                <a:gd name="connsiteY32" fmla="*/ 9462 h 9462"/>
                <a:gd name="connsiteX33" fmla="*/ 256 w 10000"/>
                <a:gd name="connsiteY33" fmla="*/ 8924 h 9462"/>
                <a:gd name="connsiteX34" fmla="*/ 621 w 10000"/>
                <a:gd name="connsiteY34" fmla="*/ 8458 h 9462"/>
                <a:gd name="connsiteX35" fmla="*/ 876 w 10000"/>
                <a:gd name="connsiteY35" fmla="*/ 8351 h 9462"/>
                <a:gd name="connsiteX36" fmla="*/ 1058 w 10000"/>
                <a:gd name="connsiteY36" fmla="*/ 7921 h 9462"/>
                <a:gd name="connsiteX37" fmla="*/ 1058 w 10000"/>
                <a:gd name="connsiteY37" fmla="*/ 7527 h 9462"/>
                <a:gd name="connsiteX38" fmla="*/ 1314 w 10000"/>
                <a:gd name="connsiteY38" fmla="*/ 7060 h 9462"/>
                <a:gd name="connsiteX39" fmla="*/ 1751 w 10000"/>
                <a:gd name="connsiteY39" fmla="*/ 6774 h 9462"/>
                <a:gd name="connsiteX40" fmla="*/ 2191 w 10000"/>
                <a:gd name="connsiteY40" fmla="*/ 6022 h 9462"/>
                <a:gd name="connsiteX41" fmla="*/ 2226 w 10000"/>
                <a:gd name="connsiteY41" fmla="*/ 6022 h 9462"/>
                <a:gd name="connsiteX42" fmla="*/ 2555 w 10000"/>
                <a:gd name="connsiteY42" fmla="*/ 5734 h 9462"/>
                <a:gd name="connsiteX43" fmla="*/ 3139 w 10000"/>
                <a:gd name="connsiteY43" fmla="*/ 5663 h 9462"/>
                <a:gd name="connsiteX44" fmla="*/ 3686 w 10000"/>
                <a:gd name="connsiteY44" fmla="*/ 5160 h 9462"/>
                <a:gd name="connsiteX45" fmla="*/ 4015 w 10000"/>
                <a:gd name="connsiteY45" fmla="*/ 4945 h 9462"/>
                <a:gd name="connsiteX46" fmla="*/ 4562 w 10000"/>
                <a:gd name="connsiteY46" fmla="*/ 4336 h 9462"/>
                <a:gd name="connsiteX47" fmla="*/ 4416 w 10000"/>
                <a:gd name="connsiteY47" fmla="*/ 3405 h 9462"/>
                <a:gd name="connsiteX48" fmla="*/ 4672 w 10000"/>
                <a:gd name="connsiteY48" fmla="*/ 2760 h 9462"/>
                <a:gd name="connsiteX49" fmla="*/ 4780 w 10000"/>
                <a:gd name="connsiteY49" fmla="*/ 2365 h 9462"/>
                <a:gd name="connsiteX50" fmla="*/ 5220 w 10000"/>
                <a:gd name="connsiteY50" fmla="*/ 1864 h 9462"/>
                <a:gd name="connsiteX51" fmla="*/ 5840 w 10000"/>
                <a:gd name="connsiteY51" fmla="*/ 1541 h 9462"/>
                <a:gd name="connsiteX52" fmla="*/ 6315 w 10000"/>
                <a:gd name="connsiteY52" fmla="*/ 1219 h 9462"/>
                <a:gd name="connsiteX53" fmla="*/ 6752 w 10000"/>
                <a:gd name="connsiteY53" fmla="*/ 467 h 9462"/>
                <a:gd name="connsiteX54" fmla="*/ 6971 w 10000"/>
                <a:gd name="connsiteY54" fmla="*/ 0 h 9462"/>
                <a:gd name="connsiteX55" fmla="*/ 7445 w 10000"/>
                <a:gd name="connsiteY55" fmla="*/ 0 h 9462"/>
                <a:gd name="connsiteX0" fmla="*/ 7189 w 9744"/>
                <a:gd name="connsiteY0" fmla="*/ 0 h 9539"/>
                <a:gd name="connsiteX1" fmla="*/ 7554 w 9744"/>
                <a:gd name="connsiteY1" fmla="*/ 340 h 9539"/>
                <a:gd name="connsiteX2" fmla="*/ 8175 w 9744"/>
                <a:gd name="connsiteY2" fmla="*/ 265 h 9539"/>
                <a:gd name="connsiteX3" fmla="*/ 8795 w 9744"/>
                <a:gd name="connsiteY3" fmla="*/ 454 h 9539"/>
                <a:gd name="connsiteX4" fmla="*/ 9087 w 9744"/>
                <a:gd name="connsiteY4" fmla="*/ 454 h 9539"/>
                <a:gd name="connsiteX5" fmla="*/ 9307 w 9744"/>
                <a:gd name="connsiteY5" fmla="*/ 947 h 9539"/>
                <a:gd name="connsiteX6" fmla="*/ 9343 w 9744"/>
                <a:gd name="connsiteY6" fmla="*/ 1438 h 9539"/>
                <a:gd name="connsiteX7" fmla="*/ 9561 w 9744"/>
                <a:gd name="connsiteY7" fmla="*/ 2272 h 9539"/>
                <a:gd name="connsiteX8" fmla="*/ 9744 w 9744"/>
                <a:gd name="connsiteY8" fmla="*/ 2424 h 9539"/>
                <a:gd name="connsiteX9" fmla="*/ 9634 w 9744"/>
                <a:gd name="connsiteY9" fmla="*/ 2728 h 9539"/>
                <a:gd name="connsiteX10" fmla="*/ 8795 w 9744"/>
                <a:gd name="connsiteY10" fmla="*/ 2879 h 9539"/>
                <a:gd name="connsiteX11" fmla="*/ 8503 w 9744"/>
                <a:gd name="connsiteY11" fmla="*/ 3181 h 9539"/>
                <a:gd name="connsiteX12" fmla="*/ 8101 w 9744"/>
                <a:gd name="connsiteY12" fmla="*/ 3219 h 9539"/>
                <a:gd name="connsiteX13" fmla="*/ 8101 w 9744"/>
                <a:gd name="connsiteY13" fmla="*/ 3826 h 9539"/>
                <a:gd name="connsiteX14" fmla="*/ 7335 w 9744"/>
                <a:gd name="connsiteY14" fmla="*/ 4129 h 9539"/>
                <a:gd name="connsiteX15" fmla="*/ 7079 w 9744"/>
                <a:gd name="connsiteY15" fmla="*/ 4508 h 9539"/>
                <a:gd name="connsiteX16" fmla="*/ 6569 w 9744"/>
                <a:gd name="connsiteY16" fmla="*/ 4736 h 9539"/>
                <a:gd name="connsiteX17" fmla="*/ 5911 w 9744"/>
                <a:gd name="connsiteY17" fmla="*/ 4849 h 9539"/>
                <a:gd name="connsiteX18" fmla="*/ 4854 w 9744"/>
                <a:gd name="connsiteY18" fmla="*/ 5416 h 9539"/>
                <a:gd name="connsiteX19" fmla="*/ 4854 w 9744"/>
                <a:gd name="connsiteY19" fmla="*/ 6364 h 9539"/>
                <a:gd name="connsiteX20" fmla="*/ 4743 w 9744"/>
                <a:gd name="connsiteY20" fmla="*/ 6364 h 9539"/>
                <a:gd name="connsiteX21" fmla="*/ 4743 w 9744"/>
                <a:gd name="connsiteY21" fmla="*/ 6364 h 9539"/>
                <a:gd name="connsiteX22" fmla="*/ 4743 w 9744"/>
                <a:gd name="connsiteY22" fmla="*/ 6780 h 9539"/>
                <a:gd name="connsiteX23" fmla="*/ 4343 w 9744"/>
                <a:gd name="connsiteY23" fmla="*/ 6818 h 9539"/>
                <a:gd name="connsiteX24" fmla="*/ 4124 w 9744"/>
                <a:gd name="connsiteY24" fmla="*/ 6970 h 9539"/>
                <a:gd name="connsiteX25" fmla="*/ 3831 w 9744"/>
                <a:gd name="connsiteY25" fmla="*/ 6970 h 9539"/>
                <a:gd name="connsiteX26" fmla="*/ 3612 w 9744"/>
                <a:gd name="connsiteY26" fmla="*/ 6894 h 9539"/>
                <a:gd name="connsiteX27" fmla="*/ 3066 w 9744"/>
                <a:gd name="connsiteY27" fmla="*/ 6970 h 9539"/>
                <a:gd name="connsiteX28" fmla="*/ 2847 w 9744"/>
                <a:gd name="connsiteY28" fmla="*/ 7576 h 9539"/>
                <a:gd name="connsiteX29" fmla="*/ 2628 w 9744"/>
                <a:gd name="connsiteY29" fmla="*/ 7652 h 9539"/>
                <a:gd name="connsiteX30" fmla="*/ 2299 w 9744"/>
                <a:gd name="connsiteY30" fmla="*/ 8637 h 9539"/>
                <a:gd name="connsiteX31" fmla="*/ 1387 w 9744"/>
                <a:gd name="connsiteY31" fmla="*/ 9471 h 9539"/>
                <a:gd name="connsiteX32" fmla="*/ 0 w 9744"/>
                <a:gd name="connsiteY32" fmla="*/ 9431 h 9539"/>
                <a:gd name="connsiteX33" fmla="*/ 365 w 9744"/>
                <a:gd name="connsiteY33" fmla="*/ 8939 h 9539"/>
                <a:gd name="connsiteX34" fmla="*/ 620 w 9744"/>
                <a:gd name="connsiteY34" fmla="*/ 8826 h 9539"/>
                <a:gd name="connsiteX35" fmla="*/ 802 w 9744"/>
                <a:gd name="connsiteY35" fmla="*/ 8371 h 9539"/>
                <a:gd name="connsiteX36" fmla="*/ 802 w 9744"/>
                <a:gd name="connsiteY36" fmla="*/ 7955 h 9539"/>
                <a:gd name="connsiteX37" fmla="*/ 1058 w 9744"/>
                <a:gd name="connsiteY37" fmla="*/ 7461 h 9539"/>
                <a:gd name="connsiteX38" fmla="*/ 1495 w 9744"/>
                <a:gd name="connsiteY38" fmla="*/ 7159 h 9539"/>
                <a:gd name="connsiteX39" fmla="*/ 1935 w 9744"/>
                <a:gd name="connsiteY39" fmla="*/ 6364 h 9539"/>
                <a:gd name="connsiteX40" fmla="*/ 1970 w 9744"/>
                <a:gd name="connsiteY40" fmla="*/ 6364 h 9539"/>
                <a:gd name="connsiteX41" fmla="*/ 2299 w 9744"/>
                <a:gd name="connsiteY41" fmla="*/ 6060 h 9539"/>
                <a:gd name="connsiteX42" fmla="*/ 2883 w 9744"/>
                <a:gd name="connsiteY42" fmla="*/ 5985 h 9539"/>
                <a:gd name="connsiteX43" fmla="*/ 3430 w 9744"/>
                <a:gd name="connsiteY43" fmla="*/ 5453 h 9539"/>
                <a:gd name="connsiteX44" fmla="*/ 3759 w 9744"/>
                <a:gd name="connsiteY44" fmla="*/ 5226 h 9539"/>
                <a:gd name="connsiteX45" fmla="*/ 4306 w 9744"/>
                <a:gd name="connsiteY45" fmla="*/ 4583 h 9539"/>
                <a:gd name="connsiteX46" fmla="*/ 4160 w 9744"/>
                <a:gd name="connsiteY46" fmla="*/ 3599 h 9539"/>
                <a:gd name="connsiteX47" fmla="*/ 4416 w 9744"/>
                <a:gd name="connsiteY47" fmla="*/ 2917 h 9539"/>
                <a:gd name="connsiteX48" fmla="*/ 4524 w 9744"/>
                <a:gd name="connsiteY48" fmla="*/ 2499 h 9539"/>
                <a:gd name="connsiteX49" fmla="*/ 4964 w 9744"/>
                <a:gd name="connsiteY49" fmla="*/ 1970 h 9539"/>
                <a:gd name="connsiteX50" fmla="*/ 5584 w 9744"/>
                <a:gd name="connsiteY50" fmla="*/ 1629 h 9539"/>
                <a:gd name="connsiteX51" fmla="*/ 6059 w 9744"/>
                <a:gd name="connsiteY51" fmla="*/ 1288 h 9539"/>
                <a:gd name="connsiteX52" fmla="*/ 6496 w 9744"/>
                <a:gd name="connsiteY52" fmla="*/ 494 h 9539"/>
                <a:gd name="connsiteX53" fmla="*/ 6715 w 9744"/>
                <a:gd name="connsiteY53" fmla="*/ 0 h 9539"/>
                <a:gd name="connsiteX54" fmla="*/ 7189 w 9744"/>
                <a:gd name="connsiteY54" fmla="*/ 0 h 9539"/>
                <a:gd name="connsiteX0" fmla="*/ 7003 w 9625"/>
                <a:gd name="connsiteY0" fmla="*/ 0 h 9932"/>
                <a:gd name="connsiteX1" fmla="*/ 7377 w 9625"/>
                <a:gd name="connsiteY1" fmla="*/ 356 h 9932"/>
                <a:gd name="connsiteX2" fmla="*/ 8015 w 9625"/>
                <a:gd name="connsiteY2" fmla="*/ 278 h 9932"/>
                <a:gd name="connsiteX3" fmla="*/ 8651 w 9625"/>
                <a:gd name="connsiteY3" fmla="*/ 476 h 9932"/>
                <a:gd name="connsiteX4" fmla="*/ 8951 w 9625"/>
                <a:gd name="connsiteY4" fmla="*/ 476 h 9932"/>
                <a:gd name="connsiteX5" fmla="*/ 9177 w 9625"/>
                <a:gd name="connsiteY5" fmla="*/ 993 h 9932"/>
                <a:gd name="connsiteX6" fmla="*/ 9213 w 9625"/>
                <a:gd name="connsiteY6" fmla="*/ 1507 h 9932"/>
                <a:gd name="connsiteX7" fmla="*/ 9437 w 9625"/>
                <a:gd name="connsiteY7" fmla="*/ 2382 h 9932"/>
                <a:gd name="connsiteX8" fmla="*/ 9625 w 9625"/>
                <a:gd name="connsiteY8" fmla="*/ 2541 h 9932"/>
                <a:gd name="connsiteX9" fmla="*/ 9512 w 9625"/>
                <a:gd name="connsiteY9" fmla="*/ 2860 h 9932"/>
                <a:gd name="connsiteX10" fmla="*/ 8651 w 9625"/>
                <a:gd name="connsiteY10" fmla="*/ 3018 h 9932"/>
                <a:gd name="connsiteX11" fmla="*/ 8351 w 9625"/>
                <a:gd name="connsiteY11" fmla="*/ 3335 h 9932"/>
                <a:gd name="connsiteX12" fmla="*/ 7939 w 9625"/>
                <a:gd name="connsiteY12" fmla="*/ 3375 h 9932"/>
                <a:gd name="connsiteX13" fmla="*/ 7939 w 9625"/>
                <a:gd name="connsiteY13" fmla="*/ 4011 h 9932"/>
                <a:gd name="connsiteX14" fmla="*/ 7153 w 9625"/>
                <a:gd name="connsiteY14" fmla="*/ 4329 h 9932"/>
                <a:gd name="connsiteX15" fmla="*/ 6890 w 9625"/>
                <a:gd name="connsiteY15" fmla="*/ 4726 h 9932"/>
                <a:gd name="connsiteX16" fmla="*/ 6367 w 9625"/>
                <a:gd name="connsiteY16" fmla="*/ 4965 h 9932"/>
                <a:gd name="connsiteX17" fmla="*/ 5691 w 9625"/>
                <a:gd name="connsiteY17" fmla="*/ 5083 h 9932"/>
                <a:gd name="connsiteX18" fmla="*/ 4607 w 9625"/>
                <a:gd name="connsiteY18" fmla="*/ 5678 h 9932"/>
                <a:gd name="connsiteX19" fmla="*/ 4607 w 9625"/>
                <a:gd name="connsiteY19" fmla="*/ 6672 h 9932"/>
                <a:gd name="connsiteX20" fmla="*/ 4493 w 9625"/>
                <a:gd name="connsiteY20" fmla="*/ 6672 h 9932"/>
                <a:gd name="connsiteX21" fmla="*/ 4493 w 9625"/>
                <a:gd name="connsiteY21" fmla="*/ 6672 h 9932"/>
                <a:gd name="connsiteX22" fmla="*/ 4493 w 9625"/>
                <a:gd name="connsiteY22" fmla="*/ 7108 h 9932"/>
                <a:gd name="connsiteX23" fmla="*/ 4082 w 9625"/>
                <a:gd name="connsiteY23" fmla="*/ 7147 h 9932"/>
                <a:gd name="connsiteX24" fmla="*/ 3857 w 9625"/>
                <a:gd name="connsiteY24" fmla="*/ 7307 h 9932"/>
                <a:gd name="connsiteX25" fmla="*/ 3557 w 9625"/>
                <a:gd name="connsiteY25" fmla="*/ 7307 h 9932"/>
                <a:gd name="connsiteX26" fmla="*/ 3332 w 9625"/>
                <a:gd name="connsiteY26" fmla="*/ 7227 h 9932"/>
                <a:gd name="connsiteX27" fmla="*/ 2772 w 9625"/>
                <a:gd name="connsiteY27" fmla="*/ 7307 h 9932"/>
                <a:gd name="connsiteX28" fmla="*/ 2547 w 9625"/>
                <a:gd name="connsiteY28" fmla="*/ 7942 h 9932"/>
                <a:gd name="connsiteX29" fmla="*/ 2322 w 9625"/>
                <a:gd name="connsiteY29" fmla="*/ 8022 h 9932"/>
                <a:gd name="connsiteX30" fmla="*/ 1984 w 9625"/>
                <a:gd name="connsiteY30" fmla="*/ 9054 h 9932"/>
                <a:gd name="connsiteX31" fmla="*/ 1048 w 9625"/>
                <a:gd name="connsiteY31" fmla="*/ 9929 h 9932"/>
                <a:gd name="connsiteX32" fmla="*/ 0 w 9625"/>
                <a:gd name="connsiteY32" fmla="*/ 9371 h 9932"/>
                <a:gd name="connsiteX33" fmla="*/ 261 w 9625"/>
                <a:gd name="connsiteY33" fmla="*/ 9253 h 9932"/>
                <a:gd name="connsiteX34" fmla="*/ 448 w 9625"/>
                <a:gd name="connsiteY34" fmla="*/ 8776 h 9932"/>
                <a:gd name="connsiteX35" fmla="*/ 448 w 9625"/>
                <a:gd name="connsiteY35" fmla="*/ 8339 h 9932"/>
                <a:gd name="connsiteX36" fmla="*/ 711 w 9625"/>
                <a:gd name="connsiteY36" fmla="*/ 7822 h 9932"/>
                <a:gd name="connsiteX37" fmla="*/ 1159 w 9625"/>
                <a:gd name="connsiteY37" fmla="*/ 7505 h 9932"/>
                <a:gd name="connsiteX38" fmla="*/ 1611 w 9625"/>
                <a:gd name="connsiteY38" fmla="*/ 6672 h 9932"/>
                <a:gd name="connsiteX39" fmla="*/ 1647 w 9625"/>
                <a:gd name="connsiteY39" fmla="*/ 6672 h 9932"/>
                <a:gd name="connsiteX40" fmla="*/ 1984 w 9625"/>
                <a:gd name="connsiteY40" fmla="*/ 6353 h 9932"/>
                <a:gd name="connsiteX41" fmla="*/ 2584 w 9625"/>
                <a:gd name="connsiteY41" fmla="*/ 6274 h 9932"/>
                <a:gd name="connsiteX42" fmla="*/ 3145 w 9625"/>
                <a:gd name="connsiteY42" fmla="*/ 5717 h 9932"/>
                <a:gd name="connsiteX43" fmla="*/ 3483 w 9625"/>
                <a:gd name="connsiteY43" fmla="*/ 5479 h 9932"/>
                <a:gd name="connsiteX44" fmla="*/ 4044 w 9625"/>
                <a:gd name="connsiteY44" fmla="*/ 4804 h 9932"/>
                <a:gd name="connsiteX45" fmla="*/ 3894 w 9625"/>
                <a:gd name="connsiteY45" fmla="*/ 3773 h 9932"/>
                <a:gd name="connsiteX46" fmla="*/ 4157 w 9625"/>
                <a:gd name="connsiteY46" fmla="*/ 3058 h 9932"/>
                <a:gd name="connsiteX47" fmla="*/ 4268 w 9625"/>
                <a:gd name="connsiteY47" fmla="*/ 2620 h 9932"/>
                <a:gd name="connsiteX48" fmla="*/ 4719 w 9625"/>
                <a:gd name="connsiteY48" fmla="*/ 2065 h 9932"/>
                <a:gd name="connsiteX49" fmla="*/ 5356 w 9625"/>
                <a:gd name="connsiteY49" fmla="*/ 1708 h 9932"/>
                <a:gd name="connsiteX50" fmla="*/ 5843 w 9625"/>
                <a:gd name="connsiteY50" fmla="*/ 1350 h 9932"/>
                <a:gd name="connsiteX51" fmla="*/ 6292 w 9625"/>
                <a:gd name="connsiteY51" fmla="*/ 518 h 9932"/>
                <a:gd name="connsiteX52" fmla="*/ 6516 w 9625"/>
                <a:gd name="connsiteY52" fmla="*/ 0 h 9932"/>
                <a:gd name="connsiteX53" fmla="*/ 7003 w 9625"/>
                <a:gd name="connsiteY53" fmla="*/ 0 h 9932"/>
                <a:gd name="connsiteX0" fmla="*/ 7276 w 10000"/>
                <a:gd name="connsiteY0" fmla="*/ 0 h 9435"/>
                <a:gd name="connsiteX1" fmla="*/ 7664 w 10000"/>
                <a:gd name="connsiteY1" fmla="*/ 358 h 9435"/>
                <a:gd name="connsiteX2" fmla="*/ 8327 w 10000"/>
                <a:gd name="connsiteY2" fmla="*/ 280 h 9435"/>
                <a:gd name="connsiteX3" fmla="*/ 8988 w 10000"/>
                <a:gd name="connsiteY3" fmla="*/ 479 h 9435"/>
                <a:gd name="connsiteX4" fmla="*/ 9300 w 10000"/>
                <a:gd name="connsiteY4" fmla="*/ 479 h 9435"/>
                <a:gd name="connsiteX5" fmla="*/ 9535 w 10000"/>
                <a:gd name="connsiteY5" fmla="*/ 1000 h 9435"/>
                <a:gd name="connsiteX6" fmla="*/ 9572 w 10000"/>
                <a:gd name="connsiteY6" fmla="*/ 1517 h 9435"/>
                <a:gd name="connsiteX7" fmla="*/ 9805 w 10000"/>
                <a:gd name="connsiteY7" fmla="*/ 2398 h 9435"/>
                <a:gd name="connsiteX8" fmla="*/ 10000 w 10000"/>
                <a:gd name="connsiteY8" fmla="*/ 2558 h 9435"/>
                <a:gd name="connsiteX9" fmla="*/ 9883 w 10000"/>
                <a:gd name="connsiteY9" fmla="*/ 2880 h 9435"/>
                <a:gd name="connsiteX10" fmla="*/ 8988 w 10000"/>
                <a:gd name="connsiteY10" fmla="*/ 3039 h 9435"/>
                <a:gd name="connsiteX11" fmla="*/ 8676 w 10000"/>
                <a:gd name="connsiteY11" fmla="*/ 3358 h 9435"/>
                <a:gd name="connsiteX12" fmla="*/ 8248 w 10000"/>
                <a:gd name="connsiteY12" fmla="*/ 3398 h 9435"/>
                <a:gd name="connsiteX13" fmla="*/ 8248 w 10000"/>
                <a:gd name="connsiteY13" fmla="*/ 4038 h 9435"/>
                <a:gd name="connsiteX14" fmla="*/ 7432 w 10000"/>
                <a:gd name="connsiteY14" fmla="*/ 4359 h 9435"/>
                <a:gd name="connsiteX15" fmla="*/ 7158 w 10000"/>
                <a:gd name="connsiteY15" fmla="*/ 4758 h 9435"/>
                <a:gd name="connsiteX16" fmla="*/ 6615 w 10000"/>
                <a:gd name="connsiteY16" fmla="*/ 4999 h 9435"/>
                <a:gd name="connsiteX17" fmla="*/ 5913 w 10000"/>
                <a:gd name="connsiteY17" fmla="*/ 5118 h 9435"/>
                <a:gd name="connsiteX18" fmla="*/ 4786 w 10000"/>
                <a:gd name="connsiteY18" fmla="*/ 5717 h 9435"/>
                <a:gd name="connsiteX19" fmla="*/ 4786 w 10000"/>
                <a:gd name="connsiteY19" fmla="*/ 6718 h 9435"/>
                <a:gd name="connsiteX20" fmla="*/ 4668 w 10000"/>
                <a:gd name="connsiteY20" fmla="*/ 6718 h 9435"/>
                <a:gd name="connsiteX21" fmla="*/ 4668 w 10000"/>
                <a:gd name="connsiteY21" fmla="*/ 6718 h 9435"/>
                <a:gd name="connsiteX22" fmla="*/ 4668 w 10000"/>
                <a:gd name="connsiteY22" fmla="*/ 7157 h 9435"/>
                <a:gd name="connsiteX23" fmla="*/ 4241 w 10000"/>
                <a:gd name="connsiteY23" fmla="*/ 7196 h 9435"/>
                <a:gd name="connsiteX24" fmla="*/ 4007 w 10000"/>
                <a:gd name="connsiteY24" fmla="*/ 7357 h 9435"/>
                <a:gd name="connsiteX25" fmla="*/ 3696 w 10000"/>
                <a:gd name="connsiteY25" fmla="*/ 7357 h 9435"/>
                <a:gd name="connsiteX26" fmla="*/ 3462 w 10000"/>
                <a:gd name="connsiteY26" fmla="*/ 7276 h 9435"/>
                <a:gd name="connsiteX27" fmla="*/ 2880 w 10000"/>
                <a:gd name="connsiteY27" fmla="*/ 7357 h 9435"/>
                <a:gd name="connsiteX28" fmla="*/ 2646 w 10000"/>
                <a:gd name="connsiteY28" fmla="*/ 7996 h 9435"/>
                <a:gd name="connsiteX29" fmla="*/ 2412 w 10000"/>
                <a:gd name="connsiteY29" fmla="*/ 8077 h 9435"/>
                <a:gd name="connsiteX30" fmla="*/ 2061 w 10000"/>
                <a:gd name="connsiteY30" fmla="*/ 9116 h 9435"/>
                <a:gd name="connsiteX31" fmla="*/ 0 w 10000"/>
                <a:gd name="connsiteY31" fmla="*/ 9435 h 9435"/>
                <a:gd name="connsiteX32" fmla="*/ 271 w 10000"/>
                <a:gd name="connsiteY32" fmla="*/ 9316 h 9435"/>
                <a:gd name="connsiteX33" fmla="*/ 465 w 10000"/>
                <a:gd name="connsiteY33" fmla="*/ 8836 h 9435"/>
                <a:gd name="connsiteX34" fmla="*/ 465 w 10000"/>
                <a:gd name="connsiteY34" fmla="*/ 8396 h 9435"/>
                <a:gd name="connsiteX35" fmla="*/ 739 w 10000"/>
                <a:gd name="connsiteY35" fmla="*/ 7876 h 9435"/>
                <a:gd name="connsiteX36" fmla="*/ 1204 w 10000"/>
                <a:gd name="connsiteY36" fmla="*/ 7556 h 9435"/>
                <a:gd name="connsiteX37" fmla="*/ 1674 w 10000"/>
                <a:gd name="connsiteY37" fmla="*/ 6718 h 9435"/>
                <a:gd name="connsiteX38" fmla="*/ 1711 w 10000"/>
                <a:gd name="connsiteY38" fmla="*/ 6718 h 9435"/>
                <a:gd name="connsiteX39" fmla="*/ 2061 w 10000"/>
                <a:gd name="connsiteY39" fmla="*/ 6396 h 9435"/>
                <a:gd name="connsiteX40" fmla="*/ 2685 w 10000"/>
                <a:gd name="connsiteY40" fmla="*/ 6317 h 9435"/>
                <a:gd name="connsiteX41" fmla="*/ 3268 w 10000"/>
                <a:gd name="connsiteY41" fmla="*/ 5756 h 9435"/>
                <a:gd name="connsiteX42" fmla="*/ 3619 w 10000"/>
                <a:gd name="connsiteY42" fmla="*/ 5517 h 9435"/>
                <a:gd name="connsiteX43" fmla="*/ 4202 w 10000"/>
                <a:gd name="connsiteY43" fmla="*/ 4837 h 9435"/>
                <a:gd name="connsiteX44" fmla="*/ 4046 w 10000"/>
                <a:gd name="connsiteY44" fmla="*/ 3799 h 9435"/>
                <a:gd name="connsiteX45" fmla="*/ 4319 w 10000"/>
                <a:gd name="connsiteY45" fmla="*/ 3079 h 9435"/>
                <a:gd name="connsiteX46" fmla="*/ 4434 w 10000"/>
                <a:gd name="connsiteY46" fmla="*/ 2638 h 9435"/>
                <a:gd name="connsiteX47" fmla="*/ 4903 w 10000"/>
                <a:gd name="connsiteY47" fmla="*/ 2079 h 9435"/>
                <a:gd name="connsiteX48" fmla="*/ 5565 w 10000"/>
                <a:gd name="connsiteY48" fmla="*/ 1720 h 9435"/>
                <a:gd name="connsiteX49" fmla="*/ 6071 w 10000"/>
                <a:gd name="connsiteY49" fmla="*/ 1359 h 9435"/>
                <a:gd name="connsiteX50" fmla="*/ 6537 w 10000"/>
                <a:gd name="connsiteY50" fmla="*/ 522 h 9435"/>
                <a:gd name="connsiteX51" fmla="*/ 6770 w 10000"/>
                <a:gd name="connsiteY51" fmla="*/ 0 h 9435"/>
                <a:gd name="connsiteX52" fmla="*/ 7276 w 10000"/>
                <a:gd name="connsiteY52" fmla="*/ 0 h 9435"/>
                <a:gd name="connsiteX0" fmla="*/ 7276 w 10000"/>
                <a:gd name="connsiteY0" fmla="*/ 0 h 10000"/>
                <a:gd name="connsiteX1" fmla="*/ 7664 w 10000"/>
                <a:gd name="connsiteY1" fmla="*/ 379 h 10000"/>
                <a:gd name="connsiteX2" fmla="*/ 8327 w 10000"/>
                <a:gd name="connsiteY2" fmla="*/ 297 h 10000"/>
                <a:gd name="connsiteX3" fmla="*/ 8988 w 10000"/>
                <a:gd name="connsiteY3" fmla="*/ 508 h 10000"/>
                <a:gd name="connsiteX4" fmla="*/ 9300 w 10000"/>
                <a:gd name="connsiteY4" fmla="*/ 508 h 10000"/>
                <a:gd name="connsiteX5" fmla="*/ 9535 w 10000"/>
                <a:gd name="connsiteY5" fmla="*/ 1060 h 10000"/>
                <a:gd name="connsiteX6" fmla="*/ 9572 w 10000"/>
                <a:gd name="connsiteY6" fmla="*/ 1608 h 10000"/>
                <a:gd name="connsiteX7" fmla="*/ 9805 w 10000"/>
                <a:gd name="connsiteY7" fmla="*/ 2542 h 10000"/>
                <a:gd name="connsiteX8" fmla="*/ 10000 w 10000"/>
                <a:gd name="connsiteY8" fmla="*/ 2711 h 10000"/>
                <a:gd name="connsiteX9" fmla="*/ 9883 w 10000"/>
                <a:gd name="connsiteY9" fmla="*/ 3052 h 10000"/>
                <a:gd name="connsiteX10" fmla="*/ 8988 w 10000"/>
                <a:gd name="connsiteY10" fmla="*/ 3221 h 10000"/>
                <a:gd name="connsiteX11" fmla="*/ 8676 w 10000"/>
                <a:gd name="connsiteY11" fmla="*/ 3559 h 10000"/>
                <a:gd name="connsiteX12" fmla="*/ 8248 w 10000"/>
                <a:gd name="connsiteY12" fmla="*/ 3601 h 10000"/>
                <a:gd name="connsiteX13" fmla="*/ 8248 w 10000"/>
                <a:gd name="connsiteY13" fmla="*/ 4280 h 10000"/>
                <a:gd name="connsiteX14" fmla="*/ 7432 w 10000"/>
                <a:gd name="connsiteY14" fmla="*/ 4620 h 10000"/>
                <a:gd name="connsiteX15" fmla="*/ 7158 w 10000"/>
                <a:gd name="connsiteY15" fmla="*/ 5043 h 10000"/>
                <a:gd name="connsiteX16" fmla="*/ 6615 w 10000"/>
                <a:gd name="connsiteY16" fmla="*/ 5298 h 10000"/>
                <a:gd name="connsiteX17" fmla="*/ 5913 w 10000"/>
                <a:gd name="connsiteY17" fmla="*/ 5424 h 10000"/>
                <a:gd name="connsiteX18" fmla="*/ 4786 w 10000"/>
                <a:gd name="connsiteY18" fmla="*/ 6059 h 10000"/>
                <a:gd name="connsiteX19" fmla="*/ 4786 w 10000"/>
                <a:gd name="connsiteY19" fmla="*/ 7120 h 10000"/>
                <a:gd name="connsiteX20" fmla="*/ 4668 w 10000"/>
                <a:gd name="connsiteY20" fmla="*/ 7120 h 10000"/>
                <a:gd name="connsiteX21" fmla="*/ 4668 w 10000"/>
                <a:gd name="connsiteY21" fmla="*/ 7120 h 10000"/>
                <a:gd name="connsiteX22" fmla="*/ 4668 w 10000"/>
                <a:gd name="connsiteY22" fmla="*/ 7586 h 10000"/>
                <a:gd name="connsiteX23" fmla="*/ 4241 w 10000"/>
                <a:gd name="connsiteY23" fmla="*/ 7627 h 10000"/>
                <a:gd name="connsiteX24" fmla="*/ 4007 w 10000"/>
                <a:gd name="connsiteY24" fmla="*/ 7798 h 10000"/>
                <a:gd name="connsiteX25" fmla="*/ 3696 w 10000"/>
                <a:gd name="connsiteY25" fmla="*/ 7798 h 10000"/>
                <a:gd name="connsiteX26" fmla="*/ 3462 w 10000"/>
                <a:gd name="connsiteY26" fmla="*/ 7712 h 10000"/>
                <a:gd name="connsiteX27" fmla="*/ 2880 w 10000"/>
                <a:gd name="connsiteY27" fmla="*/ 7798 h 10000"/>
                <a:gd name="connsiteX28" fmla="*/ 2646 w 10000"/>
                <a:gd name="connsiteY28" fmla="*/ 8475 h 10000"/>
                <a:gd name="connsiteX29" fmla="*/ 2412 w 10000"/>
                <a:gd name="connsiteY29" fmla="*/ 8561 h 10000"/>
                <a:gd name="connsiteX30" fmla="*/ 2061 w 10000"/>
                <a:gd name="connsiteY30" fmla="*/ 9662 h 10000"/>
                <a:gd name="connsiteX31" fmla="*/ 0 w 10000"/>
                <a:gd name="connsiteY31" fmla="*/ 10000 h 10000"/>
                <a:gd name="connsiteX32" fmla="*/ 465 w 10000"/>
                <a:gd name="connsiteY32" fmla="*/ 9365 h 10000"/>
                <a:gd name="connsiteX33" fmla="*/ 465 w 10000"/>
                <a:gd name="connsiteY33" fmla="*/ 8899 h 10000"/>
                <a:gd name="connsiteX34" fmla="*/ 739 w 10000"/>
                <a:gd name="connsiteY34" fmla="*/ 8348 h 10000"/>
                <a:gd name="connsiteX35" fmla="*/ 1204 w 10000"/>
                <a:gd name="connsiteY35" fmla="*/ 8008 h 10000"/>
                <a:gd name="connsiteX36" fmla="*/ 1674 w 10000"/>
                <a:gd name="connsiteY36" fmla="*/ 7120 h 10000"/>
                <a:gd name="connsiteX37" fmla="*/ 1711 w 10000"/>
                <a:gd name="connsiteY37" fmla="*/ 7120 h 10000"/>
                <a:gd name="connsiteX38" fmla="*/ 2061 w 10000"/>
                <a:gd name="connsiteY38" fmla="*/ 6779 h 10000"/>
                <a:gd name="connsiteX39" fmla="*/ 2685 w 10000"/>
                <a:gd name="connsiteY39" fmla="*/ 6695 h 10000"/>
                <a:gd name="connsiteX40" fmla="*/ 3268 w 10000"/>
                <a:gd name="connsiteY40" fmla="*/ 6101 h 10000"/>
                <a:gd name="connsiteX41" fmla="*/ 3619 w 10000"/>
                <a:gd name="connsiteY41" fmla="*/ 5847 h 10000"/>
                <a:gd name="connsiteX42" fmla="*/ 4202 w 10000"/>
                <a:gd name="connsiteY42" fmla="*/ 5127 h 10000"/>
                <a:gd name="connsiteX43" fmla="*/ 4046 w 10000"/>
                <a:gd name="connsiteY43" fmla="*/ 4026 h 10000"/>
                <a:gd name="connsiteX44" fmla="*/ 4319 w 10000"/>
                <a:gd name="connsiteY44" fmla="*/ 3263 h 10000"/>
                <a:gd name="connsiteX45" fmla="*/ 4434 w 10000"/>
                <a:gd name="connsiteY45" fmla="*/ 2796 h 10000"/>
                <a:gd name="connsiteX46" fmla="*/ 4903 w 10000"/>
                <a:gd name="connsiteY46" fmla="*/ 2203 h 10000"/>
                <a:gd name="connsiteX47" fmla="*/ 5565 w 10000"/>
                <a:gd name="connsiteY47" fmla="*/ 1823 h 10000"/>
                <a:gd name="connsiteX48" fmla="*/ 6071 w 10000"/>
                <a:gd name="connsiteY48" fmla="*/ 1440 h 10000"/>
                <a:gd name="connsiteX49" fmla="*/ 6537 w 10000"/>
                <a:gd name="connsiteY49" fmla="*/ 553 h 10000"/>
                <a:gd name="connsiteX50" fmla="*/ 6770 w 10000"/>
                <a:gd name="connsiteY50" fmla="*/ 0 h 10000"/>
                <a:gd name="connsiteX51" fmla="*/ 7276 w 10000"/>
                <a:gd name="connsiteY51" fmla="*/ 0 h 10000"/>
                <a:gd name="connsiteX0" fmla="*/ 6811 w 9535"/>
                <a:gd name="connsiteY0" fmla="*/ 0 h 9662"/>
                <a:gd name="connsiteX1" fmla="*/ 7199 w 9535"/>
                <a:gd name="connsiteY1" fmla="*/ 379 h 9662"/>
                <a:gd name="connsiteX2" fmla="*/ 7862 w 9535"/>
                <a:gd name="connsiteY2" fmla="*/ 297 h 9662"/>
                <a:gd name="connsiteX3" fmla="*/ 8523 w 9535"/>
                <a:gd name="connsiteY3" fmla="*/ 508 h 9662"/>
                <a:gd name="connsiteX4" fmla="*/ 8835 w 9535"/>
                <a:gd name="connsiteY4" fmla="*/ 508 h 9662"/>
                <a:gd name="connsiteX5" fmla="*/ 9070 w 9535"/>
                <a:gd name="connsiteY5" fmla="*/ 1060 h 9662"/>
                <a:gd name="connsiteX6" fmla="*/ 9107 w 9535"/>
                <a:gd name="connsiteY6" fmla="*/ 1608 h 9662"/>
                <a:gd name="connsiteX7" fmla="*/ 9340 w 9535"/>
                <a:gd name="connsiteY7" fmla="*/ 2542 h 9662"/>
                <a:gd name="connsiteX8" fmla="*/ 9535 w 9535"/>
                <a:gd name="connsiteY8" fmla="*/ 2711 h 9662"/>
                <a:gd name="connsiteX9" fmla="*/ 9418 w 9535"/>
                <a:gd name="connsiteY9" fmla="*/ 3052 h 9662"/>
                <a:gd name="connsiteX10" fmla="*/ 8523 w 9535"/>
                <a:gd name="connsiteY10" fmla="*/ 3221 h 9662"/>
                <a:gd name="connsiteX11" fmla="*/ 8211 w 9535"/>
                <a:gd name="connsiteY11" fmla="*/ 3559 h 9662"/>
                <a:gd name="connsiteX12" fmla="*/ 7783 w 9535"/>
                <a:gd name="connsiteY12" fmla="*/ 3601 h 9662"/>
                <a:gd name="connsiteX13" fmla="*/ 7783 w 9535"/>
                <a:gd name="connsiteY13" fmla="*/ 4280 h 9662"/>
                <a:gd name="connsiteX14" fmla="*/ 6967 w 9535"/>
                <a:gd name="connsiteY14" fmla="*/ 4620 h 9662"/>
                <a:gd name="connsiteX15" fmla="*/ 6693 w 9535"/>
                <a:gd name="connsiteY15" fmla="*/ 5043 h 9662"/>
                <a:gd name="connsiteX16" fmla="*/ 6150 w 9535"/>
                <a:gd name="connsiteY16" fmla="*/ 5298 h 9662"/>
                <a:gd name="connsiteX17" fmla="*/ 5448 w 9535"/>
                <a:gd name="connsiteY17" fmla="*/ 5424 h 9662"/>
                <a:gd name="connsiteX18" fmla="*/ 4321 w 9535"/>
                <a:gd name="connsiteY18" fmla="*/ 6059 h 9662"/>
                <a:gd name="connsiteX19" fmla="*/ 4321 w 9535"/>
                <a:gd name="connsiteY19" fmla="*/ 7120 h 9662"/>
                <a:gd name="connsiteX20" fmla="*/ 4203 w 9535"/>
                <a:gd name="connsiteY20" fmla="*/ 7120 h 9662"/>
                <a:gd name="connsiteX21" fmla="*/ 4203 w 9535"/>
                <a:gd name="connsiteY21" fmla="*/ 7120 h 9662"/>
                <a:gd name="connsiteX22" fmla="*/ 4203 w 9535"/>
                <a:gd name="connsiteY22" fmla="*/ 7586 h 9662"/>
                <a:gd name="connsiteX23" fmla="*/ 3776 w 9535"/>
                <a:gd name="connsiteY23" fmla="*/ 7627 h 9662"/>
                <a:gd name="connsiteX24" fmla="*/ 3542 w 9535"/>
                <a:gd name="connsiteY24" fmla="*/ 7798 h 9662"/>
                <a:gd name="connsiteX25" fmla="*/ 3231 w 9535"/>
                <a:gd name="connsiteY25" fmla="*/ 7798 h 9662"/>
                <a:gd name="connsiteX26" fmla="*/ 2997 w 9535"/>
                <a:gd name="connsiteY26" fmla="*/ 7712 h 9662"/>
                <a:gd name="connsiteX27" fmla="*/ 2415 w 9535"/>
                <a:gd name="connsiteY27" fmla="*/ 7798 h 9662"/>
                <a:gd name="connsiteX28" fmla="*/ 2181 w 9535"/>
                <a:gd name="connsiteY28" fmla="*/ 8475 h 9662"/>
                <a:gd name="connsiteX29" fmla="*/ 1947 w 9535"/>
                <a:gd name="connsiteY29" fmla="*/ 8561 h 9662"/>
                <a:gd name="connsiteX30" fmla="*/ 1596 w 9535"/>
                <a:gd name="connsiteY30" fmla="*/ 9662 h 9662"/>
                <a:gd name="connsiteX31" fmla="*/ 0 w 9535"/>
                <a:gd name="connsiteY31" fmla="*/ 9365 h 9662"/>
                <a:gd name="connsiteX32" fmla="*/ 0 w 9535"/>
                <a:gd name="connsiteY32" fmla="*/ 8899 h 9662"/>
                <a:gd name="connsiteX33" fmla="*/ 274 w 9535"/>
                <a:gd name="connsiteY33" fmla="*/ 8348 h 9662"/>
                <a:gd name="connsiteX34" fmla="*/ 739 w 9535"/>
                <a:gd name="connsiteY34" fmla="*/ 8008 h 9662"/>
                <a:gd name="connsiteX35" fmla="*/ 1209 w 9535"/>
                <a:gd name="connsiteY35" fmla="*/ 7120 h 9662"/>
                <a:gd name="connsiteX36" fmla="*/ 1246 w 9535"/>
                <a:gd name="connsiteY36" fmla="*/ 7120 h 9662"/>
                <a:gd name="connsiteX37" fmla="*/ 1596 w 9535"/>
                <a:gd name="connsiteY37" fmla="*/ 6779 h 9662"/>
                <a:gd name="connsiteX38" fmla="*/ 2220 w 9535"/>
                <a:gd name="connsiteY38" fmla="*/ 6695 h 9662"/>
                <a:gd name="connsiteX39" fmla="*/ 2803 w 9535"/>
                <a:gd name="connsiteY39" fmla="*/ 6101 h 9662"/>
                <a:gd name="connsiteX40" fmla="*/ 3154 w 9535"/>
                <a:gd name="connsiteY40" fmla="*/ 5847 h 9662"/>
                <a:gd name="connsiteX41" fmla="*/ 3737 w 9535"/>
                <a:gd name="connsiteY41" fmla="*/ 5127 h 9662"/>
                <a:gd name="connsiteX42" fmla="*/ 3581 w 9535"/>
                <a:gd name="connsiteY42" fmla="*/ 4026 h 9662"/>
                <a:gd name="connsiteX43" fmla="*/ 3854 w 9535"/>
                <a:gd name="connsiteY43" fmla="*/ 3263 h 9662"/>
                <a:gd name="connsiteX44" fmla="*/ 3969 w 9535"/>
                <a:gd name="connsiteY44" fmla="*/ 2796 h 9662"/>
                <a:gd name="connsiteX45" fmla="*/ 4438 w 9535"/>
                <a:gd name="connsiteY45" fmla="*/ 2203 h 9662"/>
                <a:gd name="connsiteX46" fmla="*/ 5100 w 9535"/>
                <a:gd name="connsiteY46" fmla="*/ 1823 h 9662"/>
                <a:gd name="connsiteX47" fmla="*/ 5606 w 9535"/>
                <a:gd name="connsiteY47" fmla="*/ 1440 h 9662"/>
                <a:gd name="connsiteX48" fmla="*/ 6072 w 9535"/>
                <a:gd name="connsiteY48" fmla="*/ 553 h 9662"/>
                <a:gd name="connsiteX49" fmla="*/ 6305 w 9535"/>
                <a:gd name="connsiteY49" fmla="*/ 0 h 9662"/>
                <a:gd name="connsiteX50" fmla="*/ 6811 w 9535"/>
                <a:gd name="connsiteY50" fmla="*/ 0 h 9662"/>
                <a:gd name="connsiteX0" fmla="*/ 7143 w 10000"/>
                <a:gd name="connsiteY0" fmla="*/ 0 h 9693"/>
                <a:gd name="connsiteX1" fmla="*/ 7550 w 10000"/>
                <a:gd name="connsiteY1" fmla="*/ 392 h 9693"/>
                <a:gd name="connsiteX2" fmla="*/ 8245 w 10000"/>
                <a:gd name="connsiteY2" fmla="*/ 307 h 9693"/>
                <a:gd name="connsiteX3" fmla="*/ 8939 w 10000"/>
                <a:gd name="connsiteY3" fmla="*/ 526 h 9693"/>
                <a:gd name="connsiteX4" fmla="*/ 9266 w 10000"/>
                <a:gd name="connsiteY4" fmla="*/ 526 h 9693"/>
                <a:gd name="connsiteX5" fmla="*/ 9512 w 10000"/>
                <a:gd name="connsiteY5" fmla="*/ 1097 h 9693"/>
                <a:gd name="connsiteX6" fmla="*/ 9551 w 10000"/>
                <a:gd name="connsiteY6" fmla="*/ 1664 h 9693"/>
                <a:gd name="connsiteX7" fmla="*/ 9795 w 10000"/>
                <a:gd name="connsiteY7" fmla="*/ 2631 h 9693"/>
                <a:gd name="connsiteX8" fmla="*/ 10000 w 10000"/>
                <a:gd name="connsiteY8" fmla="*/ 2806 h 9693"/>
                <a:gd name="connsiteX9" fmla="*/ 9877 w 10000"/>
                <a:gd name="connsiteY9" fmla="*/ 3159 h 9693"/>
                <a:gd name="connsiteX10" fmla="*/ 8939 w 10000"/>
                <a:gd name="connsiteY10" fmla="*/ 3334 h 9693"/>
                <a:gd name="connsiteX11" fmla="*/ 8611 w 10000"/>
                <a:gd name="connsiteY11" fmla="*/ 3684 h 9693"/>
                <a:gd name="connsiteX12" fmla="*/ 8163 w 10000"/>
                <a:gd name="connsiteY12" fmla="*/ 3727 h 9693"/>
                <a:gd name="connsiteX13" fmla="*/ 8163 w 10000"/>
                <a:gd name="connsiteY13" fmla="*/ 4430 h 9693"/>
                <a:gd name="connsiteX14" fmla="*/ 7307 w 10000"/>
                <a:gd name="connsiteY14" fmla="*/ 4782 h 9693"/>
                <a:gd name="connsiteX15" fmla="*/ 7019 w 10000"/>
                <a:gd name="connsiteY15" fmla="*/ 5219 h 9693"/>
                <a:gd name="connsiteX16" fmla="*/ 6450 w 10000"/>
                <a:gd name="connsiteY16" fmla="*/ 5483 h 9693"/>
                <a:gd name="connsiteX17" fmla="*/ 5714 w 10000"/>
                <a:gd name="connsiteY17" fmla="*/ 5614 h 9693"/>
                <a:gd name="connsiteX18" fmla="*/ 4532 w 10000"/>
                <a:gd name="connsiteY18" fmla="*/ 6271 h 9693"/>
                <a:gd name="connsiteX19" fmla="*/ 4532 w 10000"/>
                <a:gd name="connsiteY19" fmla="*/ 7369 h 9693"/>
                <a:gd name="connsiteX20" fmla="*/ 4408 w 10000"/>
                <a:gd name="connsiteY20" fmla="*/ 7369 h 9693"/>
                <a:gd name="connsiteX21" fmla="*/ 4408 w 10000"/>
                <a:gd name="connsiteY21" fmla="*/ 7369 h 9693"/>
                <a:gd name="connsiteX22" fmla="*/ 4408 w 10000"/>
                <a:gd name="connsiteY22" fmla="*/ 7851 h 9693"/>
                <a:gd name="connsiteX23" fmla="*/ 3960 w 10000"/>
                <a:gd name="connsiteY23" fmla="*/ 7894 h 9693"/>
                <a:gd name="connsiteX24" fmla="*/ 3715 w 10000"/>
                <a:gd name="connsiteY24" fmla="*/ 8071 h 9693"/>
                <a:gd name="connsiteX25" fmla="*/ 3389 w 10000"/>
                <a:gd name="connsiteY25" fmla="*/ 8071 h 9693"/>
                <a:gd name="connsiteX26" fmla="*/ 3143 w 10000"/>
                <a:gd name="connsiteY26" fmla="*/ 7982 h 9693"/>
                <a:gd name="connsiteX27" fmla="*/ 2533 w 10000"/>
                <a:gd name="connsiteY27" fmla="*/ 8071 h 9693"/>
                <a:gd name="connsiteX28" fmla="*/ 2287 w 10000"/>
                <a:gd name="connsiteY28" fmla="*/ 8771 h 9693"/>
                <a:gd name="connsiteX29" fmla="*/ 2042 w 10000"/>
                <a:gd name="connsiteY29" fmla="*/ 8860 h 9693"/>
                <a:gd name="connsiteX30" fmla="*/ 0 w 10000"/>
                <a:gd name="connsiteY30" fmla="*/ 9693 h 9693"/>
                <a:gd name="connsiteX31" fmla="*/ 0 w 10000"/>
                <a:gd name="connsiteY31" fmla="*/ 9210 h 9693"/>
                <a:gd name="connsiteX32" fmla="*/ 287 w 10000"/>
                <a:gd name="connsiteY32" fmla="*/ 8640 h 9693"/>
                <a:gd name="connsiteX33" fmla="*/ 775 w 10000"/>
                <a:gd name="connsiteY33" fmla="*/ 8288 h 9693"/>
                <a:gd name="connsiteX34" fmla="*/ 1268 w 10000"/>
                <a:gd name="connsiteY34" fmla="*/ 7369 h 9693"/>
                <a:gd name="connsiteX35" fmla="*/ 1307 w 10000"/>
                <a:gd name="connsiteY35" fmla="*/ 7369 h 9693"/>
                <a:gd name="connsiteX36" fmla="*/ 1674 w 10000"/>
                <a:gd name="connsiteY36" fmla="*/ 7016 h 9693"/>
                <a:gd name="connsiteX37" fmla="*/ 2328 w 10000"/>
                <a:gd name="connsiteY37" fmla="*/ 6929 h 9693"/>
                <a:gd name="connsiteX38" fmla="*/ 2940 w 10000"/>
                <a:gd name="connsiteY38" fmla="*/ 6314 h 9693"/>
                <a:gd name="connsiteX39" fmla="*/ 3308 w 10000"/>
                <a:gd name="connsiteY39" fmla="*/ 6052 h 9693"/>
                <a:gd name="connsiteX40" fmla="*/ 3919 w 10000"/>
                <a:gd name="connsiteY40" fmla="*/ 5306 h 9693"/>
                <a:gd name="connsiteX41" fmla="*/ 3756 w 10000"/>
                <a:gd name="connsiteY41" fmla="*/ 4167 h 9693"/>
                <a:gd name="connsiteX42" fmla="*/ 4042 w 10000"/>
                <a:gd name="connsiteY42" fmla="*/ 3377 h 9693"/>
                <a:gd name="connsiteX43" fmla="*/ 4163 w 10000"/>
                <a:gd name="connsiteY43" fmla="*/ 2894 h 9693"/>
                <a:gd name="connsiteX44" fmla="*/ 4654 w 10000"/>
                <a:gd name="connsiteY44" fmla="*/ 2280 h 9693"/>
                <a:gd name="connsiteX45" fmla="*/ 5349 w 10000"/>
                <a:gd name="connsiteY45" fmla="*/ 1887 h 9693"/>
                <a:gd name="connsiteX46" fmla="*/ 5879 w 10000"/>
                <a:gd name="connsiteY46" fmla="*/ 1490 h 9693"/>
                <a:gd name="connsiteX47" fmla="*/ 6368 w 10000"/>
                <a:gd name="connsiteY47" fmla="*/ 572 h 9693"/>
                <a:gd name="connsiteX48" fmla="*/ 6612 w 10000"/>
                <a:gd name="connsiteY48" fmla="*/ 0 h 9693"/>
                <a:gd name="connsiteX49" fmla="*/ 7143 w 10000"/>
                <a:gd name="connsiteY49" fmla="*/ 0 h 9693"/>
                <a:gd name="connsiteX0" fmla="*/ 7143 w 10000"/>
                <a:gd name="connsiteY0" fmla="*/ 0 h 9502"/>
                <a:gd name="connsiteX1" fmla="*/ 7550 w 10000"/>
                <a:gd name="connsiteY1" fmla="*/ 404 h 9502"/>
                <a:gd name="connsiteX2" fmla="*/ 8245 w 10000"/>
                <a:gd name="connsiteY2" fmla="*/ 317 h 9502"/>
                <a:gd name="connsiteX3" fmla="*/ 8939 w 10000"/>
                <a:gd name="connsiteY3" fmla="*/ 543 h 9502"/>
                <a:gd name="connsiteX4" fmla="*/ 9266 w 10000"/>
                <a:gd name="connsiteY4" fmla="*/ 543 h 9502"/>
                <a:gd name="connsiteX5" fmla="*/ 9512 w 10000"/>
                <a:gd name="connsiteY5" fmla="*/ 1132 h 9502"/>
                <a:gd name="connsiteX6" fmla="*/ 9551 w 10000"/>
                <a:gd name="connsiteY6" fmla="*/ 1717 h 9502"/>
                <a:gd name="connsiteX7" fmla="*/ 9795 w 10000"/>
                <a:gd name="connsiteY7" fmla="*/ 2714 h 9502"/>
                <a:gd name="connsiteX8" fmla="*/ 10000 w 10000"/>
                <a:gd name="connsiteY8" fmla="*/ 2895 h 9502"/>
                <a:gd name="connsiteX9" fmla="*/ 9877 w 10000"/>
                <a:gd name="connsiteY9" fmla="*/ 3259 h 9502"/>
                <a:gd name="connsiteX10" fmla="*/ 8939 w 10000"/>
                <a:gd name="connsiteY10" fmla="*/ 3440 h 9502"/>
                <a:gd name="connsiteX11" fmla="*/ 8611 w 10000"/>
                <a:gd name="connsiteY11" fmla="*/ 3801 h 9502"/>
                <a:gd name="connsiteX12" fmla="*/ 8163 w 10000"/>
                <a:gd name="connsiteY12" fmla="*/ 3845 h 9502"/>
                <a:gd name="connsiteX13" fmla="*/ 8163 w 10000"/>
                <a:gd name="connsiteY13" fmla="*/ 4570 h 9502"/>
                <a:gd name="connsiteX14" fmla="*/ 7307 w 10000"/>
                <a:gd name="connsiteY14" fmla="*/ 4933 h 9502"/>
                <a:gd name="connsiteX15" fmla="*/ 7019 w 10000"/>
                <a:gd name="connsiteY15" fmla="*/ 5384 h 9502"/>
                <a:gd name="connsiteX16" fmla="*/ 6450 w 10000"/>
                <a:gd name="connsiteY16" fmla="*/ 5657 h 9502"/>
                <a:gd name="connsiteX17" fmla="*/ 5714 w 10000"/>
                <a:gd name="connsiteY17" fmla="*/ 5792 h 9502"/>
                <a:gd name="connsiteX18" fmla="*/ 4532 w 10000"/>
                <a:gd name="connsiteY18" fmla="*/ 6470 h 9502"/>
                <a:gd name="connsiteX19" fmla="*/ 4532 w 10000"/>
                <a:gd name="connsiteY19" fmla="*/ 7602 h 9502"/>
                <a:gd name="connsiteX20" fmla="*/ 4408 w 10000"/>
                <a:gd name="connsiteY20" fmla="*/ 7602 h 9502"/>
                <a:gd name="connsiteX21" fmla="*/ 4408 w 10000"/>
                <a:gd name="connsiteY21" fmla="*/ 7602 h 9502"/>
                <a:gd name="connsiteX22" fmla="*/ 4408 w 10000"/>
                <a:gd name="connsiteY22" fmla="*/ 8100 h 9502"/>
                <a:gd name="connsiteX23" fmla="*/ 3960 w 10000"/>
                <a:gd name="connsiteY23" fmla="*/ 8144 h 9502"/>
                <a:gd name="connsiteX24" fmla="*/ 3715 w 10000"/>
                <a:gd name="connsiteY24" fmla="*/ 8327 h 9502"/>
                <a:gd name="connsiteX25" fmla="*/ 3389 w 10000"/>
                <a:gd name="connsiteY25" fmla="*/ 8327 h 9502"/>
                <a:gd name="connsiteX26" fmla="*/ 3143 w 10000"/>
                <a:gd name="connsiteY26" fmla="*/ 8235 h 9502"/>
                <a:gd name="connsiteX27" fmla="*/ 2533 w 10000"/>
                <a:gd name="connsiteY27" fmla="*/ 8327 h 9502"/>
                <a:gd name="connsiteX28" fmla="*/ 2287 w 10000"/>
                <a:gd name="connsiteY28" fmla="*/ 9049 h 9502"/>
                <a:gd name="connsiteX29" fmla="*/ 2042 w 10000"/>
                <a:gd name="connsiteY29" fmla="*/ 9141 h 9502"/>
                <a:gd name="connsiteX30" fmla="*/ 0 w 10000"/>
                <a:gd name="connsiteY30" fmla="*/ 9502 h 9502"/>
                <a:gd name="connsiteX31" fmla="*/ 287 w 10000"/>
                <a:gd name="connsiteY31" fmla="*/ 8914 h 9502"/>
                <a:gd name="connsiteX32" fmla="*/ 775 w 10000"/>
                <a:gd name="connsiteY32" fmla="*/ 8551 h 9502"/>
                <a:gd name="connsiteX33" fmla="*/ 1268 w 10000"/>
                <a:gd name="connsiteY33" fmla="*/ 7602 h 9502"/>
                <a:gd name="connsiteX34" fmla="*/ 1307 w 10000"/>
                <a:gd name="connsiteY34" fmla="*/ 7602 h 9502"/>
                <a:gd name="connsiteX35" fmla="*/ 1674 w 10000"/>
                <a:gd name="connsiteY35" fmla="*/ 7238 h 9502"/>
                <a:gd name="connsiteX36" fmla="*/ 2328 w 10000"/>
                <a:gd name="connsiteY36" fmla="*/ 7148 h 9502"/>
                <a:gd name="connsiteX37" fmla="*/ 2940 w 10000"/>
                <a:gd name="connsiteY37" fmla="*/ 6514 h 9502"/>
                <a:gd name="connsiteX38" fmla="*/ 3308 w 10000"/>
                <a:gd name="connsiteY38" fmla="*/ 6244 h 9502"/>
                <a:gd name="connsiteX39" fmla="*/ 3919 w 10000"/>
                <a:gd name="connsiteY39" fmla="*/ 5474 h 9502"/>
                <a:gd name="connsiteX40" fmla="*/ 3756 w 10000"/>
                <a:gd name="connsiteY40" fmla="*/ 4299 h 9502"/>
                <a:gd name="connsiteX41" fmla="*/ 4042 w 10000"/>
                <a:gd name="connsiteY41" fmla="*/ 3484 h 9502"/>
                <a:gd name="connsiteX42" fmla="*/ 4163 w 10000"/>
                <a:gd name="connsiteY42" fmla="*/ 2986 h 9502"/>
                <a:gd name="connsiteX43" fmla="*/ 4654 w 10000"/>
                <a:gd name="connsiteY43" fmla="*/ 2352 h 9502"/>
                <a:gd name="connsiteX44" fmla="*/ 5349 w 10000"/>
                <a:gd name="connsiteY44" fmla="*/ 1947 h 9502"/>
                <a:gd name="connsiteX45" fmla="*/ 5879 w 10000"/>
                <a:gd name="connsiteY45" fmla="*/ 1537 h 9502"/>
                <a:gd name="connsiteX46" fmla="*/ 6368 w 10000"/>
                <a:gd name="connsiteY46" fmla="*/ 590 h 9502"/>
                <a:gd name="connsiteX47" fmla="*/ 6612 w 10000"/>
                <a:gd name="connsiteY47" fmla="*/ 0 h 9502"/>
                <a:gd name="connsiteX48" fmla="*/ 7143 w 10000"/>
                <a:gd name="connsiteY48" fmla="*/ 0 h 9502"/>
                <a:gd name="connsiteX0" fmla="*/ 6856 w 9713"/>
                <a:gd name="connsiteY0" fmla="*/ 0 h 9620"/>
                <a:gd name="connsiteX1" fmla="*/ 7263 w 9713"/>
                <a:gd name="connsiteY1" fmla="*/ 425 h 9620"/>
                <a:gd name="connsiteX2" fmla="*/ 7958 w 9713"/>
                <a:gd name="connsiteY2" fmla="*/ 334 h 9620"/>
                <a:gd name="connsiteX3" fmla="*/ 8652 w 9713"/>
                <a:gd name="connsiteY3" fmla="*/ 571 h 9620"/>
                <a:gd name="connsiteX4" fmla="*/ 8979 w 9713"/>
                <a:gd name="connsiteY4" fmla="*/ 571 h 9620"/>
                <a:gd name="connsiteX5" fmla="*/ 9225 w 9713"/>
                <a:gd name="connsiteY5" fmla="*/ 1191 h 9620"/>
                <a:gd name="connsiteX6" fmla="*/ 9264 w 9713"/>
                <a:gd name="connsiteY6" fmla="*/ 1807 h 9620"/>
                <a:gd name="connsiteX7" fmla="*/ 9508 w 9713"/>
                <a:gd name="connsiteY7" fmla="*/ 2856 h 9620"/>
                <a:gd name="connsiteX8" fmla="*/ 9713 w 9713"/>
                <a:gd name="connsiteY8" fmla="*/ 3047 h 9620"/>
                <a:gd name="connsiteX9" fmla="*/ 9590 w 9713"/>
                <a:gd name="connsiteY9" fmla="*/ 3430 h 9620"/>
                <a:gd name="connsiteX10" fmla="*/ 8652 w 9713"/>
                <a:gd name="connsiteY10" fmla="*/ 3620 h 9620"/>
                <a:gd name="connsiteX11" fmla="*/ 8324 w 9713"/>
                <a:gd name="connsiteY11" fmla="*/ 4000 h 9620"/>
                <a:gd name="connsiteX12" fmla="*/ 7876 w 9713"/>
                <a:gd name="connsiteY12" fmla="*/ 4047 h 9620"/>
                <a:gd name="connsiteX13" fmla="*/ 7876 w 9713"/>
                <a:gd name="connsiteY13" fmla="*/ 4810 h 9620"/>
                <a:gd name="connsiteX14" fmla="*/ 7020 w 9713"/>
                <a:gd name="connsiteY14" fmla="*/ 5192 h 9620"/>
                <a:gd name="connsiteX15" fmla="*/ 6732 w 9713"/>
                <a:gd name="connsiteY15" fmla="*/ 5666 h 9620"/>
                <a:gd name="connsiteX16" fmla="*/ 6163 w 9713"/>
                <a:gd name="connsiteY16" fmla="*/ 5953 h 9620"/>
                <a:gd name="connsiteX17" fmla="*/ 5427 w 9713"/>
                <a:gd name="connsiteY17" fmla="*/ 6096 h 9620"/>
                <a:gd name="connsiteX18" fmla="*/ 4245 w 9713"/>
                <a:gd name="connsiteY18" fmla="*/ 6809 h 9620"/>
                <a:gd name="connsiteX19" fmla="*/ 4245 w 9713"/>
                <a:gd name="connsiteY19" fmla="*/ 8000 h 9620"/>
                <a:gd name="connsiteX20" fmla="*/ 4121 w 9713"/>
                <a:gd name="connsiteY20" fmla="*/ 8000 h 9620"/>
                <a:gd name="connsiteX21" fmla="*/ 4121 w 9713"/>
                <a:gd name="connsiteY21" fmla="*/ 8000 h 9620"/>
                <a:gd name="connsiteX22" fmla="*/ 4121 w 9713"/>
                <a:gd name="connsiteY22" fmla="*/ 8525 h 9620"/>
                <a:gd name="connsiteX23" fmla="*/ 3673 w 9713"/>
                <a:gd name="connsiteY23" fmla="*/ 8571 h 9620"/>
                <a:gd name="connsiteX24" fmla="*/ 3428 w 9713"/>
                <a:gd name="connsiteY24" fmla="*/ 8763 h 9620"/>
                <a:gd name="connsiteX25" fmla="*/ 3102 w 9713"/>
                <a:gd name="connsiteY25" fmla="*/ 8763 h 9620"/>
                <a:gd name="connsiteX26" fmla="*/ 2856 w 9713"/>
                <a:gd name="connsiteY26" fmla="*/ 8667 h 9620"/>
                <a:gd name="connsiteX27" fmla="*/ 2246 w 9713"/>
                <a:gd name="connsiteY27" fmla="*/ 8763 h 9620"/>
                <a:gd name="connsiteX28" fmla="*/ 2000 w 9713"/>
                <a:gd name="connsiteY28" fmla="*/ 9523 h 9620"/>
                <a:gd name="connsiteX29" fmla="*/ 1755 w 9713"/>
                <a:gd name="connsiteY29" fmla="*/ 9620 h 9620"/>
                <a:gd name="connsiteX30" fmla="*/ 0 w 9713"/>
                <a:gd name="connsiteY30" fmla="*/ 9381 h 9620"/>
                <a:gd name="connsiteX31" fmla="*/ 488 w 9713"/>
                <a:gd name="connsiteY31" fmla="*/ 8999 h 9620"/>
                <a:gd name="connsiteX32" fmla="*/ 981 w 9713"/>
                <a:gd name="connsiteY32" fmla="*/ 8000 h 9620"/>
                <a:gd name="connsiteX33" fmla="*/ 1020 w 9713"/>
                <a:gd name="connsiteY33" fmla="*/ 8000 h 9620"/>
                <a:gd name="connsiteX34" fmla="*/ 1387 w 9713"/>
                <a:gd name="connsiteY34" fmla="*/ 7617 h 9620"/>
                <a:gd name="connsiteX35" fmla="*/ 2041 w 9713"/>
                <a:gd name="connsiteY35" fmla="*/ 7523 h 9620"/>
                <a:gd name="connsiteX36" fmla="*/ 2653 w 9713"/>
                <a:gd name="connsiteY36" fmla="*/ 6855 h 9620"/>
                <a:gd name="connsiteX37" fmla="*/ 3021 w 9713"/>
                <a:gd name="connsiteY37" fmla="*/ 6571 h 9620"/>
                <a:gd name="connsiteX38" fmla="*/ 3632 w 9713"/>
                <a:gd name="connsiteY38" fmla="*/ 5761 h 9620"/>
                <a:gd name="connsiteX39" fmla="*/ 3469 w 9713"/>
                <a:gd name="connsiteY39" fmla="*/ 4524 h 9620"/>
                <a:gd name="connsiteX40" fmla="*/ 3755 w 9713"/>
                <a:gd name="connsiteY40" fmla="*/ 3667 h 9620"/>
                <a:gd name="connsiteX41" fmla="*/ 3876 w 9713"/>
                <a:gd name="connsiteY41" fmla="*/ 3142 h 9620"/>
                <a:gd name="connsiteX42" fmla="*/ 4367 w 9713"/>
                <a:gd name="connsiteY42" fmla="*/ 2475 h 9620"/>
                <a:gd name="connsiteX43" fmla="*/ 5062 w 9713"/>
                <a:gd name="connsiteY43" fmla="*/ 2049 h 9620"/>
                <a:gd name="connsiteX44" fmla="*/ 5592 w 9713"/>
                <a:gd name="connsiteY44" fmla="*/ 1618 h 9620"/>
                <a:gd name="connsiteX45" fmla="*/ 6081 w 9713"/>
                <a:gd name="connsiteY45" fmla="*/ 621 h 9620"/>
                <a:gd name="connsiteX46" fmla="*/ 6325 w 9713"/>
                <a:gd name="connsiteY46" fmla="*/ 0 h 9620"/>
                <a:gd name="connsiteX47" fmla="*/ 6856 w 9713"/>
                <a:gd name="connsiteY47" fmla="*/ 0 h 9620"/>
                <a:gd name="connsiteX0" fmla="*/ 6557 w 9498"/>
                <a:gd name="connsiteY0" fmla="*/ 0 h 10000"/>
                <a:gd name="connsiteX1" fmla="*/ 6976 w 9498"/>
                <a:gd name="connsiteY1" fmla="*/ 442 h 10000"/>
                <a:gd name="connsiteX2" fmla="*/ 7691 w 9498"/>
                <a:gd name="connsiteY2" fmla="*/ 347 h 10000"/>
                <a:gd name="connsiteX3" fmla="*/ 8406 w 9498"/>
                <a:gd name="connsiteY3" fmla="*/ 594 h 10000"/>
                <a:gd name="connsiteX4" fmla="*/ 8742 w 9498"/>
                <a:gd name="connsiteY4" fmla="*/ 594 h 10000"/>
                <a:gd name="connsiteX5" fmla="*/ 8996 w 9498"/>
                <a:gd name="connsiteY5" fmla="*/ 1238 h 10000"/>
                <a:gd name="connsiteX6" fmla="*/ 9036 w 9498"/>
                <a:gd name="connsiteY6" fmla="*/ 1878 h 10000"/>
                <a:gd name="connsiteX7" fmla="*/ 9287 w 9498"/>
                <a:gd name="connsiteY7" fmla="*/ 2969 h 10000"/>
                <a:gd name="connsiteX8" fmla="*/ 9498 w 9498"/>
                <a:gd name="connsiteY8" fmla="*/ 3167 h 10000"/>
                <a:gd name="connsiteX9" fmla="*/ 9371 w 9498"/>
                <a:gd name="connsiteY9" fmla="*/ 3565 h 10000"/>
                <a:gd name="connsiteX10" fmla="*/ 8406 w 9498"/>
                <a:gd name="connsiteY10" fmla="*/ 3763 h 10000"/>
                <a:gd name="connsiteX11" fmla="*/ 8068 w 9498"/>
                <a:gd name="connsiteY11" fmla="*/ 4158 h 10000"/>
                <a:gd name="connsiteX12" fmla="*/ 7607 w 9498"/>
                <a:gd name="connsiteY12" fmla="*/ 4207 h 10000"/>
                <a:gd name="connsiteX13" fmla="*/ 7607 w 9498"/>
                <a:gd name="connsiteY13" fmla="*/ 5000 h 10000"/>
                <a:gd name="connsiteX14" fmla="*/ 6725 w 9498"/>
                <a:gd name="connsiteY14" fmla="*/ 5397 h 10000"/>
                <a:gd name="connsiteX15" fmla="*/ 6429 w 9498"/>
                <a:gd name="connsiteY15" fmla="*/ 5890 h 10000"/>
                <a:gd name="connsiteX16" fmla="*/ 5843 w 9498"/>
                <a:gd name="connsiteY16" fmla="*/ 6188 h 10000"/>
                <a:gd name="connsiteX17" fmla="*/ 5085 w 9498"/>
                <a:gd name="connsiteY17" fmla="*/ 6337 h 10000"/>
                <a:gd name="connsiteX18" fmla="*/ 3868 w 9498"/>
                <a:gd name="connsiteY18" fmla="*/ 7078 h 10000"/>
                <a:gd name="connsiteX19" fmla="*/ 3868 w 9498"/>
                <a:gd name="connsiteY19" fmla="*/ 8316 h 10000"/>
                <a:gd name="connsiteX20" fmla="*/ 3741 w 9498"/>
                <a:gd name="connsiteY20" fmla="*/ 8316 h 10000"/>
                <a:gd name="connsiteX21" fmla="*/ 3741 w 9498"/>
                <a:gd name="connsiteY21" fmla="*/ 8316 h 10000"/>
                <a:gd name="connsiteX22" fmla="*/ 3741 w 9498"/>
                <a:gd name="connsiteY22" fmla="*/ 8862 h 10000"/>
                <a:gd name="connsiteX23" fmla="*/ 3280 w 9498"/>
                <a:gd name="connsiteY23" fmla="*/ 8910 h 10000"/>
                <a:gd name="connsiteX24" fmla="*/ 3027 w 9498"/>
                <a:gd name="connsiteY24" fmla="*/ 9109 h 10000"/>
                <a:gd name="connsiteX25" fmla="*/ 2692 w 9498"/>
                <a:gd name="connsiteY25" fmla="*/ 9109 h 10000"/>
                <a:gd name="connsiteX26" fmla="*/ 2438 w 9498"/>
                <a:gd name="connsiteY26" fmla="*/ 9009 h 10000"/>
                <a:gd name="connsiteX27" fmla="*/ 1810 w 9498"/>
                <a:gd name="connsiteY27" fmla="*/ 9109 h 10000"/>
                <a:gd name="connsiteX28" fmla="*/ 1557 w 9498"/>
                <a:gd name="connsiteY28" fmla="*/ 9899 h 10000"/>
                <a:gd name="connsiteX29" fmla="*/ 1305 w 9498"/>
                <a:gd name="connsiteY29" fmla="*/ 10000 h 10000"/>
                <a:gd name="connsiteX30" fmla="*/ 0 w 9498"/>
                <a:gd name="connsiteY30" fmla="*/ 9354 h 10000"/>
                <a:gd name="connsiteX31" fmla="*/ 508 w 9498"/>
                <a:gd name="connsiteY31" fmla="*/ 8316 h 10000"/>
                <a:gd name="connsiteX32" fmla="*/ 548 w 9498"/>
                <a:gd name="connsiteY32" fmla="*/ 8316 h 10000"/>
                <a:gd name="connsiteX33" fmla="*/ 926 w 9498"/>
                <a:gd name="connsiteY33" fmla="*/ 7918 h 10000"/>
                <a:gd name="connsiteX34" fmla="*/ 1599 w 9498"/>
                <a:gd name="connsiteY34" fmla="*/ 7820 h 10000"/>
                <a:gd name="connsiteX35" fmla="*/ 2229 w 9498"/>
                <a:gd name="connsiteY35" fmla="*/ 7126 h 10000"/>
                <a:gd name="connsiteX36" fmla="*/ 2608 w 9498"/>
                <a:gd name="connsiteY36" fmla="*/ 6831 h 10000"/>
                <a:gd name="connsiteX37" fmla="*/ 3237 w 9498"/>
                <a:gd name="connsiteY37" fmla="*/ 5989 h 10000"/>
                <a:gd name="connsiteX38" fmla="*/ 3070 w 9498"/>
                <a:gd name="connsiteY38" fmla="*/ 4703 h 10000"/>
                <a:gd name="connsiteX39" fmla="*/ 3364 w 9498"/>
                <a:gd name="connsiteY39" fmla="*/ 3812 h 10000"/>
                <a:gd name="connsiteX40" fmla="*/ 3489 w 9498"/>
                <a:gd name="connsiteY40" fmla="*/ 3266 h 10000"/>
                <a:gd name="connsiteX41" fmla="*/ 3994 w 9498"/>
                <a:gd name="connsiteY41" fmla="*/ 2573 h 10000"/>
                <a:gd name="connsiteX42" fmla="*/ 4710 w 9498"/>
                <a:gd name="connsiteY42" fmla="*/ 2130 h 10000"/>
                <a:gd name="connsiteX43" fmla="*/ 5255 w 9498"/>
                <a:gd name="connsiteY43" fmla="*/ 1682 h 10000"/>
                <a:gd name="connsiteX44" fmla="*/ 5759 w 9498"/>
                <a:gd name="connsiteY44" fmla="*/ 646 h 10000"/>
                <a:gd name="connsiteX45" fmla="*/ 6010 w 9498"/>
                <a:gd name="connsiteY45" fmla="*/ 0 h 10000"/>
                <a:gd name="connsiteX46" fmla="*/ 6557 w 9498"/>
                <a:gd name="connsiteY46" fmla="*/ 0 h 10000"/>
                <a:gd name="connsiteX0" fmla="*/ 6904 w 10000"/>
                <a:gd name="connsiteY0" fmla="*/ 0 h 9899"/>
                <a:gd name="connsiteX1" fmla="*/ 7345 w 10000"/>
                <a:gd name="connsiteY1" fmla="*/ 442 h 9899"/>
                <a:gd name="connsiteX2" fmla="*/ 8097 w 10000"/>
                <a:gd name="connsiteY2" fmla="*/ 347 h 9899"/>
                <a:gd name="connsiteX3" fmla="*/ 8850 w 10000"/>
                <a:gd name="connsiteY3" fmla="*/ 594 h 9899"/>
                <a:gd name="connsiteX4" fmla="*/ 9204 w 10000"/>
                <a:gd name="connsiteY4" fmla="*/ 594 h 9899"/>
                <a:gd name="connsiteX5" fmla="*/ 9471 w 10000"/>
                <a:gd name="connsiteY5" fmla="*/ 1238 h 9899"/>
                <a:gd name="connsiteX6" fmla="*/ 9514 w 10000"/>
                <a:gd name="connsiteY6" fmla="*/ 1878 h 9899"/>
                <a:gd name="connsiteX7" fmla="*/ 9778 w 10000"/>
                <a:gd name="connsiteY7" fmla="*/ 2969 h 9899"/>
                <a:gd name="connsiteX8" fmla="*/ 10000 w 10000"/>
                <a:gd name="connsiteY8" fmla="*/ 3167 h 9899"/>
                <a:gd name="connsiteX9" fmla="*/ 9866 w 10000"/>
                <a:gd name="connsiteY9" fmla="*/ 3565 h 9899"/>
                <a:gd name="connsiteX10" fmla="*/ 8850 w 10000"/>
                <a:gd name="connsiteY10" fmla="*/ 3763 h 9899"/>
                <a:gd name="connsiteX11" fmla="*/ 8494 w 10000"/>
                <a:gd name="connsiteY11" fmla="*/ 4158 h 9899"/>
                <a:gd name="connsiteX12" fmla="*/ 8009 w 10000"/>
                <a:gd name="connsiteY12" fmla="*/ 4207 h 9899"/>
                <a:gd name="connsiteX13" fmla="*/ 8009 w 10000"/>
                <a:gd name="connsiteY13" fmla="*/ 5000 h 9899"/>
                <a:gd name="connsiteX14" fmla="*/ 7080 w 10000"/>
                <a:gd name="connsiteY14" fmla="*/ 5397 h 9899"/>
                <a:gd name="connsiteX15" fmla="*/ 6769 w 10000"/>
                <a:gd name="connsiteY15" fmla="*/ 5890 h 9899"/>
                <a:gd name="connsiteX16" fmla="*/ 6152 w 10000"/>
                <a:gd name="connsiteY16" fmla="*/ 6188 h 9899"/>
                <a:gd name="connsiteX17" fmla="*/ 5354 w 10000"/>
                <a:gd name="connsiteY17" fmla="*/ 6337 h 9899"/>
                <a:gd name="connsiteX18" fmla="*/ 4072 w 10000"/>
                <a:gd name="connsiteY18" fmla="*/ 7078 h 9899"/>
                <a:gd name="connsiteX19" fmla="*/ 4072 w 10000"/>
                <a:gd name="connsiteY19" fmla="*/ 8316 h 9899"/>
                <a:gd name="connsiteX20" fmla="*/ 3939 w 10000"/>
                <a:gd name="connsiteY20" fmla="*/ 8316 h 9899"/>
                <a:gd name="connsiteX21" fmla="*/ 3939 w 10000"/>
                <a:gd name="connsiteY21" fmla="*/ 8316 h 9899"/>
                <a:gd name="connsiteX22" fmla="*/ 3939 w 10000"/>
                <a:gd name="connsiteY22" fmla="*/ 8862 h 9899"/>
                <a:gd name="connsiteX23" fmla="*/ 3453 w 10000"/>
                <a:gd name="connsiteY23" fmla="*/ 8910 h 9899"/>
                <a:gd name="connsiteX24" fmla="*/ 3187 w 10000"/>
                <a:gd name="connsiteY24" fmla="*/ 9109 h 9899"/>
                <a:gd name="connsiteX25" fmla="*/ 2834 w 10000"/>
                <a:gd name="connsiteY25" fmla="*/ 9109 h 9899"/>
                <a:gd name="connsiteX26" fmla="*/ 2567 w 10000"/>
                <a:gd name="connsiteY26" fmla="*/ 9009 h 9899"/>
                <a:gd name="connsiteX27" fmla="*/ 1906 w 10000"/>
                <a:gd name="connsiteY27" fmla="*/ 9109 h 9899"/>
                <a:gd name="connsiteX28" fmla="*/ 1639 w 10000"/>
                <a:gd name="connsiteY28" fmla="*/ 9899 h 9899"/>
                <a:gd name="connsiteX29" fmla="*/ 0 w 10000"/>
                <a:gd name="connsiteY29" fmla="*/ 9354 h 9899"/>
                <a:gd name="connsiteX30" fmla="*/ 535 w 10000"/>
                <a:gd name="connsiteY30" fmla="*/ 8316 h 9899"/>
                <a:gd name="connsiteX31" fmla="*/ 577 w 10000"/>
                <a:gd name="connsiteY31" fmla="*/ 8316 h 9899"/>
                <a:gd name="connsiteX32" fmla="*/ 975 w 10000"/>
                <a:gd name="connsiteY32" fmla="*/ 7918 h 9899"/>
                <a:gd name="connsiteX33" fmla="*/ 1684 w 10000"/>
                <a:gd name="connsiteY33" fmla="*/ 7820 h 9899"/>
                <a:gd name="connsiteX34" fmla="*/ 2347 w 10000"/>
                <a:gd name="connsiteY34" fmla="*/ 7126 h 9899"/>
                <a:gd name="connsiteX35" fmla="*/ 2746 w 10000"/>
                <a:gd name="connsiteY35" fmla="*/ 6831 h 9899"/>
                <a:gd name="connsiteX36" fmla="*/ 3408 w 10000"/>
                <a:gd name="connsiteY36" fmla="*/ 5989 h 9899"/>
                <a:gd name="connsiteX37" fmla="*/ 3232 w 10000"/>
                <a:gd name="connsiteY37" fmla="*/ 4703 h 9899"/>
                <a:gd name="connsiteX38" fmla="*/ 3542 w 10000"/>
                <a:gd name="connsiteY38" fmla="*/ 3812 h 9899"/>
                <a:gd name="connsiteX39" fmla="*/ 3673 w 10000"/>
                <a:gd name="connsiteY39" fmla="*/ 3266 h 9899"/>
                <a:gd name="connsiteX40" fmla="*/ 4205 w 10000"/>
                <a:gd name="connsiteY40" fmla="*/ 2573 h 9899"/>
                <a:gd name="connsiteX41" fmla="*/ 4959 w 10000"/>
                <a:gd name="connsiteY41" fmla="*/ 2130 h 9899"/>
                <a:gd name="connsiteX42" fmla="*/ 5533 w 10000"/>
                <a:gd name="connsiteY42" fmla="*/ 1682 h 9899"/>
                <a:gd name="connsiteX43" fmla="*/ 6063 w 10000"/>
                <a:gd name="connsiteY43" fmla="*/ 646 h 9899"/>
                <a:gd name="connsiteX44" fmla="*/ 6328 w 10000"/>
                <a:gd name="connsiteY44" fmla="*/ 0 h 9899"/>
                <a:gd name="connsiteX45" fmla="*/ 6904 w 10000"/>
                <a:gd name="connsiteY45" fmla="*/ 0 h 9899"/>
                <a:gd name="connsiteX0" fmla="*/ 6904 w 10000"/>
                <a:gd name="connsiteY0" fmla="*/ 0 h 9449"/>
                <a:gd name="connsiteX1" fmla="*/ 7345 w 10000"/>
                <a:gd name="connsiteY1" fmla="*/ 447 h 9449"/>
                <a:gd name="connsiteX2" fmla="*/ 8097 w 10000"/>
                <a:gd name="connsiteY2" fmla="*/ 351 h 9449"/>
                <a:gd name="connsiteX3" fmla="*/ 8850 w 10000"/>
                <a:gd name="connsiteY3" fmla="*/ 600 h 9449"/>
                <a:gd name="connsiteX4" fmla="*/ 9204 w 10000"/>
                <a:gd name="connsiteY4" fmla="*/ 600 h 9449"/>
                <a:gd name="connsiteX5" fmla="*/ 9471 w 10000"/>
                <a:gd name="connsiteY5" fmla="*/ 1251 h 9449"/>
                <a:gd name="connsiteX6" fmla="*/ 9514 w 10000"/>
                <a:gd name="connsiteY6" fmla="*/ 1897 h 9449"/>
                <a:gd name="connsiteX7" fmla="*/ 9778 w 10000"/>
                <a:gd name="connsiteY7" fmla="*/ 2999 h 9449"/>
                <a:gd name="connsiteX8" fmla="*/ 10000 w 10000"/>
                <a:gd name="connsiteY8" fmla="*/ 3199 h 9449"/>
                <a:gd name="connsiteX9" fmla="*/ 9866 w 10000"/>
                <a:gd name="connsiteY9" fmla="*/ 3601 h 9449"/>
                <a:gd name="connsiteX10" fmla="*/ 8850 w 10000"/>
                <a:gd name="connsiteY10" fmla="*/ 3801 h 9449"/>
                <a:gd name="connsiteX11" fmla="*/ 8494 w 10000"/>
                <a:gd name="connsiteY11" fmla="*/ 4200 h 9449"/>
                <a:gd name="connsiteX12" fmla="*/ 8009 w 10000"/>
                <a:gd name="connsiteY12" fmla="*/ 4250 h 9449"/>
                <a:gd name="connsiteX13" fmla="*/ 8009 w 10000"/>
                <a:gd name="connsiteY13" fmla="*/ 5051 h 9449"/>
                <a:gd name="connsiteX14" fmla="*/ 7080 w 10000"/>
                <a:gd name="connsiteY14" fmla="*/ 5452 h 9449"/>
                <a:gd name="connsiteX15" fmla="*/ 6769 w 10000"/>
                <a:gd name="connsiteY15" fmla="*/ 5950 h 9449"/>
                <a:gd name="connsiteX16" fmla="*/ 6152 w 10000"/>
                <a:gd name="connsiteY16" fmla="*/ 6251 h 9449"/>
                <a:gd name="connsiteX17" fmla="*/ 5354 w 10000"/>
                <a:gd name="connsiteY17" fmla="*/ 6402 h 9449"/>
                <a:gd name="connsiteX18" fmla="*/ 4072 w 10000"/>
                <a:gd name="connsiteY18" fmla="*/ 7150 h 9449"/>
                <a:gd name="connsiteX19" fmla="*/ 4072 w 10000"/>
                <a:gd name="connsiteY19" fmla="*/ 8401 h 9449"/>
                <a:gd name="connsiteX20" fmla="*/ 3939 w 10000"/>
                <a:gd name="connsiteY20" fmla="*/ 8401 h 9449"/>
                <a:gd name="connsiteX21" fmla="*/ 3939 w 10000"/>
                <a:gd name="connsiteY21" fmla="*/ 8401 h 9449"/>
                <a:gd name="connsiteX22" fmla="*/ 3939 w 10000"/>
                <a:gd name="connsiteY22" fmla="*/ 8952 h 9449"/>
                <a:gd name="connsiteX23" fmla="*/ 3453 w 10000"/>
                <a:gd name="connsiteY23" fmla="*/ 9001 h 9449"/>
                <a:gd name="connsiteX24" fmla="*/ 3187 w 10000"/>
                <a:gd name="connsiteY24" fmla="*/ 9202 h 9449"/>
                <a:gd name="connsiteX25" fmla="*/ 2834 w 10000"/>
                <a:gd name="connsiteY25" fmla="*/ 9202 h 9449"/>
                <a:gd name="connsiteX26" fmla="*/ 2567 w 10000"/>
                <a:gd name="connsiteY26" fmla="*/ 9101 h 9449"/>
                <a:gd name="connsiteX27" fmla="*/ 1906 w 10000"/>
                <a:gd name="connsiteY27" fmla="*/ 9202 h 9449"/>
                <a:gd name="connsiteX28" fmla="*/ 0 w 10000"/>
                <a:gd name="connsiteY28" fmla="*/ 9449 h 9449"/>
                <a:gd name="connsiteX29" fmla="*/ 535 w 10000"/>
                <a:gd name="connsiteY29" fmla="*/ 8401 h 9449"/>
                <a:gd name="connsiteX30" fmla="*/ 577 w 10000"/>
                <a:gd name="connsiteY30" fmla="*/ 8401 h 9449"/>
                <a:gd name="connsiteX31" fmla="*/ 975 w 10000"/>
                <a:gd name="connsiteY31" fmla="*/ 7999 h 9449"/>
                <a:gd name="connsiteX32" fmla="*/ 1684 w 10000"/>
                <a:gd name="connsiteY32" fmla="*/ 7900 h 9449"/>
                <a:gd name="connsiteX33" fmla="*/ 2347 w 10000"/>
                <a:gd name="connsiteY33" fmla="*/ 7199 h 9449"/>
                <a:gd name="connsiteX34" fmla="*/ 2746 w 10000"/>
                <a:gd name="connsiteY34" fmla="*/ 6901 h 9449"/>
                <a:gd name="connsiteX35" fmla="*/ 3408 w 10000"/>
                <a:gd name="connsiteY35" fmla="*/ 6050 h 9449"/>
                <a:gd name="connsiteX36" fmla="*/ 3232 w 10000"/>
                <a:gd name="connsiteY36" fmla="*/ 4751 h 9449"/>
                <a:gd name="connsiteX37" fmla="*/ 3542 w 10000"/>
                <a:gd name="connsiteY37" fmla="*/ 3851 h 9449"/>
                <a:gd name="connsiteX38" fmla="*/ 3673 w 10000"/>
                <a:gd name="connsiteY38" fmla="*/ 3299 h 9449"/>
                <a:gd name="connsiteX39" fmla="*/ 4205 w 10000"/>
                <a:gd name="connsiteY39" fmla="*/ 2599 h 9449"/>
                <a:gd name="connsiteX40" fmla="*/ 4959 w 10000"/>
                <a:gd name="connsiteY40" fmla="*/ 2152 h 9449"/>
                <a:gd name="connsiteX41" fmla="*/ 5533 w 10000"/>
                <a:gd name="connsiteY41" fmla="*/ 1699 h 9449"/>
                <a:gd name="connsiteX42" fmla="*/ 6063 w 10000"/>
                <a:gd name="connsiteY42" fmla="*/ 653 h 9449"/>
                <a:gd name="connsiteX43" fmla="*/ 6328 w 10000"/>
                <a:gd name="connsiteY43" fmla="*/ 0 h 9449"/>
                <a:gd name="connsiteX44" fmla="*/ 6904 w 10000"/>
                <a:gd name="connsiteY44" fmla="*/ 0 h 9449"/>
                <a:gd name="connsiteX0" fmla="*/ 6369 w 9465"/>
                <a:gd name="connsiteY0" fmla="*/ 0 h 9739"/>
                <a:gd name="connsiteX1" fmla="*/ 6810 w 9465"/>
                <a:gd name="connsiteY1" fmla="*/ 473 h 9739"/>
                <a:gd name="connsiteX2" fmla="*/ 7562 w 9465"/>
                <a:gd name="connsiteY2" fmla="*/ 371 h 9739"/>
                <a:gd name="connsiteX3" fmla="*/ 8315 w 9465"/>
                <a:gd name="connsiteY3" fmla="*/ 635 h 9739"/>
                <a:gd name="connsiteX4" fmla="*/ 8669 w 9465"/>
                <a:gd name="connsiteY4" fmla="*/ 635 h 9739"/>
                <a:gd name="connsiteX5" fmla="*/ 8936 w 9465"/>
                <a:gd name="connsiteY5" fmla="*/ 1324 h 9739"/>
                <a:gd name="connsiteX6" fmla="*/ 8979 w 9465"/>
                <a:gd name="connsiteY6" fmla="*/ 2008 h 9739"/>
                <a:gd name="connsiteX7" fmla="*/ 9243 w 9465"/>
                <a:gd name="connsiteY7" fmla="*/ 3174 h 9739"/>
                <a:gd name="connsiteX8" fmla="*/ 9465 w 9465"/>
                <a:gd name="connsiteY8" fmla="*/ 3386 h 9739"/>
                <a:gd name="connsiteX9" fmla="*/ 9331 w 9465"/>
                <a:gd name="connsiteY9" fmla="*/ 3811 h 9739"/>
                <a:gd name="connsiteX10" fmla="*/ 8315 w 9465"/>
                <a:gd name="connsiteY10" fmla="*/ 4023 h 9739"/>
                <a:gd name="connsiteX11" fmla="*/ 7959 w 9465"/>
                <a:gd name="connsiteY11" fmla="*/ 4445 h 9739"/>
                <a:gd name="connsiteX12" fmla="*/ 7474 w 9465"/>
                <a:gd name="connsiteY12" fmla="*/ 4498 h 9739"/>
                <a:gd name="connsiteX13" fmla="*/ 7474 w 9465"/>
                <a:gd name="connsiteY13" fmla="*/ 5346 h 9739"/>
                <a:gd name="connsiteX14" fmla="*/ 6545 w 9465"/>
                <a:gd name="connsiteY14" fmla="*/ 5770 h 9739"/>
                <a:gd name="connsiteX15" fmla="*/ 6234 w 9465"/>
                <a:gd name="connsiteY15" fmla="*/ 6297 h 9739"/>
                <a:gd name="connsiteX16" fmla="*/ 5617 w 9465"/>
                <a:gd name="connsiteY16" fmla="*/ 6616 h 9739"/>
                <a:gd name="connsiteX17" fmla="*/ 4819 w 9465"/>
                <a:gd name="connsiteY17" fmla="*/ 6775 h 9739"/>
                <a:gd name="connsiteX18" fmla="*/ 3537 w 9465"/>
                <a:gd name="connsiteY18" fmla="*/ 7567 h 9739"/>
                <a:gd name="connsiteX19" fmla="*/ 3537 w 9465"/>
                <a:gd name="connsiteY19" fmla="*/ 8891 h 9739"/>
                <a:gd name="connsiteX20" fmla="*/ 3404 w 9465"/>
                <a:gd name="connsiteY20" fmla="*/ 8891 h 9739"/>
                <a:gd name="connsiteX21" fmla="*/ 3404 w 9465"/>
                <a:gd name="connsiteY21" fmla="*/ 8891 h 9739"/>
                <a:gd name="connsiteX22" fmla="*/ 3404 w 9465"/>
                <a:gd name="connsiteY22" fmla="*/ 9474 h 9739"/>
                <a:gd name="connsiteX23" fmla="*/ 2918 w 9465"/>
                <a:gd name="connsiteY23" fmla="*/ 9526 h 9739"/>
                <a:gd name="connsiteX24" fmla="*/ 2652 w 9465"/>
                <a:gd name="connsiteY24" fmla="*/ 9739 h 9739"/>
                <a:gd name="connsiteX25" fmla="*/ 2299 w 9465"/>
                <a:gd name="connsiteY25" fmla="*/ 9739 h 9739"/>
                <a:gd name="connsiteX26" fmla="*/ 2032 w 9465"/>
                <a:gd name="connsiteY26" fmla="*/ 9632 h 9739"/>
                <a:gd name="connsiteX27" fmla="*/ 1371 w 9465"/>
                <a:gd name="connsiteY27" fmla="*/ 9739 h 9739"/>
                <a:gd name="connsiteX28" fmla="*/ 0 w 9465"/>
                <a:gd name="connsiteY28" fmla="*/ 8891 h 9739"/>
                <a:gd name="connsiteX29" fmla="*/ 42 w 9465"/>
                <a:gd name="connsiteY29" fmla="*/ 8891 h 9739"/>
                <a:gd name="connsiteX30" fmla="*/ 440 w 9465"/>
                <a:gd name="connsiteY30" fmla="*/ 8465 h 9739"/>
                <a:gd name="connsiteX31" fmla="*/ 1149 w 9465"/>
                <a:gd name="connsiteY31" fmla="*/ 8361 h 9739"/>
                <a:gd name="connsiteX32" fmla="*/ 1812 w 9465"/>
                <a:gd name="connsiteY32" fmla="*/ 7619 h 9739"/>
                <a:gd name="connsiteX33" fmla="*/ 2211 w 9465"/>
                <a:gd name="connsiteY33" fmla="*/ 7303 h 9739"/>
                <a:gd name="connsiteX34" fmla="*/ 2873 w 9465"/>
                <a:gd name="connsiteY34" fmla="*/ 6403 h 9739"/>
                <a:gd name="connsiteX35" fmla="*/ 2697 w 9465"/>
                <a:gd name="connsiteY35" fmla="*/ 5028 h 9739"/>
                <a:gd name="connsiteX36" fmla="*/ 3007 w 9465"/>
                <a:gd name="connsiteY36" fmla="*/ 4076 h 9739"/>
                <a:gd name="connsiteX37" fmla="*/ 3138 w 9465"/>
                <a:gd name="connsiteY37" fmla="*/ 3491 h 9739"/>
                <a:gd name="connsiteX38" fmla="*/ 3670 w 9465"/>
                <a:gd name="connsiteY38" fmla="*/ 2751 h 9739"/>
                <a:gd name="connsiteX39" fmla="*/ 4424 w 9465"/>
                <a:gd name="connsiteY39" fmla="*/ 2277 h 9739"/>
                <a:gd name="connsiteX40" fmla="*/ 4998 w 9465"/>
                <a:gd name="connsiteY40" fmla="*/ 1798 h 9739"/>
                <a:gd name="connsiteX41" fmla="*/ 5528 w 9465"/>
                <a:gd name="connsiteY41" fmla="*/ 691 h 9739"/>
                <a:gd name="connsiteX42" fmla="*/ 5793 w 9465"/>
                <a:gd name="connsiteY42" fmla="*/ 0 h 9739"/>
                <a:gd name="connsiteX43" fmla="*/ 6369 w 9465"/>
                <a:gd name="connsiteY43" fmla="*/ 0 h 9739"/>
                <a:gd name="connsiteX0" fmla="*/ 6729 w 10000"/>
                <a:gd name="connsiteY0" fmla="*/ 0 h 10000"/>
                <a:gd name="connsiteX1" fmla="*/ 7195 w 10000"/>
                <a:gd name="connsiteY1" fmla="*/ 486 h 10000"/>
                <a:gd name="connsiteX2" fmla="*/ 7989 w 10000"/>
                <a:gd name="connsiteY2" fmla="*/ 381 h 10000"/>
                <a:gd name="connsiteX3" fmla="*/ 8785 w 10000"/>
                <a:gd name="connsiteY3" fmla="*/ 652 h 10000"/>
                <a:gd name="connsiteX4" fmla="*/ 9159 w 10000"/>
                <a:gd name="connsiteY4" fmla="*/ 652 h 10000"/>
                <a:gd name="connsiteX5" fmla="*/ 9441 w 10000"/>
                <a:gd name="connsiteY5" fmla="*/ 1359 h 10000"/>
                <a:gd name="connsiteX6" fmla="*/ 9487 w 10000"/>
                <a:gd name="connsiteY6" fmla="*/ 2062 h 10000"/>
                <a:gd name="connsiteX7" fmla="*/ 9765 w 10000"/>
                <a:gd name="connsiteY7" fmla="*/ 3259 h 10000"/>
                <a:gd name="connsiteX8" fmla="*/ 10000 w 10000"/>
                <a:gd name="connsiteY8" fmla="*/ 3477 h 10000"/>
                <a:gd name="connsiteX9" fmla="*/ 9858 w 10000"/>
                <a:gd name="connsiteY9" fmla="*/ 3913 h 10000"/>
                <a:gd name="connsiteX10" fmla="*/ 8785 w 10000"/>
                <a:gd name="connsiteY10" fmla="*/ 4131 h 10000"/>
                <a:gd name="connsiteX11" fmla="*/ 8409 w 10000"/>
                <a:gd name="connsiteY11" fmla="*/ 4564 h 10000"/>
                <a:gd name="connsiteX12" fmla="*/ 7896 w 10000"/>
                <a:gd name="connsiteY12" fmla="*/ 4619 h 10000"/>
                <a:gd name="connsiteX13" fmla="*/ 7896 w 10000"/>
                <a:gd name="connsiteY13" fmla="*/ 5489 h 10000"/>
                <a:gd name="connsiteX14" fmla="*/ 6915 w 10000"/>
                <a:gd name="connsiteY14" fmla="*/ 5925 h 10000"/>
                <a:gd name="connsiteX15" fmla="*/ 6586 w 10000"/>
                <a:gd name="connsiteY15" fmla="*/ 6466 h 10000"/>
                <a:gd name="connsiteX16" fmla="*/ 5934 w 10000"/>
                <a:gd name="connsiteY16" fmla="*/ 6793 h 10000"/>
                <a:gd name="connsiteX17" fmla="*/ 5091 w 10000"/>
                <a:gd name="connsiteY17" fmla="*/ 6957 h 10000"/>
                <a:gd name="connsiteX18" fmla="*/ 3737 w 10000"/>
                <a:gd name="connsiteY18" fmla="*/ 7770 h 10000"/>
                <a:gd name="connsiteX19" fmla="*/ 3737 w 10000"/>
                <a:gd name="connsiteY19" fmla="*/ 9129 h 10000"/>
                <a:gd name="connsiteX20" fmla="*/ 3596 w 10000"/>
                <a:gd name="connsiteY20" fmla="*/ 9129 h 10000"/>
                <a:gd name="connsiteX21" fmla="*/ 3596 w 10000"/>
                <a:gd name="connsiteY21" fmla="*/ 9129 h 10000"/>
                <a:gd name="connsiteX22" fmla="*/ 3596 w 10000"/>
                <a:gd name="connsiteY22" fmla="*/ 9728 h 10000"/>
                <a:gd name="connsiteX23" fmla="*/ 3083 w 10000"/>
                <a:gd name="connsiteY23" fmla="*/ 9781 h 10000"/>
                <a:gd name="connsiteX24" fmla="*/ 2802 w 10000"/>
                <a:gd name="connsiteY24" fmla="*/ 10000 h 10000"/>
                <a:gd name="connsiteX25" fmla="*/ 2429 w 10000"/>
                <a:gd name="connsiteY25" fmla="*/ 10000 h 10000"/>
                <a:gd name="connsiteX26" fmla="*/ 2147 w 10000"/>
                <a:gd name="connsiteY26" fmla="*/ 9890 h 10000"/>
                <a:gd name="connsiteX27" fmla="*/ 0 w 10000"/>
                <a:gd name="connsiteY27" fmla="*/ 9129 h 10000"/>
                <a:gd name="connsiteX28" fmla="*/ 44 w 10000"/>
                <a:gd name="connsiteY28" fmla="*/ 9129 h 10000"/>
                <a:gd name="connsiteX29" fmla="*/ 465 w 10000"/>
                <a:gd name="connsiteY29" fmla="*/ 8692 h 10000"/>
                <a:gd name="connsiteX30" fmla="*/ 1214 w 10000"/>
                <a:gd name="connsiteY30" fmla="*/ 8585 h 10000"/>
                <a:gd name="connsiteX31" fmla="*/ 1914 w 10000"/>
                <a:gd name="connsiteY31" fmla="*/ 7823 h 10000"/>
                <a:gd name="connsiteX32" fmla="*/ 2336 w 10000"/>
                <a:gd name="connsiteY32" fmla="*/ 7499 h 10000"/>
                <a:gd name="connsiteX33" fmla="*/ 3035 w 10000"/>
                <a:gd name="connsiteY33" fmla="*/ 6575 h 10000"/>
                <a:gd name="connsiteX34" fmla="*/ 2849 w 10000"/>
                <a:gd name="connsiteY34" fmla="*/ 5163 h 10000"/>
                <a:gd name="connsiteX35" fmla="*/ 3177 w 10000"/>
                <a:gd name="connsiteY35" fmla="*/ 4185 h 10000"/>
                <a:gd name="connsiteX36" fmla="*/ 3315 w 10000"/>
                <a:gd name="connsiteY36" fmla="*/ 3585 h 10000"/>
                <a:gd name="connsiteX37" fmla="*/ 3877 w 10000"/>
                <a:gd name="connsiteY37" fmla="*/ 2825 h 10000"/>
                <a:gd name="connsiteX38" fmla="*/ 4674 w 10000"/>
                <a:gd name="connsiteY38" fmla="*/ 2338 h 10000"/>
                <a:gd name="connsiteX39" fmla="*/ 5281 w 10000"/>
                <a:gd name="connsiteY39" fmla="*/ 1846 h 10000"/>
                <a:gd name="connsiteX40" fmla="*/ 5840 w 10000"/>
                <a:gd name="connsiteY40" fmla="*/ 710 h 10000"/>
                <a:gd name="connsiteX41" fmla="*/ 6120 w 10000"/>
                <a:gd name="connsiteY41" fmla="*/ 0 h 10000"/>
                <a:gd name="connsiteX42" fmla="*/ 6729 w 10000"/>
                <a:gd name="connsiteY42" fmla="*/ 0 h 10000"/>
                <a:gd name="connsiteX0" fmla="*/ 6729 w 10000"/>
                <a:gd name="connsiteY0" fmla="*/ 0 h 10000"/>
                <a:gd name="connsiteX1" fmla="*/ 7195 w 10000"/>
                <a:gd name="connsiteY1" fmla="*/ 486 h 10000"/>
                <a:gd name="connsiteX2" fmla="*/ 7989 w 10000"/>
                <a:gd name="connsiteY2" fmla="*/ 381 h 10000"/>
                <a:gd name="connsiteX3" fmla="*/ 8785 w 10000"/>
                <a:gd name="connsiteY3" fmla="*/ 652 h 10000"/>
                <a:gd name="connsiteX4" fmla="*/ 9159 w 10000"/>
                <a:gd name="connsiteY4" fmla="*/ 652 h 10000"/>
                <a:gd name="connsiteX5" fmla="*/ 9441 w 10000"/>
                <a:gd name="connsiteY5" fmla="*/ 1359 h 10000"/>
                <a:gd name="connsiteX6" fmla="*/ 9487 w 10000"/>
                <a:gd name="connsiteY6" fmla="*/ 2062 h 10000"/>
                <a:gd name="connsiteX7" fmla="*/ 9765 w 10000"/>
                <a:gd name="connsiteY7" fmla="*/ 3259 h 10000"/>
                <a:gd name="connsiteX8" fmla="*/ 10000 w 10000"/>
                <a:gd name="connsiteY8" fmla="*/ 3477 h 10000"/>
                <a:gd name="connsiteX9" fmla="*/ 9858 w 10000"/>
                <a:gd name="connsiteY9" fmla="*/ 3913 h 10000"/>
                <a:gd name="connsiteX10" fmla="*/ 8785 w 10000"/>
                <a:gd name="connsiteY10" fmla="*/ 4131 h 10000"/>
                <a:gd name="connsiteX11" fmla="*/ 8409 w 10000"/>
                <a:gd name="connsiteY11" fmla="*/ 4564 h 10000"/>
                <a:gd name="connsiteX12" fmla="*/ 7896 w 10000"/>
                <a:gd name="connsiteY12" fmla="*/ 4619 h 10000"/>
                <a:gd name="connsiteX13" fmla="*/ 7896 w 10000"/>
                <a:gd name="connsiteY13" fmla="*/ 5489 h 10000"/>
                <a:gd name="connsiteX14" fmla="*/ 6915 w 10000"/>
                <a:gd name="connsiteY14" fmla="*/ 5925 h 10000"/>
                <a:gd name="connsiteX15" fmla="*/ 6586 w 10000"/>
                <a:gd name="connsiteY15" fmla="*/ 6466 h 10000"/>
                <a:gd name="connsiteX16" fmla="*/ 5934 w 10000"/>
                <a:gd name="connsiteY16" fmla="*/ 6793 h 10000"/>
                <a:gd name="connsiteX17" fmla="*/ 5091 w 10000"/>
                <a:gd name="connsiteY17" fmla="*/ 6957 h 10000"/>
                <a:gd name="connsiteX18" fmla="*/ 3737 w 10000"/>
                <a:gd name="connsiteY18" fmla="*/ 7770 h 10000"/>
                <a:gd name="connsiteX19" fmla="*/ 3737 w 10000"/>
                <a:gd name="connsiteY19" fmla="*/ 9129 h 10000"/>
                <a:gd name="connsiteX20" fmla="*/ 3596 w 10000"/>
                <a:gd name="connsiteY20" fmla="*/ 9129 h 10000"/>
                <a:gd name="connsiteX21" fmla="*/ 3596 w 10000"/>
                <a:gd name="connsiteY21" fmla="*/ 9129 h 10000"/>
                <a:gd name="connsiteX22" fmla="*/ 3596 w 10000"/>
                <a:gd name="connsiteY22" fmla="*/ 9728 h 10000"/>
                <a:gd name="connsiteX23" fmla="*/ 3083 w 10000"/>
                <a:gd name="connsiteY23" fmla="*/ 9781 h 10000"/>
                <a:gd name="connsiteX24" fmla="*/ 2802 w 10000"/>
                <a:gd name="connsiteY24" fmla="*/ 10000 h 10000"/>
                <a:gd name="connsiteX25" fmla="*/ 2429 w 10000"/>
                <a:gd name="connsiteY25" fmla="*/ 10000 h 10000"/>
                <a:gd name="connsiteX26" fmla="*/ 0 w 10000"/>
                <a:gd name="connsiteY26" fmla="*/ 9129 h 10000"/>
                <a:gd name="connsiteX27" fmla="*/ 44 w 10000"/>
                <a:gd name="connsiteY27" fmla="*/ 9129 h 10000"/>
                <a:gd name="connsiteX28" fmla="*/ 465 w 10000"/>
                <a:gd name="connsiteY28" fmla="*/ 8692 h 10000"/>
                <a:gd name="connsiteX29" fmla="*/ 1214 w 10000"/>
                <a:gd name="connsiteY29" fmla="*/ 8585 h 10000"/>
                <a:gd name="connsiteX30" fmla="*/ 1914 w 10000"/>
                <a:gd name="connsiteY30" fmla="*/ 7823 h 10000"/>
                <a:gd name="connsiteX31" fmla="*/ 2336 w 10000"/>
                <a:gd name="connsiteY31" fmla="*/ 7499 h 10000"/>
                <a:gd name="connsiteX32" fmla="*/ 3035 w 10000"/>
                <a:gd name="connsiteY32" fmla="*/ 6575 h 10000"/>
                <a:gd name="connsiteX33" fmla="*/ 2849 w 10000"/>
                <a:gd name="connsiteY33" fmla="*/ 5163 h 10000"/>
                <a:gd name="connsiteX34" fmla="*/ 3177 w 10000"/>
                <a:gd name="connsiteY34" fmla="*/ 4185 h 10000"/>
                <a:gd name="connsiteX35" fmla="*/ 3315 w 10000"/>
                <a:gd name="connsiteY35" fmla="*/ 3585 h 10000"/>
                <a:gd name="connsiteX36" fmla="*/ 3877 w 10000"/>
                <a:gd name="connsiteY36" fmla="*/ 2825 h 10000"/>
                <a:gd name="connsiteX37" fmla="*/ 4674 w 10000"/>
                <a:gd name="connsiteY37" fmla="*/ 2338 h 10000"/>
                <a:gd name="connsiteX38" fmla="*/ 5281 w 10000"/>
                <a:gd name="connsiteY38" fmla="*/ 1846 h 10000"/>
                <a:gd name="connsiteX39" fmla="*/ 5840 w 10000"/>
                <a:gd name="connsiteY39" fmla="*/ 710 h 10000"/>
                <a:gd name="connsiteX40" fmla="*/ 6120 w 10000"/>
                <a:gd name="connsiteY40" fmla="*/ 0 h 10000"/>
                <a:gd name="connsiteX41" fmla="*/ 6729 w 10000"/>
                <a:gd name="connsiteY41" fmla="*/ 0 h 10000"/>
                <a:gd name="connsiteX0" fmla="*/ 6729 w 10000"/>
                <a:gd name="connsiteY0" fmla="*/ 0 h 10000"/>
                <a:gd name="connsiteX1" fmla="*/ 7195 w 10000"/>
                <a:gd name="connsiteY1" fmla="*/ 486 h 10000"/>
                <a:gd name="connsiteX2" fmla="*/ 7989 w 10000"/>
                <a:gd name="connsiteY2" fmla="*/ 381 h 10000"/>
                <a:gd name="connsiteX3" fmla="*/ 8785 w 10000"/>
                <a:gd name="connsiteY3" fmla="*/ 652 h 10000"/>
                <a:gd name="connsiteX4" fmla="*/ 9159 w 10000"/>
                <a:gd name="connsiteY4" fmla="*/ 652 h 10000"/>
                <a:gd name="connsiteX5" fmla="*/ 9441 w 10000"/>
                <a:gd name="connsiteY5" fmla="*/ 1359 h 10000"/>
                <a:gd name="connsiteX6" fmla="*/ 9487 w 10000"/>
                <a:gd name="connsiteY6" fmla="*/ 2062 h 10000"/>
                <a:gd name="connsiteX7" fmla="*/ 9765 w 10000"/>
                <a:gd name="connsiteY7" fmla="*/ 3259 h 10000"/>
                <a:gd name="connsiteX8" fmla="*/ 10000 w 10000"/>
                <a:gd name="connsiteY8" fmla="*/ 3477 h 10000"/>
                <a:gd name="connsiteX9" fmla="*/ 9858 w 10000"/>
                <a:gd name="connsiteY9" fmla="*/ 3913 h 10000"/>
                <a:gd name="connsiteX10" fmla="*/ 8785 w 10000"/>
                <a:gd name="connsiteY10" fmla="*/ 4131 h 10000"/>
                <a:gd name="connsiteX11" fmla="*/ 8409 w 10000"/>
                <a:gd name="connsiteY11" fmla="*/ 4564 h 10000"/>
                <a:gd name="connsiteX12" fmla="*/ 7896 w 10000"/>
                <a:gd name="connsiteY12" fmla="*/ 4619 h 10000"/>
                <a:gd name="connsiteX13" fmla="*/ 7896 w 10000"/>
                <a:gd name="connsiteY13" fmla="*/ 5489 h 10000"/>
                <a:gd name="connsiteX14" fmla="*/ 6915 w 10000"/>
                <a:gd name="connsiteY14" fmla="*/ 5925 h 10000"/>
                <a:gd name="connsiteX15" fmla="*/ 6586 w 10000"/>
                <a:gd name="connsiteY15" fmla="*/ 6466 h 10000"/>
                <a:gd name="connsiteX16" fmla="*/ 5934 w 10000"/>
                <a:gd name="connsiteY16" fmla="*/ 6793 h 10000"/>
                <a:gd name="connsiteX17" fmla="*/ 5091 w 10000"/>
                <a:gd name="connsiteY17" fmla="*/ 6957 h 10000"/>
                <a:gd name="connsiteX18" fmla="*/ 3737 w 10000"/>
                <a:gd name="connsiteY18" fmla="*/ 7770 h 10000"/>
                <a:gd name="connsiteX19" fmla="*/ 3737 w 10000"/>
                <a:gd name="connsiteY19" fmla="*/ 9129 h 10000"/>
                <a:gd name="connsiteX20" fmla="*/ 3596 w 10000"/>
                <a:gd name="connsiteY20" fmla="*/ 9129 h 10000"/>
                <a:gd name="connsiteX21" fmla="*/ 3596 w 10000"/>
                <a:gd name="connsiteY21" fmla="*/ 9129 h 10000"/>
                <a:gd name="connsiteX22" fmla="*/ 3596 w 10000"/>
                <a:gd name="connsiteY22" fmla="*/ 9728 h 10000"/>
                <a:gd name="connsiteX23" fmla="*/ 3083 w 10000"/>
                <a:gd name="connsiteY23" fmla="*/ 9781 h 10000"/>
                <a:gd name="connsiteX24" fmla="*/ 2802 w 10000"/>
                <a:gd name="connsiteY24" fmla="*/ 10000 h 10000"/>
                <a:gd name="connsiteX25" fmla="*/ 0 w 10000"/>
                <a:gd name="connsiteY25" fmla="*/ 9129 h 10000"/>
                <a:gd name="connsiteX26" fmla="*/ 44 w 10000"/>
                <a:gd name="connsiteY26" fmla="*/ 9129 h 10000"/>
                <a:gd name="connsiteX27" fmla="*/ 465 w 10000"/>
                <a:gd name="connsiteY27" fmla="*/ 8692 h 10000"/>
                <a:gd name="connsiteX28" fmla="*/ 1214 w 10000"/>
                <a:gd name="connsiteY28" fmla="*/ 8585 h 10000"/>
                <a:gd name="connsiteX29" fmla="*/ 1914 w 10000"/>
                <a:gd name="connsiteY29" fmla="*/ 7823 h 10000"/>
                <a:gd name="connsiteX30" fmla="*/ 2336 w 10000"/>
                <a:gd name="connsiteY30" fmla="*/ 7499 h 10000"/>
                <a:gd name="connsiteX31" fmla="*/ 3035 w 10000"/>
                <a:gd name="connsiteY31" fmla="*/ 6575 h 10000"/>
                <a:gd name="connsiteX32" fmla="*/ 2849 w 10000"/>
                <a:gd name="connsiteY32" fmla="*/ 5163 h 10000"/>
                <a:gd name="connsiteX33" fmla="*/ 3177 w 10000"/>
                <a:gd name="connsiteY33" fmla="*/ 4185 h 10000"/>
                <a:gd name="connsiteX34" fmla="*/ 3315 w 10000"/>
                <a:gd name="connsiteY34" fmla="*/ 3585 h 10000"/>
                <a:gd name="connsiteX35" fmla="*/ 3877 w 10000"/>
                <a:gd name="connsiteY35" fmla="*/ 2825 h 10000"/>
                <a:gd name="connsiteX36" fmla="*/ 4674 w 10000"/>
                <a:gd name="connsiteY36" fmla="*/ 2338 h 10000"/>
                <a:gd name="connsiteX37" fmla="*/ 5281 w 10000"/>
                <a:gd name="connsiteY37" fmla="*/ 1846 h 10000"/>
                <a:gd name="connsiteX38" fmla="*/ 5840 w 10000"/>
                <a:gd name="connsiteY38" fmla="*/ 710 h 10000"/>
                <a:gd name="connsiteX39" fmla="*/ 6120 w 10000"/>
                <a:gd name="connsiteY39" fmla="*/ 0 h 10000"/>
                <a:gd name="connsiteX40" fmla="*/ 6729 w 10000"/>
                <a:gd name="connsiteY40" fmla="*/ 0 h 10000"/>
                <a:gd name="connsiteX0" fmla="*/ 6729 w 10000"/>
                <a:gd name="connsiteY0" fmla="*/ 0 h 9781"/>
                <a:gd name="connsiteX1" fmla="*/ 7195 w 10000"/>
                <a:gd name="connsiteY1" fmla="*/ 486 h 9781"/>
                <a:gd name="connsiteX2" fmla="*/ 7989 w 10000"/>
                <a:gd name="connsiteY2" fmla="*/ 381 h 9781"/>
                <a:gd name="connsiteX3" fmla="*/ 8785 w 10000"/>
                <a:gd name="connsiteY3" fmla="*/ 652 h 9781"/>
                <a:gd name="connsiteX4" fmla="*/ 9159 w 10000"/>
                <a:gd name="connsiteY4" fmla="*/ 652 h 9781"/>
                <a:gd name="connsiteX5" fmla="*/ 9441 w 10000"/>
                <a:gd name="connsiteY5" fmla="*/ 1359 h 9781"/>
                <a:gd name="connsiteX6" fmla="*/ 9487 w 10000"/>
                <a:gd name="connsiteY6" fmla="*/ 2062 h 9781"/>
                <a:gd name="connsiteX7" fmla="*/ 9765 w 10000"/>
                <a:gd name="connsiteY7" fmla="*/ 3259 h 9781"/>
                <a:gd name="connsiteX8" fmla="*/ 10000 w 10000"/>
                <a:gd name="connsiteY8" fmla="*/ 3477 h 9781"/>
                <a:gd name="connsiteX9" fmla="*/ 9858 w 10000"/>
                <a:gd name="connsiteY9" fmla="*/ 3913 h 9781"/>
                <a:gd name="connsiteX10" fmla="*/ 8785 w 10000"/>
                <a:gd name="connsiteY10" fmla="*/ 4131 h 9781"/>
                <a:gd name="connsiteX11" fmla="*/ 8409 w 10000"/>
                <a:gd name="connsiteY11" fmla="*/ 4564 h 9781"/>
                <a:gd name="connsiteX12" fmla="*/ 7896 w 10000"/>
                <a:gd name="connsiteY12" fmla="*/ 4619 h 9781"/>
                <a:gd name="connsiteX13" fmla="*/ 7896 w 10000"/>
                <a:gd name="connsiteY13" fmla="*/ 5489 h 9781"/>
                <a:gd name="connsiteX14" fmla="*/ 6915 w 10000"/>
                <a:gd name="connsiteY14" fmla="*/ 5925 h 9781"/>
                <a:gd name="connsiteX15" fmla="*/ 6586 w 10000"/>
                <a:gd name="connsiteY15" fmla="*/ 6466 h 9781"/>
                <a:gd name="connsiteX16" fmla="*/ 5934 w 10000"/>
                <a:gd name="connsiteY16" fmla="*/ 6793 h 9781"/>
                <a:gd name="connsiteX17" fmla="*/ 5091 w 10000"/>
                <a:gd name="connsiteY17" fmla="*/ 6957 h 9781"/>
                <a:gd name="connsiteX18" fmla="*/ 3737 w 10000"/>
                <a:gd name="connsiteY18" fmla="*/ 7770 h 9781"/>
                <a:gd name="connsiteX19" fmla="*/ 3737 w 10000"/>
                <a:gd name="connsiteY19" fmla="*/ 9129 h 9781"/>
                <a:gd name="connsiteX20" fmla="*/ 3596 w 10000"/>
                <a:gd name="connsiteY20" fmla="*/ 9129 h 9781"/>
                <a:gd name="connsiteX21" fmla="*/ 3596 w 10000"/>
                <a:gd name="connsiteY21" fmla="*/ 9129 h 9781"/>
                <a:gd name="connsiteX22" fmla="*/ 3596 w 10000"/>
                <a:gd name="connsiteY22" fmla="*/ 9728 h 9781"/>
                <a:gd name="connsiteX23" fmla="*/ 3083 w 10000"/>
                <a:gd name="connsiteY23" fmla="*/ 9781 h 9781"/>
                <a:gd name="connsiteX24" fmla="*/ 0 w 10000"/>
                <a:gd name="connsiteY24" fmla="*/ 9129 h 9781"/>
                <a:gd name="connsiteX25" fmla="*/ 44 w 10000"/>
                <a:gd name="connsiteY25" fmla="*/ 9129 h 9781"/>
                <a:gd name="connsiteX26" fmla="*/ 465 w 10000"/>
                <a:gd name="connsiteY26" fmla="*/ 8692 h 9781"/>
                <a:gd name="connsiteX27" fmla="*/ 1214 w 10000"/>
                <a:gd name="connsiteY27" fmla="*/ 8585 h 9781"/>
                <a:gd name="connsiteX28" fmla="*/ 1914 w 10000"/>
                <a:gd name="connsiteY28" fmla="*/ 7823 h 9781"/>
                <a:gd name="connsiteX29" fmla="*/ 2336 w 10000"/>
                <a:gd name="connsiteY29" fmla="*/ 7499 h 9781"/>
                <a:gd name="connsiteX30" fmla="*/ 3035 w 10000"/>
                <a:gd name="connsiteY30" fmla="*/ 6575 h 9781"/>
                <a:gd name="connsiteX31" fmla="*/ 2849 w 10000"/>
                <a:gd name="connsiteY31" fmla="*/ 5163 h 9781"/>
                <a:gd name="connsiteX32" fmla="*/ 3177 w 10000"/>
                <a:gd name="connsiteY32" fmla="*/ 4185 h 9781"/>
                <a:gd name="connsiteX33" fmla="*/ 3315 w 10000"/>
                <a:gd name="connsiteY33" fmla="*/ 3585 h 9781"/>
                <a:gd name="connsiteX34" fmla="*/ 3877 w 10000"/>
                <a:gd name="connsiteY34" fmla="*/ 2825 h 9781"/>
                <a:gd name="connsiteX35" fmla="*/ 4674 w 10000"/>
                <a:gd name="connsiteY35" fmla="*/ 2338 h 9781"/>
                <a:gd name="connsiteX36" fmla="*/ 5281 w 10000"/>
                <a:gd name="connsiteY36" fmla="*/ 1846 h 9781"/>
                <a:gd name="connsiteX37" fmla="*/ 5840 w 10000"/>
                <a:gd name="connsiteY37" fmla="*/ 710 h 9781"/>
                <a:gd name="connsiteX38" fmla="*/ 6120 w 10000"/>
                <a:gd name="connsiteY38" fmla="*/ 0 h 9781"/>
                <a:gd name="connsiteX39" fmla="*/ 6729 w 10000"/>
                <a:gd name="connsiteY39" fmla="*/ 0 h 9781"/>
                <a:gd name="connsiteX0" fmla="*/ 6729 w 10000"/>
                <a:gd name="connsiteY0" fmla="*/ 0 h 9946"/>
                <a:gd name="connsiteX1" fmla="*/ 7195 w 10000"/>
                <a:gd name="connsiteY1" fmla="*/ 497 h 9946"/>
                <a:gd name="connsiteX2" fmla="*/ 7989 w 10000"/>
                <a:gd name="connsiteY2" fmla="*/ 390 h 9946"/>
                <a:gd name="connsiteX3" fmla="*/ 8785 w 10000"/>
                <a:gd name="connsiteY3" fmla="*/ 667 h 9946"/>
                <a:gd name="connsiteX4" fmla="*/ 9159 w 10000"/>
                <a:gd name="connsiteY4" fmla="*/ 667 h 9946"/>
                <a:gd name="connsiteX5" fmla="*/ 9441 w 10000"/>
                <a:gd name="connsiteY5" fmla="*/ 1389 h 9946"/>
                <a:gd name="connsiteX6" fmla="*/ 9487 w 10000"/>
                <a:gd name="connsiteY6" fmla="*/ 2108 h 9946"/>
                <a:gd name="connsiteX7" fmla="*/ 9765 w 10000"/>
                <a:gd name="connsiteY7" fmla="*/ 3332 h 9946"/>
                <a:gd name="connsiteX8" fmla="*/ 10000 w 10000"/>
                <a:gd name="connsiteY8" fmla="*/ 3555 h 9946"/>
                <a:gd name="connsiteX9" fmla="*/ 9858 w 10000"/>
                <a:gd name="connsiteY9" fmla="*/ 4001 h 9946"/>
                <a:gd name="connsiteX10" fmla="*/ 8785 w 10000"/>
                <a:gd name="connsiteY10" fmla="*/ 4223 h 9946"/>
                <a:gd name="connsiteX11" fmla="*/ 8409 w 10000"/>
                <a:gd name="connsiteY11" fmla="*/ 4666 h 9946"/>
                <a:gd name="connsiteX12" fmla="*/ 7896 w 10000"/>
                <a:gd name="connsiteY12" fmla="*/ 4722 h 9946"/>
                <a:gd name="connsiteX13" fmla="*/ 7896 w 10000"/>
                <a:gd name="connsiteY13" fmla="*/ 5612 h 9946"/>
                <a:gd name="connsiteX14" fmla="*/ 6915 w 10000"/>
                <a:gd name="connsiteY14" fmla="*/ 6058 h 9946"/>
                <a:gd name="connsiteX15" fmla="*/ 6586 w 10000"/>
                <a:gd name="connsiteY15" fmla="*/ 6611 h 9946"/>
                <a:gd name="connsiteX16" fmla="*/ 5934 w 10000"/>
                <a:gd name="connsiteY16" fmla="*/ 6945 h 9946"/>
                <a:gd name="connsiteX17" fmla="*/ 5091 w 10000"/>
                <a:gd name="connsiteY17" fmla="*/ 7113 h 9946"/>
                <a:gd name="connsiteX18" fmla="*/ 3737 w 10000"/>
                <a:gd name="connsiteY18" fmla="*/ 7944 h 9946"/>
                <a:gd name="connsiteX19" fmla="*/ 3737 w 10000"/>
                <a:gd name="connsiteY19" fmla="*/ 9333 h 9946"/>
                <a:gd name="connsiteX20" fmla="*/ 3596 w 10000"/>
                <a:gd name="connsiteY20" fmla="*/ 9333 h 9946"/>
                <a:gd name="connsiteX21" fmla="*/ 3596 w 10000"/>
                <a:gd name="connsiteY21" fmla="*/ 9333 h 9946"/>
                <a:gd name="connsiteX22" fmla="*/ 3596 w 10000"/>
                <a:gd name="connsiteY22" fmla="*/ 9946 h 9946"/>
                <a:gd name="connsiteX23" fmla="*/ 0 w 10000"/>
                <a:gd name="connsiteY23" fmla="*/ 9333 h 9946"/>
                <a:gd name="connsiteX24" fmla="*/ 44 w 10000"/>
                <a:gd name="connsiteY24" fmla="*/ 9333 h 9946"/>
                <a:gd name="connsiteX25" fmla="*/ 465 w 10000"/>
                <a:gd name="connsiteY25" fmla="*/ 8887 h 9946"/>
                <a:gd name="connsiteX26" fmla="*/ 1214 w 10000"/>
                <a:gd name="connsiteY26" fmla="*/ 8777 h 9946"/>
                <a:gd name="connsiteX27" fmla="*/ 1914 w 10000"/>
                <a:gd name="connsiteY27" fmla="*/ 7998 h 9946"/>
                <a:gd name="connsiteX28" fmla="*/ 2336 w 10000"/>
                <a:gd name="connsiteY28" fmla="*/ 7667 h 9946"/>
                <a:gd name="connsiteX29" fmla="*/ 3035 w 10000"/>
                <a:gd name="connsiteY29" fmla="*/ 6722 h 9946"/>
                <a:gd name="connsiteX30" fmla="*/ 2849 w 10000"/>
                <a:gd name="connsiteY30" fmla="*/ 5279 h 9946"/>
                <a:gd name="connsiteX31" fmla="*/ 3177 w 10000"/>
                <a:gd name="connsiteY31" fmla="*/ 4279 h 9946"/>
                <a:gd name="connsiteX32" fmla="*/ 3315 w 10000"/>
                <a:gd name="connsiteY32" fmla="*/ 3665 h 9946"/>
                <a:gd name="connsiteX33" fmla="*/ 3877 w 10000"/>
                <a:gd name="connsiteY33" fmla="*/ 2888 h 9946"/>
                <a:gd name="connsiteX34" fmla="*/ 4674 w 10000"/>
                <a:gd name="connsiteY34" fmla="*/ 2390 h 9946"/>
                <a:gd name="connsiteX35" fmla="*/ 5281 w 10000"/>
                <a:gd name="connsiteY35" fmla="*/ 1887 h 9946"/>
                <a:gd name="connsiteX36" fmla="*/ 5840 w 10000"/>
                <a:gd name="connsiteY36" fmla="*/ 726 h 9946"/>
                <a:gd name="connsiteX37" fmla="*/ 6120 w 10000"/>
                <a:gd name="connsiteY37" fmla="*/ 0 h 9946"/>
                <a:gd name="connsiteX38" fmla="*/ 6729 w 10000"/>
                <a:gd name="connsiteY38" fmla="*/ 0 h 9946"/>
                <a:gd name="connsiteX0" fmla="*/ 6729 w 10000"/>
                <a:gd name="connsiteY0" fmla="*/ 0 h 9384"/>
                <a:gd name="connsiteX1" fmla="*/ 7195 w 10000"/>
                <a:gd name="connsiteY1" fmla="*/ 500 h 9384"/>
                <a:gd name="connsiteX2" fmla="*/ 7989 w 10000"/>
                <a:gd name="connsiteY2" fmla="*/ 392 h 9384"/>
                <a:gd name="connsiteX3" fmla="*/ 8785 w 10000"/>
                <a:gd name="connsiteY3" fmla="*/ 671 h 9384"/>
                <a:gd name="connsiteX4" fmla="*/ 9159 w 10000"/>
                <a:gd name="connsiteY4" fmla="*/ 671 h 9384"/>
                <a:gd name="connsiteX5" fmla="*/ 9441 w 10000"/>
                <a:gd name="connsiteY5" fmla="*/ 1397 h 9384"/>
                <a:gd name="connsiteX6" fmla="*/ 9487 w 10000"/>
                <a:gd name="connsiteY6" fmla="*/ 2119 h 9384"/>
                <a:gd name="connsiteX7" fmla="*/ 9765 w 10000"/>
                <a:gd name="connsiteY7" fmla="*/ 3350 h 9384"/>
                <a:gd name="connsiteX8" fmla="*/ 10000 w 10000"/>
                <a:gd name="connsiteY8" fmla="*/ 3574 h 9384"/>
                <a:gd name="connsiteX9" fmla="*/ 9858 w 10000"/>
                <a:gd name="connsiteY9" fmla="*/ 4023 h 9384"/>
                <a:gd name="connsiteX10" fmla="*/ 8785 w 10000"/>
                <a:gd name="connsiteY10" fmla="*/ 4246 h 9384"/>
                <a:gd name="connsiteX11" fmla="*/ 8409 w 10000"/>
                <a:gd name="connsiteY11" fmla="*/ 4691 h 9384"/>
                <a:gd name="connsiteX12" fmla="*/ 7896 w 10000"/>
                <a:gd name="connsiteY12" fmla="*/ 4748 h 9384"/>
                <a:gd name="connsiteX13" fmla="*/ 7896 w 10000"/>
                <a:gd name="connsiteY13" fmla="*/ 5642 h 9384"/>
                <a:gd name="connsiteX14" fmla="*/ 6915 w 10000"/>
                <a:gd name="connsiteY14" fmla="*/ 6091 h 9384"/>
                <a:gd name="connsiteX15" fmla="*/ 6586 w 10000"/>
                <a:gd name="connsiteY15" fmla="*/ 6647 h 9384"/>
                <a:gd name="connsiteX16" fmla="*/ 5934 w 10000"/>
                <a:gd name="connsiteY16" fmla="*/ 6983 h 9384"/>
                <a:gd name="connsiteX17" fmla="*/ 5091 w 10000"/>
                <a:gd name="connsiteY17" fmla="*/ 7152 h 9384"/>
                <a:gd name="connsiteX18" fmla="*/ 3737 w 10000"/>
                <a:gd name="connsiteY18" fmla="*/ 7987 h 9384"/>
                <a:gd name="connsiteX19" fmla="*/ 3737 w 10000"/>
                <a:gd name="connsiteY19" fmla="*/ 9384 h 9384"/>
                <a:gd name="connsiteX20" fmla="*/ 3596 w 10000"/>
                <a:gd name="connsiteY20" fmla="*/ 9384 h 9384"/>
                <a:gd name="connsiteX21" fmla="*/ 3596 w 10000"/>
                <a:gd name="connsiteY21" fmla="*/ 9384 h 9384"/>
                <a:gd name="connsiteX22" fmla="*/ 0 w 10000"/>
                <a:gd name="connsiteY22" fmla="*/ 9384 h 9384"/>
                <a:gd name="connsiteX23" fmla="*/ 44 w 10000"/>
                <a:gd name="connsiteY23" fmla="*/ 9384 h 9384"/>
                <a:gd name="connsiteX24" fmla="*/ 465 w 10000"/>
                <a:gd name="connsiteY24" fmla="*/ 8935 h 9384"/>
                <a:gd name="connsiteX25" fmla="*/ 1214 w 10000"/>
                <a:gd name="connsiteY25" fmla="*/ 8825 h 9384"/>
                <a:gd name="connsiteX26" fmla="*/ 1914 w 10000"/>
                <a:gd name="connsiteY26" fmla="*/ 8041 h 9384"/>
                <a:gd name="connsiteX27" fmla="*/ 2336 w 10000"/>
                <a:gd name="connsiteY27" fmla="*/ 7709 h 9384"/>
                <a:gd name="connsiteX28" fmla="*/ 3035 w 10000"/>
                <a:gd name="connsiteY28" fmla="*/ 6758 h 9384"/>
                <a:gd name="connsiteX29" fmla="*/ 2849 w 10000"/>
                <a:gd name="connsiteY29" fmla="*/ 5308 h 9384"/>
                <a:gd name="connsiteX30" fmla="*/ 3177 w 10000"/>
                <a:gd name="connsiteY30" fmla="*/ 4302 h 9384"/>
                <a:gd name="connsiteX31" fmla="*/ 3315 w 10000"/>
                <a:gd name="connsiteY31" fmla="*/ 3685 h 9384"/>
                <a:gd name="connsiteX32" fmla="*/ 3877 w 10000"/>
                <a:gd name="connsiteY32" fmla="*/ 2904 h 9384"/>
                <a:gd name="connsiteX33" fmla="*/ 4674 w 10000"/>
                <a:gd name="connsiteY33" fmla="*/ 2403 h 9384"/>
                <a:gd name="connsiteX34" fmla="*/ 5281 w 10000"/>
                <a:gd name="connsiteY34" fmla="*/ 1897 h 9384"/>
                <a:gd name="connsiteX35" fmla="*/ 5840 w 10000"/>
                <a:gd name="connsiteY35" fmla="*/ 730 h 9384"/>
                <a:gd name="connsiteX36" fmla="*/ 6120 w 10000"/>
                <a:gd name="connsiteY36" fmla="*/ 0 h 9384"/>
                <a:gd name="connsiteX37" fmla="*/ 6729 w 10000"/>
                <a:gd name="connsiteY37" fmla="*/ 0 h 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00" h="9384">
                  <a:moveTo>
                    <a:pt x="6729" y="0"/>
                  </a:moveTo>
                  <a:lnTo>
                    <a:pt x="7195" y="500"/>
                  </a:lnTo>
                  <a:lnTo>
                    <a:pt x="7989" y="392"/>
                  </a:lnTo>
                  <a:lnTo>
                    <a:pt x="8785" y="671"/>
                  </a:lnTo>
                  <a:lnTo>
                    <a:pt x="9159" y="671"/>
                  </a:lnTo>
                  <a:cubicBezTo>
                    <a:pt x="9254" y="913"/>
                    <a:pt x="9348" y="1153"/>
                    <a:pt x="9441" y="1397"/>
                  </a:cubicBezTo>
                  <a:cubicBezTo>
                    <a:pt x="9456" y="1642"/>
                    <a:pt x="9470" y="1881"/>
                    <a:pt x="9487" y="2119"/>
                  </a:cubicBezTo>
                  <a:lnTo>
                    <a:pt x="9765" y="3350"/>
                  </a:lnTo>
                  <a:lnTo>
                    <a:pt x="10000" y="3574"/>
                  </a:lnTo>
                  <a:cubicBezTo>
                    <a:pt x="9954" y="3724"/>
                    <a:pt x="9906" y="3872"/>
                    <a:pt x="9858" y="4023"/>
                  </a:cubicBezTo>
                  <a:lnTo>
                    <a:pt x="8785" y="4246"/>
                  </a:lnTo>
                  <a:lnTo>
                    <a:pt x="8409" y="4691"/>
                  </a:lnTo>
                  <a:lnTo>
                    <a:pt x="7896" y="4748"/>
                  </a:lnTo>
                  <a:lnTo>
                    <a:pt x="7896" y="5642"/>
                  </a:lnTo>
                  <a:lnTo>
                    <a:pt x="6915" y="6091"/>
                  </a:lnTo>
                  <a:lnTo>
                    <a:pt x="6586" y="6647"/>
                  </a:lnTo>
                  <a:lnTo>
                    <a:pt x="5934" y="6983"/>
                  </a:lnTo>
                  <a:lnTo>
                    <a:pt x="5091" y="7152"/>
                  </a:lnTo>
                  <a:lnTo>
                    <a:pt x="3737" y="7987"/>
                  </a:lnTo>
                  <a:lnTo>
                    <a:pt x="3737" y="9384"/>
                  </a:lnTo>
                  <a:lnTo>
                    <a:pt x="3596" y="9384"/>
                  </a:lnTo>
                  <a:lnTo>
                    <a:pt x="3596" y="9384"/>
                  </a:lnTo>
                  <a:lnTo>
                    <a:pt x="0" y="9384"/>
                  </a:lnTo>
                  <a:lnTo>
                    <a:pt x="44" y="9384"/>
                  </a:lnTo>
                  <a:lnTo>
                    <a:pt x="465" y="8935"/>
                  </a:lnTo>
                  <a:lnTo>
                    <a:pt x="1214" y="8825"/>
                  </a:lnTo>
                  <a:lnTo>
                    <a:pt x="1914" y="8041"/>
                  </a:lnTo>
                  <a:lnTo>
                    <a:pt x="2336" y="7709"/>
                  </a:lnTo>
                  <a:lnTo>
                    <a:pt x="3035" y="6758"/>
                  </a:lnTo>
                  <a:cubicBezTo>
                    <a:pt x="2975" y="6276"/>
                    <a:pt x="2911" y="5790"/>
                    <a:pt x="2849" y="5308"/>
                  </a:cubicBezTo>
                  <a:cubicBezTo>
                    <a:pt x="2958" y="4972"/>
                    <a:pt x="3069" y="4637"/>
                    <a:pt x="3177" y="4302"/>
                  </a:cubicBezTo>
                  <a:cubicBezTo>
                    <a:pt x="3222" y="4097"/>
                    <a:pt x="3269" y="3891"/>
                    <a:pt x="3315" y="3685"/>
                  </a:cubicBezTo>
                  <a:lnTo>
                    <a:pt x="3877" y="2904"/>
                  </a:lnTo>
                  <a:lnTo>
                    <a:pt x="4674" y="2403"/>
                  </a:lnTo>
                  <a:lnTo>
                    <a:pt x="5281" y="1897"/>
                  </a:lnTo>
                  <a:lnTo>
                    <a:pt x="5840" y="730"/>
                  </a:lnTo>
                  <a:cubicBezTo>
                    <a:pt x="5934" y="486"/>
                    <a:pt x="6026" y="241"/>
                    <a:pt x="6120" y="0"/>
                  </a:cubicBezTo>
                  <a:lnTo>
                    <a:pt x="6729" y="0"/>
                  </a:lnTo>
                  <a:close/>
                </a:path>
              </a:pathLst>
            </a:custGeom>
            <a:solidFill>
              <a:srgbClr val="40C8F4">
                <a:lumMod val="60000"/>
                <a:lumOff val="40000"/>
              </a:srgb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8" name="Freeform 118">
              <a:extLst>
                <a:ext uri="{FF2B5EF4-FFF2-40B4-BE49-F238E27FC236}">
                  <a16:creationId xmlns:a16="http://schemas.microsoft.com/office/drawing/2014/main" id="{27313EFF-F704-FB45-84A5-793F235C86BA}"/>
                </a:ext>
              </a:extLst>
            </p:cNvPr>
            <p:cNvSpPr>
              <a:spLocks/>
            </p:cNvSpPr>
            <p:nvPr/>
          </p:nvSpPr>
          <p:spPr bwMode="auto">
            <a:xfrm>
              <a:off x="4600272" y="2920779"/>
              <a:ext cx="243437" cy="306657"/>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dirty="0">
                <a:solidFill>
                  <a:srgbClr val="323232"/>
                </a:solidFill>
              </a:endParaRPr>
            </a:p>
          </p:txBody>
        </p:sp>
        <p:sp>
          <p:nvSpPr>
            <p:cNvPr id="79" name="Freeform 121">
              <a:extLst>
                <a:ext uri="{FF2B5EF4-FFF2-40B4-BE49-F238E27FC236}">
                  <a16:creationId xmlns:a16="http://schemas.microsoft.com/office/drawing/2014/main" id="{74A80794-9E2E-4B42-B360-2B89CEA2B156}"/>
                </a:ext>
              </a:extLst>
            </p:cNvPr>
            <p:cNvSpPr>
              <a:spLocks/>
            </p:cNvSpPr>
            <p:nvPr/>
          </p:nvSpPr>
          <p:spPr bwMode="auto">
            <a:xfrm>
              <a:off x="4247294" y="3554202"/>
              <a:ext cx="170404" cy="150816"/>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0" name="Freeform 122">
              <a:extLst>
                <a:ext uri="{FF2B5EF4-FFF2-40B4-BE49-F238E27FC236}">
                  <a16:creationId xmlns:a16="http://schemas.microsoft.com/office/drawing/2014/main" id="{4C2FE8FD-7179-024B-919E-39FFF231342B}"/>
                </a:ext>
              </a:extLst>
            </p:cNvPr>
            <p:cNvSpPr>
              <a:spLocks/>
            </p:cNvSpPr>
            <p:nvPr/>
          </p:nvSpPr>
          <p:spPr bwMode="auto">
            <a:xfrm>
              <a:off x="1954945" y="5358959"/>
              <a:ext cx="1213121" cy="155339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1" name="Freeform 123">
              <a:extLst>
                <a:ext uri="{FF2B5EF4-FFF2-40B4-BE49-F238E27FC236}">
                  <a16:creationId xmlns:a16="http://schemas.microsoft.com/office/drawing/2014/main" id="{ED2B70CF-4DFE-7A45-B6D8-32FBDF11B636}"/>
                </a:ext>
              </a:extLst>
            </p:cNvPr>
            <p:cNvSpPr>
              <a:spLocks/>
            </p:cNvSpPr>
            <p:nvPr/>
          </p:nvSpPr>
          <p:spPr bwMode="auto">
            <a:xfrm>
              <a:off x="9594756" y="5007058"/>
              <a:ext cx="649162" cy="1920379"/>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2" name="Freeform 124">
              <a:extLst>
                <a:ext uri="{FF2B5EF4-FFF2-40B4-BE49-F238E27FC236}">
                  <a16:creationId xmlns:a16="http://schemas.microsoft.com/office/drawing/2014/main" id="{D7577D9F-6CF7-0D44-AF0F-6ED44177A774}"/>
                </a:ext>
              </a:extLst>
            </p:cNvPr>
            <p:cNvSpPr>
              <a:spLocks/>
            </p:cNvSpPr>
            <p:nvPr/>
          </p:nvSpPr>
          <p:spPr bwMode="auto">
            <a:xfrm>
              <a:off x="4105287" y="3428525"/>
              <a:ext cx="125777" cy="17092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3" name="Freeform 125">
              <a:extLst>
                <a:ext uri="{FF2B5EF4-FFF2-40B4-BE49-F238E27FC236}">
                  <a16:creationId xmlns:a16="http://schemas.microsoft.com/office/drawing/2014/main" id="{CE11A96A-B4CC-2A49-A54F-C99E7B08B6DE}"/>
                </a:ext>
              </a:extLst>
            </p:cNvPr>
            <p:cNvSpPr>
              <a:spLocks/>
            </p:cNvSpPr>
            <p:nvPr/>
          </p:nvSpPr>
          <p:spPr bwMode="auto">
            <a:xfrm>
              <a:off x="8564213" y="2558824"/>
              <a:ext cx="2211205" cy="1070787"/>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4" name="Freeform 127">
              <a:extLst>
                <a:ext uri="{FF2B5EF4-FFF2-40B4-BE49-F238E27FC236}">
                  <a16:creationId xmlns:a16="http://schemas.microsoft.com/office/drawing/2014/main" id="{D9C1D913-0910-AC45-B731-95975A551678}"/>
                </a:ext>
              </a:extLst>
            </p:cNvPr>
            <p:cNvSpPr>
              <a:spLocks/>
            </p:cNvSpPr>
            <p:nvPr/>
          </p:nvSpPr>
          <p:spPr bwMode="auto">
            <a:xfrm>
              <a:off x="1606019" y="5102571"/>
              <a:ext cx="888540" cy="133722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5" name="Freeform 132">
              <a:extLst>
                <a:ext uri="{FF2B5EF4-FFF2-40B4-BE49-F238E27FC236}">
                  <a16:creationId xmlns:a16="http://schemas.microsoft.com/office/drawing/2014/main" id="{8EBA25C1-51CA-8641-BA72-558CB0BFE02A}"/>
                </a:ext>
              </a:extLst>
            </p:cNvPr>
            <p:cNvSpPr>
              <a:spLocks/>
            </p:cNvSpPr>
            <p:nvPr/>
          </p:nvSpPr>
          <p:spPr bwMode="auto">
            <a:xfrm>
              <a:off x="2875940" y="5514800"/>
              <a:ext cx="1140091" cy="1231657"/>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6" name="Freeform 135">
              <a:extLst>
                <a:ext uri="{FF2B5EF4-FFF2-40B4-BE49-F238E27FC236}">
                  <a16:creationId xmlns:a16="http://schemas.microsoft.com/office/drawing/2014/main" id="{E0639C64-0A80-3445-B197-D5EAA86F0EF0}"/>
                </a:ext>
              </a:extLst>
            </p:cNvPr>
            <p:cNvSpPr>
              <a:spLocks/>
            </p:cNvSpPr>
            <p:nvPr/>
          </p:nvSpPr>
          <p:spPr bwMode="auto">
            <a:xfrm>
              <a:off x="3066632" y="2413037"/>
              <a:ext cx="235322" cy="271468"/>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7" name="Freeform 136">
              <a:extLst>
                <a:ext uri="{FF2B5EF4-FFF2-40B4-BE49-F238E27FC236}">
                  <a16:creationId xmlns:a16="http://schemas.microsoft.com/office/drawing/2014/main" id="{103BA4A8-64DD-074E-ADE8-AB0F4563EB81}"/>
                </a:ext>
              </a:extLst>
            </p:cNvPr>
            <p:cNvSpPr>
              <a:spLocks/>
            </p:cNvSpPr>
            <p:nvPr/>
          </p:nvSpPr>
          <p:spPr bwMode="auto">
            <a:xfrm>
              <a:off x="3143721" y="744020"/>
              <a:ext cx="1379466" cy="121154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8" name="Freeform 140">
              <a:extLst>
                <a:ext uri="{FF2B5EF4-FFF2-40B4-BE49-F238E27FC236}">
                  <a16:creationId xmlns:a16="http://schemas.microsoft.com/office/drawing/2014/main" id="{C25E4049-41C0-2445-B692-FCBAA21B5CEF}"/>
                </a:ext>
              </a:extLst>
            </p:cNvPr>
            <p:cNvSpPr>
              <a:spLocks/>
            </p:cNvSpPr>
            <p:nvPr/>
          </p:nvSpPr>
          <p:spPr bwMode="auto">
            <a:xfrm>
              <a:off x="8596672" y="4790885"/>
              <a:ext cx="616703" cy="417258"/>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9" name="Freeform 142">
              <a:extLst>
                <a:ext uri="{FF2B5EF4-FFF2-40B4-BE49-F238E27FC236}">
                  <a16:creationId xmlns:a16="http://schemas.microsoft.com/office/drawing/2014/main" id="{9B09845D-7ADC-664E-87C0-92A44022D9C7}"/>
                </a:ext>
              </a:extLst>
            </p:cNvPr>
            <p:cNvSpPr>
              <a:spLocks/>
            </p:cNvSpPr>
            <p:nvPr/>
          </p:nvSpPr>
          <p:spPr bwMode="auto">
            <a:xfrm>
              <a:off x="6669474" y="5363984"/>
              <a:ext cx="543673" cy="864672"/>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90" name="Freeform 143">
              <a:extLst>
                <a:ext uri="{FF2B5EF4-FFF2-40B4-BE49-F238E27FC236}">
                  <a16:creationId xmlns:a16="http://schemas.microsoft.com/office/drawing/2014/main" id="{54929E4B-3342-404B-B4D6-AF62CE9EDE03}"/>
                </a:ext>
              </a:extLst>
            </p:cNvPr>
            <p:cNvSpPr>
              <a:spLocks/>
            </p:cNvSpPr>
            <p:nvPr/>
          </p:nvSpPr>
          <p:spPr bwMode="auto">
            <a:xfrm>
              <a:off x="7205032" y="4092112"/>
              <a:ext cx="1099517" cy="1397553"/>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91" name="Freeform 146">
              <a:extLst>
                <a:ext uri="{FF2B5EF4-FFF2-40B4-BE49-F238E27FC236}">
                  <a16:creationId xmlns:a16="http://schemas.microsoft.com/office/drawing/2014/main" id="{F1846ADD-4A76-ED44-AE6E-00693827EC7A}"/>
                </a:ext>
              </a:extLst>
            </p:cNvPr>
            <p:cNvSpPr>
              <a:spLocks noEditPoints="1"/>
            </p:cNvSpPr>
            <p:nvPr/>
          </p:nvSpPr>
          <p:spPr bwMode="auto">
            <a:xfrm>
              <a:off x="11562524" y="6032597"/>
              <a:ext cx="701906" cy="134728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2" name="Freeform 151">
              <a:extLst>
                <a:ext uri="{FF2B5EF4-FFF2-40B4-BE49-F238E27FC236}">
                  <a16:creationId xmlns:a16="http://schemas.microsoft.com/office/drawing/2014/main" id="{11044530-E4BF-D849-B1C4-B4270535DB49}"/>
                </a:ext>
              </a:extLst>
            </p:cNvPr>
            <p:cNvSpPr>
              <a:spLocks/>
            </p:cNvSpPr>
            <p:nvPr/>
          </p:nvSpPr>
          <p:spPr bwMode="auto">
            <a:xfrm>
              <a:off x="3744195" y="2277305"/>
              <a:ext cx="657274" cy="588179"/>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3" name="Freeform 153">
              <a:extLst>
                <a:ext uri="{FF2B5EF4-FFF2-40B4-BE49-F238E27FC236}">
                  <a16:creationId xmlns:a16="http://schemas.microsoft.com/office/drawing/2014/main" id="{6C76ABFE-3671-4142-9975-36B70C6E354A}"/>
                </a:ext>
              </a:extLst>
            </p:cNvPr>
            <p:cNvSpPr>
              <a:spLocks/>
            </p:cNvSpPr>
            <p:nvPr/>
          </p:nvSpPr>
          <p:spPr bwMode="auto">
            <a:xfrm>
              <a:off x="11388062" y="3483824"/>
              <a:ext cx="344866" cy="552990"/>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4" name="Freeform 154">
              <a:extLst>
                <a:ext uri="{FF2B5EF4-FFF2-40B4-BE49-F238E27FC236}">
                  <a16:creationId xmlns:a16="http://schemas.microsoft.com/office/drawing/2014/main" id="{687E7886-D967-8C47-A586-E2382F9CF06A}"/>
                </a:ext>
              </a:extLst>
            </p:cNvPr>
            <p:cNvSpPr>
              <a:spLocks/>
            </p:cNvSpPr>
            <p:nvPr/>
          </p:nvSpPr>
          <p:spPr bwMode="auto">
            <a:xfrm>
              <a:off x="2194322" y="3554202"/>
              <a:ext cx="223151" cy="568070"/>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5" name="Freeform 156">
              <a:extLst>
                <a:ext uri="{FF2B5EF4-FFF2-40B4-BE49-F238E27FC236}">
                  <a16:creationId xmlns:a16="http://schemas.microsoft.com/office/drawing/2014/main" id="{2C08B20A-7FC6-EF42-98EF-4B8448A7BB9F}"/>
                </a:ext>
              </a:extLst>
            </p:cNvPr>
            <p:cNvSpPr>
              <a:spLocks/>
            </p:cNvSpPr>
            <p:nvPr/>
          </p:nvSpPr>
          <p:spPr bwMode="auto">
            <a:xfrm>
              <a:off x="5334638" y="4569690"/>
              <a:ext cx="44630" cy="120652"/>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6" name="Freeform 157">
              <a:extLst>
                <a:ext uri="{FF2B5EF4-FFF2-40B4-BE49-F238E27FC236}">
                  <a16:creationId xmlns:a16="http://schemas.microsoft.com/office/drawing/2014/main" id="{EB69828F-B23E-4444-AE6A-AE6A13A229F4}"/>
                </a:ext>
              </a:extLst>
            </p:cNvPr>
            <p:cNvSpPr>
              <a:spLocks/>
            </p:cNvSpPr>
            <p:nvPr/>
          </p:nvSpPr>
          <p:spPr bwMode="auto">
            <a:xfrm>
              <a:off x="6523411" y="5238307"/>
              <a:ext cx="68974" cy="16087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7" name="Freeform 158">
              <a:extLst>
                <a:ext uri="{FF2B5EF4-FFF2-40B4-BE49-F238E27FC236}">
                  <a16:creationId xmlns:a16="http://schemas.microsoft.com/office/drawing/2014/main" id="{52FF9FE8-3D38-4548-AE1C-19BA931AE2C0}"/>
                </a:ext>
              </a:extLst>
            </p:cNvPr>
            <p:cNvSpPr>
              <a:spLocks/>
            </p:cNvSpPr>
            <p:nvPr/>
          </p:nvSpPr>
          <p:spPr bwMode="auto">
            <a:xfrm>
              <a:off x="4194547" y="2945918"/>
              <a:ext cx="641047" cy="467527"/>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98" name="Freeform 159">
              <a:extLst>
                <a:ext uri="{FF2B5EF4-FFF2-40B4-BE49-F238E27FC236}">
                  <a16:creationId xmlns:a16="http://schemas.microsoft.com/office/drawing/2014/main" id="{A0716847-0FA3-1647-BD59-6365C4BCFABF}"/>
                </a:ext>
              </a:extLst>
            </p:cNvPr>
            <p:cNvSpPr>
              <a:spLocks/>
            </p:cNvSpPr>
            <p:nvPr/>
          </p:nvSpPr>
          <p:spPr bwMode="auto">
            <a:xfrm>
              <a:off x="11777558" y="2322549"/>
              <a:ext cx="608588" cy="854618"/>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9" name="Freeform 160">
              <a:extLst>
                <a:ext uri="{FF2B5EF4-FFF2-40B4-BE49-F238E27FC236}">
                  <a16:creationId xmlns:a16="http://schemas.microsoft.com/office/drawing/2014/main" id="{CE1DADCA-8F39-024C-8568-D44900D69DE9}"/>
                </a:ext>
              </a:extLst>
            </p:cNvPr>
            <p:cNvSpPr>
              <a:spLocks/>
            </p:cNvSpPr>
            <p:nvPr/>
          </p:nvSpPr>
          <p:spPr bwMode="auto">
            <a:xfrm>
              <a:off x="4085002" y="2242116"/>
              <a:ext cx="194748" cy="85463"/>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0" name="Freeform 161">
              <a:extLst>
                <a:ext uri="{FF2B5EF4-FFF2-40B4-BE49-F238E27FC236}">
                  <a16:creationId xmlns:a16="http://schemas.microsoft.com/office/drawing/2014/main" id="{F49D6C42-63BC-FE4A-806B-92B98FA67411}"/>
                </a:ext>
              </a:extLst>
            </p:cNvPr>
            <p:cNvSpPr>
              <a:spLocks/>
            </p:cNvSpPr>
            <p:nvPr/>
          </p:nvSpPr>
          <p:spPr bwMode="auto">
            <a:xfrm>
              <a:off x="10004537" y="522822"/>
              <a:ext cx="206922" cy="55299"/>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1" name="Freeform 162">
              <a:extLst>
                <a:ext uri="{FF2B5EF4-FFF2-40B4-BE49-F238E27FC236}">
                  <a16:creationId xmlns:a16="http://schemas.microsoft.com/office/drawing/2014/main" id="{58682A33-0192-AC43-BD55-2564AECDD188}"/>
                </a:ext>
              </a:extLst>
            </p:cNvPr>
            <p:cNvSpPr>
              <a:spLocks/>
            </p:cNvSpPr>
            <p:nvPr/>
          </p:nvSpPr>
          <p:spPr bwMode="auto">
            <a:xfrm>
              <a:off x="10118141" y="392116"/>
              <a:ext cx="259663" cy="65353"/>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2" name="Freeform 163">
              <a:extLst>
                <a:ext uri="{FF2B5EF4-FFF2-40B4-BE49-F238E27FC236}">
                  <a16:creationId xmlns:a16="http://schemas.microsoft.com/office/drawing/2014/main" id="{4F16DEA9-8F25-E242-9327-616CDDA817B2}"/>
                </a:ext>
              </a:extLst>
            </p:cNvPr>
            <p:cNvSpPr>
              <a:spLocks/>
            </p:cNvSpPr>
            <p:nvPr/>
          </p:nvSpPr>
          <p:spPr bwMode="auto">
            <a:xfrm>
              <a:off x="9635330" y="341846"/>
              <a:ext cx="450355" cy="120652"/>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3" name="Freeform 166">
              <a:extLst>
                <a:ext uri="{FF2B5EF4-FFF2-40B4-BE49-F238E27FC236}">
                  <a16:creationId xmlns:a16="http://schemas.microsoft.com/office/drawing/2014/main" id="{64209D5B-0BAF-A14B-A2E9-CA8449556795}"/>
                </a:ext>
              </a:extLst>
            </p:cNvPr>
            <p:cNvSpPr>
              <a:spLocks/>
            </p:cNvSpPr>
            <p:nvPr/>
          </p:nvSpPr>
          <p:spPr bwMode="auto">
            <a:xfrm>
              <a:off x="4916739" y="0"/>
              <a:ext cx="304296" cy="60328"/>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4" name="Freeform 169">
              <a:extLst>
                <a:ext uri="{FF2B5EF4-FFF2-40B4-BE49-F238E27FC236}">
                  <a16:creationId xmlns:a16="http://schemas.microsoft.com/office/drawing/2014/main" id="{D569F16D-504C-D442-80F3-E6D50E8C34CE}"/>
                </a:ext>
              </a:extLst>
            </p:cNvPr>
            <p:cNvSpPr>
              <a:spLocks/>
            </p:cNvSpPr>
            <p:nvPr/>
          </p:nvSpPr>
          <p:spPr bwMode="auto">
            <a:xfrm>
              <a:off x="1606019" y="5077436"/>
              <a:ext cx="624818" cy="693747"/>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5" name="Freeform 170">
              <a:extLst>
                <a:ext uri="{FF2B5EF4-FFF2-40B4-BE49-F238E27FC236}">
                  <a16:creationId xmlns:a16="http://schemas.microsoft.com/office/drawing/2014/main" id="{86785E94-D49E-0543-B6A7-D0C7A6DDA413}"/>
                </a:ext>
              </a:extLst>
            </p:cNvPr>
            <p:cNvSpPr>
              <a:spLocks/>
            </p:cNvSpPr>
            <p:nvPr/>
          </p:nvSpPr>
          <p:spPr bwMode="auto">
            <a:xfrm>
              <a:off x="5342753" y="4609909"/>
              <a:ext cx="1570158" cy="1648911"/>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06" name="Freeform 171">
              <a:extLst>
                <a:ext uri="{FF2B5EF4-FFF2-40B4-BE49-F238E27FC236}">
                  <a16:creationId xmlns:a16="http://schemas.microsoft.com/office/drawing/2014/main" id="{AF283C99-7A95-F249-893F-1A64D11C45BA}"/>
                </a:ext>
              </a:extLst>
            </p:cNvPr>
            <p:cNvSpPr>
              <a:spLocks/>
            </p:cNvSpPr>
            <p:nvPr/>
          </p:nvSpPr>
          <p:spPr bwMode="auto">
            <a:xfrm>
              <a:off x="4478557" y="5665612"/>
              <a:ext cx="1196891" cy="1397553"/>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7" name="Freeform 173">
              <a:extLst>
                <a:ext uri="{FF2B5EF4-FFF2-40B4-BE49-F238E27FC236}">
                  <a16:creationId xmlns:a16="http://schemas.microsoft.com/office/drawing/2014/main" id="{331FFBE9-E4E1-1945-8F75-FE0CDB7003AA}"/>
                </a:ext>
              </a:extLst>
            </p:cNvPr>
            <p:cNvSpPr>
              <a:spLocks/>
            </p:cNvSpPr>
            <p:nvPr/>
          </p:nvSpPr>
          <p:spPr bwMode="auto">
            <a:xfrm>
              <a:off x="1549219" y="6233686"/>
              <a:ext cx="454414" cy="442389"/>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8" name="Freeform 179">
              <a:extLst>
                <a:ext uri="{FF2B5EF4-FFF2-40B4-BE49-F238E27FC236}">
                  <a16:creationId xmlns:a16="http://schemas.microsoft.com/office/drawing/2014/main" id="{9632C4EC-5BCA-4544-B4FB-031FBEBCF8AF}"/>
                </a:ext>
              </a:extLst>
            </p:cNvPr>
            <p:cNvSpPr>
              <a:spLocks/>
            </p:cNvSpPr>
            <p:nvPr/>
          </p:nvSpPr>
          <p:spPr bwMode="auto">
            <a:xfrm>
              <a:off x="1869741" y="6917378"/>
              <a:ext cx="223151" cy="341846"/>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9" name="Freeform 181">
              <a:extLst>
                <a:ext uri="{FF2B5EF4-FFF2-40B4-BE49-F238E27FC236}">
                  <a16:creationId xmlns:a16="http://schemas.microsoft.com/office/drawing/2014/main" id="{4E459852-4F4E-184A-8A5C-DE8EB84AFFC3}"/>
                </a:ext>
              </a:extLst>
            </p:cNvPr>
            <p:cNvSpPr>
              <a:spLocks/>
            </p:cNvSpPr>
            <p:nvPr/>
          </p:nvSpPr>
          <p:spPr bwMode="auto">
            <a:xfrm>
              <a:off x="6012197" y="6766566"/>
              <a:ext cx="474699" cy="361956"/>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0" name="Freeform 183">
              <a:extLst>
                <a:ext uri="{FF2B5EF4-FFF2-40B4-BE49-F238E27FC236}">
                  <a16:creationId xmlns:a16="http://schemas.microsoft.com/office/drawing/2014/main" id="{9E8E2D46-9CD9-5D48-AFC8-B9FC2D99E65C}"/>
                </a:ext>
              </a:extLst>
            </p:cNvPr>
            <p:cNvSpPr>
              <a:spLocks/>
            </p:cNvSpPr>
            <p:nvPr/>
          </p:nvSpPr>
          <p:spPr bwMode="auto">
            <a:xfrm>
              <a:off x="4105287" y="3157057"/>
              <a:ext cx="300237" cy="402174"/>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1" name="Freeform 185">
              <a:extLst>
                <a:ext uri="{FF2B5EF4-FFF2-40B4-BE49-F238E27FC236}">
                  <a16:creationId xmlns:a16="http://schemas.microsoft.com/office/drawing/2014/main" id="{6E268E0E-2A5E-1B40-B67C-E34F7BD57B21}"/>
                </a:ext>
              </a:extLst>
            </p:cNvPr>
            <p:cNvSpPr>
              <a:spLocks/>
            </p:cNvSpPr>
            <p:nvPr/>
          </p:nvSpPr>
          <p:spPr bwMode="auto">
            <a:xfrm>
              <a:off x="3959228" y="2810182"/>
              <a:ext cx="365152" cy="18098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2" name="Freeform 186">
              <a:extLst>
                <a:ext uri="{FF2B5EF4-FFF2-40B4-BE49-F238E27FC236}">
                  <a16:creationId xmlns:a16="http://schemas.microsoft.com/office/drawing/2014/main" id="{96C76664-A778-084F-88BE-17111BDF9AA1}"/>
                </a:ext>
              </a:extLst>
            </p:cNvPr>
            <p:cNvSpPr>
              <a:spLocks/>
            </p:cNvSpPr>
            <p:nvPr/>
          </p:nvSpPr>
          <p:spPr bwMode="auto">
            <a:xfrm>
              <a:off x="3764480" y="3086679"/>
              <a:ext cx="186633" cy="145790"/>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3" name="Freeform 187">
              <a:extLst>
                <a:ext uri="{FF2B5EF4-FFF2-40B4-BE49-F238E27FC236}">
                  <a16:creationId xmlns:a16="http://schemas.microsoft.com/office/drawing/2014/main" id="{09A78356-BA47-8D45-A64E-296781F3E376}"/>
                </a:ext>
              </a:extLst>
            </p:cNvPr>
            <p:cNvSpPr>
              <a:spLocks/>
            </p:cNvSpPr>
            <p:nvPr/>
          </p:nvSpPr>
          <p:spPr bwMode="auto">
            <a:xfrm>
              <a:off x="3516988" y="924996"/>
              <a:ext cx="673503" cy="1302040"/>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4" name="Freeform 189">
              <a:extLst>
                <a:ext uri="{FF2B5EF4-FFF2-40B4-BE49-F238E27FC236}">
                  <a16:creationId xmlns:a16="http://schemas.microsoft.com/office/drawing/2014/main" id="{C2BB1B36-995C-2F46-8164-C0E35DE5AF47}"/>
                </a:ext>
              </a:extLst>
            </p:cNvPr>
            <p:cNvSpPr>
              <a:spLocks/>
            </p:cNvSpPr>
            <p:nvPr/>
          </p:nvSpPr>
          <p:spPr bwMode="auto">
            <a:xfrm>
              <a:off x="5367097" y="4082058"/>
              <a:ext cx="430070" cy="507746"/>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5" name="Freeform 190">
              <a:extLst>
                <a:ext uri="{FF2B5EF4-FFF2-40B4-BE49-F238E27FC236}">
                  <a16:creationId xmlns:a16="http://schemas.microsoft.com/office/drawing/2014/main" id="{6ADE4774-47A4-2449-9D03-4B673BF7E537}"/>
                </a:ext>
              </a:extLst>
            </p:cNvPr>
            <p:cNvSpPr>
              <a:spLocks/>
            </p:cNvSpPr>
            <p:nvPr/>
          </p:nvSpPr>
          <p:spPr bwMode="auto">
            <a:xfrm>
              <a:off x="3853739" y="5519829"/>
              <a:ext cx="762763" cy="1669021"/>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6" name="Freeform 191">
              <a:extLst>
                <a:ext uri="{FF2B5EF4-FFF2-40B4-BE49-F238E27FC236}">
                  <a16:creationId xmlns:a16="http://schemas.microsoft.com/office/drawing/2014/main" id="{6CD769F9-05EE-6348-A87B-6228C0D65556}"/>
                </a:ext>
              </a:extLst>
            </p:cNvPr>
            <p:cNvSpPr>
              <a:spLocks/>
            </p:cNvSpPr>
            <p:nvPr/>
          </p:nvSpPr>
          <p:spPr bwMode="auto">
            <a:xfrm>
              <a:off x="2847540" y="6811810"/>
              <a:ext cx="142007" cy="532881"/>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7" name="Freeform 192">
              <a:extLst>
                <a:ext uri="{FF2B5EF4-FFF2-40B4-BE49-F238E27FC236}">
                  <a16:creationId xmlns:a16="http://schemas.microsoft.com/office/drawing/2014/main" id="{17FA3331-3FAA-5649-80FA-B26C78817CD5}"/>
                </a:ext>
              </a:extLst>
            </p:cNvPr>
            <p:cNvSpPr>
              <a:spLocks/>
            </p:cNvSpPr>
            <p:nvPr/>
          </p:nvSpPr>
          <p:spPr bwMode="auto">
            <a:xfrm>
              <a:off x="10004537" y="5831511"/>
              <a:ext cx="645106" cy="1538314"/>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8" name="Freeform 193">
              <a:extLst>
                <a:ext uri="{FF2B5EF4-FFF2-40B4-BE49-F238E27FC236}">
                  <a16:creationId xmlns:a16="http://schemas.microsoft.com/office/drawing/2014/main" id="{50DB9A8F-56D5-304F-BD0F-42C45A7442D6}"/>
                </a:ext>
              </a:extLst>
            </p:cNvPr>
            <p:cNvSpPr>
              <a:spLocks/>
            </p:cNvSpPr>
            <p:nvPr/>
          </p:nvSpPr>
          <p:spPr bwMode="auto">
            <a:xfrm>
              <a:off x="7505269" y="3689938"/>
              <a:ext cx="559900" cy="442389"/>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19" name="Freeform 194">
              <a:extLst>
                <a:ext uri="{FF2B5EF4-FFF2-40B4-BE49-F238E27FC236}">
                  <a16:creationId xmlns:a16="http://schemas.microsoft.com/office/drawing/2014/main" id="{614D34C5-4583-BD49-873B-F219207BDE94}"/>
                </a:ext>
              </a:extLst>
            </p:cNvPr>
            <p:cNvSpPr>
              <a:spLocks/>
            </p:cNvSpPr>
            <p:nvPr/>
          </p:nvSpPr>
          <p:spPr bwMode="auto">
            <a:xfrm>
              <a:off x="6426037" y="3508962"/>
              <a:ext cx="1050832" cy="774184"/>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0" name="Freeform 197">
              <a:extLst>
                <a:ext uri="{FF2B5EF4-FFF2-40B4-BE49-F238E27FC236}">
                  <a16:creationId xmlns:a16="http://schemas.microsoft.com/office/drawing/2014/main" id="{57057B28-2B80-7D4E-9198-0E4B8FB79FBB}"/>
                </a:ext>
              </a:extLst>
            </p:cNvPr>
            <p:cNvSpPr>
              <a:spLocks/>
            </p:cNvSpPr>
            <p:nvPr/>
          </p:nvSpPr>
          <p:spPr bwMode="auto">
            <a:xfrm>
              <a:off x="3383099" y="4066974"/>
              <a:ext cx="284007" cy="733966"/>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1" name="Freeform 198">
              <a:extLst>
                <a:ext uri="{FF2B5EF4-FFF2-40B4-BE49-F238E27FC236}">
                  <a16:creationId xmlns:a16="http://schemas.microsoft.com/office/drawing/2014/main" id="{22DA8868-43DB-FF49-935D-974CA9DFCAF1}"/>
                </a:ext>
              </a:extLst>
            </p:cNvPr>
            <p:cNvSpPr>
              <a:spLocks/>
            </p:cNvSpPr>
            <p:nvPr/>
          </p:nvSpPr>
          <p:spPr bwMode="auto">
            <a:xfrm>
              <a:off x="4653020" y="3579341"/>
              <a:ext cx="1314551" cy="648507"/>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122" name="Freeform 199">
              <a:extLst>
                <a:ext uri="{FF2B5EF4-FFF2-40B4-BE49-F238E27FC236}">
                  <a16:creationId xmlns:a16="http://schemas.microsoft.com/office/drawing/2014/main" id="{9A5FB1B8-B267-5D46-8C52-42D3ACC4A4DD}"/>
                </a:ext>
              </a:extLst>
            </p:cNvPr>
            <p:cNvSpPr>
              <a:spLocks/>
            </p:cNvSpPr>
            <p:nvPr/>
          </p:nvSpPr>
          <p:spPr bwMode="auto">
            <a:xfrm>
              <a:off x="4628675" y="3569286"/>
              <a:ext cx="202863" cy="206114"/>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3" name="Freeform 200">
              <a:extLst>
                <a:ext uri="{FF2B5EF4-FFF2-40B4-BE49-F238E27FC236}">
                  <a16:creationId xmlns:a16="http://schemas.microsoft.com/office/drawing/2014/main" id="{A3D89754-9A90-7E4C-93E2-3642FF53D944}"/>
                </a:ext>
              </a:extLst>
            </p:cNvPr>
            <p:cNvSpPr>
              <a:spLocks/>
            </p:cNvSpPr>
            <p:nvPr/>
          </p:nvSpPr>
          <p:spPr bwMode="auto">
            <a:xfrm>
              <a:off x="11586866" y="5323765"/>
              <a:ext cx="101433" cy="346876"/>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4" name="Freeform 203">
              <a:extLst>
                <a:ext uri="{FF2B5EF4-FFF2-40B4-BE49-F238E27FC236}">
                  <a16:creationId xmlns:a16="http://schemas.microsoft.com/office/drawing/2014/main" id="{7217C29D-7C0F-2745-8AE0-633DDDDAFC01}"/>
                </a:ext>
              </a:extLst>
            </p:cNvPr>
            <p:cNvSpPr>
              <a:spLocks/>
            </p:cNvSpPr>
            <p:nvPr/>
          </p:nvSpPr>
          <p:spPr bwMode="auto">
            <a:xfrm>
              <a:off x="4300035" y="2528664"/>
              <a:ext cx="1168488" cy="814403"/>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5" name="Freeform 211">
              <a:extLst>
                <a:ext uri="{FF2B5EF4-FFF2-40B4-BE49-F238E27FC236}">
                  <a16:creationId xmlns:a16="http://schemas.microsoft.com/office/drawing/2014/main" id="{73EE8C7D-CFCE-6A42-BE9A-75A9E7ED209F}"/>
                </a:ext>
              </a:extLst>
            </p:cNvPr>
            <p:cNvSpPr>
              <a:spLocks/>
            </p:cNvSpPr>
            <p:nvPr/>
          </p:nvSpPr>
          <p:spPr bwMode="auto">
            <a:xfrm>
              <a:off x="6592388" y="3217385"/>
              <a:ext cx="1257750" cy="869702"/>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6" name="Freeform 213">
              <a:extLst>
                <a:ext uri="{FF2B5EF4-FFF2-40B4-BE49-F238E27FC236}">
                  <a16:creationId xmlns:a16="http://schemas.microsoft.com/office/drawing/2014/main" id="{E9025E86-363C-D647-A612-2834E5E5E184}"/>
                </a:ext>
              </a:extLst>
            </p:cNvPr>
            <p:cNvSpPr>
              <a:spLocks/>
            </p:cNvSpPr>
            <p:nvPr/>
          </p:nvSpPr>
          <p:spPr bwMode="auto">
            <a:xfrm>
              <a:off x="10300718" y="5524854"/>
              <a:ext cx="645106" cy="154334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7" name="Freeform 216">
              <a:extLst>
                <a:ext uri="{FF2B5EF4-FFF2-40B4-BE49-F238E27FC236}">
                  <a16:creationId xmlns:a16="http://schemas.microsoft.com/office/drawing/2014/main" id="{B51BAB0D-1956-6040-8A12-F3B7A5B95EFC}"/>
                </a:ext>
              </a:extLst>
            </p:cNvPr>
            <p:cNvSpPr>
              <a:spLocks/>
            </p:cNvSpPr>
            <p:nvPr/>
          </p:nvSpPr>
          <p:spPr bwMode="auto">
            <a:xfrm>
              <a:off x="5995970" y="5982327"/>
              <a:ext cx="766821" cy="668616"/>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8" name="Freeform 221">
              <a:extLst>
                <a:ext uri="{FF2B5EF4-FFF2-40B4-BE49-F238E27FC236}">
                  <a16:creationId xmlns:a16="http://schemas.microsoft.com/office/drawing/2014/main" id="{6C53F845-3E2C-164E-957D-9B242B52B8E9}"/>
                </a:ext>
              </a:extLst>
            </p:cNvPr>
            <p:cNvSpPr>
              <a:spLocks/>
            </p:cNvSpPr>
            <p:nvPr/>
          </p:nvSpPr>
          <p:spPr bwMode="auto">
            <a:xfrm>
              <a:off x="4397413" y="226220"/>
              <a:ext cx="8905676" cy="3448634"/>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dirty="0">
                <a:solidFill>
                  <a:srgbClr val="323232"/>
                </a:solidFill>
              </a:endParaRPr>
            </a:p>
          </p:txBody>
        </p:sp>
        <p:sp>
          <p:nvSpPr>
            <p:cNvPr id="129" name="Freeform 117">
              <a:extLst>
                <a:ext uri="{FF2B5EF4-FFF2-40B4-BE49-F238E27FC236}">
                  <a16:creationId xmlns:a16="http://schemas.microsoft.com/office/drawing/2014/main" id="{ADAEF6B4-01BC-4444-BC7D-5478C99BEF8A}"/>
                </a:ext>
              </a:extLst>
            </p:cNvPr>
            <p:cNvSpPr>
              <a:spLocks/>
            </p:cNvSpPr>
            <p:nvPr/>
          </p:nvSpPr>
          <p:spPr bwMode="auto">
            <a:xfrm>
              <a:off x="1610072" y="5077641"/>
              <a:ext cx="620821" cy="648326"/>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1498 w 10000"/>
                <a:gd name="connsiteY33" fmla="*/ 9697 h 10000"/>
                <a:gd name="connsiteX34" fmla="*/ 1429 w 10000"/>
                <a:gd name="connsiteY34" fmla="*/ 9966 h 10000"/>
                <a:gd name="connsiteX35" fmla="*/ 0 w 10000"/>
                <a:gd name="connsiteY35" fmla="*/ 10000 h 10000"/>
                <a:gd name="connsiteX36" fmla="*/ 0 w 10000"/>
                <a:gd name="connsiteY36" fmla="*/ 10000 h 10000"/>
                <a:gd name="connsiteX37" fmla="*/ 35 w 10000"/>
                <a:gd name="connsiteY37" fmla="*/ 9697 h 10000"/>
                <a:gd name="connsiteX38" fmla="*/ 279 w 10000"/>
                <a:gd name="connsiteY38" fmla="*/ 9495 h 10000"/>
                <a:gd name="connsiteX39" fmla="*/ 488 w 10000"/>
                <a:gd name="connsiteY39" fmla="*/ 9125 h 10000"/>
                <a:gd name="connsiteX40" fmla="*/ 453 w 10000"/>
                <a:gd name="connsiteY40" fmla="*/ 8889 h 10000"/>
                <a:gd name="connsiteX41" fmla="*/ 697 w 10000"/>
                <a:gd name="connsiteY41" fmla="*/ 8384 h 10000"/>
                <a:gd name="connsiteX42" fmla="*/ 1045 w 10000"/>
                <a:gd name="connsiteY42" fmla="*/ 7946 h 10000"/>
                <a:gd name="connsiteX43" fmla="*/ 1289 w 10000"/>
                <a:gd name="connsiteY43" fmla="*/ 7845 h 10000"/>
                <a:gd name="connsiteX44" fmla="*/ 1463 w 10000"/>
                <a:gd name="connsiteY44" fmla="*/ 7441 h 10000"/>
                <a:gd name="connsiteX45" fmla="*/ 1463 w 10000"/>
                <a:gd name="connsiteY45" fmla="*/ 7071 h 10000"/>
                <a:gd name="connsiteX46" fmla="*/ 1707 w 10000"/>
                <a:gd name="connsiteY46" fmla="*/ 6633 h 10000"/>
                <a:gd name="connsiteX47" fmla="*/ 2125 w 10000"/>
                <a:gd name="connsiteY47" fmla="*/ 6364 h 10000"/>
                <a:gd name="connsiteX48" fmla="*/ 2544 w 10000"/>
                <a:gd name="connsiteY48" fmla="*/ 5657 h 10000"/>
                <a:gd name="connsiteX49" fmla="*/ 2578 w 10000"/>
                <a:gd name="connsiteY49" fmla="*/ 5657 h 10000"/>
                <a:gd name="connsiteX50" fmla="*/ 2892 w 10000"/>
                <a:gd name="connsiteY50" fmla="*/ 5387 h 10000"/>
                <a:gd name="connsiteX51" fmla="*/ 3449 w 10000"/>
                <a:gd name="connsiteY51" fmla="*/ 5320 h 10000"/>
                <a:gd name="connsiteX52" fmla="*/ 3972 w 10000"/>
                <a:gd name="connsiteY52" fmla="*/ 4848 h 10000"/>
                <a:gd name="connsiteX53" fmla="*/ 4286 w 10000"/>
                <a:gd name="connsiteY53" fmla="*/ 4646 h 10000"/>
                <a:gd name="connsiteX54" fmla="*/ 4808 w 10000"/>
                <a:gd name="connsiteY54" fmla="*/ 4074 h 10000"/>
                <a:gd name="connsiteX55" fmla="*/ 4669 w 10000"/>
                <a:gd name="connsiteY55" fmla="*/ 3199 h 10000"/>
                <a:gd name="connsiteX56" fmla="*/ 4913 w 10000"/>
                <a:gd name="connsiteY56" fmla="*/ 2593 h 10000"/>
                <a:gd name="connsiteX57" fmla="*/ 5017 w 10000"/>
                <a:gd name="connsiteY57" fmla="*/ 2222 h 10000"/>
                <a:gd name="connsiteX58" fmla="*/ 5436 w 10000"/>
                <a:gd name="connsiteY58" fmla="*/ 1751 h 10000"/>
                <a:gd name="connsiteX59" fmla="*/ 6028 w 10000"/>
                <a:gd name="connsiteY59" fmla="*/ 1448 h 10000"/>
                <a:gd name="connsiteX60" fmla="*/ 6481 w 10000"/>
                <a:gd name="connsiteY60" fmla="*/ 1145 h 10000"/>
                <a:gd name="connsiteX61" fmla="*/ 6899 w 10000"/>
                <a:gd name="connsiteY61" fmla="*/ 438 h 10000"/>
                <a:gd name="connsiteX62" fmla="*/ 7561 w 10000"/>
                <a:gd name="connsiteY62" fmla="*/ 0 h 10000"/>
                <a:gd name="connsiteX0" fmla="*/ 6899 w 10000"/>
                <a:gd name="connsiteY0" fmla="*/ 202 h 9764"/>
                <a:gd name="connsiteX1" fmla="*/ 7909 w 10000"/>
                <a:gd name="connsiteY1" fmla="*/ 67 h 9764"/>
                <a:gd name="connsiteX2" fmla="*/ 8502 w 10000"/>
                <a:gd name="connsiteY2" fmla="*/ 0 h 9764"/>
                <a:gd name="connsiteX3" fmla="*/ 9094 w 10000"/>
                <a:gd name="connsiteY3" fmla="*/ 168 h 9764"/>
                <a:gd name="connsiteX4" fmla="*/ 9373 w 10000"/>
                <a:gd name="connsiteY4" fmla="*/ 168 h 9764"/>
                <a:gd name="connsiteX5" fmla="*/ 9582 w 10000"/>
                <a:gd name="connsiteY5" fmla="*/ 606 h 9764"/>
                <a:gd name="connsiteX6" fmla="*/ 9617 w 10000"/>
                <a:gd name="connsiteY6" fmla="*/ 1043 h 9764"/>
                <a:gd name="connsiteX7" fmla="*/ 9826 w 10000"/>
                <a:gd name="connsiteY7" fmla="*/ 1784 h 9764"/>
                <a:gd name="connsiteX8" fmla="*/ 10000 w 10000"/>
                <a:gd name="connsiteY8" fmla="*/ 1919 h 9764"/>
                <a:gd name="connsiteX9" fmla="*/ 9895 w 10000"/>
                <a:gd name="connsiteY9" fmla="*/ 2188 h 9764"/>
                <a:gd name="connsiteX10" fmla="*/ 9094 w 10000"/>
                <a:gd name="connsiteY10" fmla="*/ 2323 h 9764"/>
                <a:gd name="connsiteX11" fmla="*/ 8815 w 10000"/>
                <a:gd name="connsiteY11" fmla="*/ 2592 h 9764"/>
                <a:gd name="connsiteX12" fmla="*/ 8432 w 10000"/>
                <a:gd name="connsiteY12" fmla="*/ 2626 h 9764"/>
                <a:gd name="connsiteX13" fmla="*/ 8432 w 10000"/>
                <a:gd name="connsiteY13" fmla="*/ 3165 h 9764"/>
                <a:gd name="connsiteX14" fmla="*/ 7700 w 10000"/>
                <a:gd name="connsiteY14" fmla="*/ 3434 h 9764"/>
                <a:gd name="connsiteX15" fmla="*/ 7456 w 10000"/>
                <a:gd name="connsiteY15" fmla="*/ 3771 h 9764"/>
                <a:gd name="connsiteX16" fmla="*/ 6969 w 10000"/>
                <a:gd name="connsiteY16" fmla="*/ 3973 h 9764"/>
                <a:gd name="connsiteX17" fmla="*/ 6341 w 10000"/>
                <a:gd name="connsiteY17" fmla="*/ 4074 h 9764"/>
                <a:gd name="connsiteX18" fmla="*/ 5331 w 10000"/>
                <a:gd name="connsiteY18" fmla="*/ 4579 h 9764"/>
                <a:gd name="connsiteX19" fmla="*/ 5331 w 10000"/>
                <a:gd name="connsiteY19" fmla="*/ 5421 h 9764"/>
                <a:gd name="connsiteX20" fmla="*/ 5226 w 10000"/>
                <a:gd name="connsiteY20" fmla="*/ 5421 h 9764"/>
                <a:gd name="connsiteX21" fmla="*/ 5226 w 10000"/>
                <a:gd name="connsiteY21" fmla="*/ 5421 h 9764"/>
                <a:gd name="connsiteX22" fmla="*/ 5226 w 10000"/>
                <a:gd name="connsiteY22" fmla="*/ 5791 h 9764"/>
                <a:gd name="connsiteX23" fmla="*/ 4843 w 10000"/>
                <a:gd name="connsiteY23" fmla="*/ 5825 h 9764"/>
                <a:gd name="connsiteX24" fmla="*/ 4634 w 10000"/>
                <a:gd name="connsiteY24" fmla="*/ 5959 h 9764"/>
                <a:gd name="connsiteX25" fmla="*/ 4355 w 10000"/>
                <a:gd name="connsiteY25" fmla="*/ 5959 h 9764"/>
                <a:gd name="connsiteX26" fmla="*/ 4146 w 10000"/>
                <a:gd name="connsiteY26" fmla="*/ 5892 h 9764"/>
                <a:gd name="connsiteX27" fmla="*/ 3624 w 10000"/>
                <a:gd name="connsiteY27" fmla="*/ 5959 h 9764"/>
                <a:gd name="connsiteX28" fmla="*/ 3415 w 10000"/>
                <a:gd name="connsiteY28" fmla="*/ 6498 h 9764"/>
                <a:gd name="connsiteX29" fmla="*/ 3206 w 10000"/>
                <a:gd name="connsiteY29" fmla="*/ 6565 h 9764"/>
                <a:gd name="connsiteX30" fmla="*/ 2892 w 10000"/>
                <a:gd name="connsiteY30" fmla="*/ 7441 h 9764"/>
                <a:gd name="connsiteX31" fmla="*/ 2021 w 10000"/>
                <a:gd name="connsiteY31" fmla="*/ 8182 h 9764"/>
                <a:gd name="connsiteX32" fmla="*/ 1777 w 10000"/>
                <a:gd name="connsiteY32" fmla="*/ 9158 h 9764"/>
                <a:gd name="connsiteX33" fmla="*/ 1498 w 10000"/>
                <a:gd name="connsiteY33" fmla="*/ 9461 h 9764"/>
                <a:gd name="connsiteX34" fmla="*/ 1429 w 10000"/>
                <a:gd name="connsiteY34" fmla="*/ 9730 h 9764"/>
                <a:gd name="connsiteX35" fmla="*/ 0 w 10000"/>
                <a:gd name="connsiteY35" fmla="*/ 9764 h 9764"/>
                <a:gd name="connsiteX36" fmla="*/ 0 w 10000"/>
                <a:gd name="connsiteY36" fmla="*/ 9764 h 9764"/>
                <a:gd name="connsiteX37" fmla="*/ 35 w 10000"/>
                <a:gd name="connsiteY37" fmla="*/ 9461 h 9764"/>
                <a:gd name="connsiteX38" fmla="*/ 279 w 10000"/>
                <a:gd name="connsiteY38" fmla="*/ 9259 h 9764"/>
                <a:gd name="connsiteX39" fmla="*/ 488 w 10000"/>
                <a:gd name="connsiteY39" fmla="*/ 8889 h 9764"/>
                <a:gd name="connsiteX40" fmla="*/ 453 w 10000"/>
                <a:gd name="connsiteY40" fmla="*/ 8653 h 9764"/>
                <a:gd name="connsiteX41" fmla="*/ 697 w 10000"/>
                <a:gd name="connsiteY41" fmla="*/ 8148 h 9764"/>
                <a:gd name="connsiteX42" fmla="*/ 1045 w 10000"/>
                <a:gd name="connsiteY42" fmla="*/ 7710 h 9764"/>
                <a:gd name="connsiteX43" fmla="*/ 1289 w 10000"/>
                <a:gd name="connsiteY43" fmla="*/ 7609 h 9764"/>
                <a:gd name="connsiteX44" fmla="*/ 1463 w 10000"/>
                <a:gd name="connsiteY44" fmla="*/ 7205 h 9764"/>
                <a:gd name="connsiteX45" fmla="*/ 1463 w 10000"/>
                <a:gd name="connsiteY45" fmla="*/ 6835 h 9764"/>
                <a:gd name="connsiteX46" fmla="*/ 1707 w 10000"/>
                <a:gd name="connsiteY46" fmla="*/ 6397 h 9764"/>
                <a:gd name="connsiteX47" fmla="*/ 2125 w 10000"/>
                <a:gd name="connsiteY47" fmla="*/ 6128 h 9764"/>
                <a:gd name="connsiteX48" fmla="*/ 2544 w 10000"/>
                <a:gd name="connsiteY48" fmla="*/ 5421 h 9764"/>
                <a:gd name="connsiteX49" fmla="*/ 2578 w 10000"/>
                <a:gd name="connsiteY49" fmla="*/ 5421 h 9764"/>
                <a:gd name="connsiteX50" fmla="*/ 2892 w 10000"/>
                <a:gd name="connsiteY50" fmla="*/ 5151 h 9764"/>
                <a:gd name="connsiteX51" fmla="*/ 3449 w 10000"/>
                <a:gd name="connsiteY51" fmla="*/ 5084 h 9764"/>
                <a:gd name="connsiteX52" fmla="*/ 3972 w 10000"/>
                <a:gd name="connsiteY52" fmla="*/ 4612 h 9764"/>
                <a:gd name="connsiteX53" fmla="*/ 4286 w 10000"/>
                <a:gd name="connsiteY53" fmla="*/ 4410 h 9764"/>
                <a:gd name="connsiteX54" fmla="*/ 4808 w 10000"/>
                <a:gd name="connsiteY54" fmla="*/ 3838 h 9764"/>
                <a:gd name="connsiteX55" fmla="*/ 4669 w 10000"/>
                <a:gd name="connsiteY55" fmla="*/ 2963 h 9764"/>
                <a:gd name="connsiteX56" fmla="*/ 4913 w 10000"/>
                <a:gd name="connsiteY56" fmla="*/ 2357 h 9764"/>
                <a:gd name="connsiteX57" fmla="*/ 5017 w 10000"/>
                <a:gd name="connsiteY57" fmla="*/ 1986 h 9764"/>
                <a:gd name="connsiteX58" fmla="*/ 5436 w 10000"/>
                <a:gd name="connsiteY58" fmla="*/ 1515 h 9764"/>
                <a:gd name="connsiteX59" fmla="*/ 6028 w 10000"/>
                <a:gd name="connsiteY59" fmla="*/ 1212 h 9764"/>
                <a:gd name="connsiteX60" fmla="*/ 6481 w 10000"/>
                <a:gd name="connsiteY60" fmla="*/ 909 h 9764"/>
                <a:gd name="connsiteX61" fmla="*/ 6899 w 10000"/>
                <a:gd name="connsiteY61" fmla="*/ 202 h 9764"/>
                <a:gd name="connsiteX0" fmla="*/ 6899 w 10000"/>
                <a:gd name="connsiteY0" fmla="*/ 207 h 10000"/>
                <a:gd name="connsiteX1" fmla="*/ 8502 w 10000"/>
                <a:gd name="connsiteY1" fmla="*/ 0 h 10000"/>
                <a:gd name="connsiteX2" fmla="*/ 9094 w 10000"/>
                <a:gd name="connsiteY2" fmla="*/ 172 h 10000"/>
                <a:gd name="connsiteX3" fmla="*/ 9373 w 10000"/>
                <a:gd name="connsiteY3" fmla="*/ 172 h 10000"/>
                <a:gd name="connsiteX4" fmla="*/ 9582 w 10000"/>
                <a:gd name="connsiteY4" fmla="*/ 621 h 10000"/>
                <a:gd name="connsiteX5" fmla="*/ 9617 w 10000"/>
                <a:gd name="connsiteY5" fmla="*/ 1068 h 10000"/>
                <a:gd name="connsiteX6" fmla="*/ 9826 w 10000"/>
                <a:gd name="connsiteY6" fmla="*/ 1827 h 10000"/>
                <a:gd name="connsiteX7" fmla="*/ 10000 w 10000"/>
                <a:gd name="connsiteY7" fmla="*/ 1965 h 10000"/>
                <a:gd name="connsiteX8" fmla="*/ 9895 w 10000"/>
                <a:gd name="connsiteY8" fmla="*/ 2241 h 10000"/>
                <a:gd name="connsiteX9" fmla="*/ 9094 w 10000"/>
                <a:gd name="connsiteY9" fmla="*/ 2379 h 10000"/>
                <a:gd name="connsiteX10" fmla="*/ 8815 w 10000"/>
                <a:gd name="connsiteY10" fmla="*/ 2655 h 10000"/>
                <a:gd name="connsiteX11" fmla="*/ 8432 w 10000"/>
                <a:gd name="connsiteY11" fmla="*/ 2689 h 10000"/>
                <a:gd name="connsiteX12" fmla="*/ 8432 w 10000"/>
                <a:gd name="connsiteY12" fmla="*/ 3241 h 10000"/>
                <a:gd name="connsiteX13" fmla="*/ 7700 w 10000"/>
                <a:gd name="connsiteY13" fmla="*/ 3517 h 10000"/>
                <a:gd name="connsiteX14" fmla="*/ 7456 w 10000"/>
                <a:gd name="connsiteY14" fmla="*/ 3862 h 10000"/>
                <a:gd name="connsiteX15" fmla="*/ 6969 w 10000"/>
                <a:gd name="connsiteY15" fmla="*/ 4069 h 10000"/>
                <a:gd name="connsiteX16" fmla="*/ 6341 w 10000"/>
                <a:gd name="connsiteY16" fmla="*/ 4172 h 10000"/>
                <a:gd name="connsiteX17" fmla="*/ 5331 w 10000"/>
                <a:gd name="connsiteY17" fmla="*/ 4690 h 10000"/>
                <a:gd name="connsiteX18" fmla="*/ 5331 w 10000"/>
                <a:gd name="connsiteY18" fmla="*/ 5552 h 10000"/>
                <a:gd name="connsiteX19" fmla="*/ 5226 w 10000"/>
                <a:gd name="connsiteY19" fmla="*/ 5552 h 10000"/>
                <a:gd name="connsiteX20" fmla="*/ 5226 w 10000"/>
                <a:gd name="connsiteY20" fmla="*/ 5552 h 10000"/>
                <a:gd name="connsiteX21" fmla="*/ 5226 w 10000"/>
                <a:gd name="connsiteY21" fmla="*/ 5931 h 10000"/>
                <a:gd name="connsiteX22" fmla="*/ 4843 w 10000"/>
                <a:gd name="connsiteY22" fmla="*/ 5966 h 10000"/>
                <a:gd name="connsiteX23" fmla="*/ 4634 w 10000"/>
                <a:gd name="connsiteY23" fmla="*/ 6103 h 10000"/>
                <a:gd name="connsiteX24" fmla="*/ 4355 w 10000"/>
                <a:gd name="connsiteY24" fmla="*/ 6103 h 10000"/>
                <a:gd name="connsiteX25" fmla="*/ 4146 w 10000"/>
                <a:gd name="connsiteY25" fmla="*/ 6034 h 10000"/>
                <a:gd name="connsiteX26" fmla="*/ 3624 w 10000"/>
                <a:gd name="connsiteY26" fmla="*/ 6103 h 10000"/>
                <a:gd name="connsiteX27" fmla="*/ 3415 w 10000"/>
                <a:gd name="connsiteY27" fmla="*/ 6655 h 10000"/>
                <a:gd name="connsiteX28" fmla="*/ 3206 w 10000"/>
                <a:gd name="connsiteY28" fmla="*/ 6724 h 10000"/>
                <a:gd name="connsiteX29" fmla="*/ 2892 w 10000"/>
                <a:gd name="connsiteY29" fmla="*/ 7621 h 10000"/>
                <a:gd name="connsiteX30" fmla="*/ 2021 w 10000"/>
                <a:gd name="connsiteY30" fmla="*/ 8380 h 10000"/>
                <a:gd name="connsiteX31" fmla="*/ 1777 w 10000"/>
                <a:gd name="connsiteY31" fmla="*/ 9379 h 10000"/>
                <a:gd name="connsiteX32" fmla="*/ 1498 w 10000"/>
                <a:gd name="connsiteY32" fmla="*/ 9690 h 10000"/>
                <a:gd name="connsiteX33" fmla="*/ 1429 w 10000"/>
                <a:gd name="connsiteY33" fmla="*/ 9965 h 10000"/>
                <a:gd name="connsiteX34" fmla="*/ 0 w 10000"/>
                <a:gd name="connsiteY34" fmla="*/ 10000 h 10000"/>
                <a:gd name="connsiteX35" fmla="*/ 0 w 10000"/>
                <a:gd name="connsiteY35" fmla="*/ 10000 h 10000"/>
                <a:gd name="connsiteX36" fmla="*/ 35 w 10000"/>
                <a:gd name="connsiteY36" fmla="*/ 9690 h 10000"/>
                <a:gd name="connsiteX37" fmla="*/ 279 w 10000"/>
                <a:gd name="connsiteY37" fmla="*/ 9483 h 10000"/>
                <a:gd name="connsiteX38" fmla="*/ 488 w 10000"/>
                <a:gd name="connsiteY38" fmla="*/ 9104 h 10000"/>
                <a:gd name="connsiteX39" fmla="*/ 453 w 10000"/>
                <a:gd name="connsiteY39" fmla="*/ 8862 h 10000"/>
                <a:gd name="connsiteX40" fmla="*/ 697 w 10000"/>
                <a:gd name="connsiteY40" fmla="*/ 8345 h 10000"/>
                <a:gd name="connsiteX41" fmla="*/ 1045 w 10000"/>
                <a:gd name="connsiteY41" fmla="*/ 7896 h 10000"/>
                <a:gd name="connsiteX42" fmla="*/ 1289 w 10000"/>
                <a:gd name="connsiteY42" fmla="*/ 7793 h 10000"/>
                <a:gd name="connsiteX43" fmla="*/ 1463 w 10000"/>
                <a:gd name="connsiteY43" fmla="*/ 7379 h 10000"/>
                <a:gd name="connsiteX44" fmla="*/ 1463 w 10000"/>
                <a:gd name="connsiteY44" fmla="*/ 7000 h 10000"/>
                <a:gd name="connsiteX45" fmla="*/ 1707 w 10000"/>
                <a:gd name="connsiteY45" fmla="*/ 6552 h 10000"/>
                <a:gd name="connsiteX46" fmla="*/ 2125 w 10000"/>
                <a:gd name="connsiteY46" fmla="*/ 6276 h 10000"/>
                <a:gd name="connsiteX47" fmla="*/ 2544 w 10000"/>
                <a:gd name="connsiteY47" fmla="*/ 5552 h 10000"/>
                <a:gd name="connsiteX48" fmla="*/ 2578 w 10000"/>
                <a:gd name="connsiteY48" fmla="*/ 5552 h 10000"/>
                <a:gd name="connsiteX49" fmla="*/ 2892 w 10000"/>
                <a:gd name="connsiteY49" fmla="*/ 5276 h 10000"/>
                <a:gd name="connsiteX50" fmla="*/ 3449 w 10000"/>
                <a:gd name="connsiteY50" fmla="*/ 5207 h 10000"/>
                <a:gd name="connsiteX51" fmla="*/ 3972 w 10000"/>
                <a:gd name="connsiteY51" fmla="*/ 4723 h 10000"/>
                <a:gd name="connsiteX52" fmla="*/ 4286 w 10000"/>
                <a:gd name="connsiteY52" fmla="*/ 4517 h 10000"/>
                <a:gd name="connsiteX53" fmla="*/ 4808 w 10000"/>
                <a:gd name="connsiteY53" fmla="*/ 3931 h 10000"/>
                <a:gd name="connsiteX54" fmla="*/ 4669 w 10000"/>
                <a:gd name="connsiteY54" fmla="*/ 3035 h 10000"/>
                <a:gd name="connsiteX55" fmla="*/ 4913 w 10000"/>
                <a:gd name="connsiteY55" fmla="*/ 2414 h 10000"/>
                <a:gd name="connsiteX56" fmla="*/ 5017 w 10000"/>
                <a:gd name="connsiteY56" fmla="*/ 2034 h 10000"/>
                <a:gd name="connsiteX57" fmla="*/ 5436 w 10000"/>
                <a:gd name="connsiteY57" fmla="*/ 1552 h 10000"/>
                <a:gd name="connsiteX58" fmla="*/ 6028 w 10000"/>
                <a:gd name="connsiteY58" fmla="*/ 1241 h 10000"/>
                <a:gd name="connsiteX59" fmla="*/ 6481 w 10000"/>
                <a:gd name="connsiteY59" fmla="*/ 931 h 10000"/>
                <a:gd name="connsiteX60" fmla="*/ 6899 w 10000"/>
                <a:gd name="connsiteY60" fmla="*/ 207 h 10000"/>
                <a:gd name="connsiteX0" fmla="*/ 6481 w 10000"/>
                <a:gd name="connsiteY0" fmla="*/ 931 h 10000"/>
                <a:gd name="connsiteX1" fmla="*/ 8502 w 10000"/>
                <a:gd name="connsiteY1" fmla="*/ 0 h 10000"/>
                <a:gd name="connsiteX2" fmla="*/ 9094 w 10000"/>
                <a:gd name="connsiteY2" fmla="*/ 172 h 10000"/>
                <a:gd name="connsiteX3" fmla="*/ 9373 w 10000"/>
                <a:gd name="connsiteY3" fmla="*/ 172 h 10000"/>
                <a:gd name="connsiteX4" fmla="*/ 9582 w 10000"/>
                <a:gd name="connsiteY4" fmla="*/ 621 h 10000"/>
                <a:gd name="connsiteX5" fmla="*/ 9617 w 10000"/>
                <a:gd name="connsiteY5" fmla="*/ 1068 h 10000"/>
                <a:gd name="connsiteX6" fmla="*/ 9826 w 10000"/>
                <a:gd name="connsiteY6" fmla="*/ 1827 h 10000"/>
                <a:gd name="connsiteX7" fmla="*/ 10000 w 10000"/>
                <a:gd name="connsiteY7" fmla="*/ 1965 h 10000"/>
                <a:gd name="connsiteX8" fmla="*/ 9895 w 10000"/>
                <a:gd name="connsiteY8" fmla="*/ 2241 h 10000"/>
                <a:gd name="connsiteX9" fmla="*/ 9094 w 10000"/>
                <a:gd name="connsiteY9" fmla="*/ 2379 h 10000"/>
                <a:gd name="connsiteX10" fmla="*/ 8815 w 10000"/>
                <a:gd name="connsiteY10" fmla="*/ 2655 h 10000"/>
                <a:gd name="connsiteX11" fmla="*/ 8432 w 10000"/>
                <a:gd name="connsiteY11" fmla="*/ 2689 h 10000"/>
                <a:gd name="connsiteX12" fmla="*/ 8432 w 10000"/>
                <a:gd name="connsiteY12" fmla="*/ 3241 h 10000"/>
                <a:gd name="connsiteX13" fmla="*/ 7700 w 10000"/>
                <a:gd name="connsiteY13" fmla="*/ 3517 h 10000"/>
                <a:gd name="connsiteX14" fmla="*/ 7456 w 10000"/>
                <a:gd name="connsiteY14" fmla="*/ 3862 h 10000"/>
                <a:gd name="connsiteX15" fmla="*/ 6969 w 10000"/>
                <a:gd name="connsiteY15" fmla="*/ 4069 h 10000"/>
                <a:gd name="connsiteX16" fmla="*/ 6341 w 10000"/>
                <a:gd name="connsiteY16" fmla="*/ 4172 h 10000"/>
                <a:gd name="connsiteX17" fmla="*/ 5331 w 10000"/>
                <a:gd name="connsiteY17" fmla="*/ 4690 h 10000"/>
                <a:gd name="connsiteX18" fmla="*/ 5331 w 10000"/>
                <a:gd name="connsiteY18" fmla="*/ 5552 h 10000"/>
                <a:gd name="connsiteX19" fmla="*/ 5226 w 10000"/>
                <a:gd name="connsiteY19" fmla="*/ 5552 h 10000"/>
                <a:gd name="connsiteX20" fmla="*/ 5226 w 10000"/>
                <a:gd name="connsiteY20" fmla="*/ 5552 h 10000"/>
                <a:gd name="connsiteX21" fmla="*/ 5226 w 10000"/>
                <a:gd name="connsiteY21" fmla="*/ 5931 h 10000"/>
                <a:gd name="connsiteX22" fmla="*/ 4843 w 10000"/>
                <a:gd name="connsiteY22" fmla="*/ 5966 h 10000"/>
                <a:gd name="connsiteX23" fmla="*/ 4634 w 10000"/>
                <a:gd name="connsiteY23" fmla="*/ 6103 h 10000"/>
                <a:gd name="connsiteX24" fmla="*/ 4355 w 10000"/>
                <a:gd name="connsiteY24" fmla="*/ 6103 h 10000"/>
                <a:gd name="connsiteX25" fmla="*/ 4146 w 10000"/>
                <a:gd name="connsiteY25" fmla="*/ 6034 h 10000"/>
                <a:gd name="connsiteX26" fmla="*/ 3624 w 10000"/>
                <a:gd name="connsiteY26" fmla="*/ 6103 h 10000"/>
                <a:gd name="connsiteX27" fmla="*/ 3415 w 10000"/>
                <a:gd name="connsiteY27" fmla="*/ 6655 h 10000"/>
                <a:gd name="connsiteX28" fmla="*/ 3206 w 10000"/>
                <a:gd name="connsiteY28" fmla="*/ 6724 h 10000"/>
                <a:gd name="connsiteX29" fmla="*/ 2892 w 10000"/>
                <a:gd name="connsiteY29" fmla="*/ 7621 h 10000"/>
                <a:gd name="connsiteX30" fmla="*/ 2021 w 10000"/>
                <a:gd name="connsiteY30" fmla="*/ 8380 h 10000"/>
                <a:gd name="connsiteX31" fmla="*/ 1777 w 10000"/>
                <a:gd name="connsiteY31" fmla="*/ 9379 h 10000"/>
                <a:gd name="connsiteX32" fmla="*/ 1498 w 10000"/>
                <a:gd name="connsiteY32" fmla="*/ 9690 h 10000"/>
                <a:gd name="connsiteX33" fmla="*/ 1429 w 10000"/>
                <a:gd name="connsiteY33" fmla="*/ 9965 h 10000"/>
                <a:gd name="connsiteX34" fmla="*/ 0 w 10000"/>
                <a:gd name="connsiteY34" fmla="*/ 10000 h 10000"/>
                <a:gd name="connsiteX35" fmla="*/ 0 w 10000"/>
                <a:gd name="connsiteY35" fmla="*/ 10000 h 10000"/>
                <a:gd name="connsiteX36" fmla="*/ 35 w 10000"/>
                <a:gd name="connsiteY36" fmla="*/ 9690 h 10000"/>
                <a:gd name="connsiteX37" fmla="*/ 279 w 10000"/>
                <a:gd name="connsiteY37" fmla="*/ 9483 h 10000"/>
                <a:gd name="connsiteX38" fmla="*/ 488 w 10000"/>
                <a:gd name="connsiteY38" fmla="*/ 9104 h 10000"/>
                <a:gd name="connsiteX39" fmla="*/ 453 w 10000"/>
                <a:gd name="connsiteY39" fmla="*/ 8862 h 10000"/>
                <a:gd name="connsiteX40" fmla="*/ 697 w 10000"/>
                <a:gd name="connsiteY40" fmla="*/ 8345 h 10000"/>
                <a:gd name="connsiteX41" fmla="*/ 1045 w 10000"/>
                <a:gd name="connsiteY41" fmla="*/ 7896 h 10000"/>
                <a:gd name="connsiteX42" fmla="*/ 1289 w 10000"/>
                <a:gd name="connsiteY42" fmla="*/ 7793 h 10000"/>
                <a:gd name="connsiteX43" fmla="*/ 1463 w 10000"/>
                <a:gd name="connsiteY43" fmla="*/ 7379 h 10000"/>
                <a:gd name="connsiteX44" fmla="*/ 1463 w 10000"/>
                <a:gd name="connsiteY44" fmla="*/ 7000 h 10000"/>
                <a:gd name="connsiteX45" fmla="*/ 1707 w 10000"/>
                <a:gd name="connsiteY45" fmla="*/ 6552 h 10000"/>
                <a:gd name="connsiteX46" fmla="*/ 2125 w 10000"/>
                <a:gd name="connsiteY46" fmla="*/ 6276 h 10000"/>
                <a:gd name="connsiteX47" fmla="*/ 2544 w 10000"/>
                <a:gd name="connsiteY47" fmla="*/ 5552 h 10000"/>
                <a:gd name="connsiteX48" fmla="*/ 2578 w 10000"/>
                <a:gd name="connsiteY48" fmla="*/ 5552 h 10000"/>
                <a:gd name="connsiteX49" fmla="*/ 2892 w 10000"/>
                <a:gd name="connsiteY49" fmla="*/ 5276 h 10000"/>
                <a:gd name="connsiteX50" fmla="*/ 3449 w 10000"/>
                <a:gd name="connsiteY50" fmla="*/ 5207 h 10000"/>
                <a:gd name="connsiteX51" fmla="*/ 3972 w 10000"/>
                <a:gd name="connsiteY51" fmla="*/ 4723 h 10000"/>
                <a:gd name="connsiteX52" fmla="*/ 4286 w 10000"/>
                <a:gd name="connsiteY52" fmla="*/ 4517 h 10000"/>
                <a:gd name="connsiteX53" fmla="*/ 4808 w 10000"/>
                <a:gd name="connsiteY53" fmla="*/ 3931 h 10000"/>
                <a:gd name="connsiteX54" fmla="*/ 4669 w 10000"/>
                <a:gd name="connsiteY54" fmla="*/ 3035 h 10000"/>
                <a:gd name="connsiteX55" fmla="*/ 4913 w 10000"/>
                <a:gd name="connsiteY55" fmla="*/ 2414 h 10000"/>
                <a:gd name="connsiteX56" fmla="*/ 5017 w 10000"/>
                <a:gd name="connsiteY56" fmla="*/ 2034 h 10000"/>
                <a:gd name="connsiteX57" fmla="*/ 5436 w 10000"/>
                <a:gd name="connsiteY57" fmla="*/ 1552 h 10000"/>
                <a:gd name="connsiteX58" fmla="*/ 6028 w 10000"/>
                <a:gd name="connsiteY58" fmla="*/ 1241 h 10000"/>
                <a:gd name="connsiteX59" fmla="*/ 6481 w 10000"/>
                <a:gd name="connsiteY59" fmla="*/ 931 h 10000"/>
                <a:gd name="connsiteX0" fmla="*/ 6481 w 10000"/>
                <a:gd name="connsiteY0" fmla="*/ 759 h 9828"/>
                <a:gd name="connsiteX1" fmla="*/ 9094 w 10000"/>
                <a:gd name="connsiteY1" fmla="*/ 0 h 9828"/>
                <a:gd name="connsiteX2" fmla="*/ 9373 w 10000"/>
                <a:gd name="connsiteY2" fmla="*/ 0 h 9828"/>
                <a:gd name="connsiteX3" fmla="*/ 9582 w 10000"/>
                <a:gd name="connsiteY3" fmla="*/ 449 h 9828"/>
                <a:gd name="connsiteX4" fmla="*/ 9617 w 10000"/>
                <a:gd name="connsiteY4" fmla="*/ 896 h 9828"/>
                <a:gd name="connsiteX5" fmla="*/ 9826 w 10000"/>
                <a:gd name="connsiteY5" fmla="*/ 1655 h 9828"/>
                <a:gd name="connsiteX6" fmla="*/ 10000 w 10000"/>
                <a:gd name="connsiteY6" fmla="*/ 1793 h 9828"/>
                <a:gd name="connsiteX7" fmla="*/ 9895 w 10000"/>
                <a:gd name="connsiteY7" fmla="*/ 2069 h 9828"/>
                <a:gd name="connsiteX8" fmla="*/ 9094 w 10000"/>
                <a:gd name="connsiteY8" fmla="*/ 2207 h 9828"/>
                <a:gd name="connsiteX9" fmla="*/ 8815 w 10000"/>
                <a:gd name="connsiteY9" fmla="*/ 2483 h 9828"/>
                <a:gd name="connsiteX10" fmla="*/ 8432 w 10000"/>
                <a:gd name="connsiteY10" fmla="*/ 2517 h 9828"/>
                <a:gd name="connsiteX11" fmla="*/ 8432 w 10000"/>
                <a:gd name="connsiteY11" fmla="*/ 3069 h 9828"/>
                <a:gd name="connsiteX12" fmla="*/ 7700 w 10000"/>
                <a:gd name="connsiteY12" fmla="*/ 3345 h 9828"/>
                <a:gd name="connsiteX13" fmla="*/ 7456 w 10000"/>
                <a:gd name="connsiteY13" fmla="*/ 3690 h 9828"/>
                <a:gd name="connsiteX14" fmla="*/ 6969 w 10000"/>
                <a:gd name="connsiteY14" fmla="*/ 3897 h 9828"/>
                <a:gd name="connsiteX15" fmla="*/ 6341 w 10000"/>
                <a:gd name="connsiteY15" fmla="*/ 4000 h 9828"/>
                <a:gd name="connsiteX16" fmla="*/ 5331 w 10000"/>
                <a:gd name="connsiteY16" fmla="*/ 4518 h 9828"/>
                <a:gd name="connsiteX17" fmla="*/ 5331 w 10000"/>
                <a:gd name="connsiteY17" fmla="*/ 5380 h 9828"/>
                <a:gd name="connsiteX18" fmla="*/ 5226 w 10000"/>
                <a:gd name="connsiteY18" fmla="*/ 5380 h 9828"/>
                <a:gd name="connsiteX19" fmla="*/ 5226 w 10000"/>
                <a:gd name="connsiteY19" fmla="*/ 5380 h 9828"/>
                <a:gd name="connsiteX20" fmla="*/ 5226 w 10000"/>
                <a:gd name="connsiteY20" fmla="*/ 5759 h 9828"/>
                <a:gd name="connsiteX21" fmla="*/ 4843 w 10000"/>
                <a:gd name="connsiteY21" fmla="*/ 5794 h 9828"/>
                <a:gd name="connsiteX22" fmla="*/ 4634 w 10000"/>
                <a:gd name="connsiteY22" fmla="*/ 5931 h 9828"/>
                <a:gd name="connsiteX23" fmla="*/ 4355 w 10000"/>
                <a:gd name="connsiteY23" fmla="*/ 5931 h 9828"/>
                <a:gd name="connsiteX24" fmla="*/ 4146 w 10000"/>
                <a:gd name="connsiteY24" fmla="*/ 5862 h 9828"/>
                <a:gd name="connsiteX25" fmla="*/ 3624 w 10000"/>
                <a:gd name="connsiteY25" fmla="*/ 5931 h 9828"/>
                <a:gd name="connsiteX26" fmla="*/ 3415 w 10000"/>
                <a:gd name="connsiteY26" fmla="*/ 6483 h 9828"/>
                <a:gd name="connsiteX27" fmla="*/ 3206 w 10000"/>
                <a:gd name="connsiteY27" fmla="*/ 6552 h 9828"/>
                <a:gd name="connsiteX28" fmla="*/ 2892 w 10000"/>
                <a:gd name="connsiteY28" fmla="*/ 7449 h 9828"/>
                <a:gd name="connsiteX29" fmla="*/ 2021 w 10000"/>
                <a:gd name="connsiteY29" fmla="*/ 8208 h 9828"/>
                <a:gd name="connsiteX30" fmla="*/ 1777 w 10000"/>
                <a:gd name="connsiteY30" fmla="*/ 9207 h 9828"/>
                <a:gd name="connsiteX31" fmla="*/ 1498 w 10000"/>
                <a:gd name="connsiteY31" fmla="*/ 9518 h 9828"/>
                <a:gd name="connsiteX32" fmla="*/ 1429 w 10000"/>
                <a:gd name="connsiteY32" fmla="*/ 9793 h 9828"/>
                <a:gd name="connsiteX33" fmla="*/ 0 w 10000"/>
                <a:gd name="connsiteY33" fmla="*/ 9828 h 9828"/>
                <a:gd name="connsiteX34" fmla="*/ 0 w 10000"/>
                <a:gd name="connsiteY34" fmla="*/ 9828 h 9828"/>
                <a:gd name="connsiteX35" fmla="*/ 35 w 10000"/>
                <a:gd name="connsiteY35" fmla="*/ 9518 h 9828"/>
                <a:gd name="connsiteX36" fmla="*/ 279 w 10000"/>
                <a:gd name="connsiteY36" fmla="*/ 9311 h 9828"/>
                <a:gd name="connsiteX37" fmla="*/ 488 w 10000"/>
                <a:gd name="connsiteY37" fmla="*/ 8932 h 9828"/>
                <a:gd name="connsiteX38" fmla="*/ 453 w 10000"/>
                <a:gd name="connsiteY38" fmla="*/ 8690 h 9828"/>
                <a:gd name="connsiteX39" fmla="*/ 697 w 10000"/>
                <a:gd name="connsiteY39" fmla="*/ 8173 h 9828"/>
                <a:gd name="connsiteX40" fmla="*/ 1045 w 10000"/>
                <a:gd name="connsiteY40" fmla="*/ 7724 h 9828"/>
                <a:gd name="connsiteX41" fmla="*/ 1289 w 10000"/>
                <a:gd name="connsiteY41" fmla="*/ 7621 h 9828"/>
                <a:gd name="connsiteX42" fmla="*/ 1463 w 10000"/>
                <a:gd name="connsiteY42" fmla="*/ 7207 h 9828"/>
                <a:gd name="connsiteX43" fmla="*/ 1463 w 10000"/>
                <a:gd name="connsiteY43" fmla="*/ 6828 h 9828"/>
                <a:gd name="connsiteX44" fmla="*/ 1707 w 10000"/>
                <a:gd name="connsiteY44" fmla="*/ 6380 h 9828"/>
                <a:gd name="connsiteX45" fmla="*/ 2125 w 10000"/>
                <a:gd name="connsiteY45" fmla="*/ 6104 h 9828"/>
                <a:gd name="connsiteX46" fmla="*/ 2544 w 10000"/>
                <a:gd name="connsiteY46" fmla="*/ 5380 h 9828"/>
                <a:gd name="connsiteX47" fmla="*/ 2578 w 10000"/>
                <a:gd name="connsiteY47" fmla="*/ 5380 h 9828"/>
                <a:gd name="connsiteX48" fmla="*/ 2892 w 10000"/>
                <a:gd name="connsiteY48" fmla="*/ 5104 h 9828"/>
                <a:gd name="connsiteX49" fmla="*/ 3449 w 10000"/>
                <a:gd name="connsiteY49" fmla="*/ 5035 h 9828"/>
                <a:gd name="connsiteX50" fmla="*/ 3972 w 10000"/>
                <a:gd name="connsiteY50" fmla="*/ 4551 h 9828"/>
                <a:gd name="connsiteX51" fmla="*/ 4286 w 10000"/>
                <a:gd name="connsiteY51" fmla="*/ 4345 h 9828"/>
                <a:gd name="connsiteX52" fmla="*/ 4808 w 10000"/>
                <a:gd name="connsiteY52" fmla="*/ 3759 h 9828"/>
                <a:gd name="connsiteX53" fmla="*/ 4669 w 10000"/>
                <a:gd name="connsiteY53" fmla="*/ 2863 h 9828"/>
                <a:gd name="connsiteX54" fmla="*/ 4913 w 10000"/>
                <a:gd name="connsiteY54" fmla="*/ 2242 h 9828"/>
                <a:gd name="connsiteX55" fmla="*/ 5017 w 10000"/>
                <a:gd name="connsiteY55" fmla="*/ 1862 h 9828"/>
                <a:gd name="connsiteX56" fmla="*/ 5436 w 10000"/>
                <a:gd name="connsiteY56" fmla="*/ 1380 h 9828"/>
                <a:gd name="connsiteX57" fmla="*/ 6028 w 10000"/>
                <a:gd name="connsiteY57" fmla="*/ 1069 h 9828"/>
                <a:gd name="connsiteX58" fmla="*/ 6481 w 10000"/>
                <a:gd name="connsiteY58" fmla="*/ 759 h 9828"/>
                <a:gd name="connsiteX0" fmla="*/ 6481 w 10000"/>
                <a:gd name="connsiteY0" fmla="*/ 772 h 10000"/>
                <a:gd name="connsiteX1" fmla="*/ 9094 w 10000"/>
                <a:gd name="connsiteY1" fmla="*/ 0 h 10000"/>
                <a:gd name="connsiteX2" fmla="*/ 9582 w 10000"/>
                <a:gd name="connsiteY2" fmla="*/ 457 h 10000"/>
                <a:gd name="connsiteX3" fmla="*/ 9617 w 10000"/>
                <a:gd name="connsiteY3" fmla="*/ 912 h 10000"/>
                <a:gd name="connsiteX4" fmla="*/ 9826 w 10000"/>
                <a:gd name="connsiteY4" fmla="*/ 1684 h 10000"/>
                <a:gd name="connsiteX5" fmla="*/ 10000 w 10000"/>
                <a:gd name="connsiteY5" fmla="*/ 1824 h 10000"/>
                <a:gd name="connsiteX6" fmla="*/ 9895 w 10000"/>
                <a:gd name="connsiteY6" fmla="*/ 2105 h 10000"/>
                <a:gd name="connsiteX7" fmla="*/ 9094 w 10000"/>
                <a:gd name="connsiteY7" fmla="*/ 2246 h 10000"/>
                <a:gd name="connsiteX8" fmla="*/ 8815 w 10000"/>
                <a:gd name="connsiteY8" fmla="*/ 2526 h 10000"/>
                <a:gd name="connsiteX9" fmla="*/ 8432 w 10000"/>
                <a:gd name="connsiteY9" fmla="*/ 2561 h 10000"/>
                <a:gd name="connsiteX10" fmla="*/ 8432 w 10000"/>
                <a:gd name="connsiteY10" fmla="*/ 3123 h 10000"/>
                <a:gd name="connsiteX11" fmla="*/ 7700 w 10000"/>
                <a:gd name="connsiteY11" fmla="*/ 3404 h 10000"/>
                <a:gd name="connsiteX12" fmla="*/ 7456 w 10000"/>
                <a:gd name="connsiteY12" fmla="*/ 3755 h 10000"/>
                <a:gd name="connsiteX13" fmla="*/ 6969 w 10000"/>
                <a:gd name="connsiteY13" fmla="*/ 3965 h 10000"/>
                <a:gd name="connsiteX14" fmla="*/ 6341 w 10000"/>
                <a:gd name="connsiteY14" fmla="*/ 4070 h 10000"/>
                <a:gd name="connsiteX15" fmla="*/ 5331 w 10000"/>
                <a:gd name="connsiteY15" fmla="*/ 4597 h 10000"/>
                <a:gd name="connsiteX16" fmla="*/ 5331 w 10000"/>
                <a:gd name="connsiteY16" fmla="*/ 5474 h 10000"/>
                <a:gd name="connsiteX17" fmla="*/ 5226 w 10000"/>
                <a:gd name="connsiteY17" fmla="*/ 5474 h 10000"/>
                <a:gd name="connsiteX18" fmla="*/ 5226 w 10000"/>
                <a:gd name="connsiteY18" fmla="*/ 5474 h 10000"/>
                <a:gd name="connsiteX19" fmla="*/ 5226 w 10000"/>
                <a:gd name="connsiteY19" fmla="*/ 5860 h 10000"/>
                <a:gd name="connsiteX20" fmla="*/ 4843 w 10000"/>
                <a:gd name="connsiteY20" fmla="*/ 5895 h 10000"/>
                <a:gd name="connsiteX21" fmla="*/ 4634 w 10000"/>
                <a:gd name="connsiteY21" fmla="*/ 6035 h 10000"/>
                <a:gd name="connsiteX22" fmla="*/ 4355 w 10000"/>
                <a:gd name="connsiteY22" fmla="*/ 6035 h 10000"/>
                <a:gd name="connsiteX23" fmla="*/ 4146 w 10000"/>
                <a:gd name="connsiteY23" fmla="*/ 5965 h 10000"/>
                <a:gd name="connsiteX24" fmla="*/ 3624 w 10000"/>
                <a:gd name="connsiteY24" fmla="*/ 6035 h 10000"/>
                <a:gd name="connsiteX25" fmla="*/ 3415 w 10000"/>
                <a:gd name="connsiteY25" fmla="*/ 6596 h 10000"/>
                <a:gd name="connsiteX26" fmla="*/ 3206 w 10000"/>
                <a:gd name="connsiteY26" fmla="*/ 6667 h 10000"/>
                <a:gd name="connsiteX27" fmla="*/ 2892 w 10000"/>
                <a:gd name="connsiteY27" fmla="*/ 7579 h 10000"/>
                <a:gd name="connsiteX28" fmla="*/ 2021 w 10000"/>
                <a:gd name="connsiteY28" fmla="*/ 8352 h 10000"/>
                <a:gd name="connsiteX29" fmla="*/ 1777 w 10000"/>
                <a:gd name="connsiteY29" fmla="*/ 9368 h 10000"/>
                <a:gd name="connsiteX30" fmla="*/ 1498 w 10000"/>
                <a:gd name="connsiteY30" fmla="*/ 9685 h 10000"/>
                <a:gd name="connsiteX31" fmla="*/ 1429 w 10000"/>
                <a:gd name="connsiteY31" fmla="*/ 9964 h 10000"/>
                <a:gd name="connsiteX32" fmla="*/ 0 w 10000"/>
                <a:gd name="connsiteY32" fmla="*/ 10000 h 10000"/>
                <a:gd name="connsiteX33" fmla="*/ 0 w 10000"/>
                <a:gd name="connsiteY33" fmla="*/ 10000 h 10000"/>
                <a:gd name="connsiteX34" fmla="*/ 35 w 10000"/>
                <a:gd name="connsiteY34" fmla="*/ 9685 h 10000"/>
                <a:gd name="connsiteX35" fmla="*/ 279 w 10000"/>
                <a:gd name="connsiteY35" fmla="*/ 9474 h 10000"/>
                <a:gd name="connsiteX36" fmla="*/ 488 w 10000"/>
                <a:gd name="connsiteY36" fmla="*/ 9088 h 10000"/>
                <a:gd name="connsiteX37" fmla="*/ 453 w 10000"/>
                <a:gd name="connsiteY37" fmla="*/ 8842 h 10000"/>
                <a:gd name="connsiteX38" fmla="*/ 697 w 10000"/>
                <a:gd name="connsiteY38" fmla="*/ 8316 h 10000"/>
                <a:gd name="connsiteX39" fmla="*/ 1045 w 10000"/>
                <a:gd name="connsiteY39" fmla="*/ 7859 h 10000"/>
                <a:gd name="connsiteX40" fmla="*/ 1289 w 10000"/>
                <a:gd name="connsiteY40" fmla="*/ 7754 h 10000"/>
                <a:gd name="connsiteX41" fmla="*/ 1463 w 10000"/>
                <a:gd name="connsiteY41" fmla="*/ 7333 h 10000"/>
                <a:gd name="connsiteX42" fmla="*/ 1463 w 10000"/>
                <a:gd name="connsiteY42" fmla="*/ 6947 h 10000"/>
                <a:gd name="connsiteX43" fmla="*/ 1707 w 10000"/>
                <a:gd name="connsiteY43" fmla="*/ 6492 h 10000"/>
                <a:gd name="connsiteX44" fmla="*/ 2125 w 10000"/>
                <a:gd name="connsiteY44" fmla="*/ 6211 h 10000"/>
                <a:gd name="connsiteX45" fmla="*/ 2544 w 10000"/>
                <a:gd name="connsiteY45" fmla="*/ 5474 h 10000"/>
                <a:gd name="connsiteX46" fmla="*/ 2578 w 10000"/>
                <a:gd name="connsiteY46" fmla="*/ 5474 h 10000"/>
                <a:gd name="connsiteX47" fmla="*/ 2892 w 10000"/>
                <a:gd name="connsiteY47" fmla="*/ 5193 h 10000"/>
                <a:gd name="connsiteX48" fmla="*/ 3449 w 10000"/>
                <a:gd name="connsiteY48" fmla="*/ 5123 h 10000"/>
                <a:gd name="connsiteX49" fmla="*/ 3972 w 10000"/>
                <a:gd name="connsiteY49" fmla="*/ 4631 h 10000"/>
                <a:gd name="connsiteX50" fmla="*/ 4286 w 10000"/>
                <a:gd name="connsiteY50" fmla="*/ 4421 h 10000"/>
                <a:gd name="connsiteX51" fmla="*/ 4808 w 10000"/>
                <a:gd name="connsiteY51" fmla="*/ 3825 h 10000"/>
                <a:gd name="connsiteX52" fmla="*/ 4669 w 10000"/>
                <a:gd name="connsiteY52" fmla="*/ 2913 h 10000"/>
                <a:gd name="connsiteX53" fmla="*/ 4913 w 10000"/>
                <a:gd name="connsiteY53" fmla="*/ 2281 h 10000"/>
                <a:gd name="connsiteX54" fmla="*/ 5017 w 10000"/>
                <a:gd name="connsiteY54" fmla="*/ 1895 h 10000"/>
                <a:gd name="connsiteX55" fmla="*/ 5436 w 10000"/>
                <a:gd name="connsiteY55" fmla="*/ 1404 h 10000"/>
                <a:gd name="connsiteX56" fmla="*/ 6028 w 10000"/>
                <a:gd name="connsiteY56" fmla="*/ 1088 h 10000"/>
                <a:gd name="connsiteX57" fmla="*/ 6481 w 10000"/>
                <a:gd name="connsiteY57" fmla="*/ 772 h 10000"/>
                <a:gd name="connsiteX0" fmla="*/ 6481 w 10000"/>
                <a:gd name="connsiteY0" fmla="*/ 315 h 9543"/>
                <a:gd name="connsiteX1" fmla="*/ 9582 w 10000"/>
                <a:gd name="connsiteY1" fmla="*/ 0 h 9543"/>
                <a:gd name="connsiteX2" fmla="*/ 9617 w 10000"/>
                <a:gd name="connsiteY2" fmla="*/ 455 h 9543"/>
                <a:gd name="connsiteX3" fmla="*/ 9826 w 10000"/>
                <a:gd name="connsiteY3" fmla="*/ 1227 h 9543"/>
                <a:gd name="connsiteX4" fmla="*/ 10000 w 10000"/>
                <a:gd name="connsiteY4" fmla="*/ 1367 h 9543"/>
                <a:gd name="connsiteX5" fmla="*/ 9895 w 10000"/>
                <a:gd name="connsiteY5" fmla="*/ 1648 h 9543"/>
                <a:gd name="connsiteX6" fmla="*/ 9094 w 10000"/>
                <a:gd name="connsiteY6" fmla="*/ 1789 h 9543"/>
                <a:gd name="connsiteX7" fmla="*/ 8815 w 10000"/>
                <a:gd name="connsiteY7" fmla="*/ 2069 h 9543"/>
                <a:gd name="connsiteX8" fmla="*/ 8432 w 10000"/>
                <a:gd name="connsiteY8" fmla="*/ 2104 h 9543"/>
                <a:gd name="connsiteX9" fmla="*/ 8432 w 10000"/>
                <a:gd name="connsiteY9" fmla="*/ 2666 h 9543"/>
                <a:gd name="connsiteX10" fmla="*/ 7700 w 10000"/>
                <a:gd name="connsiteY10" fmla="*/ 2947 h 9543"/>
                <a:gd name="connsiteX11" fmla="*/ 7456 w 10000"/>
                <a:gd name="connsiteY11" fmla="*/ 3298 h 9543"/>
                <a:gd name="connsiteX12" fmla="*/ 6969 w 10000"/>
                <a:gd name="connsiteY12" fmla="*/ 3508 h 9543"/>
                <a:gd name="connsiteX13" fmla="*/ 6341 w 10000"/>
                <a:gd name="connsiteY13" fmla="*/ 3613 h 9543"/>
                <a:gd name="connsiteX14" fmla="*/ 5331 w 10000"/>
                <a:gd name="connsiteY14" fmla="*/ 4140 h 9543"/>
                <a:gd name="connsiteX15" fmla="*/ 5331 w 10000"/>
                <a:gd name="connsiteY15" fmla="*/ 5017 h 9543"/>
                <a:gd name="connsiteX16" fmla="*/ 5226 w 10000"/>
                <a:gd name="connsiteY16" fmla="*/ 5017 h 9543"/>
                <a:gd name="connsiteX17" fmla="*/ 5226 w 10000"/>
                <a:gd name="connsiteY17" fmla="*/ 5017 h 9543"/>
                <a:gd name="connsiteX18" fmla="*/ 5226 w 10000"/>
                <a:gd name="connsiteY18" fmla="*/ 5403 h 9543"/>
                <a:gd name="connsiteX19" fmla="*/ 4843 w 10000"/>
                <a:gd name="connsiteY19" fmla="*/ 5438 h 9543"/>
                <a:gd name="connsiteX20" fmla="*/ 4634 w 10000"/>
                <a:gd name="connsiteY20" fmla="*/ 5578 h 9543"/>
                <a:gd name="connsiteX21" fmla="*/ 4355 w 10000"/>
                <a:gd name="connsiteY21" fmla="*/ 5578 h 9543"/>
                <a:gd name="connsiteX22" fmla="*/ 4146 w 10000"/>
                <a:gd name="connsiteY22" fmla="*/ 5508 h 9543"/>
                <a:gd name="connsiteX23" fmla="*/ 3624 w 10000"/>
                <a:gd name="connsiteY23" fmla="*/ 5578 h 9543"/>
                <a:gd name="connsiteX24" fmla="*/ 3415 w 10000"/>
                <a:gd name="connsiteY24" fmla="*/ 6139 h 9543"/>
                <a:gd name="connsiteX25" fmla="*/ 3206 w 10000"/>
                <a:gd name="connsiteY25" fmla="*/ 6210 h 9543"/>
                <a:gd name="connsiteX26" fmla="*/ 2892 w 10000"/>
                <a:gd name="connsiteY26" fmla="*/ 7122 h 9543"/>
                <a:gd name="connsiteX27" fmla="*/ 2021 w 10000"/>
                <a:gd name="connsiteY27" fmla="*/ 7895 h 9543"/>
                <a:gd name="connsiteX28" fmla="*/ 1777 w 10000"/>
                <a:gd name="connsiteY28" fmla="*/ 8911 h 9543"/>
                <a:gd name="connsiteX29" fmla="*/ 1498 w 10000"/>
                <a:gd name="connsiteY29" fmla="*/ 9228 h 9543"/>
                <a:gd name="connsiteX30" fmla="*/ 1429 w 10000"/>
                <a:gd name="connsiteY30" fmla="*/ 9507 h 9543"/>
                <a:gd name="connsiteX31" fmla="*/ 0 w 10000"/>
                <a:gd name="connsiteY31" fmla="*/ 9543 h 9543"/>
                <a:gd name="connsiteX32" fmla="*/ 0 w 10000"/>
                <a:gd name="connsiteY32" fmla="*/ 9543 h 9543"/>
                <a:gd name="connsiteX33" fmla="*/ 35 w 10000"/>
                <a:gd name="connsiteY33" fmla="*/ 9228 h 9543"/>
                <a:gd name="connsiteX34" fmla="*/ 279 w 10000"/>
                <a:gd name="connsiteY34" fmla="*/ 9017 h 9543"/>
                <a:gd name="connsiteX35" fmla="*/ 488 w 10000"/>
                <a:gd name="connsiteY35" fmla="*/ 8631 h 9543"/>
                <a:gd name="connsiteX36" fmla="*/ 453 w 10000"/>
                <a:gd name="connsiteY36" fmla="*/ 8385 h 9543"/>
                <a:gd name="connsiteX37" fmla="*/ 697 w 10000"/>
                <a:gd name="connsiteY37" fmla="*/ 7859 h 9543"/>
                <a:gd name="connsiteX38" fmla="*/ 1045 w 10000"/>
                <a:gd name="connsiteY38" fmla="*/ 7402 h 9543"/>
                <a:gd name="connsiteX39" fmla="*/ 1289 w 10000"/>
                <a:gd name="connsiteY39" fmla="*/ 7297 h 9543"/>
                <a:gd name="connsiteX40" fmla="*/ 1463 w 10000"/>
                <a:gd name="connsiteY40" fmla="*/ 6876 h 9543"/>
                <a:gd name="connsiteX41" fmla="*/ 1463 w 10000"/>
                <a:gd name="connsiteY41" fmla="*/ 6490 h 9543"/>
                <a:gd name="connsiteX42" fmla="*/ 1707 w 10000"/>
                <a:gd name="connsiteY42" fmla="*/ 6035 h 9543"/>
                <a:gd name="connsiteX43" fmla="*/ 2125 w 10000"/>
                <a:gd name="connsiteY43" fmla="*/ 5754 h 9543"/>
                <a:gd name="connsiteX44" fmla="*/ 2544 w 10000"/>
                <a:gd name="connsiteY44" fmla="*/ 5017 h 9543"/>
                <a:gd name="connsiteX45" fmla="*/ 2578 w 10000"/>
                <a:gd name="connsiteY45" fmla="*/ 5017 h 9543"/>
                <a:gd name="connsiteX46" fmla="*/ 2892 w 10000"/>
                <a:gd name="connsiteY46" fmla="*/ 4736 h 9543"/>
                <a:gd name="connsiteX47" fmla="*/ 3449 w 10000"/>
                <a:gd name="connsiteY47" fmla="*/ 4666 h 9543"/>
                <a:gd name="connsiteX48" fmla="*/ 3972 w 10000"/>
                <a:gd name="connsiteY48" fmla="*/ 4174 h 9543"/>
                <a:gd name="connsiteX49" fmla="*/ 4286 w 10000"/>
                <a:gd name="connsiteY49" fmla="*/ 3964 h 9543"/>
                <a:gd name="connsiteX50" fmla="*/ 4808 w 10000"/>
                <a:gd name="connsiteY50" fmla="*/ 3368 h 9543"/>
                <a:gd name="connsiteX51" fmla="*/ 4669 w 10000"/>
                <a:gd name="connsiteY51" fmla="*/ 2456 h 9543"/>
                <a:gd name="connsiteX52" fmla="*/ 4913 w 10000"/>
                <a:gd name="connsiteY52" fmla="*/ 1824 h 9543"/>
                <a:gd name="connsiteX53" fmla="*/ 5017 w 10000"/>
                <a:gd name="connsiteY53" fmla="*/ 1438 h 9543"/>
                <a:gd name="connsiteX54" fmla="*/ 5436 w 10000"/>
                <a:gd name="connsiteY54" fmla="*/ 947 h 9543"/>
                <a:gd name="connsiteX55" fmla="*/ 6028 w 10000"/>
                <a:gd name="connsiteY55" fmla="*/ 631 h 9543"/>
                <a:gd name="connsiteX56" fmla="*/ 6481 w 10000"/>
                <a:gd name="connsiteY56" fmla="*/ 315 h 9543"/>
                <a:gd name="connsiteX0" fmla="*/ 6481 w 10000"/>
                <a:gd name="connsiteY0" fmla="*/ 330 h 10000"/>
                <a:gd name="connsiteX1" fmla="*/ 9582 w 10000"/>
                <a:gd name="connsiteY1" fmla="*/ 0 h 10000"/>
                <a:gd name="connsiteX2" fmla="*/ 9826 w 10000"/>
                <a:gd name="connsiteY2" fmla="*/ 1286 h 10000"/>
                <a:gd name="connsiteX3" fmla="*/ 10000 w 10000"/>
                <a:gd name="connsiteY3" fmla="*/ 1432 h 10000"/>
                <a:gd name="connsiteX4" fmla="*/ 9895 w 10000"/>
                <a:gd name="connsiteY4" fmla="*/ 1727 h 10000"/>
                <a:gd name="connsiteX5" fmla="*/ 9094 w 10000"/>
                <a:gd name="connsiteY5" fmla="*/ 1875 h 10000"/>
                <a:gd name="connsiteX6" fmla="*/ 8815 w 10000"/>
                <a:gd name="connsiteY6" fmla="*/ 2168 h 10000"/>
                <a:gd name="connsiteX7" fmla="*/ 8432 w 10000"/>
                <a:gd name="connsiteY7" fmla="*/ 2205 h 10000"/>
                <a:gd name="connsiteX8" fmla="*/ 8432 w 10000"/>
                <a:gd name="connsiteY8" fmla="*/ 2794 h 10000"/>
                <a:gd name="connsiteX9" fmla="*/ 7700 w 10000"/>
                <a:gd name="connsiteY9" fmla="*/ 3088 h 10000"/>
                <a:gd name="connsiteX10" fmla="*/ 7456 w 10000"/>
                <a:gd name="connsiteY10" fmla="*/ 3456 h 10000"/>
                <a:gd name="connsiteX11" fmla="*/ 6969 w 10000"/>
                <a:gd name="connsiteY11" fmla="*/ 3676 h 10000"/>
                <a:gd name="connsiteX12" fmla="*/ 6341 w 10000"/>
                <a:gd name="connsiteY12" fmla="*/ 3786 h 10000"/>
                <a:gd name="connsiteX13" fmla="*/ 5331 w 10000"/>
                <a:gd name="connsiteY13" fmla="*/ 4338 h 10000"/>
                <a:gd name="connsiteX14" fmla="*/ 5331 w 10000"/>
                <a:gd name="connsiteY14" fmla="*/ 5257 h 10000"/>
                <a:gd name="connsiteX15" fmla="*/ 5226 w 10000"/>
                <a:gd name="connsiteY15" fmla="*/ 5257 h 10000"/>
                <a:gd name="connsiteX16" fmla="*/ 5226 w 10000"/>
                <a:gd name="connsiteY16" fmla="*/ 5257 h 10000"/>
                <a:gd name="connsiteX17" fmla="*/ 5226 w 10000"/>
                <a:gd name="connsiteY17" fmla="*/ 5662 h 10000"/>
                <a:gd name="connsiteX18" fmla="*/ 4843 w 10000"/>
                <a:gd name="connsiteY18" fmla="*/ 5698 h 10000"/>
                <a:gd name="connsiteX19" fmla="*/ 4634 w 10000"/>
                <a:gd name="connsiteY19" fmla="*/ 5845 h 10000"/>
                <a:gd name="connsiteX20" fmla="*/ 4355 w 10000"/>
                <a:gd name="connsiteY20" fmla="*/ 5845 h 10000"/>
                <a:gd name="connsiteX21" fmla="*/ 4146 w 10000"/>
                <a:gd name="connsiteY21" fmla="*/ 5772 h 10000"/>
                <a:gd name="connsiteX22" fmla="*/ 3624 w 10000"/>
                <a:gd name="connsiteY22" fmla="*/ 5845 h 10000"/>
                <a:gd name="connsiteX23" fmla="*/ 3415 w 10000"/>
                <a:gd name="connsiteY23" fmla="*/ 6433 h 10000"/>
                <a:gd name="connsiteX24" fmla="*/ 3206 w 10000"/>
                <a:gd name="connsiteY24" fmla="*/ 6507 h 10000"/>
                <a:gd name="connsiteX25" fmla="*/ 2892 w 10000"/>
                <a:gd name="connsiteY25" fmla="*/ 7463 h 10000"/>
                <a:gd name="connsiteX26" fmla="*/ 2021 w 10000"/>
                <a:gd name="connsiteY26" fmla="*/ 8273 h 10000"/>
                <a:gd name="connsiteX27" fmla="*/ 1777 w 10000"/>
                <a:gd name="connsiteY27" fmla="*/ 9338 h 10000"/>
                <a:gd name="connsiteX28" fmla="*/ 1498 w 10000"/>
                <a:gd name="connsiteY28" fmla="*/ 9670 h 10000"/>
                <a:gd name="connsiteX29" fmla="*/ 1429 w 10000"/>
                <a:gd name="connsiteY29" fmla="*/ 9962 h 10000"/>
                <a:gd name="connsiteX30" fmla="*/ 0 w 10000"/>
                <a:gd name="connsiteY30" fmla="*/ 10000 h 10000"/>
                <a:gd name="connsiteX31" fmla="*/ 0 w 10000"/>
                <a:gd name="connsiteY31" fmla="*/ 10000 h 10000"/>
                <a:gd name="connsiteX32" fmla="*/ 35 w 10000"/>
                <a:gd name="connsiteY32" fmla="*/ 9670 h 10000"/>
                <a:gd name="connsiteX33" fmla="*/ 279 w 10000"/>
                <a:gd name="connsiteY33" fmla="*/ 9449 h 10000"/>
                <a:gd name="connsiteX34" fmla="*/ 488 w 10000"/>
                <a:gd name="connsiteY34" fmla="*/ 9044 h 10000"/>
                <a:gd name="connsiteX35" fmla="*/ 453 w 10000"/>
                <a:gd name="connsiteY35" fmla="*/ 8787 h 10000"/>
                <a:gd name="connsiteX36" fmla="*/ 697 w 10000"/>
                <a:gd name="connsiteY36" fmla="*/ 8235 h 10000"/>
                <a:gd name="connsiteX37" fmla="*/ 1045 w 10000"/>
                <a:gd name="connsiteY37" fmla="*/ 7756 h 10000"/>
                <a:gd name="connsiteX38" fmla="*/ 1289 w 10000"/>
                <a:gd name="connsiteY38" fmla="*/ 7646 h 10000"/>
                <a:gd name="connsiteX39" fmla="*/ 1463 w 10000"/>
                <a:gd name="connsiteY39" fmla="*/ 7205 h 10000"/>
                <a:gd name="connsiteX40" fmla="*/ 1463 w 10000"/>
                <a:gd name="connsiteY40" fmla="*/ 6801 h 10000"/>
                <a:gd name="connsiteX41" fmla="*/ 1707 w 10000"/>
                <a:gd name="connsiteY41" fmla="*/ 6324 h 10000"/>
                <a:gd name="connsiteX42" fmla="*/ 2125 w 10000"/>
                <a:gd name="connsiteY42" fmla="*/ 6030 h 10000"/>
                <a:gd name="connsiteX43" fmla="*/ 2544 w 10000"/>
                <a:gd name="connsiteY43" fmla="*/ 5257 h 10000"/>
                <a:gd name="connsiteX44" fmla="*/ 2578 w 10000"/>
                <a:gd name="connsiteY44" fmla="*/ 5257 h 10000"/>
                <a:gd name="connsiteX45" fmla="*/ 2892 w 10000"/>
                <a:gd name="connsiteY45" fmla="*/ 4963 h 10000"/>
                <a:gd name="connsiteX46" fmla="*/ 3449 w 10000"/>
                <a:gd name="connsiteY46" fmla="*/ 4889 h 10000"/>
                <a:gd name="connsiteX47" fmla="*/ 3972 w 10000"/>
                <a:gd name="connsiteY47" fmla="*/ 4374 h 10000"/>
                <a:gd name="connsiteX48" fmla="*/ 4286 w 10000"/>
                <a:gd name="connsiteY48" fmla="*/ 4154 h 10000"/>
                <a:gd name="connsiteX49" fmla="*/ 4808 w 10000"/>
                <a:gd name="connsiteY49" fmla="*/ 3529 h 10000"/>
                <a:gd name="connsiteX50" fmla="*/ 4669 w 10000"/>
                <a:gd name="connsiteY50" fmla="*/ 2574 h 10000"/>
                <a:gd name="connsiteX51" fmla="*/ 4913 w 10000"/>
                <a:gd name="connsiteY51" fmla="*/ 1911 h 10000"/>
                <a:gd name="connsiteX52" fmla="*/ 5017 w 10000"/>
                <a:gd name="connsiteY52" fmla="*/ 1507 h 10000"/>
                <a:gd name="connsiteX53" fmla="*/ 5436 w 10000"/>
                <a:gd name="connsiteY53" fmla="*/ 992 h 10000"/>
                <a:gd name="connsiteX54" fmla="*/ 6028 w 10000"/>
                <a:gd name="connsiteY54" fmla="*/ 661 h 10000"/>
                <a:gd name="connsiteX55" fmla="*/ 6481 w 10000"/>
                <a:gd name="connsiteY55" fmla="*/ 330 h 10000"/>
                <a:gd name="connsiteX0" fmla="*/ 6481 w 10000"/>
                <a:gd name="connsiteY0" fmla="*/ 0 h 9670"/>
                <a:gd name="connsiteX1" fmla="*/ 9826 w 10000"/>
                <a:gd name="connsiteY1" fmla="*/ 956 h 9670"/>
                <a:gd name="connsiteX2" fmla="*/ 10000 w 10000"/>
                <a:gd name="connsiteY2" fmla="*/ 1102 h 9670"/>
                <a:gd name="connsiteX3" fmla="*/ 9895 w 10000"/>
                <a:gd name="connsiteY3" fmla="*/ 1397 h 9670"/>
                <a:gd name="connsiteX4" fmla="*/ 9094 w 10000"/>
                <a:gd name="connsiteY4" fmla="*/ 1545 h 9670"/>
                <a:gd name="connsiteX5" fmla="*/ 8815 w 10000"/>
                <a:gd name="connsiteY5" fmla="*/ 1838 h 9670"/>
                <a:gd name="connsiteX6" fmla="*/ 8432 w 10000"/>
                <a:gd name="connsiteY6" fmla="*/ 1875 h 9670"/>
                <a:gd name="connsiteX7" fmla="*/ 8432 w 10000"/>
                <a:gd name="connsiteY7" fmla="*/ 2464 h 9670"/>
                <a:gd name="connsiteX8" fmla="*/ 7700 w 10000"/>
                <a:gd name="connsiteY8" fmla="*/ 2758 h 9670"/>
                <a:gd name="connsiteX9" fmla="*/ 7456 w 10000"/>
                <a:gd name="connsiteY9" fmla="*/ 3126 h 9670"/>
                <a:gd name="connsiteX10" fmla="*/ 6969 w 10000"/>
                <a:gd name="connsiteY10" fmla="*/ 3346 h 9670"/>
                <a:gd name="connsiteX11" fmla="*/ 6341 w 10000"/>
                <a:gd name="connsiteY11" fmla="*/ 3456 h 9670"/>
                <a:gd name="connsiteX12" fmla="*/ 5331 w 10000"/>
                <a:gd name="connsiteY12" fmla="*/ 4008 h 9670"/>
                <a:gd name="connsiteX13" fmla="*/ 5331 w 10000"/>
                <a:gd name="connsiteY13" fmla="*/ 4927 h 9670"/>
                <a:gd name="connsiteX14" fmla="*/ 5226 w 10000"/>
                <a:gd name="connsiteY14" fmla="*/ 4927 h 9670"/>
                <a:gd name="connsiteX15" fmla="*/ 5226 w 10000"/>
                <a:gd name="connsiteY15" fmla="*/ 4927 h 9670"/>
                <a:gd name="connsiteX16" fmla="*/ 5226 w 10000"/>
                <a:gd name="connsiteY16" fmla="*/ 5332 h 9670"/>
                <a:gd name="connsiteX17" fmla="*/ 4843 w 10000"/>
                <a:gd name="connsiteY17" fmla="*/ 5368 h 9670"/>
                <a:gd name="connsiteX18" fmla="*/ 4634 w 10000"/>
                <a:gd name="connsiteY18" fmla="*/ 5515 h 9670"/>
                <a:gd name="connsiteX19" fmla="*/ 4355 w 10000"/>
                <a:gd name="connsiteY19" fmla="*/ 5515 h 9670"/>
                <a:gd name="connsiteX20" fmla="*/ 4146 w 10000"/>
                <a:gd name="connsiteY20" fmla="*/ 5442 h 9670"/>
                <a:gd name="connsiteX21" fmla="*/ 3624 w 10000"/>
                <a:gd name="connsiteY21" fmla="*/ 5515 h 9670"/>
                <a:gd name="connsiteX22" fmla="*/ 3415 w 10000"/>
                <a:gd name="connsiteY22" fmla="*/ 6103 h 9670"/>
                <a:gd name="connsiteX23" fmla="*/ 3206 w 10000"/>
                <a:gd name="connsiteY23" fmla="*/ 6177 h 9670"/>
                <a:gd name="connsiteX24" fmla="*/ 2892 w 10000"/>
                <a:gd name="connsiteY24" fmla="*/ 7133 h 9670"/>
                <a:gd name="connsiteX25" fmla="*/ 2021 w 10000"/>
                <a:gd name="connsiteY25" fmla="*/ 7943 h 9670"/>
                <a:gd name="connsiteX26" fmla="*/ 1777 w 10000"/>
                <a:gd name="connsiteY26" fmla="*/ 9008 h 9670"/>
                <a:gd name="connsiteX27" fmla="*/ 1498 w 10000"/>
                <a:gd name="connsiteY27" fmla="*/ 9340 h 9670"/>
                <a:gd name="connsiteX28" fmla="*/ 1429 w 10000"/>
                <a:gd name="connsiteY28" fmla="*/ 9632 h 9670"/>
                <a:gd name="connsiteX29" fmla="*/ 0 w 10000"/>
                <a:gd name="connsiteY29" fmla="*/ 9670 h 9670"/>
                <a:gd name="connsiteX30" fmla="*/ 0 w 10000"/>
                <a:gd name="connsiteY30" fmla="*/ 9670 h 9670"/>
                <a:gd name="connsiteX31" fmla="*/ 35 w 10000"/>
                <a:gd name="connsiteY31" fmla="*/ 9340 h 9670"/>
                <a:gd name="connsiteX32" fmla="*/ 279 w 10000"/>
                <a:gd name="connsiteY32" fmla="*/ 9119 h 9670"/>
                <a:gd name="connsiteX33" fmla="*/ 488 w 10000"/>
                <a:gd name="connsiteY33" fmla="*/ 8714 h 9670"/>
                <a:gd name="connsiteX34" fmla="*/ 453 w 10000"/>
                <a:gd name="connsiteY34" fmla="*/ 8457 h 9670"/>
                <a:gd name="connsiteX35" fmla="*/ 697 w 10000"/>
                <a:gd name="connsiteY35" fmla="*/ 7905 h 9670"/>
                <a:gd name="connsiteX36" fmla="*/ 1045 w 10000"/>
                <a:gd name="connsiteY36" fmla="*/ 7426 h 9670"/>
                <a:gd name="connsiteX37" fmla="*/ 1289 w 10000"/>
                <a:gd name="connsiteY37" fmla="*/ 7316 h 9670"/>
                <a:gd name="connsiteX38" fmla="*/ 1463 w 10000"/>
                <a:gd name="connsiteY38" fmla="*/ 6875 h 9670"/>
                <a:gd name="connsiteX39" fmla="*/ 1463 w 10000"/>
                <a:gd name="connsiteY39" fmla="*/ 6471 h 9670"/>
                <a:gd name="connsiteX40" fmla="*/ 1707 w 10000"/>
                <a:gd name="connsiteY40" fmla="*/ 5994 h 9670"/>
                <a:gd name="connsiteX41" fmla="*/ 2125 w 10000"/>
                <a:gd name="connsiteY41" fmla="*/ 5700 h 9670"/>
                <a:gd name="connsiteX42" fmla="*/ 2544 w 10000"/>
                <a:gd name="connsiteY42" fmla="*/ 4927 h 9670"/>
                <a:gd name="connsiteX43" fmla="*/ 2578 w 10000"/>
                <a:gd name="connsiteY43" fmla="*/ 4927 h 9670"/>
                <a:gd name="connsiteX44" fmla="*/ 2892 w 10000"/>
                <a:gd name="connsiteY44" fmla="*/ 4633 h 9670"/>
                <a:gd name="connsiteX45" fmla="*/ 3449 w 10000"/>
                <a:gd name="connsiteY45" fmla="*/ 4559 h 9670"/>
                <a:gd name="connsiteX46" fmla="*/ 3972 w 10000"/>
                <a:gd name="connsiteY46" fmla="*/ 4044 h 9670"/>
                <a:gd name="connsiteX47" fmla="*/ 4286 w 10000"/>
                <a:gd name="connsiteY47" fmla="*/ 3824 h 9670"/>
                <a:gd name="connsiteX48" fmla="*/ 4808 w 10000"/>
                <a:gd name="connsiteY48" fmla="*/ 3199 h 9670"/>
                <a:gd name="connsiteX49" fmla="*/ 4669 w 10000"/>
                <a:gd name="connsiteY49" fmla="*/ 2244 h 9670"/>
                <a:gd name="connsiteX50" fmla="*/ 4913 w 10000"/>
                <a:gd name="connsiteY50" fmla="*/ 1581 h 9670"/>
                <a:gd name="connsiteX51" fmla="*/ 5017 w 10000"/>
                <a:gd name="connsiteY51" fmla="*/ 1177 h 9670"/>
                <a:gd name="connsiteX52" fmla="*/ 5436 w 10000"/>
                <a:gd name="connsiteY52" fmla="*/ 662 h 9670"/>
                <a:gd name="connsiteX53" fmla="*/ 6028 w 10000"/>
                <a:gd name="connsiteY53" fmla="*/ 331 h 9670"/>
                <a:gd name="connsiteX54" fmla="*/ 6481 w 10000"/>
                <a:gd name="connsiteY54" fmla="*/ 0 h 9670"/>
                <a:gd name="connsiteX0" fmla="*/ 6028 w 10000"/>
                <a:gd name="connsiteY0" fmla="*/ 0 h 9658"/>
                <a:gd name="connsiteX1" fmla="*/ 9826 w 10000"/>
                <a:gd name="connsiteY1" fmla="*/ 647 h 9658"/>
                <a:gd name="connsiteX2" fmla="*/ 10000 w 10000"/>
                <a:gd name="connsiteY2" fmla="*/ 798 h 9658"/>
                <a:gd name="connsiteX3" fmla="*/ 9895 w 10000"/>
                <a:gd name="connsiteY3" fmla="*/ 1103 h 9658"/>
                <a:gd name="connsiteX4" fmla="*/ 9094 w 10000"/>
                <a:gd name="connsiteY4" fmla="*/ 1256 h 9658"/>
                <a:gd name="connsiteX5" fmla="*/ 8815 w 10000"/>
                <a:gd name="connsiteY5" fmla="*/ 1559 h 9658"/>
                <a:gd name="connsiteX6" fmla="*/ 8432 w 10000"/>
                <a:gd name="connsiteY6" fmla="*/ 1597 h 9658"/>
                <a:gd name="connsiteX7" fmla="*/ 8432 w 10000"/>
                <a:gd name="connsiteY7" fmla="*/ 2206 h 9658"/>
                <a:gd name="connsiteX8" fmla="*/ 7700 w 10000"/>
                <a:gd name="connsiteY8" fmla="*/ 2510 h 9658"/>
                <a:gd name="connsiteX9" fmla="*/ 7456 w 10000"/>
                <a:gd name="connsiteY9" fmla="*/ 2891 h 9658"/>
                <a:gd name="connsiteX10" fmla="*/ 6969 w 10000"/>
                <a:gd name="connsiteY10" fmla="*/ 3118 h 9658"/>
                <a:gd name="connsiteX11" fmla="*/ 6341 w 10000"/>
                <a:gd name="connsiteY11" fmla="*/ 3232 h 9658"/>
                <a:gd name="connsiteX12" fmla="*/ 5331 w 10000"/>
                <a:gd name="connsiteY12" fmla="*/ 3803 h 9658"/>
                <a:gd name="connsiteX13" fmla="*/ 5331 w 10000"/>
                <a:gd name="connsiteY13" fmla="*/ 4753 h 9658"/>
                <a:gd name="connsiteX14" fmla="*/ 5226 w 10000"/>
                <a:gd name="connsiteY14" fmla="*/ 4753 h 9658"/>
                <a:gd name="connsiteX15" fmla="*/ 5226 w 10000"/>
                <a:gd name="connsiteY15" fmla="*/ 4753 h 9658"/>
                <a:gd name="connsiteX16" fmla="*/ 5226 w 10000"/>
                <a:gd name="connsiteY16" fmla="*/ 5172 h 9658"/>
                <a:gd name="connsiteX17" fmla="*/ 4843 w 10000"/>
                <a:gd name="connsiteY17" fmla="*/ 5209 h 9658"/>
                <a:gd name="connsiteX18" fmla="*/ 4634 w 10000"/>
                <a:gd name="connsiteY18" fmla="*/ 5361 h 9658"/>
                <a:gd name="connsiteX19" fmla="*/ 4355 w 10000"/>
                <a:gd name="connsiteY19" fmla="*/ 5361 h 9658"/>
                <a:gd name="connsiteX20" fmla="*/ 4146 w 10000"/>
                <a:gd name="connsiteY20" fmla="*/ 5286 h 9658"/>
                <a:gd name="connsiteX21" fmla="*/ 3624 w 10000"/>
                <a:gd name="connsiteY21" fmla="*/ 5361 h 9658"/>
                <a:gd name="connsiteX22" fmla="*/ 3415 w 10000"/>
                <a:gd name="connsiteY22" fmla="*/ 5969 h 9658"/>
                <a:gd name="connsiteX23" fmla="*/ 3206 w 10000"/>
                <a:gd name="connsiteY23" fmla="*/ 6046 h 9658"/>
                <a:gd name="connsiteX24" fmla="*/ 2892 w 10000"/>
                <a:gd name="connsiteY24" fmla="*/ 7034 h 9658"/>
                <a:gd name="connsiteX25" fmla="*/ 2021 w 10000"/>
                <a:gd name="connsiteY25" fmla="*/ 7872 h 9658"/>
                <a:gd name="connsiteX26" fmla="*/ 1777 w 10000"/>
                <a:gd name="connsiteY26" fmla="*/ 8973 h 9658"/>
                <a:gd name="connsiteX27" fmla="*/ 1498 w 10000"/>
                <a:gd name="connsiteY27" fmla="*/ 9317 h 9658"/>
                <a:gd name="connsiteX28" fmla="*/ 1429 w 10000"/>
                <a:gd name="connsiteY28" fmla="*/ 9619 h 9658"/>
                <a:gd name="connsiteX29" fmla="*/ 0 w 10000"/>
                <a:gd name="connsiteY29" fmla="*/ 9658 h 9658"/>
                <a:gd name="connsiteX30" fmla="*/ 0 w 10000"/>
                <a:gd name="connsiteY30" fmla="*/ 9658 h 9658"/>
                <a:gd name="connsiteX31" fmla="*/ 35 w 10000"/>
                <a:gd name="connsiteY31" fmla="*/ 9317 h 9658"/>
                <a:gd name="connsiteX32" fmla="*/ 279 w 10000"/>
                <a:gd name="connsiteY32" fmla="*/ 9088 h 9658"/>
                <a:gd name="connsiteX33" fmla="*/ 488 w 10000"/>
                <a:gd name="connsiteY33" fmla="*/ 8669 h 9658"/>
                <a:gd name="connsiteX34" fmla="*/ 453 w 10000"/>
                <a:gd name="connsiteY34" fmla="*/ 8404 h 9658"/>
                <a:gd name="connsiteX35" fmla="*/ 697 w 10000"/>
                <a:gd name="connsiteY35" fmla="*/ 7833 h 9658"/>
                <a:gd name="connsiteX36" fmla="*/ 1045 w 10000"/>
                <a:gd name="connsiteY36" fmla="*/ 7337 h 9658"/>
                <a:gd name="connsiteX37" fmla="*/ 1289 w 10000"/>
                <a:gd name="connsiteY37" fmla="*/ 7224 h 9658"/>
                <a:gd name="connsiteX38" fmla="*/ 1463 w 10000"/>
                <a:gd name="connsiteY38" fmla="*/ 6768 h 9658"/>
                <a:gd name="connsiteX39" fmla="*/ 1463 w 10000"/>
                <a:gd name="connsiteY39" fmla="*/ 6350 h 9658"/>
                <a:gd name="connsiteX40" fmla="*/ 1707 w 10000"/>
                <a:gd name="connsiteY40" fmla="*/ 5857 h 9658"/>
                <a:gd name="connsiteX41" fmla="*/ 2125 w 10000"/>
                <a:gd name="connsiteY41" fmla="*/ 5553 h 9658"/>
                <a:gd name="connsiteX42" fmla="*/ 2544 w 10000"/>
                <a:gd name="connsiteY42" fmla="*/ 4753 h 9658"/>
                <a:gd name="connsiteX43" fmla="*/ 2578 w 10000"/>
                <a:gd name="connsiteY43" fmla="*/ 4753 h 9658"/>
                <a:gd name="connsiteX44" fmla="*/ 2892 w 10000"/>
                <a:gd name="connsiteY44" fmla="*/ 4449 h 9658"/>
                <a:gd name="connsiteX45" fmla="*/ 3449 w 10000"/>
                <a:gd name="connsiteY45" fmla="*/ 4373 h 9658"/>
                <a:gd name="connsiteX46" fmla="*/ 3972 w 10000"/>
                <a:gd name="connsiteY46" fmla="*/ 3840 h 9658"/>
                <a:gd name="connsiteX47" fmla="*/ 4286 w 10000"/>
                <a:gd name="connsiteY47" fmla="*/ 3612 h 9658"/>
                <a:gd name="connsiteX48" fmla="*/ 4808 w 10000"/>
                <a:gd name="connsiteY48" fmla="*/ 2966 h 9658"/>
                <a:gd name="connsiteX49" fmla="*/ 4669 w 10000"/>
                <a:gd name="connsiteY49" fmla="*/ 1979 h 9658"/>
                <a:gd name="connsiteX50" fmla="*/ 4913 w 10000"/>
                <a:gd name="connsiteY50" fmla="*/ 1293 h 9658"/>
                <a:gd name="connsiteX51" fmla="*/ 5017 w 10000"/>
                <a:gd name="connsiteY51" fmla="*/ 875 h 9658"/>
                <a:gd name="connsiteX52" fmla="*/ 5436 w 10000"/>
                <a:gd name="connsiteY52" fmla="*/ 343 h 9658"/>
                <a:gd name="connsiteX53" fmla="*/ 6028 w 10000"/>
                <a:gd name="connsiteY53" fmla="*/ 0 h 9658"/>
                <a:gd name="connsiteX0" fmla="*/ 5436 w 10000"/>
                <a:gd name="connsiteY0" fmla="*/ 0 h 9645"/>
                <a:gd name="connsiteX1" fmla="*/ 9826 w 10000"/>
                <a:gd name="connsiteY1" fmla="*/ 315 h 9645"/>
                <a:gd name="connsiteX2" fmla="*/ 10000 w 10000"/>
                <a:gd name="connsiteY2" fmla="*/ 471 h 9645"/>
                <a:gd name="connsiteX3" fmla="*/ 9895 w 10000"/>
                <a:gd name="connsiteY3" fmla="*/ 787 h 9645"/>
                <a:gd name="connsiteX4" fmla="*/ 9094 w 10000"/>
                <a:gd name="connsiteY4" fmla="*/ 945 h 9645"/>
                <a:gd name="connsiteX5" fmla="*/ 8815 w 10000"/>
                <a:gd name="connsiteY5" fmla="*/ 1259 h 9645"/>
                <a:gd name="connsiteX6" fmla="*/ 8432 w 10000"/>
                <a:gd name="connsiteY6" fmla="*/ 1299 h 9645"/>
                <a:gd name="connsiteX7" fmla="*/ 8432 w 10000"/>
                <a:gd name="connsiteY7" fmla="*/ 1929 h 9645"/>
                <a:gd name="connsiteX8" fmla="*/ 7700 w 10000"/>
                <a:gd name="connsiteY8" fmla="*/ 2244 h 9645"/>
                <a:gd name="connsiteX9" fmla="*/ 7456 w 10000"/>
                <a:gd name="connsiteY9" fmla="*/ 2638 h 9645"/>
                <a:gd name="connsiteX10" fmla="*/ 6969 w 10000"/>
                <a:gd name="connsiteY10" fmla="*/ 2873 h 9645"/>
                <a:gd name="connsiteX11" fmla="*/ 6341 w 10000"/>
                <a:gd name="connsiteY11" fmla="*/ 2991 h 9645"/>
                <a:gd name="connsiteX12" fmla="*/ 5331 w 10000"/>
                <a:gd name="connsiteY12" fmla="*/ 3583 h 9645"/>
                <a:gd name="connsiteX13" fmla="*/ 5331 w 10000"/>
                <a:gd name="connsiteY13" fmla="*/ 4566 h 9645"/>
                <a:gd name="connsiteX14" fmla="*/ 5226 w 10000"/>
                <a:gd name="connsiteY14" fmla="*/ 4566 h 9645"/>
                <a:gd name="connsiteX15" fmla="*/ 5226 w 10000"/>
                <a:gd name="connsiteY15" fmla="*/ 4566 h 9645"/>
                <a:gd name="connsiteX16" fmla="*/ 5226 w 10000"/>
                <a:gd name="connsiteY16" fmla="*/ 5000 h 9645"/>
                <a:gd name="connsiteX17" fmla="*/ 4843 w 10000"/>
                <a:gd name="connsiteY17" fmla="*/ 5038 h 9645"/>
                <a:gd name="connsiteX18" fmla="*/ 4634 w 10000"/>
                <a:gd name="connsiteY18" fmla="*/ 5196 h 9645"/>
                <a:gd name="connsiteX19" fmla="*/ 4355 w 10000"/>
                <a:gd name="connsiteY19" fmla="*/ 5196 h 9645"/>
                <a:gd name="connsiteX20" fmla="*/ 4146 w 10000"/>
                <a:gd name="connsiteY20" fmla="*/ 5118 h 9645"/>
                <a:gd name="connsiteX21" fmla="*/ 3624 w 10000"/>
                <a:gd name="connsiteY21" fmla="*/ 5196 h 9645"/>
                <a:gd name="connsiteX22" fmla="*/ 3415 w 10000"/>
                <a:gd name="connsiteY22" fmla="*/ 5825 h 9645"/>
                <a:gd name="connsiteX23" fmla="*/ 3206 w 10000"/>
                <a:gd name="connsiteY23" fmla="*/ 5905 h 9645"/>
                <a:gd name="connsiteX24" fmla="*/ 2892 w 10000"/>
                <a:gd name="connsiteY24" fmla="*/ 6928 h 9645"/>
                <a:gd name="connsiteX25" fmla="*/ 2021 w 10000"/>
                <a:gd name="connsiteY25" fmla="*/ 7796 h 9645"/>
                <a:gd name="connsiteX26" fmla="*/ 1777 w 10000"/>
                <a:gd name="connsiteY26" fmla="*/ 8936 h 9645"/>
                <a:gd name="connsiteX27" fmla="*/ 1498 w 10000"/>
                <a:gd name="connsiteY27" fmla="*/ 9292 h 9645"/>
                <a:gd name="connsiteX28" fmla="*/ 1429 w 10000"/>
                <a:gd name="connsiteY28" fmla="*/ 9605 h 9645"/>
                <a:gd name="connsiteX29" fmla="*/ 0 w 10000"/>
                <a:gd name="connsiteY29" fmla="*/ 9645 h 9645"/>
                <a:gd name="connsiteX30" fmla="*/ 0 w 10000"/>
                <a:gd name="connsiteY30" fmla="*/ 9645 h 9645"/>
                <a:gd name="connsiteX31" fmla="*/ 35 w 10000"/>
                <a:gd name="connsiteY31" fmla="*/ 9292 h 9645"/>
                <a:gd name="connsiteX32" fmla="*/ 279 w 10000"/>
                <a:gd name="connsiteY32" fmla="*/ 9055 h 9645"/>
                <a:gd name="connsiteX33" fmla="*/ 488 w 10000"/>
                <a:gd name="connsiteY33" fmla="*/ 8621 h 9645"/>
                <a:gd name="connsiteX34" fmla="*/ 453 w 10000"/>
                <a:gd name="connsiteY34" fmla="*/ 8347 h 9645"/>
                <a:gd name="connsiteX35" fmla="*/ 697 w 10000"/>
                <a:gd name="connsiteY35" fmla="*/ 7755 h 9645"/>
                <a:gd name="connsiteX36" fmla="*/ 1045 w 10000"/>
                <a:gd name="connsiteY36" fmla="*/ 7242 h 9645"/>
                <a:gd name="connsiteX37" fmla="*/ 1289 w 10000"/>
                <a:gd name="connsiteY37" fmla="*/ 7125 h 9645"/>
                <a:gd name="connsiteX38" fmla="*/ 1463 w 10000"/>
                <a:gd name="connsiteY38" fmla="*/ 6653 h 9645"/>
                <a:gd name="connsiteX39" fmla="*/ 1463 w 10000"/>
                <a:gd name="connsiteY39" fmla="*/ 6220 h 9645"/>
                <a:gd name="connsiteX40" fmla="*/ 1707 w 10000"/>
                <a:gd name="connsiteY40" fmla="*/ 5709 h 9645"/>
                <a:gd name="connsiteX41" fmla="*/ 2125 w 10000"/>
                <a:gd name="connsiteY41" fmla="*/ 5395 h 9645"/>
                <a:gd name="connsiteX42" fmla="*/ 2544 w 10000"/>
                <a:gd name="connsiteY42" fmla="*/ 4566 h 9645"/>
                <a:gd name="connsiteX43" fmla="*/ 2578 w 10000"/>
                <a:gd name="connsiteY43" fmla="*/ 4566 h 9645"/>
                <a:gd name="connsiteX44" fmla="*/ 2892 w 10000"/>
                <a:gd name="connsiteY44" fmla="*/ 4252 h 9645"/>
                <a:gd name="connsiteX45" fmla="*/ 3449 w 10000"/>
                <a:gd name="connsiteY45" fmla="*/ 4173 h 9645"/>
                <a:gd name="connsiteX46" fmla="*/ 3972 w 10000"/>
                <a:gd name="connsiteY46" fmla="*/ 3621 h 9645"/>
                <a:gd name="connsiteX47" fmla="*/ 4286 w 10000"/>
                <a:gd name="connsiteY47" fmla="*/ 3385 h 9645"/>
                <a:gd name="connsiteX48" fmla="*/ 4808 w 10000"/>
                <a:gd name="connsiteY48" fmla="*/ 2716 h 9645"/>
                <a:gd name="connsiteX49" fmla="*/ 4669 w 10000"/>
                <a:gd name="connsiteY49" fmla="*/ 1694 h 9645"/>
                <a:gd name="connsiteX50" fmla="*/ 4913 w 10000"/>
                <a:gd name="connsiteY50" fmla="*/ 984 h 9645"/>
                <a:gd name="connsiteX51" fmla="*/ 5017 w 10000"/>
                <a:gd name="connsiteY51" fmla="*/ 551 h 9645"/>
                <a:gd name="connsiteX52" fmla="*/ 5436 w 10000"/>
                <a:gd name="connsiteY52" fmla="*/ 0 h 9645"/>
                <a:gd name="connsiteX0" fmla="*/ 5017 w 10000"/>
                <a:gd name="connsiteY0" fmla="*/ 244 h 9673"/>
                <a:gd name="connsiteX1" fmla="*/ 9826 w 10000"/>
                <a:gd name="connsiteY1" fmla="*/ 0 h 9673"/>
                <a:gd name="connsiteX2" fmla="*/ 10000 w 10000"/>
                <a:gd name="connsiteY2" fmla="*/ 161 h 9673"/>
                <a:gd name="connsiteX3" fmla="*/ 9895 w 10000"/>
                <a:gd name="connsiteY3" fmla="*/ 489 h 9673"/>
                <a:gd name="connsiteX4" fmla="*/ 9094 w 10000"/>
                <a:gd name="connsiteY4" fmla="*/ 653 h 9673"/>
                <a:gd name="connsiteX5" fmla="*/ 8815 w 10000"/>
                <a:gd name="connsiteY5" fmla="*/ 978 h 9673"/>
                <a:gd name="connsiteX6" fmla="*/ 8432 w 10000"/>
                <a:gd name="connsiteY6" fmla="*/ 1020 h 9673"/>
                <a:gd name="connsiteX7" fmla="*/ 8432 w 10000"/>
                <a:gd name="connsiteY7" fmla="*/ 1673 h 9673"/>
                <a:gd name="connsiteX8" fmla="*/ 7700 w 10000"/>
                <a:gd name="connsiteY8" fmla="*/ 2000 h 9673"/>
                <a:gd name="connsiteX9" fmla="*/ 7456 w 10000"/>
                <a:gd name="connsiteY9" fmla="*/ 2408 h 9673"/>
                <a:gd name="connsiteX10" fmla="*/ 6969 w 10000"/>
                <a:gd name="connsiteY10" fmla="*/ 2652 h 9673"/>
                <a:gd name="connsiteX11" fmla="*/ 6341 w 10000"/>
                <a:gd name="connsiteY11" fmla="*/ 2774 h 9673"/>
                <a:gd name="connsiteX12" fmla="*/ 5331 w 10000"/>
                <a:gd name="connsiteY12" fmla="*/ 3388 h 9673"/>
                <a:gd name="connsiteX13" fmla="*/ 5331 w 10000"/>
                <a:gd name="connsiteY13" fmla="*/ 4407 h 9673"/>
                <a:gd name="connsiteX14" fmla="*/ 5226 w 10000"/>
                <a:gd name="connsiteY14" fmla="*/ 4407 h 9673"/>
                <a:gd name="connsiteX15" fmla="*/ 5226 w 10000"/>
                <a:gd name="connsiteY15" fmla="*/ 4407 h 9673"/>
                <a:gd name="connsiteX16" fmla="*/ 5226 w 10000"/>
                <a:gd name="connsiteY16" fmla="*/ 4857 h 9673"/>
                <a:gd name="connsiteX17" fmla="*/ 4843 w 10000"/>
                <a:gd name="connsiteY17" fmla="*/ 4896 h 9673"/>
                <a:gd name="connsiteX18" fmla="*/ 4634 w 10000"/>
                <a:gd name="connsiteY18" fmla="*/ 5060 h 9673"/>
                <a:gd name="connsiteX19" fmla="*/ 4355 w 10000"/>
                <a:gd name="connsiteY19" fmla="*/ 5060 h 9673"/>
                <a:gd name="connsiteX20" fmla="*/ 4146 w 10000"/>
                <a:gd name="connsiteY20" fmla="*/ 4979 h 9673"/>
                <a:gd name="connsiteX21" fmla="*/ 3624 w 10000"/>
                <a:gd name="connsiteY21" fmla="*/ 5060 h 9673"/>
                <a:gd name="connsiteX22" fmla="*/ 3415 w 10000"/>
                <a:gd name="connsiteY22" fmla="*/ 5712 h 9673"/>
                <a:gd name="connsiteX23" fmla="*/ 3206 w 10000"/>
                <a:gd name="connsiteY23" fmla="*/ 5795 h 9673"/>
                <a:gd name="connsiteX24" fmla="*/ 2892 w 10000"/>
                <a:gd name="connsiteY24" fmla="*/ 6856 h 9673"/>
                <a:gd name="connsiteX25" fmla="*/ 2021 w 10000"/>
                <a:gd name="connsiteY25" fmla="*/ 7756 h 9673"/>
                <a:gd name="connsiteX26" fmla="*/ 1777 w 10000"/>
                <a:gd name="connsiteY26" fmla="*/ 8938 h 9673"/>
                <a:gd name="connsiteX27" fmla="*/ 1498 w 10000"/>
                <a:gd name="connsiteY27" fmla="*/ 9307 h 9673"/>
                <a:gd name="connsiteX28" fmla="*/ 1429 w 10000"/>
                <a:gd name="connsiteY28" fmla="*/ 9632 h 9673"/>
                <a:gd name="connsiteX29" fmla="*/ 0 w 10000"/>
                <a:gd name="connsiteY29" fmla="*/ 9673 h 9673"/>
                <a:gd name="connsiteX30" fmla="*/ 0 w 10000"/>
                <a:gd name="connsiteY30" fmla="*/ 9673 h 9673"/>
                <a:gd name="connsiteX31" fmla="*/ 35 w 10000"/>
                <a:gd name="connsiteY31" fmla="*/ 9307 h 9673"/>
                <a:gd name="connsiteX32" fmla="*/ 279 w 10000"/>
                <a:gd name="connsiteY32" fmla="*/ 9061 h 9673"/>
                <a:gd name="connsiteX33" fmla="*/ 488 w 10000"/>
                <a:gd name="connsiteY33" fmla="*/ 8611 h 9673"/>
                <a:gd name="connsiteX34" fmla="*/ 453 w 10000"/>
                <a:gd name="connsiteY34" fmla="*/ 8327 h 9673"/>
                <a:gd name="connsiteX35" fmla="*/ 697 w 10000"/>
                <a:gd name="connsiteY35" fmla="*/ 7713 h 9673"/>
                <a:gd name="connsiteX36" fmla="*/ 1045 w 10000"/>
                <a:gd name="connsiteY36" fmla="*/ 7182 h 9673"/>
                <a:gd name="connsiteX37" fmla="*/ 1289 w 10000"/>
                <a:gd name="connsiteY37" fmla="*/ 7060 h 9673"/>
                <a:gd name="connsiteX38" fmla="*/ 1463 w 10000"/>
                <a:gd name="connsiteY38" fmla="*/ 6571 h 9673"/>
                <a:gd name="connsiteX39" fmla="*/ 1463 w 10000"/>
                <a:gd name="connsiteY39" fmla="*/ 6122 h 9673"/>
                <a:gd name="connsiteX40" fmla="*/ 1707 w 10000"/>
                <a:gd name="connsiteY40" fmla="*/ 5592 h 9673"/>
                <a:gd name="connsiteX41" fmla="*/ 2125 w 10000"/>
                <a:gd name="connsiteY41" fmla="*/ 5267 h 9673"/>
                <a:gd name="connsiteX42" fmla="*/ 2544 w 10000"/>
                <a:gd name="connsiteY42" fmla="*/ 4407 h 9673"/>
                <a:gd name="connsiteX43" fmla="*/ 2578 w 10000"/>
                <a:gd name="connsiteY43" fmla="*/ 4407 h 9673"/>
                <a:gd name="connsiteX44" fmla="*/ 2892 w 10000"/>
                <a:gd name="connsiteY44" fmla="*/ 4082 h 9673"/>
                <a:gd name="connsiteX45" fmla="*/ 3449 w 10000"/>
                <a:gd name="connsiteY45" fmla="*/ 4000 h 9673"/>
                <a:gd name="connsiteX46" fmla="*/ 3972 w 10000"/>
                <a:gd name="connsiteY46" fmla="*/ 3427 h 9673"/>
                <a:gd name="connsiteX47" fmla="*/ 4286 w 10000"/>
                <a:gd name="connsiteY47" fmla="*/ 3183 h 9673"/>
                <a:gd name="connsiteX48" fmla="*/ 4808 w 10000"/>
                <a:gd name="connsiteY48" fmla="*/ 2489 h 9673"/>
                <a:gd name="connsiteX49" fmla="*/ 4669 w 10000"/>
                <a:gd name="connsiteY49" fmla="*/ 1429 h 9673"/>
                <a:gd name="connsiteX50" fmla="*/ 4913 w 10000"/>
                <a:gd name="connsiteY50" fmla="*/ 693 h 9673"/>
                <a:gd name="connsiteX51" fmla="*/ 5017 w 10000"/>
                <a:gd name="connsiteY51" fmla="*/ 244 h 9673"/>
                <a:gd name="connsiteX0" fmla="*/ 5017 w 9895"/>
                <a:gd name="connsiteY0" fmla="*/ 252 h 10000"/>
                <a:gd name="connsiteX1" fmla="*/ 9826 w 9895"/>
                <a:gd name="connsiteY1" fmla="*/ 0 h 10000"/>
                <a:gd name="connsiteX2" fmla="*/ 9895 w 9895"/>
                <a:gd name="connsiteY2" fmla="*/ 506 h 10000"/>
                <a:gd name="connsiteX3" fmla="*/ 9094 w 9895"/>
                <a:gd name="connsiteY3" fmla="*/ 675 h 10000"/>
                <a:gd name="connsiteX4" fmla="*/ 8815 w 9895"/>
                <a:gd name="connsiteY4" fmla="*/ 1011 h 10000"/>
                <a:gd name="connsiteX5" fmla="*/ 8432 w 9895"/>
                <a:gd name="connsiteY5" fmla="*/ 1054 h 10000"/>
                <a:gd name="connsiteX6" fmla="*/ 8432 w 9895"/>
                <a:gd name="connsiteY6" fmla="*/ 1730 h 10000"/>
                <a:gd name="connsiteX7" fmla="*/ 7700 w 9895"/>
                <a:gd name="connsiteY7" fmla="*/ 2068 h 10000"/>
                <a:gd name="connsiteX8" fmla="*/ 7456 w 9895"/>
                <a:gd name="connsiteY8" fmla="*/ 2489 h 10000"/>
                <a:gd name="connsiteX9" fmla="*/ 6969 w 9895"/>
                <a:gd name="connsiteY9" fmla="*/ 2742 h 10000"/>
                <a:gd name="connsiteX10" fmla="*/ 6341 w 9895"/>
                <a:gd name="connsiteY10" fmla="*/ 2868 h 10000"/>
                <a:gd name="connsiteX11" fmla="*/ 5331 w 9895"/>
                <a:gd name="connsiteY11" fmla="*/ 3503 h 10000"/>
                <a:gd name="connsiteX12" fmla="*/ 5331 w 9895"/>
                <a:gd name="connsiteY12" fmla="*/ 4556 h 10000"/>
                <a:gd name="connsiteX13" fmla="*/ 5226 w 9895"/>
                <a:gd name="connsiteY13" fmla="*/ 4556 h 10000"/>
                <a:gd name="connsiteX14" fmla="*/ 5226 w 9895"/>
                <a:gd name="connsiteY14" fmla="*/ 4556 h 10000"/>
                <a:gd name="connsiteX15" fmla="*/ 5226 w 9895"/>
                <a:gd name="connsiteY15" fmla="*/ 5021 h 10000"/>
                <a:gd name="connsiteX16" fmla="*/ 4843 w 9895"/>
                <a:gd name="connsiteY16" fmla="*/ 5062 h 10000"/>
                <a:gd name="connsiteX17" fmla="*/ 4634 w 9895"/>
                <a:gd name="connsiteY17" fmla="*/ 5231 h 10000"/>
                <a:gd name="connsiteX18" fmla="*/ 4355 w 9895"/>
                <a:gd name="connsiteY18" fmla="*/ 5231 h 10000"/>
                <a:gd name="connsiteX19" fmla="*/ 4146 w 9895"/>
                <a:gd name="connsiteY19" fmla="*/ 5147 h 10000"/>
                <a:gd name="connsiteX20" fmla="*/ 3624 w 9895"/>
                <a:gd name="connsiteY20" fmla="*/ 5231 h 10000"/>
                <a:gd name="connsiteX21" fmla="*/ 3415 w 9895"/>
                <a:gd name="connsiteY21" fmla="*/ 5905 h 10000"/>
                <a:gd name="connsiteX22" fmla="*/ 3206 w 9895"/>
                <a:gd name="connsiteY22" fmla="*/ 5991 h 10000"/>
                <a:gd name="connsiteX23" fmla="*/ 2892 w 9895"/>
                <a:gd name="connsiteY23" fmla="*/ 7088 h 10000"/>
                <a:gd name="connsiteX24" fmla="*/ 2021 w 9895"/>
                <a:gd name="connsiteY24" fmla="*/ 8018 h 10000"/>
                <a:gd name="connsiteX25" fmla="*/ 1777 w 9895"/>
                <a:gd name="connsiteY25" fmla="*/ 9240 h 10000"/>
                <a:gd name="connsiteX26" fmla="*/ 1498 w 9895"/>
                <a:gd name="connsiteY26" fmla="*/ 9622 h 10000"/>
                <a:gd name="connsiteX27" fmla="*/ 1429 w 9895"/>
                <a:gd name="connsiteY27" fmla="*/ 9958 h 10000"/>
                <a:gd name="connsiteX28" fmla="*/ 0 w 9895"/>
                <a:gd name="connsiteY28" fmla="*/ 10000 h 10000"/>
                <a:gd name="connsiteX29" fmla="*/ 0 w 9895"/>
                <a:gd name="connsiteY29" fmla="*/ 10000 h 10000"/>
                <a:gd name="connsiteX30" fmla="*/ 35 w 9895"/>
                <a:gd name="connsiteY30" fmla="*/ 9622 h 10000"/>
                <a:gd name="connsiteX31" fmla="*/ 279 w 9895"/>
                <a:gd name="connsiteY31" fmla="*/ 9367 h 10000"/>
                <a:gd name="connsiteX32" fmla="*/ 488 w 9895"/>
                <a:gd name="connsiteY32" fmla="*/ 8902 h 10000"/>
                <a:gd name="connsiteX33" fmla="*/ 453 w 9895"/>
                <a:gd name="connsiteY33" fmla="*/ 8608 h 10000"/>
                <a:gd name="connsiteX34" fmla="*/ 697 w 9895"/>
                <a:gd name="connsiteY34" fmla="*/ 7974 h 10000"/>
                <a:gd name="connsiteX35" fmla="*/ 1045 w 9895"/>
                <a:gd name="connsiteY35" fmla="*/ 7425 h 10000"/>
                <a:gd name="connsiteX36" fmla="*/ 1289 w 9895"/>
                <a:gd name="connsiteY36" fmla="*/ 7299 h 10000"/>
                <a:gd name="connsiteX37" fmla="*/ 1463 w 9895"/>
                <a:gd name="connsiteY37" fmla="*/ 6793 h 10000"/>
                <a:gd name="connsiteX38" fmla="*/ 1463 w 9895"/>
                <a:gd name="connsiteY38" fmla="*/ 6329 h 10000"/>
                <a:gd name="connsiteX39" fmla="*/ 1707 w 9895"/>
                <a:gd name="connsiteY39" fmla="*/ 5781 h 10000"/>
                <a:gd name="connsiteX40" fmla="*/ 2125 w 9895"/>
                <a:gd name="connsiteY40" fmla="*/ 5445 h 10000"/>
                <a:gd name="connsiteX41" fmla="*/ 2544 w 9895"/>
                <a:gd name="connsiteY41" fmla="*/ 4556 h 10000"/>
                <a:gd name="connsiteX42" fmla="*/ 2578 w 9895"/>
                <a:gd name="connsiteY42" fmla="*/ 4556 h 10000"/>
                <a:gd name="connsiteX43" fmla="*/ 2892 w 9895"/>
                <a:gd name="connsiteY43" fmla="*/ 4220 h 10000"/>
                <a:gd name="connsiteX44" fmla="*/ 3449 w 9895"/>
                <a:gd name="connsiteY44" fmla="*/ 4135 h 10000"/>
                <a:gd name="connsiteX45" fmla="*/ 3972 w 9895"/>
                <a:gd name="connsiteY45" fmla="*/ 3543 h 10000"/>
                <a:gd name="connsiteX46" fmla="*/ 4286 w 9895"/>
                <a:gd name="connsiteY46" fmla="*/ 3291 h 10000"/>
                <a:gd name="connsiteX47" fmla="*/ 4808 w 9895"/>
                <a:gd name="connsiteY47" fmla="*/ 2573 h 10000"/>
                <a:gd name="connsiteX48" fmla="*/ 4669 w 9895"/>
                <a:gd name="connsiteY48" fmla="*/ 1477 h 10000"/>
                <a:gd name="connsiteX49" fmla="*/ 4913 w 9895"/>
                <a:gd name="connsiteY49" fmla="*/ 716 h 10000"/>
                <a:gd name="connsiteX50" fmla="*/ 5017 w 9895"/>
                <a:gd name="connsiteY50" fmla="*/ 252 h 10000"/>
                <a:gd name="connsiteX0" fmla="*/ 5070 w 10000"/>
                <a:gd name="connsiteY0" fmla="*/ 0 h 9748"/>
                <a:gd name="connsiteX1" fmla="*/ 10000 w 10000"/>
                <a:gd name="connsiteY1" fmla="*/ 254 h 9748"/>
                <a:gd name="connsiteX2" fmla="*/ 9191 w 10000"/>
                <a:gd name="connsiteY2" fmla="*/ 423 h 9748"/>
                <a:gd name="connsiteX3" fmla="*/ 8909 w 10000"/>
                <a:gd name="connsiteY3" fmla="*/ 759 h 9748"/>
                <a:gd name="connsiteX4" fmla="*/ 8521 w 10000"/>
                <a:gd name="connsiteY4" fmla="*/ 802 h 9748"/>
                <a:gd name="connsiteX5" fmla="*/ 8521 w 10000"/>
                <a:gd name="connsiteY5" fmla="*/ 1478 h 9748"/>
                <a:gd name="connsiteX6" fmla="*/ 7782 w 10000"/>
                <a:gd name="connsiteY6" fmla="*/ 1816 h 9748"/>
                <a:gd name="connsiteX7" fmla="*/ 7535 w 10000"/>
                <a:gd name="connsiteY7" fmla="*/ 2237 h 9748"/>
                <a:gd name="connsiteX8" fmla="*/ 7043 w 10000"/>
                <a:gd name="connsiteY8" fmla="*/ 2490 h 9748"/>
                <a:gd name="connsiteX9" fmla="*/ 6408 w 10000"/>
                <a:gd name="connsiteY9" fmla="*/ 2616 h 9748"/>
                <a:gd name="connsiteX10" fmla="*/ 5388 w 10000"/>
                <a:gd name="connsiteY10" fmla="*/ 3251 h 9748"/>
                <a:gd name="connsiteX11" fmla="*/ 5388 w 10000"/>
                <a:gd name="connsiteY11" fmla="*/ 4304 h 9748"/>
                <a:gd name="connsiteX12" fmla="*/ 5281 w 10000"/>
                <a:gd name="connsiteY12" fmla="*/ 4304 h 9748"/>
                <a:gd name="connsiteX13" fmla="*/ 5281 w 10000"/>
                <a:gd name="connsiteY13" fmla="*/ 4304 h 9748"/>
                <a:gd name="connsiteX14" fmla="*/ 5281 w 10000"/>
                <a:gd name="connsiteY14" fmla="*/ 4769 h 9748"/>
                <a:gd name="connsiteX15" fmla="*/ 4894 w 10000"/>
                <a:gd name="connsiteY15" fmla="*/ 4810 h 9748"/>
                <a:gd name="connsiteX16" fmla="*/ 4683 w 10000"/>
                <a:gd name="connsiteY16" fmla="*/ 4979 h 9748"/>
                <a:gd name="connsiteX17" fmla="*/ 4401 w 10000"/>
                <a:gd name="connsiteY17" fmla="*/ 4979 h 9748"/>
                <a:gd name="connsiteX18" fmla="*/ 4190 w 10000"/>
                <a:gd name="connsiteY18" fmla="*/ 4895 h 9748"/>
                <a:gd name="connsiteX19" fmla="*/ 3662 w 10000"/>
                <a:gd name="connsiteY19" fmla="*/ 4979 h 9748"/>
                <a:gd name="connsiteX20" fmla="*/ 3451 w 10000"/>
                <a:gd name="connsiteY20" fmla="*/ 5653 h 9748"/>
                <a:gd name="connsiteX21" fmla="*/ 3240 w 10000"/>
                <a:gd name="connsiteY21" fmla="*/ 5739 h 9748"/>
                <a:gd name="connsiteX22" fmla="*/ 2923 w 10000"/>
                <a:gd name="connsiteY22" fmla="*/ 6836 h 9748"/>
                <a:gd name="connsiteX23" fmla="*/ 2042 w 10000"/>
                <a:gd name="connsiteY23" fmla="*/ 7766 h 9748"/>
                <a:gd name="connsiteX24" fmla="*/ 1796 w 10000"/>
                <a:gd name="connsiteY24" fmla="*/ 8988 h 9748"/>
                <a:gd name="connsiteX25" fmla="*/ 1514 w 10000"/>
                <a:gd name="connsiteY25" fmla="*/ 9370 h 9748"/>
                <a:gd name="connsiteX26" fmla="*/ 1444 w 10000"/>
                <a:gd name="connsiteY26" fmla="*/ 9706 h 9748"/>
                <a:gd name="connsiteX27" fmla="*/ 0 w 10000"/>
                <a:gd name="connsiteY27" fmla="*/ 9748 h 9748"/>
                <a:gd name="connsiteX28" fmla="*/ 0 w 10000"/>
                <a:gd name="connsiteY28" fmla="*/ 9748 h 9748"/>
                <a:gd name="connsiteX29" fmla="*/ 35 w 10000"/>
                <a:gd name="connsiteY29" fmla="*/ 9370 h 9748"/>
                <a:gd name="connsiteX30" fmla="*/ 282 w 10000"/>
                <a:gd name="connsiteY30" fmla="*/ 9115 h 9748"/>
                <a:gd name="connsiteX31" fmla="*/ 493 w 10000"/>
                <a:gd name="connsiteY31" fmla="*/ 8650 h 9748"/>
                <a:gd name="connsiteX32" fmla="*/ 458 w 10000"/>
                <a:gd name="connsiteY32" fmla="*/ 8356 h 9748"/>
                <a:gd name="connsiteX33" fmla="*/ 704 w 10000"/>
                <a:gd name="connsiteY33" fmla="*/ 7722 h 9748"/>
                <a:gd name="connsiteX34" fmla="*/ 1056 w 10000"/>
                <a:gd name="connsiteY34" fmla="*/ 7173 h 9748"/>
                <a:gd name="connsiteX35" fmla="*/ 1303 w 10000"/>
                <a:gd name="connsiteY35" fmla="*/ 7047 h 9748"/>
                <a:gd name="connsiteX36" fmla="*/ 1479 w 10000"/>
                <a:gd name="connsiteY36" fmla="*/ 6541 h 9748"/>
                <a:gd name="connsiteX37" fmla="*/ 1479 w 10000"/>
                <a:gd name="connsiteY37" fmla="*/ 6077 h 9748"/>
                <a:gd name="connsiteX38" fmla="*/ 1725 w 10000"/>
                <a:gd name="connsiteY38" fmla="*/ 5529 h 9748"/>
                <a:gd name="connsiteX39" fmla="*/ 2148 w 10000"/>
                <a:gd name="connsiteY39" fmla="*/ 5193 h 9748"/>
                <a:gd name="connsiteX40" fmla="*/ 2571 w 10000"/>
                <a:gd name="connsiteY40" fmla="*/ 4304 h 9748"/>
                <a:gd name="connsiteX41" fmla="*/ 2605 w 10000"/>
                <a:gd name="connsiteY41" fmla="*/ 4304 h 9748"/>
                <a:gd name="connsiteX42" fmla="*/ 2923 w 10000"/>
                <a:gd name="connsiteY42" fmla="*/ 3968 h 9748"/>
                <a:gd name="connsiteX43" fmla="*/ 3486 w 10000"/>
                <a:gd name="connsiteY43" fmla="*/ 3883 h 9748"/>
                <a:gd name="connsiteX44" fmla="*/ 4014 w 10000"/>
                <a:gd name="connsiteY44" fmla="*/ 3291 h 9748"/>
                <a:gd name="connsiteX45" fmla="*/ 4331 w 10000"/>
                <a:gd name="connsiteY45" fmla="*/ 3039 h 9748"/>
                <a:gd name="connsiteX46" fmla="*/ 4859 w 10000"/>
                <a:gd name="connsiteY46" fmla="*/ 2321 h 9748"/>
                <a:gd name="connsiteX47" fmla="*/ 4719 w 10000"/>
                <a:gd name="connsiteY47" fmla="*/ 1225 h 9748"/>
                <a:gd name="connsiteX48" fmla="*/ 4965 w 10000"/>
                <a:gd name="connsiteY48" fmla="*/ 464 h 9748"/>
                <a:gd name="connsiteX49" fmla="*/ 5070 w 10000"/>
                <a:gd name="connsiteY49" fmla="*/ 0 h 9748"/>
                <a:gd name="connsiteX0" fmla="*/ 5070 w 9191"/>
                <a:gd name="connsiteY0" fmla="*/ 0 h 10000"/>
                <a:gd name="connsiteX1" fmla="*/ 9191 w 9191"/>
                <a:gd name="connsiteY1" fmla="*/ 434 h 10000"/>
                <a:gd name="connsiteX2" fmla="*/ 8909 w 9191"/>
                <a:gd name="connsiteY2" fmla="*/ 779 h 10000"/>
                <a:gd name="connsiteX3" fmla="*/ 8521 w 9191"/>
                <a:gd name="connsiteY3" fmla="*/ 823 h 10000"/>
                <a:gd name="connsiteX4" fmla="*/ 8521 w 9191"/>
                <a:gd name="connsiteY4" fmla="*/ 1516 h 10000"/>
                <a:gd name="connsiteX5" fmla="*/ 7782 w 9191"/>
                <a:gd name="connsiteY5" fmla="*/ 1863 h 10000"/>
                <a:gd name="connsiteX6" fmla="*/ 7535 w 9191"/>
                <a:gd name="connsiteY6" fmla="*/ 2295 h 10000"/>
                <a:gd name="connsiteX7" fmla="*/ 7043 w 9191"/>
                <a:gd name="connsiteY7" fmla="*/ 2554 h 10000"/>
                <a:gd name="connsiteX8" fmla="*/ 6408 w 9191"/>
                <a:gd name="connsiteY8" fmla="*/ 2684 h 10000"/>
                <a:gd name="connsiteX9" fmla="*/ 5388 w 9191"/>
                <a:gd name="connsiteY9" fmla="*/ 3335 h 10000"/>
                <a:gd name="connsiteX10" fmla="*/ 5388 w 9191"/>
                <a:gd name="connsiteY10" fmla="*/ 4415 h 10000"/>
                <a:gd name="connsiteX11" fmla="*/ 5281 w 9191"/>
                <a:gd name="connsiteY11" fmla="*/ 4415 h 10000"/>
                <a:gd name="connsiteX12" fmla="*/ 5281 w 9191"/>
                <a:gd name="connsiteY12" fmla="*/ 4415 h 10000"/>
                <a:gd name="connsiteX13" fmla="*/ 5281 w 9191"/>
                <a:gd name="connsiteY13" fmla="*/ 4892 h 10000"/>
                <a:gd name="connsiteX14" fmla="*/ 4894 w 9191"/>
                <a:gd name="connsiteY14" fmla="*/ 4934 h 10000"/>
                <a:gd name="connsiteX15" fmla="*/ 4683 w 9191"/>
                <a:gd name="connsiteY15" fmla="*/ 5108 h 10000"/>
                <a:gd name="connsiteX16" fmla="*/ 4401 w 9191"/>
                <a:gd name="connsiteY16" fmla="*/ 5108 h 10000"/>
                <a:gd name="connsiteX17" fmla="*/ 4190 w 9191"/>
                <a:gd name="connsiteY17" fmla="*/ 5022 h 10000"/>
                <a:gd name="connsiteX18" fmla="*/ 3662 w 9191"/>
                <a:gd name="connsiteY18" fmla="*/ 5108 h 10000"/>
                <a:gd name="connsiteX19" fmla="*/ 3451 w 9191"/>
                <a:gd name="connsiteY19" fmla="*/ 5799 h 10000"/>
                <a:gd name="connsiteX20" fmla="*/ 3240 w 9191"/>
                <a:gd name="connsiteY20" fmla="*/ 5887 h 10000"/>
                <a:gd name="connsiteX21" fmla="*/ 2923 w 9191"/>
                <a:gd name="connsiteY21" fmla="*/ 7013 h 10000"/>
                <a:gd name="connsiteX22" fmla="*/ 2042 w 9191"/>
                <a:gd name="connsiteY22" fmla="*/ 7967 h 10000"/>
                <a:gd name="connsiteX23" fmla="*/ 1796 w 9191"/>
                <a:gd name="connsiteY23" fmla="*/ 9220 h 10000"/>
                <a:gd name="connsiteX24" fmla="*/ 1514 w 9191"/>
                <a:gd name="connsiteY24" fmla="*/ 9612 h 10000"/>
                <a:gd name="connsiteX25" fmla="*/ 1444 w 9191"/>
                <a:gd name="connsiteY25" fmla="*/ 9957 h 10000"/>
                <a:gd name="connsiteX26" fmla="*/ 0 w 9191"/>
                <a:gd name="connsiteY26" fmla="*/ 10000 h 10000"/>
                <a:gd name="connsiteX27" fmla="*/ 0 w 9191"/>
                <a:gd name="connsiteY27" fmla="*/ 10000 h 10000"/>
                <a:gd name="connsiteX28" fmla="*/ 35 w 9191"/>
                <a:gd name="connsiteY28" fmla="*/ 9612 h 10000"/>
                <a:gd name="connsiteX29" fmla="*/ 282 w 9191"/>
                <a:gd name="connsiteY29" fmla="*/ 9351 h 10000"/>
                <a:gd name="connsiteX30" fmla="*/ 493 w 9191"/>
                <a:gd name="connsiteY30" fmla="*/ 8874 h 10000"/>
                <a:gd name="connsiteX31" fmla="*/ 458 w 9191"/>
                <a:gd name="connsiteY31" fmla="*/ 8572 h 10000"/>
                <a:gd name="connsiteX32" fmla="*/ 704 w 9191"/>
                <a:gd name="connsiteY32" fmla="*/ 7922 h 10000"/>
                <a:gd name="connsiteX33" fmla="*/ 1056 w 9191"/>
                <a:gd name="connsiteY33" fmla="*/ 7358 h 10000"/>
                <a:gd name="connsiteX34" fmla="*/ 1303 w 9191"/>
                <a:gd name="connsiteY34" fmla="*/ 7229 h 10000"/>
                <a:gd name="connsiteX35" fmla="*/ 1479 w 9191"/>
                <a:gd name="connsiteY35" fmla="*/ 6710 h 10000"/>
                <a:gd name="connsiteX36" fmla="*/ 1479 w 9191"/>
                <a:gd name="connsiteY36" fmla="*/ 6234 h 10000"/>
                <a:gd name="connsiteX37" fmla="*/ 1725 w 9191"/>
                <a:gd name="connsiteY37" fmla="*/ 5672 h 10000"/>
                <a:gd name="connsiteX38" fmla="*/ 2148 w 9191"/>
                <a:gd name="connsiteY38" fmla="*/ 5327 h 10000"/>
                <a:gd name="connsiteX39" fmla="*/ 2571 w 9191"/>
                <a:gd name="connsiteY39" fmla="*/ 4415 h 10000"/>
                <a:gd name="connsiteX40" fmla="*/ 2605 w 9191"/>
                <a:gd name="connsiteY40" fmla="*/ 4415 h 10000"/>
                <a:gd name="connsiteX41" fmla="*/ 2923 w 9191"/>
                <a:gd name="connsiteY41" fmla="*/ 4071 h 10000"/>
                <a:gd name="connsiteX42" fmla="*/ 3486 w 9191"/>
                <a:gd name="connsiteY42" fmla="*/ 3983 h 10000"/>
                <a:gd name="connsiteX43" fmla="*/ 4014 w 9191"/>
                <a:gd name="connsiteY43" fmla="*/ 3376 h 10000"/>
                <a:gd name="connsiteX44" fmla="*/ 4331 w 9191"/>
                <a:gd name="connsiteY44" fmla="*/ 3118 h 10000"/>
                <a:gd name="connsiteX45" fmla="*/ 4859 w 9191"/>
                <a:gd name="connsiteY45" fmla="*/ 2381 h 10000"/>
                <a:gd name="connsiteX46" fmla="*/ 4719 w 9191"/>
                <a:gd name="connsiteY46" fmla="*/ 1257 h 10000"/>
                <a:gd name="connsiteX47" fmla="*/ 4965 w 9191"/>
                <a:gd name="connsiteY47" fmla="*/ 476 h 10000"/>
                <a:gd name="connsiteX48" fmla="*/ 5070 w 9191"/>
                <a:gd name="connsiteY48" fmla="*/ 0 h 10000"/>
                <a:gd name="connsiteX0" fmla="*/ 5516 w 9693"/>
                <a:gd name="connsiteY0" fmla="*/ 0 h 10000"/>
                <a:gd name="connsiteX1" fmla="*/ 9693 w 9693"/>
                <a:gd name="connsiteY1" fmla="*/ 779 h 10000"/>
                <a:gd name="connsiteX2" fmla="*/ 9271 w 9693"/>
                <a:gd name="connsiteY2" fmla="*/ 823 h 10000"/>
                <a:gd name="connsiteX3" fmla="*/ 9271 w 9693"/>
                <a:gd name="connsiteY3" fmla="*/ 1516 h 10000"/>
                <a:gd name="connsiteX4" fmla="*/ 8467 w 9693"/>
                <a:gd name="connsiteY4" fmla="*/ 1863 h 10000"/>
                <a:gd name="connsiteX5" fmla="*/ 8198 w 9693"/>
                <a:gd name="connsiteY5" fmla="*/ 2295 h 10000"/>
                <a:gd name="connsiteX6" fmla="*/ 7663 w 9693"/>
                <a:gd name="connsiteY6" fmla="*/ 2554 h 10000"/>
                <a:gd name="connsiteX7" fmla="*/ 6972 w 9693"/>
                <a:gd name="connsiteY7" fmla="*/ 2684 h 10000"/>
                <a:gd name="connsiteX8" fmla="*/ 5862 w 9693"/>
                <a:gd name="connsiteY8" fmla="*/ 3335 h 10000"/>
                <a:gd name="connsiteX9" fmla="*/ 5862 w 9693"/>
                <a:gd name="connsiteY9" fmla="*/ 4415 h 10000"/>
                <a:gd name="connsiteX10" fmla="*/ 5746 w 9693"/>
                <a:gd name="connsiteY10" fmla="*/ 4415 h 10000"/>
                <a:gd name="connsiteX11" fmla="*/ 5746 w 9693"/>
                <a:gd name="connsiteY11" fmla="*/ 4415 h 10000"/>
                <a:gd name="connsiteX12" fmla="*/ 5746 w 9693"/>
                <a:gd name="connsiteY12" fmla="*/ 4892 h 10000"/>
                <a:gd name="connsiteX13" fmla="*/ 5325 w 9693"/>
                <a:gd name="connsiteY13" fmla="*/ 4934 h 10000"/>
                <a:gd name="connsiteX14" fmla="*/ 5095 w 9693"/>
                <a:gd name="connsiteY14" fmla="*/ 5108 h 10000"/>
                <a:gd name="connsiteX15" fmla="*/ 4788 w 9693"/>
                <a:gd name="connsiteY15" fmla="*/ 5108 h 10000"/>
                <a:gd name="connsiteX16" fmla="*/ 4559 w 9693"/>
                <a:gd name="connsiteY16" fmla="*/ 5022 h 10000"/>
                <a:gd name="connsiteX17" fmla="*/ 3984 w 9693"/>
                <a:gd name="connsiteY17" fmla="*/ 5108 h 10000"/>
                <a:gd name="connsiteX18" fmla="*/ 3755 w 9693"/>
                <a:gd name="connsiteY18" fmla="*/ 5799 h 10000"/>
                <a:gd name="connsiteX19" fmla="*/ 3525 w 9693"/>
                <a:gd name="connsiteY19" fmla="*/ 5887 h 10000"/>
                <a:gd name="connsiteX20" fmla="*/ 3180 w 9693"/>
                <a:gd name="connsiteY20" fmla="*/ 7013 h 10000"/>
                <a:gd name="connsiteX21" fmla="*/ 2222 w 9693"/>
                <a:gd name="connsiteY21" fmla="*/ 7967 h 10000"/>
                <a:gd name="connsiteX22" fmla="*/ 1954 w 9693"/>
                <a:gd name="connsiteY22" fmla="*/ 9220 h 10000"/>
                <a:gd name="connsiteX23" fmla="*/ 1647 w 9693"/>
                <a:gd name="connsiteY23" fmla="*/ 9612 h 10000"/>
                <a:gd name="connsiteX24" fmla="*/ 1571 w 9693"/>
                <a:gd name="connsiteY24" fmla="*/ 9957 h 10000"/>
                <a:gd name="connsiteX25" fmla="*/ 0 w 9693"/>
                <a:gd name="connsiteY25" fmla="*/ 10000 h 10000"/>
                <a:gd name="connsiteX26" fmla="*/ 0 w 9693"/>
                <a:gd name="connsiteY26" fmla="*/ 10000 h 10000"/>
                <a:gd name="connsiteX27" fmla="*/ 38 w 9693"/>
                <a:gd name="connsiteY27" fmla="*/ 9612 h 10000"/>
                <a:gd name="connsiteX28" fmla="*/ 307 w 9693"/>
                <a:gd name="connsiteY28" fmla="*/ 9351 h 10000"/>
                <a:gd name="connsiteX29" fmla="*/ 536 w 9693"/>
                <a:gd name="connsiteY29" fmla="*/ 8874 h 10000"/>
                <a:gd name="connsiteX30" fmla="*/ 498 w 9693"/>
                <a:gd name="connsiteY30" fmla="*/ 8572 h 10000"/>
                <a:gd name="connsiteX31" fmla="*/ 766 w 9693"/>
                <a:gd name="connsiteY31" fmla="*/ 7922 h 10000"/>
                <a:gd name="connsiteX32" fmla="*/ 1149 w 9693"/>
                <a:gd name="connsiteY32" fmla="*/ 7358 h 10000"/>
                <a:gd name="connsiteX33" fmla="*/ 1418 w 9693"/>
                <a:gd name="connsiteY33" fmla="*/ 7229 h 10000"/>
                <a:gd name="connsiteX34" fmla="*/ 1609 w 9693"/>
                <a:gd name="connsiteY34" fmla="*/ 6710 h 10000"/>
                <a:gd name="connsiteX35" fmla="*/ 1609 w 9693"/>
                <a:gd name="connsiteY35" fmla="*/ 6234 h 10000"/>
                <a:gd name="connsiteX36" fmla="*/ 1877 w 9693"/>
                <a:gd name="connsiteY36" fmla="*/ 5672 h 10000"/>
                <a:gd name="connsiteX37" fmla="*/ 2337 w 9693"/>
                <a:gd name="connsiteY37" fmla="*/ 5327 h 10000"/>
                <a:gd name="connsiteX38" fmla="*/ 2797 w 9693"/>
                <a:gd name="connsiteY38" fmla="*/ 4415 h 10000"/>
                <a:gd name="connsiteX39" fmla="*/ 2834 w 9693"/>
                <a:gd name="connsiteY39" fmla="*/ 4415 h 10000"/>
                <a:gd name="connsiteX40" fmla="*/ 3180 w 9693"/>
                <a:gd name="connsiteY40" fmla="*/ 4071 h 10000"/>
                <a:gd name="connsiteX41" fmla="*/ 3793 w 9693"/>
                <a:gd name="connsiteY41" fmla="*/ 3983 h 10000"/>
                <a:gd name="connsiteX42" fmla="*/ 4367 w 9693"/>
                <a:gd name="connsiteY42" fmla="*/ 3376 h 10000"/>
                <a:gd name="connsiteX43" fmla="*/ 4712 w 9693"/>
                <a:gd name="connsiteY43" fmla="*/ 3118 h 10000"/>
                <a:gd name="connsiteX44" fmla="*/ 5287 w 9693"/>
                <a:gd name="connsiteY44" fmla="*/ 2381 h 10000"/>
                <a:gd name="connsiteX45" fmla="*/ 5134 w 9693"/>
                <a:gd name="connsiteY45" fmla="*/ 1257 h 10000"/>
                <a:gd name="connsiteX46" fmla="*/ 5402 w 9693"/>
                <a:gd name="connsiteY46" fmla="*/ 476 h 10000"/>
                <a:gd name="connsiteX47" fmla="*/ 5516 w 9693"/>
                <a:gd name="connsiteY47" fmla="*/ 0 h 10000"/>
                <a:gd name="connsiteX0" fmla="*/ 5573 w 10000"/>
                <a:gd name="connsiteY0" fmla="*/ 13 h 9537"/>
                <a:gd name="connsiteX1" fmla="*/ 10000 w 10000"/>
                <a:gd name="connsiteY1" fmla="*/ 316 h 9537"/>
                <a:gd name="connsiteX2" fmla="*/ 9565 w 10000"/>
                <a:gd name="connsiteY2" fmla="*/ 360 h 9537"/>
                <a:gd name="connsiteX3" fmla="*/ 9565 w 10000"/>
                <a:gd name="connsiteY3" fmla="*/ 1053 h 9537"/>
                <a:gd name="connsiteX4" fmla="*/ 8735 w 10000"/>
                <a:gd name="connsiteY4" fmla="*/ 1400 h 9537"/>
                <a:gd name="connsiteX5" fmla="*/ 8458 w 10000"/>
                <a:gd name="connsiteY5" fmla="*/ 1832 h 9537"/>
                <a:gd name="connsiteX6" fmla="*/ 7906 w 10000"/>
                <a:gd name="connsiteY6" fmla="*/ 2091 h 9537"/>
                <a:gd name="connsiteX7" fmla="*/ 7193 w 10000"/>
                <a:gd name="connsiteY7" fmla="*/ 2221 h 9537"/>
                <a:gd name="connsiteX8" fmla="*/ 6048 w 10000"/>
                <a:gd name="connsiteY8" fmla="*/ 2872 h 9537"/>
                <a:gd name="connsiteX9" fmla="*/ 6048 w 10000"/>
                <a:gd name="connsiteY9" fmla="*/ 3952 h 9537"/>
                <a:gd name="connsiteX10" fmla="*/ 5928 w 10000"/>
                <a:gd name="connsiteY10" fmla="*/ 3952 h 9537"/>
                <a:gd name="connsiteX11" fmla="*/ 5928 w 10000"/>
                <a:gd name="connsiteY11" fmla="*/ 3952 h 9537"/>
                <a:gd name="connsiteX12" fmla="*/ 5928 w 10000"/>
                <a:gd name="connsiteY12" fmla="*/ 4429 h 9537"/>
                <a:gd name="connsiteX13" fmla="*/ 5494 w 10000"/>
                <a:gd name="connsiteY13" fmla="*/ 4471 h 9537"/>
                <a:gd name="connsiteX14" fmla="*/ 5256 w 10000"/>
                <a:gd name="connsiteY14" fmla="*/ 4645 h 9537"/>
                <a:gd name="connsiteX15" fmla="*/ 4940 w 10000"/>
                <a:gd name="connsiteY15" fmla="*/ 4645 h 9537"/>
                <a:gd name="connsiteX16" fmla="*/ 4703 w 10000"/>
                <a:gd name="connsiteY16" fmla="*/ 4559 h 9537"/>
                <a:gd name="connsiteX17" fmla="*/ 4110 w 10000"/>
                <a:gd name="connsiteY17" fmla="*/ 4645 h 9537"/>
                <a:gd name="connsiteX18" fmla="*/ 3874 w 10000"/>
                <a:gd name="connsiteY18" fmla="*/ 5336 h 9537"/>
                <a:gd name="connsiteX19" fmla="*/ 3637 w 10000"/>
                <a:gd name="connsiteY19" fmla="*/ 5424 h 9537"/>
                <a:gd name="connsiteX20" fmla="*/ 3281 w 10000"/>
                <a:gd name="connsiteY20" fmla="*/ 6550 h 9537"/>
                <a:gd name="connsiteX21" fmla="*/ 2292 w 10000"/>
                <a:gd name="connsiteY21" fmla="*/ 7504 h 9537"/>
                <a:gd name="connsiteX22" fmla="*/ 2016 w 10000"/>
                <a:gd name="connsiteY22" fmla="*/ 8757 h 9537"/>
                <a:gd name="connsiteX23" fmla="*/ 1699 w 10000"/>
                <a:gd name="connsiteY23" fmla="*/ 9149 h 9537"/>
                <a:gd name="connsiteX24" fmla="*/ 1621 w 10000"/>
                <a:gd name="connsiteY24" fmla="*/ 9494 h 9537"/>
                <a:gd name="connsiteX25" fmla="*/ 0 w 10000"/>
                <a:gd name="connsiteY25" fmla="*/ 9537 h 9537"/>
                <a:gd name="connsiteX26" fmla="*/ 0 w 10000"/>
                <a:gd name="connsiteY26" fmla="*/ 9537 h 9537"/>
                <a:gd name="connsiteX27" fmla="*/ 39 w 10000"/>
                <a:gd name="connsiteY27" fmla="*/ 9149 h 9537"/>
                <a:gd name="connsiteX28" fmla="*/ 317 w 10000"/>
                <a:gd name="connsiteY28" fmla="*/ 8888 h 9537"/>
                <a:gd name="connsiteX29" fmla="*/ 553 w 10000"/>
                <a:gd name="connsiteY29" fmla="*/ 8411 h 9537"/>
                <a:gd name="connsiteX30" fmla="*/ 514 w 10000"/>
                <a:gd name="connsiteY30" fmla="*/ 8109 h 9537"/>
                <a:gd name="connsiteX31" fmla="*/ 790 w 10000"/>
                <a:gd name="connsiteY31" fmla="*/ 7459 h 9537"/>
                <a:gd name="connsiteX32" fmla="*/ 1185 w 10000"/>
                <a:gd name="connsiteY32" fmla="*/ 6895 h 9537"/>
                <a:gd name="connsiteX33" fmla="*/ 1463 w 10000"/>
                <a:gd name="connsiteY33" fmla="*/ 6766 h 9537"/>
                <a:gd name="connsiteX34" fmla="*/ 1660 w 10000"/>
                <a:gd name="connsiteY34" fmla="*/ 6247 h 9537"/>
                <a:gd name="connsiteX35" fmla="*/ 1660 w 10000"/>
                <a:gd name="connsiteY35" fmla="*/ 5771 h 9537"/>
                <a:gd name="connsiteX36" fmla="*/ 1936 w 10000"/>
                <a:gd name="connsiteY36" fmla="*/ 5209 h 9537"/>
                <a:gd name="connsiteX37" fmla="*/ 2411 w 10000"/>
                <a:gd name="connsiteY37" fmla="*/ 4864 h 9537"/>
                <a:gd name="connsiteX38" fmla="*/ 2886 w 10000"/>
                <a:gd name="connsiteY38" fmla="*/ 3952 h 9537"/>
                <a:gd name="connsiteX39" fmla="*/ 2924 w 10000"/>
                <a:gd name="connsiteY39" fmla="*/ 3952 h 9537"/>
                <a:gd name="connsiteX40" fmla="*/ 3281 w 10000"/>
                <a:gd name="connsiteY40" fmla="*/ 3608 h 9537"/>
                <a:gd name="connsiteX41" fmla="*/ 3913 w 10000"/>
                <a:gd name="connsiteY41" fmla="*/ 3520 h 9537"/>
                <a:gd name="connsiteX42" fmla="*/ 4505 w 10000"/>
                <a:gd name="connsiteY42" fmla="*/ 2913 h 9537"/>
                <a:gd name="connsiteX43" fmla="*/ 4861 w 10000"/>
                <a:gd name="connsiteY43" fmla="*/ 2655 h 9537"/>
                <a:gd name="connsiteX44" fmla="*/ 5454 w 10000"/>
                <a:gd name="connsiteY44" fmla="*/ 1918 h 9537"/>
                <a:gd name="connsiteX45" fmla="*/ 5297 w 10000"/>
                <a:gd name="connsiteY45" fmla="*/ 794 h 9537"/>
                <a:gd name="connsiteX46" fmla="*/ 5573 w 10000"/>
                <a:gd name="connsiteY46" fmla="*/ 13 h 9537"/>
                <a:gd name="connsiteX0" fmla="*/ 5297 w 10000"/>
                <a:gd name="connsiteY0" fmla="*/ 502 h 9669"/>
                <a:gd name="connsiteX1" fmla="*/ 10000 w 10000"/>
                <a:gd name="connsiteY1" fmla="*/ 0 h 9669"/>
                <a:gd name="connsiteX2" fmla="*/ 9565 w 10000"/>
                <a:gd name="connsiteY2" fmla="*/ 46 h 9669"/>
                <a:gd name="connsiteX3" fmla="*/ 9565 w 10000"/>
                <a:gd name="connsiteY3" fmla="*/ 773 h 9669"/>
                <a:gd name="connsiteX4" fmla="*/ 8735 w 10000"/>
                <a:gd name="connsiteY4" fmla="*/ 1137 h 9669"/>
                <a:gd name="connsiteX5" fmla="*/ 8458 w 10000"/>
                <a:gd name="connsiteY5" fmla="*/ 1590 h 9669"/>
                <a:gd name="connsiteX6" fmla="*/ 7906 w 10000"/>
                <a:gd name="connsiteY6" fmla="*/ 1862 h 9669"/>
                <a:gd name="connsiteX7" fmla="*/ 7193 w 10000"/>
                <a:gd name="connsiteY7" fmla="*/ 1998 h 9669"/>
                <a:gd name="connsiteX8" fmla="*/ 6048 w 10000"/>
                <a:gd name="connsiteY8" fmla="*/ 2680 h 9669"/>
                <a:gd name="connsiteX9" fmla="*/ 6048 w 10000"/>
                <a:gd name="connsiteY9" fmla="*/ 3813 h 9669"/>
                <a:gd name="connsiteX10" fmla="*/ 5928 w 10000"/>
                <a:gd name="connsiteY10" fmla="*/ 3813 h 9669"/>
                <a:gd name="connsiteX11" fmla="*/ 5928 w 10000"/>
                <a:gd name="connsiteY11" fmla="*/ 3813 h 9669"/>
                <a:gd name="connsiteX12" fmla="*/ 5928 w 10000"/>
                <a:gd name="connsiteY12" fmla="*/ 4313 h 9669"/>
                <a:gd name="connsiteX13" fmla="*/ 5494 w 10000"/>
                <a:gd name="connsiteY13" fmla="*/ 4357 h 9669"/>
                <a:gd name="connsiteX14" fmla="*/ 5256 w 10000"/>
                <a:gd name="connsiteY14" fmla="*/ 4540 h 9669"/>
                <a:gd name="connsiteX15" fmla="*/ 4940 w 10000"/>
                <a:gd name="connsiteY15" fmla="*/ 4540 h 9669"/>
                <a:gd name="connsiteX16" fmla="*/ 4703 w 10000"/>
                <a:gd name="connsiteY16" fmla="*/ 4449 h 9669"/>
                <a:gd name="connsiteX17" fmla="*/ 4110 w 10000"/>
                <a:gd name="connsiteY17" fmla="*/ 4540 h 9669"/>
                <a:gd name="connsiteX18" fmla="*/ 3874 w 10000"/>
                <a:gd name="connsiteY18" fmla="*/ 5264 h 9669"/>
                <a:gd name="connsiteX19" fmla="*/ 3637 w 10000"/>
                <a:gd name="connsiteY19" fmla="*/ 5356 h 9669"/>
                <a:gd name="connsiteX20" fmla="*/ 3281 w 10000"/>
                <a:gd name="connsiteY20" fmla="*/ 6537 h 9669"/>
                <a:gd name="connsiteX21" fmla="*/ 2292 w 10000"/>
                <a:gd name="connsiteY21" fmla="*/ 7537 h 9669"/>
                <a:gd name="connsiteX22" fmla="*/ 2016 w 10000"/>
                <a:gd name="connsiteY22" fmla="*/ 8851 h 9669"/>
                <a:gd name="connsiteX23" fmla="*/ 1699 w 10000"/>
                <a:gd name="connsiteY23" fmla="*/ 9262 h 9669"/>
                <a:gd name="connsiteX24" fmla="*/ 1621 w 10000"/>
                <a:gd name="connsiteY24" fmla="*/ 9624 h 9669"/>
                <a:gd name="connsiteX25" fmla="*/ 0 w 10000"/>
                <a:gd name="connsiteY25" fmla="*/ 9669 h 9669"/>
                <a:gd name="connsiteX26" fmla="*/ 0 w 10000"/>
                <a:gd name="connsiteY26" fmla="*/ 9669 h 9669"/>
                <a:gd name="connsiteX27" fmla="*/ 39 w 10000"/>
                <a:gd name="connsiteY27" fmla="*/ 9262 h 9669"/>
                <a:gd name="connsiteX28" fmla="*/ 317 w 10000"/>
                <a:gd name="connsiteY28" fmla="*/ 8988 h 9669"/>
                <a:gd name="connsiteX29" fmla="*/ 553 w 10000"/>
                <a:gd name="connsiteY29" fmla="*/ 8488 h 9669"/>
                <a:gd name="connsiteX30" fmla="*/ 514 w 10000"/>
                <a:gd name="connsiteY30" fmla="*/ 8172 h 9669"/>
                <a:gd name="connsiteX31" fmla="*/ 790 w 10000"/>
                <a:gd name="connsiteY31" fmla="*/ 7490 h 9669"/>
                <a:gd name="connsiteX32" fmla="*/ 1185 w 10000"/>
                <a:gd name="connsiteY32" fmla="*/ 6899 h 9669"/>
                <a:gd name="connsiteX33" fmla="*/ 1463 w 10000"/>
                <a:gd name="connsiteY33" fmla="*/ 6763 h 9669"/>
                <a:gd name="connsiteX34" fmla="*/ 1660 w 10000"/>
                <a:gd name="connsiteY34" fmla="*/ 6219 h 9669"/>
                <a:gd name="connsiteX35" fmla="*/ 1660 w 10000"/>
                <a:gd name="connsiteY35" fmla="*/ 5720 h 9669"/>
                <a:gd name="connsiteX36" fmla="*/ 1936 w 10000"/>
                <a:gd name="connsiteY36" fmla="*/ 5131 h 9669"/>
                <a:gd name="connsiteX37" fmla="*/ 2411 w 10000"/>
                <a:gd name="connsiteY37" fmla="*/ 4769 h 9669"/>
                <a:gd name="connsiteX38" fmla="*/ 2886 w 10000"/>
                <a:gd name="connsiteY38" fmla="*/ 3813 h 9669"/>
                <a:gd name="connsiteX39" fmla="*/ 2924 w 10000"/>
                <a:gd name="connsiteY39" fmla="*/ 3813 h 9669"/>
                <a:gd name="connsiteX40" fmla="*/ 3281 w 10000"/>
                <a:gd name="connsiteY40" fmla="*/ 3452 h 9669"/>
                <a:gd name="connsiteX41" fmla="*/ 3913 w 10000"/>
                <a:gd name="connsiteY41" fmla="*/ 3360 h 9669"/>
                <a:gd name="connsiteX42" fmla="*/ 4505 w 10000"/>
                <a:gd name="connsiteY42" fmla="*/ 2723 h 9669"/>
                <a:gd name="connsiteX43" fmla="*/ 4861 w 10000"/>
                <a:gd name="connsiteY43" fmla="*/ 2453 h 9669"/>
                <a:gd name="connsiteX44" fmla="*/ 5454 w 10000"/>
                <a:gd name="connsiteY44" fmla="*/ 1680 h 9669"/>
                <a:gd name="connsiteX45" fmla="*/ 5297 w 10000"/>
                <a:gd name="connsiteY45" fmla="*/ 502 h 9669"/>
                <a:gd name="connsiteX0" fmla="*/ 5297 w 10000"/>
                <a:gd name="connsiteY0" fmla="*/ 519 h 10000"/>
                <a:gd name="connsiteX1" fmla="*/ 10000 w 10000"/>
                <a:gd name="connsiteY1" fmla="*/ 0 h 10000"/>
                <a:gd name="connsiteX2" fmla="*/ 9565 w 10000"/>
                <a:gd name="connsiteY2" fmla="*/ 799 h 10000"/>
                <a:gd name="connsiteX3" fmla="*/ 8735 w 10000"/>
                <a:gd name="connsiteY3" fmla="*/ 1176 h 10000"/>
                <a:gd name="connsiteX4" fmla="*/ 8458 w 10000"/>
                <a:gd name="connsiteY4" fmla="*/ 1644 h 10000"/>
                <a:gd name="connsiteX5" fmla="*/ 7906 w 10000"/>
                <a:gd name="connsiteY5" fmla="*/ 1926 h 10000"/>
                <a:gd name="connsiteX6" fmla="*/ 7193 w 10000"/>
                <a:gd name="connsiteY6" fmla="*/ 2066 h 10000"/>
                <a:gd name="connsiteX7" fmla="*/ 6048 w 10000"/>
                <a:gd name="connsiteY7" fmla="*/ 2772 h 10000"/>
                <a:gd name="connsiteX8" fmla="*/ 6048 w 10000"/>
                <a:gd name="connsiteY8" fmla="*/ 3944 h 10000"/>
                <a:gd name="connsiteX9" fmla="*/ 5928 w 10000"/>
                <a:gd name="connsiteY9" fmla="*/ 3944 h 10000"/>
                <a:gd name="connsiteX10" fmla="*/ 5928 w 10000"/>
                <a:gd name="connsiteY10" fmla="*/ 3944 h 10000"/>
                <a:gd name="connsiteX11" fmla="*/ 5928 w 10000"/>
                <a:gd name="connsiteY11" fmla="*/ 4461 h 10000"/>
                <a:gd name="connsiteX12" fmla="*/ 5494 w 10000"/>
                <a:gd name="connsiteY12" fmla="*/ 4506 h 10000"/>
                <a:gd name="connsiteX13" fmla="*/ 5256 w 10000"/>
                <a:gd name="connsiteY13" fmla="*/ 4695 h 10000"/>
                <a:gd name="connsiteX14" fmla="*/ 4940 w 10000"/>
                <a:gd name="connsiteY14" fmla="*/ 4695 h 10000"/>
                <a:gd name="connsiteX15" fmla="*/ 4703 w 10000"/>
                <a:gd name="connsiteY15" fmla="*/ 4601 h 10000"/>
                <a:gd name="connsiteX16" fmla="*/ 4110 w 10000"/>
                <a:gd name="connsiteY16" fmla="*/ 4695 h 10000"/>
                <a:gd name="connsiteX17" fmla="*/ 3874 w 10000"/>
                <a:gd name="connsiteY17" fmla="*/ 5444 h 10000"/>
                <a:gd name="connsiteX18" fmla="*/ 3637 w 10000"/>
                <a:gd name="connsiteY18" fmla="*/ 5539 h 10000"/>
                <a:gd name="connsiteX19" fmla="*/ 3281 w 10000"/>
                <a:gd name="connsiteY19" fmla="*/ 6761 h 10000"/>
                <a:gd name="connsiteX20" fmla="*/ 2292 w 10000"/>
                <a:gd name="connsiteY20" fmla="*/ 7795 h 10000"/>
                <a:gd name="connsiteX21" fmla="*/ 2016 w 10000"/>
                <a:gd name="connsiteY21" fmla="*/ 9154 h 10000"/>
                <a:gd name="connsiteX22" fmla="*/ 1699 w 10000"/>
                <a:gd name="connsiteY22" fmla="*/ 9579 h 10000"/>
                <a:gd name="connsiteX23" fmla="*/ 1621 w 10000"/>
                <a:gd name="connsiteY23" fmla="*/ 9953 h 10000"/>
                <a:gd name="connsiteX24" fmla="*/ 0 w 10000"/>
                <a:gd name="connsiteY24" fmla="*/ 10000 h 10000"/>
                <a:gd name="connsiteX25" fmla="*/ 0 w 10000"/>
                <a:gd name="connsiteY25" fmla="*/ 10000 h 10000"/>
                <a:gd name="connsiteX26" fmla="*/ 39 w 10000"/>
                <a:gd name="connsiteY26" fmla="*/ 9579 h 10000"/>
                <a:gd name="connsiteX27" fmla="*/ 317 w 10000"/>
                <a:gd name="connsiteY27" fmla="*/ 9296 h 10000"/>
                <a:gd name="connsiteX28" fmla="*/ 553 w 10000"/>
                <a:gd name="connsiteY28" fmla="*/ 8779 h 10000"/>
                <a:gd name="connsiteX29" fmla="*/ 514 w 10000"/>
                <a:gd name="connsiteY29" fmla="*/ 8452 h 10000"/>
                <a:gd name="connsiteX30" fmla="*/ 790 w 10000"/>
                <a:gd name="connsiteY30" fmla="*/ 7746 h 10000"/>
                <a:gd name="connsiteX31" fmla="*/ 1185 w 10000"/>
                <a:gd name="connsiteY31" fmla="*/ 7135 h 10000"/>
                <a:gd name="connsiteX32" fmla="*/ 1463 w 10000"/>
                <a:gd name="connsiteY32" fmla="*/ 6995 h 10000"/>
                <a:gd name="connsiteX33" fmla="*/ 1660 w 10000"/>
                <a:gd name="connsiteY33" fmla="*/ 6432 h 10000"/>
                <a:gd name="connsiteX34" fmla="*/ 1660 w 10000"/>
                <a:gd name="connsiteY34" fmla="*/ 5916 h 10000"/>
                <a:gd name="connsiteX35" fmla="*/ 1936 w 10000"/>
                <a:gd name="connsiteY35" fmla="*/ 5307 h 10000"/>
                <a:gd name="connsiteX36" fmla="*/ 2411 w 10000"/>
                <a:gd name="connsiteY36" fmla="*/ 4932 h 10000"/>
                <a:gd name="connsiteX37" fmla="*/ 2886 w 10000"/>
                <a:gd name="connsiteY37" fmla="*/ 3944 h 10000"/>
                <a:gd name="connsiteX38" fmla="*/ 2924 w 10000"/>
                <a:gd name="connsiteY38" fmla="*/ 3944 h 10000"/>
                <a:gd name="connsiteX39" fmla="*/ 3281 w 10000"/>
                <a:gd name="connsiteY39" fmla="*/ 3570 h 10000"/>
                <a:gd name="connsiteX40" fmla="*/ 3913 w 10000"/>
                <a:gd name="connsiteY40" fmla="*/ 3475 h 10000"/>
                <a:gd name="connsiteX41" fmla="*/ 4505 w 10000"/>
                <a:gd name="connsiteY41" fmla="*/ 2816 h 10000"/>
                <a:gd name="connsiteX42" fmla="*/ 4861 w 10000"/>
                <a:gd name="connsiteY42" fmla="*/ 2537 h 10000"/>
                <a:gd name="connsiteX43" fmla="*/ 5454 w 10000"/>
                <a:gd name="connsiteY43" fmla="*/ 1738 h 10000"/>
                <a:gd name="connsiteX44" fmla="*/ 5297 w 10000"/>
                <a:gd name="connsiteY44" fmla="*/ 519 h 10000"/>
                <a:gd name="connsiteX0" fmla="*/ 5297 w 9565"/>
                <a:gd name="connsiteY0" fmla="*/ 42 h 9523"/>
                <a:gd name="connsiteX1" fmla="*/ 9565 w 9565"/>
                <a:gd name="connsiteY1" fmla="*/ 322 h 9523"/>
                <a:gd name="connsiteX2" fmla="*/ 8735 w 9565"/>
                <a:gd name="connsiteY2" fmla="*/ 699 h 9523"/>
                <a:gd name="connsiteX3" fmla="*/ 8458 w 9565"/>
                <a:gd name="connsiteY3" fmla="*/ 1167 h 9523"/>
                <a:gd name="connsiteX4" fmla="*/ 7906 w 9565"/>
                <a:gd name="connsiteY4" fmla="*/ 1449 h 9523"/>
                <a:gd name="connsiteX5" fmla="*/ 7193 w 9565"/>
                <a:gd name="connsiteY5" fmla="*/ 1589 h 9523"/>
                <a:gd name="connsiteX6" fmla="*/ 6048 w 9565"/>
                <a:gd name="connsiteY6" fmla="*/ 2295 h 9523"/>
                <a:gd name="connsiteX7" fmla="*/ 6048 w 9565"/>
                <a:gd name="connsiteY7" fmla="*/ 3467 h 9523"/>
                <a:gd name="connsiteX8" fmla="*/ 5928 w 9565"/>
                <a:gd name="connsiteY8" fmla="*/ 3467 h 9523"/>
                <a:gd name="connsiteX9" fmla="*/ 5928 w 9565"/>
                <a:gd name="connsiteY9" fmla="*/ 3467 h 9523"/>
                <a:gd name="connsiteX10" fmla="*/ 5928 w 9565"/>
                <a:gd name="connsiteY10" fmla="*/ 3984 h 9523"/>
                <a:gd name="connsiteX11" fmla="*/ 5494 w 9565"/>
                <a:gd name="connsiteY11" fmla="*/ 4029 h 9523"/>
                <a:gd name="connsiteX12" fmla="*/ 5256 w 9565"/>
                <a:gd name="connsiteY12" fmla="*/ 4218 h 9523"/>
                <a:gd name="connsiteX13" fmla="*/ 4940 w 9565"/>
                <a:gd name="connsiteY13" fmla="*/ 4218 h 9523"/>
                <a:gd name="connsiteX14" fmla="*/ 4703 w 9565"/>
                <a:gd name="connsiteY14" fmla="*/ 4124 h 9523"/>
                <a:gd name="connsiteX15" fmla="*/ 4110 w 9565"/>
                <a:gd name="connsiteY15" fmla="*/ 4218 h 9523"/>
                <a:gd name="connsiteX16" fmla="*/ 3874 w 9565"/>
                <a:gd name="connsiteY16" fmla="*/ 4967 h 9523"/>
                <a:gd name="connsiteX17" fmla="*/ 3637 w 9565"/>
                <a:gd name="connsiteY17" fmla="*/ 5062 h 9523"/>
                <a:gd name="connsiteX18" fmla="*/ 3281 w 9565"/>
                <a:gd name="connsiteY18" fmla="*/ 6284 h 9523"/>
                <a:gd name="connsiteX19" fmla="*/ 2292 w 9565"/>
                <a:gd name="connsiteY19" fmla="*/ 7318 h 9523"/>
                <a:gd name="connsiteX20" fmla="*/ 2016 w 9565"/>
                <a:gd name="connsiteY20" fmla="*/ 8677 h 9523"/>
                <a:gd name="connsiteX21" fmla="*/ 1699 w 9565"/>
                <a:gd name="connsiteY21" fmla="*/ 9102 h 9523"/>
                <a:gd name="connsiteX22" fmla="*/ 1621 w 9565"/>
                <a:gd name="connsiteY22" fmla="*/ 9476 h 9523"/>
                <a:gd name="connsiteX23" fmla="*/ 0 w 9565"/>
                <a:gd name="connsiteY23" fmla="*/ 9523 h 9523"/>
                <a:gd name="connsiteX24" fmla="*/ 0 w 9565"/>
                <a:gd name="connsiteY24" fmla="*/ 9523 h 9523"/>
                <a:gd name="connsiteX25" fmla="*/ 39 w 9565"/>
                <a:gd name="connsiteY25" fmla="*/ 9102 h 9523"/>
                <a:gd name="connsiteX26" fmla="*/ 317 w 9565"/>
                <a:gd name="connsiteY26" fmla="*/ 8819 h 9523"/>
                <a:gd name="connsiteX27" fmla="*/ 553 w 9565"/>
                <a:gd name="connsiteY27" fmla="*/ 8302 h 9523"/>
                <a:gd name="connsiteX28" fmla="*/ 514 w 9565"/>
                <a:gd name="connsiteY28" fmla="*/ 7975 h 9523"/>
                <a:gd name="connsiteX29" fmla="*/ 790 w 9565"/>
                <a:gd name="connsiteY29" fmla="*/ 7269 h 9523"/>
                <a:gd name="connsiteX30" fmla="*/ 1185 w 9565"/>
                <a:gd name="connsiteY30" fmla="*/ 6658 h 9523"/>
                <a:gd name="connsiteX31" fmla="*/ 1463 w 9565"/>
                <a:gd name="connsiteY31" fmla="*/ 6518 h 9523"/>
                <a:gd name="connsiteX32" fmla="*/ 1660 w 9565"/>
                <a:gd name="connsiteY32" fmla="*/ 5955 h 9523"/>
                <a:gd name="connsiteX33" fmla="*/ 1660 w 9565"/>
                <a:gd name="connsiteY33" fmla="*/ 5439 h 9523"/>
                <a:gd name="connsiteX34" fmla="*/ 1936 w 9565"/>
                <a:gd name="connsiteY34" fmla="*/ 4830 h 9523"/>
                <a:gd name="connsiteX35" fmla="*/ 2411 w 9565"/>
                <a:gd name="connsiteY35" fmla="*/ 4455 h 9523"/>
                <a:gd name="connsiteX36" fmla="*/ 2886 w 9565"/>
                <a:gd name="connsiteY36" fmla="*/ 3467 h 9523"/>
                <a:gd name="connsiteX37" fmla="*/ 2924 w 9565"/>
                <a:gd name="connsiteY37" fmla="*/ 3467 h 9523"/>
                <a:gd name="connsiteX38" fmla="*/ 3281 w 9565"/>
                <a:gd name="connsiteY38" fmla="*/ 3093 h 9523"/>
                <a:gd name="connsiteX39" fmla="*/ 3913 w 9565"/>
                <a:gd name="connsiteY39" fmla="*/ 2998 h 9523"/>
                <a:gd name="connsiteX40" fmla="*/ 4505 w 9565"/>
                <a:gd name="connsiteY40" fmla="*/ 2339 h 9523"/>
                <a:gd name="connsiteX41" fmla="*/ 4861 w 9565"/>
                <a:gd name="connsiteY41" fmla="*/ 2060 h 9523"/>
                <a:gd name="connsiteX42" fmla="*/ 5454 w 9565"/>
                <a:gd name="connsiteY42" fmla="*/ 1261 h 9523"/>
                <a:gd name="connsiteX43" fmla="*/ 5297 w 9565"/>
                <a:gd name="connsiteY43" fmla="*/ 42 h 9523"/>
                <a:gd name="connsiteX0" fmla="*/ 5538 w 9132"/>
                <a:gd name="connsiteY0" fmla="*/ 11 h 9967"/>
                <a:gd name="connsiteX1" fmla="*/ 9132 w 9132"/>
                <a:gd name="connsiteY1" fmla="*/ 701 h 9967"/>
                <a:gd name="connsiteX2" fmla="*/ 8843 w 9132"/>
                <a:gd name="connsiteY2" fmla="*/ 1192 h 9967"/>
                <a:gd name="connsiteX3" fmla="*/ 8266 w 9132"/>
                <a:gd name="connsiteY3" fmla="*/ 1489 h 9967"/>
                <a:gd name="connsiteX4" fmla="*/ 7520 w 9132"/>
                <a:gd name="connsiteY4" fmla="*/ 1636 h 9967"/>
                <a:gd name="connsiteX5" fmla="*/ 6323 w 9132"/>
                <a:gd name="connsiteY5" fmla="*/ 2377 h 9967"/>
                <a:gd name="connsiteX6" fmla="*/ 6323 w 9132"/>
                <a:gd name="connsiteY6" fmla="*/ 3608 h 9967"/>
                <a:gd name="connsiteX7" fmla="*/ 6198 w 9132"/>
                <a:gd name="connsiteY7" fmla="*/ 3608 h 9967"/>
                <a:gd name="connsiteX8" fmla="*/ 6198 w 9132"/>
                <a:gd name="connsiteY8" fmla="*/ 3608 h 9967"/>
                <a:gd name="connsiteX9" fmla="*/ 6198 w 9132"/>
                <a:gd name="connsiteY9" fmla="*/ 4151 h 9967"/>
                <a:gd name="connsiteX10" fmla="*/ 5744 w 9132"/>
                <a:gd name="connsiteY10" fmla="*/ 4198 h 9967"/>
                <a:gd name="connsiteX11" fmla="*/ 5495 w 9132"/>
                <a:gd name="connsiteY11" fmla="*/ 4396 h 9967"/>
                <a:gd name="connsiteX12" fmla="*/ 5165 w 9132"/>
                <a:gd name="connsiteY12" fmla="*/ 4396 h 9967"/>
                <a:gd name="connsiteX13" fmla="*/ 4917 w 9132"/>
                <a:gd name="connsiteY13" fmla="*/ 4298 h 9967"/>
                <a:gd name="connsiteX14" fmla="*/ 4297 w 9132"/>
                <a:gd name="connsiteY14" fmla="*/ 4396 h 9967"/>
                <a:gd name="connsiteX15" fmla="*/ 4050 w 9132"/>
                <a:gd name="connsiteY15" fmla="*/ 5183 h 9967"/>
                <a:gd name="connsiteX16" fmla="*/ 3802 w 9132"/>
                <a:gd name="connsiteY16" fmla="*/ 5283 h 9967"/>
                <a:gd name="connsiteX17" fmla="*/ 3430 w 9132"/>
                <a:gd name="connsiteY17" fmla="*/ 6566 h 9967"/>
                <a:gd name="connsiteX18" fmla="*/ 2396 w 9132"/>
                <a:gd name="connsiteY18" fmla="*/ 7652 h 9967"/>
                <a:gd name="connsiteX19" fmla="*/ 2108 w 9132"/>
                <a:gd name="connsiteY19" fmla="*/ 9079 h 9967"/>
                <a:gd name="connsiteX20" fmla="*/ 1776 w 9132"/>
                <a:gd name="connsiteY20" fmla="*/ 9525 h 9967"/>
                <a:gd name="connsiteX21" fmla="*/ 1695 w 9132"/>
                <a:gd name="connsiteY21" fmla="*/ 9918 h 9967"/>
                <a:gd name="connsiteX22" fmla="*/ 0 w 9132"/>
                <a:gd name="connsiteY22" fmla="*/ 9967 h 9967"/>
                <a:gd name="connsiteX23" fmla="*/ 0 w 9132"/>
                <a:gd name="connsiteY23" fmla="*/ 9967 h 9967"/>
                <a:gd name="connsiteX24" fmla="*/ 41 w 9132"/>
                <a:gd name="connsiteY24" fmla="*/ 9525 h 9967"/>
                <a:gd name="connsiteX25" fmla="*/ 331 w 9132"/>
                <a:gd name="connsiteY25" fmla="*/ 9228 h 9967"/>
                <a:gd name="connsiteX26" fmla="*/ 578 w 9132"/>
                <a:gd name="connsiteY26" fmla="*/ 8685 h 9967"/>
                <a:gd name="connsiteX27" fmla="*/ 537 w 9132"/>
                <a:gd name="connsiteY27" fmla="*/ 8341 h 9967"/>
                <a:gd name="connsiteX28" fmla="*/ 826 w 9132"/>
                <a:gd name="connsiteY28" fmla="*/ 7600 h 9967"/>
                <a:gd name="connsiteX29" fmla="*/ 1239 w 9132"/>
                <a:gd name="connsiteY29" fmla="*/ 6958 h 9967"/>
                <a:gd name="connsiteX30" fmla="*/ 1530 w 9132"/>
                <a:gd name="connsiteY30" fmla="*/ 6811 h 9967"/>
                <a:gd name="connsiteX31" fmla="*/ 1735 w 9132"/>
                <a:gd name="connsiteY31" fmla="*/ 6220 h 9967"/>
                <a:gd name="connsiteX32" fmla="*/ 1735 w 9132"/>
                <a:gd name="connsiteY32" fmla="*/ 5678 h 9967"/>
                <a:gd name="connsiteX33" fmla="*/ 2024 w 9132"/>
                <a:gd name="connsiteY33" fmla="*/ 5039 h 9967"/>
                <a:gd name="connsiteX34" fmla="*/ 2521 w 9132"/>
                <a:gd name="connsiteY34" fmla="*/ 4645 h 9967"/>
                <a:gd name="connsiteX35" fmla="*/ 3017 w 9132"/>
                <a:gd name="connsiteY35" fmla="*/ 3608 h 9967"/>
                <a:gd name="connsiteX36" fmla="*/ 3057 w 9132"/>
                <a:gd name="connsiteY36" fmla="*/ 3608 h 9967"/>
                <a:gd name="connsiteX37" fmla="*/ 3430 w 9132"/>
                <a:gd name="connsiteY37" fmla="*/ 3215 h 9967"/>
                <a:gd name="connsiteX38" fmla="*/ 4091 w 9132"/>
                <a:gd name="connsiteY38" fmla="*/ 3115 h 9967"/>
                <a:gd name="connsiteX39" fmla="*/ 4710 w 9132"/>
                <a:gd name="connsiteY39" fmla="*/ 2423 h 9967"/>
                <a:gd name="connsiteX40" fmla="*/ 5082 w 9132"/>
                <a:gd name="connsiteY40" fmla="*/ 2130 h 9967"/>
                <a:gd name="connsiteX41" fmla="*/ 5702 w 9132"/>
                <a:gd name="connsiteY41" fmla="*/ 1291 h 9967"/>
                <a:gd name="connsiteX42" fmla="*/ 5538 w 9132"/>
                <a:gd name="connsiteY42" fmla="*/ 11 h 9967"/>
                <a:gd name="connsiteX0" fmla="*/ 6244 w 10000"/>
                <a:gd name="connsiteY0" fmla="*/ 592 h 9297"/>
                <a:gd name="connsiteX1" fmla="*/ 10000 w 10000"/>
                <a:gd name="connsiteY1" fmla="*/ 0 h 9297"/>
                <a:gd name="connsiteX2" fmla="*/ 9684 w 10000"/>
                <a:gd name="connsiteY2" fmla="*/ 493 h 9297"/>
                <a:gd name="connsiteX3" fmla="*/ 9052 w 10000"/>
                <a:gd name="connsiteY3" fmla="*/ 791 h 9297"/>
                <a:gd name="connsiteX4" fmla="*/ 8235 w 10000"/>
                <a:gd name="connsiteY4" fmla="*/ 938 h 9297"/>
                <a:gd name="connsiteX5" fmla="*/ 6924 w 10000"/>
                <a:gd name="connsiteY5" fmla="*/ 1682 h 9297"/>
                <a:gd name="connsiteX6" fmla="*/ 6924 w 10000"/>
                <a:gd name="connsiteY6" fmla="*/ 2917 h 9297"/>
                <a:gd name="connsiteX7" fmla="*/ 6787 w 10000"/>
                <a:gd name="connsiteY7" fmla="*/ 2917 h 9297"/>
                <a:gd name="connsiteX8" fmla="*/ 6787 w 10000"/>
                <a:gd name="connsiteY8" fmla="*/ 2917 h 9297"/>
                <a:gd name="connsiteX9" fmla="*/ 6787 w 10000"/>
                <a:gd name="connsiteY9" fmla="*/ 3462 h 9297"/>
                <a:gd name="connsiteX10" fmla="*/ 6290 w 10000"/>
                <a:gd name="connsiteY10" fmla="*/ 3509 h 9297"/>
                <a:gd name="connsiteX11" fmla="*/ 6017 w 10000"/>
                <a:gd name="connsiteY11" fmla="*/ 3708 h 9297"/>
                <a:gd name="connsiteX12" fmla="*/ 5656 w 10000"/>
                <a:gd name="connsiteY12" fmla="*/ 3708 h 9297"/>
                <a:gd name="connsiteX13" fmla="*/ 5384 w 10000"/>
                <a:gd name="connsiteY13" fmla="*/ 3609 h 9297"/>
                <a:gd name="connsiteX14" fmla="*/ 4705 w 10000"/>
                <a:gd name="connsiteY14" fmla="*/ 3708 h 9297"/>
                <a:gd name="connsiteX15" fmla="*/ 4435 w 10000"/>
                <a:gd name="connsiteY15" fmla="*/ 4497 h 9297"/>
                <a:gd name="connsiteX16" fmla="*/ 4163 w 10000"/>
                <a:gd name="connsiteY16" fmla="*/ 4597 h 9297"/>
                <a:gd name="connsiteX17" fmla="*/ 3756 w 10000"/>
                <a:gd name="connsiteY17" fmla="*/ 5885 h 9297"/>
                <a:gd name="connsiteX18" fmla="*/ 2624 w 10000"/>
                <a:gd name="connsiteY18" fmla="*/ 6974 h 9297"/>
                <a:gd name="connsiteX19" fmla="*/ 2308 w 10000"/>
                <a:gd name="connsiteY19" fmla="*/ 8406 h 9297"/>
                <a:gd name="connsiteX20" fmla="*/ 1945 w 10000"/>
                <a:gd name="connsiteY20" fmla="*/ 8854 h 9297"/>
                <a:gd name="connsiteX21" fmla="*/ 1856 w 10000"/>
                <a:gd name="connsiteY21" fmla="*/ 9248 h 9297"/>
                <a:gd name="connsiteX22" fmla="*/ 0 w 10000"/>
                <a:gd name="connsiteY22" fmla="*/ 9297 h 9297"/>
                <a:gd name="connsiteX23" fmla="*/ 0 w 10000"/>
                <a:gd name="connsiteY23" fmla="*/ 9297 h 9297"/>
                <a:gd name="connsiteX24" fmla="*/ 45 w 10000"/>
                <a:gd name="connsiteY24" fmla="*/ 8854 h 9297"/>
                <a:gd name="connsiteX25" fmla="*/ 362 w 10000"/>
                <a:gd name="connsiteY25" fmla="*/ 8556 h 9297"/>
                <a:gd name="connsiteX26" fmla="*/ 633 w 10000"/>
                <a:gd name="connsiteY26" fmla="*/ 8011 h 9297"/>
                <a:gd name="connsiteX27" fmla="*/ 588 w 10000"/>
                <a:gd name="connsiteY27" fmla="*/ 7666 h 9297"/>
                <a:gd name="connsiteX28" fmla="*/ 905 w 10000"/>
                <a:gd name="connsiteY28" fmla="*/ 6922 h 9297"/>
                <a:gd name="connsiteX29" fmla="*/ 1357 w 10000"/>
                <a:gd name="connsiteY29" fmla="*/ 6278 h 9297"/>
                <a:gd name="connsiteX30" fmla="*/ 1675 w 10000"/>
                <a:gd name="connsiteY30" fmla="*/ 6131 h 9297"/>
                <a:gd name="connsiteX31" fmla="*/ 1900 w 10000"/>
                <a:gd name="connsiteY31" fmla="*/ 5538 h 9297"/>
                <a:gd name="connsiteX32" fmla="*/ 1900 w 10000"/>
                <a:gd name="connsiteY32" fmla="*/ 4994 h 9297"/>
                <a:gd name="connsiteX33" fmla="*/ 2216 w 10000"/>
                <a:gd name="connsiteY33" fmla="*/ 4353 h 9297"/>
                <a:gd name="connsiteX34" fmla="*/ 2761 w 10000"/>
                <a:gd name="connsiteY34" fmla="*/ 3957 h 9297"/>
                <a:gd name="connsiteX35" fmla="*/ 3304 w 10000"/>
                <a:gd name="connsiteY35" fmla="*/ 2917 h 9297"/>
                <a:gd name="connsiteX36" fmla="*/ 3348 w 10000"/>
                <a:gd name="connsiteY36" fmla="*/ 2917 h 9297"/>
                <a:gd name="connsiteX37" fmla="*/ 3756 w 10000"/>
                <a:gd name="connsiteY37" fmla="*/ 2523 h 9297"/>
                <a:gd name="connsiteX38" fmla="*/ 4480 w 10000"/>
                <a:gd name="connsiteY38" fmla="*/ 2422 h 9297"/>
                <a:gd name="connsiteX39" fmla="*/ 5158 w 10000"/>
                <a:gd name="connsiteY39" fmla="*/ 1728 h 9297"/>
                <a:gd name="connsiteX40" fmla="*/ 5565 w 10000"/>
                <a:gd name="connsiteY40" fmla="*/ 1434 h 9297"/>
                <a:gd name="connsiteX41" fmla="*/ 6244 w 10000"/>
                <a:gd name="connsiteY41" fmla="*/ 592 h 9297"/>
                <a:gd name="connsiteX0" fmla="*/ 6244 w 9684"/>
                <a:gd name="connsiteY0" fmla="*/ 134 h 9497"/>
                <a:gd name="connsiteX1" fmla="*/ 9684 w 9684"/>
                <a:gd name="connsiteY1" fmla="*/ 27 h 9497"/>
                <a:gd name="connsiteX2" fmla="*/ 9052 w 9684"/>
                <a:gd name="connsiteY2" fmla="*/ 348 h 9497"/>
                <a:gd name="connsiteX3" fmla="*/ 8235 w 9684"/>
                <a:gd name="connsiteY3" fmla="*/ 506 h 9497"/>
                <a:gd name="connsiteX4" fmla="*/ 6924 w 9684"/>
                <a:gd name="connsiteY4" fmla="*/ 1306 h 9497"/>
                <a:gd name="connsiteX5" fmla="*/ 6924 w 9684"/>
                <a:gd name="connsiteY5" fmla="*/ 2635 h 9497"/>
                <a:gd name="connsiteX6" fmla="*/ 6787 w 9684"/>
                <a:gd name="connsiteY6" fmla="*/ 2635 h 9497"/>
                <a:gd name="connsiteX7" fmla="*/ 6787 w 9684"/>
                <a:gd name="connsiteY7" fmla="*/ 2635 h 9497"/>
                <a:gd name="connsiteX8" fmla="*/ 6787 w 9684"/>
                <a:gd name="connsiteY8" fmla="*/ 3221 h 9497"/>
                <a:gd name="connsiteX9" fmla="*/ 6290 w 9684"/>
                <a:gd name="connsiteY9" fmla="*/ 3271 h 9497"/>
                <a:gd name="connsiteX10" fmla="*/ 6017 w 9684"/>
                <a:gd name="connsiteY10" fmla="*/ 3485 h 9497"/>
                <a:gd name="connsiteX11" fmla="*/ 5656 w 9684"/>
                <a:gd name="connsiteY11" fmla="*/ 3485 h 9497"/>
                <a:gd name="connsiteX12" fmla="*/ 5384 w 9684"/>
                <a:gd name="connsiteY12" fmla="*/ 3379 h 9497"/>
                <a:gd name="connsiteX13" fmla="*/ 4705 w 9684"/>
                <a:gd name="connsiteY13" fmla="*/ 3485 h 9497"/>
                <a:gd name="connsiteX14" fmla="*/ 4435 w 9684"/>
                <a:gd name="connsiteY14" fmla="*/ 4334 h 9497"/>
                <a:gd name="connsiteX15" fmla="*/ 4163 w 9684"/>
                <a:gd name="connsiteY15" fmla="*/ 4442 h 9497"/>
                <a:gd name="connsiteX16" fmla="*/ 3756 w 9684"/>
                <a:gd name="connsiteY16" fmla="*/ 5827 h 9497"/>
                <a:gd name="connsiteX17" fmla="*/ 2624 w 9684"/>
                <a:gd name="connsiteY17" fmla="*/ 6998 h 9497"/>
                <a:gd name="connsiteX18" fmla="*/ 2308 w 9684"/>
                <a:gd name="connsiteY18" fmla="*/ 8539 h 9497"/>
                <a:gd name="connsiteX19" fmla="*/ 1945 w 9684"/>
                <a:gd name="connsiteY19" fmla="*/ 9021 h 9497"/>
                <a:gd name="connsiteX20" fmla="*/ 1856 w 9684"/>
                <a:gd name="connsiteY20" fmla="*/ 9444 h 9497"/>
                <a:gd name="connsiteX21" fmla="*/ 0 w 9684"/>
                <a:gd name="connsiteY21" fmla="*/ 9497 h 9497"/>
                <a:gd name="connsiteX22" fmla="*/ 0 w 9684"/>
                <a:gd name="connsiteY22" fmla="*/ 9497 h 9497"/>
                <a:gd name="connsiteX23" fmla="*/ 45 w 9684"/>
                <a:gd name="connsiteY23" fmla="*/ 9021 h 9497"/>
                <a:gd name="connsiteX24" fmla="*/ 362 w 9684"/>
                <a:gd name="connsiteY24" fmla="*/ 8700 h 9497"/>
                <a:gd name="connsiteX25" fmla="*/ 633 w 9684"/>
                <a:gd name="connsiteY25" fmla="*/ 8114 h 9497"/>
                <a:gd name="connsiteX26" fmla="*/ 588 w 9684"/>
                <a:gd name="connsiteY26" fmla="*/ 7743 h 9497"/>
                <a:gd name="connsiteX27" fmla="*/ 905 w 9684"/>
                <a:gd name="connsiteY27" fmla="*/ 6942 h 9497"/>
                <a:gd name="connsiteX28" fmla="*/ 1357 w 9684"/>
                <a:gd name="connsiteY28" fmla="*/ 6250 h 9497"/>
                <a:gd name="connsiteX29" fmla="*/ 1675 w 9684"/>
                <a:gd name="connsiteY29" fmla="*/ 6092 h 9497"/>
                <a:gd name="connsiteX30" fmla="*/ 1900 w 9684"/>
                <a:gd name="connsiteY30" fmla="*/ 5454 h 9497"/>
                <a:gd name="connsiteX31" fmla="*/ 1900 w 9684"/>
                <a:gd name="connsiteY31" fmla="*/ 4869 h 9497"/>
                <a:gd name="connsiteX32" fmla="*/ 2216 w 9684"/>
                <a:gd name="connsiteY32" fmla="*/ 4179 h 9497"/>
                <a:gd name="connsiteX33" fmla="*/ 2761 w 9684"/>
                <a:gd name="connsiteY33" fmla="*/ 3753 h 9497"/>
                <a:gd name="connsiteX34" fmla="*/ 3304 w 9684"/>
                <a:gd name="connsiteY34" fmla="*/ 2635 h 9497"/>
                <a:gd name="connsiteX35" fmla="*/ 3348 w 9684"/>
                <a:gd name="connsiteY35" fmla="*/ 2635 h 9497"/>
                <a:gd name="connsiteX36" fmla="*/ 3756 w 9684"/>
                <a:gd name="connsiteY36" fmla="*/ 2211 h 9497"/>
                <a:gd name="connsiteX37" fmla="*/ 4480 w 9684"/>
                <a:gd name="connsiteY37" fmla="*/ 2102 h 9497"/>
                <a:gd name="connsiteX38" fmla="*/ 5158 w 9684"/>
                <a:gd name="connsiteY38" fmla="*/ 1356 h 9497"/>
                <a:gd name="connsiteX39" fmla="*/ 5565 w 9684"/>
                <a:gd name="connsiteY39" fmla="*/ 1039 h 9497"/>
                <a:gd name="connsiteX40" fmla="*/ 6244 w 9684"/>
                <a:gd name="connsiteY40" fmla="*/ 134 h 9497"/>
                <a:gd name="connsiteX0" fmla="*/ 6448 w 9347"/>
                <a:gd name="connsiteY0" fmla="*/ 30 h 9889"/>
                <a:gd name="connsiteX1" fmla="*/ 9347 w 9347"/>
                <a:gd name="connsiteY1" fmla="*/ 255 h 9889"/>
                <a:gd name="connsiteX2" fmla="*/ 8504 w 9347"/>
                <a:gd name="connsiteY2" fmla="*/ 422 h 9889"/>
                <a:gd name="connsiteX3" fmla="*/ 7150 w 9347"/>
                <a:gd name="connsiteY3" fmla="*/ 1264 h 9889"/>
                <a:gd name="connsiteX4" fmla="*/ 7150 w 9347"/>
                <a:gd name="connsiteY4" fmla="*/ 2664 h 9889"/>
                <a:gd name="connsiteX5" fmla="*/ 7008 w 9347"/>
                <a:gd name="connsiteY5" fmla="*/ 2664 h 9889"/>
                <a:gd name="connsiteX6" fmla="*/ 7008 w 9347"/>
                <a:gd name="connsiteY6" fmla="*/ 2664 h 9889"/>
                <a:gd name="connsiteX7" fmla="*/ 7008 w 9347"/>
                <a:gd name="connsiteY7" fmla="*/ 3281 h 9889"/>
                <a:gd name="connsiteX8" fmla="*/ 6495 w 9347"/>
                <a:gd name="connsiteY8" fmla="*/ 3333 h 9889"/>
                <a:gd name="connsiteX9" fmla="*/ 6213 w 9347"/>
                <a:gd name="connsiteY9" fmla="*/ 3559 h 9889"/>
                <a:gd name="connsiteX10" fmla="*/ 5841 w 9347"/>
                <a:gd name="connsiteY10" fmla="*/ 3559 h 9889"/>
                <a:gd name="connsiteX11" fmla="*/ 5560 w 9347"/>
                <a:gd name="connsiteY11" fmla="*/ 3447 h 9889"/>
                <a:gd name="connsiteX12" fmla="*/ 4859 w 9347"/>
                <a:gd name="connsiteY12" fmla="*/ 3559 h 9889"/>
                <a:gd name="connsiteX13" fmla="*/ 4580 w 9347"/>
                <a:gd name="connsiteY13" fmla="*/ 4453 h 9889"/>
                <a:gd name="connsiteX14" fmla="*/ 4299 w 9347"/>
                <a:gd name="connsiteY14" fmla="*/ 4566 h 9889"/>
                <a:gd name="connsiteX15" fmla="*/ 3879 w 9347"/>
                <a:gd name="connsiteY15" fmla="*/ 6025 h 9889"/>
                <a:gd name="connsiteX16" fmla="*/ 2710 w 9347"/>
                <a:gd name="connsiteY16" fmla="*/ 7258 h 9889"/>
                <a:gd name="connsiteX17" fmla="*/ 2383 w 9347"/>
                <a:gd name="connsiteY17" fmla="*/ 8880 h 9889"/>
                <a:gd name="connsiteX18" fmla="*/ 2008 w 9347"/>
                <a:gd name="connsiteY18" fmla="*/ 9388 h 9889"/>
                <a:gd name="connsiteX19" fmla="*/ 1917 w 9347"/>
                <a:gd name="connsiteY19" fmla="*/ 9833 h 9889"/>
                <a:gd name="connsiteX20" fmla="*/ 0 w 9347"/>
                <a:gd name="connsiteY20" fmla="*/ 9889 h 9889"/>
                <a:gd name="connsiteX21" fmla="*/ 0 w 9347"/>
                <a:gd name="connsiteY21" fmla="*/ 9889 h 9889"/>
                <a:gd name="connsiteX22" fmla="*/ 46 w 9347"/>
                <a:gd name="connsiteY22" fmla="*/ 9388 h 9889"/>
                <a:gd name="connsiteX23" fmla="*/ 374 w 9347"/>
                <a:gd name="connsiteY23" fmla="*/ 9050 h 9889"/>
                <a:gd name="connsiteX24" fmla="*/ 654 w 9347"/>
                <a:gd name="connsiteY24" fmla="*/ 8433 h 9889"/>
                <a:gd name="connsiteX25" fmla="*/ 607 w 9347"/>
                <a:gd name="connsiteY25" fmla="*/ 8042 h 9889"/>
                <a:gd name="connsiteX26" fmla="*/ 935 w 9347"/>
                <a:gd name="connsiteY26" fmla="*/ 7199 h 9889"/>
                <a:gd name="connsiteX27" fmla="*/ 1401 w 9347"/>
                <a:gd name="connsiteY27" fmla="*/ 6470 h 9889"/>
                <a:gd name="connsiteX28" fmla="*/ 1730 w 9347"/>
                <a:gd name="connsiteY28" fmla="*/ 6304 h 9889"/>
                <a:gd name="connsiteX29" fmla="*/ 1962 w 9347"/>
                <a:gd name="connsiteY29" fmla="*/ 5632 h 9889"/>
                <a:gd name="connsiteX30" fmla="*/ 1962 w 9347"/>
                <a:gd name="connsiteY30" fmla="*/ 5016 h 9889"/>
                <a:gd name="connsiteX31" fmla="*/ 2288 w 9347"/>
                <a:gd name="connsiteY31" fmla="*/ 4289 h 9889"/>
                <a:gd name="connsiteX32" fmla="*/ 2851 w 9347"/>
                <a:gd name="connsiteY32" fmla="*/ 3841 h 9889"/>
                <a:gd name="connsiteX33" fmla="*/ 3412 w 9347"/>
                <a:gd name="connsiteY33" fmla="*/ 2664 h 9889"/>
                <a:gd name="connsiteX34" fmla="*/ 3457 w 9347"/>
                <a:gd name="connsiteY34" fmla="*/ 2664 h 9889"/>
                <a:gd name="connsiteX35" fmla="*/ 3879 w 9347"/>
                <a:gd name="connsiteY35" fmla="*/ 2217 h 9889"/>
                <a:gd name="connsiteX36" fmla="*/ 4626 w 9347"/>
                <a:gd name="connsiteY36" fmla="*/ 2102 h 9889"/>
                <a:gd name="connsiteX37" fmla="*/ 5326 w 9347"/>
                <a:gd name="connsiteY37" fmla="*/ 1317 h 9889"/>
                <a:gd name="connsiteX38" fmla="*/ 5747 w 9347"/>
                <a:gd name="connsiteY38" fmla="*/ 983 h 9889"/>
                <a:gd name="connsiteX39" fmla="*/ 6448 w 9347"/>
                <a:gd name="connsiteY39" fmla="*/ 30 h 9889"/>
                <a:gd name="connsiteX0" fmla="*/ 6148 w 10000"/>
                <a:gd name="connsiteY0" fmla="*/ 736 h 9742"/>
                <a:gd name="connsiteX1" fmla="*/ 10000 w 10000"/>
                <a:gd name="connsiteY1" fmla="*/ 0 h 9742"/>
                <a:gd name="connsiteX2" fmla="*/ 9098 w 10000"/>
                <a:gd name="connsiteY2" fmla="*/ 169 h 9742"/>
                <a:gd name="connsiteX3" fmla="*/ 7650 w 10000"/>
                <a:gd name="connsiteY3" fmla="*/ 1020 h 9742"/>
                <a:gd name="connsiteX4" fmla="*/ 7650 w 10000"/>
                <a:gd name="connsiteY4" fmla="*/ 2436 h 9742"/>
                <a:gd name="connsiteX5" fmla="*/ 7498 w 10000"/>
                <a:gd name="connsiteY5" fmla="*/ 2436 h 9742"/>
                <a:gd name="connsiteX6" fmla="*/ 7498 w 10000"/>
                <a:gd name="connsiteY6" fmla="*/ 2436 h 9742"/>
                <a:gd name="connsiteX7" fmla="*/ 7498 w 10000"/>
                <a:gd name="connsiteY7" fmla="*/ 3060 h 9742"/>
                <a:gd name="connsiteX8" fmla="*/ 6949 w 10000"/>
                <a:gd name="connsiteY8" fmla="*/ 3112 h 9742"/>
                <a:gd name="connsiteX9" fmla="*/ 6647 w 10000"/>
                <a:gd name="connsiteY9" fmla="*/ 3341 h 9742"/>
                <a:gd name="connsiteX10" fmla="*/ 6249 w 10000"/>
                <a:gd name="connsiteY10" fmla="*/ 3341 h 9742"/>
                <a:gd name="connsiteX11" fmla="*/ 5948 w 10000"/>
                <a:gd name="connsiteY11" fmla="*/ 3228 h 9742"/>
                <a:gd name="connsiteX12" fmla="*/ 5198 w 10000"/>
                <a:gd name="connsiteY12" fmla="*/ 3341 h 9742"/>
                <a:gd name="connsiteX13" fmla="*/ 4900 w 10000"/>
                <a:gd name="connsiteY13" fmla="*/ 4245 h 9742"/>
                <a:gd name="connsiteX14" fmla="*/ 4599 w 10000"/>
                <a:gd name="connsiteY14" fmla="*/ 4359 h 9742"/>
                <a:gd name="connsiteX15" fmla="*/ 4150 w 10000"/>
                <a:gd name="connsiteY15" fmla="*/ 5835 h 9742"/>
                <a:gd name="connsiteX16" fmla="*/ 2899 w 10000"/>
                <a:gd name="connsiteY16" fmla="*/ 7081 h 9742"/>
                <a:gd name="connsiteX17" fmla="*/ 2549 w 10000"/>
                <a:gd name="connsiteY17" fmla="*/ 8722 h 9742"/>
                <a:gd name="connsiteX18" fmla="*/ 2148 w 10000"/>
                <a:gd name="connsiteY18" fmla="*/ 9235 h 9742"/>
                <a:gd name="connsiteX19" fmla="*/ 2051 w 10000"/>
                <a:gd name="connsiteY19" fmla="*/ 9685 h 9742"/>
                <a:gd name="connsiteX20" fmla="*/ 0 w 10000"/>
                <a:gd name="connsiteY20" fmla="*/ 9742 h 9742"/>
                <a:gd name="connsiteX21" fmla="*/ 0 w 10000"/>
                <a:gd name="connsiteY21" fmla="*/ 9742 h 9742"/>
                <a:gd name="connsiteX22" fmla="*/ 49 w 10000"/>
                <a:gd name="connsiteY22" fmla="*/ 9235 h 9742"/>
                <a:gd name="connsiteX23" fmla="*/ 400 w 10000"/>
                <a:gd name="connsiteY23" fmla="*/ 8894 h 9742"/>
                <a:gd name="connsiteX24" fmla="*/ 700 w 10000"/>
                <a:gd name="connsiteY24" fmla="*/ 8270 h 9742"/>
                <a:gd name="connsiteX25" fmla="*/ 649 w 10000"/>
                <a:gd name="connsiteY25" fmla="*/ 7874 h 9742"/>
                <a:gd name="connsiteX26" fmla="*/ 1000 w 10000"/>
                <a:gd name="connsiteY26" fmla="*/ 7022 h 9742"/>
                <a:gd name="connsiteX27" fmla="*/ 1499 w 10000"/>
                <a:gd name="connsiteY27" fmla="*/ 6285 h 9742"/>
                <a:gd name="connsiteX28" fmla="*/ 1851 w 10000"/>
                <a:gd name="connsiteY28" fmla="*/ 6117 h 9742"/>
                <a:gd name="connsiteX29" fmla="*/ 2099 w 10000"/>
                <a:gd name="connsiteY29" fmla="*/ 5437 h 9742"/>
                <a:gd name="connsiteX30" fmla="*/ 2099 w 10000"/>
                <a:gd name="connsiteY30" fmla="*/ 4814 h 9742"/>
                <a:gd name="connsiteX31" fmla="*/ 2448 w 10000"/>
                <a:gd name="connsiteY31" fmla="*/ 4079 h 9742"/>
                <a:gd name="connsiteX32" fmla="*/ 3050 w 10000"/>
                <a:gd name="connsiteY32" fmla="*/ 3626 h 9742"/>
                <a:gd name="connsiteX33" fmla="*/ 3650 w 10000"/>
                <a:gd name="connsiteY33" fmla="*/ 2436 h 9742"/>
                <a:gd name="connsiteX34" fmla="*/ 3699 w 10000"/>
                <a:gd name="connsiteY34" fmla="*/ 2436 h 9742"/>
                <a:gd name="connsiteX35" fmla="*/ 4150 w 10000"/>
                <a:gd name="connsiteY35" fmla="*/ 1984 h 9742"/>
                <a:gd name="connsiteX36" fmla="*/ 4949 w 10000"/>
                <a:gd name="connsiteY36" fmla="*/ 1868 h 9742"/>
                <a:gd name="connsiteX37" fmla="*/ 5698 w 10000"/>
                <a:gd name="connsiteY37" fmla="*/ 1074 h 9742"/>
                <a:gd name="connsiteX38" fmla="*/ 6148 w 10000"/>
                <a:gd name="connsiteY38" fmla="*/ 736 h 9742"/>
                <a:gd name="connsiteX0" fmla="*/ 6148 w 9098"/>
                <a:gd name="connsiteY0" fmla="*/ 582 h 9827"/>
                <a:gd name="connsiteX1" fmla="*/ 9098 w 9098"/>
                <a:gd name="connsiteY1" fmla="*/ 0 h 9827"/>
                <a:gd name="connsiteX2" fmla="*/ 7650 w 9098"/>
                <a:gd name="connsiteY2" fmla="*/ 874 h 9827"/>
                <a:gd name="connsiteX3" fmla="*/ 7650 w 9098"/>
                <a:gd name="connsiteY3" fmla="*/ 2328 h 9827"/>
                <a:gd name="connsiteX4" fmla="*/ 7498 w 9098"/>
                <a:gd name="connsiteY4" fmla="*/ 2328 h 9827"/>
                <a:gd name="connsiteX5" fmla="*/ 7498 w 9098"/>
                <a:gd name="connsiteY5" fmla="*/ 2328 h 9827"/>
                <a:gd name="connsiteX6" fmla="*/ 7498 w 9098"/>
                <a:gd name="connsiteY6" fmla="*/ 2968 h 9827"/>
                <a:gd name="connsiteX7" fmla="*/ 6949 w 9098"/>
                <a:gd name="connsiteY7" fmla="*/ 3021 h 9827"/>
                <a:gd name="connsiteX8" fmla="*/ 6647 w 9098"/>
                <a:gd name="connsiteY8" fmla="*/ 3256 h 9827"/>
                <a:gd name="connsiteX9" fmla="*/ 6249 w 9098"/>
                <a:gd name="connsiteY9" fmla="*/ 3256 h 9827"/>
                <a:gd name="connsiteX10" fmla="*/ 5948 w 9098"/>
                <a:gd name="connsiteY10" fmla="*/ 3140 h 9827"/>
                <a:gd name="connsiteX11" fmla="*/ 5198 w 9098"/>
                <a:gd name="connsiteY11" fmla="*/ 3256 h 9827"/>
                <a:gd name="connsiteX12" fmla="*/ 4900 w 9098"/>
                <a:gd name="connsiteY12" fmla="*/ 4184 h 9827"/>
                <a:gd name="connsiteX13" fmla="*/ 4599 w 9098"/>
                <a:gd name="connsiteY13" fmla="*/ 4301 h 9827"/>
                <a:gd name="connsiteX14" fmla="*/ 4150 w 9098"/>
                <a:gd name="connsiteY14" fmla="*/ 5817 h 9827"/>
                <a:gd name="connsiteX15" fmla="*/ 2899 w 9098"/>
                <a:gd name="connsiteY15" fmla="*/ 7096 h 9827"/>
                <a:gd name="connsiteX16" fmla="*/ 2549 w 9098"/>
                <a:gd name="connsiteY16" fmla="*/ 8780 h 9827"/>
                <a:gd name="connsiteX17" fmla="*/ 2148 w 9098"/>
                <a:gd name="connsiteY17" fmla="*/ 9307 h 9827"/>
                <a:gd name="connsiteX18" fmla="*/ 2051 w 9098"/>
                <a:gd name="connsiteY18" fmla="*/ 9768 h 9827"/>
                <a:gd name="connsiteX19" fmla="*/ 0 w 9098"/>
                <a:gd name="connsiteY19" fmla="*/ 9827 h 9827"/>
                <a:gd name="connsiteX20" fmla="*/ 0 w 9098"/>
                <a:gd name="connsiteY20" fmla="*/ 9827 h 9827"/>
                <a:gd name="connsiteX21" fmla="*/ 49 w 9098"/>
                <a:gd name="connsiteY21" fmla="*/ 9307 h 9827"/>
                <a:gd name="connsiteX22" fmla="*/ 400 w 9098"/>
                <a:gd name="connsiteY22" fmla="*/ 8957 h 9827"/>
                <a:gd name="connsiteX23" fmla="*/ 700 w 9098"/>
                <a:gd name="connsiteY23" fmla="*/ 8316 h 9827"/>
                <a:gd name="connsiteX24" fmla="*/ 649 w 9098"/>
                <a:gd name="connsiteY24" fmla="*/ 7910 h 9827"/>
                <a:gd name="connsiteX25" fmla="*/ 1000 w 9098"/>
                <a:gd name="connsiteY25" fmla="*/ 7035 h 9827"/>
                <a:gd name="connsiteX26" fmla="*/ 1499 w 9098"/>
                <a:gd name="connsiteY26" fmla="*/ 6278 h 9827"/>
                <a:gd name="connsiteX27" fmla="*/ 1851 w 9098"/>
                <a:gd name="connsiteY27" fmla="*/ 6106 h 9827"/>
                <a:gd name="connsiteX28" fmla="*/ 2099 w 9098"/>
                <a:gd name="connsiteY28" fmla="*/ 5408 h 9827"/>
                <a:gd name="connsiteX29" fmla="*/ 2099 w 9098"/>
                <a:gd name="connsiteY29" fmla="*/ 4768 h 9827"/>
                <a:gd name="connsiteX30" fmla="*/ 2448 w 9098"/>
                <a:gd name="connsiteY30" fmla="*/ 4014 h 9827"/>
                <a:gd name="connsiteX31" fmla="*/ 3050 w 9098"/>
                <a:gd name="connsiteY31" fmla="*/ 3549 h 9827"/>
                <a:gd name="connsiteX32" fmla="*/ 3650 w 9098"/>
                <a:gd name="connsiteY32" fmla="*/ 2328 h 9827"/>
                <a:gd name="connsiteX33" fmla="*/ 3699 w 9098"/>
                <a:gd name="connsiteY33" fmla="*/ 2328 h 9827"/>
                <a:gd name="connsiteX34" fmla="*/ 4150 w 9098"/>
                <a:gd name="connsiteY34" fmla="*/ 1864 h 9827"/>
                <a:gd name="connsiteX35" fmla="*/ 4949 w 9098"/>
                <a:gd name="connsiteY35" fmla="*/ 1744 h 9827"/>
                <a:gd name="connsiteX36" fmla="*/ 5698 w 9098"/>
                <a:gd name="connsiteY36" fmla="*/ 929 h 9827"/>
                <a:gd name="connsiteX37" fmla="*/ 6148 w 9098"/>
                <a:gd name="connsiteY37" fmla="*/ 582 h 9827"/>
                <a:gd name="connsiteX0" fmla="*/ 6758 w 8408"/>
                <a:gd name="connsiteY0" fmla="*/ 0 h 9408"/>
                <a:gd name="connsiteX1" fmla="*/ 8408 w 8408"/>
                <a:gd name="connsiteY1" fmla="*/ 297 h 9408"/>
                <a:gd name="connsiteX2" fmla="*/ 8408 w 8408"/>
                <a:gd name="connsiteY2" fmla="*/ 1777 h 9408"/>
                <a:gd name="connsiteX3" fmla="*/ 8241 w 8408"/>
                <a:gd name="connsiteY3" fmla="*/ 1777 h 9408"/>
                <a:gd name="connsiteX4" fmla="*/ 8241 w 8408"/>
                <a:gd name="connsiteY4" fmla="*/ 1777 h 9408"/>
                <a:gd name="connsiteX5" fmla="*/ 8241 w 8408"/>
                <a:gd name="connsiteY5" fmla="*/ 2428 h 9408"/>
                <a:gd name="connsiteX6" fmla="*/ 7638 w 8408"/>
                <a:gd name="connsiteY6" fmla="*/ 2482 h 9408"/>
                <a:gd name="connsiteX7" fmla="*/ 7306 w 8408"/>
                <a:gd name="connsiteY7" fmla="*/ 2721 h 9408"/>
                <a:gd name="connsiteX8" fmla="*/ 6869 w 8408"/>
                <a:gd name="connsiteY8" fmla="*/ 2721 h 9408"/>
                <a:gd name="connsiteX9" fmla="*/ 6538 w 8408"/>
                <a:gd name="connsiteY9" fmla="*/ 2603 h 9408"/>
                <a:gd name="connsiteX10" fmla="*/ 5713 w 8408"/>
                <a:gd name="connsiteY10" fmla="*/ 2721 h 9408"/>
                <a:gd name="connsiteX11" fmla="*/ 5386 w 8408"/>
                <a:gd name="connsiteY11" fmla="*/ 3666 h 9408"/>
                <a:gd name="connsiteX12" fmla="*/ 5055 w 8408"/>
                <a:gd name="connsiteY12" fmla="*/ 3785 h 9408"/>
                <a:gd name="connsiteX13" fmla="*/ 4561 w 8408"/>
                <a:gd name="connsiteY13" fmla="*/ 5327 h 9408"/>
                <a:gd name="connsiteX14" fmla="*/ 3186 w 8408"/>
                <a:gd name="connsiteY14" fmla="*/ 6629 h 9408"/>
                <a:gd name="connsiteX15" fmla="*/ 2802 w 8408"/>
                <a:gd name="connsiteY15" fmla="*/ 8343 h 9408"/>
                <a:gd name="connsiteX16" fmla="*/ 2361 w 8408"/>
                <a:gd name="connsiteY16" fmla="*/ 8879 h 9408"/>
                <a:gd name="connsiteX17" fmla="*/ 2254 w 8408"/>
                <a:gd name="connsiteY17" fmla="*/ 9348 h 9408"/>
                <a:gd name="connsiteX18" fmla="*/ 0 w 8408"/>
                <a:gd name="connsiteY18" fmla="*/ 9408 h 9408"/>
                <a:gd name="connsiteX19" fmla="*/ 0 w 8408"/>
                <a:gd name="connsiteY19" fmla="*/ 9408 h 9408"/>
                <a:gd name="connsiteX20" fmla="*/ 54 w 8408"/>
                <a:gd name="connsiteY20" fmla="*/ 8879 h 9408"/>
                <a:gd name="connsiteX21" fmla="*/ 440 w 8408"/>
                <a:gd name="connsiteY21" fmla="*/ 8523 h 9408"/>
                <a:gd name="connsiteX22" fmla="*/ 769 w 8408"/>
                <a:gd name="connsiteY22" fmla="*/ 7870 h 9408"/>
                <a:gd name="connsiteX23" fmla="*/ 713 w 8408"/>
                <a:gd name="connsiteY23" fmla="*/ 7457 h 9408"/>
                <a:gd name="connsiteX24" fmla="*/ 1099 w 8408"/>
                <a:gd name="connsiteY24" fmla="*/ 6567 h 9408"/>
                <a:gd name="connsiteX25" fmla="*/ 1648 w 8408"/>
                <a:gd name="connsiteY25" fmla="*/ 5797 h 9408"/>
                <a:gd name="connsiteX26" fmla="*/ 2035 w 8408"/>
                <a:gd name="connsiteY26" fmla="*/ 5621 h 9408"/>
                <a:gd name="connsiteX27" fmla="*/ 2307 w 8408"/>
                <a:gd name="connsiteY27" fmla="*/ 4911 h 9408"/>
                <a:gd name="connsiteX28" fmla="*/ 2307 w 8408"/>
                <a:gd name="connsiteY28" fmla="*/ 4260 h 9408"/>
                <a:gd name="connsiteX29" fmla="*/ 2691 w 8408"/>
                <a:gd name="connsiteY29" fmla="*/ 3493 h 9408"/>
                <a:gd name="connsiteX30" fmla="*/ 3352 w 8408"/>
                <a:gd name="connsiteY30" fmla="*/ 3019 h 9408"/>
                <a:gd name="connsiteX31" fmla="*/ 4012 w 8408"/>
                <a:gd name="connsiteY31" fmla="*/ 1777 h 9408"/>
                <a:gd name="connsiteX32" fmla="*/ 4066 w 8408"/>
                <a:gd name="connsiteY32" fmla="*/ 1777 h 9408"/>
                <a:gd name="connsiteX33" fmla="*/ 4561 w 8408"/>
                <a:gd name="connsiteY33" fmla="*/ 1305 h 9408"/>
                <a:gd name="connsiteX34" fmla="*/ 5440 w 8408"/>
                <a:gd name="connsiteY34" fmla="*/ 1183 h 9408"/>
                <a:gd name="connsiteX35" fmla="*/ 6263 w 8408"/>
                <a:gd name="connsiteY35" fmla="*/ 353 h 9408"/>
                <a:gd name="connsiteX36" fmla="*/ 6758 w 8408"/>
                <a:gd name="connsiteY36" fmla="*/ 0 h 9408"/>
                <a:gd name="connsiteX0" fmla="*/ 7449 w 10000"/>
                <a:gd name="connsiteY0" fmla="*/ 59 h 9684"/>
                <a:gd name="connsiteX1" fmla="*/ 10000 w 10000"/>
                <a:gd name="connsiteY1" fmla="*/ 0 h 9684"/>
                <a:gd name="connsiteX2" fmla="*/ 10000 w 10000"/>
                <a:gd name="connsiteY2" fmla="*/ 1573 h 9684"/>
                <a:gd name="connsiteX3" fmla="*/ 9801 w 10000"/>
                <a:gd name="connsiteY3" fmla="*/ 1573 h 9684"/>
                <a:gd name="connsiteX4" fmla="*/ 9801 w 10000"/>
                <a:gd name="connsiteY4" fmla="*/ 1573 h 9684"/>
                <a:gd name="connsiteX5" fmla="*/ 9801 w 10000"/>
                <a:gd name="connsiteY5" fmla="*/ 2265 h 9684"/>
                <a:gd name="connsiteX6" fmla="*/ 9084 w 10000"/>
                <a:gd name="connsiteY6" fmla="*/ 2322 h 9684"/>
                <a:gd name="connsiteX7" fmla="*/ 8689 w 10000"/>
                <a:gd name="connsiteY7" fmla="*/ 2576 h 9684"/>
                <a:gd name="connsiteX8" fmla="*/ 8170 w 10000"/>
                <a:gd name="connsiteY8" fmla="*/ 2576 h 9684"/>
                <a:gd name="connsiteX9" fmla="*/ 7776 w 10000"/>
                <a:gd name="connsiteY9" fmla="*/ 2451 h 9684"/>
                <a:gd name="connsiteX10" fmla="*/ 6795 w 10000"/>
                <a:gd name="connsiteY10" fmla="*/ 2576 h 9684"/>
                <a:gd name="connsiteX11" fmla="*/ 6406 w 10000"/>
                <a:gd name="connsiteY11" fmla="*/ 3581 h 9684"/>
                <a:gd name="connsiteX12" fmla="*/ 6012 w 10000"/>
                <a:gd name="connsiteY12" fmla="*/ 3707 h 9684"/>
                <a:gd name="connsiteX13" fmla="*/ 5425 w 10000"/>
                <a:gd name="connsiteY13" fmla="*/ 5346 h 9684"/>
                <a:gd name="connsiteX14" fmla="*/ 3789 w 10000"/>
                <a:gd name="connsiteY14" fmla="*/ 6730 h 9684"/>
                <a:gd name="connsiteX15" fmla="*/ 3333 w 10000"/>
                <a:gd name="connsiteY15" fmla="*/ 8552 h 9684"/>
                <a:gd name="connsiteX16" fmla="*/ 2808 w 10000"/>
                <a:gd name="connsiteY16" fmla="*/ 9122 h 9684"/>
                <a:gd name="connsiteX17" fmla="*/ 2681 w 10000"/>
                <a:gd name="connsiteY17" fmla="*/ 9620 h 9684"/>
                <a:gd name="connsiteX18" fmla="*/ 0 w 10000"/>
                <a:gd name="connsiteY18" fmla="*/ 9684 h 9684"/>
                <a:gd name="connsiteX19" fmla="*/ 0 w 10000"/>
                <a:gd name="connsiteY19" fmla="*/ 9684 h 9684"/>
                <a:gd name="connsiteX20" fmla="*/ 64 w 10000"/>
                <a:gd name="connsiteY20" fmla="*/ 9122 h 9684"/>
                <a:gd name="connsiteX21" fmla="*/ 523 w 10000"/>
                <a:gd name="connsiteY21" fmla="*/ 8743 h 9684"/>
                <a:gd name="connsiteX22" fmla="*/ 915 w 10000"/>
                <a:gd name="connsiteY22" fmla="*/ 8049 h 9684"/>
                <a:gd name="connsiteX23" fmla="*/ 848 w 10000"/>
                <a:gd name="connsiteY23" fmla="*/ 7610 h 9684"/>
                <a:gd name="connsiteX24" fmla="*/ 1307 w 10000"/>
                <a:gd name="connsiteY24" fmla="*/ 6664 h 9684"/>
                <a:gd name="connsiteX25" fmla="*/ 1960 w 10000"/>
                <a:gd name="connsiteY25" fmla="*/ 5846 h 9684"/>
                <a:gd name="connsiteX26" fmla="*/ 2420 w 10000"/>
                <a:gd name="connsiteY26" fmla="*/ 5659 h 9684"/>
                <a:gd name="connsiteX27" fmla="*/ 2744 w 10000"/>
                <a:gd name="connsiteY27" fmla="*/ 4904 h 9684"/>
                <a:gd name="connsiteX28" fmla="*/ 2744 w 10000"/>
                <a:gd name="connsiteY28" fmla="*/ 4212 h 9684"/>
                <a:gd name="connsiteX29" fmla="*/ 3201 w 10000"/>
                <a:gd name="connsiteY29" fmla="*/ 3397 h 9684"/>
                <a:gd name="connsiteX30" fmla="*/ 3987 w 10000"/>
                <a:gd name="connsiteY30" fmla="*/ 2893 h 9684"/>
                <a:gd name="connsiteX31" fmla="*/ 4772 w 10000"/>
                <a:gd name="connsiteY31" fmla="*/ 1573 h 9684"/>
                <a:gd name="connsiteX32" fmla="*/ 4836 w 10000"/>
                <a:gd name="connsiteY32" fmla="*/ 1573 h 9684"/>
                <a:gd name="connsiteX33" fmla="*/ 5425 w 10000"/>
                <a:gd name="connsiteY33" fmla="*/ 1071 h 9684"/>
                <a:gd name="connsiteX34" fmla="*/ 6470 w 10000"/>
                <a:gd name="connsiteY34" fmla="*/ 941 h 9684"/>
                <a:gd name="connsiteX35" fmla="*/ 7449 w 10000"/>
                <a:gd name="connsiteY35" fmla="*/ 59 h 9684"/>
                <a:gd name="connsiteX0" fmla="*/ 7449 w 10000"/>
                <a:gd name="connsiteY0" fmla="*/ 0 h 9939"/>
                <a:gd name="connsiteX1" fmla="*/ 10000 w 10000"/>
                <a:gd name="connsiteY1" fmla="*/ 1563 h 9939"/>
                <a:gd name="connsiteX2" fmla="*/ 9801 w 10000"/>
                <a:gd name="connsiteY2" fmla="*/ 1563 h 9939"/>
                <a:gd name="connsiteX3" fmla="*/ 9801 w 10000"/>
                <a:gd name="connsiteY3" fmla="*/ 1563 h 9939"/>
                <a:gd name="connsiteX4" fmla="*/ 9801 w 10000"/>
                <a:gd name="connsiteY4" fmla="*/ 2278 h 9939"/>
                <a:gd name="connsiteX5" fmla="*/ 9084 w 10000"/>
                <a:gd name="connsiteY5" fmla="*/ 2337 h 9939"/>
                <a:gd name="connsiteX6" fmla="*/ 8689 w 10000"/>
                <a:gd name="connsiteY6" fmla="*/ 2599 h 9939"/>
                <a:gd name="connsiteX7" fmla="*/ 8170 w 10000"/>
                <a:gd name="connsiteY7" fmla="*/ 2599 h 9939"/>
                <a:gd name="connsiteX8" fmla="*/ 7776 w 10000"/>
                <a:gd name="connsiteY8" fmla="*/ 2470 h 9939"/>
                <a:gd name="connsiteX9" fmla="*/ 6795 w 10000"/>
                <a:gd name="connsiteY9" fmla="*/ 2599 h 9939"/>
                <a:gd name="connsiteX10" fmla="*/ 6406 w 10000"/>
                <a:gd name="connsiteY10" fmla="*/ 3637 h 9939"/>
                <a:gd name="connsiteX11" fmla="*/ 6012 w 10000"/>
                <a:gd name="connsiteY11" fmla="*/ 3767 h 9939"/>
                <a:gd name="connsiteX12" fmla="*/ 5425 w 10000"/>
                <a:gd name="connsiteY12" fmla="*/ 5459 h 9939"/>
                <a:gd name="connsiteX13" fmla="*/ 3789 w 10000"/>
                <a:gd name="connsiteY13" fmla="*/ 6889 h 9939"/>
                <a:gd name="connsiteX14" fmla="*/ 3333 w 10000"/>
                <a:gd name="connsiteY14" fmla="*/ 8770 h 9939"/>
                <a:gd name="connsiteX15" fmla="*/ 2808 w 10000"/>
                <a:gd name="connsiteY15" fmla="*/ 9359 h 9939"/>
                <a:gd name="connsiteX16" fmla="*/ 2681 w 10000"/>
                <a:gd name="connsiteY16" fmla="*/ 9873 h 9939"/>
                <a:gd name="connsiteX17" fmla="*/ 0 w 10000"/>
                <a:gd name="connsiteY17" fmla="*/ 9939 h 9939"/>
                <a:gd name="connsiteX18" fmla="*/ 0 w 10000"/>
                <a:gd name="connsiteY18" fmla="*/ 9939 h 9939"/>
                <a:gd name="connsiteX19" fmla="*/ 64 w 10000"/>
                <a:gd name="connsiteY19" fmla="*/ 9359 h 9939"/>
                <a:gd name="connsiteX20" fmla="*/ 523 w 10000"/>
                <a:gd name="connsiteY20" fmla="*/ 8967 h 9939"/>
                <a:gd name="connsiteX21" fmla="*/ 915 w 10000"/>
                <a:gd name="connsiteY21" fmla="*/ 8251 h 9939"/>
                <a:gd name="connsiteX22" fmla="*/ 848 w 10000"/>
                <a:gd name="connsiteY22" fmla="*/ 7797 h 9939"/>
                <a:gd name="connsiteX23" fmla="*/ 1307 w 10000"/>
                <a:gd name="connsiteY23" fmla="*/ 6820 h 9939"/>
                <a:gd name="connsiteX24" fmla="*/ 1960 w 10000"/>
                <a:gd name="connsiteY24" fmla="*/ 5976 h 9939"/>
                <a:gd name="connsiteX25" fmla="*/ 2420 w 10000"/>
                <a:gd name="connsiteY25" fmla="*/ 5783 h 9939"/>
                <a:gd name="connsiteX26" fmla="*/ 2744 w 10000"/>
                <a:gd name="connsiteY26" fmla="*/ 5003 h 9939"/>
                <a:gd name="connsiteX27" fmla="*/ 2744 w 10000"/>
                <a:gd name="connsiteY27" fmla="*/ 4288 h 9939"/>
                <a:gd name="connsiteX28" fmla="*/ 3201 w 10000"/>
                <a:gd name="connsiteY28" fmla="*/ 3447 h 9939"/>
                <a:gd name="connsiteX29" fmla="*/ 3987 w 10000"/>
                <a:gd name="connsiteY29" fmla="*/ 2926 h 9939"/>
                <a:gd name="connsiteX30" fmla="*/ 4772 w 10000"/>
                <a:gd name="connsiteY30" fmla="*/ 1563 h 9939"/>
                <a:gd name="connsiteX31" fmla="*/ 4836 w 10000"/>
                <a:gd name="connsiteY31" fmla="*/ 1563 h 9939"/>
                <a:gd name="connsiteX32" fmla="*/ 5425 w 10000"/>
                <a:gd name="connsiteY32" fmla="*/ 1045 h 9939"/>
                <a:gd name="connsiteX33" fmla="*/ 6470 w 10000"/>
                <a:gd name="connsiteY33" fmla="*/ 911 h 9939"/>
                <a:gd name="connsiteX34" fmla="*/ 7449 w 10000"/>
                <a:gd name="connsiteY34" fmla="*/ 0 h 9939"/>
                <a:gd name="connsiteX0" fmla="*/ 6470 w 10000"/>
                <a:gd name="connsiteY0" fmla="*/ 0 h 9083"/>
                <a:gd name="connsiteX1" fmla="*/ 10000 w 10000"/>
                <a:gd name="connsiteY1" fmla="*/ 656 h 9083"/>
                <a:gd name="connsiteX2" fmla="*/ 9801 w 10000"/>
                <a:gd name="connsiteY2" fmla="*/ 656 h 9083"/>
                <a:gd name="connsiteX3" fmla="*/ 9801 w 10000"/>
                <a:gd name="connsiteY3" fmla="*/ 656 h 9083"/>
                <a:gd name="connsiteX4" fmla="*/ 9801 w 10000"/>
                <a:gd name="connsiteY4" fmla="*/ 1375 h 9083"/>
                <a:gd name="connsiteX5" fmla="*/ 9084 w 10000"/>
                <a:gd name="connsiteY5" fmla="*/ 1434 h 9083"/>
                <a:gd name="connsiteX6" fmla="*/ 8689 w 10000"/>
                <a:gd name="connsiteY6" fmla="*/ 1698 h 9083"/>
                <a:gd name="connsiteX7" fmla="*/ 8170 w 10000"/>
                <a:gd name="connsiteY7" fmla="*/ 1698 h 9083"/>
                <a:gd name="connsiteX8" fmla="*/ 7776 w 10000"/>
                <a:gd name="connsiteY8" fmla="*/ 1568 h 9083"/>
                <a:gd name="connsiteX9" fmla="*/ 6795 w 10000"/>
                <a:gd name="connsiteY9" fmla="*/ 1698 h 9083"/>
                <a:gd name="connsiteX10" fmla="*/ 6406 w 10000"/>
                <a:gd name="connsiteY10" fmla="*/ 2742 h 9083"/>
                <a:gd name="connsiteX11" fmla="*/ 6012 w 10000"/>
                <a:gd name="connsiteY11" fmla="*/ 2873 h 9083"/>
                <a:gd name="connsiteX12" fmla="*/ 5425 w 10000"/>
                <a:gd name="connsiteY12" fmla="*/ 4576 h 9083"/>
                <a:gd name="connsiteX13" fmla="*/ 3789 w 10000"/>
                <a:gd name="connsiteY13" fmla="*/ 6014 h 9083"/>
                <a:gd name="connsiteX14" fmla="*/ 3333 w 10000"/>
                <a:gd name="connsiteY14" fmla="*/ 7907 h 9083"/>
                <a:gd name="connsiteX15" fmla="*/ 2808 w 10000"/>
                <a:gd name="connsiteY15" fmla="*/ 8499 h 9083"/>
                <a:gd name="connsiteX16" fmla="*/ 2681 w 10000"/>
                <a:gd name="connsiteY16" fmla="*/ 9017 h 9083"/>
                <a:gd name="connsiteX17" fmla="*/ 0 w 10000"/>
                <a:gd name="connsiteY17" fmla="*/ 9083 h 9083"/>
                <a:gd name="connsiteX18" fmla="*/ 0 w 10000"/>
                <a:gd name="connsiteY18" fmla="*/ 9083 h 9083"/>
                <a:gd name="connsiteX19" fmla="*/ 64 w 10000"/>
                <a:gd name="connsiteY19" fmla="*/ 8499 h 9083"/>
                <a:gd name="connsiteX20" fmla="*/ 523 w 10000"/>
                <a:gd name="connsiteY20" fmla="*/ 8105 h 9083"/>
                <a:gd name="connsiteX21" fmla="*/ 915 w 10000"/>
                <a:gd name="connsiteY21" fmla="*/ 7385 h 9083"/>
                <a:gd name="connsiteX22" fmla="*/ 848 w 10000"/>
                <a:gd name="connsiteY22" fmla="*/ 6928 h 9083"/>
                <a:gd name="connsiteX23" fmla="*/ 1307 w 10000"/>
                <a:gd name="connsiteY23" fmla="*/ 5945 h 9083"/>
                <a:gd name="connsiteX24" fmla="*/ 1960 w 10000"/>
                <a:gd name="connsiteY24" fmla="*/ 5096 h 9083"/>
                <a:gd name="connsiteX25" fmla="*/ 2420 w 10000"/>
                <a:gd name="connsiteY25" fmla="*/ 4901 h 9083"/>
                <a:gd name="connsiteX26" fmla="*/ 2744 w 10000"/>
                <a:gd name="connsiteY26" fmla="*/ 4117 h 9083"/>
                <a:gd name="connsiteX27" fmla="*/ 2744 w 10000"/>
                <a:gd name="connsiteY27" fmla="*/ 3397 h 9083"/>
                <a:gd name="connsiteX28" fmla="*/ 3201 w 10000"/>
                <a:gd name="connsiteY28" fmla="*/ 2551 h 9083"/>
                <a:gd name="connsiteX29" fmla="*/ 3987 w 10000"/>
                <a:gd name="connsiteY29" fmla="*/ 2027 h 9083"/>
                <a:gd name="connsiteX30" fmla="*/ 4772 w 10000"/>
                <a:gd name="connsiteY30" fmla="*/ 656 h 9083"/>
                <a:gd name="connsiteX31" fmla="*/ 4836 w 10000"/>
                <a:gd name="connsiteY31" fmla="*/ 656 h 9083"/>
                <a:gd name="connsiteX32" fmla="*/ 5425 w 10000"/>
                <a:gd name="connsiteY32" fmla="*/ 134 h 9083"/>
                <a:gd name="connsiteX33" fmla="*/ 6470 w 10000"/>
                <a:gd name="connsiteY33" fmla="*/ 0 h 9083"/>
                <a:gd name="connsiteX0" fmla="*/ 5425 w 10000"/>
                <a:gd name="connsiteY0" fmla="*/ 0 h 9852"/>
                <a:gd name="connsiteX1" fmla="*/ 10000 w 10000"/>
                <a:gd name="connsiteY1" fmla="*/ 574 h 9852"/>
                <a:gd name="connsiteX2" fmla="*/ 9801 w 10000"/>
                <a:gd name="connsiteY2" fmla="*/ 574 h 9852"/>
                <a:gd name="connsiteX3" fmla="*/ 9801 w 10000"/>
                <a:gd name="connsiteY3" fmla="*/ 574 h 9852"/>
                <a:gd name="connsiteX4" fmla="*/ 9801 w 10000"/>
                <a:gd name="connsiteY4" fmla="*/ 1366 h 9852"/>
                <a:gd name="connsiteX5" fmla="*/ 9084 w 10000"/>
                <a:gd name="connsiteY5" fmla="*/ 1431 h 9852"/>
                <a:gd name="connsiteX6" fmla="*/ 8689 w 10000"/>
                <a:gd name="connsiteY6" fmla="*/ 1721 h 9852"/>
                <a:gd name="connsiteX7" fmla="*/ 8170 w 10000"/>
                <a:gd name="connsiteY7" fmla="*/ 1721 h 9852"/>
                <a:gd name="connsiteX8" fmla="*/ 7776 w 10000"/>
                <a:gd name="connsiteY8" fmla="*/ 1578 h 9852"/>
                <a:gd name="connsiteX9" fmla="*/ 6795 w 10000"/>
                <a:gd name="connsiteY9" fmla="*/ 1721 h 9852"/>
                <a:gd name="connsiteX10" fmla="*/ 6406 w 10000"/>
                <a:gd name="connsiteY10" fmla="*/ 2871 h 9852"/>
                <a:gd name="connsiteX11" fmla="*/ 6012 w 10000"/>
                <a:gd name="connsiteY11" fmla="*/ 3015 h 9852"/>
                <a:gd name="connsiteX12" fmla="*/ 5425 w 10000"/>
                <a:gd name="connsiteY12" fmla="*/ 4890 h 9852"/>
                <a:gd name="connsiteX13" fmla="*/ 3789 w 10000"/>
                <a:gd name="connsiteY13" fmla="*/ 6473 h 9852"/>
                <a:gd name="connsiteX14" fmla="*/ 3333 w 10000"/>
                <a:gd name="connsiteY14" fmla="*/ 8557 h 9852"/>
                <a:gd name="connsiteX15" fmla="*/ 2808 w 10000"/>
                <a:gd name="connsiteY15" fmla="*/ 9209 h 9852"/>
                <a:gd name="connsiteX16" fmla="*/ 2681 w 10000"/>
                <a:gd name="connsiteY16" fmla="*/ 9779 h 9852"/>
                <a:gd name="connsiteX17" fmla="*/ 0 w 10000"/>
                <a:gd name="connsiteY17" fmla="*/ 9852 h 9852"/>
                <a:gd name="connsiteX18" fmla="*/ 0 w 10000"/>
                <a:gd name="connsiteY18" fmla="*/ 9852 h 9852"/>
                <a:gd name="connsiteX19" fmla="*/ 64 w 10000"/>
                <a:gd name="connsiteY19" fmla="*/ 9209 h 9852"/>
                <a:gd name="connsiteX20" fmla="*/ 523 w 10000"/>
                <a:gd name="connsiteY20" fmla="*/ 8775 h 9852"/>
                <a:gd name="connsiteX21" fmla="*/ 915 w 10000"/>
                <a:gd name="connsiteY21" fmla="*/ 7983 h 9852"/>
                <a:gd name="connsiteX22" fmla="*/ 848 w 10000"/>
                <a:gd name="connsiteY22" fmla="*/ 7479 h 9852"/>
                <a:gd name="connsiteX23" fmla="*/ 1307 w 10000"/>
                <a:gd name="connsiteY23" fmla="*/ 6397 h 9852"/>
                <a:gd name="connsiteX24" fmla="*/ 1960 w 10000"/>
                <a:gd name="connsiteY24" fmla="*/ 5462 h 9852"/>
                <a:gd name="connsiteX25" fmla="*/ 2420 w 10000"/>
                <a:gd name="connsiteY25" fmla="*/ 5248 h 9852"/>
                <a:gd name="connsiteX26" fmla="*/ 2744 w 10000"/>
                <a:gd name="connsiteY26" fmla="*/ 4385 h 9852"/>
                <a:gd name="connsiteX27" fmla="*/ 2744 w 10000"/>
                <a:gd name="connsiteY27" fmla="*/ 3592 h 9852"/>
                <a:gd name="connsiteX28" fmla="*/ 3201 w 10000"/>
                <a:gd name="connsiteY28" fmla="*/ 2661 h 9852"/>
                <a:gd name="connsiteX29" fmla="*/ 3987 w 10000"/>
                <a:gd name="connsiteY29" fmla="*/ 2084 h 9852"/>
                <a:gd name="connsiteX30" fmla="*/ 4772 w 10000"/>
                <a:gd name="connsiteY30" fmla="*/ 574 h 9852"/>
                <a:gd name="connsiteX31" fmla="*/ 4836 w 10000"/>
                <a:gd name="connsiteY31" fmla="*/ 574 h 9852"/>
                <a:gd name="connsiteX32" fmla="*/ 5425 w 10000"/>
                <a:gd name="connsiteY32" fmla="*/ 0 h 9852"/>
                <a:gd name="connsiteX0" fmla="*/ 4836 w 10000"/>
                <a:gd name="connsiteY0" fmla="*/ 0 h 9417"/>
                <a:gd name="connsiteX1" fmla="*/ 10000 w 10000"/>
                <a:gd name="connsiteY1" fmla="*/ 0 h 9417"/>
                <a:gd name="connsiteX2" fmla="*/ 9801 w 10000"/>
                <a:gd name="connsiteY2" fmla="*/ 0 h 9417"/>
                <a:gd name="connsiteX3" fmla="*/ 9801 w 10000"/>
                <a:gd name="connsiteY3" fmla="*/ 0 h 9417"/>
                <a:gd name="connsiteX4" fmla="*/ 9801 w 10000"/>
                <a:gd name="connsiteY4" fmla="*/ 804 h 9417"/>
                <a:gd name="connsiteX5" fmla="*/ 9084 w 10000"/>
                <a:gd name="connsiteY5" fmla="*/ 869 h 9417"/>
                <a:gd name="connsiteX6" fmla="*/ 8689 w 10000"/>
                <a:gd name="connsiteY6" fmla="*/ 1164 h 9417"/>
                <a:gd name="connsiteX7" fmla="*/ 8170 w 10000"/>
                <a:gd name="connsiteY7" fmla="*/ 1164 h 9417"/>
                <a:gd name="connsiteX8" fmla="*/ 7776 w 10000"/>
                <a:gd name="connsiteY8" fmla="*/ 1019 h 9417"/>
                <a:gd name="connsiteX9" fmla="*/ 6795 w 10000"/>
                <a:gd name="connsiteY9" fmla="*/ 1164 h 9417"/>
                <a:gd name="connsiteX10" fmla="*/ 6406 w 10000"/>
                <a:gd name="connsiteY10" fmla="*/ 2331 h 9417"/>
                <a:gd name="connsiteX11" fmla="*/ 6012 w 10000"/>
                <a:gd name="connsiteY11" fmla="*/ 2477 h 9417"/>
                <a:gd name="connsiteX12" fmla="*/ 5425 w 10000"/>
                <a:gd name="connsiteY12" fmla="*/ 4380 h 9417"/>
                <a:gd name="connsiteX13" fmla="*/ 3789 w 10000"/>
                <a:gd name="connsiteY13" fmla="*/ 5987 h 9417"/>
                <a:gd name="connsiteX14" fmla="*/ 3333 w 10000"/>
                <a:gd name="connsiteY14" fmla="*/ 8103 h 9417"/>
                <a:gd name="connsiteX15" fmla="*/ 2808 w 10000"/>
                <a:gd name="connsiteY15" fmla="*/ 8764 h 9417"/>
                <a:gd name="connsiteX16" fmla="*/ 2681 w 10000"/>
                <a:gd name="connsiteY16" fmla="*/ 9343 h 9417"/>
                <a:gd name="connsiteX17" fmla="*/ 0 w 10000"/>
                <a:gd name="connsiteY17" fmla="*/ 9417 h 9417"/>
                <a:gd name="connsiteX18" fmla="*/ 0 w 10000"/>
                <a:gd name="connsiteY18" fmla="*/ 9417 h 9417"/>
                <a:gd name="connsiteX19" fmla="*/ 64 w 10000"/>
                <a:gd name="connsiteY19" fmla="*/ 8764 h 9417"/>
                <a:gd name="connsiteX20" fmla="*/ 523 w 10000"/>
                <a:gd name="connsiteY20" fmla="*/ 8324 h 9417"/>
                <a:gd name="connsiteX21" fmla="*/ 915 w 10000"/>
                <a:gd name="connsiteY21" fmla="*/ 7520 h 9417"/>
                <a:gd name="connsiteX22" fmla="*/ 848 w 10000"/>
                <a:gd name="connsiteY22" fmla="*/ 7008 h 9417"/>
                <a:gd name="connsiteX23" fmla="*/ 1307 w 10000"/>
                <a:gd name="connsiteY23" fmla="*/ 5910 h 9417"/>
                <a:gd name="connsiteX24" fmla="*/ 1960 w 10000"/>
                <a:gd name="connsiteY24" fmla="*/ 4961 h 9417"/>
                <a:gd name="connsiteX25" fmla="*/ 2420 w 10000"/>
                <a:gd name="connsiteY25" fmla="*/ 4744 h 9417"/>
                <a:gd name="connsiteX26" fmla="*/ 2744 w 10000"/>
                <a:gd name="connsiteY26" fmla="*/ 3868 h 9417"/>
                <a:gd name="connsiteX27" fmla="*/ 2744 w 10000"/>
                <a:gd name="connsiteY27" fmla="*/ 3063 h 9417"/>
                <a:gd name="connsiteX28" fmla="*/ 3201 w 10000"/>
                <a:gd name="connsiteY28" fmla="*/ 2118 h 9417"/>
                <a:gd name="connsiteX29" fmla="*/ 3987 w 10000"/>
                <a:gd name="connsiteY29" fmla="*/ 1532 h 9417"/>
                <a:gd name="connsiteX30" fmla="*/ 4772 w 10000"/>
                <a:gd name="connsiteY30" fmla="*/ 0 h 9417"/>
                <a:gd name="connsiteX31" fmla="*/ 4836 w 10000"/>
                <a:gd name="connsiteY31" fmla="*/ 0 h 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00" h="9417">
                  <a:moveTo>
                    <a:pt x="4836" y="0"/>
                  </a:moveTo>
                  <a:lnTo>
                    <a:pt x="10000" y="0"/>
                  </a:lnTo>
                  <a:lnTo>
                    <a:pt x="9801" y="0"/>
                  </a:lnTo>
                  <a:lnTo>
                    <a:pt x="9801" y="0"/>
                  </a:lnTo>
                  <a:lnTo>
                    <a:pt x="9801" y="804"/>
                  </a:lnTo>
                  <a:lnTo>
                    <a:pt x="9084" y="869"/>
                  </a:lnTo>
                  <a:lnTo>
                    <a:pt x="8689" y="1164"/>
                  </a:lnTo>
                  <a:lnTo>
                    <a:pt x="8170" y="1164"/>
                  </a:lnTo>
                  <a:lnTo>
                    <a:pt x="7776" y="1019"/>
                  </a:lnTo>
                  <a:lnTo>
                    <a:pt x="6795" y="1164"/>
                  </a:lnTo>
                  <a:cubicBezTo>
                    <a:pt x="6667" y="1555"/>
                    <a:pt x="6538" y="1943"/>
                    <a:pt x="6406" y="2331"/>
                  </a:cubicBezTo>
                  <a:lnTo>
                    <a:pt x="6012" y="2477"/>
                  </a:lnTo>
                  <a:lnTo>
                    <a:pt x="5425" y="4380"/>
                  </a:lnTo>
                  <a:lnTo>
                    <a:pt x="3789" y="5987"/>
                  </a:lnTo>
                  <a:cubicBezTo>
                    <a:pt x="3641" y="6693"/>
                    <a:pt x="3485" y="7399"/>
                    <a:pt x="3333" y="8103"/>
                  </a:cubicBezTo>
                  <a:lnTo>
                    <a:pt x="2808" y="8764"/>
                  </a:lnTo>
                  <a:cubicBezTo>
                    <a:pt x="2765" y="8951"/>
                    <a:pt x="2725" y="9147"/>
                    <a:pt x="2681" y="9343"/>
                  </a:cubicBezTo>
                  <a:lnTo>
                    <a:pt x="0" y="9417"/>
                  </a:lnTo>
                  <a:lnTo>
                    <a:pt x="0" y="9417"/>
                  </a:lnTo>
                  <a:cubicBezTo>
                    <a:pt x="21" y="9202"/>
                    <a:pt x="43" y="8977"/>
                    <a:pt x="64" y="8764"/>
                  </a:cubicBezTo>
                  <a:lnTo>
                    <a:pt x="523" y="8324"/>
                  </a:lnTo>
                  <a:cubicBezTo>
                    <a:pt x="655" y="8058"/>
                    <a:pt x="784" y="7789"/>
                    <a:pt x="915" y="7520"/>
                  </a:cubicBezTo>
                  <a:cubicBezTo>
                    <a:pt x="894" y="7345"/>
                    <a:pt x="872" y="7184"/>
                    <a:pt x="848" y="7008"/>
                  </a:cubicBezTo>
                  <a:lnTo>
                    <a:pt x="1307" y="5910"/>
                  </a:lnTo>
                  <a:lnTo>
                    <a:pt x="1960" y="4961"/>
                  </a:lnTo>
                  <a:lnTo>
                    <a:pt x="2420" y="4744"/>
                  </a:lnTo>
                  <a:cubicBezTo>
                    <a:pt x="2527" y="4450"/>
                    <a:pt x="2637" y="4159"/>
                    <a:pt x="2744" y="3868"/>
                  </a:cubicBezTo>
                  <a:lnTo>
                    <a:pt x="2744" y="3063"/>
                  </a:lnTo>
                  <a:lnTo>
                    <a:pt x="3201" y="2118"/>
                  </a:lnTo>
                  <a:lnTo>
                    <a:pt x="3987" y="1532"/>
                  </a:lnTo>
                  <a:lnTo>
                    <a:pt x="4772" y="0"/>
                  </a:lnTo>
                  <a:lnTo>
                    <a:pt x="4836" y="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grpSp>
      <p:cxnSp>
        <p:nvCxnSpPr>
          <p:cNvPr id="145" name="Straight Arrow Connector 144">
            <a:extLst>
              <a:ext uri="{FF2B5EF4-FFF2-40B4-BE49-F238E27FC236}">
                <a16:creationId xmlns:a16="http://schemas.microsoft.com/office/drawing/2014/main" id="{B56722B5-9054-CA41-B54B-1C7B30261267}"/>
              </a:ext>
            </a:extLst>
          </p:cNvPr>
          <p:cNvCxnSpPr>
            <a:endCxn id="133" idx="3"/>
          </p:cNvCxnSpPr>
          <p:nvPr/>
        </p:nvCxnSpPr>
        <p:spPr>
          <a:xfrm flipH="1" flipV="1">
            <a:off x="4098871" y="2956817"/>
            <a:ext cx="924537" cy="507138"/>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F2B6C5-8053-164A-943B-6CDC140B86E9}"/>
              </a:ext>
            </a:extLst>
          </p:cNvPr>
          <p:cNvSpPr>
            <a:spLocks noGrp="1"/>
          </p:cNvSpPr>
          <p:nvPr>
            <p:ph type="title"/>
          </p:nvPr>
        </p:nvSpPr>
        <p:spPr>
          <a:xfrm>
            <a:off x="-1" y="171620"/>
            <a:ext cx="3853097" cy="644004"/>
          </a:xfrm>
        </p:spPr>
        <p:txBody>
          <a:bodyPr/>
          <a:lstStyle/>
          <a:p>
            <a:r>
              <a:rPr lang="en-GB" dirty="0"/>
              <a:t> Digital TIR projects </a:t>
            </a:r>
          </a:p>
        </p:txBody>
      </p:sp>
      <p:sp>
        <p:nvSpPr>
          <p:cNvPr id="3" name="Text Placeholder 2">
            <a:extLst>
              <a:ext uri="{FF2B5EF4-FFF2-40B4-BE49-F238E27FC236}">
                <a16:creationId xmlns:a16="http://schemas.microsoft.com/office/drawing/2014/main" id="{07C0AFB7-F436-274F-B50B-93E04F108E3D}"/>
              </a:ext>
            </a:extLst>
          </p:cNvPr>
          <p:cNvSpPr>
            <a:spLocks noGrp="1"/>
          </p:cNvSpPr>
          <p:nvPr>
            <p:ph type="body" sz="quarter" idx="14"/>
          </p:nvPr>
        </p:nvSpPr>
        <p:spPr>
          <a:xfrm>
            <a:off x="-1" y="788199"/>
            <a:ext cx="2270865" cy="571301"/>
          </a:xfrm>
        </p:spPr>
        <p:txBody>
          <a:bodyPr/>
          <a:lstStyle/>
          <a:p>
            <a:r>
              <a:rPr lang="en-GB" dirty="0"/>
              <a:t>expansion </a:t>
            </a:r>
          </a:p>
        </p:txBody>
      </p:sp>
      <p:grpSp>
        <p:nvGrpSpPr>
          <p:cNvPr id="169" name="Group 168"/>
          <p:cNvGrpSpPr/>
          <p:nvPr/>
        </p:nvGrpSpPr>
        <p:grpSpPr>
          <a:xfrm>
            <a:off x="4162254" y="1657718"/>
            <a:ext cx="4646573" cy="2880566"/>
            <a:chOff x="5549671" y="2222007"/>
            <a:chExt cx="6195431" cy="3840754"/>
          </a:xfrm>
          <a:solidFill>
            <a:srgbClr val="0052A4"/>
          </a:solidFill>
        </p:grpSpPr>
        <p:sp>
          <p:nvSpPr>
            <p:cNvPr id="170" name="Freeform 169">
              <a:extLst>
                <a:ext uri="{FF2B5EF4-FFF2-40B4-BE49-F238E27FC236}">
                  <a16:creationId xmlns:a16="http://schemas.microsoft.com/office/drawing/2014/main" id="{57750375-783B-C645-BB0E-6553260437B6}"/>
                </a:ext>
              </a:extLst>
            </p:cNvPr>
            <p:cNvSpPr>
              <a:spLocks/>
            </p:cNvSpPr>
            <p:nvPr/>
          </p:nvSpPr>
          <p:spPr bwMode="auto">
            <a:xfrm>
              <a:off x="7115175" y="3951351"/>
              <a:ext cx="957514" cy="950135"/>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171" name="Freeform 16">
              <a:extLst>
                <a:ext uri="{FF2B5EF4-FFF2-40B4-BE49-F238E27FC236}">
                  <a16:creationId xmlns:a16="http://schemas.microsoft.com/office/drawing/2014/main" id="{1BFD8FF1-3133-AE47-8EB4-92EE075DCBF9}"/>
                </a:ext>
              </a:extLst>
            </p:cNvPr>
            <p:cNvSpPr>
              <a:spLocks/>
            </p:cNvSpPr>
            <p:nvPr/>
          </p:nvSpPr>
          <p:spPr bwMode="auto">
            <a:xfrm>
              <a:off x="5922938" y="3599450"/>
              <a:ext cx="385440" cy="372010"/>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2" name="Freeform 39">
              <a:extLst>
                <a:ext uri="{FF2B5EF4-FFF2-40B4-BE49-F238E27FC236}">
                  <a16:creationId xmlns:a16="http://schemas.microsoft.com/office/drawing/2014/main" id="{7D6F15BA-494A-B94E-A8AA-99387984EEB8}"/>
                </a:ext>
              </a:extLst>
            </p:cNvPr>
            <p:cNvSpPr>
              <a:spLocks/>
            </p:cNvSpPr>
            <p:nvPr/>
          </p:nvSpPr>
          <p:spPr bwMode="auto">
            <a:xfrm>
              <a:off x="10820047" y="5866701"/>
              <a:ext cx="166348" cy="196060"/>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3" name="Freeform 40">
              <a:extLst>
                <a:ext uri="{FF2B5EF4-FFF2-40B4-BE49-F238E27FC236}">
                  <a16:creationId xmlns:a16="http://schemas.microsoft.com/office/drawing/2014/main" id="{08B9C6D8-948B-824E-B9C4-29D8D15117B9}"/>
                </a:ext>
              </a:extLst>
            </p:cNvPr>
            <p:cNvSpPr>
              <a:spLocks/>
            </p:cNvSpPr>
            <p:nvPr/>
          </p:nvSpPr>
          <p:spPr bwMode="auto">
            <a:xfrm>
              <a:off x="7927224" y="2418062"/>
              <a:ext cx="3817878" cy="3428529"/>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4" name="Freeform 71">
              <a:extLst>
                <a:ext uri="{FF2B5EF4-FFF2-40B4-BE49-F238E27FC236}">
                  <a16:creationId xmlns:a16="http://schemas.microsoft.com/office/drawing/2014/main" id="{08C523E0-0996-FA42-8A83-C3B960759480}"/>
                </a:ext>
              </a:extLst>
            </p:cNvPr>
            <p:cNvSpPr>
              <a:spLocks/>
            </p:cNvSpPr>
            <p:nvPr/>
          </p:nvSpPr>
          <p:spPr bwMode="auto">
            <a:xfrm>
              <a:off x="5549671" y="3423496"/>
              <a:ext cx="486870" cy="261413"/>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5" name="Freeform 101">
              <a:extLst>
                <a:ext uri="{FF2B5EF4-FFF2-40B4-BE49-F238E27FC236}">
                  <a16:creationId xmlns:a16="http://schemas.microsoft.com/office/drawing/2014/main" id="{0E7E474D-78B1-5840-B513-3632C764A3A4}"/>
                </a:ext>
              </a:extLst>
            </p:cNvPr>
            <p:cNvSpPr>
              <a:spLocks/>
            </p:cNvSpPr>
            <p:nvPr/>
          </p:nvSpPr>
          <p:spPr bwMode="auto">
            <a:xfrm>
              <a:off x="5894541" y="2222007"/>
              <a:ext cx="2645331" cy="1503125"/>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6" name="Freeform 143">
              <a:extLst>
                <a:ext uri="{FF2B5EF4-FFF2-40B4-BE49-F238E27FC236}">
                  <a16:creationId xmlns:a16="http://schemas.microsoft.com/office/drawing/2014/main" id="{54929E4B-3342-404B-B4D6-AF62CE9EDE03}"/>
                </a:ext>
              </a:extLst>
            </p:cNvPr>
            <p:cNvSpPr>
              <a:spLocks/>
            </p:cNvSpPr>
            <p:nvPr/>
          </p:nvSpPr>
          <p:spPr bwMode="auto">
            <a:xfrm>
              <a:off x="7205032" y="4092112"/>
              <a:ext cx="1099517" cy="1397553"/>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7" name="Freeform 194">
              <a:extLst>
                <a:ext uri="{FF2B5EF4-FFF2-40B4-BE49-F238E27FC236}">
                  <a16:creationId xmlns:a16="http://schemas.microsoft.com/office/drawing/2014/main" id="{614D34C5-4583-BD49-873B-F219207BDE94}"/>
                </a:ext>
              </a:extLst>
            </p:cNvPr>
            <p:cNvSpPr>
              <a:spLocks/>
            </p:cNvSpPr>
            <p:nvPr/>
          </p:nvSpPr>
          <p:spPr bwMode="auto">
            <a:xfrm>
              <a:off x="6426037" y="3508962"/>
              <a:ext cx="1050832" cy="774184"/>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8" name="Freeform 200">
              <a:extLst>
                <a:ext uri="{FF2B5EF4-FFF2-40B4-BE49-F238E27FC236}">
                  <a16:creationId xmlns:a16="http://schemas.microsoft.com/office/drawing/2014/main" id="{A3D89754-9A90-7E4C-93E2-3642FF53D944}"/>
                </a:ext>
              </a:extLst>
            </p:cNvPr>
            <p:cNvSpPr>
              <a:spLocks/>
            </p:cNvSpPr>
            <p:nvPr/>
          </p:nvSpPr>
          <p:spPr bwMode="auto">
            <a:xfrm>
              <a:off x="11586866" y="5323765"/>
              <a:ext cx="101433" cy="346876"/>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9" name="Freeform 211">
              <a:extLst>
                <a:ext uri="{FF2B5EF4-FFF2-40B4-BE49-F238E27FC236}">
                  <a16:creationId xmlns:a16="http://schemas.microsoft.com/office/drawing/2014/main" id="{73EE8C7D-CFCE-6A42-BE9A-75A9E7ED209F}"/>
                </a:ext>
              </a:extLst>
            </p:cNvPr>
            <p:cNvSpPr>
              <a:spLocks/>
            </p:cNvSpPr>
            <p:nvPr/>
          </p:nvSpPr>
          <p:spPr bwMode="auto">
            <a:xfrm>
              <a:off x="6592388" y="3217385"/>
              <a:ext cx="1257750" cy="869702"/>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80" name="Freeform 193">
              <a:extLst>
                <a:ext uri="{FF2B5EF4-FFF2-40B4-BE49-F238E27FC236}">
                  <a16:creationId xmlns:a16="http://schemas.microsoft.com/office/drawing/2014/main" id="{50DB9A8F-56D5-304F-BD0F-42C45A7442D6}"/>
                </a:ext>
              </a:extLst>
            </p:cNvPr>
            <p:cNvSpPr>
              <a:spLocks/>
            </p:cNvSpPr>
            <p:nvPr/>
          </p:nvSpPr>
          <p:spPr bwMode="auto">
            <a:xfrm>
              <a:off x="7505269" y="3689938"/>
              <a:ext cx="559900" cy="442389"/>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81" name="Freeform 103">
              <a:extLst>
                <a:ext uri="{FF2B5EF4-FFF2-40B4-BE49-F238E27FC236}">
                  <a16:creationId xmlns:a16="http://schemas.microsoft.com/office/drawing/2014/main" id="{F905DD53-6FBC-864B-8054-5D94D544A084}"/>
                </a:ext>
              </a:extLst>
            </p:cNvPr>
            <p:cNvSpPr>
              <a:spLocks/>
            </p:cNvSpPr>
            <p:nvPr/>
          </p:nvSpPr>
          <p:spPr bwMode="auto">
            <a:xfrm>
              <a:off x="7626984" y="3453660"/>
              <a:ext cx="673503" cy="412229"/>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grpSp>
        <p:nvGrpSpPr>
          <p:cNvPr id="153" name="Group 152"/>
          <p:cNvGrpSpPr/>
          <p:nvPr/>
        </p:nvGrpSpPr>
        <p:grpSpPr>
          <a:xfrm>
            <a:off x="4612655" y="2091515"/>
            <a:ext cx="1543217" cy="2132378"/>
            <a:chOff x="6150207" y="2788687"/>
            <a:chExt cx="2057622" cy="2843170"/>
          </a:xfrm>
        </p:grpSpPr>
        <p:cxnSp>
          <p:nvCxnSpPr>
            <p:cNvPr id="138" name="Straight Arrow Connector 137">
              <a:extLst>
                <a:ext uri="{FF2B5EF4-FFF2-40B4-BE49-F238E27FC236}">
                  <a16:creationId xmlns:a16="http://schemas.microsoft.com/office/drawing/2014/main" id="{2D6E7BC2-B841-B74A-B580-B4070B3707F3}"/>
                </a:ext>
              </a:extLst>
            </p:cNvPr>
            <p:cNvCxnSpPr/>
            <p:nvPr/>
          </p:nvCxnSpPr>
          <p:spPr>
            <a:xfrm flipV="1">
              <a:off x="7166516" y="2788687"/>
              <a:ext cx="114736" cy="814674"/>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9957463-1B0E-B540-85AF-57E37EE7AA52}"/>
                </a:ext>
              </a:extLst>
            </p:cNvPr>
            <p:cNvCxnSpPr/>
            <p:nvPr/>
          </p:nvCxnSpPr>
          <p:spPr>
            <a:xfrm flipH="1" flipV="1">
              <a:off x="6150207" y="3810295"/>
              <a:ext cx="552208" cy="679326"/>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52" name="Freeform 151">
              <a:extLst>
                <a:ext uri="{FF2B5EF4-FFF2-40B4-BE49-F238E27FC236}">
                  <a16:creationId xmlns:a16="http://schemas.microsoft.com/office/drawing/2014/main" id="{A26CE739-1DB2-3D45-AB8C-99F8DF6DFA79}"/>
                </a:ext>
              </a:extLst>
            </p:cNvPr>
            <p:cNvSpPr/>
            <p:nvPr/>
          </p:nvSpPr>
          <p:spPr>
            <a:xfrm>
              <a:off x="7010119" y="4615543"/>
              <a:ext cx="1197710" cy="1016314"/>
            </a:xfrm>
            <a:custGeom>
              <a:avLst/>
              <a:gdLst>
                <a:gd name="connsiteX0" fmla="*/ 413938 w 1197710"/>
                <a:gd name="connsiteY0" fmla="*/ 0 h 1016314"/>
                <a:gd name="connsiteX1" fmla="*/ 281 w 1197710"/>
                <a:gd name="connsiteY1" fmla="*/ 315686 h 1016314"/>
                <a:gd name="connsiteX2" fmla="*/ 468367 w 1197710"/>
                <a:gd name="connsiteY2" fmla="*/ 979714 h 1016314"/>
                <a:gd name="connsiteX3" fmla="*/ 1197710 w 1197710"/>
                <a:gd name="connsiteY3" fmla="*/ 936171 h 1016314"/>
              </a:gdLst>
              <a:ahLst/>
              <a:cxnLst>
                <a:cxn ang="0">
                  <a:pos x="connsiteX0" y="connsiteY0"/>
                </a:cxn>
                <a:cxn ang="0">
                  <a:pos x="connsiteX1" y="connsiteY1"/>
                </a:cxn>
                <a:cxn ang="0">
                  <a:pos x="connsiteX2" y="connsiteY2"/>
                </a:cxn>
                <a:cxn ang="0">
                  <a:pos x="connsiteX3" y="connsiteY3"/>
                </a:cxn>
              </a:cxnLst>
              <a:rect l="l" t="t" r="r" b="b"/>
              <a:pathLst>
                <a:path w="1197710" h="1016314">
                  <a:moveTo>
                    <a:pt x="413938" y="0"/>
                  </a:moveTo>
                  <a:cubicBezTo>
                    <a:pt x="202574" y="76200"/>
                    <a:pt x="-8790" y="152400"/>
                    <a:pt x="281" y="315686"/>
                  </a:cubicBezTo>
                  <a:cubicBezTo>
                    <a:pt x="9352" y="478972"/>
                    <a:pt x="268795" y="876300"/>
                    <a:pt x="468367" y="979714"/>
                  </a:cubicBezTo>
                  <a:cubicBezTo>
                    <a:pt x="667939" y="1083128"/>
                    <a:pt x="1070710" y="934357"/>
                    <a:pt x="1197710" y="936171"/>
                  </a:cubicBezTo>
                </a:path>
              </a:pathLst>
            </a:custGeom>
            <a:noFill/>
            <a:ln w="38100">
              <a:solidFill>
                <a:schemeClr val="accent5"/>
              </a:solidFill>
              <a:prstDash val="sys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3" name="Freeform 282">
              <a:extLst>
                <a:ext uri="{FF2B5EF4-FFF2-40B4-BE49-F238E27FC236}">
                  <a16:creationId xmlns:a16="http://schemas.microsoft.com/office/drawing/2014/main" id="{A26CE739-1DB2-3D45-AB8C-99F8DF6DFA79}"/>
                </a:ext>
              </a:extLst>
            </p:cNvPr>
            <p:cNvSpPr/>
            <p:nvPr/>
          </p:nvSpPr>
          <p:spPr>
            <a:xfrm rot="4288162">
              <a:off x="5881798" y="3502478"/>
              <a:ext cx="1682958" cy="855305"/>
            </a:xfrm>
            <a:custGeom>
              <a:avLst/>
              <a:gdLst>
                <a:gd name="connsiteX0" fmla="*/ 413938 w 1197710"/>
                <a:gd name="connsiteY0" fmla="*/ 0 h 1016314"/>
                <a:gd name="connsiteX1" fmla="*/ 281 w 1197710"/>
                <a:gd name="connsiteY1" fmla="*/ 315686 h 1016314"/>
                <a:gd name="connsiteX2" fmla="*/ 468367 w 1197710"/>
                <a:gd name="connsiteY2" fmla="*/ 979714 h 1016314"/>
                <a:gd name="connsiteX3" fmla="*/ 1197710 w 1197710"/>
                <a:gd name="connsiteY3" fmla="*/ 936171 h 1016314"/>
              </a:gdLst>
              <a:ahLst/>
              <a:cxnLst>
                <a:cxn ang="0">
                  <a:pos x="connsiteX0" y="connsiteY0"/>
                </a:cxn>
                <a:cxn ang="0">
                  <a:pos x="connsiteX1" y="connsiteY1"/>
                </a:cxn>
                <a:cxn ang="0">
                  <a:pos x="connsiteX2" y="connsiteY2"/>
                </a:cxn>
                <a:cxn ang="0">
                  <a:pos x="connsiteX3" y="connsiteY3"/>
                </a:cxn>
              </a:cxnLst>
              <a:rect l="l" t="t" r="r" b="b"/>
              <a:pathLst>
                <a:path w="1197710" h="1016314">
                  <a:moveTo>
                    <a:pt x="413938" y="0"/>
                  </a:moveTo>
                  <a:cubicBezTo>
                    <a:pt x="202574" y="76200"/>
                    <a:pt x="-8790" y="152400"/>
                    <a:pt x="281" y="315686"/>
                  </a:cubicBezTo>
                  <a:cubicBezTo>
                    <a:pt x="9352" y="478972"/>
                    <a:pt x="268795" y="876300"/>
                    <a:pt x="468367" y="979714"/>
                  </a:cubicBezTo>
                  <a:cubicBezTo>
                    <a:pt x="667939" y="1083128"/>
                    <a:pt x="1070710" y="934357"/>
                    <a:pt x="1197710" y="936171"/>
                  </a:cubicBezTo>
                </a:path>
              </a:pathLst>
            </a:custGeom>
            <a:noFill/>
            <a:ln w="38100">
              <a:solidFill>
                <a:schemeClr val="accent5"/>
              </a:solidFill>
              <a:prstDash val="sys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51" name="Group 150"/>
          <p:cNvGrpSpPr/>
          <p:nvPr/>
        </p:nvGrpSpPr>
        <p:grpSpPr>
          <a:xfrm>
            <a:off x="3798789" y="1026540"/>
            <a:ext cx="4009170" cy="3194348"/>
            <a:chOff x="5065052" y="1368724"/>
            <a:chExt cx="5345559" cy="4259130"/>
          </a:xfrm>
        </p:grpSpPr>
        <p:sp>
          <p:nvSpPr>
            <p:cNvPr id="131" name="TextBox 130">
              <a:extLst>
                <a:ext uri="{FF2B5EF4-FFF2-40B4-BE49-F238E27FC236}">
                  <a16:creationId xmlns:a16="http://schemas.microsoft.com/office/drawing/2014/main" id="{E220DF4E-B6DC-9543-A9A2-5FF34DD7F9CA}"/>
                </a:ext>
              </a:extLst>
            </p:cNvPr>
            <p:cNvSpPr txBox="1"/>
            <p:nvPr/>
          </p:nvSpPr>
          <p:spPr>
            <a:xfrm>
              <a:off x="7105106" y="2595349"/>
              <a:ext cx="391560"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KAZ</a:t>
              </a:r>
            </a:p>
          </p:txBody>
        </p:sp>
        <p:sp>
          <p:nvSpPr>
            <p:cNvPr id="132" name="TextBox 131">
              <a:extLst>
                <a:ext uri="{FF2B5EF4-FFF2-40B4-BE49-F238E27FC236}">
                  <a16:creationId xmlns:a16="http://schemas.microsoft.com/office/drawing/2014/main" id="{0FD0A842-9652-8B42-8C9F-225CF17E611D}"/>
                </a:ext>
              </a:extLst>
            </p:cNvPr>
            <p:cNvSpPr txBox="1"/>
            <p:nvPr/>
          </p:nvSpPr>
          <p:spPr>
            <a:xfrm>
              <a:off x="6660778" y="4509366"/>
              <a:ext cx="380875"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IRN</a:t>
              </a:r>
            </a:p>
          </p:txBody>
        </p:sp>
        <p:sp>
          <p:nvSpPr>
            <p:cNvPr id="133" name="TextBox 132">
              <a:extLst>
                <a:ext uri="{FF2B5EF4-FFF2-40B4-BE49-F238E27FC236}">
                  <a16:creationId xmlns:a16="http://schemas.microsoft.com/office/drawing/2014/main" id="{5FE25D0E-1E56-4049-8EF0-0F526A979BAD}"/>
                </a:ext>
              </a:extLst>
            </p:cNvPr>
            <p:cNvSpPr txBox="1"/>
            <p:nvPr/>
          </p:nvSpPr>
          <p:spPr>
            <a:xfrm>
              <a:off x="5065052" y="3827010"/>
              <a:ext cx="400109"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TUR</a:t>
              </a:r>
            </a:p>
          </p:txBody>
        </p:sp>
        <p:sp>
          <p:nvSpPr>
            <p:cNvPr id="134" name="TextBox 133">
              <a:extLst>
                <a:ext uri="{FF2B5EF4-FFF2-40B4-BE49-F238E27FC236}">
                  <a16:creationId xmlns:a16="http://schemas.microsoft.com/office/drawing/2014/main" id="{CDE6F353-3D60-9E49-8D48-D68B3B551179}"/>
                </a:ext>
              </a:extLst>
            </p:cNvPr>
            <p:cNvSpPr txBox="1"/>
            <p:nvPr/>
          </p:nvSpPr>
          <p:spPr>
            <a:xfrm>
              <a:off x="6907209" y="3603361"/>
              <a:ext cx="397973"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UZB</a:t>
              </a:r>
            </a:p>
          </p:txBody>
        </p:sp>
        <p:sp>
          <p:nvSpPr>
            <p:cNvPr id="135" name="TextBox 134">
              <a:extLst>
                <a:ext uri="{FF2B5EF4-FFF2-40B4-BE49-F238E27FC236}">
                  <a16:creationId xmlns:a16="http://schemas.microsoft.com/office/drawing/2014/main" id="{98B9F4AD-3E7E-084E-8D84-7EBEBBA33977}"/>
                </a:ext>
              </a:extLst>
            </p:cNvPr>
            <p:cNvSpPr txBox="1"/>
            <p:nvPr/>
          </p:nvSpPr>
          <p:spPr>
            <a:xfrm>
              <a:off x="7626984" y="3818318"/>
              <a:ext cx="374461"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TAJ</a:t>
              </a:r>
            </a:p>
          </p:txBody>
        </p:sp>
        <p:sp>
          <p:nvSpPr>
            <p:cNvPr id="136" name="TextBox 135">
              <a:extLst>
                <a:ext uri="{FF2B5EF4-FFF2-40B4-BE49-F238E27FC236}">
                  <a16:creationId xmlns:a16="http://schemas.microsoft.com/office/drawing/2014/main" id="{F2A62D23-80B2-CB45-B199-DCA50709909C}"/>
                </a:ext>
              </a:extLst>
            </p:cNvPr>
            <p:cNvSpPr txBox="1"/>
            <p:nvPr/>
          </p:nvSpPr>
          <p:spPr>
            <a:xfrm>
              <a:off x="7848874" y="3495269"/>
              <a:ext cx="393699" cy="230832"/>
            </a:xfrm>
            <a:prstGeom prst="rect">
              <a:avLst/>
            </a:prstGeom>
            <a:solidFill>
              <a:schemeClr val="tx1"/>
            </a:solidFill>
          </p:spPr>
          <p:txBody>
            <a:bodyPr wrap="none" rtlCol="0">
              <a:spAutoFit/>
            </a:bodyPr>
            <a:lstStyle>
              <a:defPPr>
                <a:defRPr lang="en-US"/>
              </a:defPPr>
              <a:lvl1pPr defTabSz="342900">
                <a:defRPr sz="600" b="1" kern="0">
                  <a:solidFill>
                    <a:srgbClr val="FFFF00"/>
                  </a:solidFill>
                </a:defRPr>
              </a:lvl1pPr>
            </a:lstStyle>
            <a:p>
              <a:r>
                <a:rPr lang="en-GB" sz="525" dirty="0">
                  <a:solidFill>
                    <a:schemeClr val="accent5"/>
                  </a:solidFill>
                </a:rPr>
                <a:t>KYR</a:t>
              </a:r>
            </a:p>
          </p:txBody>
        </p:sp>
        <p:sp>
          <p:nvSpPr>
            <p:cNvPr id="137" name="TextBox 136">
              <a:extLst>
                <a:ext uri="{FF2B5EF4-FFF2-40B4-BE49-F238E27FC236}">
                  <a16:creationId xmlns:a16="http://schemas.microsoft.com/office/drawing/2014/main" id="{8C11D714-EC0D-904A-8F81-25CC685384E1}"/>
                </a:ext>
              </a:extLst>
            </p:cNvPr>
            <p:cNvSpPr txBox="1"/>
            <p:nvPr/>
          </p:nvSpPr>
          <p:spPr>
            <a:xfrm>
              <a:off x="5907879" y="3626022"/>
              <a:ext cx="385149"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AZE</a:t>
              </a:r>
            </a:p>
          </p:txBody>
        </p:sp>
        <p:sp>
          <p:nvSpPr>
            <p:cNvPr id="140" name="TextBox 139">
              <a:extLst>
                <a:ext uri="{FF2B5EF4-FFF2-40B4-BE49-F238E27FC236}">
                  <a16:creationId xmlns:a16="http://schemas.microsoft.com/office/drawing/2014/main" id="{E728949A-876B-954C-A0A8-074640DF60CD}"/>
                </a:ext>
              </a:extLst>
            </p:cNvPr>
            <p:cNvSpPr txBox="1"/>
            <p:nvPr/>
          </p:nvSpPr>
          <p:spPr>
            <a:xfrm>
              <a:off x="10023326" y="4258008"/>
              <a:ext cx="387285" cy="215444"/>
            </a:xfrm>
            <a:prstGeom prst="rect">
              <a:avLst/>
            </a:prstGeom>
            <a:solidFill>
              <a:schemeClr val="tx1"/>
            </a:solidFill>
          </p:spPr>
          <p:txBody>
            <a:bodyPr wrap="none" rtlCol="0">
              <a:spAutoFit/>
            </a:bodyPr>
            <a:lstStyle/>
            <a:p>
              <a:pPr defTabSz="257175">
                <a:defRPr/>
              </a:pPr>
              <a:r>
                <a:rPr lang="en-GB" sz="450" b="1" kern="0" dirty="0">
                  <a:solidFill>
                    <a:schemeClr val="accent5"/>
                  </a:solidFill>
                </a:rPr>
                <a:t>CHN</a:t>
              </a:r>
            </a:p>
          </p:txBody>
        </p:sp>
        <p:sp>
          <p:nvSpPr>
            <p:cNvPr id="141" name="TextBox 140">
              <a:extLst>
                <a:ext uri="{FF2B5EF4-FFF2-40B4-BE49-F238E27FC236}">
                  <a16:creationId xmlns:a16="http://schemas.microsoft.com/office/drawing/2014/main" id="{C34CCA7F-38D8-EA47-9A57-9ED6531AECA2}"/>
                </a:ext>
              </a:extLst>
            </p:cNvPr>
            <p:cNvSpPr txBox="1"/>
            <p:nvPr/>
          </p:nvSpPr>
          <p:spPr>
            <a:xfrm>
              <a:off x="8334369" y="5412410"/>
              <a:ext cx="368051" cy="215444"/>
            </a:xfrm>
            <a:prstGeom prst="rect">
              <a:avLst/>
            </a:prstGeom>
            <a:solidFill>
              <a:schemeClr val="tx1"/>
            </a:solidFill>
          </p:spPr>
          <p:txBody>
            <a:bodyPr wrap="none" rtlCol="0">
              <a:spAutoFit/>
            </a:bodyPr>
            <a:lstStyle/>
            <a:p>
              <a:pPr defTabSz="257175">
                <a:defRPr/>
              </a:pPr>
              <a:r>
                <a:rPr lang="en-GB" sz="450" b="1" kern="0" dirty="0">
                  <a:solidFill>
                    <a:schemeClr val="accent5"/>
                  </a:solidFill>
                </a:rPr>
                <a:t>IND</a:t>
              </a:r>
            </a:p>
          </p:txBody>
        </p:sp>
        <p:sp>
          <p:nvSpPr>
            <p:cNvPr id="142" name="TextBox 141">
              <a:extLst>
                <a:ext uri="{FF2B5EF4-FFF2-40B4-BE49-F238E27FC236}">
                  <a16:creationId xmlns:a16="http://schemas.microsoft.com/office/drawing/2014/main" id="{5C4482AF-5DCB-D447-A9BD-44BD89207A57}"/>
                </a:ext>
              </a:extLst>
            </p:cNvPr>
            <p:cNvSpPr txBox="1"/>
            <p:nvPr/>
          </p:nvSpPr>
          <p:spPr>
            <a:xfrm>
              <a:off x="7707852" y="4692963"/>
              <a:ext cx="395835"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PAK</a:t>
              </a:r>
            </a:p>
          </p:txBody>
        </p:sp>
        <p:sp>
          <p:nvSpPr>
            <p:cNvPr id="143" name="TextBox 142">
              <a:extLst>
                <a:ext uri="{FF2B5EF4-FFF2-40B4-BE49-F238E27FC236}">
                  <a16:creationId xmlns:a16="http://schemas.microsoft.com/office/drawing/2014/main" id="{C4EAD315-DD31-2849-944E-7633A53CEA9F}"/>
                </a:ext>
              </a:extLst>
            </p:cNvPr>
            <p:cNvSpPr txBox="1"/>
            <p:nvPr/>
          </p:nvSpPr>
          <p:spPr>
            <a:xfrm>
              <a:off x="7356473" y="4242348"/>
              <a:ext cx="397973"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AFG</a:t>
              </a:r>
            </a:p>
          </p:txBody>
        </p:sp>
        <p:sp>
          <p:nvSpPr>
            <p:cNvPr id="144" name="TextBox 143">
              <a:extLst>
                <a:ext uri="{FF2B5EF4-FFF2-40B4-BE49-F238E27FC236}">
                  <a16:creationId xmlns:a16="http://schemas.microsoft.com/office/drawing/2014/main" id="{EE45EF7D-4D03-0246-AA77-F1D2EA108A4B}"/>
                </a:ext>
              </a:extLst>
            </p:cNvPr>
            <p:cNvSpPr txBox="1"/>
            <p:nvPr/>
          </p:nvSpPr>
          <p:spPr>
            <a:xfrm>
              <a:off x="7583108" y="1368724"/>
              <a:ext cx="376600" cy="215444"/>
            </a:xfrm>
            <a:prstGeom prst="rect">
              <a:avLst/>
            </a:prstGeom>
            <a:solidFill>
              <a:schemeClr val="tx1"/>
            </a:solidFill>
          </p:spPr>
          <p:txBody>
            <a:bodyPr wrap="none" rtlCol="0">
              <a:spAutoFit/>
            </a:bodyPr>
            <a:lstStyle/>
            <a:p>
              <a:pPr defTabSz="257175">
                <a:defRPr/>
              </a:pPr>
              <a:r>
                <a:rPr lang="en-GB" sz="450" b="1" kern="0" dirty="0">
                  <a:solidFill>
                    <a:schemeClr val="accent5"/>
                  </a:solidFill>
                </a:rPr>
                <a:t>RUS</a:t>
              </a:r>
            </a:p>
          </p:txBody>
        </p:sp>
      </p:grpSp>
      <p:grpSp>
        <p:nvGrpSpPr>
          <p:cNvPr id="148" name="Group 147">
            <a:extLst>
              <a:ext uri="{FF2B5EF4-FFF2-40B4-BE49-F238E27FC236}">
                <a16:creationId xmlns:a16="http://schemas.microsoft.com/office/drawing/2014/main" id="{635DEB18-FFAA-5042-892F-52E148666D59}"/>
              </a:ext>
            </a:extLst>
          </p:cNvPr>
          <p:cNvGrpSpPr/>
          <p:nvPr/>
        </p:nvGrpSpPr>
        <p:grpSpPr>
          <a:xfrm>
            <a:off x="220146" y="2780245"/>
            <a:ext cx="5500092" cy="2075997"/>
            <a:chOff x="8879635" y="-612132"/>
            <a:chExt cx="7333456" cy="2767996"/>
          </a:xfrm>
        </p:grpSpPr>
        <p:sp>
          <p:nvSpPr>
            <p:cNvPr id="139" name="TextBox 138">
              <a:extLst>
                <a:ext uri="{FF2B5EF4-FFF2-40B4-BE49-F238E27FC236}">
                  <a16:creationId xmlns:a16="http://schemas.microsoft.com/office/drawing/2014/main" id="{D050F75D-8F90-204A-8BA1-7051EF3284A4}"/>
                </a:ext>
              </a:extLst>
            </p:cNvPr>
            <p:cNvSpPr txBox="1"/>
            <p:nvPr/>
          </p:nvSpPr>
          <p:spPr>
            <a:xfrm>
              <a:off x="8879635" y="416072"/>
              <a:ext cx="3026840" cy="1739792"/>
            </a:xfrm>
            <a:prstGeom prst="rect">
              <a:avLst/>
            </a:prstGeom>
            <a:solidFill>
              <a:schemeClr val="bg1">
                <a:alpha val="82000"/>
              </a:schemeClr>
            </a:solidFill>
          </p:spPr>
          <p:txBody>
            <a:bodyPr wrap="square" rtlCol="0">
              <a:spAutoFit/>
            </a:bodyPr>
            <a:lstStyle/>
            <a:p>
              <a:pPr>
                <a:lnSpc>
                  <a:spcPct val="200000"/>
                </a:lnSpc>
              </a:pPr>
              <a:r>
                <a:rPr lang="en-US" sz="788" b="1" dirty="0"/>
                <a:t>Operational</a:t>
              </a:r>
            </a:p>
            <a:p>
              <a:pPr marL="0" lvl="1"/>
              <a:r>
                <a:rPr lang="en-US" sz="788" dirty="0"/>
                <a:t>1: Iran-Turkey Pilot project</a:t>
              </a:r>
            </a:p>
            <a:p>
              <a:pPr marL="0" lvl="1"/>
              <a:r>
                <a:rPr lang="en-US" sz="788" dirty="0"/>
                <a:t>2: extension to Azerbaijan</a:t>
              </a:r>
            </a:p>
            <a:p>
              <a:pPr marL="0" lvl="1"/>
              <a:r>
                <a:rPr lang="en-US" sz="788" dirty="0"/>
                <a:t>3: Uzbekistan-Kazakhstan</a:t>
              </a:r>
            </a:p>
            <a:p>
              <a:pPr>
                <a:lnSpc>
                  <a:spcPct val="200000"/>
                </a:lnSpc>
              </a:pPr>
              <a:r>
                <a:rPr lang="en-US" sz="788" b="1" dirty="0"/>
                <a:t>To come</a:t>
              </a:r>
            </a:p>
            <a:p>
              <a:pPr marL="0" lvl="1"/>
              <a:r>
                <a:rPr lang="en-US" sz="788" dirty="0"/>
                <a:t>4: Uzbekistan-Tajikistan</a:t>
              </a:r>
            </a:p>
            <a:p>
              <a:pPr marL="0" lvl="1"/>
              <a:r>
                <a:rPr lang="en-US" sz="788" dirty="0"/>
                <a:t>5: Intermodal facilitation India-Iran-Afghanistan</a:t>
              </a:r>
            </a:p>
            <a:p>
              <a:pPr marL="0" lvl="1"/>
              <a:r>
                <a:rPr lang="en-US" sz="788" dirty="0"/>
                <a:t>5: Iran-Kazakhstan-Uzbekistan</a:t>
              </a:r>
            </a:p>
          </p:txBody>
        </p:sp>
        <p:cxnSp>
          <p:nvCxnSpPr>
            <p:cNvPr id="147" name="Straight Arrow Connector 146">
              <a:extLst>
                <a:ext uri="{FF2B5EF4-FFF2-40B4-BE49-F238E27FC236}">
                  <a16:creationId xmlns:a16="http://schemas.microsoft.com/office/drawing/2014/main" id="{4F979FA7-153E-E241-9CB6-AC7C3978C9EF}"/>
                </a:ext>
              </a:extLst>
            </p:cNvPr>
            <p:cNvCxnSpPr/>
            <p:nvPr/>
          </p:nvCxnSpPr>
          <p:spPr>
            <a:xfrm flipV="1">
              <a:off x="9789346" y="671868"/>
              <a:ext cx="620359" cy="1"/>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032F9396-2BE0-954F-8B22-33E04F477538}"/>
                </a:ext>
              </a:extLst>
            </p:cNvPr>
            <p:cNvCxnSpPr/>
            <p:nvPr/>
          </p:nvCxnSpPr>
          <p:spPr>
            <a:xfrm flipV="1">
              <a:off x="9528089" y="1444753"/>
              <a:ext cx="620359" cy="1"/>
            </a:xfrm>
            <a:prstGeom prst="straightConnector1">
              <a:avLst/>
            </a:prstGeom>
            <a:ln w="38100">
              <a:solidFill>
                <a:schemeClr val="accent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0AA201FB-5B22-4F4D-91AE-76FBE6C6747B}"/>
                </a:ext>
              </a:extLst>
            </p:cNvPr>
            <p:cNvCxnSpPr>
              <a:cxnSpLocks/>
              <a:endCxn id="135" idx="1"/>
            </p:cNvCxnSpPr>
            <p:nvPr/>
          </p:nvCxnSpPr>
          <p:spPr>
            <a:xfrm>
              <a:off x="15865415" y="-612132"/>
              <a:ext cx="347676" cy="226737"/>
            </a:xfrm>
            <a:prstGeom prst="straightConnector1">
              <a:avLst/>
            </a:prstGeom>
            <a:ln w="38100">
              <a:solidFill>
                <a:schemeClr val="accent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61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8D78BB7-D1DA-DB48-84F6-40D345112527}"/>
              </a:ext>
            </a:extLst>
          </p:cNvPr>
          <p:cNvSpPr>
            <a:spLocks noGrp="1"/>
          </p:cNvSpPr>
          <p:nvPr>
            <p:ph sz="quarter" idx="16"/>
          </p:nvPr>
        </p:nvSpPr>
        <p:spPr>
          <a:xfrm>
            <a:off x="2106626" y="2522938"/>
            <a:ext cx="6574731" cy="2500821"/>
          </a:xfrm>
        </p:spPr>
        <p:txBody>
          <a:bodyPr/>
          <a:lstStyle/>
          <a:p>
            <a:endParaRPr lang="de-DE" sz="1400" dirty="0"/>
          </a:p>
          <a:p>
            <a:r>
              <a:rPr lang="de-DE" sz="1400" b="1" dirty="0"/>
              <a:t>Project advancement:</a:t>
            </a:r>
            <a:endParaRPr lang="de-DE" sz="1400" dirty="0"/>
          </a:p>
          <a:p>
            <a:r>
              <a:rPr lang="de-DE" sz="1400" dirty="0"/>
              <a:t>	Uzbekistan-Kazakhstan digital TIR project lauched in November 2020</a:t>
            </a:r>
          </a:p>
          <a:p>
            <a:r>
              <a:rPr lang="de-DE" sz="1400" dirty="0"/>
              <a:t>	Tajikistan expressed its interest to join project in December 2020</a:t>
            </a:r>
          </a:p>
          <a:p>
            <a:r>
              <a:rPr lang="de-DE" sz="1400" dirty="0"/>
              <a:t>	Tajikistan implemented TIR-EPD in March 2020</a:t>
            </a:r>
          </a:p>
          <a:p>
            <a:r>
              <a:rPr lang="de-DE" sz="1400" dirty="0"/>
              <a:t>	Uzbekistan-Kazakhstan digital TIR project extension towards Tajikistan 	foreseen for 4-5 May 2021</a:t>
            </a:r>
          </a:p>
          <a:p>
            <a:endParaRPr lang="de-DE" sz="1400" dirty="0"/>
          </a:p>
        </p:txBody>
      </p:sp>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3" y="244332"/>
            <a:ext cx="8685767" cy="498580"/>
          </a:xfrm>
        </p:spPr>
        <p:txBody>
          <a:bodyPr/>
          <a:lstStyle/>
          <a:p>
            <a:r>
              <a:rPr lang="de-DE" sz="2550" dirty="0"/>
              <a:t>Digitalisation of Tajikistan-Uzbekinstan-Kazakhtsan corridor        </a:t>
            </a:r>
          </a:p>
        </p:txBody>
      </p:sp>
      <p:sp>
        <p:nvSpPr>
          <p:cNvPr id="2" name="Rectangle 1"/>
          <p:cNvSpPr/>
          <p:nvPr/>
        </p:nvSpPr>
        <p:spPr>
          <a:xfrm>
            <a:off x="-42274" y="1530688"/>
            <a:ext cx="2035633" cy="461665"/>
          </a:xfrm>
          <a:prstGeom prst="rect">
            <a:avLst/>
          </a:prstGeom>
        </p:spPr>
        <p:txBody>
          <a:bodyPr wrap="square">
            <a:spAutoFit/>
          </a:bodyPr>
          <a:lstStyle/>
          <a:p>
            <a:endParaRPr lang="de-DE" sz="1200" b="1" dirty="0"/>
          </a:p>
          <a:p>
            <a:endParaRPr lang="de-DE" sz="1200" dirty="0"/>
          </a:p>
        </p:txBody>
      </p:sp>
      <p:grpSp>
        <p:nvGrpSpPr>
          <p:cNvPr id="3" name="Group 2"/>
          <p:cNvGrpSpPr/>
          <p:nvPr/>
        </p:nvGrpSpPr>
        <p:grpSpPr>
          <a:xfrm>
            <a:off x="4558513" y="822259"/>
            <a:ext cx="4026568" cy="2294021"/>
            <a:chOff x="6682247" y="140997"/>
            <a:chExt cx="5368757" cy="3058695"/>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2247" y="140997"/>
              <a:ext cx="5368757" cy="3058695"/>
            </a:xfrm>
            <a:prstGeom prst="rect">
              <a:avLst/>
            </a:prstGeom>
          </p:spPr>
        </p:pic>
        <p:sp>
          <p:nvSpPr>
            <p:cNvPr id="7" name="Freeform 193">
              <a:extLst>
                <a:ext uri="{FF2B5EF4-FFF2-40B4-BE49-F238E27FC236}">
                  <a16:creationId xmlns:a16="http://schemas.microsoft.com/office/drawing/2014/main" id="{50DB9A8F-56D5-304F-BD0F-42C45A7442D6}"/>
                </a:ext>
              </a:extLst>
            </p:cNvPr>
            <p:cNvSpPr>
              <a:spLocks/>
            </p:cNvSpPr>
            <p:nvPr/>
          </p:nvSpPr>
          <p:spPr bwMode="auto">
            <a:xfrm>
              <a:off x="10318808" y="2529361"/>
              <a:ext cx="689162" cy="495193"/>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0052A4"/>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spTree>
    <p:extLst>
      <p:ext uri="{BB962C8B-B14F-4D97-AF65-F5344CB8AC3E}">
        <p14:creationId xmlns:p14="http://schemas.microsoft.com/office/powerpoint/2010/main" val="245259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8D78BB7-D1DA-DB48-84F6-40D345112527}"/>
              </a:ext>
            </a:extLst>
          </p:cNvPr>
          <p:cNvSpPr>
            <a:spLocks noGrp="1"/>
          </p:cNvSpPr>
          <p:nvPr>
            <p:ph sz="quarter" idx="16"/>
          </p:nvPr>
        </p:nvSpPr>
        <p:spPr>
          <a:xfrm>
            <a:off x="2097116" y="3120827"/>
            <a:ext cx="6574731" cy="2500821"/>
          </a:xfrm>
        </p:spPr>
        <p:txBody>
          <a:bodyPr/>
          <a:lstStyle/>
          <a:p>
            <a:r>
              <a:rPr lang="de-DE" sz="1400" b="1" dirty="0"/>
              <a:t>3 step approach </a:t>
            </a:r>
            <a:r>
              <a:rPr lang="de-DE" sz="1400" dirty="0"/>
              <a:t>agreed with invloved customs administrations</a:t>
            </a:r>
          </a:p>
          <a:p>
            <a:endParaRPr lang="de-DE" sz="1575" dirty="0"/>
          </a:p>
          <a:p>
            <a:pPr marL="857228" lvl="1" indent="-342892">
              <a:buAutoNum type="arabicPeriod"/>
            </a:pPr>
            <a:r>
              <a:rPr lang="de-DE" sz="1275" dirty="0"/>
              <a:t>TIR Carnets and message exchange monitoring (currently)</a:t>
            </a:r>
          </a:p>
          <a:p>
            <a:pPr marL="857228" lvl="1" indent="-342892">
              <a:buAutoNum type="arabicPeriod"/>
            </a:pPr>
            <a:r>
              <a:rPr lang="de-DE" sz="1275" dirty="0"/>
              <a:t>Digital  TIR pilot transports accompanied by print@home TIR forms</a:t>
            </a:r>
          </a:p>
          <a:p>
            <a:pPr marL="857228" lvl="1" indent="-342892">
              <a:buAutoNum type="arabicPeriod"/>
            </a:pPr>
            <a:r>
              <a:rPr lang="de-DE" sz="1275" dirty="0"/>
              <a:t>Digital TIR pilot transports – fully digital</a:t>
            </a:r>
          </a:p>
          <a:p>
            <a:pPr lvl="1" indent="0" algn="r">
              <a:buNone/>
            </a:pPr>
            <a:endParaRPr lang="de-DE" sz="1275" dirty="0"/>
          </a:p>
          <a:p>
            <a:r>
              <a:rPr lang="de-DE" sz="1400" dirty="0"/>
              <a:t>Finilisation of technical adjustments in Kazakhstan, Tajikistan and Uzbekistan is underway</a:t>
            </a:r>
          </a:p>
          <a:p>
            <a:endParaRPr lang="de-DE" sz="1400" dirty="0"/>
          </a:p>
        </p:txBody>
      </p:sp>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4" y="244332"/>
            <a:ext cx="8751489" cy="498580"/>
          </a:xfrm>
        </p:spPr>
        <p:txBody>
          <a:bodyPr/>
          <a:lstStyle/>
          <a:p>
            <a:r>
              <a:rPr lang="de-DE" sz="2550" dirty="0"/>
              <a:t>Digitalisation of Tajikistan-Uzbekinstan-Kazakhtsan corridor         </a:t>
            </a:r>
          </a:p>
        </p:txBody>
      </p:sp>
      <p:sp>
        <p:nvSpPr>
          <p:cNvPr id="2" name="Rectangle 1"/>
          <p:cNvSpPr/>
          <p:nvPr/>
        </p:nvSpPr>
        <p:spPr>
          <a:xfrm>
            <a:off x="-42274" y="1530688"/>
            <a:ext cx="2035633" cy="3600986"/>
          </a:xfrm>
          <a:prstGeom prst="rect">
            <a:avLst/>
          </a:prstGeom>
        </p:spPr>
        <p:txBody>
          <a:bodyPr wrap="square">
            <a:spAutoFit/>
          </a:bodyPr>
          <a:lstStyle/>
          <a:p>
            <a:r>
              <a:rPr lang="de-DE" sz="1200" b="1" dirty="0"/>
              <a:t>Status</a:t>
            </a:r>
          </a:p>
          <a:p>
            <a:endParaRPr lang="de-DE" sz="1200" dirty="0"/>
          </a:p>
          <a:p>
            <a:pPr marL="285743" indent="-285743">
              <a:buFont typeface="Arial" panose="020B0604020202020204" pitchFamily="34" charset="0"/>
              <a:buChar char="•"/>
            </a:pPr>
            <a:r>
              <a:rPr lang="de-DE" sz="1200" dirty="0"/>
              <a:t>BCP point  defined for eTIR pilots:  </a:t>
            </a:r>
          </a:p>
          <a:p>
            <a:r>
              <a:rPr lang="de-DE" sz="1200" dirty="0"/>
              <a:t>Yallama UZB /Konisbayeva KAZ;</a:t>
            </a:r>
          </a:p>
          <a:p>
            <a:r>
              <a:rPr lang="de-DE" sz="1200" dirty="0"/>
              <a:t>Oibek UZB/Fotokhobod TJK</a:t>
            </a:r>
          </a:p>
          <a:p>
            <a:pPr marL="285743" indent="-285743">
              <a:buFont typeface="Arial" panose="020B0604020202020204" pitchFamily="34" charset="0"/>
              <a:buChar char="•"/>
            </a:pPr>
            <a:endParaRPr lang="de-DE" sz="1200" dirty="0"/>
          </a:p>
          <a:p>
            <a:pPr marL="285743" indent="-285743">
              <a:buFont typeface="Arial" panose="020B0604020202020204" pitchFamily="34" charset="0"/>
              <a:buChar char="•"/>
            </a:pPr>
            <a:r>
              <a:rPr lang="de-DE" sz="1200" dirty="0"/>
              <a:t>Inland customs offices in Uzbekistan, Kazakhstan &amp; Tajikistan defined for digital TIR project</a:t>
            </a:r>
          </a:p>
          <a:p>
            <a:pPr marL="285743" indent="-285743">
              <a:buFont typeface="Arial" panose="020B0604020202020204" pitchFamily="34" charset="0"/>
              <a:buChar char="•"/>
            </a:pPr>
            <a:endParaRPr lang="de-DE" sz="1200" dirty="0"/>
          </a:p>
          <a:p>
            <a:pPr marL="285743" indent="-285743">
              <a:buFont typeface="Arial" panose="020B0604020202020204" pitchFamily="34" charset="0"/>
              <a:buChar char="•"/>
            </a:pPr>
            <a:r>
              <a:rPr lang="de-DE" sz="1200" dirty="0"/>
              <a:t>List of TIR transport operators to participate in pilots ready</a:t>
            </a:r>
          </a:p>
          <a:p>
            <a:pPr marL="285743" indent="-285743">
              <a:buFont typeface="Arial" panose="020B0604020202020204" pitchFamily="34" charset="0"/>
              <a:buChar char="•"/>
            </a:pPr>
            <a:endParaRPr lang="de-DE" sz="1200" dirty="0"/>
          </a:p>
          <a:p>
            <a:pPr marL="285743" indent="-285743">
              <a:buFont typeface="Arial" panose="020B0604020202020204" pitchFamily="34" charset="0"/>
              <a:buChar char="•"/>
            </a:pPr>
            <a:r>
              <a:rPr lang="de-DE" sz="1200" dirty="0"/>
              <a:t>TIR hauliers‘ + Assiciations trainings</a:t>
            </a:r>
            <a:endParaRPr lang="de-DE" dirty="0"/>
          </a:p>
        </p:txBody>
      </p:sp>
      <p:grpSp>
        <p:nvGrpSpPr>
          <p:cNvPr id="7" name="Group 6"/>
          <p:cNvGrpSpPr/>
          <p:nvPr/>
        </p:nvGrpSpPr>
        <p:grpSpPr>
          <a:xfrm>
            <a:off x="4688356" y="785641"/>
            <a:ext cx="4026568" cy="2294021"/>
            <a:chOff x="6682247" y="140997"/>
            <a:chExt cx="5368757" cy="3058695"/>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2247" y="140997"/>
              <a:ext cx="5368757" cy="3058695"/>
            </a:xfrm>
            <a:prstGeom prst="rect">
              <a:avLst/>
            </a:prstGeom>
          </p:spPr>
        </p:pic>
        <p:sp>
          <p:nvSpPr>
            <p:cNvPr id="9" name="Freeform 193">
              <a:extLst>
                <a:ext uri="{FF2B5EF4-FFF2-40B4-BE49-F238E27FC236}">
                  <a16:creationId xmlns:a16="http://schemas.microsoft.com/office/drawing/2014/main" id="{50DB9A8F-56D5-304F-BD0F-42C45A7442D6}"/>
                </a:ext>
              </a:extLst>
            </p:cNvPr>
            <p:cNvSpPr>
              <a:spLocks/>
            </p:cNvSpPr>
            <p:nvPr/>
          </p:nvSpPr>
          <p:spPr bwMode="auto">
            <a:xfrm>
              <a:off x="10318808" y="2529361"/>
              <a:ext cx="689162" cy="495193"/>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0052A4"/>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spTree>
    <p:extLst>
      <p:ext uri="{BB962C8B-B14F-4D97-AF65-F5344CB8AC3E}">
        <p14:creationId xmlns:p14="http://schemas.microsoft.com/office/powerpoint/2010/main" val="66596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8D78BB7-D1DA-DB48-84F6-40D345112527}"/>
              </a:ext>
            </a:extLst>
          </p:cNvPr>
          <p:cNvSpPr>
            <a:spLocks noGrp="1"/>
          </p:cNvSpPr>
          <p:nvPr>
            <p:ph sz="quarter" idx="16"/>
          </p:nvPr>
        </p:nvSpPr>
        <p:spPr>
          <a:xfrm>
            <a:off x="2212466" y="2750599"/>
            <a:ext cx="6107736" cy="2306597"/>
          </a:xfrm>
        </p:spPr>
        <p:txBody>
          <a:bodyPr/>
          <a:lstStyle/>
          <a:p>
            <a:r>
              <a:rPr lang="de-DE" sz="1600" b="1" dirty="0"/>
              <a:t>Use Digital TIR shipments</a:t>
            </a:r>
          </a:p>
          <a:p>
            <a:pPr marL="800080" lvl="1" indent="-285743"/>
            <a:r>
              <a:rPr lang="de-DE" sz="1400" dirty="0"/>
              <a:t>to ensure smooth electronic message exchange</a:t>
            </a:r>
          </a:p>
          <a:p>
            <a:pPr marL="800080" lvl="1" indent="-285743"/>
            <a:r>
              <a:rPr lang="de-DE" sz="1400" dirty="0"/>
              <a:t>to prepare detailed customs procedures based on learnings from digital TIR Project</a:t>
            </a:r>
          </a:p>
          <a:p>
            <a:pPr marL="800080" lvl="1" indent="-285743"/>
            <a:r>
              <a:rPr lang="de-DE" sz="1400" dirty="0"/>
              <a:t>to train customs officers and transport operators</a:t>
            </a:r>
          </a:p>
          <a:p>
            <a:pPr marL="800080" lvl="1" indent="-285743"/>
            <a:r>
              <a:rPr lang="de-DE" sz="1400" dirty="0">
                <a:solidFill>
                  <a:srgbClr val="00B050"/>
                </a:solidFill>
              </a:rPr>
              <a:t>to implement Green Lanes for </a:t>
            </a:r>
            <a:r>
              <a:rPr lang="en-GB" sz="1400" dirty="0">
                <a:solidFill>
                  <a:srgbClr val="00B050"/>
                </a:solidFill>
              </a:rPr>
              <a:t>enhanced transparency &amp; security in International transport offered by TIR system</a:t>
            </a:r>
            <a:endParaRPr lang="de-DE" sz="200" dirty="0">
              <a:solidFill>
                <a:srgbClr val="00B050"/>
              </a:solidFill>
            </a:endParaRPr>
          </a:p>
          <a:p>
            <a:r>
              <a:rPr lang="de-DE" sz="1600" b="1" dirty="0"/>
              <a:t>Implement full e TIR message exchange including connectivity to     eTIR International system according to Annex 11</a:t>
            </a:r>
          </a:p>
        </p:txBody>
      </p:sp>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4" y="244332"/>
            <a:ext cx="8751489" cy="498580"/>
          </a:xfrm>
        </p:spPr>
        <p:txBody>
          <a:bodyPr/>
          <a:lstStyle/>
          <a:p>
            <a:r>
              <a:rPr lang="de-DE" sz="2550" dirty="0"/>
              <a:t>Digitalisation of Tajikistan-Uzbekinstan-Kazakhtsan corridor         </a:t>
            </a:r>
          </a:p>
        </p:txBody>
      </p:sp>
      <p:sp>
        <p:nvSpPr>
          <p:cNvPr id="7" name="Freeform 6"/>
          <p:cNvSpPr/>
          <p:nvPr/>
        </p:nvSpPr>
        <p:spPr>
          <a:xfrm rot="14151330">
            <a:off x="7371658" y="1114229"/>
            <a:ext cx="523976" cy="748147"/>
          </a:xfrm>
          <a:custGeom>
            <a:avLst/>
            <a:gdLst>
              <a:gd name="connsiteX0" fmla="*/ 0 w 323976"/>
              <a:gd name="connsiteY0" fmla="*/ 0 h 930442"/>
              <a:gd name="connsiteX1" fmla="*/ 288758 w 323976"/>
              <a:gd name="connsiteY1" fmla="*/ 144379 h 930442"/>
              <a:gd name="connsiteX2" fmla="*/ 320842 w 323976"/>
              <a:gd name="connsiteY2" fmla="*/ 449179 h 930442"/>
              <a:gd name="connsiteX3" fmla="*/ 304800 w 323976"/>
              <a:gd name="connsiteY3" fmla="*/ 705853 h 930442"/>
              <a:gd name="connsiteX4" fmla="*/ 240632 w 323976"/>
              <a:gd name="connsiteY4" fmla="*/ 930442 h 93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76" h="930442">
                <a:moveTo>
                  <a:pt x="0" y="0"/>
                </a:moveTo>
                <a:cubicBezTo>
                  <a:pt x="117642" y="34758"/>
                  <a:pt x="235284" y="69516"/>
                  <a:pt x="288758" y="144379"/>
                </a:cubicBezTo>
                <a:cubicBezTo>
                  <a:pt x="342232" y="219242"/>
                  <a:pt x="318168" y="355600"/>
                  <a:pt x="320842" y="449179"/>
                </a:cubicBezTo>
                <a:cubicBezTo>
                  <a:pt x="323516" y="542758"/>
                  <a:pt x="318168" y="625643"/>
                  <a:pt x="304800" y="705853"/>
                </a:cubicBezTo>
                <a:cubicBezTo>
                  <a:pt x="291432" y="786064"/>
                  <a:pt x="266032" y="858253"/>
                  <a:pt x="240632" y="930442"/>
                </a:cubicBezTo>
              </a:path>
            </a:pathLst>
          </a:custGeom>
          <a:noFill/>
          <a:ln w="38100">
            <a:solidFill>
              <a:srgbClr val="00B0F0"/>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4" y="715624"/>
            <a:ext cx="1814009" cy="460502"/>
          </a:xfrm>
        </p:spPr>
        <p:txBody>
          <a:bodyPr/>
          <a:lstStyle/>
          <a:p>
            <a:r>
              <a:rPr lang="de-DE" sz="2800" dirty="0"/>
              <a:t>Next steps</a:t>
            </a:r>
          </a:p>
        </p:txBody>
      </p:sp>
      <p:grpSp>
        <p:nvGrpSpPr>
          <p:cNvPr id="14" name="Group 13"/>
          <p:cNvGrpSpPr/>
          <p:nvPr/>
        </p:nvGrpSpPr>
        <p:grpSpPr>
          <a:xfrm>
            <a:off x="4688356" y="745201"/>
            <a:ext cx="4026568" cy="2294021"/>
            <a:chOff x="6682247" y="140997"/>
            <a:chExt cx="5368757" cy="3058695"/>
          </a:xfrm>
        </p:grpSpPr>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2247" y="140997"/>
              <a:ext cx="5368757" cy="3058695"/>
            </a:xfrm>
            <a:prstGeom prst="rect">
              <a:avLst/>
            </a:prstGeom>
          </p:spPr>
        </p:pic>
        <p:sp>
          <p:nvSpPr>
            <p:cNvPr id="16" name="Freeform 193">
              <a:extLst>
                <a:ext uri="{FF2B5EF4-FFF2-40B4-BE49-F238E27FC236}">
                  <a16:creationId xmlns:a16="http://schemas.microsoft.com/office/drawing/2014/main" id="{50DB9A8F-56D5-304F-BD0F-42C45A7442D6}"/>
                </a:ext>
              </a:extLst>
            </p:cNvPr>
            <p:cNvSpPr>
              <a:spLocks/>
            </p:cNvSpPr>
            <p:nvPr/>
          </p:nvSpPr>
          <p:spPr bwMode="auto">
            <a:xfrm>
              <a:off x="10318808" y="2529361"/>
              <a:ext cx="689162" cy="495193"/>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0052A4"/>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spTree>
    <p:extLst>
      <p:ext uri="{BB962C8B-B14F-4D97-AF65-F5344CB8AC3E}">
        <p14:creationId xmlns:p14="http://schemas.microsoft.com/office/powerpoint/2010/main" val="70952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D8EE0-F23E-ED41-A758-B55932CB21E4}"/>
              </a:ext>
            </a:extLst>
          </p:cNvPr>
          <p:cNvSpPr>
            <a:spLocks noGrp="1"/>
          </p:cNvSpPr>
          <p:nvPr>
            <p:ph type="title"/>
          </p:nvPr>
        </p:nvSpPr>
        <p:spPr>
          <a:xfrm>
            <a:off x="0" y="1331980"/>
            <a:ext cx="3672471" cy="560905"/>
          </a:xfrm>
        </p:spPr>
        <p:txBody>
          <a:bodyPr/>
          <a:lstStyle/>
          <a:p>
            <a:r>
              <a:rPr lang="en-US" sz="3000" dirty="0"/>
              <a:t>  </a:t>
            </a:r>
            <a:r>
              <a:rPr lang="az-Cyrl-AZ" sz="3000" dirty="0"/>
              <a:t>«ДЕЛОВЫЕ СВЯЗИ» </a:t>
            </a:r>
            <a:endParaRPr lang="en-US" sz="3000" dirty="0"/>
          </a:p>
        </p:txBody>
      </p:sp>
      <p:sp>
        <p:nvSpPr>
          <p:cNvPr id="5" name="Text Placeholder 4">
            <a:extLst>
              <a:ext uri="{FF2B5EF4-FFF2-40B4-BE49-F238E27FC236}">
                <a16:creationId xmlns:a16="http://schemas.microsoft.com/office/drawing/2014/main" id="{43C69A46-E8C4-E246-9AA7-E40A5694B1E6}"/>
              </a:ext>
            </a:extLst>
          </p:cNvPr>
          <p:cNvSpPr>
            <a:spLocks noGrp="1"/>
          </p:cNvSpPr>
          <p:nvPr>
            <p:ph type="body" sz="quarter" idx="15"/>
          </p:nvPr>
        </p:nvSpPr>
        <p:spPr>
          <a:xfrm>
            <a:off x="4696009" y="2343708"/>
            <a:ext cx="3862775" cy="1894388"/>
          </a:xfrm>
        </p:spPr>
        <p:txBody>
          <a:bodyPr/>
          <a:lstStyle/>
          <a:p>
            <a:r>
              <a:rPr lang="en-GB" sz="1350" b="1" dirty="0">
                <a:solidFill>
                  <a:schemeClr val="tx1">
                    <a:lumMod val="90000"/>
                    <a:lumOff val="10000"/>
                  </a:schemeClr>
                </a:solidFill>
              </a:rPr>
              <a:t>Annex 11 – entry into force on 25 may 2021</a:t>
            </a:r>
            <a:endParaRPr lang="en-GB" sz="1350" dirty="0">
              <a:solidFill>
                <a:schemeClr val="tx1">
                  <a:lumMod val="90000"/>
                  <a:lumOff val="10000"/>
                </a:schemeClr>
              </a:solidFill>
            </a:endParaRPr>
          </a:p>
          <a:p>
            <a:endParaRPr lang="en-US" sz="1050" b="1" dirty="0">
              <a:solidFill>
                <a:schemeClr val="tx1">
                  <a:lumMod val="90000"/>
                  <a:lumOff val="10000"/>
                </a:schemeClr>
              </a:solidFill>
            </a:endParaRPr>
          </a:p>
          <a:p>
            <a:r>
              <a:rPr lang="en-US" sz="1050" b="1" dirty="0">
                <a:solidFill>
                  <a:schemeClr val="tx1">
                    <a:lumMod val="90000"/>
                    <a:lumOff val="10000"/>
                  </a:schemeClr>
                </a:solidFill>
              </a:rPr>
              <a:t>C2C </a:t>
            </a:r>
            <a:r>
              <a:rPr lang="en-GB" sz="1050" b="1" dirty="0">
                <a:solidFill>
                  <a:schemeClr val="tx1">
                    <a:lumMod val="90000"/>
                    <a:lumOff val="10000"/>
                  </a:schemeClr>
                </a:solidFill>
              </a:rPr>
              <a:t>and C2B </a:t>
            </a:r>
            <a:r>
              <a:rPr lang="en-US" sz="1050" b="1" dirty="0">
                <a:solidFill>
                  <a:schemeClr val="tx1">
                    <a:lumMod val="90000"/>
                    <a:lumOff val="10000"/>
                  </a:schemeClr>
                </a:solidFill>
              </a:rPr>
              <a:t>messages through </a:t>
            </a:r>
            <a:r>
              <a:rPr lang="en-US" sz="1050" b="1" dirty="0" err="1">
                <a:solidFill>
                  <a:schemeClr val="tx1">
                    <a:lumMod val="90000"/>
                    <a:lumOff val="10000"/>
                  </a:schemeClr>
                </a:solidFill>
              </a:rPr>
              <a:t>eTIR</a:t>
            </a:r>
            <a:r>
              <a:rPr lang="en-US" sz="1050" b="1" dirty="0">
                <a:solidFill>
                  <a:schemeClr val="tx1">
                    <a:lumMod val="90000"/>
                    <a:lumOff val="10000"/>
                  </a:schemeClr>
                </a:solidFill>
              </a:rPr>
              <a:t> International System </a:t>
            </a:r>
            <a:r>
              <a:rPr lang="en-US" sz="1050" dirty="0">
                <a:solidFill>
                  <a:schemeClr val="tx1">
                    <a:lumMod val="90000"/>
                    <a:lumOff val="10000"/>
                  </a:schemeClr>
                </a:solidFill>
              </a:rPr>
              <a:t>(hosted by UNECE as a central database)</a:t>
            </a:r>
            <a:endParaRPr lang="en-GB" sz="1050" dirty="0">
              <a:solidFill>
                <a:schemeClr val="tx1">
                  <a:lumMod val="90000"/>
                  <a:lumOff val="10000"/>
                </a:schemeClr>
              </a:solidFill>
            </a:endParaRPr>
          </a:p>
          <a:p>
            <a:pPr marL="257175" indent="-257175">
              <a:buAutoNum type="arabicParenR"/>
            </a:pPr>
            <a:r>
              <a:rPr lang="en-US" sz="1050" dirty="0" err="1">
                <a:solidFill>
                  <a:schemeClr val="tx1">
                    <a:lumMod val="90000"/>
                    <a:lumOff val="10000"/>
                  </a:schemeClr>
                </a:solidFill>
              </a:rPr>
              <a:t>eTIR</a:t>
            </a:r>
            <a:r>
              <a:rPr lang="en-US" sz="1050" dirty="0">
                <a:solidFill>
                  <a:schemeClr val="tx1">
                    <a:lumMod val="90000"/>
                    <a:lumOff val="10000"/>
                  </a:schemeClr>
                </a:solidFill>
              </a:rPr>
              <a:t> specifications yet to be adopted by Contracting Parties </a:t>
            </a:r>
          </a:p>
          <a:p>
            <a:pPr marL="257175" indent="-257175">
              <a:buAutoNum type="arabicParenR"/>
            </a:pPr>
            <a:r>
              <a:rPr lang="en-US" sz="1050" dirty="0">
                <a:solidFill>
                  <a:schemeClr val="tx1">
                    <a:lumMod val="90000"/>
                    <a:lumOff val="10000"/>
                  </a:schemeClr>
                </a:solidFill>
              </a:rPr>
              <a:t>Direct communication channel to be established between customs and UNECE and between UNECE and IRU</a:t>
            </a:r>
            <a:endParaRPr lang="en-GB" sz="1050" dirty="0">
              <a:solidFill>
                <a:schemeClr val="tx1">
                  <a:lumMod val="90000"/>
                  <a:lumOff val="10000"/>
                </a:schemeClr>
              </a:solidFill>
            </a:endParaRPr>
          </a:p>
          <a:p>
            <a:r>
              <a:rPr lang="en-GB" sz="1050" dirty="0">
                <a:solidFill>
                  <a:schemeClr val="tx1">
                    <a:lumMod val="90000"/>
                    <a:lumOff val="10000"/>
                  </a:schemeClr>
                </a:solidFill>
              </a:rPr>
              <a:t>  </a:t>
            </a:r>
          </a:p>
          <a:p>
            <a:endParaRPr lang="en-GB" sz="1050" dirty="0">
              <a:solidFill>
                <a:schemeClr val="tx1">
                  <a:lumMod val="90000"/>
                  <a:lumOff val="10000"/>
                </a:schemeClr>
              </a:solidFill>
            </a:endParaRPr>
          </a:p>
        </p:txBody>
      </p:sp>
      <p:sp>
        <p:nvSpPr>
          <p:cNvPr id="2" name="Picture Placeholder 1"/>
          <p:cNvSpPr>
            <a:spLocks noGrp="1"/>
          </p:cNvSpPr>
          <p:nvPr>
            <p:ph type="pic" sz="quarter" idx="13"/>
          </p:nvPr>
        </p:nvSpPr>
        <p:spPr/>
      </p:sp>
      <p:pic>
        <p:nvPicPr>
          <p:cNvPr id="7" name="Picture Placeholder 2">
            <a:extLst>
              <a:ext uri="{FF2B5EF4-FFF2-40B4-BE49-F238E27FC236}">
                <a16:creationId xmlns:a16="http://schemas.microsoft.com/office/drawing/2014/main" id="{03CF087D-66D9-DB41-98B0-D0EE3D2D01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535781"/>
            <a:ext cx="9144002" cy="2760449"/>
          </a:xfrm>
          <a:prstGeom prst="rect">
            <a:avLst/>
          </a:prstGeom>
        </p:spPr>
      </p:pic>
      <p:sp>
        <p:nvSpPr>
          <p:cNvPr id="8" name="Rectangle 7"/>
          <p:cNvSpPr/>
          <p:nvPr/>
        </p:nvSpPr>
        <p:spPr>
          <a:xfrm>
            <a:off x="920472" y="2760450"/>
            <a:ext cx="3178098" cy="981807"/>
          </a:xfrm>
          <a:prstGeom prst="rect">
            <a:avLst/>
          </a:prstGeom>
        </p:spPr>
        <p:txBody>
          <a:bodyPr wrap="square">
            <a:spAutoFit/>
          </a:bodyPr>
          <a:lstStyle/>
          <a:p>
            <a:pPr>
              <a:lnSpc>
                <a:spcPct val="90000"/>
              </a:lnSpc>
              <a:spcBef>
                <a:spcPts val="750"/>
              </a:spcBef>
            </a:pPr>
            <a:r>
              <a:rPr lang="en-GB" sz="1050" b="1" dirty="0">
                <a:solidFill>
                  <a:schemeClr val="tx1">
                    <a:lumMod val="90000"/>
                    <a:lumOff val="10000"/>
                  </a:schemeClr>
                </a:solidFill>
              </a:rPr>
              <a:t>B2C and C2B</a:t>
            </a:r>
          </a:p>
          <a:p>
            <a:pPr>
              <a:lnSpc>
                <a:spcPct val="90000"/>
              </a:lnSpc>
              <a:spcBef>
                <a:spcPts val="750"/>
              </a:spcBef>
            </a:pPr>
            <a:r>
              <a:rPr lang="en-GB" sz="1050" dirty="0">
                <a:solidFill>
                  <a:schemeClr val="tx1">
                    <a:lumMod val="90000"/>
                    <a:lumOff val="10000"/>
                  </a:schemeClr>
                </a:solidFill>
              </a:rPr>
              <a:t>Already functioning and will continue to be used:</a:t>
            </a:r>
          </a:p>
          <a:p>
            <a:pPr marL="257175" indent="-257175">
              <a:lnSpc>
                <a:spcPct val="90000"/>
              </a:lnSpc>
              <a:spcBef>
                <a:spcPts val="750"/>
              </a:spcBef>
              <a:buAutoNum type="arabicParenR"/>
            </a:pPr>
            <a:r>
              <a:rPr lang="en-US" sz="1050" dirty="0">
                <a:solidFill>
                  <a:schemeClr val="tx1">
                    <a:lumMod val="90000"/>
                    <a:lumOff val="10000"/>
                  </a:schemeClr>
                </a:solidFill>
              </a:rPr>
              <a:t>For sending TIR data to the customs of departure</a:t>
            </a:r>
          </a:p>
          <a:p>
            <a:pPr marL="257175" indent="-257175">
              <a:lnSpc>
                <a:spcPct val="90000"/>
              </a:lnSpc>
              <a:spcBef>
                <a:spcPts val="750"/>
              </a:spcBef>
              <a:buAutoNum type="arabicParenR"/>
            </a:pPr>
            <a:r>
              <a:rPr lang="en-US" sz="1050" dirty="0">
                <a:solidFill>
                  <a:schemeClr val="tx1">
                    <a:lumMod val="90000"/>
                    <a:lumOff val="10000"/>
                  </a:schemeClr>
                </a:solidFill>
              </a:rPr>
              <a:t>For advance information to customs of itinerary</a:t>
            </a:r>
            <a:endParaRPr lang="en-GB" sz="1050" dirty="0">
              <a:solidFill>
                <a:schemeClr val="tx1">
                  <a:lumMod val="90000"/>
                  <a:lumOff val="10000"/>
                </a:schemeClr>
              </a:solidFill>
            </a:endParaRPr>
          </a:p>
        </p:txBody>
      </p:sp>
      <p:sp>
        <p:nvSpPr>
          <p:cNvPr id="4" name="Left Brace 3"/>
          <p:cNvSpPr/>
          <p:nvPr/>
        </p:nvSpPr>
        <p:spPr>
          <a:xfrm rot="16200000">
            <a:off x="4524560" y="-82048"/>
            <a:ext cx="342900" cy="8421128"/>
          </a:xfrm>
          <a:prstGeom prst="leftBrace">
            <a:avLst>
              <a:gd name="adj1" fmla="val 8333"/>
              <a:gd name="adj2" fmla="val 50218"/>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9" name="Rectangle 8"/>
          <p:cNvSpPr/>
          <p:nvPr/>
        </p:nvSpPr>
        <p:spPr>
          <a:xfrm>
            <a:off x="2791206" y="4474011"/>
            <a:ext cx="4185948" cy="300082"/>
          </a:xfrm>
          <a:prstGeom prst="rect">
            <a:avLst/>
          </a:prstGeom>
        </p:spPr>
        <p:txBody>
          <a:bodyPr wrap="square">
            <a:spAutoFit/>
          </a:bodyPr>
          <a:lstStyle/>
          <a:p>
            <a:pPr>
              <a:lnSpc>
                <a:spcPct val="90000"/>
              </a:lnSpc>
              <a:spcBef>
                <a:spcPts val="750"/>
              </a:spcBef>
            </a:pPr>
            <a:r>
              <a:rPr lang="en-GB" sz="1500" b="1" dirty="0">
                <a:solidFill>
                  <a:srgbClr val="0070C0"/>
                </a:solidFill>
              </a:rPr>
              <a:t>1 global system with full digital functionalities</a:t>
            </a:r>
          </a:p>
        </p:txBody>
      </p:sp>
    </p:spTree>
    <p:extLst>
      <p:ext uri="{BB962C8B-B14F-4D97-AF65-F5344CB8AC3E}">
        <p14:creationId xmlns:p14="http://schemas.microsoft.com/office/powerpoint/2010/main" val="115172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Kazakhstan unlocks TIR potential in the fight against illicit trade – </a:t>
            </a:r>
            <a:r>
              <a:rPr lang="en-GB" sz="2400" b="1" dirty="0"/>
              <a:t>TIR-EPD Green Lanes</a:t>
            </a:r>
            <a:endParaRPr lang="en-GB" sz="2800" b="1" dirty="0"/>
          </a:p>
        </p:txBody>
      </p:sp>
      <p:sp>
        <p:nvSpPr>
          <p:cNvPr id="9" name="Text Placeholder 8"/>
          <p:cNvSpPr>
            <a:spLocks noGrp="1"/>
          </p:cNvSpPr>
          <p:nvPr>
            <p:ph type="body" sz="quarter" idx="10"/>
          </p:nvPr>
        </p:nvSpPr>
        <p:spPr>
          <a:xfrm>
            <a:off x="457201" y="1370014"/>
            <a:ext cx="3639553" cy="3387725"/>
          </a:xfrm>
        </p:spPr>
        <p:txBody>
          <a:bodyPr/>
          <a:lstStyle/>
          <a:p>
            <a:endParaRPr lang="ru-RU" sz="1500" dirty="0"/>
          </a:p>
          <a:p>
            <a:r>
              <a:rPr lang="en-GB" sz="1500" dirty="0"/>
              <a:t>Kazakhstan recognises the security benefits of TIR in combatting illicit trade</a:t>
            </a:r>
          </a:p>
          <a:p>
            <a:pPr lvl="1"/>
            <a:r>
              <a:rPr lang="en-GB" sz="1200" dirty="0"/>
              <a:t>The Government took a decisive step by issuing Order N°619 prioritising TIR transports with TIR Electronic Pre-Declaration (TIR-EPD)</a:t>
            </a:r>
          </a:p>
          <a:p>
            <a:endParaRPr lang="en-US" sz="1500" dirty="0"/>
          </a:p>
          <a:p>
            <a:r>
              <a:rPr lang="en-US" sz="1500" dirty="0"/>
              <a:t>Uzbekistan and Kazakhstan pledged for implementation of TIR Green Lanes at </a:t>
            </a:r>
            <a:r>
              <a:rPr lang="en-US" sz="1500" dirty="0" err="1"/>
              <a:t>Yallama</a:t>
            </a:r>
            <a:r>
              <a:rPr lang="en-US" sz="1500" dirty="0"/>
              <a:t>(UZB)-</a:t>
            </a:r>
            <a:r>
              <a:rPr lang="en-US" sz="1500" dirty="0" err="1"/>
              <a:t>Konisbayeva</a:t>
            </a:r>
            <a:r>
              <a:rPr lang="en-US" sz="1500" dirty="0"/>
              <a:t>(KAZ) BCP</a:t>
            </a:r>
          </a:p>
          <a:p>
            <a:pPr lvl="1"/>
            <a:endParaRPr lang="en-US" sz="1200" dirty="0"/>
          </a:p>
          <a:p>
            <a:pPr marL="0" indent="0">
              <a:buNone/>
            </a:pPr>
            <a:endParaRPr lang="en-GB" sz="1500" dirty="0"/>
          </a:p>
          <a:p>
            <a:endParaRPr lang="en-GB" sz="1000" dirty="0"/>
          </a:p>
        </p:txBody>
      </p:sp>
      <p:grpSp>
        <p:nvGrpSpPr>
          <p:cNvPr id="6" name="Group 5"/>
          <p:cNvGrpSpPr/>
          <p:nvPr/>
        </p:nvGrpSpPr>
        <p:grpSpPr>
          <a:xfrm>
            <a:off x="4500937" y="1095177"/>
            <a:ext cx="3693041" cy="3771418"/>
            <a:chOff x="3324447" y="228632"/>
            <a:chExt cx="4139609" cy="4423879"/>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38623" y="228632"/>
              <a:ext cx="4125433" cy="314543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24447" y="3381454"/>
              <a:ext cx="3419374" cy="1271057"/>
            </a:xfrm>
            <a:prstGeom prst="rect">
              <a:avLst/>
            </a:prstGeom>
          </p:spPr>
        </p:pic>
      </p:grpSp>
    </p:spTree>
    <p:extLst>
      <p:ext uri="{BB962C8B-B14F-4D97-AF65-F5344CB8AC3E}">
        <p14:creationId xmlns:p14="http://schemas.microsoft.com/office/powerpoint/2010/main" val="1497103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62998"/>
            <a:ext cx="7581900" cy="5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solidFill>
                  <a:srgbClr val="000099"/>
                </a:solidFill>
                <a:latin typeface="Tahoma" pitchFamily="34" charset="0"/>
              </a:rPr>
              <a:t>Key Steps in Formulation of Road Map for STKEC Development</a:t>
            </a:r>
          </a:p>
        </p:txBody>
      </p:sp>
      <p:sp>
        <p:nvSpPr>
          <p:cNvPr id="2" name="Rectangle 1"/>
          <p:cNvSpPr/>
          <p:nvPr/>
        </p:nvSpPr>
        <p:spPr>
          <a:xfrm>
            <a:off x="785308" y="836034"/>
            <a:ext cx="4163763" cy="3477875"/>
          </a:xfrm>
          <a:prstGeom prst="rect">
            <a:avLst/>
          </a:prstGeom>
        </p:spPr>
        <p:txBody>
          <a:bodyPr wrap="square">
            <a:spAutoFit/>
          </a:bodyPr>
          <a:lstStyle/>
          <a:p>
            <a:pPr marL="285750" lvl="0" indent="-285750">
              <a:spcAft>
                <a:spcPts val="1200"/>
              </a:spcAft>
              <a:buFont typeface="Wingdings" panose="05000000000000000000" pitchFamily="2" charset="2"/>
              <a:buChar char="Ø"/>
            </a:pPr>
            <a:r>
              <a:rPr lang="en-US" dirty="0">
                <a:latin typeface="Tahoma" pitchFamily="34" charset="0"/>
                <a:ea typeface="Tahoma" pitchFamily="34" charset="0"/>
                <a:cs typeface="Tahoma" pitchFamily="34" charset="0"/>
              </a:rPr>
              <a:t>Approval of the ADB technical assistance (October 2018)</a:t>
            </a:r>
          </a:p>
          <a:p>
            <a:pPr marL="285750" lvl="0" indent="-285750">
              <a:spcAft>
                <a:spcPts val="1200"/>
              </a:spcAft>
              <a:buFont typeface="Wingdings" panose="05000000000000000000" pitchFamily="2" charset="2"/>
              <a:buChar char="Ø"/>
            </a:pPr>
            <a:r>
              <a:rPr lang="en-US" dirty="0">
                <a:latin typeface="Tahoma" pitchFamily="34" charset="0"/>
                <a:ea typeface="Tahoma" pitchFamily="34" charset="0"/>
                <a:cs typeface="Tahoma" pitchFamily="34" charset="0"/>
              </a:rPr>
              <a:t>Inception workshops and the first phase of filed work (May 2019)</a:t>
            </a:r>
          </a:p>
          <a:p>
            <a:pPr marL="285750" lvl="0" indent="-285750">
              <a:spcAft>
                <a:spcPts val="1200"/>
              </a:spcAft>
              <a:buFont typeface="Wingdings" panose="05000000000000000000" pitchFamily="2" charset="2"/>
              <a:buChar char="Ø"/>
            </a:pPr>
            <a:r>
              <a:rPr lang="en-US" dirty="0">
                <a:latin typeface="Tahoma" pitchFamily="34" charset="0"/>
                <a:ea typeface="Tahoma" pitchFamily="34" charset="0"/>
                <a:cs typeface="Tahoma" pitchFamily="34" charset="0"/>
              </a:rPr>
              <a:t>Second phase of the field work (July-September 2019)</a:t>
            </a:r>
          </a:p>
          <a:p>
            <a:pPr marL="285750" lvl="0" indent="-285750">
              <a:spcAft>
                <a:spcPts val="1200"/>
              </a:spcAft>
              <a:buFont typeface="Wingdings" panose="05000000000000000000" pitchFamily="2" charset="2"/>
              <a:buChar char="Ø"/>
            </a:pPr>
            <a:r>
              <a:rPr lang="en-US" dirty="0">
                <a:latin typeface="Tahoma" pitchFamily="34" charset="0"/>
                <a:ea typeface="Tahoma" pitchFamily="34" charset="0"/>
                <a:cs typeface="Tahoma" pitchFamily="34" charset="0"/>
              </a:rPr>
              <a:t>First regional workshop (December 2019</a:t>
            </a:r>
          </a:p>
          <a:p>
            <a:pPr marL="285750" lvl="0" indent="-285750">
              <a:spcAft>
                <a:spcPts val="1200"/>
              </a:spcAft>
              <a:buFont typeface="Wingdings" panose="05000000000000000000" pitchFamily="2" charset="2"/>
              <a:buChar char="Ø"/>
            </a:pPr>
            <a:r>
              <a:rPr lang="en-US" dirty="0">
                <a:latin typeface="Tahoma" pitchFamily="34" charset="0"/>
                <a:ea typeface="Tahoma" pitchFamily="34" charset="0"/>
                <a:cs typeface="Tahoma" pitchFamily="34" charset="0"/>
              </a:rPr>
              <a:t>Second regional workshop (August 2020)</a:t>
            </a:r>
          </a:p>
        </p:txBody>
      </p:sp>
      <p:pic>
        <p:nvPicPr>
          <p:cNvPr id="7" name="Picture 6">
            <a:extLst>
              <a:ext uri="{FF2B5EF4-FFF2-40B4-BE49-F238E27FC236}">
                <a16:creationId xmlns:a16="http://schemas.microsoft.com/office/drawing/2014/main" id="{3FCD6666-21E8-4E4B-9C31-F1CFD9DE9C73}"/>
              </a:ext>
            </a:extLst>
          </p:cNvPr>
          <p:cNvPicPr>
            <a:picLocks noChangeAspect="1"/>
          </p:cNvPicPr>
          <p:nvPr/>
        </p:nvPicPr>
        <p:blipFill>
          <a:blip r:embed="rId4"/>
          <a:stretch>
            <a:fillRect/>
          </a:stretch>
        </p:blipFill>
        <p:spPr>
          <a:xfrm>
            <a:off x="4949071" y="874263"/>
            <a:ext cx="3178928" cy="4023168"/>
          </a:xfrm>
          <a:prstGeom prst="rect">
            <a:avLst/>
          </a:prstGeom>
        </p:spPr>
      </p:pic>
    </p:spTree>
    <p:extLst>
      <p:ext uri="{BB962C8B-B14F-4D97-AF65-F5344CB8AC3E}">
        <p14:creationId xmlns:p14="http://schemas.microsoft.com/office/powerpoint/2010/main" val="2900729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776F23-7356-2547-8A9A-49E3D7E92378}"/>
              </a:ext>
            </a:extLst>
          </p:cNvPr>
          <p:cNvSpPr>
            <a:spLocks noGrp="1"/>
          </p:cNvSpPr>
          <p:nvPr>
            <p:ph type="body" sz="quarter" idx="15"/>
          </p:nvPr>
        </p:nvSpPr>
        <p:spPr>
          <a:xfrm>
            <a:off x="588116" y="3016552"/>
            <a:ext cx="7342545" cy="1894388"/>
          </a:xfrm>
        </p:spPr>
        <p:txBody>
          <a:bodyPr/>
          <a:lstStyle/>
          <a:p>
            <a:pPr lvl="0"/>
            <a:r>
              <a:rPr lang="fr-CH" sz="1200" dirty="0"/>
              <a:t>«Business Connections» to </a:t>
            </a:r>
            <a:r>
              <a:rPr lang="en-GB" sz="1200" dirty="0"/>
              <a:t>overcome urgent issues and help the industry:</a:t>
            </a:r>
          </a:p>
          <a:p>
            <a:pPr marL="257175" indent="-257175">
              <a:buFont typeface="Arial" panose="020B0604020202020204" pitchFamily="34" charset="0"/>
              <a:buChar char="•"/>
            </a:pPr>
            <a:r>
              <a:rPr lang="en-GB" sz="1200" dirty="0"/>
              <a:t>Challenge – COVID-19</a:t>
            </a:r>
          </a:p>
          <a:p>
            <a:pPr marL="257175" indent="-257175">
              <a:buFont typeface="Arial" panose="020B0604020202020204" pitchFamily="34" charset="0"/>
              <a:buChar char="•"/>
            </a:pPr>
            <a:r>
              <a:rPr lang="en-GB" sz="1200" dirty="0"/>
              <a:t>Need to keep supply chains running</a:t>
            </a:r>
          </a:p>
          <a:p>
            <a:pPr marL="257175" indent="-257175">
              <a:buFont typeface="Arial" panose="020B0604020202020204" pitchFamily="34" charset="0"/>
              <a:buChar char="•"/>
            </a:pPr>
            <a:r>
              <a:rPr lang="en-GB" sz="1200" dirty="0"/>
              <a:t>Module created based on IRU existing platform for transport operators</a:t>
            </a:r>
            <a:endParaRPr lang="ru-RU" sz="1200" dirty="0"/>
          </a:p>
          <a:p>
            <a:pPr marL="857250" lvl="1"/>
            <a:r>
              <a:rPr lang="en-GB" sz="1200" dirty="0"/>
              <a:t>Selection of corresponding transport operators (TIR holders) and organisation of transport according to the needs;</a:t>
            </a:r>
          </a:p>
          <a:p>
            <a:pPr marL="857250" lvl="1"/>
            <a:r>
              <a:rPr lang="en-GB" sz="1200" dirty="0"/>
              <a:t>Possibility to establish contact between the TIR holders with other transport operators, the freight forwarders, exporters, shippers, warehouses, customs brokers.</a:t>
            </a:r>
          </a:p>
        </p:txBody>
      </p:sp>
      <p:sp>
        <p:nvSpPr>
          <p:cNvPr id="13" name="Picture Placeholder 12"/>
          <p:cNvSpPr>
            <a:spLocks noGrp="1"/>
          </p:cNvSpPr>
          <p:nvPr>
            <p:ph type="pic" sz="quarter" idx="13"/>
          </p:nvPr>
        </p:nvSpPr>
        <p:spPr/>
      </p:sp>
      <p:pic>
        <p:nvPicPr>
          <p:cNvPr id="20" name="Picture Placeholder 6"/>
          <p:cNvPicPr>
            <a:picLocks noChangeAspect="1"/>
          </p:cNvPicPr>
          <p:nvPr/>
        </p:nvPicPr>
        <p:blipFill>
          <a:blip r:embed="rId3" cstate="email">
            <a:extLst>
              <a:ext uri="{28A0092B-C50C-407E-A947-70E740481C1C}">
                <a14:useLocalDpi xmlns:a14="http://schemas.microsoft.com/office/drawing/2010/main"/>
              </a:ext>
            </a:extLst>
          </a:blip>
          <a:srcRect t="31748" b="31748"/>
          <a:stretch>
            <a:fillRect/>
          </a:stretch>
        </p:blipFill>
        <p:spPr>
          <a:xfrm>
            <a:off x="0" y="-2744"/>
            <a:ext cx="9144000" cy="1877204"/>
          </a:xfrm>
          <a:prstGeom prst="rect">
            <a:avLst/>
          </a:prstGeom>
          <a:solidFill>
            <a:schemeClr val="bg2"/>
          </a:solid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75846"/>
            <a:ext cx="9759460" cy="2344802"/>
          </a:xfrm>
          <a:prstGeom prst="rect">
            <a:avLst/>
          </a:prstGeom>
        </p:spPr>
      </p:pic>
      <p:sp>
        <p:nvSpPr>
          <p:cNvPr id="4" name="Text Placeholder 3">
            <a:extLst>
              <a:ext uri="{FF2B5EF4-FFF2-40B4-BE49-F238E27FC236}">
                <a16:creationId xmlns:a16="http://schemas.microsoft.com/office/drawing/2014/main" id="{536AD312-A3CA-C846-AB45-A7F7DDAA5F9E}"/>
              </a:ext>
            </a:extLst>
          </p:cNvPr>
          <p:cNvSpPr>
            <a:spLocks noGrp="1"/>
          </p:cNvSpPr>
          <p:nvPr>
            <p:ph type="body" sz="quarter" idx="14"/>
          </p:nvPr>
        </p:nvSpPr>
        <p:spPr>
          <a:xfrm>
            <a:off x="0" y="2158452"/>
            <a:ext cx="4601631" cy="363552"/>
          </a:xfrm>
        </p:spPr>
        <p:txBody>
          <a:bodyPr/>
          <a:lstStyle/>
          <a:p>
            <a:r>
              <a:rPr lang="en-GB" sz="2100" dirty="0"/>
              <a:t> for more efficient transport solutions    </a:t>
            </a:r>
          </a:p>
        </p:txBody>
      </p:sp>
      <p:sp>
        <p:nvSpPr>
          <p:cNvPr id="3" name="Title 2">
            <a:extLst>
              <a:ext uri="{FF2B5EF4-FFF2-40B4-BE49-F238E27FC236}">
                <a16:creationId xmlns:a16="http://schemas.microsoft.com/office/drawing/2014/main" id="{580C9024-F4A5-3C46-A7AE-56B947C7EC86}"/>
              </a:ext>
            </a:extLst>
          </p:cNvPr>
          <p:cNvSpPr>
            <a:spLocks noGrp="1"/>
          </p:cNvSpPr>
          <p:nvPr>
            <p:ph type="title"/>
          </p:nvPr>
        </p:nvSpPr>
        <p:spPr>
          <a:xfrm>
            <a:off x="0" y="1749422"/>
            <a:ext cx="4421651" cy="436255"/>
          </a:xfrm>
          <a:solidFill>
            <a:srgbClr val="0C95C6">
              <a:alpha val="91765"/>
            </a:srgbClr>
          </a:solidFill>
        </p:spPr>
        <p:txBody>
          <a:bodyPr/>
          <a:lstStyle/>
          <a:p>
            <a:pPr>
              <a:tabLst>
                <a:tab pos="64294" algn="l"/>
              </a:tabLst>
            </a:pPr>
            <a:r>
              <a:rPr lang="en-GB" sz="2100" dirty="0"/>
              <a:t>Bringing private sector actors together</a:t>
            </a:r>
            <a:r>
              <a:rPr lang="ru-RU" sz="2100" b="1" dirty="0"/>
              <a:t> </a:t>
            </a:r>
            <a:endParaRPr lang="en-GB" sz="2100" b="1" dirty="0"/>
          </a:p>
        </p:txBody>
      </p:sp>
    </p:spTree>
    <p:extLst>
      <p:ext uri="{BB962C8B-B14F-4D97-AF65-F5344CB8AC3E}">
        <p14:creationId xmlns:p14="http://schemas.microsoft.com/office/powerpoint/2010/main" val="2297946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776F23-7356-2547-8A9A-49E3D7E92378}"/>
              </a:ext>
            </a:extLst>
          </p:cNvPr>
          <p:cNvSpPr>
            <a:spLocks noGrp="1"/>
          </p:cNvSpPr>
          <p:nvPr>
            <p:ph type="body" sz="quarter" idx="15"/>
          </p:nvPr>
        </p:nvSpPr>
        <p:spPr>
          <a:xfrm>
            <a:off x="436009" y="2483150"/>
            <a:ext cx="7731947" cy="2536352"/>
          </a:xfrm>
        </p:spPr>
        <p:txBody>
          <a:bodyPr/>
          <a:lstStyle/>
          <a:p>
            <a:pPr lvl="0"/>
            <a:r>
              <a:rPr lang="en-GB" sz="1200" b="1" dirty="0"/>
              <a:t>For TIR transport operators:</a:t>
            </a:r>
            <a:endParaRPr lang="en-GB" sz="1200" dirty="0"/>
          </a:p>
          <a:p>
            <a:pPr marL="257175" indent="-257175">
              <a:buFont typeface="Arial" panose="020B0604020202020204" pitchFamily="34" charset="0"/>
              <a:buChar char="•"/>
            </a:pPr>
            <a:r>
              <a:rPr lang="en-GB" sz="1050" dirty="0"/>
              <a:t>More business opportunities thanks to the visibility of TIR operators’ profile through TIR-EPD;</a:t>
            </a:r>
          </a:p>
          <a:p>
            <a:pPr marL="257175" indent="-257175">
              <a:buFont typeface="Arial" panose="020B0604020202020204" pitchFamily="34" charset="0"/>
              <a:buChar char="•"/>
            </a:pPr>
            <a:r>
              <a:rPr lang="en-GB" sz="1050" dirty="0"/>
              <a:t>Possibility to partner with other TIR operators in order to overcome various restrictions, including those related to COVID-19.</a:t>
            </a:r>
          </a:p>
          <a:p>
            <a:endParaRPr lang="en-GB" sz="1200" b="1" dirty="0"/>
          </a:p>
          <a:p>
            <a:r>
              <a:rPr lang="en-GB" sz="1200" b="1" dirty="0"/>
              <a:t>For logistics operators:</a:t>
            </a:r>
            <a:endParaRPr lang="en-GB" sz="1050" dirty="0"/>
          </a:p>
          <a:p>
            <a:pPr marL="257175" indent="-257175">
              <a:buFont typeface="Arial" panose="020B0604020202020204" pitchFamily="34" charset="0"/>
              <a:buChar char="•"/>
            </a:pPr>
            <a:r>
              <a:rPr lang="en-GB" sz="1050" dirty="0"/>
              <a:t>Possibility to reach out to TIR operators;</a:t>
            </a:r>
          </a:p>
          <a:p>
            <a:pPr marL="257175" indent="-257175">
              <a:buFont typeface="Arial" panose="020B0604020202020204" pitchFamily="34" charset="0"/>
              <a:buChar char="•"/>
            </a:pPr>
            <a:r>
              <a:rPr lang="en-GB" sz="1050" dirty="0"/>
              <a:t>Facilitated organisation of “complex” door-to-door movements, e.g. from China to Europe and intermodal transport, with all parties connected and customs declarations sent through TIR-EPD;</a:t>
            </a:r>
          </a:p>
          <a:p>
            <a:pPr marL="257175" indent="-257175">
              <a:buFont typeface="Arial" panose="020B0604020202020204" pitchFamily="34" charset="0"/>
              <a:buChar char="•"/>
            </a:pPr>
            <a:r>
              <a:rPr lang="en-GB" sz="1050" dirty="0"/>
              <a:t>Facilitated organisation of transport of consolidated goods.</a:t>
            </a:r>
          </a:p>
          <a:p>
            <a:endParaRPr lang="en-GB" sz="100" dirty="0"/>
          </a:p>
          <a:p>
            <a:r>
              <a:rPr lang="en-GB" sz="1050" b="1" dirty="0"/>
              <a:t>All trusted partners along the logistic chain are linked through the «Business Connections» module. </a:t>
            </a:r>
          </a:p>
        </p:txBody>
      </p:sp>
      <p:sp>
        <p:nvSpPr>
          <p:cNvPr id="4" name="Text Placeholder 3">
            <a:extLst>
              <a:ext uri="{FF2B5EF4-FFF2-40B4-BE49-F238E27FC236}">
                <a16:creationId xmlns:a16="http://schemas.microsoft.com/office/drawing/2014/main" id="{536AD312-A3CA-C846-AB45-A7F7DDAA5F9E}"/>
              </a:ext>
            </a:extLst>
          </p:cNvPr>
          <p:cNvSpPr>
            <a:spLocks noGrp="1"/>
          </p:cNvSpPr>
          <p:nvPr>
            <p:ph type="body" sz="quarter" idx="14"/>
          </p:nvPr>
        </p:nvSpPr>
        <p:spPr>
          <a:xfrm>
            <a:off x="-1" y="1868308"/>
            <a:ext cx="3071469" cy="363552"/>
          </a:xfrm>
        </p:spPr>
        <p:txBody>
          <a:bodyPr/>
          <a:lstStyle/>
          <a:p>
            <a:r>
              <a:rPr lang="ru-RU" sz="2100" b="1" dirty="0"/>
              <a:t>«</a:t>
            </a:r>
            <a:r>
              <a:rPr lang="fr-CH" sz="2100" b="1" dirty="0"/>
              <a:t>Business Connections</a:t>
            </a:r>
            <a:r>
              <a:rPr lang="ru-RU" sz="2100" b="1" dirty="0"/>
              <a:t>» </a:t>
            </a:r>
            <a:endParaRPr lang="en-GB" sz="2100" dirty="0"/>
          </a:p>
        </p:txBody>
      </p:sp>
      <p:pic>
        <p:nvPicPr>
          <p:cNvPr id="8" name="Picture Placeholder 6"/>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31748" b="31748"/>
          <a:stretch>
            <a:fillRect/>
          </a:stretch>
        </p:blipFill>
        <p:spPr/>
      </p:pic>
      <p:sp>
        <p:nvSpPr>
          <p:cNvPr id="3" name="Title 2">
            <a:extLst>
              <a:ext uri="{FF2B5EF4-FFF2-40B4-BE49-F238E27FC236}">
                <a16:creationId xmlns:a16="http://schemas.microsoft.com/office/drawing/2014/main" id="{580C9024-F4A5-3C46-A7AE-56B947C7EC86}"/>
              </a:ext>
            </a:extLst>
          </p:cNvPr>
          <p:cNvSpPr>
            <a:spLocks noGrp="1"/>
          </p:cNvSpPr>
          <p:nvPr>
            <p:ph type="title"/>
          </p:nvPr>
        </p:nvSpPr>
        <p:spPr>
          <a:xfrm>
            <a:off x="0" y="1459278"/>
            <a:ext cx="1852999" cy="436255"/>
          </a:xfrm>
        </p:spPr>
        <p:txBody>
          <a:bodyPr/>
          <a:lstStyle/>
          <a:p>
            <a:pPr>
              <a:tabLst>
                <a:tab pos="64294" algn="l"/>
              </a:tabLst>
            </a:pPr>
            <a:r>
              <a:rPr lang="fr-CH" sz="2100" b="1" dirty="0"/>
              <a:t> </a:t>
            </a:r>
            <a:r>
              <a:rPr lang="en-GB" sz="2100" b="1" dirty="0"/>
              <a:t>Advantages</a:t>
            </a:r>
            <a:r>
              <a:rPr lang="fr-CH" sz="2100" b="1" dirty="0"/>
              <a:t> of </a:t>
            </a:r>
            <a:endParaRPr lang="en-GB" sz="2100" b="1" dirty="0"/>
          </a:p>
        </p:txBody>
      </p:sp>
    </p:spTree>
    <p:extLst>
      <p:ext uri="{BB962C8B-B14F-4D97-AF65-F5344CB8AC3E}">
        <p14:creationId xmlns:p14="http://schemas.microsoft.com/office/powerpoint/2010/main" val="4125215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0"/>
            <a:ext cx="9144000" cy="2074985"/>
          </a:xfrm>
          <a:prstGeom prst="rect">
            <a:avLst/>
          </a:prstGeom>
        </p:spPr>
      </p:pic>
      <p:sp>
        <p:nvSpPr>
          <p:cNvPr id="3" name="Text Placeholder 2"/>
          <p:cNvSpPr>
            <a:spLocks noGrp="1"/>
          </p:cNvSpPr>
          <p:nvPr>
            <p:ph type="body" sz="quarter" idx="10"/>
          </p:nvPr>
        </p:nvSpPr>
        <p:spPr>
          <a:xfrm>
            <a:off x="747346" y="2935465"/>
            <a:ext cx="7447085" cy="1592574"/>
          </a:xfrm>
        </p:spPr>
        <p:txBody>
          <a:bodyPr/>
          <a:lstStyle/>
          <a:p>
            <a:r>
              <a:rPr lang="en-US" sz="1500" dirty="0"/>
              <a:t>IRU encourages the STKEC corridor countries to implement TIR Green Lanes</a:t>
            </a:r>
          </a:p>
          <a:p>
            <a:endParaRPr lang="en-US" sz="1500" dirty="0"/>
          </a:p>
          <a:p>
            <a:r>
              <a:rPr lang="en-US" sz="1500" dirty="0"/>
              <a:t>IRU offers its B2C/C2B and B2B capacities to better connect all actors and speed up the corridor </a:t>
            </a:r>
            <a:r>
              <a:rPr lang="en-US" sz="1500" dirty="0" err="1"/>
              <a:t>digitalisation</a:t>
            </a:r>
            <a:endParaRPr lang="en-GB" sz="1500" dirty="0"/>
          </a:p>
        </p:txBody>
      </p:sp>
      <p:sp>
        <p:nvSpPr>
          <p:cNvPr id="6" name="Title 1"/>
          <p:cNvSpPr txBox="1">
            <a:spLocks/>
          </p:cNvSpPr>
          <p:nvPr/>
        </p:nvSpPr>
        <p:spPr>
          <a:xfrm>
            <a:off x="1" y="2071985"/>
            <a:ext cx="1758461" cy="441454"/>
          </a:xfrm>
          <a:prstGeom prst="rect">
            <a:avLst/>
          </a:prstGeom>
          <a:solidFill>
            <a:srgbClr val="0C95C6"/>
          </a:solidFill>
        </p:spPr>
        <p:txBody>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r>
              <a:rPr lang="fr-CH" sz="2400" dirty="0">
                <a:solidFill>
                  <a:schemeClr val="bg1"/>
                </a:solidFill>
              </a:rPr>
              <a:t>  </a:t>
            </a:r>
            <a:r>
              <a:rPr lang="fr-CH" sz="2400" dirty="0" err="1">
                <a:solidFill>
                  <a:schemeClr val="bg1"/>
                </a:solidFill>
              </a:rPr>
              <a:t>Summary</a:t>
            </a:r>
            <a:r>
              <a:rPr lang="fr-CH" sz="2400" dirty="0">
                <a:solidFill>
                  <a:schemeClr val="bg1"/>
                </a:solidFill>
              </a:rPr>
              <a:t>   </a:t>
            </a:r>
            <a:endParaRPr lang="en-GB" sz="2400" dirty="0"/>
          </a:p>
        </p:txBody>
      </p:sp>
    </p:spTree>
    <p:extLst>
      <p:ext uri="{BB962C8B-B14F-4D97-AF65-F5344CB8AC3E}">
        <p14:creationId xmlns:p14="http://schemas.microsoft.com/office/powerpoint/2010/main" val="713551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2440164-187D-8448-9ED7-65229BB4841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F0A1558-3CBF-3249-908A-B3AC044470D4}"/>
              </a:ext>
            </a:extLst>
          </p:cNvPr>
          <p:cNvSpPr/>
          <p:nvPr/>
        </p:nvSpPr>
        <p:spPr>
          <a:xfrm>
            <a:off x="0" y="3944542"/>
            <a:ext cx="9144000" cy="119895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0" name="Group 29">
            <a:extLst>
              <a:ext uri="{FF2B5EF4-FFF2-40B4-BE49-F238E27FC236}">
                <a16:creationId xmlns:a16="http://schemas.microsoft.com/office/drawing/2014/main" id="{517A8313-102C-8441-9290-2AD6CD7927C7}"/>
              </a:ext>
            </a:extLst>
          </p:cNvPr>
          <p:cNvGrpSpPr/>
          <p:nvPr/>
        </p:nvGrpSpPr>
        <p:grpSpPr>
          <a:xfrm>
            <a:off x="588523" y="3380361"/>
            <a:ext cx="1128409" cy="1128409"/>
            <a:chOff x="784697" y="4507148"/>
            <a:chExt cx="1504545" cy="1504545"/>
          </a:xfrm>
        </p:grpSpPr>
        <p:sp>
          <p:nvSpPr>
            <p:cNvPr id="7" name="Rectangle 6">
              <a:extLst>
                <a:ext uri="{FF2B5EF4-FFF2-40B4-BE49-F238E27FC236}">
                  <a16:creationId xmlns:a16="http://schemas.microsoft.com/office/drawing/2014/main" id="{3441C00F-B19C-0C4A-A40A-370876A449FF}"/>
                </a:ext>
              </a:extLst>
            </p:cNvPr>
            <p:cNvSpPr/>
            <p:nvPr userDrawn="1"/>
          </p:nvSpPr>
          <p:spPr>
            <a:xfrm>
              <a:off x="784697" y="4507148"/>
              <a:ext cx="1504545" cy="150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8E7A2468-CBB2-4442-8DFD-6D309946284C}"/>
                </a:ext>
              </a:extLst>
            </p:cNvPr>
            <p:cNvGrpSpPr/>
            <p:nvPr/>
          </p:nvGrpSpPr>
          <p:grpSpPr>
            <a:xfrm>
              <a:off x="1139473" y="5017193"/>
              <a:ext cx="806210" cy="484392"/>
              <a:chOff x="5342425" y="2976487"/>
              <a:chExt cx="1506305" cy="905027"/>
            </a:xfrm>
          </p:grpSpPr>
          <p:sp>
            <p:nvSpPr>
              <p:cNvPr id="10" name="Freeform: Shape 30">
                <a:extLst>
                  <a:ext uri="{FF2B5EF4-FFF2-40B4-BE49-F238E27FC236}">
                    <a16:creationId xmlns:a16="http://schemas.microsoft.com/office/drawing/2014/main" id="{F9193CAC-8B75-964D-A7D0-F69C1DC091C9}"/>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1" name="Freeform: Shape 31">
                <a:extLst>
                  <a:ext uri="{FF2B5EF4-FFF2-40B4-BE49-F238E27FC236}">
                    <a16:creationId xmlns:a16="http://schemas.microsoft.com/office/drawing/2014/main" id="{09ED0B00-8D65-7D40-8A9B-08617A0CC80F}"/>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2" name="Freeform: Shape 32">
                <a:extLst>
                  <a:ext uri="{FF2B5EF4-FFF2-40B4-BE49-F238E27FC236}">
                    <a16:creationId xmlns:a16="http://schemas.microsoft.com/office/drawing/2014/main" id="{22910ECC-A419-4D44-A554-1ACE14C37690}"/>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3" name="Freeform: Shape 33">
                <a:extLst>
                  <a:ext uri="{FF2B5EF4-FFF2-40B4-BE49-F238E27FC236}">
                    <a16:creationId xmlns:a16="http://schemas.microsoft.com/office/drawing/2014/main" id="{713A6A53-ED19-FE44-A743-1C7AC6E1FB51}"/>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4" name="Freeform: Shape 34">
                <a:extLst>
                  <a:ext uri="{FF2B5EF4-FFF2-40B4-BE49-F238E27FC236}">
                    <a16:creationId xmlns:a16="http://schemas.microsoft.com/office/drawing/2014/main" id="{4AF7C8A6-0CD5-184F-92C5-C0FDD0629DB2}"/>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defTabSz="685800">
                  <a:defRPr/>
                </a:pPr>
                <a:endParaRPr lang="en-US" sz="1350">
                  <a:solidFill>
                    <a:prstClr val="black"/>
                  </a:solidFill>
                  <a:latin typeface="Calibri" panose="020F0502020204030204"/>
                </a:endParaRPr>
              </a:p>
            </p:txBody>
          </p:sp>
        </p:grpSp>
      </p:grpSp>
      <p:sp>
        <p:nvSpPr>
          <p:cNvPr id="16" name="TextBox 15">
            <a:extLst>
              <a:ext uri="{FF2B5EF4-FFF2-40B4-BE49-F238E27FC236}">
                <a16:creationId xmlns:a16="http://schemas.microsoft.com/office/drawing/2014/main" id="{B7C4FA88-800C-CE4C-926E-81AD86CCF414}"/>
              </a:ext>
            </a:extLst>
          </p:cNvPr>
          <p:cNvSpPr txBox="1"/>
          <p:nvPr/>
        </p:nvSpPr>
        <p:spPr>
          <a:xfrm>
            <a:off x="8198758" y="4110304"/>
            <a:ext cx="828284" cy="276999"/>
          </a:xfrm>
          <a:prstGeom prst="rect">
            <a:avLst/>
          </a:prstGeom>
          <a:noFill/>
        </p:spPr>
        <p:txBody>
          <a:bodyPr wrap="square" rtlCol="0">
            <a:spAutoFit/>
          </a:bodyPr>
          <a:lstStyle/>
          <a:p>
            <a:r>
              <a:rPr lang="en-US" sz="1200" b="1" dirty="0" err="1">
                <a:solidFill>
                  <a:schemeClr val="bg1"/>
                </a:solidFill>
                <a:latin typeface="Corbel" panose="020B0503020204020204" pitchFamily="34" charset="0"/>
              </a:rPr>
              <a:t>iru.org</a:t>
            </a:r>
            <a:endParaRPr lang="en-US" sz="1200" b="1" dirty="0">
              <a:solidFill>
                <a:schemeClr val="bg1"/>
              </a:solidFill>
              <a:latin typeface="Corbel" panose="020B0503020204020204" pitchFamily="34" charset="0"/>
            </a:endParaRPr>
          </a:p>
        </p:txBody>
      </p:sp>
      <p:sp>
        <p:nvSpPr>
          <p:cNvPr id="17" name="TextBox 16">
            <a:extLst>
              <a:ext uri="{FF2B5EF4-FFF2-40B4-BE49-F238E27FC236}">
                <a16:creationId xmlns:a16="http://schemas.microsoft.com/office/drawing/2014/main" id="{C1964387-E082-FE43-8987-DCF48D14B954}"/>
              </a:ext>
            </a:extLst>
          </p:cNvPr>
          <p:cNvSpPr txBox="1"/>
          <p:nvPr/>
        </p:nvSpPr>
        <p:spPr>
          <a:xfrm>
            <a:off x="1829687" y="4007804"/>
            <a:ext cx="2971800" cy="415498"/>
          </a:xfrm>
          <a:prstGeom prst="rect">
            <a:avLst/>
          </a:prstGeom>
          <a:noFill/>
        </p:spPr>
        <p:txBody>
          <a:bodyPr wrap="square" rtlCol="0">
            <a:spAutoFit/>
          </a:bodyPr>
          <a:lstStyle/>
          <a:p>
            <a:r>
              <a:rPr lang="en-US" sz="2100" dirty="0">
                <a:solidFill>
                  <a:schemeClr val="bg1"/>
                </a:solidFill>
                <a:latin typeface="Corbel" panose="020B0503020204020204" pitchFamily="34" charset="0"/>
              </a:rPr>
              <a:t>For a world </a:t>
            </a:r>
            <a:r>
              <a:rPr lang="en-US" sz="2100" dirty="0">
                <a:solidFill>
                  <a:srgbClr val="FFD600"/>
                </a:solidFill>
                <a:latin typeface="Corbel" panose="020B0503020204020204" pitchFamily="34" charset="0"/>
              </a:rPr>
              <a:t>in motion</a:t>
            </a:r>
          </a:p>
        </p:txBody>
      </p:sp>
    </p:spTree>
    <p:extLst>
      <p:ext uri="{BB962C8B-B14F-4D97-AF65-F5344CB8AC3E}">
        <p14:creationId xmlns:p14="http://schemas.microsoft.com/office/powerpoint/2010/main" val="38943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47425"/>
            <a:ext cx="7581900" cy="5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000099"/>
                </a:solidFill>
                <a:latin typeface="Tahoma" pitchFamily="34" charset="0"/>
              </a:rPr>
              <a:t>Geographic Focus of STKEC Development</a:t>
            </a:r>
            <a:endParaRPr lang="en-US" sz="2800" dirty="0">
              <a:solidFill>
                <a:srgbClr val="000099"/>
              </a:solidFill>
              <a:latin typeface="Tahoma" pitchFamily="34" charset="0"/>
            </a:endParaRPr>
          </a:p>
        </p:txBody>
      </p:sp>
      <p:sp>
        <p:nvSpPr>
          <p:cNvPr id="6" name="TextBox 5">
            <a:extLst>
              <a:ext uri="{FF2B5EF4-FFF2-40B4-BE49-F238E27FC236}">
                <a16:creationId xmlns:a16="http://schemas.microsoft.com/office/drawing/2014/main" id="{3C9702D9-D7A8-8D47-BC1E-A360BD2A7E55}"/>
              </a:ext>
            </a:extLst>
          </p:cNvPr>
          <p:cNvSpPr txBox="1"/>
          <p:nvPr/>
        </p:nvSpPr>
        <p:spPr>
          <a:xfrm>
            <a:off x="2883051" y="4782015"/>
            <a:ext cx="367984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Source: Google Maps</a:t>
            </a:r>
          </a:p>
        </p:txBody>
      </p:sp>
      <p:sp>
        <p:nvSpPr>
          <p:cNvPr id="2" name="Rectangle 1"/>
          <p:cNvSpPr/>
          <p:nvPr/>
        </p:nvSpPr>
        <p:spPr>
          <a:xfrm>
            <a:off x="785309" y="1039752"/>
            <a:ext cx="2097742" cy="3539430"/>
          </a:xfrm>
          <a:prstGeom prst="rect">
            <a:avLst/>
          </a:prstGeom>
        </p:spPr>
        <p:txBody>
          <a:bodyPr wrap="square">
            <a:spAutoFit/>
          </a:bodyPr>
          <a:lstStyle/>
          <a:p>
            <a:pPr lvl="0">
              <a:spcAft>
                <a:spcPts val="1200"/>
              </a:spcAft>
            </a:pPr>
            <a:r>
              <a:rPr lang="en-US" sz="1600" b="1" dirty="0">
                <a:latin typeface="Tahoma" pitchFamily="34" charset="0"/>
                <a:ea typeface="Tahoma" pitchFamily="34" charset="0"/>
                <a:cs typeface="Tahoma" pitchFamily="34" charset="0"/>
              </a:rPr>
              <a:t>Kazakhstan:</a:t>
            </a:r>
          </a:p>
          <a:p>
            <a:pPr marL="285750" lvl="0" indent="-285750">
              <a:spcAft>
                <a:spcPts val="1200"/>
              </a:spcAft>
              <a:buFont typeface="Arial" pitchFamily="34" charset="0"/>
              <a:buChar char="•"/>
            </a:pPr>
            <a:r>
              <a:rPr lang="en-US" sz="1600" dirty="0" err="1">
                <a:latin typeface="Tahoma" pitchFamily="34" charset="0"/>
                <a:ea typeface="Tahoma" pitchFamily="34" charset="0"/>
                <a:cs typeface="Tahoma" pitchFamily="34" charset="0"/>
              </a:rPr>
              <a:t>Shymkent</a:t>
            </a:r>
            <a:r>
              <a:rPr lang="en-US" sz="1600" dirty="0">
                <a:latin typeface="Tahoma" pitchFamily="34" charset="0"/>
                <a:ea typeface="Tahoma" pitchFamily="34" charset="0"/>
                <a:cs typeface="Tahoma" pitchFamily="34" charset="0"/>
              </a:rPr>
              <a:t> city</a:t>
            </a:r>
          </a:p>
          <a:p>
            <a:pPr marL="285750" lvl="0" indent="-285750">
              <a:spcAft>
                <a:spcPts val="1200"/>
              </a:spcAft>
              <a:buFont typeface="Arial" pitchFamily="34" charset="0"/>
              <a:buChar char="•"/>
            </a:pPr>
            <a:r>
              <a:rPr lang="en-US" sz="1600" dirty="0">
                <a:latin typeface="Tahoma" pitchFamily="34" charset="0"/>
                <a:ea typeface="Tahoma" pitchFamily="34" charset="0"/>
                <a:cs typeface="Tahoma" pitchFamily="34" charset="0"/>
              </a:rPr>
              <a:t>Turkestan oblast</a:t>
            </a:r>
          </a:p>
          <a:p>
            <a:pPr>
              <a:spcAft>
                <a:spcPts val="1200"/>
              </a:spcAft>
            </a:pPr>
            <a:r>
              <a:rPr lang="en-US" sz="1600" b="1" dirty="0">
                <a:latin typeface="Tahoma" pitchFamily="34" charset="0"/>
                <a:ea typeface="Tahoma" pitchFamily="34" charset="0"/>
                <a:cs typeface="Tahoma" pitchFamily="34" charset="0"/>
              </a:rPr>
              <a:t>Uzbekistan:</a:t>
            </a:r>
          </a:p>
          <a:p>
            <a:pPr marL="285750" indent="-285750">
              <a:spcAft>
                <a:spcPts val="1200"/>
              </a:spcAft>
              <a:buFont typeface="Arial" pitchFamily="34" charset="0"/>
              <a:buChar char="•"/>
            </a:pPr>
            <a:r>
              <a:rPr lang="en-US" sz="1600" dirty="0">
                <a:latin typeface="Tahoma" pitchFamily="34" charset="0"/>
                <a:ea typeface="Tahoma" pitchFamily="34" charset="0"/>
                <a:cs typeface="Tahoma" pitchFamily="34" charset="0"/>
              </a:rPr>
              <a:t>Tashkent city</a:t>
            </a:r>
          </a:p>
          <a:p>
            <a:pPr marL="285750" indent="-285750">
              <a:spcAft>
                <a:spcPts val="1200"/>
              </a:spcAft>
              <a:buFont typeface="Arial" pitchFamily="34" charset="0"/>
              <a:buChar char="•"/>
            </a:pPr>
            <a:r>
              <a:rPr lang="en-US" sz="1600" dirty="0">
                <a:latin typeface="Tahoma" pitchFamily="34" charset="0"/>
                <a:ea typeface="Tahoma" pitchFamily="34" charset="0"/>
                <a:cs typeface="Tahoma" pitchFamily="34" charset="0"/>
              </a:rPr>
              <a:t>Tashkent oblast</a:t>
            </a:r>
          </a:p>
          <a:p>
            <a:pPr>
              <a:spcAft>
                <a:spcPts val="1200"/>
              </a:spcAft>
            </a:pPr>
            <a:r>
              <a:rPr lang="en-US" sz="1600" b="1" dirty="0">
                <a:latin typeface="Tahoma" pitchFamily="34" charset="0"/>
                <a:ea typeface="Tahoma" pitchFamily="34" charset="0"/>
                <a:cs typeface="Tahoma" pitchFamily="34" charset="0"/>
              </a:rPr>
              <a:t>Tajikistan:</a:t>
            </a:r>
          </a:p>
          <a:p>
            <a:pPr marL="285750" indent="-285750">
              <a:spcAft>
                <a:spcPts val="1200"/>
              </a:spcAft>
              <a:buFont typeface="Arial" pitchFamily="34" charset="0"/>
              <a:buChar char="•"/>
            </a:pPr>
            <a:r>
              <a:rPr lang="en-US" sz="1600" dirty="0" err="1">
                <a:latin typeface="Tahoma" pitchFamily="34" charset="0"/>
                <a:ea typeface="Tahoma" pitchFamily="34" charset="0"/>
                <a:cs typeface="Tahoma" pitchFamily="34" charset="0"/>
              </a:rPr>
              <a:t>Khujand</a:t>
            </a:r>
            <a:r>
              <a:rPr lang="en-US" sz="1600" dirty="0">
                <a:latin typeface="Tahoma" pitchFamily="34" charset="0"/>
                <a:ea typeface="Tahoma" pitchFamily="34" charset="0"/>
                <a:cs typeface="Tahoma" pitchFamily="34" charset="0"/>
              </a:rPr>
              <a:t> city</a:t>
            </a:r>
          </a:p>
          <a:p>
            <a:pPr marL="285750" indent="-285750">
              <a:spcAft>
                <a:spcPts val="1200"/>
              </a:spcAft>
              <a:buFont typeface="Arial" pitchFamily="34" charset="0"/>
              <a:buChar char="•"/>
            </a:pPr>
            <a:r>
              <a:rPr lang="en-US" sz="1600" dirty="0" err="1">
                <a:latin typeface="Tahoma" pitchFamily="34" charset="0"/>
                <a:ea typeface="Tahoma" pitchFamily="34" charset="0"/>
                <a:cs typeface="Tahoma" pitchFamily="34" charset="0"/>
              </a:rPr>
              <a:t>Sughd</a:t>
            </a:r>
            <a:r>
              <a:rPr lang="en-US" sz="1600" dirty="0">
                <a:latin typeface="Tahoma" pitchFamily="34" charset="0"/>
                <a:ea typeface="Tahoma" pitchFamily="34" charset="0"/>
                <a:cs typeface="Tahoma" pitchFamily="34" charset="0"/>
              </a:rPr>
              <a:t> oblast</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151" y="896665"/>
            <a:ext cx="5346549" cy="382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46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941294" y="110449"/>
            <a:ext cx="728830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3200" b="1" dirty="0">
              <a:solidFill>
                <a:srgbClr val="000099"/>
              </a:solidFill>
              <a:latin typeface="Tahoma" pitchFamily="34" charset="0"/>
            </a:endParaRPr>
          </a:p>
        </p:txBody>
      </p:sp>
      <p:sp>
        <p:nvSpPr>
          <p:cNvPr id="2" name="Subtitle 2">
            <a:extLst>
              <a:ext uri="{FF2B5EF4-FFF2-40B4-BE49-F238E27FC236}">
                <a16:creationId xmlns:a16="http://schemas.microsoft.com/office/drawing/2014/main" id="{62548058-9385-446B-89B9-BEFC82D057F5}"/>
              </a:ext>
            </a:extLst>
          </p:cNvPr>
          <p:cNvSpPr txBox="1">
            <a:spLocks/>
          </p:cNvSpPr>
          <p:nvPr/>
        </p:nvSpPr>
        <p:spPr bwMode="auto">
          <a:xfrm>
            <a:off x="977255" y="170139"/>
            <a:ext cx="7366645" cy="7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000099"/>
                </a:solidFill>
                <a:latin typeface="Tahoma" pitchFamily="34" charset="0"/>
              </a:rPr>
              <a:t>Opportunities for Increasing Trade</a:t>
            </a:r>
          </a:p>
          <a:p>
            <a:pPr algn="ctr" eaLnBrk="1" hangingPunct="1"/>
            <a:r>
              <a:rPr lang="en-US" sz="2800" b="1" dirty="0">
                <a:solidFill>
                  <a:srgbClr val="000099"/>
                </a:solidFill>
                <a:latin typeface="Tahoma" pitchFamily="34" charset="0"/>
              </a:rPr>
              <a:t>in STKEC Region</a:t>
            </a:r>
            <a:endParaRPr lang="en-US" sz="2800" dirty="0">
              <a:solidFill>
                <a:srgbClr val="000099"/>
              </a:solidFill>
              <a:latin typeface="Tahoma" pitchFamily="34" charset="0"/>
            </a:endParaRPr>
          </a:p>
        </p:txBody>
      </p:sp>
      <p:sp>
        <p:nvSpPr>
          <p:cNvPr id="8" name="Rectangle 7">
            <a:extLst>
              <a:ext uri="{FF2B5EF4-FFF2-40B4-BE49-F238E27FC236}">
                <a16:creationId xmlns:a16="http://schemas.microsoft.com/office/drawing/2014/main" id="{9AA8877A-A3BA-4223-AE75-6372010E098A}"/>
              </a:ext>
            </a:extLst>
          </p:cNvPr>
          <p:cNvSpPr/>
          <p:nvPr/>
        </p:nvSpPr>
        <p:spPr>
          <a:xfrm>
            <a:off x="863599" y="1124450"/>
            <a:ext cx="7366001" cy="3708708"/>
          </a:xfrm>
          <a:prstGeom prst="rect">
            <a:avLst/>
          </a:prstGeom>
        </p:spPr>
        <p:txBody>
          <a:bodyPr wrap="square">
            <a:spAutoFit/>
          </a:bodyPr>
          <a:lstStyle/>
          <a:p>
            <a:pPr marL="579438" indent="-579438">
              <a:spcAft>
                <a:spcPts val="1800"/>
              </a:spcAft>
              <a:buFont typeface="Wingdings" pitchFamily="2" charset="2"/>
              <a:buChar char="Ø"/>
            </a:pPr>
            <a:r>
              <a:rPr lang="en-US" sz="2000" dirty="0">
                <a:latin typeface="Tahoma" pitchFamily="34" charset="0"/>
                <a:ea typeface="Tahoma" pitchFamily="34" charset="0"/>
                <a:cs typeface="Tahoma" pitchFamily="34" charset="0"/>
              </a:rPr>
              <a:t>Growing markets in the STKEC region</a:t>
            </a:r>
          </a:p>
          <a:p>
            <a:pPr marL="579438" indent="-579438">
              <a:spcAft>
                <a:spcPts val="1800"/>
              </a:spcAft>
              <a:buFont typeface="Wingdings" pitchFamily="2" charset="2"/>
              <a:buChar char="Ø"/>
            </a:pPr>
            <a:r>
              <a:rPr lang="en-US" sz="2000" dirty="0">
                <a:latin typeface="Tahoma" pitchFamily="34" charset="0"/>
                <a:ea typeface="Tahoma" pitchFamily="34" charset="0"/>
                <a:cs typeface="Tahoma" pitchFamily="34" charset="0"/>
              </a:rPr>
              <a:t>Little trade now, but huge potential for expansion</a:t>
            </a:r>
          </a:p>
          <a:p>
            <a:pPr marL="579438" indent="-579438">
              <a:spcAft>
                <a:spcPts val="1800"/>
              </a:spcAft>
              <a:buFont typeface="Wingdings" pitchFamily="2" charset="2"/>
              <a:buChar char="Ø"/>
            </a:pPr>
            <a:r>
              <a:rPr lang="en-US" sz="2000" dirty="0">
                <a:latin typeface="Tahoma" pitchFamily="34" charset="0"/>
                <a:ea typeface="Tahoma" pitchFamily="34" charset="0"/>
                <a:cs typeface="Tahoma" pitchFamily="34" charset="0"/>
              </a:rPr>
              <a:t>Some scope for intra-industry trade in existing sectors</a:t>
            </a:r>
          </a:p>
          <a:p>
            <a:pPr marL="579438" indent="-579438">
              <a:spcAft>
                <a:spcPts val="1800"/>
              </a:spcAft>
              <a:buFont typeface="Wingdings" pitchFamily="2" charset="2"/>
              <a:buChar char="Ø"/>
            </a:pPr>
            <a:r>
              <a:rPr lang="en-US" sz="2000" dirty="0">
                <a:latin typeface="Tahoma" pitchFamily="34" charset="0"/>
                <a:ea typeface="Tahoma" pitchFamily="34" charset="0"/>
                <a:cs typeface="Tahoma" pitchFamily="34" charset="0"/>
              </a:rPr>
              <a:t>Development of new export products (higher value-added agriculture, manufacturing etc.)</a:t>
            </a:r>
          </a:p>
          <a:p>
            <a:pPr marL="579438" indent="-579438">
              <a:spcAft>
                <a:spcPts val="1800"/>
              </a:spcAft>
              <a:buFont typeface="Wingdings" pitchFamily="2" charset="2"/>
              <a:buChar char="Ø"/>
            </a:pPr>
            <a:r>
              <a:rPr lang="en-US" sz="2000" dirty="0">
                <a:latin typeface="Tahoma" pitchFamily="34" charset="0"/>
                <a:ea typeface="Tahoma" pitchFamily="34" charset="0"/>
                <a:cs typeface="Tahoma" pitchFamily="34" charset="0"/>
              </a:rPr>
              <a:t>Untapped potential for trade in services (e.g. tourism, education, health care)</a:t>
            </a:r>
          </a:p>
          <a:p>
            <a:pPr marL="579438" indent="-579438">
              <a:spcAft>
                <a:spcPts val="1800"/>
              </a:spcAft>
              <a:buFont typeface="Wingdings" pitchFamily="2" charset="2"/>
              <a:buChar char="Ø"/>
            </a:pPr>
            <a:r>
              <a:rPr lang="en-US" sz="2000" dirty="0">
                <a:latin typeface="Tahoma" pitchFamily="34" charset="0"/>
                <a:ea typeface="Tahoma" pitchFamily="34" charset="0"/>
                <a:cs typeface="Tahoma" pitchFamily="34" charset="0"/>
              </a:rPr>
              <a:t>Expansion of transit trade</a:t>
            </a:r>
          </a:p>
        </p:txBody>
      </p:sp>
    </p:spTree>
    <p:extLst>
      <p:ext uri="{BB962C8B-B14F-4D97-AF65-F5344CB8AC3E}">
        <p14:creationId xmlns:p14="http://schemas.microsoft.com/office/powerpoint/2010/main" val="205414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941294" y="110449"/>
            <a:ext cx="728830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3200" b="1" dirty="0">
              <a:solidFill>
                <a:srgbClr val="000099"/>
              </a:solidFill>
              <a:latin typeface="Tahoma" pitchFamily="34" charset="0"/>
            </a:endParaRPr>
          </a:p>
        </p:txBody>
      </p:sp>
      <p:sp>
        <p:nvSpPr>
          <p:cNvPr id="2" name="Subtitle 2">
            <a:extLst>
              <a:ext uri="{FF2B5EF4-FFF2-40B4-BE49-F238E27FC236}">
                <a16:creationId xmlns:a16="http://schemas.microsoft.com/office/drawing/2014/main" id="{62548058-9385-446B-89B9-BEFC82D057F5}"/>
              </a:ext>
            </a:extLst>
          </p:cNvPr>
          <p:cNvSpPr txBox="1">
            <a:spLocks/>
          </p:cNvSpPr>
          <p:nvPr/>
        </p:nvSpPr>
        <p:spPr bwMode="auto">
          <a:xfrm>
            <a:off x="977254" y="259039"/>
            <a:ext cx="8058257" cy="7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000099"/>
                </a:solidFill>
                <a:latin typeface="Tahoma" pitchFamily="34" charset="0"/>
              </a:rPr>
              <a:t>Opportunities for Increasing Cross-Border Economic Cooperation in STKEC region</a:t>
            </a:r>
            <a:endParaRPr lang="en-US" sz="2800" dirty="0">
              <a:solidFill>
                <a:srgbClr val="000099"/>
              </a:solidFill>
              <a:latin typeface="Tahoma" pitchFamily="34" charset="0"/>
            </a:endParaRPr>
          </a:p>
        </p:txBody>
      </p:sp>
      <p:sp>
        <p:nvSpPr>
          <p:cNvPr id="8" name="Rectangle 7">
            <a:extLst>
              <a:ext uri="{FF2B5EF4-FFF2-40B4-BE49-F238E27FC236}">
                <a16:creationId xmlns:a16="http://schemas.microsoft.com/office/drawing/2014/main" id="{9AA8877A-A3BA-4223-AE75-6372010E098A}"/>
              </a:ext>
            </a:extLst>
          </p:cNvPr>
          <p:cNvSpPr/>
          <p:nvPr/>
        </p:nvSpPr>
        <p:spPr>
          <a:xfrm>
            <a:off x="342900" y="1272009"/>
            <a:ext cx="8630618" cy="3493264"/>
          </a:xfrm>
          <a:prstGeom prst="rect">
            <a:avLst/>
          </a:prstGeom>
        </p:spPr>
        <p:txBody>
          <a:bodyPr wrap="square">
            <a:spAutoFit/>
          </a:bodyPr>
          <a:lstStyle/>
          <a:p>
            <a:pPr marL="579438" indent="-579438">
              <a:spcAft>
                <a:spcPts val="1800"/>
              </a:spcAft>
              <a:buFont typeface="Wingdings" pitchFamily="2" charset="2"/>
              <a:buChar char="Ø"/>
            </a:pPr>
            <a:r>
              <a:rPr lang="en-US" sz="2200" dirty="0">
                <a:latin typeface="Tahoma" pitchFamily="34" charset="0"/>
                <a:ea typeface="Tahoma" pitchFamily="34" charset="0"/>
                <a:cs typeface="Tahoma" pitchFamily="34" charset="0"/>
              </a:rPr>
              <a:t>STKEC region as a ‘laboratory’ for export product development</a:t>
            </a:r>
          </a:p>
          <a:p>
            <a:pPr marL="579438" indent="-579438">
              <a:spcAft>
                <a:spcPts val="1800"/>
              </a:spcAft>
              <a:buFont typeface="Wingdings" pitchFamily="2" charset="2"/>
              <a:buChar char="Ø"/>
            </a:pPr>
            <a:r>
              <a:rPr lang="en-US" sz="2200" dirty="0">
                <a:latin typeface="Tahoma" pitchFamily="34" charset="0"/>
                <a:ea typeface="Tahoma" pitchFamily="34" charset="0"/>
                <a:cs typeface="Tahoma" pitchFamily="34" charset="0"/>
              </a:rPr>
              <a:t>Development of regional value chains (COVID-19 lessons)</a:t>
            </a:r>
          </a:p>
          <a:p>
            <a:pPr marL="579438" indent="-579438">
              <a:spcAft>
                <a:spcPts val="600"/>
              </a:spcAft>
              <a:buFont typeface="Wingdings" pitchFamily="2" charset="2"/>
              <a:buChar char="Ø"/>
            </a:pPr>
            <a:r>
              <a:rPr lang="en-US" sz="2200" dirty="0">
                <a:latin typeface="Tahoma" pitchFamily="34" charset="0"/>
                <a:ea typeface="Tahoma" pitchFamily="34" charset="0"/>
                <a:cs typeface="Tahoma" pitchFamily="34" charset="0"/>
              </a:rPr>
              <a:t>Provision of regional public goods:</a:t>
            </a:r>
          </a:p>
          <a:p>
            <a:pPr marL="914400" indent="-342900">
              <a:spcAft>
                <a:spcPts val="600"/>
              </a:spcAft>
              <a:buFont typeface="Arial" pitchFamily="34" charset="0"/>
              <a:buChar char="•"/>
            </a:pPr>
            <a:r>
              <a:rPr lang="en-US" sz="2200" dirty="0">
                <a:latin typeface="Tahoma" pitchFamily="34" charset="0"/>
                <a:ea typeface="Tahoma" pitchFamily="34" charset="0"/>
                <a:cs typeface="Tahoma" pitchFamily="34" charset="0"/>
              </a:rPr>
              <a:t>joint network of quality certification facilities</a:t>
            </a:r>
          </a:p>
          <a:p>
            <a:pPr marL="914400" indent="-342900">
              <a:spcAft>
                <a:spcPts val="600"/>
              </a:spcAft>
              <a:buFont typeface="Arial" pitchFamily="34" charset="0"/>
              <a:buChar char="•"/>
            </a:pPr>
            <a:r>
              <a:rPr lang="en-US" sz="2200" dirty="0">
                <a:latin typeface="Tahoma" pitchFamily="34" charset="0"/>
                <a:ea typeface="Tahoma" pitchFamily="34" charset="0"/>
                <a:cs typeface="Tahoma" pitchFamily="34" charset="0"/>
              </a:rPr>
              <a:t>joint development of standards and certification for organic produce</a:t>
            </a:r>
          </a:p>
          <a:p>
            <a:pPr marL="914400" indent="-342900">
              <a:spcAft>
                <a:spcPts val="600"/>
              </a:spcAft>
              <a:buFont typeface="Arial" pitchFamily="34" charset="0"/>
              <a:buChar char="•"/>
            </a:pPr>
            <a:r>
              <a:rPr lang="en-US" sz="2200" dirty="0">
                <a:latin typeface="Tahoma" pitchFamily="34" charset="0"/>
                <a:ea typeface="Tahoma" pitchFamily="34" charset="0"/>
                <a:cs typeface="Tahoma" pitchFamily="34" charset="0"/>
              </a:rPr>
              <a:t>joint professional education and business development programs for prospective export sectors (e.g. tourism)</a:t>
            </a:r>
          </a:p>
        </p:txBody>
      </p:sp>
    </p:spTree>
    <p:extLst>
      <p:ext uri="{BB962C8B-B14F-4D97-AF65-F5344CB8AC3E}">
        <p14:creationId xmlns:p14="http://schemas.microsoft.com/office/powerpoint/2010/main" val="237049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15152"/>
            <a:ext cx="7128540" cy="6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000099"/>
                </a:solidFill>
                <a:latin typeface="Tahoma" pitchFamily="34" charset="0"/>
              </a:rPr>
              <a:t>Proposed Thematic Focus Areas</a:t>
            </a:r>
            <a:endParaRPr lang="en-US" sz="2800" dirty="0">
              <a:solidFill>
                <a:srgbClr val="000099"/>
              </a:solidFill>
              <a:latin typeface="Tahoma" pitchFamily="34" charset="0"/>
            </a:endParaRPr>
          </a:p>
        </p:txBody>
      </p:sp>
      <p:sp>
        <p:nvSpPr>
          <p:cNvPr id="5" name="Rectangle 4"/>
          <p:cNvSpPr/>
          <p:nvPr/>
        </p:nvSpPr>
        <p:spPr>
          <a:xfrm>
            <a:off x="427762" y="1061155"/>
            <a:ext cx="8305015" cy="3762568"/>
          </a:xfrm>
          <a:prstGeom prst="rect">
            <a:avLst/>
          </a:prstGeom>
        </p:spPr>
        <p:txBody>
          <a:bodyPr wrap="square">
            <a:spAutoFit/>
          </a:bodyPr>
          <a:lstStyle/>
          <a:p>
            <a:pPr marL="579438" indent="-579438">
              <a:spcAft>
                <a:spcPts val="1500"/>
              </a:spcAft>
              <a:buFont typeface="Wingdings" pitchFamily="2" charset="2"/>
              <a:buChar char="Ø"/>
            </a:pPr>
            <a:r>
              <a:rPr lang="en-US" sz="2200" dirty="0">
                <a:latin typeface="Tahoma" pitchFamily="34" charset="0"/>
                <a:ea typeface="Tahoma" pitchFamily="34" charset="0"/>
                <a:cs typeface="Tahoma" pitchFamily="34" charset="0"/>
              </a:rPr>
              <a:t>Improvement of road and railway transport connectivity</a:t>
            </a:r>
          </a:p>
          <a:p>
            <a:pPr marL="579438" indent="-579438">
              <a:spcAft>
                <a:spcPts val="1500"/>
              </a:spcAft>
              <a:buFont typeface="Wingdings" pitchFamily="2" charset="2"/>
              <a:buChar char="Ø"/>
            </a:pPr>
            <a:r>
              <a:rPr lang="en-US" sz="2200" dirty="0">
                <a:latin typeface="Tahoma" pitchFamily="34" charset="0"/>
                <a:ea typeface="Tahoma" pitchFamily="34" charset="0"/>
                <a:cs typeface="Tahoma" pitchFamily="34" charset="0"/>
              </a:rPr>
              <a:t>Modernization of border crossing points and border management</a:t>
            </a:r>
          </a:p>
          <a:p>
            <a:pPr marL="579438" indent="-579438">
              <a:spcAft>
                <a:spcPts val="1500"/>
              </a:spcAft>
              <a:buFont typeface="Wingdings" pitchFamily="2" charset="2"/>
              <a:buChar char="Ø"/>
            </a:pPr>
            <a:r>
              <a:rPr lang="en-US" sz="2200" dirty="0">
                <a:latin typeface="Tahoma" pitchFamily="34" charset="0"/>
                <a:ea typeface="Tahoma" pitchFamily="34" charset="0"/>
                <a:cs typeface="Tahoma" pitchFamily="34" charset="0"/>
              </a:rPr>
              <a:t>Development of horticulture value chains</a:t>
            </a:r>
          </a:p>
          <a:p>
            <a:pPr marL="579438" indent="-579438">
              <a:spcAft>
                <a:spcPts val="1500"/>
              </a:spcAft>
              <a:buFont typeface="Wingdings" pitchFamily="2" charset="2"/>
              <a:buChar char="Ø"/>
            </a:pPr>
            <a:r>
              <a:rPr lang="en-US" sz="2200" dirty="0">
                <a:latin typeface="Tahoma" pitchFamily="34" charset="0"/>
                <a:ea typeface="Tahoma" pitchFamily="34" charset="0"/>
                <a:cs typeface="Tahoma" pitchFamily="34" charset="0"/>
              </a:rPr>
              <a:t>Modernization of sanitary and </a:t>
            </a:r>
            <a:r>
              <a:rPr lang="en-US" sz="2200" dirty="0" err="1">
                <a:latin typeface="Tahoma" pitchFamily="34" charset="0"/>
                <a:ea typeface="Tahoma" pitchFamily="34" charset="0"/>
                <a:cs typeface="Tahoma" pitchFamily="34" charset="0"/>
              </a:rPr>
              <a:t>phyto</a:t>
            </a:r>
            <a:r>
              <a:rPr lang="en-US" sz="2200" dirty="0">
                <a:latin typeface="Tahoma" pitchFamily="34" charset="0"/>
                <a:ea typeface="Tahoma" pitchFamily="34" charset="0"/>
                <a:cs typeface="Tahoma" pitchFamily="34" charset="0"/>
              </a:rPr>
              <a:t>-sanitary measures and development of food quality certification services</a:t>
            </a:r>
          </a:p>
          <a:p>
            <a:pPr marL="579438" indent="-579438">
              <a:spcAft>
                <a:spcPts val="1500"/>
              </a:spcAft>
              <a:buFont typeface="Wingdings" pitchFamily="2" charset="2"/>
              <a:buChar char="Ø"/>
            </a:pPr>
            <a:r>
              <a:rPr lang="en-US" sz="2200" dirty="0">
                <a:latin typeface="Tahoma" pitchFamily="34" charset="0"/>
                <a:ea typeface="Tahoma" pitchFamily="34" charset="0"/>
                <a:cs typeface="Tahoma" pitchFamily="34" charset="0"/>
              </a:rPr>
              <a:t>Development of regional tourism</a:t>
            </a:r>
          </a:p>
          <a:p>
            <a:pPr marL="579438" indent="-579438">
              <a:spcAft>
                <a:spcPts val="1500"/>
              </a:spcAft>
              <a:buFont typeface="Wingdings" pitchFamily="2" charset="2"/>
              <a:buChar char="Ø"/>
            </a:pPr>
            <a:r>
              <a:rPr lang="en-US" sz="2200" dirty="0">
                <a:latin typeface="Tahoma" pitchFamily="34" charset="0"/>
                <a:ea typeface="Tahoma" pitchFamily="34" charset="0"/>
                <a:cs typeface="Tahoma" pitchFamily="34" charset="0"/>
              </a:rPr>
              <a:t>Development of special economic zones and industrial zones</a:t>
            </a:r>
          </a:p>
        </p:txBody>
      </p:sp>
    </p:spTree>
    <p:extLst>
      <p:ext uri="{BB962C8B-B14F-4D97-AF65-F5344CB8AC3E}">
        <p14:creationId xmlns:p14="http://schemas.microsoft.com/office/powerpoint/2010/main" val="132238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15152"/>
            <a:ext cx="7128540" cy="6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000099"/>
                </a:solidFill>
                <a:latin typeface="Tahoma" pitchFamily="34" charset="0"/>
              </a:rPr>
              <a:t>Expected Results (Vision for STKEC)</a:t>
            </a:r>
            <a:endParaRPr lang="en-US" sz="2800" dirty="0">
              <a:solidFill>
                <a:srgbClr val="000099"/>
              </a:solidFill>
              <a:latin typeface="Tahoma" pitchFamily="34" charset="0"/>
            </a:endParaRPr>
          </a:p>
        </p:txBody>
      </p:sp>
      <p:sp>
        <p:nvSpPr>
          <p:cNvPr id="5" name="Rectangle 4"/>
          <p:cNvSpPr/>
          <p:nvPr/>
        </p:nvSpPr>
        <p:spPr>
          <a:xfrm>
            <a:off x="575035" y="984883"/>
            <a:ext cx="8157742" cy="4101123"/>
          </a:xfrm>
          <a:prstGeom prst="rect">
            <a:avLst/>
          </a:prstGeom>
        </p:spPr>
        <p:txBody>
          <a:bodyPr wrap="square">
            <a:spAutoFit/>
          </a:bodyPr>
          <a:lstStyle/>
          <a:p>
            <a:pPr marL="579438" indent="-579438">
              <a:spcAft>
                <a:spcPts val="1500"/>
              </a:spcAft>
              <a:buFont typeface="Wingdings" pitchFamily="2" charset="2"/>
              <a:buChar char="Ø"/>
            </a:pPr>
            <a:r>
              <a:rPr lang="en-US" sz="2100" dirty="0">
                <a:latin typeface="Tahoma" pitchFamily="34" charset="0"/>
                <a:ea typeface="Tahoma" pitchFamily="34" charset="0"/>
                <a:cs typeface="Tahoma" pitchFamily="34" charset="0"/>
              </a:rPr>
              <a:t>Close economic cooperation among the Kazakh, Tajik, and Uzbek parts of the STKEC</a:t>
            </a:r>
          </a:p>
          <a:p>
            <a:pPr marL="579438" indent="-579438">
              <a:spcAft>
                <a:spcPts val="1500"/>
              </a:spcAft>
              <a:buFont typeface="Wingdings" pitchFamily="2" charset="2"/>
              <a:buChar char="Ø"/>
            </a:pPr>
            <a:r>
              <a:rPr lang="en-US" sz="2100" dirty="0">
                <a:latin typeface="Tahoma" pitchFamily="34" charset="0"/>
                <a:ea typeface="Tahoma" pitchFamily="34" charset="0"/>
                <a:cs typeface="Tahoma" pitchFamily="34" charset="0"/>
              </a:rPr>
              <a:t>Superior transport connectivity of the STKEC</a:t>
            </a:r>
          </a:p>
          <a:p>
            <a:pPr marL="579438" indent="-579438">
              <a:spcAft>
                <a:spcPts val="1500"/>
              </a:spcAft>
              <a:buFont typeface="Wingdings" pitchFamily="2" charset="2"/>
              <a:buChar char="Ø"/>
            </a:pPr>
            <a:r>
              <a:rPr lang="en-US" sz="2100" dirty="0">
                <a:latin typeface="Tahoma" pitchFamily="34" charset="0"/>
                <a:ea typeface="Tahoma" pitchFamily="34" charset="0"/>
                <a:cs typeface="Tahoma" pitchFamily="34" charset="0"/>
              </a:rPr>
              <a:t>Seamless movement of vehicles, goods, and people across borders within the STKEC</a:t>
            </a:r>
          </a:p>
          <a:p>
            <a:pPr marL="579438" indent="-579438">
              <a:spcAft>
                <a:spcPts val="1500"/>
              </a:spcAft>
              <a:buFont typeface="Wingdings" pitchFamily="2" charset="2"/>
              <a:buChar char="Ø"/>
            </a:pPr>
            <a:r>
              <a:rPr lang="en-US" sz="2100" dirty="0">
                <a:latin typeface="Tahoma" pitchFamily="34" charset="0"/>
                <a:ea typeface="Tahoma" pitchFamily="34" charset="0"/>
                <a:cs typeface="Tahoma" pitchFamily="34" charset="0"/>
              </a:rPr>
              <a:t>Extensive cross-border trade and investment flows within the STKEC</a:t>
            </a:r>
          </a:p>
          <a:p>
            <a:pPr marL="579438" indent="-579438">
              <a:spcAft>
                <a:spcPts val="1500"/>
              </a:spcAft>
              <a:buFont typeface="Wingdings" pitchFamily="2" charset="2"/>
              <a:buChar char="Ø"/>
            </a:pPr>
            <a:r>
              <a:rPr lang="en-US" sz="2100" dirty="0">
                <a:latin typeface="Tahoma" pitchFamily="34" charset="0"/>
                <a:ea typeface="Tahoma" pitchFamily="34" charset="0"/>
                <a:cs typeface="Tahoma" pitchFamily="34" charset="0"/>
              </a:rPr>
              <a:t>High levels of trade with the rest of the world</a:t>
            </a:r>
          </a:p>
          <a:p>
            <a:pPr marL="579438" indent="-579438">
              <a:spcAft>
                <a:spcPts val="1500"/>
              </a:spcAft>
              <a:buFont typeface="Wingdings" pitchFamily="2" charset="2"/>
              <a:buChar char="Ø"/>
            </a:pPr>
            <a:r>
              <a:rPr lang="en-US" sz="2100" dirty="0">
                <a:latin typeface="Tahoma" pitchFamily="34" charset="0"/>
                <a:ea typeface="Tahoma" pitchFamily="34" charset="0"/>
                <a:cs typeface="Tahoma" pitchFamily="34" charset="0"/>
              </a:rPr>
              <a:t>Larger shares of manufactures and services in exports</a:t>
            </a:r>
          </a:p>
        </p:txBody>
      </p:sp>
    </p:spTree>
    <p:extLst>
      <p:ext uri="{BB962C8B-B14F-4D97-AF65-F5344CB8AC3E}">
        <p14:creationId xmlns:p14="http://schemas.microsoft.com/office/powerpoint/2010/main" val="231604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15152"/>
            <a:ext cx="7114209" cy="6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000099"/>
                </a:solidFill>
                <a:latin typeface="Tahoma" pitchFamily="34" charset="0"/>
              </a:rPr>
              <a:t>Proposed Institutional Setup</a:t>
            </a:r>
            <a:endParaRPr lang="en-US" sz="2800" dirty="0">
              <a:solidFill>
                <a:srgbClr val="000099"/>
              </a:solidFill>
              <a:latin typeface="Tahoma" pitchFamily="34" charset="0"/>
            </a:endParaRPr>
          </a:p>
        </p:txBody>
      </p:sp>
      <p:grpSp>
        <p:nvGrpSpPr>
          <p:cNvPr id="2" name="Group 1"/>
          <p:cNvGrpSpPr/>
          <p:nvPr/>
        </p:nvGrpSpPr>
        <p:grpSpPr>
          <a:xfrm>
            <a:off x="1366969" y="1072421"/>
            <a:ext cx="6412269" cy="3786795"/>
            <a:chOff x="1603277" y="972146"/>
            <a:chExt cx="6412269" cy="3786795"/>
          </a:xfrm>
        </p:grpSpPr>
        <p:cxnSp>
          <p:nvCxnSpPr>
            <p:cNvPr id="29" name="Straight Connector 28"/>
            <p:cNvCxnSpPr/>
            <p:nvPr/>
          </p:nvCxnSpPr>
          <p:spPr>
            <a:xfrm>
              <a:off x="6127181" y="4758941"/>
              <a:ext cx="1103243"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22906" y="4403035"/>
              <a:ext cx="1103242" cy="276999"/>
            </a:xfrm>
            <a:prstGeom prst="rect">
              <a:avLst/>
            </a:prstGeom>
            <a:noFill/>
          </p:spPr>
          <p:txBody>
            <a:bodyPr wrap="square" rtlCol="0">
              <a:spAutoFit/>
            </a:bodyPr>
            <a:lstStyle/>
            <a:p>
              <a:pPr algn="ctr"/>
              <a:r>
                <a:rPr lang="en-US" sz="1200" dirty="0">
                  <a:latin typeface="Tahoma" pitchFamily="34" charset="0"/>
                  <a:ea typeface="Tahoma" pitchFamily="34" charset="0"/>
                  <a:cs typeface="Tahoma" pitchFamily="34" charset="0"/>
                </a:rPr>
                <a:t>Coordination</a:t>
              </a:r>
            </a:p>
          </p:txBody>
        </p:sp>
        <p:cxnSp>
          <p:nvCxnSpPr>
            <p:cNvPr id="57" name="Straight Arrow Connector 56"/>
            <p:cNvCxnSpPr/>
            <p:nvPr/>
          </p:nvCxnSpPr>
          <p:spPr>
            <a:xfrm flipH="1">
              <a:off x="2462692" y="4758941"/>
              <a:ext cx="1007551" cy="0"/>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087237" y="4393557"/>
              <a:ext cx="1758462" cy="276999"/>
            </a:xfrm>
            <a:prstGeom prst="rect">
              <a:avLst/>
            </a:prstGeom>
            <a:noFill/>
          </p:spPr>
          <p:txBody>
            <a:bodyPr wrap="square" rtlCol="0">
              <a:spAutoFit/>
            </a:bodyPr>
            <a:lstStyle/>
            <a:p>
              <a:pPr algn="ctr"/>
              <a:r>
                <a:rPr lang="en-US" sz="1200" dirty="0">
                  <a:latin typeface="Tahoma" pitchFamily="34" charset="0"/>
                  <a:ea typeface="Tahoma" pitchFamily="34" charset="0"/>
                  <a:cs typeface="Tahoma" pitchFamily="34" charset="0"/>
                </a:rPr>
                <a:t>Support and reporting</a:t>
              </a:r>
            </a:p>
          </p:txBody>
        </p:sp>
        <p:cxnSp>
          <p:nvCxnSpPr>
            <p:cNvPr id="77" name="Straight Arrow Connector 76"/>
            <p:cNvCxnSpPr>
              <a:endCxn id="21" idx="0"/>
            </p:cNvCxnSpPr>
            <p:nvPr/>
          </p:nvCxnSpPr>
          <p:spPr>
            <a:xfrm>
              <a:off x="2966468" y="3312065"/>
              <a:ext cx="0" cy="387869"/>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1603277" y="972146"/>
              <a:ext cx="6412269" cy="3251008"/>
              <a:chOff x="1570823" y="985766"/>
              <a:chExt cx="6412269" cy="3251008"/>
            </a:xfrm>
          </p:grpSpPr>
          <p:sp>
            <p:nvSpPr>
              <p:cNvPr id="20" name="Rounded Rectangle 4"/>
              <p:cNvSpPr/>
              <p:nvPr/>
            </p:nvSpPr>
            <p:spPr>
              <a:xfrm>
                <a:off x="1581526" y="2802465"/>
                <a:ext cx="2662158" cy="523220"/>
              </a:xfrm>
              <a:prstGeom prst="rect">
                <a:avLst/>
              </a:prstGeom>
              <a:noFill/>
              <a:ln w="2540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STKEC Thematic</a:t>
                </a:r>
              </a:p>
              <a:p>
                <a:pPr algn="ctr"/>
                <a:r>
                  <a:rPr lang="en-US" sz="1400" dirty="0">
                    <a:latin typeface="Tahoma" pitchFamily="34" charset="0"/>
                    <a:ea typeface="Tahoma" pitchFamily="34" charset="0"/>
                    <a:cs typeface="Tahoma" pitchFamily="34" charset="0"/>
                  </a:rPr>
                  <a:t>Working Groups</a:t>
                </a:r>
              </a:p>
            </p:txBody>
          </p:sp>
          <p:cxnSp>
            <p:nvCxnSpPr>
              <p:cNvPr id="80" name="Straight Arrow Connector 79"/>
              <p:cNvCxnSpPr/>
              <p:nvPr/>
            </p:nvCxnSpPr>
            <p:spPr>
              <a:xfrm flipH="1">
                <a:off x="2943653" y="2428927"/>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03" name="Group 102"/>
              <p:cNvGrpSpPr/>
              <p:nvPr/>
            </p:nvGrpSpPr>
            <p:grpSpPr>
              <a:xfrm>
                <a:off x="1570823" y="985766"/>
                <a:ext cx="6412269" cy="3251008"/>
                <a:chOff x="1360130" y="985766"/>
                <a:chExt cx="6412269" cy="3251008"/>
              </a:xfrm>
            </p:grpSpPr>
            <p:sp>
              <p:nvSpPr>
                <p:cNvPr id="15" name="Rounded Rectangle 4"/>
                <p:cNvSpPr/>
                <p:nvPr/>
              </p:nvSpPr>
              <p:spPr>
                <a:xfrm>
                  <a:off x="1360130" y="990348"/>
                  <a:ext cx="2662158"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Bilateral Intergovernmental Commissions</a:t>
                  </a:r>
                </a:p>
              </p:txBody>
            </p:sp>
            <p:sp>
              <p:nvSpPr>
                <p:cNvPr id="16" name="Rounded Rectangle 4"/>
                <p:cNvSpPr/>
                <p:nvPr/>
              </p:nvSpPr>
              <p:spPr>
                <a:xfrm>
                  <a:off x="5048311" y="985766"/>
                  <a:ext cx="2703445"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CAREC Ministerial</a:t>
                  </a:r>
                </a:p>
                <a:p>
                  <a:pPr algn="ctr"/>
                  <a:r>
                    <a:rPr lang="en-US" sz="1400" dirty="0">
                      <a:latin typeface="Tahoma" pitchFamily="34" charset="0"/>
                      <a:ea typeface="Tahoma" pitchFamily="34" charset="0"/>
                      <a:cs typeface="Tahoma" pitchFamily="34" charset="0"/>
                    </a:rPr>
                    <a:t>Meetings</a:t>
                  </a:r>
                </a:p>
              </p:txBody>
            </p:sp>
            <p:sp>
              <p:nvSpPr>
                <p:cNvPr id="18" name="Rounded Rectangle 4"/>
                <p:cNvSpPr/>
                <p:nvPr/>
              </p:nvSpPr>
              <p:spPr>
                <a:xfrm>
                  <a:off x="1370834" y="1905707"/>
                  <a:ext cx="2651454" cy="523220"/>
                </a:xfrm>
                <a:prstGeom prst="rect">
                  <a:avLst/>
                </a:prstGeom>
                <a:noFill/>
                <a:ln w="2540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STKEC</a:t>
                  </a:r>
                </a:p>
                <a:p>
                  <a:pPr algn="ctr"/>
                  <a:r>
                    <a:rPr lang="en-US" sz="1400" dirty="0">
                      <a:latin typeface="Tahoma" pitchFamily="34" charset="0"/>
                      <a:ea typeface="Tahoma" pitchFamily="34" charset="0"/>
                      <a:cs typeface="Tahoma" pitchFamily="34" charset="0"/>
                    </a:rPr>
                    <a:t>Steering Committee</a:t>
                  </a:r>
                </a:p>
              </p:txBody>
            </p:sp>
            <p:sp>
              <p:nvSpPr>
                <p:cNvPr id="19" name="Rounded Rectangle 4"/>
                <p:cNvSpPr/>
                <p:nvPr/>
              </p:nvSpPr>
              <p:spPr>
                <a:xfrm>
                  <a:off x="5080423" y="1913806"/>
                  <a:ext cx="2682037"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CAREC National Focal Points and Senior Officials Meetings </a:t>
                  </a:r>
                </a:p>
              </p:txBody>
            </p:sp>
            <p:sp>
              <p:nvSpPr>
                <p:cNvPr id="21" name="Rounded Rectangle 4"/>
                <p:cNvSpPr/>
                <p:nvPr/>
              </p:nvSpPr>
              <p:spPr>
                <a:xfrm>
                  <a:off x="1392242" y="3713554"/>
                  <a:ext cx="2662158" cy="523220"/>
                </a:xfrm>
                <a:prstGeom prst="rect">
                  <a:avLst/>
                </a:prstGeom>
                <a:noFill/>
                <a:ln w="2540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STKEC Secretariat</a:t>
                  </a:r>
                </a:p>
              </p:txBody>
            </p:sp>
            <p:sp>
              <p:nvSpPr>
                <p:cNvPr id="22" name="Rounded Rectangle 4"/>
                <p:cNvSpPr/>
                <p:nvPr/>
              </p:nvSpPr>
              <p:spPr>
                <a:xfrm>
                  <a:off x="5090362" y="3699934"/>
                  <a:ext cx="2662158"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CAREC Secretariat</a:t>
                  </a:r>
                </a:p>
              </p:txBody>
            </p:sp>
            <p:sp>
              <p:nvSpPr>
                <p:cNvPr id="23" name="Rounded Rectangle 4"/>
                <p:cNvSpPr/>
                <p:nvPr/>
              </p:nvSpPr>
              <p:spPr>
                <a:xfrm>
                  <a:off x="5090362" y="2802465"/>
                  <a:ext cx="2682037"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en-US" sz="1400" dirty="0">
                      <a:latin typeface="Tahoma" pitchFamily="34" charset="0"/>
                      <a:ea typeface="Tahoma" pitchFamily="34" charset="0"/>
                      <a:cs typeface="Tahoma" pitchFamily="34" charset="0"/>
                    </a:rPr>
                    <a:t>CAREC Sector Committees</a:t>
                  </a:r>
                </a:p>
                <a:p>
                  <a:pPr algn="ctr"/>
                  <a:r>
                    <a:rPr lang="en-US" sz="1400" dirty="0">
                      <a:latin typeface="Tahoma" pitchFamily="34" charset="0"/>
                      <a:ea typeface="Tahoma" pitchFamily="34" charset="0"/>
                      <a:cs typeface="Tahoma" pitchFamily="34" charset="0"/>
                    </a:rPr>
                    <a:t>and Working Groups</a:t>
                  </a:r>
                </a:p>
              </p:txBody>
            </p:sp>
            <p:cxnSp>
              <p:nvCxnSpPr>
                <p:cNvPr id="25" name="Straight Connector 24"/>
                <p:cNvCxnSpPr/>
                <p:nvPr/>
              </p:nvCxnSpPr>
              <p:spPr>
                <a:xfrm>
                  <a:off x="4032992" y="2175416"/>
                  <a:ext cx="1015319"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43696" y="3078069"/>
                  <a:ext cx="1015319"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43696" y="3961544"/>
                  <a:ext cx="1015319"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p:cNvCxnSpPr/>
            <p:nvPr/>
          </p:nvCxnSpPr>
          <p:spPr>
            <a:xfrm flipH="1">
              <a:off x="6651082" y="1524820"/>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965703" y="1497251"/>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647428" y="2423406"/>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647428" y="3312776"/>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31317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28721</TotalTime>
  <Words>2084</Words>
  <Application>Microsoft Office PowerPoint</Application>
  <PresentationFormat>On-screen Show (16:9)</PresentationFormat>
  <Paragraphs>311</Paragraphs>
  <Slides>33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Corbel</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Facilitating cross-border transport for improved trade through TIR digitalisation</vt:lpstr>
      <vt:lpstr>PowerPoint Presentation</vt:lpstr>
      <vt:lpstr>  COVID-19 IMPACTS  </vt:lpstr>
      <vt:lpstr>  ROLE OF UN CONVENTIONS </vt:lpstr>
      <vt:lpstr>PowerPoint Presentation</vt:lpstr>
      <vt:lpstr>  DIGITALISATION OF KEY UN </vt:lpstr>
      <vt:lpstr>  WITH eTIR  </vt:lpstr>
      <vt:lpstr>  TIR Digitalisation </vt:lpstr>
      <vt:lpstr> Digital TIR projects </vt:lpstr>
      <vt:lpstr>Digitalisation of Tajikistan-Uzbekinstan-Kazakhtsan corridor        </vt:lpstr>
      <vt:lpstr>Digitalisation of Tajikistan-Uzbekinstan-Kazakhtsan corridor         </vt:lpstr>
      <vt:lpstr>Digitalisation of Tajikistan-Uzbekinstan-Kazakhtsan corridor         </vt:lpstr>
      <vt:lpstr>  «ДЕЛОВЫЕ СВЯЗИ» </vt:lpstr>
      <vt:lpstr>Kazakhstan unlocks TIR potential in the fight against illicit trade – TIR-EPD Green Lanes</vt:lpstr>
      <vt:lpstr>Bringing private sector actors together </vt:lpstr>
      <vt:lpstr> Advantages of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LAUZON, Jasper</dc:creator>
  <cp:lastModifiedBy>Xinglan Hu</cp:lastModifiedBy>
  <cp:revision>215</cp:revision>
  <dcterms:created xsi:type="dcterms:W3CDTF">2018-05-20T22:49:51Z</dcterms:created>
  <dcterms:modified xsi:type="dcterms:W3CDTF">2021-04-21T02:16:53Z</dcterms:modified>
</cp:coreProperties>
</file>