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handoutMasterIdLst>
    <p:handoutMasterId r:id="rId16"/>
  </p:handoutMasterIdLst>
  <p:sldIdLst>
    <p:sldId id="256" r:id="rId2"/>
    <p:sldId id="661" r:id="rId3"/>
    <p:sldId id="662" r:id="rId4"/>
    <p:sldId id="663" r:id="rId5"/>
    <p:sldId id="277" r:id="rId6"/>
    <p:sldId id="424" r:id="rId7"/>
    <p:sldId id="673" r:id="rId8"/>
    <p:sldId id="423" r:id="rId9"/>
    <p:sldId id="671" r:id="rId10"/>
    <p:sldId id="675" r:id="rId11"/>
    <p:sldId id="658" r:id="rId12"/>
    <p:sldId id="666" r:id="rId13"/>
    <p:sldId id="67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3D1ED"/>
    <a:srgbClr val="15114D"/>
    <a:srgbClr val="4F9DA1"/>
    <a:srgbClr val="FFFF00"/>
    <a:srgbClr val="00FFFF"/>
    <a:srgbClr val="3AE5FC"/>
    <a:srgbClr val="D4E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374" autoAdjust="0"/>
  </p:normalViewPr>
  <p:slideViewPr>
    <p:cSldViewPr>
      <p:cViewPr varScale="1">
        <p:scale>
          <a:sx n="105" d="100"/>
          <a:sy n="105" d="100"/>
        </p:scale>
        <p:origin x="2004" y="114"/>
      </p:cViewPr>
      <p:guideLst>
        <p:guide orient="horz" pos="2160"/>
        <p:guide pos="2880"/>
      </p:guideLst>
    </p:cSldViewPr>
  </p:slideViewPr>
  <p:notesTextViewPr>
    <p:cViewPr>
      <p:scale>
        <a:sx n="1" d="1"/>
        <a:sy n="1" d="1"/>
      </p:scale>
      <p:origin x="0" y="0"/>
    </p:cViewPr>
  </p:notesTextViewPr>
  <p:sorterViewPr>
    <p:cViewPr>
      <p:scale>
        <a:sx n="75" d="100"/>
        <a:sy n="75" d="100"/>
      </p:scale>
      <p:origin x="0" y="-69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97703E20-5A1D-45EC-B045-D00F616B378C}" type="datetimeFigureOut">
              <a:rPr lang="en-US" smtClean="0"/>
              <a:pPr/>
              <a:t>11/27/2019</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B62E92E1-2F4C-48CC-BE47-EB6E35165BFC}" type="slidenum">
              <a:rPr lang="en-US" smtClean="0"/>
              <a:pPr/>
              <a:t>‹#›</a:t>
            </a:fld>
            <a:endParaRPr lang="en-US"/>
          </a:p>
        </p:txBody>
      </p:sp>
    </p:spTree>
    <p:extLst>
      <p:ext uri="{BB962C8B-B14F-4D97-AF65-F5344CB8AC3E}">
        <p14:creationId xmlns:p14="http://schemas.microsoft.com/office/powerpoint/2010/main" val="411391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65BFE037-99D7-4B66-9F30-D9CF6D40A5BA}" type="datetimeFigureOut">
              <a:rPr lang="en-US" smtClean="0"/>
              <a:pPr/>
              <a:t>11/27/2019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329D614F-4205-4295-BAC7-7418554F65B2}" type="slidenum">
              <a:rPr lang="en-US" smtClean="0"/>
              <a:pPr/>
              <a:t>‹#›</a:t>
            </a:fld>
            <a:endParaRPr lang="en-US"/>
          </a:p>
        </p:txBody>
      </p:sp>
    </p:spTree>
    <p:extLst>
      <p:ext uri="{BB962C8B-B14F-4D97-AF65-F5344CB8AC3E}">
        <p14:creationId xmlns:p14="http://schemas.microsoft.com/office/powerpoint/2010/main" val="12594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9D614F-4205-4295-BAC7-7418554F65B2}" type="slidenum">
              <a:rPr lang="en-US" smtClean="0"/>
              <a:pPr/>
              <a:t>5</a:t>
            </a:fld>
            <a:endParaRPr lang="en-US"/>
          </a:p>
        </p:txBody>
      </p:sp>
    </p:spTree>
    <p:extLst>
      <p:ext uri="{BB962C8B-B14F-4D97-AF65-F5344CB8AC3E}">
        <p14:creationId xmlns:p14="http://schemas.microsoft.com/office/powerpoint/2010/main" val="273261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9D614F-4205-4295-BAC7-7418554F65B2}" type="slidenum">
              <a:rPr lang="en-US" smtClean="0"/>
              <a:pPr/>
              <a:t>10</a:t>
            </a:fld>
            <a:endParaRPr lang="en-US"/>
          </a:p>
        </p:txBody>
      </p:sp>
    </p:spTree>
    <p:extLst>
      <p:ext uri="{BB962C8B-B14F-4D97-AF65-F5344CB8AC3E}">
        <p14:creationId xmlns:p14="http://schemas.microsoft.com/office/powerpoint/2010/main" val="410080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27C9E-6ADC-49EC-B6EB-FF1A9965877C}" type="datetime1">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DC03F-A872-47E7-B8A2-B744A8348CBD}"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8F9781-EF6B-4D7E-B451-A9B71D97A8ED}" type="datetime1">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EE3DB-835F-4D00-A93A-9E5B3B0C1C17}" type="datetime1">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7DA63-4D9B-424A-A1A1-2EBA0041E14B}" type="datetime1">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45A1BA-F06C-4E40-8D4F-7E4AC20E0A29}" type="datetime1">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DC03F-A872-47E7-B8A2-B744A8348CB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E65739-070B-42D2-BF49-48A87449D156}" type="datetime1">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101C6-8DF8-4A6F-ABCA-3E5558DBE5B5}" type="datetime1">
              <a:rPr lang="en-US" smtClean="0"/>
              <a:pPr/>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DC03F-A872-47E7-B8A2-B744A8348CB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8EE4CA-2763-4023-95E7-BEF916B8CB64}" type="datetime1">
              <a:rPr lang="en-US" smtClean="0"/>
              <a:pPr/>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E6FC9-D393-4B71-ACDD-AA361E99FB7A}" type="datetime1">
              <a:rPr lang="en-US" smtClean="0"/>
              <a:pPr/>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ED8509-03E4-45E0-9E23-7261182E9066}" type="datetime1">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DC03F-A872-47E7-B8A2-B744A8348CBD}"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79511-15DA-49E5-BF15-FA1D9B950779}" type="datetime1">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DC03F-A872-47E7-B8A2-B744A8348CB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2914D3C-C3DE-4CCB-8C65-D62FEFFECFE8}" type="datetime1">
              <a:rPr lang="en-US" smtClean="0"/>
              <a:pPr/>
              <a:t>11/27/2019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EBDC03F-A872-47E7-B8A2-B744A8348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rra.uz" TargetMode="External"/><Relationship Id="rId2" Type="http://schemas.openxmlformats.org/officeDocument/2006/relationships/hyperlink" Target="http://www.uzaifsa.uz/"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29604" cy="2018928"/>
          </a:xfrm>
        </p:spPr>
        <p:txBody>
          <a:bodyPr/>
          <a:lstStyle/>
          <a:p>
            <a:pPr algn="ctr"/>
            <a:r>
              <a:rPr lang="ru-RU" sz="2800" b="1" cap="none" dirty="0" smtClean="0">
                <a:solidFill>
                  <a:srgbClr val="0066FF"/>
                </a:solidFill>
                <a:effectLst>
                  <a:outerShdw blurRad="38100" dist="38100" dir="2700000" algn="tl">
                    <a:srgbClr val="000000">
                      <a:alpha val="43137"/>
                    </a:srgbClr>
                  </a:outerShdw>
                </a:effectLst>
              </a:rPr>
              <a:t>«</a:t>
            </a:r>
            <a:r>
              <a:rPr lang="en-US" sz="2800" b="1" cap="none" dirty="0">
                <a:solidFill>
                  <a:srgbClr val="0066FF"/>
                </a:solidFill>
                <a:effectLst>
                  <a:outerShdw blurRad="38100" dist="38100" dir="2700000" algn="tl">
                    <a:srgbClr val="000000">
                      <a:alpha val="43137"/>
                    </a:srgbClr>
                  </a:outerShdw>
                </a:effectLst>
              </a:rPr>
              <a:t>Creation and management of large agro-logistics </a:t>
            </a:r>
            <a:r>
              <a:rPr lang="en-US" sz="2800" b="1" cap="none" dirty="0" smtClean="0">
                <a:solidFill>
                  <a:srgbClr val="0066FF"/>
                </a:solidFill>
                <a:effectLst>
                  <a:outerShdw blurRad="38100" dist="38100" dir="2700000" algn="tl">
                    <a:srgbClr val="000000">
                      <a:alpha val="43137"/>
                    </a:srgbClr>
                  </a:outerShdw>
                </a:effectLst>
              </a:rPr>
              <a:t>complexes in </a:t>
            </a:r>
            <a:r>
              <a:rPr lang="en-US" sz="2800" b="1" cap="none" dirty="0">
                <a:solidFill>
                  <a:srgbClr val="0066FF"/>
                </a:solidFill>
                <a:effectLst>
                  <a:outerShdw blurRad="38100" dist="38100" dir="2700000" algn="tl">
                    <a:srgbClr val="000000">
                      <a:alpha val="43137"/>
                    </a:srgbClr>
                  </a:outerShdw>
                </a:effectLst>
              </a:rPr>
              <a:t>the </a:t>
            </a:r>
            <a:r>
              <a:rPr lang="en-US" sz="2800" b="1" cap="none" dirty="0" smtClean="0">
                <a:solidFill>
                  <a:srgbClr val="0066FF"/>
                </a:solidFill>
                <a:effectLst>
                  <a:outerShdw blurRad="38100" dist="38100" dir="2700000" algn="tl">
                    <a:srgbClr val="000000">
                      <a:alpha val="43137"/>
                    </a:srgbClr>
                  </a:outerShdw>
                </a:effectLst>
              </a:rPr>
              <a:t>Republic</a:t>
            </a:r>
            <a:br>
              <a:rPr lang="en-US" sz="2800" b="1" cap="none" dirty="0" smtClean="0">
                <a:solidFill>
                  <a:srgbClr val="0066FF"/>
                </a:solidFill>
                <a:effectLst>
                  <a:outerShdw blurRad="38100" dist="38100" dir="2700000" algn="tl">
                    <a:srgbClr val="000000">
                      <a:alpha val="43137"/>
                    </a:srgbClr>
                  </a:outerShdw>
                </a:effectLst>
              </a:rPr>
            </a:br>
            <a:r>
              <a:rPr lang="en-US" sz="2800" b="1" cap="none" dirty="0" smtClean="0">
                <a:solidFill>
                  <a:srgbClr val="0066FF"/>
                </a:solidFill>
                <a:effectLst>
                  <a:outerShdw blurRad="38100" dist="38100" dir="2700000" algn="tl">
                    <a:srgbClr val="000000">
                      <a:alpha val="43137"/>
                    </a:srgbClr>
                  </a:outerShdw>
                </a:effectLst>
              </a:rPr>
              <a:t>of </a:t>
            </a:r>
            <a:r>
              <a:rPr lang="en-US" sz="2800" b="1" cap="none" dirty="0">
                <a:solidFill>
                  <a:srgbClr val="0066FF"/>
                </a:solidFill>
                <a:effectLst>
                  <a:outerShdw blurRad="38100" dist="38100" dir="2700000" algn="tl">
                    <a:srgbClr val="000000">
                      <a:alpha val="43137"/>
                    </a:srgbClr>
                  </a:outerShdw>
                </a:effectLst>
              </a:rPr>
              <a:t>Uzbekistan</a:t>
            </a:r>
            <a:r>
              <a:rPr lang="ru-RU" sz="2800" b="1" cap="none" dirty="0" smtClean="0">
                <a:solidFill>
                  <a:srgbClr val="0066FF"/>
                </a:solidFill>
                <a:effectLst>
                  <a:outerShdw blurRad="38100" dist="38100" dir="2700000" algn="tl">
                    <a:srgbClr val="000000">
                      <a:alpha val="43137"/>
                    </a:srgbClr>
                  </a:outerShdw>
                </a:effectLst>
              </a:rPr>
              <a:t>»</a:t>
            </a:r>
            <a:r>
              <a:rPr lang="en-US" sz="2800" b="1" cap="none" dirty="0" smtClean="0">
                <a:solidFill>
                  <a:srgbClr val="0066FF"/>
                </a:solidFill>
                <a:effectLst>
                  <a:outerShdw blurRad="38100" dist="38100" dir="2700000" algn="tl">
                    <a:srgbClr val="000000">
                      <a:alpha val="43137"/>
                    </a:srgbClr>
                  </a:outerShdw>
                </a:effectLst>
              </a:rPr>
              <a:t> with </a:t>
            </a:r>
            <a:r>
              <a:rPr lang="en-US" sz="2800" b="1" cap="none" dirty="0">
                <a:solidFill>
                  <a:srgbClr val="0066FF"/>
                </a:solidFill>
                <a:effectLst>
                  <a:outerShdw blurRad="38100" dist="38100" dir="2700000" algn="tl">
                    <a:srgbClr val="000000">
                      <a:alpha val="43137"/>
                    </a:srgbClr>
                  </a:outerShdw>
                </a:effectLst>
              </a:rPr>
              <a:t>the </a:t>
            </a:r>
            <a:r>
              <a:rPr lang="en-US" sz="2800" b="1" cap="none" dirty="0" smtClean="0">
                <a:solidFill>
                  <a:srgbClr val="0066FF"/>
                </a:solidFill>
                <a:effectLst>
                  <a:outerShdw blurRad="38100" dist="38100" dir="2700000" algn="tl">
                    <a:srgbClr val="000000">
                      <a:alpha val="43137"/>
                    </a:srgbClr>
                  </a:outerShdw>
                </a:effectLst>
              </a:rPr>
              <a:t>participation</a:t>
            </a:r>
            <a:br>
              <a:rPr lang="en-US" sz="2800" b="1" cap="none" dirty="0" smtClean="0">
                <a:solidFill>
                  <a:srgbClr val="0066FF"/>
                </a:solidFill>
                <a:effectLst>
                  <a:outerShdw blurRad="38100" dist="38100" dir="2700000" algn="tl">
                    <a:srgbClr val="000000">
                      <a:alpha val="43137"/>
                    </a:srgbClr>
                  </a:outerShdw>
                </a:effectLst>
              </a:rPr>
            </a:br>
            <a:r>
              <a:rPr lang="en-US" sz="2800" b="1" cap="none" dirty="0" smtClean="0">
                <a:solidFill>
                  <a:srgbClr val="0066FF"/>
                </a:solidFill>
                <a:effectLst>
                  <a:outerShdw blurRad="38100" dist="38100" dir="2700000" algn="tl">
                    <a:srgbClr val="000000">
                      <a:alpha val="43137"/>
                    </a:srgbClr>
                  </a:outerShdw>
                </a:effectLst>
              </a:rPr>
              <a:t>of International </a:t>
            </a:r>
            <a:r>
              <a:rPr lang="en-US" sz="2800" b="1" cap="none" dirty="0">
                <a:solidFill>
                  <a:srgbClr val="0066FF"/>
                </a:solidFill>
                <a:effectLst>
                  <a:outerShdw blurRad="38100" dist="38100" dir="2700000" algn="tl">
                    <a:srgbClr val="000000">
                      <a:alpha val="43137"/>
                    </a:srgbClr>
                  </a:outerShdw>
                </a:effectLst>
              </a:rPr>
              <a:t>financial institutions</a:t>
            </a:r>
            <a:endParaRPr lang="en-US" sz="1100" i="1" cap="none" dirty="0">
              <a:solidFill>
                <a:srgbClr val="0066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3573016"/>
            <a:ext cx="6262464" cy="2827784"/>
          </a:xfrm>
        </p:spPr>
        <p:txBody>
          <a:bodyPr>
            <a:normAutofit/>
          </a:bodyPr>
          <a:lstStyle/>
          <a:p>
            <a:pPr algn="ctr">
              <a:spcBef>
                <a:spcPts val="0"/>
              </a:spcBef>
            </a:pPr>
            <a:r>
              <a:rPr lang="en-US" sz="1900" dirty="0" smtClean="0">
                <a:solidFill>
                  <a:srgbClr val="7030A0"/>
                </a:solidFill>
                <a:effectLst>
                  <a:outerShdw blurRad="38100" dist="38100" dir="2700000" algn="tl">
                    <a:srgbClr val="000000">
                      <a:alpha val="43137"/>
                    </a:srgbClr>
                  </a:outerShdw>
                </a:effectLst>
              </a:rPr>
              <a:t>Agency for implementation of projects in the field of agroindustry and food security</a:t>
            </a:r>
            <a:br>
              <a:rPr lang="en-US" sz="1900" dirty="0" smtClean="0">
                <a:solidFill>
                  <a:srgbClr val="7030A0"/>
                </a:solidFill>
                <a:effectLst>
                  <a:outerShdw blurRad="38100" dist="38100" dir="2700000" algn="tl">
                    <a:srgbClr val="000000">
                      <a:alpha val="43137"/>
                    </a:srgbClr>
                  </a:outerShdw>
                </a:effectLst>
              </a:rPr>
            </a:br>
            <a:r>
              <a:rPr lang="en-US" sz="1900" dirty="0" smtClean="0">
                <a:solidFill>
                  <a:srgbClr val="7030A0"/>
                </a:solidFill>
                <a:effectLst>
                  <a:outerShdw blurRad="38100" dist="38100" dir="2700000" algn="tl">
                    <a:srgbClr val="000000">
                      <a:alpha val="43137"/>
                    </a:srgbClr>
                  </a:outerShdw>
                </a:effectLst>
              </a:rPr>
              <a:t>in the Republic of Uzbekistan</a:t>
            </a:r>
            <a:endParaRPr lang="ru-RU" sz="1900" dirty="0" smtClean="0">
              <a:solidFill>
                <a:srgbClr val="7030A0"/>
              </a:solidFill>
              <a:effectLst>
                <a:outerShdw blurRad="38100" dist="38100" dir="2700000" algn="tl">
                  <a:srgbClr val="000000">
                    <a:alpha val="43137"/>
                  </a:srgbClr>
                </a:outerShdw>
              </a:effectLst>
            </a:endParaRPr>
          </a:p>
          <a:p>
            <a:pPr>
              <a:spcBef>
                <a:spcPts val="0"/>
              </a:spcBef>
            </a:pPr>
            <a:endParaRPr lang="uz-Cyrl-UZ" sz="1900" i="1" dirty="0">
              <a:solidFill>
                <a:schemeClr val="tx1"/>
              </a:solidFill>
            </a:endParaRPr>
          </a:p>
          <a:p>
            <a:pPr algn="ctr">
              <a:spcBef>
                <a:spcPts val="0"/>
              </a:spcBef>
            </a:pPr>
            <a:r>
              <a:rPr lang="en-US" sz="1500" i="1" dirty="0" err="1" smtClean="0">
                <a:solidFill>
                  <a:srgbClr val="00B050"/>
                </a:solidFill>
                <a:effectLst>
                  <a:outerShdw blurRad="38100" dist="38100" dir="2700000" algn="tl">
                    <a:srgbClr val="000000">
                      <a:alpha val="43137"/>
                    </a:srgbClr>
                  </a:outerShdw>
                </a:effectLst>
              </a:rPr>
              <a:t>Bakhtiyor</a:t>
            </a:r>
            <a:r>
              <a:rPr lang="en-US" sz="1500" i="1" dirty="0" smtClean="0">
                <a:solidFill>
                  <a:srgbClr val="00B050"/>
                </a:solidFill>
                <a:effectLst>
                  <a:outerShdw blurRad="38100" dist="38100" dir="2700000" algn="tl">
                    <a:srgbClr val="000000">
                      <a:alpha val="43137"/>
                    </a:srgbClr>
                  </a:outerShdw>
                </a:effectLst>
              </a:rPr>
              <a:t> </a:t>
            </a:r>
            <a:r>
              <a:rPr lang="en-US" sz="1500" i="1" dirty="0" err="1" smtClean="0">
                <a:solidFill>
                  <a:srgbClr val="00B050"/>
                </a:solidFill>
                <a:effectLst>
                  <a:outerShdw blurRad="38100" dist="38100" dir="2700000" algn="tl">
                    <a:srgbClr val="000000">
                      <a:alpha val="43137"/>
                    </a:srgbClr>
                  </a:outerShdw>
                </a:effectLst>
              </a:rPr>
              <a:t>Kamalov</a:t>
            </a:r>
            <a:r>
              <a:rPr lang="uz-Cyrl-UZ" sz="1500" i="1" dirty="0" smtClean="0">
                <a:solidFill>
                  <a:srgbClr val="00B050"/>
                </a:solidFill>
                <a:effectLst>
                  <a:outerShdw blurRad="38100" dist="38100" dir="2700000" algn="tl">
                    <a:srgbClr val="000000">
                      <a:alpha val="43137"/>
                    </a:srgbClr>
                  </a:outerShdw>
                </a:effectLst>
              </a:rPr>
              <a:t> </a:t>
            </a:r>
            <a:endParaRPr lang="uz-Cyrl-UZ" sz="1500" i="1" dirty="0">
              <a:solidFill>
                <a:srgbClr val="00B050"/>
              </a:solidFill>
              <a:effectLst>
                <a:outerShdw blurRad="38100" dist="38100" dir="2700000" algn="tl">
                  <a:srgbClr val="000000">
                    <a:alpha val="43137"/>
                  </a:srgbClr>
                </a:outerShdw>
              </a:effectLst>
            </a:endParaRPr>
          </a:p>
          <a:p>
            <a:pPr algn="ctr">
              <a:spcBef>
                <a:spcPts val="0"/>
              </a:spcBef>
            </a:pPr>
            <a:r>
              <a:rPr lang="en-US" sz="1500" i="1" dirty="0" smtClean="0">
                <a:solidFill>
                  <a:srgbClr val="03D1ED"/>
                </a:solidFill>
                <a:effectLst>
                  <a:outerShdw blurRad="38100" dist="38100" dir="2700000" algn="tl">
                    <a:srgbClr val="000000">
                      <a:alpha val="43137"/>
                    </a:srgbClr>
                  </a:outerShdw>
                </a:effectLst>
              </a:rPr>
              <a:t>First Deputy Director General</a:t>
            </a:r>
            <a:r>
              <a:rPr lang="uz-Cyrl-UZ" sz="1500" dirty="0" smtClean="0">
                <a:solidFill>
                  <a:srgbClr val="03D1ED"/>
                </a:solidFill>
                <a:effectLst>
                  <a:outerShdw blurRad="38100" dist="38100" dir="2700000" algn="tl">
                    <a:srgbClr val="000000">
                      <a:alpha val="43137"/>
                    </a:srgbClr>
                  </a:outerShdw>
                </a:effectLst>
              </a:rPr>
              <a:t> </a:t>
            </a:r>
            <a:endParaRPr lang="en-US" sz="1500" i="1" dirty="0">
              <a:solidFill>
                <a:srgbClr val="03D1ED"/>
              </a:solidFill>
              <a:effectLst>
                <a:outerShdw blurRad="38100" dist="38100" dir="2700000" algn="tl">
                  <a:srgbClr val="000000">
                    <a:alpha val="43137"/>
                  </a:srgbClr>
                </a:outerShdw>
              </a:effectLst>
            </a:endParaRPr>
          </a:p>
          <a:p>
            <a:endParaRPr lang="en-US" sz="2000" dirty="0" smtClean="0">
              <a:solidFill>
                <a:schemeClr val="tx1"/>
              </a:solidFill>
            </a:endParaRPr>
          </a:p>
          <a:p>
            <a:pPr algn="ctr"/>
            <a:r>
              <a:rPr lang="en-US" sz="2000" b="1" dirty="0" smtClean="0">
                <a:solidFill>
                  <a:srgbClr val="0066FF"/>
                </a:solidFill>
                <a:effectLst>
                  <a:outerShdw blurRad="38100" dist="38100" dir="2700000" algn="tl">
                    <a:srgbClr val="000000">
                      <a:alpha val="43137"/>
                    </a:srgbClr>
                  </a:outerShdw>
                </a:effectLst>
              </a:rPr>
              <a:t>Tashkent</a:t>
            </a:r>
            <a:r>
              <a:rPr lang="ru-RU" sz="2000" b="1" dirty="0" smtClean="0">
                <a:solidFill>
                  <a:srgbClr val="0066FF"/>
                </a:solidFill>
                <a:effectLst>
                  <a:outerShdw blurRad="38100" dist="38100" dir="2700000" algn="tl">
                    <a:srgbClr val="000000">
                      <a:alpha val="43137"/>
                    </a:srgbClr>
                  </a:outerShdw>
                </a:effectLst>
              </a:rPr>
              <a:t>, </a:t>
            </a:r>
            <a:r>
              <a:rPr lang="en-US" sz="2000" b="1" dirty="0" smtClean="0">
                <a:solidFill>
                  <a:srgbClr val="0066FF"/>
                </a:solidFill>
                <a:effectLst>
                  <a:outerShdw blurRad="38100" dist="38100" dir="2700000" algn="tl">
                    <a:srgbClr val="000000">
                      <a:alpha val="43137"/>
                    </a:srgbClr>
                  </a:outerShdw>
                </a:effectLst>
              </a:rPr>
              <a:t>December</a:t>
            </a:r>
            <a:r>
              <a:rPr lang="ru-RU" sz="2000" b="1" dirty="0" smtClean="0">
                <a:solidFill>
                  <a:srgbClr val="0066FF"/>
                </a:solidFill>
                <a:effectLst>
                  <a:outerShdw blurRad="38100" dist="38100" dir="2700000" algn="tl">
                    <a:srgbClr val="000000">
                      <a:alpha val="43137"/>
                    </a:srgbClr>
                  </a:outerShdw>
                </a:effectLst>
              </a:rPr>
              <a:t> 2019</a:t>
            </a:r>
            <a:endParaRPr lang="en-US" sz="2000" b="1" dirty="0">
              <a:solidFill>
                <a:srgbClr val="0066FF"/>
              </a:solidFill>
              <a:effectLst>
                <a:outerShdw blurRad="38100" dist="38100" dir="2700000" algn="tl">
                  <a:srgbClr val="000000">
                    <a:alpha val="43137"/>
                  </a:srgbClr>
                </a:outerShdw>
              </a:effectLst>
            </a:endParaRPr>
          </a:p>
          <a:p>
            <a:endParaRPr lang="en-US" sz="2000" dirty="0">
              <a:solidFill>
                <a:schemeClr val="tx1"/>
              </a:solidFill>
            </a:endParaRPr>
          </a:p>
        </p:txBody>
      </p:sp>
      <p:pic>
        <p:nvPicPr>
          <p:cNvPr id="9" name="Рисунок 8">
            <a:extLst>
              <a:ext uri="{FF2B5EF4-FFF2-40B4-BE49-F238E27FC236}">
                <a16:creationId xmlns:a16="http://schemas.microsoft.com/office/drawing/2014/main" id="{6FC36131-54CC-45DC-8D8E-96E16CC373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4149080"/>
            <a:ext cx="1440160" cy="1296144"/>
          </a:xfrm>
          <a:prstGeom prst="rect">
            <a:avLst/>
          </a:prstGeom>
        </p:spPr>
      </p:pic>
    </p:spTree>
    <p:extLst>
      <p:ext uri="{BB962C8B-B14F-4D97-AF65-F5344CB8AC3E}">
        <p14:creationId xmlns:p14="http://schemas.microsoft.com/office/powerpoint/2010/main" val="23879580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7924"/>
            <a:ext cx="9144000" cy="1026076"/>
          </a:xfrm>
        </p:spPr>
        <p:txBody>
          <a:bodyPr>
            <a:noAutofit/>
          </a:bodyPr>
          <a:lstStyle/>
          <a:p>
            <a:pPr algn="ctr"/>
            <a:r>
              <a:rPr lang="en-US" sz="2100" b="1" dirty="0">
                <a:solidFill>
                  <a:srgbClr val="0066FF"/>
                </a:solidFill>
                <a:effectLst>
                  <a:outerShdw blurRad="38100" dist="38100" dir="2700000" algn="tl">
                    <a:srgbClr val="000000">
                      <a:alpha val="43137"/>
                    </a:srgbClr>
                  </a:outerShdw>
                </a:effectLst>
              </a:rPr>
              <a:t>Services provided by </a:t>
            </a:r>
            <a:r>
              <a:rPr lang="en-US" sz="2100" b="1" dirty="0" smtClean="0">
                <a:solidFill>
                  <a:srgbClr val="0066FF"/>
                </a:solidFill>
                <a:effectLst>
                  <a:outerShdw blurRad="38100" dist="38100" dir="2700000" algn="tl">
                    <a:srgbClr val="000000">
                      <a:alpha val="43137"/>
                    </a:srgbClr>
                  </a:outerShdw>
                </a:effectLst>
              </a:rPr>
              <a:t>ALC</a:t>
            </a:r>
            <a:endParaRPr lang="ru-RU" sz="2100" b="1" u="sng" dirty="0">
              <a:solidFill>
                <a:srgbClr val="0066FF"/>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EBDC03F-A872-47E7-B8A2-B744A8348CBD}" type="slidenum">
              <a:rPr lang="en-US" smtClean="0"/>
              <a:pPr/>
              <a:t>10</a:t>
            </a:fld>
            <a:endParaRPr lang="en-US"/>
          </a:p>
        </p:txBody>
      </p:sp>
      <p:grpSp>
        <p:nvGrpSpPr>
          <p:cNvPr id="7" name="Group 6">
            <a:extLst>
              <a:ext uri="{FF2B5EF4-FFF2-40B4-BE49-F238E27FC236}">
                <a16:creationId xmlns:a16="http://schemas.microsoft.com/office/drawing/2014/main" id="{5F07ACE2-7A32-4019-9299-3A3B1021160E}"/>
              </a:ext>
            </a:extLst>
          </p:cNvPr>
          <p:cNvGrpSpPr/>
          <p:nvPr/>
        </p:nvGrpSpPr>
        <p:grpSpPr>
          <a:xfrm>
            <a:off x="584201" y="1665025"/>
            <a:ext cx="8026497" cy="4735775"/>
            <a:chOff x="584201" y="1360225"/>
            <a:chExt cx="8026497" cy="4735775"/>
          </a:xfrm>
        </p:grpSpPr>
        <p:grpSp>
          <p:nvGrpSpPr>
            <p:cNvPr id="8" name="Group 5">
              <a:extLst>
                <a:ext uri="{FF2B5EF4-FFF2-40B4-BE49-F238E27FC236}">
                  <a16:creationId xmlns:a16="http://schemas.microsoft.com/office/drawing/2014/main" id="{57923DEB-206C-4682-95C0-37F53F175948}"/>
                </a:ext>
              </a:extLst>
            </p:cNvPr>
            <p:cNvGrpSpPr>
              <a:grpSpLocks/>
            </p:cNvGrpSpPr>
            <p:nvPr/>
          </p:nvGrpSpPr>
          <p:grpSpPr bwMode="auto">
            <a:xfrm>
              <a:off x="584201" y="1366087"/>
              <a:ext cx="2106613" cy="1113438"/>
              <a:chOff x="470467" y="2352"/>
              <a:chExt cx="2106003" cy="1191786"/>
            </a:xfrm>
            <a:solidFill>
              <a:srgbClr val="00B050"/>
            </a:solidFill>
          </p:grpSpPr>
          <p:sp>
            <p:nvSpPr>
              <p:cNvPr id="40" name="Rounded Rectangle 36">
                <a:extLst>
                  <a:ext uri="{FF2B5EF4-FFF2-40B4-BE49-F238E27FC236}">
                    <a16:creationId xmlns:a16="http://schemas.microsoft.com/office/drawing/2014/main" id="{D11E63C6-7C5E-4F2D-AF91-01F46F831B6C}"/>
                  </a:ext>
                </a:extLst>
              </p:cNvPr>
              <p:cNvSpPr/>
              <p:nvPr/>
            </p:nvSpPr>
            <p:spPr>
              <a:xfrm>
                <a:off x="470467" y="2352"/>
                <a:ext cx="2106003" cy="119178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Rounded Rectangle 4">
                <a:extLst>
                  <a:ext uri="{FF2B5EF4-FFF2-40B4-BE49-F238E27FC236}">
                    <a16:creationId xmlns:a16="http://schemas.microsoft.com/office/drawing/2014/main" id="{31AE7C40-B642-4797-9892-49527F374C0C}"/>
                  </a:ext>
                </a:extLst>
              </p:cNvPr>
              <p:cNvSpPr/>
              <p:nvPr/>
            </p:nvSpPr>
            <p:spPr>
              <a:xfrm>
                <a:off x="529189" y="61069"/>
                <a:ext cx="1986973" cy="1074352"/>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spcAft>
                    <a:spcPts val="0"/>
                  </a:spcAft>
                  <a:defRPr/>
                </a:pPr>
                <a:r>
                  <a:rPr lang="en-US" sz="1600" dirty="0">
                    <a:latin typeface="Calibri" panose="020F0502020204030204" pitchFamily="34" charset="0"/>
                  </a:rPr>
                  <a:t>Farmers Associations, Wholesalers and Retailers</a:t>
                </a:r>
                <a:endParaRPr lang="en-GB" sz="1600" dirty="0">
                  <a:solidFill>
                    <a:srgbClr val="FFFFFF"/>
                  </a:solidFill>
                  <a:latin typeface="Calibri" panose="020F0502020204030204" pitchFamily="34" charset="0"/>
                </a:endParaRPr>
              </a:p>
            </p:txBody>
          </p:sp>
        </p:grpSp>
        <p:grpSp>
          <p:nvGrpSpPr>
            <p:cNvPr id="9" name="Group 8">
              <a:extLst>
                <a:ext uri="{FF2B5EF4-FFF2-40B4-BE49-F238E27FC236}">
                  <a16:creationId xmlns:a16="http://schemas.microsoft.com/office/drawing/2014/main" id="{7A4F4096-9963-480A-9DEE-FD4E8CB74BA9}"/>
                </a:ext>
              </a:extLst>
            </p:cNvPr>
            <p:cNvGrpSpPr>
              <a:grpSpLocks/>
            </p:cNvGrpSpPr>
            <p:nvPr/>
          </p:nvGrpSpPr>
          <p:grpSpPr bwMode="auto">
            <a:xfrm>
              <a:off x="584201" y="2573601"/>
              <a:ext cx="2106613" cy="1160881"/>
              <a:chOff x="470467" y="1295659"/>
              <a:chExt cx="2106996" cy="1242709"/>
            </a:xfrm>
            <a:solidFill>
              <a:srgbClr val="00B050"/>
            </a:solidFill>
          </p:grpSpPr>
          <p:sp>
            <p:nvSpPr>
              <p:cNvPr id="38" name="Rounded Rectangle 39">
                <a:extLst>
                  <a:ext uri="{FF2B5EF4-FFF2-40B4-BE49-F238E27FC236}">
                    <a16:creationId xmlns:a16="http://schemas.microsoft.com/office/drawing/2014/main" id="{C28F83F6-0C5D-4657-BEB8-B33DCFA92146}"/>
                  </a:ext>
                </a:extLst>
              </p:cNvPr>
              <p:cNvSpPr/>
              <p:nvPr/>
            </p:nvSpPr>
            <p:spPr>
              <a:xfrm>
                <a:off x="470467" y="1295659"/>
                <a:ext cx="2106996" cy="1242709"/>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1BCA854F-49F4-4326-BB9D-B65AD9ADCE8D}"/>
                  </a:ext>
                </a:extLst>
              </p:cNvPr>
              <p:cNvSpPr/>
              <p:nvPr/>
            </p:nvSpPr>
            <p:spPr>
              <a:xfrm>
                <a:off x="530803" y="1365544"/>
                <a:ext cx="1986324" cy="1122088"/>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lnSpc>
                    <a:spcPct val="90000"/>
                  </a:lnSpc>
                  <a:spcAft>
                    <a:spcPct val="35000"/>
                  </a:spcAft>
                  <a:defRPr/>
                </a:pPr>
                <a:r>
                  <a:rPr lang="en-US" sz="1700" dirty="0">
                    <a:solidFill>
                      <a:srgbClr val="FFFFFF"/>
                    </a:solidFill>
                    <a:latin typeface="Calibri" pitchFamily="34" charset="0"/>
                  </a:rPr>
                  <a:t>Refrigerated storage and services</a:t>
                </a:r>
                <a:endParaRPr lang="en-GB" sz="1700" dirty="0">
                  <a:solidFill>
                    <a:srgbClr val="FFFFFF"/>
                  </a:solidFill>
                  <a:latin typeface="Calibri" pitchFamily="34" charset="0"/>
                </a:endParaRPr>
              </a:p>
            </p:txBody>
          </p:sp>
        </p:grpSp>
        <p:grpSp>
          <p:nvGrpSpPr>
            <p:cNvPr id="10" name="Group 11">
              <a:extLst>
                <a:ext uri="{FF2B5EF4-FFF2-40B4-BE49-F238E27FC236}">
                  <a16:creationId xmlns:a16="http://schemas.microsoft.com/office/drawing/2014/main" id="{22F529CC-7195-4BE4-AA3F-21E636B3B942}"/>
                </a:ext>
              </a:extLst>
            </p:cNvPr>
            <p:cNvGrpSpPr>
              <a:grpSpLocks/>
            </p:cNvGrpSpPr>
            <p:nvPr/>
          </p:nvGrpSpPr>
          <p:grpSpPr bwMode="auto">
            <a:xfrm>
              <a:off x="584201" y="3837015"/>
              <a:ext cx="2105025" cy="1111954"/>
              <a:chOff x="470467" y="2639889"/>
              <a:chExt cx="2104762" cy="1191786"/>
            </a:xfrm>
            <a:solidFill>
              <a:srgbClr val="00B050"/>
            </a:solidFill>
          </p:grpSpPr>
          <p:sp>
            <p:nvSpPr>
              <p:cNvPr id="36" name="Rounded Rectangle 42">
                <a:extLst>
                  <a:ext uri="{FF2B5EF4-FFF2-40B4-BE49-F238E27FC236}">
                    <a16:creationId xmlns:a16="http://schemas.microsoft.com/office/drawing/2014/main" id="{F4245F8C-F411-4387-8862-2D9411EC109D}"/>
                  </a:ext>
                </a:extLst>
              </p:cNvPr>
              <p:cNvSpPr/>
              <p:nvPr/>
            </p:nvSpPr>
            <p:spPr>
              <a:xfrm>
                <a:off x="470467" y="2639889"/>
                <a:ext cx="2104762" cy="1191786"/>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Rounded Rectangle 4">
                <a:extLst>
                  <a:ext uri="{FF2B5EF4-FFF2-40B4-BE49-F238E27FC236}">
                    <a16:creationId xmlns:a16="http://schemas.microsoft.com/office/drawing/2014/main" id="{3E976F26-BFF7-408F-BCC6-CA32F1E45140}"/>
                  </a:ext>
                </a:extLst>
              </p:cNvPr>
              <p:cNvSpPr/>
              <p:nvPr/>
            </p:nvSpPr>
            <p:spPr>
              <a:xfrm>
                <a:off x="529198" y="2698683"/>
                <a:ext cx="1987302" cy="1074196"/>
              </a:xfrm>
              <a:prstGeom prst="rect">
                <a:avLst/>
              </a:prstGeom>
              <a:grpFill/>
            </p:spPr>
            <p:style>
              <a:lnRef idx="0">
                <a:scrgbClr r="0" g="0" b="0"/>
              </a:lnRef>
              <a:fillRef idx="0">
                <a:scrgbClr r="0" g="0" b="0"/>
              </a:fillRef>
              <a:effectRef idx="0">
                <a:scrgbClr r="0" g="0" b="0"/>
              </a:effectRef>
              <a:fontRef idx="minor">
                <a:schemeClr val="lt1"/>
              </a:fontRef>
            </p:style>
            <p:txBody>
              <a:bodyPr lIns="52754" tIns="26377" rIns="52754" bIns="26377" spcCol="1270" anchor="ctr"/>
              <a:lstStyle/>
              <a:p>
                <a:pPr algn="ctr" defTabSz="615477">
                  <a:lnSpc>
                    <a:spcPct val="90000"/>
                  </a:lnSpc>
                  <a:spcAft>
                    <a:spcPct val="35000"/>
                  </a:spcAft>
                  <a:defRPr/>
                </a:pPr>
                <a:r>
                  <a:rPr lang="en-US" sz="1700" dirty="0">
                    <a:solidFill>
                      <a:srgbClr val="FFFFFF"/>
                    </a:solidFill>
                    <a:latin typeface="Calibri" pitchFamily="34" charset="0"/>
                  </a:rPr>
                  <a:t>Food processing</a:t>
                </a:r>
                <a:endParaRPr lang="en-GB" sz="1700" dirty="0">
                  <a:solidFill>
                    <a:srgbClr val="FFFFFF"/>
                  </a:solidFill>
                  <a:latin typeface="Calibri" pitchFamily="34" charset="0"/>
                </a:endParaRPr>
              </a:p>
            </p:txBody>
          </p:sp>
        </p:grpSp>
        <p:grpSp>
          <p:nvGrpSpPr>
            <p:cNvPr id="11" name="Group 14">
              <a:extLst>
                <a:ext uri="{FF2B5EF4-FFF2-40B4-BE49-F238E27FC236}">
                  <a16:creationId xmlns:a16="http://schemas.microsoft.com/office/drawing/2014/main" id="{CC177DC0-4AE3-4684-A80C-8506375940B2}"/>
                </a:ext>
              </a:extLst>
            </p:cNvPr>
            <p:cNvGrpSpPr>
              <a:grpSpLocks/>
            </p:cNvGrpSpPr>
            <p:nvPr/>
          </p:nvGrpSpPr>
          <p:grpSpPr bwMode="auto">
            <a:xfrm>
              <a:off x="3549651" y="1366087"/>
              <a:ext cx="2103438" cy="1113438"/>
              <a:chOff x="470467" y="3933196"/>
              <a:chExt cx="2104762" cy="1191786"/>
            </a:xfrm>
            <a:solidFill>
              <a:srgbClr val="00B050"/>
            </a:solidFill>
          </p:grpSpPr>
          <p:sp>
            <p:nvSpPr>
              <p:cNvPr id="34" name="Rounded Rectangle 45">
                <a:extLst>
                  <a:ext uri="{FF2B5EF4-FFF2-40B4-BE49-F238E27FC236}">
                    <a16:creationId xmlns:a16="http://schemas.microsoft.com/office/drawing/2014/main" id="{9E62F3E7-B566-497C-A38F-ADFCCAFB3631}"/>
                  </a:ext>
                </a:extLst>
              </p:cNvPr>
              <p:cNvSpPr/>
              <p:nvPr/>
            </p:nvSpPr>
            <p:spPr>
              <a:xfrm>
                <a:off x="470467" y="3933196"/>
                <a:ext cx="2104762" cy="1191786"/>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5" name="Rounded Rectangle 4">
                <a:extLst>
                  <a:ext uri="{FF2B5EF4-FFF2-40B4-BE49-F238E27FC236}">
                    <a16:creationId xmlns:a16="http://schemas.microsoft.com/office/drawing/2014/main" id="{7BF0857C-9729-4A79-8A9C-C0F0143993A9}"/>
                  </a:ext>
                </a:extLst>
              </p:cNvPr>
              <p:cNvSpPr/>
              <p:nvPr/>
            </p:nvSpPr>
            <p:spPr>
              <a:xfrm>
                <a:off x="529242" y="3991913"/>
                <a:ext cx="1987212" cy="1074352"/>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lnSpc>
                    <a:spcPct val="90000"/>
                  </a:lnSpc>
                  <a:spcAft>
                    <a:spcPct val="35000"/>
                  </a:spcAft>
                  <a:defRPr/>
                </a:pPr>
                <a:r>
                  <a:rPr lang="en-US" sz="1700" dirty="0">
                    <a:solidFill>
                      <a:srgbClr val="FFFFFF"/>
                    </a:solidFill>
                    <a:latin typeface="Calibri" pitchFamily="34" charset="0"/>
                  </a:rPr>
                  <a:t>Logistics and Transportation</a:t>
                </a:r>
                <a:endParaRPr lang="en-GB" sz="1700" dirty="0">
                  <a:solidFill>
                    <a:srgbClr val="FFFFFF"/>
                  </a:solidFill>
                  <a:latin typeface="Calibri" pitchFamily="34" charset="0"/>
                </a:endParaRPr>
              </a:p>
            </p:txBody>
          </p:sp>
        </p:grpSp>
        <p:sp>
          <p:nvSpPr>
            <p:cNvPr id="32" name="Rounded Rectangle 48">
              <a:extLst>
                <a:ext uri="{FF2B5EF4-FFF2-40B4-BE49-F238E27FC236}">
                  <a16:creationId xmlns:a16="http://schemas.microsoft.com/office/drawing/2014/main" id="{1F1E21F8-D8D3-4D74-8B95-7727C68D8D11}"/>
                </a:ext>
              </a:extLst>
            </p:cNvPr>
            <p:cNvSpPr/>
            <p:nvPr/>
          </p:nvSpPr>
          <p:spPr bwMode="auto">
            <a:xfrm>
              <a:off x="6472955" y="2602747"/>
              <a:ext cx="2105025" cy="1131733"/>
            </a:xfrm>
            <a:prstGeom prst="roundRect">
              <a:avLst/>
            </a:pr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defRPr/>
              </a:pPr>
              <a:endParaRPr lang="en-GB" sz="1846" dirty="0">
                <a:solidFill>
                  <a:srgbClr val="FFFFFF"/>
                </a:solidFill>
                <a:latin typeface="Calibri" pitchFamily="34" charset="0"/>
              </a:endParaRPr>
            </a:p>
            <a:p>
              <a:pPr algn="ctr">
                <a:defRPr/>
              </a:pPr>
              <a:r>
                <a:rPr lang="en-US" sz="1700" dirty="0">
                  <a:solidFill>
                    <a:srgbClr val="FFFFFF"/>
                  </a:solidFill>
                  <a:latin typeface="Calibri" pitchFamily="34" charset="0"/>
                </a:rPr>
                <a:t>Laboratory and </a:t>
              </a:r>
              <a:r>
                <a:rPr lang="en-US" sz="1700" dirty="0" smtClean="0">
                  <a:solidFill>
                    <a:srgbClr val="FFFFFF"/>
                  </a:solidFill>
                  <a:latin typeface="Calibri" pitchFamily="34" charset="0"/>
                </a:rPr>
                <a:t>Certification</a:t>
              </a:r>
              <a:endParaRPr lang="en-GB" sz="1846" dirty="0">
                <a:solidFill>
                  <a:srgbClr val="FFFFFF"/>
                </a:solidFill>
                <a:latin typeface="Calibri" pitchFamily="34" charset="0"/>
              </a:endParaRPr>
            </a:p>
          </p:txBody>
        </p:sp>
        <p:grpSp>
          <p:nvGrpSpPr>
            <p:cNvPr id="13" name="Group 18">
              <a:extLst>
                <a:ext uri="{FF2B5EF4-FFF2-40B4-BE49-F238E27FC236}">
                  <a16:creationId xmlns:a16="http://schemas.microsoft.com/office/drawing/2014/main" id="{0BAA94A4-02E2-49B8-88B2-3CDB06AADE27}"/>
                </a:ext>
              </a:extLst>
            </p:cNvPr>
            <p:cNvGrpSpPr>
              <a:grpSpLocks/>
            </p:cNvGrpSpPr>
            <p:nvPr/>
          </p:nvGrpSpPr>
          <p:grpSpPr bwMode="auto">
            <a:xfrm>
              <a:off x="6469064" y="1360225"/>
              <a:ext cx="2105025" cy="1123816"/>
              <a:chOff x="540331" y="1308864"/>
              <a:chExt cx="2104762" cy="1203543"/>
            </a:xfrm>
            <a:solidFill>
              <a:srgbClr val="00B050"/>
            </a:solidFill>
          </p:grpSpPr>
          <p:sp>
            <p:nvSpPr>
              <p:cNvPr id="30" name="Rounded Rectangle 51">
                <a:extLst>
                  <a:ext uri="{FF2B5EF4-FFF2-40B4-BE49-F238E27FC236}">
                    <a16:creationId xmlns:a16="http://schemas.microsoft.com/office/drawing/2014/main" id="{B82763D9-B75F-4BFC-8A32-4B11357FC58A}"/>
                  </a:ext>
                </a:extLst>
              </p:cNvPr>
              <p:cNvSpPr/>
              <p:nvPr/>
            </p:nvSpPr>
            <p:spPr>
              <a:xfrm>
                <a:off x="540331" y="1308864"/>
                <a:ext cx="2104762" cy="1203543"/>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Rounded Rectangle 6">
                <a:extLst>
                  <a:ext uri="{FF2B5EF4-FFF2-40B4-BE49-F238E27FC236}">
                    <a16:creationId xmlns:a16="http://schemas.microsoft.com/office/drawing/2014/main" id="{E0138B08-D7E4-47DA-A34A-6835E9F2F609}"/>
                  </a:ext>
                </a:extLst>
              </p:cNvPr>
              <p:cNvSpPr/>
              <p:nvPr/>
            </p:nvSpPr>
            <p:spPr>
              <a:xfrm>
                <a:off x="599061" y="1367613"/>
                <a:ext cx="1987302" cy="1086047"/>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lnSpc>
                    <a:spcPct val="90000"/>
                  </a:lnSpc>
                  <a:spcAft>
                    <a:spcPct val="35000"/>
                  </a:spcAft>
                  <a:defRPr/>
                </a:pPr>
                <a:r>
                  <a:rPr lang="en-US" sz="1700" dirty="0">
                    <a:solidFill>
                      <a:srgbClr val="FFFFFF"/>
                    </a:solidFill>
                    <a:latin typeface="Calibri" pitchFamily="34" charset="0"/>
                  </a:rPr>
                  <a:t>Catering, hotels</a:t>
                </a:r>
                <a:endParaRPr lang="en-GB" sz="1700" dirty="0">
                  <a:solidFill>
                    <a:srgbClr val="FFFFFF"/>
                  </a:solidFill>
                  <a:latin typeface="Calibri" pitchFamily="34" charset="0"/>
                </a:endParaRPr>
              </a:p>
            </p:txBody>
          </p:sp>
        </p:grpSp>
        <p:grpSp>
          <p:nvGrpSpPr>
            <p:cNvPr id="14" name="Group 19">
              <a:extLst>
                <a:ext uri="{FF2B5EF4-FFF2-40B4-BE49-F238E27FC236}">
                  <a16:creationId xmlns:a16="http://schemas.microsoft.com/office/drawing/2014/main" id="{0C4D07A3-6863-4EB9-84F3-9D890C5E96DE}"/>
                </a:ext>
              </a:extLst>
            </p:cNvPr>
            <p:cNvGrpSpPr>
              <a:grpSpLocks/>
            </p:cNvGrpSpPr>
            <p:nvPr/>
          </p:nvGrpSpPr>
          <p:grpSpPr bwMode="auto">
            <a:xfrm>
              <a:off x="3549651" y="2602749"/>
              <a:ext cx="2103438" cy="1123816"/>
              <a:chOff x="540331" y="2614928"/>
              <a:chExt cx="2104762" cy="1203543"/>
            </a:xfrm>
            <a:solidFill>
              <a:srgbClr val="00B050"/>
            </a:solidFill>
          </p:grpSpPr>
          <p:sp>
            <p:nvSpPr>
              <p:cNvPr id="28" name="Rounded Rectangle 54">
                <a:extLst>
                  <a:ext uri="{FF2B5EF4-FFF2-40B4-BE49-F238E27FC236}">
                    <a16:creationId xmlns:a16="http://schemas.microsoft.com/office/drawing/2014/main" id="{C61CC9D0-B12D-4A43-8D8C-A3613988F4C8}"/>
                  </a:ext>
                </a:extLst>
              </p:cNvPr>
              <p:cNvSpPr/>
              <p:nvPr/>
            </p:nvSpPr>
            <p:spPr>
              <a:xfrm>
                <a:off x="540331" y="2614928"/>
                <a:ext cx="2104762" cy="1203543"/>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Rounded Rectangle 8">
                <a:extLst>
                  <a:ext uri="{FF2B5EF4-FFF2-40B4-BE49-F238E27FC236}">
                    <a16:creationId xmlns:a16="http://schemas.microsoft.com/office/drawing/2014/main" id="{AF873021-45D8-44CF-9EF5-B9295BAB533A}"/>
                  </a:ext>
                </a:extLst>
              </p:cNvPr>
              <p:cNvSpPr/>
              <p:nvPr/>
            </p:nvSpPr>
            <p:spPr>
              <a:xfrm>
                <a:off x="599106" y="2673676"/>
                <a:ext cx="1987212" cy="1086047"/>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a:defRPr/>
                </a:pPr>
                <a:endParaRPr lang="en-GB" sz="1846" dirty="0">
                  <a:solidFill>
                    <a:srgbClr val="FFFFFF"/>
                  </a:solidFill>
                  <a:latin typeface="Calibri" pitchFamily="34" charset="0"/>
                </a:endParaRPr>
              </a:p>
              <a:p>
                <a:pPr algn="ctr">
                  <a:defRPr/>
                </a:pPr>
                <a:r>
                  <a:rPr lang="en-US" sz="1700" dirty="0">
                    <a:solidFill>
                      <a:srgbClr val="FFFFFF"/>
                    </a:solidFill>
                    <a:latin typeface="Calibri" pitchFamily="34" charset="0"/>
                  </a:rPr>
                  <a:t>Customs / Free Trade Zone</a:t>
                </a:r>
                <a:endParaRPr lang="es-UY" sz="1846" dirty="0">
                  <a:solidFill>
                    <a:srgbClr val="FFFFFF"/>
                  </a:solidFill>
                  <a:latin typeface="Calibri" pitchFamily="34" charset="0"/>
                </a:endParaRPr>
              </a:p>
            </p:txBody>
          </p:sp>
        </p:grpSp>
        <p:grpSp>
          <p:nvGrpSpPr>
            <p:cNvPr id="15" name="Group 20">
              <a:extLst>
                <a:ext uri="{FF2B5EF4-FFF2-40B4-BE49-F238E27FC236}">
                  <a16:creationId xmlns:a16="http://schemas.microsoft.com/office/drawing/2014/main" id="{39D6CD14-21B4-4895-B02E-6EF5D5DAD750}"/>
                </a:ext>
              </a:extLst>
            </p:cNvPr>
            <p:cNvGrpSpPr>
              <a:grpSpLocks/>
            </p:cNvGrpSpPr>
            <p:nvPr/>
          </p:nvGrpSpPr>
          <p:grpSpPr bwMode="auto">
            <a:xfrm>
              <a:off x="3549651" y="3837015"/>
              <a:ext cx="2103438" cy="1111953"/>
              <a:chOff x="540331" y="3920993"/>
              <a:chExt cx="2104762" cy="1203543"/>
            </a:xfrm>
            <a:solidFill>
              <a:srgbClr val="00B050"/>
            </a:solidFill>
          </p:grpSpPr>
          <p:sp>
            <p:nvSpPr>
              <p:cNvPr id="26" name="Rounded Rectangle 60">
                <a:extLst>
                  <a:ext uri="{FF2B5EF4-FFF2-40B4-BE49-F238E27FC236}">
                    <a16:creationId xmlns:a16="http://schemas.microsoft.com/office/drawing/2014/main" id="{5E2AC572-567B-4B8F-9832-3E9071AEC3A6}"/>
                  </a:ext>
                </a:extLst>
              </p:cNvPr>
              <p:cNvSpPr/>
              <p:nvPr/>
            </p:nvSpPr>
            <p:spPr>
              <a:xfrm>
                <a:off x="540331" y="3920993"/>
                <a:ext cx="2104762" cy="1203543"/>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Rounded Rectangle 10">
                <a:extLst>
                  <a:ext uri="{FF2B5EF4-FFF2-40B4-BE49-F238E27FC236}">
                    <a16:creationId xmlns:a16="http://schemas.microsoft.com/office/drawing/2014/main" id="{7824AB28-BE82-4498-8494-7690BF92D56E}"/>
                  </a:ext>
                </a:extLst>
              </p:cNvPr>
              <p:cNvSpPr/>
              <p:nvPr/>
            </p:nvSpPr>
            <p:spPr>
              <a:xfrm>
                <a:off x="599106" y="3979741"/>
                <a:ext cx="1987212" cy="1086047"/>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lnSpc>
                    <a:spcPct val="90000"/>
                  </a:lnSpc>
                  <a:spcAft>
                    <a:spcPct val="35000"/>
                  </a:spcAft>
                  <a:defRPr/>
                </a:pPr>
                <a:endParaRPr lang="es-UY" sz="1846" dirty="0">
                  <a:solidFill>
                    <a:srgbClr val="FFFFFF"/>
                  </a:solidFill>
                  <a:latin typeface="Calibri" pitchFamily="34" charset="0"/>
                </a:endParaRPr>
              </a:p>
              <a:p>
                <a:pPr algn="ctr" defTabSz="656509">
                  <a:lnSpc>
                    <a:spcPct val="90000"/>
                  </a:lnSpc>
                  <a:spcAft>
                    <a:spcPct val="35000"/>
                  </a:spcAft>
                  <a:defRPr/>
                </a:pPr>
                <a:r>
                  <a:rPr lang="en-US" sz="1600" dirty="0" smtClean="0">
                    <a:solidFill>
                      <a:srgbClr val="FFFFFF"/>
                    </a:solidFill>
                    <a:latin typeface="Calibri" pitchFamily="34" charset="0"/>
                  </a:rPr>
                  <a:t>Supermarkets </a:t>
                </a:r>
                <a:r>
                  <a:rPr lang="en-US" sz="1600" dirty="0">
                    <a:solidFill>
                      <a:srgbClr val="FFFFFF"/>
                    </a:solidFill>
                    <a:latin typeface="Calibri" pitchFamily="34" charset="0"/>
                  </a:rPr>
                  <a:t>/ Small Wholesale Stores</a:t>
                </a:r>
                <a:r>
                  <a:rPr lang="es-UY" sz="1846" dirty="0" smtClean="0">
                    <a:solidFill>
                      <a:srgbClr val="FFFFFF"/>
                    </a:solidFill>
                    <a:latin typeface="Calibri" pitchFamily="34" charset="0"/>
                  </a:rPr>
                  <a:t> </a:t>
                </a:r>
                <a:endParaRPr lang="es-UY" sz="1846" dirty="0">
                  <a:solidFill>
                    <a:srgbClr val="FFFFFF"/>
                  </a:solidFill>
                  <a:latin typeface="Calibri" pitchFamily="34" charset="0"/>
                </a:endParaRPr>
              </a:p>
              <a:p>
                <a:pPr algn="ctr" defTabSz="656509">
                  <a:lnSpc>
                    <a:spcPct val="90000"/>
                  </a:lnSpc>
                  <a:spcAft>
                    <a:spcPct val="35000"/>
                  </a:spcAft>
                  <a:defRPr/>
                </a:pPr>
                <a:endParaRPr lang="es-UY" sz="1846" dirty="0">
                  <a:solidFill>
                    <a:srgbClr val="FFFFFF"/>
                  </a:solidFill>
                  <a:latin typeface="Calibri" pitchFamily="34" charset="0"/>
                </a:endParaRPr>
              </a:p>
            </p:txBody>
          </p:sp>
        </p:grpSp>
        <p:sp>
          <p:nvSpPr>
            <p:cNvPr id="16" name="Rounded Rectangle 62">
              <a:extLst>
                <a:ext uri="{FF2B5EF4-FFF2-40B4-BE49-F238E27FC236}">
                  <a16:creationId xmlns:a16="http://schemas.microsoft.com/office/drawing/2014/main" id="{70B6E0B5-ADC0-4A53-9DAA-FCE49FC714DE}"/>
                </a:ext>
              </a:extLst>
            </p:cNvPr>
            <p:cNvSpPr/>
            <p:nvPr/>
          </p:nvSpPr>
          <p:spPr>
            <a:xfrm>
              <a:off x="6505673" y="3824047"/>
              <a:ext cx="2105025" cy="1111953"/>
            </a:xfrm>
            <a:prstGeom prst="roundRect">
              <a:avLst/>
            </a:pr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656509">
                <a:lnSpc>
                  <a:spcPct val="90000"/>
                </a:lnSpc>
                <a:spcAft>
                  <a:spcPct val="35000"/>
                </a:spcAft>
                <a:defRPr/>
              </a:pPr>
              <a:endParaRPr lang="es-ES" sz="1846" dirty="0">
                <a:solidFill>
                  <a:srgbClr val="FFFFFF"/>
                </a:solidFill>
                <a:latin typeface="Calibri" pitchFamily="34" charset="0"/>
              </a:endParaRPr>
            </a:p>
            <a:p>
              <a:pPr algn="ctr" defTabSz="656509">
                <a:lnSpc>
                  <a:spcPct val="90000"/>
                </a:lnSpc>
                <a:spcAft>
                  <a:spcPct val="35000"/>
                </a:spcAft>
                <a:defRPr/>
              </a:pPr>
              <a:r>
                <a:rPr lang="en-US" sz="1700" dirty="0">
                  <a:solidFill>
                    <a:srgbClr val="FFFFFF"/>
                  </a:solidFill>
                  <a:latin typeface="Calibri" pitchFamily="34" charset="0"/>
                </a:rPr>
                <a:t>Packaging</a:t>
              </a:r>
              <a:endParaRPr lang="en-GB" sz="1700" dirty="0">
                <a:solidFill>
                  <a:srgbClr val="FFFFFF"/>
                </a:solidFill>
                <a:latin typeface="Calibri" pitchFamily="34" charset="0"/>
              </a:endParaRPr>
            </a:p>
          </p:txBody>
        </p:sp>
        <p:sp>
          <p:nvSpPr>
            <p:cNvPr id="17" name="Rounded Rectangle 63">
              <a:extLst>
                <a:ext uri="{FF2B5EF4-FFF2-40B4-BE49-F238E27FC236}">
                  <a16:creationId xmlns:a16="http://schemas.microsoft.com/office/drawing/2014/main" id="{3A4A1A41-54E7-40A0-95E2-2A3D56F81C3E}"/>
                </a:ext>
              </a:extLst>
            </p:cNvPr>
            <p:cNvSpPr/>
            <p:nvPr/>
          </p:nvSpPr>
          <p:spPr>
            <a:xfrm>
              <a:off x="584201" y="5073065"/>
              <a:ext cx="2105025" cy="1022935"/>
            </a:xfrm>
            <a:prstGeom prst="roundRect">
              <a:avLst/>
            </a:prstGeom>
            <a:solidFill>
              <a:srgbClr val="00B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defTabSz="656509">
                <a:lnSpc>
                  <a:spcPct val="90000"/>
                </a:lnSpc>
                <a:spcAft>
                  <a:spcPts val="0"/>
                </a:spcAft>
                <a:defRPr/>
              </a:pPr>
              <a:r>
                <a:rPr lang="en-US" sz="1700" dirty="0">
                  <a:solidFill>
                    <a:srgbClr val="FFFFFF"/>
                  </a:solidFill>
                  <a:latin typeface="Calibri" pitchFamily="34" charset="0"/>
                </a:rPr>
                <a:t>Sector Support Programs and Training</a:t>
              </a:r>
              <a:endParaRPr lang="en-GB" sz="1700" dirty="0">
                <a:solidFill>
                  <a:srgbClr val="FFFFFF"/>
                </a:solidFill>
                <a:latin typeface="Calibri" pitchFamily="34" charset="0"/>
              </a:endParaRPr>
            </a:p>
          </p:txBody>
        </p:sp>
        <p:grpSp>
          <p:nvGrpSpPr>
            <p:cNvPr id="18" name="Group 19">
              <a:extLst>
                <a:ext uri="{FF2B5EF4-FFF2-40B4-BE49-F238E27FC236}">
                  <a16:creationId xmlns:a16="http://schemas.microsoft.com/office/drawing/2014/main" id="{964106B9-2519-4552-B1E1-70D14E30256D}"/>
                </a:ext>
              </a:extLst>
            </p:cNvPr>
            <p:cNvGrpSpPr>
              <a:grpSpLocks/>
            </p:cNvGrpSpPr>
            <p:nvPr/>
          </p:nvGrpSpPr>
          <p:grpSpPr bwMode="auto">
            <a:xfrm>
              <a:off x="3549651" y="5052496"/>
              <a:ext cx="2103438" cy="1031768"/>
              <a:chOff x="540331" y="2614928"/>
              <a:chExt cx="2104762" cy="1203543"/>
            </a:xfrm>
            <a:solidFill>
              <a:srgbClr val="00B050"/>
            </a:solidFill>
          </p:grpSpPr>
          <p:sp>
            <p:nvSpPr>
              <p:cNvPr id="24" name="Rounded Rectangle 65">
                <a:extLst>
                  <a:ext uri="{FF2B5EF4-FFF2-40B4-BE49-F238E27FC236}">
                    <a16:creationId xmlns:a16="http://schemas.microsoft.com/office/drawing/2014/main" id="{AE983A24-346E-4C68-9177-DD8B358BB40D}"/>
                  </a:ext>
                </a:extLst>
              </p:cNvPr>
              <p:cNvSpPr/>
              <p:nvPr/>
            </p:nvSpPr>
            <p:spPr>
              <a:xfrm>
                <a:off x="540331" y="2614928"/>
                <a:ext cx="2104762" cy="1203543"/>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ounded Rectangle 8">
                <a:extLst>
                  <a:ext uri="{FF2B5EF4-FFF2-40B4-BE49-F238E27FC236}">
                    <a16:creationId xmlns:a16="http://schemas.microsoft.com/office/drawing/2014/main" id="{C6288E4B-8FB7-410A-9C38-399F4672F8A7}"/>
                  </a:ext>
                </a:extLst>
              </p:cNvPr>
              <p:cNvSpPr/>
              <p:nvPr/>
            </p:nvSpPr>
            <p:spPr>
              <a:xfrm>
                <a:off x="599106" y="2673676"/>
                <a:ext cx="1987212" cy="1086047"/>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lnSpc>
                    <a:spcPct val="90000"/>
                  </a:lnSpc>
                  <a:spcAft>
                    <a:spcPct val="35000"/>
                  </a:spcAft>
                  <a:defRPr/>
                </a:pPr>
                <a:r>
                  <a:rPr lang="en-US" sz="1846" dirty="0">
                    <a:solidFill>
                      <a:srgbClr val="FFFFFF"/>
                    </a:solidFill>
                    <a:latin typeface="Calibri" pitchFamily="34" charset="0"/>
                  </a:rPr>
                  <a:t>Importers and exporters</a:t>
                </a:r>
                <a:endParaRPr lang="en-GB" sz="1846" dirty="0">
                  <a:solidFill>
                    <a:srgbClr val="FFFFFF"/>
                  </a:solidFill>
                  <a:latin typeface="Calibri" pitchFamily="34" charset="0"/>
                </a:endParaRPr>
              </a:p>
            </p:txBody>
          </p:sp>
        </p:grpSp>
        <p:grpSp>
          <p:nvGrpSpPr>
            <p:cNvPr id="19" name="Group 19">
              <a:extLst>
                <a:ext uri="{FF2B5EF4-FFF2-40B4-BE49-F238E27FC236}">
                  <a16:creationId xmlns:a16="http://schemas.microsoft.com/office/drawing/2014/main" id="{30A40A91-282B-4A4E-808B-FA2D7176135D}"/>
                </a:ext>
              </a:extLst>
            </p:cNvPr>
            <p:cNvGrpSpPr>
              <a:grpSpLocks/>
            </p:cNvGrpSpPr>
            <p:nvPr/>
          </p:nvGrpSpPr>
          <p:grpSpPr bwMode="auto">
            <a:xfrm>
              <a:off x="6472955" y="5058650"/>
              <a:ext cx="2105026" cy="1016781"/>
              <a:chOff x="540331" y="2614928"/>
              <a:chExt cx="2104762" cy="1203543"/>
            </a:xfrm>
            <a:solidFill>
              <a:srgbClr val="00B050"/>
            </a:solidFill>
          </p:grpSpPr>
          <p:sp>
            <p:nvSpPr>
              <p:cNvPr id="22" name="Rounded Rectangle 68">
                <a:extLst>
                  <a:ext uri="{FF2B5EF4-FFF2-40B4-BE49-F238E27FC236}">
                    <a16:creationId xmlns:a16="http://schemas.microsoft.com/office/drawing/2014/main" id="{7023A1E4-5A2C-4FF4-8CF1-8E0028246B1D}"/>
                  </a:ext>
                </a:extLst>
              </p:cNvPr>
              <p:cNvSpPr/>
              <p:nvPr/>
            </p:nvSpPr>
            <p:spPr>
              <a:xfrm>
                <a:off x="540331" y="2614928"/>
                <a:ext cx="2104762" cy="1203543"/>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ounded Rectangle 8">
                <a:extLst>
                  <a:ext uri="{FF2B5EF4-FFF2-40B4-BE49-F238E27FC236}">
                    <a16:creationId xmlns:a16="http://schemas.microsoft.com/office/drawing/2014/main" id="{F92F9084-FB88-4217-92F9-026C7F3DA7D5}"/>
                  </a:ext>
                </a:extLst>
              </p:cNvPr>
              <p:cNvSpPr/>
              <p:nvPr/>
            </p:nvSpPr>
            <p:spPr>
              <a:xfrm>
                <a:off x="599106" y="2673676"/>
                <a:ext cx="1987212" cy="1086047"/>
              </a:xfrm>
              <a:prstGeom prst="rect">
                <a:avLst/>
              </a:prstGeom>
              <a:grpFill/>
            </p:spPr>
            <p:style>
              <a:lnRef idx="0">
                <a:scrgbClr r="0" g="0" b="0"/>
              </a:lnRef>
              <a:fillRef idx="0">
                <a:scrgbClr r="0" g="0" b="0"/>
              </a:fillRef>
              <a:effectRef idx="0">
                <a:scrgbClr r="0" g="0" b="0"/>
              </a:effectRef>
              <a:fontRef idx="minor">
                <a:schemeClr val="lt1"/>
              </a:fontRef>
            </p:style>
            <p:txBody>
              <a:bodyPr lIns="56271" tIns="28135" rIns="56271" bIns="28135" spcCol="1270" anchor="ctr"/>
              <a:lstStyle/>
              <a:p>
                <a:pPr algn="ctr" defTabSz="656509">
                  <a:lnSpc>
                    <a:spcPct val="90000"/>
                  </a:lnSpc>
                  <a:spcAft>
                    <a:spcPct val="35000"/>
                  </a:spcAft>
                  <a:defRPr/>
                </a:pPr>
                <a:r>
                  <a:rPr lang="en-US" sz="1700" dirty="0">
                    <a:solidFill>
                      <a:srgbClr val="FFFFFF"/>
                    </a:solidFill>
                    <a:latin typeface="Calibri" pitchFamily="34" charset="0"/>
                  </a:rPr>
                  <a:t>Restaurants, gas stations, consulting services, banks</a:t>
                </a:r>
                <a:endParaRPr lang="es-UY" sz="1700" dirty="0">
                  <a:solidFill>
                    <a:srgbClr val="FFFFFF"/>
                  </a:solidFill>
                  <a:latin typeface="Calibri" pitchFamily="34" charset="0"/>
                </a:endParaRPr>
              </a:p>
            </p:txBody>
          </p:sp>
        </p:grpSp>
      </p:grpSp>
    </p:spTree>
    <p:extLst>
      <p:ext uri="{BB962C8B-B14F-4D97-AF65-F5344CB8AC3E}">
        <p14:creationId xmlns:p14="http://schemas.microsoft.com/office/powerpoint/2010/main" val="35255796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1272"/>
            <a:ext cx="8177242" cy="566928"/>
          </a:xfrm>
        </p:spPr>
        <p:txBody>
          <a:bodyPr>
            <a:normAutofit/>
          </a:bodyPr>
          <a:lstStyle/>
          <a:p>
            <a:pPr algn="ctr"/>
            <a:r>
              <a:rPr lang="en-US" sz="2400" b="1" dirty="0">
                <a:solidFill>
                  <a:srgbClr val="0066FF"/>
                </a:solidFill>
                <a:effectLst>
                  <a:outerShdw blurRad="38100" dist="38100" dir="2700000" algn="tl">
                    <a:srgbClr val="000000">
                      <a:alpha val="43137"/>
                    </a:srgbClr>
                  </a:outerShdw>
                </a:effectLst>
              </a:rPr>
              <a:t>Income and benefits</a:t>
            </a:r>
          </a:p>
        </p:txBody>
      </p:sp>
      <p:sp>
        <p:nvSpPr>
          <p:cNvPr id="3" name="Content Placeholder 2"/>
          <p:cNvSpPr>
            <a:spLocks noGrp="1"/>
          </p:cNvSpPr>
          <p:nvPr>
            <p:ph idx="1"/>
          </p:nvPr>
        </p:nvSpPr>
        <p:spPr>
          <a:xfrm>
            <a:off x="107504" y="1008422"/>
            <a:ext cx="8839200" cy="5588930"/>
          </a:xfrm>
          <a:solidFill>
            <a:schemeClr val="bg1"/>
          </a:solidFill>
        </p:spPr>
        <p:txBody>
          <a:bodyPr>
            <a:noAutofit/>
          </a:bodyPr>
          <a:lstStyle/>
          <a:p>
            <a:pPr marL="285750" lvl="1" indent="-285750" algn="just">
              <a:spcBef>
                <a:spcPts val="600"/>
              </a:spcBef>
              <a:buFont typeface="Wingdings" panose="05000000000000000000" pitchFamily="2" charset="2"/>
              <a:buChar char="v"/>
            </a:pPr>
            <a:r>
              <a:rPr lang="en-US" sz="1400" b="1" dirty="0"/>
              <a:t>ALC income </a:t>
            </a:r>
            <a:r>
              <a:rPr lang="en-US" sz="1400" dirty="0"/>
              <a:t>will consist of renting: equipment and premises for post-harvest processing of a number of fruit and vegetable products; refrigerated and freezer storage chambers leased on a daily or monthly basis; market retail space to wholesalers and small farmers; areas in the administrative building of the ALC, as well as fees for the entry of vehicles</a:t>
            </a:r>
            <a:r>
              <a:rPr lang="ru-RU" sz="1400" dirty="0" smtClean="0"/>
              <a:t>. </a:t>
            </a:r>
          </a:p>
          <a:p>
            <a:pPr marL="285750" lvl="1" indent="-285750" algn="just">
              <a:spcBef>
                <a:spcPts val="600"/>
              </a:spcBef>
              <a:buFont typeface="Wingdings" panose="05000000000000000000" pitchFamily="2" charset="2"/>
              <a:buChar char="v"/>
            </a:pPr>
            <a:r>
              <a:rPr lang="en-US" sz="1400" b="1" dirty="0"/>
              <a:t>Non-quantitative benefits from both </a:t>
            </a:r>
            <a:r>
              <a:rPr lang="en-US" sz="1400" b="1" dirty="0" smtClean="0"/>
              <a:t>ALCs </a:t>
            </a:r>
            <a:r>
              <a:rPr lang="en-US" sz="1400" b="1" dirty="0"/>
              <a:t>include</a:t>
            </a:r>
            <a:r>
              <a:rPr lang="en-US" sz="1400" dirty="0"/>
              <a:t>: reduction in post-harvest losses; increase in exports of fruit and vegetable products; increasing the efficiency of the value chain of fruit and vegetable products, including reducing operations when handling products and, accordingly, improving their quality; more transparent pricing information, as well as the formation and stabilization of prices for fruits and vegetables throughout the year, due to smoothing seasonal fluctuations; and the social and environmental benefits of reduced truck trade on roadsides.  </a:t>
            </a:r>
            <a:endParaRPr lang="ru-RU" sz="1400" dirty="0" smtClean="0"/>
          </a:p>
          <a:p>
            <a:pPr marL="285750" lvl="1" indent="-285750" algn="just">
              <a:spcBef>
                <a:spcPts val="600"/>
              </a:spcBef>
              <a:buFont typeface="Wingdings" panose="05000000000000000000" pitchFamily="2" charset="2"/>
              <a:buChar char="v"/>
            </a:pPr>
            <a:r>
              <a:rPr lang="en-US" sz="1400" dirty="0"/>
              <a:t>Andijan ALC will create more than </a:t>
            </a:r>
            <a:r>
              <a:rPr lang="en-US" sz="1400" b="1" u="sng" dirty="0">
                <a:solidFill>
                  <a:srgbClr val="00B050"/>
                </a:solidFill>
              </a:rPr>
              <a:t>1,200 jobs with full employment </a:t>
            </a:r>
            <a:r>
              <a:rPr lang="en-US" sz="1400" dirty="0"/>
              <a:t>and 450-550 temporary jobs during the three-year construction period</a:t>
            </a:r>
            <a:r>
              <a:rPr lang="ru-RU" sz="1400" dirty="0" smtClean="0"/>
              <a:t>. </a:t>
            </a:r>
          </a:p>
          <a:p>
            <a:pPr marL="285750" lvl="1" indent="-285750" algn="just">
              <a:spcBef>
                <a:spcPts val="600"/>
              </a:spcBef>
              <a:buFont typeface="Wingdings" panose="05000000000000000000" pitchFamily="2" charset="2"/>
              <a:buChar char="v"/>
            </a:pPr>
            <a:r>
              <a:rPr lang="en-US" sz="1400" dirty="0" smtClean="0"/>
              <a:t>Samarkand </a:t>
            </a:r>
            <a:r>
              <a:rPr lang="en-US" sz="1400" dirty="0"/>
              <a:t>ALC will create more than </a:t>
            </a:r>
            <a:r>
              <a:rPr lang="en-US" sz="1400" b="1" u="sng" dirty="0" smtClean="0">
                <a:solidFill>
                  <a:srgbClr val="00B050"/>
                </a:solidFill>
              </a:rPr>
              <a:t>1,300 </a:t>
            </a:r>
            <a:r>
              <a:rPr lang="en-US" sz="1400" b="1" u="sng" dirty="0">
                <a:solidFill>
                  <a:srgbClr val="00B050"/>
                </a:solidFill>
              </a:rPr>
              <a:t>jobs with full employment </a:t>
            </a:r>
            <a:r>
              <a:rPr lang="en-US" sz="1400" dirty="0"/>
              <a:t>and </a:t>
            </a:r>
            <a:r>
              <a:rPr lang="en-US" sz="1400" dirty="0" smtClean="0"/>
              <a:t>600-700 </a:t>
            </a:r>
            <a:r>
              <a:rPr lang="en-US" sz="1400" dirty="0"/>
              <a:t>temporary jobs during the three-year construction period</a:t>
            </a:r>
            <a:r>
              <a:rPr lang="ru-RU" sz="1400" dirty="0" smtClean="0"/>
              <a:t>. </a:t>
            </a:r>
          </a:p>
          <a:p>
            <a:pPr marL="285750" lvl="1" indent="-285750" algn="just">
              <a:spcBef>
                <a:spcPts val="600"/>
              </a:spcBef>
              <a:buFont typeface="Wingdings" panose="05000000000000000000" pitchFamily="2" charset="2"/>
              <a:buChar char="v"/>
            </a:pPr>
            <a:r>
              <a:rPr lang="en-US" sz="1400" dirty="0"/>
              <a:t>To fill these jobs require both skilled and semi-skilled workers, and postharvest processing will create a significant number of jobs for women</a:t>
            </a:r>
            <a:r>
              <a:rPr lang="ru-RU" sz="1400" dirty="0" smtClean="0"/>
              <a:t>.</a:t>
            </a:r>
            <a:r>
              <a:rPr lang="en-US" sz="1400" dirty="0" smtClean="0"/>
              <a:t> </a:t>
            </a:r>
            <a:endParaRPr lang="ru-RU" sz="1400" dirty="0" smtClean="0"/>
          </a:p>
          <a:p>
            <a:pPr marL="285750" lvl="1" indent="-285750" algn="just">
              <a:spcBef>
                <a:spcPts val="600"/>
              </a:spcBef>
              <a:buFont typeface="Wingdings" panose="05000000000000000000" pitchFamily="2" charset="2"/>
              <a:buChar char="v"/>
            </a:pPr>
            <a:r>
              <a:rPr lang="en-US" sz="1400" dirty="0" smtClean="0"/>
              <a:t>Based </a:t>
            </a:r>
            <a:r>
              <a:rPr lang="en-US" sz="1400" dirty="0"/>
              <a:t>on the estimated </a:t>
            </a:r>
            <a:r>
              <a:rPr lang="en-US" sz="1400" dirty="0" smtClean="0"/>
              <a:t>tax rate on </a:t>
            </a:r>
            <a:r>
              <a:rPr lang="en-US" sz="1400" dirty="0"/>
              <a:t>net income, it is expected that annual </a:t>
            </a:r>
            <a:r>
              <a:rPr lang="en-US" sz="1400" b="1" dirty="0"/>
              <a:t>tax revenues</a:t>
            </a:r>
            <a:r>
              <a:rPr lang="en-US" sz="1400" dirty="0"/>
              <a:t> will be </a:t>
            </a:r>
            <a:r>
              <a:rPr lang="en-US" sz="1400" dirty="0" smtClean="0"/>
              <a:t>about</a:t>
            </a:r>
            <a:br>
              <a:rPr lang="en-US" sz="1400" dirty="0" smtClean="0"/>
            </a:br>
            <a:r>
              <a:rPr lang="en-US" sz="1400" b="1" u="sng" dirty="0" smtClean="0">
                <a:solidFill>
                  <a:srgbClr val="FF0000"/>
                </a:solidFill>
              </a:rPr>
              <a:t>$ </a:t>
            </a:r>
            <a:r>
              <a:rPr lang="en-US" sz="1400" b="1" u="sng" dirty="0">
                <a:solidFill>
                  <a:srgbClr val="FF0000"/>
                </a:solidFill>
              </a:rPr>
              <a:t>2.3 million</a:t>
            </a:r>
            <a:r>
              <a:rPr lang="en-US" sz="1400" dirty="0"/>
              <a:t> from the Andijan ALC and about </a:t>
            </a:r>
            <a:r>
              <a:rPr lang="en-US" sz="1400" b="1" u="sng" dirty="0">
                <a:solidFill>
                  <a:srgbClr val="FF0000"/>
                </a:solidFill>
              </a:rPr>
              <a:t>$ 2.7 </a:t>
            </a:r>
            <a:r>
              <a:rPr lang="en-US" sz="1400" b="1" u="sng" dirty="0" smtClean="0">
                <a:solidFill>
                  <a:srgbClr val="FF0000"/>
                </a:solidFill>
              </a:rPr>
              <a:t>million</a:t>
            </a:r>
            <a:r>
              <a:rPr lang="en-US" sz="1400" dirty="0"/>
              <a:t> </a:t>
            </a:r>
            <a:r>
              <a:rPr lang="en-US" sz="1400" dirty="0" smtClean="0"/>
              <a:t>from </a:t>
            </a:r>
            <a:r>
              <a:rPr lang="en-US" sz="1400" dirty="0"/>
              <a:t>the Samarkand ALC, in addition to various contributions to </a:t>
            </a:r>
            <a:r>
              <a:rPr lang="en-US" sz="1400" dirty="0" smtClean="0"/>
              <a:t>social </a:t>
            </a:r>
            <a:r>
              <a:rPr lang="en-US" sz="1400" dirty="0"/>
              <a:t>funds.</a:t>
            </a:r>
            <a:endParaRPr lang="ru-RU" sz="1400" dirty="0" smtClean="0"/>
          </a:p>
        </p:txBody>
      </p:sp>
      <p:sp>
        <p:nvSpPr>
          <p:cNvPr id="4" name="Slide Number Placeholder 3"/>
          <p:cNvSpPr>
            <a:spLocks noGrp="1"/>
          </p:cNvSpPr>
          <p:nvPr>
            <p:ph type="sldNum" sz="quarter" idx="12"/>
          </p:nvPr>
        </p:nvSpPr>
        <p:spPr/>
        <p:txBody>
          <a:bodyPr/>
          <a:lstStyle/>
          <a:p>
            <a:pPr algn="r"/>
            <a:fld id="{9F49D663-DC95-4B7A-ABD6-E77A17CF88BB}" type="slidenum">
              <a:rPr lang="en-US" smtClean="0"/>
              <a:pPr algn="r"/>
              <a:t>11</a:t>
            </a:fld>
            <a:endParaRPr lang="en-US" dirty="0"/>
          </a:p>
        </p:txBody>
      </p:sp>
    </p:spTree>
    <p:extLst>
      <p:ext uri="{BB962C8B-B14F-4D97-AF65-F5344CB8AC3E}">
        <p14:creationId xmlns:p14="http://schemas.microsoft.com/office/powerpoint/2010/main" val="38777046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5400600"/>
          </a:xfrm>
        </p:spPr>
        <p:txBody>
          <a:bodyPr>
            <a:normAutofit fontScale="55000" lnSpcReduction="20000"/>
          </a:bodyPr>
          <a:lstStyle/>
          <a:p>
            <a:pPr marL="0" indent="447675" algn="just">
              <a:lnSpc>
                <a:spcPct val="120000"/>
              </a:lnSpc>
              <a:spcBef>
                <a:spcPts val="1200"/>
              </a:spcBef>
              <a:buNone/>
            </a:pPr>
            <a:r>
              <a:rPr lang="en-US" dirty="0" smtClean="0"/>
              <a:t>According Decree </a:t>
            </a:r>
            <a:r>
              <a:rPr lang="en-US" dirty="0"/>
              <a:t>of the President of the Republic of </a:t>
            </a:r>
            <a:r>
              <a:rPr lang="en-US" dirty="0" smtClean="0"/>
              <a:t>Uzbekistan dated </a:t>
            </a:r>
            <a:r>
              <a:rPr lang="en-US" b="1" dirty="0" smtClean="0"/>
              <a:t>September 29,</a:t>
            </a:r>
            <a:r>
              <a:rPr lang="ru-RU" b="1" dirty="0" smtClean="0"/>
              <a:t> 2019</a:t>
            </a:r>
            <a:r>
              <a:rPr lang="ru-RU" dirty="0" smtClean="0"/>
              <a:t/>
            </a:r>
            <a:br>
              <a:rPr lang="ru-RU" dirty="0" smtClean="0"/>
            </a:br>
            <a:r>
              <a:rPr lang="ru-RU" b="1" dirty="0" smtClean="0"/>
              <a:t>№</a:t>
            </a:r>
            <a:r>
              <a:rPr lang="en-US" b="1" dirty="0" smtClean="0"/>
              <a:t>PP</a:t>
            </a:r>
            <a:r>
              <a:rPr lang="ru-RU" b="1" dirty="0" smtClean="0"/>
              <a:t>-4406</a:t>
            </a:r>
            <a:r>
              <a:rPr lang="ru-RU" dirty="0" smtClean="0"/>
              <a:t> </a:t>
            </a:r>
            <a:r>
              <a:rPr lang="en-US" dirty="0" smtClean="0"/>
              <a:t>is planned </a:t>
            </a:r>
            <a:r>
              <a:rPr lang="en-US" b="1" dirty="0" smtClean="0"/>
              <a:t>5 </a:t>
            </a:r>
            <a:r>
              <a:rPr lang="en-US" b="1" dirty="0"/>
              <a:t>more projects</a:t>
            </a:r>
            <a:r>
              <a:rPr lang="en-US" dirty="0"/>
              <a:t> to create </a:t>
            </a:r>
            <a:r>
              <a:rPr lang="en-US" dirty="0" smtClean="0"/>
              <a:t>agro logistic centers</a:t>
            </a:r>
            <a:r>
              <a:rPr lang="ru-RU" dirty="0" smtClean="0"/>
              <a:t>.</a:t>
            </a:r>
            <a:endParaRPr lang="ru-RU" dirty="0"/>
          </a:p>
          <a:p>
            <a:pPr marL="0" indent="447675" algn="just">
              <a:lnSpc>
                <a:spcPct val="120000"/>
              </a:lnSpc>
              <a:spcBef>
                <a:spcPts val="1200"/>
              </a:spcBef>
              <a:buNone/>
            </a:pPr>
            <a:r>
              <a:rPr lang="en-US" dirty="0"/>
              <a:t>The total capacity of these </a:t>
            </a:r>
            <a:r>
              <a:rPr lang="en-US" dirty="0" err="1" smtClean="0"/>
              <a:t>agrologistic</a:t>
            </a:r>
            <a:r>
              <a:rPr lang="en-US" dirty="0" smtClean="0"/>
              <a:t> </a:t>
            </a:r>
            <a:r>
              <a:rPr lang="en-US" dirty="0"/>
              <a:t>centers will be </a:t>
            </a:r>
            <a:r>
              <a:rPr lang="en-US" b="1" u="sng" dirty="0">
                <a:solidFill>
                  <a:srgbClr val="FF0000"/>
                </a:solidFill>
              </a:rPr>
              <a:t>1300 thousand tons</a:t>
            </a:r>
            <a:r>
              <a:rPr lang="en-US" dirty="0"/>
              <a:t>, a total of </a:t>
            </a:r>
            <a:r>
              <a:rPr lang="en-US" b="1" u="sng" dirty="0">
                <a:solidFill>
                  <a:srgbClr val="FF0000"/>
                </a:solidFill>
              </a:rPr>
              <a:t>$ 180 million</a:t>
            </a:r>
            <a:r>
              <a:rPr lang="ru-RU" b="1" u="sng" dirty="0" smtClean="0">
                <a:solidFill>
                  <a:srgbClr val="FF0000"/>
                </a:solidFill>
              </a:rPr>
              <a:t>.</a:t>
            </a:r>
            <a:r>
              <a:rPr lang="ru-RU" dirty="0" smtClean="0"/>
              <a:t>,</a:t>
            </a:r>
            <a:r>
              <a:rPr lang="en-US" dirty="0" smtClean="0"/>
              <a:t/>
            </a:r>
            <a:br>
              <a:rPr lang="en-US" dirty="0" smtClean="0"/>
            </a:br>
            <a:r>
              <a:rPr lang="en-US" dirty="0" smtClean="0"/>
              <a:t>of </a:t>
            </a:r>
            <a:r>
              <a:rPr lang="en-US" dirty="0"/>
              <a:t>them</a:t>
            </a:r>
            <a:r>
              <a:rPr lang="ru-RU" dirty="0" smtClean="0"/>
              <a:t>:</a:t>
            </a:r>
            <a:endParaRPr lang="ru-RU" dirty="0"/>
          </a:p>
          <a:p>
            <a:pPr marL="0" indent="0" algn="ctr">
              <a:lnSpc>
                <a:spcPct val="120000"/>
              </a:lnSpc>
              <a:spcBef>
                <a:spcPts val="1200"/>
              </a:spcBef>
              <a:buNone/>
            </a:pPr>
            <a:r>
              <a:rPr lang="uz-Cyrl-UZ" b="1" dirty="0">
                <a:solidFill>
                  <a:srgbClr val="002060"/>
                </a:solidFill>
              </a:rPr>
              <a:t> </a:t>
            </a:r>
            <a:r>
              <a:rPr lang="en-US" b="1" u="sng" dirty="0">
                <a:solidFill>
                  <a:srgbClr val="002060"/>
                </a:solidFill>
              </a:rPr>
              <a:t>3 projects </a:t>
            </a:r>
            <a:r>
              <a:rPr lang="en-US" b="1" u="sng" dirty="0" smtClean="0">
                <a:solidFill>
                  <a:srgbClr val="002060"/>
                </a:solidFill>
              </a:rPr>
              <a:t>with participation of ADB</a:t>
            </a:r>
          </a:p>
          <a:p>
            <a:pPr marL="0" indent="0" algn="ctr">
              <a:lnSpc>
                <a:spcPct val="120000"/>
              </a:lnSpc>
              <a:spcBef>
                <a:spcPts val="1200"/>
              </a:spcBef>
              <a:buNone/>
            </a:pPr>
            <a:r>
              <a:rPr lang="en-US" dirty="0"/>
              <a:t>According to a tentative business plan of ADB's for the country for 2020-2022 years, in 2020 it is planned to implement the project "Improvement of infrastructure to increase productivity in rural areas" with the participation of ADB. Within the framework of this project, it is planned to create three </a:t>
            </a:r>
            <a:r>
              <a:rPr lang="en-US" dirty="0" err="1"/>
              <a:t>agrologstic</a:t>
            </a:r>
            <a:r>
              <a:rPr lang="en-US" dirty="0"/>
              <a:t> centers totaling </a:t>
            </a:r>
            <a:r>
              <a:rPr lang="en-US" b="1" u="sng" dirty="0">
                <a:solidFill>
                  <a:srgbClr val="FF0000"/>
                </a:solidFill>
              </a:rPr>
              <a:t>$ 120 million</a:t>
            </a:r>
            <a:r>
              <a:rPr lang="en-US" dirty="0"/>
              <a:t> with a capacity of </a:t>
            </a:r>
            <a:r>
              <a:rPr lang="en-US" b="1" u="sng" dirty="0">
                <a:solidFill>
                  <a:srgbClr val="FF0000"/>
                </a:solidFill>
              </a:rPr>
              <a:t>900 thousand tons</a:t>
            </a:r>
            <a:r>
              <a:rPr lang="en-US" dirty="0"/>
              <a:t> on an area of </a:t>
            </a:r>
            <a:r>
              <a:rPr lang="en-US" b="1" u="sng" dirty="0">
                <a:solidFill>
                  <a:srgbClr val="FF0000"/>
                </a:solidFill>
              </a:rPr>
              <a:t>50 hectares</a:t>
            </a:r>
            <a:r>
              <a:rPr lang="en-US" dirty="0"/>
              <a:t> in the Ferghana, </a:t>
            </a:r>
            <a:r>
              <a:rPr lang="en-US" dirty="0" err="1"/>
              <a:t>Jizzakh</a:t>
            </a:r>
            <a:r>
              <a:rPr lang="en-US" dirty="0"/>
              <a:t> and Surkhandarya regions</a:t>
            </a:r>
            <a:r>
              <a:rPr lang="ru-RU" dirty="0" smtClean="0"/>
              <a:t>.</a:t>
            </a:r>
            <a:endParaRPr lang="ru-RU" dirty="0"/>
          </a:p>
          <a:p>
            <a:pPr marL="0" indent="0" algn="ctr">
              <a:lnSpc>
                <a:spcPct val="120000"/>
              </a:lnSpc>
              <a:spcBef>
                <a:spcPts val="1200"/>
              </a:spcBef>
              <a:buNone/>
            </a:pPr>
            <a:r>
              <a:rPr lang="en-US" b="1" u="sng" dirty="0">
                <a:solidFill>
                  <a:srgbClr val="002060"/>
                </a:solidFill>
              </a:rPr>
              <a:t>2 projects with the participation of the World </a:t>
            </a:r>
            <a:r>
              <a:rPr lang="en-US" b="1" u="sng" dirty="0" smtClean="0">
                <a:solidFill>
                  <a:srgbClr val="002060"/>
                </a:solidFill>
              </a:rPr>
              <a:t>Bank</a:t>
            </a:r>
            <a:endParaRPr lang="ru-RU" b="1" u="sng" dirty="0" smtClean="0">
              <a:solidFill>
                <a:srgbClr val="002060"/>
              </a:solidFill>
            </a:endParaRPr>
          </a:p>
          <a:p>
            <a:pPr marL="0" indent="0" algn="ctr">
              <a:lnSpc>
                <a:spcPct val="120000"/>
              </a:lnSpc>
              <a:spcBef>
                <a:spcPts val="1200"/>
              </a:spcBef>
              <a:buNone/>
            </a:pPr>
            <a:r>
              <a:rPr lang="en-US" dirty="0"/>
              <a:t>Agency together with the World Bank, is developing a project </a:t>
            </a:r>
            <a:r>
              <a:rPr lang="ru-RU" dirty="0" smtClean="0"/>
              <a:t>«</a:t>
            </a:r>
            <a:r>
              <a:rPr lang="en-US" dirty="0" smtClean="0"/>
              <a:t>Agriculture modernization project</a:t>
            </a:r>
            <a:r>
              <a:rPr lang="ru-RU" dirty="0" smtClean="0"/>
              <a:t>». </a:t>
            </a:r>
            <a:r>
              <a:rPr lang="en-US" dirty="0"/>
              <a:t>Within the framework of this project, it is planned to create two </a:t>
            </a:r>
            <a:r>
              <a:rPr lang="en-US" dirty="0" err="1"/>
              <a:t>agrologistic</a:t>
            </a:r>
            <a:r>
              <a:rPr lang="en-US" dirty="0"/>
              <a:t> centers totaling </a:t>
            </a:r>
            <a:r>
              <a:rPr lang="en-US" b="1" u="sng" dirty="0">
                <a:solidFill>
                  <a:srgbClr val="FF0000"/>
                </a:solidFill>
              </a:rPr>
              <a:t>$ 60 million</a:t>
            </a:r>
            <a:r>
              <a:rPr lang="en-US" dirty="0"/>
              <a:t> with a capacity of </a:t>
            </a:r>
            <a:r>
              <a:rPr lang="en-US" b="1" u="sng" dirty="0">
                <a:solidFill>
                  <a:srgbClr val="FF0000"/>
                </a:solidFill>
              </a:rPr>
              <a:t>400 thousand </a:t>
            </a:r>
            <a:r>
              <a:rPr lang="en-US" b="1" u="sng" dirty="0" smtClean="0">
                <a:solidFill>
                  <a:srgbClr val="FF0000"/>
                </a:solidFill>
              </a:rPr>
              <a:t>tons</a:t>
            </a:r>
            <a:r>
              <a:rPr lang="en-US" dirty="0"/>
              <a:t> </a:t>
            </a:r>
            <a:r>
              <a:rPr lang="en-US" dirty="0" smtClean="0"/>
              <a:t>on </a:t>
            </a:r>
            <a:r>
              <a:rPr lang="en-US" dirty="0"/>
              <a:t>an area of </a:t>
            </a:r>
            <a:r>
              <a:rPr lang="en-US" b="1" u="sng" dirty="0">
                <a:solidFill>
                  <a:srgbClr val="FF0000"/>
                </a:solidFill>
              </a:rPr>
              <a:t>25 hectares</a:t>
            </a:r>
            <a:r>
              <a:rPr lang="en-US" dirty="0"/>
              <a:t> in the Bukhara and </a:t>
            </a:r>
            <a:r>
              <a:rPr lang="en-US" dirty="0" err="1"/>
              <a:t>Khorezm</a:t>
            </a:r>
            <a:r>
              <a:rPr lang="en-US" dirty="0"/>
              <a:t> regions</a:t>
            </a:r>
            <a:r>
              <a:rPr lang="ru-RU" dirty="0" smtClean="0"/>
              <a:t>.</a:t>
            </a:r>
          </a:p>
          <a:p>
            <a:pPr marL="0" indent="447675" algn="just">
              <a:lnSpc>
                <a:spcPct val="120000"/>
              </a:lnSpc>
              <a:spcBef>
                <a:spcPts val="1200"/>
              </a:spcBef>
              <a:buNone/>
            </a:pPr>
            <a:r>
              <a:rPr lang="en-US" dirty="0"/>
              <a:t>In general, the results of the implementation of the envisaged activities in the country will act modern </a:t>
            </a:r>
            <a:r>
              <a:rPr lang="en-US" dirty="0" err="1"/>
              <a:t>agrologistic</a:t>
            </a:r>
            <a:r>
              <a:rPr lang="en-US" dirty="0"/>
              <a:t> complexes, which in turn will give impetus to further development of export potential of the Republic of Uzbekistan and regional trade as a whole, including the enhanced capability of the economic corridor between Kazakhstan, Uzbekistan and Tajikistan</a:t>
            </a:r>
            <a:r>
              <a:rPr lang="ru-RU" dirty="0" smtClean="0"/>
              <a:t>. </a:t>
            </a:r>
            <a:endParaRPr lang="ru-RU" dirty="0"/>
          </a:p>
          <a:p>
            <a:pPr algn="just">
              <a:lnSpc>
                <a:spcPct val="120000"/>
              </a:lnSpc>
              <a:spcBef>
                <a:spcPts val="1200"/>
              </a:spcBef>
              <a:buFont typeface="Wingdings" panose="05000000000000000000" pitchFamily="2" charset="2"/>
              <a:buChar char="ü"/>
            </a:pPr>
            <a:endParaRPr lang="ru-RU" dirty="0"/>
          </a:p>
        </p:txBody>
      </p:sp>
      <p:sp>
        <p:nvSpPr>
          <p:cNvPr id="4" name="Номер слайда 3"/>
          <p:cNvSpPr>
            <a:spLocks noGrp="1"/>
          </p:cNvSpPr>
          <p:nvPr>
            <p:ph type="sldNum" sz="quarter" idx="12"/>
          </p:nvPr>
        </p:nvSpPr>
        <p:spPr/>
        <p:txBody>
          <a:bodyPr/>
          <a:lstStyle/>
          <a:p>
            <a:pPr algn="r"/>
            <a:fld id="{AEBDC03F-A872-47E7-B8A2-B744A8348CBD}" type="slidenum">
              <a:rPr lang="en-US" smtClean="0"/>
              <a:pPr algn="r"/>
              <a:t>12</a:t>
            </a:fld>
            <a:endParaRPr lang="en-US" dirty="0"/>
          </a:p>
        </p:txBody>
      </p:sp>
      <p:sp>
        <p:nvSpPr>
          <p:cNvPr id="5" name="Title 1">
            <a:extLst>
              <a:ext uri="{FF2B5EF4-FFF2-40B4-BE49-F238E27FC236}">
                <a16:creationId xmlns:a16="http://schemas.microsoft.com/office/drawing/2014/main" id="{DAC476DD-41FF-4188-9DC7-8EA63DF4E467}"/>
              </a:ext>
            </a:extLst>
          </p:cNvPr>
          <p:cNvSpPr>
            <a:spLocks noGrp="1"/>
          </p:cNvSpPr>
          <p:nvPr>
            <p:ph type="title"/>
          </p:nvPr>
        </p:nvSpPr>
        <p:spPr>
          <a:xfrm>
            <a:off x="469075" y="633350"/>
            <a:ext cx="8217725" cy="609600"/>
          </a:xfrm>
        </p:spPr>
        <p:txBody>
          <a:bodyPr>
            <a:normAutofit/>
          </a:bodyPr>
          <a:lstStyle/>
          <a:p>
            <a:pPr algn="ctr"/>
            <a:r>
              <a:rPr lang="en-US" sz="2700" b="1" dirty="0">
                <a:solidFill>
                  <a:srgbClr val="0066FF"/>
                </a:solidFill>
                <a:effectLst>
                  <a:outerShdw blurRad="38100" dist="38100" dir="2700000" algn="tl">
                    <a:srgbClr val="000000">
                      <a:alpha val="43137"/>
                    </a:srgbClr>
                  </a:outerShdw>
                </a:effectLst>
              </a:rPr>
              <a:t>Further perspectives</a:t>
            </a:r>
          </a:p>
        </p:txBody>
      </p:sp>
    </p:spTree>
    <p:extLst>
      <p:ext uri="{BB962C8B-B14F-4D97-AF65-F5344CB8AC3E}">
        <p14:creationId xmlns:p14="http://schemas.microsoft.com/office/powerpoint/2010/main" val="21606756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848600" cy="3315072"/>
          </a:xfrm>
        </p:spPr>
        <p:txBody>
          <a:bodyPr/>
          <a:lstStyle/>
          <a:p>
            <a:pPr algn="ctr"/>
            <a:r>
              <a:rPr lang="en-US" sz="4000" b="1" cap="none" dirty="0" smtClean="0">
                <a:solidFill>
                  <a:srgbClr val="0070C0"/>
                </a:solidFill>
              </a:rPr>
              <a:t/>
            </a:r>
            <a:br>
              <a:rPr lang="en-US" sz="4000" b="1" cap="none" dirty="0" smtClean="0">
                <a:solidFill>
                  <a:srgbClr val="0070C0"/>
                </a:solidFill>
              </a:rPr>
            </a:br>
            <a:r>
              <a:rPr lang="en-US" sz="4000" b="1" cap="none" dirty="0">
                <a:solidFill>
                  <a:srgbClr val="0070C0"/>
                </a:solidFill>
              </a:rPr>
              <a:t/>
            </a:r>
            <a:br>
              <a:rPr lang="en-US" sz="4000" b="1" cap="none" dirty="0">
                <a:solidFill>
                  <a:srgbClr val="0070C0"/>
                </a:solidFill>
              </a:rPr>
            </a:br>
            <a:r>
              <a:rPr lang="en-US" sz="4000" b="1" cap="none" dirty="0" smtClean="0">
                <a:solidFill>
                  <a:srgbClr val="0070C0"/>
                </a:solidFill>
              </a:rPr>
              <a:t/>
            </a:r>
            <a:br>
              <a:rPr lang="en-US" sz="4000" b="1" cap="none" dirty="0" smtClean="0">
                <a:solidFill>
                  <a:srgbClr val="0070C0"/>
                </a:solidFill>
              </a:rPr>
            </a:br>
            <a:r>
              <a:rPr lang="en-US" sz="4000" b="1" cap="none" dirty="0" smtClean="0">
                <a:solidFill>
                  <a:srgbClr val="0070C0"/>
                </a:solidFill>
              </a:rPr>
              <a:t/>
            </a:r>
            <a:br>
              <a:rPr lang="en-US" sz="4000" b="1" cap="none" dirty="0" smtClean="0">
                <a:solidFill>
                  <a:srgbClr val="0070C0"/>
                </a:solidFill>
              </a:rPr>
            </a:br>
            <a:r>
              <a:rPr lang="en-US" sz="4000" b="1" cap="none" dirty="0" smtClean="0">
                <a:solidFill>
                  <a:srgbClr val="0070C0"/>
                </a:solidFill>
              </a:rPr>
              <a:t/>
            </a:r>
            <a:br>
              <a:rPr lang="en-US" sz="4000" b="1" cap="none" dirty="0" smtClean="0">
                <a:solidFill>
                  <a:srgbClr val="0070C0"/>
                </a:solidFill>
              </a:rPr>
            </a:br>
            <a:r>
              <a:rPr lang="en-US" sz="4000" b="1" cap="none" dirty="0">
                <a:solidFill>
                  <a:srgbClr val="0070C0"/>
                </a:solidFill>
              </a:rPr>
              <a:t/>
            </a:r>
            <a:br>
              <a:rPr lang="en-US" sz="4000" b="1" cap="none" dirty="0">
                <a:solidFill>
                  <a:srgbClr val="0070C0"/>
                </a:solidFill>
              </a:rPr>
            </a:br>
            <a:r>
              <a:rPr lang="en-US" sz="4000" b="1" cap="none" dirty="0" smtClean="0">
                <a:solidFill>
                  <a:srgbClr val="0070C0"/>
                </a:solidFill>
              </a:rPr>
              <a:t/>
            </a:r>
            <a:br>
              <a:rPr lang="en-US" sz="4000" b="1" cap="none" dirty="0" smtClean="0">
                <a:solidFill>
                  <a:srgbClr val="0070C0"/>
                </a:solidFill>
              </a:rPr>
            </a:br>
            <a:r>
              <a:rPr lang="en-US" sz="4000" b="1" cap="none" dirty="0">
                <a:solidFill>
                  <a:srgbClr val="0070C0"/>
                </a:solidFill>
              </a:rPr>
              <a:t/>
            </a:r>
            <a:br>
              <a:rPr lang="en-US" sz="4000" b="1" cap="none" dirty="0">
                <a:solidFill>
                  <a:srgbClr val="0070C0"/>
                </a:solidFill>
              </a:rPr>
            </a:br>
            <a:r>
              <a:rPr lang="en-US" sz="4000" b="1" cap="none" dirty="0" smtClean="0">
                <a:solidFill>
                  <a:srgbClr val="0070C0"/>
                </a:solidFill>
              </a:rPr>
              <a:t/>
            </a:r>
            <a:br>
              <a:rPr lang="en-US" sz="4000" b="1" cap="none" dirty="0" smtClean="0">
                <a:solidFill>
                  <a:srgbClr val="0070C0"/>
                </a:solidFill>
              </a:rPr>
            </a:br>
            <a:r>
              <a:rPr lang="en-US" sz="4000" b="1" cap="none" dirty="0">
                <a:solidFill>
                  <a:srgbClr val="0070C0"/>
                </a:solidFill>
              </a:rPr>
              <a:t/>
            </a:r>
            <a:br>
              <a:rPr lang="en-US" sz="4000" b="1" cap="none" dirty="0">
                <a:solidFill>
                  <a:srgbClr val="0070C0"/>
                </a:solidFill>
              </a:rPr>
            </a:br>
            <a:r>
              <a:rPr lang="en-US" sz="4000" b="1" cap="none" dirty="0" smtClean="0">
                <a:solidFill>
                  <a:srgbClr val="0070C0"/>
                </a:solidFill>
              </a:rPr>
              <a:t/>
            </a:r>
            <a:br>
              <a:rPr lang="en-US" sz="4000" b="1" cap="none" dirty="0" smtClean="0">
                <a:solidFill>
                  <a:srgbClr val="0070C0"/>
                </a:solidFill>
              </a:rPr>
            </a:br>
            <a:r>
              <a:rPr lang="en-US" sz="4000" b="1" cap="none" dirty="0">
                <a:solidFill>
                  <a:srgbClr val="0070C0"/>
                </a:solidFill>
              </a:rPr>
              <a:t/>
            </a:r>
            <a:br>
              <a:rPr lang="en-US" sz="4000" b="1" cap="none" dirty="0">
                <a:solidFill>
                  <a:srgbClr val="0070C0"/>
                </a:solidFill>
              </a:rPr>
            </a:br>
            <a:r>
              <a:rPr lang="en-US" sz="4000" b="1" cap="none" dirty="0" smtClean="0">
                <a:solidFill>
                  <a:srgbClr val="0070C0"/>
                </a:solidFill>
              </a:rPr>
              <a:t>THANK </a:t>
            </a:r>
            <a:r>
              <a:rPr lang="en-US" sz="4000" b="1" cap="none" dirty="0">
                <a:solidFill>
                  <a:srgbClr val="0070C0"/>
                </a:solidFill>
              </a:rPr>
              <a:t>YOU </a:t>
            </a:r>
            <a:r>
              <a:rPr lang="en-US" sz="4000" b="1" cap="none" dirty="0" smtClean="0">
                <a:solidFill>
                  <a:srgbClr val="0070C0"/>
                </a:solidFill>
              </a:rPr>
              <a:t>FOR YOUR </a:t>
            </a:r>
            <a:r>
              <a:rPr lang="en-US" sz="4000" b="1" cap="none" dirty="0">
                <a:solidFill>
                  <a:srgbClr val="0070C0"/>
                </a:solidFill>
              </a:rPr>
              <a:t>ATTENTION!</a:t>
            </a:r>
            <a:endParaRPr lang="en-US" sz="4000" i="1" cap="none" dirty="0">
              <a:solidFill>
                <a:srgbClr val="0070C0"/>
              </a:solidFill>
            </a:endParaRPr>
          </a:p>
        </p:txBody>
      </p:sp>
      <p:sp>
        <p:nvSpPr>
          <p:cNvPr id="3" name="Subtitle 2"/>
          <p:cNvSpPr>
            <a:spLocks noGrp="1"/>
          </p:cNvSpPr>
          <p:nvPr>
            <p:ph type="subTitle" idx="1"/>
          </p:nvPr>
        </p:nvSpPr>
        <p:spPr>
          <a:xfrm>
            <a:off x="3351076" y="3933056"/>
            <a:ext cx="2518048" cy="2128366"/>
          </a:xfrm>
        </p:spPr>
        <p:txBody>
          <a:bodyPr>
            <a:normAutofit/>
          </a:bodyPr>
          <a:lstStyle/>
          <a:p>
            <a:pPr>
              <a:spcBef>
                <a:spcPts val="0"/>
              </a:spcBef>
            </a:pPr>
            <a:endParaRPr lang="en-US" sz="2000" dirty="0">
              <a:solidFill>
                <a:schemeClr val="tx1"/>
              </a:solidFill>
            </a:endParaRPr>
          </a:p>
          <a:p>
            <a:pPr>
              <a:spcBef>
                <a:spcPts val="0"/>
              </a:spcBef>
            </a:pPr>
            <a:endParaRPr lang="en-US" sz="1900" b="1" dirty="0" smtClean="0">
              <a:solidFill>
                <a:schemeClr val="tx1"/>
              </a:solidFill>
            </a:endParaRPr>
          </a:p>
          <a:p>
            <a:pPr algn="ctr">
              <a:spcBef>
                <a:spcPts val="0"/>
              </a:spcBef>
            </a:pPr>
            <a:r>
              <a:rPr lang="en-US" sz="1600" b="1" dirty="0" smtClean="0">
                <a:solidFill>
                  <a:schemeClr val="tx1"/>
                </a:solidFill>
                <a:hlinkClick r:id="rId2"/>
              </a:rPr>
              <a:t>www.uzaifsa.uz</a:t>
            </a:r>
            <a:endParaRPr lang="en-US" sz="1600" b="1" dirty="0" smtClean="0">
              <a:solidFill>
                <a:schemeClr val="tx1"/>
              </a:solidFill>
            </a:endParaRPr>
          </a:p>
          <a:p>
            <a:pPr algn="ctr">
              <a:spcBef>
                <a:spcPts val="0"/>
              </a:spcBef>
            </a:pPr>
            <a:r>
              <a:rPr lang="en-US" sz="1600" b="1" dirty="0" smtClean="0">
                <a:solidFill>
                  <a:schemeClr val="tx1"/>
                </a:solidFill>
                <a:hlinkClick r:id="rId3"/>
              </a:rPr>
              <a:t>info@rra.uz</a:t>
            </a:r>
            <a:endParaRPr lang="en-US" sz="1600" b="1" dirty="0" smtClean="0">
              <a:solidFill>
                <a:schemeClr val="tx1"/>
              </a:solidFill>
            </a:endParaRPr>
          </a:p>
          <a:p>
            <a:pPr algn="ctr">
              <a:spcBef>
                <a:spcPts val="0"/>
              </a:spcBef>
            </a:pPr>
            <a:r>
              <a:rPr lang="en-US" sz="1600" b="1" dirty="0" smtClean="0">
                <a:solidFill>
                  <a:srgbClr val="00B050"/>
                </a:solidFill>
              </a:rPr>
              <a:t>(+998) 71 2412002</a:t>
            </a:r>
            <a:endParaRPr lang="en-US" sz="1600" b="1" dirty="0">
              <a:solidFill>
                <a:srgbClr val="00B050"/>
              </a:solidFill>
            </a:endParaRPr>
          </a:p>
          <a:p>
            <a:pPr>
              <a:spcBef>
                <a:spcPts val="0"/>
              </a:spcBef>
            </a:pPr>
            <a:endParaRPr lang="ru-RU" sz="1900" dirty="0">
              <a:solidFill>
                <a:schemeClr val="tx1"/>
              </a:solidFill>
            </a:endParaRPr>
          </a:p>
          <a:p>
            <a:pPr>
              <a:spcBef>
                <a:spcPts val="0"/>
              </a:spcBef>
            </a:pPr>
            <a:endParaRPr lang="uz-Cyrl-UZ" sz="1900" i="1" dirty="0">
              <a:solidFill>
                <a:schemeClr val="tx1"/>
              </a:solidFill>
            </a:endParaRPr>
          </a:p>
          <a:p>
            <a:endParaRPr lang="en-US" sz="2000" dirty="0">
              <a:solidFill>
                <a:schemeClr val="tx1"/>
              </a:solidFill>
            </a:endParaRPr>
          </a:p>
        </p:txBody>
      </p:sp>
      <p:pic>
        <p:nvPicPr>
          <p:cNvPr id="9" name="Рисунок 8">
            <a:extLst>
              <a:ext uri="{FF2B5EF4-FFF2-40B4-BE49-F238E27FC236}">
                <a16:creationId xmlns:a16="http://schemas.microsoft.com/office/drawing/2014/main" id="{6FC36131-54CC-45DC-8D8E-96E16CC37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000" y="692696"/>
            <a:ext cx="1870112" cy="1656184"/>
          </a:xfrm>
          <a:prstGeom prst="rect">
            <a:avLst/>
          </a:prstGeom>
        </p:spPr>
      </p:pic>
      <p:sp>
        <p:nvSpPr>
          <p:cNvPr id="4" name="Прямоугольник 3"/>
          <p:cNvSpPr/>
          <p:nvPr/>
        </p:nvSpPr>
        <p:spPr>
          <a:xfrm>
            <a:off x="5856516" y="5745904"/>
            <a:ext cx="3065776" cy="369332"/>
          </a:xfrm>
          <a:prstGeom prst="rect">
            <a:avLst/>
          </a:prstGeom>
        </p:spPr>
        <p:txBody>
          <a:bodyPr wrap="none">
            <a:spAutoFit/>
          </a:bodyPr>
          <a:lstStyle/>
          <a:p>
            <a:pPr>
              <a:spcBef>
                <a:spcPts val="0"/>
              </a:spcBef>
            </a:pPr>
            <a:r>
              <a:rPr lang="en-US" b="1" dirty="0" smtClean="0">
                <a:effectLst>
                  <a:outerShdw blurRad="38100" dist="38100" dir="2700000" algn="tl">
                    <a:srgbClr val="000000">
                      <a:alpha val="43137"/>
                    </a:srgbClr>
                  </a:outerShdw>
                </a:effectLst>
              </a:rPr>
              <a:t>Tashkent</a:t>
            </a:r>
            <a:r>
              <a:rPr lang="ru-RU"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December</a:t>
            </a:r>
            <a:r>
              <a:rPr lang="ru-RU" b="1" dirty="0" smtClean="0">
                <a:effectLst>
                  <a:outerShdw blurRad="38100" dist="38100" dir="2700000" algn="tl">
                    <a:srgbClr val="000000">
                      <a:alpha val="43137"/>
                    </a:srgbClr>
                  </a:outerShdw>
                </a:effectLst>
              </a:rPr>
              <a:t> 2019</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04007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33400"/>
            <a:ext cx="8043890" cy="990600"/>
          </a:xfrm>
        </p:spPr>
        <p:txBody>
          <a:bodyPr>
            <a:normAutofit/>
          </a:bodyPr>
          <a:lstStyle/>
          <a:p>
            <a:pPr algn="ctr"/>
            <a:r>
              <a:rPr lang="en-US" sz="3600" b="1" dirty="0">
                <a:solidFill>
                  <a:srgbClr val="0066FF"/>
                </a:solidFill>
                <a:effectLst>
                  <a:outerShdw blurRad="38100" dist="38100" dir="2700000" algn="tl">
                    <a:srgbClr val="000000">
                      <a:alpha val="43137"/>
                    </a:srgbClr>
                  </a:outerShdw>
                </a:effectLst>
              </a:rPr>
              <a:t>Government program</a:t>
            </a:r>
            <a:endParaRPr lang="ru-RU" sz="3600" b="1" dirty="0">
              <a:solidFill>
                <a:srgbClr val="0066FF"/>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500174"/>
            <a:ext cx="8229600" cy="4976826"/>
          </a:xfrm>
        </p:spPr>
        <p:txBody>
          <a:bodyPr>
            <a:normAutofit/>
          </a:bodyPr>
          <a:lstStyle/>
          <a:p>
            <a:pPr marL="0" indent="0" algn="ctr">
              <a:buNone/>
            </a:pPr>
            <a:r>
              <a:rPr lang="ru-RU" sz="1800" dirty="0">
                <a:solidFill>
                  <a:srgbClr val="00B050"/>
                </a:solidFill>
                <a:effectLst>
                  <a:outerShdw blurRad="38100" dist="38100" dir="2700000" algn="tl">
                    <a:srgbClr val="000000">
                      <a:alpha val="43137"/>
                    </a:srgbClr>
                  </a:outerShdw>
                </a:effectLst>
              </a:rPr>
              <a:t> </a:t>
            </a:r>
            <a:r>
              <a:rPr lang="en-US" sz="1800" dirty="0">
                <a:solidFill>
                  <a:srgbClr val="00B050"/>
                </a:solidFill>
                <a:effectLst>
                  <a:outerShdw blurRad="38100" dist="38100" dir="2700000" algn="tl">
                    <a:srgbClr val="000000">
                      <a:alpha val="43137"/>
                    </a:srgbClr>
                  </a:outerShdw>
                </a:effectLst>
              </a:rPr>
              <a:t>Decree of the President of the Republic of Uzbekistan</a:t>
            </a:r>
            <a:r>
              <a:rPr lang="ru-RU" sz="1800" dirty="0" smtClean="0">
                <a:solidFill>
                  <a:srgbClr val="00B050"/>
                </a:solidFill>
                <a:effectLst>
                  <a:outerShdw blurRad="38100" dist="38100" dir="2700000" algn="tl">
                    <a:srgbClr val="000000">
                      <a:alpha val="43137"/>
                    </a:srgbClr>
                  </a:outerShdw>
                </a:effectLst>
              </a:rPr>
              <a:t> </a:t>
            </a:r>
            <a:endParaRPr lang="ru-RU" sz="1800" dirty="0">
              <a:solidFill>
                <a:srgbClr val="00B050"/>
              </a:solidFill>
              <a:effectLst>
                <a:outerShdw blurRad="38100" dist="38100" dir="2700000" algn="tl">
                  <a:srgbClr val="000000">
                    <a:alpha val="43137"/>
                  </a:srgbClr>
                </a:outerShdw>
              </a:effectLst>
            </a:endParaRPr>
          </a:p>
          <a:p>
            <a:pPr marL="273050" indent="0" algn="just">
              <a:buNone/>
            </a:pPr>
            <a:r>
              <a:rPr lang="ru-RU" sz="1800" i="1" dirty="0" smtClean="0">
                <a:solidFill>
                  <a:srgbClr val="7030A0"/>
                </a:solidFill>
              </a:rPr>
              <a:t>«</a:t>
            </a:r>
            <a:r>
              <a:rPr lang="en-US" sz="1800" i="1" dirty="0">
                <a:solidFill>
                  <a:srgbClr val="7030A0"/>
                </a:solidFill>
              </a:rPr>
              <a:t>On additional measures for </a:t>
            </a:r>
            <a:r>
              <a:rPr lang="en-US" sz="1800" i="1" dirty="0" smtClean="0">
                <a:solidFill>
                  <a:srgbClr val="7030A0"/>
                </a:solidFill>
              </a:rPr>
              <a:t>processing </a:t>
            </a:r>
            <a:r>
              <a:rPr lang="en-US" sz="1800" i="1" dirty="0">
                <a:solidFill>
                  <a:srgbClr val="7030A0"/>
                </a:solidFill>
              </a:rPr>
              <a:t>of agricultural products and the further development of the food industry</a:t>
            </a:r>
            <a:r>
              <a:rPr lang="ru-RU" sz="1800" i="1" dirty="0" smtClean="0">
                <a:solidFill>
                  <a:srgbClr val="7030A0"/>
                </a:solidFill>
              </a:rPr>
              <a:t>» </a:t>
            </a:r>
            <a:r>
              <a:rPr lang="ru-RU" sz="1800" b="1" dirty="0">
                <a:effectLst>
                  <a:outerShdw blurRad="38100" dist="38100" dir="2700000" algn="tl">
                    <a:srgbClr val="000000">
                      <a:alpha val="43137"/>
                    </a:srgbClr>
                  </a:outerShdw>
                </a:effectLst>
              </a:rPr>
              <a:t>(</a:t>
            </a:r>
            <a:r>
              <a:rPr lang="ru-RU" sz="1800" b="1" dirty="0" smtClean="0">
                <a:effectLst>
                  <a:outerShdw blurRad="38100" dist="38100" dir="2700000" algn="tl">
                    <a:srgbClr val="000000">
                      <a:alpha val="43137"/>
                    </a:srgbClr>
                  </a:outerShdw>
                </a:effectLst>
              </a:rPr>
              <a:t>№</a:t>
            </a:r>
            <a:r>
              <a:rPr lang="en-US" sz="1800" b="1" dirty="0" smtClean="0">
                <a:effectLst>
                  <a:outerShdw blurRad="38100" dist="38100" dir="2700000" algn="tl">
                    <a:srgbClr val="000000">
                      <a:alpha val="43137"/>
                    </a:srgbClr>
                  </a:outerShdw>
                </a:effectLst>
              </a:rPr>
              <a:t>PP</a:t>
            </a:r>
            <a:r>
              <a:rPr lang="ru-RU" sz="1800" b="1" dirty="0" smtClean="0">
                <a:effectLst>
                  <a:outerShdw blurRad="38100" dist="38100" dir="2700000" algn="tl">
                    <a:srgbClr val="000000">
                      <a:alpha val="43137"/>
                    </a:srgbClr>
                  </a:outerShdw>
                </a:effectLst>
              </a:rPr>
              <a:t>-4406 </a:t>
            </a:r>
            <a:r>
              <a:rPr lang="en-US" sz="1800" b="1" dirty="0" smtClean="0">
                <a:effectLst>
                  <a:outerShdw blurRad="38100" dist="38100" dir="2700000" algn="tl">
                    <a:srgbClr val="000000">
                      <a:alpha val="43137"/>
                    </a:srgbClr>
                  </a:outerShdw>
                </a:effectLst>
              </a:rPr>
              <a:t>dated</a:t>
            </a:r>
            <a:r>
              <a:rPr lang="ru-RU" sz="1800" b="1" dirty="0" smtClean="0">
                <a:effectLst>
                  <a:outerShdw blurRad="38100" dist="38100" dir="2700000" algn="tl">
                    <a:srgbClr val="000000">
                      <a:alpha val="43137"/>
                    </a:srgbClr>
                  </a:outerShdw>
                </a:effectLst>
              </a:rPr>
              <a:t> 29.09.2019)</a:t>
            </a:r>
            <a:endParaRPr lang="ru-RU" sz="1800" b="1" dirty="0">
              <a:effectLst>
                <a:outerShdw blurRad="38100" dist="38100" dir="2700000" algn="tl">
                  <a:srgbClr val="000000">
                    <a:alpha val="43137"/>
                  </a:srgbClr>
                </a:outerShdw>
              </a:effectLst>
            </a:endParaRPr>
          </a:p>
          <a:p>
            <a:pPr algn="just"/>
            <a:endParaRPr lang="ru-RU" sz="1800" dirty="0"/>
          </a:p>
          <a:p>
            <a:pPr marL="0" indent="0" algn="just">
              <a:buNone/>
            </a:pPr>
            <a:r>
              <a:rPr lang="en-US" sz="1800" b="1" dirty="0">
                <a:solidFill>
                  <a:srgbClr val="002060"/>
                </a:solidFill>
              </a:rPr>
              <a:t>The decree provides</a:t>
            </a:r>
            <a:r>
              <a:rPr lang="ru-RU" sz="1800" b="1" dirty="0" smtClean="0">
                <a:solidFill>
                  <a:srgbClr val="002060"/>
                </a:solidFill>
              </a:rPr>
              <a:t>:</a:t>
            </a:r>
            <a:endParaRPr lang="ru-RU" sz="1800" b="1" dirty="0">
              <a:solidFill>
                <a:srgbClr val="002060"/>
              </a:solidFill>
            </a:endParaRPr>
          </a:p>
          <a:p>
            <a:pPr marL="376237" indent="-285750" algn="just">
              <a:spcBef>
                <a:spcPts val="600"/>
              </a:spcBef>
              <a:buFont typeface="Wingdings" panose="05000000000000000000" pitchFamily="2" charset="2"/>
              <a:buChar char="ü"/>
            </a:pPr>
            <a:r>
              <a:rPr lang="en-US" sz="1800" dirty="0"/>
              <a:t>further </a:t>
            </a:r>
            <a:r>
              <a:rPr lang="en-US" sz="1800" u="sng" dirty="0"/>
              <a:t>increase the capacity</a:t>
            </a:r>
            <a:r>
              <a:rPr lang="en-US" sz="1800" dirty="0"/>
              <a:t> of the Republic of Uzbekistan in the sphere of processing of agricultural products</a:t>
            </a:r>
            <a:r>
              <a:rPr lang="ru-RU" sz="1800" dirty="0" smtClean="0"/>
              <a:t>;</a:t>
            </a:r>
            <a:endParaRPr lang="ru-RU" sz="1800" dirty="0"/>
          </a:p>
          <a:p>
            <a:pPr marL="376237" indent="-285750" algn="just">
              <a:spcBef>
                <a:spcPts val="600"/>
              </a:spcBef>
              <a:buFont typeface="Wingdings" panose="05000000000000000000" pitchFamily="2" charset="2"/>
              <a:buChar char="ü"/>
            </a:pPr>
            <a:r>
              <a:rPr lang="en-US" sz="1800" dirty="0"/>
              <a:t>development of production, processing, standardization, consulting and marketing services on agribusiness, with the creation of </a:t>
            </a:r>
            <a:r>
              <a:rPr lang="en-US" sz="1800" u="sng" dirty="0" smtClean="0"/>
              <a:t>agro logistic complexes</a:t>
            </a:r>
            <a:r>
              <a:rPr lang="ru-RU" sz="1800" dirty="0" smtClean="0"/>
              <a:t>;</a:t>
            </a:r>
            <a:endParaRPr lang="ru-RU" sz="1800" dirty="0"/>
          </a:p>
          <a:p>
            <a:pPr marL="376237" indent="-285750" algn="just">
              <a:spcBef>
                <a:spcPts val="600"/>
              </a:spcBef>
              <a:buFont typeface="Wingdings" panose="05000000000000000000" pitchFamily="2" charset="2"/>
              <a:buChar char="ü"/>
            </a:pPr>
            <a:r>
              <a:rPr lang="en-US" sz="1800" dirty="0"/>
              <a:t>organization of intensive agriculture system based on </a:t>
            </a:r>
            <a:r>
              <a:rPr lang="en-US" sz="1800" u="sng" dirty="0"/>
              <a:t>scientific researches</a:t>
            </a:r>
            <a:r>
              <a:rPr lang="ru-RU" sz="1800" dirty="0" smtClean="0"/>
              <a:t>;</a:t>
            </a:r>
            <a:endParaRPr lang="ru-RU" sz="1800" dirty="0"/>
          </a:p>
          <a:p>
            <a:pPr marL="376237" indent="-285750" algn="just">
              <a:spcBef>
                <a:spcPts val="600"/>
              </a:spcBef>
              <a:buFont typeface="Wingdings" panose="05000000000000000000" pitchFamily="2" charset="2"/>
              <a:buChar char="ü"/>
            </a:pPr>
            <a:r>
              <a:rPr lang="en-US" sz="1800" dirty="0"/>
              <a:t>further </a:t>
            </a:r>
            <a:r>
              <a:rPr lang="en-US" sz="1800" u="sng" dirty="0"/>
              <a:t>development of </a:t>
            </a:r>
            <a:r>
              <a:rPr lang="en-US" sz="1800" u="sng" dirty="0" smtClean="0"/>
              <a:t>food </a:t>
            </a:r>
            <a:r>
              <a:rPr lang="en-US" sz="1800" u="sng" dirty="0"/>
              <a:t>industry</a:t>
            </a:r>
            <a:r>
              <a:rPr lang="ru-RU" sz="1800" dirty="0" smtClean="0"/>
              <a:t>;</a:t>
            </a:r>
            <a:endParaRPr lang="ru-RU" sz="1800" dirty="0"/>
          </a:p>
          <a:p>
            <a:pPr marL="376237" indent="-285750" algn="just">
              <a:spcBef>
                <a:spcPts val="600"/>
              </a:spcBef>
              <a:buFont typeface="Wingdings" panose="05000000000000000000" pitchFamily="2" charset="2"/>
              <a:buChar char="ü"/>
            </a:pPr>
            <a:r>
              <a:rPr lang="en-US" sz="1800" dirty="0"/>
              <a:t>increase </a:t>
            </a:r>
            <a:r>
              <a:rPr lang="en-US" sz="1800" u="sng" dirty="0"/>
              <a:t>investment attractiveness</a:t>
            </a:r>
            <a:r>
              <a:rPr lang="en-US" sz="1800" dirty="0"/>
              <a:t> of the industry</a:t>
            </a:r>
            <a:r>
              <a:rPr lang="ru-RU" sz="1800" dirty="0" smtClean="0"/>
              <a:t>; </a:t>
            </a:r>
            <a:endParaRPr lang="ru-RU" sz="1800" dirty="0"/>
          </a:p>
          <a:p>
            <a:pPr marL="376237" indent="-285750" algn="just">
              <a:spcBef>
                <a:spcPts val="600"/>
              </a:spcBef>
              <a:buFont typeface="Wingdings" panose="05000000000000000000" pitchFamily="2" charset="2"/>
              <a:buChar char="ü"/>
            </a:pPr>
            <a:r>
              <a:rPr lang="en-US" sz="1800" dirty="0"/>
              <a:t>introduction of </a:t>
            </a:r>
            <a:r>
              <a:rPr lang="en-US" sz="1800" u="sng" dirty="0"/>
              <a:t>modern technologies</a:t>
            </a:r>
            <a:r>
              <a:rPr lang="en-US" sz="1800" dirty="0"/>
              <a:t> in the agricultural sector</a:t>
            </a:r>
            <a:r>
              <a:rPr lang="ru-RU" sz="1800" dirty="0" smtClean="0"/>
              <a:t>.</a:t>
            </a:r>
            <a:endParaRPr lang="ru-RU" sz="1800" dirty="0"/>
          </a:p>
        </p:txBody>
      </p:sp>
      <p:sp>
        <p:nvSpPr>
          <p:cNvPr id="4" name="Номер слайда 3"/>
          <p:cNvSpPr>
            <a:spLocks noGrp="1"/>
          </p:cNvSpPr>
          <p:nvPr>
            <p:ph type="sldNum" sz="quarter" idx="12"/>
          </p:nvPr>
        </p:nvSpPr>
        <p:spPr/>
        <p:txBody>
          <a:bodyPr/>
          <a:lstStyle/>
          <a:p>
            <a:pPr algn="r"/>
            <a:fld id="{AEBDC03F-A872-47E7-B8A2-B744A8348CBD}" type="slidenum">
              <a:rPr lang="en-US" smtClean="0"/>
              <a:pPr algn="r"/>
              <a:t>2</a:t>
            </a:fld>
            <a:endParaRPr lang="en-US" dirty="0"/>
          </a:p>
        </p:txBody>
      </p:sp>
    </p:spTree>
    <p:extLst>
      <p:ext uri="{BB962C8B-B14F-4D97-AF65-F5344CB8AC3E}">
        <p14:creationId xmlns:p14="http://schemas.microsoft.com/office/powerpoint/2010/main" val="40856368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47472"/>
            <a:ext cx="8229600" cy="6281928"/>
          </a:xfrm>
        </p:spPr>
        <p:txBody>
          <a:bodyPr>
            <a:noAutofit/>
          </a:bodyPr>
          <a:lstStyle/>
          <a:p>
            <a:pPr marL="0" indent="0" algn="ctr">
              <a:lnSpc>
                <a:spcPct val="120000"/>
              </a:lnSpc>
              <a:spcAft>
                <a:spcPts val="600"/>
              </a:spcAft>
              <a:buNone/>
            </a:pPr>
            <a:r>
              <a:rPr lang="en-US" sz="1500" b="1" dirty="0">
                <a:solidFill>
                  <a:srgbClr val="0066FF"/>
                </a:solidFill>
                <a:effectLst>
                  <a:outerShdw blurRad="38100" dist="38100" dir="2700000" algn="tl">
                    <a:srgbClr val="000000">
                      <a:alpha val="43137"/>
                    </a:srgbClr>
                  </a:outerShdw>
                </a:effectLst>
              </a:rPr>
              <a:t>PLAN OF PRACTICAL MEASURES FOR ORGANIZING LARGE AGRO LOGISTIC COMPLEXES BY ATTRACTING CREDIT LINES OF INTERNATIONAL FINANCIAL </a:t>
            </a:r>
            <a:r>
              <a:rPr lang="en-US" sz="1500" b="1" dirty="0" smtClean="0">
                <a:solidFill>
                  <a:srgbClr val="0066FF"/>
                </a:solidFill>
                <a:effectLst>
                  <a:outerShdw blurRad="38100" dist="38100" dir="2700000" algn="tl">
                    <a:srgbClr val="000000">
                      <a:alpha val="43137"/>
                    </a:srgbClr>
                  </a:outerShdw>
                </a:effectLst>
              </a:rPr>
              <a:t>INSTITUTIONS</a:t>
            </a:r>
            <a:endParaRPr lang="ru-RU" sz="1500" b="1" dirty="0" smtClean="0">
              <a:solidFill>
                <a:srgbClr val="0066FF"/>
              </a:solidFill>
              <a:effectLst>
                <a:outerShdw blurRad="38100" dist="38100" dir="2700000" algn="tl">
                  <a:srgbClr val="000000">
                    <a:alpha val="43137"/>
                  </a:srgbClr>
                </a:outerShdw>
              </a:effectLst>
            </a:endParaRPr>
          </a:p>
          <a:p>
            <a:pPr marL="0" indent="0" algn="just" defTabSz="447675">
              <a:spcBef>
                <a:spcPts val="600"/>
              </a:spcBef>
              <a:buNone/>
            </a:pPr>
            <a:r>
              <a:rPr lang="ru-RU" sz="1600" b="1" dirty="0" smtClean="0"/>
              <a:t>	</a:t>
            </a:r>
            <a:r>
              <a:rPr lang="en-US" sz="1600" dirty="0" smtClean="0"/>
              <a:t>It is planned to organize </a:t>
            </a:r>
            <a:r>
              <a:rPr lang="en-US" sz="1600" b="1" dirty="0" smtClean="0"/>
              <a:t>8 large agro logistic complexes</a:t>
            </a:r>
            <a:r>
              <a:rPr lang="en-US" sz="1600" dirty="0" smtClean="0"/>
              <a:t> with a total capacity</a:t>
            </a:r>
            <a:br>
              <a:rPr lang="en-US" sz="1600" dirty="0" smtClean="0"/>
            </a:br>
            <a:r>
              <a:rPr lang="en-US" sz="1600" dirty="0" smtClean="0"/>
              <a:t>of </a:t>
            </a:r>
            <a:r>
              <a:rPr lang="en-US" sz="1600" dirty="0" smtClean="0">
                <a:solidFill>
                  <a:srgbClr val="FF0000"/>
                </a:solidFill>
              </a:rPr>
              <a:t>3 million tons</a:t>
            </a:r>
            <a:r>
              <a:rPr lang="en-US" sz="1600" dirty="0" smtClean="0"/>
              <a:t> on an area of </a:t>
            </a:r>
            <a:r>
              <a:rPr lang="en-US" sz="1600" dirty="0" smtClean="0">
                <a:solidFill>
                  <a:srgbClr val="FF0000"/>
                </a:solidFill>
              </a:rPr>
              <a:t>145 hectares</a:t>
            </a:r>
            <a:r>
              <a:rPr lang="en-US" sz="1600" dirty="0" smtClean="0"/>
              <a:t> for a total of </a:t>
            </a:r>
            <a:r>
              <a:rPr lang="en-US" sz="1600" dirty="0" smtClean="0">
                <a:solidFill>
                  <a:srgbClr val="FF0000"/>
                </a:solidFill>
              </a:rPr>
              <a:t>367 million dollars</a:t>
            </a:r>
            <a:r>
              <a:rPr lang="en-US" sz="1600" dirty="0" smtClean="0"/>
              <a:t> in 8 regions</a:t>
            </a:r>
            <a:br>
              <a:rPr lang="en-US" sz="1600" dirty="0" smtClean="0"/>
            </a:br>
            <a:r>
              <a:rPr lang="en-US" sz="1600" dirty="0" smtClean="0"/>
              <a:t>of the Republic</a:t>
            </a:r>
            <a:r>
              <a:rPr lang="ru-RU" sz="1600" dirty="0" smtClean="0"/>
              <a:t>:</a:t>
            </a:r>
          </a:p>
          <a:p>
            <a:pPr marL="0" indent="0" algn="just">
              <a:spcBef>
                <a:spcPts val="600"/>
              </a:spcBef>
              <a:buNone/>
            </a:pPr>
            <a:r>
              <a:rPr lang="ru-RU" sz="1600" b="1" dirty="0" smtClean="0"/>
              <a:t>1)</a:t>
            </a:r>
            <a:r>
              <a:rPr lang="ru-RU" sz="1600" dirty="0" smtClean="0"/>
              <a:t> </a:t>
            </a:r>
            <a:r>
              <a:rPr lang="en-US" sz="1600" b="1" dirty="0" smtClean="0">
                <a:solidFill>
                  <a:srgbClr val="00B050"/>
                </a:solidFill>
              </a:rPr>
              <a:t>Jomboy </a:t>
            </a:r>
            <a:r>
              <a:rPr lang="en-US" sz="1600" b="1" dirty="0">
                <a:solidFill>
                  <a:srgbClr val="00B050"/>
                </a:solidFill>
              </a:rPr>
              <a:t>district of Samarkand region</a:t>
            </a:r>
            <a:r>
              <a:rPr lang="en-US" sz="1600" dirty="0"/>
              <a:t> in the amount of </a:t>
            </a:r>
            <a:r>
              <a:rPr lang="en-US" sz="1600" b="1" u="sng" dirty="0">
                <a:solidFill>
                  <a:srgbClr val="0070C0"/>
                </a:solidFill>
              </a:rPr>
              <a:t>$ 53.3 million</a:t>
            </a:r>
            <a:r>
              <a:rPr lang="en-US" sz="1600" dirty="0"/>
              <a:t> on an area </a:t>
            </a:r>
            <a:r>
              <a:rPr lang="en-US" sz="1600" dirty="0" smtClean="0"/>
              <a:t/>
            </a:r>
            <a:br>
              <a:rPr lang="en-US" sz="1600" dirty="0" smtClean="0"/>
            </a:br>
            <a:r>
              <a:rPr lang="en-US" sz="1600" dirty="0" smtClean="0"/>
              <a:t>f </a:t>
            </a:r>
            <a:r>
              <a:rPr lang="en-US" sz="1600" b="1" dirty="0">
                <a:solidFill>
                  <a:srgbClr val="C00000"/>
                </a:solidFill>
              </a:rPr>
              <a:t>22</a:t>
            </a:r>
            <a:r>
              <a:rPr lang="en-US" sz="1600" dirty="0"/>
              <a:t> hectares with a capacity of </a:t>
            </a:r>
            <a:r>
              <a:rPr lang="en-US" sz="1600" b="1" dirty="0">
                <a:solidFill>
                  <a:srgbClr val="C00000"/>
                </a:solidFill>
              </a:rPr>
              <a:t>492</a:t>
            </a:r>
            <a:r>
              <a:rPr lang="en-US" sz="1600" dirty="0"/>
              <a:t> thousand tons</a:t>
            </a:r>
            <a:r>
              <a:rPr lang="ru-RU" sz="1600" dirty="0" smtClean="0"/>
              <a:t>;</a:t>
            </a:r>
            <a:endParaRPr lang="ru-RU" sz="1600" dirty="0"/>
          </a:p>
          <a:p>
            <a:pPr marL="0" indent="0" algn="just">
              <a:spcBef>
                <a:spcPts val="600"/>
              </a:spcBef>
              <a:buNone/>
            </a:pPr>
            <a:r>
              <a:rPr lang="ru-RU" sz="1600" b="1" dirty="0" smtClean="0"/>
              <a:t>2)</a:t>
            </a:r>
            <a:r>
              <a:rPr lang="en-US" sz="1600" b="1" dirty="0">
                <a:solidFill>
                  <a:srgbClr val="00B050"/>
                </a:solidFill>
              </a:rPr>
              <a:t> </a:t>
            </a:r>
            <a:r>
              <a:rPr lang="en-US" sz="1600" b="1" dirty="0" smtClean="0">
                <a:solidFill>
                  <a:srgbClr val="00B050"/>
                </a:solidFill>
              </a:rPr>
              <a:t>Andijan </a:t>
            </a:r>
            <a:r>
              <a:rPr lang="en-US" sz="1600" b="1" dirty="0">
                <a:solidFill>
                  <a:srgbClr val="00B050"/>
                </a:solidFill>
              </a:rPr>
              <a:t>district of </a:t>
            </a:r>
            <a:r>
              <a:rPr lang="en-US" sz="1600" b="1" dirty="0" smtClean="0">
                <a:solidFill>
                  <a:srgbClr val="00B050"/>
                </a:solidFill>
              </a:rPr>
              <a:t>Andijan </a:t>
            </a:r>
            <a:r>
              <a:rPr lang="en-US" sz="1600" b="1" dirty="0">
                <a:solidFill>
                  <a:srgbClr val="00B050"/>
                </a:solidFill>
              </a:rPr>
              <a:t>region</a:t>
            </a:r>
            <a:r>
              <a:rPr lang="en-US" sz="1600" dirty="0"/>
              <a:t> in the amount of </a:t>
            </a:r>
            <a:r>
              <a:rPr lang="en-US" sz="1600" b="1" u="sng" dirty="0">
                <a:solidFill>
                  <a:srgbClr val="0070C0"/>
                </a:solidFill>
              </a:rPr>
              <a:t>$ </a:t>
            </a:r>
            <a:r>
              <a:rPr lang="en-US" sz="1600" b="1" u="sng" dirty="0" smtClean="0">
                <a:solidFill>
                  <a:srgbClr val="0070C0"/>
                </a:solidFill>
              </a:rPr>
              <a:t>45.5 </a:t>
            </a:r>
            <a:r>
              <a:rPr lang="en-US" sz="1600" b="1" u="sng" dirty="0">
                <a:solidFill>
                  <a:srgbClr val="0070C0"/>
                </a:solidFill>
              </a:rPr>
              <a:t>million</a:t>
            </a:r>
            <a:r>
              <a:rPr lang="en-US" sz="1600" dirty="0"/>
              <a:t> on an </a:t>
            </a:r>
            <a:r>
              <a:rPr lang="en-US" sz="1600" dirty="0" smtClean="0"/>
              <a:t>area</a:t>
            </a:r>
            <a:br>
              <a:rPr lang="en-US" sz="1600" dirty="0" smtClean="0"/>
            </a:br>
            <a:r>
              <a:rPr lang="en-US" sz="1600" dirty="0" smtClean="0"/>
              <a:t>of </a:t>
            </a:r>
            <a:r>
              <a:rPr lang="en-US" sz="1600" b="1" dirty="0" smtClean="0">
                <a:solidFill>
                  <a:srgbClr val="C00000"/>
                </a:solidFill>
              </a:rPr>
              <a:t>18</a:t>
            </a:r>
            <a:r>
              <a:rPr lang="en-US" sz="1600" dirty="0" smtClean="0"/>
              <a:t> </a:t>
            </a:r>
            <a:r>
              <a:rPr lang="en-US" sz="1600" dirty="0"/>
              <a:t>hectares with a capacity of </a:t>
            </a:r>
            <a:r>
              <a:rPr lang="en-US" sz="1600" b="1" dirty="0" smtClean="0">
                <a:solidFill>
                  <a:srgbClr val="C00000"/>
                </a:solidFill>
              </a:rPr>
              <a:t>410</a:t>
            </a:r>
            <a:r>
              <a:rPr lang="en-US" sz="1600" dirty="0" smtClean="0"/>
              <a:t> </a:t>
            </a:r>
            <a:r>
              <a:rPr lang="en-US" sz="1600" dirty="0"/>
              <a:t>thousand </a:t>
            </a:r>
            <a:r>
              <a:rPr lang="en-US" sz="1600" dirty="0" smtClean="0"/>
              <a:t>tons;</a:t>
            </a:r>
          </a:p>
          <a:p>
            <a:pPr marL="0" indent="0" algn="just">
              <a:spcBef>
                <a:spcPts val="600"/>
              </a:spcBef>
              <a:buNone/>
            </a:pPr>
            <a:r>
              <a:rPr lang="ru-RU" sz="1600" b="1" dirty="0"/>
              <a:t>3)</a:t>
            </a:r>
            <a:r>
              <a:rPr lang="uz-Cyrl-UZ" sz="1600" dirty="0"/>
              <a:t> </a:t>
            </a:r>
            <a:r>
              <a:rPr lang="en-US" sz="1600" b="1" dirty="0" err="1" smtClean="0">
                <a:solidFill>
                  <a:srgbClr val="00B050"/>
                </a:solidFill>
              </a:rPr>
              <a:t>Urtachirchik</a:t>
            </a:r>
            <a:r>
              <a:rPr lang="en-US" sz="1600" b="1" dirty="0" smtClean="0">
                <a:solidFill>
                  <a:srgbClr val="00B050"/>
                </a:solidFill>
              </a:rPr>
              <a:t> </a:t>
            </a:r>
            <a:r>
              <a:rPr lang="en-US" sz="1600" b="1" dirty="0">
                <a:solidFill>
                  <a:srgbClr val="00B050"/>
                </a:solidFill>
              </a:rPr>
              <a:t>district of </a:t>
            </a:r>
            <a:r>
              <a:rPr lang="en-US" sz="1600" b="1" dirty="0" smtClean="0">
                <a:solidFill>
                  <a:srgbClr val="00B050"/>
                </a:solidFill>
              </a:rPr>
              <a:t>Tashkent </a:t>
            </a:r>
            <a:r>
              <a:rPr lang="en-US" sz="1600" b="1" dirty="0">
                <a:solidFill>
                  <a:srgbClr val="00B050"/>
                </a:solidFill>
              </a:rPr>
              <a:t>region</a:t>
            </a:r>
            <a:r>
              <a:rPr lang="en-US" sz="1600" dirty="0"/>
              <a:t> in the amount of </a:t>
            </a:r>
            <a:r>
              <a:rPr lang="en-US" sz="1600" b="1" u="sng" dirty="0">
                <a:solidFill>
                  <a:srgbClr val="0070C0"/>
                </a:solidFill>
              </a:rPr>
              <a:t>$ </a:t>
            </a:r>
            <a:r>
              <a:rPr lang="en-US" sz="1600" b="1" u="sng" dirty="0" smtClean="0">
                <a:solidFill>
                  <a:srgbClr val="0070C0"/>
                </a:solidFill>
              </a:rPr>
              <a:t>88.2 </a:t>
            </a:r>
            <a:r>
              <a:rPr lang="en-US" sz="1600" b="1" u="sng" dirty="0">
                <a:solidFill>
                  <a:srgbClr val="0070C0"/>
                </a:solidFill>
              </a:rPr>
              <a:t>million</a:t>
            </a:r>
            <a:r>
              <a:rPr lang="en-US" sz="1600" dirty="0"/>
              <a:t> on an area of </a:t>
            </a:r>
            <a:r>
              <a:rPr lang="en-US" sz="1600" b="1" dirty="0" smtClean="0">
                <a:solidFill>
                  <a:srgbClr val="C00000"/>
                </a:solidFill>
              </a:rPr>
              <a:t>30</a:t>
            </a:r>
            <a:r>
              <a:rPr lang="en-US" sz="1600" dirty="0" smtClean="0"/>
              <a:t> </a:t>
            </a:r>
            <a:r>
              <a:rPr lang="en-US" sz="1600" dirty="0"/>
              <a:t>hectares with a capacity of </a:t>
            </a:r>
            <a:r>
              <a:rPr lang="en-US" sz="1600" b="1" dirty="0" smtClean="0">
                <a:solidFill>
                  <a:srgbClr val="C00000"/>
                </a:solidFill>
              </a:rPr>
              <a:t>760</a:t>
            </a:r>
            <a:r>
              <a:rPr lang="en-US" sz="1600" dirty="0" smtClean="0"/>
              <a:t> </a:t>
            </a:r>
            <a:r>
              <a:rPr lang="en-US" sz="1600" dirty="0"/>
              <a:t>thousand </a:t>
            </a:r>
            <a:r>
              <a:rPr lang="en-US" sz="1600" dirty="0" smtClean="0"/>
              <a:t>tons;</a:t>
            </a:r>
          </a:p>
          <a:p>
            <a:pPr marL="0" indent="0" algn="just">
              <a:spcBef>
                <a:spcPts val="600"/>
              </a:spcBef>
              <a:buNone/>
            </a:pPr>
            <a:r>
              <a:rPr lang="uz-Cyrl-UZ" sz="1600" b="1" dirty="0" smtClean="0"/>
              <a:t>4) </a:t>
            </a:r>
            <a:r>
              <a:rPr lang="en-US" sz="1600" b="1" dirty="0" smtClean="0">
                <a:solidFill>
                  <a:srgbClr val="00B050"/>
                </a:solidFill>
              </a:rPr>
              <a:t>Fergana district of Fergana region</a:t>
            </a:r>
            <a:r>
              <a:rPr lang="en-US" sz="1600" dirty="0" smtClean="0"/>
              <a:t> in the amount of </a:t>
            </a:r>
            <a:r>
              <a:rPr lang="en-US" sz="1600" b="1" u="sng" dirty="0" smtClean="0">
                <a:solidFill>
                  <a:srgbClr val="0070C0"/>
                </a:solidFill>
              </a:rPr>
              <a:t>$ 40.0 million</a:t>
            </a:r>
            <a:r>
              <a:rPr lang="en-US" sz="1600" dirty="0" smtClean="0"/>
              <a:t> on an area</a:t>
            </a:r>
            <a:br>
              <a:rPr lang="en-US" sz="1600" dirty="0" smtClean="0"/>
            </a:br>
            <a:r>
              <a:rPr lang="en-US" sz="1600" dirty="0" smtClean="0"/>
              <a:t>of </a:t>
            </a:r>
            <a:r>
              <a:rPr lang="en-US" sz="1600" b="1" dirty="0" smtClean="0">
                <a:solidFill>
                  <a:srgbClr val="C00000"/>
                </a:solidFill>
              </a:rPr>
              <a:t>15</a:t>
            </a:r>
            <a:r>
              <a:rPr lang="en-US" sz="1600" dirty="0" smtClean="0"/>
              <a:t> hectares with a capacity of </a:t>
            </a:r>
            <a:r>
              <a:rPr lang="en-US" sz="1600" b="1" dirty="0" smtClean="0">
                <a:solidFill>
                  <a:srgbClr val="C00000"/>
                </a:solidFill>
              </a:rPr>
              <a:t>300</a:t>
            </a:r>
            <a:r>
              <a:rPr lang="en-US" sz="1600" dirty="0" smtClean="0"/>
              <a:t> thousand tons;</a:t>
            </a:r>
          </a:p>
          <a:p>
            <a:pPr marL="0" indent="0" algn="just">
              <a:spcBef>
                <a:spcPts val="600"/>
              </a:spcBef>
              <a:buNone/>
            </a:pPr>
            <a:r>
              <a:rPr lang="en-US" sz="1600" b="1" dirty="0" smtClean="0"/>
              <a:t>5</a:t>
            </a:r>
            <a:r>
              <a:rPr lang="uz-Cyrl-UZ" sz="1600" b="1" dirty="0" smtClean="0"/>
              <a:t>) </a:t>
            </a:r>
            <a:r>
              <a:rPr lang="en-US" sz="1600" b="1" dirty="0" err="1" smtClean="0">
                <a:solidFill>
                  <a:srgbClr val="00B050"/>
                </a:solidFill>
              </a:rPr>
              <a:t>Sharof</a:t>
            </a:r>
            <a:r>
              <a:rPr lang="en-US" sz="1600" b="1" dirty="0" smtClean="0">
                <a:solidFill>
                  <a:srgbClr val="00B050"/>
                </a:solidFill>
              </a:rPr>
              <a:t> </a:t>
            </a:r>
            <a:r>
              <a:rPr lang="en-US" sz="1600" b="1" dirty="0" err="1" smtClean="0">
                <a:solidFill>
                  <a:srgbClr val="00B050"/>
                </a:solidFill>
              </a:rPr>
              <a:t>Rashidov</a:t>
            </a:r>
            <a:r>
              <a:rPr lang="en-US" sz="1600" b="1" dirty="0" smtClean="0">
                <a:solidFill>
                  <a:srgbClr val="00B050"/>
                </a:solidFill>
              </a:rPr>
              <a:t> </a:t>
            </a:r>
            <a:r>
              <a:rPr lang="en-US" sz="1600" b="1" dirty="0">
                <a:solidFill>
                  <a:srgbClr val="00B050"/>
                </a:solidFill>
              </a:rPr>
              <a:t>district of </a:t>
            </a:r>
            <a:r>
              <a:rPr lang="en-US" sz="1600" b="1" dirty="0" err="1" smtClean="0">
                <a:solidFill>
                  <a:srgbClr val="00B050"/>
                </a:solidFill>
              </a:rPr>
              <a:t>Djizzakh</a:t>
            </a:r>
            <a:r>
              <a:rPr lang="en-US" sz="1600" b="1" dirty="0" smtClean="0">
                <a:solidFill>
                  <a:srgbClr val="00B050"/>
                </a:solidFill>
              </a:rPr>
              <a:t> </a:t>
            </a:r>
            <a:r>
              <a:rPr lang="en-US" sz="1600" b="1" dirty="0">
                <a:solidFill>
                  <a:srgbClr val="00B050"/>
                </a:solidFill>
              </a:rPr>
              <a:t>region</a:t>
            </a:r>
            <a:r>
              <a:rPr lang="en-US" sz="1600" dirty="0"/>
              <a:t> in the amount of </a:t>
            </a:r>
            <a:r>
              <a:rPr lang="en-US" sz="1600" b="1" u="sng" dirty="0">
                <a:solidFill>
                  <a:srgbClr val="0070C0"/>
                </a:solidFill>
              </a:rPr>
              <a:t>$ 40.0 million</a:t>
            </a:r>
            <a:r>
              <a:rPr lang="en-US" sz="1600" dirty="0"/>
              <a:t> on an </a:t>
            </a:r>
            <a:r>
              <a:rPr lang="en-US" sz="1600" dirty="0" smtClean="0"/>
              <a:t>area of </a:t>
            </a:r>
            <a:r>
              <a:rPr lang="en-US" sz="1600" b="1" dirty="0">
                <a:solidFill>
                  <a:srgbClr val="C00000"/>
                </a:solidFill>
              </a:rPr>
              <a:t>15</a:t>
            </a:r>
            <a:r>
              <a:rPr lang="en-US" sz="1600" dirty="0"/>
              <a:t> hectares with a capacity of </a:t>
            </a:r>
            <a:r>
              <a:rPr lang="en-US" sz="1600" b="1" dirty="0">
                <a:solidFill>
                  <a:srgbClr val="C00000"/>
                </a:solidFill>
              </a:rPr>
              <a:t>300</a:t>
            </a:r>
            <a:r>
              <a:rPr lang="en-US" sz="1600" dirty="0"/>
              <a:t> thousand </a:t>
            </a:r>
            <a:r>
              <a:rPr lang="en-US" sz="1600" dirty="0" smtClean="0"/>
              <a:t>tons;</a:t>
            </a:r>
            <a:endParaRPr lang="en-US" sz="1600" dirty="0"/>
          </a:p>
          <a:p>
            <a:pPr marL="0" indent="0" algn="just">
              <a:spcBef>
                <a:spcPts val="600"/>
              </a:spcBef>
              <a:buNone/>
            </a:pPr>
            <a:r>
              <a:rPr lang="en-US" sz="1600" b="1" dirty="0" smtClean="0"/>
              <a:t>6</a:t>
            </a:r>
            <a:r>
              <a:rPr lang="uz-Cyrl-UZ" sz="1600" b="1" dirty="0" smtClean="0"/>
              <a:t>) </a:t>
            </a:r>
            <a:r>
              <a:rPr lang="en-US" sz="1600" b="1" dirty="0" err="1" smtClean="0">
                <a:solidFill>
                  <a:srgbClr val="00B050"/>
                </a:solidFill>
              </a:rPr>
              <a:t>Termez</a:t>
            </a:r>
            <a:r>
              <a:rPr lang="en-US" sz="1600" b="1" dirty="0" smtClean="0">
                <a:solidFill>
                  <a:srgbClr val="00B050"/>
                </a:solidFill>
              </a:rPr>
              <a:t> </a:t>
            </a:r>
            <a:r>
              <a:rPr lang="en-US" sz="1600" b="1" dirty="0">
                <a:solidFill>
                  <a:srgbClr val="00B050"/>
                </a:solidFill>
              </a:rPr>
              <a:t>district of </a:t>
            </a:r>
            <a:r>
              <a:rPr lang="en-US" sz="1600" b="1" dirty="0" err="1">
                <a:solidFill>
                  <a:srgbClr val="00B050"/>
                </a:solidFill>
              </a:rPr>
              <a:t>Surkhandarya</a:t>
            </a:r>
            <a:r>
              <a:rPr lang="en-US" sz="1600" b="1" dirty="0">
                <a:solidFill>
                  <a:srgbClr val="00B050"/>
                </a:solidFill>
              </a:rPr>
              <a:t> region</a:t>
            </a:r>
            <a:r>
              <a:rPr lang="en-US" sz="1600" dirty="0"/>
              <a:t> in the amount of </a:t>
            </a:r>
            <a:r>
              <a:rPr lang="en-US" sz="1600" b="1" u="sng" dirty="0">
                <a:solidFill>
                  <a:srgbClr val="0070C0"/>
                </a:solidFill>
              </a:rPr>
              <a:t>$ 40.0 million</a:t>
            </a:r>
            <a:r>
              <a:rPr lang="en-US" sz="1600" dirty="0"/>
              <a:t> on an area</a:t>
            </a:r>
            <a:br>
              <a:rPr lang="en-US" sz="1600" dirty="0"/>
            </a:br>
            <a:r>
              <a:rPr lang="en-US" sz="1600" dirty="0"/>
              <a:t>of </a:t>
            </a:r>
            <a:r>
              <a:rPr lang="en-US" sz="1600" b="1" dirty="0" smtClean="0">
                <a:solidFill>
                  <a:srgbClr val="C00000"/>
                </a:solidFill>
              </a:rPr>
              <a:t>20</a:t>
            </a:r>
            <a:r>
              <a:rPr lang="en-US" sz="1600" dirty="0" smtClean="0"/>
              <a:t> </a:t>
            </a:r>
            <a:r>
              <a:rPr lang="en-US" sz="1600" dirty="0"/>
              <a:t>hectares with a capacity of </a:t>
            </a:r>
            <a:r>
              <a:rPr lang="en-US" sz="1600" b="1" dirty="0">
                <a:solidFill>
                  <a:srgbClr val="C00000"/>
                </a:solidFill>
              </a:rPr>
              <a:t>300</a:t>
            </a:r>
            <a:r>
              <a:rPr lang="en-US" sz="1600" dirty="0"/>
              <a:t> thousand </a:t>
            </a:r>
            <a:r>
              <a:rPr lang="en-US" sz="1600" dirty="0" smtClean="0"/>
              <a:t>tons;</a:t>
            </a:r>
          </a:p>
          <a:p>
            <a:pPr marL="0" indent="0" algn="just">
              <a:spcBef>
                <a:spcPts val="600"/>
              </a:spcBef>
              <a:buNone/>
            </a:pPr>
            <a:r>
              <a:rPr lang="en-US" sz="1600" b="1" dirty="0" smtClean="0"/>
              <a:t>7</a:t>
            </a:r>
            <a:r>
              <a:rPr lang="uz-Cyrl-UZ" sz="1600" b="1" dirty="0" smtClean="0"/>
              <a:t>) </a:t>
            </a:r>
            <a:r>
              <a:rPr lang="en-US" sz="1600" b="1" dirty="0" err="1" smtClean="0">
                <a:solidFill>
                  <a:srgbClr val="00B050"/>
                </a:solidFill>
              </a:rPr>
              <a:t>Kogon</a:t>
            </a:r>
            <a:r>
              <a:rPr lang="en-US" sz="1600" b="1" dirty="0" smtClean="0">
                <a:solidFill>
                  <a:srgbClr val="00B050"/>
                </a:solidFill>
              </a:rPr>
              <a:t> </a:t>
            </a:r>
            <a:r>
              <a:rPr lang="en-US" sz="1600" b="1" dirty="0">
                <a:solidFill>
                  <a:srgbClr val="00B050"/>
                </a:solidFill>
              </a:rPr>
              <a:t>district of </a:t>
            </a:r>
            <a:r>
              <a:rPr lang="en-US" sz="1600" b="1" dirty="0" smtClean="0">
                <a:solidFill>
                  <a:srgbClr val="00B050"/>
                </a:solidFill>
              </a:rPr>
              <a:t>Bukhara </a:t>
            </a:r>
            <a:r>
              <a:rPr lang="en-US" sz="1600" b="1" dirty="0">
                <a:solidFill>
                  <a:srgbClr val="00B050"/>
                </a:solidFill>
              </a:rPr>
              <a:t>region</a:t>
            </a:r>
            <a:r>
              <a:rPr lang="en-US" sz="1600" dirty="0"/>
              <a:t> in the amount of </a:t>
            </a:r>
            <a:r>
              <a:rPr lang="en-US" sz="1600" b="1" u="sng" dirty="0">
                <a:solidFill>
                  <a:srgbClr val="0070C0"/>
                </a:solidFill>
              </a:rPr>
              <a:t>$ </a:t>
            </a:r>
            <a:r>
              <a:rPr lang="en-US" sz="1600" b="1" u="sng" dirty="0" smtClean="0">
                <a:solidFill>
                  <a:srgbClr val="0070C0"/>
                </a:solidFill>
              </a:rPr>
              <a:t>30.0 </a:t>
            </a:r>
            <a:r>
              <a:rPr lang="en-US" sz="1600" b="1" u="sng" dirty="0">
                <a:solidFill>
                  <a:srgbClr val="0070C0"/>
                </a:solidFill>
              </a:rPr>
              <a:t>million</a:t>
            </a:r>
            <a:r>
              <a:rPr lang="en-US" sz="1600" dirty="0"/>
              <a:t> on an area</a:t>
            </a:r>
            <a:br>
              <a:rPr lang="en-US" sz="1600" dirty="0"/>
            </a:br>
            <a:r>
              <a:rPr lang="en-US" sz="1600" dirty="0"/>
              <a:t>of </a:t>
            </a:r>
            <a:r>
              <a:rPr lang="en-US" sz="1600" b="1" dirty="0" smtClean="0">
                <a:solidFill>
                  <a:srgbClr val="C00000"/>
                </a:solidFill>
              </a:rPr>
              <a:t>15</a:t>
            </a:r>
            <a:r>
              <a:rPr lang="en-US" sz="1600" dirty="0" smtClean="0"/>
              <a:t> </a:t>
            </a:r>
            <a:r>
              <a:rPr lang="en-US" sz="1600" dirty="0"/>
              <a:t>hectares with a capacity of </a:t>
            </a:r>
            <a:r>
              <a:rPr lang="en-US" sz="1600" b="1" dirty="0" smtClean="0">
                <a:solidFill>
                  <a:srgbClr val="C00000"/>
                </a:solidFill>
              </a:rPr>
              <a:t>200</a:t>
            </a:r>
            <a:r>
              <a:rPr lang="en-US" sz="1600" dirty="0" smtClean="0"/>
              <a:t> </a:t>
            </a:r>
            <a:r>
              <a:rPr lang="en-US" sz="1600" dirty="0"/>
              <a:t>thousand tons;</a:t>
            </a:r>
          </a:p>
          <a:p>
            <a:pPr marL="0" indent="0" algn="just">
              <a:spcBef>
                <a:spcPts val="600"/>
              </a:spcBef>
              <a:buNone/>
            </a:pPr>
            <a:r>
              <a:rPr lang="en-US" sz="1600" b="1" dirty="0" smtClean="0"/>
              <a:t>8</a:t>
            </a:r>
            <a:r>
              <a:rPr lang="uz-Cyrl-UZ" sz="1600" b="1" dirty="0" smtClean="0"/>
              <a:t>) </a:t>
            </a:r>
            <a:r>
              <a:rPr lang="en-US" sz="1600" b="1" dirty="0" err="1" smtClean="0">
                <a:solidFill>
                  <a:srgbClr val="00B050"/>
                </a:solidFill>
              </a:rPr>
              <a:t>Urgench</a:t>
            </a:r>
            <a:r>
              <a:rPr lang="en-US" sz="1600" b="1" dirty="0" smtClean="0">
                <a:solidFill>
                  <a:srgbClr val="00B050"/>
                </a:solidFill>
              </a:rPr>
              <a:t> </a:t>
            </a:r>
            <a:r>
              <a:rPr lang="en-US" sz="1600" b="1" dirty="0">
                <a:solidFill>
                  <a:srgbClr val="00B050"/>
                </a:solidFill>
              </a:rPr>
              <a:t>district of </a:t>
            </a:r>
            <a:r>
              <a:rPr lang="en-US" sz="1600" b="1" dirty="0" err="1" smtClean="0">
                <a:solidFill>
                  <a:srgbClr val="00B050"/>
                </a:solidFill>
              </a:rPr>
              <a:t>Khorezm</a:t>
            </a:r>
            <a:r>
              <a:rPr lang="en-US" sz="1600" b="1" dirty="0" smtClean="0">
                <a:solidFill>
                  <a:srgbClr val="00B050"/>
                </a:solidFill>
              </a:rPr>
              <a:t> </a:t>
            </a:r>
            <a:r>
              <a:rPr lang="en-US" sz="1600" b="1" dirty="0">
                <a:solidFill>
                  <a:srgbClr val="00B050"/>
                </a:solidFill>
              </a:rPr>
              <a:t>region</a:t>
            </a:r>
            <a:r>
              <a:rPr lang="en-US" sz="1600" dirty="0"/>
              <a:t> in the amount of </a:t>
            </a:r>
            <a:r>
              <a:rPr lang="en-US" sz="1600" b="1" u="sng" dirty="0">
                <a:solidFill>
                  <a:srgbClr val="0070C0"/>
                </a:solidFill>
              </a:rPr>
              <a:t>$ </a:t>
            </a:r>
            <a:r>
              <a:rPr lang="en-US" sz="1600" b="1" u="sng" dirty="0" smtClean="0">
                <a:solidFill>
                  <a:srgbClr val="0070C0"/>
                </a:solidFill>
              </a:rPr>
              <a:t>30.0 </a:t>
            </a:r>
            <a:r>
              <a:rPr lang="en-US" sz="1600" b="1" u="sng" dirty="0">
                <a:solidFill>
                  <a:srgbClr val="0070C0"/>
                </a:solidFill>
              </a:rPr>
              <a:t>million</a:t>
            </a:r>
            <a:r>
              <a:rPr lang="en-US" sz="1600" dirty="0"/>
              <a:t> on an area</a:t>
            </a:r>
            <a:br>
              <a:rPr lang="en-US" sz="1600" dirty="0"/>
            </a:br>
            <a:r>
              <a:rPr lang="en-US" sz="1600" dirty="0"/>
              <a:t>of </a:t>
            </a:r>
            <a:r>
              <a:rPr lang="en-US" sz="1600" b="1" dirty="0" smtClean="0">
                <a:solidFill>
                  <a:srgbClr val="C00000"/>
                </a:solidFill>
              </a:rPr>
              <a:t>10</a:t>
            </a:r>
            <a:r>
              <a:rPr lang="en-US" sz="1600" dirty="0" smtClean="0"/>
              <a:t> </a:t>
            </a:r>
            <a:r>
              <a:rPr lang="en-US" sz="1600" dirty="0"/>
              <a:t>hectares with a capacity of </a:t>
            </a:r>
            <a:r>
              <a:rPr lang="en-US" sz="1600" b="1" dirty="0" smtClean="0">
                <a:solidFill>
                  <a:srgbClr val="C00000"/>
                </a:solidFill>
              </a:rPr>
              <a:t>200</a:t>
            </a:r>
            <a:r>
              <a:rPr lang="en-US" sz="1600" dirty="0" smtClean="0"/>
              <a:t> </a:t>
            </a:r>
            <a:r>
              <a:rPr lang="en-US" sz="1600" dirty="0"/>
              <a:t>thousand tons</a:t>
            </a:r>
            <a:r>
              <a:rPr lang="en-US" sz="1600" dirty="0" smtClean="0"/>
              <a:t>;</a:t>
            </a:r>
            <a:endParaRPr lang="en-US" sz="1600" dirty="0"/>
          </a:p>
        </p:txBody>
      </p:sp>
      <p:sp>
        <p:nvSpPr>
          <p:cNvPr id="4" name="Номер слайда 3"/>
          <p:cNvSpPr>
            <a:spLocks noGrp="1"/>
          </p:cNvSpPr>
          <p:nvPr>
            <p:ph type="sldNum" sz="quarter" idx="12"/>
          </p:nvPr>
        </p:nvSpPr>
        <p:spPr/>
        <p:txBody>
          <a:bodyPr/>
          <a:lstStyle/>
          <a:p>
            <a:pPr algn="r"/>
            <a:fld id="{AEBDC03F-A872-47E7-B8A2-B744A8348CBD}" type="slidenum">
              <a:rPr lang="en-US" smtClean="0"/>
              <a:pPr algn="r"/>
              <a:t>3</a:t>
            </a:fld>
            <a:endParaRPr lang="en-US" dirty="0"/>
          </a:p>
        </p:txBody>
      </p:sp>
    </p:spTree>
    <p:extLst>
      <p:ext uri="{BB962C8B-B14F-4D97-AF65-F5344CB8AC3E}">
        <p14:creationId xmlns:p14="http://schemas.microsoft.com/office/powerpoint/2010/main" val="54762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0064" y="1726819"/>
            <a:ext cx="7272808" cy="3852874"/>
          </a:xfrm>
        </p:spPr>
        <p:txBody>
          <a:bodyPr>
            <a:noAutofit/>
          </a:bodyPr>
          <a:lstStyle/>
          <a:p>
            <a:pPr marL="0" indent="0" algn="just">
              <a:spcBef>
                <a:spcPts val="1800"/>
              </a:spcBef>
              <a:buNone/>
            </a:pPr>
            <a:endParaRPr lang="ru-RU" sz="500" dirty="0" smtClean="0"/>
          </a:p>
          <a:p>
            <a:pPr marL="0" indent="0" algn="just">
              <a:spcBef>
                <a:spcPts val="1800"/>
              </a:spcBef>
              <a:buNone/>
            </a:pPr>
            <a:r>
              <a:rPr lang="en-US" sz="2000" dirty="0"/>
              <a:t>The Agency reached an agreement on the implementation of a project with the participation of ADB for a total amount of </a:t>
            </a:r>
            <a:r>
              <a:rPr lang="en-US" sz="2000" b="1" dirty="0">
                <a:solidFill>
                  <a:srgbClr val="C00000"/>
                </a:solidFill>
              </a:rPr>
              <a:t>$ 197 million</a:t>
            </a:r>
            <a:r>
              <a:rPr lang="en-US" sz="2000" dirty="0"/>
              <a:t> for the creation of </a:t>
            </a:r>
            <a:r>
              <a:rPr lang="en-US" sz="2000" b="1" dirty="0">
                <a:solidFill>
                  <a:srgbClr val="C00000"/>
                </a:solidFill>
              </a:rPr>
              <a:t>three</a:t>
            </a:r>
            <a:r>
              <a:rPr lang="en-US" sz="2000" dirty="0"/>
              <a:t> of the eight above-mentioned </a:t>
            </a:r>
            <a:r>
              <a:rPr lang="en-US" sz="2000" dirty="0" err="1"/>
              <a:t>agrologistic</a:t>
            </a:r>
            <a:r>
              <a:rPr lang="en-US" sz="2000" dirty="0"/>
              <a:t> complexes in </a:t>
            </a:r>
            <a:r>
              <a:rPr lang="en-US" sz="2000" u="sng" dirty="0">
                <a:solidFill>
                  <a:srgbClr val="0066FF"/>
                </a:solidFill>
              </a:rPr>
              <a:t>Samarkand, Andijan and Tashkent </a:t>
            </a:r>
            <a:r>
              <a:rPr lang="en-US" sz="2000" u="sng" dirty="0" smtClean="0">
                <a:solidFill>
                  <a:srgbClr val="0066FF"/>
                </a:solidFill>
              </a:rPr>
              <a:t>regions</a:t>
            </a:r>
            <a:r>
              <a:rPr lang="ru-RU" sz="2000" dirty="0" smtClean="0"/>
              <a:t>.</a:t>
            </a:r>
            <a:endParaRPr lang="en-US" sz="2000" u="sng" dirty="0">
              <a:solidFill>
                <a:srgbClr val="0066FF"/>
              </a:solidFill>
            </a:endParaRPr>
          </a:p>
          <a:p>
            <a:pPr marL="0" indent="0" algn="just">
              <a:spcBef>
                <a:spcPts val="1800"/>
              </a:spcBef>
              <a:buNone/>
            </a:pPr>
            <a:r>
              <a:rPr lang="en-US" sz="2000" b="1" dirty="0"/>
              <a:t>On September 11, </a:t>
            </a:r>
            <a:r>
              <a:rPr lang="en-US" sz="2000" b="1" dirty="0" smtClean="0"/>
              <a:t>2019</a:t>
            </a:r>
            <a:r>
              <a:rPr lang="en-US" sz="2000" dirty="0" smtClean="0"/>
              <a:t> Resolution </a:t>
            </a:r>
            <a:r>
              <a:rPr lang="en-US" sz="2000" dirty="0"/>
              <a:t>of the Cabinet of Ministers of the Republic of Uzbekistan was adopted</a:t>
            </a:r>
            <a:r>
              <a:rPr lang="ru-RU" sz="2000" dirty="0" smtClean="0"/>
              <a:t/>
            </a:r>
            <a:br>
              <a:rPr lang="ru-RU" sz="2000" dirty="0" smtClean="0"/>
            </a:br>
            <a:r>
              <a:rPr lang="en-US" sz="2000" dirty="0" smtClean="0">
                <a:solidFill>
                  <a:schemeClr val="bg2">
                    <a:lumMod val="25000"/>
                  </a:schemeClr>
                </a:solidFill>
              </a:rPr>
              <a:t>PKM</a:t>
            </a:r>
            <a:r>
              <a:rPr lang="ru-RU" sz="2000" dirty="0" smtClean="0">
                <a:solidFill>
                  <a:schemeClr val="bg2">
                    <a:lumMod val="25000"/>
                  </a:schemeClr>
                </a:solidFill>
              </a:rPr>
              <a:t> № 761 </a:t>
            </a:r>
            <a:r>
              <a:rPr lang="ru-RU" sz="2000" dirty="0" smtClean="0"/>
              <a:t>«</a:t>
            </a:r>
            <a:r>
              <a:rPr lang="en-US" sz="2000" dirty="0"/>
              <a:t>On measures for the implementation of the project “development of the value chain infrastructure in the horticulture sector</a:t>
            </a:r>
            <a:r>
              <a:rPr lang="ru-RU" sz="2000" dirty="0" smtClean="0"/>
              <a:t>» </a:t>
            </a:r>
            <a:r>
              <a:rPr lang="en-US" sz="2000" b="1" dirty="0" smtClean="0"/>
              <a:t>with participation of ADB</a:t>
            </a:r>
            <a:r>
              <a:rPr lang="ru-RU" sz="2000" dirty="0" smtClean="0"/>
              <a:t>.</a:t>
            </a:r>
            <a:endParaRPr lang="ru-RU" sz="2000" dirty="0"/>
          </a:p>
        </p:txBody>
      </p:sp>
      <p:sp>
        <p:nvSpPr>
          <p:cNvPr id="4" name="Номер слайда 3"/>
          <p:cNvSpPr>
            <a:spLocks noGrp="1"/>
          </p:cNvSpPr>
          <p:nvPr>
            <p:ph type="sldNum" sz="quarter" idx="12"/>
          </p:nvPr>
        </p:nvSpPr>
        <p:spPr/>
        <p:txBody>
          <a:bodyPr/>
          <a:lstStyle/>
          <a:p>
            <a:pPr algn="r"/>
            <a:fld id="{AEBDC03F-A872-47E7-B8A2-B744A8348CBD}" type="slidenum">
              <a:rPr lang="en-US" smtClean="0"/>
              <a:pPr algn="r"/>
              <a:t>4</a:t>
            </a:fld>
            <a:endParaRPr lang="en-US" dirty="0"/>
          </a:p>
        </p:txBody>
      </p:sp>
      <p:sp>
        <p:nvSpPr>
          <p:cNvPr id="5" name="Заголовок 1">
            <a:extLst>
              <a:ext uri="{FF2B5EF4-FFF2-40B4-BE49-F238E27FC236}">
                <a16:creationId xmlns:a16="http://schemas.microsoft.com/office/drawing/2014/main" id="{761D7079-CCF7-4055-A270-2215ECD21ECA}"/>
              </a:ext>
            </a:extLst>
          </p:cNvPr>
          <p:cNvSpPr>
            <a:spLocks noGrp="1"/>
          </p:cNvSpPr>
          <p:nvPr>
            <p:ph type="title"/>
          </p:nvPr>
        </p:nvSpPr>
        <p:spPr>
          <a:xfrm>
            <a:off x="-756592" y="-243407"/>
            <a:ext cx="9443392" cy="1979378"/>
          </a:xfrm>
        </p:spPr>
        <p:txBody>
          <a:bodyPr>
            <a:normAutofit/>
          </a:bodyPr>
          <a:lstStyle/>
          <a:p>
            <a:pPr algn="ctr"/>
            <a:r>
              <a:rPr lang="ru-RU" sz="2800" b="1" dirty="0" smtClean="0">
                <a:solidFill>
                  <a:srgbClr val="0066FF"/>
                </a:solidFill>
                <a:effectLst>
                  <a:outerShdw blurRad="38100" dist="38100" dir="2700000" algn="tl">
                    <a:srgbClr val="000000">
                      <a:alpha val="43137"/>
                    </a:srgbClr>
                  </a:outerShdw>
                </a:effectLst>
              </a:rPr>
              <a:t/>
            </a:r>
            <a:br>
              <a:rPr lang="ru-RU" sz="2800" b="1" dirty="0" smtClean="0">
                <a:solidFill>
                  <a:srgbClr val="0066FF"/>
                </a:solidFill>
                <a:effectLst>
                  <a:outerShdw blurRad="38100" dist="38100" dir="2700000" algn="tl">
                    <a:srgbClr val="000000">
                      <a:alpha val="43137"/>
                    </a:srgbClr>
                  </a:outerShdw>
                </a:effectLst>
              </a:rPr>
            </a:br>
            <a:r>
              <a:rPr lang="en-US" sz="2800" b="1" dirty="0" smtClean="0">
                <a:solidFill>
                  <a:srgbClr val="0066FF"/>
                </a:solidFill>
                <a:effectLst>
                  <a:outerShdw blurRad="38100" dist="38100" dir="2700000" algn="tl">
                    <a:srgbClr val="000000">
                      <a:alpha val="43137"/>
                    </a:srgbClr>
                  </a:outerShdw>
                </a:effectLst>
              </a:rPr>
              <a:t/>
            </a:r>
            <a:br>
              <a:rPr lang="en-US" sz="2800" b="1" dirty="0" smtClean="0">
                <a:solidFill>
                  <a:srgbClr val="0066FF"/>
                </a:solidFill>
                <a:effectLst>
                  <a:outerShdw blurRad="38100" dist="38100" dir="2700000" algn="tl">
                    <a:srgbClr val="000000">
                      <a:alpha val="43137"/>
                    </a:srgbClr>
                  </a:outerShdw>
                </a:effectLst>
              </a:rPr>
            </a:br>
            <a:r>
              <a:rPr lang="en-US" sz="2400" b="1" dirty="0" smtClean="0">
                <a:solidFill>
                  <a:srgbClr val="0066FF"/>
                </a:solidFill>
                <a:effectLst>
                  <a:outerShdw blurRad="38100" dist="38100" dir="2700000" algn="tl">
                    <a:srgbClr val="000000">
                      <a:alpha val="43137"/>
                    </a:srgbClr>
                  </a:outerShdw>
                </a:effectLst>
              </a:rPr>
              <a:t>Participation </a:t>
            </a:r>
            <a:r>
              <a:rPr lang="en-US" sz="2400" b="1" dirty="0">
                <a:solidFill>
                  <a:srgbClr val="0066FF"/>
                </a:solidFill>
                <a:effectLst>
                  <a:outerShdw blurRad="38100" dist="38100" dir="2700000" algn="tl">
                    <a:srgbClr val="000000">
                      <a:alpha val="43137"/>
                    </a:srgbClr>
                  </a:outerShdw>
                </a:effectLst>
              </a:rPr>
              <a:t>of ADB in realization of projects</a:t>
            </a:r>
            <a:endParaRPr lang="ru-RU" sz="2400" b="1" dirty="0">
              <a:solidFill>
                <a:srgbClr val="0066FF"/>
              </a:solidFill>
              <a:effectLst>
                <a:outerShdw blurRad="38100" dist="38100" dir="2700000" algn="tl">
                  <a:srgbClr val="000000">
                    <a:alpha val="43137"/>
                  </a:srgbClr>
                </a:outerShdw>
              </a:effectLst>
            </a:endParaRPr>
          </a:p>
        </p:txBody>
      </p:sp>
      <p:pic>
        <p:nvPicPr>
          <p:cNvPr id="6" name="Рисунок 5">
            <a:extLst>
              <a:ext uri="{FF2B5EF4-FFF2-40B4-BE49-F238E27FC236}">
                <a16:creationId xmlns:a16="http://schemas.microsoft.com/office/drawing/2014/main" id="{74EA3772-5D5E-429D-9640-A422CDB36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09600"/>
            <a:ext cx="1524000" cy="864243"/>
          </a:xfrm>
          <a:prstGeom prst="rect">
            <a:avLst/>
          </a:prstGeom>
        </p:spPr>
      </p:pic>
    </p:spTree>
    <p:extLst>
      <p:ext uri="{BB962C8B-B14F-4D97-AF65-F5344CB8AC3E}">
        <p14:creationId xmlns:p14="http://schemas.microsoft.com/office/powerpoint/2010/main" val="36941554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7472"/>
            <a:ext cx="8763000" cy="457200"/>
          </a:xfrm>
        </p:spPr>
        <p:txBody>
          <a:bodyPr>
            <a:noAutofit/>
          </a:bodyPr>
          <a:lstStyle/>
          <a:p>
            <a:pPr algn="ctr"/>
            <a:r>
              <a:rPr lang="en-US" sz="1800" b="1" dirty="0">
                <a:solidFill>
                  <a:srgbClr val="0066FF"/>
                </a:solidFill>
                <a:effectLst>
                  <a:outerShdw blurRad="38100" dist="38100" dir="2700000" algn="tl">
                    <a:srgbClr val="000000">
                      <a:alpha val="43137"/>
                    </a:srgbClr>
                  </a:outerShdw>
                </a:effectLst>
              </a:rPr>
              <a:t>How ALCs will improve the value chain in the horticulture sector</a:t>
            </a:r>
          </a:p>
        </p:txBody>
      </p:sp>
      <p:sp>
        <p:nvSpPr>
          <p:cNvPr id="3" name="Content Placeholder 2"/>
          <p:cNvSpPr>
            <a:spLocks noGrp="1"/>
          </p:cNvSpPr>
          <p:nvPr>
            <p:ph idx="1"/>
          </p:nvPr>
        </p:nvSpPr>
        <p:spPr>
          <a:xfrm>
            <a:off x="107504" y="838200"/>
            <a:ext cx="3245296" cy="457200"/>
          </a:xfrm>
          <a:solidFill>
            <a:srgbClr val="FFC000"/>
          </a:solidFill>
          <a:ln>
            <a:solidFill>
              <a:schemeClr val="accent1"/>
            </a:solidFill>
          </a:ln>
        </p:spPr>
        <p:txBody>
          <a:bodyPr>
            <a:normAutofit/>
          </a:bodyPr>
          <a:lstStyle/>
          <a:p>
            <a:pPr marL="0" indent="0" algn="ctr">
              <a:buNone/>
            </a:pPr>
            <a:r>
              <a:rPr lang="en-US" sz="1400" b="1" dirty="0"/>
              <a:t>Current situation</a:t>
            </a:r>
          </a:p>
        </p:txBody>
      </p:sp>
      <p:sp>
        <p:nvSpPr>
          <p:cNvPr id="4" name="Slide Number Placeholder 3"/>
          <p:cNvSpPr>
            <a:spLocks noGrp="1"/>
          </p:cNvSpPr>
          <p:nvPr>
            <p:ph type="sldNum" sz="quarter" idx="12"/>
          </p:nvPr>
        </p:nvSpPr>
        <p:spPr/>
        <p:txBody>
          <a:bodyPr/>
          <a:lstStyle/>
          <a:p>
            <a:pPr algn="r"/>
            <a:fld id="{AEBDC03F-A872-47E7-B8A2-B744A8348CBD}" type="slidenum">
              <a:rPr lang="en-US" smtClean="0"/>
              <a:pPr algn="r"/>
              <a:t>5</a:t>
            </a:fld>
            <a:endParaRPr lang="en-US" dirty="0"/>
          </a:p>
        </p:txBody>
      </p:sp>
      <p:sp>
        <p:nvSpPr>
          <p:cNvPr id="5" name="Content Placeholder 2"/>
          <p:cNvSpPr txBox="1">
            <a:spLocks/>
          </p:cNvSpPr>
          <p:nvPr/>
        </p:nvSpPr>
        <p:spPr>
          <a:xfrm>
            <a:off x="3429000" y="1328928"/>
            <a:ext cx="5562600" cy="5412440"/>
          </a:xfrm>
          <a:prstGeom prst="rect">
            <a:avLst/>
          </a:prstGeom>
          <a:ln>
            <a:solidFill>
              <a:schemeClr val="accent1"/>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1200" dirty="0"/>
              <a:t>ALCs will be mega-clusters of horticulture, as they will become the main connecting centers for all fruit and vegetable farms and clusters of horticulture</a:t>
            </a:r>
            <a:r>
              <a:rPr lang="ru-RU" sz="1200" dirty="0" smtClean="0"/>
              <a:t>.</a:t>
            </a:r>
            <a:endParaRPr lang="en-US" sz="1200" dirty="0"/>
          </a:p>
          <a:p>
            <a:pPr algn="just"/>
            <a:r>
              <a:rPr lang="en-US" sz="1200" dirty="0"/>
              <a:t>A refrigeration facility of 3 million tons per year will help smooth out seasonal fluctuations, supply and price stability throughout the </a:t>
            </a:r>
            <a:r>
              <a:rPr lang="en-US" sz="1200" dirty="0" smtClean="0"/>
              <a:t>year</a:t>
            </a:r>
            <a:r>
              <a:rPr lang="ru-RU" sz="1200" dirty="0" smtClean="0"/>
              <a:t>.</a:t>
            </a:r>
            <a:endParaRPr lang="ru-RU" sz="1200" dirty="0"/>
          </a:p>
          <a:p>
            <a:pPr algn="just"/>
            <a:r>
              <a:rPr lang="en-US" sz="1200" dirty="0"/>
              <a:t>Products are ready for export and domestic distribution, since the ALC is a “single window” for sorting, processing, packaging, certification and customs clearance, etc.</a:t>
            </a:r>
            <a:r>
              <a:rPr lang="ru-RU" sz="1200" dirty="0" smtClean="0"/>
              <a:t>.</a:t>
            </a:r>
            <a:endParaRPr lang="ru-RU" sz="1200" dirty="0"/>
          </a:p>
          <a:p>
            <a:pPr algn="just"/>
            <a:r>
              <a:rPr lang="en-US" sz="1200" dirty="0" smtClean="0"/>
              <a:t>ALCs </a:t>
            </a:r>
            <a:r>
              <a:rPr lang="en-US" sz="1200" dirty="0"/>
              <a:t>are located near the railway and road, which will significantly reduce transportation costs</a:t>
            </a:r>
            <a:r>
              <a:rPr lang="ru-RU" sz="1200" dirty="0" smtClean="0"/>
              <a:t>.</a:t>
            </a:r>
            <a:endParaRPr lang="ru-RU" sz="1200" dirty="0"/>
          </a:p>
          <a:p>
            <a:pPr algn="just"/>
            <a:r>
              <a:rPr lang="en-US" sz="1200" dirty="0"/>
              <a:t>Improving access to market information will guide production and allow for more favorable conditions</a:t>
            </a:r>
            <a:r>
              <a:rPr lang="ru-RU" sz="1200" dirty="0" smtClean="0"/>
              <a:t>.</a:t>
            </a:r>
            <a:endParaRPr lang="ru-RU" sz="1200" dirty="0"/>
          </a:p>
          <a:p>
            <a:pPr algn="just"/>
            <a:r>
              <a:rPr lang="en-US" sz="1200" dirty="0"/>
              <a:t>The efficiency created by the wholesale market will benefit both producers and </a:t>
            </a:r>
            <a:r>
              <a:rPr lang="en-US" sz="1200" dirty="0" smtClean="0"/>
              <a:t>consumers</a:t>
            </a:r>
            <a:r>
              <a:rPr lang="ru-RU" sz="1200" dirty="0" smtClean="0"/>
              <a:t> (</a:t>
            </a:r>
            <a:r>
              <a:rPr lang="en-US" sz="1200" dirty="0"/>
              <a:t>reduction of losses with the help of appropriate trading and storage facilities, increasing the efficiency of time costs</a:t>
            </a:r>
            <a:r>
              <a:rPr lang="ru-RU" sz="1200" dirty="0" smtClean="0"/>
              <a:t>).</a:t>
            </a:r>
            <a:endParaRPr lang="en-US" sz="1200" dirty="0"/>
          </a:p>
          <a:p>
            <a:pPr algn="just"/>
            <a:r>
              <a:rPr lang="en-US" sz="1200" dirty="0"/>
              <a:t>For wholesalers and exporters - higher premiums on prices both in the domestic and international markets, due to the trust in sorted and certified products</a:t>
            </a:r>
            <a:r>
              <a:rPr lang="ru-RU" sz="1200" dirty="0" smtClean="0"/>
              <a:t>.</a:t>
            </a:r>
            <a:endParaRPr lang="ru-RU" sz="1200" dirty="0"/>
          </a:p>
          <a:p>
            <a:pPr algn="just"/>
            <a:r>
              <a:rPr lang="en-US" sz="1200" dirty="0"/>
              <a:t>For retailers - a varied and safe offer of fresh products - stability of purchase prices - proximity to the city, their business - good services in the market: parking, delivery, picking</a:t>
            </a:r>
            <a:r>
              <a:rPr lang="ru-RU" sz="1200" dirty="0" smtClean="0"/>
              <a:t>.</a:t>
            </a:r>
            <a:endParaRPr lang="ru-RU" sz="1200" dirty="0"/>
          </a:p>
          <a:p>
            <a:pPr marL="0" indent="0" algn="just">
              <a:buNone/>
            </a:pPr>
            <a:endParaRPr lang="ru-RU" sz="1200" b="1" dirty="0" smtClean="0">
              <a:solidFill>
                <a:srgbClr val="00B050"/>
              </a:solidFill>
            </a:endParaRPr>
          </a:p>
          <a:p>
            <a:pPr marL="0" indent="0" algn="just">
              <a:buNone/>
            </a:pPr>
            <a:r>
              <a:rPr lang="en-US" sz="1200" b="1" dirty="0">
                <a:solidFill>
                  <a:srgbClr val="00B050"/>
                </a:solidFill>
              </a:rPr>
              <a:t>Result</a:t>
            </a:r>
            <a:r>
              <a:rPr lang="ru-RU" sz="1200" b="1" dirty="0" smtClean="0">
                <a:solidFill>
                  <a:srgbClr val="00B050"/>
                </a:solidFill>
              </a:rPr>
              <a:t>: </a:t>
            </a:r>
            <a:r>
              <a:rPr lang="en-US" sz="1200" b="1" dirty="0">
                <a:solidFill>
                  <a:srgbClr val="00B050"/>
                </a:solidFill>
              </a:rPr>
              <a:t>increased incentive for “commercialization” for all market participants</a:t>
            </a:r>
            <a:r>
              <a:rPr lang="ru-RU" sz="1200" b="1" dirty="0" smtClean="0">
                <a:solidFill>
                  <a:srgbClr val="00B050"/>
                </a:solidFill>
              </a:rPr>
              <a:t>.</a:t>
            </a:r>
            <a:endParaRPr lang="en-US" sz="1200" b="1" dirty="0">
              <a:solidFill>
                <a:srgbClr val="00B050"/>
              </a:solidFill>
            </a:endParaRPr>
          </a:p>
        </p:txBody>
      </p:sp>
      <p:sp>
        <p:nvSpPr>
          <p:cNvPr id="6" name="Content Placeholder 2"/>
          <p:cNvSpPr txBox="1">
            <a:spLocks/>
          </p:cNvSpPr>
          <p:nvPr/>
        </p:nvSpPr>
        <p:spPr>
          <a:xfrm>
            <a:off x="107504" y="1328928"/>
            <a:ext cx="3245296" cy="5412440"/>
          </a:xfrm>
          <a:prstGeom prst="rect">
            <a:avLst/>
          </a:prstGeom>
          <a:ln>
            <a:solidFill>
              <a:schemeClr val="accent1"/>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sz="1200" dirty="0"/>
              <a:t>L</a:t>
            </a:r>
            <a:r>
              <a:rPr lang="en-US" sz="1200" dirty="0" smtClean="0"/>
              <a:t>imited </a:t>
            </a:r>
            <a:r>
              <a:rPr lang="en-US" sz="1200" dirty="0"/>
              <a:t>volume of exports</a:t>
            </a:r>
          </a:p>
          <a:p>
            <a:pPr algn="just"/>
            <a:r>
              <a:rPr lang="en-US" sz="1200" dirty="0"/>
              <a:t>Limited supply during off-season</a:t>
            </a:r>
          </a:p>
          <a:p>
            <a:pPr algn="just"/>
            <a:r>
              <a:rPr lang="en-US" sz="1200" dirty="0"/>
              <a:t>Producers - often the weakest link in the food distribution chain</a:t>
            </a:r>
          </a:p>
          <a:p>
            <a:pPr algn="just"/>
            <a:r>
              <a:rPr lang="en-US" sz="1200" dirty="0"/>
              <a:t>Lack of access to market information</a:t>
            </a:r>
            <a:r>
              <a:rPr lang="ru-RU" sz="200" dirty="0" smtClean="0"/>
              <a:t> </a:t>
            </a:r>
            <a:r>
              <a:rPr lang="ru-RU" sz="1200" dirty="0" smtClean="0"/>
              <a:t>(</a:t>
            </a:r>
            <a:r>
              <a:rPr lang="en-US" sz="1200" dirty="0"/>
              <a:t>products, prices and </a:t>
            </a:r>
            <a:r>
              <a:rPr lang="en-US" sz="1200" dirty="0" smtClean="0"/>
              <a:t>capacity</a:t>
            </a:r>
            <a:r>
              <a:rPr lang="ru-RU" sz="1200" dirty="0" smtClean="0"/>
              <a:t>)</a:t>
            </a:r>
            <a:endParaRPr lang="en-US" sz="1200" dirty="0"/>
          </a:p>
          <a:p>
            <a:pPr algn="just"/>
            <a:r>
              <a:rPr lang="en-US" sz="1200" dirty="0"/>
              <a:t>Limited ability to achieve favorable conditions during concluding a contract</a:t>
            </a:r>
            <a:r>
              <a:rPr lang="ru-RU" sz="1200" dirty="0" smtClean="0"/>
              <a:t> (</a:t>
            </a:r>
            <a:r>
              <a:rPr lang="en-US" sz="1200" dirty="0"/>
              <a:t>manufacturers with their own initiative and small-scale production can not sell because due to distances, lack of equipment, they always need to sell from the farm; perishable and short shelf life products</a:t>
            </a:r>
            <a:r>
              <a:rPr lang="ru-RU" sz="1200" dirty="0" smtClean="0"/>
              <a:t>)</a:t>
            </a:r>
            <a:endParaRPr lang="en-US" sz="1200" dirty="0"/>
          </a:p>
          <a:p>
            <a:pPr algn="just"/>
            <a:r>
              <a:rPr lang="en-US" sz="1200" dirty="0"/>
              <a:t>Inefficiency in the value chain often leads to lower farm prices and higher prices for consumers</a:t>
            </a:r>
            <a:r>
              <a:rPr lang="ru-RU" sz="1200" dirty="0" smtClean="0"/>
              <a:t> (</a:t>
            </a:r>
            <a:r>
              <a:rPr lang="en-US" sz="1200" dirty="0"/>
              <a:t>large losses due to the lack of timely transportation and storage</a:t>
            </a:r>
            <a:r>
              <a:rPr lang="ru-RU" sz="1200" dirty="0" smtClean="0"/>
              <a:t>)</a:t>
            </a:r>
            <a:endParaRPr lang="en-GB" sz="1200" dirty="0"/>
          </a:p>
          <a:p>
            <a:pPr marL="0" indent="0" algn="just">
              <a:buNone/>
            </a:pPr>
            <a:endParaRPr lang="ru-RU" sz="800" b="1" dirty="0" smtClean="0">
              <a:solidFill>
                <a:srgbClr val="FFC000"/>
              </a:solidFill>
            </a:endParaRPr>
          </a:p>
          <a:p>
            <a:pPr marL="0" indent="0" algn="just">
              <a:buNone/>
            </a:pPr>
            <a:r>
              <a:rPr lang="en-US" sz="1200" b="1" dirty="0" smtClean="0">
                <a:solidFill>
                  <a:srgbClr val="FFC000"/>
                </a:solidFill>
              </a:rPr>
              <a:t>Result</a:t>
            </a:r>
            <a:r>
              <a:rPr lang="ru-RU" sz="1200" b="1" dirty="0" smtClean="0">
                <a:solidFill>
                  <a:srgbClr val="FFC000"/>
                </a:solidFill>
              </a:rPr>
              <a:t>: </a:t>
            </a:r>
            <a:r>
              <a:rPr lang="en-US" sz="1200" b="1" dirty="0">
                <a:solidFill>
                  <a:srgbClr val="FFC000"/>
                </a:solidFill>
              </a:rPr>
              <a:t>there is no incentive for either manufacturers or suppliers</a:t>
            </a:r>
            <a:r>
              <a:rPr lang="ru-RU" sz="1200" b="1" dirty="0" smtClean="0">
                <a:solidFill>
                  <a:srgbClr val="FFC000"/>
                </a:solidFill>
              </a:rPr>
              <a:t>.</a:t>
            </a:r>
            <a:endParaRPr lang="en-US" sz="1200" b="1" dirty="0">
              <a:solidFill>
                <a:srgbClr val="FFC000"/>
              </a:solidFill>
            </a:endParaRPr>
          </a:p>
        </p:txBody>
      </p:sp>
      <p:sp>
        <p:nvSpPr>
          <p:cNvPr id="7" name="Content Placeholder 2"/>
          <p:cNvSpPr txBox="1">
            <a:spLocks/>
          </p:cNvSpPr>
          <p:nvPr/>
        </p:nvSpPr>
        <p:spPr>
          <a:xfrm>
            <a:off x="3429000" y="838200"/>
            <a:ext cx="5562600" cy="457200"/>
          </a:xfrm>
          <a:prstGeom prst="rect">
            <a:avLst/>
          </a:prstGeom>
          <a:solidFill>
            <a:srgbClr val="00B050"/>
          </a:solidFill>
          <a:ln>
            <a:solidFill>
              <a:schemeClr val="accent1"/>
            </a:solidFill>
          </a:ln>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sz="1600" b="1" dirty="0"/>
              <a:t>Improving the efficiency of stakeholders of value </a:t>
            </a:r>
            <a:r>
              <a:rPr lang="en-US" sz="1600" b="1" dirty="0" smtClean="0"/>
              <a:t>chain</a:t>
            </a:r>
            <a:br>
              <a:rPr lang="en-US" sz="1600" b="1" dirty="0" smtClean="0"/>
            </a:br>
            <a:r>
              <a:rPr lang="en-US" sz="1600" b="1" dirty="0" smtClean="0"/>
              <a:t>with </a:t>
            </a:r>
            <a:r>
              <a:rPr lang="en-US" sz="1600" b="1" dirty="0"/>
              <a:t>ALC</a:t>
            </a:r>
          </a:p>
        </p:txBody>
      </p:sp>
    </p:spTree>
    <p:extLst>
      <p:ext uri="{BB962C8B-B14F-4D97-AF65-F5344CB8AC3E}">
        <p14:creationId xmlns:p14="http://schemas.microsoft.com/office/powerpoint/2010/main" val="2684365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533400"/>
          </a:xfrm>
        </p:spPr>
        <p:txBody>
          <a:bodyPr>
            <a:noAutofit/>
          </a:bodyPr>
          <a:lstStyle/>
          <a:p>
            <a:pPr algn="ctr"/>
            <a:r>
              <a:rPr lang="en-US" sz="2400" b="1" dirty="0">
                <a:solidFill>
                  <a:srgbClr val="0066FF"/>
                </a:solidFill>
                <a:effectLst>
                  <a:outerShdw blurRad="38100" dist="38100" dir="2700000" algn="tl">
                    <a:srgbClr val="000000">
                      <a:alpha val="43137"/>
                    </a:srgbClr>
                  </a:outerShdw>
                </a:effectLst>
              </a:rPr>
              <a:t>Creation of </a:t>
            </a:r>
            <a:r>
              <a:rPr lang="en-US" sz="2400" b="1" dirty="0" smtClean="0">
                <a:solidFill>
                  <a:srgbClr val="0066FF"/>
                </a:solidFill>
                <a:effectLst>
                  <a:outerShdw blurRad="38100" dist="38100" dir="2700000" algn="tl">
                    <a:srgbClr val="000000">
                      <a:alpha val="43137"/>
                    </a:srgbClr>
                  </a:outerShdw>
                </a:effectLst>
              </a:rPr>
              <a:t>ALC </a:t>
            </a:r>
            <a:r>
              <a:rPr lang="en-US" sz="2400" b="1" dirty="0">
                <a:solidFill>
                  <a:srgbClr val="0066FF"/>
                </a:solidFill>
                <a:effectLst>
                  <a:outerShdw blurRad="38100" dist="38100" dir="2700000" algn="tl">
                    <a:srgbClr val="000000">
                      <a:alpha val="43137"/>
                    </a:srgbClr>
                  </a:outerShdw>
                </a:effectLst>
              </a:rPr>
              <a:t>in </a:t>
            </a:r>
            <a:r>
              <a:rPr lang="en-US" sz="2400" b="1" u="sng" dirty="0">
                <a:solidFill>
                  <a:srgbClr val="0066FF"/>
                </a:solidFill>
                <a:effectLst>
                  <a:outerShdw blurRad="38100" dist="38100" dir="2700000" algn="tl">
                    <a:srgbClr val="000000">
                      <a:alpha val="43137"/>
                    </a:srgbClr>
                  </a:outerShdw>
                </a:effectLst>
              </a:rPr>
              <a:t>Andijan region</a:t>
            </a:r>
          </a:p>
        </p:txBody>
      </p:sp>
      <p:sp>
        <p:nvSpPr>
          <p:cNvPr id="3" name="Content Placeholder 2"/>
          <p:cNvSpPr>
            <a:spLocks noGrp="1"/>
          </p:cNvSpPr>
          <p:nvPr>
            <p:ph idx="1"/>
          </p:nvPr>
        </p:nvSpPr>
        <p:spPr>
          <a:xfrm>
            <a:off x="457200" y="1066800"/>
            <a:ext cx="8229600" cy="5257800"/>
          </a:xfrm>
        </p:spPr>
        <p:txBody>
          <a:bodyPr>
            <a:noAutofit/>
          </a:bodyPr>
          <a:lstStyle/>
          <a:p>
            <a:pPr algn="just"/>
            <a:r>
              <a:rPr lang="en-US" sz="1500" b="1" dirty="0">
                <a:solidFill>
                  <a:srgbClr val="00B050"/>
                </a:solidFill>
              </a:rPr>
              <a:t>Andijan ALC includes: </a:t>
            </a:r>
          </a:p>
          <a:p>
            <a:pPr lvl="1" algn="just">
              <a:buFont typeface="Wingdings" panose="05000000000000000000" pitchFamily="2" charset="2"/>
              <a:buChar char="Ø"/>
            </a:pPr>
            <a:r>
              <a:rPr lang="en-US" sz="1500" b="1" dirty="0" smtClean="0"/>
              <a:t>12.6 </a:t>
            </a:r>
            <a:r>
              <a:rPr lang="en-US" sz="1500" b="1" dirty="0"/>
              <a:t>thousand m2 of retail space</a:t>
            </a:r>
            <a:r>
              <a:rPr lang="en-US" sz="1500" dirty="0"/>
              <a:t>, evenly divided into zones of wholesale and small sales, with an annual throughput of up to </a:t>
            </a:r>
            <a:r>
              <a:rPr lang="en-US" sz="1500" b="1" u="sng" dirty="0">
                <a:solidFill>
                  <a:srgbClr val="FF0000"/>
                </a:solidFill>
              </a:rPr>
              <a:t>214 thousand tons</a:t>
            </a:r>
            <a:r>
              <a:rPr lang="ru-RU" sz="1500" dirty="0" smtClean="0"/>
              <a:t>;</a:t>
            </a:r>
            <a:endParaRPr lang="ru-RU" sz="1500" dirty="0"/>
          </a:p>
          <a:p>
            <a:pPr lvl="1" algn="just">
              <a:buFont typeface="Wingdings" panose="05000000000000000000" pitchFamily="2" charset="2"/>
              <a:buChar char="Ø"/>
            </a:pPr>
            <a:r>
              <a:rPr lang="en-US" sz="1500" b="1" dirty="0" smtClean="0"/>
              <a:t>15 </a:t>
            </a:r>
            <a:r>
              <a:rPr lang="en-US" sz="1500" b="1" dirty="0"/>
              <a:t>thousand m3 of refrigerated </a:t>
            </a:r>
            <a:r>
              <a:rPr lang="en-US" sz="1500" b="1" dirty="0" smtClean="0"/>
              <a:t>warehouses</a:t>
            </a:r>
            <a:r>
              <a:rPr lang="ru-RU" sz="1500" dirty="0" smtClean="0"/>
              <a:t>;</a:t>
            </a:r>
            <a:r>
              <a:rPr lang="en-US" sz="1500" dirty="0" smtClean="0"/>
              <a:t> </a:t>
            </a:r>
            <a:r>
              <a:rPr lang="en-US" sz="1500" dirty="0"/>
              <a:t>with an annual capacity of up to </a:t>
            </a:r>
            <a:r>
              <a:rPr lang="en-US" sz="1500" b="1" u="sng" dirty="0">
                <a:solidFill>
                  <a:srgbClr val="FF0000"/>
                </a:solidFill>
              </a:rPr>
              <a:t>256 thousand </a:t>
            </a:r>
            <a:r>
              <a:rPr lang="en-US" sz="1500" b="1" u="sng" dirty="0" smtClean="0">
                <a:solidFill>
                  <a:srgbClr val="FF0000"/>
                </a:solidFill>
              </a:rPr>
              <a:t>tons</a:t>
            </a:r>
            <a:r>
              <a:rPr lang="ru-RU" sz="1500" dirty="0" smtClean="0"/>
              <a:t>;</a:t>
            </a:r>
            <a:endParaRPr lang="ru-RU" sz="1500" b="1" u="sng" dirty="0">
              <a:solidFill>
                <a:srgbClr val="FF0000"/>
              </a:solidFill>
            </a:endParaRPr>
          </a:p>
          <a:p>
            <a:pPr lvl="1" algn="just">
              <a:buFont typeface="Wingdings" panose="05000000000000000000" pitchFamily="2" charset="2"/>
              <a:buChar char="Ø"/>
            </a:pPr>
            <a:r>
              <a:rPr lang="en-US" sz="1500" b="1" dirty="0"/>
              <a:t>12 processing lines </a:t>
            </a:r>
            <a:r>
              <a:rPr lang="en-US" sz="1500" dirty="0"/>
              <a:t>with an approximate annual throughput of </a:t>
            </a:r>
            <a:r>
              <a:rPr lang="en-US" sz="1500" b="1" u="sng" dirty="0">
                <a:solidFill>
                  <a:srgbClr val="FF0000"/>
                </a:solidFill>
              </a:rPr>
              <a:t>19.6 thousand tons</a:t>
            </a:r>
            <a:r>
              <a:rPr lang="ru-RU" sz="1500" dirty="0" smtClean="0"/>
              <a:t>;</a:t>
            </a:r>
            <a:endParaRPr lang="en-US" sz="1500" dirty="0" smtClean="0"/>
          </a:p>
          <a:p>
            <a:pPr lvl="1" algn="just">
              <a:buFont typeface="Wingdings" panose="05000000000000000000" pitchFamily="2" charset="2"/>
              <a:buChar char="Ø"/>
            </a:pPr>
            <a:r>
              <a:rPr lang="en-US" sz="1500" dirty="0"/>
              <a:t>Providing the basis for the current and future expansion of the ALC while increasing the volume of fruits and vegetables and / or for trade, storage and processing of alternative food products</a:t>
            </a:r>
            <a:r>
              <a:rPr lang="ru-RU" sz="1500" dirty="0" smtClean="0"/>
              <a:t>.</a:t>
            </a:r>
            <a:endParaRPr lang="en-US" sz="1500" dirty="0"/>
          </a:p>
          <a:p>
            <a:pPr algn="just"/>
            <a:r>
              <a:rPr lang="en-US" sz="1500" dirty="0"/>
              <a:t>Andijan ALC will be located in the Andijan district, at some distance from the city of Andijan, but with good communication with </a:t>
            </a:r>
            <a:r>
              <a:rPr lang="en-US" sz="1500" dirty="0" smtClean="0"/>
              <a:t>the </a:t>
            </a:r>
            <a:r>
              <a:rPr lang="en-US" sz="1500" dirty="0"/>
              <a:t>city, on the national </a:t>
            </a:r>
            <a:r>
              <a:rPr lang="en-US" sz="1500" dirty="0" smtClean="0"/>
              <a:t>highway</a:t>
            </a:r>
          </a:p>
          <a:p>
            <a:pPr marL="0" indent="0" algn="just">
              <a:buNone/>
            </a:pPr>
            <a:r>
              <a:rPr lang="en-US" sz="1500" b="1" dirty="0">
                <a:solidFill>
                  <a:srgbClr val="002060"/>
                </a:solidFill>
              </a:rPr>
              <a:t> </a:t>
            </a:r>
            <a:r>
              <a:rPr lang="en-US" sz="1500" b="1" dirty="0" smtClean="0">
                <a:solidFill>
                  <a:srgbClr val="002060"/>
                </a:solidFill>
              </a:rPr>
              <a:t>   </a:t>
            </a:r>
            <a:r>
              <a:rPr lang="ru-RU" sz="1500" b="1" dirty="0" smtClean="0">
                <a:solidFill>
                  <a:srgbClr val="002060"/>
                </a:solidFill>
              </a:rPr>
              <a:t>4Р112 </a:t>
            </a:r>
            <a:r>
              <a:rPr lang="ru-RU" sz="1500" b="1" dirty="0">
                <a:solidFill>
                  <a:srgbClr val="002060"/>
                </a:solidFill>
              </a:rPr>
              <a:t>и А373 </a:t>
            </a:r>
            <a:r>
              <a:rPr lang="ru-RU" sz="1500" dirty="0" smtClean="0"/>
              <a:t>(</a:t>
            </a:r>
            <a:r>
              <a:rPr lang="en-US" sz="1500" dirty="0"/>
              <a:t>Tashkent - Ferghana Valley</a:t>
            </a:r>
            <a:r>
              <a:rPr lang="ru-RU" sz="1500" dirty="0" smtClean="0"/>
              <a:t>), </a:t>
            </a:r>
            <a:r>
              <a:rPr lang="en-US" sz="1500" dirty="0"/>
              <a:t>opposite the airport of </a:t>
            </a:r>
            <a:r>
              <a:rPr lang="en-US" sz="1500" dirty="0" smtClean="0"/>
              <a:t>Andijan city</a:t>
            </a:r>
            <a:r>
              <a:rPr lang="ru-RU" sz="1500" dirty="0" smtClean="0"/>
              <a:t>.</a:t>
            </a:r>
            <a:endParaRPr lang="en-US" sz="1500" dirty="0"/>
          </a:p>
          <a:p>
            <a:pPr algn="just"/>
            <a:r>
              <a:rPr lang="en-US" sz="1500" dirty="0"/>
              <a:t>Right in the center of the main zones of fruit and vegetable production of Andijan region</a:t>
            </a:r>
            <a:r>
              <a:rPr lang="ru-RU" sz="1500" dirty="0" smtClean="0"/>
              <a:t> </a:t>
            </a:r>
            <a:r>
              <a:rPr lang="ru-RU" sz="1500" dirty="0"/>
              <a:t>– </a:t>
            </a:r>
            <a:r>
              <a:rPr lang="en-US" sz="1500" dirty="0">
                <a:solidFill>
                  <a:srgbClr val="00B050"/>
                </a:solidFill>
              </a:rPr>
              <a:t>Andijan, </a:t>
            </a:r>
            <a:r>
              <a:rPr lang="en-US" sz="1500" dirty="0" err="1" smtClean="0">
                <a:solidFill>
                  <a:srgbClr val="00B050"/>
                </a:solidFill>
              </a:rPr>
              <a:t>Asaka</a:t>
            </a:r>
            <a:r>
              <a:rPr lang="en-US" sz="1500" dirty="0" smtClean="0">
                <a:solidFill>
                  <a:srgbClr val="00B050"/>
                </a:solidFill>
              </a:rPr>
              <a:t>, </a:t>
            </a:r>
            <a:r>
              <a:rPr lang="en-US" sz="1500" dirty="0" err="1" smtClean="0">
                <a:solidFill>
                  <a:srgbClr val="00B050"/>
                </a:solidFill>
              </a:rPr>
              <a:t>Jalalkudu</a:t>
            </a:r>
            <a:r>
              <a:rPr lang="en-US" sz="1500" dirty="0" err="1">
                <a:solidFill>
                  <a:srgbClr val="00B050"/>
                </a:solidFill>
              </a:rPr>
              <a:t>k</a:t>
            </a:r>
            <a:r>
              <a:rPr lang="en-US" sz="1500" dirty="0" smtClean="0">
                <a:solidFill>
                  <a:srgbClr val="00B050"/>
                </a:solidFill>
              </a:rPr>
              <a:t>, </a:t>
            </a:r>
            <a:r>
              <a:rPr lang="en-US" sz="1500" dirty="0" err="1">
                <a:solidFill>
                  <a:srgbClr val="00B050"/>
                </a:solidFill>
              </a:rPr>
              <a:t>Pakhtaabad</a:t>
            </a:r>
            <a:r>
              <a:rPr lang="en-US" sz="1500" dirty="0">
                <a:solidFill>
                  <a:srgbClr val="00B050"/>
                </a:solidFill>
              </a:rPr>
              <a:t> and </a:t>
            </a:r>
            <a:r>
              <a:rPr lang="en-US" sz="1500" dirty="0" err="1" smtClean="0">
                <a:solidFill>
                  <a:srgbClr val="00B050"/>
                </a:solidFill>
              </a:rPr>
              <a:t>Shakhrikhan</a:t>
            </a:r>
            <a:r>
              <a:rPr lang="ru-RU" sz="1500" dirty="0" smtClean="0">
                <a:solidFill>
                  <a:srgbClr val="00B050"/>
                </a:solidFill>
              </a:rPr>
              <a:t> </a:t>
            </a:r>
            <a:r>
              <a:rPr lang="en-US" sz="1500" dirty="0" smtClean="0"/>
              <a:t>districts</a:t>
            </a:r>
            <a:r>
              <a:rPr lang="ru-RU" sz="1500" dirty="0" smtClean="0"/>
              <a:t>.</a:t>
            </a:r>
            <a:endParaRPr lang="en-US" sz="1500" dirty="0"/>
          </a:p>
          <a:p>
            <a:pPr algn="just"/>
            <a:r>
              <a:rPr lang="en-US" sz="1500" dirty="0"/>
              <a:t>Conveniently located for communication with neighboring </a:t>
            </a:r>
            <a:r>
              <a:rPr lang="en-US" sz="1500" dirty="0" smtClean="0"/>
              <a:t>Fergana </a:t>
            </a:r>
            <a:r>
              <a:rPr lang="en-US" sz="1500" dirty="0"/>
              <a:t>and Namangan regions and access to export markets</a:t>
            </a:r>
            <a:r>
              <a:rPr lang="ru-RU" sz="1500" dirty="0" smtClean="0"/>
              <a:t>.</a:t>
            </a:r>
            <a:endParaRPr lang="en-US" sz="1500" dirty="0"/>
          </a:p>
          <a:p>
            <a:pPr algn="just"/>
            <a:r>
              <a:rPr lang="en-US" sz="1500" dirty="0"/>
              <a:t>The total area of the allocated land is 42 hectares, of which 18 hectares will be built up under the project, and the remaining part is reserved for further expansion</a:t>
            </a:r>
            <a:r>
              <a:rPr lang="ru-RU" sz="1500" dirty="0" smtClean="0"/>
              <a:t>.</a:t>
            </a:r>
            <a:endParaRPr lang="en-US" sz="1500" dirty="0" smtClean="0"/>
          </a:p>
          <a:p>
            <a:pPr algn="just"/>
            <a:r>
              <a:rPr lang="ru-RU" sz="1500" dirty="0" smtClean="0"/>
              <a:t> </a:t>
            </a:r>
          </a:p>
          <a:p>
            <a:pPr marL="0" indent="0" algn="just">
              <a:buNone/>
            </a:pPr>
            <a:r>
              <a:rPr lang="ru-RU" sz="900" dirty="0" smtClean="0">
                <a:solidFill>
                  <a:srgbClr val="FF0000"/>
                </a:solidFill>
              </a:rPr>
              <a:t>         (</a:t>
            </a:r>
            <a:r>
              <a:rPr lang="en-US" sz="900" dirty="0" smtClean="0">
                <a:solidFill>
                  <a:srgbClr val="FF0000"/>
                </a:solidFill>
              </a:rPr>
              <a:t>Note</a:t>
            </a:r>
            <a:r>
              <a:rPr lang="ru-RU" sz="900" dirty="0" smtClean="0">
                <a:solidFill>
                  <a:srgbClr val="FF0000"/>
                </a:solidFill>
              </a:rPr>
              <a:t>: </a:t>
            </a:r>
            <a:r>
              <a:rPr lang="en-US" sz="900" dirty="0">
                <a:solidFill>
                  <a:srgbClr val="FF0000"/>
                </a:solidFill>
              </a:rPr>
              <a:t>the exact area will be determined during a detailed survey with measurements based on working documentation</a:t>
            </a:r>
            <a:r>
              <a:rPr lang="ru-RU" sz="900" dirty="0" smtClean="0">
                <a:solidFill>
                  <a:srgbClr val="FF0000"/>
                </a:solidFill>
              </a:rPr>
              <a:t>).</a:t>
            </a:r>
            <a:endParaRPr lang="en-US" sz="900" dirty="0"/>
          </a:p>
        </p:txBody>
      </p:sp>
      <p:sp>
        <p:nvSpPr>
          <p:cNvPr id="4" name="Slide Number Placeholder 3"/>
          <p:cNvSpPr>
            <a:spLocks noGrp="1"/>
          </p:cNvSpPr>
          <p:nvPr>
            <p:ph type="sldNum" sz="quarter" idx="12"/>
          </p:nvPr>
        </p:nvSpPr>
        <p:spPr/>
        <p:txBody>
          <a:bodyPr/>
          <a:lstStyle/>
          <a:p>
            <a:pPr algn="r"/>
            <a:fld id="{AEBDC03F-A872-47E7-B8A2-B744A8348CBD}" type="slidenum">
              <a:rPr lang="en-US" smtClean="0"/>
              <a:pPr algn="r"/>
              <a:t>6</a:t>
            </a:fld>
            <a:endParaRPr lang="en-US" dirty="0"/>
          </a:p>
        </p:txBody>
      </p:sp>
    </p:spTree>
    <p:extLst>
      <p:ext uri="{BB962C8B-B14F-4D97-AF65-F5344CB8AC3E}">
        <p14:creationId xmlns:p14="http://schemas.microsoft.com/office/powerpoint/2010/main" val="4209771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3D981ACE-3BE4-4C9E-98E6-82416D569C81}"/>
              </a:ext>
            </a:extLst>
          </p:cNvPr>
          <p:cNvSpPr>
            <a:spLocks noGrp="1"/>
          </p:cNvSpPr>
          <p:nvPr>
            <p:ph type="sldNum" sz="quarter" idx="12"/>
          </p:nvPr>
        </p:nvSpPr>
        <p:spPr/>
        <p:txBody>
          <a:bodyPr/>
          <a:lstStyle/>
          <a:p>
            <a:pPr algn="r"/>
            <a:fld id="{AEBDC03F-A872-47E7-B8A2-B744A8348CBD}" type="slidenum">
              <a:rPr lang="en-US" smtClean="0"/>
              <a:pPr algn="r"/>
              <a:t>7</a:t>
            </a:fld>
            <a:endParaRPr lang="en-US" dirty="0"/>
          </a:p>
        </p:txBody>
      </p:sp>
      <p:sp>
        <p:nvSpPr>
          <p:cNvPr id="67" name="Title 1">
            <a:extLst>
              <a:ext uri="{FF2B5EF4-FFF2-40B4-BE49-F238E27FC236}">
                <a16:creationId xmlns:a16="http://schemas.microsoft.com/office/drawing/2014/main" id="{9E9404C7-564C-4BE6-8A29-EC9E5699269B}"/>
              </a:ext>
            </a:extLst>
          </p:cNvPr>
          <p:cNvSpPr>
            <a:spLocks noGrp="1"/>
          </p:cNvSpPr>
          <p:nvPr>
            <p:ph type="title"/>
          </p:nvPr>
        </p:nvSpPr>
        <p:spPr>
          <a:xfrm>
            <a:off x="168404" y="188640"/>
            <a:ext cx="8534400" cy="614924"/>
          </a:xfrm>
        </p:spPr>
        <p:txBody>
          <a:bodyPr>
            <a:noAutofit/>
          </a:bodyPr>
          <a:lstStyle/>
          <a:p>
            <a:pPr algn="ctr"/>
            <a:r>
              <a:rPr lang="en-US" sz="2400" b="1" dirty="0" smtClean="0">
                <a:solidFill>
                  <a:srgbClr val="0066FF"/>
                </a:solidFill>
                <a:effectLst>
                  <a:outerShdw blurRad="38100" dist="38100" dir="2700000" algn="tl">
                    <a:srgbClr val="000000">
                      <a:alpha val="43137"/>
                    </a:srgbClr>
                  </a:outerShdw>
                </a:effectLst>
              </a:rPr>
              <a:t>Project of ALC </a:t>
            </a:r>
            <a:r>
              <a:rPr lang="en-US" sz="2400" b="1" dirty="0">
                <a:solidFill>
                  <a:srgbClr val="0066FF"/>
                </a:solidFill>
                <a:effectLst>
                  <a:outerShdw blurRad="38100" dist="38100" dir="2700000" algn="tl">
                    <a:srgbClr val="000000">
                      <a:alpha val="43137"/>
                    </a:srgbClr>
                  </a:outerShdw>
                </a:effectLst>
              </a:rPr>
              <a:t>in Andijan region</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668780"/>
            <a:ext cx="9144000" cy="6192688"/>
          </a:xfrm>
          <a:prstGeom prst="rect">
            <a:avLst/>
          </a:prstGeom>
        </p:spPr>
      </p:pic>
    </p:spTree>
    <p:extLst>
      <p:ext uri="{BB962C8B-B14F-4D97-AF65-F5344CB8AC3E}">
        <p14:creationId xmlns:p14="http://schemas.microsoft.com/office/powerpoint/2010/main" val="2251151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533400"/>
          </a:xfrm>
        </p:spPr>
        <p:txBody>
          <a:bodyPr>
            <a:noAutofit/>
          </a:bodyPr>
          <a:lstStyle/>
          <a:p>
            <a:pPr algn="ctr"/>
            <a:r>
              <a:rPr lang="en-US" sz="2400" b="1" dirty="0">
                <a:solidFill>
                  <a:srgbClr val="0066FF"/>
                </a:solidFill>
                <a:effectLst>
                  <a:outerShdw blurRad="38100" dist="38100" dir="2700000" algn="tl">
                    <a:srgbClr val="000000">
                      <a:alpha val="43137"/>
                    </a:srgbClr>
                  </a:outerShdw>
                </a:effectLst>
              </a:rPr>
              <a:t>Creation of ALTS in </a:t>
            </a:r>
            <a:r>
              <a:rPr lang="en-US" sz="2400" b="1" u="sng" dirty="0" smtClean="0">
                <a:solidFill>
                  <a:srgbClr val="0066FF"/>
                </a:solidFill>
                <a:effectLst>
                  <a:outerShdw blurRad="38100" dist="38100" dir="2700000" algn="tl">
                    <a:srgbClr val="000000">
                      <a:alpha val="43137"/>
                    </a:srgbClr>
                  </a:outerShdw>
                </a:effectLst>
              </a:rPr>
              <a:t>Samarkand </a:t>
            </a:r>
            <a:r>
              <a:rPr lang="en-US" sz="2400" b="1" u="sng" dirty="0">
                <a:solidFill>
                  <a:srgbClr val="0066FF"/>
                </a:solidFill>
                <a:effectLst>
                  <a:outerShdw blurRad="38100" dist="38100" dir="2700000" algn="tl">
                    <a:srgbClr val="000000">
                      <a:alpha val="43137"/>
                    </a:srgbClr>
                  </a:outerShdw>
                </a:effectLst>
              </a:rPr>
              <a:t>region</a:t>
            </a:r>
          </a:p>
        </p:txBody>
      </p:sp>
      <p:sp>
        <p:nvSpPr>
          <p:cNvPr id="3" name="Content Placeholder 2"/>
          <p:cNvSpPr>
            <a:spLocks noGrp="1"/>
          </p:cNvSpPr>
          <p:nvPr>
            <p:ph idx="1"/>
          </p:nvPr>
        </p:nvSpPr>
        <p:spPr>
          <a:xfrm>
            <a:off x="457200" y="1143000"/>
            <a:ext cx="8305800" cy="5526360"/>
          </a:xfrm>
        </p:spPr>
        <p:txBody>
          <a:bodyPr>
            <a:noAutofit/>
          </a:bodyPr>
          <a:lstStyle/>
          <a:p>
            <a:pPr algn="just"/>
            <a:r>
              <a:rPr lang="ru-RU" sz="1500" b="1" dirty="0">
                <a:solidFill>
                  <a:srgbClr val="00B050"/>
                </a:solidFill>
              </a:rPr>
              <a:t>Самаркандский АЛЦ включает</a:t>
            </a:r>
            <a:r>
              <a:rPr lang="en-US" sz="1500" dirty="0"/>
              <a:t>: </a:t>
            </a:r>
          </a:p>
          <a:p>
            <a:pPr lvl="1" algn="just">
              <a:buFont typeface="Wingdings" panose="05000000000000000000" pitchFamily="2" charset="2"/>
              <a:buChar char="Ø"/>
            </a:pPr>
            <a:r>
              <a:rPr lang="en-US" sz="1500" b="1" dirty="0" smtClean="0"/>
              <a:t>15 </a:t>
            </a:r>
            <a:r>
              <a:rPr lang="en-US" sz="1500" b="1" dirty="0"/>
              <a:t>thousand m2 of retail space</a:t>
            </a:r>
            <a:r>
              <a:rPr lang="en-US" sz="1500" dirty="0"/>
              <a:t>, evenly divided into zones of wholesale and small sales, with an annual throughput of up to </a:t>
            </a:r>
            <a:r>
              <a:rPr lang="en-US" sz="1500" b="1" u="sng" dirty="0" smtClean="0">
                <a:solidFill>
                  <a:srgbClr val="FF0000"/>
                </a:solidFill>
              </a:rPr>
              <a:t>256 </a:t>
            </a:r>
            <a:r>
              <a:rPr lang="en-US" sz="1500" b="1" u="sng" dirty="0">
                <a:solidFill>
                  <a:srgbClr val="FF0000"/>
                </a:solidFill>
              </a:rPr>
              <a:t>thousand tons</a:t>
            </a:r>
            <a:r>
              <a:rPr lang="ru-RU" sz="1500" dirty="0"/>
              <a:t>;</a:t>
            </a:r>
          </a:p>
          <a:p>
            <a:pPr lvl="1" algn="just">
              <a:buFont typeface="Wingdings" panose="05000000000000000000" pitchFamily="2" charset="2"/>
              <a:buChar char="Ø"/>
            </a:pPr>
            <a:r>
              <a:rPr lang="en-US" sz="1500" b="1" dirty="0" smtClean="0"/>
              <a:t>18 </a:t>
            </a:r>
            <a:r>
              <a:rPr lang="en-US" sz="1500" b="1" dirty="0"/>
              <a:t>thousand m3 of refrigerated warehouses</a:t>
            </a:r>
            <a:r>
              <a:rPr lang="ru-RU" sz="1500" dirty="0"/>
              <a:t>;</a:t>
            </a:r>
            <a:r>
              <a:rPr lang="en-US" sz="1500" dirty="0"/>
              <a:t> with an annual capacity of up to </a:t>
            </a:r>
            <a:r>
              <a:rPr lang="en-US" sz="1500" b="1" u="sng" dirty="0" smtClean="0">
                <a:solidFill>
                  <a:srgbClr val="FF0000"/>
                </a:solidFill>
              </a:rPr>
              <a:t>310 </a:t>
            </a:r>
            <a:r>
              <a:rPr lang="en-US" sz="1500" b="1" u="sng" dirty="0">
                <a:solidFill>
                  <a:srgbClr val="FF0000"/>
                </a:solidFill>
              </a:rPr>
              <a:t>thousand tons</a:t>
            </a:r>
            <a:r>
              <a:rPr lang="ru-RU" sz="1500" dirty="0"/>
              <a:t>;</a:t>
            </a:r>
            <a:endParaRPr lang="ru-RU" sz="1500" b="1" u="sng" dirty="0">
              <a:solidFill>
                <a:srgbClr val="FF0000"/>
              </a:solidFill>
            </a:endParaRPr>
          </a:p>
          <a:p>
            <a:pPr lvl="1" algn="just">
              <a:buFont typeface="Wingdings" panose="05000000000000000000" pitchFamily="2" charset="2"/>
              <a:buChar char="Ø"/>
            </a:pPr>
            <a:r>
              <a:rPr lang="en-US" sz="1500" b="1" dirty="0" smtClean="0"/>
              <a:t>15 </a:t>
            </a:r>
            <a:r>
              <a:rPr lang="en-US" sz="1500" b="1" dirty="0"/>
              <a:t>processing lines </a:t>
            </a:r>
            <a:r>
              <a:rPr lang="en-US" sz="1500" dirty="0"/>
              <a:t>with an approximate annual throughput of </a:t>
            </a:r>
            <a:r>
              <a:rPr lang="en-US" sz="1500" b="1" u="sng" dirty="0">
                <a:solidFill>
                  <a:srgbClr val="FF0000"/>
                </a:solidFill>
              </a:rPr>
              <a:t>24 thousand </a:t>
            </a:r>
            <a:r>
              <a:rPr lang="en-US" sz="1500" b="1" u="sng" dirty="0" smtClean="0">
                <a:solidFill>
                  <a:srgbClr val="FF0000"/>
                </a:solidFill>
              </a:rPr>
              <a:t>tons</a:t>
            </a:r>
            <a:r>
              <a:rPr lang="ru-RU" sz="1500" dirty="0" smtClean="0"/>
              <a:t>;</a:t>
            </a:r>
            <a:endParaRPr lang="ru-RU" sz="1500" dirty="0"/>
          </a:p>
          <a:p>
            <a:pPr lvl="1" algn="just">
              <a:buFont typeface="Wingdings" panose="05000000000000000000" pitchFamily="2" charset="2"/>
              <a:buChar char="Ø"/>
            </a:pPr>
            <a:r>
              <a:rPr lang="en-US" sz="1500" dirty="0"/>
              <a:t>Providing the basis for the current and future expansion of the ALC while increasing the volume of fruits and vegetables and / or for trade, storage and processing of alternative food products</a:t>
            </a:r>
            <a:r>
              <a:rPr lang="ru-RU" sz="1500" dirty="0" smtClean="0"/>
              <a:t>.</a:t>
            </a:r>
            <a:endParaRPr lang="en-US" sz="1500" dirty="0" smtClean="0"/>
          </a:p>
          <a:p>
            <a:pPr algn="just"/>
            <a:r>
              <a:rPr lang="en-US" sz="1500" dirty="0"/>
              <a:t>It is located in the </a:t>
            </a:r>
            <a:r>
              <a:rPr lang="en-US" sz="1500" dirty="0" smtClean="0"/>
              <a:t>Jomboy </a:t>
            </a:r>
            <a:r>
              <a:rPr lang="en-US" sz="1500" dirty="0"/>
              <a:t>district and has good communication with the city of Samarkand, near the M39 national highway connecting Samarkand with Tashkent, close to the airport of Samarkand</a:t>
            </a:r>
            <a:r>
              <a:rPr lang="ru-RU" sz="1500" dirty="0" smtClean="0"/>
              <a:t>.</a:t>
            </a:r>
            <a:endParaRPr lang="en-US" sz="1500" dirty="0" smtClean="0"/>
          </a:p>
          <a:p>
            <a:pPr algn="just"/>
            <a:r>
              <a:rPr lang="en-US" sz="1500" dirty="0"/>
              <a:t>The location of the ALC in </a:t>
            </a:r>
            <a:r>
              <a:rPr lang="en-US" sz="1500" dirty="0" smtClean="0"/>
              <a:t>Jomb</a:t>
            </a:r>
            <a:r>
              <a:rPr lang="en-US" sz="1500" dirty="0" smtClean="0"/>
              <a:t>o</a:t>
            </a:r>
            <a:r>
              <a:rPr lang="en-US" sz="1500" dirty="0" smtClean="0"/>
              <a:t>y </a:t>
            </a:r>
            <a:r>
              <a:rPr lang="en-US" sz="1500" dirty="0"/>
              <a:t>will enable traders from the southern regions (Surkhandarya and </a:t>
            </a:r>
            <a:r>
              <a:rPr lang="en-US" sz="1500" dirty="0" err="1"/>
              <a:t>Kashkadarya</a:t>
            </a:r>
            <a:r>
              <a:rPr lang="en-US" sz="1500" dirty="0"/>
              <a:t>) to come to the ALC directly without stopping in Samarkand and not creating traffic congestion in it</a:t>
            </a:r>
            <a:r>
              <a:rPr lang="ru-RU" sz="1500" dirty="0" smtClean="0"/>
              <a:t>.</a:t>
            </a:r>
            <a:endParaRPr lang="en-US" sz="1500" dirty="0"/>
          </a:p>
          <a:p>
            <a:pPr algn="just"/>
            <a:r>
              <a:rPr lang="en-US" sz="1500" dirty="0"/>
              <a:t>Right in the center of the main zones of fruit and vegetable production </a:t>
            </a:r>
            <a:r>
              <a:rPr lang="en-US" sz="1500" dirty="0" smtClean="0"/>
              <a:t>of Samarkand </a:t>
            </a:r>
            <a:r>
              <a:rPr lang="en-US" sz="1500" dirty="0"/>
              <a:t>region</a:t>
            </a:r>
            <a:r>
              <a:rPr lang="ru-RU" sz="1500" dirty="0" smtClean="0"/>
              <a:t> </a:t>
            </a:r>
            <a:r>
              <a:rPr lang="ru-RU" sz="1500" dirty="0"/>
              <a:t>– </a:t>
            </a:r>
            <a:r>
              <a:rPr lang="en-US" sz="1500" dirty="0" err="1" smtClean="0">
                <a:solidFill>
                  <a:srgbClr val="00B050"/>
                </a:solidFill>
              </a:rPr>
              <a:t>Bulungur</a:t>
            </a:r>
            <a:r>
              <a:rPr lang="ru-RU" sz="1500" dirty="0" smtClean="0">
                <a:solidFill>
                  <a:srgbClr val="00B050"/>
                </a:solidFill>
              </a:rPr>
              <a:t>, </a:t>
            </a:r>
            <a:r>
              <a:rPr lang="en-US" sz="1500" dirty="0" smtClean="0">
                <a:solidFill>
                  <a:srgbClr val="00B050"/>
                </a:solidFill>
              </a:rPr>
              <a:t>Jomboy</a:t>
            </a:r>
            <a:r>
              <a:rPr lang="ru-RU" sz="1500" dirty="0" smtClean="0">
                <a:solidFill>
                  <a:srgbClr val="00B050"/>
                </a:solidFill>
              </a:rPr>
              <a:t>, </a:t>
            </a:r>
            <a:r>
              <a:rPr lang="en-US" sz="1500" dirty="0" smtClean="0">
                <a:solidFill>
                  <a:srgbClr val="00B050"/>
                </a:solidFill>
              </a:rPr>
              <a:t>Samarkand</a:t>
            </a:r>
            <a:r>
              <a:rPr lang="ru-RU" sz="1500" dirty="0" smtClean="0">
                <a:solidFill>
                  <a:srgbClr val="00B050"/>
                </a:solidFill>
              </a:rPr>
              <a:t>, </a:t>
            </a:r>
            <a:r>
              <a:rPr lang="en-US" sz="1500" dirty="0" err="1" smtClean="0">
                <a:solidFill>
                  <a:srgbClr val="00B050"/>
                </a:solidFill>
              </a:rPr>
              <a:t>Taylok</a:t>
            </a:r>
            <a:r>
              <a:rPr lang="ru-RU" sz="1500" dirty="0" smtClean="0">
                <a:solidFill>
                  <a:srgbClr val="00B050"/>
                </a:solidFill>
              </a:rPr>
              <a:t> </a:t>
            </a:r>
            <a:r>
              <a:rPr lang="en-US" sz="1500" dirty="0" smtClean="0">
                <a:solidFill>
                  <a:srgbClr val="00B050"/>
                </a:solidFill>
              </a:rPr>
              <a:t>and</a:t>
            </a:r>
            <a:r>
              <a:rPr lang="ru-RU" sz="1500" dirty="0" smtClean="0">
                <a:solidFill>
                  <a:srgbClr val="00B050"/>
                </a:solidFill>
              </a:rPr>
              <a:t> </a:t>
            </a:r>
            <a:r>
              <a:rPr lang="en-US" sz="1500" dirty="0" err="1" smtClean="0">
                <a:solidFill>
                  <a:srgbClr val="00B050"/>
                </a:solidFill>
              </a:rPr>
              <a:t>Urgut</a:t>
            </a:r>
            <a:r>
              <a:rPr lang="ru-RU" sz="1500" dirty="0" smtClean="0">
                <a:solidFill>
                  <a:srgbClr val="00B050"/>
                </a:solidFill>
              </a:rPr>
              <a:t> </a:t>
            </a:r>
            <a:r>
              <a:rPr lang="en-US" sz="1500" dirty="0" smtClean="0">
                <a:solidFill>
                  <a:srgbClr val="00B050"/>
                </a:solidFill>
              </a:rPr>
              <a:t>districts</a:t>
            </a:r>
            <a:r>
              <a:rPr lang="ru-RU" sz="1500" dirty="0" smtClean="0"/>
              <a:t>.</a:t>
            </a:r>
            <a:endParaRPr lang="en-US" sz="1500" dirty="0"/>
          </a:p>
          <a:p>
            <a:pPr algn="just"/>
            <a:r>
              <a:rPr lang="en-US" sz="1500" dirty="0"/>
              <a:t>The total area of the allocated land is 42 hectares, of which </a:t>
            </a:r>
            <a:r>
              <a:rPr lang="en-US" sz="1500" dirty="0" smtClean="0"/>
              <a:t>22 </a:t>
            </a:r>
            <a:r>
              <a:rPr lang="en-US" sz="1500" dirty="0"/>
              <a:t>hectares will be built up under the project, and the remaining part is reserved for further expansion</a:t>
            </a:r>
            <a:r>
              <a:rPr lang="en-US" sz="1500" dirty="0" smtClean="0"/>
              <a:t>.</a:t>
            </a:r>
          </a:p>
          <a:p>
            <a:pPr algn="just"/>
            <a:endParaRPr lang="ru-RU" sz="1500" dirty="0" smtClean="0"/>
          </a:p>
          <a:p>
            <a:pPr marL="0" indent="0" algn="just">
              <a:buNone/>
            </a:pPr>
            <a:r>
              <a:rPr lang="ru-RU" sz="900" dirty="0" smtClean="0">
                <a:solidFill>
                  <a:srgbClr val="FF0000"/>
                </a:solidFill>
              </a:rPr>
              <a:t>       (</a:t>
            </a:r>
            <a:r>
              <a:rPr lang="en-US" sz="900" dirty="0">
                <a:solidFill>
                  <a:srgbClr val="FF0000"/>
                </a:solidFill>
              </a:rPr>
              <a:t>Note</a:t>
            </a:r>
            <a:r>
              <a:rPr lang="ru-RU" sz="900" dirty="0">
                <a:solidFill>
                  <a:srgbClr val="FF0000"/>
                </a:solidFill>
              </a:rPr>
              <a:t>: </a:t>
            </a:r>
            <a:r>
              <a:rPr lang="en-US" sz="900" dirty="0">
                <a:solidFill>
                  <a:srgbClr val="FF0000"/>
                </a:solidFill>
              </a:rPr>
              <a:t>the exact area will be determined during a detailed survey with measurements based on working documentation</a:t>
            </a:r>
            <a:r>
              <a:rPr lang="ru-RU" sz="900" dirty="0" smtClean="0">
                <a:solidFill>
                  <a:srgbClr val="FF0000"/>
                </a:solidFill>
              </a:rPr>
              <a:t>).</a:t>
            </a:r>
            <a:endParaRPr lang="en-US" sz="900" dirty="0"/>
          </a:p>
          <a:p>
            <a:endParaRPr lang="en-US" sz="1500" dirty="0"/>
          </a:p>
        </p:txBody>
      </p:sp>
      <p:sp>
        <p:nvSpPr>
          <p:cNvPr id="4" name="Slide Number Placeholder 3"/>
          <p:cNvSpPr>
            <a:spLocks noGrp="1"/>
          </p:cNvSpPr>
          <p:nvPr>
            <p:ph type="sldNum" sz="quarter" idx="12"/>
          </p:nvPr>
        </p:nvSpPr>
        <p:spPr/>
        <p:txBody>
          <a:bodyPr/>
          <a:lstStyle/>
          <a:p>
            <a:pPr algn="r"/>
            <a:fld id="{AEBDC03F-A872-47E7-B8A2-B744A8348CBD}" type="slidenum">
              <a:rPr lang="en-US" smtClean="0"/>
              <a:pPr algn="r"/>
              <a:t>8</a:t>
            </a:fld>
            <a:endParaRPr lang="en-US" dirty="0"/>
          </a:p>
        </p:txBody>
      </p:sp>
    </p:spTree>
    <p:extLst>
      <p:ext uri="{BB962C8B-B14F-4D97-AF65-F5344CB8AC3E}">
        <p14:creationId xmlns:p14="http://schemas.microsoft.com/office/powerpoint/2010/main" val="25664049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3D981ACE-3BE4-4C9E-98E6-82416D569C81}"/>
              </a:ext>
            </a:extLst>
          </p:cNvPr>
          <p:cNvSpPr>
            <a:spLocks noGrp="1"/>
          </p:cNvSpPr>
          <p:nvPr>
            <p:ph type="sldNum" sz="quarter" idx="12"/>
          </p:nvPr>
        </p:nvSpPr>
        <p:spPr/>
        <p:txBody>
          <a:bodyPr/>
          <a:lstStyle/>
          <a:p>
            <a:pPr algn="r"/>
            <a:fld id="{AEBDC03F-A872-47E7-B8A2-B744A8348CBD}" type="slidenum">
              <a:rPr lang="en-US" smtClean="0"/>
              <a:pPr algn="r"/>
              <a:t>9</a:t>
            </a:fld>
            <a:endParaRPr lang="en-US" dirty="0"/>
          </a:p>
        </p:txBody>
      </p:sp>
      <p:sp>
        <p:nvSpPr>
          <p:cNvPr id="67" name="Title 1">
            <a:extLst>
              <a:ext uri="{FF2B5EF4-FFF2-40B4-BE49-F238E27FC236}">
                <a16:creationId xmlns:a16="http://schemas.microsoft.com/office/drawing/2014/main" id="{9E9404C7-564C-4BE6-8A29-EC9E5699269B}"/>
              </a:ext>
            </a:extLst>
          </p:cNvPr>
          <p:cNvSpPr>
            <a:spLocks noGrp="1"/>
          </p:cNvSpPr>
          <p:nvPr>
            <p:ph type="title"/>
          </p:nvPr>
        </p:nvSpPr>
        <p:spPr>
          <a:xfrm>
            <a:off x="-6856" y="154807"/>
            <a:ext cx="9144000" cy="802562"/>
          </a:xfrm>
        </p:spPr>
        <p:txBody>
          <a:bodyPr>
            <a:noAutofit/>
          </a:bodyPr>
          <a:lstStyle/>
          <a:p>
            <a:pPr algn="ctr"/>
            <a:r>
              <a:rPr lang="en-US" sz="2400" b="1" dirty="0">
                <a:solidFill>
                  <a:srgbClr val="0066FF"/>
                </a:solidFill>
                <a:effectLst>
                  <a:outerShdw blurRad="38100" dist="38100" dir="2700000" algn="tl">
                    <a:srgbClr val="000000">
                      <a:alpha val="43137"/>
                    </a:srgbClr>
                  </a:outerShdw>
                </a:effectLst>
              </a:rPr>
              <a:t>Project of ALC in </a:t>
            </a:r>
            <a:r>
              <a:rPr lang="en-US" sz="2400" b="1" dirty="0" smtClean="0">
                <a:solidFill>
                  <a:srgbClr val="0066FF"/>
                </a:solidFill>
                <a:effectLst>
                  <a:outerShdw blurRad="38100" dist="38100" dir="2700000" algn="tl">
                    <a:srgbClr val="000000">
                      <a:alpha val="43137"/>
                    </a:srgbClr>
                  </a:outerShdw>
                </a:effectLst>
              </a:rPr>
              <a:t>Samarkand </a:t>
            </a:r>
            <a:r>
              <a:rPr lang="en-US" sz="2400" b="1" dirty="0">
                <a:solidFill>
                  <a:srgbClr val="0066FF"/>
                </a:solidFill>
                <a:effectLst>
                  <a:outerShdw blurRad="38100" dist="38100" dir="2700000" algn="tl">
                    <a:srgbClr val="000000">
                      <a:alpha val="43137"/>
                    </a:srgbClr>
                  </a:outerShdw>
                </a:effectLst>
              </a:rPr>
              <a:t>region</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6" y="754380"/>
            <a:ext cx="9150856" cy="6275020"/>
          </a:xfrm>
          <a:prstGeom prst="rect">
            <a:avLst/>
          </a:prstGeom>
        </p:spPr>
      </p:pic>
    </p:spTree>
    <p:extLst>
      <p:ext uri="{BB962C8B-B14F-4D97-AF65-F5344CB8AC3E}">
        <p14:creationId xmlns:p14="http://schemas.microsoft.com/office/powerpoint/2010/main" val="22511514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AA3A95C900D4F913CDF9D468A1D4F" ma:contentTypeVersion="35" ma:contentTypeDescription="Create a new document." ma:contentTypeScope="" ma:versionID="502b3b1e2c3d8689c69a1935d7256fb1">
  <xsd:schema xmlns:xsd="http://www.w3.org/2001/XMLSchema" xmlns:xs="http://www.w3.org/2001/XMLSchema" xmlns:p="http://schemas.microsoft.com/office/2006/metadata/properties" xmlns:ns2="c1fdd505-2570-46c2-bd04-3e0f2d874cf5" xmlns:ns3="503a8e5b-f025-4d7b-b30b-6bbfaca6c044" xmlns:ns4="374793f7-8f2b-4177-9cc3-2a8d0cfae40f" targetNamespace="http://schemas.microsoft.com/office/2006/metadata/properties" ma:root="true" ma:fieldsID="6129cbc07cbce95eb7e04075228236c3" ns2:_="" ns3:_="" ns4:_="">
    <xsd:import namespace="c1fdd505-2570-46c2-bd04-3e0f2d874cf5"/>
    <xsd:import namespace="503a8e5b-f025-4d7b-b30b-6bbfaca6c044"/>
    <xsd:import namespace="374793f7-8f2b-4177-9cc3-2a8d0cfae40f"/>
    <xsd:element name="properties">
      <xsd:complexType>
        <xsd:sequence>
          <xsd:element name="documentManagement">
            <xsd:complexType>
              <xsd:all>
                <xsd:element ref="ns2:j78542b1fffc4a1c84659474212e3133"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TaxKeywordTaxHTField"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readOnly="false" ma:default="2;#CWRD|6d71ff58-4882-4388-ab5c-218969b1e9c8"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a8e5b-f025-4d7b-b30b-6bbfaca6c04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793f7-8f2b-4177-9cc3-2a8d0cfae40f"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115af50e-efb3-4a0e-b425-875ff625e09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j78542b1fffc4a1c84659474212e3133>
    <TaxKeywordTaxHTField xmlns="374793f7-8f2b-4177-9cc3-2a8d0cfae40f">
      <Terms xmlns="http://schemas.microsoft.com/office/infopath/2007/PartnerControls"/>
    </TaxKeywordTaxHTField>
    <_Flow_SignoffStatus xmlns="503a8e5b-f025-4d7b-b30b-6bbfaca6c044" xsi:nil="true"/>
  </documentManagement>
</p:properties>
</file>

<file path=customXml/itemProps1.xml><?xml version="1.0" encoding="utf-8"?>
<ds:datastoreItem xmlns:ds="http://schemas.openxmlformats.org/officeDocument/2006/customXml" ds:itemID="{3F5A8CD1-417F-4E70-B8BF-1B03381B7C91}"/>
</file>

<file path=customXml/itemProps2.xml><?xml version="1.0" encoding="utf-8"?>
<ds:datastoreItem xmlns:ds="http://schemas.openxmlformats.org/officeDocument/2006/customXml" ds:itemID="{9BCD0753-CD46-46DC-B821-89640F27A127}"/>
</file>

<file path=customXml/itemProps3.xml><?xml version="1.0" encoding="utf-8"?>
<ds:datastoreItem xmlns:ds="http://schemas.openxmlformats.org/officeDocument/2006/customXml" ds:itemID="{224D90C8-1DCB-4063-86EA-893EB41768E9}"/>
</file>

<file path=docProps/app.xml><?xml version="1.0" encoding="utf-8"?>
<Properties xmlns="http://schemas.openxmlformats.org/officeDocument/2006/extended-properties" xmlns:vt="http://schemas.openxmlformats.org/officeDocument/2006/docPropsVTypes">
  <Template/>
  <TotalTime>9262</TotalTime>
  <Words>1350</Words>
  <Application>Microsoft Office PowerPoint</Application>
  <PresentationFormat>Экран (4:3)</PresentationFormat>
  <Paragraphs>133</Paragraphs>
  <Slides>13</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Wingdings</vt:lpstr>
      <vt:lpstr>Clarity</vt:lpstr>
      <vt:lpstr>«Creation and management of large agro-logistics complexes in the Republic of Uzbekistan» with the participation of International financial institutions</vt:lpstr>
      <vt:lpstr>Government program</vt:lpstr>
      <vt:lpstr>Презентация PowerPoint</vt:lpstr>
      <vt:lpstr>  Participation of ADB in realization of projects</vt:lpstr>
      <vt:lpstr>How ALCs will improve the value chain in the horticulture sector</vt:lpstr>
      <vt:lpstr>Creation of ALC in Andijan region</vt:lpstr>
      <vt:lpstr>Project of ALC in Andijan region</vt:lpstr>
      <vt:lpstr>Creation of ALTS in Samarkand region</vt:lpstr>
      <vt:lpstr>Project of ALC in Samarkand region</vt:lpstr>
      <vt:lpstr>Services provided by ALC</vt:lpstr>
      <vt:lpstr>Income and benefits</vt:lpstr>
      <vt:lpstr>Further perspectives</vt:lpstr>
      <vt:lpstr>            THANK YOU FOR YOUR ATTENTION!</vt:lpstr>
    </vt:vector>
  </TitlesOfParts>
  <Company>Asian Development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 Agriculture Value Chain Infra</dc:title>
  <dc:creator>Bui Minh Giap</dc:creator>
  <cp:lastModifiedBy>HP</cp:lastModifiedBy>
  <cp:revision>1826</cp:revision>
  <cp:lastPrinted>2019-11-22T13:40:20Z</cp:lastPrinted>
  <dcterms:created xsi:type="dcterms:W3CDTF">2016-09-26T07:10:14Z</dcterms:created>
  <dcterms:modified xsi:type="dcterms:W3CDTF">2019-11-27T05:33:22Z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0x010100BADAA3A95C900D4F913CDF9D468A1D4F</vt:lpwstr>
  </property>
  <property fmtid="{D5CDD505-2E9C-101B-9397-08002B2CF9AE}" pid="3" name="TaxCatchAll">
    <vt:lpwstr>2;#CWRD;#1;#English</vt:lpwstr>
  </property>
  <property fmtid="{D5CDD505-2E9C-101B-9397-08002B2CF9AE}" pid="4" name="h00e4aaaf4624e24a7df7f06faa038c6">
    <vt:lpwstr>English|16ac8743-31bb-43f8-9a73-533a041667d6</vt:lpwstr>
  </property>
</Properties>
</file>