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63" r:id="rId2"/>
    <p:sldMasterId id="2147483665" r:id="rId3"/>
    <p:sldMasterId id="2147483667" r:id="rId4"/>
    <p:sldMasterId id="2147483669" r:id="rId5"/>
  </p:sldMasterIdLst>
  <p:notesMasterIdLst>
    <p:notesMasterId r:id="rId11"/>
  </p:notesMasterIdLst>
  <p:sldIdLst>
    <p:sldId id="737" r:id="rId6"/>
    <p:sldId id="1174" r:id="rId7"/>
    <p:sldId id="1171" r:id="rId8"/>
    <p:sldId id="1172" r:id="rId9"/>
    <p:sldId id="11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Faria" initials="CF" lastIdx="5" clrIdx="0"/>
  <p:cmAuthor id="2" name="Carlos Faria" initials="CF [2]" lastIdx="1" clrIdx="1"/>
  <p:cmAuthor id="3" name="Carlos Faria" initials="CF [3]" lastIdx="1" clrIdx="2"/>
  <p:cmAuthor id="4" name="Carlos Faria" initials="CF [4]" lastIdx="1" clrIdx="3"/>
  <p:cmAuthor id="5" name="Carlos Faria" initials="CF [5]" lastIdx="1" clrIdx="4"/>
  <p:cmAuthor id="6" name="Carmen Maria Garcia Perez" initials="CMGP" lastIdx="6" clrIdx="5">
    <p:extLst>
      <p:ext uri="{19B8F6BF-5375-455C-9EA6-DF929625EA0E}">
        <p15:presenceInfo xmlns:p15="http://schemas.microsoft.com/office/powerpoint/2012/main" userId="S::cgarciaperez@adb.org::9c97a273-694c-487f-bc77-cb7dfef6b9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830"/>
    <a:srgbClr val="009051"/>
    <a:srgbClr val="009193"/>
    <a:srgbClr val="4E8F00"/>
    <a:srgbClr val="87AFB8"/>
    <a:srgbClr val="D5FC79"/>
    <a:srgbClr val="FFD579"/>
    <a:srgbClr val="BADDFE"/>
    <a:srgbClr val="FFFC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1" autoAdjust="0"/>
    <p:restoredTop sz="96327"/>
  </p:normalViewPr>
  <p:slideViewPr>
    <p:cSldViewPr snapToGrid="0" showGuides="1">
      <p:cViewPr varScale="1">
        <p:scale>
          <a:sx n="74" d="100"/>
          <a:sy n="74" d="100"/>
        </p:scale>
        <p:origin x="1716" y="72"/>
      </p:cViewPr>
      <p:guideLst>
        <p:guide orient="horz" pos="2183"/>
        <p:guide pos="2880"/>
        <p:guide pos="158"/>
        <p:guide pos="5602"/>
        <p:guide orient="horz" pos="1026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D9A2-3941-F84F-8D07-1977B45EA26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6F916-C28C-ED45-811A-744DB773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50888"/>
            <a:ext cx="4999038" cy="3749675"/>
          </a:xfrm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0112" indent="-292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403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7165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926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687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0449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210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971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26C9A-5174-4336-9165-28728E896E9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2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50888"/>
            <a:ext cx="4999038" cy="3749675"/>
          </a:xfrm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0112" indent="-292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403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7165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926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687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0449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210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971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26C9A-5174-4336-9165-28728E896E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7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50888"/>
            <a:ext cx="4999038" cy="3749675"/>
          </a:xfrm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0112" indent="-292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403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7165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926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687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0449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210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971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26C9A-5174-4336-9165-28728E896E9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92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50888"/>
            <a:ext cx="4999038" cy="3749675"/>
          </a:xfrm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0112" indent="-292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403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7165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926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687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0449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210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971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26C9A-5174-4336-9165-28728E896E9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38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>
            <a:extLst>
              <a:ext uri="{FF2B5EF4-FFF2-40B4-BE49-F238E27FC236}">
                <a16:creationId xmlns:a16="http://schemas.microsoft.com/office/drawing/2014/main" xmlns="" id="{0DB6712F-B365-DA4E-9CA0-74F337434899}"/>
              </a:ext>
            </a:extLst>
          </p:cNvPr>
          <p:cNvSpPr txBox="1"/>
          <p:nvPr userDrawn="1"/>
        </p:nvSpPr>
        <p:spPr>
          <a:xfrm>
            <a:off x="8550385" y="6597442"/>
            <a:ext cx="437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 dirty="0">
              <a:solidFill>
                <a:srgbClr val="56636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58C7E3-76A5-0A4C-8984-F8DFF11A98F5}"/>
              </a:ext>
            </a:extLst>
          </p:cNvPr>
          <p:cNvSpPr/>
          <p:nvPr userDrawn="1"/>
        </p:nvSpPr>
        <p:spPr>
          <a:xfrm>
            <a:off x="927100" y="6289665"/>
            <a:ext cx="728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B847656-5D52-9A4B-B1EB-E2E8AE0F4EF9}"/>
              </a:ext>
            </a:extLst>
          </p:cNvPr>
          <p:cNvCxnSpPr>
            <a:cxnSpLocks/>
          </p:cNvCxnSpPr>
          <p:nvPr userDrawn="1"/>
        </p:nvCxnSpPr>
        <p:spPr>
          <a:xfrm>
            <a:off x="156095" y="669118"/>
            <a:ext cx="8788485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FD1140-DA54-8347-AFA1-BDF7FE506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0" y="61196"/>
            <a:ext cx="603025" cy="60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968EF2-CDB3-C347-8A50-E693D12EC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" y="61196"/>
            <a:ext cx="550967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5">
            <a:extLst>
              <a:ext uri="{FF2B5EF4-FFF2-40B4-BE49-F238E27FC236}">
                <a16:creationId xmlns:a16="http://schemas.microsoft.com/office/drawing/2014/main" xmlns="" id="{411BC9A1-A8EA-CB48-B8C4-1FD68188BB04}"/>
              </a:ext>
            </a:extLst>
          </p:cNvPr>
          <p:cNvSpPr txBox="1"/>
          <p:nvPr userDrawn="1"/>
        </p:nvSpPr>
        <p:spPr>
          <a:xfrm>
            <a:off x="8383000" y="6424049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100" b="0" smtClean="0">
                <a:solidFill>
                  <a:srgbClr val="56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de-DE" sz="1100" b="0" dirty="0">
              <a:solidFill>
                <a:srgbClr val="566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EA0F2D5-55C5-2A4D-806D-5B4E679ACF90}"/>
              </a:ext>
            </a:extLst>
          </p:cNvPr>
          <p:cNvCxnSpPr>
            <a:cxnSpLocks/>
          </p:cNvCxnSpPr>
          <p:nvPr userDrawn="1"/>
        </p:nvCxnSpPr>
        <p:spPr>
          <a:xfrm>
            <a:off x="156095" y="669118"/>
            <a:ext cx="8788485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16FB951-A042-0F4E-9E81-F0E653F69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0" y="61196"/>
            <a:ext cx="603025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5C1D184-89CC-7D44-9A21-2F4F6910D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" y="61196"/>
            <a:ext cx="550967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442067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9737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752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284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6007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4571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2282627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90467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vmlDrawing" Target="../drawings/vmlDrawing2.vml"/><Relationship Id="rId7" Type="http://schemas.openxmlformats.org/officeDocument/2006/relationships/image" Target="../media/image2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vmlDrawing" Target="../drawings/vmlDrawing4.vml"/><Relationship Id="rId7" Type="http://schemas.openxmlformats.org/officeDocument/2006/relationships/image" Target="../media/image2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vmlDrawing" Target="../drawings/vmlDrawing6.vml"/><Relationship Id="rId7" Type="http://schemas.openxmlformats.org/officeDocument/2006/relationships/image" Target="../media/image2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vmlDrawing" Target="../drawings/vmlDrawing8.vml"/><Relationship Id="rId7" Type="http://schemas.openxmlformats.org/officeDocument/2006/relationships/image" Target="../media/image2.tif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6694483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8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2526000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feld 5"/>
          <p:cNvSpPr txBox="1"/>
          <p:nvPr/>
        </p:nvSpPr>
        <p:spPr>
          <a:xfrm>
            <a:off x="8550385" y="6597442"/>
            <a:ext cx="437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 dirty="0">
              <a:solidFill>
                <a:srgbClr val="566367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1F07C67-E083-A540-BC56-3375020CD3DA}"/>
              </a:ext>
            </a:extLst>
          </p:cNvPr>
          <p:cNvCxnSpPr>
            <a:cxnSpLocks/>
          </p:cNvCxnSpPr>
          <p:nvPr userDrawn="1"/>
        </p:nvCxnSpPr>
        <p:spPr>
          <a:xfrm>
            <a:off x="156095" y="669118"/>
            <a:ext cx="8788485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843477-1516-A645-B0AA-37EF0D40A3FD}"/>
              </a:ext>
            </a:extLst>
          </p:cNvPr>
          <p:cNvSpPr/>
          <p:nvPr userDrawn="1"/>
        </p:nvSpPr>
        <p:spPr>
          <a:xfrm>
            <a:off x="927100" y="6289665"/>
            <a:ext cx="728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15C6CD-DA8F-3C43-912F-1517EFD0D5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0" y="61196"/>
            <a:ext cx="603025" cy="603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7417D0-37DF-8040-86DB-C8EF5235D4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" y="61196"/>
            <a:ext cx="550967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417339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5">
            <a:extLst>
              <a:ext uri="{FF2B5EF4-FFF2-40B4-BE49-F238E27FC236}">
                <a16:creationId xmlns:a16="http://schemas.microsoft.com/office/drawing/2014/main" xmlns="" id="{5F6F7542-B8F8-9842-8124-FCA7E7B1B2E7}"/>
              </a:ext>
            </a:extLst>
          </p:cNvPr>
          <p:cNvSpPr txBox="1"/>
          <p:nvPr userDrawn="1"/>
        </p:nvSpPr>
        <p:spPr>
          <a:xfrm>
            <a:off x="8550385" y="6597442"/>
            <a:ext cx="437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 dirty="0">
              <a:solidFill>
                <a:srgbClr val="5663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F4C6F91-89D7-6747-8573-C16CA570ECD5}"/>
              </a:ext>
            </a:extLst>
          </p:cNvPr>
          <p:cNvSpPr/>
          <p:nvPr userDrawn="1"/>
        </p:nvSpPr>
        <p:spPr>
          <a:xfrm>
            <a:off x="927100" y="6289665"/>
            <a:ext cx="728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9FE4877-80E4-3F43-8B39-202366A328F4}"/>
              </a:ext>
            </a:extLst>
          </p:cNvPr>
          <p:cNvCxnSpPr>
            <a:cxnSpLocks/>
          </p:cNvCxnSpPr>
          <p:nvPr userDrawn="1"/>
        </p:nvCxnSpPr>
        <p:spPr>
          <a:xfrm>
            <a:off x="156095" y="669118"/>
            <a:ext cx="8788485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E9AAD-7865-104A-912B-998CE23597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0" y="61196"/>
            <a:ext cx="603025" cy="603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A292A8C-9724-664E-80B0-CD6DD57190E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" y="61196"/>
            <a:ext cx="550967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40783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5">
            <a:extLst>
              <a:ext uri="{FF2B5EF4-FFF2-40B4-BE49-F238E27FC236}">
                <a16:creationId xmlns:a16="http://schemas.microsoft.com/office/drawing/2014/main" xmlns="" id="{638F424A-B367-4E4C-B820-A6F6E5E9AE0A}"/>
              </a:ext>
            </a:extLst>
          </p:cNvPr>
          <p:cNvSpPr txBox="1"/>
          <p:nvPr userDrawn="1"/>
        </p:nvSpPr>
        <p:spPr>
          <a:xfrm>
            <a:off x="8550385" y="6597442"/>
            <a:ext cx="437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 dirty="0">
              <a:solidFill>
                <a:srgbClr val="56636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7C79BC-87A8-E548-8F17-E22717F63A1A}"/>
              </a:ext>
            </a:extLst>
          </p:cNvPr>
          <p:cNvSpPr/>
          <p:nvPr userDrawn="1"/>
        </p:nvSpPr>
        <p:spPr>
          <a:xfrm>
            <a:off x="927100" y="6289665"/>
            <a:ext cx="728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3F9225E-DC65-2C41-AA2B-4C87C8C4E2B6}"/>
              </a:ext>
            </a:extLst>
          </p:cNvPr>
          <p:cNvCxnSpPr>
            <a:cxnSpLocks/>
          </p:cNvCxnSpPr>
          <p:nvPr userDrawn="1"/>
        </p:nvCxnSpPr>
        <p:spPr>
          <a:xfrm>
            <a:off x="156095" y="669118"/>
            <a:ext cx="8788485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48C223-B95D-0E40-817F-DC78BB6E43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0" y="61196"/>
            <a:ext cx="603025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527615-9971-8248-8BC5-A660B610D0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" y="61196"/>
            <a:ext cx="550967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994765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5">
            <a:extLst>
              <a:ext uri="{FF2B5EF4-FFF2-40B4-BE49-F238E27FC236}">
                <a16:creationId xmlns:a16="http://schemas.microsoft.com/office/drawing/2014/main" xmlns="" id="{387B9C6B-9150-4342-A304-BED95D1486A1}"/>
              </a:ext>
            </a:extLst>
          </p:cNvPr>
          <p:cNvSpPr txBox="1"/>
          <p:nvPr userDrawn="1"/>
        </p:nvSpPr>
        <p:spPr>
          <a:xfrm>
            <a:off x="8550385" y="6597442"/>
            <a:ext cx="437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 dirty="0">
              <a:solidFill>
                <a:srgbClr val="56636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43151D-746E-844F-B92C-D4B023AA0B84}"/>
              </a:ext>
            </a:extLst>
          </p:cNvPr>
          <p:cNvSpPr/>
          <p:nvPr userDrawn="1"/>
        </p:nvSpPr>
        <p:spPr>
          <a:xfrm>
            <a:off x="927100" y="6289665"/>
            <a:ext cx="728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F90F36D-6D8B-614A-9FD6-B9524C97582D}"/>
              </a:ext>
            </a:extLst>
          </p:cNvPr>
          <p:cNvCxnSpPr>
            <a:cxnSpLocks/>
          </p:cNvCxnSpPr>
          <p:nvPr userDrawn="1"/>
        </p:nvCxnSpPr>
        <p:spPr>
          <a:xfrm>
            <a:off x="156095" y="669118"/>
            <a:ext cx="8788485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C8D04A1-9E64-7247-82B4-AFA78F9724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0" y="61196"/>
            <a:ext cx="603025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A6969BA-B669-F04B-9655-1B7CC3233E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" y="61196"/>
            <a:ext cx="550967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4505" y="3184810"/>
            <a:ext cx="7803867" cy="11938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Веб-портал</a:t>
            </a:r>
          </a:p>
          <a:p>
            <a:pPr algn="ctr"/>
            <a:r>
              <a:rPr lang="en-US" sz="2800" b="1" dirty="0"/>
              <a:t>Visitsilkroad.org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57F812-5FE1-E34B-97E1-55FE0C79C1F9}"/>
              </a:ext>
            </a:extLst>
          </p:cNvPr>
          <p:cNvSpPr/>
          <p:nvPr/>
        </p:nvSpPr>
        <p:spPr>
          <a:xfrm>
            <a:off x="3658971" y="4797187"/>
            <a:ext cx="176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endParaRPr lang="pt-PT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C:\Users\CGB\AppData\Local\Microsoft\Windows\INetCache\Content.MSO\4AF354B.tmp">
            <a:extLst>
              <a:ext uri="{FF2B5EF4-FFF2-40B4-BE49-F238E27FC236}">
                <a16:creationId xmlns:a16="http://schemas.microsoft.com/office/drawing/2014/main" xmlns="" id="{A33BE814-58C0-1949-B460-172873AC0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8"/>
          <a:stretch/>
        </p:blipFill>
        <p:spPr bwMode="auto">
          <a:xfrm>
            <a:off x="3626778" y="1326339"/>
            <a:ext cx="2208943" cy="1179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66FD4C-6368-6D43-806F-4C6B02E85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14" y="1084107"/>
            <a:ext cx="1617751" cy="16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ABF79D-B206-C648-A948-E6A00677B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5" y="1410410"/>
            <a:ext cx="1171254" cy="11712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D667AD-E214-A24D-B769-9B910F06678F}"/>
              </a:ext>
            </a:extLst>
          </p:cNvPr>
          <p:cNvGrpSpPr>
            <a:grpSpLocks noChangeAspect="1"/>
          </p:cNvGrpSpPr>
          <p:nvPr/>
        </p:nvGrpSpPr>
        <p:grpSpPr>
          <a:xfrm>
            <a:off x="2297415" y="5606301"/>
            <a:ext cx="4549169" cy="489600"/>
            <a:chOff x="129668" y="5509373"/>
            <a:chExt cx="4549169" cy="489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D6F4224-2120-7A43-A1A5-9F25AF99C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42" t="9140" r="19972"/>
            <a:stretch/>
          </p:blipFill>
          <p:spPr>
            <a:xfrm>
              <a:off x="1853378" y="5509373"/>
              <a:ext cx="1054124" cy="489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0D95BA6-49DE-1E44-BD83-7E94931FF398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68" y="5573606"/>
              <a:ext cx="1616075" cy="2774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5C75586-3EF2-1448-A687-2A9FA44D673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137" y="5573606"/>
              <a:ext cx="1663700" cy="382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5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95956E-4915-4670-965D-4BB44F4FA470}"/>
              </a:ext>
            </a:extLst>
          </p:cNvPr>
          <p:cNvSpPr txBox="1"/>
          <p:nvPr/>
        </p:nvSpPr>
        <p:spPr>
          <a:xfrm>
            <a:off x="2207850" y="129861"/>
            <a:ext cx="4905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Стратегия ЦАРЭС в области туризма</a:t>
            </a:r>
            <a:endParaRPr lang="en-US" sz="200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1944AE-26CE-4072-ADD8-CE0E8B7A43C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422" y="1269864"/>
            <a:ext cx="2319609" cy="3225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47374AD-42BA-4EA1-9370-71B77ECBE858}"/>
              </a:ext>
            </a:extLst>
          </p:cNvPr>
          <p:cNvGrpSpPr/>
          <p:nvPr/>
        </p:nvGrpSpPr>
        <p:grpSpPr>
          <a:xfrm>
            <a:off x="355195" y="1040663"/>
            <a:ext cx="5208624" cy="3683027"/>
            <a:chOff x="1387460" y="914524"/>
            <a:chExt cx="9306676" cy="6115595"/>
          </a:xfrm>
        </p:grpSpPr>
        <p:sp>
          <p:nvSpPr>
            <p:cNvPr id="5" name="Triangle 41">
              <a:extLst>
                <a:ext uri="{FF2B5EF4-FFF2-40B4-BE49-F238E27FC236}">
                  <a16:creationId xmlns:a16="http://schemas.microsoft.com/office/drawing/2014/main" xmlns="" id="{292100B5-7FD0-45DB-8F77-652F602B7A9A}"/>
                </a:ext>
              </a:extLst>
            </p:cNvPr>
            <p:cNvSpPr/>
            <p:nvPr/>
          </p:nvSpPr>
          <p:spPr>
            <a:xfrm>
              <a:off x="1553728" y="914524"/>
              <a:ext cx="9084545" cy="1279131"/>
            </a:xfrm>
            <a:prstGeom prst="triangl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1F3F715-D850-43D6-8395-114FF16D3D56}"/>
                </a:ext>
              </a:extLst>
            </p:cNvPr>
            <p:cNvGrpSpPr/>
            <p:nvPr/>
          </p:nvGrpSpPr>
          <p:grpSpPr>
            <a:xfrm>
              <a:off x="3491016" y="2148745"/>
              <a:ext cx="1722850" cy="3820193"/>
              <a:chOff x="1035848" y="2188140"/>
              <a:chExt cx="1230869" cy="27292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162B71DD-167C-4FB5-8749-0D07F3DAD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3A2637CB-3917-4D16-B705-688FE760F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95163BDD-8954-48DB-A292-955439EB3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44DCFD5-4C54-4561-90D0-4AFEE3ACF0C7}"/>
                </a:ext>
              </a:extLst>
            </p:cNvPr>
            <p:cNvGrpSpPr/>
            <p:nvPr/>
          </p:nvGrpSpPr>
          <p:grpSpPr>
            <a:xfrm>
              <a:off x="5397307" y="2148745"/>
              <a:ext cx="1722850" cy="3820193"/>
              <a:chOff x="1035848" y="2188140"/>
              <a:chExt cx="1230869" cy="272929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23E3F0FC-2D44-4695-A4F1-809EA0D99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CB3133E9-3BE7-47A4-9B2D-9BD333F0B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63279EA3-CA12-4E9C-8054-E39CE2D4D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A1831F3-818F-49BB-9410-F32BBC3D1D42}"/>
                </a:ext>
              </a:extLst>
            </p:cNvPr>
            <p:cNvGrpSpPr/>
            <p:nvPr/>
          </p:nvGrpSpPr>
          <p:grpSpPr>
            <a:xfrm>
              <a:off x="7272602" y="2148745"/>
              <a:ext cx="1722850" cy="3820193"/>
              <a:chOff x="1035848" y="2188140"/>
              <a:chExt cx="1230869" cy="272929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1C3758E8-2933-4ADE-A5A6-A9648A6FA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472A0BAD-DD74-440A-9F8F-BE9682860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69F81E29-D5D0-4D41-ACD0-46DB5E3F9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77E6528-06D9-4F64-A733-4EE73FD377C3}"/>
                </a:ext>
              </a:extLst>
            </p:cNvPr>
            <p:cNvGrpSpPr/>
            <p:nvPr/>
          </p:nvGrpSpPr>
          <p:grpSpPr>
            <a:xfrm>
              <a:off x="8915422" y="2148745"/>
              <a:ext cx="1722850" cy="3820193"/>
              <a:chOff x="1035848" y="2188140"/>
              <a:chExt cx="1230869" cy="272929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9F1B8C68-DA53-4490-BDAE-EFC010B18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B4CB9DB1-D2F1-48C2-9D52-9D5239D4F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5E75A60C-5EC0-4B11-AC89-FBC5FDD02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CB5C9D9-09AA-4E96-BAEC-AC6BE10AA93C}"/>
                </a:ext>
              </a:extLst>
            </p:cNvPr>
            <p:cNvGrpSpPr/>
            <p:nvPr/>
          </p:nvGrpSpPr>
          <p:grpSpPr>
            <a:xfrm>
              <a:off x="1553728" y="2148745"/>
              <a:ext cx="1722850" cy="3820193"/>
              <a:chOff x="1035848" y="2188140"/>
              <a:chExt cx="1230869" cy="272929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E2D50676-8C39-4581-B788-5F785C9B9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4F172064-02B4-4E90-8E8A-D1C6B1AC1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F7BCBB20-CC87-4B97-8AF5-3DACB824C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A9DD8AE-4246-42A6-B4D6-893B59C880F3}"/>
                </a:ext>
              </a:extLst>
            </p:cNvPr>
            <p:cNvSpPr/>
            <p:nvPr/>
          </p:nvSpPr>
          <p:spPr>
            <a:xfrm rot="16200000">
              <a:off x="851786" y="3670572"/>
              <a:ext cx="3053561" cy="93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Связанность и инфраструктура</a:t>
              </a:r>
              <a:endParaRPr lang="x-none" sz="1400" dirty="0">
                <a:solidFill>
                  <a:srgbClr val="424242"/>
                </a:solidFill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EE827BF-8AF4-4685-9D0E-3A048E4AC7D5}"/>
                </a:ext>
              </a:extLst>
            </p:cNvPr>
            <p:cNvSpPr/>
            <p:nvPr/>
          </p:nvSpPr>
          <p:spPr>
            <a:xfrm rot="16200000">
              <a:off x="3330339" y="3675349"/>
              <a:ext cx="2003770" cy="934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Качество и </a:t>
              </a:r>
              <a:b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стандарты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E2294BE-0748-46C8-A138-58C9198B64CC}"/>
                </a:ext>
              </a:extLst>
            </p:cNvPr>
            <p:cNvSpPr/>
            <p:nvPr/>
          </p:nvSpPr>
          <p:spPr>
            <a:xfrm rot="16200000">
              <a:off x="4976161" y="3843758"/>
              <a:ext cx="2534631" cy="549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Профобучение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F02E2A6-07FE-4481-9B2E-5E93EC2F691A}"/>
                </a:ext>
              </a:extLst>
            </p:cNvPr>
            <p:cNvSpPr/>
            <p:nvPr/>
          </p:nvSpPr>
          <p:spPr>
            <a:xfrm rot="16200000">
              <a:off x="7152902" y="3613089"/>
              <a:ext cx="1962246" cy="934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Маркетинг </a:t>
              </a:r>
              <a:b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и </a:t>
              </a:r>
              <a:r>
                <a:rPr lang="ru-RU" sz="1400" b="1" dirty="0" err="1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бре</a:t>
              </a: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	</a:t>
              </a:r>
              <a:r>
                <a:rPr lang="ru-RU" sz="1400" b="1" dirty="0" err="1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ндинг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8E81F50-52EE-47C1-9C57-B7033300D4F5}"/>
                </a:ext>
              </a:extLst>
            </p:cNvPr>
            <p:cNvSpPr/>
            <p:nvPr/>
          </p:nvSpPr>
          <p:spPr>
            <a:xfrm rot="16200000">
              <a:off x="8407268" y="3606514"/>
              <a:ext cx="2529307" cy="934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Исследование </a:t>
              </a:r>
              <a:b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рынка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8F17F1B-F011-418B-894C-A1F49D3860FB}"/>
                </a:ext>
              </a:extLst>
            </p:cNvPr>
            <p:cNvSpPr/>
            <p:nvPr/>
          </p:nvSpPr>
          <p:spPr>
            <a:xfrm>
              <a:off x="3952387" y="1530657"/>
              <a:ext cx="4328978" cy="511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Институты и управление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42">
              <a:extLst>
                <a:ext uri="{FF2B5EF4-FFF2-40B4-BE49-F238E27FC236}">
                  <a16:creationId xmlns:a16="http://schemas.microsoft.com/office/drawing/2014/main" xmlns="" id="{EBB71580-06F1-4C3F-9D1C-CFD0CFFA530D}"/>
                </a:ext>
              </a:extLst>
            </p:cNvPr>
            <p:cNvSpPr/>
            <p:nvPr/>
          </p:nvSpPr>
          <p:spPr>
            <a:xfrm>
              <a:off x="1553728" y="2148745"/>
              <a:ext cx="9084544" cy="1553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43">
              <a:extLst>
                <a:ext uri="{FF2B5EF4-FFF2-40B4-BE49-F238E27FC236}">
                  <a16:creationId xmlns:a16="http://schemas.microsoft.com/office/drawing/2014/main" xmlns="" id="{3BD44BB5-4467-4DBB-BB98-02C4229F1B4B}"/>
                </a:ext>
              </a:extLst>
            </p:cNvPr>
            <p:cNvSpPr/>
            <p:nvPr/>
          </p:nvSpPr>
          <p:spPr>
            <a:xfrm>
              <a:off x="1418455" y="5930723"/>
              <a:ext cx="9219819" cy="1099396"/>
            </a:xfrm>
            <a:prstGeom prst="roundRect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3FFEF12-7BAA-40C8-841A-34275B4F326C}"/>
                </a:ext>
              </a:extLst>
            </p:cNvPr>
            <p:cNvSpPr/>
            <p:nvPr/>
          </p:nvSpPr>
          <p:spPr>
            <a:xfrm>
              <a:off x="1474317" y="5956899"/>
              <a:ext cx="9219819" cy="107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Сквозные темы: здоровье, безопасность, цифровизация, гендерные аспекты, экологическая устойчивость, участие частного сектора, всеобщий доступ</a:t>
              </a:r>
              <a:endParaRPr lang="x-none" sz="1200" dirty="0"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xmlns="" id="{08EF2B02-2FA0-4BE7-82A7-8261326B63AE}"/>
                </a:ext>
              </a:extLst>
            </p:cNvPr>
            <p:cNvSpPr/>
            <p:nvPr/>
          </p:nvSpPr>
          <p:spPr>
            <a:xfrm>
              <a:off x="1387460" y="5790847"/>
              <a:ext cx="9250812" cy="15262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9F66E4B-D114-4016-84BD-8DF9072E8C6A}"/>
              </a:ext>
            </a:extLst>
          </p:cNvPr>
          <p:cNvSpPr/>
          <p:nvPr/>
        </p:nvSpPr>
        <p:spPr>
          <a:xfrm>
            <a:off x="3569124" y="2053124"/>
            <a:ext cx="1064130" cy="193258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59722C0-D2F4-4BAD-AB9A-68EABAC16C34}"/>
              </a:ext>
            </a:extLst>
          </p:cNvPr>
          <p:cNvCxnSpPr>
            <a:stCxn id="37" idx="4"/>
          </p:cNvCxnSpPr>
          <p:nvPr/>
        </p:nvCxnSpPr>
        <p:spPr>
          <a:xfrm>
            <a:off x="4101189" y="3985713"/>
            <a:ext cx="0" cy="1073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9CF5EB2-7572-4601-A1B3-DE28232AB88C}"/>
              </a:ext>
            </a:extLst>
          </p:cNvPr>
          <p:cNvSpPr txBox="1"/>
          <p:nvPr/>
        </p:nvSpPr>
        <p:spPr>
          <a:xfrm>
            <a:off x="2346" y="5126071"/>
            <a:ext cx="913326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Маркетинговые стратегии и инициативы, направленные на укрепление имиджа стран как безопасных туристических направлений;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Создание общего бренда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«Посетите Шелковый путь»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через развитие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туристического веб-портала ЦАРЭС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CA813B5-A8FB-4930-952C-D899D2C15EC2}"/>
              </a:ext>
            </a:extLst>
          </p:cNvPr>
          <p:cNvSpPr txBox="1"/>
          <p:nvPr/>
        </p:nvSpPr>
        <p:spPr>
          <a:xfrm rot="21267299">
            <a:off x="6257923" y="2768532"/>
            <a:ext cx="1703555" cy="646331"/>
          </a:xfrm>
          <a:prstGeom prst="rect">
            <a:avLst/>
          </a:prstGeom>
          <a:solidFill>
            <a:srgbClr val="EB5830"/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Arial" panose="020B0604020202020204" pitchFamily="34" charset="0"/>
              </a:rPr>
              <a:t>СТРАТЕГИЯ ЦАРЭС 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Arial" panose="020B0604020202020204" pitchFamily="34" charset="0"/>
              </a:rPr>
              <a:t>В ОБЛАСТИ ТУРИЗМА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Arial" panose="020B0604020202020204" pitchFamily="34" charset="0"/>
              </a:rPr>
              <a:t>ДО 2030 ГОДА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4712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20A2F6-D33F-D846-BA6B-92C4DEAE819F}"/>
              </a:ext>
            </a:extLst>
          </p:cNvPr>
          <p:cNvSpPr/>
          <p:nvPr/>
        </p:nvSpPr>
        <p:spPr>
          <a:xfrm>
            <a:off x="1" y="729326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latin typeface="Roboto" panose="02000000000000000000"/>
                <a:cs typeface="Arial" panose="020B0604020202020204" pitchFamily="34" charset="0"/>
              </a:rPr>
              <a:t>Портал предоставляет контент для разнообразной аудитории, обеспечивая взаимодействие между разными группами и возможности для поддержки проекта</a:t>
            </a:r>
          </a:p>
        </p:txBody>
      </p:sp>
      <p:sp>
        <p:nvSpPr>
          <p:cNvPr id="28" name="Retângulo arredondado 11">
            <a:extLst>
              <a:ext uri="{FF2B5EF4-FFF2-40B4-BE49-F238E27FC236}">
                <a16:creationId xmlns:a16="http://schemas.microsoft.com/office/drawing/2014/main" xmlns="" id="{3AAD10DF-2654-504A-B564-49C6FF30881C}"/>
              </a:ext>
            </a:extLst>
          </p:cNvPr>
          <p:cNvSpPr/>
          <p:nvPr/>
        </p:nvSpPr>
        <p:spPr>
          <a:xfrm>
            <a:off x="395714" y="2062384"/>
            <a:ext cx="3836713" cy="1712349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/>
            </a:endParaRPr>
          </a:p>
        </p:txBody>
      </p:sp>
      <p:sp>
        <p:nvSpPr>
          <p:cNvPr id="29" name="CaixaDeTexto 12">
            <a:extLst>
              <a:ext uri="{FF2B5EF4-FFF2-40B4-BE49-F238E27FC236}">
                <a16:creationId xmlns:a16="http://schemas.microsoft.com/office/drawing/2014/main" xmlns="" id="{BE1EEFF4-23F8-7840-8A33-C484E948F2CE}"/>
              </a:ext>
            </a:extLst>
          </p:cNvPr>
          <p:cNvSpPr txBox="1"/>
          <p:nvPr/>
        </p:nvSpPr>
        <p:spPr>
          <a:xfrm>
            <a:off x="895183" y="1623838"/>
            <a:ext cx="27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/>
              </a:rPr>
              <a:t>Контент для туристов</a:t>
            </a:r>
            <a:endParaRPr lang="en-US" b="1" dirty="0">
              <a:latin typeface="Roboto" panose="02000000000000000000"/>
            </a:endParaRPr>
          </a:p>
        </p:txBody>
      </p:sp>
      <p:sp>
        <p:nvSpPr>
          <p:cNvPr id="31" name="CaixaDeTexto 13">
            <a:extLst>
              <a:ext uri="{FF2B5EF4-FFF2-40B4-BE49-F238E27FC236}">
                <a16:creationId xmlns:a16="http://schemas.microsoft.com/office/drawing/2014/main" xmlns="" id="{41B20CBC-8DDD-E147-A56A-588CE8212C0F}"/>
              </a:ext>
            </a:extLst>
          </p:cNvPr>
          <p:cNvSpPr txBox="1"/>
          <p:nvPr/>
        </p:nvSpPr>
        <p:spPr>
          <a:xfrm>
            <a:off x="470284" y="2125827"/>
            <a:ext cx="36875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oboto" panose="02000000000000000000"/>
              </a:rPr>
              <a:t>Страны, регионы и активы, кластеры, опыт партнеров</a:t>
            </a:r>
          </a:p>
          <a:p>
            <a:r>
              <a:rPr lang="ru-RU" sz="1400" dirty="0">
                <a:latin typeface="Roboto" panose="02000000000000000000"/>
              </a:rPr>
              <a:t>(Где, что, как, кто)</a:t>
            </a:r>
          </a:p>
          <a:p>
            <a:endParaRPr lang="ru-RU" sz="1400" dirty="0">
              <a:latin typeface="Roboto" panose="02000000000000000000"/>
            </a:endParaRPr>
          </a:p>
          <a:p>
            <a:r>
              <a:rPr lang="ru-RU" sz="1400" dirty="0">
                <a:latin typeface="Roboto" panose="02000000000000000000"/>
              </a:rPr>
              <a:t>Путеводители и редакции</a:t>
            </a:r>
          </a:p>
          <a:p>
            <a:r>
              <a:rPr lang="ru-RU" sz="1400" dirty="0">
                <a:latin typeface="Roboto" panose="02000000000000000000"/>
              </a:rPr>
              <a:t>(Агрегаторы, рассказывание историй, построители трафика, SEO)</a:t>
            </a:r>
            <a:endParaRPr lang="en-US" sz="1400" dirty="0">
              <a:latin typeface="Roboto" panose="02000000000000000000"/>
            </a:endParaRPr>
          </a:p>
        </p:txBody>
      </p:sp>
      <p:sp>
        <p:nvSpPr>
          <p:cNvPr id="33" name="Retângulo arredondado 15">
            <a:extLst>
              <a:ext uri="{FF2B5EF4-FFF2-40B4-BE49-F238E27FC236}">
                <a16:creationId xmlns:a16="http://schemas.microsoft.com/office/drawing/2014/main" xmlns="" id="{211FA308-C099-3344-B611-5EE94DEADDAC}"/>
              </a:ext>
            </a:extLst>
          </p:cNvPr>
          <p:cNvSpPr/>
          <p:nvPr/>
        </p:nvSpPr>
        <p:spPr>
          <a:xfrm>
            <a:off x="395714" y="4628515"/>
            <a:ext cx="3836713" cy="1441273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/>
            </a:endParaRPr>
          </a:p>
        </p:txBody>
      </p:sp>
      <p:sp>
        <p:nvSpPr>
          <p:cNvPr id="34" name="CaixaDeTexto 16">
            <a:extLst>
              <a:ext uri="{FF2B5EF4-FFF2-40B4-BE49-F238E27FC236}">
                <a16:creationId xmlns:a16="http://schemas.microsoft.com/office/drawing/2014/main" xmlns="" id="{9B593572-BEE6-4349-BFD5-D72BA68E7FB0}"/>
              </a:ext>
            </a:extLst>
          </p:cNvPr>
          <p:cNvSpPr txBox="1"/>
          <p:nvPr/>
        </p:nvSpPr>
        <p:spPr>
          <a:xfrm>
            <a:off x="470284" y="4766943"/>
            <a:ext cx="3687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oboto" panose="02000000000000000000"/>
              </a:rPr>
              <a:t>Развитие туризма</a:t>
            </a:r>
            <a:endParaRPr lang="en-US" sz="1400" dirty="0">
              <a:latin typeface="Roboto" panose="02000000000000000000"/>
            </a:endParaRPr>
          </a:p>
          <a:p>
            <a:r>
              <a:rPr lang="ru-RU" sz="1400" dirty="0">
                <a:latin typeface="Roboto" panose="02000000000000000000"/>
              </a:rPr>
              <a:t>Данные и статистика туризма (R)</a:t>
            </a:r>
            <a:endParaRPr lang="en-US" sz="1400" dirty="0">
              <a:latin typeface="Roboto" panose="02000000000000000000"/>
            </a:endParaRPr>
          </a:p>
          <a:p>
            <a:r>
              <a:rPr lang="ru-RU" sz="1400" dirty="0">
                <a:latin typeface="Roboto" panose="02000000000000000000"/>
              </a:rPr>
              <a:t>Публикации на тему туризма (</a:t>
            </a:r>
            <a:r>
              <a:rPr lang="en-US" sz="1400" dirty="0">
                <a:latin typeface="Roboto" panose="02000000000000000000"/>
              </a:rPr>
              <a:t>R)</a:t>
            </a:r>
          </a:p>
          <a:p>
            <a:r>
              <a:rPr lang="ru-RU" sz="1400" dirty="0">
                <a:latin typeface="Roboto" panose="02000000000000000000"/>
              </a:rPr>
              <a:t>События/мероприятия</a:t>
            </a:r>
            <a:endParaRPr lang="en-US" sz="1400" dirty="0">
              <a:latin typeface="Roboto" panose="02000000000000000000"/>
            </a:endParaRPr>
          </a:p>
          <a:p>
            <a:r>
              <a:rPr lang="ru-RU" sz="1400" dirty="0">
                <a:latin typeface="Roboto" panose="02000000000000000000"/>
              </a:rPr>
              <a:t>Контакты</a:t>
            </a:r>
            <a:endParaRPr lang="en-US" sz="1400" dirty="0">
              <a:latin typeface="Roboto" panose="02000000000000000000"/>
            </a:endParaRPr>
          </a:p>
        </p:txBody>
      </p:sp>
      <p:sp>
        <p:nvSpPr>
          <p:cNvPr id="39" name="CaixaDeTexto 17">
            <a:extLst>
              <a:ext uri="{FF2B5EF4-FFF2-40B4-BE49-F238E27FC236}">
                <a16:creationId xmlns:a16="http://schemas.microsoft.com/office/drawing/2014/main" xmlns="" id="{EA743B8B-643A-8B48-82D5-1315AC9861D8}"/>
              </a:ext>
            </a:extLst>
          </p:cNvPr>
          <p:cNvSpPr txBox="1"/>
          <p:nvPr/>
        </p:nvSpPr>
        <p:spPr>
          <a:xfrm>
            <a:off x="996244" y="3976820"/>
            <a:ext cx="258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/>
              </a:rPr>
              <a:t>Институциональный</a:t>
            </a:r>
          </a:p>
          <a:p>
            <a:pPr algn="ctr"/>
            <a:r>
              <a:rPr lang="ru-RU" b="1" dirty="0">
                <a:latin typeface="Roboto" panose="02000000000000000000"/>
              </a:rPr>
              <a:t>контент</a:t>
            </a:r>
            <a:endParaRPr lang="en-US" b="1" dirty="0">
              <a:latin typeface="Roboto" panose="02000000000000000000"/>
            </a:endParaRPr>
          </a:p>
        </p:txBody>
      </p:sp>
      <p:sp>
        <p:nvSpPr>
          <p:cNvPr id="46" name="Retângulo arredondado 19">
            <a:extLst>
              <a:ext uri="{FF2B5EF4-FFF2-40B4-BE49-F238E27FC236}">
                <a16:creationId xmlns:a16="http://schemas.microsoft.com/office/drawing/2014/main" xmlns="" id="{7DC5AE39-D126-7043-9450-BB97914B5D4C}"/>
              </a:ext>
            </a:extLst>
          </p:cNvPr>
          <p:cNvSpPr/>
          <p:nvPr/>
        </p:nvSpPr>
        <p:spPr>
          <a:xfrm>
            <a:off x="4715990" y="2062384"/>
            <a:ext cx="3840480" cy="1712349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/>
            </a:endParaRPr>
          </a:p>
        </p:txBody>
      </p:sp>
      <p:sp>
        <p:nvSpPr>
          <p:cNvPr id="47" name="CaixaDeTexto 20">
            <a:extLst>
              <a:ext uri="{FF2B5EF4-FFF2-40B4-BE49-F238E27FC236}">
                <a16:creationId xmlns:a16="http://schemas.microsoft.com/office/drawing/2014/main" xmlns="" id="{936D2594-6C8A-ED4C-9C6D-4799A800D799}"/>
              </a:ext>
            </a:extLst>
          </p:cNvPr>
          <p:cNvSpPr txBox="1"/>
          <p:nvPr/>
        </p:nvSpPr>
        <p:spPr>
          <a:xfrm>
            <a:off x="5092940" y="1664711"/>
            <a:ext cx="300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/>
              </a:rPr>
              <a:t>Контент для инвесторов</a:t>
            </a:r>
            <a:endParaRPr lang="en-US" b="1" dirty="0">
              <a:latin typeface="Roboto" panose="02000000000000000000"/>
            </a:endParaRPr>
          </a:p>
        </p:txBody>
      </p:sp>
      <p:sp>
        <p:nvSpPr>
          <p:cNvPr id="48" name="CaixaDeTexto 21">
            <a:extLst>
              <a:ext uri="{FF2B5EF4-FFF2-40B4-BE49-F238E27FC236}">
                <a16:creationId xmlns:a16="http://schemas.microsoft.com/office/drawing/2014/main" xmlns="" id="{E0BF8EBF-AB4F-334B-A4A4-296D53BC2197}"/>
              </a:ext>
            </a:extLst>
          </p:cNvPr>
          <p:cNvSpPr txBox="1"/>
          <p:nvPr/>
        </p:nvSpPr>
        <p:spPr>
          <a:xfrm>
            <a:off x="4745572" y="2093172"/>
            <a:ext cx="378984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ru-RU" sz="1300" b="0" dirty="0">
                <a:latin typeface="Roboto" panose="02000000000000000000"/>
              </a:rPr>
              <a:t>Инвестиционные правила и законодательство</a:t>
            </a:r>
          </a:p>
          <a:p>
            <a:r>
              <a:rPr lang="ru-RU" sz="1300" b="0" dirty="0">
                <a:latin typeface="Roboto" panose="02000000000000000000"/>
              </a:rPr>
              <a:t>(Нормативно-правовая база, механизмы и альтернативы финансирования для каждой страны и региона)</a:t>
            </a:r>
          </a:p>
          <a:p>
            <a:endParaRPr lang="ru-RU" sz="1300" b="0" dirty="0">
              <a:latin typeface="Roboto" panose="02000000000000000000"/>
            </a:endParaRPr>
          </a:p>
          <a:p>
            <a:r>
              <a:rPr lang="ru-RU" sz="1300" b="0" dirty="0">
                <a:latin typeface="Roboto" panose="02000000000000000000"/>
              </a:rPr>
              <a:t>Инвестиционные проекты (R)</a:t>
            </a:r>
          </a:p>
          <a:p>
            <a:r>
              <a:rPr lang="ru-RU" sz="1300" b="0" dirty="0">
                <a:latin typeface="Roboto" panose="02000000000000000000"/>
              </a:rPr>
              <a:t>(Инвестиционные проекты в сфере туризма)</a:t>
            </a:r>
          </a:p>
        </p:txBody>
      </p:sp>
      <p:sp>
        <p:nvSpPr>
          <p:cNvPr id="49" name="Retângulo arredondado 22">
            <a:extLst>
              <a:ext uri="{FF2B5EF4-FFF2-40B4-BE49-F238E27FC236}">
                <a16:creationId xmlns:a16="http://schemas.microsoft.com/office/drawing/2014/main" xmlns="" id="{15461027-70AD-814A-A975-51A76FFEB655}"/>
              </a:ext>
            </a:extLst>
          </p:cNvPr>
          <p:cNvSpPr/>
          <p:nvPr/>
        </p:nvSpPr>
        <p:spPr>
          <a:xfrm>
            <a:off x="4715990" y="4607861"/>
            <a:ext cx="3836713" cy="1441273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/>
            </a:endParaRPr>
          </a:p>
        </p:txBody>
      </p:sp>
      <p:sp>
        <p:nvSpPr>
          <p:cNvPr id="50" name="CaixaDeTexto 23">
            <a:extLst>
              <a:ext uri="{FF2B5EF4-FFF2-40B4-BE49-F238E27FC236}">
                <a16:creationId xmlns:a16="http://schemas.microsoft.com/office/drawing/2014/main" xmlns="" id="{6FAEC455-B152-B446-9AA6-66918A2A4C46}"/>
              </a:ext>
            </a:extLst>
          </p:cNvPr>
          <p:cNvSpPr txBox="1"/>
          <p:nvPr/>
        </p:nvSpPr>
        <p:spPr>
          <a:xfrm>
            <a:off x="4725503" y="4636603"/>
            <a:ext cx="380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endParaRPr lang="ru-RU" b="0" dirty="0">
              <a:latin typeface="Roboto" panose="02000000000000000000"/>
            </a:endParaRPr>
          </a:p>
          <a:p>
            <a:r>
              <a:rPr lang="ru-RU" b="0" dirty="0">
                <a:latin typeface="Roboto" panose="02000000000000000000"/>
              </a:rPr>
              <a:t>Программы обучения</a:t>
            </a:r>
            <a:endParaRPr lang="en-US" b="0" dirty="0">
              <a:latin typeface="Roboto" panose="02000000000000000000"/>
            </a:endParaRPr>
          </a:p>
          <a:p>
            <a:r>
              <a:rPr lang="ru-RU" b="0" dirty="0">
                <a:latin typeface="Roboto" panose="02000000000000000000"/>
              </a:rPr>
              <a:t>(практическая информация, стипендии и финансируемые государством программы для обучения туризму и гостиничному бизнесу в странах Шелкового пути)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83597922-2EB4-2A41-9E25-AB52B7E6AF3F}"/>
              </a:ext>
            </a:extLst>
          </p:cNvPr>
          <p:cNvSpPr/>
          <p:nvPr/>
        </p:nvSpPr>
        <p:spPr>
          <a:xfrm>
            <a:off x="3622771" y="3539824"/>
            <a:ext cx="1627170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Roboto" panose="02000000000000000000"/>
              </a:rPr>
              <a:t>Сферы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Roboto" panose="02000000000000000000"/>
              </a:rPr>
              <a:t>взаимодей-ствия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495175-6B10-419E-AC29-A3366F24BDCF}"/>
              </a:ext>
            </a:extLst>
          </p:cNvPr>
          <p:cNvSpPr txBox="1"/>
          <p:nvPr/>
        </p:nvSpPr>
        <p:spPr>
          <a:xfrm>
            <a:off x="1840360" y="129861"/>
            <a:ext cx="564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Веб-портал «Туризм ЦАРЭС»</a:t>
            </a:r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Содержание</a:t>
            </a:r>
            <a:endParaRPr lang="en-US" sz="20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17" name="CaixaDeTexto 20">
            <a:extLst>
              <a:ext uri="{FF2B5EF4-FFF2-40B4-BE49-F238E27FC236}">
                <a16:creationId xmlns:a16="http://schemas.microsoft.com/office/drawing/2014/main" xmlns="" id="{E7DBB991-2716-4547-97E9-C0076FC6B778}"/>
              </a:ext>
            </a:extLst>
          </p:cNvPr>
          <p:cNvSpPr txBox="1"/>
          <p:nvPr/>
        </p:nvSpPr>
        <p:spPr>
          <a:xfrm>
            <a:off x="5161417" y="4216365"/>
            <a:ext cx="32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" panose="02000000000000000000"/>
              </a:rPr>
              <a:t>Образовательный контент</a:t>
            </a:r>
            <a:endParaRPr lang="en-US" b="1" dirty="0"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7241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20A2F6-D33F-D846-BA6B-92C4DEAE819F}"/>
              </a:ext>
            </a:extLst>
          </p:cNvPr>
          <p:cNvSpPr/>
          <p:nvPr/>
        </p:nvSpPr>
        <p:spPr>
          <a:xfrm>
            <a:off x="3885754" y="756947"/>
            <a:ext cx="520879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/>
              </a:rPr>
              <a:t>Туристический контент</a:t>
            </a:r>
            <a:r>
              <a:rPr lang="ru-RU" sz="1600" dirty="0">
                <a:latin typeface="Roboto"/>
              </a:rPr>
              <a:t> создает основу для формирования значительного потока туристов и должен быть завершен в первую очередь.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/>
              </a:rPr>
              <a:t>Инвестиционный и образовательный контент</a:t>
            </a:r>
            <a:r>
              <a:rPr lang="ru-RU" sz="1600" dirty="0">
                <a:latin typeface="Roboto"/>
              </a:rPr>
              <a:t> открывает возможности для получения дохода</a:t>
            </a:r>
            <a:endParaRPr lang="en-US" sz="1600" dirty="0">
              <a:latin typeface="Robot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F19514B-5FE7-44B5-80F8-7FCD28933F30}"/>
              </a:ext>
            </a:extLst>
          </p:cNvPr>
          <p:cNvGrpSpPr/>
          <p:nvPr/>
        </p:nvGrpSpPr>
        <p:grpSpPr>
          <a:xfrm>
            <a:off x="243717" y="986381"/>
            <a:ext cx="5984002" cy="5081161"/>
            <a:chOff x="273193" y="1585821"/>
            <a:chExt cx="5984002" cy="5081161"/>
          </a:xfrm>
        </p:grpSpPr>
        <p:sp>
          <p:nvSpPr>
            <p:cNvPr id="2" name="Pentagon 1">
              <a:extLst>
                <a:ext uri="{FF2B5EF4-FFF2-40B4-BE49-F238E27FC236}">
                  <a16:creationId xmlns:a16="http://schemas.microsoft.com/office/drawing/2014/main" xmlns="" id="{CEB90C95-874E-DC43-BCE6-6B1B3DB86C79}"/>
                </a:ext>
              </a:extLst>
            </p:cNvPr>
            <p:cNvSpPr/>
            <p:nvPr/>
          </p:nvSpPr>
          <p:spPr>
            <a:xfrm>
              <a:off x="334193" y="2294994"/>
              <a:ext cx="914568" cy="27143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Страна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xmlns="" id="{C27CB380-4D9D-954A-8FB9-7DFF7FF49528}"/>
                </a:ext>
              </a:extLst>
            </p:cNvPr>
            <p:cNvSpPr/>
            <p:nvPr/>
          </p:nvSpPr>
          <p:spPr>
            <a:xfrm>
              <a:off x="1248761" y="2453477"/>
              <a:ext cx="914568" cy="27143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Регионы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xmlns="" id="{C0228812-6307-1248-AF6D-E5BC0E2AEDA2}"/>
                </a:ext>
              </a:extLst>
            </p:cNvPr>
            <p:cNvSpPr/>
            <p:nvPr/>
          </p:nvSpPr>
          <p:spPr>
            <a:xfrm>
              <a:off x="2163329" y="2623446"/>
              <a:ext cx="1582220" cy="27143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Активы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xmlns="" id="{07498532-514D-D24E-91E5-70B7E8DA7C7C}"/>
                </a:ext>
              </a:extLst>
            </p:cNvPr>
            <p:cNvSpPr/>
            <p:nvPr/>
          </p:nvSpPr>
          <p:spPr>
            <a:xfrm>
              <a:off x="2778682" y="2930644"/>
              <a:ext cx="1012908" cy="271435"/>
            </a:xfrm>
            <a:prstGeom prst="homePlat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4"/>
                  </a:solidFill>
                  <a:latin typeface="Roboto"/>
                </a:rPr>
                <a:t>Кластеры</a:t>
              </a:r>
              <a:endParaRPr lang="en-US" sz="1200" b="1" dirty="0">
                <a:solidFill>
                  <a:schemeClr val="accent4"/>
                </a:solidFill>
                <a:latin typeface="Roboto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86799E69-D9DF-AA46-83AF-778AD888BA58}"/>
                </a:ext>
              </a:extLst>
            </p:cNvPr>
            <p:cNvSpPr/>
            <p:nvPr/>
          </p:nvSpPr>
          <p:spPr>
            <a:xfrm>
              <a:off x="334193" y="1956995"/>
              <a:ext cx="3418281" cy="2709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1DF444A-C3AD-BF41-B8E1-ACCB1DACB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8761" y="1956995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CB5A647-6014-6F49-99D6-B53D38A21E16}"/>
                </a:ext>
              </a:extLst>
            </p:cNvPr>
            <p:cNvSpPr/>
            <p:nvPr/>
          </p:nvSpPr>
          <p:spPr>
            <a:xfrm>
              <a:off x="273193" y="1922892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2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BF1E031-EE39-094A-9AC2-2E6F3BF4BD6F}"/>
                </a:ext>
              </a:extLst>
            </p:cNvPr>
            <p:cNvSpPr/>
            <p:nvPr/>
          </p:nvSpPr>
          <p:spPr>
            <a:xfrm>
              <a:off x="1227290" y="1922881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2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78D80F2-BC14-3343-BDFC-FA77D257A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448" y="1955285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B54E6B2-C102-9F40-A957-17A48E42B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479" y="1936433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66649620-BCAC-B144-9241-D367127880EC}"/>
                </a:ext>
              </a:extLst>
            </p:cNvPr>
            <p:cNvSpPr/>
            <p:nvPr/>
          </p:nvSpPr>
          <p:spPr>
            <a:xfrm>
              <a:off x="2456172" y="1922210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4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B6E219A-55D6-A34C-85C8-8F2AF9E14FDF}"/>
                </a:ext>
              </a:extLst>
            </p:cNvPr>
            <p:cNvSpPr/>
            <p:nvPr/>
          </p:nvSpPr>
          <p:spPr>
            <a:xfrm>
              <a:off x="1582531" y="2910835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8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недель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303E4DE1-313D-4E4A-8584-D27A1716AC36}"/>
                </a:ext>
              </a:extLst>
            </p:cNvPr>
            <p:cNvCxnSpPr/>
            <p:nvPr/>
          </p:nvCxnSpPr>
          <p:spPr>
            <a:xfrm>
              <a:off x="399267" y="3253449"/>
              <a:ext cx="334628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A01C7C8-75EA-A54C-AD7D-8B32FE385425}"/>
                </a:ext>
              </a:extLst>
            </p:cNvPr>
            <p:cNvSpPr/>
            <p:nvPr/>
          </p:nvSpPr>
          <p:spPr>
            <a:xfrm>
              <a:off x="792135" y="1585821"/>
              <a:ext cx="25508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4"/>
                  </a:solidFill>
                  <a:latin typeface="Roboto"/>
                </a:rPr>
                <a:t>Туристический контент</a:t>
              </a:r>
              <a:endParaRPr lang="en-US" sz="1600" b="1" dirty="0">
                <a:solidFill>
                  <a:schemeClr val="accent4"/>
                </a:solidFill>
                <a:latin typeface="Roboto"/>
              </a:endParaRPr>
            </a:p>
          </p:txBody>
        </p:sp>
        <p:sp>
          <p:nvSpPr>
            <p:cNvPr id="43" name="Pentagon 42">
              <a:extLst>
                <a:ext uri="{FF2B5EF4-FFF2-40B4-BE49-F238E27FC236}">
                  <a16:creationId xmlns:a16="http://schemas.microsoft.com/office/drawing/2014/main" xmlns="" id="{1ACDCDBE-956F-A448-AF36-995327872A73}"/>
                </a:ext>
              </a:extLst>
            </p:cNvPr>
            <p:cNvSpPr/>
            <p:nvPr/>
          </p:nvSpPr>
          <p:spPr>
            <a:xfrm>
              <a:off x="2161448" y="3943116"/>
              <a:ext cx="1292382" cy="52056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Нормы и </a:t>
              </a:r>
              <a:r>
                <a:rPr lang="ru-RU" sz="1200" b="1" dirty="0" err="1">
                  <a:solidFill>
                    <a:schemeClr val="bg1"/>
                  </a:solidFill>
                  <a:latin typeface="Roboto"/>
                </a:rPr>
                <a:t>законода-тельство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2CA95489-FC3F-8A43-8AC0-C26A524773DC}"/>
                </a:ext>
              </a:extLst>
            </p:cNvPr>
            <p:cNvSpPr/>
            <p:nvPr/>
          </p:nvSpPr>
          <p:spPr>
            <a:xfrm>
              <a:off x="2174221" y="3616901"/>
              <a:ext cx="2571992" cy="2709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>
                <a:solidFill>
                  <a:srgbClr val="002060"/>
                </a:solidFill>
                <a:latin typeface="Roboto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C27C2C8-0482-FD4E-BD87-98969953E624}"/>
                </a:ext>
              </a:extLst>
            </p:cNvPr>
            <p:cNvSpPr/>
            <p:nvPr/>
          </p:nvSpPr>
          <p:spPr>
            <a:xfrm>
              <a:off x="2335338" y="3592812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3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4AE08A4B-A3AB-F041-A82E-81367A70B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378" y="3625205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200623A-5693-FD40-ABC7-1096D6412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212" y="3627174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D1A5E91-E9AD-FA45-A4CF-48CDA6A01077}"/>
                </a:ext>
              </a:extLst>
            </p:cNvPr>
            <p:cNvSpPr/>
            <p:nvPr/>
          </p:nvSpPr>
          <p:spPr>
            <a:xfrm>
              <a:off x="3628489" y="3592234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3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789E4FA-4B27-9A44-A42A-3AF27ECA257B}"/>
                </a:ext>
              </a:extLst>
            </p:cNvPr>
            <p:cNvSpPr/>
            <p:nvPr/>
          </p:nvSpPr>
          <p:spPr>
            <a:xfrm>
              <a:off x="3006130" y="4590501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6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недель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B07FC96C-CB10-484B-B571-FCC47903D850}"/>
                </a:ext>
              </a:extLst>
            </p:cNvPr>
            <p:cNvCxnSpPr>
              <a:cxnSpLocks/>
            </p:cNvCxnSpPr>
            <p:nvPr/>
          </p:nvCxnSpPr>
          <p:spPr>
            <a:xfrm>
              <a:off x="2119649" y="4880528"/>
              <a:ext cx="2669118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72F75C19-685F-BD4A-94D9-FCF082C6B7E0}"/>
                </a:ext>
              </a:extLst>
            </p:cNvPr>
            <p:cNvSpPr/>
            <p:nvPr/>
          </p:nvSpPr>
          <p:spPr>
            <a:xfrm>
              <a:off x="765889" y="3255961"/>
              <a:ext cx="54698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Roboto"/>
                </a:rPr>
                <a:t>Институциональное и инвестиционное содержание</a:t>
              </a:r>
              <a:endParaRPr lang="en-US" sz="1600" b="1" dirty="0">
                <a:solidFill>
                  <a:srgbClr val="0070C0"/>
                </a:solidFill>
                <a:latin typeface="Roboto"/>
              </a:endParaRPr>
            </a:p>
          </p:txBody>
        </p:sp>
        <p:sp>
          <p:nvSpPr>
            <p:cNvPr id="65" name="Pentagon 64">
              <a:extLst>
                <a:ext uri="{FF2B5EF4-FFF2-40B4-BE49-F238E27FC236}">
                  <a16:creationId xmlns:a16="http://schemas.microsoft.com/office/drawing/2014/main" xmlns="" id="{55E58849-321B-0E45-8142-0CC021C1AF07}"/>
                </a:ext>
              </a:extLst>
            </p:cNvPr>
            <p:cNvSpPr/>
            <p:nvPr/>
          </p:nvSpPr>
          <p:spPr>
            <a:xfrm>
              <a:off x="3453830" y="4272104"/>
              <a:ext cx="1292382" cy="296133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Проекты	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66" name="Pentagon 65">
              <a:extLst>
                <a:ext uri="{FF2B5EF4-FFF2-40B4-BE49-F238E27FC236}">
                  <a16:creationId xmlns:a16="http://schemas.microsoft.com/office/drawing/2014/main" xmlns="" id="{E8FC436D-B261-2843-83DA-973D86581B18}"/>
                </a:ext>
              </a:extLst>
            </p:cNvPr>
            <p:cNvSpPr/>
            <p:nvPr/>
          </p:nvSpPr>
          <p:spPr>
            <a:xfrm>
              <a:off x="3379889" y="5598868"/>
              <a:ext cx="1292382" cy="296131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Субъекты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DE14CF6-24A5-9F4A-B766-35730811B37B}"/>
                </a:ext>
              </a:extLst>
            </p:cNvPr>
            <p:cNvSpPr/>
            <p:nvPr/>
          </p:nvSpPr>
          <p:spPr>
            <a:xfrm>
              <a:off x="3367495" y="5250855"/>
              <a:ext cx="2571992" cy="2709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>
                <a:solidFill>
                  <a:srgbClr val="002060"/>
                </a:solidFill>
                <a:latin typeface="Roboto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99470CB-2122-7C4D-AD47-AE1ABE1AB1B3}"/>
                </a:ext>
              </a:extLst>
            </p:cNvPr>
            <p:cNvSpPr/>
            <p:nvPr/>
          </p:nvSpPr>
          <p:spPr>
            <a:xfrm>
              <a:off x="3537001" y="5226766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3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208C97A1-AAFB-5E47-BB3F-CD774CE745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652" y="5259159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659DDE2-0039-F14E-A3A5-CC15EC9E2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9486" y="5261128"/>
              <a:ext cx="0" cy="27099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865D37E4-A98F-BF40-8880-8538881E91F4}"/>
                </a:ext>
              </a:extLst>
            </p:cNvPr>
            <p:cNvSpPr/>
            <p:nvPr/>
          </p:nvSpPr>
          <p:spPr>
            <a:xfrm>
              <a:off x="4821763" y="5226188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3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недели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B249DBD-BF90-324F-AF46-EAC693F4942E}"/>
                </a:ext>
              </a:extLst>
            </p:cNvPr>
            <p:cNvSpPr/>
            <p:nvPr/>
          </p:nvSpPr>
          <p:spPr>
            <a:xfrm>
              <a:off x="4199403" y="6135139"/>
              <a:ext cx="979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6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недель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A1D9AE2F-D2BD-0C4B-9BF0-838E391E2105}"/>
                </a:ext>
              </a:extLst>
            </p:cNvPr>
            <p:cNvCxnSpPr>
              <a:cxnSpLocks/>
            </p:cNvCxnSpPr>
            <p:nvPr/>
          </p:nvCxnSpPr>
          <p:spPr>
            <a:xfrm>
              <a:off x="3354722" y="6425166"/>
              <a:ext cx="2669118" cy="0"/>
            </a:xfrm>
            <a:prstGeom prst="straightConnector1">
              <a:avLst/>
            </a:prstGeom>
            <a:ln w="28575">
              <a:solidFill>
                <a:srgbClr val="00905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158EBB3F-0218-544E-8D46-D7A8EC0B3F8C}"/>
                </a:ext>
              </a:extLst>
            </p:cNvPr>
            <p:cNvSpPr/>
            <p:nvPr/>
          </p:nvSpPr>
          <p:spPr>
            <a:xfrm>
              <a:off x="2221795" y="4864827"/>
              <a:ext cx="40354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9051"/>
                  </a:solidFill>
                  <a:latin typeface="Roboto"/>
                </a:rPr>
                <a:t>Содержание обучения и образования</a:t>
              </a:r>
              <a:endParaRPr lang="en-US" sz="1600" b="1" dirty="0">
                <a:solidFill>
                  <a:srgbClr val="009051"/>
                </a:solidFill>
                <a:latin typeface="Roboto"/>
              </a:endParaRPr>
            </a:p>
          </p:txBody>
        </p:sp>
        <p:sp>
          <p:nvSpPr>
            <p:cNvPr id="75" name="Pentagon 74">
              <a:extLst>
                <a:ext uri="{FF2B5EF4-FFF2-40B4-BE49-F238E27FC236}">
                  <a16:creationId xmlns:a16="http://schemas.microsoft.com/office/drawing/2014/main" xmlns="" id="{7ACAF257-A07D-2849-A8F0-5AB2A9191D00}"/>
                </a:ext>
              </a:extLst>
            </p:cNvPr>
            <p:cNvSpPr/>
            <p:nvPr/>
          </p:nvSpPr>
          <p:spPr>
            <a:xfrm>
              <a:off x="4647104" y="5807584"/>
              <a:ext cx="1292382" cy="296133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"/>
                </a:rPr>
                <a:t>Программы</a:t>
              </a:r>
              <a:endParaRPr lang="en-US" sz="1200" b="1" dirty="0">
                <a:solidFill>
                  <a:schemeClr val="bg1"/>
                </a:solidFill>
                <a:latin typeface="Roboto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816834F7-D94F-864C-8050-1241DCCAE1C0}"/>
                </a:ext>
              </a:extLst>
            </p:cNvPr>
            <p:cNvCxnSpPr>
              <a:cxnSpLocks/>
            </p:cNvCxnSpPr>
            <p:nvPr/>
          </p:nvCxnSpPr>
          <p:spPr>
            <a:xfrm>
              <a:off x="502420" y="6666982"/>
              <a:ext cx="552142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07EE9B4A-AFCB-D34F-8D70-A0CF6E25AAF2}"/>
                </a:ext>
              </a:extLst>
            </p:cNvPr>
            <p:cNvSpPr/>
            <p:nvPr/>
          </p:nvSpPr>
          <p:spPr>
            <a:xfrm>
              <a:off x="2083227" y="6328351"/>
              <a:ext cx="10791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1400" b="1" dirty="0">
                  <a:solidFill>
                    <a:srgbClr val="002060"/>
                  </a:solidFill>
                  <a:latin typeface="Roboto"/>
                </a:rPr>
                <a:t>13 </a:t>
              </a:r>
              <a:r>
                <a:rPr lang="ru-RU" sz="1400" b="1" dirty="0">
                  <a:solidFill>
                    <a:srgbClr val="002060"/>
                  </a:solidFill>
                  <a:latin typeface="Roboto"/>
                </a:rPr>
                <a:t>недель</a:t>
              </a:r>
              <a:endParaRPr lang="x-none" sz="1400" b="1" dirty="0">
                <a:solidFill>
                  <a:srgbClr val="002060"/>
                </a:solidFill>
                <a:latin typeface="Roboto"/>
              </a:endParaRPr>
            </a:p>
          </p:txBody>
        </p:sp>
      </p:grpSp>
      <p:sp>
        <p:nvSpPr>
          <p:cNvPr id="77" name="CaixaDeTexto 13">
            <a:extLst>
              <a:ext uri="{FF2B5EF4-FFF2-40B4-BE49-F238E27FC236}">
                <a16:creationId xmlns:a16="http://schemas.microsoft.com/office/drawing/2014/main" xmlns="" id="{883C6CF5-D8F0-9F48-974E-1CC1472BA881}"/>
              </a:ext>
            </a:extLst>
          </p:cNvPr>
          <p:cNvSpPr txBox="1"/>
          <p:nvPr/>
        </p:nvSpPr>
        <p:spPr>
          <a:xfrm>
            <a:off x="6139321" y="2624344"/>
            <a:ext cx="2938453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Всего </a:t>
            </a:r>
            <a:r>
              <a:rPr lang="ru-RU" sz="1600" b="1" dirty="0">
                <a:latin typeface="Roboto"/>
              </a:rPr>
              <a:t>13 недель</a:t>
            </a:r>
            <a:r>
              <a:rPr lang="ru-RU" sz="1600" dirty="0">
                <a:latin typeface="Roboto"/>
              </a:rPr>
              <a:t> на получение информации от стран </a:t>
            </a:r>
          </a:p>
          <a:p>
            <a:endParaRPr lang="en-US" sz="1600" dirty="0">
              <a:latin typeface="Roboto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Различные субъекты в правительстве предоставляют информацию параллельно </a:t>
            </a:r>
          </a:p>
          <a:p>
            <a:endParaRPr lang="en-US" sz="1600" dirty="0">
              <a:latin typeface="Roboto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Все страны получают пользу от достоверной информации, предоставляемой другими странами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CE4EA84-B291-4845-88CF-DDB5C6323254}"/>
              </a:ext>
            </a:extLst>
          </p:cNvPr>
          <p:cNvSpPr txBox="1"/>
          <p:nvPr/>
        </p:nvSpPr>
        <p:spPr>
          <a:xfrm>
            <a:off x="949631" y="146639"/>
            <a:ext cx="7270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Веб-портал Туризм ЦАРЭС </a:t>
            </a:r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Основные этапы развития</a:t>
            </a:r>
            <a:endParaRPr lang="en-US" sz="20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922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20A2F6-D33F-D846-BA6B-92C4DEAE819F}"/>
              </a:ext>
            </a:extLst>
          </p:cNvPr>
          <p:cNvSpPr/>
          <p:nvPr/>
        </p:nvSpPr>
        <p:spPr>
          <a:xfrm>
            <a:off x="133233" y="730640"/>
            <a:ext cx="8809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oboto"/>
                <a:cs typeface="Arial" panose="020B0604020202020204" pitchFamily="34" charset="0"/>
              </a:rPr>
              <a:t>Большой объем информации из разных источников требует последовательности и согласованности. Использование шаблонов поможет создавать/собирать, просматривать и импортировать информацию на веб-портале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861161-3335-4AEB-8F38-E5F21DB7312F}"/>
              </a:ext>
            </a:extLst>
          </p:cNvPr>
          <p:cNvGrpSpPr/>
          <p:nvPr/>
        </p:nvGrpSpPr>
        <p:grpSpPr>
          <a:xfrm>
            <a:off x="40954" y="1854639"/>
            <a:ext cx="4712922" cy="4487295"/>
            <a:chOff x="281854" y="1959739"/>
            <a:chExt cx="4712922" cy="4487295"/>
          </a:xfrm>
        </p:grpSpPr>
        <p:pic>
          <p:nvPicPr>
            <p:cNvPr id="44" name="Imagem 4">
              <a:extLst>
                <a:ext uri="{FF2B5EF4-FFF2-40B4-BE49-F238E27FC236}">
                  <a16:creationId xmlns:a16="http://schemas.microsoft.com/office/drawing/2014/main" xmlns="" id="{5B509162-B25B-DB41-8F5E-62E800466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4980" y="1959739"/>
              <a:ext cx="3039796" cy="2981056"/>
            </a:xfrm>
            <a:prstGeom prst="rect">
              <a:avLst/>
            </a:prstGeom>
          </p:spPr>
        </p:pic>
        <p:pic>
          <p:nvPicPr>
            <p:cNvPr id="45" name="Imagem 2">
              <a:extLst>
                <a:ext uri="{FF2B5EF4-FFF2-40B4-BE49-F238E27FC236}">
                  <a16:creationId xmlns:a16="http://schemas.microsoft.com/office/drawing/2014/main" xmlns="" id="{4A315F00-30A5-EE4D-AB7D-CA8675C6D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8120" y="2532259"/>
              <a:ext cx="3286274" cy="3199377"/>
            </a:xfrm>
            <a:prstGeom prst="rect">
              <a:avLst/>
            </a:prstGeom>
          </p:spPr>
        </p:pic>
        <p:pic>
          <p:nvPicPr>
            <p:cNvPr id="46" name="Imagem 3">
              <a:extLst>
                <a:ext uri="{FF2B5EF4-FFF2-40B4-BE49-F238E27FC236}">
                  <a16:creationId xmlns:a16="http://schemas.microsoft.com/office/drawing/2014/main" xmlns="" id="{ECFDA0F6-B4C0-3645-9527-4A5367685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854" y="3240851"/>
              <a:ext cx="3289102" cy="3206183"/>
            </a:xfrm>
            <a:prstGeom prst="rect">
              <a:avLst/>
            </a:prstGeom>
          </p:spPr>
        </p:pic>
      </p:grpSp>
      <p:sp>
        <p:nvSpPr>
          <p:cNvPr id="47" name="CaixaDeTexto 24">
            <a:extLst>
              <a:ext uri="{FF2B5EF4-FFF2-40B4-BE49-F238E27FC236}">
                <a16:creationId xmlns:a16="http://schemas.microsoft.com/office/drawing/2014/main" xmlns="" id="{426C3E2F-8614-6A4A-A5B4-F930CF8247F9}"/>
              </a:ext>
            </a:extLst>
          </p:cNvPr>
          <p:cNvSpPr txBox="1"/>
          <p:nvPr/>
        </p:nvSpPr>
        <p:spPr>
          <a:xfrm>
            <a:off x="4777024" y="1758325"/>
            <a:ext cx="43376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Roboto"/>
                <a:cs typeface="Arial" panose="020B0604020202020204" pitchFamily="34" charset="0"/>
              </a:rPr>
              <a:t>Основная информация о стране</a:t>
            </a:r>
            <a:endParaRPr lang="en-US" sz="1400" b="1" dirty="0">
              <a:latin typeface="Roboto"/>
              <a:cs typeface="Arial" panose="020B0604020202020204" pitchFamily="34" charset="0"/>
            </a:endParaRPr>
          </a:p>
          <a:p>
            <a:r>
              <a:rPr lang="ru-RU" sz="1100" dirty="0">
                <a:latin typeface="Roboto"/>
                <a:cs typeface="Arial" panose="020B0604020202020204" pitchFamily="34" charset="0"/>
              </a:rPr>
              <a:t>(Рекламный слоган, О нас, История, География и природа, Экономика, Люди и культура, Важные даты, Как добраться, Погода и климат, Визовые и въездные требования, Требования к здоровью и вакцинации, Водительские права, Транспорт в стране, Связь и технологии, Проживание, Еда, Деньги, Шоппинг и налоги, Обычаи и традиции, Безопасность, Контакты)</a:t>
            </a:r>
          </a:p>
          <a:p>
            <a:endParaRPr lang="en-US" sz="1200" dirty="0">
              <a:latin typeface="Roboto"/>
              <a:cs typeface="Arial" panose="020B0604020202020204" pitchFamily="34" charset="0"/>
            </a:endParaRPr>
          </a:p>
          <a:p>
            <a:r>
              <a:rPr lang="ru-RU" sz="1400" b="1" dirty="0">
                <a:latin typeface="Roboto"/>
                <a:cs typeface="Arial" panose="020B0604020202020204" pitchFamily="34" charset="0"/>
              </a:rPr>
              <a:t>Ключевая информация о регионе</a:t>
            </a:r>
            <a:endParaRPr lang="en-US" sz="1400" b="1" dirty="0">
              <a:latin typeface="Roboto"/>
              <a:cs typeface="Arial" panose="020B0604020202020204" pitchFamily="34" charset="0"/>
            </a:endParaRPr>
          </a:p>
          <a:p>
            <a:r>
              <a:rPr lang="ru-RU" sz="1100" dirty="0">
                <a:latin typeface="Roboto"/>
                <a:cs typeface="Arial" panose="020B0604020202020204" pitchFamily="34" charset="0"/>
              </a:rPr>
              <a:t>(Как добраться, что посмотреть и чем заняться, История, культура и фестивали, География и климат, Экономика)</a:t>
            </a:r>
          </a:p>
          <a:p>
            <a:endParaRPr lang="en-US" sz="1100" dirty="0">
              <a:latin typeface="Roboto"/>
              <a:cs typeface="Arial" panose="020B0604020202020204" pitchFamily="34" charset="0"/>
            </a:endParaRPr>
          </a:p>
          <a:p>
            <a:r>
              <a:rPr lang="ru-RU" sz="1400" b="1" dirty="0">
                <a:latin typeface="Roboto"/>
                <a:cs typeface="Arial" panose="020B0604020202020204" pitchFamily="34" charset="0"/>
              </a:rPr>
              <a:t>Основная информация о достопримечательностях</a:t>
            </a:r>
            <a:endParaRPr lang="en-US" sz="1400" b="1" dirty="0">
              <a:latin typeface="Roboto"/>
              <a:cs typeface="Arial" panose="020B0604020202020204" pitchFamily="34" charset="0"/>
            </a:endParaRPr>
          </a:p>
          <a:p>
            <a:r>
              <a:rPr lang="ru-RU" sz="1100" dirty="0">
                <a:latin typeface="Roboto"/>
                <a:cs typeface="Arial" panose="020B0604020202020204" pitchFamily="34" charset="0"/>
              </a:rPr>
              <a:t>(Как добраться, Чего ожидать, История (если применимо), Доступные удобства и услуги)</a:t>
            </a:r>
          </a:p>
        </p:txBody>
      </p:sp>
      <p:sp>
        <p:nvSpPr>
          <p:cNvPr id="48" name="CaixaDeTexto 7">
            <a:extLst>
              <a:ext uri="{FF2B5EF4-FFF2-40B4-BE49-F238E27FC236}">
                <a16:creationId xmlns:a16="http://schemas.microsoft.com/office/drawing/2014/main" xmlns="" id="{229D8F72-3343-694D-B97D-C916C2831B30}"/>
              </a:ext>
            </a:extLst>
          </p:cNvPr>
          <p:cNvSpPr txBox="1"/>
          <p:nvPr/>
        </p:nvSpPr>
        <p:spPr>
          <a:xfrm>
            <a:off x="3764383" y="5813582"/>
            <a:ext cx="5292576" cy="986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Предлагаемое максимальное количество слов в каждом разделе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600" dirty="0">
                <a:latin typeface="Roboto"/>
              </a:rPr>
              <a:t>Для создания хорошего контента необходимы изображения</a:t>
            </a:r>
          </a:p>
        </p:txBody>
      </p:sp>
      <p:sp>
        <p:nvSpPr>
          <p:cNvPr id="49" name="Cruzada 8">
            <a:extLst>
              <a:ext uri="{FF2B5EF4-FFF2-40B4-BE49-F238E27FC236}">
                <a16:creationId xmlns:a16="http://schemas.microsoft.com/office/drawing/2014/main" xmlns="" id="{12744836-36DE-1A43-8E9D-9259772D8F1D}"/>
              </a:ext>
            </a:extLst>
          </p:cNvPr>
          <p:cNvSpPr/>
          <p:nvPr/>
        </p:nvSpPr>
        <p:spPr>
          <a:xfrm>
            <a:off x="6778537" y="5162724"/>
            <a:ext cx="384916" cy="442032"/>
          </a:xfrm>
          <a:prstGeom prst="plus">
            <a:avLst>
              <a:gd name="adj" fmla="val 356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439FE8-BEC7-49AC-A64C-2BFE1CFACD59}"/>
              </a:ext>
            </a:extLst>
          </p:cNvPr>
          <p:cNvSpPr txBox="1"/>
          <p:nvPr/>
        </p:nvSpPr>
        <p:spPr>
          <a:xfrm>
            <a:off x="1550761" y="146639"/>
            <a:ext cx="6068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Веб-портал Туризм ЦАРЭС</a:t>
            </a:r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Следующие шаги</a:t>
            </a:r>
            <a:endParaRPr lang="en-US" sz="20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63289C9-E0D5-461E-B839-4DEFEB0C79CC}"/>
              </a:ext>
            </a:extLst>
          </p:cNvPr>
          <p:cNvSpPr/>
          <p:nvPr/>
        </p:nvSpPr>
        <p:spPr>
          <a:xfrm>
            <a:off x="1827185" y="1981999"/>
            <a:ext cx="28069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Roboto"/>
                <a:cs typeface="Arial" panose="020B0604020202020204" pitchFamily="34" charset="0"/>
              </a:rPr>
              <a:t>Шаблон руководства по путешествиям: достопримечательности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C5AC1159-0298-4A0B-B16B-F25C4E5A2CEA}"/>
              </a:ext>
            </a:extLst>
          </p:cNvPr>
          <p:cNvSpPr/>
          <p:nvPr/>
        </p:nvSpPr>
        <p:spPr>
          <a:xfrm>
            <a:off x="1115518" y="2646128"/>
            <a:ext cx="28069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Roboto"/>
                <a:cs typeface="Arial" panose="020B0604020202020204" pitchFamily="34" charset="0"/>
              </a:rPr>
              <a:t>Шаблон руководства по путешествиям: регион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55F9BB9-7437-4BD3-8A96-0814F6CAB857}"/>
              </a:ext>
            </a:extLst>
          </p:cNvPr>
          <p:cNvSpPr/>
          <p:nvPr/>
        </p:nvSpPr>
        <p:spPr>
          <a:xfrm>
            <a:off x="311572" y="3360591"/>
            <a:ext cx="28069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Roboto"/>
                <a:cs typeface="Arial" panose="020B0604020202020204" pitchFamily="34" charset="0"/>
              </a:rPr>
              <a:t>Шаблон руководства по путешествиям: страны</a:t>
            </a:r>
          </a:p>
        </p:txBody>
      </p:sp>
    </p:spTree>
    <p:extLst>
      <p:ext uri="{BB962C8B-B14F-4D97-AF65-F5344CB8AC3E}">
        <p14:creationId xmlns:p14="http://schemas.microsoft.com/office/powerpoint/2010/main" val="36991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DCI_Powerpoint_Templates</Template>
  <TotalTime>142312</TotalTime>
  <Words>493</Words>
  <Application>Microsoft Office PowerPoint</Application>
  <PresentationFormat>On-screen Show (4:3)</PresentationFormat>
  <Paragraphs>90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Wingdings</vt:lpstr>
      <vt:lpstr>blank</vt:lpstr>
      <vt:lpstr>1_DCI-Master</vt:lpstr>
      <vt:lpstr>2_DCI-Master</vt:lpstr>
      <vt:lpstr>3_DCI-Master</vt:lpstr>
      <vt:lpstr>4_DCI-Master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Alex Gothow</dc:creator>
  <cp:keywords/>
  <dc:description/>
  <cp:lastModifiedBy>Admin</cp:lastModifiedBy>
  <cp:revision>4973</cp:revision>
  <cp:lastPrinted>2019-08-18T10:17:53Z</cp:lastPrinted>
  <dcterms:created xsi:type="dcterms:W3CDTF">2016-02-04T20:47:29Z</dcterms:created>
  <dcterms:modified xsi:type="dcterms:W3CDTF">2021-01-21T07:09:06Z</dcterms:modified>
  <cp:category/>
</cp:coreProperties>
</file>