
<file path=[Content_Types].xml><?xml version="1.0" encoding="utf-8"?>
<Types xmlns="http://schemas.openxmlformats.org/package/2006/content-types">
  <Default Extension="bin" ContentType="application/vnd.openxmlformats-officedocument.oleObject"/>
  <Default Extension="png" ContentType="image/png"/>
  <Default Extension="emf" ContentType="image/x-emf"/>
  <Default Extension="rels" ContentType="application/vnd.openxmlformats-package.relationships+xml"/>
  <Default Extension="xml" ContentType="application/xml"/>
  <Default Extension="vml" ContentType="application/vnd.openxmlformats-officedocument.vmlDrawing"/>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ags/tag1.xml" ContentType="application/vnd.openxmlformats-officedocument.presentationml.tags+xml"/>
  <Override PartName="/ppt/slideLayouts/slideLayout3.xml" ContentType="application/vnd.openxmlformats-officedocument.presentationml.slideLayout+xml"/>
  <Override PartName="/ppt/theme/theme2.xml" ContentType="application/vnd.openxmlformats-officedocument.theme+xml"/>
  <Override PartName="/ppt/tags/tag2.xml" ContentType="application/vnd.openxmlformats-officedocument.presentationml.tags+xml"/>
  <Override PartName="/ppt/tags/tag3.xml" ContentType="application/vnd.openxmlformats-officedocument.presentationml.tags+xml"/>
  <Override PartName="/ppt/slideLayouts/slideLayout4.xml" ContentType="application/vnd.openxmlformats-officedocument.presentationml.slideLayout+xml"/>
  <Override PartName="/ppt/theme/theme3.xml" ContentType="application/vnd.openxmlformats-officedocument.theme+xml"/>
  <Override PartName="/ppt/tags/tag4.xml" ContentType="application/vnd.openxmlformats-officedocument.presentationml.tags+xml"/>
  <Override PartName="/ppt/tags/tag5.xml" ContentType="application/vnd.openxmlformats-officedocument.presentationml.tags+xml"/>
  <Override PartName="/ppt/slideLayouts/slideLayout5.xml" ContentType="application/vnd.openxmlformats-officedocument.presentationml.slideLayout+xml"/>
  <Override PartName="/ppt/theme/theme4.xml" ContentType="application/vnd.openxmlformats-officedocument.theme+xml"/>
  <Override PartName="/ppt/tags/tag6.xml" ContentType="application/vnd.openxmlformats-officedocument.presentationml.tags+xml"/>
  <Override PartName="/ppt/tags/tag7.xml" ContentType="application/vnd.openxmlformats-officedocument.presentationml.tags+xml"/>
  <Override PartName="/ppt/slideLayouts/slideLayout6.xml" ContentType="application/vnd.openxmlformats-officedocument.presentationml.slideLayout+xml"/>
  <Override PartName="/ppt/theme/theme5.xml" ContentType="application/vnd.openxmlformats-officedocument.theme+xml"/>
  <Override PartName="/ppt/tags/tag8.xml" ContentType="application/vnd.openxmlformats-officedocument.presentationml.tags+xml"/>
  <Override PartName="/ppt/tags/tag9.xml" ContentType="application/vnd.openxmlformats-officedocument.presentationml.tags+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3">
  <p:sldMasterIdLst>
    <p:sldMasterId id="2147483660" r:id="rId1"/>
    <p:sldMasterId id="2147483663" r:id="rId2"/>
    <p:sldMasterId id="2147483665" r:id="rId3"/>
    <p:sldMasterId id="2147483667" r:id="rId4"/>
    <p:sldMasterId id="2147483669" r:id="rId5"/>
  </p:sldMasterIdLst>
  <p:notesMasterIdLst>
    <p:notesMasterId r:id="rId11"/>
  </p:notesMasterIdLst>
  <p:sldIdLst>
    <p:sldId id="737" r:id="rId6"/>
    <p:sldId id="1174" r:id="rId7"/>
    <p:sldId id="1171" r:id="rId8"/>
    <p:sldId id="1172" r:id="rId9"/>
    <p:sldId id="1173" r:id="rId1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83" userDrawn="1">
          <p15:clr>
            <a:srgbClr val="A4A3A4"/>
          </p15:clr>
        </p15:guide>
        <p15:guide id="2" pos="2880" userDrawn="1">
          <p15:clr>
            <a:srgbClr val="A4A3A4"/>
          </p15:clr>
        </p15:guide>
        <p15:guide id="3" pos="158" userDrawn="1">
          <p15:clr>
            <a:srgbClr val="A4A3A4"/>
          </p15:clr>
        </p15:guide>
        <p15:guide id="4" pos="5602" userDrawn="1">
          <p15:clr>
            <a:srgbClr val="A4A3A4"/>
          </p15:clr>
        </p15:guide>
        <p15:guide id="5" orient="horz" pos="1026" userDrawn="1">
          <p15:clr>
            <a:srgbClr val="A4A3A4"/>
          </p15:clr>
        </p15:guide>
        <p15:guide id="6" orient="horz" pos="4156"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Carlos Faria" initials="CF" lastIdx="5" clrIdx="0"/>
  <p:cmAuthor id="2" name="Carlos Faria" initials="CF [2]" lastIdx="1" clrIdx="1"/>
  <p:cmAuthor id="3" name="Carlos Faria" initials="CF [3]" lastIdx="1" clrIdx="2"/>
  <p:cmAuthor id="4" name="Carlos Faria" initials="CF [4]" lastIdx="1" clrIdx="3"/>
  <p:cmAuthor id="5" name="Carlos Faria" initials="CF [5]" lastIdx="1" clrIdx="4"/>
  <p:cmAuthor id="6" name="Carmen Maria Garcia Perez" initials="CMGP" lastIdx="6" clrIdx="5">
    <p:extLst>
      <p:ext uri="{19B8F6BF-5375-455C-9EA6-DF929625EA0E}">
        <p15:presenceInfo xmlns:p15="http://schemas.microsoft.com/office/powerpoint/2012/main" userId="S::cgarciaperez@adb.org::9c97a273-694c-487f-bc77-cb7dfef6b93d"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9051"/>
    <a:srgbClr val="009193"/>
    <a:srgbClr val="4E8F00"/>
    <a:srgbClr val="87AFB8"/>
    <a:srgbClr val="D5FC79"/>
    <a:srgbClr val="FFD579"/>
    <a:srgbClr val="BADDFE"/>
    <a:srgbClr val="FFFC00"/>
    <a:srgbClr val="00FA00"/>
    <a:srgbClr val="9DCFF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3C2FFA5D-87B4-456A-9821-1D502468CF0F}" styleName="Designformatvorlage 1 - Akz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2D5ABB26-0587-4C30-8999-92F81FD0307C}" styleName="Keine Formatvorlage, kein Raster">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D7AC3CCA-C797-4891-BE02-D94E43425B78}" styleName="Mittlere Formatvorlag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 styleId="{616DA210-FB5B-4158-B5E0-FEB733F419BA}" styleName="Helle Formatvorlag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5940675A-B579-460E-94D1-54222C63F5DA}" styleName="Keine Formatvorlage, Tabellenraster">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1FECB4D8-DB02-4DC6-A0A2-4F2EBAE1DC90}" styleName="Medium Style 1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1E171933-4619-4E11-9A3F-F7608DF75F80}" styleName="Medium Style 1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a:noFill/>
            </a:ln>
          </a:insideV>
        </a:tcBdr>
        <a:fill>
          <a:solidFill>
            <a:schemeClr val="lt1"/>
          </a:solidFill>
        </a:fill>
      </a:tcStyle>
    </a:wholeTbl>
    <a:band1H>
      <a:tcStyle>
        <a:tcBdr/>
        <a:fill>
          <a:solidFill>
            <a:schemeClr val="accent4">
              <a:tint val="20000"/>
            </a:schemeClr>
          </a:solidFill>
        </a:fill>
      </a:tcStyle>
    </a:band1H>
    <a:band1V>
      <a:tcStyle>
        <a:tcBdr/>
        <a:fill>
          <a:solidFill>
            <a:schemeClr val="accent4">
              <a:tint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solidFill>
            <a:schemeClr val="lt1"/>
          </a:solidFill>
        </a:fill>
      </a:tcStyle>
    </a:lastRow>
    <a:firstRow>
      <a:tcTxStyle b="on">
        <a:fontRef idx="minor">
          <a:scrgbClr r="0" g="0" b="0"/>
        </a:fontRef>
        <a:schemeClr val="lt1"/>
      </a:tcTxStyle>
      <a:tcStyle>
        <a:tcBdr/>
        <a:fill>
          <a:solidFill>
            <a:schemeClr val="accent4"/>
          </a:solidFill>
        </a:fill>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E8034E78-7F5D-4C2E-B375-FC64B27BC917}" styleName="Dark Style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left>
            <a:ln w="25400" cmpd="sng">
              <a:solidFill>
                <a:schemeClr val="lt1"/>
              </a:solidFill>
            </a:ln>
          </a:left>
        </a:tcBdr>
        <a:fill>
          <a:solidFill>
            <a:schemeClr val="dk1">
              <a:tint val="60000"/>
            </a:schemeClr>
          </a:solidFill>
        </a:fill>
      </a:tcStyle>
    </a:lastCol>
    <a:firstCol>
      <a:tcTxStyle b="on"/>
      <a:tcStyle>
        <a:tcBdr>
          <a:right>
            <a:ln w="25400" cmpd="sng">
              <a:solidFill>
                <a:schemeClr val="lt1"/>
              </a:solidFill>
            </a:ln>
          </a:right>
        </a:tcBdr>
        <a:fill>
          <a:solidFill>
            <a:schemeClr val="dk1">
              <a:tint val="60000"/>
            </a:schemeClr>
          </a:solidFill>
        </a:fill>
      </a:tcStyle>
    </a:firstCol>
    <a:lastRow>
      <a:tcTxStyle b="on"/>
      <a:tcStyle>
        <a:tcBdr>
          <a:top>
            <a:ln w="25400" cmpd="sng">
              <a:solidFill>
                <a:schemeClr val="lt1"/>
              </a:solidFill>
            </a:ln>
          </a:top>
        </a:tcBdr>
        <a:fill>
          <a:solidFill>
            <a:schemeClr val="dk1">
              <a:tint val="6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EB344D84-9AFB-497E-A393-DC336BA19D2E}" styleName="Medium Style 3 – Accent 3">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3"/>
          </a:solidFill>
        </a:fill>
      </a:tcStyle>
    </a:lastCol>
    <a:firstCol>
      <a:tcTxStyle b="on">
        <a:fontRef idx="minor">
          <a:scrgbClr r="0" g="0" b="0"/>
        </a:fontRef>
        <a:schemeClr val="lt1"/>
      </a:tcTxStyle>
      <a:tcStyle>
        <a:tcBdr/>
        <a:fill>
          <a:solidFill>
            <a:schemeClr val="accent3"/>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3"/>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1016" autoAdjust="0"/>
    <p:restoredTop sz="96327"/>
  </p:normalViewPr>
  <p:slideViewPr>
    <p:cSldViewPr snapToGrid="0" showGuides="1">
      <p:cViewPr varScale="1">
        <p:scale>
          <a:sx n="74" d="100"/>
          <a:sy n="74" d="100"/>
        </p:scale>
        <p:origin x="1044" y="72"/>
      </p:cViewPr>
      <p:guideLst>
        <p:guide orient="horz" pos="2183"/>
        <p:guide pos="2880"/>
        <p:guide pos="158"/>
        <p:guide pos="5602"/>
        <p:guide orient="horz" pos="1026"/>
        <p:guide orient="horz" pos="4156"/>
      </p:guideLst>
    </p:cSldViewPr>
  </p:slideViewPr>
  <p:notesTextViewPr>
    <p:cViewPr>
      <p:scale>
        <a:sx n="1" d="1"/>
        <a:sy n="1" d="1"/>
      </p:scale>
      <p:origin x="0" y="0"/>
    </p:cViewPr>
  </p:notesTextViewPr>
  <p:sorterViewPr>
    <p:cViewPr>
      <p:scale>
        <a:sx n="100" d="100"/>
        <a:sy n="100" d="100"/>
      </p:scale>
      <p:origin x="0" y="5744"/>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presProps" Target="presProps.xml"/><Relationship Id="rId3" Type="http://schemas.openxmlformats.org/officeDocument/2006/relationships/slideMaster" Target="slideMasters/slideMaster3.xml"/><Relationship Id="rId7" Type="http://schemas.openxmlformats.org/officeDocument/2006/relationships/slide" Target="slides/slide2.xml"/><Relationship Id="rId12" Type="http://schemas.openxmlformats.org/officeDocument/2006/relationships/commentAuthors" Target="commentAuthors.xml"/><Relationship Id="rId2" Type="http://schemas.openxmlformats.org/officeDocument/2006/relationships/slideMaster" Target="slideMasters/slideMaster2.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1.xml"/><Relationship Id="rId11" Type="http://schemas.openxmlformats.org/officeDocument/2006/relationships/notesMaster" Target="notesMasters/notesMaster1.xml"/><Relationship Id="rId5" Type="http://schemas.openxmlformats.org/officeDocument/2006/relationships/slideMaster" Target="slideMasters/slideMaster5.xml"/><Relationship Id="rId15" Type="http://schemas.openxmlformats.org/officeDocument/2006/relationships/theme" Target="theme/theme1.xml"/><Relationship Id="rId10" Type="http://schemas.openxmlformats.org/officeDocument/2006/relationships/slide" Target="slides/slide5.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viewProps" Target="view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1.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DE2D9A2-3941-F84F-8D07-1977B45EA268}" type="datetimeFigureOut">
              <a:rPr lang="en-US" smtClean="0"/>
              <a:t>1/19/2021</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7A6F916-C28C-ED45-811A-744DB773F331}" type="slidenum">
              <a:rPr lang="en-US" smtClean="0"/>
              <a:t>‹#›</a:t>
            </a:fld>
            <a:endParaRPr lang="en-US"/>
          </a:p>
        </p:txBody>
      </p:sp>
    </p:spTree>
    <p:extLst>
      <p:ext uri="{BB962C8B-B14F-4D97-AF65-F5344CB8AC3E}">
        <p14:creationId xmlns:p14="http://schemas.microsoft.com/office/powerpoint/2010/main" val="173568589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1 Marcador de imagen de diapositiva"/>
          <p:cNvSpPr>
            <a:spLocks noGrp="1" noRot="1" noChangeAspect="1" noTextEdit="1"/>
          </p:cNvSpPr>
          <p:nvPr>
            <p:ph type="sldImg"/>
          </p:nvPr>
        </p:nvSpPr>
        <p:spPr>
          <a:xfrm>
            <a:off x="939800" y="750888"/>
            <a:ext cx="4999038" cy="3749675"/>
          </a:xfrm>
          <a:ln/>
        </p:spPr>
      </p:sp>
      <p:sp>
        <p:nvSpPr>
          <p:cNvPr id="16387" name="2 Marcador de notas"/>
          <p:cNvSpPr>
            <a:spLocks noGrp="1"/>
          </p:cNvSpPr>
          <p:nvPr>
            <p:ph type="body" idx="1"/>
          </p:nvPr>
        </p:nvSpPr>
        <p:spPr>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es-ES"/>
          </a:p>
        </p:txBody>
      </p:sp>
      <p:sp>
        <p:nvSpPr>
          <p:cNvPr id="16388" name="3 Marcador de número de diapositiva"/>
          <p:cNvSpPr>
            <a:spLocks noGrp="1"/>
          </p:cNvSpPr>
          <p:nvPr>
            <p:ph type="sldNum" sz="quarter" idx="5"/>
          </p:nvPr>
        </p:nvSpPr>
        <p:spPr>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60112" indent="-292351" eaLnBrk="0" hangingPunct="0">
              <a:defRPr>
                <a:solidFill>
                  <a:schemeClr val="tx1"/>
                </a:solidFill>
                <a:latin typeface="Arial" charset="0"/>
                <a:cs typeface="Arial" charset="0"/>
              </a:defRPr>
            </a:lvl2pPr>
            <a:lvl3pPr marL="1169403" indent="-233881" eaLnBrk="0" hangingPunct="0">
              <a:defRPr>
                <a:solidFill>
                  <a:schemeClr val="tx1"/>
                </a:solidFill>
                <a:latin typeface="Arial" charset="0"/>
                <a:cs typeface="Arial" charset="0"/>
              </a:defRPr>
            </a:lvl3pPr>
            <a:lvl4pPr marL="1637165" indent="-233881" eaLnBrk="0" hangingPunct="0">
              <a:defRPr>
                <a:solidFill>
                  <a:schemeClr val="tx1"/>
                </a:solidFill>
                <a:latin typeface="Arial" charset="0"/>
                <a:cs typeface="Arial" charset="0"/>
              </a:defRPr>
            </a:lvl4pPr>
            <a:lvl5pPr marL="2104926" indent="-233881" eaLnBrk="0" hangingPunct="0">
              <a:defRPr>
                <a:solidFill>
                  <a:schemeClr val="tx1"/>
                </a:solidFill>
                <a:latin typeface="Arial" charset="0"/>
                <a:cs typeface="Arial" charset="0"/>
              </a:defRPr>
            </a:lvl5pPr>
            <a:lvl6pPr marL="2572687" indent="-233881" eaLnBrk="0" fontAlgn="base" hangingPunct="0">
              <a:spcBef>
                <a:spcPct val="0"/>
              </a:spcBef>
              <a:spcAft>
                <a:spcPct val="0"/>
              </a:spcAft>
              <a:defRPr>
                <a:solidFill>
                  <a:schemeClr val="tx1"/>
                </a:solidFill>
                <a:latin typeface="Arial" charset="0"/>
                <a:cs typeface="Arial" charset="0"/>
              </a:defRPr>
            </a:lvl6pPr>
            <a:lvl7pPr marL="3040449" indent="-233881" eaLnBrk="0" fontAlgn="base" hangingPunct="0">
              <a:spcBef>
                <a:spcPct val="0"/>
              </a:spcBef>
              <a:spcAft>
                <a:spcPct val="0"/>
              </a:spcAft>
              <a:defRPr>
                <a:solidFill>
                  <a:schemeClr val="tx1"/>
                </a:solidFill>
                <a:latin typeface="Arial" charset="0"/>
                <a:cs typeface="Arial" charset="0"/>
              </a:defRPr>
            </a:lvl7pPr>
            <a:lvl8pPr marL="3508210" indent="-233881" eaLnBrk="0" fontAlgn="base" hangingPunct="0">
              <a:spcBef>
                <a:spcPct val="0"/>
              </a:spcBef>
              <a:spcAft>
                <a:spcPct val="0"/>
              </a:spcAft>
              <a:defRPr>
                <a:solidFill>
                  <a:schemeClr val="tx1"/>
                </a:solidFill>
                <a:latin typeface="Arial" charset="0"/>
                <a:cs typeface="Arial" charset="0"/>
              </a:defRPr>
            </a:lvl8pPr>
            <a:lvl9pPr marL="3975971" indent="-233881" eaLnBrk="0" fontAlgn="base" hangingPunct="0">
              <a:spcBef>
                <a:spcPct val="0"/>
              </a:spcBef>
              <a:spcAft>
                <a:spcPct val="0"/>
              </a:spcAft>
              <a:defRPr>
                <a:solidFill>
                  <a:schemeClr val="tx1"/>
                </a:solidFill>
                <a:latin typeface="Arial" charset="0"/>
                <a:cs typeface="Arial" charset="0"/>
              </a:defRPr>
            </a:lvl9pPr>
          </a:lstStyle>
          <a:p>
            <a:fld id="{DD326C9A-5174-4336-9165-28728E896E95}" type="slidenum">
              <a:rPr lang="es-ES" smtClean="0"/>
              <a:pPr/>
              <a:t>1</a:t>
            </a:fld>
            <a:endParaRPr lang="es-ES"/>
          </a:p>
        </p:txBody>
      </p:sp>
    </p:spTree>
    <p:extLst>
      <p:ext uri="{BB962C8B-B14F-4D97-AF65-F5344CB8AC3E}">
        <p14:creationId xmlns:p14="http://schemas.microsoft.com/office/powerpoint/2010/main" val="120922637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1 Marcador de imagen de diapositiva"/>
          <p:cNvSpPr>
            <a:spLocks noGrp="1" noRot="1" noChangeAspect="1" noTextEdit="1"/>
          </p:cNvSpPr>
          <p:nvPr>
            <p:ph type="sldImg"/>
          </p:nvPr>
        </p:nvSpPr>
        <p:spPr>
          <a:xfrm>
            <a:off x="939800" y="750888"/>
            <a:ext cx="4999038" cy="3749675"/>
          </a:xfrm>
          <a:ln/>
        </p:spPr>
      </p:sp>
      <p:sp>
        <p:nvSpPr>
          <p:cNvPr id="16387" name="2 Marcador de notas"/>
          <p:cNvSpPr>
            <a:spLocks noGrp="1"/>
          </p:cNvSpPr>
          <p:nvPr>
            <p:ph type="body" idx="1"/>
          </p:nvPr>
        </p:nvSpPr>
        <p:spPr>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es-ES"/>
          </a:p>
        </p:txBody>
      </p:sp>
      <p:sp>
        <p:nvSpPr>
          <p:cNvPr id="16388" name="3 Marcador de número de diapositiva"/>
          <p:cNvSpPr>
            <a:spLocks noGrp="1"/>
          </p:cNvSpPr>
          <p:nvPr>
            <p:ph type="sldNum" sz="quarter" idx="5"/>
          </p:nvPr>
        </p:nvSpPr>
        <p:spPr>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60112" indent="-292351" eaLnBrk="0" hangingPunct="0">
              <a:defRPr>
                <a:solidFill>
                  <a:schemeClr val="tx1"/>
                </a:solidFill>
                <a:latin typeface="Arial" charset="0"/>
                <a:cs typeface="Arial" charset="0"/>
              </a:defRPr>
            </a:lvl2pPr>
            <a:lvl3pPr marL="1169403" indent="-233881" eaLnBrk="0" hangingPunct="0">
              <a:defRPr>
                <a:solidFill>
                  <a:schemeClr val="tx1"/>
                </a:solidFill>
                <a:latin typeface="Arial" charset="0"/>
                <a:cs typeface="Arial" charset="0"/>
              </a:defRPr>
            </a:lvl3pPr>
            <a:lvl4pPr marL="1637165" indent="-233881" eaLnBrk="0" hangingPunct="0">
              <a:defRPr>
                <a:solidFill>
                  <a:schemeClr val="tx1"/>
                </a:solidFill>
                <a:latin typeface="Arial" charset="0"/>
                <a:cs typeface="Arial" charset="0"/>
              </a:defRPr>
            </a:lvl4pPr>
            <a:lvl5pPr marL="2104926" indent="-233881" eaLnBrk="0" hangingPunct="0">
              <a:defRPr>
                <a:solidFill>
                  <a:schemeClr val="tx1"/>
                </a:solidFill>
                <a:latin typeface="Arial" charset="0"/>
                <a:cs typeface="Arial" charset="0"/>
              </a:defRPr>
            </a:lvl5pPr>
            <a:lvl6pPr marL="2572687" indent="-233881" eaLnBrk="0" fontAlgn="base" hangingPunct="0">
              <a:spcBef>
                <a:spcPct val="0"/>
              </a:spcBef>
              <a:spcAft>
                <a:spcPct val="0"/>
              </a:spcAft>
              <a:defRPr>
                <a:solidFill>
                  <a:schemeClr val="tx1"/>
                </a:solidFill>
                <a:latin typeface="Arial" charset="0"/>
                <a:cs typeface="Arial" charset="0"/>
              </a:defRPr>
            </a:lvl6pPr>
            <a:lvl7pPr marL="3040449" indent="-233881" eaLnBrk="0" fontAlgn="base" hangingPunct="0">
              <a:spcBef>
                <a:spcPct val="0"/>
              </a:spcBef>
              <a:spcAft>
                <a:spcPct val="0"/>
              </a:spcAft>
              <a:defRPr>
                <a:solidFill>
                  <a:schemeClr val="tx1"/>
                </a:solidFill>
                <a:latin typeface="Arial" charset="0"/>
                <a:cs typeface="Arial" charset="0"/>
              </a:defRPr>
            </a:lvl7pPr>
            <a:lvl8pPr marL="3508210" indent="-233881" eaLnBrk="0" fontAlgn="base" hangingPunct="0">
              <a:spcBef>
                <a:spcPct val="0"/>
              </a:spcBef>
              <a:spcAft>
                <a:spcPct val="0"/>
              </a:spcAft>
              <a:defRPr>
                <a:solidFill>
                  <a:schemeClr val="tx1"/>
                </a:solidFill>
                <a:latin typeface="Arial" charset="0"/>
                <a:cs typeface="Arial" charset="0"/>
              </a:defRPr>
            </a:lvl8pPr>
            <a:lvl9pPr marL="3975971" indent="-233881" eaLnBrk="0" fontAlgn="base" hangingPunct="0">
              <a:spcBef>
                <a:spcPct val="0"/>
              </a:spcBef>
              <a:spcAft>
                <a:spcPct val="0"/>
              </a:spcAft>
              <a:defRPr>
                <a:solidFill>
                  <a:schemeClr val="tx1"/>
                </a:solidFill>
                <a:latin typeface="Arial" charset="0"/>
                <a:cs typeface="Arial" charset="0"/>
              </a:defRPr>
            </a:lvl9pPr>
          </a:lstStyle>
          <a:p>
            <a:fld id="{DD326C9A-5174-4336-9165-28728E896E95}" type="slidenum">
              <a:rPr lang="es-ES" smtClean="0"/>
              <a:pPr/>
              <a:t>3</a:t>
            </a:fld>
            <a:endParaRPr lang="es-ES"/>
          </a:p>
        </p:txBody>
      </p:sp>
    </p:spTree>
    <p:extLst>
      <p:ext uri="{BB962C8B-B14F-4D97-AF65-F5344CB8AC3E}">
        <p14:creationId xmlns:p14="http://schemas.microsoft.com/office/powerpoint/2010/main" val="172797487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1 Marcador de imagen de diapositiva"/>
          <p:cNvSpPr>
            <a:spLocks noGrp="1" noRot="1" noChangeAspect="1" noTextEdit="1"/>
          </p:cNvSpPr>
          <p:nvPr>
            <p:ph type="sldImg"/>
          </p:nvPr>
        </p:nvSpPr>
        <p:spPr>
          <a:xfrm>
            <a:off x="939800" y="750888"/>
            <a:ext cx="4999038" cy="3749675"/>
          </a:xfrm>
          <a:ln/>
        </p:spPr>
      </p:sp>
      <p:sp>
        <p:nvSpPr>
          <p:cNvPr id="16387" name="2 Marcador de notas"/>
          <p:cNvSpPr>
            <a:spLocks noGrp="1"/>
          </p:cNvSpPr>
          <p:nvPr>
            <p:ph type="body" idx="1"/>
          </p:nvPr>
        </p:nvSpPr>
        <p:spPr>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es-ES"/>
          </a:p>
        </p:txBody>
      </p:sp>
      <p:sp>
        <p:nvSpPr>
          <p:cNvPr id="16388" name="3 Marcador de número de diapositiva"/>
          <p:cNvSpPr>
            <a:spLocks noGrp="1"/>
          </p:cNvSpPr>
          <p:nvPr>
            <p:ph type="sldNum" sz="quarter" idx="5"/>
          </p:nvPr>
        </p:nvSpPr>
        <p:spPr>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60112" indent="-292351" eaLnBrk="0" hangingPunct="0">
              <a:defRPr>
                <a:solidFill>
                  <a:schemeClr val="tx1"/>
                </a:solidFill>
                <a:latin typeface="Arial" charset="0"/>
                <a:cs typeface="Arial" charset="0"/>
              </a:defRPr>
            </a:lvl2pPr>
            <a:lvl3pPr marL="1169403" indent="-233881" eaLnBrk="0" hangingPunct="0">
              <a:defRPr>
                <a:solidFill>
                  <a:schemeClr val="tx1"/>
                </a:solidFill>
                <a:latin typeface="Arial" charset="0"/>
                <a:cs typeface="Arial" charset="0"/>
              </a:defRPr>
            </a:lvl3pPr>
            <a:lvl4pPr marL="1637165" indent="-233881" eaLnBrk="0" hangingPunct="0">
              <a:defRPr>
                <a:solidFill>
                  <a:schemeClr val="tx1"/>
                </a:solidFill>
                <a:latin typeface="Arial" charset="0"/>
                <a:cs typeface="Arial" charset="0"/>
              </a:defRPr>
            </a:lvl4pPr>
            <a:lvl5pPr marL="2104926" indent="-233881" eaLnBrk="0" hangingPunct="0">
              <a:defRPr>
                <a:solidFill>
                  <a:schemeClr val="tx1"/>
                </a:solidFill>
                <a:latin typeface="Arial" charset="0"/>
                <a:cs typeface="Arial" charset="0"/>
              </a:defRPr>
            </a:lvl5pPr>
            <a:lvl6pPr marL="2572687" indent="-233881" eaLnBrk="0" fontAlgn="base" hangingPunct="0">
              <a:spcBef>
                <a:spcPct val="0"/>
              </a:spcBef>
              <a:spcAft>
                <a:spcPct val="0"/>
              </a:spcAft>
              <a:defRPr>
                <a:solidFill>
                  <a:schemeClr val="tx1"/>
                </a:solidFill>
                <a:latin typeface="Arial" charset="0"/>
                <a:cs typeface="Arial" charset="0"/>
              </a:defRPr>
            </a:lvl6pPr>
            <a:lvl7pPr marL="3040449" indent="-233881" eaLnBrk="0" fontAlgn="base" hangingPunct="0">
              <a:spcBef>
                <a:spcPct val="0"/>
              </a:spcBef>
              <a:spcAft>
                <a:spcPct val="0"/>
              </a:spcAft>
              <a:defRPr>
                <a:solidFill>
                  <a:schemeClr val="tx1"/>
                </a:solidFill>
                <a:latin typeface="Arial" charset="0"/>
                <a:cs typeface="Arial" charset="0"/>
              </a:defRPr>
            </a:lvl7pPr>
            <a:lvl8pPr marL="3508210" indent="-233881" eaLnBrk="0" fontAlgn="base" hangingPunct="0">
              <a:spcBef>
                <a:spcPct val="0"/>
              </a:spcBef>
              <a:spcAft>
                <a:spcPct val="0"/>
              </a:spcAft>
              <a:defRPr>
                <a:solidFill>
                  <a:schemeClr val="tx1"/>
                </a:solidFill>
                <a:latin typeface="Arial" charset="0"/>
                <a:cs typeface="Arial" charset="0"/>
              </a:defRPr>
            </a:lvl8pPr>
            <a:lvl9pPr marL="3975971" indent="-233881" eaLnBrk="0" fontAlgn="base" hangingPunct="0">
              <a:spcBef>
                <a:spcPct val="0"/>
              </a:spcBef>
              <a:spcAft>
                <a:spcPct val="0"/>
              </a:spcAft>
              <a:defRPr>
                <a:solidFill>
                  <a:schemeClr val="tx1"/>
                </a:solidFill>
                <a:latin typeface="Arial" charset="0"/>
                <a:cs typeface="Arial" charset="0"/>
              </a:defRPr>
            </a:lvl9pPr>
          </a:lstStyle>
          <a:p>
            <a:fld id="{DD326C9A-5174-4336-9165-28728E896E95}" type="slidenum">
              <a:rPr lang="es-ES" smtClean="0"/>
              <a:pPr/>
              <a:t>4</a:t>
            </a:fld>
            <a:endParaRPr lang="es-ES"/>
          </a:p>
        </p:txBody>
      </p:sp>
    </p:spTree>
    <p:extLst>
      <p:ext uri="{BB962C8B-B14F-4D97-AF65-F5344CB8AC3E}">
        <p14:creationId xmlns:p14="http://schemas.microsoft.com/office/powerpoint/2010/main" val="292492549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1 Marcador de imagen de diapositiva"/>
          <p:cNvSpPr>
            <a:spLocks noGrp="1" noRot="1" noChangeAspect="1" noTextEdit="1"/>
          </p:cNvSpPr>
          <p:nvPr>
            <p:ph type="sldImg"/>
          </p:nvPr>
        </p:nvSpPr>
        <p:spPr>
          <a:xfrm>
            <a:off x="939800" y="750888"/>
            <a:ext cx="4999038" cy="3749675"/>
          </a:xfrm>
          <a:ln/>
        </p:spPr>
      </p:sp>
      <p:sp>
        <p:nvSpPr>
          <p:cNvPr id="16387" name="2 Marcador de notas"/>
          <p:cNvSpPr>
            <a:spLocks noGrp="1"/>
          </p:cNvSpPr>
          <p:nvPr>
            <p:ph type="body" idx="1"/>
          </p:nvPr>
        </p:nvSpPr>
        <p:spPr>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es-ES"/>
          </a:p>
        </p:txBody>
      </p:sp>
      <p:sp>
        <p:nvSpPr>
          <p:cNvPr id="16388" name="3 Marcador de número de diapositiva"/>
          <p:cNvSpPr>
            <a:spLocks noGrp="1"/>
          </p:cNvSpPr>
          <p:nvPr>
            <p:ph type="sldNum" sz="quarter" idx="5"/>
          </p:nvPr>
        </p:nvSpPr>
        <p:spPr>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60112" indent="-292351" eaLnBrk="0" hangingPunct="0">
              <a:defRPr>
                <a:solidFill>
                  <a:schemeClr val="tx1"/>
                </a:solidFill>
                <a:latin typeface="Arial" charset="0"/>
                <a:cs typeface="Arial" charset="0"/>
              </a:defRPr>
            </a:lvl2pPr>
            <a:lvl3pPr marL="1169403" indent="-233881" eaLnBrk="0" hangingPunct="0">
              <a:defRPr>
                <a:solidFill>
                  <a:schemeClr val="tx1"/>
                </a:solidFill>
                <a:latin typeface="Arial" charset="0"/>
                <a:cs typeface="Arial" charset="0"/>
              </a:defRPr>
            </a:lvl3pPr>
            <a:lvl4pPr marL="1637165" indent="-233881" eaLnBrk="0" hangingPunct="0">
              <a:defRPr>
                <a:solidFill>
                  <a:schemeClr val="tx1"/>
                </a:solidFill>
                <a:latin typeface="Arial" charset="0"/>
                <a:cs typeface="Arial" charset="0"/>
              </a:defRPr>
            </a:lvl4pPr>
            <a:lvl5pPr marL="2104926" indent="-233881" eaLnBrk="0" hangingPunct="0">
              <a:defRPr>
                <a:solidFill>
                  <a:schemeClr val="tx1"/>
                </a:solidFill>
                <a:latin typeface="Arial" charset="0"/>
                <a:cs typeface="Arial" charset="0"/>
              </a:defRPr>
            </a:lvl5pPr>
            <a:lvl6pPr marL="2572687" indent="-233881" eaLnBrk="0" fontAlgn="base" hangingPunct="0">
              <a:spcBef>
                <a:spcPct val="0"/>
              </a:spcBef>
              <a:spcAft>
                <a:spcPct val="0"/>
              </a:spcAft>
              <a:defRPr>
                <a:solidFill>
                  <a:schemeClr val="tx1"/>
                </a:solidFill>
                <a:latin typeface="Arial" charset="0"/>
                <a:cs typeface="Arial" charset="0"/>
              </a:defRPr>
            </a:lvl6pPr>
            <a:lvl7pPr marL="3040449" indent="-233881" eaLnBrk="0" fontAlgn="base" hangingPunct="0">
              <a:spcBef>
                <a:spcPct val="0"/>
              </a:spcBef>
              <a:spcAft>
                <a:spcPct val="0"/>
              </a:spcAft>
              <a:defRPr>
                <a:solidFill>
                  <a:schemeClr val="tx1"/>
                </a:solidFill>
                <a:latin typeface="Arial" charset="0"/>
                <a:cs typeface="Arial" charset="0"/>
              </a:defRPr>
            </a:lvl7pPr>
            <a:lvl8pPr marL="3508210" indent="-233881" eaLnBrk="0" fontAlgn="base" hangingPunct="0">
              <a:spcBef>
                <a:spcPct val="0"/>
              </a:spcBef>
              <a:spcAft>
                <a:spcPct val="0"/>
              </a:spcAft>
              <a:defRPr>
                <a:solidFill>
                  <a:schemeClr val="tx1"/>
                </a:solidFill>
                <a:latin typeface="Arial" charset="0"/>
                <a:cs typeface="Arial" charset="0"/>
              </a:defRPr>
            </a:lvl8pPr>
            <a:lvl9pPr marL="3975971" indent="-233881" eaLnBrk="0" fontAlgn="base" hangingPunct="0">
              <a:spcBef>
                <a:spcPct val="0"/>
              </a:spcBef>
              <a:spcAft>
                <a:spcPct val="0"/>
              </a:spcAft>
              <a:defRPr>
                <a:solidFill>
                  <a:schemeClr val="tx1"/>
                </a:solidFill>
                <a:latin typeface="Arial" charset="0"/>
                <a:cs typeface="Arial" charset="0"/>
              </a:defRPr>
            </a:lvl9pPr>
          </a:lstStyle>
          <a:p>
            <a:fld id="{DD326C9A-5174-4336-9165-28728E896E95}" type="slidenum">
              <a:rPr lang="es-ES" smtClean="0"/>
              <a:pPr/>
              <a:t>5</a:t>
            </a:fld>
            <a:endParaRPr lang="es-ES"/>
          </a:p>
        </p:txBody>
      </p:sp>
    </p:spTree>
    <p:extLst>
      <p:ext uri="{BB962C8B-B14F-4D97-AF65-F5344CB8AC3E}">
        <p14:creationId xmlns:p14="http://schemas.microsoft.com/office/powerpoint/2010/main" val="369738237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tiff"/><Relationship Id="rId2" Type="http://schemas.openxmlformats.org/officeDocument/2006/relationships/image" Target="../media/image2.tif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tiff"/><Relationship Id="rId2" Type="http://schemas.openxmlformats.org/officeDocument/2006/relationships/image" Target="../media/image2.tif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3.xml"/><Relationship Id="rId1" Type="http://schemas.openxmlformats.org/officeDocument/2006/relationships/vmlDrawing" Target="../drawings/vmlDrawing3.vml"/><Relationship Id="rId5" Type="http://schemas.openxmlformats.org/officeDocument/2006/relationships/image" Target="../media/image1.emf"/><Relationship Id="rId4" Type="http://schemas.openxmlformats.org/officeDocument/2006/relationships/oleObject" Target="../embeddings/oleObject3.bin"/></Relationships>
</file>

<file path=ppt/slideLayouts/_rels/slideLayout4.xml.rels><?xml version="1.0" encoding="UTF-8" standalone="yes"?>
<Relationships xmlns="http://schemas.openxmlformats.org/package/2006/relationships"><Relationship Id="rId3" Type="http://schemas.openxmlformats.org/officeDocument/2006/relationships/slideMaster" Target="../slideMasters/slideMaster3.xml"/><Relationship Id="rId2" Type="http://schemas.openxmlformats.org/officeDocument/2006/relationships/tags" Target="../tags/tag5.xml"/><Relationship Id="rId1" Type="http://schemas.openxmlformats.org/officeDocument/2006/relationships/vmlDrawing" Target="../drawings/vmlDrawing5.vml"/><Relationship Id="rId5" Type="http://schemas.openxmlformats.org/officeDocument/2006/relationships/image" Target="../media/image1.emf"/><Relationship Id="rId4" Type="http://schemas.openxmlformats.org/officeDocument/2006/relationships/oleObject" Target="../embeddings/oleObject5.bin"/></Relationships>
</file>

<file path=ppt/slideLayouts/_rels/slideLayout5.xml.rels><?xml version="1.0" encoding="UTF-8" standalone="yes"?>
<Relationships xmlns="http://schemas.openxmlformats.org/package/2006/relationships"><Relationship Id="rId3" Type="http://schemas.openxmlformats.org/officeDocument/2006/relationships/slideMaster" Target="../slideMasters/slideMaster4.xml"/><Relationship Id="rId2" Type="http://schemas.openxmlformats.org/officeDocument/2006/relationships/tags" Target="../tags/tag7.xml"/><Relationship Id="rId1" Type="http://schemas.openxmlformats.org/officeDocument/2006/relationships/vmlDrawing" Target="../drawings/vmlDrawing7.vml"/><Relationship Id="rId5" Type="http://schemas.openxmlformats.org/officeDocument/2006/relationships/image" Target="../media/image1.emf"/><Relationship Id="rId4" Type="http://schemas.openxmlformats.org/officeDocument/2006/relationships/oleObject" Target="../embeddings/oleObject7.bin"/></Relationships>
</file>

<file path=ppt/slideLayouts/_rels/slideLayout6.xml.rels><?xml version="1.0" encoding="UTF-8" standalone="yes"?>
<Relationships xmlns="http://schemas.openxmlformats.org/package/2006/relationships"><Relationship Id="rId3" Type="http://schemas.openxmlformats.org/officeDocument/2006/relationships/slideMaster" Target="../slideMasters/slideMaster5.xml"/><Relationship Id="rId2" Type="http://schemas.openxmlformats.org/officeDocument/2006/relationships/tags" Target="../tags/tag9.xml"/><Relationship Id="rId1" Type="http://schemas.openxmlformats.org/officeDocument/2006/relationships/vmlDrawing" Target="../drawings/vmlDrawing9.vml"/><Relationship Id="rId5" Type="http://schemas.openxmlformats.org/officeDocument/2006/relationships/image" Target="../media/image1.emf"/><Relationship Id="rId4" Type="http://schemas.openxmlformats.org/officeDocument/2006/relationships/oleObject" Target="../embeddings/oleObject9.bin"/></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DCI-Deckblatt">
    <p:spTree>
      <p:nvGrpSpPr>
        <p:cNvPr id="1" name=""/>
        <p:cNvGrpSpPr/>
        <p:nvPr/>
      </p:nvGrpSpPr>
      <p:grpSpPr>
        <a:xfrm>
          <a:off x="0" y="0"/>
          <a:ext cx="0" cy="0"/>
          <a:chOff x="0" y="0"/>
          <a:chExt cx="0" cy="0"/>
        </a:xfrm>
      </p:grpSpPr>
      <p:sp>
        <p:nvSpPr>
          <p:cNvPr id="4" name="Textfeld 5">
            <a:extLst>
              <a:ext uri="{FF2B5EF4-FFF2-40B4-BE49-F238E27FC236}">
                <a16:creationId xmlns:a16="http://schemas.microsoft.com/office/drawing/2014/main" xmlns="" id="{0DB6712F-B365-DA4E-9CA0-74F337434899}"/>
              </a:ext>
            </a:extLst>
          </p:cNvPr>
          <p:cNvSpPr txBox="1"/>
          <p:nvPr userDrawn="1"/>
        </p:nvSpPr>
        <p:spPr>
          <a:xfrm>
            <a:off x="8550385" y="6597442"/>
            <a:ext cx="437941" cy="246221"/>
          </a:xfrm>
          <a:prstGeom prst="rect">
            <a:avLst/>
          </a:prstGeom>
          <a:noFill/>
        </p:spPr>
        <p:txBody>
          <a:bodyPr wrap="none" rtlCol="0">
            <a:spAutoFit/>
          </a:bodyPr>
          <a:lstStyle/>
          <a:p>
            <a:pPr algn="r"/>
            <a:fld id="{67ECB1E1-6EEE-4A58-B357-D7F23E2723D0}" type="slidenum">
              <a:rPr lang="de-DE" sz="1000" b="1" smtClean="0">
                <a:solidFill>
                  <a:srgbClr val="566367"/>
                </a:solidFill>
              </a:rPr>
              <a:pPr algn="r"/>
              <a:t>‹#›</a:t>
            </a:fld>
            <a:endParaRPr lang="de-DE" sz="1000" b="1" dirty="0">
              <a:solidFill>
                <a:srgbClr val="566367"/>
              </a:solidFill>
            </a:endParaRPr>
          </a:p>
        </p:txBody>
      </p:sp>
      <p:sp>
        <p:nvSpPr>
          <p:cNvPr id="7" name="Rectangle 6">
            <a:extLst>
              <a:ext uri="{FF2B5EF4-FFF2-40B4-BE49-F238E27FC236}">
                <a16:creationId xmlns:a16="http://schemas.microsoft.com/office/drawing/2014/main" xmlns="" id="{3658C7E3-76A5-0A4C-8984-F8DFF11A98F5}"/>
              </a:ext>
            </a:extLst>
          </p:cNvPr>
          <p:cNvSpPr/>
          <p:nvPr userDrawn="1"/>
        </p:nvSpPr>
        <p:spPr>
          <a:xfrm>
            <a:off x="927100" y="6289665"/>
            <a:ext cx="7289800" cy="430887"/>
          </a:xfrm>
          <a:prstGeom prst="rect">
            <a:avLst/>
          </a:prstGeom>
        </p:spPr>
        <p:txBody>
          <a:bodyPr wrap="square">
            <a:spAutoFit/>
          </a:bodyPr>
          <a:lstStyle/>
          <a:p>
            <a:pPr algn="ctr"/>
            <a:r>
              <a:rPr lang="en-US" sz="1050" b="1" kern="1200" dirty="0">
                <a:solidFill>
                  <a:schemeClr val="tx1"/>
                </a:solidFill>
                <a:effectLst/>
                <a:latin typeface="Arial" panose="020B0604020202020204" pitchFamily="34" charset="0"/>
                <a:ea typeface="+mn-ea"/>
                <a:cs typeface="Arial" panose="020B0604020202020204" pitchFamily="34" charset="0"/>
              </a:rPr>
              <a:t>Regional Inception Workshop</a:t>
            </a:r>
            <a:endParaRPr lang="en-US" sz="1050" kern="1200" dirty="0">
              <a:solidFill>
                <a:schemeClr val="tx1"/>
              </a:solidFill>
              <a:effectLst/>
              <a:latin typeface="Arial" panose="020B0604020202020204" pitchFamily="34" charset="0"/>
              <a:ea typeface="+mn-ea"/>
              <a:cs typeface="Arial" panose="020B0604020202020204" pitchFamily="34" charset="0"/>
            </a:endParaRPr>
          </a:p>
          <a:p>
            <a:pPr algn="ctr"/>
            <a:r>
              <a:rPr lang="en-US" sz="1050" b="1" kern="1200" dirty="0">
                <a:solidFill>
                  <a:schemeClr val="tx1"/>
                </a:solidFill>
                <a:effectLst/>
                <a:latin typeface="Arial" panose="020B0604020202020204" pitchFamily="34" charset="0"/>
                <a:ea typeface="+mn-ea"/>
                <a:cs typeface="Arial" panose="020B0604020202020204" pitchFamily="34" charset="0"/>
              </a:rPr>
              <a:t>Sustainable Tourism Development in the Central Asia Regional Economic Cooperation (CAREC) Region</a:t>
            </a:r>
            <a:endParaRPr lang="en-US" sz="1050" kern="1200" dirty="0">
              <a:solidFill>
                <a:schemeClr val="tx1"/>
              </a:solidFill>
              <a:effectLst/>
              <a:latin typeface="Arial" panose="020B0604020202020204" pitchFamily="34" charset="0"/>
              <a:ea typeface="+mn-ea"/>
              <a:cs typeface="Arial" panose="020B0604020202020204" pitchFamily="34" charset="0"/>
            </a:endParaRPr>
          </a:p>
        </p:txBody>
      </p:sp>
      <p:cxnSp>
        <p:nvCxnSpPr>
          <p:cNvPr id="8" name="Straight Connector 7">
            <a:extLst>
              <a:ext uri="{FF2B5EF4-FFF2-40B4-BE49-F238E27FC236}">
                <a16:creationId xmlns:a16="http://schemas.microsoft.com/office/drawing/2014/main" xmlns="" id="{5B847656-5D52-9A4B-B1EB-E2E8AE0F4EF9}"/>
              </a:ext>
            </a:extLst>
          </p:cNvPr>
          <p:cNvCxnSpPr>
            <a:cxnSpLocks/>
          </p:cNvCxnSpPr>
          <p:nvPr userDrawn="1"/>
        </p:nvCxnSpPr>
        <p:spPr>
          <a:xfrm>
            <a:off x="156095" y="669118"/>
            <a:ext cx="8788485" cy="0"/>
          </a:xfrm>
          <a:prstGeom prst="line">
            <a:avLst/>
          </a:prstGeom>
          <a:ln w="12700">
            <a:solidFill>
              <a:srgbClr val="B35E00"/>
            </a:solidFill>
          </a:ln>
        </p:spPr>
        <p:style>
          <a:lnRef idx="1">
            <a:schemeClr val="accent1"/>
          </a:lnRef>
          <a:fillRef idx="0">
            <a:schemeClr val="accent1"/>
          </a:fillRef>
          <a:effectRef idx="0">
            <a:schemeClr val="accent1"/>
          </a:effectRef>
          <a:fontRef idx="minor">
            <a:schemeClr val="tx1"/>
          </a:fontRef>
        </p:style>
      </p:cxnSp>
      <p:pic>
        <p:nvPicPr>
          <p:cNvPr id="12" name="Picture 11">
            <a:extLst>
              <a:ext uri="{FF2B5EF4-FFF2-40B4-BE49-F238E27FC236}">
                <a16:creationId xmlns:a16="http://schemas.microsoft.com/office/drawing/2014/main" xmlns="" id="{25FD1140-DA54-8347-AFA1-BDF7FE506BCC}"/>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384880" y="61196"/>
            <a:ext cx="603025" cy="603025"/>
          </a:xfrm>
          <a:prstGeom prst="rect">
            <a:avLst/>
          </a:prstGeom>
        </p:spPr>
      </p:pic>
      <p:pic>
        <p:nvPicPr>
          <p:cNvPr id="13" name="Picture 12">
            <a:extLst>
              <a:ext uri="{FF2B5EF4-FFF2-40B4-BE49-F238E27FC236}">
                <a16:creationId xmlns:a16="http://schemas.microsoft.com/office/drawing/2014/main" xmlns="" id="{4A968EF2-CDB3-C347-8A50-E693D12EC8D3}"/>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56095" y="61196"/>
            <a:ext cx="550967" cy="550967"/>
          </a:xfrm>
          <a:prstGeom prst="rect">
            <a:avLst/>
          </a:prstGeom>
        </p:spPr>
      </p:pic>
    </p:spTree>
    <p:extLst>
      <p:ext uri="{BB962C8B-B14F-4D97-AF65-F5344CB8AC3E}">
        <p14:creationId xmlns:p14="http://schemas.microsoft.com/office/powerpoint/2010/main" val="167079751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userDrawn="1">
  <p:cSld name="Titelfolie">
    <p:spTree>
      <p:nvGrpSpPr>
        <p:cNvPr id="1" name=""/>
        <p:cNvGrpSpPr/>
        <p:nvPr/>
      </p:nvGrpSpPr>
      <p:grpSpPr>
        <a:xfrm>
          <a:off x="0" y="0"/>
          <a:ext cx="0" cy="0"/>
          <a:chOff x="0" y="0"/>
          <a:chExt cx="0" cy="0"/>
        </a:xfrm>
      </p:grpSpPr>
      <p:sp>
        <p:nvSpPr>
          <p:cNvPr id="13" name="Textfeld 5">
            <a:extLst>
              <a:ext uri="{FF2B5EF4-FFF2-40B4-BE49-F238E27FC236}">
                <a16:creationId xmlns:a16="http://schemas.microsoft.com/office/drawing/2014/main" xmlns="" id="{411BC9A1-A8EA-CB48-B8C4-1FD68188BB04}"/>
              </a:ext>
            </a:extLst>
          </p:cNvPr>
          <p:cNvSpPr txBox="1"/>
          <p:nvPr userDrawn="1"/>
        </p:nvSpPr>
        <p:spPr>
          <a:xfrm>
            <a:off x="8383000" y="6424049"/>
            <a:ext cx="356188" cy="261610"/>
          </a:xfrm>
          <a:prstGeom prst="rect">
            <a:avLst/>
          </a:prstGeom>
          <a:noFill/>
        </p:spPr>
        <p:txBody>
          <a:bodyPr wrap="none" rtlCol="0">
            <a:spAutoFit/>
          </a:bodyPr>
          <a:lstStyle/>
          <a:p>
            <a:pPr algn="r"/>
            <a:fld id="{67ECB1E1-6EEE-4A58-B357-D7F23E2723D0}" type="slidenum">
              <a:rPr lang="de-DE" sz="1100" b="0" smtClean="0">
                <a:solidFill>
                  <a:srgbClr val="566367"/>
                </a:solidFill>
                <a:latin typeface="Arial" panose="020B0604020202020204" pitchFamily="34" charset="0"/>
                <a:cs typeface="Arial" panose="020B0604020202020204" pitchFamily="34" charset="0"/>
              </a:rPr>
              <a:pPr algn="r"/>
              <a:t>‹#›</a:t>
            </a:fld>
            <a:endParaRPr lang="de-DE" sz="1100" b="0" dirty="0">
              <a:solidFill>
                <a:srgbClr val="566367"/>
              </a:solidFill>
              <a:latin typeface="Arial" panose="020B0604020202020204" pitchFamily="34" charset="0"/>
              <a:cs typeface="Arial" panose="020B0604020202020204" pitchFamily="34" charset="0"/>
            </a:endParaRPr>
          </a:p>
        </p:txBody>
      </p:sp>
      <p:cxnSp>
        <p:nvCxnSpPr>
          <p:cNvPr id="17" name="Straight Connector 16">
            <a:extLst>
              <a:ext uri="{FF2B5EF4-FFF2-40B4-BE49-F238E27FC236}">
                <a16:creationId xmlns:a16="http://schemas.microsoft.com/office/drawing/2014/main" xmlns="" id="{CEA0F2D5-55C5-2A4D-806D-5B4E679ACF90}"/>
              </a:ext>
            </a:extLst>
          </p:cNvPr>
          <p:cNvCxnSpPr>
            <a:cxnSpLocks/>
          </p:cNvCxnSpPr>
          <p:nvPr userDrawn="1"/>
        </p:nvCxnSpPr>
        <p:spPr>
          <a:xfrm>
            <a:off x="156095" y="669118"/>
            <a:ext cx="8788485" cy="0"/>
          </a:xfrm>
          <a:prstGeom prst="line">
            <a:avLst/>
          </a:prstGeom>
          <a:ln w="12700">
            <a:solidFill>
              <a:srgbClr val="B35E00"/>
            </a:solidFill>
          </a:ln>
        </p:spPr>
        <p:style>
          <a:lnRef idx="1">
            <a:schemeClr val="accent1"/>
          </a:lnRef>
          <a:fillRef idx="0">
            <a:schemeClr val="accent1"/>
          </a:fillRef>
          <a:effectRef idx="0">
            <a:schemeClr val="accent1"/>
          </a:effectRef>
          <a:fontRef idx="minor">
            <a:schemeClr val="tx1"/>
          </a:fontRef>
        </p:style>
      </p:cxnSp>
      <p:pic>
        <p:nvPicPr>
          <p:cNvPr id="18" name="Picture 17">
            <a:extLst>
              <a:ext uri="{FF2B5EF4-FFF2-40B4-BE49-F238E27FC236}">
                <a16:creationId xmlns:a16="http://schemas.microsoft.com/office/drawing/2014/main" xmlns="" id="{816FB951-A042-0F4E-9E81-F0E653F69ECD}"/>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384880" y="61196"/>
            <a:ext cx="603025" cy="603025"/>
          </a:xfrm>
          <a:prstGeom prst="rect">
            <a:avLst/>
          </a:prstGeom>
        </p:spPr>
      </p:pic>
      <p:pic>
        <p:nvPicPr>
          <p:cNvPr id="19" name="Picture 18">
            <a:extLst>
              <a:ext uri="{FF2B5EF4-FFF2-40B4-BE49-F238E27FC236}">
                <a16:creationId xmlns:a16="http://schemas.microsoft.com/office/drawing/2014/main" xmlns="" id="{E5C1D184-89CC-7D44-9A21-2F4F6910D1FF}"/>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56095" y="61196"/>
            <a:ext cx="550967" cy="550967"/>
          </a:xfrm>
          <a:prstGeom prst="rect">
            <a:avLst/>
          </a:prstGeom>
        </p:spPr>
      </p:pic>
    </p:spTree>
    <p:extLst>
      <p:ext uri="{BB962C8B-B14F-4D97-AF65-F5344CB8AC3E}">
        <p14:creationId xmlns:p14="http://schemas.microsoft.com/office/powerpoint/2010/main" val="343828450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DCI-Standardfolie">
    <p:spTree>
      <p:nvGrpSpPr>
        <p:cNvPr id="1" name=""/>
        <p:cNvGrpSpPr/>
        <p:nvPr/>
      </p:nvGrpSpPr>
      <p:grpSpPr>
        <a:xfrm>
          <a:off x="0" y="0"/>
          <a:ext cx="0" cy="0"/>
          <a:chOff x="0" y="0"/>
          <a:chExt cx="0" cy="0"/>
        </a:xfrm>
      </p:grpSpPr>
      <p:graphicFrame>
        <p:nvGraphicFramePr>
          <p:cNvPr id="6" name="Objekt 5" hidden="1"/>
          <p:cNvGraphicFramePr>
            <a:graphicFrameLocks noChangeAspect="1"/>
          </p:cNvGraphicFramePr>
          <p:nvPr userDrawn="1">
            <p:custDataLst>
              <p:tags r:id="rId2"/>
            </p:custDataLst>
            <p:extLst>
              <p:ext uri="{D42A27DB-BD31-4B8C-83A1-F6EECF244321}">
                <p14:modId xmlns:p14="http://schemas.microsoft.com/office/powerpoint/2010/main" val="3434420672"/>
              </p:ext>
            </p:extLst>
          </p:nvPr>
        </p:nvGraphicFramePr>
        <p:xfrm>
          <a:off x="1589" y="1590"/>
          <a:ext cx="1587" cy="1587"/>
        </p:xfrm>
        <a:graphic>
          <a:graphicData uri="http://schemas.openxmlformats.org/presentationml/2006/ole">
            <mc:AlternateContent xmlns:mc="http://schemas.openxmlformats.org/markup-compatibility/2006">
              <mc:Choice xmlns:v="urn:schemas-microsoft-com:vml" Requires="v">
                <p:oleObj spid="_x0000_s3074" name="think-cell Folie" r:id="rId4" imgW="270" imgH="270" progId="TCLayout.ActiveDocument.1">
                  <p:embed/>
                </p:oleObj>
              </mc:Choice>
              <mc:Fallback>
                <p:oleObj name="think-cell Folie" r:id="rId4" imgW="270" imgH="270" progId="TCLayout.ActiveDocument.1">
                  <p:embed/>
                  <p:pic>
                    <p:nvPicPr>
                      <p:cNvPr id="6" name="Objekt 5" hidden="1"/>
                      <p:cNvPicPr/>
                      <p:nvPr/>
                    </p:nvPicPr>
                    <p:blipFill>
                      <a:blip r:embed="rId5"/>
                      <a:stretch>
                        <a:fillRect/>
                      </a:stretch>
                    </p:blipFill>
                    <p:spPr>
                      <a:xfrm>
                        <a:off x="1589" y="1590"/>
                        <a:ext cx="1587" cy="1587"/>
                      </a:xfrm>
                      <a:prstGeom prst="rect">
                        <a:avLst/>
                      </a:prstGeom>
                    </p:spPr>
                  </p:pic>
                </p:oleObj>
              </mc:Fallback>
            </mc:AlternateContent>
          </a:graphicData>
        </a:graphic>
      </p:graphicFrame>
    </p:spTree>
    <p:extLst>
      <p:ext uri="{BB962C8B-B14F-4D97-AF65-F5344CB8AC3E}">
        <p14:creationId xmlns:p14="http://schemas.microsoft.com/office/powerpoint/2010/main" val="436973760"/>
      </p:ext>
    </p:extLst>
  </p:cSld>
  <p:clrMapOvr>
    <a:masterClrMapping/>
  </p:clrMapOvr>
  <p:transition advClick="0"/>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DCI-Standardfolie">
    <p:spTree>
      <p:nvGrpSpPr>
        <p:cNvPr id="1" name=""/>
        <p:cNvGrpSpPr/>
        <p:nvPr/>
      </p:nvGrpSpPr>
      <p:grpSpPr>
        <a:xfrm>
          <a:off x="0" y="0"/>
          <a:ext cx="0" cy="0"/>
          <a:chOff x="0" y="0"/>
          <a:chExt cx="0" cy="0"/>
        </a:xfrm>
      </p:grpSpPr>
      <p:graphicFrame>
        <p:nvGraphicFramePr>
          <p:cNvPr id="6" name="Objekt 5" hidden="1"/>
          <p:cNvGraphicFramePr>
            <a:graphicFrameLocks noChangeAspect="1"/>
          </p:cNvGraphicFramePr>
          <p:nvPr userDrawn="1">
            <p:custDataLst>
              <p:tags r:id="rId2"/>
            </p:custDataLst>
            <p:extLst>
              <p:ext uri="{D42A27DB-BD31-4B8C-83A1-F6EECF244321}">
                <p14:modId xmlns:p14="http://schemas.microsoft.com/office/powerpoint/2010/main" val="3959752651"/>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5122" name="think-cell Folie" r:id="rId4" imgW="270" imgH="270" progId="TCLayout.ActiveDocument.1">
                  <p:embed/>
                </p:oleObj>
              </mc:Choice>
              <mc:Fallback>
                <p:oleObj name="think-cell Folie" r:id="rId4" imgW="270" imgH="270" progId="TCLayout.ActiveDocument.1">
                  <p:embed/>
                  <p:pic>
                    <p:nvPicPr>
                      <p:cNvPr id="6" name="Objekt 5" hidden="1"/>
                      <p:cNvPicPr/>
                      <p:nvPr/>
                    </p:nvPicPr>
                    <p:blipFill>
                      <a:blip r:embed="rId5"/>
                      <a:stretch>
                        <a:fillRect/>
                      </a:stretch>
                    </p:blipFill>
                    <p:spPr>
                      <a:xfrm>
                        <a:off x="1588" y="1588"/>
                        <a:ext cx="1587" cy="1587"/>
                      </a:xfrm>
                      <a:prstGeom prst="rect">
                        <a:avLst/>
                      </a:prstGeom>
                    </p:spPr>
                  </p:pic>
                </p:oleObj>
              </mc:Fallback>
            </mc:AlternateContent>
          </a:graphicData>
        </a:graphic>
      </p:graphicFrame>
    </p:spTree>
    <p:extLst>
      <p:ext uri="{BB962C8B-B14F-4D97-AF65-F5344CB8AC3E}">
        <p14:creationId xmlns:p14="http://schemas.microsoft.com/office/powerpoint/2010/main" val="3096992845"/>
      </p:ext>
    </p:extLst>
  </p:cSld>
  <p:clrMapOvr>
    <a:masterClrMapping/>
  </p:clrMapOvr>
  <p:transition advClick="0"/>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DCI-Standardfolie">
    <p:spTree>
      <p:nvGrpSpPr>
        <p:cNvPr id="1" name=""/>
        <p:cNvGrpSpPr/>
        <p:nvPr/>
      </p:nvGrpSpPr>
      <p:grpSpPr>
        <a:xfrm>
          <a:off x="0" y="0"/>
          <a:ext cx="0" cy="0"/>
          <a:chOff x="0" y="0"/>
          <a:chExt cx="0" cy="0"/>
        </a:xfrm>
      </p:grpSpPr>
      <p:graphicFrame>
        <p:nvGraphicFramePr>
          <p:cNvPr id="6" name="Objekt 5" hidden="1"/>
          <p:cNvGraphicFramePr>
            <a:graphicFrameLocks noChangeAspect="1"/>
          </p:cNvGraphicFramePr>
          <p:nvPr userDrawn="1">
            <p:custDataLst>
              <p:tags r:id="rId2"/>
            </p:custDataLst>
            <p:extLst>
              <p:ext uri="{D42A27DB-BD31-4B8C-83A1-F6EECF244321}">
                <p14:modId xmlns:p14="http://schemas.microsoft.com/office/powerpoint/2010/main" val="3706007354"/>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7170" name="think-cell Folie" r:id="rId4" imgW="270" imgH="270" progId="TCLayout.ActiveDocument.1">
                  <p:embed/>
                </p:oleObj>
              </mc:Choice>
              <mc:Fallback>
                <p:oleObj name="think-cell Folie" r:id="rId4" imgW="270" imgH="270" progId="TCLayout.ActiveDocument.1">
                  <p:embed/>
                  <p:pic>
                    <p:nvPicPr>
                      <p:cNvPr id="6" name="Objekt 5" hidden="1"/>
                      <p:cNvPicPr/>
                      <p:nvPr/>
                    </p:nvPicPr>
                    <p:blipFill>
                      <a:blip r:embed="rId5"/>
                      <a:stretch>
                        <a:fillRect/>
                      </a:stretch>
                    </p:blipFill>
                    <p:spPr>
                      <a:xfrm>
                        <a:off x="1588" y="1588"/>
                        <a:ext cx="1587" cy="1587"/>
                      </a:xfrm>
                      <a:prstGeom prst="rect">
                        <a:avLst/>
                      </a:prstGeom>
                    </p:spPr>
                  </p:pic>
                </p:oleObj>
              </mc:Fallback>
            </mc:AlternateContent>
          </a:graphicData>
        </a:graphic>
      </p:graphicFrame>
    </p:spTree>
    <p:extLst>
      <p:ext uri="{BB962C8B-B14F-4D97-AF65-F5344CB8AC3E}">
        <p14:creationId xmlns:p14="http://schemas.microsoft.com/office/powerpoint/2010/main" val="349745714"/>
      </p:ext>
    </p:extLst>
  </p:cSld>
  <p:clrMapOvr>
    <a:masterClrMapping/>
  </p:clrMapOvr>
  <p:transition advClick="0"/>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DCI-Standardfolie">
    <p:spTree>
      <p:nvGrpSpPr>
        <p:cNvPr id="1" name=""/>
        <p:cNvGrpSpPr/>
        <p:nvPr/>
      </p:nvGrpSpPr>
      <p:grpSpPr>
        <a:xfrm>
          <a:off x="0" y="0"/>
          <a:ext cx="0" cy="0"/>
          <a:chOff x="0" y="0"/>
          <a:chExt cx="0" cy="0"/>
        </a:xfrm>
      </p:grpSpPr>
      <p:graphicFrame>
        <p:nvGraphicFramePr>
          <p:cNvPr id="6" name="Objekt 5" hidden="1"/>
          <p:cNvGraphicFramePr>
            <a:graphicFrameLocks noChangeAspect="1"/>
          </p:cNvGraphicFramePr>
          <p:nvPr userDrawn="1">
            <p:custDataLst>
              <p:tags r:id="rId2"/>
            </p:custDataLst>
            <p:extLst>
              <p:ext uri="{D42A27DB-BD31-4B8C-83A1-F6EECF244321}">
                <p14:modId xmlns:p14="http://schemas.microsoft.com/office/powerpoint/2010/main" val="512282627"/>
              </p:ext>
            </p:extLst>
          </p:nvPr>
        </p:nvGraphicFramePr>
        <p:xfrm>
          <a:off x="1589" y="1590"/>
          <a:ext cx="1587" cy="1587"/>
        </p:xfrm>
        <a:graphic>
          <a:graphicData uri="http://schemas.openxmlformats.org/presentationml/2006/ole">
            <mc:AlternateContent xmlns:mc="http://schemas.openxmlformats.org/markup-compatibility/2006">
              <mc:Choice xmlns:v="urn:schemas-microsoft-com:vml" Requires="v">
                <p:oleObj spid="_x0000_s9218" name="think-cell Folie" r:id="rId4" imgW="270" imgH="270" progId="TCLayout.ActiveDocument.1">
                  <p:embed/>
                </p:oleObj>
              </mc:Choice>
              <mc:Fallback>
                <p:oleObj name="think-cell Folie" r:id="rId4" imgW="270" imgH="270" progId="TCLayout.ActiveDocument.1">
                  <p:embed/>
                  <p:pic>
                    <p:nvPicPr>
                      <p:cNvPr id="6" name="Objekt 5" hidden="1"/>
                      <p:cNvPicPr/>
                      <p:nvPr/>
                    </p:nvPicPr>
                    <p:blipFill>
                      <a:blip r:embed="rId5"/>
                      <a:stretch>
                        <a:fillRect/>
                      </a:stretch>
                    </p:blipFill>
                    <p:spPr>
                      <a:xfrm>
                        <a:off x="1589" y="1590"/>
                        <a:ext cx="1587" cy="1587"/>
                      </a:xfrm>
                      <a:prstGeom prst="rect">
                        <a:avLst/>
                      </a:prstGeom>
                    </p:spPr>
                  </p:pic>
                </p:oleObj>
              </mc:Fallback>
            </mc:AlternateContent>
          </a:graphicData>
        </a:graphic>
      </p:graphicFrame>
    </p:spTree>
    <p:extLst>
      <p:ext uri="{BB962C8B-B14F-4D97-AF65-F5344CB8AC3E}">
        <p14:creationId xmlns:p14="http://schemas.microsoft.com/office/powerpoint/2010/main" val="3314904678"/>
      </p:ext>
    </p:extLst>
  </p:cSld>
  <p:clrMapOvr>
    <a:masterClrMapping/>
  </p:clrMapOvr>
  <p:transition advClick="0"/>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7" Type="http://schemas.openxmlformats.org/officeDocument/2006/relationships/image" Target="../media/image1.emf"/><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oleObject" Target="../embeddings/oleObject1.bin"/><Relationship Id="rId5" Type="http://schemas.openxmlformats.org/officeDocument/2006/relationships/tags" Target="../tags/tag1.xml"/><Relationship Id="rId4" Type="http://schemas.openxmlformats.org/officeDocument/2006/relationships/vmlDrawing" Target="../drawings/vmlDrawing1.vml"/></Relationships>
</file>

<file path=ppt/slideMasters/_rels/slideMaster2.xml.rels><?xml version="1.0" encoding="UTF-8" standalone="yes"?>
<Relationships xmlns="http://schemas.openxmlformats.org/package/2006/relationships"><Relationship Id="rId8" Type="http://schemas.openxmlformats.org/officeDocument/2006/relationships/image" Target="../media/image3.tiff"/><Relationship Id="rId3" Type="http://schemas.openxmlformats.org/officeDocument/2006/relationships/vmlDrawing" Target="../drawings/vmlDrawing2.vml"/><Relationship Id="rId7" Type="http://schemas.openxmlformats.org/officeDocument/2006/relationships/image" Target="../media/image2.tiff"/><Relationship Id="rId2" Type="http://schemas.openxmlformats.org/officeDocument/2006/relationships/theme" Target="../theme/theme2.xml"/><Relationship Id="rId1" Type="http://schemas.openxmlformats.org/officeDocument/2006/relationships/slideLayout" Target="../slideLayouts/slideLayout3.xml"/><Relationship Id="rId6" Type="http://schemas.openxmlformats.org/officeDocument/2006/relationships/image" Target="../media/image1.emf"/><Relationship Id="rId5" Type="http://schemas.openxmlformats.org/officeDocument/2006/relationships/oleObject" Target="../embeddings/oleObject2.bin"/><Relationship Id="rId4" Type="http://schemas.openxmlformats.org/officeDocument/2006/relationships/tags" Target="../tags/tag2.xml"/></Relationships>
</file>

<file path=ppt/slideMasters/_rels/slideMaster3.xml.rels><?xml version="1.0" encoding="UTF-8" standalone="yes"?>
<Relationships xmlns="http://schemas.openxmlformats.org/package/2006/relationships"><Relationship Id="rId8" Type="http://schemas.openxmlformats.org/officeDocument/2006/relationships/image" Target="../media/image3.tiff"/><Relationship Id="rId3" Type="http://schemas.openxmlformats.org/officeDocument/2006/relationships/vmlDrawing" Target="../drawings/vmlDrawing4.vml"/><Relationship Id="rId7" Type="http://schemas.openxmlformats.org/officeDocument/2006/relationships/image" Target="../media/image2.tiff"/><Relationship Id="rId2" Type="http://schemas.openxmlformats.org/officeDocument/2006/relationships/theme" Target="../theme/theme3.xml"/><Relationship Id="rId1" Type="http://schemas.openxmlformats.org/officeDocument/2006/relationships/slideLayout" Target="../slideLayouts/slideLayout4.xml"/><Relationship Id="rId6" Type="http://schemas.openxmlformats.org/officeDocument/2006/relationships/image" Target="../media/image1.emf"/><Relationship Id="rId5" Type="http://schemas.openxmlformats.org/officeDocument/2006/relationships/oleObject" Target="../embeddings/oleObject4.bin"/><Relationship Id="rId4" Type="http://schemas.openxmlformats.org/officeDocument/2006/relationships/tags" Target="../tags/tag4.xml"/></Relationships>
</file>

<file path=ppt/slideMasters/_rels/slideMaster4.xml.rels><?xml version="1.0" encoding="UTF-8" standalone="yes"?>
<Relationships xmlns="http://schemas.openxmlformats.org/package/2006/relationships"><Relationship Id="rId8" Type="http://schemas.openxmlformats.org/officeDocument/2006/relationships/image" Target="../media/image3.tiff"/><Relationship Id="rId3" Type="http://schemas.openxmlformats.org/officeDocument/2006/relationships/vmlDrawing" Target="../drawings/vmlDrawing6.vml"/><Relationship Id="rId7" Type="http://schemas.openxmlformats.org/officeDocument/2006/relationships/image" Target="../media/image2.tiff"/><Relationship Id="rId2" Type="http://schemas.openxmlformats.org/officeDocument/2006/relationships/theme" Target="../theme/theme4.xml"/><Relationship Id="rId1" Type="http://schemas.openxmlformats.org/officeDocument/2006/relationships/slideLayout" Target="../slideLayouts/slideLayout5.xml"/><Relationship Id="rId6" Type="http://schemas.openxmlformats.org/officeDocument/2006/relationships/image" Target="../media/image1.emf"/><Relationship Id="rId5" Type="http://schemas.openxmlformats.org/officeDocument/2006/relationships/oleObject" Target="../embeddings/oleObject6.bin"/><Relationship Id="rId4" Type="http://schemas.openxmlformats.org/officeDocument/2006/relationships/tags" Target="../tags/tag6.xml"/></Relationships>
</file>

<file path=ppt/slideMasters/_rels/slideMaster5.xml.rels><?xml version="1.0" encoding="UTF-8" standalone="yes"?>
<Relationships xmlns="http://schemas.openxmlformats.org/package/2006/relationships"><Relationship Id="rId8" Type="http://schemas.openxmlformats.org/officeDocument/2006/relationships/image" Target="../media/image3.tiff"/><Relationship Id="rId3" Type="http://schemas.openxmlformats.org/officeDocument/2006/relationships/vmlDrawing" Target="../drawings/vmlDrawing8.vml"/><Relationship Id="rId7" Type="http://schemas.openxmlformats.org/officeDocument/2006/relationships/image" Target="../media/image2.tiff"/><Relationship Id="rId2" Type="http://schemas.openxmlformats.org/officeDocument/2006/relationships/theme" Target="../theme/theme5.xml"/><Relationship Id="rId1" Type="http://schemas.openxmlformats.org/officeDocument/2006/relationships/slideLayout" Target="../slideLayouts/slideLayout6.xml"/><Relationship Id="rId6" Type="http://schemas.openxmlformats.org/officeDocument/2006/relationships/image" Target="../media/image1.emf"/><Relationship Id="rId5" Type="http://schemas.openxmlformats.org/officeDocument/2006/relationships/oleObject" Target="../embeddings/oleObject8.bin"/><Relationship Id="rId4" Type="http://schemas.openxmlformats.org/officeDocument/2006/relationships/tags" Target="../tags/tag8.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aphicFrame>
        <p:nvGraphicFramePr>
          <p:cNvPr id="7" name="Objekt 6" hidden="1"/>
          <p:cNvGraphicFramePr>
            <a:graphicFrameLocks noChangeAspect="1"/>
          </p:cNvGraphicFramePr>
          <p:nvPr>
            <p:custDataLst>
              <p:tags r:id="rId5"/>
            </p:custDataLst>
            <p:extLst>
              <p:ext uri="{D42A27DB-BD31-4B8C-83A1-F6EECF244321}">
                <p14:modId xmlns:p14="http://schemas.microsoft.com/office/powerpoint/2010/main" val="1966944838"/>
              </p:ext>
            </p:extLst>
          </p:nvPr>
        </p:nvGraphicFramePr>
        <p:xfrm>
          <a:off x="1589" y="1590"/>
          <a:ext cx="1587" cy="1587"/>
        </p:xfrm>
        <a:graphic>
          <a:graphicData uri="http://schemas.openxmlformats.org/presentationml/2006/ole">
            <mc:AlternateContent xmlns:mc="http://schemas.openxmlformats.org/markup-compatibility/2006">
              <mc:Choice xmlns:v="urn:schemas-microsoft-com:vml" Requires="v">
                <p:oleObj spid="_x0000_s1026" name="think-cell Folie" r:id="rId6" imgW="270" imgH="270" progId="TCLayout.ActiveDocument.1">
                  <p:embed/>
                </p:oleObj>
              </mc:Choice>
              <mc:Fallback>
                <p:oleObj name="think-cell Folie" r:id="rId6" imgW="270" imgH="270" progId="TCLayout.ActiveDocument.1">
                  <p:embed/>
                  <p:pic>
                    <p:nvPicPr>
                      <p:cNvPr id="7" name="Objekt 6" hidden="1"/>
                      <p:cNvPicPr/>
                      <p:nvPr/>
                    </p:nvPicPr>
                    <p:blipFill>
                      <a:blip r:embed="rId7"/>
                      <a:stretch>
                        <a:fillRect/>
                      </a:stretch>
                    </p:blipFill>
                    <p:spPr>
                      <a:xfrm>
                        <a:off x="1589" y="1590"/>
                        <a:ext cx="1587" cy="1587"/>
                      </a:xfrm>
                      <a:prstGeom prst="rect">
                        <a:avLst/>
                      </a:prstGeom>
                    </p:spPr>
                  </p:pic>
                </p:oleObj>
              </mc:Fallback>
            </mc:AlternateContent>
          </a:graphicData>
        </a:graphic>
      </p:graphicFrame>
    </p:spTree>
    <p:extLst>
      <p:ext uri="{BB962C8B-B14F-4D97-AF65-F5344CB8AC3E}">
        <p14:creationId xmlns:p14="http://schemas.microsoft.com/office/powerpoint/2010/main" val="708840148"/>
      </p:ext>
    </p:extLst>
  </p:cSld>
  <p:clrMap bg1="lt1" tx1="dk1" bg2="lt2" tx2="dk2" accent1="accent1" accent2="accent2" accent3="accent3" accent4="accent4" accent5="accent5" accent6="accent6" hlink="hlink" folHlink="folHlink"/>
  <p:sldLayoutIdLst>
    <p:sldLayoutId id="2147483661" r:id="rId1"/>
    <p:sldLayoutId id="2147483662" r:id="rId2"/>
  </p:sldLayoutIdLst>
  <p:hf sldNum="0"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graphicFrame>
        <p:nvGraphicFramePr>
          <p:cNvPr id="7" name="Objekt 6" hidden="1"/>
          <p:cNvGraphicFramePr>
            <a:graphicFrameLocks noChangeAspect="1"/>
          </p:cNvGraphicFramePr>
          <p:nvPr>
            <p:custDataLst>
              <p:tags r:id="rId4"/>
            </p:custDataLst>
            <p:extLst>
              <p:ext uri="{D42A27DB-BD31-4B8C-83A1-F6EECF244321}">
                <p14:modId xmlns:p14="http://schemas.microsoft.com/office/powerpoint/2010/main" val="2525260006"/>
              </p:ext>
            </p:extLst>
          </p:nvPr>
        </p:nvGraphicFramePr>
        <p:xfrm>
          <a:off x="1589" y="1590"/>
          <a:ext cx="1587" cy="1587"/>
        </p:xfrm>
        <a:graphic>
          <a:graphicData uri="http://schemas.openxmlformats.org/presentationml/2006/ole">
            <mc:AlternateContent xmlns:mc="http://schemas.openxmlformats.org/markup-compatibility/2006">
              <mc:Choice xmlns:v="urn:schemas-microsoft-com:vml" Requires="v">
                <p:oleObj spid="_x0000_s2050" name="think-cell Folie" r:id="rId5" imgW="270" imgH="270" progId="TCLayout.ActiveDocument.1">
                  <p:embed/>
                </p:oleObj>
              </mc:Choice>
              <mc:Fallback>
                <p:oleObj name="think-cell Folie" r:id="rId5" imgW="270" imgH="270" progId="TCLayout.ActiveDocument.1">
                  <p:embed/>
                  <p:pic>
                    <p:nvPicPr>
                      <p:cNvPr id="7" name="Objekt 6" hidden="1"/>
                      <p:cNvPicPr/>
                      <p:nvPr/>
                    </p:nvPicPr>
                    <p:blipFill>
                      <a:blip r:embed="rId6"/>
                      <a:stretch>
                        <a:fillRect/>
                      </a:stretch>
                    </p:blipFill>
                    <p:spPr>
                      <a:xfrm>
                        <a:off x="1589" y="1590"/>
                        <a:ext cx="1587" cy="1587"/>
                      </a:xfrm>
                      <a:prstGeom prst="rect">
                        <a:avLst/>
                      </a:prstGeom>
                    </p:spPr>
                  </p:pic>
                </p:oleObj>
              </mc:Fallback>
            </mc:AlternateContent>
          </a:graphicData>
        </a:graphic>
      </p:graphicFrame>
      <p:sp>
        <p:nvSpPr>
          <p:cNvPr id="58" name="Textfeld 5"/>
          <p:cNvSpPr txBox="1"/>
          <p:nvPr/>
        </p:nvSpPr>
        <p:spPr>
          <a:xfrm>
            <a:off x="8550385" y="6597442"/>
            <a:ext cx="437941" cy="246221"/>
          </a:xfrm>
          <a:prstGeom prst="rect">
            <a:avLst/>
          </a:prstGeom>
          <a:noFill/>
        </p:spPr>
        <p:txBody>
          <a:bodyPr wrap="none" rtlCol="0">
            <a:spAutoFit/>
          </a:bodyPr>
          <a:lstStyle/>
          <a:p>
            <a:pPr algn="r"/>
            <a:fld id="{67ECB1E1-6EEE-4A58-B357-D7F23E2723D0}" type="slidenum">
              <a:rPr lang="de-DE" sz="1000" b="1" smtClean="0">
                <a:solidFill>
                  <a:srgbClr val="566367"/>
                </a:solidFill>
              </a:rPr>
              <a:pPr algn="r"/>
              <a:t>‹#›</a:t>
            </a:fld>
            <a:endParaRPr lang="de-DE" sz="1000" b="1" dirty="0">
              <a:solidFill>
                <a:srgbClr val="566367"/>
              </a:solidFill>
            </a:endParaRPr>
          </a:p>
        </p:txBody>
      </p:sp>
      <p:cxnSp>
        <p:nvCxnSpPr>
          <p:cNvPr id="10" name="Straight Connector 9">
            <a:extLst>
              <a:ext uri="{FF2B5EF4-FFF2-40B4-BE49-F238E27FC236}">
                <a16:creationId xmlns:a16="http://schemas.microsoft.com/office/drawing/2014/main" xmlns="" id="{61F07C67-E083-A540-BC56-3375020CD3DA}"/>
              </a:ext>
            </a:extLst>
          </p:cNvPr>
          <p:cNvCxnSpPr>
            <a:cxnSpLocks/>
          </p:cNvCxnSpPr>
          <p:nvPr userDrawn="1"/>
        </p:nvCxnSpPr>
        <p:spPr>
          <a:xfrm>
            <a:off x="156095" y="669118"/>
            <a:ext cx="8788485" cy="0"/>
          </a:xfrm>
          <a:prstGeom prst="line">
            <a:avLst/>
          </a:prstGeom>
          <a:ln w="12700">
            <a:solidFill>
              <a:srgbClr val="B35E00"/>
            </a:solidFill>
          </a:ln>
        </p:spPr>
        <p:style>
          <a:lnRef idx="1">
            <a:schemeClr val="accent1"/>
          </a:lnRef>
          <a:fillRef idx="0">
            <a:schemeClr val="accent1"/>
          </a:fillRef>
          <a:effectRef idx="0">
            <a:schemeClr val="accent1"/>
          </a:effectRef>
          <a:fontRef idx="minor">
            <a:schemeClr val="tx1"/>
          </a:fontRef>
        </p:style>
      </p:cxnSp>
      <p:sp>
        <p:nvSpPr>
          <p:cNvPr id="13" name="Rectangle 12">
            <a:extLst>
              <a:ext uri="{FF2B5EF4-FFF2-40B4-BE49-F238E27FC236}">
                <a16:creationId xmlns:a16="http://schemas.microsoft.com/office/drawing/2014/main" xmlns="" id="{CF843477-1516-A645-B0AA-37EF0D40A3FD}"/>
              </a:ext>
            </a:extLst>
          </p:cNvPr>
          <p:cNvSpPr/>
          <p:nvPr userDrawn="1"/>
        </p:nvSpPr>
        <p:spPr>
          <a:xfrm>
            <a:off x="927100" y="6289665"/>
            <a:ext cx="7289800" cy="430887"/>
          </a:xfrm>
          <a:prstGeom prst="rect">
            <a:avLst/>
          </a:prstGeom>
        </p:spPr>
        <p:txBody>
          <a:bodyPr wrap="square">
            <a:spAutoFit/>
          </a:bodyPr>
          <a:lstStyle/>
          <a:p>
            <a:pPr algn="ctr"/>
            <a:r>
              <a:rPr lang="en-US" sz="1050" b="1" kern="1200" dirty="0">
                <a:solidFill>
                  <a:schemeClr val="tx1"/>
                </a:solidFill>
                <a:effectLst/>
                <a:latin typeface="Arial" panose="020B0604020202020204" pitchFamily="34" charset="0"/>
                <a:ea typeface="+mn-ea"/>
                <a:cs typeface="Arial" panose="020B0604020202020204" pitchFamily="34" charset="0"/>
              </a:rPr>
              <a:t>Regional Inception Workshop</a:t>
            </a:r>
            <a:endParaRPr lang="en-US" sz="1050" kern="1200" dirty="0">
              <a:solidFill>
                <a:schemeClr val="tx1"/>
              </a:solidFill>
              <a:effectLst/>
              <a:latin typeface="Arial" panose="020B0604020202020204" pitchFamily="34" charset="0"/>
              <a:ea typeface="+mn-ea"/>
              <a:cs typeface="Arial" panose="020B0604020202020204" pitchFamily="34" charset="0"/>
            </a:endParaRPr>
          </a:p>
          <a:p>
            <a:pPr algn="ctr"/>
            <a:r>
              <a:rPr lang="en-US" sz="1050" b="1" kern="1200" dirty="0">
                <a:solidFill>
                  <a:schemeClr val="tx1"/>
                </a:solidFill>
                <a:effectLst/>
                <a:latin typeface="Arial" panose="020B0604020202020204" pitchFamily="34" charset="0"/>
                <a:ea typeface="+mn-ea"/>
                <a:cs typeface="Arial" panose="020B0604020202020204" pitchFamily="34" charset="0"/>
              </a:rPr>
              <a:t>Sustainable Tourism Development in the Central Asia Regional Economic Cooperation (CAREC) Region</a:t>
            </a:r>
            <a:endParaRPr lang="en-US" sz="1050" kern="1200" dirty="0">
              <a:solidFill>
                <a:schemeClr val="tx1"/>
              </a:solidFill>
              <a:effectLst/>
              <a:latin typeface="Arial" panose="020B0604020202020204" pitchFamily="34" charset="0"/>
              <a:ea typeface="+mn-ea"/>
              <a:cs typeface="Arial" panose="020B0604020202020204" pitchFamily="34" charset="0"/>
            </a:endParaRPr>
          </a:p>
        </p:txBody>
      </p:sp>
      <p:pic>
        <p:nvPicPr>
          <p:cNvPr id="14" name="Picture 13">
            <a:extLst>
              <a:ext uri="{FF2B5EF4-FFF2-40B4-BE49-F238E27FC236}">
                <a16:creationId xmlns:a16="http://schemas.microsoft.com/office/drawing/2014/main" xmlns="" id="{6F15C6CD-DA8F-3C43-912F-1517EFD0D571}"/>
              </a:ext>
            </a:extLst>
          </p:cNvPr>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8384880" y="61196"/>
            <a:ext cx="603025" cy="603025"/>
          </a:xfrm>
          <a:prstGeom prst="rect">
            <a:avLst/>
          </a:prstGeom>
        </p:spPr>
      </p:pic>
      <p:pic>
        <p:nvPicPr>
          <p:cNvPr id="16" name="Picture 15">
            <a:extLst>
              <a:ext uri="{FF2B5EF4-FFF2-40B4-BE49-F238E27FC236}">
                <a16:creationId xmlns:a16="http://schemas.microsoft.com/office/drawing/2014/main" xmlns="" id="{817417D0-37DF-8040-86DB-C8EF5235D4DE}"/>
              </a:ext>
            </a:extLst>
          </p:cNvPr>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156095" y="61196"/>
            <a:ext cx="550967" cy="550967"/>
          </a:xfrm>
          <a:prstGeom prst="rect">
            <a:avLst/>
          </a:prstGeom>
        </p:spPr>
      </p:pic>
    </p:spTree>
    <p:extLst>
      <p:ext uri="{BB962C8B-B14F-4D97-AF65-F5344CB8AC3E}">
        <p14:creationId xmlns:p14="http://schemas.microsoft.com/office/powerpoint/2010/main" val="1151327183"/>
      </p:ext>
    </p:extLst>
  </p:cSld>
  <p:clrMap bg1="lt1" tx1="dk1" bg2="lt2" tx2="dk2" accent1="accent1" accent2="accent2" accent3="accent3" accent4="accent4" accent5="accent5" accent6="accent6" hlink="hlink" folHlink="folHlink"/>
  <p:sldLayoutIdLst>
    <p:sldLayoutId id="2147483664" r:id="rId1"/>
  </p:sldLayoutIdLst>
  <p:hf sldNum="0"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graphicFrame>
        <p:nvGraphicFramePr>
          <p:cNvPr id="7" name="Objekt 6" hidden="1"/>
          <p:cNvGraphicFramePr>
            <a:graphicFrameLocks noChangeAspect="1"/>
          </p:cNvGraphicFramePr>
          <p:nvPr>
            <p:custDataLst>
              <p:tags r:id="rId4"/>
            </p:custDataLst>
            <p:extLst>
              <p:ext uri="{D42A27DB-BD31-4B8C-83A1-F6EECF244321}">
                <p14:modId xmlns:p14="http://schemas.microsoft.com/office/powerpoint/2010/main" val="3841733919"/>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4098" name="think-cell Folie" r:id="rId5" imgW="270" imgH="270" progId="TCLayout.ActiveDocument.1">
                  <p:embed/>
                </p:oleObj>
              </mc:Choice>
              <mc:Fallback>
                <p:oleObj name="think-cell Folie" r:id="rId5" imgW="270" imgH="270" progId="TCLayout.ActiveDocument.1">
                  <p:embed/>
                  <p:pic>
                    <p:nvPicPr>
                      <p:cNvPr id="7" name="Objekt 6" hidden="1"/>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12" name="Textfeld 5">
            <a:extLst>
              <a:ext uri="{FF2B5EF4-FFF2-40B4-BE49-F238E27FC236}">
                <a16:creationId xmlns:a16="http://schemas.microsoft.com/office/drawing/2014/main" xmlns="" id="{5F6F7542-B8F8-9842-8124-FCA7E7B1B2E7}"/>
              </a:ext>
            </a:extLst>
          </p:cNvPr>
          <p:cNvSpPr txBox="1"/>
          <p:nvPr userDrawn="1"/>
        </p:nvSpPr>
        <p:spPr>
          <a:xfrm>
            <a:off x="8550385" y="6597442"/>
            <a:ext cx="437941" cy="246221"/>
          </a:xfrm>
          <a:prstGeom prst="rect">
            <a:avLst/>
          </a:prstGeom>
          <a:noFill/>
        </p:spPr>
        <p:txBody>
          <a:bodyPr wrap="none" rtlCol="0">
            <a:spAutoFit/>
          </a:bodyPr>
          <a:lstStyle/>
          <a:p>
            <a:pPr algn="r"/>
            <a:fld id="{67ECB1E1-6EEE-4A58-B357-D7F23E2723D0}" type="slidenum">
              <a:rPr lang="de-DE" sz="1000" b="1" smtClean="0">
                <a:solidFill>
                  <a:srgbClr val="566367"/>
                </a:solidFill>
              </a:rPr>
              <a:pPr algn="r"/>
              <a:t>‹#›</a:t>
            </a:fld>
            <a:endParaRPr lang="de-DE" sz="1000" b="1" dirty="0">
              <a:solidFill>
                <a:srgbClr val="566367"/>
              </a:solidFill>
            </a:endParaRPr>
          </a:p>
        </p:txBody>
      </p:sp>
      <p:sp>
        <p:nvSpPr>
          <p:cNvPr id="17" name="Rectangle 16">
            <a:extLst>
              <a:ext uri="{FF2B5EF4-FFF2-40B4-BE49-F238E27FC236}">
                <a16:creationId xmlns:a16="http://schemas.microsoft.com/office/drawing/2014/main" xmlns="" id="{7F4C6F91-89D7-6747-8573-C16CA570ECD5}"/>
              </a:ext>
            </a:extLst>
          </p:cNvPr>
          <p:cNvSpPr/>
          <p:nvPr userDrawn="1"/>
        </p:nvSpPr>
        <p:spPr>
          <a:xfrm>
            <a:off x="927100" y="6289665"/>
            <a:ext cx="7289800" cy="430887"/>
          </a:xfrm>
          <a:prstGeom prst="rect">
            <a:avLst/>
          </a:prstGeom>
        </p:spPr>
        <p:txBody>
          <a:bodyPr wrap="square">
            <a:spAutoFit/>
          </a:bodyPr>
          <a:lstStyle/>
          <a:p>
            <a:pPr algn="ctr"/>
            <a:r>
              <a:rPr lang="en-US" sz="1050" b="1" kern="1200" dirty="0">
                <a:solidFill>
                  <a:schemeClr val="tx1"/>
                </a:solidFill>
                <a:effectLst/>
                <a:latin typeface="Arial" panose="020B0604020202020204" pitchFamily="34" charset="0"/>
                <a:ea typeface="+mn-ea"/>
                <a:cs typeface="Arial" panose="020B0604020202020204" pitchFamily="34" charset="0"/>
              </a:rPr>
              <a:t>Regional Inception Workshop</a:t>
            </a:r>
            <a:endParaRPr lang="en-US" sz="1050" kern="1200" dirty="0">
              <a:solidFill>
                <a:schemeClr val="tx1"/>
              </a:solidFill>
              <a:effectLst/>
              <a:latin typeface="Arial" panose="020B0604020202020204" pitchFamily="34" charset="0"/>
              <a:ea typeface="+mn-ea"/>
              <a:cs typeface="Arial" panose="020B0604020202020204" pitchFamily="34" charset="0"/>
            </a:endParaRPr>
          </a:p>
          <a:p>
            <a:pPr algn="ctr"/>
            <a:r>
              <a:rPr lang="en-US" sz="1050" b="1" kern="1200" dirty="0">
                <a:solidFill>
                  <a:schemeClr val="tx1"/>
                </a:solidFill>
                <a:effectLst/>
                <a:latin typeface="Arial" panose="020B0604020202020204" pitchFamily="34" charset="0"/>
                <a:ea typeface="+mn-ea"/>
                <a:cs typeface="Arial" panose="020B0604020202020204" pitchFamily="34" charset="0"/>
              </a:rPr>
              <a:t>Sustainable Tourism Development in the Central Asia Regional Economic Cooperation (CAREC) Region</a:t>
            </a:r>
            <a:endParaRPr lang="en-US" sz="1050" kern="1200" dirty="0">
              <a:solidFill>
                <a:schemeClr val="tx1"/>
              </a:solidFill>
              <a:effectLst/>
              <a:latin typeface="Arial" panose="020B0604020202020204" pitchFamily="34" charset="0"/>
              <a:ea typeface="+mn-ea"/>
              <a:cs typeface="Arial" panose="020B0604020202020204" pitchFamily="34" charset="0"/>
            </a:endParaRPr>
          </a:p>
        </p:txBody>
      </p:sp>
      <p:cxnSp>
        <p:nvCxnSpPr>
          <p:cNvPr id="18" name="Straight Connector 17">
            <a:extLst>
              <a:ext uri="{FF2B5EF4-FFF2-40B4-BE49-F238E27FC236}">
                <a16:creationId xmlns:a16="http://schemas.microsoft.com/office/drawing/2014/main" xmlns="" id="{49FE4877-80E4-3F43-8B39-202366A328F4}"/>
              </a:ext>
            </a:extLst>
          </p:cNvPr>
          <p:cNvCxnSpPr>
            <a:cxnSpLocks/>
          </p:cNvCxnSpPr>
          <p:nvPr userDrawn="1"/>
        </p:nvCxnSpPr>
        <p:spPr>
          <a:xfrm>
            <a:off x="156095" y="669118"/>
            <a:ext cx="8788485" cy="0"/>
          </a:xfrm>
          <a:prstGeom prst="line">
            <a:avLst/>
          </a:prstGeom>
          <a:ln w="12700">
            <a:solidFill>
              <a:srgbClr val="B35E00"/>
            </a:solidFill>
          </a:ln>
        </p:spPr>
        <p:style>
          <a:lnRef idx="1">
            <a:schemeClr val="accent1"/>
          </a:lnRef>
          <a:fillRef idx="0">
            <a:schemeClr val="accent1"/>
          </a:fillRef>
          <a:effectRef idx="0">
            <a:schemeClr val="accent1"/>
          </a:effectRef>
          <a:fontRef idx="minor">
            <a:schemeClr val="tx1"/>
          </a:fontRef>
        </p:style>
      </p:cxnSp>
      <p:pic>
        <p:nvPicPr>
          <p:cNvPr id="19" name="Picture 18">
            <a:extLst>
              <a:ext uri="{FF2B5EF4-FFF2-40B4-BE49-F238E27FC236}">
                <a16:creationId xmlns:a16="http://schemas.microsoft.com/office/drawing/2014/main" xmlns="" id="{336E9AAD-7865-104A-912B-998CE2359722}"/>
              </a:ext>
            </a:extLst>
          </p:cNvPr>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8384880" y="61196"/>
            <a:ext cx="603025" cy="603025"/>
          </a:xfrm>
          <a:prstGeom prst="rect">
            <a:avLst/>
          </a:prstGeom>
        </p:spPr>
      </p:pic>
      <p:pic>
        <p:nvPicPr>
          <p:cNvPr id="20" name="Picture 19">
            <a:extLst>
              <a:ext uri="{FF2B5EF4-FFF2-40B4-BE49-F238E27FC236}">
                <a16:creationId xmlns:a16="http://schemas.microsoft.com/office/drawing/2014/main" xmlns="" id="{BA292A8C-9724-664E-80B0-CD6DD57190EB}"/>
              </a:ext>
            </a:extLst>
          </p:cNvPr>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156095" y="61196"/>
            <a:ext cx="550967" cy="550967"/>
          </a:xfrm>
          <a:prstGeom prst="rect">
            <a:avLst/>
          </a:prstGeom>
        </p:spPr>
      </p:pic>
    </p:spTree>
    <p:extLst>
      <p:ext uri="{BB962C8B-B14F-4D97-AF65-F5344CB8AC3E}">
        <p14:creationId xmlns:p14="http://schemas.microsoft.com/office/powerpoint/2010/main" val="2494930828"/>
      </p:ext>
    </p:extLst>
  </p:cSld>
  <p:clrMap bg1="lt1" tx1="dk1" bg2="lt2" tx2="dk2" accent1="accent1" accent2="accent2" accent3="accent3" accent4="accent4" accent5="accent5" accent6="accent6" hlink="hlink" folHlink="folHlink"/>
  <p:sldLayoutIdLst>
    <p:sldLayoutId id="2147483666" r:id="rId1"/>
  </p:sldLayoutIdLst>
  <p:hf sldNum="0"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graphicFrame>
        <p:nvGraphicFramePr>
          <p:cNvPr id="7" name="Objekt 6" hidden="1"/>
          <p:cNvGraphicFramePr>
            <a:graphicFrameLocks noChangeAspect="1"/>
          </p:cNvGraphicFramePr>
          <p:nvPr>
            <p:custDataLst>
              <p:tags r:id="rId4"/>
            </p:custDataLst>
            <p:extLst>
              <p:ext uri="{D42A27DB-BD31-4B8C-83A1-F6EECF244321}">
                <p14:modId xmlns:p14="http://schemas.microsoft.com/office/powerpoint/2010/main" val="640783710"/>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6146" name="think-cell Folie" r:id="rId5" imgW="270" imgH="270" progId="TCLayout.ActiveDocument.1">
                  <p:embed/>
                </p:oleObj>
              </mc:Choice>
              <mc:Fallback>
                <p:oleObj name="think-cell Folie" r:id="rId5" imgW="270" imgH="270" progId="TCLayout.ActiveDocument.1">
                  <p:embed/>
                  <p:pic>
                    <p:nvPicPr>
                      <p:cNvPr id="7" name="Objekt 6" hidden="1"/>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8" name="Textfeld 5">
            <a:extLst>
              <a:ext uri="{FF2B5EF4-FFF2-40B4-BE49-F238E27FC236}">
                <a16:creationId xmlns:a16="http://schemas.microsoft.com/office/drawing/2014/main" xmlns="" id="{638F424A-B367-4E4C-B820-A6F6E5E9AE0A}"/>
              </a:ext>
            </a:extLst>
          </p:cNvPr>
          <p:cNvSpPr txBox="1"/>
          <p:nvPr userDrawn="1"/>
        </p:nvSpPr>
        <p:spPr>
          <a:xfrm>
            <a:off x="8550385" y="6597442"/>
            <a:ext cx="437941" cy="246221"/>
          </a:xfrm>
          <a:prstGeom prst="rect">
            <a:avLst/>
          </a:prstGeom>
          <a:noFill/>
        </p:spPr>
        <p:txBody>
          <a:bodyPr wrap="none" rtlCol="0">
            <a:spAutoFit/>
          </a:bodyPr>
          <a:lstStyle/>
          <a:p>
            <a:pPr algn="r"/>
            <a:fld id="{67ECB1E1-6EEE-4A58-B357-D7F23E2723D0}" type="slidenum">
              <a:rPr lang="de-DE" sz="1000" b="1" smtClean="0">
                <a:solidFill>
                  <a:srgbClr val="566367"/>
                </a:solidFill>
              </a:rPr>
              <a:pPr algn="r"/>
              <a:t>‹#›</a:t>
            </a:fld>
            <a:endParaRPr lang="de-DE" sz="1000" b="1" dirty="0">
              <a:solidFill>
                <a:srgbClr val="566367"/>
              </a:solidFill>
            </a:endParaRPr>
          </a:p>
        </p:txBody>
      </p:sp>
      <p:sp>
        <p:nvSpPr>
          <p:cNvPr id="15" name="Rectangle 14">
            <a:extLst>
              <a:ext uri="{FF2B5EF4-FFF2-40B4-BE49-F238E27FC236}">
                <a16:creationId xmlns:a16="http://schemas.microsoft.com/office/drawing/2014/main" xmlns="" id="{CB7C79BC-87A8-E548-8F17-E22717F63A1A}"/>
              </a:ext>
            </a:extLst>
          </p:cNvPr>
          <p:cNvSpPr/>
          <p:nvPr userDrawn="1"/>
        </p:nvSpPr>
        <p:spPr>
          <a:xfrm>
            <a:off x="927100" y="6289665"/>
            <a:ext cx="7289800" cy="430887"/>
          </a:xfrm>
          <a:prstGeom prst="rect">
            <a:avLst/>
          </a:prstGeom>
        </p:spPr>
        <p:txBody>
          <a:bodyPr wrap="square">
            <a:spAutoFit/>
          </a:bodyPr>
          <a:lstStyle/>
          <a:p>
            <a:pPr algn="ctr"/>
            <a:r>
              <a:rPr lang="en-US" sz="1050" b="1" kern="1200" dirty="0">
                <a:solidFill>
                  <a:schemeClr val="tx1"/>
                </a:solidFill>
                <a:effectLst/>
                <a:latin typeface="Arial" panose="020B0604020202020204" pitchFamily="34" charset="0"/>
                <a:ea typeface="+mn-ea"/>
                <a:cs typeface="Arial" panose="020B0604020202020204" pitchFamily="34" charset="0"/>
              </a:rPr>
              <a:t>Regional Inception Workshop</a:t>
            </a:r>
            <a:endParaRPr lang="en-US" sz="1050" kern="1200" dirty="0">
              <a:solidFill>
                <a:schemeClr val="tx1"/>
              </a:solidFill>
              <a:effectLst/>
              <a:latin typeface="Arial" panose="020B0604020202020204" pitchFamily="34" charset="0"/>
              <a:ea typeface="+mn-ea"/>
              <a:cs typeface="Arial" panose="020B0604020202020204" pitchFamily="34" charset="0"/>
            </a:endParaRPr>
          </a:p>
          <a:p>
            <a:pPr algn="ctr"/>
            <a:r>
              <a:rPr lang="en-US" sz="1050" b="1" kern="1200" dirty="0">
                <a:solidFill>
                  <a:schemeClr val="tx1"/>
                </a:solidFill>
                <a:effectLst/>
                <a:latin typeface="Arial" panose="020B0604020202020204" pitchFamily="34" charset="0"/>
                <a:ea typeface="+mn-ea"/>
                <a:cs typeface="Arial" panose="020B0604020202020204" pitchFamily="34" charset="0"/>
              </a:rPr>
              <a:t>Sustainable Tourism Development in the Central Asia Regional Economic Cooperation (CAREC) Region</a:t>
            </a:r>
            <a:endParaRPr lang="en-US" sz="1050" kern="1200" dirty="0">
              <a:solidFill>
                <a:schemeClr val="tx1"/>
              </a:solidFill>
              <a:effectLst/>
              <a:latin typeface="Arial" panose="020B0604020202020204" pitchFamily="34" charset="0"/>
              <a:ea typeface="+mn-ea"/>
              <a:cs typeface="Arial" panose="020B0604020202020204" pitchFamily="34" charset="0"/>
            </a:endParaRPr>
          </a:p>
        </p:txBody>
      </p:sp>
      <p:cxnSp>
        <p:nvCxnSpPr>
          <p:cNvPr id="17" name="Straight Connector 16">
            <a:extLst>
              <a:ext uri="{FF2B5EF4-FFF2-40B4-BE49-F238E27FC236}">
                <a16:creationId xmlns:a16="http://schemas.microsoft.com/office/drawing/2014/main" xmlns="" id="{03F9225E-DC65-2C41-AA2B-4C87C8C4E2B6}"/>
              </a:ext>
            </a:extLst>
          </p:cNvPr>
          <p:cNvCxnSpPr>
            <a:cxnSpLocks/>
          </p:cNvCxnSpPr>
          <p:nvPr userDrawn="1"/>
        </p:nvCxnSpPr>
        <p:spPr>
          <a:xfrm>
            <a:off x="156095" y="669118"/>
            <a:ext cx="8788485" cy="0"/>
          </a:xfrm>
          <a:prstGeom prst="line">
            <a:avLst/>
          </a:prstGeom>
          <a:ln w="12700">
            <a:solidFill>
              <a:srgbClr val="B35E00"/>
            </a:solidFill>
          </a:ln>
        </p:spPr>
        <p:style>
          <a:lnRef idx="1">
            <a:schemeClr val="accent1"/>
          </a:lnRef>
          <a:fillRef idx="0">
            <a:schemeClr val="accent1"/>
          </a:fillRef>
          <a:effectRef idx="0">
            <a:schemeClr val="accent1"/>
          </a:effectRef>
          <a:fontRef idx="minor">
            <a:schemeClr val="tx1"/>
          </a:fontRef>
        </p:style>
      </p:cxnSp>
      <p:pic>
        <p:nvPicPr>
          <p:cNvPr id="18" name="Picture 17">
            <a:extLst>
              <a:ext uri="{FF2B5EF4-FFF2-40B4-BE49-F238E27FC236}">
                <a16:creationId xmlns:a16="http://schemas.microsoft.com/office/drawing/2014/main" xmlns="" id="{F648C223-B95D-0E40-817F-DC78BB6E4368}"/>
              </a:ext>
            </a:extLst>
          </p:cNvPr>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8384880" y="61196"/>
            <a:ext cx="603025" cy="603025"/>
          </a:xfrm>
          <a:prstGeom prst="rect">
            <a:avLst/>
          </a:prstGeom>
        </p:spPr>
      </p:pic>
      <p:pic>
        <p:nvPicPr>
          <p:cNvPr id="19" name="Picture 18">
            <a:extLst>
              <a:ext uri="{FF2B5EF4-FFF2-40B4-BE49-F238E27FC236}">
                <a16:creationId xmlns:a16="http://schemas.microsoft.com/office/drawing/2014/main" xmlns="" id="{A9527615-9971-8248-8BC5-A660B610D0FD}"/>
              </a:ext>
            </a:extLst>
          </p:cNvPr>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156095" y="61196"/>
            <a:ext cx="550967" cy="550967"/>
          </a:xfrm>
          <a:prstGeom prst="rect">
            <a:avLst/>
          </a:prstGeom>
        </p:spPr>
      </p:pic>
    </p:spTree>
    <p:extLst>
      <p:ext uri="{BB962C8B-B14F-4D97-AF65-F5344CB8AC3E}">
        <p14:creationId xmlns:p14="http://schemas.microsoft.com/office/powerpoint/2010/main" val="3567769123"/>
      </p:ext>
    </p:extLst>
  </p:cSld>
  <p:clrMap bg1="lt1" tx1="dk1" bg2="lt2" tx2="dk2" accent1="accent1" accent2="accent2" accent3="accent3" accent4="accent4" accent5="accent5" accent6="accent6" hlink="hlink" folHlink="folHlink"/>
  <p:sldLayoutIdLst>
    <p:sldLayoutId id="2147483668" r:id="rId1"/>
  </p:sldLayoutIdLst>
  <p:hf sldNum="0"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graphicFrame>
        <p:nvGraphicFramePr>
          <p:cNvPr id="7" name="Objekt 6" hidden="1"/>
          <p:cNvGraphicFramePr>
            <a:graphicFrameLocks noChangeAspect="1"/>
          </p:cNvGraphicFramePr>
          <p:nvPr>
            <p:custDataLst>
              <p:tags r:id="rId4"/>
            </p:custDataLst>
            <p:extLst>
              <p:ext uri="{D42A27DB-BD31-4B8C-83A1-F6EECF244321}">
                <p14:modId xmlns:p14="http://schemas.microsoft.com/office/powerpoint/2010/main" val="258994765"/>
              </p:ext>
            </p:extLst>
          </p:nvPr>
        </p:nvGraphicFramePr>
        <p:xfrm>
          <a:off x="1589" y="1590"/>
          <a:ext cx="1587" cy="1587"/>
        </p:xfrm>
        <a:graphic>
          <a:graphicData uri="http://schemas.openxmlformats.org/presentationml/2006/ole">
            <mc:AlternateContent xmlns:mc="http://schemas.openxmlformats.org/markup-compatibility/2006">
              <mc:Choice xmlns:v="urn:schemas-microsoft-com:vml" Requires="v">
                <p:oleObj spid="_x0000_s8194" name="think-cell Folie" r:id="rId5" imgW="270" imgH="270" progId="TCLayout.ActiveDocument.1">
                  <p:embed/>
                </p:oleObj>
              </mc:Choice>
              <mc:Fallback>
                <p:oleObj name="think-cell Folie" r:id="rId5" imgW="270" imgH="270" progId="TCLayout.ActiveDocument.1">
                  <p:embed/>
                  <p:pic>
                    <p:nvPicPr>
                      <p:cNvPr id="7" name="Objekt 6" hidden="1"/>
                      <p:cNvPicPr/>
                      <p:nvPr/>
                    </p:nvPicPr>
                    <p:blipFill>
                      <a:blip r:embed="rId6"/>
                      <a:stretch>
                        <a:fillRect/>
                      </a:stretch>
                    </p:blipFill>
                    <p:spPr>
                      <a:xfrm>
                        <a:off x="1589" y="1590"/>
                        <a:ext cx="1587" cy="1587"/>
                      </a:xfrm>
                      <a:prstGeom prst="rect">
                        <a:avLst/>
                      </a:prstGeom>
                    </p:spPr>
                  </p:pic>
                </p:oleObj>
              </mc:Fallback>
            </mc:AlternateContent>
          </a:graphicData>
        </a:graphic>
      </p:graphicFrame>
      <p:sp>
        <p:nvSpPr>
          <p:cNvPr id="8" name="Textfeld 5">
            <a:extLst>
              <a:ext uri="{FF2B5EF4-FFF2-40B4-BE49-F238E27FC236}">
                <a16:creationId xmlns:a16="http://schemas.microsoft.com/office/drawing/2014/main" xmlns="" id="{387B9C6B-9150-4342-A304-BED95D1486A1}"/>
              </a:ext>
            </a:extLst>
          </p:cNvPr>
          <p:cNvSpPr txBox="1"/>
          <p:nvPr userDrawn="1"/>
        </p:nvSpPr>
        <p:spPr>
          <a:xfrm>
            <a:off x="8550385" y="6597442"/>
            <a:ext cx="437941" cy="246221"/>
          </a:xfrm>
          <a:prstGeom prst="rect">
            <a:avLst/>
          </a:prstGeom>
          <a:noFill/>
        </p:spPr>
        <p:txBody>
          <a:bodyPr wrap="none" rtlCol="0">
            <a:spAutoFit/>
          </a:bodyPr>
          <a:lstStyle/>
          <a:p>
            <a:pPr algn="r"/>
            <a:fld id="{67ECB1E1-6EEE-4A58-B357-D7F23E2723D0}" type="slidenum">
              <a:rPr lang="de-DE" sz="1000" b="1" smtClean="0">
                <a:solidFill>
                  <a:srgbClr val="566367"/>
                </a:solidFill>
              </a:rPr>
              <a:pPr algn="r"/>
              <a:t>‹#›</a:t>
            </a:fld>
            <a:endParaRPr lang="de-DE" sz="1000" b="1" dirty="0">
              <a:solidFill>
                <a:srgbClr val="566367"/>
              </a:solidFill>
            </a:endParaRPr>
          </a:p>
        </p:txBody>
      </p:sp>
      <p:sp>
        <p:nvSpPr>
          <p:cNvPr id="14" name="Rectangle 13">
            <a:extLst>
              <a:ext uri="{FF2B5EF4-FFF2-40B4-BE49-F238E27FC236}">
                <a16:creationId xmlns:a16="http://schemas.microsoft.com/office/drawing/2014/main" xmlns="" id="{1043151D-746E-844F-B92C-D4B023AA0B84}"/>
              </a:ext>
            </a:extLst>
          </p:cNvPr>
          <p:cNvSpPr/>
          <p:nvPr userDrawn="1"/>
        </p:nvSpPr>
        <p:spPr>
          <a:xfrm>
            <a:off x="927100" y="6289665"/>
            <a:ext cx="7289800" cy="430887"/>
          </a:xfrm>
          <a:prstGeom prst="rect">
            <a:avLst/>
          </a:prstGeom>
        </p:spPr>
        <p:txBody>
          <a:bodyPr wrap="square">
            <a:spAutoFit/>
          </a:bodyPr>
          <a:lstStyle/>
          <a:p>
            <a:pPr algn="ctr"/>
            <a:r>
              <a:rPr lang="en-US" sz="1050" b="1" kern="1200" dirty="0">
                <a:solidFill>
                  <a:schemeClr val="tx1"/>
                </a:solidFill>
                <a:effectLst/>
                <a:latin typeface="Arial" panose="020B0604020202020204" pitchFamily="34" charset="0"/>
                <a:ea typeface="+mn-ea"/>
                <a:cs typeface="Arial" panose="020B0604020202020204" pitchFamily="34" charset="0"/>
              </a:rPr>
              <a:t>Regional Inception Workshop</a:t>
            </a:r>
            <a:endParaRPr lang="en-US" sz="1050" kern="1200" dirty="0">
              <a:solidFill>
                <a:schemeClr val="tx1"/>
              </a:solidFill>
              <a:effectLst/>
              <a:latin typeface="Arial" panose="020B0604020202020204" pitchFamily="34" charset="0"/>
              <a:ea typeface="+mn-ea"/>
              <a:cs typeface="Arial" panose="020B0604020202020204" pitchFamily="34" charset="0"/>
            </a:endParaRPr>
          </a:p>
          <a:p>
            <a:pPr algn="ctr"/>
            <a:r>
              <a:rPr lang="en-US" sz="1050" b="1" kern="1200" dirty="0">
                <a:solidFill>
                  <a:schemeClr val="tx1"/>
                </a:solidFill>
                <a:effectLst/>
                <a:latin typeface="Arial" panose="020B0604020202020204" pitchFamily="34" charset="0"/>
                <a:ea typeface="+mn-ea"/>
                <a:cs typeface="Arial" panose="020B0604020202020204" pitchFamily="34" charset="0"/>
              </a:rPr>
              <a:t>Sustainable Tourism Development in the Central Asia Regional Economic Cooperation (CAREC) Region</a:t>
            </a:r>
            <a:endParaRPr lang="en-US" sz="1050" kern="1200" dirty="0">
              <a:solidFill>
                <a:schemeClr val="tx1"/>
              </a:solidFill>
              <a:effectLst/>
              <a:latin typeface="Arial" panose="020B0604020202020204" pitchFamily="34" charset="0"/>
              <a:ea typeface="+mn-ea"/>
              <a:cs typeface="Arial" panose="020B0604020202020204" pitchFamily="34" charset="0"/>
            </a:endParaRPr>
          </a:p>
        </p:txBody>
      </p:sp>
      <p:cxnSp>
        <p:nvCxnSpPr>
          <p:cNvPr id="17" name="Straight Connector 16">
            <a:extLst>
              <a:ext uri="{FF2B5EF4-FFF2-40B4-BE49-F238E27FC236}">
                <a16:creationId xmlns:a16="http://schemas.microsoft.com/office/drawing/2014/main" xmlns="" id="{AF90F36D-6D8B-614A-9FD6-B9524C97582D}"/>
              </a:ext>
            </a:extLst>
          </p:cNvPr>
          <p:cNvCxnSpPr>
            <a:cxnSpLocks/>
          </p:cNvCxnSpPr>
          <p:nvPr userDrawn="1"/>
        </p:nvCxnSpPr>
        <p:spPr>
          <a:xfrm>
            <a:off x="156095" y="669118"/>
            <a:ext cx="8788485" cy="0"/>
          </a:xfrm>
          <a:prstGeom prst="line">
            <a:avLst/>
          </a:prstGeom>
          <a:ln w="12700">
            <a:solidFill>
              <a:srgbClr val="B35E00"/>
            </a:solidFill>
          </a:ln>
        </p:spPr>
        <p:style>
          <a:lnRef idx="1">
            <a:schemeClr val="accent1"/>
          </a:lnRef>
          <a:fillRef idx="0">
            <a:schemeClr val="accent1"/>
          </a:fillRef>
          <a:effectRef idx="0">
            <a:schemeClr val="accent1"/>
          </a:effectRef>
          <a:fontRef idx="minor">
            <a:schemeClr val="tx1"/>
          </a:fontRef>
        </p:style>
      </p:cxnSp>
      <p:pic>
        <p:nvPicPr>
          <p:cNvPr id="18" name="Picture 17">
            <a:extLst>
              <a:ext uri="{FF2B5EF4-FFF2-40B4-BE49-F238E27FC236}">
                <a16:creationId xmlns:a16="http://schemas.microsoft.com/office/drawing/2014/main" xmlns="" id="{DC8D04A1-9E64-7247-82B4-AFA78F972480}"/>
              </a:ext>
            </a:extLst>
          </p:cNvPr>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8384880" y="61196"/>
            <a:ext cx="603025" cy="603025"/>
          </a:xfrm>
          <a:prstGeom prst="rect">
            <a:avLst/>
          </a:prstGeom>
        </p:spPr>
      </p:pic>
      <p:pic>
        <p:nvPicPr>
          <p:cNvPr id="19" name="Picture 18">
            <a:extLst>
              <a:ext uri="{FF2B5EF4-FFF2-40B4-BE49-F238E27FC236}">
                <a16:creationId xmlns:a16="http://schemas.microsoft.com/office/drawing/2014/main" xmlns="" id="{CA6969BA-B669-F04B-9655-1B7CC3233ECE}"/>
              </a:ext>
            </a:extLst>
          </p:cNvPr>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156095" y="61196"/>
            <a:ext cx="550967" cy="550967"/>
          </a:xfrm>
          <a:prstGeom prst="rect">
            <a:avLst/>
          </a:prstGeom>
        </p:spPr>
      </p:pic>
    </p:spTree>
    <p:extLst>
      <p:ext uri="{BB962C8B-B14F-4D97-AF65-F5344CB8AC3E}">
        <p14:creationId xmlns:p14="http://schemas.microsoft.com/office/powerpoint/2010/main" val="2499285238"/>
      </p:ext>
    </p:extLst>
  </p:cSld>
  <p:clrMap bg1="lt1" tx1="dk1" bg2="lt2" tx2="dk2" accent1="accent1" accent2="accent2" accent3="accent3" accent4="accent4" accent5="accent5" accent6="accent6" hlink="hlink" folHlink="folHlink"/>
  <p:sldLayoutIdLst>
    <p:sldLayoutId id="2147483670" r:id="rId1"/>
  </p:sldLayoutIdLst>
  <p:hf sldNum="0"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9.tiff"/><Relationship Id="rId3" Type="http://schemas.openxmlformats.org/officeDocument/2006/relationships/image" Target="../media/image4.png"/><Relationship Id="rId7" Type="http://schemas.openxmlformats.org/officeDocument/2006/relationships/image" Target="../media/image8.tiff"/><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7.emf"/><Relationship Id="rId5" Type="http://schemas.openxmlformats.org/officeDocument/2006/relationships/image" Target="../media/image6.tiff"/><Relationship Id="rId4" Type="http://schemas.openxmlformats.org/officeDocument/2006/relationships/image" Target="../media/image5.tiff"/></Relationships>
</file>

<file path=ppt/slides/_rels/slide2.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image" Target="../media/image10.png"/><Relationship Id="rId1" Type="http://schemas.openxmlformats.org/officeDocument/2006/relationships/slideLayout" Target="../slideLayouts/slideLayout2.xml"/><Relationship Id="rId4" Type="http://schemas.openxmlformats.org/officeDocument/2006/relationships/image" Target="../media/image12.emf"/></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15.png"/><Relationship Id="rId4" Type="http://schemas.openxmlformats.org/officeDocument/2006/relationships/image" Target="../media/image1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ounded Rectangle 5"/>
          <p:cNvSpPr/>
          <p:nvPr/>
        </p:nvSpPr>
        <p:spPr>
          <a:xfrm>
            <a:off x="754505" y="3184810"/>
            <a:ext cx="7803867" cy="1193897"/>
          </a:xfrm>
          <a:prstGeom prst="roundRect">
            <a:avLst/>
          </a:prstGeom>
          <a:ln/>
        </p:spPr>
        <p:style>
          <a:lnRef idx="2">
            <a:schemeClr val="dk1"/>
          </a:lnRef>
          <a:fillRef idx="1">
            <a:schemeClr val="lt1"/>
          </a:fillRef>
          <a:effectRef idx="0">
            <a:schemeClr val="dk1"/>
          </a:effectRef>
          <a:fontRef idx="minor">
            <a:schemeClr val="dk1"/>
          </a:fontRef>
        </p:style>
        <p:txBody>
          <a:bodyPr rtlCol="0" anchor="ctr"/>
          <a:lstStyle/>
          <a:p>
            <a:pPr algn="ctr"/>
            <a:r>
              <a:rPr lang="en-US" sz="2800" b="1" dirty="0" err="1"/>
              <a:t>Visitsilkroad.org</a:t>
            </a:r>
            <a:r>
              <a:rPr lang="en-US" sz="2800" b="1" dirty="0"/>
              <a:t/>
            </a:r>
            <a:br>
              <a:rPr lang="en-US" sz="2800" b="1" dirty="0"/>
            </a:br>
            <a:r>
              <a:rPr lang="en-US" sz="2800" b="1" dirty="0"/>
              <a:t>Web portal</a:t>
            </a:r>
            <a:endParaRPr lang="en-GB" sz="2800" b="1" dirty="0">
              <a:solidFill>
                <a:srgbClr val="002060"/>
              </a:solidFill>
              <a:latin typeface="Arial" panose="020B0604020202020204" pitchFamily="34" charset="0"/>
              <a:cs typeface="Arial" panose="020B0604020202020204" pitchFamily="34" charset="0"/>
            </a:endParaRPr>
          </a:p>
        </p:txBody>
      </p:sp>
      <p:sp>
        <p:nvSpPr>
          <p:cNvPr id="2" name="Rectangle 1">
            <a:extLst>
              <a:ext uri="{FF2B5EF4-FFF2-40B4-BE49-F238E27FC236}">
                <a16:creationId xmlns:a16="http://schemas.microsoft.com/office/drawing/2014/main" xmlns="" id="{9457F812-5FE1-E34B-97E1-55FE0C79C1F9}"/>
              </a:ext>
            </a:extLst>
          </p:cNvPr>
          <p:cNvSpPr/>
          <p:nvPr/>
        </p:nvSpPr>
        <p:spPr>
          <a:xfrm>
            <a:off x="3756945" y="4797187"/>
            <a:ext cx="1582484" cy="369332"/>
          </a:xfrm>
          <a:prstGeom prst="rect">
            <a:avLst/>
          </a:prstGeom>
        </p:spPr>
        <p:txBody>
          <a:bodyPr wrap="none">
            <a:spAutoFit/>
          </a:bodyPr>
          <a:lstStyle/>
          <a:p>
            <a:r>
              <a:rPr lang="en-PH" b="1" i="1" dirty="0">
                <a:solidFill>
                  <a:schemeClr val="bg1">
                    <a:lumMod val="50000"/>
                  </a:schemeClr>
                </a:solidFill>
                <a:latin typeface="Arial" panose="020B0604020202020204" pitchFamily="34" charset="0"/>
                <a:cs typeface="Arial" panose="020B0604020202020204" pitchFamily="34" charset="0"/>
              </a:rPr>
              <a:t>Presentation</a:t>
            </a:r>
            <a:endParaRPr lang="pt-PT" b="1" i="1" dirty="0">
              <a:solidFill>
                <a:schemeClr val="bg1">
                  <a:lumMod val="50000"/>
                </a:schemeClr>
              </a:solidFill>
            </a:endParaRPr>
          </a:p>
        </p:txBody>
      </p:sp>
      <p:pic>
        <p:nvPicPr>
          <p:cNvPr id="10" name="Picture 9" descr="C:\Users\CGB\AppData\Local\Microsoft\Windows\INetCache\Content.MSO\4AF354B.tmp">
            <a:extLst>
              <a:ext uri="{FF2B5EF4-FFF2-40B4-BE49-F238E27FC236}">
                <a16:creationId xmlns:a16="http://schemas.microsoft.com/office/drawing/2014/main" xmlns="" id="{A33BE814-58C0-1949-B460-172873AC00F0}"/>
              </a:ext>
            </a:extLst>
          </p:cNvPr>
          <p:cNvPicPr>
            <a:picLocks noChangeAspect="1"/>
          </p:cNvPicPr>
          <p:nvPr/>
        </p:nvPicPr>
        <p:blipFill rotWithShape="1">
          <a:blip r:embed="rId3">
            <a:extLst>
              <a:ext uri="{28A0092B-C50C-407E-A947-70E740481C1C}">
                <a14:useLocalDpi xmlns:a14="http://schemas.microsoft.com/office/drawing/2010/main" val="0"/>
              </a:ext>
            </a:extLst>
          </a:blip>
          <a:srcRect b="10208"/>
          <a:stretch/>
        </p:blipFill>
        <p:spPr bwMode="auto">
          <a:xfrm>
            <a:off x="3626778" y="1326339"/>
            <a:ext cx="2208943" cy="1179383"/>
          </a:xfrm>
          <a:prstGeom prst="rect">
            <a:avLst/>
          </a:prstGeom>
          <a:noFill/>
          <a:ln>
            <a:noFill/>
          </a:ln>
          <a:extLst>
            <a:ext uri="{53640926-AAD7-44D8-BBD7-CCE9431645EC}">
              <a14:shadowObscured xmlns:a14="http://schemas.microsoft.com/office/drawing/2010/main"/>
            </a:ext>
          </a:extLst>
        </p:spPr>
      </p:pic>
      <p:pic>
        <p:nvPicPr>
          <p:cNvPr id="11" name="Picture 10">
            <a:extLst>
              <a:ext uri="{FF2B5EF4-FFF2-40B4-BE49-F238E27FC236}">
                <a16:creationId xmlns:a16="http://schemas.microsoft.com/office/drawing/2014/main" xmlns="" id="{DA66FD4C-6368-6D43-806F-4C6B02E851B5}"/>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225514" y="1084107"/>
            <a:ext cx="1617751" cy="1617751"/>
          </a:xfrm>
          <a:prstGeom prst="rect">
            <a:avLst/>
          </a:prstGeom>
        </p:spPr>
      </p:pic>
      <p:pic>
        <p:nvPicPr>
          <p:cNvPr id="12" name="Picture 11">
            <a:extLst>
              <a:ext uri="{FF2B5EF4-FFF2-40B4-BE49-F238E27FC236}">
                <a16:creationId xmlns:a16="http://schemas.microsoft.com/office/drawing/2014/main" xmlns="" id="{98ABF79D-B206-C648-A948-E6A00677B9CE}"/>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54505" y="1410410"/>
            <a:ext cx="1171254" cy="1171254"/>
          </a:xfrm>
          <a:prstGeom prst="rect">
            <a:avLst/>
          </a:prstGeom>
        </p:spPr>
      </p:pic>
      <p:grpSp>
        <p:nvGrpSpPr>
          <p:cNvPr id="3" name="Group 2">
            <a:extLst>
              <a:ext uri="{FF2B5EF4-FFF2-40B4-BE49-F238E27FC236}">
                <a16:creationId xmlns:a16="http://schemas.microsoft.com/office/drawing/2014/main" xmlns="" id="{86D667AD-E214-A24D-B769-9B910F06678F}"/>
              </a:ext>
            </a:extLst>
          </p:cNvPr>
          <p:cNvGrpSpPr>
            <a:grpSpLocks noChangeAspect="1"/>
          </p:cNvGrpSpPr>
          <p:nvPr/>
        </p:nvGrpSpPr>
        <p:grpSpPr>
          <a:xfrm>
            <a:off x="2297415" y="5606301"/>
            <a:ext cx="4549169" cy="489600"/>
            <a:chOff x="129668" y="5509373"/>
            <a:chExt cx="4549169" cy="489600"/>
          </a:xfrm>
        </p:grpSpPr>
        <p:pic>
          <p:nvPicPr>
            <p:cNvPr id="14" name="Picture 13">
              <a:extLst>
                <a:ext uri="{FF2B5EF4-FFF2-40B4-BE49-F238E27FC236}">
                  <a16:creationId xmlns:a16="http://schemas.microsoft.com/office/drawing/2014/main" xmlns="" id="{6D6F4224-2120-7A43-A1A5-9F25AF99C4F1}"/>
                </a:ext>
              </a:extLst>
            </p:cNvPr>
            <p:cNvPicPr>
              <a:picLocks noChangeAspect="1"/>
            </p:cNvPicPr>
            <p:nvPr/>
          </p:nvPicPr>
          <p:blipFill rotWithShape="1">
            <a:blip r:embed="rId6" cstate="email">
              <a:extLst>
                <a:ext uri="{28A0092B-C50C-407E-A947-70E740481C1C}">
                  <a14:useLocalDpi xmlns:a14="http://schemas.microsoft.com/office/drawing/2010/main"/>
                </a:ext>
              </a:extLst>
            </a:blip>
            <a:srcRect l="4642" t="9140" r="19972"/>
            <a:stretch/>
          </p:blipFill>
          <p:spPr>
            <a:xfrm>
              <a:off x="1853378" y="5509373"/>
              <a:ext cx="1054124" cy="489600"/>
            </a:xfrm>
            <a:prstGeom prst="rect">
              <a:avLst/>
            </a:prstGeom>
          </p:spPr>
        </p:pic>
        <p:pic>
          <p:nvPicPr>
            <p:cNvPr id="13" name="Picture 12">
              <a:extLst>
                <a:ext uri="{FF2B5EF4-FFF2-40B4-BE49-F238E27FC236}">
                  <a16:creationId xmlns:a16="http://schemas.microsoft.com/office/drawing/2014/main" xmlns="" id="{80D95BA6-49DE-1E44-BD83-7E94931FF398}"/>
                </a:ext>
              </a:extLst>
            </p:cNvPr>
            <p:cNvPicPr/>
            <p:nvPr/>
          </p:nvPicPr>
          <p:blipFill>
            <a:blip r:embed="rId7" cstate="print">
              <a:extLst>
                <a:ext uri="{28A0092B-C50C-407E-A947-70E740481C1C}">
                  <a14:useLocalDpi xmlns:a14="http://schemas.microsoft.com/office/drawing/2010/main" val="0"/>
                </a:ext>
              </a:extLst>
            </a:blip>
            <a:stretch>
              <a:fillRect/>
            </a:stretch>
          </p:blipFill>
          <p:spPr>
            <a:xfrm>
              <a:off x="129668" y="5573606"/>
              <a:ext cx="1616075" cy="277495"/>
            </a:xfrm>
            <a:prstGeom prst="rect">
              <a:avLst/>
            </a:prstGeom>
          </p:spPr>
        </p:pic>
        <p:pic>
          <p:nvPicPr>
            <p:cNvPr id="15" name="Picture 14">
              <a:extLst>
                <a:ext uri="{FF2B5EF4-FFF2-40B4-BE49-F238E27FC236}">
                  <a16:creationId xmlns:a16="http://schemas.microsoft.com/office/drawing/2014/main" xmlns="" id="{15C75586-3EF2-1448-A687-2A9FA44D673E}"/>
                </a:ext>
              </a:extLst>
            </p:cNvPr>
            <p:cNvPicPr/>
            <p:nvPr/>
          </p:nvPicPr>
          <p:blipFill>
            <a:blip r:embed="rId8">
              <a:extLst>
                <a:ext uri="{28A0092B-C50C-407E-A947-70E740481C1C}">
                  <a14:useLocalDpi xmlns:a14="http://schemas.microsoft.com/office/drawing/2010/main" val="0"/>
                </a:ext>
              </a:extLst>
            </a:blip>
            <a:stretch>
              <a:fillRect/>
            </a:stretch>
          </p:blipFill>
          <p:spPr>
            <a:xfrm>
              <a:off x="3015137" y="5573606"/>
              <a:ext cx="1663700" cy="382270"/>
            </a:xfrm>
            <a:prstGeom prst="rect">
              <a:avLst/>
            </a:prstGeom>
          </p:spPr>
        </p:pic>
      </p:grpSp>
    </p:spTree>
    <p:extLst>
      <p:ext uri="{BB962C8B-B14F-4D97-AF65-F5344CB8AC3E}">
        <p14:creationId xmlns:p14="http://schemas.microsoft.com/office/powerpoint/2010/main" val="118215413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xmlns="" id="{E395956E-4915-4670-965D-4BB44F4FA470}"/>
              </a:ext>
            </a:extLst>
          </p:cNvPr>
          <p:cNvSpPr txBox="1"/>
          <p:nvPr/>
        </p:nvSpPr>
        <p:spPr>
          <a:xfrm>
            <a:off x="2710103" y="129861"/>
            <a:ext cx="3900619" cy="400110"/>
          </a:xfrm>
          <a:prstGeom prst="rect">
            <a:avLst/>
          </a:prstGeom>
          <a:noFill/>
        </p:spPr>
        <p:txBody>
          <a:bodyPr wrap="none" rtlCol="0">
            <a:spAutoFit/>
          </a:bodyPr>
          <a:lstStyle/>
          <a:p>
            <a:pPr algn="ctr"/>
            <a:r>
              <a:rPr lang="en-US" sz="2000" b="1" dirty="0">
                <a:solidFill>
                  <a:srgbClr val="002060"/>
                </a:solidFill>
                <a:latin typeface="Roboto"/>
                <a:cs typeface="Arial" panose="020B0604020202020204" pitchFamily="34" charset="0"/>
              </a:rPr>
              <a:t>CAREC Tourism Strategy 2030</a:t>
            </a:r>
            <a:endParaRPr lang="en-US" sz="2000" b="1" dirty="0">
              <a:solidFill>
                <a:srgbClr val="002060"/>
              </a:solidFill>
              <a:latin typeface="Roboto"/>
            </a:endParaRPr>
          </a:p>
        </p:txBody>
      </p:sp>
      <p:pic>
        <p:nvPicPr>
          <p:cNvPr id="3" name="Picture 2">
            <a:extLst>
              <a:ext uri="{FF2B5EF4-FFF2-40B4-BE49-F238E27FC236}">
                <a16:creationId xmlns:a16="http://schemas.microsoft.com/office/drawing/2014/main" xmlns="" id="{DF1944AE-26CE-4072-ADD8-CE0E8B7A43C6}"/>
              </a:ext>
            </a:extLst>
          </p:cNvPr>
          <p:cNvPicPr/>
          <p:nvPr/>
        </p:nvPicPr>
        <p:blipFill rotWithShape="1">
          <a:blip r:embed="rId2" cstate="email">
            <a:extLst>
              <a:ext uri="{28A0092B-C50C-407E-A947-70E740481C1C}">
                <a14:useLocalDpi xmlns:a14="http://schemas.microsoft.com/office/drawing/2010/main"/>
              </a:ext>
            </a:extLst>
          </a:blip>
          <a:srcRect/>
          <a:stretch/>
        </p:blipFill>
        <p:spPr bwMode="auto">
          <a:xfrm>
            <a:off x="6101422" y="1269864"/>
            <a:ext cx="2319609" cy="3225466"/>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a:extLst>
            <a:ext uri="{53640926-AAD7-44D8-BBD7-CCE9431645EC}">
              <a14:shadowObscured xmlns:a14="http://schemas.microsoft.com/office/drawing/2010/main"/>
            </a:ext>
          </a:extLst>
        </p:spPr>
      </p:pic>
      <p:grpSp>
        <p:nvGrpSpPr>
          <p:cNvPr id="4" name="Group 3">
            <a:extLst>
              <a:ext uri="{FF2B5EF4-FFF2-40B4-BE49-F238E27FC236}">
                <a16:creationId xmlns:a16="http://schemas.microsoft.com/office/drawing/2014/main" xmlns="" id="{747374AD-42BA-4EA1-9370-71B77ECBE858}"/>
              </a:ext>
            </a:extLst>
          </p:cNvPr>
          <p:cNvGrpSpPr/>
          <p:nvPr/>
        </p:nvGrpSpPr>
        <p:grpSpPr>
          <a:xfrm>
            <a:off x="355195" y="1040663"/>
            <a:ext cx="5208624" cy="3683027"/>
            <a:chOff x="1387460" y="914524"/>
            <a:chExt cx="9306676" cy="6115595"/>
          </a:xfrm>
        </p:grpSpPr>
        <p:sp>
          <p:nvSpPr>
            <p:cNvPr id="5" name="Triangle 41">
              <a:extLst>
                <a:ext uri="{FF2B5EF4-FFF2-40B4-BE49-F238E27FC236}">
                  <a16:creationId xmlns:a16="http://schemas.microsoft.com/office/drawing/2014/main" xmlns="" id="{292100B5-7FD0-45DB-8F77-652F602B7A9A}"/>
                </a:ext>
              </a:extLst>
            </p:cNvPr>
            <p:cNvSpPr/>
            <p:nvPr/>
          </p:nvSpPr>
          <p:spPr>
            <a:xfrm>
              <a:off x="1553728" y="914524"/>
              <a:ext cx="9084545" cy="1279131"/>
            </a:xfrm>
            <a:prstGeom prst="triangle">
              <a:avLst/>
            </a:prstGeom>
            <a:solidFill>
              <a:srgbClr val="0091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 name="Group 5">
              <a:extLst>
                <a:ext uri="{FF2B5EF4-FFF2-40B4-BE49-F238E27FC236}">
                  <a16:creationId xmlns:a16="http://schemas.microsoft.com/office/drawing/2014/main" xmlns="" id="{11F3F715-D850-43D6-8395-114FF16D3D56}"/>
                </a:ext>
              </a:extLst>
            </p:cNvPr>
            <p:cNvGrpSpPr/>
            <p:nvPr/>
          </p:nvGrpSpPr>
          <p:grpSpPr>
            <a:xfrm>
              <a:off x="3491016" y="2148745"/>
              <a:ext cx="1722850" cy="3820193"/>
              <a:chOff x="1035848" y="2188140"/>
              <a:chExt cx="1230869" cy="2729290"/>
            </a:xfrm>
          </p:grpSpPr>
          <p:pic>
            <p:nvPicPr>
              <p:cNvPr id="34" name="Picture 33">
                <a:extLst>
                  <a:ext uri="{FF2B5EF4-FFF2-40B4-BE49-F238E27FC236}">
                    <a16:creationId xmlns:a16="http://schemas.microsoft.com/office/drawing/2014/main" xmlns="" id="{162B71DD-167C-4FB5-8749-0D07F3DADA67}"/>
                  </a:ext>
                </a:extLst>
              </p:cNvPr>
              <p:cNvPicPr>
                <a:picLocks noChangeAspect="1"/>
              </p:cNvPicPr>
              <p:nvPr/>
            </p:nvPicPr>
            <p:blipFill>
              <a:blip r:embed="rId3"/>
              <a:stretch>
                <a:fillRect/>
              </a:stretch>
            </p:blipFill>
            <p:spPr>
              <a:xfrm>
                <a:off x="1276814" y="2875798"/>
                <a:ext cx="717923" cy="1555974"/>
              </a:xfrm>
              <a:prstGeom prst="rect">
                <a:avLst/>
              </a:prstGeom>
            </p:spPr>
          </p:pic>
          <p:pic>
            <p:nvPicPr>
              <p:cNvPr id="35" name="Picture 34">
                <a:extLst>
                  <a:ext uri="{FF2B5EF4-FFF2-40B4-BE49-F238E27FC236}">
                    <a16:creationId xmlns:a16="http://schemas.microsoft.com/office/drawing/2014/main" xmlns="" id="{3A2637CB-3917-4D16-B705-688FE760FC4A}"/>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035848" y="2188140"/>
                <a:ext cx="1230869" cy="757458"/>
              </a:xfrm>
              <a:prstGeom prst="rect">
                <a:avLst/>
              </a:prstGeom>
            </p:spPr>
          </p:pic>
          <p:pic>
            <p:nvPicPr>
              <p:cNvPr id="36" name="Picture 35">
                <a:extLst>
                  <a:ext uri="{FF2B5EF4-FFF2-40B4-BE49-F238E27FC236}">
                    <a16:creationId xmlns:a16="http://schemas.microsoft.com/office/drawing/2014/main" xmlns="" id="{95163BDD-8954-48DB-A292-955439EB3C33}"/>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flipV="1">
                <a:off x="1035848" y="4261184"/>
                <a:ext cx="1230869" cy="656246"/>
              </a:xfrm>
              <a:prstGeom prst="rect">
                <a:avLst/>
              </a:prstGeom>
            </p:spPr>
          </p:pic>
        </p:grpSp>
        <p:grpSp>
          <p:nvGrpSpPr>
            <p:cNvPr id="7" name="Group 6">
              <a:extLst>
                <a:ext uri="{FF2B5EF4-FFF2-40B4-BE49-F238E27FC236}">
                  <a16:creationId xmlns:a16="http://schemas.microsoft.com/office/drawing/2014/main" xmlns="" id="{244DCFD5-4C54-4561-90D0-4AFEE3ACF0C7}"/>
                </a:ext>
              </a:extLst>
            </p:cNvPr>
            <p:cNvGrpSpPr/>
            <p:nvPr/>
          </p:nvGrpSpPr>
          <p:grpSpPr>
            <a:xfrm>
              <a:off x="5397307" y="2148745"/>
              <a:ext cx="1722850" cy="3820193"/>
              <a:chOff x="1035848" y="2188140"/>
              <a:chExt cx="1230869" cy="2729290"/>
            </a:xfrm>
          </p:grpSpPr>
          <p:pic>
            <p:nvPicPr>
              <p:cNvPr id="31" name="Picture 30">
                <a:extLst>
                  <a:ext uri="{FF2B5EF4-FFF2-40B4-BE49-F238E27FC236}">
                    <a16:creationId xmlns:a16="http://schemas.microsoft.com/office/drawing/2014/main" xmlns="" id="{23E3F0FC-2D44-4695-A4F1-809EA0D99C39}"/>
                  </a:ext>
                </a:extLst>
              </p:cNvPr>
              <p:cNvPicPr>
                <a:picLocks noChangeAspect="1"/>
              </p:cNvPicPr>
              <p:nvPr/>
            </p:nvPicPr>
            <p:blipFill>
              <a:blip r:embed="rId3"/>
              <a:stretch>
                <a:fillRect/>
              </a:stretch>
            </p:blipFill>
            <p:spPr>
              <a:xfrm>
                <a:off x="1276814" y="2875798"/>
                <a:ext cx="717923" cy="1555974"/>
              </a:xfrm>
              <a:prstGeom prst="rect">
                <a:avLst/>
              </a:prstGeom>
            </p:spPr>
          </p:pic>
          <p:pic>
            <p:nvPicPr>
              <p:cNvPr id="32" name="Picture 31">
                <a:extLst>
                  <a:ext uri="{FF2B5EF4-FFF2-40B4-BE49-F238E27FC236}">
                    <a16:creationId xmlns:a16="http://schemas.microsoft.com/office/drawing/2014/main" xmlns="" id="{CB3133E9-3BE7-47A4-9B2D-9BD333F0BDC8}"/>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035848" y="2188140"/>
                <a:ext cx="1230869" cy="757458"/>
              </a:xfrm>
              <a:prstGeom prst="rect">
                <a:avLst/>
              </a:prstGeom>
            </p:spPr>
          </p:pic>
          <p:pic>
            <p:nvPicPr>
              <p:cNvPr id="33" name="Picture 32">
                <a:extLst>
                  <a:ext uri="{FF2B5EF4-FFF2-40B4-BE49-F238E27FC236}">
                    <a16:creationId xmlns:a16="http://schemas.microsoft.com/office/drawing/2014/main" xmlns="" id="{63279EA3-CA12-4E9C-8054-E39CE2D4DFD7}"/>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flipV="1">
                <a:off x="1035848" y="4261184"/>
                <a:ext cx="1230869" cy="656246"/>
              </a:xfrm>
              <a:prstGeom prst="rect">
                <a:avLst/>
              </a:prstGeom>
            </p:spPr>
          </p:pic>
        </p:grpSp>
        <p:grpSp>
          <p:nvGrpSpPr>
            <p:cNvPr id="8" name="Group 7">
              <a:extLst>
                <a:ext uri="{FF2B5EF4-FFF2-40B4-BE49-F238E27FC236}">
                  <a16:creationId xmlns:a16="http://schemas.microsoft.com/office/drawing/2014/main" xmlns="" id="{DA1831F3-818F-49BB-9410-F32BBC3D1D42}"/>
                </a:ext>
              </a:extLst>
            </p:cNvPr>
            <p:cNvGrpSpPr/>
            <p:nvPr/>
          </p:nvGrpSpPr>
          <p:grpSpPr>
            <a:xfrm>
              <a:off x="7272602" y="2148745"/>
              <a:ext cx="1722850" cy="3820193"/>
              <a:chOff x="1035848" y="2188140"/>
              <a:chExt cx="1230869" cy="2729290"/>
            </a:xfrm>
          </p:grpSpPr>
          <p:pic>
            <p:nvPicPr>
              <p:cNvPr id="28" name="Picture 27">
                <a:extLst>
                  <a:ext uri="{FF2B5EF4-FFF2-40B4-BE49-F238E27FC236}">
                    <a16:creationId xmlns:a16="http://schemas.microsoft.com/office/drawing/2014/main" xmlns="" id="{1C3758E8-2933-4ADE-A5A6-A9648A6FA5CD}"/>
                  </a:ext>
                </a:extLst>
              </p:cNvPr>
              <p:cNvPicPr>
                <a:picLocks noChangeAspect="1"/>
              </p:cNvPicPr>
              <p:nvPr/>
            </p:nvPicPr>
            <p:blipFill>
              <a:blip r:embed="rId3"/>
              <a:stretch>
                <a:fillRect/>
              </a:stretch>
            </p:blipFill>
            <p:spPr>
              <a:xfrm>
                <a:off x="1276814" y="2875798"/>
                <a:ext cx="717923" cy="1555974"/>
              </a:xfrm>
              <a:prstGeom prst="rect">
                <a:avLst/>
              </a:prstGeom>
            </p:spPr>
          </p:pic>
          <p:pic>
            <p:nvPicPr>
              <p:cNvPr id="29" name="Picture 28">
                <a:extLst>
                  <a:ext uri="{FF2B5EF4-FFF2-40B4-BE49-F238E27FC236}">
                    <a16:creationId xmlns:a16="http://schemas.microsoft.com/office/drawing/2014/main" xmlns="" id="{472A0BAD-DD74-440A-9F8F-BE9682860940}"/>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035848" y="2188140"/>
                <a:ext cx="1230869" cy="757458"/>
              </a:xfrm>
              <a:prstGeom prst="rect">
                <a:avLst/>
              </a:prstGeom>
            </p:spPr>
          </p:pic>
          <p:pic>
            <p:nvPicPr>
              <p:cNvPr id="30" name="Picture 29">
                <a:extLst>
                  <a:ext uri="{FF2B5EF4-FFF2-40B4-BE49-F238E27FC236}">
                    <a16:creationId xmlns:a16="http://schemas.microsoft.com/office/drawing/2014/main" xmlns="" id="{69F81E29-D5D0-4D41-ACD0-46DB5E3F99D5}"/>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flipV="1">
                <a:off x="1035848" y="4261184"/>
                <a:ext cx="1230869" cy="656246"/>
              </a:xfrm>
              <a:prstGeom prst="rect">
                <a:avLst/>
              </a:prstGeom>
            </p:spPr>
          </p:pic>
        </p:grpSp>
        <p:grpSp>
          <p:nvGrpSpPr>
            <p:cNvPr id="9" name="Group 8">
              <a:extLst>
                <a:ext uri="{FF2B5EF4-FFF2-40B4-BE49-F238E27FC236}">
                  <a16:creationId xmlns:a16="http://schemas.microsoft.com/office/drawing/2014/main" xmlns="" id="{C77E6528-06D9-4F64-A733-4EE73FD377C3}"/>
                </a:ext>
              </a:extLst>
            </p:cNvPr>
            <p:cNvGrpSpPr/>
            <p:nvPr/>
          </p:nvGrpSpPr>
          <p:grpSpPr>
            <a:xfrm>
              <a:off x="8915422" y="2148745"/>
              <a:ext cx="1722850" cy="3820193"/>
              <a:chOff x="1035848" y="2188140"/>
              <a:chExt cx="1230869" cy="2729290"/>
            </a:xfrm>
          </p:grpSpPr>
          <p:pic>
            <p:nvPicPr>
              <p:cNvPr id="25" name="Picture 24">
                <a:extLst>
                  <a:ext uri="{FF2B5EF4-FFF2-40B4-BE49-F238E27FC236}">
                    <a16:creationId xmlns:a16="http://schemas.microsoft.com/office/drawing/2014/main" xmlns="" id="{9F1B8C68-DA53-4490-BDAE-EFC010B185F7}"/>
                  </a:ext>
                </a:extLst>
              </p:cNvPr>
              <p:cNvPicPr>
                <a:picLocks noChangeAspect="1"/>
              </p:cNvPicPr>
              <p:nvPr/>
            </p:nvPicPr>
            <p:blipFill>
              <a:blip r:embed="rId3"/>
              <a:stretch>
                <a:fillRect/>
              </a:stretch>
            </p:blipFill>
            <p:spPr>
              <a:xfrm>
                <a:off x="1276814" y="2875798"/>
                <a:ext cx="717923" cy="1555974"/>
              </a:xfrm>
              <a:prstGeom prst="rect">
                <a:avLst/>
              </a:prstGeom>
            </p:spPr>
          </p:pic>
          <p:pic>
            <p:nvPicPr>
              <p:cNvPr id="26" name="Picture 25">
                <a:extLst>
                  <a:ext uri="{FF2B5EF4-FFF2-40B4-BE49-F238E27FC236}">
                    <a16:creationId xmlns:a16="http://schemas.microsoft.com/office/drawing/2014/main" xmlns="" id="{B4CB9DB1-D2F1-48C2-9D52-9D5239D4F525}"/>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035848" y="2188140"/>
                <a:ext cx="1230869" cy="757458"/>
              </a:xfrm>
              <a:prstGeom prst="rect">
                <a:avLst/>
              </a:prstGeom>
            </p:spPr>
          </p:pic>
          <p:pic>
            <p:nvPicPr>
              <p:cNvPr id="27" name="Picture 26">
                <a:extLst>
                  <a:ext uri="{FF2B5EF4-FFF2-40B4-BE49-F238E27FC236}">
                    <a16:creationId xmlns:a16="http://schemas.microsoft.com/office/drawing/2014/main" xmlns="" id="{5E75A60C-5EC0-4B11-AC89-FBC5FDD0210D}"/>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flipV="1">
                <a:off x="1035848" y="4261184"/>
                <a:ext cx="1230869" cy="656246"/>
              </a:xfrm>
              <a:prstGeom prst="rect">
                <a:avLst/>
              </a:prstGeom>
            </p:spPr>
          </p:pic>
        </p:grpSp>
        <p:grpSp>
          <p:nvGrpSpPr>
            <p:cNvPr id="10" name="Group 9">
              <a:extLst>
                <a:ext uri="{FF2B5EF4-FFF2-40B4-BE49-F238E27FC236}">
                  <a16:creationId xmlns:a16="http://schemas.microsoft.com/office/drawing/2014/main" xmlns="" id="{4CB5C9D9-09AA-4E96-BAEC-AC6BE10AA93C}"/>
                </a:ext>
              </a:extLst>
            </p:cNvPr>
            <p:cNvGrpSpPr/>
            <p:nvPr/>
          </p:nvGrpSpPr>
          <p:grpSpPr>
            <a:xfrm>
              <a:off x="1553728" y="2148745"/>
              <a:ext cx="1722850" cy="3820193"/>
              <a:chOff x="1035848" y="2188140"/>
              <a:chExt cx="1230869" cy="2729290"/>
            </a:xfrm>
          </p:grpSpPr>
          <p:pic>
            <p:nvPicPr>
              <p:cNvPr id="22" name="Picture 21">
                <a:extLst>
                  <a:ext uri="{FF2B5EF4-FFF2-40B4-BE49-F238E27FC236}">
                    <a16:creationId xmlns:a16="http://schemas.microsoft.com/office/drawing/2014/main" xmlns="" id="{E2D50676-8C39-4581-B788-5F785C9B9BCB}"/>
                  </a:ext>
                </a:extLst>
              </p:cNvPr>
              <p:cNvPicPr>
                <a:picLocks noChangeAspect="1"/>
              </p:cNvPicPr>
              <p:nvPr/>
            </p:nvPicPr>
            <p:blipFill>
              <a:blip r:embed="rId3"/>
              <a:stretch>
                <a:fillRect/>
              </a:stretch>
            </p:blipFill>
            <p:spPr>
              <a:xfrm>
                <a:off x="1276814" y="2875798"/>
                <a:ext cx="717923" cy="1555974"/>
              </a:xfrm>
              <a:prstGeom prst="rect">
                <a:avLst/>
              </a:prstGeom>
            </p:spPr>
          </p:pic>
          <p:pic>
            <p:nvPicPr>
              <p:cNvPr id="23" name="Picture 22">
                <a:extLst>
                  <a:ext uri="{FF2B5EF4-FFF2-40B4-BE49-F238E27FC236}">
                    <a16:creationId xmlns:a16="http://schemas.microsoft.com/office/drawing/2014/main" xmlns="" id="{4F172064-02B4-4E90-8E8A-D1C6B1AC1E80}"/>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035848" y="2188140"/>
                <a:ext cx="1230869" cy="757458"/>
              </a:xfrm>
              <a:prstGeom prst="rect">
                <a:avLst/>
              </a:prstGeom>
            </p:spPr>
          </p:pic>
          <p:pic>
            <p:nvPicPr>
              <p:cNvPr id="24" name="Picture 23">
                <a:extLst>
                  <a:ext uri="{FF2B5EF4-FFF2-40B4-BE49-F238E27FC236}">
                    <a16:creationId xmlns:a16="http://schemas.microsoft.com/office/drawing/2014/main" xmlns="" id="{F7BCBB20-CC87-4B97-8AF5-3DACB824CC8C}"/>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flipV="1">
                <a:off x="1035848" y="4261184"/>
                <a:ext cx="1230869" cy="656246"/>
              </a:xfrm>
              <a:prstGeom prst="rect">
                <a:avLst/>
              </a:prstGeom>
            </p:spPr>
          </p:pic>
        </p:grpSp>
        <p:sp>
          <p:nvSpPr>
            <p:cNvPr id="11" name="Rectangle 10">
              <a:extLst>
                <a:ext uri="{FF2B5EF4-FFF2-40B4-BE49-F238E27FC236}">
                  <a16:creationId xmlns:a16="http://schemas.microsoft.com/office/drawing/2014/main" xmlns="" id="{CA9DD8AE-4246-42A6-B4D6-893B59C880F3}"/>
                </a:ext>
              </a:extLst>
            </p:cNvPr>
            <p:cNvSpPr/>
            <p:nvPr/>
          </p:nvSpPr>
          <p:spPr>
            <a:xfrm rot="16200000">
              <a:off x="851786" y="3478096"/>
              <a:ext cx="3053561" cy="1319832"/>
            </a:xfrm>
            <a:prstGeom prst="rect">
              <a:avLst/>
            </a:prstGeom>
          </p:spPr>
          <p:txBody>
            <a:bodyPr wrap="square">
              <a:spAutoFit/>
            </a:bodyPr>
            <a:lstStyle/>
            <a:p>
              <a:pPr algn="ctr">
                <a:spcAft>
                  <a:spcPts val="1125"/>
                </a:spcAft>
              </a:pPr>
              <a:r>
                <a:rPr lang="en-GB" sz="1400" b="1" dirty="0">
                  <a:solidFill>
                    <a:srgbClr val="424242"/>
                  </a:solidFill>
                  <a:latin typeface="Roboto" panose="02000000000000000000"/>
                  <a:ea typeface="Times New Roman" panose="02020603050405020304" pitchFamily="18" charset="0"/>
                  <a:cs typeface="Arial" panose="020B0604020202020204" pitchFamily="34" charset="0"/>
                </a:rPr>
                <a:t>Connectivity </a:t>
              </a:r>
              <a:br>
                <a:rPr lang="en-GB" sz="1400" b="1" dirty="0">
                  <a:solidFill>
                    <a:srgbClr val="424242"/>
                  </a:solidFill>
                  <a:latin typeface="Roboto" panose="02000000000000000000"/>
                  <a:ea typeface="Times New Roman" panose="02020603050405020304" pitchFamily="18" charset="0"/>
                  <a:cs typeface="Arial" panose="020B0604020202020204" pitchFamily="34" charset="0"/>
                </a:rPr>
              </a:br>
              <a:r>
                <a:rPr lang="en-GB" sz="1400" b="1" dirty="0">
                  <a:solidFill>
                    <a:srgbClr val="424242"/>
                  </a:solidFill>
                  <a:latin typeface="Roboto" panose="02000000000000000000"/>
                  <a:ea typeface="Times New Roman" panose="02020603050405020304" pitchFamily="18" charset="0"/>
                  <a:cs typeface="Arial" panose="020B0604020202020204" pitchFamily="34" charset="0"/>
                </a:rPr>
                <a:t>and </a:t>
              </a:r>
              <a:br>
                <a:rPr lang="en-GB" sz="1400" b="1" dirty="0">
                  <a:solidFill>
                    <a:srgbClr val="424242"/>
                  </a:solidFill>
                  <a:latin typeface="Roboto" panose="02000000000000000000"/>
                  <a:ea typeface="Times New Roman" panose="02020603050405020304" pitchFamily="18" charset="0"/>
                  <a:cs typeface="Arial" panose="020B0604020202020204" pitchFamily="34" charset="0"/>
                </a:rPr>
              </a:br>
              <a:r>
                <a:rPr lang="en-GB" sz="1400" b="1" dirty="0">
                  <a:solidFill>
                    <a:srgbClr val="424242"/>
                  </a:solidFill>
                  <a:latin typeface="Roboto" panose="02000000000000000000"/>
                  <a:ea typeface="Times New Roman" panose="02020603050405020304" pitchFamily="18" charset="0"/>
                  <a:cs typeface="Arial" panose="020B0604020202020204" pitchFamily="34" charset="0"/>
                </a:rPr>
                <a:t>Infrastructure</a:t>
              </a:r>
              <a:endParaRPr lang="x-none" sz="1400" dirty="0">
                <a:solidFill>
                  <a:srgbClr val="424242"/>
                </a:solidFill>
                <a:latin typeface="Roboto" panose="02000000000000000000"/>
                <a:ea typeface="Times New Roman" panose="02020603050405020304" pitchFamily="18" charset="0"/>
                <a:cs typeface="Times New Roman" panose="02020603050405020304" pitchFamily="18" charset="0"/>
              </a:endParaRPr>
            </a:p>
          </p:txBody>
        </p:sp>
        <p:sp>
          <p:nvSpPr>
            <p:cNvPr id="12" name="Rectangle 11">
              <a:extLst>
                <a:ext uri="{FF2B5EF4-FFF2-40B4-BE49-F238E27FC236}">
                  <a16:creationId xmlns:a16="http://schemas.microsoft.com/office/drawing/2014/main" xmlns="" id="{BEE827BF-8AF4-4685-9D0E-3A048E4AC7D5}"/>
                </a:ext>
              </a:extLst>
            </p:cNvPr>
            <p:cNvSpPr/>
            <p:nvPr/>
          </p:nvSpPr>
          <p:spPr>
            <a:xfrm rot="16200000">
              <a:off x="3192443" y="3675349"/>
              <a:ext cx="2369494" cy="934880"/>
            </a:xfrm>
            <a:prstGeom prst="rect">
              <a:avLst/>
            </a:prstGeom>
          </p:spPr>
          <p:txBody>
            <a:bodyPr wrap="none">
              <a:spAutoFit/>
            </a:bodyPr>
            <a:lstStyle/>
            <a:p>
              <a:pPr algn="ctr">
                <a:spcAft>
                  <a:spcPts val="1125"/>
                </a:spcAft>
              </a:pPr>
              <a:r>
                <a:rPr lang="en-GB" sz="1400" b="1" dirty="0">
                  <a:solidFill>
                    <a:srgbClr val="424242"/>
                  </a:solidFill>
                  <a:latin typeface="Roboto" panose="02000000000000000000"/>
                  <a:cs typeface="Arial" panose="020B0604020202020204" pitchFamily="34" charset="0"/>
                </a:rPr>
                <a:t>Quality</a:t>
              </a:r>
              <a:br>
                <a:rPr lang="en-GB" sz="1400" b="1" dirty="0">
                  <a:solidFill>
                    <a:srgbClr val="424242"/>
                  </a:solidFill>
                  <a:latin typeface="Roboto" panose="02000000000000000000"/>
                  <a:cs typeface="Arial" panose="020B0604020202020204" pitchFamily="34" charset="0"/>
                </a:rPr>
              </a:br>
              <a:r>
                <a:rPr lang="en-GB" sz="1400" b="1" dirty="0">
                  <a:solidFill>
                    <a:srgbClr val="424242"/>
                  </a:solidFill>
                  <a:latin typeface="Roboto" panose="02000000000000000000"/>
                  <a:cs typeface="Arial" panose="020B0604020202020204" pitchFamily="34" charset="0"/>
                </a:rPr>
                <a:t>and Standards</a:t>
              </a:r>
              <a:endParaRPr lang="x-none" sz="1400" b="1" dirty="0">
                <a:solidFill>
                  <a:srgbClr val="424242"/>
                </a:solidFill>
                <a:latin typeface="Roboto" panose="02000000000000000000"/>
                <a:cs typeface="Arial" panose="020B0604020202020204" pitchFamily="34" charset="0"/>
              </a:endParaRPr>
            </a:p>
          </p:txBody>
        </p:sp>
        <p:sp>
          <p:nvSpPr>
            <p:cNvPr id="13" name="Rectangle 12">
              <a:extLst>
                <a:ext uri="{FF2B5EF4-FFF2-40B4-BE49-F238E27FC236}">
                  <a16:creationId xmlns:a16="http://schemas.microsoft.com/office/drawing/2014/main" xmlns="" id="{2E2294BE-0748-46C8-A138-58C9198B64CC}"/>
                </a:ext>
              </a:extLst>
            </p:cNvPr>
            <p:cNvSpPr/>
            <p:nvPr/>
          </p:nvSpPr>
          <p:spPr>
            <a:xfrm rot="16200000">
              <a:off x="5157205" y="3637354"/>
              <a:ext cx="2172523" cy="934880"/>
            </a:xfrm>
            <a:prstGeom prst="rect">
              <a:avLst/>
            </a:prstGeom>
          </p:spPr>
          <p:txBody>
            <a:bodyPr wrap="none">
              <a:spAutoFit/>
            </a:bodyPr>
            <a:lstStyle/>
            <a:p>
              <a:pPr algn="ctr">
                <a:spcAft>
                  <a:spcPts val="1125"/>
                </a:spcAft>
              </a:pPr>
              <a:r>
                <a:rPr lang="en-GB" sz="1400" b="1" dirty="0">
                  <a:solidFill>
                    <a:srgbClr val="424242"/>
                  </a:solidFill>
                  <a:latin typeface="Roboto" panose="02000000000000000000"/>
                  <a:cs typeface="Arial" panose="020B0604020202020204" pitchFamily="34" charset="0"/>
                </a:rPr>
                <a:t>Skills </a:t>
              </a:r>
              <a:br>
                <a:rPr lang="en-GB" sz="1400" b="1" dirty="0">
                  <a:solidFill>
                    <a:srgbClr val="424242"/>
                  </a:solidFill>
                  <a:latin typeface="Roboto" panose="02000000000000000000"/>
                  <a:cs typeface="Arial" panose="020B0604020202020204" pitchFamily="34" charset="0"/>
                </a:rPr>
              </a:br>
              <a:r>
                <a:rPr lang="en-GB" sz="1400" b="1" dirty="0">
                  <a:solidFill>
                    <a:srgbClr val="424242"/>
                  </a:solidFill>
                  <a:latin typeface="Roboto" panose="02000000000000000000"/>
                  <a:cs typeface="Arial" panose="020B0604020202020204" pitchFamily="34" charset="0"/>
                </a:rPr>
                <a:t>Development</a:t>
              </a:r>
              <a:endParaRPr lang="x-none" sz="1400" b="1" dirty="0">
                <a:solidFill>
                  <a:srgbClr val="424242"/>
                </a:solidFill>
                <a:latin typeface="Roboto" panose="02000000000000000000"/>
                <a:cs typeface="Arial" panose="020B0604020202020204" pitchFamily="34" charset="0"/>
              </a:endParaRPr>
            </a:p>
          </p:txBody>
        </p:sp>
        <p:sp>
          <p:nvSpPr>
            <p:cNvPr id="14" name="Rectangle 13">
              <a:extLst>
                <a:ext uri="{FF2B5EF4-FFF2-40B4-BE49-F238E27FC236}">
                  <a16:creationId xmlns:a16="http://schemas.microsoft.com/office/drawing/2014/main" xmlns="" id="{8F02E2A6-07FE-4481-9B2E-5E93EC2F691A}"/>
                </a:ext>
              </a:extLst>
            </p:cNvPr>
            <p:cNvSpPr/>
            <p:nvPr/>
          </p:nvSpPr>
          <p:spPr>
            <a:xfrm rot="16200000">
              <a:off x="7023808" y="3613089"/>
              <a:ext cx="2220436" cy="934880"/>
            </a:xfrm>
            <a:prstGeom prst="rect">
              <a:avLst/>
            </a:prstGeom>
          </p:spPr>
          <p:txBody>
            <a:bodyPr wrap="none">
              <a:spAutoFit/>
            </a:bodyPr>
            <a:lstStyle/>
            <a:p>
              <a:pPr algn="ctr">
                <a:spcAft>
                  <a:spcPts val="1125"/>
                </a:spcAft>
              </a:pPr>
              <a:r>
                <a:rPr lang="en-GB" sz="1400" b="1" dirty="0">
                  <a:solidFill>
                    <a:srgbClr val="424242"/>
                  </a:solidFill>
                  <a:latin typeface="Roboto" panose="02000000000000000000"/>
                  <a:cs typeface="Arial" panose="020B0604020202020204" pitchFamily="34" charset="0"/>
                </a:rPr>
                <a:t>Marketing</a:t>
              </a:r>
              <a:br>
                <a:rPr lang="en-GB" sz="1400" b="1" dirty="0">
                  <a:solidFill>
                    <a:srgbClr val="424242"/>
                  </a:solidFill>
                  <a:latin typeface="Roboto" panose="02000000000000000000"/>
                  <a:cs typeface="Arial" panose="020B0604020202020204" pitchFamily="34" charset="0"/>
                </a:rPr>
              </a:br>
              <a:r>
                <a:rPr lang="en-GB" sz="1400" b="1" dirty="0">
                  <a:solidFill>
                    <a:srgbClr val="424242"/>
                  </a:solidFill>
                  <a:latin typeface="Roboto" panose="02000000000000000000"/>
                  <a:cs typeface="Arial" panose="020B0604020202020204" pitchFamily="34" charset="0"/>
                </a:rPr>
                <a:t>and Branding</a:t>
              </a:r>
              <a:endParaRPr lang="x-none" sz="1400" b="1" dirty="0">
                <a:solidFill>
                  <a:srgbClr val="424242"/>
                </a:solidFill>
                <a:latin typeface="Roboto" panose="02000000000000000000"/>
                <a:cs typeface="Arial" panose="020B0604020202020204" pitchFamily="34" charset="0"/>
              </a:endParaRPr>
            </a:p>
          </p:txBody>
        </p:sp>
        <p:sp>
          <p:nvSpPr>
            <p:cNvPr id="15" name="Rectangle 14">
              <a:extLst>
                <a:ext uri="{FF2B5EF4-FFF2-40B4-BE49-F238E27FC236}">
                  <a16:creationId xmlns:a16="http://schemas.microsoft.com/office/drawing/2014/main" xmlns="" id="{E8E81F50-52EE-47C1-9C57-B7033300D4F5}"/>
                </a:ext>
              </a:extLst>
            </p:cNvPr>
            <p:cNvSpPr/>
            <p:nvPr/>
          </p:nvSpPr>
          <p:spPr>
            <a:xfrm rot="16200000">
              <a:off x="8807700" y="3662233"/>
              <a:ext cx="1938291" cy="934880"/>
            </a:xfrm>
            <a:prstGeom prst="rect">
              <a:avLst/>
            </a:prstGeom>
          </p:spPr>
          <p:txBody>
            <a:bodyPr wrap="none">
              <a:spAutoFit/>
            </a:bodyPr>
            <a:lstStyle/>
            <a:p>
              <a:pPr algn="ctr">
                <a:spcAft>
                  <a:spcPts val="1125"/>
                </a:spcAft>
              </a:pPr>
              <a:r>
                <a:rPr lang="en-GB" sz="1400" b="1" dirty="0">
                  <a:solidFill>
                    <a:srgbClr val="424242"/>
                  </a:solidFill>
                  <a:latin typeface="Roboto" panose="02000000000000000000"/>
                  <a:cs typeface="Arial" panose="020B0604020202020204" pitchFamily="34" charset="0"/>
                </a:rPr>
                <a:t>Market </a:t>
              </a:r>
              <a:br>
                <a:rPr lang="en-GB" sz="1400" b="1" dirty="0">
                  <a:solidFill>
                    <a:srgbClr val="424242"/>
                  </a:solidFill>
                  <a:latin typeface="Roboto" panose="02000000000000000000"/>
                  <a:cs typeface="Arial" panose="020B0604020202020204" pitchFamily="34" charset="0"/>
                </a:rPr>
              </a:br>
              <a:r>
                <a:rPr lang="en-GB" sz="1400" b="1" dirty="0">
                  <a:solidFill>
                    <a:srgbClr val="424242"/>
                  </a:solidFill>
                  <a:latin typeface="Roboto" panose="02000000000000000000"/>
                  <a:cs typeface="Arial" panose="020B0604020202020204" pitchFamily="34" charset="0"/>
                </a:rPr>
                <a:t>Intelligence</a:t>
              </a:r>
              <a:endParaRPr lang="x-none" sz="1400" b="1" dirty="0">
                <a:solidFill>
                  <a:srgbClr val="424242"/>
                </a:solidFill>
                <a:latin typeface="Roboto" panose="02000000000000000000"/>
                <a:cs typeface="Arial" panose="020B0604020202020204" pitchFamily="34" charset="0"/>
              </a:endParaRPr>
            </a:p>
          </p:txBody>
        </p:sp>
        <p:sp>
          <p:nvSpPr>
            <p:cNvPr id="16" name="Rectangle 15">
              <a:extLst>
                <a:ext uri="{FF2B5EF4-FFF2-40B4-BE49-F238E27FC236}">
                  <a16:creationId xmlns:a16="http://schemas.microsoft.com/office/drawing/2014/main" xmlns="" id="{E8F17F1B-F011-418B-894C-A1F49D3860FB}"/>
                </a:ext>
              </a:extLst>
            </p:cNvPr>
            <p:cNvSpPr/>
            <p:nvPr/>
          </p:nvSpPr>
          <p:spPr>
            <a:xfrm>
              <a:off x="3894034" y="1530657"/>
              <a:ext cx="4729394" cy="511058"/>
            </a:xfrm>
            <a:prstGeom prst="rect">
              <a:avLst/>
            </a:prstGeom>
          </p:spPr>
          <p:txBody>
            <a:bodyPr wrap="none">
              <a:spAutoFit/>
            </a:bodyPr>
            <a:lstStyle/>
            <a:p>
              <a:r>
                <a:rPr lang="en-GB" sz="1400" b="1" dirty="0">
                  <a:solidFill>
                    <a:schemeClr val="bg1"/>
                  </a:solidFill>
                  <a:latin typeface="Roboto" panose="02000000000000000000"/>
                  <a:ea typeface="Times New Roman" panose="02020603050405020304" pitchFamily="18" charset="0"/>
                  <a:cs typeface="Arial" panose="020B0604020202020204" pitchFamily="34" charset="0"/>
                </a:rPr>
                <a:t> Institutions and Governance</a:t>
              </a:r>
              <a:endParaRPr lang="en-US" sz="1400" dirty="0">
                <a:solidFill>
                  <a:schemeClr val="bg1"/>
                </a:solidFill>
              </a:endParaRPr>
            </a:p>
          </p:txBody>
        </p:sp>
        <p:sp>
          <p:nvSpPr>
            <p:cNvPr id="17" name="Rounded Rectangle 42">
              <a:extLst>
                <a:ext uri="{FF2B5EF4-FFF2-40B4-BE49-F238E27FC236}">
                  <a16:creationId xmlns:a16="http://schemas.microsoft.com/office/drawing/2014/main" xmlns="" id="{EBB71580-06F1-4C3F-9D1C-CFD0CFFA530D}"/>
                </a:ext>
              </a:extLst>
            </p:cNvPr>
            <p:cNvSpPr/>
            <p:nvPr/>
          </p:nvSpPr>
          <p:spPr>
            <a:xfrm>
              <a:off x="1553728" y="2148745"/>
              <a:ext cx="9084544" cy="155377"/>
            </a:xfrm>
            <a:prstGeom prst="round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ounded Rectangle 43">
              <a:extLst>
                <a:ext uri="{FF2B5EF4-FFF2-40B4-BE49-F238E27FC236}">
                  <a16:creationId xmlns:a16="http://schemas.microsoft.com/office/drawing/2014/main" xmlns="" id="{3BD44BB5-4467-4DBB-BB98-02C4229F1B4B}"/>
                </a:ext>
              </a:extLst>
            </p:cNvPr>
            <p:cNvSpPr/>
            <p:nvPr/>
          </p:nvSpPr>
          <p:spPr>
            <a:xfrm>
              <a:off x="1418455" y="5930723"/>
              <a:ext cx="9219819" cy="1099396"/>
            </a:xfrm>
            <a:prstGeom prst="roundRect">
              <a:avLst/>
            </a:prstGeom>
            <a:solidFill>
              <a:srgbClr val="0091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xmlns="" id="{D3FFEF12-7BAA-40C8-841A-34275B4F326C}"/>
                </a:ext>
              </a:extLst>
            </p:cNvPr>
            <p:cNvSpPr/>
            <p:nvPr/>
          </p:nvSpPr>
          <p:spPr>
            <a:xfrm>
              <a:off x="1474317" y="5956899"/>
              <a:ext cx="9219819" cy="1073220"/>
            </a:xfrm>
            <a:prstGeom prst="rect">
              <a:avLst/>
            </a:prstGeom>
          </p:spPr>
          <p:txBody>
            <a:bodyPr wrap="square">
              <a:spAutoFit/>
            </a:bodyPr>
            <a:lstStyle/>
            <a:p>
              <a:pPr algn="ctr">
                <a:spcAft>
                  <a:spcPts val="1125"/>
                </a:spcAft>
              </a:pPr>
              <a:r>
                <a:rPr lang="en-GB" sz="1200" b="1" dirty="0">
                  <a:solidFill>
                    <a:srgbClr val="FFFFFF"/>
                  </a:solidFill>
                  <a:latin typeface="Roboto" panose="02000000000000000000"/>
                  <a:ea typeface="Times New Roman" panose="02020603050405020304" pitchFamily="18" charset="0"/>
                  <a:cs typeface="Arial" panose="020B0604020202020204" pitchFamily="34" charset="0"/>
                </a:rPr>
                <a:t>Cross-cutting Themes: Health, Safety and Security, Digitalization, Gender, Environmental Sustainability, Private Sector Participation, Universal Access</a:t>
              </a:r>
              <a:endParaRPr lang="x-none" sz="1200" dirty="0">
                <a:latin typeface="Roboto" panose="02000000000000000000"/>
                <a:ea typeface="Times New Roman" panose="02020603050405020304" pitchFamily="18" charset="0"/>
                <a:cs typeface="Times New Roman" panose="02020603050405020304" pitchFamily="18" charset="0"/>
              </a:endParaRPr>
            </a:p>
          </p:txBody>
        </p:sp>
        <p:sp>
          <p:nvSpPr>
            <p:cNvPr id="20" name="Rounded Rectangle 45">
              <a:extLst>
                <a:ext uri="{FF2B5EF4-FFF2-40B4-BE49-F238E27FC236}">
                  <a16:creationId xmlns:a16="http://schemas.microsoft.com/office/drawing/2014/main" xmlns="" id="{08EF2B02-2FA0-4BE7-82A7-8261326B63AE}"/>
                </a:ext>
              </a:extLst>
            </p:cNvPr>
            <p:cNvSpPr/>
            <p:nvPr/>
          </p:nvSpPr>
          <p:spPr>
            <a:xfrm>
              <a:off x="1387460" y="5790847"/>
              <a:ext cx="9250812" cy="152629"/>
            </a:xfrm>
            <a:prstGeom prst="round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7" name="Oval 36">
            <a:extLst>
              <a:ext uri="{FF2B5EF4-FFF2-40B4-BE49-F238E27FC236}">
                <a16:creationId xmlns:a16="http://schemas.microsoft.com/office/drawing/2014/main" xmlns="" id="{59F66E4B-D114-4016-84BD-8DF9072E8C6A}"/>
              </a:ext>
            </a:extLst>
          </p:cNvPr>
          <p:cNvSpPr/>
          <p:nvPr/>
        </p:nvSpPr>
        <p:spPr>
          <a:xfrm>
            <a:off x="3569124" y="2053124"/>
            <a:ext cx="1064130" cy="1932589"/>
          </a:xfrm>
          <a:prstGeom prst="ellipse">
            <a:avLst/>
          </a:prstGeom>
          <a:no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9" name="Straight Arrow Connector 38">
            <a:extLst>
              <a:ext uri="{FF2B5EF4-FFF2-40B4-BE49-F238E27FC236}">
                <a16:creationId xmlns:a16="http://schemas.microsoft.com/office/drawing/2014/main" xmlns="" id="{C59722C0-D2F4-4BAD-AB9A-68EABAC16C34}"/>
              </a:ext>
            </a:extLst>
          </p:cNvPr>
          <p:cNvCxnSpPr>
            <a:stCxn id="37" idx="4"/>
          </p:cNvCxnSpPr>
          <p:nvPr/>
        </p:nvCxnSpPr>
        <p:spPr>
          <a:xfrm>
            <a:off x="4101189" y="3985713"/>
            <a:ext cx="0" cy="1073967"/>
          </a:xfrm>
          <a:prstGeom prst="straightConnector1">
            <a:avLst/>
          </a:prstGeom>
          <a:ln w="38100">
            <a:tailEnd type="triangle"/>
          </a:ln>
        </p:spPr>
        <p:style>
          <a:lnRef idx="1">
            <a:schemeClr val="accent2"/>
          </a:lnRef>
          <a:fillRef idx="0">
            <a:schemeClr val="accent2"/>
          </a:fillRef>
          <a:effectRef idx="0">
            <a:schemeClr val="accent2"/>
          </a:effectRef>
          <a:fontRef idx="minor">
            <a:schemeClr val="tx1"/>
          </a:fontRef>
        </p:style>
      </p:cxnSp>
      <p:sp>
        <p:nvSpPr>
          <p:cNvPr id="40" name="TextBox 39">
            <a:extLst>
              <a:ext uri="{FF2B5EF4-FFF2-40B4-BE49-F238E27FC236}">
                <a16:creationId xmlns:a16="http://schemas.microsoft.com/office/drawing/2014/main" xmlns="" id="{49CF5EB2-7572-4601-A1B3-DE28232AB88C}"/>
              </a:ext>
            </a:extLst>
          </p:cNvPr>
          <p:cNvSpPr txBox="1"/>
          <p:nvPr/>
        </p:nvSpPr>
        <p:spPr>
          <a:xfrm>
            <a:off x="321128" y="5100904"/>
            <a:ext cx="8583991" cy="1354217"/>
          </a:xfrm>
          <a:prstGeom prst="rect">
            <a:avLst/>
          </a:prstGeom>
          <a:noFill/>
        </p:spPr>
        <p:txBody>
          <a:bodyPr wrap="square" rtlCol="0" anchor="t">
            <a:spAutoFit/>
          </a:bodyPr>
          <a:lstStyle/>
          <a:p>
            <a:pPr marL="400050" indent="-400050">
              <a:spcAft>
                <a:spcPts val="1200"/>
              </a:spcAft>
              <a:buClr>
                <a:schemeClr val="accent1"/>
              </a:buClr>
              <a:buFont typeface="Wingdings" pitchFamily="2" charset="2"/>
              <a:buChar char="§"/>
            </a:pPr>
            <a:r>
              <a:rPr lang="en-US" dirty="0">
                <a:solidFill>
                  <a:schemeClr val="tx1">
                    <a:lumMod val="75000"/>
                  </a:schemeClr>
                </a:solidFill>
                <a:latin typeface="Roboto" panose="02000000000000000000"/>
                <a:cs typeface="Arial" panose="020B0604020202020204" pitchFamily="34" charset="0"/>
              </a:rPr>
              <a:t>Marketing strategies and initiatives to reinforce countries’ image as safe tourism destinations;</a:t>
            </a:r>
          </a:p>
          <a:p>
            <a:pPr marL="400050" indent="-400050">
              <a:spcAft>
                <a:spcPts val="1200"/>
              </a:spcAft>
              <a:buClr>
                <a:schemeClr val="accent1"/>
              </a:buClr>
              <a:buFont typeface="Wingdings" pitchFamily="2" charset="2"/>
              <a:buChar char="§"/>
            </a:pPr>
            <a:r>
              <a:rPr lang="en-US" dirty="0">
                <a:latin typeface="Arial" panose="020B0604020202020204" pitchFamily="34" charset="0"/>
                <a:ea typeface="Calibri" panose="020F0502020204030204" pitchFamily="34" charset="0"/>
              </a:rPr>
              <a:t>B</a:t>
            </a:r>
            <a:r>
              <a:rPr lang="en-US" sz="1800" dirty="0">
                <a:effectLst/>
                <a:latin typeface="Arial" panose="020B0604020202020204" pitchFamily="34" charset="0"/>
                <a:ea typeface="Calibri" panose="020F0502020204030204" pitchFamily="34" charset="0"/>
              </a:rPr>
              <a:t>uilding the common brand “</a:t>
            </a:r>
            <a:r>
              <a:rPr lang="en-US" sz="1800" b="1" dirty="0">
                <a:effectLst/>
                <a:latin typeface="Arial" panose="020B0604020202020204" pitchFamily="34" charset="0"/>
                <a:ea typeface="Calibri" panose="020F0502020204030204" pitchFamily="34" charset="0"/>
              </a:rPr>
              <a:t>Visit Silk Road</a:t>
            </a:r>
            <a:r>
              <a:rPr lang="en-US" sz="1800" dirty="0">
                <a:effectLst/>
                <a:latin typeface="Arial" panose="020B0604020202020204" pitchFamily="34" charset="0"/>
                <a:ea typeface="Calibri" panose="020F0502020204030204" pitchFamily="34" charset="0"/>
              </a:rPr>
              <a:t>” through the development of the </a:t>
            </a:r>
            <a:r>
              <a:rPr lang="en-US" sz="1800" b="1" dirty="0">
                <a:effectLst/>
                <a:latin typeface="Arial" panose="020B0604020202020204" pitchFamily="34" charset="0"/>
                <a:ea typeface="Calibri" panose="020F0502020204030204" pitchFamily="34" charset="0"/>
              </a:rPr>
              <a:t>CAREC tourism web portal</a:t>
            </a:r>
            <a:endParaRPr lang="en-US" b="1" dirty="0">
              <a:solidFill>
                <a:schemeClr val="tx1">
                  <a:lumMod val="75000"/>
                </a:schemeClr>
              </a:solidFill>
              <a:latin typeface="Roboto" panose="02000000000000000000"/>
              <a:cs typeface="Arial" panose="020B0604020202020204" pitchFamily="34" charset="0"/>
            </a:endParaRPr>
          </a:p>
        </p:txBody>
      </p:sp>
    </p:spTree>
    <p:extLst>
      <p:ext uri="{BB962C8B-B14F-4D97-AF65-F5344CB8AC3E}">
        <p14:creationId xmlns:p14="http://schemas.microsoft.com/office/powerpoint/2010/main" val="394712473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xmlns="" id="{A120A2F6-D33F-D846-BA6B-92C4DEAE819F}"/>
              </a:ext>
            </a:extLst>
          </p:cNvPr>
          <p:cNvSpPr/>
          <p:nvPr/>
        </p:nvSpPr>
        <p:spPr>
          <a:xfrm>
            <a:off x="244010" y="804827"/>
            <a:ext cx="8655978" cy="646331"/>
          </a:xfrm>
          <a:prstGeom prst="rect">
            <a:avLst/>
          </a:prstGeom>
        </p:spPr>
        <p:txBody>
          <a:bodyPr wrap="square">
            <a:spAutoFit/>
          </a:bodyPr>
          <a:lstStyle/>
          <a:p>
            <a:r>
              <a:rPr lang="en-US" b="1" dirty="0">
                <a:latin typeface="Roboto" panose="02000000000000000000"/>
                <a:cs typeface="Arial" panose="020B0604020202020204" pitchFamily="34" charset="0"/>
              </a:rPr>
              <a:t>The portal provides content to different audiences which creates traffic synergies and opportunities for sustaining the project.</a:t>
            </a:r>
            <a:endParaRPr lang="x-none" dirty="0">
              <a:latin typeface="Roboto" panose="02000000000000000000"/>
            </a:endParaRPr>
          </a:p>
        </p:txBody>
      </p:sp>
      <p:sp>
        <p:nvSpPr>
          <p:cNvPr id="28" name="Retângulo arredondado 11">
            <a:extLst>
              <a:ext uri="{FF2B5EF4-FFF2-40B4-BE49-F238E27FC236}">
                <a16:creationId xmlns:a16="http://schemas.microsoft.com/office/drawing/2014/main" xmlns="" id="{3AAD10DF-2654-504A-B564-49C6FF30881C}"/>
              </a:ext>
            </a:extLst>
          </p:cNvPr>
          <p:cNvSpPr/>
          <p:nvPr/>
        </p:nvSpPr>
        <p:spPr>
          <a:xfrm>
            <a:off x="395714" y="2062384"/>
            <a:ext cx="3836713" cy="1712349"/>
          </a:xfrm>
          <a:prstGeom prst="roundRect">
            <a:avLst>
              <a:gd name="adj" fmla="val 5497"/>
            </a:avLst>
          </a:prstGeom>
          <a:solidFill>
            <a:schemeClr val="bg1">
              <a:lumMod val="95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Roboto" panose="02000000000000000000"/>
            </a:endParaRPr>
          </a:p>
        </p:txBody>
      </p:sp>
      <p:sp>
        <p:nvSpPr>
          <p:cNvPr id="29" name="CaixaDeTexto 12">
            <a:extLst>
              <a:ext uri="{FF2B5EF4-FFF2-40B4-BE49-F238E27FC236}">
                <a16:creationId xmlns:a16="http://schemas.microsoft.com/office/drawing/2014/main" xmlns="" id="{BE1EEFF4-23F8-7840-8A33-C484E948F2CE}"/>
              </a:ext>
            </a:extLst>
          </p:cNvPr>
          <p:cNvSpPr txBox="1"/>
          <p:nvPr/>
        </p:nvSpPr>
        <p:spPr>
          <a:xfrm>
            <a:off x="1401233" y="1623838"/>
            <a:ext cx="2014206" cy="369332"/>
          </a:xfrm>
          <a:prstGeom prst="rect">
            <a:avLst/>
          </a:prstGeom>
          <a:noFill/>
        </p:spPr>
        <p:txBody>
          <a:bodyPr wrap="none" rtlCol="0">
            <a:spAutoFit/>
          </a:bodyPr>
          <a:lstStyle/>
          <a:p>
            <a:pPr algn="ctr"/>
            <a:r>
              <a:rPr lang="en-US" b="1" dirty="0">
                <a:latin typeface="Roboto" panose="02000000000000000000"/>
              </a:rPr>
              <a:t>Tourism Content</a:t>
            </a:r>
          </a:p>
        </p:txBody>
      </p:sp>
      <p:sp>
        <p:nvSpPr>
          <p:cNvPr id="31" name="CaixaDeTexto 13">
            <a:extLst>
              <a:ext uri="{FF2B5EF4-FFF2-40B4-BE49-F238E27FC236}">
                <a16:creationId xmlns:a16="http://schemas.microsoft.com/office/drawing/2014/main" xmlns="" id="{41B20CBC-8DDD-E147-A56A-588CE8212C0F}"/>
              </a:ext>
            </a:extLst>
          </p:cNvPr>
          <p:cNvSpPr txBox="1"/>
          <p:nvPr/>
        </p:nvSpPr>
        <p:spPr>
          <a:xfrm>
            <a:off x="470284" y="2150994"/>
            <a:ext cx="3687572" cy="1600438"/>
          </a:xfrm>
          <a:prstGeom prst="rect">
            <a:avLst/>
          </a:prstGeom>
          <a:noFill/>
        </p:spPr>
        <p:txBody>
          <a:bodyPr wrap="square" rtlCol="0">
            <a:spAutoFit/>
          </a:bodyPr>
          <a:lstStyle/>
          <a:p>
            <a:r>
              <a:rPr lang="en-US" sz="1400" dirty="0">
                <a:latin typeface="Roboto" panose="02000000000000000000"/>
              </a:rPr>
              <a:t>Countries, Regions and Assets, Clusters, Partner’s Experiences</a:t>
            </a:r>
          </a:p>
          <a:p>
            <a:r>
              <a:rPr lang="en-US" sz="1400" dirty="0">
                <a:latin typeface="Roboto" panose="02000000000000000000"/>
              </a:rPr>
              <a:t>(Where, What, How, Who)</a:t>
            </a:r>
          </a:p>
          <a:p>
            <a:endParaRPr lang="en-US" sz="1400" dirty="0">
              <a:latin typeface="Roboto" panose="02000000000000000000"/>
            </a:endParaRPr>
          </a:p>
          <a:p>
            <a:r>
              <a:rPr lang="en-US" sz="1400" dirty="0">
                <a:latin typeface="Roboto" panose="02000000000000000000"/>
              </a:rPr>
              <a:t>Travel Guides and Editorial</a:t>
            </a:r>
          </a:p>
          <a:p>
            <a:r>
              <a:rPr lang="en-US" sz="1400" dirty="0">
                <a:latin typeface="Roboto" panose="02000000000000000000"/>
              </a:rPr>
              <a:t>(Aggregators, Storytelling, Traffic builders, SEO)</a:t>
            </a:r>
          </a:p>
        </p:txBody>
      </p:sp>
      <p:sp>
        <p:nvSpPr>
          <p:cNvPr id="33" name="Retângulo arredondado 15">
            <a:extLst>
              <a:ext uri="{FF2B5EF4-FFF2-40B4-BE49-F238E27FC236}">
                <a16:creationId xmlns:a16="http://schemas.microsoft.com/office/drawing/2014/main" xmlns="" id="{211FA308-C099-3344-B611-5EE94DEADDAC}"/>
              </a:ext>
            </a:extLst>
          </p:cNvPr>
          <p:cNvSpPr/>
          <p:nvPr/>
        </p:nvSpPr>
        <p:spPr>
          <a:xfrm>
            <a:off x="395714" y="4628515"/>
            <a:ext cx="3836713" cy="1441273"/>
          </a:xfrm>
          <a:prstGeom prst="roundRect">
            <a:avLst>
              <a:gd name="adj" fmla="val 5497"/>
            </a:avLst>
          </a:prstGeom>
          <a:solidFill>
            <a:schemeClr val="bg1">
              <a:lumMod val="95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Roboto" panose="02000000000000000000"/>
            </a:endParaRPr>
          </a:p>
        </p:txBody>
      </p:sp>
      <p:sp>
        <p:nvSpPr>
          <p:cNvPr id="34" name="CaixaDeTexto 16">
            <a:extLst>
              <a:ext uri="{FF2B5EF4-FFF2-40B4-BE49-F238E27FC236}">
                <a16:creationId xmlns:a16="http://schemas.microsoft.com/office/drawing/2014/main" xmlns="" id="{9B593572-BEE6-4349-BFD5-D72BA68E7FB0}"/>
              </a:ext>
            </a:extLst>
          </p:cNvPr>
          <p:cNvSpPr txBox="1"/>
          <p:nvPr/>
        </p:nvSpPr>
        <p:spPr>
          <a:xfrm>
            <a:off x="470284" y="4766943"/>
            <a:ext cx="3687572" cy="1384995"/>
          </a:xfrm>
          <a:prstGeom prst="rect">
            <a:avLst/>
          </a:prstGeom>
          <a:noFill/>
        </p:spPr>
        <p:txBody>
          <a:bodyPr wrap="square" rtlCol="0">
            <a:spAutoFit/>
          </a:bodyPr>
          <a:lstStyle/>
          <a:p>
            <a:r>
              <a:rPr lang="en-US" sz="1400" dirty="0">
                <a:latin typeface="Roboto" panose="02000000000000000000"/>
              </a:rPr>
              <a:t>Tourism Development</a:t>
            </a:r>
          </a:p>
          <a:p>
            <a:r>
              <a:rPr lang="en-US" sz="1400" dirty="0">
                <a:latin typeface="Roboto" panose="02000000000000000000"/>
              </a:rPr>
              <a:t>Tourism Data and Statistics (R)</a:t>
            </a:r>
          </a:p>
          <a:p>
            <a:r>
              <a:rPr lang="en-US" sz="1400" dirty="0">
                <a:latin typeface="Roboto" panose="02000000000000000000"/>
              </a:rPr>
              <a:t>Tourism Publications (R)</a:t>
            </a:r>
          </a:p>
          <a:p>
            <a:r>
              <a:rPr lang="en-US" sz="1400" dirty="0">
                <a:latin typeface="Roboto" panose="02000000000000000000"/>
              </a:rPr>
              <a:t>Events</a:t>
            </a:r>
          </a:p>
          <a:p>
            <a:r>
              <a:rPr lang="en-US" sz="1400" dirty="0">
                <a:latin typeface="Roboto" panose="02000000000000000000"/>
              </a:rPr>
              <a:t>Contacts</a:t>
            </a:r>
          </a:p>
          <a:p>
            <a:endParaRPr lang="en-US" sz="1400" dirty="0">
              <a:latin typeface="Roboto" panose="02000000000000000000"/>
            </a:endParaRPr>
          </a:p>
        </p:txBody>
      </p:sp>
      <p:sp>
        <p:nvSpPr>
          <p:cNvPr id="39" name="CaixaDeTexto 17">
            <a:extLst>
              <a:ext uri="{FF2B5EF4-FFF2-40B4-BE49-F238E27FC236}">
                <a16:creationId xmlns:a16="http://schemas.microsoft.com/office/drawing/2014/main" xmlns="" id="{EA743B8B-643A-8B48-82D5-1315AC9861D8}"/>
              </a:ext>
            </a:extLst>
          </p:cNvPr>
          <p:cNvSpPr txBox="1"/>
          <p:nvPr/>
        </p:nvSpPr>
        <p:spPr>
          <a:xfrm>
            <a:off x="1099635" y="4161378"/>
            <a:ext cx="2428870" cy="369332"/>
          </a:xfrm>
          <a:prstGeom prst="rect">
            <a:avLst/>
          </a:prstGeom>
          <a:noFill/>
        </p:spPr>
        <p:txBody>
          <a:bodyPr wrap="none" rtlCol="0">
            <a:spAutoFit/>
          </a:bodyPr>
          <a:lstStyle/>
          <a:p>
            <a:pPr algn="ctr"/>
            <a:r>
              <a:rPr lang="en-US" b="1" dirty="0">
                <a:latin typeface="Roboto" panose="02000000000000000000"/>
              </a:rPr>
              <a:t>Institutional Content</a:t>
            </a:r>
          </a:p>
        </p:txBody>
      </p:sp>
      <p:sp>
        <p:nvSpPr>
          <p:cNvPr id="46" name="Retângulo arredondado 19">
            <a:extLst>
              <a:ext uri="{FF2B5EF4-FFF2-40B4-BE49-F238E27FC236}">
                <a16:creationId xmlns:a16="http://schemas.microsoft.com/office/drawing/2014/main" xmlns="" id="{7DC5AE39-D126-7043-9450-BB97914B5D4C}"/>
              </a:ext>
            </a:extLst>
          </p:cNvPr>
          <p:cNvSpPr/>
          <p:nvPr/>
        </p:nvSpPr>
        <p:spPr>
          <a:xfrm>
            <a:off x="4715990" y="2062384"/>
            <a:ext cx="3840480" cy="1712349"/>
          </a:xfrm>
          <a:prstGeom prst="roundRect">
            <a:avLst>
              <a:gd name="adj" fmla="val 5497"/>
            </a:avLst>
          </a:prstGeom>
          <a:solidFill>
            <a:schemeClr val="bg1">
              <a:lumMod val="95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Roboto" panose="02000000000000000000"/>
            </a:endParaRPr>
          </a:p>
        </p:txBody>
      </p:sp>
      <p:sp>
        <p:nvSpPr>
          <p:cNvPr id="47" name="CaixaDeTexto 20">
            <a:extLst>
              <a:ext uri="{FF2B5EF4-FFF2-40B4-BE49-F238E27FC236}">
                <a16:creationId xmlns:a16="http://schemas.microsoft.com/office/drawing/2014/main" xmlns="" id="{936D2594-6C8A-ED4C-9C6D-4799A800D799}"/>
              </a:ext>
            </a:extLst>
          </p:cNvPr>
          <p:cNvSpPr txBox="1"/>
          <p:nvPr/>
        </p:nvSpPr>
        <p:spPr>
          <a:xfrm>
            <a:off x="5688417" y="1664711"/>
            <a:ext cx="2018502" cy="369332"/>
          </a:xfrm>
          <a:prstGeom prst="rect">
            <a:avLst/>
          </a:prstGeom>
          <a:noFill/>
        </p:spPr>
        <p:txBody>
          <a:bodyPr wrap="none" rtlCol="0">
            <a:spAutoFit/>
          </a:bodyPr>
          <a:lstStyle/>
          <a:p>
            <a:pPr algn="ctr"/>
            <a:r>
              <a:rPr lang="en-US" b="1" dirty="0">
                <a:latin typeface="Roboto" panose="02000000000000000000"/>
              </a:rPr>
              <a:t>Investor Content</a:t>
            </a:r>
          </a:p>
        </p:txBody>
      </p:sp>
      <p:sp>
        <p:nvSpPr>
          <p:cNvPr id="48" name="CaixaDeTexto 21">
            <a:extLst>
              <a:ext uri="{FF2B5EF4-FFF2-40B4-BE49-F238E27FC236}">
                <a16:creationId xmlns:a16="http://schemas.microsoft.com/office/drawing/2014/main" xmlns="" id="{E0BF8EBF-AB4F-334B-A4A4-296D53BC2197}"/>
              </a:ext>
            </a:extLst>
          </p:cNvPr>
          <p:cNvSpPr txBox="1"/>
          <p:nvPr/>
        </p:nvSpPr>
        <p:spPr>
          <a:xfrm>
            <a:off x="5060451" y="2118339"/>
            <a:ext cx="3445315" cy="1600438"/>
          </a:xfrm>
          <a:prstGeom prst="rect">
            <a:avLst/>
          </a:prstGeom>
          <a:noFill/>
        </p:spPr>
        <p:txBody>
          <a:bodyPr wrap="square" rtlCol="0">
            <a:spAutoFit/>
          </a:bodyPr>
          <a:lstStyle>
            <a:defPPr>
              <a:defRPr lang="en-US"/>
            </a:defPPr>
            <a:lvl1pPr>
              <a:defRPr sz="1400" b="1"/>
            </a:lvl1pPr>
          </a:lstStyle>
          <a:p>
            <a:r>
              <a:rPr lang="en-US" b="0" dirty="0">
                <a:latin typeface="Roboto" panose="02000000000000000000"/>
              </a:rPr>
              <a:t>Investment Regulations &amp; Legislation</a:t>
            </a:r>
          </a:p>
          <a:p>
            <a:r>
              <a:rPr lang="en-US" b="0" dirty="0">
                <a:latin typeface="Roboto" panose="02000000000000000000"/>
              </a:rPr>
              <a:t>(Regulatory framework, financing mechanisms and alternatives for each country and for the region)</a:t>
            </a:r>
          </a:p>
          <a:p>
            <a:endParaRPr lang="en-US" b="0" dirty="0">
              <a:latin typeface="Roboto" panose="02000000000000000000"/>
            </a:endParaRPr>
          </a:p>
          <a:p>
            <a:r>
              <a:rPr lang="en-US" b="0" dirty="0">
                <a:latin typeface="Roboto" panose="02000000000000000000"/>
              </a:rPr>
              <a:t>Investment Projects (R)</a:t>
            </a:r>
          </a:p>
          <a:p>
            <a:r>
              <a:rPr lang="en-US" b="0" dirty="0">
                <a:latin typeface="Roboto" panose="02000000000000000000"/>
              </a:rPr>
              <a:t>(Tourism Investment projects)</a:t>
            </a:r>
          </a:p>
        </p:txBody>
      </p:sp>
      <p:sp>
        <p:nvSpPr>
          <p:cNvPr id="49" name="Retângulo arredondado 22">
            <a:extLst>
              <a:ext uri="{FF2B5EF4-FFF2-40B4-BE49-F238E27FC236}">
                <a16:creationId xmlns:a16="http://schemas.microsoft.com/office/drawing/2014/main" xmlns="" id="{15461027-70AD-814A-A975-51A76FFEB655}"/>
              </a:ext>
            </a:extLst>
          </p:cNvPr>
          <p:cNvSpPr/>
          <p:nvPr/>
        </p:nvSpPr>
        <p:spPr>
          <a:xfrm>
            <a:off x="4715990" y="4607861"/>
            <a:ext cx="3836713" cy="1441273"/>
          </a:xfrm>
          <a:prstGeom prst="roundRect">
            <a:avLst>
              <a:gd name="adj" fmla="val 5497"/>
            </a:avLst>
          </a:prstGeom>
          <a:solidFill>
            <a:schemeClr val="bg1">
              <a:lumMod val="95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Roboto" panose="02000000000000000000"/>
            </a:endParaRPr>
          </a:p>
        </p:txBody>
      </p:sp>
      <p:sp>
        <p:nvSpPr>
          <p:cNvPr id="50" name="CaixaDeTexto 23">
            <a:extLst>
              <a:ext uri="{FF2B5EF4-FFF2-40B4-BE49-F238E27FC236}">
                <a16:creationId xmlns:a16="http://schemas.microsoft.com/office/drawing/2014/main" xmlns="" id="{6FAEC455-B152-B446-9AA6-66918A2A4C46}"/>
              </a:ext>
            </a:extLst>
          </p:cNvPr>
          <p:cNvSpPr txBox="1"/>
          <p:nvPr/>
        </p:nvSpPr>
        <p:spPr>
          <a:xfrm>
            <a:off x="5188364" y="4754049"/>
            <a:ext cx="3384889" cy="1169551"/>
          </a:xfrm>
          <a:prstGeom prst="rect">
            <a:avLst/>
          </a:prstGeom>
          <a:noFill/>
        </p:spPr>
        <p:txBody>
          <a:bodyPr wrap="square" rtlCol="0">
            <a:spAutoFit/>
          </a:bodyPr>
          <a:lstStyle>
            <a:defPPr>
              <a:defRPr lang="en-US"/>
            </a:defPPr>
            <a:lvl1pPr>
              <a:defRPr sz="1400" b="1"/>
            </a:lvl1pPr>
          </a:lstStyle>
          <a:p>
            <a:r>
              <a:rPr lang="en-US" b="0" dirty="0">
                <a:latin typeface="Roboto" panose="02000000000000000000"/>
              </a:rPr>
              <a:t>Learning Programs </a:t>
            </a:r>
          </a:p>
          <a:p>
            <a:r>
              <a:rPr lang="en-US" b="0" dirty="0">
                <a:latin typeface="Roboto" panose="02000000000000000000"/>
              </a:rPr>
              <a:t>(practical information, scholarships and government sponsored programs for Tourism and Hospitality education on SilkRoad countries)</a:t>
            </a:r>
          </a:p>
        </p:txBody>
      </p:sp>
      <p:sp>
        <p:nvSpPr>
          <p:cNvPr id="51" name="CaixaDeTexto 24">
            <a:extLst>
              <a:ext uri="{FF2B5EF4-FFF2-40B4-BE49-F238E27FC236}">
                <a16:creationId xmlns:a16="http://schemas.microsoft.com/office/drawing/2014/main" xmlns="" id="{9300997C-69BF-194B-B4C5-B1729384011A}"/>
              </a:ext>
            </a:extLst>
          </p:cNvPr>
          <p:cNvSpPr txBox="1"/>
          <p:nvPr/>
        </p:nvSpPr>
        <p:spPr>
          <a:xfrm>
            <a:off x="5060452" y="4164427"/>
            <a:ext cx="3445316" cy="369332"/>
          </a:xfrm>
          <a:prstGeom prst="rect">
            <a:avLst/>
          </a:prstGeom>
          <a:noFill/>
        </p:spPr>
        <p:txBody>
          <a:bodyPr wrap="square" rtlCol="0">
            <a:spAutoFit/>
          </a:bodyPr>
          <a:lstStyle/>
          <a:p>
            <a:pPr algn="ctr"/>
            <a:r>
              <a:rPr lang="en-US" b="1" dirty="0">
                <a:latin typeface="Roboto" panose="02000000000000000000"/>
              </a:rPr>
              <a:t>Education Content</a:t>
            </a:r>
          </a:p>
        </p:txBody>
      </p:sp>
      <p:sp>
        <p:nvSpPr>
          <p:cNvPr id="52" name="Oval 51">
            <a:extLst>
              <a:ext uri="{FF2B5EF4-FFF2-40B4-BE49-F238E27FC236}">
                <a16:creationId xmlns:a16="http://schemas.microsoft.com/office/drawing/2014/main" xmlns="" id="{83597922-2EB4-2A41-9E25-AB52B7E6AF3F}"/>
              </a:ext>
            </a:extLst>
          </p:cNvPr>
          <p:cNvSpPr/>
          <p:nvPr/>
        </p:nvSpPr>
        <p:spPr>
          <a:xfrm>
            <a:off x="3622771" y="3539824"/>
            <a:ext cx="1627170" cy="1384995"/>
          </a:xfrm>
          <a:prstGeom prst="ellipse">
            <a:avLst/>
          </a:prstGeom>
          <a:solidFill>
            <a:schemeClr val="bg1">
              <a:lumMod val="95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bg2">
                    <a:lumMod val="10000"/>
                  </a:schemeClr>
                </a:solidFill>
                <a:latin typeface="Roboto" panose="02000000000000000000"/>
              </a:rPr>
              <a:t>synergies</a:t>
            </a:r>
          </a:p>
        </p:txBody>
      </p:sp>
      <p:sp>
        <p:nvSpPr>
          <p:cNvPr id="18" name="TextBox 17">
            <a:extLst>
              <a:ext uri="{FF2B5EF4-FFF2-40B4-BE49-F238E27FC236}">
                <a16:creationId xmlns:a16="http://schemas.microsoft.com/office/drawing/2014/main" xmlns="" id="{D6495175-6B10-419E-AC29-A3366F24BDCF}"/>
              </a:ext>
            </a:extLst>
          </p:cNvPr>
          <p:cNvSpPr txBox="1"/>
          <p:nvPr/>
        </p:nvSpPr>
        <p:spPr>
          <a:xfrm>
            <a:off x="2314071" y="129861"/>
            <a:ext cx="4692696" cy="400110"/>
          </a:xfrm>
          <a:prstGeom prst="rect">
            <a:avLst/>
          </a:prstGeom>
          <a:noFill/>
        </p:spPr>
        <p:txBody>
          <a:bodyPr wrap="none" rtlCol="0">
            <a:spAutoFit/>
          </a:bodyPr>
          <a:lstStyle/>
          <a:p>
            <a:pPr algn="ctr"/>
            <a:r>
              <a:rPr lang="en-US" sz="2000" b="1" dirty="0">
                <a:solidFill>
                  <a:srgbClr val="002060"/>
                </a:solidFill>
                <a:latin typeface="Roboto"/>
                <a:cs typeface="Arial" panose="020B0604020202020204" pitchFamily="34" charset="0"/>
              </a:rPr>
              <a:t>CAREC Tourism Web Portal: Content</a:t>
            </a:r>
            <a:endParaRPr lang="en-US" sz="2000" b="1" dirty="0">
              <a:solidFill>
                <a:srgbClr val="002060"/>
              </a:solidFill>
              <a:latin typeface="Roboto"/>
            </a:endParaRPr>
          </a:p>
        </p:txBody>
      </p:sp>
    </p:spTree>
    <p:extLst>
      <p:ext uri="{BB962C8B-B14F-4D97-AF65-F5344CB8AC3E}">
        <p14:creationId xmlns:p14="http://schemas.microsoft.com/office/powerpoint/2010/main" val="97241357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xmlns="" id="{A120A2F6-D33F-D846-BA6B-92C4DEAE819F}"/>
              </a:ext>
            </a:extLst>
          </p:cNvPr>
          <p:cNvSpPr/>
          <p:nvPr/>
        </p:nvSpPr>
        <p:spPr>
          <a:xfrm>
            <a:off x="4774615" y="882782"/>
            <a:ext cx="4071087" cy="1569660"/>
          </a:xfrm>
          <a:prstGeom prst="rect">
            <a:avLst/>
          </a:prstGeom>
          <a:solidFill>
            <a:schemeClr val="bg1">
              <a:lumMod val="95000"/>
            </a:schemeClr>
          </a:solidFill>
          <a:ln>
            <a:solidFill>
              <a:schemeClr val="tx1"/>
            </a:solidFill>
          </a:ln>
        </p:spPr>
        <p:txBody>
          <a:bodyPr wrap="square" rtlCol="0">
            <a:spAutoFit/>
          </a:bodyPr>
          <a:lstStyle/>
          <a:p>
            <a:pPr marL="285750" indent="-285750">
              <a:buFont typeface="Arial" panose="020B0604020202020204" pitchFamily="34" charset="0"/>
              <a:buChar char="•"/>
            </a:pPr>
            <a:r>
              <a:rPr lang="en-US" sz="1600" b="1" dirty="0">
                <a:latin typeface="Roboto"/>
              </a:rPr>
              <a:t>Tourism content </a:t>
            </a:r>
            <a:r>
              <a:rPr lang="en-US" sz="1600" dirty="0">
                <a:latin typeface="Roboto"/>
              </a:rPr>
              <a:t>creates the baseline for significant traffic building and should be completed first. </a:t>
            </a:r>
          </a:p>
          <a:p>
            <a:pPr marL="285750" indent="-285750">
              <a:buFont typeface="Arial" panose="020B0604020202020204" pitchFamily="34" charset="0"/>
              <a:buChar char="•"/>
            </a:pPr>
            <a:r>
              <a:rPr lang="en-US" sz="1600" b="1" dirty="0">
                <a:latin typeface="Roboto"/>
              </a:rPr>
              <a:t>Investment and educational content </a:t>
            </a:r>
            <a:r>
              <a:rPr lang="en-US" sz="1600" dirty="0">
                <a:latin typeface="Roboto"/>
              </a:rPr>
              <a:t>offer opportunities for generation of revenue</a:t>
            </a:r>
            <a:endParaRPr lang="x-none" sz="1600" dirty="0">
              <a:latin typeface="Roboto"/>
            </a:endParaRPr>
          </a:p>
        </p:txBody>
      </p:sp>
      <p:grpSp>
        <p:nvGrpSpPr>
          <p:cNvPr id="5" name="Group 4">
            <a:extLst>
              <a:ext uri="{FF2B5EF4-FFF2-40B4-BE49-F238E27FC236}">
                <a16:creationId xmlns:a16="http://schemas.microsoft.com/office/drawing/2014/main" xmlns="" id="{DF19514B-5FE7-44B5-80F8-7FCD28933F30}"/>
              </a:ext>
            </a:extLst>
          </p:cNvPr>
          <p:cNvGrpSpPr/>
          <p:nvPr/>
        </p:nvGrpSpPr>
        <p:grpSpPr>
          <a:xfrm>
            <a:off x="304717" y="1003159"/>
            <a:ext cx="5931708" cy="5064383"/>
            <a:chOff x="334193" y="1602599"/>
            <a:chExt cx="5931708" cy="5064383"/>
          </a:xfrm>
        </p:grpSpPr>
        <p:sp>
          <p:nvSpPr>
            <p:cNvPr id="2" name="Pentagon 1">
              <a:extLst>
                <a:ext uri="{FF2B5EF4-FFF2-40B4-BE49-F238E27FC236}">
                  <a16:creationId xmlns:a16="http://schemas.microsoft.com/office/drawing/2014/main" xmlns="" id="{CEB90C95-874E-DC43-BCE6-6B1B3DB86C79}"/>
                </a:ext>
              </a:extLst>
            </p:cNvPr>
            <p:cNvSpPr/>
            <p:nvPr/>
          </p:nvSpPr>
          <p:spPr>
            <a:xfrm>
              <a:off x="334193" y="2294994"/>
              <a:ext cx="914568" cy="271435"/>
            </a:xfrm>
            <a:prstGeom prst="homePlat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Roboto"/>
                </a:rPr>
                <a:t>Country</a:t>
              </a:r>
            </a:p>
          </p:txBody>
        </p:sp>
        <p:sp>
          <p:nvSpPr>
            <p:cNvPr id="23" name="Pentagon 22">
              <a:extLst>
                <a:ext uri="{FF2B5EF4-FFF2-40B4-BE49-F238E27FC236}">
                  <a16:creationId xmlns:a16="http://schemas.microsoft.com/office/drawing/2014/main" xmlns="" id="{C27CB380-4D9D-954A-8FB9-7DFF7FF49528}"/>
                </a:ext>
              </a:extLst>
            </p:cNvPr>
            <p:cNvSpPr/>
            <p:nvPr/>
          </p:nvSpPr>
          <p:spPr>
            <a:xfrm>
              <a:off x="1248761" y="2453477"/>
              <a:ext cx="914568" cy="271435"/>
            </a:xfrm>
            <a:prstGeom prst="homePlat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Roboto"/>
                </a:rPr>
                <a:t>Regions</a:t>
              </a:r>
            </a:p>
          </p:txBody>
        </p:sp>
        <p:sp>
          <p:nvSpPr>
            <p:cNvPr id="24" name="Pentagon 23">
              <a:extLst>
                <a:ext uri="{FF2B5EF4-FFF2-40B4-BE49-F238E27FC236}">
                  <a16:creationId xmlns:a16="http://schemas.microsoft.com/office/drawing/2014/main" xmlns="" id="{C0228812-6307-1248-AF6D-E5BC0E2AEDA2}"/>
                </a:ext>
              </a:extLst>
            </p:cNvPr>
            <p:cNvSpPr/>
            <p:nvPr/>
          </p:nvSpPr>
          <p:spPr>
            <a:xfrm>
              <a:off x="2163329" y="2623446"/>
              <a:ext cx="1582220" cy="271435"/>
            </a:xfrm>
            <a:prstGeom prst="homePlat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Roboto"/>
                </a:rPr>
                <a:t>Assets</a:t>
              </a:r>
            </a:p>
          </p:txBody>
        </p:sp>
        <p:sp>
          <p:nvSpPr>
            <p:cNvPr id="25" name="Pentagon 24">
              <a:extLst>
                <a:ext uri="{FF2B5EF4-FFF2-40B4-BE49-F238E27FC236}">
                  <a16:creationId xmlns:a16="http://schemas.microsoft.com/office/drawing/2014/main" xmlns="" id="{07498532-514D-D24E-91E5-70B7E8DA7C7C}"/>
                </a:ext>
              </a:extLst>
            </p:cNvPr>
            <p:cNvSpPr/>
            <p:nvPr/>
          </p:nvSpPr>
          <p:spPr>
            <a:xfrm>
              <a:off x="2824724" y="2930644"/>
              <a:ext cx="920825" cy="271435"/>
            </a:xfrm>
            <a:prstGeom prst="homePlate">
              <a:avLst/>
            </a:prstGeom>
            <a:no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accent4"/>
                  </a:solidFill>
                  <a:latin typeface="Roboto"/>
                </a:rPr>
                <a:t>Clusters</a:t>
              </a:r>
            </a:p>
          </p:txBody>
        </p:sp>
        <p:sp>
          <p:nvSpPr>
            <p:cNvPr id="3" name="Rectangle 2">
              <a:extLst>
                <a:ext uri="{FF2B5EF4-FFF2-40B4-BE49-F238E27FC236}">
                  <a16:creationId xmlns:a16="http://schemas.microsoft.com/office/drawing/2014/main" xmlns="" id="{86799E69-D9DF-AA46-83AF-778AD888BA58}"/>
                </a:ext>
              </a:extLst>
            </p:cNvPr>
            <p:cNvSpPr/>
            <p:nvPr/>
          </p:nvSpPr>
          <p:spPr>
            <a:xfrm>
              <a:off x="334193" y="1956995"/>
              <a:ext cx="3418281" cy="270994"/>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sz="1600" dirty="0">
                <a:solidFill>
                  <a:srgbClr val="002060"/>
                </a:solidFill>
                <a:latin typeface="Roboto"/>
              </a:endParaRPr>
            </a:p>
          </p:txBody>
        </p:sp>
        <p:cxnSp>
          <p:nvCxnSpPr>
            <p:cNvPr id="6" name="Straight Connector 5">
              <a:extLst>
                <a:ext uri="{FF2B5EF4-FFF2-40B4-BE49-F238E27FC236}">
                  <a16:creationId xmlns:a16="http://schemas.microsoft.com/office/drawing/2014/main" xmlns="" id="{81DF444A-C3AD-BF41-B8E1-ACCB1DACBC4D}"/>
                </a:ext>
              </a:extLst>
            </p:cNvPr>
            <p:cNvCxnSpPr>
              <a:cxnSpLocks/>
            </p:cNvCxnSpPr>
            <p:nvPr/>
          </p:nvCxnSpPr>
          <p:spPr>
            <a:xfrm flipV="1">
              <a:off x="1248761" y="1956995"/>
              <a:ext cx="0" cy="270995"/>
            </a:xfrm>
            <a:prstGeom prst="line">
              <a:avLst/>
            </a:prstGeom>
            <a:ln w="28575">
              <a:solidFill>
                <a:srgbClr val="002060"/>
              </a:solidFill>
            </a:ln>
          </p:spPr>
          <p:style>
            <a:lnRef idx="1">
              <a:schemeClr val="dk1"/>
            </a:lnRef>
            <a:fillRef idx="0">
              <a:schemeClr val="dk1"/>
            </a:fillRef>
            <a:effectRef idx="0">
              <a:schemeClr val="dk1"/>
            </a:effectRef>
            <a:fontRef idx="minor">
              <a:schemeClr val="tx1"/>
            </a:fontRef>
          </p:style>
        </p:cxnSp>
        <p:sp>
          <p:nvSpPr>
            <p:cNvPr id="8" name="Rectangle 7">
              <a:extLst>
                <a:ext uri="{FF2B5EF4-FFF2-40B4-BE49-F238E27FC236}">
                  <a16:creationId xmlns:a16="http://schemas.microsoft.com/office/drawing/2014/main" xmlns="" id="{1CB5A647-6014-6F49-99D6-B53D38A21E16}"/>
                </a:ext>
              </a:extLst>
            </p:cNvPr>
            <p:cNvSpPr/>
            <p:nvPr/>
          </p:nvSpPr>
          <p:spPr>
            <a:xfrm>
              <a:off x="511237" y="1922892"/>
              <a:ext cx="503664" cy="307777"/>
            </a:xfrm>
            <a:prstGeom prst="rect">
              <a:avLst/>
            </a:prstGeom>
          </p:spPr>
          <p:txBody>
            <a:bodyPr wrap="none">
              <a:spAutoFit/>
            </a:bodyPr>
            <a:lstStyle/>
            <a:p>
              <a:pPr algn="ctr"/>
              <a:r>
                <a:rPr lang="x-none" sz="1400" b="1" dirty="0">
                  <a:solidFill>
                    <a:srgbClr val="002060"/>
                  </a:solidFill>
                  <a:latin typeface="Roboto"/>
                </a:rPr>
                <a:t>2 W</a:t>
              </a:r>
            </a:p>
          </p:txBody>
        </p:sp>
        <p:sp>
          <p:nvSpPr>
            <p:cNvPr id="32" name="Rectangle 31">
              <a:extLst>
                <a:ext uri="{FF2B5EF4-FFF2-40B4-BE49-F238E27FC236}">
                  <a16:creationId xmlns:a16="http://schemas.microsoft.com/office/drawing/2014/main" xmlns="" id="{FBF1E031-EE39-094A-9AC2-2E6F3BF4BD6F}"/>
                </a:ext>
              </a:extLst>
            </p:cNvPr>
            <p:cNvSpPr/>
            <p:nvPr/>
          </p:nvSpPr>
          <p:spPr>
            <a:xfrm>
              <a:off x="1423391" y="1922881"/>
              <a:ext cx="503664" cy="307777"/>
            </a:xfrm>
            <a:prstGeom prst="rect">
              <a:avLst/>
            </a:prstGeom>
          </p:spPr>
          <p:txBody>
            <a:bodyPr wrap="none">
              <a:spAutoFit/>
            </a:bodyPr>
            <a:lstStyle/>
            <a:p>
              <a:pPr algn="ctr"/>
              <a:r>
                <a:rPr lang="x-none" sz="1400" b="1" dirty="0">
                  <a:solidFill>
                    <a:srgbClr val="002060"/>
                  </a:solidFill>
                  <a:latin typeface="Roboto"/>
                </a:rPr>
                <a:t>2 W</a:t>
              </a:r>
            </a:p>
          </p:txBody>
        </p:sp>
        <p:cxnSp>
          <p:nvCxnSpPr>
            <p:cNvPr id="35" name="Straight Connector 34">
              <a:extLst>
                <a:ext uri="{FF2B5EF4-FFF2-40B4-BE49-F238E27FC236}">
                  <a16:creationId xmlns:a16="http://schemas.microsoft.com/office/drawing/2014/main" xmlns="" id="{778D80F2-BC14-3343-BDFC-FA77D257A213}"/>
                </a:ext>
              </a:extLst>
            </p:cNvPr>
            <p:cNvCxnSpPr>
              <a:cxnSpLocks/>
            </p:cNvCxnSpPr>
            <p:nvPr/>
          </p:nvCxnSpPr>
          <p:spPr>
            <a:xfrm flipV="1">
              <a:off x="2161448" y="1955285"/>
              <a:ext cx="0" cy="270995"/>
            </a:xfrm>
            <a:prstGeom prst="line">
              <a:avLst/>
            </a:prstGeom>
            <a:ln w="28575">
              <a:solidFill>
                <a:srgbClr val="002060"/>
              </a:solidFill>
            </a:ln>
          </p:spPr>
          <p:style>
            <a:lnRef idx="1">
              <a:schemeClr val="dk1"/>
            </a:lnRef>
            <a:fillRef idx="0">
              <a:schemeClr val="dk1"/>
            </a:fillRef>
            <a:effectRef idx="0">
              <a:schemeClr val="dk1"/>
            </a:effectRef>
            <a:fontRef idx="minor">
              <a:schemeClr val="tx1"/>
            </a:fontRef>
          </p:style>
        </p:cxnSp>
        <p:cxnSp>
          <p:nvCxnSpPr>
            <p:cNvPr id="40" name="Straight Connector 39">
              <a:extLst>
                <a:ext uri="{FF2B5EF4-FFF2-40B4-BE49-F238E27FC236}">
                  <a16:creationId xmlns:a16="http://schemas.microsoft.com/office/drawing/2014/main" xmlns="" id="{2B54E6B2-C102-9F40-A957-17A48E42B878}"/>
                </a:ext>
              </a:extLst>
            </p:cNvPr>
            <p:cNvCxnSpPr>
              <a:cxnSpLocks/>
            </p:cNvCxnSpPr>
            <p:nvPr/>
          </p:nvCxnSpPr>
          <p:spPr>
            <a:xfrm flipV="1">
              <a:off x="3752479" y="1936433"/>
              <a:ext cx="0" cy="270995"/>
            </a:xfrm>
            <a:prstGeom prst="line">
              <a:avLst/>
            </a:prstGeom>
            <a:ln w="28575">
              <a:solidFill>
                <a:srgbClr val="002060"/>
              </a:solidFill>
            </a:ln>
          </p:spPr>
          <p:style>
            <a:lnRef idx="1">
              <a:schemeClr val="dk1"/>
            </a:lnRef>
            <a:fillRef idx="0">
              <a:schemeClr val="dk1"/>
            </a:fillRef>
            <a:effectRef idx="0">
              <a:schemeClr val="dk1"/>
            </a:effectRef>
            <a:fontRef idx="minor">
              <a:schemeClr val="tx1"/>
            </a:fontRef>
          </p:style>
        </p:cxnSp>
        <p:sp>
          <p:nvSpPr>
            <p:cNvPr id="41" name="Rectangle 40">
              <a:extLst>
                <a:ext uri="{FF2B5EF4-FFF2-40B4-BE49-F238E27FC236}">
                  <a16:creationId xmlns:a16="http://schemas.microsoft.com/office/drawing/2014/main" xmlns="" id="{66649620-BCAC-B144-9241-D367127880EC}"/>
                </a:ext>
              </a:extLst>
            </p:cNvPr>
            <p:cNvSpPr/>
            <p:nvPr/>
          </p:nvSpPr>
          <p:spPr>
            <a:xfrm>
              <a:off x="2694218" y="1922210"/>
              <a:ext cx="503664" cy="307777"/>
            </a:xfrm>
            <a:prstGeom prst="rect">
              <a:avLst/>
            </a:prstGeom>
          </p:spPr>
          <p:txBody>
            <a:bodyPr wrap="none">
              <a:spAutoFit/>
            </a:bodyPr>
            <a:lstStyle/>
            <a:p>
              <a:pPr algn="ctr"/>
              <a:r>
                <a:rPr lang="x-none" sz="1400" b="1" dirty="0">
                  <a:solidFill>
                    <a:srgbClr val="002060"/>
                  </a:solidFill>
                  <a:latin typeface="Roboto"/>
                </a:rPr>
                <a:t>4 W</a:t>
              </a:r>
            </a:p>
          </p:txBody>
        </p:sp>
        <p:sp>
          <p:nvSpPr>
            <p:cNvPr id="42" name="Rectangle 41">
              <a:extLst>
                <a:ext uri="{FF2B5EF4-FFF2-40B4-BE49-F238E27FC236}">
                  <a16:creationId xmlns:a16="http://schemas.microsoft.com/office/drawing/2014/main" xmlns="" id="{BB6E219A-55D6-A34C-85C8-8F2AF9E14FDF}"/>
                </a:ext>
              </a:extLst>
            </p:cNvPr>
            <p:cNvSpPr/>
            <p:nvPr/>
          </p:nvSpPr>
          <p:spPr>
            <a:xfrm>
              <a:off x="1820576" y="2910835"/>
              <a:ext cx="503664" cy="307777"/>
            </a:xfrm>
            <a:prstGeom prst="rect">
              <a:avLst/>
            </a:prstGeom>
          </p:spPr>
          <p:txBody>
            <a:bodyPr wrap="none">
              <a:spAutoFit/>
            </a:bodyPr>
            <a:lstStyle/>
            <a:p>
              <a:pPr algn="ctr"/>
              <a:r>
                <a:rPr lang="x-none" sz="1400" b="1" dirty="0">
                  <a:solidFill>
                    <a:srgbClr val="002060"/>
                  </a:solidFill>
                  <a:latin typeface="Roboto"/>
                </a:rPr>
                <a:t>8 W</a:t>
              </a:r>
            </a:p>
          </p:txBody>
        </p:sp>
        <p:cxnSp>
          <p:nvCxnSpPr>
            <p:cNvPr id="10" name="Straight Arrow Connector 9">
              <a:extLst>
                <a:ext uri="{FF2B5EF4-FFF2-40B4-BE49-F238E27FC236}">
                  <a16:creationId xmlns:a16="http://schemas.microsoft.com/office/drawing/2014/main" xmlns="" id="{303E4DE1-313D-4E4A-8584-D27A1716AC36}"/>
                </a:ext>
              </a:extLst>
            </p:cNvPr>
            <p:cNvCxnSpPr/>
            <p:nvPr/>
          </p:nvCxnSpPr>
          <p:spPr>
            <a:xfrm>
              <a:off x="399267" y="3253449"/>
              <a:ext cx="3346282" cy="0"/>
            </a:xfrm>
            <a:prstGeom prst="straightConnector1">
              <a:avLst/>
            </a:prstGeom>
            <a:ln w="28575">
              <a:solidFill>
                <a:schemeClr val="accent4"/>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11" name="Rectangle 10">
              <a:extLst>
                <a:ext uri="{FF2B5EF4-FFF2-40B4-BE49-F238E27FC236}">
                  <a16:creationId xmlns:a16="http://schemas.microsoft.com/office/drawing/2014/main" xmlns="" id="{4A01C7C8-75EA-A54C-AD7D-8B32FE385425}"/>
                </a:ext>
              </a:extLst>
            </p:cNvPr>
            <p:cNvSpPr/>
            <p:nvPr/>
          </p:nvSpPr>
          <p:spPr>
            <a:xfrm>
              <a:off x="1204047" y="1602599"/>
              <a:ext cx="1810880" cy="338554"/>
            </a:xfrm>
            <a:prstGeom prst="rect">
              <a:avLst/>
            </a:prstGeom>
          </p:spPr>
          <p:txBody>
            <a:bodyPr wrap="none">
              <a:spAutoFit/>
            </a:bodyPr>
            <a:lstStyle/>
            <a:p>
              <a:pPr algn="ctr"/>
              <a:r>
                <a:rPr lang="en-US" sz="1600" b="1" dirty="0">
                  <a:solidFill>
                    <a:schemeClr val="accent4"/>
                  </a:solidFill>
                  <a:latin typeface="Roboto"/>
                </a:rPr>
                <a:t>Tourism Content</a:t>
              </a:r>
            </a:p>
          </p:txBody>
        </p:sp>
        <p:sp>
          <p:nvSpPr>
            <p:cNvPr id="43" name="Pentagon 42">
              <a:extLst>
                <a:ext uri="{FF2B5EF4-FFF2-40B4-BE49-F238E27FC236}">
                  <a16:creationId xmlns:a16="http://schemas.microsoft.com/office/drawing/2014/main" xmlns="" id="{1ACDCDBE-956F-A448-AF36-995327872A73}"/>
                </a:ext>
              </a:extLst>
            </p:cNvPr>
            <p:cNvSpPr/>
            <p:nvPr/>
          </p:nvSpPr>
          <p:spPr>
            <a:xfrm>
              <a:off x="2161448" y="3943116"/>
              <a:ext cx="1292382" cy="520564"/>
            </a:xfrm>
            <a:prstGeom prst="homePlat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Roboto"/>
                </a:rPr>
                <a:t>Regulations &amp; Legislation</a:t>
              </a:r>
            </a:p>
          </p:txBody>
        </p:sp>
        <p:sp>
          <p:nvSpPr>
            <p:cNvPr id="55" name="Rectangle 54">
              <a:extLst>
                <a:ext uri="{FF2B5EF4-FFF2-40B4-BE49-F238E27FC236}">
                  <a16:creationId xmlns:a16="http://schemas.microsoft.com/office/drawing/2014/main" xmlns="" id="{2CA95489-FC3F-8A43-8AC0-C26A524773DC}"/>
                </a:ext>
              </a:extLst>
            </p:cNvPr>
            <p:cNvSpPr/>
            <p:nvPr/>
          </p:nvSpPr>
          <p:spPr>
            <a:xfrm>
              <a:off x="2174221" y="3616901"/>
              <a:ext cx="2571992" cy="270994"/>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sz="1600" dirty="0">
                <a:solidFill>
                  <a:srgbClr val="002060"/>
                </a:solidFill>
                <a:latin typeface="Roboto"/>
              </a:endParaRPr>
            </a:p>
          </p:txBody>
        </p:sp>
        <p:sp>
          <p:nvSpPr>
            <p:cNvPr id="57" name="Rectangle 56">
              <a:extLst>
                <a:ext uri="{FF2B5EF4-FFF2-40B4-BE49-F238E27FC236}">
                  <a16:creationId xmlns:a16="http://schemas.microsoft.com/office/drawing/2014/main" xmlns="" id="{FC27C2C8-0482-FD4E-BD87-98969953E624}"/>
                </a:ext>
              </a:extLst>
            </p:cNvPr>
            <p:cNvSpPr/>
            <p:nvPr/>
          </p:nvSpPr>
          <p:spPr>
            <a:xfrm>
              <a:off x="2338492" y="3592812"/>
              <a:ext cx="503664" cy="307777"/>
            </a:xfrm>
            <a:prstGeom prst="rect">
              <a:avLst/>
            </a:prstGeom>
          </p:spPr>
          <p:txBody>
            <a:bodyPr wrap="none">
              <a:spAutoFit/>
            </a:bodyPr>
            <a:lstStyle/>
            <a:p>
              <a:pPr algn="ctr"/>
              <a:r>
                <a:rPr lang="x-none" sz="1400" b="1" dirty="0">
                  <a:solidFill>
                    <a:srgbClr val="002060"/>
                  </a:solidFill>
                  <a:latin typeface="Roboto"/>
                </a:rPr>
                <a:t>3 W</a:t>
              </a:r>
            </a:p>
          </p:txBody>
        </p:sp>
        <p:cxnSp>
          <p:nvCxnSpPr>
            <p:cNvPr id="59" name="Straight Connector 58">
              <a:extLst>
                <a:ext uri="{FF2B5EF4-FFF2-40B4-BE49-F238E27FC236}">
                  <a16:creationId xmlns:a16="http://schemas.microsoft.com/office/drawing/2014/main" xmlns="" id="{4AE08A4B-A3AB-F041-A82E-81367A70BD2E}"/>
                </a:ext>
              </a:extLst>
            </p:cNvPr>
            <p:cNvCxnSpPr>
              <a:cxnSpLocks/>
            </p:cNvCxnSpPr>
            <p:nvPr/>
          </p:nvCxnSpPr>
          <p:spPr>
            <a:xfrm flipV="1">
              <a:off x="3474378" y="3625205"/>
              <a:ext cx="0" cy="270995"/>
            </a:xfrm>
            <a:prstGeom prst="line">
              <a:avLst/>
            </a:prstGeom>
            <a:ln w="28575">
              <a:solidFill>
                <a:srgbClr val="002060"/>
              </a:solidFill>
            </a:ln>
          </p:spPr>
          <p:style>
            <a:lnRef idx="1">
              <a:schemeClr val="dk1"/>
            </a:lnRef>
            <a:fillRef idx="0">
              <a:schemeClr val="dk1"/>
            </a:fillRef>
            <a:effectRef idx="0">
              <a:schemeClr val="dk1"/>
            </a:effectRef>
            <a:fontRef idx="minor">
              <a:schemeClr val="tx1"/>
            </a:fontRef>
          </p:style>
        </p:cxnSp>
        <p:cxnSp>
          <p:nvCxnSpPr>
            <p:cNvPr id="60" name="Straight Connector 59">
              <a:extLst>
                <a:ext uri="{FF2B5EF4-FFF2-40B4-BE49-F238E27FC236}">
                  <a16:creationId xmlns:a16="http://schemas.microsoft.com/office/drawing/2014/main" xmlns="" id="{D200623A-5693-FD40-ABC7-1096D64126E2}"/>
                </a:ext>
              </a:extLst>
            </p:cNvPr>
            <p:cNvCxnSpPr>
              <a:cxnSpLocks/>
            </p:cNvCxnSpPr>
            <p:nvPr/>
          </p:nvCxnSpPr>
          <p:spPr>
            <a:xfrm flipV="1">
              <a:off x="4746212" y="3627174"/>
              <a:ext cx="0" cy="270995"/>
            </a:xfrm>
            <a:prstGeom prst="line">
              <a:avLst/>
            </a:prstGeom>
            <a:ln w="28575">
              <a:solidFill>
                <a:srgbClr val="002060"/>
              </a:solidFill>
            </a:ln>
          </p:spPr>
          <p:style>
            <a:lnRef idx="1">
              <a:schemeClr val="dk1"/>
            </a:lnRef>
            <a:fillRef idx="0">
              <a:schemeClr val="dk1"/>
            </a:fillRef>
            <a:effectRef idx="0">
              <a:schemeClr val="dk1"/>
            </a:effectRef>
            <a:fontRef idx="minor">
              <a:schemeClr val="tx1"/>
            </a:fontRef>
          </p:style>
        </p:cxnSp>
        <p:sp>
          <p:nvSpPr>
            <p:cNvPr id="61" name="Rectangle 60">
              <a:extLst>
                <a:ext uri="{FF2B5EF4-FFF2-40B4-BE49-F238E27FC236}">
                  <a16:creationId xmlns:a16="http://schemas.microsoft.com/office/drawing/2014/main" xmlns="" id="{9D1A5E91-E9AD-FA45-A4CF-48CDA6A01077}"/>
                </a:ext>
              </a:extLst>
            </p:cNvPr>
            <p:cNvSpPr/>
            <p:nvPr/>
          </p:nvSpPr>
          <p:spPr>
            <a:xfrm>
              <a:off x="3908480" y="3592234"/>
              <a:ext cx="503664" cy="307777"/>
            </a:xfrm>
            <a:prstGeom prst="rect">
              <a:avLst/>
            </a:prstGeom>
          </p:spPr>
          <p:txBody>
            <a:bodyPr wrap="none">
              <a:spAutoFit/>
            </a:bodyPr>
            <a:lstStyle/>
            <a:p>
              <a:pPr algn="ctr"/>
              <a:r>
                <a:rPr lang="x-none" sz="1400" b="1" dirty="0">
                  <a:solidFill>
                    <a:srgbClr val="002060"/>
                  </a:solidFill>
                  <a:latin typeface="Roboto"/>
                </a:rPr>
                <a:t>3 W</a:t>
              </a:r>
            </a:p>
          </p:txBody>
        </p:sp>
        <p:sp>
          <p:nvSpPr>
            <p:cNvPr id="62" name="Rectangle 61">
              <a:extLst>
                <a:ext uri="{FF2B5EF4-FFF2-40B4-BE49-F238E27FC236}">
                  <a16:creationId xmlns:a16="http://schemas.microsoft.com/office/drawing/2014/main" xmlns="" id="{0789E4FA-4B27-9A44-A42A-3AF27ECA257B}"/>
                </a:ext>
              </a:extLst>
            </p:cNvPr>
            <p:cNvSpPr/>
            <p:nvPr/>
          </p:nvSpPr>
          <p:spPr>
            <a:xfrm>
              <a:off x="3244175" y="4590501"/>
              <a:ext cx="503664" cy="307777"/>
            </a:xfrm>
            <a:prstGeom prst="rect">
              <a:avLst/>
            </a:prstGeom>
          </p:spPr>
          <p:txBody>
            <a:bodyPr wrap="none">
              <a:spAutoFit/>
            </a:bodyPr>
            <a:lstStyle/>
            <a:p>
              <a:pPr algn="ctr"/>
              <a:r>
                <a:rPr lang="x-none" sz="1400" b="1" dirty="0">
                  <a:solidFill>
                    <a:srgbClr val="002060"/>
                  </a:solidFill>
                  <a:latin typeface="Roboto"/>
                </a:rPr>
                <a:t>6 W</a:t>
              </a:r>
            </a:p>
          </p:txBody>
        </p:sp>
        <p:cxnSp>
          <p:nvCxnSpPr>
            <p:cNvPr id="63" name="Straight Arrow Connector 62">
              <a:extLst>
                <a:ext uri="{FF2B5EF4-FFF2-40B4-BE49-F238E27FC236}">
                  <a16:creationId xmlns:a16="http://schemas.microsoft.com/office/drawing/2014/main" xmlns="" id="{B07FC96C-CB10-484B-B571-FCC47903D850}"/>
                </a:ext>
              </a:extLst>
            </p:cNvPr>
            <p:cNvCxnSpPr>
              <a:cxnSpLocks/>
            </p:cNvCxnSpPr>
            <p:nvPr/>
          </p:nvCxnSpPr>
          <p:spPr>
            <a:xfrm>
              <a:off x="2119649" y="4880528"/>
              <a:ext cx="2669118" cy="0"/>
            </a:xfrm>
            <a:prstGeom prst="straightConnector1">
              <a:avLst/>
            </a:prstGeom>
            <a:ln w="28575">
              <a:solidFill>
                <a:srgbClr val="0070C0"/>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64" name="Rectangle 63">
              <a:extLst>
                <a:ext uri="{FF2B5EF4-FFF2-40B4-BE49-F238E27FC236}">
                  <a16:creationId xmlns:a16="http://schemas.microsoft.com/office/drawing/2014/main" xmlns="" id="{72F75C19-685F-BD4A-94D9-FCF082C6B7E0}"/>
                </a:ext>
              </a:extLst>
            </p:cNvPr>
            <p:cNvSpPr/>
            <p:nvPr/>
          </p:nvSpPr>
          <p:spPr>
            <a:xfrm>
              <a:off x="1896838" y="3255961"/>
              <a:ext cx="3711272" cy="338554"/>
            </a:xfrm>
            <a:prstGeom prst="rect">
              <a:avLst/>
            </a:prstGeom>
          </p:spPr>
          <p:txBody>
            <a:bodyPr wrap="none">
              <a:spAutoFit/>
            </a:bodyPr>
            <a:lstStyle/>
            <a:p>
              <a:pPr algn="ctr"/>
              <a:r>
                <a:rPr lang="en-US" sz="1600" b="1" dirty="0">
                  <a:solidFill>
                    <a:srgbClr val="0070C0"/>
                  </a:solidFill>
                  <a:latin typeface="Roboto"/>
                </a:rPr>
                <a:t>Institutional and investment content</a:t>
              </a:r>
            </a:p>
          </p:txBody>
        </p:sp>
        <p:sp>
          <p:nvSpPr>
            <p:cNvPr id="65" name="Pentagon 64">
              <a:extLst>
                <a:ext uri="{FF2B5EF4-FFF2-40B4-BE49-F238E27FC236}">
                  <a16:creationId xmlns:a16="http://schemas.microsoft.com/office/drawing/2014/main" xmlns="" id="{55E58849-321B-0E45-8142-0CC021C1AF07}"/>
                </a:ext>
              </a:extLst>
            </p:cNvPr>
            <p:cNvSpPr/>
            <p:nvPr/>
          </p:nvSpPr>
          <p:spPr>
            <a:xfrm>
              <a:off x="3453830" y="4272104"/>
              <a:ext cx="1292382" cy="296133"/>
            </a:xfrm>
            <a:prstGeom prst="homePlat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Roboto"/>
                </a:rPr>
                <a:t>Projects</a:t>
              </a:r>
            </a:p>
          </p:txBody>
        </p:sp>
        <p:sp>
          <p:nvSpPr>
            <p:cNvPr id="66" name="Pentagon 65">
              <a:extLst>
                <a:ext uri="{FF2B5EF4-FFF2-40B4-BE49-F238E27FC236}">
                  <a16:creationId xmlns:a16="http://schemas.microsoft.com/office/drawing/2014/main" xmlns="" id="{E8FC436D-B261-2843-83DA-973D86581B18}"/>
                </a:ext>
              </a:extLst>
            </p:cNvPr>
            <p:cNvSpPr/>
            <p:nvPr/>
          </p:nvSpPr>
          <p:spPr>
            <a:xfrm>
              <a:off x="3354722" y="5598868"/>
              <a:ext cx="1292382" cy="296131"/>
            </a:xfrm>
            <a:prstGeom prst="homePlate">
              <a:avLst/>
            </a:prstGeom>
            <a:solidFill>
              <a:srgbClr val="0091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Roboto"/>
                </a:rPr>
                <a:t>Entities</a:t>
              </a:r>
            </a:p>
          </p:txBody>
        </p:sp>
        <p:sp>
          <p:nvSpPr>
            <p:cNvPr id="67" name="Rectangle 66">
              <a:extLst>
                <a:ext uri="{FF2B5EF4-FFF2-40B4-BE49-F238E27FC236}">
                  <a16:creationId xmlns:a16="http://schemas.microsoft.com/office/drawing/2014/main" xmlns="" id="{CDE14CF6-24A5-9F4A-B766-35730811B37B}"/>
                </a:ext>
              </a:extLst>
            </p:cNvPr>
            <p:cNvSpPr/>
            <p:nvPr/>
          </p:nvSpPr>
          <p:spPr>
            <a:xfrm>
              <a:off x="3367495" y="5250855"/>
              <a:ext cx="2571992" cy="270994"/>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sz="1600" dirty="0">
                <a:solidFill>
                  <a:srgbClr val="002060"/>
                </a:solidFill>
                <a:latin typeface="Roboto"/>
              </a:endParaRPr>
            </a:p>
          </p:txBody>
        </p:sp>
        <p:sp>
          <p:nvSpPr>
            <p:cNvPr id="68" name="Rectangle 67">
              <a:extLst>
                <a:ext uri="{FF2B5EF4-FFF2-40B4-BE49-F238E27FC236}">
                  <a16:creationId xmlns:a16="http://schemas.microsoft.com/office/drawing/2014/main" xmlns="" id="{499470CB-2122-7C4D-AD47-AE1ABE1AB1B3}"/>
                </a:ext>
              </a:extLst>
            </p:cNvPr>
            <p:cNvSpPr/>
            <p:nvPr/>
          </p:nvSpPr>
          <p:spPr>
            <a:xfrm>
              <a:off x="3531766" y="5226766"/>
              <a:ext cx="503664" cy="307777"/>
            </a:xfrm>
            <a:prstGeom prst="rect">
              <a:avLst/>
            </a:prstGeom>
          </p:spPr>
          <p:txBody>
            <a:bodyPr wrap="none">
              <a:spAutoFit/>
            </a:bodyPr>
            <a:lstStyle/>
            <a:p>
              <a:pPr algn="ctr"/>
              <a:r>
                <a:rPr lang="x-none" sz="1400" b="1" dirty="0">
                  <a:solidFill>
                    <a:srgbClr val="002060"/>
                  </a:solidFill>
                  <a:latin typeface="Roboto"/>
                </a:rPr>
                <a:t>3 W</a:t>
              </a:r>
            </a:p>
          </p:txBody>
        </p:sp>
        <p:cxnSp>
          <p:nvCxnSpPr>
            <p:cNvPr id="69" name="Straight Connector 68">
              <a:extLst>
                <a:ext uri="{FF2B5EF4-FFF2-40B4-BE49-F238E27FC236}">
                  <a16:creationId xmlns:a16="http://schemas.microsoft.com/office/drawing/2014/main" xmlns="" id="{208C97A1-AAFB-5E47-BB3F-CD774CE7456C}"/>
                </a:ext>
              </a:extLst>
            </p:cNvPr>
            <p:cNvCxnSpPr>
              <a:cxnSpLocks/>
            </p:cNvCxnSpPr>
            <p:nvPr/>
          </p:nvCxnSpPr>
          <p:spPr>
            <a:xfrm flipV="1">
              <a:off x="4667652" y="5259159"/>
              <a:ext cx="0" cy="270995"/>
            </a:xfrm>
            <a:prstGeom prst="line">
              <a:avLst/>
            </a:prstGeom>
            <a:ln w="28575">
              <a:solidFill>
                <a:srgbClr val="002060"/>
              </a:solidFill>
            </a:ln>
          </p:spPr>
          <p:style>
            <a:lnRef idx="1">
              <a:schemeClr val="dk1"/>
            </a:lnRef>
            <a:fillRef idx="0">
              <a:schemeClr val="dk1"/>
            </a:fillRef>
            <a:effectRef idx="0">
              <a:schemeClr val="dk1"/>
            </a:effectRef>
            <a:fontRef idx="minor">
              <a:schemeClr val="tx1"/>
            </a:fontRef>
          </p:style>
        </p:cxnSp>
        <p:cxnSp>
          <p:nvCxnSpPr>
            <p:cNvPr id="70" name="Straight Connector 69">
              <a:extLst>
                <a:ext uri="{FF2B5EF4-FFF2-40B4-BE49-F238E27FC236}">
                  <a16:creationId xmlns:a16="http://schemas.microsoft.com/office/drawing/2014/main" xmlns="" id="{6659DDE2-0039-F14E-A3A5-CC15EC9E2C0C}"/>
                </a:ext>
              </a:extLst>
            </p:cNvPr>
            <p:cNvCxnSpPr>
              <a:cxnSpLocks/>
            </p:cNvCxnSpPr>
            <p:nvPr/>
          </p:nvCxnSpPr>
          <p:spPr>
            <a:xfrm flipV="1">
              <a:off x="5939486" y="5261128"/>
              <a:ext cx="0" cy="270995"/>
            </a:xfrm>
            <a:prstGeom prst="line">
              <a:avLst/>
            </a:prstGeom>
            <a:ln w="28575">
              <a:solidFill>
                <a:srgbClr val="002060"/>
              </a:solidFill>
            </a:ln>
          </p:spPr>
          <p:style>
            <a:lnRef idx="1">
              <a:schemeClr val="dk1"/>
            </a:lnRef>
            <a:fillRef idx="0">
              <a:schemeClr val="dk1"/>
            </a:fillRef>
            <a:effectRef idx="0">
              <a:schemeClr val="dk1"/>
            </a:effectRef>
            <a:fontRef idx="minor">
              <a:schemeClr val="tx1"/>
            </a:fontRef>
          </p:style>
        </p:cxnSp>
        <p:sp>
          <p:nvSpPr>
            <p:cNvPr id="71" name="Rectangle 70">
              <a:extLst>
                <a:ext uri="{FF2B5EF4-FFF2-40B4-BE49-F238E27FC236}">
                  <a16:creationId xmlns:a16="http://schemas.microsoft.com/office/drawing/2014/main" xmlns="" id="{865D37E4-A98F-BF40-8880-8538881E91F4}"/>
                </a:ext>
              </a:extLst>
            </p:cNvPr>
            <p:cNvSpPr/>
            <p:nvPr/>
          </p:nvSpPr>
          <p:spPr>
            <a:xfrm>
              <a:off x="5101754" y="5226188"/>
              <a:ext cx="503664" cy="307777"/>
            </a:xfrm>
            <a:prstGeom prst="rect">
              <a:avLst/>
            </a:prstGeom>
          </p:spPr>
          <p:txBody>
            <a:bodyPr wrap="none">
              <a:spAutoFit/>
            </a:bodyPr>
            <a:lstStyle/>
            <a:p>
              <a:pPr algn="ctr"/>
              <a:r>
                <a:rPr lang="x-none" sz="1400" b="1" dirty="0">
                  <a:solidFill>
                    <a:srgbClr val="002060"/>
                  </a:solidFill>
                  <a:latin typeface="Roboto"/>
                </a:rPr>
                <a:t>3 W</a:t>
              </a:r>
            </a:p>
          </p:txBody>
        </p:sp>
        <p:sp>
          <p:nvSpPr>
            <p:cNvPr id="72" name="Rectangle 71">
              <a:extLst>
                <a:ext uri="{FF2B5EF4-FFF2-40B4-BE49-F238E27FC236}">
                  <a16:creationId xmlns:a16="http://schemas.microsoft.com/office/drawing/2014/main" xmlns="" id="{6B249DBD-BF90-324F-AF46-EAC693F4942E}"/>
                </a:ext>
              </a:extLst>
            </p:cNvPr>
            <p:cNvSpPr/>
            <p:nvPr/>
          </p:nvSpPr>
          <p:spPr>
            <a:xfrm>
              <a:off x="4437449" y="6135139"/>
              <a:ext cx="503664" cy="307777"/>
            </a:xfrm>
            <a:prstGeom prst="rect">
              <a:avLst/>
            </a:prstGeom>
          </p:spPr>
          <p:txBody>
            <a:bodyPr wrap="none">
              <a:spAutoFit/>
            </a:bodyPr>
            <a:lstStyle/>
            <a:p>
              <a:pPr algn="ctr"/>
              <a:r>
                <a:rPr lang="x-none" sz="1400" b="1" dirty="0">
                  <a:solidFill>
                    <a:srgbClr val="002060"/>
                  </a:solidFill>
                  <a:latin typeface="Roboto"/>
                </a:rPr>
                <a:t>6 W</a:t>
              </a:r>
            </a:p>
          </p:txBody>
        </p:sp>
        <p:cxnSp>
          <p:nvCxnSpPr>
            <p:cNvPr id="73" name="Straight Arrow Connector 72">
              <a:extLst>
                <a:ext uri="{FF2B5EF4-FFF2-40B4-BE49-F238E27FC236}">
                  <a16:creationId xmlns:a16="http://schemas.microsoft.com/office/drawing/2014/main" xmlns="" id="{A1D9AE2F-D2BD-0C4B-9BF0-838E391E2105}"/>
                </a:ext>
              </a:extLst>
            </p:cNvPr>
            <p:cNvCxnSpPr>
              <a:cxnSpLocks/>
            </p:cNvCxnSpPr>
            <p:nvPr/>
          </p:nvCxnSpPr>
          <p:spPr>
            <a:xfrm>
              <a:off x="3354722" y="6425166"/>
              <a:ext cx="2669118" cy="0"/>
            </a:xfrm>
            <a:prstGeom prst="straightConnector1">
              <a:avLst/>
            </a:prstGeom>
            <a:ln w="28575">
              <a:solidFill>
                <a:srgbClr val="009051"/>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74" name="Rectangle 73">
              <a:extLst>
                <a:ext uri="{FF2B5EF4-FFF2-40B4-BE49-F238E27FC236}">
                  <a16:creationId xmlns:a16="http://schemas.microsoft.com/office/drawing/2014/main" xmlns="" id="{158EBB3F-0218-544E-8D46-D7A8EC0B3F8C}"/>
                </a:ext>
              </a:extLst>
            </p:cNvPr>
            <p:cNvSpPr/>
            <p:nvPr/>
          </p:nvSpPr>
          <p:spPr>
            <a:xfrm>
              <a:off x="3186212" y="4864827"/>
              <a:ext cx="3079689" cy="338554"/>
            </a:xfrm>
            <a:prstGeom prst="rect">
              <a:avLst/>
            </a:prstGeom>
          </p:spPr>
          <p:txBody>
            <a:bodyPr wrap="none">
              <a:spAutoFit/>
            </a:bodyPr>
            <a:lstStyle/>
            <a:p>
              <a:pPr algn="ctr"/>
              <a:r>
                <a:rPr lang="en-US" sz="1600" b="1" dirty="0">
                  <a:solidFill>
                    <a:srgbClr val="009051"/>
                  </a:solidFill>
                  <a:latin typeface="Roboto"/>
                </a:rPr>
                <a:t>Learning &amp; education content</a:t>
              </a:r>
            </a:p>
          </p:txBody>
        </p:sp>
        <p:sp>
          <p:nvSpPr>
            <p:cNvPr id="75" name="Pentagon 74">
              <a:extLst>
                <a:ext uri="{FF2B5EF4-FFF2-40B4-BE49-F238E27FC236}">
                  <a16:creationId xmlns:a16="http://schemas.microsoft.com/office/drawing/2014/main" xmlns="" id="{7ACAF257-A07D-2849-A8F0-5AB2A9191D00}"/>
                </a:ext>
              </a:extLst>
            </p:cNvPr>
            <p:cNvSpPr/>
            <p:nvPr/>
          </p:nvSpPr>
          <p:spPr>
            <a:xfrm>
              <a:off x="4647104" y="5807584"/>
              <a:ext cx="1292382" cy="296133"/>
            </a:xfrm>
            <a:prstGeom prst="homePlate">
              <a:avLst/>
            </a:prstGeom>
            <a:solidFill>
              <a:srgbClr val="0091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Roboto"/>
                </a:rPr>
                <a:t>Programs</a:t>
              </a:r>
            </a:p>
          </p:txBody>
        </p:sp>
        <p:cxnSp>
          <p:nvCxnSpPr>
            <p:cNvPr id="14" name="Straight Arrow Connector 13">
              <a:extLst>
                <a:ext uri="{FF2B5EF4-FFF2-40B4-BE49-F238E27FC236}">
                  <a16:creationId xmlns:a16="http://schemas.microsoft.com/office/drawing/2014/main" xmlns="" id="{816834F7-D94F-864C-8050-1241DCCAE1C0}"/>
                </a:ext>
              </a:extLst>
            </p:cNvPr>
            <p:cNvCxnSpPr>
              <a:cxnSpLocks/>
            </p:cNvCxnSpPr>
            <p:nvPr/>
          </p:nvCxnSpPr>
          <p:spPr>
            <a:xfrm>
              <a:off x="502420" y="6666982"/>
              <a:ext cx="5521420" cy="0"/>
            </a:xfrm>
            <a:prstGeom prst="straightConnector1">
              <a:avLst/>
            </a:prstGeom>
            <a:ln w="38100">
              <a:headEnd type="triangle"/>
              <a:tailEnd type="triangle"/>
            </a:ln>
          </p:spPr>
          <p:style>
            <a:lnRef idx="1">
              <a:schemeClr val="accent1"/>
            </a:lnRef>
            <a:fillRef idx="0">
              <a:schemeClr val="accent1"/>
            </a:fillRef>
            <a:effectRef idx="0">
              <a:schemeClr val="accent1"/>
            </a:effectRef>
            <a:fontRef idx="minor">
              <a:schemeClr val="tx1"/>
            </a:fontRef>
          </p:style>
        </p:cxnSp>
        <p:sp>
          <p:nvSpPr>
            <p:cNvPr id="76" name="Rectangle 75">
              <a:extLst>
                <a:ext uri="{FF2B5EF4-FFF2-40B4-BE49-F238E27FC236}">
                  <a16:creationId xmlns:a16="http://schemas.microsoft.com/office/drawing/2014/main" xmlns="" id="{07EE9B4A-AFCB-D34F-8D70-A0CF6E25AAF2}"/>
                </a:ext>
              </a:extLst>
            </p:cNvPr>
            <p:cNvSpPr/>
            <p:nvPr/>
          </p:nvSpPr>
          <p:spPr>
            <a:xfrm>
              <a:off x="2262551" y="6336740"/>
              <a:ext cx="603049" cy="307777"/>
            </a:xfrm>
            <a:prstGeom prst="rect">
              <a:avLst/>
            </a:prstGeom>
          </p:spPr>
          <p:txBody>
            <a:bodyPr wrap="none">
              <a:spAutoFit/>
            </a:bodyPr>
            <a:lstStyle/>
            <a:p>
              <a:pPr algn="ctr"/>
              <a:r>
                <a:rPr lang="x-none" sz="1400" b="1" dirty="0">
                  <a:solidFill>
                    <a:srgbClr val="002060"/>
                  </a:solidFill>
                  <a:latin typeface="Roboto"/>
                </a:rPr>
                <a:t>13 W</a:t>
              </a:r>
            </a:p>
          </p:txBody>
        </p:sp>
      </p:grpSp>
      <p:sp>
        <p:nvSpPr>
          <p:cNvPr id="77" name="CaixaDeTexto 13">
            <a:extLst>
              <a:ext uri="{FF2B5EF4-FFF2-40B4-BE49-F238E27FC236}">
                <a16:creationId xmlns:a16="http://schemas.microsoft.com/office/drawing/2014/main" xmlns="" id="{883C6CF5-D8F0-9F48-974E-1CC1472BA881}"/>
              </a:ext>
            </a:extLst>
          </p:cNvPr>
          <p:cNvSpPr txBox="1"/>
          <p:nvPr/>
        </p:nvSpPr>
        <p:spPr>
          <a:xfrm>
            <a:off x="6394310" y="2880704"/>
            <a:ext cx="2428474" cy="3046988"/>
          </a:xfrm>
          <a:prstGeom prst="rect">
            <a:avLst/>
          </a:prstGeom>
          <a:solidFill>
            <a:schemeClr val="bg1">
              <a:lumMod val="95000"/>
            </a:schemeClr>
          </a:solidFill>
          <a:ln>
            <a:solidFill>
              <a:schemeClr val="tx1"/>
            </a:solidFill>
          </a:ln>
        </p:spPr>
        <p:txBody>
          <a:bodyPr wrap="square" rtlCol="0">
            <a:spAutoFit/>
          </a:bodyPr>
          <a:lstStyle/>
          <a:p>
            <a:pPr marL="142875" indent="-142875">
              <a:buFont typeface="Arial" panose="020B0604020202020204" pitchFamily="34" charset="0"/>
              <a:buChar char="•"/>
            </a:pPr>
            <a:r>
              <a:rPr lang="en-US" sz="1600" dirty="0">
                <a:latin typeface="Roboto"/>
              </a:rPr>
              <a:t>A total of </a:t>
            </a:r>
            <a:r>
              <a:rPr lang="en-US" sz="1600" b="1" dirty="0">
                <a:latin typeface="Roboto"/>
              </a:rPr>
              <a:t>13 weeks </a:t>
            </a:r>
            <a:r>
              <a:rPr lang="en-US" sz="1600" dirty="0">
                <a:latin typeface="Roboto"/>
              </a:rPr>
              <a:t>to receive information from the countries</a:t>
            </a:r>
          </a:p>
          <a:p>
            <a:endParaRPr lang="en-US" sz="1600" dirty="0">
              <a:latin typeface="Roboto"/>
            </a:endParaRPr>
          </a:p>
          <a:p>
            <a:pPr marL="142875" indent="-142875">
              <a:buFont typeface="Arial" panose="020B0604020202020204" pitchFamily="34" charset="0"/>
              <a:buChar char="•"/>
            </a:pPr>
            <a:r>
              <a:rPr lang="en-US" sz="1600" dirty="0">
                <a:latin typeface="Roboto"/>
              </a:rPr>
              <a:t>Different entities in the Governments provide information in parallel</a:t>
            </a:r>
          </a:p>
          <a:p>
            <a:endParaRPr lang="en-US" sz="1600" dirty="0">
              <a:latin typeface="Roboto"/>
            </a:endParaRPr>
          </a:p>
          <a:p>
            <a:pPr marL="142875" indent="-142875">
              <a:buFont typeface="Arial" panose="020B0604020202020204" pitchFamily="34" charset="0"/>
              <a:buChar char="•"/>
            </a:pPr>
            <a:r>
              <a:rPr lang="en-US" sz="1600" dirty="0">
                <a:latin typeface="Roboto"/>
              </a:rPr>
              <a:t>All countries benefit from good information provided from the other countries</a:t>
            </a:r>
          </a:p>
        </p:txBody>
      </p:sp>
      <p:sp>
        <p:nvSpPr>
          <p:cNvPr id="44" name="TextBox 43">
            <a:extLst>
              <a:ext uri="{FF2B5EF4-FFF2-40B4-BE49-F238E27FC236}">
                <a16:creationId xmlns:a16="http://schemas.microsoft.com/office/drawing/2014/main" xmlns="" id="{1CE4EA84-B291-4845-88CF-DDB5C6323254}"/>
              </a:ext>
            </a:extLst>
          </p:cNvPr>
          <p:cNvSpPr txBox="1"/>
          <p:nvPr/>
        </p:nvSpPr>
        <p:spPr>
          <a:xfrm>
            <a:off x="2281916" y="129861"/>
            <a:ext cx="4757008" cy="400110"/>
          </a:xfrm>
          <a:prstGeom prst="rect">
            <a:avLst/>
          </a:prstGeom>
          <a:noFill/>
        </p:spPr>
        <p:txBody>
          <a:bodyPr wrap="none" rtlCol="0">
            <a:spAutoFit/>
          </a:bodyPr>
          <a:lstStyle/>
          <a:p>
            <a:pPr algn="ctr"/>
            <a:r>
              <a:rPr lang="en-US" sz="2000" b="1" dirty="0">
                <a:solidFill>
                  <a:srgbClr val="002060"/>
                </a:solidFill>
                <a:latin typeface="Roboto"/>
                <a:cs typeface="Arial" panose="020B0604020202020204" pitchFamily="34" charset="0"/>
              </a:rPr>
              <a:t>CAREC Tourism Web Portal: Timeline</a:t>
            </a:r>
            <a:endParaRPr lang="en-US" sz="2000" b="1" dirty="0">
              <a:solidFill>
                <a:srgbClr val="002060"/>
              </a:solidFill>
              <a:latin typeface="Roboto"/>
            </a:endParaRPr>
          </a:p>
        </p:txBody>
      </p:sp>
    </p:spTree>
    <p:extLst>
      <p:ext uri="{BB962C8B-B14F-4D97-AF65-F5344CB8AC3E}">
        <p14:creationId xmlns:p14="http://schemas.microsoft.com/office/powerpoint/2010/main" val="73922156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xmlns="" id="{A120A2F6-D33F-D846-BA6B-92C4DEAE819F}"/>
              </a:ext>
            </a:extLst>
          </p:cNvPr>
          <p:cNvSpPr/>
          <p:nvPr/>
        </p:nvSpPr>
        <p:spPr>
          <a:xfrm>
            <a:off x="200345" y="730640"/>
            <a:ext cx="8743308" cy="923330"/>
          </a:xfrm>
          <a:prstGeom prst="rect">
            <a:avLst/>
          </a:prstGeom>
        </p:spPr>
        <p:txBody>
          <a:bodyPr wrap="square">
            <a:spAutoFit/>
          </a:bodyPr>
          <a:lstStyle/>
          <a:p>
            <a:r>
              <a:rPr lang="en-US" b="1" dirty="0">
                <a:latin typeface="Roboto"/>
                <a:cs typeface="Arial" panose="020B0604020202020204" pitchFamily="34" charset="0"/>
              </a:rPr>
              <a:t>The large amount of information from different sources requires consistency and coherence. The use of templates will help creating/gathering, reviewing and importing the information on the portal. </a:t>
            </a:r>
          </a:p>
        </p:txBody>
      </p:sp>
      <p:grpSp>
        <p:nvGrpSpPr>
          <p:cNvPr id="2" name="Group 1">
            <a:extLst>
              <a:ext uri="{FF2B5EF4-FFF2-40B4-BE49-F238E27FC236}">
                <a16:creationId xmlns:a16="http://schemas.microsoft.com/office/drawing/2014/main" xmlns="" id="{59861161-3335-4AEB-8F38-E5F21DB7312F}"/>
              </a:ext>
            </a:extLst>
          </p:cNvPr>
          <p:cNvGrpSpPr/>
          <p:nvPr/>
        </p:nvGrpSpPr>
        <p:grpSpPr>
          <a:xfrm>
            <a:off x="200345" y="1854639"/>
            <a:ext cx="4712922" cy="4487295"/>
            <a:chOff x="281854" y="1959739"/>
            <a:chExt cx="4712922" cy="4487295"/>
          </a:xfrm>
        </p:grpSpPr>
        <p:pic>
          <p:nvPicPr>
            <p:cNvPr id="44" name="Imagem 4">
              <a:extLst>
                <a:ext uri="{FF2B5EF4-FFF2-40B4-BE49-F238E27FC236}">
                  <a16:creationId xmlns:a16="http://schemas.microsoft.com/office/drawing/2014/main" xmlns="" id="{5B509162-B25B-DB41-8F5E-62E800466974}"/>
                </a:ext>
              </a:extLst>
            </p:cNvPr>
            <p:cNvPicPr>
              <a:picLocks noChangeAspect="1"/>
            </p:cNvPicPr>
            <p:nvPr/>
          </p:nvPicPr>
          <p:blipFill>
            <a:blip r:embed="rId3"/>
            <a:stretch>
              <a:fillRect/>
            </a:stretch>
          </p:blipFill>
          <p:spPr>
            <a:xfrm>
              <a:off x="1954980" y="1959739"/>
              <a:ext cx="3039796" cy="2981056"/>
            </a:xfrm>
            <a:prstGeom prst="rect">
              <a:avLst/>
            </a:prstGeom>
          </p:spPr>
        </p:pic>
        <p:pic>
          <p:nvPicPr>
            <p:cNvPr id="45" name="Imagem 2">
              <a:extLst>
                <a:ext uri="{FF2B5EF4-FFF2-40B4-BE49-F238E27FC236}">
                  <a16:creationId xmlns:a16="http://schemas.microsoft.com/office/drawing/2014/main" xmlns="" id="{4A315F00-30A5-EE4D-AB7D-CA8675C6DF0D}"/>
                </a:ext>
              </a:extLst>
            </p:cNvPr>
            <p:cNvPicPr>
              <a:picLocks noChangeAspect="1"/>
            </p:cNvPicPr>
            <p:nvPr/>
          </p:nvPicPr>
          <p:blipFill>
            <a:blip r:embed="rId4"/>
            <a:stretch>
              <a:fillRect/>
            </a:stretch>
          </p:blipFill>
          <p:spPr>
            <a:xfrm>
              <a:off x="1118120" y="2532259"/>
              <a:ext cx="3286274" cy="3199377"/>
            </a:xfrm>
            <a:prstGeom prst="rect">
              <a:avLst/>
            </a:prstGeom>
          </p:spPr>
        </p:pic>
        <p:pic>
          <p:nvPicPr>
            <p:cNvPr id="46" name="Imagem 3">
              <a:extLst>
                <a:ext uri="{FF2B5EF4-FFF2-40B4-BE49-F238E27FC236}">
                  <a16:creationId xmlns:a16="http://schemas.microsoft.com/office/drawing/2014/main" xmlns="" id="{ECFDA0F6-B4C0-3645-9527-4A536768525E}"/>
                </a:ext>
              </a:extLst>
            </p:cNvPr>
            <p:cNvPicPr>
              <a:picLocks noChangeAspect="1"/>
            </p:cNvPicPr>
            <p:nvPr/>
          </p:nvPicPr>
          <p:blipFill>
            <a:blip r:embed="rId5"/>
            <a:stretch>
              <a:fillRect/>
            </a:stretch>
          </p:blipFill>
          <p:spPr>
            <a:xfrm>
              <a:off x="281854" y="3240851"/>
              <a:ext cx="3289102" cy="3206183"/>
            </a:xfrm>
            <a:prstGeom prst="rect">
              <a:avLst/>
            </a:prstGeom>
          </p:spPr>
        </p:pic>
      </p:grpSp>
      <p:sp>
        <p:nvSpPr>
          <p:cNvPr id="47" name="CaixaDeTexto 24">
            <a:extLst>
              <a:ext uri="{FF2B5EF4-FFF2-40B4-BE49-F238E27FC236}">
                <a16:creationId xmlns:a16="http://schemas.microsoft.com/office/drawing/2014/main" xmlns="" id="{426C3E2F-8614-6A4A-A5B4-F930CF8247F9}"/>
              </a:ext>
            </a:extLst>
          </p:cNvPr>
          <p:cNvSpPr txBox="1"/>
          <p:nvPr/>
        </p:nvSpPr>
        <p:spPr>
          <a:xfrm>
            <a:off x="5178595" y="1674435"/>
            <a:ext cx="3584800" cy="3123932"/>
          </a:xfrm>
          <a:prstGeom prst="rect">
            <a:avLst/>
          </a:prstGeom>
          <a:noFill/>
        </p:spPr>
        <p:txBody>
          <a:bodyPr wrap="square" rtlCol="0">
            <a:spAutoFit/>
          </a:bodyPr>
          <a:lstStyle/>
          <a:p>
            <a:r>
              <a:rPr lang="en-US" sz="1400" b="1" dirty="0">
                <a:latin typeface="Roboto"/>
                <a:cs typeface="Arial" panose="020B0604020202020204" pitchFamily="34" charset="0"/>
              </a:rPr>
              <a:t>Country key information</a:t>
            </a:r>
          </a:p>
          <a:p>
            <a:r>
              <a:rPr lang="en-US" sz="1100" dirty="0">
                <a:latin typeface="Roboto"/>
                <a:cs typeface="Arial" panose="020B0604020202020204" pitchFamily="34" charset="0"/>
              </a:rPr>
              <a:t>(Tagline, About, History, Geography and Nature, Economy, People and Culture,  Important Dates, Getting There, Weather and Climate, Visa and Entry requirements, Health and Vaccines Requirements, Driving Permits, Transport in Country, Communications and Technology, Accommodation, Eating, Money Shopping and Taxes, Customs and Traditions, Safety and Security, Contacts</a:t>
            </a:r>
          </a:p>
          <a:p>
            <a:endParaRPr lang="en-US" sz="1200" dirty="0">
              <a:latin typeface="Roboto"/>
              <a:cs typeface="Arial" panose="020B0604020202020204" pitchFamily="34" charset="0"/>
            </a:endParaRPr>
          </a:p>
          <a:p>
            <a:r>
              <a:rPr lang="en-US" sz="1400" b="1" dirty="0">
                <a:latin typeface="Roboto"/>
                <a:cs typeface="Arial" panose="020B0604020202020204" pitchFamily="34" charset="0"/>
              </a:rPr>
              <a:t>Region key information</a:t>
            </a:r>
          </a:p>
          <a:p>
            <a:r>
              <a:rPr lang="en-US" sz="1100" dirty="0">
                <a:latin typeface="Roboto"/>
                <a:cs typeface="Arial" panose="020B0604020202020204" pitchFamily="34" charset="0"/>
              </a:rPr>
              <a:t>(Getting There, What to See and Do, History, Culture and Festivals, Geography and Climate, Economy)</a:t>
            </a:r>
          </a:p>
          <a:p>
            <a:endParaRPr lang="en-US" sz="1100" dirty="0">
              <a:latin typeface="Roboto"/>
              <a:cs typeface="Arial" panose="020B0604020202020204" pitchFamily="34" charset="0"/>
            </a:endParaRPr>
          </a:p>
          <a:p>
            <a:r>
              <a:rPr lang="en-US" sz="1400" b="1" dirty="0">
                <a:latin typeface="Roboto"/>
                <a:cs typeface="Arial" panose="020B0604020202020204" pitchFamily="34" charset="0"/>
              </a:rPr>
              <a:t>Attraction key information</a:t>
            </a:r>
          </a:p>
          <a:p>
            <a:r>
              <a:rPr lang="en-US" sz="1100" dirty="0">
                <a:latin typeface="Roboto"/>
                <a:cs typeface="Arial" panose="020B0604020202020204" pitchFamily="34" charset="0"/>
              </a:rPr>
              <a:t>(Getting There, What to Expect, History (when applicable), Facilities and Services Available)</a:t>
            </a:r>
          </a:p>
        </p:txBody>
      </p:sp>
      <p:sp>
        <p:nvSpPr>
          <p:cNvPr id="48" name="CaixaDeTexto 7">
            <a:extLst>
              <a:ext uri="{FF2B5EF4-FFF2-40B4-BE49-F238E27FC236}">
                <a16:creationId xmlns:a16="http://schemas.microsoft.com/office/drawing/2014/main" xmlns="" id="{229D8F72-3343-694D-B97D-C916C2831B30}"/>
              </a:ext>
            </a:extLst>
          </p:cNvPr>
          <p:cNvSpPr txBox="1"/>
          <p:nvPr/>
        </p:nvSpPr>
        <p:spPr>
          <a:xfrm>
            <a:off x="5178595" y="5361570"/>
            <a:ext cx="3286274" cy="1085464"/>
          </a:xfrm>
          <a:prstGeom prst="rect">
            <a:avLst/>
          </a:prstGeom>
          <a:solidFill>
            <a:schemeClr val="bg1">
              <a:lumMod val="95000"/>
            </a:schemeClr>
          </a:solidFill>
          <a:ln>
            <a:solidFill>
              <a:srgbClr val="002060"/>
            </a:solidFill>
          </a:ln>
        </p:spPr>
        <p:txBody>
          <a:bodyPr wrap="square" rtlCol="0" anchor="ctr">
            <a:noAutofit/>
          </a:bodyPr>
          <a:lstStyle/>
          <a:p>
            <a:pPr marL="114300" indent="-114300">
              <a:buFont typeface="Arial" panose="020B0604020202020204" pitchFamily="34" charset="0"/>
              <a:buChar char="•"/>
            </a:pPr>
            <a:r>
              <a:rPr lang="en-US" sz="1400" dirty="0">
                <a:latin typeface="Roboto"/>
              </a:rPr>
              <a:t>Suggested maximum number of words per section</a:t>
            </a:r>
          </a:p>
          <a:p>
            <a:pPr marL="114300" indent="-114300">
              <a:buFont typeface="Arial" panose="020B0604020202020204" pitchFamily="34" charset="0"/>
              <a:buChar char="•"/>
            </a:pPr>
            <a:r>
              <a:rPr lang="en-US" sz="1400" dirty="0">
                <a:latin typeface="Roboto"/>
              </a:rPr>
              <a:t>Images are essential to create good content</a:t>
            </a:r>
          </a:p>
        </p:txBody>
      </p:sp>
      <p:sp>
        <p:nvSpPr>
          <p:cNvPr id="49" name="Cruzada 8">
            <a:extLst>
              <a:ext uri="{FF2B5EF4-FFF2-40B4-BE49-F238E27FC236}">
                <a16:creationId xmlns:a16="http://schemas.microsoft.com/office/drawing/2014/main" xmlns="" id="{12744836-36DE-1A43-8E9D-9259772D8F1D}"/>
              </a:ext>
            </a:extLst>
          </p:cNvPr>
          <p:cNvSpPr/>
          <p:nvPr/>
        </p:nvSpPr>
        <p:spPr>
          <a:xfrm>
            <a:off x="6778537" y="4843942"/>
            <a:ext cx="384916" cy="442032"/>
          </a:xfrm>
          <a:prstGeom prst="plus">
            <a:avLst>
              <a:gd name="adj" fmla="val 35606"/>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xmlns="" id="{37C2576B-0D31-4EE1-8AF3-2B55B72089AE}"/>
              </a:ext>
            </a:extLst>
          </p:cNvPr>
          <p:cNvSpPr txBox="1"/>
          <p:nvPr/>
        </p:nvSpPr>
        <p:spPr>
          <a:xfrm>
            <a:off x="2136140" y="129861"/>
            <a:ext cx="5048562" cy="400110"/>
          </a:xfrm>
          <a:prstGeom prst="rect">
            <a:avLst/>
          </a:prstGeom>
          <a:noFill/>
        </p:spPr>
        <p:txBody>
          <a:bodyPr wrap="none" rtlCol="0">
            <a:spAutoFit/>
          </a:bodyPr>
          <a:lstStyle/>
          <a:p>
            <a:pPr algn="ctr"/>
            <a:r>
              <a:rPr lang="en-US" sz="2000" b="1" dirty="0">
                <a:solidFill>
                  <a:srgbClr val="002060"/>
                </a:solidFill>
                <a:latin typeface="Roboto"/>
                <a:cs typeface="Arial" panose="020B0604020202020204" pitchFamily="34" charset="0"/>
              </a:rPr>
              <a:t>CAREC Tourism Web Portal: Next Steps</a:t>
            </a:r>
            <a:endParaRPr lang="en-US" sz="2000" b="1" dirty="0">
              <a:solidFill>
                <a:srgbClr val="002060"/>
              </a:solidFill>
              <a:latin typeface="Roboto"/>
            </a:endParaRPr>
          </a:p>
        </p:txBody>
      </p:sp>
    </p:spTree>
    <p:extLst>
      <p:ext uri="{BB962C8B-B14F-4D97-AF65-F5344CB8AC3E}">
        <p14:creationId xmlns:p14="http://schemas.microsoft.com/office/powerpoint/2010/main" val="36991422"/>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heme/theme1.xml><?xml version="1.0" encoding="utf-8"?>
<a:theme xmlns:a="http://schemas.openxmlformats.org/drawingml/2006/main" name="blank">
  <a:themeElements>
    <a:clrScheme name="Dornier Consulting">
      <a:dk1>
        <a:srgbClr val="566367"/>
      </a:dk1>
      <a:lt1>
        <a:srgbClr val="FFFFFF"/>
      </a:lt1>
      <a:dk2>
        <a:srgbClr val="566367"/>
      </a:dk2>
      <a:lt2>
        <a:srgbClr val="E7EBF0"/>
      </a:lt2>
      <a:accent1>
        <a:srgbClr val="FBBA00"/>
      </a:accent1>
      <a:accent2>
        <a:srgbClr val="EF7D00"/>
      </a:accent2>
      <a:accent3>
        <a:srgbClr val="006EB7"/>
      </a:accent3>
      <a:accent4>
        <a:srgbClr val="B61F29"/>
      </a:accent4>
      <a:accent5>
        <a:srgbClr val="FFFFFF"/>
      </a:accent5>
      <a:accent6>
        <a:srgbClr val="FFFFFF"/>
      </a:accent6>
      <a:hlink>
        <a:srgbClr val="FFFFFF"/>
      </a:hlink>
      <a:folHlink>
        <a:srgbClr val="FFFFFF"/>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bg2"/>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theme>
</file>

<file path=ppt/theme/theme2.xml><?xml version="1.0" encoding="utf-8"?>
<a:theme xmlns:a="http://schemas.openxmlformats.org/drawingml/2006/main" name="1_DCI-Master">
  <a:themeElements>
    <a:clrScheme name="Dornier Consulting">
      <a:dk1>
        <a:srgbClr val="566367"/>
      </a:dk1>
      <a:lt1>
        <a:srgbClr val="FFFFFF"/>
      </a:lt1>
      <a:dk2>
        <a:srgbClr val="566367"/>
      </a:dk2>
      <a:lt2>
        <a:srgbClr val="E7EBF0"/>
      </a:lt2>
      <a:accent1>
        <a:srgbClr val="FBBA00"/>
      </a:accent1>
      <a:accent2>
        <a:srgbClr val="EF7D00"/>
      </a:accent2>
      <a:accent3>
        <a:srgbClr val="006EB7"/>
      </a:accent3>
      <a:accent4>
        <a:srgbClr val="B61F29"/>
      </a:accent4>
      <a:accent5>
        <a:srgbClr val="FFFFFF"/>
      </a:accent5>
      <a:accent6>
        <a:srgbClr val="FFFFFF"/>
      </a:accent6>
      <a:hlink>
        <a:srgbClr val="FFFFFF"/>
      </a:hlink>
      <a:folHlink>
        <a:srgbClr val="FFFFFF"/>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bg2"/>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theme>
</file>

<file path=ppt/theme/theme3.xml><?xml version="1.0" encoding="utf-8"?>
<a:theme xmlns:a="http://schemas.openxmlformats.org/drawingml/2006/main" name="2_DCI-Master">
  <a:themeElements>
    <a:clrScheme name="Dornier Consulting">
      <a:dk1>
        <a:srgbClr val="566367"/>
      </a:dk1>
      <a:lt1>
        <a:srgbClr val="FFFFFF"/>
      </a:lt1>
      <a:dk2>
        <a:srgbClr val="566367"/>
      </a:dk2>
      <a:lt2>
        <a:srgbClr val="E7EBF0"/>
      </a:lt2>
      <a:accent1>
        <a:srgbClr val="FBBA00"/>
      </a:accent1>
      <a:accent2>
        <a:srgbClr val="EF7D00"/>
      </a:accent2>
      <a:accent3>
        <a:srgbClr val="006EB7"/>
      </a:accent3>
      <a:accent4>
        <a:srgbClr val="B61F29"/>
      </a:accent4>
      <a:accent5>
        <a:srgbClr val="FFFFFF"/>
      </a:accent5>
      <a:accent6>
        <a:srgbClr val="FFFFFF"/>
      </a:accent6>
      <a:hlink>
        <a:srgbClr val="FFFFFF"/>
      </a:hlink>
      <a:folHlink>
        <a:srgbClr val="FFFFFF"/>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bg2"/>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theme>
</file>

<file path=ppt/theme/theme4.xml><?xml version="1.0" encoding="utf-8"?>
<a:theme xmlns:a="http://schemas.openxmlformats.org/drawingml/2006/main" name="3_DCI-Master">
  <a:themeElements>
    <a:clrScheme name="Dornier Consulting">
      <a:dk1>
        <a:srgbClr val="566367"/>
      </a:dk1>
      <a:lt1>
        <a:srgbClr val="FFFFFF"/>
      </a:lt1>
      <a:dk2>
        <a:srgbClr val="566367"/>
      </a:dk2>
      <a:lt2>
        <a:srgbClr val="E7EBF0"/>
      </a:lt2>
      <a:accent1>
        <a:srgbClr val="FBBA00"/>
      </a:accent1>
      <a:accent2>
        <a:srgbClr val="EF7D00"/>
      </a:accent2>
      <a:accent3>
        <a:srgbClr val="006EB7"/>
      </a:accent3>
      <a:accent4>
        <a:srgbClr val="B61F29"/>
      </a:accent4>
      <a:accent5>
        <a:srgbClr val="FFFFFF"/>
      </a:accent5>
      <a:accent6>
        <a:srgbClr val="FFFFFF"/>
      </a:accent6>
      <a:hlink>
        <a:srgbClr val="FFFFFF"/>
      </a:hlink>
      <a:folHlink>
        <a:srgbClr val="FFFFFF"/>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bg2"/>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theme>
</file>

<file path=ppt/theme/theme5.xml><?xml version="1.0" encoding="utf-8"?>
<a:theme xmlns:a="http://schemas.openxmlformats.org/drawingml/2006/main" name="4_DCI-Master">
  <a:themeElements>
    <a:clrScheme name="Dornier Consulting">
      <a:dk1>
        <a:srgbClr val="566367"/>
      </a:dk1>
      <a:lt1>
        <a:srgbClr val="FFFFFF"/>
      </a:lt1>
      <a:dk2>
        <a:srgbClr val="566367"/>
      </a:dk2>
      <a:lt2>
        <a:srgbClr val="E7EBF0"/>
      </a:lt2>
      <a:accent1>
        <a:srgbClr val="FBBA00"/>
      </a:accent1>
      <a:accent2>
        <a:srgbClr val="EF7D00"/>
      </a:accent2>
      <a:accent3>
        <a:srgbClr val="006EB7"/>
      </a:accent3>
      <a:accent4>
        <a:srgbClr val="B61F29"/>
      </a:accent4>
      <a:accent5>
        <a:srgbClr val="FFFFFF"/>
      </a:accent5>
      <a:accent6>
        <a:srgbClr val="FFFFFF"/>
      </a:accent6>
      <a:hlink>
        <a:srgbClr val="FFFFFF"/>
      </a:hlink>
      <a:folHlink>
        <a:srgbClr val="FFFFFF"/>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bg2"/>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DCI_Powerpoint_Templates</Template>
  <TotalTime>141995</TotalTime>
  <Words>475</Words>
  <Application>Microsoft Office PowerPoint</Application>
  <PresentationFormat>On-screen Show (4:3)</PresentationFormat>
  <Paragraphs>82</Paragraphs>
  <Slides>5</Slides>
  <Notes>4</Notes>
  <HiddenSlides>0</HiddenSlides>
  <MMClips>0</MMClips>
  <ScaleCrop>false</ScaleCrop>
  <HeadingPairs>
    <vt:vector size="8" baseType="variant">
      <vt:variant>
        <vt:lpstr>Fonts Used</vt:lpstr>
      </vt:variant>
      <vt:variant>
        <vt:i4>5</vt:i4>
      </vt:variant>
      <vt:variant>
        <vt:lpstr>Theme</vt:lpstr>
      </vt:variant>
      <vt:variant>
        <vt:i4>5</vt:i4>
      </vt:variant>
      <vt:variant>
        <vt:lpstr>Embedded OLE Servers</vt:lpstr>
      </vt:variant>
      <vt:variant>
        <vt:i4>1</vt:i4>
      </vt:variant>
      <vt:variant>
        <vt:lpstr>Slide Titles</vt:lpstr>
      </vt:variant>
      <vt:variant>
        <vt:i4>5</vt:i4>
      </vt:variant>
    </vt:vector>
  </HeadingPairs>
  <TitlesOfParts>
    <vt:vector size="16" baseType="lpstr">
      <vt:lpstr>Arial</vt:lpstr>
      <vt:lpstr>Calibri</vt:lpstr>
      <vt:lpstr>Roboto</vt:lpstr>
      <vt:lpstr>Times New Roman</vt:lpstr>
      <vt:lpstr>Wingdings</vt:lpstr>
      <vt:lpstr>blank</vt:lpstr>
      <vt:lpstr>1_DCI-Master</vt:lpstr>
      <vt:lpstr>2_DCI-Master</vt:lpstr>
      <vt:lpstr>3_DCI-Master</vt:lpstr>
      <vt:lpstr>4_DCI-Master</vt:lpstr>
      <vt:lpstr>think-cell Folie</vt:lpstr>
      <vt:lpstr>PowerPoint Presentation</vt:lpstr>
      <vt:lpstr>PowerPoint Presentation</vt:lpstr>
      <vt:lpstr>PowerPoint Presentation</vt:lpstr>
      <vt:lpstr>PowerPoint Presentation</vt:lpstr>
      <vt:lpstr>PowerPoint Presentation</vt:lpstr>
    </vt:vector>
  </TitlesOfParts>
  <Manager/>
  <Company/>
  <LinksUpToDate>false</LinksUpToDate>
  <SharedDoc>false</SharedDoc>
  <HyperlinkBase/>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subject/>
  <dc:creator>Alex Gothow</dc:creator>
  <cp:keywords/>
  <dc:description/>
  <cp:lastModifiedBy>Admin</cp:lastModifiedBy>
  <cp:revision>4958</cp:revision>
  <cp:lastPrinted>2019-08-18T10:17:53Z</cp:lastPrinted>
  <dcterms:created xsi:type="dcterms:W3CDTF">2016-02-04T20:47:29Z</dcterms:created>
  <dcterms:modified xsi:type="dcterms:W3CDTF">2021-01-20T05:46:36Z</dcterms:modified>
  <cp:category/>
</cp:coreProperties>
</file>