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5" r:id="rId4"/>
    <p:sldMasterId id="2147483687" r:id="rId5"/>
  </p:sldMasterIdLst>
  <p:notesMasterIdLst>
    <p:notesMasterId r:id="rId25"/>
  </p:notesMasterIdLst>
  <p:handoutMasterIdLst>
    <p:handoutMasterId r:id="rId26"/>
  </p:handoutMasterIdLst>
  <p:sldIdLst>
    <p:sldId id="256" r:id="rId6"/>
    <p:sldId id="417" r:id="rId7"/>
    <p:sldId id="418" r:id="rId8"/>
    <p:sldId id="432" r:id="rId9"/>
    <p:sldId id="419" r:id="rId10"/>
    <p:sldId id="434" r:id="rId11"/>
    <p:sldId id="435" r:id="rId12"/>
    <p:sldId id="423" r:id="rId13"/>
    <p:sldId id="425" r:id="rId14"/>
    <p:sldId id="424" r:id="rId15"/>
    <p:sldId id="436" r:id="rId16"/>
    <p:sldId id="433" r:id="rId17"/>
    <p:sldId id="437" r:id="rId18"/>
    <p:sldId id="427" r:id="rId19"/>
    <p:sldId id="428" r:id="rId20"/>
    <p:sldId id="429" r:id="rId21"/>
    <p:sldId id="430" r:id="rId22"/>
    <p:sldId id="431" r:id="rId23"/>
    <p:sldId id="301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hea C. Lazaro" initials="DCL" lastIdx="3" clrIdx="0">
    <p:extLst>
      <p:ext uri="{19B8F6BF-5375-455C-9EA6-DF929625EA0E}">
        <p15:presenceInfo xmlns:p15="http://schemas.microsoft.com/office/powerpoint/2012/main" userId="S::dlazaro@adb.org::805b2f41-9d5e-4ff4-8a46-e4c17eaa30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F29"/>
    <a:srgbClr val="FDB515"/>
    <a:srgbClr val="E9532B"/>
    <a:srgbClr val="FFFFFF"/>
    <a:srgbClr val="007DB7"/>
    <a:srgbClr val="C8DA2B"/>
    <a:srgbClr val="009FD6"/>
    <a:srgbClr val="8DC63F"/>
    <a:srgbClr val="FBDCD2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3503" autoAdjust="0"/>
  </p:normalViewPr>
  <p:slideViewPr>
    <p:cSldViewPr snapToGrid="0">
      <p:cViewPr>
        <p:scale>
          <a:sx n="50" d="100"/>
          <a:sy n="50" d="100"/>
        </p:scale>
        <p:origin x="1320" y="268"/>
      </p:cViewPr>
      <p:guideLst>
        <p:guide orient="horz" pos="2160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1D2A9-2DD6-45CE-8FF3-3E1290B42E13}" type="doc">
      <dgm:prSet loTypeId="urn:microsoft.com/office/officeart/2005/8/layout/radial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29E16E-E15F-4020-80C1-181E8329E131}">
      <dgm:prSet phldrT="[Text]" custT="1"/>
      <dgm:spPr/>
      <dgm:t>
        <a:bodyPr/>
        <a:lstStyle/>
        <a:p>
          <a:endParaRPr lang="en-US" sz="5400" b="1" dirty="0">
            <a:solidFill>
              <a:schemeClr val="bg1"/>
            </a:solidFill>
          </a:endParaRPr>
        </a:p>
      </dgm:t>
    </dgm:pt>
    <dgm:pt modelId="{EF7FF93D-0916-436A-B4D8-2B74F4E6BE26}" type="parTrans" cxnId="{118629CD-DB96-4620-9D85-30E24ABA3294}">
      <dgm:prSet/>
      <dgm:spPr/>
      <dgm:t>
        <a:bodyPr/>
        <a:lstStyle/>
        <a:p>
          <a:endParaRPr lang="en-US"/>
        </a:p>
      </dgm:t>
    </dgm:pt>
    <dgm:pt modelId="{76EB6485-524C-4541-86F3-54DD6F61DF51}" type="sibTrans" cxnId="{118629CD-DB96-4620-9D85-30E24ABA3294}">
      <dgm:prSet/>
      <dgm:spPr/>
      <dgm:t>
        <a:bodyPr/>
        <a:lstStyle/>
        <a:p>
          <a:endParaRPr lang="en-US"/>
        </a:p>
      </dgm:t>
    </dgm:pt>
    <dgm:pt modelId="{AEC0D65B-6F73-4449-AD03-140205073017}">
      <dgm:prSet phldrT="[Text]" custT="1"/>
      <dgm:spPr/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n-US" sz="2000" b="1" kern="1200">
              <a:ea typeface="+mn-lt"/>
              <a:cs typeface="+mn-lt"/>
            </a:rPr>
            <a:t>UNECE International Convention on the Harmonization of Frontier Controls of Goods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1. facilities enabling joint controls or one-stop technology, 24 hours/day </a:t>
          </a:r>
          <a:endParaRPr lang="en-US" sz="2000" kern="1200" dirty="0">
            <a:latin typeface="Calibri"/>
            <a:ea typeface="+mn-ea"/>
            <a:cs typeface="+mn-cs"/>
          </a:endParaRPr>
        </a:p>
      </dgm:t>
    </dgm:pt>
    <dgm:pt modelId="{8CE31C88-3E81-4204-9CE2-0E88C0560538}" type="parTrans" cxnId="{305BB805-435D-4EDF-81BC-1E68211C0600}">
      <dgm:prSet/>
      <dgm:spPr/>
      <dgm:t>
        <a:bodyPr/>
        <a:lstStyle/>
        <a:p>
          <a:endParaRPr lang="en-US"/>
        </a:p>
      </dgm:t>
    </dgm:pt>
    <dgm:pt modelId="{1CC483CD-59DC-4392-AB13-FA03BF836E36}" type="sibTrans" cxnId="{305BB805-435D-4EDF-81BC-1E68211C0600}">
      <dgm:prSet/>
      <dgm:spPr/>
      <dgm:t>
        <a:bodyPr/>
        <a:lstStyle/>
        <a:p>
          <a:endParaRPr lang="en-US"/>
        </a:p>
      </dgm:t>
    </dgm:pt>
    <dgm:pt modelId="{71EA593C-13AC-4B65-895C-A90D71188B3B}">
      <dgm:prSet phldrT="[Text]" custT="1"/>
      <dgm:spPr/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n-US" sz="2000" b="1" kern="1200">
              <a:ea typeface="+mn-lt"/>
              <a:cs typeface="+mn-lt"/>
            </a:rPr>
            <a:t>WTO Trade Facilitation Agreement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1. border agency cooperation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2. customs cooperation</a:t>
          </a:r>
          <a:endParaRPr lang="en-US" sz="2000" kern="1200" dirty="0">
            <a:latin typeface="Calibri"/>
            <a:ea typeface="+mn-ea"/>
            <a:cs typeface="+mn-cs"/>
          </a:endParaRPr>
        </a:p>
      </dgm:t>
    </dgm:pt>
    <dgm:pt modelId="{93ED1EAB-81F5-49AE-8FCF-C1A3620CF4FC}" type="parTrans" cxnId="{4DD945AC-79F9-4731-87B0-FAA18DF7D760}">
      <dgm:prSet/>
      <dgm:spPr/>
      <dgm:t>
        <a:bodyPr/>
        <a:lstStyle/>
        <a:p>
          <a:endParaRPr lang="en-US"/>
        </a:p>
      </dgm:t>
    </dgm:pt>
    <dgm:pt modelId="{C223FC76-4815-43AB-8307-B7A49EE3936B}" type="sibTrans" cxnId="{4DD945AC-79F9-4731-87B0-FAA18DF7D760}">
      <dgm:prSet/>
      <dgm:spPr/>
      <dgm:t>
        <a:bodyPr/>
        <a:lstStyle/>
        <a:p>
          <a:endParaRPr lang="en-US"/>
        </a:p>
      </dgm:t>
    </dgm:pt>
    <dgm:pt modelId="{5C1B876B-E4D8-4929-9F7C-6A587175CCD3}">
      <dgm:prSet custT="1"/>
      <dgm:spPr/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a typeface="+mn-lt"/>
              <a:cs typeface="+mn-lt"/>
            </a:rPr>
            <a:t>WCO RKC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000" kern="1200"/>
            <a:t>1. correlation of business hours &amp; competence at common BCPs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>
              <a:latin typeface="Calibri"/>
              <a:ea typeface="+mn-ea"/>
              <a:cs typeface="+mn-cs"/>
            </a:rPr>
            <a:t>2. cooperation with neighboring customs for juxtaposed customs office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000" kern="1200">
              <a:latin typeface="Calibri"/>
              <a:ea typeface="+mn-ea"/>
              <a:cs typeface="+mn-cs"/>
            </a:rPr>
            <a:t>3. joint controls </a:t>
          </a:r>
          <a:endParaRPr lang="en-US" sz="2000" kern="1200" dirty="0">
            <a:latin typeface="Calibri"/>
            <a:ea typeface="+mn-ea"/>
            <a:cs typeface="+mn-cs"/>
          </a:endParaRPr>
        </a:p>
      </dgm:t>
    </dgm:pt>
    <dgm:pt modelId="{C93BBA38-5FEA-4D6B-BA01-E20586EF0A14}" type="sibTrans" cxnId="{F624D522-C5A0-4421-9D2A-A81212FA75FB}">
      <dgm:prSet/>
      <dgm:spPr/>
      <dgm:t>
        <a:bodyPr/>
        <a:lstStyle/>
        <a:p>
          <a:endParaRPr lang="en-US"/>
        </a:p>
      </dgm:t>
    </dgm:pt>
    <dgm:pt modelId="{2F61F1D5-1407-4FA5-9A9A-407700A56BBD}" type="parTrans" cxnId="{F624D522-C5A0-4421-9D2A-A81212FA75FB}">
      <dgm:prSet/>
      <dgm:spPr/>
      <dgm:t>
        <a:bodyPr/>
        <a:lstStyle/>
        <a:p>
          <a:endParaRPr lang="en-US"/>
        </a:p>
      </dgm:t>
    </dgm:pt>
    <dgm:pt modelId="{9778BE5F-3D6E-4B37-A86D-588C69F1F9DB}" type="pres">
      <dgm:prSet presAssocID="{1EC1D2A9-2DD6-45CE-8FF3-3E1290B42E13}" presName="composite" presStyleCnt="0">
        <dgm:presLayoutVars>
          <dgm:chMax val="1"/>
          <dgm:dir/>
          <dgm:resizeHandles val="exact"/>
        </dgm:presLayoutVars>
      </dgm:prSet>
      <dgm:spPr/>
    </dgm:pt>
    <dgm:pt modelId="{6663CDF6-20F9-43C3-98B7-D6ABB9439DBA}" type="pres">
      <dgm:prSet presAssocID="{1EC1D2A9-2DD6-45CE-8FF3-3E1290B42E13}" presName="radial" presStyleCnt="0">
        <dgm:presLayoutVars>
          <dgm:animLvl val="ctr"/>
        </dgm:presLayoutVars>
      </dgm:prSet>
      <dgm:spPr/>
    </dgm:pt>
    <dgm:pt modelId="{3A631EEF-A2B3-4212-904B-1EE740158C1E}" type="pres">
      <dgm:prSet presAssocID="{4F29E16E-E15F-4020-80C1-181E8329E131}" presName="centerShape" presStyleLbl="vennNode1" presStyleIdx="0" presStyleCnt="4" custScaleX="52119" custScaleY="49171"/>
      <dgm:spPr/>
    </dgm:pt>
    <dgm:pt modelId="{277D1767-DF72-4331-8326-D40666A09F17}" type="pres">
      <dgm:prSet presAssocID="{AEC0D65B-6F73-4449-AD03-140205073017}" presName="node" presStyleLbl="vennNode1" presStyleIdx="1" presStyleCnt="4" custScaleX="229815" custScaleY="170411" custRadScaleRad="90421" custRadScaleInc="482">
        <dgm:presLayoutVars>
          <dgm:bulletEnabled val="1"/>
        </dgm:presLayoutVars>
      </dgm:prSet>
      <dgm:spPr/>
    </dgm:pt>
    <dgm:pt modelId="{BF94243F-9BFE-4F0D-B726-5F11B9945951}" type="pres">
      <dgm:prSet presAssocID="{71EA593C-13AC-4B65-895C-A90D71188B3B}" presName="node" presStyleLbl="vennNode1" presStyleIdx="2" presStyleCnt="4" custScaleX="229815" custScaleY="163424" custRadScaleRad="93853" custRadScaleInc="-13552">
        <dgm:presLayoutVars>
          <dgm:bulletEnabled val="1"/>
        </dgm:presLayoutVars>
      </dgm:prSet>
      <dgm:spPr/>
    </dgm:pt>
    <dgm:pt modelId="{300C1BAB-AB70-4D51-839D-C95DF5591841}" type="pres">
      <dgm:prSet presAssocID="{5C1B876B-E4D8-4929-9F7C-6A587175CCD3}" presName="node" presStyleLbl="vennNode1" presStyleIdx="3" presStyleCnt="4" custScaleX="229815" custScaleY="163424" custRadScaleRad="93415" custRadScaleInc="14857">
        <dgm:presLayoutVars>
          <dgm:bulletEnabled val="1"/>
        </dgm:presLayoutVars>
      </dgm:prSet>
      <dgm:spPr/>
    </dgm:pt>
  </dgm:ptLst>
  <dgm:cxnLst>
    <dgm:cxn modelId="{305BB805-435D-4EDF-81BC-1E68211C0600}" srcId="{4F29E16E-E15F-4020-80C1-181E8329E131}" destId="{AEC0D65B-6F73-4449-AD03-140205073017}" srcOrd="0" destOrd="0" parTransId="{8CE31C88-3E81-4204-9CE2-0E88C0560538}" sibTransId="{1CC483CD-59DC-4392-AB13-FA03BF836E36}"/>
    <dgm:cxn modelId="{F624D522-C5A0-4421-9D2A-A81212FA75FB}" srcId="{4F29E16E-E15F-4020-80C1-181E8329E131}" destId="{5C1B876B-E4D8-4929-9F7C-6A587175CCD3}" srcOrd="2" destOrd="0" parTransId="{2F61F1D5-1407-4FA5-9A9A-407700A56BBD}" sibTransId="{C93BBA38-5FEA-4D6B-BA01-E20586EF0A14}"/>
    <dgm:cxn modelId="{F5483632-D90F-4A73-8F22-5E823E76636C}" type="presOf" srcId="{71EA593C-13AC-4B65-895C-A90D71188B3B}" destId="{BF94243F-9BFE-4F0D-B726-5F11B9945951}" srcOrd="0" destOrd="0" presId="urn:microsoft.com/office/officeart/2005/8/layout/radial3"/>
    <dgm:cxn modelId="{7515705E-EA66-439F-965F-6646BD5353BE}" type="presOf" srcId="{AEC0D65B-6F73-4449-AD03-140205073017}" destId="{277D1767-DF72-4331-8326-D40666A09F17}" srcOrd="0" destOrd="0" presId="urn:microsoft.com/office/officeart/2005/8/layout/radial3"/>
    <dgm:cxn modelId="{EBD7E871-557B-4E00-946E-53D30F67B719}" type="presOf" srcId="{1EC1D2A9-2DD6-45CE-8FF3-3E1290B42E13}" destId="{9778BE5F-3D6E-4B37-A86D-588C69F1F9DB}" srcOrd="0" destOrd="0" presId="urn:microsoft.com/office/officeart/2005/8/layout/radial3"/>
    <dgm:cxn modelId="{4DD945AC-79F9-4731-87B0-FAA18DF7D760}" srcId="{4F29E16E-E15F-4020-80C1-181E8329E131}" destId="{71EA593C-13AC-4B65-895C-A90D71188B3B}" srcOrd="1" destOrd="0" parTransId="{93ED1EAB-81F5-49AE-8FCF-C1A3620CF4FC}" sibTransId="{C223FC76-4815-43AB-8307-B7A49EE3936B}"/>
    <dgm:cxn modelId="{62945FAE-3C13-4D1A-AC52-E3FE622D2486}" type="presOf" srcId="{5C1B876B-E4D8-4929-9F7C-6A587175CCD3}" destId="{300C1BAB-AB70-4D51-839D-C95DF5591841}" srcOrd="0" destOrd="0" presId="urn:microsoft.com/office/officeart/2005/8/layout/radial3"/>
    <dgm:cxn modelId="{70591FB5-3A79-4050-B3C9-FF1B3623DF21}" type="presOf" srcId="{4F29E16E-E15F-4020-80C1-181E8329E131}" destId="{3A631EEF-A2B3-4212-904B-1EE740158C1E}" srcOrd="0" destOrd="0" presId="urn:microsoft.com/office/officeart/2005/8/layout/radial3"/>
    <dgm:cxn modelId="{118629CD-DB96-4620-9D85-30E24ABA3294}" srcId="{1EC1D2A9-2DD6-45CE-8FF3-3E1290B42E13}" destId="{4F29E16E-E15F-4020-80C1-181E8329E131}" srcOrd="0" destOrd="0" parTransId="{EF7FF93D-0916-436A-B4D8-2B74F4E6BE26}" sibTransId="{76EB6485-524C-4541-86F3-54DD6F61DF51}"/>
    <dgm:cxn modelId="{6BF3ED1F-169F-4964-889B-786226FEF1B3}" type="presParOf" srcId="{9778BE5F-3D6E-4B37-A86D-588C69F1F9DB}" destId="{6663CDF6-20F9-43C3-98B7-D6ABB9439DBA}" srcOrd="0" destOrd="0" presId="urn:microsoft.com/office/officeart/2005/8/layout/radial3"/>
    <dgm:cxn modelId="{1FC9DD03-9705-4E3C-A675-E7FEC66117A1}" type="presParOf" srcId="{6663CDF6-20F9-43C3-98B7-D6ABB9439DBA}" destId="{3A631EEF-A2B3-4212-904B-1EE740158C1E}" srcOrd="0" destOrd="0" presId="urn:microsoft.com/office/officeart/2005/8/layout/radial3"/>
    <dgm:cxn modelId="{CBC70F60-060C-4D68-B4C5-6E779CC06737}" type="presParOf" srcId="{6663CDF6-20F9-43C3-98B7-D6ABB9439DBA}" destId="{277D1767-DF72-4331-8326-D40666A09F17}" srcOrd="1" destOrd="0" presId="urn:microsoft.com/office/officeart/2005/8/layout/radial3"/>
    <dgm:cxn modelId="{E7935E66-FCA4-456E-869A-A9F4FDD1A660}" type="presParOf" srcId="{6663CDF6-20F9-43C3-98B7-D6ABB9439DBA}" destId="{BF94243F-9BFE-4F0D-B726-5F11B9945951}" srcOrd="2" destOrd="0" presId="urn:microsoft.com/office/officeart/2005/8/layout/radial3"/>
    <dgm:cxn modelId="{262E2961-7D3F-4846-84D3-00419F3DA109}" type="presParOf" srcId="{6663CDF6-20F9-43C3-98B7-D6ABB9439DBA}" destId="{300C1BAB-AB70-4D51-839D-C95DF559184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4FBB1-8E1E-4559-A01E-50393221A03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746670-48A6-4293-86C7-18D94FC2B46A}">
      <dgm:prSet phldrT="[Text]"/>
      <dgm:spPr/>
      <dgm:t>
        <a:bodyPr/>
        <a:lstStyle/>
        <a:p>
          <a:r>
            <a:rPr lang="en-US" dirty="0"/>
            <a:t>JCC</a:t>
          </a:r>
        </a:p>
      </dgm:t>
    </dgm:pt>
    <dgm:pt modelId="{9481DF64-2157-4BDC-B684-D93CE167F5D8}" type="parTrans" cxnId="{9D4E05BA-1596-41E6-9D07-F5234A443D86}">
      <dgm:prSet/>
      <dgm:spPr/>
      <dgm:t>
        <a:bodyPr/>
        <a:lstStyle/>
        <a:p>
          <a:endParaRPr lang="en-US"/>
        </a:p>
      </dgm:t>
    </dgm:pt>
    <dgm:pt modelId="{61B8A37A-D63B-4E12-BD42-2AE000C0C148}" type="sibTrans" cxnId="{9D4E05BA-1596-41E6-9D07-F5234A443D86}">
      <dgm:prSet/>
      <dgm:spPr/>
      <dgm:t>
        <a:bodyPr/>
        <a:lstStyle/>
        <a:p>
          <a:endParaRPr lang="en-US"/>
        </a:p>
      </dgm:t>
    </dgm:pt>
    <dgm:pt modelId="{C2540DBE-96E3-44DF-B4C2-807FB483056B}">
      <dgm:prSet phldrT="[Text]" custT="1"/>
      <dgm:spPr/>
      <dgm:t>
        <a:bodyPr/>
        <a:lstStyle/>
        <a:p>
          <a:r>
            <a:rPr lang="en-US" sz="2200" b="1" dirty="0"/>
            <a:t>Political will</a:t>
          </a:r>
        </a:p>
      </dgm:t>
    </dgm:pt>
    <dgm:pt modelId="{C0109725-816C-44E9-9824-73BD6D1734CA}" type="parTrans" cxnId="{27A92507-76C2-43A5-ABF6-12E7D2C7CA20}">
      <dgm:prSet/>
      <dgm:spPr/>
      <dgm:t>
        <a:bodyPr/>
        <a:lstStyle/>
        <a:p>
          <a:endParaRPr lang="en-US"/>
        </a:p>
      </dgm:t>
    </dgm:pt>
    <dgm:pt modelId="{4690F4BB-F1EE-4C9C-8B56-19137C0AAE39}" type="sibTrans" cxnId="{27A92507-76C2-43A5-ABF6-12E7D2C7CA20}">
      <dgm:prSet/>
      <dgm:spPr/>
      <dgm:t>
        <a:bodyPr/>
        <a:lstStyle/>
        <a:p>
          <a:endParaRPr lang="en-US"/>
        </a:p>
      </dgm:t>
    </dgm:pt>
    <dgm:pt modelId="{8A946C08-A01B-43F6-BF53-0E86CC5B7200}">
      <dgm:prSet phldrT="[Text]" custT="1"/>
      <dgm:spPr/>
      <dgm:t>
        <a:bodyPr/>
        <a:lstStyle/>
        <a:p>
          <a:r>
            <a:rPr lang="en-US" sz="2200" b="1" dirty="0"/>
            <a:t>Enabling legislation</a:t>
          </a:r>
        </a:p>
      </dgm:t>
    </dgm:pt>
    <dgm:pt modelId="{30D43D8F-3075-4BDE-8D46-4F160AE15DE1}" type="parTrans" cxnId="{EC650A43-A812-412B-8EEB-4ACB49E9B903}">
      <dgm:prSet/>
      <dgm:spPr/>
      <dgm:t>
        <a:bodyPr/>
        <a:lstStyle/>
        <a:p>
          <a:endParaRPr lang="en-US"/>
        </a:p>
      </dgm:t>
    </dgm:pt>
    <dgm:pt modelId="{2F2C24F7-A014-46D8-9FFA-F6C9906926F4}" type="sibTrans" cxnId="{EC650A43-A812-412B-8EEB-4ACB49E9B903}">
      <dgm:prSet/>
      <dgm:spPr/>
      <dgm:t>
        <a:bodyPr/>
        <a:lstStyle/>
        <a:p>
          <a:endParaRPr lang="en-US"/>
        </a:p>
      </dgm:t>
    </dgm:pt>
    <dgm:pt modelId="{0ACEF3C7-CFA1-4293-A7DB-1732B4B862CD}">
      <dgm:prSet phldrT="[Text]" custT="1"/>
      <dgm:spPr/>
      <dgm:t>
        <a:bodyPr/>
        <a:lstStyle/>
        <a:p>
          <a:r>
            <a:rPr lang="en-US" sz="2200" b="1" dirty="0"/>
            <a:t>Infrastructure at borders</a:t>
          </a:r>
        </a:p>
      </dgm:t>
    </dgm:pt>
    <dgm:pt modelId="{CD5CEC83-991D-4A9E-B6B4-DA4457B3F9F4}" type="parTrans" cxnId="{99BFD8CD-A8E6-4EAA-A53D-54A86811C0A6}">
      <dgm:prSet/>
      <dgm:spPr/>
      <dgm:t>
        <a:bodyPr/>
        <a:lstStyle/>
        <a:p>
          <a:endParaRPr lang="en-US"/>
        </a:p>
      </dgm:t>
    </dgm:pt>
    <dgm:pt modelId="{597E46E9-4DD0-4259-9796-4B909A77DE2B}" type="sibTrans" cxnId="{99BFD8CD-A8E6-4EAA-A53D-54A86811C0A6}">
      <dgm:prSet/>
      <dgm:spPr/>
      <dgm:t>
        <a:bodyPr/>
        <a:lstStyle/>
        <a:p>
          <a:endParaRPr lang="en-US"/>
        </a:p>
      </dgm:t>
    </dgm:pt>
    <dgm:pt modelId="{D703C66B-AC53-4773-9F8B-3CD03241E56F}">
      <dgm:prSet phldrT="[Text]" custT="1"/>
      <dgm:spPr/>
      <dgm:t>
        <a:bodyPr/>
        <a:lstStyle/>
        <a:p>
          <a:r>
            <a:rPr lang="en-US" sz="2200" b="1" dirty="0"/>
            <a:t>ICT</a:t>
          </a:r>
        </a:p>
      </dgm:t>
    </dgm:pt>
    <dgm:pt modelId="{51AF9686-733B-4A30-8362-14D87CB12FFC}" type="parTrans" cxnId="{E41B61B2-7079-4839-9307-5097FFEB916D}">
      <dgm:prSet/>
      <dgm:spPr/>
      <dgm:t>
        <a:bodyPr/>
        <a:lstStyle/>
        <a:p>
          <a:endParaRPr lang="en-US"/>
        </a:p>
      </dgm:t>
    </dgm:pt>
    <dgm:pt modelId="{882DF822-E92A-4B72-9E35-35C2DF605230}" type="sibTrans" cxnId="{E41B61B2-7079-4839-9307-5097FFEB916D}">
      <dgm:prSet/>
      <dgm:spPr/>
      <dgm:t>
        <a:bodyPr/>
        <a:lstStyle/>
        <a:p>
          <a:endParaRPr lang="en-US"/>
        </a:p>
      </dgm:t>
    </dgm:pt>
    <dgm:pt modelId="{00AE0268-BF18-4BE8-A12C-9F8C07358773}">
      <dgm:prSet phldrT="[Text]" custT="1"/>
      <dgm:spPr/>
      <dgm:t>
        <a:bodyPr/>
        <a:lstStyle/>
        <a:p>
          <a:r>
            <a:rPr lang="en-US" sz="2200" b="1" dirty="0"/>
            <a:t>Harmonization of documents</a:t>
          </a:r>
        </a:p>
      </dgm:t>
    </dgm:pt>
    <dgm:pt modelId="{C1F94187-1146-4901-8CE0-3FE69116D801}" type="parTrans" cxnId="{196C9211-0FA5-466E-93D0-33BDD905230B}">
      <dgm:prSet/>
      <dgm:spPr/>
      <dgm:t>
        <a:bodyPr/>
        <a:lstStyle/>
        <a:p>
          <a:endParaRPr lang="en-US"/>
        </a:p>
      </dgm:t>
    </dgm:pt>
    <dgm:pt modelId="{9817BF7E-866B-4B9C-82C3-9AEDAC4BC4A0}" type="sibTrans" cxnId="{196C9211-0FA5-466E-93D0-33BDD905230B}">
      <dgm:prSet/>
      <dgm:spPr/>
      <dgm:t>
        <a:bodyPr/>
        <a:lstStyle/>
        <a:p>
          <a:endParaRPr lang="en-US"/>
        </a:p>
      </dgm:t>
    </dgm:pt>
    <dgm:pt modelId="{20E735A4-96A2-408D-A24D-BCFF60F82583}">
      <dgm:prSet phldrT="[Text]" custT="1"/>
      <dgm:spPr/>
      <dgm:t>
        <a:bodyPr/>
        <a:lstStyle/>
        <a:p>
          <a:r>
            <a:rPr lang="en-US" sz="2200" b="1" dirty="0"/>
            <a:t>Exchange of information</a:t>
          </a:r>
        </a:p>
      </dgm:t>
    </dgm:pt>
    <dgm:pt modelId="{56A0F4E7-DB95-486C-8D62-3B47C54C4045}" type="parTrans" cxnId="{654A372C-E932-485C-AFBB-1DA7E3B30510}">
      <dgm:prSet/>
      <dgm:spPr/>
      <dgm:t>
        <a:bodyPr/>
        <a:lstStyle/>
        <a:p>
          <a:endParaRPr lang="en-US"/>
        </a:p>
      </dgm:t>
    </dgm:pt>
    <dgm:pt modelId="{8F516BE6-B1A1-482F-8767-3FAF58B940F5}" type="sibTrans" cxnId="{654A372C-E932-485C-AFBB-1DA7E3B30510}">
      <dgm:prSet/>
      <dgm:spPr/>
      <dgm:t>
        <a:bodyPr/>
        <a:lstStyle/>
        <a:p>
          <a:endParaRPr lang="en-US"/>
        </a:p>
      </dgm:t>
    </dgm:pt>
    <dgm:pt modelId="{1FB504D2-CDB8-4EC3-8011-5F0BC52F5E76}">
      <dgm:prSet phldrT="[Text]" custT="1"/>
      <dgm:spPr/>
      <dgm:t>
        <a:bodyPr/>
        <a:lstStyle/>
        <a:p>
          <a:r>
            <a:rPr lang="en-US" sz="2200" b="1" dirty="0"/>
            <a:t>Mutual acceptance of results </a:t>
          </a:r>
          <a:r>
            <a:rPr lang="en-US" sz="2200" b="1" dirty="0" err="1"/>
            <a:t>etc</a:t>
          </a:r>
          <a:endParaRPr lang="en-US" sz="2200" b="1" dirty="0"/>
        </a:p>
      </dgm:t>
    </dgm:pt>
    <dgm:pt modelId="{5213937C-7065-4553-BEB8-3F784DAC6C1D}" type="parTrans" cxnId="{43073FC9-6464-4D48-A358-AE23BE24D373}">
      <dgm:prSet/>
      <dgm:spPr/>
      <dgm:t>
        <a:bodyPr/>
        <a:lstStyle/>
        <a:p>
          <a:endParaRPr lang="en-US"/>
        </a:p>
      </dgm:t>
    </dgm:pt>
    <dgm:pt modelId="{6047A24F-B0EB-4F5F-91C0-2EF0B2BA2E68}" type="sibTrans" cxnId="{43073FC9-6464-4D48-A358-AE23BE24D373}">
      <dgm:prSet/>
      <dgm:spPr/>
      <dgm:t>
        <a:bodyPr/>
        <a:lstStyle/>
        <a:p>
          <a:endParaRPr lang="en-US"/>
        </a:p>
      </dgm:t>
    </dgm:pt>
    <dgm:pt modelId="{4ACBF6E3-EF67-4326-86F4-CF9BACDE75A5}" type="pres">
      <dgm:prSet presAssocID="{70F4FBB1-8E1E-4559-A01E-50393221A0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BA9AF5-B5D4-46A1-B648-19E40104DF55}" type="pres">
      <dgm:prSet presAssocID="{34746670-48A6-4293-86C7-18D94FC2B46A}" presName="centerShape" presStyleLbl="node0" presStyleIdx="0" presStyleCnt="1"/>
      <dgm:spPr/>
    </dgm:pt>
    <dgm:pt modelId="{F73225A3-0B04-429D-BB38-E4D71A65CD6A}" type="pres">
      <dgm:prSet presAssocID="{C0109725-816C-44E9-9824-73BD6D1734CA}" presName="parTrans" presStyleLbl="bgSibTrans2D1" presStyleIdx="0" presStyleCnt="7"/>
      <dgm:spPr/>
    </dgm:pt>
    <dgm:pt modelId="{5643DD39-B430-4B30-ABB5-AFF1E3721F20}" type="pres">
      <dgm:prSet presAssocID="{C2540DBE-96E3-44DF-B4C2-807FB483056B}" presName="node" presStyleLbl="node1" presStyleIdx="0" presStyleCnt="7" custScaleX="190289" custScaleY="95024" custRadScaleRad="100416">
        <dgm:presLayoutVars>
          <dgm:bulletEnabled val="1"/>
        </dgm:presLayoutVars>
      </dgm:prSet>
      <dgm:spPr/>
    </dgm:pt>
    <dgm:pt modelId="{36AB77E2-2343-4997-8778-BA2461BFE453}" type="pres">
      <dgm:prSet presAssocID="{30D43D8F-3075-4BDE-8D46-4F160AE15DE1}" presName="parTrans" presStyleLbl="bgSibTrans2D1" presStyleIdx="1" presStyleCnt="7"/>
      <dgm:spPr/>
    </dgm:pt>
    <dgm:pt modelId="{9D556187-91AB-49D8-81A8-91FA8ED322C3}" type="pres">
      <dgm:prSet presAssocID="{8A946C08-A01B-43F6-BF53-0E86CC5B7200}" presName="node" presStyleLbl="node1" presStyleIdx="1" presStyleCnt="7" custScaleX="149598" custScaleY="95024">
        <dgm:presLayoutVars>
          <dgm:bulletEnabled val="1"/>
        </dgm:presLayoutVars>
      </dgm:prSet>
      <dgm:spPr/>
    </dgm:pt>
    <dgm:pt modelId="{AE6DC262-1716-4DD5-8855-D18EB07547AE}" type="pres">
      <dgm:prSet presAssocID="{CD5CEC83-991D-4A9E-B6B4-DA4457B3F9F4}" presName="parTrans" presStyleLbl="bgSibTrans2D1" presStyleIdx="2" presStyleCnt="7"/>
      <dgm:spPr/>
    </dgm:pt>
    <dgm:pt modelId="{755AEC24-7F6B-4364-B906-F0484FEFA497}" type="pres">
      <dgm:prSet presAssocID="{0ACEF3C7-CFA1-4293-A7DB-1732B4B862CD}" presName="node" presStyleLbl="node1" presStyleIdx="2" presStyleCnt="7" custScaleX="194029" custScaleY="95024" custRadScaleRad="107536" custRadScaleInc="-16229">
        <dgm:presLayoutVars>
          <dgm:bulletEnabled val="1"/>
        </dgm:presLayoutVars>
      </dgm:prSet>
      <dgm:spPr/>
    </dgm:pt>
    <dgm:pt modelId="{23E3C51D-DB08-4483-9567-584B67C28CFB}" type="pres">
      <dgm:prSet presAssocID="{51AF9686-733B-4A30-8362-14D87CB12FFC}" presName="parTrans" presStyleLbl="bgSibTrans2D1" presStyleIdx="3" presStyleCnt="7"/>
      <dgm:spPr/>
    </dgm:pt>
    <dgm:pt modelId="{A60FB27B-8840-47B2-83E8-4D832DAC40BB}" type="pres">
      <dgm:prSet presAssocID="{D703C66B-AC53-4773-9F8B-3CD03241E56F}" presName="node" presStyleLbl="node1" presStyleIdx="3" presStyleCnt="7" custScaleX="82259" custScaleY="95024" custRadScaleRad="100001" custRadScaleInc="927">
        <dgm:presLayoutVars>
          <dgm:bulletEnabled val="1"/>
        </dgm:presLayoutVars>
      </dgm:prSet>
      <dgm:spPr/>
    </dgm:pt>
    <dgm:pt modelId="{0F22E980-5D2C-40F5-B0AD-56A4CB931523}" type="pres">
      <dgm:prSet presAssocID="{C1F94187-1146-4901-8CE0-3FE69116D801}" presName="parTrans" presStyleLbl="bgSibTrans2D1" presStyleIdx="4" presStyleCnt="7"/>
      <dgm:spPr/>
    </dgm:pt>
    <dgm:pt modelId="{C590A41B-5810-4D3D-A27A-5EBB7EE06A79}" type="pres">
      <dgm:prSet presAssocID="{00AE0268-BF18-4BE8-A12C-9F8C07358773}" presName="node" presStyleLbl="node1" presStyleIdx="4" presStyleCnt="7" custScaleX="213654" custScaleY="95024" custRadScaleRad="110396" custRadScaleInc="24508">
        <dgm:presLayoutVars>
          <dgm:bulletEnabled val="1"/>
        </dgm:presLayoutVars>
      </dgm:prSet>
      <dgm:spPr/>
    </dgm:pt>
    <dgm:pt modelId="{63C31143-61CE-480D-8672-E5DF72BA3CA8}" type="pres">
      <dgm:prSet presAssocID="{56A0F4E7-DB95-486C-8D62-3B47C54C4045}" presName="parTrans" presStyleLbl="bgSibTrans2D1" presStyleIdx="5" presStyleCnt="7"/>
      <dgm:spPr/>
    </dgm:pt>
    <dgm:pt modelId="{7D0FDFA7-F21B-4E42-8C37-516322530AB0}" type="pres">
      <dgm:prSet presAssocID="{20E735A4-96A2-408D-A24D-BCFF60F82583}" presName="node" presStyleLbl="node1" presStyleIdx="5" presStyleCnt="7" custScaleX="182675" custScaleY="95024" custRadScaleRad="102976" custRadScaleInc="10406">
        <dgm:presLayoutVars>
          <dgm:bulletEnabled val="1"/>
        </dgm:presLayoutVars>
      </dgm:prSet>
      <dgm:spPr/>
    </dgm:pt>
    <dgm:pt modelId="{CB385F14-04E6-409D-B1F2-11C96C778D72}" type="pres">
      <dgm:prSet presAssocID="{5213937C-7065-4553-BEB8-3F784DAC6C1D}" presName="parTrans" presStyleLbl="bgSibTrans2D1" presStyleIdx="6" presStyleCnt="7"/>
      <dgm:spPr/>
    </dgm:pt>
    <dgm:pt modelId="{1F6E529C-556A-4B7E-928F-1CFACA78F3A2}" type="pres">
      <dgm:prSet presAssocID="{1FB504D2-CDB8-4EC3-8011-5F0BC52F5E76}" presName="node" presStyleLbl="node1" presStyleIdx="6" presStyleCnt="7" custScaleX="243066" custScaleY="95024" custRadScaleRad="115698">
        <dgm:presLayoutVars>
          <dgm:bulletEnabled val="1"/>
        </dgm:presLayoutVars>
      </dgm:prSet>
      <dgm:spPr/>
    </dgm:pt>
  </dgm:ptLst>
  <dgm:cxnLst>
    <dgm:cxn modelId="{27A92507-76C2-43A5-ABF6-12E7D2C7CA20}" srcId="{34746670-48A6-4293-86C7-18D94FC2B46A}" destId="{C2540DBE-96E3-44DF-B4C2-807FB483056B}" srcOrd="0" destOrd="0" parTransId="{C0109725-816C-44E9-9824-73BD6D1734CA}" sibTransId="{4690F4BB-F1EE-4C9C-8B56-19137C0AAE39}"/>
    <dgm:cxn modelId="{D8B0DA0E-5944-4613-9E9C-FB250A306A43}" type="presOf" srcId="{D703C66B-AC53-4773-9F8B-3CD03241E56F}" destId="{A60FB27B-8840-47B2-83E8-4D832DAC40BB}" srcOrd="0" destOrd="0" presId="urn:microsoft.com/office/officeart/2005/8/layout/radial4"/>
    <dgm:cxn modelId="{66892711-80A7-4E92-9824-29DB7D201B6F}" type="presOf" srcId="{1FB504D2-CDB8-4EC3-8011-5F0BC52F5E76}" destId="{1F6E529C-556A-4B7E-928F-1CFACA78F3A2}" srcOrd="0" destOrd="0" presId="urn:microsoft.com/office/officeart/2005/8/layout/radial4"/>
    <dgm:cxn modelId="{196C9211-0FA5-466E-93D0-33BDD905230B}" srcId="{34746670-48A6-4293-86C7-18D94FC2B46A}" destId="{00AE0268-BF18-4BE8-A12C-9F8C07358773}" srcOrd="4" destOrd="0" parTransId="{C1F94187-1146-4901-8CE0-3FE69116D801}" sibTransId="{9817BF7E-866B-4B9C-82C3-9AEDAC4BC4A0}"/>
    <dgm:cxn modelId="{A88E161A-9923-40D0-8121-8AA0BD9592D0}" type="presOf" srcId="{8A946C08-A01B-43F6-BF53-0E86CC5B7200}" destId="{9D556187-91AB-49D8-81A8-91FA8ED322C3}" srcOrd="0" destOrd="0" presId="urn:microsoft.com/office/officeart/2005/8/layout/radial4"/>
    <dgm:cxn modelId="{9647D425-BBCA-44E5-BD81-ECF15D55220F}" type="presOf" srcId="{20E735A4-96A2-408D-A24D-BCFF60F82583}" destId="{7D0FDFA7-F21B-4E42-8C37-516322530AB0}" srcOrd="0" destOrd="0" presId="urn:microsoft.com/office/officeart/2005/8/layout/radial4"/>
    <dgm:cxn modelId="{654A372C-E932-485C-AFBB-1DA7E3B30510}" srcId="{34746670-48A6-4293-86C7-18D94FC2B46A}" destId="{20E735A4-96A2-408D-A24D-BCFF60F82583}" srcOrd="5" destOrd="0" parTransId="{56A0F4E7-DB95-486C-8D62-3B47C54C4045}" sibTransId="{8F516BE6-B1A1-482F-8767-3FAF58B940F5}"/>
    <dgm:cxn modelId="{A902E035-8262-4D60-B90E-DFB04E06326F}" type="presOf" srcId="{CD5CEC83-991D-4A9E-B6B4-DA4457B3F9F4}" destId="{AE6DC262-1716-4DD5-8855-D18EB07547AE}" srcOrd="0" destOrd="0" presId="urn:microsoft.com/office/officeart/2005/8/layout/radial4"/>
    <dgm:cxn modelId="{EC650A43-A812-412B-8EEB-4ACB49E9B903}" srcId="{34746670-48A6-4293-86C7-18D94FC2B46A}" destId="{8A946C08-A01B-43F6-BF53-0E86CC5B7200}" srcOrd="1" destOrd="0" parTransId="{30D43D8F-3075-4BDE-8D46-4F160AE15DE1}" sibTransId="{2F2C24F7-A014-46D8-9FFA-F6C9906926F4}"/>
    <dgm:cxn modelId="{2DF73273-02A7-4D01-AD2A-B6C7FACD7A2F}" type="presOf" srcId="{70F4FBB1-8E1E-4559-A01E-50393221A03F}" destId="{4ACBF6E3-EF67-4326-86F4-CF9BACDE75A5}" srcOrd="0" destOrd="0" presId="urn:microsoft.com/office/officeart/2005/8/layout/radial4"/>
    <dgm:cxn modelId="{C9B31C7C-174D-4594-A6E9-316BDD05815E}" type="presOf" srcId="{56A0F4E7-DB95-486C-8D62-3B47C54C4045}" destId="{63C31143-61CE-480D-8672-E5DF72BA3CA8}" srcOrd="0" destOrd="0" presId="urn:microsoft.com/office/officeart/2005/8/layout/radial4"/>
    <dgm:cxn modelId="{7A4B4883-1535-4AAE-A507-BCD4F112F690}" type="presOf" srcId="{C1F94187-1146-4901-8CE0-3FE69116D801}" destId="{0F22E980-5D2C-40F5-B0AD-56A4CB931523}" srcOrd="0" destOrd="0" presId="urn:microsoft.com/office/officeart/2005/8/layout/radial4"/>
    <dgm:cxn modelId="{0E13A89F-3D98-4CC5-88BF-C0967BA866D0}" type="presOf" srcId="{5213937C-7065-4553-BEB8-3F784DAC6C1D}" destId="{CB385F14-04E6-409D-B1F2-11C96C778D72}" srcOrd="0" destOrd="0" presId="urn:microsoft.com/office/officeart/2005/8/layout/radial4"/>
    <dgm:cxn modelId="{EE7114A4-E78C-46EC-8C9E-1D5152F1B3CB}" type="presOf" srcId="{C0109725-816C-44E9-9824-73BD6D1734CA}" destId="{F73225A3-0B04-429D-BB38-E4D71A65CD6A}" srcOrd="0" destOrd="0" presId="urn:microsoft.com/office/officeart/2005/8/layout/radial4"/>
    <dgm:cxn modelId="{E4A811A5-C6B6-436C-A129-B044A840F8F2}" type="presOf" srcId="{C2540DBE-96E3-44DF-B4C2-807FB483056B}" destId="{5643DD39-B430-4B30-ABB5-AFF1E3721F20}" srcOrd="0" destOrd="0" presId="urn:microsoft.com/office/officeart/2005/8/layout/radial4"/>
    <dgm:cxn modelId="{12C64AB1-4B2A-4826-88DD-5CE60F3E9ADA}" type="presOf" srcId="{30D43D8F-3075-4BDE-8D46-4F160AE15DE1}" destId="{36AB77E2-2343-4997-8778-BA2461BFE453}" srcOrd="0" destOrd="0" presId="urn:microsoft.com/office/officeart/2005/8/layout/radial4"/>
    <dgm:cxn modelId="{E41B61B2-7079-4839-9307-5097FFEB916D}" srcId="{34746670-48A6-4293-86C7-18D94FC2B46A}" destId="{D703C66B-AC53-4773-9F8B-3CD03241E56F}" srcOrd="3" destOrd="0" parTransId="{51AF9686-733B-4A30-8362-14D87CB12FFC}" sibTransId="{882DF822-E92A-4B72-9E35-35C2DF605230}"/>
    <dgm:cxn modelId="{BD1061B6-03AA-4321-B25E-012B36A45788}" type="presOf" srcId="{0ACEF3C7-CFA1-4293-A7DB-1732B4B862CD}" destId="{755AEC24-7F6B-4364-B906-F0484FEFA497}" srcOrd="0" destOrd="0" presId="urn:microsoft.com/office/officeart/2005/8/layout/radial4"/>
    <dgm:cxn modelId="{9D4E05BA-1596-41E6-9D07-F5234A443D86}" srcId="{70F4FBB1-8E1E-4559-A01E-50393221A03F}" destId="{34746670-48A6-4293-86C7-18D94FC2B46A}" srcOrd="0" destOrd="0" parTransId="{9481DF64-2157-4BDC-B684-D93CE167F5D8}" sibTransId="{61B8A37A-D63B-4E12-BD42-2AE000C0C148}"/>
    <dgm:cxn modelId="{43073FC9-6464-4D48-A358-AE23BE24D373}" srcId="{34746670-48A6-4293-86C7-18D94FC2B46A}" destId="{1FB504D2-CDB8-4EC3-8011-5F0BC52F5E76}" srcOrd="6" destOrd="0" parTransId="{5213937C-7065-4553-BEB8-3F784DAC6C1D}" sibTransId="{6047A24F-B0EB-4F5F-91C0-2EF0B2BA2E68}"/>
    <dgm:cxn modelId="{99BFD8CD-A8E6-4EAA-A53D-54A86811C0A6}" srcId="{34746670-48A6-4293-86C7-18D94FC2B46A}" destId="{0ACEF3C7-CFA1-4293-A7DB-1732B4B862CD}" srcOrd="2" destOrd="0" parTransId="{CD5CEC83-991D-4A9E-B6B4-DA4457B3F9F4}" sibTransId="{597E46E9-4DD0-4259-9796-4B909A77DE2B}"/>
    <dgm:cxn modelId="{5D3ABED6-8E31-40B4-9B55-1A61B8B2BF98}" type="presOf" srcId="{00AE0268-BF18-4BE8-A12C-9F8C07358773}" destId="{C590A41B-5810-4D3D-A27A-5EBB7EE06A79}" srcOrd="0" destOrd="0" presId="urn:microsoft.com/office/officeart/2005/8/layout/radial4"/>
    <dgm:cxn modelId="{733C55D8-5B56-415C-B8D1-156DBEE34328}" type="presOf" srcId="{51AF9686-733B-4A30-8362-14D87CB12FFC}" destId="{23E3C51D-DB08-4483-9567-584B67C28CFB}" srcOrd="0" destOrd="0" presId="urn:microsoft.com/office/officeart/2005/8/layout/radial4"/>
    <dgm:cxn modelId="{4C8194FB-E1F6-43BD-80E0-0C2AE8851CA1}" type="presOf" srcId="{34746670-48A6-4293-86C7-18D94FC2B46A}" destId="{4CBA9AF5-B5D4-46A1-B648-19E40104DF55}" srcOrd="0" destOrd="0" presId="urn:microsoft.com/office/officeart/2005/8/layout/radial4"/>
    <dgm:cxn modelId="{5CE22EB6-6848-4973-801F-76FBF013D5C6}" type="presParOf" srcId="{4ACBF6E3-EF67-4326-86F4-CF9BACDE75A5}" destId="{4CBA9AF5-B5D4-46A1-B648-19E40104DF55}" srcOrd="0" destOrd="0" presId="urn:microsoft.com/office/officeart/2005/8/layout/radial4"/>
    <dgm:cxn modelId="{D12D54EC-6997-4B91-B6CA-D9FCF70C08C1}" type="presParOf" srcId="{4ACBF6E3-EF67-4326-86F4-CF9BACDE75A5}" destId="{F73225A3-0B04-429D-BB38-E4D71A65CD6A}" srcOrd="1" destOrd="0" presId="urn:microsoft.com/office/officeart/2005/8/layout/radial4"/>
    <dgm:cxn modelId="{F49C5670-FCA3-44A5-ADB9-604095F9A4A7}" type="presParOf" srcId="{4ACBF6E3-EF67-4326-86F4-CF9BACDE75A5}" destId="{5643DD39-B430-4B30-ABB5-AFF1E3721F20}" srcOrd="2" destOrd="0" presId="urn:microsoft.com/office/officeart/2005/8/layout/radial4"/>
    <dgm:cxn modelId="{8D25EC97-51A8-4935-BD9A-9BB4CA9AE606}" type="presParOf" srcId="{4ACBF6E3-EF67-4326-86F4-CF9BACDE75A5}" destId="{36AB77E2-2343-4997-8778-BA2461BFE453}" srcOrd="3" destOrd="0" presId="urn:microsoft.com/office/officeart/2005/8/layout/radial4"/>
    <dgm:cxn modelId="{C98D3CC0-150A-47D1-854D-84ECA11072B4}" type="presParOf" srcId="{4ACBF6E3-EF67-4326-86F4-CF9BACDE75A5}" destId="{9D556187-91AB-49D8-81A8-91FA8ED322C3}" srcOrd="4" destOrd="0" presId="urn:microsoft.com/office/officeart/2005/8/layout/radial4"/>
    <dgm:cxn modelId="{11174F9A-7803-46D8-B15E-8A760CBA26B3}" type="presParOf" srcId="{4ACBF6E3-EF67-4326-86F4-CF9BACDE75A5}" destId="{AE6DC262-1716-4DD5-8855-D18EB07547AE}" srcOrd="5" destOrd="0" presId="urn:microsoft.com/office/officeart/2005/8/layout/radial4"/>
    <dgm:cxn modelId="{7B8C351C-FFA3-433E-A1AC-B80FEC3E6ECD}" type="presParOf" srcId="{4ACBF6E3-EF67-4326-86F4-CF9BACDE75A5}" destId="{755AEC24-7F6B-4364-B906-F0484FEFA497}" srcOrd="6" destOrd="0" presId="urn:microsoft.com/office/officeart/2005/8/layout/radial4"/>
    <dgm:cxn modelId="{4E5E5551-A3A0-4B43-82ED-E410A257DE04}" type="presParOf" srcId="{4ACBF6E3-EF67-4326-86F4-CF9BACDE75A5}" destId="{23E3C51D-DB08-4483-9567-584B67C28CFB}" srcOrd="7" destOrd="0" presId="urn:microsoft.com/office/officeart/2005/8/layout/radial4"/>
    <dgm:cxn modelId="{A6AD4314-09F9-471D-8024-71A2248D4236}" type="presParOf" srcId="{4ACBF6E3-EF67-4326-86F4-CF9BACDE75A5}" destId="{A60FB27B-8840-47B2-83E8-4D832DAC40BB}" srcOrd="8" destOrd="0" presId="urn:microsoft.com/office/officeart/2005/8/layout/radial4"/>
    <dgm:cxn modelId="{3550805C-F28A-4324-B3BD-7DA0AD1509CF}" type="presParOf" srcId="{4ACBF6E3-EF67-4326-86F4-CF9BACDE75A5}" destId="{0F22E980-5D2C-40F5-B0AD-56A4CB931523}" srcOrd="9" destOrd="0" presId="urn:microsoft.com/office/officeart/2005/8/layout/radial4"/>
    <dgm:cxn modelId="{FFD608B4-831F-482F-B7F0-91B6DE03D01E}" type="presParOf" srcId="{4ACBF6E3-EF67-4326-86F4-CF9BACDE75A5}" destId="{C590A41B-5810-4D3D-A27A-5EBB7EE06A79}" srcOrd="10" destOrd="0" presId="urn:microsoft.com/office/officeart/2005/8/layout/radial4"/>
    <dgm:cxn modelId="{C2D5526A-3CBE-42BC-9F12-18BC967BD77E}" type="presParOf" srcId="{4ACBF6E3-EF67-4326-86F4-CF9BACDE75A5}" destId="{63C31143-61CE-480D-8672-E5DF72BA3CA8}" srcOrd="11" destOrd="0" presId="urn:microsoft.com/office/officeart/2005/8/layout/radial4"/>
    <dgm:cxn modelId="{B8C5A72A-114C-4016-9B03-976AD777669D}" type="presParOf" srcId="{4ACBF6E3-EF67-4326-86F4-CF9BACDE75A5}" destId="{7D0FDFA7-F21B-4E42-8C37-516322530AB0}" srcOrd="12" destOrd="0" presId="urn:microsoft.com/office/officeart/2005/8/layout/radial4"/>
    <dgm:cxn modelId="{F2E2660B-C4E1-4510-8586-DC9772AF9C76}" type="presParOf" srcId="{4ACBF6E3-EF67-4326-86F4-CF9BACDE75A5}" destId="{CB385F14-04E6-409D-B1F2-11C96C778D72}" srcOrd="13" destOrd="0" presId="urn:microsoft.com/office/officeart/2005/8/layout/radial4"/>
    <dgm:cxn modelId="{63582149-7B45-485A-9C7A-98D9793E7C3F}" type="presParOf" srcId="{4ACBF6E3-EF67-4326-86F4-CF9BACDE75A5}" destId="{1F6E529C-556A-4B7E-928F-1CFACA78F3A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D4D02-0BA3-457A-997E-286140C866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D29154-C55C-4D32-BE86-F001FDC0EE47}">
      <dgm:prSet phldrT="[Text]" custT="1"/>
      <dgm:spPr/>
      <dgm:t>
        <a:bodyPr/>
        <a:lstStyle/>
        <a:p>
          <a:r>
            <a:rPr lang="en-US" sz="2600" b="1" dirty="0"/>
            <a:t>Harmonization of documents – </a:t>
          </a:r>
          <a:r>
            <a:rPr lang="en-US" sz="2600" dirty="0"/>
            <a:t>importers and exporters use the same document, the UNIFIED CARGO MANIFEST (UCM), to declare goods to both PRC and MON customs</a:t>
          </a:r>
        </a:p>
      </dgm:t>
    </dgm:pt>
    <dgm:pt modelId="{CF659CE7-5D83-4911-9D45-2831DCBF1FDE}" type="parTrans" cxnId="{AA8C378E-41E3-4415-B9D7-1D4674CA6F3D}">
      <dgm:prSet/>
      <dgm:spPr/>
      <dgm:t>
        <a:bodyPr/>
        <a:lstStyle/>
        <a:p>
          <a:endParaRPr lang="en-US"/>
        </a:p>
      </dgm:t>
    </dgm:pt>
    <dgm:pt modelId="{50F96A64-9AFD-44A4-8673-052EC951AACD}" type="sibTrans" cxnId="{AA8C378E-41E3-4415-B9D7-1D4674CA6F3D}">
      <dgm:prSet/>
      <dgm:spPr/>
      <dgm:t>
        <a:bodyPr/>
        <a:lstStyle/>
        <a:p>
          <a:endParaRPr lang="en-US"/>
        </a:p>
      </dgm:t>
    </dgm:pt>
    <dgm:pt modelId="{DD042097-5E91-4A79-8547-0C5D78CD04E5}">
      <dgm:prSet phldrT="[Text]"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/>
              <a:ea typeface="+mn-ea"/>
              <a:cs typeface="+mn-cs"/>
            </a:rPr>
            <a:t>Joint border operations – </a:t>
          </a:r>
          <a:r>
            <a:rPr lang="en-US" sz="2600" b="0" kern="1200" dirty="0">
              <a:latin typeface="Calibri"/>
              <a:ea typeface="+mn-ea"/>
              <a:cs typeface="+mn-cs"/>
            </a:rPr>
            <a:t>customs agencies coordinate their respective operations </a:t>
          </a:r>
        </a:p>
      </dgm:t>
    </dgm:pt>
    <dgm:pt modelId="{AD00CEE2-40E2-4F79-A89D-D66A5FBCBD0C}" type="parTrans" cxnId="{8BB51EB9-7DC4-4298-B5E5-5F1D50C9558C}">
      <dgm:prSet/>
      <dgm:spPr/>
      <dgm:t>
        <a:bodyPr/>
        <a:lstStyle/>
        <a:p>
          <a:endParaRPr lang="en-US"/>
        </a:p>
      </dgm:t>
    </dgm:pt>
    <dgm:pt modelId="{DC03E4F7-8DD4-4DB4-985B-944515979B54}" type="sibTrans" cxnId="{8BB51EB9-7DC4-4298-B5E5-5F1D50C9558C}">
      <dgm:prSet/>
      <dgm:spPr/>
      <dgm:t>
        <a:bodyPr/>
        <a:lstStyle/>
        <a:p>
          <a:endParaRPr lang="en-US"/>
        </a:p>
      </dgm:t>
    </dgm:pt>
    <dgm:pt modelId="{907E9180-E7D2-420F-BC44-8F9F005BB2AC}">
      <dgm:prSet phldrT="[Text]"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/>
              <a:ea typeface="+mn-ea"/>
              <a:cs typeface="+mn-cs"/>
            </a:rPr>
            <a:t>Mutual recognition of inspection results – </a:t>
          </a:r>
          <a:r>
            <a:rPr lang="en-US" sz="2600" b="0" kern="1200" dirty="0">
              <a:latin typeface="Calibri"/>
              <a:ea typeface="+mn-ea"/>
              <a:cs typeface="+mn-cs"/>
            </a:rPr>
            <a:t>goods examined by only one customs agency</a:t>
          </a:r>
        </a:p>
      </dgm:t>
    </dgm:pt>
    <dgm:pt modelId="{86CD59C4-E56D-4DE2-9474-A4B57A2A7A6E}" type="sibTrans" cxnId="{FC811EDE-3B95-4D92-B3EF-948C6859E9A1}">
      <dgm:prSet/>
      <dgm:spPr/>
      <dgm:t>
        <a:bodyPr/>
        <a:lstStyle/>
        <a:p>
          <a:endParaRPr lang="en-US"/>
        </a:p>
      </dgm:t>
    </dgm:pt>
    <dgm:pt modelId="{61AC16A7-1188-452D-9C76-A7F87BB18FD2}" type="parTrans" cxnId="{FC811EDE-3B95-4D92-B3EF-948C6859E9A1}">
      <dgm:prSet/>
      <dgm:spPr/>
      <dgm:t>
        <a:bodyPr/>
        <a:lstStyle/>
        <a:p>
          <a:endParaRPr lang="en-US"/>
        </a:p>
      </dgm:t>
    </dgm:pt>
    <dgm:pt modelId="{12E88D13-3130-45B7-A68A-A321FD3838CB}" type="pres">
      <dgm:prSet presAssocID="{4B8D4D02-0BA3-457A-997E-286140C86631}" presName="Name0" presStyleCnt="0">
        <dgm:presLayoutVars>
          <dgm:chMax val="7"/>
          <dgm:chPref val="7"/>
          <dgm:dir/>
        </dgm:presLayoutVars>
      </dgm:prSet>
      <dgm:spPr/>
    </dgm:pt>
    <dgm:pt modelId="{1329478B-D3B7-4592-8A83-5D8569DCF97B}" type="pres">
      <dgm:prSet presAssocID="{4B8D4D02-0BA3-457A-997E-286140C86631}" presName="Name1" presStyleCnt="0"/>
      <dgm:spPr/>
    </dgm:pt>
    <dgm:pt modelId="{55FA090B-ECC1-4A97-9BCD-9AB937A89898}" type="pres">
      <dgm:prSet presAssocID="{4B8D4D02-0BA3-457A-997E-286140C86631}" presName="cycle" presStyleCnt="0"/>
      <dgm:spPr/>
    </dgm:pt>
    <dgm:pt modelId="{7B445AAA-6005-4C61-B42F-525B6A2C7363}" type="pres">
      <dgm:prSet presAssocID="{4B8D4D02-0BA3-457A-997E-286140C86631}" presName="srcNode" presStyleLbl="node1" presStyleIdx="0" presStyleCnt="3"/>
      <dgm:spPr/>
    </dgm:pt>
    <dgm:pt modelId="{376312E0-9C99-4352-8954-2C5084183394}" type="pres">
      <dgm:prSet presAssocID="{4B8D4D02-0BA3-457A-997E-286140C86631}" presName="conn" presStyleLbl="parChTrans1D2" presStyleIdx="0" presStyleCnt="1"/>
      <dgm:spPr/>
    </dgm:pt>
    <dgm:pt modelId="{31CE1081-0283-46E2-BF2B-504B5686D3EB}" type="pres">
      <dgm:prSet presAssocID="{4B8D4D02-0BA3-457A-997E-286140C86631}" presName="extraNode" presStyleLbl="node1" presStyleIdx="0" presStyleCnt="3"/>
      <dgm:spPr/>
    </dgm:pt>
    <dgm:pt modelId="{3C38DE78-8D52-436E-9916-27206E27F8C0}" type="pres">
      <dgm:prSet presAssocID="{4B8D4D02-0BA3-457A-997E-286140C86631}" presName="dstNode" presStyleLbl="node1" presStyleIdx="0" presStyleCnt="3"/>
      <dgm:spPr/>
    </dgm:pt>
    <dgm:pt modelId="{5D8EEDE3-8746-402B-9113-C19456B79049}" type="pres">
      <dgm:prSet presAssocID="{CCD29154-C55C-4D32-BE86-F001FDC0EE47}" presName="text_1" presStyleLbl="node1" presStyleIdx="0" presStyleCnt="3" custScaleY="116487">
        <dgm:presLayoutVars>
          <dgm:bulletEnabled val="1"/>
        </dgm:presLayoutVars>
      </dgm:prSet>
      <dgm:spPr/>
    </dgm:pt>
    <dgm:pt modelId="{A6D50A37-0A9F-455D-A313-2657A4D3228A}" type="pres">
      <dgm:prSet presAssocID="{CCD29154-C55C-4D32-BE86-F001FDC0EE47}" presName="accent_1" presStyleCnt="0"/>
      <dgm:spPr/>
    </dgm:pt>
    <dgm:pt modelId="{3072EF8A-C73F-4B76-BD57-FA8CDBA06590}" type="pres">
      <dgm:prSet presAssocID="{CCD29154-C55C-4D32-BE86-F001FDC0EE47}" presName="accentRepeatNode" presStyleLbl="solidFgAcc1" presStyleIdx="0" presStyleCnt="3"/>
      <dgm:spPr/>
    </dgm:pt>
    <dgm:pt modelId="{13D9140D-788C-45DD-B449-5F01BFC21838}" type="pres">
      <dgm:prSet presAssocID="{907E9180-E7D2-420F-BC44-8F9F005BB2AC}" presName="text_2" presStyleLbl="node1" presStyleIdx="1" presStyleCnt="3">
        <dgm:presLayoutVars>
          <dgm:bulletEnabled val="1"/>
        </dgm:presLayoutVars>
      </dgm:prSet>
      <dgm:spPr/>
    </dgm:pt>
    <dgm:pt modelId="{08C95501-4504-4A67-82F8-34AA6A443C2C}" type="pres">
      <dgm:prSet presAssocID="{907E9180-E7D2-420F-BC44-8F9F005BB2AC}" presName="accent_2" presStyleCnt="0"/>
      <dgm:spPr/>
    </dgm:pt>
    <dgm:pt modelId="{F3B756AD-29FC-439F-B2FA-536F9CA98A6B}" type="pres">
      <dgm:prSet presAssocID="{907E9180-E7D2-420F-BC44-8F9F005BB2AC}" presName="accentRepeatNode" presStyleLbl="solidFgAcc1" presStyleIdx="1" presStyleCnt="3"/>
      <dgm:spPr/>
    </dgm:pt>
    <dgm:pt modelId="{BA62DE82-F6CD-4C21-8C5A-32EE7030E6A7}" type="pres">
      <dgm:prSet presAssocID="{DD042097-5E91-4A79-8547-0C5D78CD04E5}" presName="text_3" presStyleLbl="node1" presStyleIdx="2" presStyleCnt="3">
        <dgm:presLayoutVars>
          <dgm:bulletEnabled val="1"/>
        </dgm:presLayoutVars>
      </dgm:prSet>
      <dgm:spPr/>
    </dgm:pt>
    <dgm:pt modelId="{782FCCE1-FF93-42F9-94A9-60D250AE9326}" type="pres">
      <dgm:prSet presAssocID="{DD042097-5E91-4A79-8547-0C5D78CD04E5}" presName="accent_3" presStyleCnt="0"/>
      <dgm:spPr/>
    </dgm:pt>
    <dgm:pt modelId="{A50F9050-A071-4D6A-B5A7-5D2B59D84FD6}" type="pres">
      <dgm:prSet presAssocID="{DD042097-5E91-4A79-8547-0C5D78CD04E5}" presName="accentRepeatNode" presStyleLbl="solidFgAcc1" presStyleIdx="2" presStyleCnt="3"/>
      <dgm:spPr/>
    </dgm:pt>
  </dgm:ptLst>
  <dgm:cxnLst>
    <dgm:cxn modelId="{D2735040-E0C5-496F-AB83-2602C7A9307E}" type="presOf" srcId="{4B8D4D02-0BA3-457A-997E-286140C86631}" destId="{12E88D13-3130-45B7-A68A-A321FD3838CB}" srcOrd="0" destOrd="0" presId="urn:microsoft.com/office/officeart/2008/layout/VerticalCurvedList"/>
    <dgm:cxn modelId="{B692A483-6682-4952-BC8C-ED51E7799101}" type="presOf" srcId="{CCD29154-C55C-4D32-BE86-F001FDC0EE47}" destId="{5D8EEDE3-8746-402B-9113-C19456B79049}" srcOrd="0" destOrd="0" presId="urn:microsoft.com/office/officeart/2008/layout/VerticalCurvedList"/>
    <dgm:cxn modelId="{9BF97586-5C48-4DC1-AC49-4091BAFA885A}" type="presOf" srcId="{907E9180-E7D2-420F-BC44-8F9F005BB2AC}" destId="{13D9140D-788C-45DD-B449-5F01BFC21838}" srcOrd="0" destOrd="0" presId="urn:microsoft.com/office/officeart/2008/layout/VerticalCurvedList"/>
    <dgm:cxn modelId="{AA8C378E-41E3-4415-B9D7-1D4674CA6F3D}" srcId="{4B8D4D02-0BA3-457A-997E-286140C86631}" destId="{CCD29154-C55C-4D32-BE86-F001FDC0EE47}" srcOrd="0" destOrd="0" parTransId="{CF659CE7-5D83-4911-9D45-2831DCBF1FDE}" sibTransId="{50F96A64-9AFD-44A4-8673-052EC951AACD}"/>
    <dgm:cxn modelId="{E410729A-3F31-40AF-825C-7F51797733C1}" type="presOf" srcId="{50F96A64-9AFD-44A4-8673-052EC951AACD}" destId="{376312E0-9C99-4352-8954-2C5084183394}" srcOrd="0" destOrd="0" presId="urn:microsoft.com/office/officeart/2008/layout/VerticalCurvedList"/>
    <dgm:cxn modelId="{8BB51EB9-7DC4-4298-B5E5-5F1D50C9558C}" srcId="{4B8D4D02-0BA3-457A-997E-286140C86631}" destId="{DD042097-5E91-4A79-8547-0C5D78CD04E5}" srcOrd="2" destOrd="0" parTransId="{AD00CEE2-40E2-4F79-A89D-D66A5FBCBD0C}" sibTransId="{DC03E4F7-8DD4-4DB4-985B-944515979B54}"/>
    <dgm:cxn modelId="{32CF99BF-F20E-40CD-891D-BEBF73E040B2}" type="presOf" srcId="{DD042097-5E91-4A79-8547-0C5D78CD04E5}" destId="{BA62DE82-F6CD-4C21-8C5A-32EE7030E6A7}" srcOrd="0" destOrd="0" presId="urn:microsoft.com/office/officeart/2008/layout/VerticalCurvedList"/>
    <dgm:cxn modelId="{FC811EDE-3B95-4D92-B3EF-948C6859E9A1}" srcId="{4B8D4D02-0BA3-457A-997E-286140C86631}" destId="{907E9180-E7D2-420F-BC44-8F9F005BB2AC}" srcOrd="1" destOrd="0" parTransId="{61AC16A7-1188-452D-9C76-A7F87BB18FD2}" sibTransId="{86CD59C4-E56D-4DE2-9474-A4B57A2A7A6E}"/>
    <dgm:cxn modelId="{9726EF85-1965-49A0-B0F6-984660D68C0F}" type="presParOf" srcId="{12E88D13-3130-45B7-A68A-A321FD3838CB}" destId="{1329478B-D3B7-4592-8A83-5D8569DCF97B}" srcOrd="0" destOrd="0" presId="urn:microsoft.com/office/officeart/2008/layout/VerticalCurvedList"/>
    <dgm:cxn modelId="{91EE5169-A5D9-44F3-903D-78FA9D6839E3}" type="presParOf" srcId="{1329478B-D3B7-4592-8A83-5D8569DCF97B}" destId="{55FA090B-ECC1-4A97-9BCD-9AB937A89898}" srcOrd="0" destOrd="0" presId="urn:microsoft.com/office/officeart/2008/layout/VerticalCurvedList"/>
    <dgm:cxn modelId="{C1CA8E1B-F9B9-4D33-B929-1D1BC222ED9B}" type="presParOf" srcId="{55FA090B-ECC1-4A97-9BCD-9AB937A89898}" destId="{7B445AAA-6005-4C61-B42F-525B6A2C7363}" srcOrd="0" destOrd="0" presId="urn:microsoft.com/office/officeart/2008/layout/VerticalCurvedList"/>
    <dgm:cxn modelId="{DB6FA276-5053-476D-ACBA-129C2AD35175}" type="presParOf" srcId="{55FA090B-ECC1-4A97-9BCD-9AB937A89898}" destId="{376312E0-9C99-4352-8954-2C5084183394}" srcOrd="1" destOrd="0" presId="urn:microsoft.com/office/officeart/2008/layout/VerticalCurvedList"/>
    <dgm:cxn modelId="{34E5AB76-B5DB-43F9-914C-83FB2E37FA29}" type="presParOf" srcId="{55FA090B-ECC1-4A97-9BCD-9AB937A89898}" destId="{31CE1081-0283-46E2-BF2B-504B5686D3EB}" srcOrd="2" destOrd="0" presId="urn:microsoft.com/office/officeart/2008/layout/VerticalCurvedList"/>
    <dgm:cxn modelId="{656A8C24-C827-49A7-A520-431AD0784AFB}" type="presParOf" srcId="{55FA090B-ECC1-4A97-9BCD-9AB937A89898}" destId="{3C38DE78-8D52-436E-9916-27206E27F8C0}" srcOrd="3" destOrd="0" presId="urn:microsoft.com/office/officeart/2008/layout/VerticalCurvedList"/>
    <dgm:cxn modelId="{B4FD085E-9A17-418F-8CF1-B5F17A59360C}" type="presParOf" srcId="{1329478B-D3B7-4592-8A83-5D8569DCF97B}" destId="{5D8EEDE3-8746-402B-9113-C19456B79049}" srcOrd="1" destOrd="0" presId="urn:microsoft.com/office/officeart/2008/layout/VerticalCurvedList"/>
    <dgm:cxn modelId="{7E684154-35D9-4ED9-A5C0-265F920085C2}" type="presParOf" srcId="{1329478B-D3B7-4592-8A83-5D8569DCF97B}" destId="{A6D50A37-0A9F-455D-A313-2657A4D3228A}" srcOrd="2" destOrd="0" presId="urn:microsoft.com/office/officeart/2008/layout/VerticalCurvedList"/>
    <dgm:cxn modelId="{7BF97FB4-702B-4314-BEB2-3550948380A9}" type="presParOf" srcId="{A6D50A37-0A9F-455D-A313-2657A4D3228A}" destId="{3072EF8A-C73F-4B76-BD57-FA8CDBA06590}" srcOrd="0" destOrd="0" presId="urn:microsoft.com/office/officeart/2008/layout/VerticalCurvedList"/>
    <dgm:cxn modelId="{846C4827-3E35-4A24-B1B6-515C598E6ECE}" type="presParOf" srcId="{1329478B-D3B7-4592-8A83-5D8569DCF97B}" destId="{13D9140D-788C-45DD-B449-5F01BFC21838}" srcOrd="3" destOrd="0" presId="urn:microsoft.com/office/officeart/2008/layout/VerticalCurvedList"/>
    <dgm:cxn modelId="{F410F582-8C90-4410-8DAD-39F3D3623711}" type="presParOf" srcId="{1329478B-D3B7-4592-8A83-5D8569DCF97B}" destId="{08C95501-4504-4A67-82F8-34AA6A443C2C}" srcOrd="4" destOrd="0" presId="urn:microsoft.com/office/officeart/2008/layout/VerticalCurvedList"/>
    <dgm:cxn modelId="{A3E1E777-4F76-4D80-9317-F89720718735}" type="presParOf" srcId="{08C95501-4504-4A67-82F8-34AA6A443C2C}" destId="{F3B756AD-29FC-439F-B2FA-536F9CA98A6B}" srcOrd="0" destOrd="0" presId="urn:microsoft.com/office/officeart/2008/layout/VerticalCurvedList"/>
    <dgm:cxn modelId="{5D8B3504-DA3C-4AEB-9837-3A48CB0DD15E}" type="presParOf" srcId="{1329478B-D3B7-4592-8A83-5D8569DCF97B}" destId="{BA62DE82-F6CD-4C21-8C5A-32EE7030E6A7}" srcOrd="5" destOrd="0" presId="urn:microsoft.com/office/officeart/2008/layout/VerticalCurvedList"/>
    <dgm:cxn modelId="{49734BAE-740B-4C09-9AD6-EEF213EB0446}" type="presParOf" srcId="{1329478B-D3B7-4592-8A83-5D8569DCF97B}" destId="{782FCCE1-FF93-42F9-94A9-60D250AE9326}" srcOrd="6" destOrd="0" presId="urn:microsoft.com/office/officeart/2008/layout/VerticalCurvedList"/>
    <dgm:cxn modelId="{799CD8DD-56A8-4F5E-B078-E6008F7D6367}" type="presParOf" srcId="{782FCCE1-FF93-42F9-94A9-60D250AE9326}" destId="{A50F9050-A071-4D6A-B5A7-5D2B59D84F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1EEF-A2B3-4212-904B-1EE740158C1E}">
      <dsp:nvSpPr>
        <dsp:cNvPr id="0" name=""/>
        <dsp:cNvSpPr/>
      </dsp:nvSpPr>
      <dsp:spPr>
        <a:xfrm>
          <a:off x="3670127" y="2648182"/>
          <a:ext cx="1866360" cy="17607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b="1" kern="1200" dirty="0">
            <a:solidFill>
              <a:schemeClr val="bg1"/>
            </a:solidFill>
          </a:endParaRPr>
        </a:p>
      </dsp:txBody>
      <dsp:txXfrm>
        <a:off x="3943449" y="2906044"/>
        <a:ext cx="1319716" cy="1245069"/>
      </dsp:txXfrm>
    </dsp:sp>
    <dsp:sp modelId="{277D1767-DF72-4331-8326-D40666A09F17}">
      <dsp:nvSpPr>
        <dsp:cNvPr id="0" name=""/>
        <dsp:cNvSpPr/>
      </dsp:nvSpPr>
      <dsp:spPr>
        <a:xfrm>
          <a:off x="2567177" y="-103482"/>
          <a:ext cx="4114791" cy="3051174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b="1" kern="1200">
              <a:ea typeface="+mn-lt"/>
              <a:cs typeface="+mn-lt"/>
            </a:rPr>
            <a:t>UNECE International Convention on the Harmonization of Frontier Controls of Goods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1. facilities enabling joint controls or one-stop technology, 24 hours/day 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169774" y="343352"/>
        <a:ext cx="2909597" cy="2157506"/>
      </dsp:txXfrm>
    </dsp:sp>
    <dsp:sp modelId="{BF94243F-9BFE-4F0D-B726-5F11B9945951}">
      <dsp:nvSpPr>
        <dsp:cNvPr id="0" name=""/>
        <dsp:cNvSpPr/>
      </dsp:nvSpPr>
      <dsp:spPr>
        <a:xfrm>
          <a:off x="4669901" y="2584792"/>
          <a:ext cx="4114791" cy="2926073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b="1" kern="1200">
              <a:ea typeface="+mn-lt"/>
              <a:cs typeface="+mn-lt"/>
            </a:rPr>
            <a:t>WTO Trade Facilitation Agreement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1. border agency cooperation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2. customs cooperation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272498" y="3013305"/>
        <a:ext cx="2909597" cy="2069047"/>
      </dsp:txXfrm>
    </dsp:sp>
    <dsp:sp modelId="{300C1BAB-AB70-4D51-839D-C95DF5591841}">
      <dsp:nvSpPr>
        <dsp:cNvPr id="0" name=""/>
        <dsp:cNvSpPr/>
      </dsp:nvSpPr>
      <dsp:spPr>
        <a:xfrm>
          <a:off x="418499" y="2524401"/>
          <a:ext cx="4114791" cy="2926073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a typeface="+mn-lt"/>
              <a:cs typeface="+mn-lt"/>
            </a:rPr>
            <a:t>WCO RKC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1. correlation of business hours &amp; competence at common BCPs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000" kern="1200">
              <a:latin typeface="Calibri"/>
              <a:ea typeface="+mn-ea"/>
              <a:cs typeface="+mn-cs"/>
            </a:rPr>
            <a:t>2. cooperation with neighboring customs for juxtaposed customs office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latin typeface="Calibri"/>
              <a:ea typeface="+mn-ea"/>
              <a:cs typeface="+mn-cs"/>
            </a:rPr>
            <a:t>3. joint controls 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1021096" y="2952914"/>
        <a:ext cx="2909597" cy="2069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9AF5-B5D4-46A1-B648-19E40104DF55}">
      <dsp:nvSpPr>
        <dsp:cNvPr id="0" name=""/>
        <dsp:cNvSpPr/>
      </dsp:nvSpPr>
      <dsp:spPr>
        <a:xfrm>
          <a:off x="3190879" y="2257415"/>
          <a:ext cx="1568701" cy="15687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JCC</a:t>
          </a:r>
        </a:p>
      </dsp:txBody>
      <dsp:txXfrm>
        <a:off x="3420610" y="2487146"/>
        <a:ext cx="1109239" cy="1109239"/>
      </dsp:txXfrm>
    </dsp:sp>
    <dsp:sp modelId="{F73225A3-0B04-429D-BB38-E4D71A65CD6A}">
      <dsp:nvSpPr>
        <dsp:cNvPr id="0" name=""/>
        <dsp:cNvSpPr/>
      </dsp:nvSpPr>
      <dsp:spPr>
        <a:xfrm rot="10800000">
          <a:off x="1351773" y="2818226"/>
          <a:ext cx="1737955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43DD39-B430-4B30-ABB5-AFF1E3721F20}">
      <dsp:nvSpPr>
        <dsp:cNvPr id="0" name=""/>
        <dsp:cNvSpPr/>
      </dsp:nvSpPr>
      <dsp:spPr>
        <a:xfrm>
          <a:off x="307000" y="2624386"/>
          <a:ext cx="2089546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Political will</a:t>
          </a:r>
        </a:p>
      </dsp:txBody>
      <dsp:txXfrm>
        <a:off x="331449" y="2648835"/>
        <a:ext cx="2040648" cy="785862"/>
      </dsp:txXfrm>
    </dsp:sp>
    <dsp:sp modelId="{36AB77E2-2343-4997-8778-BA2461BFE453}">
      <dsp:nvSpPr>
        <dsp:cNvPr id="0" name=""/>
        <dsp:cNvSpPr/>
      </dsp:nvSpPr>
      <dsp:spPr>
        <a:xfrm rot="12600000">
          <a:off x="1596929" y="1943853"/>
          <a:ext cx="1727684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556187-91AB-49D8-81A8-91FA8ED322C3}">
      <dsp:nvSpPr>
        <dsp:cNvPr id="0" name=""/>
        <dsp:cNvSpPr/>
      </dsp:nvSpPr>
      <dsp:spPr>
        <a:xfrm>
          <a:off x="891301" y="1318092"/>
          <a:ext cx="1642722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Enabling legislation</a:t>
          </a:r>
        </a:p>
      </dsp:txBody>
      <dsp:txXfrm>
        <a:off x="915750" y="1342541"/>
        <a:ext cx="1593824" cy="785862"/>
      </dsp:txXfrm>
    </dsp:sp>
    <dsp:sp modelId="{AE6DC262-1716-4DD5-8855-D18EB07547AE}">
      <dsp:nvSpPr>
        <dsp:cNvPr id="0" name=""/>
        <dsp:cNvSpPr/>
      </dsp:nvSpPr>
      <dsp:spPr>
        <a:xfrm rot="14149610">
          <a:off x="1977760" y="1285487"/>
          <a:ext cx="1913740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5AEC24-7F6B-4364-B906-F0484FEFA497}">
      <dsp:nvSpPr>
        <dsp:cNvPr id="0" name=""/>
        <dsp:cNvSpPr/>
      </dsp:nvSpPr>
      <dsp:spPr>
        <a:xfrm>
          <a:off x="1331852" y="299986"/>
          <a:ext cx="2130615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Infrastructure at borders</a:t>
          </a:r>
        </a:p>
      </dsp:txBody>
      <dsp:txXfrm>
        <a:off x="1356301" y="324435"/>
        <a:ext cx="2081717" cy="785862"/>
      </dsp:txXfrm>
    </dsp:sp>
    <dsp:sp modelId="{23E3C51D-DB08-4483-9567-584B67C28CFB}">
      <dsp:nvSpPr>
        <dsp:cNvPr id="0" name=""/>
        <dsp:cNvSpPr/>
      </dsp:nvSpPr>
      <dsp:spPr>
        <a:xfrm rot="16214302">
          <a:off x="3118651" y="1069481"/>
          <a:ext cx="1727709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0FB27B-8840-47B2-83E8-4D832DAC40BB}">
      <dsp:nvSpPr>
        <dsp:cNvPr id="0" name=""/>
        <dsp:cNvSpPr/>
      </dsp:nvSpPr>
      <dsp:spPr>
        <a:xfrm>
          <a:off x="3534460" y="11794"/>
          <a:ext cx="903278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ICT</a:t>
          </a:r>
        </a:p>
      </dsp:txBody>
      <dsp:txXfrm>
        <a:off x="3558909" y="36243"/>
        <a:ext cx="854380" cy="785862"/>
      </dsp:txXfrm>
    </dsp:sp>
    <dsp:sp modelId="{0F22E980-5D2C-40F5-B0AD-56A4CB931523}">
      <dsp:nvSpPr>
        <dsp:cNvPr id="0" name=""/>
        <dsp:cNvSpPr/>
      </dsp:nvSpPr>
      <dsp:spPr>
        <a:xfrm rot="18378123">
          <a:off x="4103209" y="1293436"/>
          <a:ext cx="1984351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90A41B-5810-4D3D-A27A-5EBB7EE06A79}">
      <dsp:nvSpPr>
        <dsp:cNvPr id="0" name=""/>
        <dsp:cNvSpPr/>
      </dsp:nvSpPr>
      <dsp:spPr>
        <a:xfrm>
          <a:off x="4509736" y="299995"/>
          <a:ext cx="2346115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Harmonization of documents</a:t>
          </a:r>
        </a:p>
      </dsp:txBody>
      <dsp:txXfrm>
        <a:off x="4534185" y="324444"/>
        <a:ext cx="2297217" cy="785862"/>
      </dsp:txXfrm>
    </dsp:sp>
    <dsp:sp modelId="{63C31143-61CE-480D-8672-E5DF72BA3CA8}">
      <dsp:nvSpPr>
        <dsp:cNvPr id="0" name=""/>
        <dsp:cNvSpPr/>
      </dsp:nvSpPr>
      <dsp:spPr>
        <a:xfrm rot="19960550">
          <a:off x="4664716" y="1996683"/>
          <a:ext cx="1801158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0FDFA7-F21B-4E42-8C37-516322530AB0}">
      <dsp:nvSpPr>
        <dsp:cNvPr id="0" name=""/>
        <dsp:cNvSpPr/>
      </dsp:nvSpPr>
      <dsp:spPr>
        <a:xfrm>
          <a:off x="5362422" y="1389455"/>
          <a:ext cx="2005938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Exchange of information</a:t>
          </a:r>
        </a:p>
      </dsp:txBody>
      <dsp:txXfrm>
        <a:off x="5386871" y="1413904"/>
        <a:ext cx="1957040" cy="785862"/>
      </dsp:txXfrm>
    </dsp:sp>
    <dsp:sp modelId="{CB385F14-04E6-409D-B1F2-11C96C778D72}">
      <dsp:nvSpPr>
        <dsp:cNvPr id="0" name=""/>
        <dsp:cNvSpPr/>
      </dsp:nvSpPr>
      <dsp:spPr>
        <a:xfrm>
          <a:off x="4877617" y="2818226"/>
          <a:ext cx="2028070" cy="4470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6E529C-556A-4B7E-928F-1CFACA78F3A2}">
      <dsp:nvSpPr>
        <dsp:cNvPr id="0" name=""/>
        <dsp:cNvSpPr/>
      </dsp:nvSpPr>
      <dsp:spPr>
        <a:xfrm>
          <a:off x="5571144" y="2624386"/>
          <a:ext cx="2669086" cy="834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Mutual acceptance of results </a:t>
          </a:r>
          <a:r>
            <a:rPr lang="en-US" sz="2200" b="1" kern="1200" dirty="0" err="1"/>
            <a:t>etc</a:t>
          </a:r>
          <a:endParaRPr lang="en-US" sz="2200" b="1" kern="1200" dirty="0"/>
        </a:p>
      </dsp:txBody>
      <dsp:txXfrm>
        <a:off x="5595593" y="2648835"/>
        <a:ext cx="2620188" cy="78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312E0-9C99-4352-8954-2C5084183394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EEDE3-8746-402B-9113-C19456B79049}">
      <dsp:nvSpPr>
        <dsp:cNvPr id="0" name=""/>
        <dsp:cNvSpPr/>
      </dsp:nvSpPr>
      <dsp:spPr>
        <a:xfrm>
          <a:off x="752110" y="452529"/>
          <a:ext cx="9548221" cy="12624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Harmonization of documents – </a:t>
          </a:r>
          <a:r>
            <a:rPr lang="en-US" sz="2600" kern="1200" dirty="0"/>
            <a:t>importers and exporters use the same document, the UNIFIED CARGO MANIFEST (UCM), to declare goods to both PRC and MON customs</a:t>
          </a:r>
        </a:p>
      </dsp:txBody>
      <dsp:txXfrm>
        <a:off x="752110" y="452529"/>
        <a:ext cx="9548221" cy="1262408"/>
      </dsp:txXfrm>
    </dsp:sp>
    <dsp:sp modelId="{3072EF8A-C73F-4B76-BD57-FA8CDBA06590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9140D-788C-45DD-B449-5F01BFC21838}">
      <dsp:nvSpPr>
        <dsp:cNvPr id="0" name=""/>
        <dsp:cNvSpPr/>
      </dsp:nvSpPr>
      <dsp:spPr>
        <a:xfrm>
          <a:off x="1146048" y="2167466"/>
          <a:ext cx="9154284" cy="10837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6040" rIns="66040" bIns="660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/>
              <a:ea typeface="+mn-ea"/>
              <a:cs typeface="+mn-cs"/>
            </a:rPr>
            <a:t>Mutual recognition of inspection results – </a:t>
          </a:r>
          <a:r>
            <a:rPr lang="en-US" sz="2600" b="0" kern="1200" dirty="0">
              <a:latin typeface="Calibri"/>
              <a:ea typeface="+mn-ea"/>
              <a:cs typeface="+mn-cs"/>
            </a:rPr>
            <a:t>goods examined by only one customs agency</a:t>
          </a:r>
        </a:p>
      </dsp:txBody>
      <dsp:txXfrm>
        <a:off x="1146048" y="2167466"/>
        <a:ext cx="9154284" cy="1083733"/>
      </dsp:txXfrm>
    </dsp:sp>
    <dsp:sp modelId="{F3B756AD-29FC-439F-B2FA-536F9CA98A6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2DE82-F6CD-4C21-8C5A-32EE7030E6A7}">
      <dsp:nvSpPr>
        <dsp:cNvPr id="0" name=""/>
        <dsp:cNvSpPr/>
      </dsp:nvSpPr>
      <dsp:spPr>
        <a:xfrm>
          <a:off x="752110" y="3793066"/>
          <a:ext cx="9548221" cy="10837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6040" rIns="66040" bIns="660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/>
              <a:ea typeface="+mn-ea"/>
              <a:cs typeface="+mn-cs"/>
            </a:rPr>
            <a:t>Joint border operations – </a:t>
          </a:r>
          <a:r>
            <a:rPr lang="en-US" sz="2600" b="0" kern="1200" dirty="0">
              <a:latin typeface="Calibri"/>
              <a:ea typeface="+mn-ea"/>
              <a:cs typeface="+mn-cs"/>
            </a:rPr>
            <a:t>customs agencies coordinate their respective operations </a:t>
          </a:r>
        </a:p>
      </dsp:txBody>
      <dsp:txXfrm>
        <a:off x="752110" y="3793066"/>
        <a:ext cx="9548221" cy="1083733"/>
      </dsp:txXfrm>
    </dsp:sp>
    <dsp:sp modelId="{A50F9050-A071-4D6A-B5A7-5D2B59D84FD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01/12/2019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77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4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0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0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8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5146-A459-422C-B537-6C065C3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0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0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38" y="1159776"/>
            <a:ext cx="11705167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10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7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99DC-71ED-4D1A-9085-9E2FCCAA2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392D7-B7B7-449D-891D-D8393C5D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A4B4-896F-4AFB-9FA8-76DD2FE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355E-349C-4F04-84D2-FF6A7FC7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54E23-5688-46EF-891B-4695309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84AA-52D1-4670-B2F9-74889C8D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AC3C-FC06-40BD-8695-A2764966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B9E1-FC9A-4D9E-88C9-BEE27DD7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70C0-A6EA-4724-B77D-60383E65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FB1F-F3A6-4DA8-A6CD-C53AB4A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8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0B51-50EB-45AA-800D-3E9D0F9D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C17D4-1090-4A98-ACBB-FF279239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E9C5-A92A-4DB6-A2D8-6D15D6E6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7E55-B73E-4582-92D3-D58322A6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9298-CFA7-4430-ABDC-53F64211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BB7-6BB4-4244-8038-692CFFD7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3787-FBCE-49FF-99ED-5FD7406B1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CBB9-B91D-4556-82DC-029919B0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33599-F4A0-4F2E-ACC2-8B77517D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33FC4-779C-4C44-B689-5D10156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88CEA-6115-4541-A007-CD442F72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99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F8C6-02A5-4851-B07B-89A3EF3C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D656-4495-4EA6-87E5-1AD99BC9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CF745-6C25-4E96-B12D-945481EF4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B96BC-0E32-4686-9F26-97C6F9E89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C23B-F7EE-4389-AB4F-C463C9107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F5723-1B6F-403F-BF0A-E22280DE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62476-EC3C-4930-ACE1-3E1578C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6CC92-4487-4558-AF02-CD934FD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D86F-A7B2-4075-8523-0F36E219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67BC0-18D7-4B31-AA25-AF277788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BB7C-5818-41CA-8D7C-8B8D7CEE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9BA74-3BEF-46E7-BC04-C39CAF65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0CB-DAB3-413B-A4A8-AB6BCDB4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5B3D5-A014-4BCE-8116-2CE85132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6ECE-FDBA-40E5-ABE7-3C26D89B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9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0CBA-07D5-489A-97BC-EB072DBE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630E-719F-4DF1-B402-F2A6FC8A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E17FC-CE2B-4C1A-B280-AA07584DB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1735B-5823-4A32-8FFA-ACDF64EA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70A03-3A16-47E8-AD89-CF532CB3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223DC-73CC-4556-9F5B-96510B71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3395-2D2C-4EED-8B8F-96C8EFC6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4158E-B157-4B03-A310-2E9245D21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2BC7C-23F6-4CDC-B18A-4F3611BBD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69452-2185-4476-8840-C0434A92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45EA8-F285-42F1-8989-469108FB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38D3-F2C1-485E-A805-5A71044C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6AD-6000-4D9D-8766-4AEAC67F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7E25D-7B14-4989-9E31-79AB07969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CE18A-6DB1-4793-AD6D-2008F7C9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CB77-E205-4A15-96AC-341C1F82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8991-8B33-45B1-9227-693ECE6D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8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A1387-AF3F-4987-AAD8-58D4F4EAC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E2AED-3A37-405C-A592-5248667F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3C2B-2C34-4999-8CDF-5629A124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ACEF-2349-4642-9671-E371D957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7159-EA9F-491F-ACCB-77BAAAB7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7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D217C747-8079-4F6E-ACE8-EC204537D953}"/>
              </a:ext>
            </a:extLst>
          </p:cNvPr>
          <p:cNvSpPr/>
          <p:nvPr userDrawn="1"/>
        </p:nvSpPr>
        <p:spPr>
          <a:xfrm rot="5400000">
            <a:off x="1926656" y="382634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2571"/>
          </a:p>
        </p:txBody>
      </p:sp>
    </p:spTree>
    <p:extLst>
      <p:ext uri="{BB962C8B-B14F-4D97-AF65-F5344CB8AC3E}">
        <p14:creationId xmlns:p14="http://schemas.microsoft.com/office/powerpoint/2010/main" val="37652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4DA64-BCAC-4359-A1A8-C661C34AE72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3700" y="188171"/>
            <a:ext cx="880208" cy="836441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5B2FDFB-38CD-438D-9017-4378FAFC71B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53800" y="6054580"/>
            <a:ext cx="666895" cy="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2" r:id="rId12"/>
    <p:sldLayoutId id="2147483673" r:id="rId13"/>
    <p:sldLayoutId id="2147483661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E6E69-F46B-4942-AC8F-ED20DDD4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EE91-3CAF-4127-8AEE-17238D49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7C86-4B0C-4AF4-9861-983E24BF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C3FE-0EB5-45F1-8F86-12E03BEDA4DD}" type="datetimeFigureOut">
              <a:rPr lang="en-US" smtClean="0"/>
              <a:t>01/12/2019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8228-00A1-4A9E-BC9D-2AB4C304F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BBE2-6453-4532-8D55-7CF9F8D93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7342906" y="0"/>
            <a:ext cx="4849094" cy="6880075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08" y="534202"/>
            <a:ext cx="1100692" cy="1100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3A9DC-60DC-E64B-BE23-1CD933C49C1B}"/>
              </a:ext>
            </a:extLst>
          </p:cNvPr>
          <p:cNvSpPr txBox="1"/>
          <p:nvPr/>
        </p:nvSpPr>
        <p:spPr>
          <a:xfrm>
            <a:off x="327716" y="2020503"/>
            <a:ext cx="7582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Session 6: Modernization and Harmonization of Border-Crossing Infrastructure and Procedures along STKEC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Assessing ECD Potential among Kazakhstan, Uzbekistan,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Tajikistan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05-06 December 2019: Tashkent, Uzbekistan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70E11B-90AE-8F4F-AD50-DA5DA2EDC255}"/>
              </a:ext>
            </a:extLst>
          </p:cNvPr>
          <p:cNvSpPr txBox="1">
            <a:spLocks/>
          </p:cNvSpPr>
          <p:nvPr/>
        </p:nvSpPr>
        <p:spPr>
          <a:xfrm>
            <a:off x="327716" y="5740976"/>
            <a:ext cx="8553660" cy="11006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Rose McKenzie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Senior RCI 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PH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East Asia Department, Asian Development Bank </a:t>
            </a:r>
            <a:endParaRPr lang="en-PH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C91FE4-282D-3545-ABD4-2B0DE1FE61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349" y="424549"/>
            <a:ext cx="1319998" cy="1319998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632120" y="3746016"/>
            <a:ext cx="6423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B8B4606-3326-4728-ACF9-42E2DA4B5A29}"/>
              </a:ext>
            </a:extLst>
          </p:cNvPr>
          <p:cNvSpPr/>
          <p:nvPr/>
        </p:nvSpPr>
        <p:spPr>
          <a:xfrm>
            <a:off x="5977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3FAEC-F5ED-4C03-89C1-329E16DDEC0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9F7DB-B17C-4456-B995-E4215E02CF2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10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Three phases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356717-D308-49AA-A2F9-E9960BBC2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271358"/>
              </p:ext>
            </p:extLst>
          </p:nvPr>
        </p:nvGraphicFramePr>
        <p:xfrm>
          <a:off x="1003740" y="1028265"/>
          <a:ext cx="103751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4FAB13-FB48-4071-B2DB-3D8AF32D0E3F}"/>
              </a:ext>
            </a:extLst>
          </p:cNvPr>
          <p:cNvSpPr txBox="1"/>
          <p:nvPr/>
        </p:nvSpPr>
        <p:spPr>
          <a:xfrm>
            <a:off x="1415441" y="1593608"/>
            <a:ext cx="77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7383D-7607-4DAD-AE10-898BD9626250}"/>
              </a:ext>
            </a:extLst>
          </p:cNvPr>
          <p:cNvSpPr txBox="1"/>
          <p:nvPr/>
        </p:nvSpPr>
        <p:spPr>
          <a:xfrm>
            <a:off x="1822323" y="3176115"/>
            <a:ext cx="77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A4E5D-F0C4-4129-8E37-B37A2243A86C}"/>
              </a:ext>
            </a:extLst>
          </p:cNvPr>
          <p:cNvSpPr txBox="1"/>
          <p:nvPr/>
        </p:nvSpPr>
        <p:spPr>
          <a:xfrm>
            <a:off x="1432142" y="4823841"/>
            <a:ext cx="77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83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11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722273" y="1143895"/>
            <a:ext cx="6617223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Standardizes essential contents of the customs declaration (Mongolia) or cargo manifest (PRC), which streamlines collection of information and ensures accuracy and consistency –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paper-based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Used for export and import of all types of goods.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Chinese and Mongolian languages.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25 data elements: basic information about the vehicle, cargo, carrier/hauler, and seals/stamps.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Data elements can be expanded – electronic UCM.  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Unified Cargo Manifest (UCM)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210F88-3DDA-4EBE-91B4-FBFE4A48D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54" t="17406" r="20989" b="15152"/>
          <a:stretch/>
        </p:blipFill>
        <p:spPr>
          <a:xfrm>
            <a:off x="7545572" y="1135473"/>
            <a:ext cx="4338083" cy="285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10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12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015968E-1543-4156-BFEE-E8A38857AF50}"/>
              </a:ext>
            </a:extLst>
          </p:cNvPr>
          <p:cNvSpPr txBox="1">
            <a:spLocks/>
          </p:cNvSpPr>
          <p:nvPr/>
        </p:nvSpPr>
        <p:spPr>
          <a:xfrm>
            <a:off x="1340314" y="182610"/>
            <a:ext cx="1015377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Phase 1 implementation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428AE26-7D53-432A-9378-16EBC68C58CB}"/>
              </a:ext>
            </a:extLst>
          </p:cNvPr>
          <p:cNvSpPr/>
          <p:nvPr/>
        </p:nvSpPr>
        <p:spPr>
          <a:xfrm>
            <a:off x="418214" y="5453986"/>
            <a:ext cx="11355572" cy="516272"/>
          </a:xfrm>
          <a:custGeom>
            <a:avLst/>
            <a:gdLst/>
            <a:ahLst/>
            <a:cxnLst/>
            <a:rect l="l" t="t" r="r" b="b"/>
            <a:pathLst>
              <a:path w="8816340" h="190500">
                <a:moveTo>
                  <a:pt x="95248" y="0"/>
                </a:moveTo>
                <a:lnTo>
                  <a:pt x="58173" y="7485"/>
                </a:lnTo>
                <a:lnTo>
                  <a:pt x="27897" y="27898"/>
                </a:lnTo>
                <a:lnTo>
                  <a:pt x="7484" y="58178"/>
                </a:lnTo>
                <a:lnTo>
                  <a:pt x="0" y="95250"/>
                </a:lnTo>
                <a:lnTo>
                  <a:pt x="7485" y="132324"/>
                </a:lnTo>
                <a:lnTo>
                  <a:pt x="27897" y="162601"/>
                </a:lnTo>
                <a:lnTo>
                  <a:pt x="58173" y="183014"/>
                </a:lnTo>
                <a:lnTo>
                  <a:pt x="95248" y="190500"/>
                </a:lnTo>
                <a:lnTo>
                  <a:pt x="123573" y="186217"/>
                </a:lnTo>
                <a:lnTo>
                  <a:pt x="148504" y="174231"/>
                </a:lnTo>
                <a:lnTo>
                  <a:pt x="168748" y="155834"/>
                </a:lnTo>
                <a:lnTo>
                  <a:pt x="183013" y="132321"/>
                </a:lnTo>
                <a:lnTo>
                  <a:pt x="184089" y="127000"/>
                </a:lnTo>
                <a:lnTo>
                  <a:pt x="8752838" y="127000"/>
                </a:lnTo>
                <a:lnTo>
                  <a:pt x="8816338" y="95250"/>
                </a:lnTo>
                <a:lnTo>
                  <a:pt x="8752838" y="63500"/>
                </a:lnTo>
                <a:lnTo>
                  <a:pt x="184089" y="63500"/>
                </a:lnTo>
                <a:lnTo>
                  <a:pt x="183011" y="58175"/>
                </a:lnTo>
                <a:lnTo>
                  <a:pt x="168748" y="34665"/>
                </a:lnTo>
                <a:lnTo>
                  <a:pt x="148504" y="16268"/>
                </a:lnTo>
                <a:lnTo>
                  <a:pt x="123573" y="4282"/>
                </a:lnTo>
                <a:lnTo>
                  <a:pt x="95248" y="0"/>
                </a:lnTo>
                <a:close/>
              </a:path>
              <a:path w="8816340" h="190500">
                <a:moveTo>
                  <a:pt x="8752838" y="127000"/>
                </a:moveTo>
                <a:lnTo>
                  <a:pt x="8625838" y="127000"/>
                </a:lnTo>
                <a:lnTo>
                  <a:pt x="8625838" y="190500"/>
                </a:lnTo>
                <a:lnTo>
                  <a:pt x="8752838" y="127000"/>
                </a:lnTo>
                <a:close/>
              </a:path>
              <a:path w="8816340" h="190500">
                <a:moveTo>
                  <a:pt x="8625838" y="0"/>
                </a:moveTo>
                <a:lnTo>
                  <a:pt x="8625838" y="63500"/>
                </a:lnTo>
                <a:lnTo>
                  <a:pt x="8752838" y="63500"/>
                </a:lnTo>
                <a:lnTo>
                  <a:pt x="862583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1E3FAE28-B587-431D-A7D5-573A9ED4CA56}"/>
              </a:ext>
            </a:extLst>
          </p:cNvPr>
          <p:cNvSpPr/>
          <p:nvPr/>
        </p:nvSpPr>
        <p:spPr>
          <a:xfrm>
            <a:off x="9188696" y="5574707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3DC16698-59D1-4C24-A6CA-CDEC0032ACFE}"/>
              </a:ext>
            </a:extLst>
          </p:cNvPr>
          <p:cNvSpPr/>
          <p:nvPr/>
        </p:nvSpPr>
        <p:spPr>
          <a:xfrm>
            <a:off x="11310050" y="5574707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B27F4836-F495-40C3-B380-3112358FE90C}"/>
              </a:ext>
            </a:extLst>
          </p:cNvPr>
          <p:cNvSpPr/>
          <p:nvPr/>
        </p:nvSpPr>
        <p:spPr>
          <a:xfrm>
            <a:off x="2938388" y="5574707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9132A-3100-43BB-89D8-4C5E51F6AC7C}"/>
              </a:ext>
            </a:extLst>
          </p:cNvPr>
          <p:cNvSpPr txBox="1"/>
          <p:nvPr/>
        </p:nvSpPr>
        <p:spPr>
          <a:xfrm>
            <a:off x="3107768" y="1193759"/>
            <a:ext cx="6126480" cy="420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2006-2009: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Steering Group and WGs created.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Determine JCC scope, TOR, and direction.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Development of Chinese and Mongolian paper-based UCM.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Development of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PRC-Mongolia JCC Operation Process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, including feedback mechanism.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Liaison officers appointed.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Training provided.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/>
              <a:t>Paper UCM piloted at </a:t>
            </a:r>
            <a:r>
              <a:rPr lang="en-US" sz="2400" dirty="0" err="1"/>
              <a:t>Erenhot-Zamiin-Uud</a:t>
            </a:r>
            <a:r>
              <a:rPr lang="en-US" sz="2400" dirty="0"/>
              <a:t> BCP.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8CDB4-191F-49E5-BDC8-C8979F854433}"/>
              </a:ext>
            </a:extLst>
          </p:cNvPr>
          <p:cNvSpPr txBox="1"/>
          <p:nvPr/>
        </p:nvSpPr>
        <p:spPr>
          <a:xfrm>
            <a:off x="9341338" y="1193759"/>
            <a:ext cx="2103120" cy="420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  <a:cs typeface="Calibri"/>
              </a:defRPr>
            </a:lvl1pPr>
          </a:lstStyle>
          <a:p>
            <a:r>
              <a:rPr lang="en-US" b="1" dirty="0"/>
              <a:t>2011-2014: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Paper UCM pilot expanded to 4 additional BCP pairs.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Agreement to develop e-UCM.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A8D2A-A45A-418D-9F98-606C31267CA3}"/>
              </a:ext>
            </a:extLst>
          </p:cNvPr>
          <p:cNvSpPr txBox="1"/>
          <p:nvPr/>
        </p:nvSpPr>
        <p:spPr>
          <a:xfrm>
            <a:off x="580312" y="1193759"/>
            <a:ext cx="2377440" cy="42062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2005: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Bilateral discussion on PRC-MON JCC, leading to formal agreement to pilot JCC.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Bilateral high-level consultations.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13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015968E-1543-4156-BFEE-E8A38857AF50}"/>
              </a:ext>
            </a:extLst>
          </p:cNvPr>
          <p:cNvSpPr txBox="1">
            <a:spLocks/>
          </p:cNvSpPr>
          <p:nvPr/>
        </p:nvSpPr>
        <p:spPr>
          <a:xfrm>
            <a:off x="1669923" y="344224"/>
            <a:ext cx="1015377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Phase 1 implementation (2)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428AE26-7D53-432A-9378-16EBC68C58CB}"/>
              </a:ext>
            </a:extLst>
          </p:cNvPr>
          <p:cNvSpPr/>
          <p:nvPr/>
        </p:nvSpPr>
        <p:spPr>
          <a:xfrm>
            <a:off x="553189" y="5242547"/>
            <a:ext cx="11355572" cy="516272"/>
          </a:xfrm>
          <a:custGeom>
            <a:avLst/>
            <a:gdLst/>
            <a:ahLst/>
            <a:cxnLst/>
            <a:rect l="l" t="t" r="r" b="b"/>
            <a:pathLst>
              <a:path w="8816340" h="190500">
                <a:moveTo>
                  <a:pt x="95248" y="0"/>
                </a:moveTo>
                <a:lnTo>
                  <a:pt x="58173" y="7485"/>
                </a:lnTo>
                <a:lnTo>
                  <a:pt x="27897" y="27898"/>
                </a:lnTo>
                <a:lnTo>
                  <a:pt x="7484" y="58178"/>
                </a:lnTo>
                <a:lnTo>
                  <a:pt x="0" y="95250"/>
                </a:lnTo>
                <a:lnTo>
                  <a:pt x="7485" y="132324"/>
                </a:lnTo>
                <a:lnTo>
                  <a:pt x="27897" y="162601"/>
                </a:lnTo>
                <a:lnTo>
                  <a:pt x="58173" y="183014"/>
                </a:lnTo>
                <a:lnTo>
                  <a:pt x="95248" y="190500"/>
                </a:lnTo>
                <a:lnTo>
                  <a:pt x="123573" y="186217"/>
                </a:lnTo>
                <a:lnTo>
                  <a:pt x="148504" y="174231"/>
                </a:lnTo>
                <a:lnTo>
                  <a:pt x="168748" y="155834"/>
                </a:lnTo>
                <a:lnTo>
                  <a:pt x="183013" y="132321"/>
                </a:lnTo>
                <a:lnTo>
                  <a:pt x="184089" y="127000"/>
                </a:lnTo>
                <a:lnTo>
                  <a:pt x="8752838" y="127000"/>
                </a:lnTo>
                <a:lnTo>
                  <a:pt x="8816338" y="95250"/>
                </a:lnTo>
                <a:lnTo>
                  <a:pt x="8752838" y="63500"/>
                </a:lnTo>
                <a:lnTo>
                  <a:pt x="184089" y="63500"/>
                </a:lnTo>
                <a:lnTo>
                  <a:pt x="183011" y="58175"/>
                </a:lnTo>
                <a:lnTo>
                  <a:pt x="168748" y="34665"/>
                </a:lnTo>
                <a:lnTo>
                  <a:pt x="148504" y="16268"/>
                </a:lnTo>
                <a:lnTo>
                  <a:pt x="123573" y="4282"/>
                </a:lnTo>
                <a:lnTo>
                  <a:pt x="95248" y="0"/>
                </a:lnTo>
                <a:close/>
              </a:path>
              <a:path w="8816340" h="190500">
                <a:moveTo>
                  <a:pt x="8752838" y="127000"/>
                </a:moveTo>
                <a:lnTo>
                  <a:pt x="8625838" y="127000"/>
                </a:lnTo>
                <a:lnTo>
                  <a:pt x="8625838" y="190500"/>
                </a:lnTo>
                <a:lnTo>
                  <a:pt x="8752838" y="127000"/>
                </a:lnTo>
                <a:close/>
              </a:path>
              <a:path w="8816340" h="190500">
                <a:moveTo>
                  <a:pt x="8625838" y="0"/>
                </a:moveTo>
                <a:lnTo>
                  <a:pt x="8625838" y="63500"/>
                </a:lnTo>
                <a:lnTo>
                  <a:pt x="8752838" y="63500"/>
                </a:lnTo>
                <a:lnTo>
                  <a:pt x="862583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1E3FAE28-B587-431D-A7D5-573A9ED4CA56}"/>
              </a:ext>
            </a:extLst>
          </p:cNvPr>
          <p:cNvSpPr/>
          <p:nvPr/>
        </p:nvSpPr>
        <p:spPr>
          <a:xfrm>
            <a:off x="8755986" y="5358335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6FECBE41-E389-40A5-9EC7-2ED3273F9C37}"/>
              </a:ext>
            </a:extLst>
          </p:cNvPr>
          <p:cNvSpPr/>
          <p:nvPr/>
        </p:nvSpPr>
        <p:spPr>
          <a:xfrm>
            <a:off x="6163771" y="5358334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3DC16698-59D1-4C24-A6CA-CDEC0032ACFE}"/>
              </a:ext>
            </a:extLst>
          </p:cNvPr>
          <p:cNvSpPr/>
          <p:nvPr/>
        </p:nvSpPr>
        <p:spPr>
          <a:xfrm>
            <a:off x="11286536" y="5358338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B27F4836-F495-40C3-B380-3112358FE90C}"/>
              </a:ext>
            </a:extLst>
          </p:cNvPr>
          <p:cNvSpPr/>
          <p:nvPr/>
        </p:nvSpPr>
        <p:spPr>
          <a:xfrm>
            <a:off x="3007567" y="5358334"/>
            <a:ext cx="134408" cy="26654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9132A-3100-43BB-89D8-4C5E51F6AC7C}"/>
              </a:ext>
            </a:extLst>
          </p:cNvPr>
          <p:cNvSpPr txBox="1"/>
          <p:nvPr/>
        </p:nvSpPr>
        <p:spPr>
          <a:xfrm>
            <a:off x="3209180" y="1618886"/>
            <a:ext cx="3074662" cy="3474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2017: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Software programs for data exchange complete in PRC &amp; MON.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Calibri"/>
              </a:rPr>
              <a:t>Agreement to start listing types of goods to mutually accept under Phase 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8CDB4-191F-49E5-BDC8-C8979F854433}"/>
              </a:ext>
            </a:extLst>
          </p:cNvPr>
          <p:cNvSpPr txBox="1"/>
          <p:nvPr/>
        </p:nvSpPr>
        <p:spPr>
          <a:xfrm>
            <a:off x="8984512" y="1636648"/>
            <a:ext cx="2369228" cy="3474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  <a:cs typeface="Calibri"/>
              </a:defRPr>
            </a:lvl1pPr>
          </a:lstStyle>
          <a:p>
            <a:r>
              <a:rPr lang="en-US" b="1" dirty="0"/>
              <a:t>2019: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e-UCM applied to all PRC-MON BCPs.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Paper UCM eliminated April 2019.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36491-47A0-4BDC-92A0-7DCE17EA97FE}"/>
              </a:ext>
            </a:extLst>
          </p:cNvPr>
          <p:cNvSpPr txBox="1"/>
          <p:nvPr/>
        </p:nvSpPr>
        <p:spPr>
          <a:xfrm>
            <a:off x="6453962" y="1618886"/>
            <a:ext cx="2369228" cy="3474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  <a:cs typeface="Calibri"/>
              </a:defRPr>
            </a:lvl1pPr>
          </a:lstStyle>
          <a:p>
            <a:r>
              <a:rPr lang="en-US" b="1" dirty="0"/>
              <a:t>2018: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e-UCM piloted at </a:t>
            </a:r>
            <a:r>
              <a:rPr lang="en-US" dirty="0" err="1"/>
              <a:t>Erenhot-Zamiin-Uud</a:t>
            </a:r>
            <a:r>
              <a:rPr lang="en-US" dirty="0"/>
              <a:t> BCP.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Phase 2 action plan agreed and signed.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A8D2A-A45A-418D-9F98-606C31267CA3}"/>
              </a:ext>
            </a:extLst>
          </p:cNvPr>
          <p:cNvSpPr txBox="1"/>
          <p:nvPr/>
        </p:nvSpPr>
        <p:spPr>
          <a:xfrm>
            <a:off x="764535" y="1579432"/>
            <a:ext cx="2310236" cy="3474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2015: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Conditions agreed for mutual exchange of manifest data.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Calibri"/>
              </a:rPr>
              <a:t>Planning for Phase 2 initiated.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15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14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1003740" y="1115122"/>
            <a:ext cx="10838573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Increased cooperation and improved management and coordination. 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Eliminated difficulties of translation.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Enhanced consistency of control measures.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Increased sharing of information and resources, and joint addressing of issues.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Improved capacity for Customs control and risk analysis.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Decrease in fraud. 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Significant decrease in fraud or irregularities.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Sharing information boosted the verification of cargo authenticity.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Transparency and more reliable data for tariff collection and statistics.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Control of smuggling.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Ease of compliance. 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Consistency of import-export information.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Facilitated legitimate imports and exports.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Improved traders’ understanding of “compliance and facilitation”.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F727758-B376-4110-8D34-025479554BA4}"/>
              </a:ext>
            </a:extLst>
          </p:cNvPr>
          <p:cNvSpPr txBox="1">
            <a:spLocks/>
          </p:cNvSpPr>
          <p:nvPr/>
        </p:nvSpPr>
        <p:spPr>
          <a:xfrm>
            <a:off x="1517523" y="170558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Phase 1 early results</a:t>
            </a:r>
          </a:p>
        </p:txBody>
      </p:sp>
    </p:spTree>
    <p:extLst>
      <p:ext uri="{BB962C8B-B14F-4D97-AF65-F5344CB8AC3E}">
        <p14:creationId xmlns:p14="http://schemas.microsoft.com/office/powerpoint/2010/main" val="358349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15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818706" y="1080719"/>
            <a:ext cx="10951535" cy="5401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Decreased dwelling times.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Erenhot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BCP customs clearance time: 450 minutes for trucks (2009), decreased to 310 minutes (2013).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Gashuunsukhait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BCP: 1 day and 10 hours (2012), decreased to 1 hour and 28 minutes (2013).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Average customs clearance times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Zamiin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Uud-Erlian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BCPs: slight drop on both sides(2013), a marked lengthening (2014), remarkable drop (2015), and additionally faster clearance from 2016 to 2018 exiting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Erlian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, but the opposite entering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Zamiin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Uud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Reduced clearance procedures.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UCM has eliminated redundant processing of the declaration/manifest, reducing clearance procedures from 11 steps to 7 steps.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Time is saved with cargo carrier handling transaction directly with customs.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Customs-approved cargo information in the UCM now considered reliable and ensures accountability.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F727758-B376-4110-8D34-025479554BA4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9380849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Evidence-based results</a:t>
            </a:r>
          </a:p>
        </p:txBody>
      </p:sp>
    </p:spTree>
    <p:extLst>
      <p:ext uri="{BB962C8B-B14F-4D97-AF65-F5344CB8AC3E}">
        <p14:creationId xmlns:p14="http://schemas.microsoft.com/office/powerpoint/2010/main" val="277447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16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634907" y="1230640"/>
            <a:ext cx="6411237" cy="38010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High-level support ensured successful implementation.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UCM implementation improved effectiveness and efficiency of both customs agencies.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Phase 1 promoted effective cooperation.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Phased implementation is a pragmatic solution.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Monitoring and evaluation essential to ensure coverage, consistency, and quality of data.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F727758-B376-4110-8D34-025479554BA4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Key findings</a:t>
            </a:r>
          </a:p>
        </p:txBody>
      </p:sp>
      <p:pic>
        <p:nvPicPr>
          <p:cNvPr id="1026" name="Picture 2" descr="Image result for Zamiin Uud-Erenhot&quot;">
            <a:extLst>
              <a:ext uri="{FF2B5EF4-FFF2-40B4-BE49-F238E27FC236}">
                <a16:creationId xmlns:a16="http://schemas.microsoft.com/office/drawing/2014/main" id="{1BC19A1A-D0D6-4E60-ACBA-5D5CB8D9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8" y="1230640"/>
            <a:ext cx="4530693" cy="33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8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17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1002763" y="1258921"/>
            <a:ext cx="10186473" cy="46320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Secure formal agreement for JCC initiatives.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Formal monitoring and evaluation framework to track progress, quantify benefits, and provide a quick response mechanism.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Synchronize and monitor trade volume statistics.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Secure full support of high-level decision makers for UCM automation.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Expand data elements in the electronic UCM.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Resolve infrastructural, organizational, and institutional issues.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Strengthen high-level JCC Expert Group and CCC meetings as effective coordination mechanisms.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Secure funding support and technical assistance. 	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F727758-B376-4110-8D34-025479554BA4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37063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18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754913" y="1092063"/>
            <a:ext cx="8019683" cy="5463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Mutual recognition of inspection results 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Agreement in 2015 to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Establish WG to prepare road map.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Phase 2 implementation by sub-phase: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mutual recognition of weighing results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then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sharing of x-ray images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2017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Started listing types of goods for mutual acceptance.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Studies launched on use of smart locks for containers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Erenhot-Zamiin-Uud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2018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Phase 2 Action Plan agreed and signed.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Sustained implementation of e-UCM essential before Phase 2 is launched.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F727758-B376-4110-8D34-025479554BA4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Moving into Phase 2</a:t>
            </a:r>
          </a:p>
        </p:txBody>
      </p:sp>
      <p:pic>
        <p:nvPicPr>
          <p:cNvPr id="1028" name="Picture 4" descr="Image result for truck weighing station China&quot;">
            <a:extLst>
              <a:ext uri="{FF2B5EF4-FFF2-40B4-BE49-F238E27FC236}">
                <a16:creationId xmlns:a16="http://schemas.microsoft.com/office/drawing/2014/main" id="{2394CE99-B88C-4F67-9E73-EBB7FDD35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7334"/>
          <a:stretch/>
        </p:blipFill>
        <p:spPr bwMode="auto">
          <a:xfrm>
            <a:off x="8835444" y="1216464"/>
            <a:ext cx="3058106" cy="236493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uck x-ray machine China">
            <a:extLst>
              <a:ext uri="{FF2B5EF4-FFF2-40B4-BE49-F238E27FC236}">
                <a16:creationId xmlns:a16="http://schemas.microsoft.com/office/drawing/2014/main" id="{ADAB7B36-B3D3-402E-B2B5-3E0B65AB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3769598"/>
            <a:ext cx="2466975" cy="18478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9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99E0F5E8-BAA6-4CA4-88F7-70525741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4" y="375773"/>
            <a:ext cx="1022766" cy="1022766"/>
          </a:xfrm>
          <a:prstGeom prst="rect">
            <a:avLst/>
          </a:prstGeom>
        </p:spPr>
      </p:pic>
      <p:pic>
        <p:nvPicPr>
          <p:cNvPr id="7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222" r="55633" b="17018"/>
          <a:stretch/>
        </p:blipFill>
        <p:spPr>
          <a:xfrm>
            <a:off x="7305774" y="0"/>
            <a:ext cx="4849094" cy="688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13A9DC-60DC-E64B-BE23-1CD933C49C1B}"/>
              </a:ext>
            </a:extLst>
          </p:cNvPr>
          <p:cNvSpPr txBox="1"/>
          <p:nvPr/>
        </p:nvSpPr>
        <p:spPr>
          <a:xfrm>
            <a:off x="709678" y="1808246"/>
            <a:ext cx="7060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A7627D-6ECB-4F8E-958B-6BE4321937B5}"/>
              </a:ext>
            </a:extLst>
          </p:cNvPr>
          <p:cNvSpPr/>
          <p:nvPr/>
        </p:nvSpPr>
        <p:spPr>
          <a:xfrm>
            <a:off x="709678" y="4969718"/>
            <a:ext cx="6808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Rose McKenzie</a:t>
            </a:r>
          </a:p>
          <a:p>
            <a:r>
              <a:rPr lang="en-PH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Senior RCI Specialist</a:t>
            </a:r>
          </a:p>
          <a:p>
            <a:r>
              <a:rPr lang="en-PH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East Asia Department, Asian Development Bank </a:t>
            </a:r>
            <a:endParaRPr lang="en-PH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en-PH" sz="2400" dirty="0">
                <a:solidFill>
                  <a:schemeClr val="accent1">
                    <a:lumMod val="50000"/>
                  </a:schemeClr>
                </a:solidFill>
              </a:rPr>
              <a:t>Email:  rmckenzie@adb.org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E76C5-47C5-4107-95F8-AC307DEC81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99" y="318622"/>
            <a:ext cx="1200151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1F210-EBFD-48B5-A8A4-39069B11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496" y="6356349"/>
            <a:ext cx="2743200" cy="365125"/>
          </a:xfrm>
        </p:spPr>
        <p:txBody>
          <a:bodyPr/>
          <a:lstStyle/>
          <a:p>
            <a:fld id="{7D0C6CEF-3F30-5644-AEEC-4228C0B92182}" type="slidenum">
              <a:rPr lang="en-US" sz="1800" b="1" smtClean="0"/>
              <a:t>2</a:t>
            </a:fld>
            <a:endParaRPr lang="en-US" sz="1800" b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C0D6FE-F412-4C93-86D6-D921341EBAED}"/>
              </a:ext>
            </a:extLst>
          </p:cNvPr>
          <p:cNvSpPr txBox="1">
            <a:spLocks/>
          </p:cNvSpPr>
          <p:nvPr/>
        </p:nvSpPr>
        <p:spPr>
          <a:xfrm>
            <a:off x="1315447" y="283749"/>
            <a:ext cx="10338647" cy="1006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CAREC Program and CAREC 2030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FF895-5706-44E7-8044-2DD1167CF76A}"/>
              </a:ext>
            </a:extLst>
          </p:cNvPr>
          <p:cNvSpPr txBox="1">
            <a:spLocks/>
          </p:cNvSpPr>
          <p:nvPr/>
        </p:nvSpPr>
        <p:spPr>
          <a:xfrm>
            <a:off x="204837" y="1290222"/>
            <a:ext cx="5597553" cy="52486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open and inclusive platform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that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connects people, policies, and projects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for shared and sustainable development.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Mobilized more than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$37 billion in investments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and TA since 2001.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CARE 2030 has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5 operational clusters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: economic and financial stability;  trade, tourism, and economic corridors; infrastructure and economic connectivity; agriculture and water; human development.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www.carecprogram.org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D95BB-DB3C-4EB1-BB23-753971DDA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79531"/>
            <a:ext cx="138866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893EB10-36AB-426C-A9C2-F033696406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43" b="6743"/>
          <a:stretch>
            <a:fillRect/>
          </a:stretch>
        </p:blipFill>
        <p:spPr>
          <a:xfrm>
            <a:off x="5881114" y="2112549"/>
            <a:ext cx="6106048" cy="340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679F2-1F74-477F-8D44-7DC4D216D3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3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E50728D-D964-43AA-8584-8973388573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38" y="1265839"/>
            <a:ext cx="4029262" cy="21631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4881645" y="1265839"/>
            <a:ext cx="6573755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Customs Cooperation Committee (CCC)</a:t>
            </a:r>
            <a:endParaRPr lang="en-US" sz="2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6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CCC is the responsible body for all customs-related issues and priority areas of customs development, technology and services.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860239" y="174884"/>
            <a:ext cx="9331725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CAREC Customs Cooperation Committee</a:t>
            </a:r>
          </a:p>
        </p:txBody>
      </p:sp>
      <p:pic>
        <p:nvPicPr>
          <p:cNvPr id="8" name="Content Placeholder 4" descr="https://www.adb.org/sites/default/files/styles/cover/public/institutional-document/490576/cover-490576.jpg?itok=tibRYfGm">
            <a:extLst>
              <a:ext uri="{FF2B5EF4-FFF2-40B4-BE49-F238E27FC236}">
                <a16:creationId xmlns:a16="http://schemas.microsoft.com/office/drawing/2014/main" id="{3A3A4697-12B5-442A-A367-C762A946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86" y="3939639"/>
            <a:ext cx="1549965" cy="20075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B87374-0DA5-4222-B5B7-E95B6A0778E9}"/>
              </a:ext>
            </a:extLst>
          </p:cNvPr>
          <p:cNvSpPr txBox="1">
            <a:spLocks/>
          </p:cNvSpPr>
          <p:nvPr/>
        </p:nvSpPr>
        <p:spPr>
          <a:xfrm>
            <a:off x="3822936" y="3760891"/>
            <a:ext cx="8172112" cy="2642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CCC 2002 priority areas</a:t>
            </a:r>
          </a:p>
          <a:p>
            <a:pPr marL="0" indent="0" defTabSz="457200">
              <a:buNone/>
            </a:pPr>
            <a:endParaRPr lang="en-US" sz="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 defTabSz="457200"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Simplification &amp; harmonization of customs procedures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ICT for customs modernization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Risk management &amp; PCA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600" b="1" dirty="0">
                <a:solidFill>
                  <a:srgbClr val="FF0000"/>
                </a:solidFill>
                <a:cs typeface="Calibri"/>
              </a:rPr>
              <a:t>Joint Customs Control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Regional transit development.</a:t>
            </a:r>
          </a:p>
        </p:txBody>
      </p:sp>
      <p:pic>
        <p:nvPicPr>
          <p:cNvPr id="10" name="Content Placeholder 4" descr="https://www.adb.org/sites/default/files/styles/cover/public/institutional-document/490576/cover-490576.jpg?itok=tibRYfGm">
            <a:extLst>
              <a:ext uri="{FF2B5EF4-FFF2-40B4-BE49-F238E27FC236}">
                <a16:creationId xmlns:a16="http://schemas.microsoft.com/office/drawing/2014/main" id="{E55BA1F1-20EF-428B-8F28-40751491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523" y="3935733"/>
            <a:ext cx="1549965" cy="20075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 descr="https://www.adb.org/sites/default/files/styles/cover/public/institutional-document/490576/cover-490576.jpg?itok=tibRYfGm">
            <a:extLst>
              <a:ext uri="{FF2B5EF4-FFF2-40B4-BE49-F238E27FC236}">
                <a16:creationId xmlns:a16="http://schemas.microsoft.com/office/drawing/2014/main" id="{DFE31E60-BFB6-4E2D-8DC0-546207B7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134" y="3924780"/>
            <a:ext cx="1549965" cy="20075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6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85112" y="6313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4</a:t>
            </a:fld>
            <a:endParaRPr lang="en-US" sz="1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778669" y="1222811"/>
            <a:ext cx="7336631" cy="41755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 coordinated approach by border control agencies, both domestic and international, in the context of seeking greater efficiencies over managing trade and travel flows, while maintaining a balance with compliance requirements. </a:t>
            </a:r>
          </a:p>
          <a:p>
            <a:pPr marL="800100" lvl="1" indent="-342900" defTabSz="9144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Integrated Border Management…</a:t>
            </a:r>
          </a:p>
          <a:p>
            <a:pPr marL="800100" lvl="1" indent="-342900" defTabSz="91440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Collaborative Border Management…</a:t>
            </a:r>
          </a:p>
          <a:p>
            <a:pPr marL="800100" lvl="1" indent="-342900" defTabSz="91440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Comprehensive Border Management…</a:t>
            </a:r>
          </a:p>
          <a:p>
            <a:pPr marL="800100" lvl="1" indent="-342900" defTabSz="91440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Border Agency Coordination…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Coordinated border management (CBM)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DDCA4A-D9F1-486A-B533-9BE17C067514}"/>
              </a:ext>
            </a:extLst>
          </p:cNvPr>
          <p:cNvSpPr txBox="1"/>
          <p:nvPr/>
        </p:nvSpPr>
        <p:spPr>
          <a:xfrm>
            <a:off x="778669" y="5380773"/>
            <a:ext cx="10811649" cy="9505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 holistic approach by all cross-border regulatory agencies to coordinate their regulatory functions.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7F8F1-2884-4FE6-AAB1-A1C68490E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98" t="20545" r="35640" b="460"/>
          <a:stretch/>
        </p:blipFill>
        <p:spPr>
          <a:xfrm>
            <a:off x="9058935" y="1222443"/>
            <a:ext cx="2199733" cy="29667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549CD0-C3B7-4FDF-8220-A3E76E7E3B17}"/>
              </a:ext>
            </a:extLst>
          </p:cNvPr>
          <p:cNvSpPr txBox="1"/>
          <p:nvPr/>
        </p:nvSpPr>
        <p:spPr>
          <a:xfrm>
            <a:off x="8306478" y="4293141"/>
            <a:ext cx="37046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World Customs Organization. 2015.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Coordinated 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Border Management Compendium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. Brussels.</a:t>
            </a:r>
          </a:p>
        </p:txBody>
      </p:sp>
    </p:spTree>
    <p:extLst>
      <p:ext uri="{BB962C8B-B14F-4D97-AF65-F5344CB8AC3E}">
        <p14:creationId xmlns:p14="http://schemas.microsoft.com/office/powerpoint/2010/main" val="196203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5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946150" y="1229597"/>
            <a:ext cx="10299700" cy="41071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Definition: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The coordinated conduct of border control procedures and of their methods of application by two neighboring customs administrations.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Synchronized operations and other aspects of border control. </a:t>
            </a:r>
          </a:p>
          <a:p>
            <a:pPr lvl="0"/>
            <a:endParaRPr lang="en-US" sz="26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lvl="0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Objective: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To streamline customs clearance processes by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reducing the requirements and duration of controls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eliminating redundancies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strengthening customs control capabilities.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CAREC Joint Customs Control (JCC)</a:t>
            </a:r>
          </a:p>
        </p:txBody>
      </p:sp>
    </p:spTree>
    <p:extLst>
      <p:ext uri="{BB962C8B-B14F-4D97-AF65-F5344CB8AC3E}">
        <p14:creationId xmlns:p14="http://schemas.microsoft.com/office/powerpoint/2010/main" val="248345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6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1067447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CAREC JCC in line with international best practice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3CDF9A-6562-4A36-99E7-736B1B2E4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079924"/>
              </p:ext>
            </p:extLst>
          </p:nvPr>
        </p:nvGraphicFramePr>
        <p:xfrm>
          <a:off x="1327528" y="1198387"/>
          <a:ext cx="9206615" cy="582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07DA49-04F4-4CF3-A0E1-F3E2FF0755B6}"/>
              </a:ext>
            </a:extLst>
          </p:cNvPr>
          <p:cNvSpPr txBox="1"/>
          <p:nvPr/>
        </p:nvSpPr>
        <p:spPr>
          <a:xfrm>
            <a:off x="5314147" y="4008475"/>
            <a:ext cx="123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JCC</a:t>
            </a:r>
          </a:p>
        </p:txBody>
      </p:sp>
    </p:spTree>
    <p:extLst>
      <p:ext uri="{BB962C8B-B14F-4D97-AF65-F5344CB8AC3E}">
        <p14:creationId xmlns:p14="http://schemas.microsoft.com/office/powerpoint/2010/main" val="68177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7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382772" y="1129432"/>
            <a:ext cx="11809228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Kazakhstan and Kyrgyz Republic (Corridor 3) – 2004 and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Kazakhstan and the PRC (Corridor 4) – 2007 and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PRC and Mongolia (Corridor 4) – 2009 and 2011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Customs procedures expedited, release time decreased, BUT need identified for – </a:t>
            </a:r>
          </a:p>
          <a:p>
            <a:endParaRPr lang="en-US" sz="105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3" y="191824"/>
            <a:ext cx="882662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Lessons from early CAREC JCC pilots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FDC20C-310D-4A86-A881-3F2C9F8DC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333755"/>
              </p:ext>
            </p:extLst>
          </p:nvPr>
        </p:nvGraphicFramePr>
        <p:xfrm>
          <a:off x="1648047" y="2828260"/>
          <a:ext cx="8240231" cy="383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15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8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5936146" y="1879450"/>
            <a:ext cx="55499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Formalized Agreement to conduct JCC pilot in 2005.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Based on Agreement between the Government of the PRC and the Government of Mongolia on Customs Mutual Assistance and Cooperation (Sep 1993).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E0FB59-0CF9-498C-B12F-949A6258DFDD}"/>
              </a:ext>
            </a:extLst>
          </p:cNvPr>
          <p:cNvSpPr txBox="1">
            <a:spLocks/>
          </p:cNvSpPr>
          <p:nvPr/>
        </p:nvSpPr>
        <p:spPr>
          <a:xfrm>
            <a:off x="1517522" y="191824"/>
            <a:ext cx="10458577" cy="1215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People’s Republic of China and Mongolia 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JCC Pilot at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Zamiin-Uud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/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Erenhot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BCPs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47FB7C-B413-45AA-8E46-4D5E53C33F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69" t="13946" r="21438" b="10023"/>
          <a:stretch/>
        </p:blipFill>
        <p:spPr>
          <a:xfrm>
            <a:off x="279767" y="1879450"/>
            <a:ext cx="5092333" cy="341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9B5A9A-93EA-44D1-B6AF-9DD2B73BB941}"/>
              </a:ext>
            </a:extLst>
          </p:cNvPr>
          <p:cNvSpPr/>
          <p:nvPr/>
        </p:nvSpPr>
        <p:spPr>
          <a:xfrm>
            <a:off x="4108386" y="2731388"/>
            <a:ext cx="1263714" cy="4639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BCF66A8-3BAD-4AA4-BDC7-22886235BA5B}"/>
              </a:ext>
            </a:extLst>
          </p:cNvPr>
          <p:cNvSpPr txBox="1">
            <a:spLocks/>
          </p:cNvSpPr>
          <p:nvPr/>
        </p:nvSpPr>
        <p:spPr>
          <a:xfrm>
            <a:off x="733949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0C6CEF-3F30-5644-AEEC-4228C0B92182}" type="slidenum">
              <a:rPr lang="en-US" sz="1800" b="1" smtClean="0"/>
              <a:pPr/>
              <a:t>9</a:t>
            </a:fld>
            <a:endParaRPr lang="en-US" sz="1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E152-3FAA-4AA1-97CB-1581B42F8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50" y="5947214"/>
            <a:ext cx="844110" cy="84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309CC-D432-459F-AA2A-8EDAB225705C}"/>
              </a:ext>
            </a:extLst>
          </p:cNvPr>
          <p:cNvSpPr txBox="1"/>
          <p:nvPr/>
        </p:nvSpPr>
        <p:spPr>
          <a:xfrm>
            <a:off x="1003740" y="1285067"/>
            <a:ext cx="976441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Steering Group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– high-level Customs officials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Annual meetings to determine the mechanisms for the successful implementation of the JCC –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identify the working objectives and research issues;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determine and resolve problems that may arise;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approve recommendations and the work plan.</a:t>
            </a: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Working Groups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– customs field offices, expertise dependent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Prepare technical studies and recommendations assigned by Steering Committee;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Prepare work plan;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Task- or topic-specific; ad hoc and non-permanent groups.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015968E-1543-4156-BFEE-E8A38857AF50}"/>
              </a:ext>
            </a:extLst>
          </p:cNvPr>
          <p:cNvSpPr txBox="1">
            <a:spLocks/>
          </p:cNvSpPr>
          <p:nvPr/>
        </p:nvSpPr>
        <p:spPr>
          <a:xfrm>
            <a:off x="1352423" y="295392"/>
            <a:ext cx="10522077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JCC Pilot – Institutional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392558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EARD</TermName>
          <TermId xmlns="http://schemas.microsoft.com/office/infopath/2007/PartnerControls">285068fb-56a1-4780-9bb2-e37fa6deb6dc</TermId>
        </TermInfo>
      </Terms>
    </j78542b1fffc4a1c84659474212e3133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k985dbdc596c44d7acaf8184f33920f0 xmlns="c1fdd505-2570-46c2-bd04-3e0f2d874cf5">
      <Terms xmlns="http://schemas.microsoft.com/office/infopath/2007/PartnerControls"/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TaxKeywordTaxHTField xmlns="374793f7-8f2b-4177-9cc3-2a8d0cfae40f" xsi:nil="true"/>
    <d01a0ce1b141461dbfb235a3ab729a2c xmlns="c1fdd505-2570-46c2-bd04-3e0f2d874cf5">
      <Terms xmlns="http://schemas.microsoft.com/office/infopath/2007/PartnerControls"/>
    </d01a0ce1b141461dbfb235a3ab729a2c>
    <_Flow_SignoffStatus xmlns="503a8e5b-f025-4d7b-b30b-6bbfaca6c044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EARD</TermName>
          <TermId xmlns="http://schemas.microsoft.com/office/infopath/2007/PartnerControls">285068fb-56a1-4780-9bb2-e37fa6deb6dc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6</Value>
      <Value>1</Value>
      <Value>7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E25331B77CA957488C1EF5F6996D513D" ma:contentTypeVersion="7" ma:contentTypeDescription="" ma:contentTypeScope="" ma:versionID="7a55cb00fbd81e3b4548a42827587ecf">
  <xsd:schema xmlns:xsd="http://www.w3.org/2001/XMLSchema" xmlns:xs="http://www.w3.org/2001/XMLSchema" xmlns:p="http://schemas.microsoft.com/office/2006/metadata/properties" xmlns:ns2="c1fdd505-2570-46c2-bd04-3e0f2d874cf5" xmlns:ns3="374793f7-8f2b-4177-9cc3-2a8d0cfae40f" xmlns:ns4="503a8e5b-f025-4d7b-b30b-6bbfaca6c044" targetNamespace="http://schemas.microsoft.com/office/2006/metadata/properties" ma:root="true" ma:fieldsID="8e046bcdcddbd892baa3a9ccf0d18d8a" ns2:_="" ns3:_="" ns4:_="">
    <xsd:import namespace="c1fdd505-2570-46c2-bd04-3e0f2d874cf5"/>
    <xsd:import namespace="374793f7-8f2b-4177-9cc3-2a8d0cfae40f"/>
    <xsd:import namespace="503a8e5b-f025-4d7b-b30b-6bbfaca6c044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k985dbdc596c44d7acaf8184f33920f0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3:TaxKeywordTaxHTField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3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4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985dbdc596c44d7acaf8184f33920f0" ma:index="16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d1b14b197747dfafc19f70ff45d4f6" ma:index="17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8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0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1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3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6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0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1" nillable="true" ma:displayName="TaxKeywordTaxHTField" ma:hidden="true" ma:internalName="TaxKeyword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2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Props1.xml><?xml version="1.0" encoding="utf-8"?>
<ds:datastoreItem xmlns:ds="http://schemas.openxmlformats.org/officeDocument/2006/customXml" ds:itemID="{7808E449-D5D5-4824-907A-06828589C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97F9E-C488-48F6-969E-15E89AFEB026}">
  <ds:schemaRefs>
    <ds:schemaRef ds:uri="http://schemas.microsoft.com/office/2006/documentManagement/types"/>
    <ds:schemaRef ds:uri="c1fdd505-2570-46c2-bd04-3e0f2d874cf5"/>
    <ds:schemaRef ds:uri="http://purl.org/dc/elements/1.1/"/>
    <ds:schemaRef ds:uri="http://schemas.microsoft.com/office/2006/metadata/properties"/>
    <ds:schemaRef ds:uri="cbbeafd8-838d-484f-836c-4627ed3edf1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fc3d794-f474-4e3b-ac9c-26d99714d3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DAAF89-4EA5-46FD-807A-15B8C88BBCF1}"/>
</file>

<file path=customXml/itemProps4.xml><?xml version="1.0" encoding="utf-8"?>
<ds:datastoreItem xmlns:ds="http://schemas.openxmlformats.org/officeDocument/2006/customXml" ds:itemID="{7A0B5FBB-156E-4406-8DFA-9C99E330BD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3818</TotalTime>
  <Words>1403</Words>
  <Application>Microsoft Office PowerPoint</Application>
  <PresentationFormat>Widescreen</PresentationFormat>
  <Paragraphs>225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Ng</dc:creator>
  <cp:lastModifiedBy>Rosalind Mckenzie</cp:lastModifiedBy>
  <cp:revision>31</cp:revision>
  <cp:lastPrinted>2019-11-08T05:33:17Z</cp:lastPrinted>
  <dcterms:created xsi:type="dcterms:W3CDTF">2018-03-09T02:27:26Z</dcterms:created>
  <dcterms:modified xsi:type="dcterms:W3CDTF">2019-12-02T02:04:08Z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BDepartmentOwner">
    <vt:lpwstr>6;#EARD|285068fb-56a1-4780-9bb2-e37fa6deb6dc</vt:lpwstr>
  </property>
  <property fmtid="{D5CDD505-2E9C-101B-9397-08002B2CF9AE}" pid="3" name="p030e467f78f45b4ae8f7e2c17ea4d82">
    <vt:lpwstr/>
  </property>
  <property fmtid="{D5CDD505-2E9C-101B-9397-08002B2CF9AE}" pid="4" name="a37ff23a602146d4934a49238d370ca5">
    <vt:lpwstr/>
  </property>
  <property fmtid="{D5CDD505-2E9C-101B-9397-08002B2CF9AE}" pid="5" name="k985dbdc596c44d7acaf8184f33920f0">
    <vt:lpwstr/>
  </property>
  <property fmtid="{D5CDD505-2E9C-101B-9397-08002B2CF9AE}" pid="6" name="ADBCountry">
    <vt:lpwstr/>
  </property>
  <property fmtid="{D5CDD505-2E9C-101B-9397-08002B2CF9AE}" pid="7" name="d61536b25a8a4fedb48bb564279be82a">
    <vt:lpwstr>EARD|285068fb-56a1-4780-9bb2-e37fa6deb6dc</vt:lpwstr>
  </property>
  <property fmtid="{D5CDD505-2E9C-101B-9397-08002B2CF9AE}" pid="8" name="ContentTypeId">
    <vt:lpwstr>0x010100A3BFD338C4D69F46BE33AA49AB50870100E25331B77CA957488C1EF5F6996D513D</vt:lpwstr>
  </property>
  <property fmtid="{D5CDD505-2E9C-101B-9397-08002B2CF9AE}" pid="9" name="TaxCatchAll">
    <vt:lpwstr>3;#EARD|285068fb-56a1-4780-9bb2-e37fa6deb6dc;#2;#EARD|285068fb-56a1-4780-9bb2-e37fa6deb6dc;#1;#English|16ac8743-31bb-43f8-9a73-533a041667d6</vt:lpwstr>
  </property>
  <property fmtid="{D5CDD505-2E9C-101B-9397-08002B2CF9AE}" pid="10" name="ADBDocumentType">
    <vt:lpwstr/>
  </property>
  <property fmtid="{D5CDD505-2E9C-101B-9397-08002B2CF9AE}" pid="11" name="ADBContentGroup">
    <vt:lpwstr>7;#EARD|285068fb-56a1-4780-9bb2-e37fa6deb6dc</vt:lpwstr>
  </property>
  <property fmtid="{D5CDD505-2E9C-101B-9397-08002B2CF9AE}" pid="12" name="ADBSector">
    <vt:lpwstr/>
  </property>
  <property fmtid="{D5CDD505-2E9C-101B-9397-08002B2CF9AE}" pid="13" name="h00e4aaaf4624e24a7df7f06faa038c6">
    <vt:lpwstr>English|16ac8743-31bb-43f8-9a73-533a041667d6</vt:lpwstr>
  </property>
  <property fmtid="{D5CDD505-2E9C-101B-9397-08002B2CF9AE}" pid="14" name="ADBDocumentSecurity">
    <vt:lpwstr/>
  </property>
  <property fmtid="{D5CDD505-2E9C-101B-9397-08002B2CF9AE}" pid="15" name="d01a0ce1b141461dbfb235a3ab729a2c">
    <vt:lpwstr/>
  </property>
  <property fmtid="{D5CDD505-2E9C-101B-9397-08002B2CF9AE}" pid="16" name="ADBDocumentLanguage">
    <vt:lpwstr>1;#English|16ac8743-31bb-43f8-9a73-533a041667d6</vt:lpwstr>
  </property>
  <property fmtid="{D5CDD505-2E9C-101B-9397-08002B2CF9AE}" pid="17" name="Order">
    <vt:r8>21786000</vt:r8>
  </property>
  <property fmtid="{D5CDD505-2E9C-101B-9397-08002B2CF9AE}" pid="18" name="ADBSourceLink">
    <vt:lpwstr/>
  </property>
  <property fmtid="{D5CDD505-2E9C-101B-9397-08002B2CF9AE}" pid="19" name="ADBDocumentTypeValue">
    <vt:lpwstr/>
  </property>
  <property fmtid="{D5CDD505-2E9C-101B-9397-08002B2CF9AE}" pid="20" name="xd_Signature">
    <vt:bool>false</vt:bool>
  </property>
  <property fmtid="{D5CDD505-2E9C-101B-9397-08002B2CF9AE}" pid="21" name="xd_ProgID">
    <vt:lpwstr/>
  </property>
  <property fmtid="{D5CDD505-2E9C-101B-9397-08002B2CF9AE}" pid="22" name="ADBMonth">
    <vt:lpwstr/>
  </property>
  <property fmtid="{D5CDD505-2E9C-101B-9397-08002B2CF9AE}" pid="23" name="ADBYear">
    <vt:lpwstr/>
  </property>
  <property fmtid="{D5CDD505-2E9C-101B-9397-08002B2CF9AE}" pid="24" name="ADBCirculatedLink">
    <vt:lpwstr/>
  </property>
  <property fmtid="{D5CDD505-2E9C-101B-9397-08002B2CF9AE}" pid="25" name="ComplianceAssetId">
    <vt:lpwstr/>
  </property>
  <property fmtid="{D5CDD505-2E9C-101B-9397-08002B2CF9AE}" pid="26" name="TemplateUrl">
    <vt:lpwstr/>
  </property>
  <property fmtid="{D5CDD505-2E9C-101B-9397-08002B2CF9AE}" pid="27" name="ADBAuthors">
    <vt:lpwstr/>
  </property>
</Properties>
</file>