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0" r:id="rId3"/>
    <p:sldId id="271" r:id="rId4"/>
    <p:sldId id="257" r:id="rId5"/>
    <p:sldId id="278" r:id="rId6"/>
    <p:sldId id="258" r:id="rId7"/>
    <p:sldId id="281" r:id="rId8"/>
    <p:sldId id="276" r:id="rId9"/>
    <p:sldId id="284" r:id="rId10"/>
    <p:sldId id="286" r:id="rId11"/>
    <p:sldId id="259" r:id="rId12"/>
    <p:sldId id="285" r:id="rId13"/>
    <p:sldId id="282" r:id="rId14"/>
    <p:sldId id="288" r:id="rId15"/>
    <p:sldId id="289" r:id="rId16"/>
    <p:sldId id="272" r:id="rId17"/>
    <p:sldId id="283" r:id="rId1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81" autoAdjust="0"/>
    <p:restoredTop sz="95310" autoAdjust="0"/>
  </p:normalViewPr>
  <p:slideViewPr>
    <p:cSldViewPr snapToGrid="0">
      <p:cViewPr>
        <p:scale>
          <a:sx n="75" d="100"/>
          <a:sy n="75" d="100"/>
        </p:scale>
        <p:origin x="1432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6CF3-6D40-6E44-823B-938A663E299C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D6A7B-757E-7C48-B14A-2FEA301F14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33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D6A7B-757E-7C48-B14A-2FEA301F14A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00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1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28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8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95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29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02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32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07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30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9C848B-1F6C-451F-8EE4-07522FC1E564}" type="datetimeFigureOut">
              <a:rPr lang="ru-RU" smtClean="0"/>
              <a:t>04.12.2019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DD7222-36F3-4F65-8B1C-1E37631AE1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9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2.jpeg"/><Relationship Id="rId7" Type="http://schemas.openxmlformats.org/officeDocument/2006/relationships/image" Target="../media/image3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33.jpeg"/><Relationship Id="rId9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095" y="3428999"/>
            <a:ext cx="8175946" cy="93635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туристское кольцо Центральной Азии: ЗНАЧЕНИЕ для экономического коридора Шымкент-Ташкент-Худжанд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2" y="5025993"/>
            <a:ext cx="7989752" cy="590321"/>
          </a:xfrm>
        </p:spPr>
        <p:txBody>
          <a:bodyPr>
            <a:normAutofit/>
          </a:bodyPr>
          <a:lstStyle/>
          <a:p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Ахбердиева Гульмира</a:t>
            </a:r>
          </a:p>
          <a:p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«Ассоциации индустриального туризма Центральной Азии "("Итака»)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7" y="448710"/>
            <a:ext cx="1802557" cy="13583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C1ECD6-8B7F-4861-8F78-77FE5D870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78" y="-72200"/>
            <a:ext cx="2824133" cy="25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2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&quot;аксу каньон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427"/>
            <a:ext cx="3469452" cy="23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искандеркуль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3" b="17679"/>
          <a:stretch/>
        </p:blipFill>
        <p:spPr bwMode="auto">
          <a:xfrm>
            <a:off x="5790965" y="4521148"/>
            <a:ext cx="3353035" cy="23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30" y="409"/>
            <a:ext cx="3398292" cy="2265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24437" cy="2265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3"/>
          <a:stretch/>
        </p:blipFill>
        <p:spPr>
          <a:xfrm>
            <a:off x="6095183" y="2143"/>
            <a:ext cx="3048817" cy="2265528"/>
          </a:xfrm>
          <a:prstGeom prst="rect">
            <a:avLst/>
          </a:prstGeom>
        </p:spPr>
      </p:pic>
      <p:pic>
        <p:nvPicPr>
          <p:cNvPr id="2052" name="Picture 4" descr="Картинки по запросу &quot;чимган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37" y="4514242"/>
            <a:ext cx="3074479" cy="23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8161" y="2435722"/>
            <a:ext cx="7916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ТУРЫ ПО РЕГИОНАЛЬНОМУ ЭКОНОМИЧЕСКОМУ КОРИДОРУ</a:t>
            </a:r>
          </a:p>
        </p:txBody>
      </p:sp>
      <p:pic>
        <p:nvPicPr>
          <p:cNvPr id="2056" name="Picture 8" descr="Картинки по запросу &quot;казахстан&quot;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2" y="2910833"/>
            <a:ext cx="2478368" cy="12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2" descr="Картинки по запросу &quot;узбекистан флаг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2868862" cy="28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62" name="Picture 14" descr="Картинки по запросу &quot;узбекистан флаг&quot;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05" y="2910833"/>
            <a:ext cx="2483942" cy="12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Картинки по запросу &quot;таджикистан флаг&quot;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07" y="2910833"/>
            <a:ext cx="2478368" cy="12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5" y="587152"/>
            <a:ext cx="8240617" cy="9239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трансграничное сотрудничество в Центральной Азии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0A9463D-696F-9A48-9276-C0A738596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19" y="2227263"/>
            <a:ext cx="2806700" cy="3632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7" y="1975939"/>
            <a:ext cx="8637689" cy="4610835"/>
          </a:xfrm>
          <a:prstGeom prst="rect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  <a:effectLst>
            <a:glow>
              <a:schemeClr val="accent1">
                <a:alpha val="32000"/>
              </a:schemeClr>
            </a:glow>
          </a:effectLst>
        </p:spPr>
      </p:pic>
      <p:sp>
        <p:nvSpPr>
          <p:cNvPr id="9" name="Овал 8"/>
          <p:cNvSpPr/>
          <p:nvPr/>
        </p:nvSpPr>
        <p:spPr>
          <a:xfrm rot="3610563">
            <a:off x="2759526" y="2239543"/>
            <a:ext cx="2449125" cy="3511957"/>
          </a:xfrm>
          <a:prstGeom prst="ellipse">
            <a:avLst/>
          </a:prstGeom>
          <a:solidFill>
            <a:srgbClr val="00B0F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813777" y="3747375"/>
            <a:ext cx="100848" cy="40599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58001" y="3714750"/>
            <a:ext cx="835455" cy="88811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96400" y="3697946"/>
            <a:ext cx="1001529" cy="129503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403979" y="3087856"/>
            <a:ext cx="558681" cy="58810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001418" y="3350766"/>
            <a:ext cx="639188" cy="28054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20309" y="3720465"/>
            <a:ext cx="20184" cy="93390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36206" y="3668466"/>
            <a:ext cx="1004790" cy="74103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855284" y="3597021"/>
            <a:ext cx="148949" cy="13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 rot="20265833">
            <a:off x="4164053" y="3340582"/>
            <a:ext cx="347870" cy="157350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>
                <a:solidFill>
                  <a:srgbClr val="FF0000"/>
                </a:solidFill>
              </a:rPr>
              <a:t>185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 rot="2830953">
            <a:off x="3401881" y="3308770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130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 rot="2741326">
            <a:off x="3599599" y="3238111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 rot="2114715">
            <a:off x="4340113" y="3921244"/>
            <a:ext cx="347870" cy="148556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494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 rot="2671662">
            <a:off x="4521624" y="4311289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440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842116" y="4477199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338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586790" y="3952835"/>
            <a:ext cx="347870" cy="130374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115</a:t>
            </a:r>
            <a:endParaRPr lang="ru-RU" sz="750" b="1" dirty="0">
              <a:solidFill>
                <a:srgbClr val="FF0000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 rot="18340281">
            <a:off x="2969991" y="4486141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rgbClr val="FF0000"/>
                </a:solidFill>
              </a:rPr>
              <a:t>431</a:t>
            </a:r>
            <a:endParaRPr lang="ru-RU" sz="75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29381"/>
              </p:ext>
            </p:extLst>
          </p:nvPr>
        </p:nvGraphicFramePr>
        <p:xfrm>
          <a:off x="6059647" y="4079620"/>
          <a:ext cx="2796150" cy="2413079"/>
        </p:xfrm>
        <a:graphic>
          <a:graphicData uri="http://schemas.openxmlformats.org/drawingml/2006/table">
            <a:tbl>
              <a:tblPr firstRow="1" firstCol="1" bandRow="1"/>
              <a:tblGrid>
                <a:gridCol w="148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0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населения внутри регионального экономического коридора (конец 2018 года)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11,1 млн человек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Tashkent region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Tashkent city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Sogdian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region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Turkestan region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2 000 000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Shymkent city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 00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0 000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3100388" y="3224577"/>
            <a:ext cx="5104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02636" y="3267440"/>
            <a:ext cx="2479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07581" y="4339829"/>
            <a:ext cx="51667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793456" y="4275535"/>
            <a:ext cx="385763" cy="1071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29131" y="4654374"/>
            <a:ext cx="4214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32460" y="4889897"/>
            <a:ext cx="671513" cy="35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44023" y="4747082"/>
            <a:ext cx="45309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93748" y="3577005"/>
            <a:ext cx="40962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024252" y="3130993"/>
            <a:ext cx="2767073" cy="50031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918850" y="3710302"/>
            <a:ext cx="1955101" cy="124644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3610993" y="3759235"/>
            <a:ext cx="319249" cy="170256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одзаголовок 2"/>
          <p:cNvSpPr txBox="1">
            <a:spLocks/>
          </p:cNvSpPr>
          <p:nvPr/>
        </p:nvSpPr>
        <p:spPr>
          <a:xfrm rot="19625757">
            <a:off x="1969906" y="4835844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chemeClr val="accent1">
                    <a:lumMod val="75000"/>
                  </a:schemeClr>
                </a:solidFill>
              </a:rPr>
              <a:t>707</a:t>
            </a:r>
            <a:endParaRPr lang="ru-RU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Подзаголовок 2"/>
          <p:cNvSpPr txBox="1">
            <a:spLocks/>
          </p:cNvSpPr>
          <p:nvPr/>
        </p:nvSpPr>
        <p:spPr>
          <a:xfrm>
            <a:off x="3562302" y="5285157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chemeClr val="accent1">
                    <a:lumMod val="75000"/>
                  </a:schemeClr>
                </a:solidFill>
              </a:rPr>
              <a:t>580</a:t>
            </a:r>
            <a:endParaRPr lang="ru-RU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Подзаголовок 2"/>
          <p:cNvSpPr txBox="1">
            <a:spLocks/>
          </p:cNvSpPr>
          <p:nvPr/>
        </p:nvSpPr>
        <p:spPr>
          <a:xfrm rot="20989575">
            <a:off x="6194208" y="3062249"/>
            <a:ext cx="347870" cy="115071"/>
          </a:xfrm>
          <a:prstGeom prst="rect">
            <a:avLst/>
          </a:prstGeom>
          <a:ln w="19050">
            <a:noFill/>
            <a:prstDash val="sysDot"/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750" b="1" dirty="0">
                <a:solidFill>
                  <a:schemeClr val="accent1">
                    <a:lumMod val="75000"/>
                  </a:schemeClr>
                </a:solidFill>
              </a:rPr>
              <a:t>702</a:t>
            </a:r>
            <a:endParaRPr lang="ru-RU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659144" y="4100496"/>
            <a:ext cx="148949" cy="13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3" name="Овал 42"/>
          <p:cNvSpPr/>
          <p:nvPr/>
        </p:nvSpPr>
        <p:spPr>
          <a:xfrm>
            <a:off x="3890332" y="4634236"/>
            <a:ext cx="148949" cy="136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6964" y="1962490"/>
            <a:ext cx="2853868" cy="1496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Расстояния между Шымкентом, Ташкентом и Худжандом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z-Cyrl-U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Шымкент-Ташкент = 130 кмТашкент-Худжанд = 156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75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17814"/>
          </a:xfrm>
        </p:spPr>
        <p:txBody>
          <a:bodyPr>
            <a:noAutofit/>
          </a:bodyPr>
          <a:lstStyle/>
          <a:p>
            <a:pPr algn="ctr"/>
            <a:r>
              <a:rPr lang="uz-Cyrl-U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экономический коридор Шымкент-Ташкент-Худжанд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9929" r="2268"/>
          <a:stretch/>
        </p:blipFill>
        <p:spPr>
          <a:xfrm>
            <a:off x="-13648" y="1770803"/>
            <a:ext cx="9157648" cy="50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53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правительственным решениям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08458" y="3157683"/>
            <a:ext cx="5559182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lang="uz-Cyrl-UZ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ТУРИСТИЧЕСКАЯ ВИЗА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94410" y="4484894"/>
            <a:ext cx="593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СТАНДАРТЫ ТУРИСТСКИХ УСЛУГ, ЕДИНАЯ СИСТЕМА ПРОФЕССИОНАЛЬНОЙ ПОДГОТОВКИ ТУРИСТСКОГО ПЕРСОНАЛА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2459637"/>
            <a:ext cx="350806" cy="4143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508457" y="2506242"/>
            <a:ext cx="6117449" cy="33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ПОГРАНИЧНОГО КОНТРОЛЯ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94410" y="3806683"/>
            <a:ext cx="5265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ТРАНСПОРТА И ИНФОРМАЦИОННЫХ КОММУНИКАЦИЙ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08457" y="5478646"/>
            <a:ext cx="5352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СТРАТЕГИИ ГЕНЕРАЛЬНОГО ПЛАНА РЕГИОНАЛЬНОГО ЭКОНОМИЧЕСКОГО КОРИДОРА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3151881"/>
            <a:ext cx="350806" cy="4143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3887304"/>
            <a:ext cx="350806" cy="4143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03" y="4622727"/>
            <a:ext cx="350806" cy="4143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03" y="5358150"/>
            <a:ext cx="350806" cy="4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правительственным решениям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94756" y="4149146"/>
            <a:ext cx="4960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ИНТЕГРИРОВАННОГО КОНКУРЕНТОСПОСОБНОГО РЕГИОНАЛЬНОГО ПРОДУКТА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494756" y="3128873"/>
            <a:ext cx="6076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ВЗАИМНОГО УЧАСТИЯ В РЕКЛАМНО-ИНФОРМАЦИОННЫХ И НАУЧНО-ПРАКТИЧЕСКИХ МЕРОПРИЯТИЯХ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94756" y="2294706"/>
            <a:ext cx="4325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ФОРМИРОВАНИЕ МЕЖРЕГИОНАЛЬНОГО ТУРИСТИЧЕСКОГО РЫНКА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94756" y="5112473"/>
            <a:ext cx="6076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СИСТЕМЫ СТРАХОВАНИЯ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15" y="2503055"/>
            <a:ext cx="350806" cy="4143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15" y="3355591"/>
            <a:ext cx="350806" cy="4143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4234384"/>
            <a:ext cx="350806" cy="4143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06" y="5036727"/>
            <a:ext cx="350806" cy="4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" y="348347"/>
            <a:ext cx="9150350" cy="4648200"/>
          </a:xfrm>
          <a:prstGeom prst="rect">
            <a:avLst/>
          </a:prstGeom>
        </p:spPr>
      </p:pic>
      <p:pic>
        <p:nvPicPr>
          <p:cNvPr id="7" name="Picture 8" descr="Картинки по запросу &quot;казахстан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4975747"/>
            <a:ext cx="3067811" cy="15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Картинки по запросу &quot;узбекистан флаг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60" y="4965177"/>
            <a:ext cx="3074551" cy="15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Картинки по запросу &quot;таджикистан флаг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12" y="4975747"/>
            <a:ext cx="3007988" cy="15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CCF94-D14C-4DCA-981B-738F6E62B747}"/>
              </a:ext>
            </a:extLst>
          </p:cNvPr>
          <p:cNvSpPr txBox="1"/>
          <p:nvPr/>
        </p:nvSpPr>
        <p:spPr>
          <a:xfrm>
            <a:off x="1742172" y="692494"/>
            <a:ext cx="659000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РАЗВИТИЕ РЕГИОНАЛЬНОГО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ТУРИЗМА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75652-CC29-4D7E-BC75-642F0B4CC91C}"/>
              </a:ext>
            </a:extLst>
          </p:cNvPr>
          <p:cNvSpPr txBox="1"/>
          <p:nvPr/>
        </p:nvSpPr>
        <p:spPr>
          <a:xfrm>
            <a:off x="166903" y="3604595"/>
            <a:ext cx="2768802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Региональная экономическая интеграция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DE437-416B-4AC8-BB81-E7509FE6D075}"/>
              </a:ext>
            </a:extLst>
          </p:cNvPr>
          <p:cNvSpPr txBox="1"/>
          <p:nvPr/>
        </p:nvSpPr>
        <p:spPr>
          <a:xfrm>
            <a:off x="2965616" y="3615165"/>
            <a:ext cx="1606383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Содействие в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 торговле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2FDEF-E983-4909-9E5D-7C9E95E7B0BB}"/>
              </a:ext>
            </a:extLst>
          </p:cNvPr>
          <p:cNvSpPr txBox="1"/>
          <p:nvPr/>
        </p:nvSpPr>
        <p:spPr>
          <a:xfrm>
            <a:off x="5037176" y="3615164"/>
            <a:ext cx="18288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Развитие частного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сектора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6D09C-B208-4CC5-8CEE-F8C0DA3B1103}"/>
              </a:ext>
            </a:extLst>
          </p:cNvPr>
          <p:cNvSpPr txBox="1"/>
          <p:nvPr/>
        </p:nvSpPr>
        <p:spPr>
          <a:xfrm>
            <a:off x="7242576" y="3604595"/>
            <a:ext cx="18288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Новые рабочие места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0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737493"/>
          </a:xfrm>
        </p:spPr>
        <p:txBody>
          <a:bodyPr>
            <a:normAutofit/>
          </a:bodyPr>
          <a:lstStyle/>
          <a:p>
            <a:pPr algn="ctr"/>
            <a:r>
              <a:rPr lang="uz-Cyrl-U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для АБР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9208" y="1959428"/>
            <a:ext cx="8136293" cy="4702629"/>
            <a:chOff x="3067500" y="1288488"/>
            <a:chExt cx="6297285" cy="352519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37387" y="1302235"/>
              <a:ext cx="5766482" cy="55284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РАЗВИТИЯ ТУРИСТИЧЕСКОЙ ОТРАСЛИ В РЕГИОНАЛЬНОМ ЭКОНОМИЧЕСКОМ КОРИДОРЕ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98302" y="2765775"/>
              <a:ext cx="5766482" cy="55971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ЦЕЛЕВЫХ РЫНКОВ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98302" y="2033872"/>
              <a:ext cx="5766482" cy="55971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z-Cyrl-UZ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ЕДИНОЙ МАРКЕТИНГОВОЙ СТРАТЕГИИ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67314" y="3530457"/>
              <a:ext cx="5697471" cy="55971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СОДЕЙСТВИЕ В ПОДГОТОВКЕ И ПЕРЕПОДГОТОВКЕ ПРОФЕССИОНАЛЬНЫХ КАДРОВ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67501" y="1288488"/>
              <a:ext cx="599813" cy="566587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67501" y="2020240"/>
              <a:ext cx="599813" cy="573460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2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67501" y="2778104"/>
              <a:ext cx="599813" cy="559714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3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67500" y="3522222"/>
              <a:ext cx="599813" cy="567949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4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98302" y="4260846"/>
              <a:ext cx="5766482" cy="552841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СОДЕЙСТВИЕ В РАЗРАБОТКЕ МЕХАНИЗМОВ ПРИВЛЕЧЕНИЯ ДОПОЛНИТЕЛЬНЫХ ФИНАНСОВЫХ ИНСТРУМЕНТОВ ДЛЯ РАЗВИТИЯ ТУРИСТИЧЕСКОЙ ИНФРАСТРУКТУРЫ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067500" y="4260847"/>
              <a:ext cx="599813" cy="552839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5</a:t>
              </a:r>
              <a:endParaRPr lang="ru-RU" sz="1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17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/>
          <p:nvPr/>
        </p:nvGrpSpPr>
        <p:grpSpPr>
          <a:xfrm>
            <a:off x="134657" y="1994464"/>
            <a:ext cx="8776142" cy="8771833"/>
            <a:chOff x="320059" y="-264635"/>
            <a:chExt cx="8665246" cy="8771833"/>
          </a:xfrm>
        </p:grpSpPr>
        <p:pic>
          <p:nvPicPr>
            <p:cNvPr id="7" name="Picture 6" descr="O:\Calendar_2019\Calendar 2019\RedPoint\Design\Photos\shutterstock_1222918075 (002)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262" y="-264635"/>
              <a:ext cx="3077043" cy="1492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10" descr="O:\ProgrammeExecution\Culture\PHOTOS\Photos from Muhayyo Atlas festival\HSA_4268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0" y="1290650"/>
              <a:ext cx="3049714" cy="15712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2" descr="O:\Culture\PHOTOS\Various photos 2018\Almaty Yqlas Museum of musical instruments\20180404_18370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59" y="7083678"/>
              <a:ext cx="2988411" cy="14235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C1ECD6-8B7F-4861-8F78-77FE5D8700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48" y="3197038"/>
            <a:ext cx="2525353" cy="25428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99362" y="2073878"/>
            <a:ext cx="2209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 </a:t>
            </a:r>
            <a:endParaRPr lang="ru-RU" dirty="0"/>
          </a:p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ATTENTION!!!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1152" y="656030"/>
            <a:ext cx="8291845" cy="1083329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СОСЕДИ, ХОРОШИЕ ПАРТНЕРЫ, ХОРОШИЕ ПЕРСПЕКТИВЫ.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2175" y="6039408"/>
            <a:ext cx="2209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 </a:t>
            </a:r>
            <a:endParaRPr lang="ru-RU" dirty="0"/>
          </a:p>
          <a:p>
            <a:pPr algn="ctr"/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www.itaca.kz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25" y="5139796"/>
            <a:ext cx="3129074" cy="1599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377" y="3544221"/>
            <a:ext cx="3116422" cy="1576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4" y="5139796"/>
            <a:ext cx="3097132" cy="16777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" y="1994464"/>
            <a:ext cx="3075491" cy="15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3205E-0147-E04E-B5E7-B250CE85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" pitchFamily="2" charset="0"/>
              </a:rPr>
              <a:t>содержание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05FAD-1A92-0940-9D49-FB4D33B31AC0}"/>
              </a:ext>
            </a:extLst>
          </p:cNvPr>
          <p:cNvSpPr txBox="1"/>
          <p:nvPr/>
        </p:nvSpPr>
        <p:spPr>
          <a:xfrm>
            <a:off x="581192" y="1770803"/>
            <a:ext cx="7989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Содержание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Тенденции развития туризма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Историческая карта Центральной Азии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Туристический потенциал Центральной Азии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Развитие частного сектора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Центрально-Азиатские комбинированные туры как тренд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Наши действия в Центральной Азии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Наши действия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Комбинированные туры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Трансграничное сотрудничество в Центральной Азии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Региональный экономический коридор Шымкент-Ташкент-Худжанд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Предложения по правительственным решениям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Предложения по правительственным решениям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Развитие регионального туризма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Предложения для АБР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Хорошие соседи, хорошие партнеры, хорошие перспективы.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" pitchFamily="2" charset="0"/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z-Cyrl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развития туризма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TourLab\Desktop\infographi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 b="14647"/>
          <a:stretch/>
        </p:blipFill>
        <p:spPr bwMode="auto">
          <a:xfrm>
            <a:off x="325314" y="2118946"/>
            <a:ext cx="8502163" cy="42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4D04C-C975-4B4D-AED8-A4025C32E7B6}"/>
              </a:ext>
            </a:extLst>
          </p:cNvPr>
          <p:cNvSpPr txBox="1"/>
          <p:nvPr/>
        </p:nvSpPr>
        <p:spPr>
          <a:xfrm>
            <a:off x="3323166" y="5967855"/>
            <a:ext cx="249766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z-Cyrl-UZ" sz="2000" dirty="0">
                <a:solidFill>
                  <a:schemeClr val="bg1"/>
                </a:solidFill>
              </a:rPr>
              <a:t>По</a:t>
            </a:r>
            <a:r>
              <a:rPr lang="uz-Cyrl-UZ" sz="2000" b="1" dirty="0">
                <a:solidFill>
                  <a:schemeClr val="bg1"/>
                </a:solidFill>
              </a:rPr>
              <a:t>чему туризм имеет значение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7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17" y="1196752"/>
            <a:ext cx="4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17" name="Picture 3" descr="C:\Users\НИ\Desktop\ind_tartar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9" y="0"/>
            <a:ext cx="9214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-456450" y="5210760"/>
            <a:ext cx="6179317" cy="152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Центральная Азия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3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потенциал Центральной Азии</a:t>
            </a:r>
            <a:b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НИ\Desktop\blue-growth-cha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/>
          <a:stretch/>
        </p:blipFill>
        <p:spPr bwMode="auto">
          <a:xfrm>
            <a:off x="1868436" y="1897039"/>
            <a:ext cx="5355321" cy="36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856" y="5260539"/>
            <a:ext cx="8606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сотрудничества в сфере туризма между странами Центральной Азии дает уникальную возможность оказывать друг другу содействие в получении экономических выгод, а также способствовать обеспечению справедливого и сбалансированного экономического роста стран.</a:t>
            </a:r>
          </a:p>
        </p:txBody>
      </p:sp>
    </p:spTree>
    <p:extLst>
      <p:ext uri="{BB962C8B-B14F-4D97-AF65-F5344CB8AC3E}">
        <p14:creationId xmlns:p14="http://schemas.microsoft.com/office/powerpoint/2010/main" val="319259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5" y="655087"/>
            <a:ext cx="7989752" cy="724677"/>
          </a:xfrm>
        </p:spPr>
        <p:txBody>
          <a:bodyPr>
            <a:normAutofit/>
          </a:bodyPr>
          <a:lstStyle/>
          <a:p>
            <a:pPr algn="ctr"/>
            <a:r>
              <a:rPr lang="uz-Cyrl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ЧАСТНОГО СЕКТОРА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0746" y="1891079"/>
            <a:ext cx="5991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СОВРЕМЕННАЯ СИТУАЦИЯ В ЦАРЭС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846" y="2565319"/>
            <a:ext cx="4400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асимметрии</a:t>
            </a:r>
          </a:p>
          <a:p>
            <a:pPr marL="400050" indent="-400050">
              <a:buFont typeface="+mj-lt"/>
              <a:buAutoNum type="romanL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слабые стимулы</a:t>
            </a:r>
          </a:p>
          <a:p>
            <a:pPr marL="400050" indent="-400050">
              <a:buFont typeface="+mj-lt"/>
              <a:buAutoNum type="romanL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недостаточные инвестиционные условия</a:t>
            </a:r>
          </a:p>
          <a:p>
            <a:pPr marL="400050" indent="-400050">
              <a:buFont typeface="+mj-lt"/>
              <a:buAutoNum type="romanL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слабый доступ к финансам</a:t>
            </a:r>
          </a:p>
          <a:p>
            <a:pPr marL="400050" indent="-400050">
              <a:buFont typeface="+mj-lt"/>
              <a:buAutoNum type="romanLcPeriod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эффективный диалог с заинтересованными сторонами в государственном секторе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583396" y="2519624"/>
            <a:ext cx="4328194" cy="4776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01162" indent="-201162" defTabSz="1072866"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единая стратегия развития туризма в Центральной Азии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583396" y="3205891"/>
            <a:ext cx="4328194" cy="4776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01162" indent="-201162" defTabSz="1072866">
              <a:buFont typeface="Wingdings" pitchFamily="2" charset="2"/>
              <a:buChar char="ü"/>
              <a:defRPr/>
            </a:pPr>
            <a:r>
              <a:rPr lang="uz-Cyrl-UZ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скоординированная информационно-пропагандистская деятельность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583396" y="3615159"/>
            <a:ext cx="4371228" cy="35455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01162" indent="-201162" defTabSz="1072866"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политика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583396" y="4008859"/>
            <a:ext cx="4328194" cy="5392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01162" indent="-201162" defTabSz="1072866"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действий по привлечению иностранных туристов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298236" y="4790929"/>
            <a:ext cx="8613354" cy="1883657"/>
            <a:chOff x="-288304" y="4564026"/>
            <a:chExt cx="9557281" cy="1670278"/>
          </a:xfrm>
        </p:grpSpPr>
        <p:pic>
          <p:nvPicPr>
            <p:cNvPr id="14" name="Picture 10" descr="O:\ProgrammeExecution\Culture\PHOTOS\KYRG_WH Sites_NOV 2017\20171129_125028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461" y="4564026"/>
              <a:ext cx="2405520" cy="1653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304" y="4564040"/>
              <a:ext cx="2404552" cy="1653322"/>
            </a:xfrm>
            <a:prstGeom prst="rect">
              <a:avLst/>
            </a:prstGeom>
            <a:noFill/>
          </p:spPr>
        </p:pic>
        <p:pic>
          <p:nvPicPr>
            <p:cNvPr id="16" name="Picture 12" descr="C:\Users\G_RYMB~1\AppData\Local\Temp\Rar$DI48.363\shutterstock_157593107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725" y="4564032"/>
              <a:ext cx="2358736" cy="1653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3" descr="C:\Users\g_rymbayeva\AppData\Local\Temp\Temp1_Фото выствка-ярмарка ремесленников 2017.zip\DSC_0209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81" y="4564026"/>
              <a:ext cx="2396996" cy="167027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0577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005" y="473889"/>
            <a:ext cx="8153400" cy="72711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Комбинированные туры по странам Центральной Азии как тренд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/>
          <a:stretch/>
        </p:blipFill>
        <p:spPr>
          <a:xfrm>
            <a:off x="-522921" y="1201003"/>
            <a:ext cx="9381699" cy="5762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12D516-E42E-4FB4-947A-514C2B9A2124}"/>
              </a:ext>
            </a:extLst>
          </p:cNvPr>
          <p:cNvSpPr txBox="1"/>
          <p:nvPr/>
        </p:nvSpPr>
        <p:spPr>
          <a:xfrm>
            <a:off x="4544705" y="2520042"/>
            <a:ext cx="2574616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Туристическое кольцо</a:t>
            </a:r>
            <a:r>
              <a:rPr lang="ru-RU" b="1" dirty="0"/>
              <a:t>  </a:t>
            </a:r>
          </a:p>
          <a:p>
            <a:r>
              <a:rPr lang="ru-RU" b="1" dirty="0">
                <a:solidFill>
                  <a:schemeClr val="bg1"/>
                </a:solidFill>
              </a:rPr>
              <a:t>Центральной Азии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5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708" y="687474"/>
            <a:ext cx="8218584" cy="729569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действия в Центральной Азии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3176262" y="2662808"/>
            <a:ext cx="2576469" cy="20901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149154" y="1984441"/>
            <a:ext cx="1982590" cy="1608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052457" y="4540033"/>
            <a:ext cx="2111829" cy="165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933856" y="4512235"/>
            <a:ext cx="1961744" cy="1598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9354" y="3191485"/>
            <a:ext cx="2567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ТУРИСТИЧЕСКОЕ КОЛЬЦО ЦЕНТРАЛЬНОЙ АЗИИ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792" y="2380587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WAY OF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TAMERLANS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56514" y="2470652"/>
            <a:ext cx="2567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ГАСТРОНОМИЧЕСКИЕ </a:t>
            </a:r>
          </a:p>
          <a:p>
            <a:pPr algn="ctr"/>
            <a:r>
              <a:rPr lang="uz-Cyrl-UZ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452" y="4997235"/>
            <a:ext cx="2567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ПАЛОМНИЧЕСКИЙ </a:t>
            </a:r>
          </a:p>
          <a:p>
            <a:pPr algn="ctr"/>
            <a:r>
              <a:rPr lang="uz-Cyrl-U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6514" y="5109494"/>
            <a:ext cx="2567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СРЕДНЕАЗИАТСКИЙ ШЕЛКОВЫЙ ПУТЬ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7019999">
            <a:off x="2958563" y="2615106"/>
            <a:ext cx="408695" cy="55546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3344694">
            <a:off x="2832397" y="4445260"/>
            <a:ext cx="344512" cy="555461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3706197">
            <a:off x="5622559" y="2612366"/>
            <a:ext cx="372055" cy="56550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18418551">
            <a:off x="5718907" y="4451715"/>
            <a:ext cx="383761" cy="5884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455248" y="5081693"/>
            <a:ext cx="1994018" cy="1748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68322" y="5643566"/>
            <a:ext cx="2567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ГОРНЫЕ 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280001" y="4782041"/>
            <a:ext cx="344512" cy="43221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808190" y="1957429"/>
            <a:ext cx="1961744" cy="1598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9679" y="2268961"/>
            <a:ext cx="256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</a:t>
            </a:r>
          </a:p>
          <a:p>
            <a:pPr algn="ctr"/>
            <a:r>
              <a:rPr lang="uz-Cyrl-U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ТАМЕРЛАНА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3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75" y="655087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действия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НИ\Desktop\flags_PNG145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5" y="4078340"/>
            <a:ext cx="2283663" cy="11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НИ\Desktop\Без названия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7" y="5394959"/>
            <a:ext cx="2205114" cy="11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НИ\Desktop\t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74" y="4078340"/>
            <a:ext cx="2584706" cy="11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НИ\Desktop\flag__uz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06" y="5376847"/>
            <a:ext cx="2576473" cy="121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НИ\Desktop\f97561ef4959e858c1e5cbe9f062683e_X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71" y="4078340"/>
            <a:ext cx="3634775" cy="25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0675" y="2308213"/>
            <a:ext cx="798975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0"/>
              </a:spcBef>
            </a:pPr>
            <a:r>
              <a:rPr lang="ru-RU" sz="2400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Сотрудничество в развитии туризма между представителями туристских организаций и ассоциаций стран Центральной Азии</a:t>
            </a:r>
          </a:p>
        </p:txBody>
      </p:sp>
    </p:spTree>
    <p:extLst>
      <p:ext uri="{BB962C8B-B14F-4D97-AF65-F5344CB8AC3E}">
        <p14:creationId xmlns:p14="http://schemas.microsoft.com/office/powerpoint/2010/main" val="474573071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04903707-975E-472C-8A7A-A41B4862A41E}"/>
</file>

<file path=customXml/itemProps2.xml><?xml version="1.0" encoding="utf-8"?>
<ds:datastoreItem xmlns:ds="http://schemas.openxmlformats.org/officeDocument/2006/customXml" ds:itemID="{78B9BA21-9A71-482C-8CF7-01B4FDF7249F}"/>
</file>

<file path=customXml/itemProps3.xml><?xml version="1.0" encoding="utf-8"?>
<ds:datastoreItem xmlns:ds="http://schemas.openxmlformats.org/officeDocument/2006/customXml" ds:itemID="{A907C74F-227E-43C7-900F-08CDC0221D68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2691</TotalTime>
  <Words>454</Words>
  <Application>Microsoft Office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Times</vt:lpstr>
      <vt:lpstr>Times New Roman</vt:lpstr>
      <vt:lpstr>Wingdings</vt:lpstr>
      <vt:lpstr>Wingdings 2</vt:lpstr>
      <vt:lpstr>Дивиденд</vt:lpstr>
      <vt:lpstr>туристское кольцо Центральной Азии: ЗНАЧЕНИЕ для экономического коридора Шымкент-Ташкент-Худжанд</vt:lpstr>
      <vt:lpstr>содержание</vt:lpstr>
      <vt:lpstr>Тенденции развития туризма </vt:lpstr>
      <vt:lpstr>PowerPoint Presentation</vt:lpstr>
      <vt:lpstr>Туристический потенциал Центральной Азии </vt:lpstr>
      <vt:lpstr>РАЗВИТИЕ ЧАСТНОГО СЕКТОРА</vt:lpstr>
      <vt:lpstr>Комбинированные туры по странам Центральной Азии как тренд</vt:lpstr>
      <vt:lpstr>Наши действия в Центральной Азии</vt:lpstr>
      <vt:lpstr>Наши действия </vt:lpstr>
      <vt:lpstr>PowerPoint Presentation</vt:lpstr>
      <vt:lpstr>трансграничное сотрудничество в Центральной Азии</vt:lpstr>
      <vt:lpstr>Региональный экономический коридор Шымкент-Ташкент-Худжанд</vt:lpstr>
      <vt:lpstr>предложения по правительственным решениям</vt:lpstr>
      <vt:lpstr>предложения по правительственным решениям</vt:lpstr>
      <vt:lpstr>PowerPoint Presentation</vt:lpstr>
      <vt:lpstr>Предложения для АБР</vt:lpstr>
      <vt:lpstr>ХОРОШИЕ СОСЕДИ, ХОРОШИЕ ПАРТНЕРЫ, ХОРОШИЕ ПЕРСПЕКТИВЫ.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Akram Bazarbaev</cp:lastModifiedBy>
  <cp:revision>139</cp:revision>
  <cp:lastPrinted>2018-09-24T10:47:32Z</cp:lastPrinted>
  <dcterms:created xsi:type="dcterms:W3CDTF">2018-09-24T07:59:47Z</dcterms:created>
  <dcterms:modified xsi:type="dcterms:W3CDTF">2019-12-04T11:11:57Z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2;#CWRD;#1;#English</vt:lpwstr>
  </property>
  <property fmtid="{D5CDD505-2E9C-101B-9397-08002B2CF9AE}" pid="4" name="h00e4aaaf4624e24a7df7f06faa038c6">
    <vt:lpwstr>English|16ac8743-31bb-43f8-9a73-533a041667d6</vt:lpwstr>
  </property>
</Properties>
</file>