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01" r:id="rId2"/>
  </p:sldMasterIdLst>
  <p:notesMasterIdLst>
    <p:notesMasterId r:id="rId22"/>
  </p:notesMasterIdLst>
  <p:handoutMasterIdLst>
    <p:handoutMasterId r:id="rId23"/>
  </p:handoutMasterIdLst>
  <p:sldIdLst>
    <p:sldId id="256" r:id="rId3"/>
    <p:sldId id="495" r:id="rId4"/>
    <p:sldId id="509" r:id="rId5"/>
    <p:sldId id="497" r:id="rId6"/>
    <p:sldId id="496" r:id="rId7"/>
    <p:sldId id="494" r:id="rId8"/>
    <p:sldId id="508" r:id="rId9"/>
    <p:sldId id="502" r:id="rId10"/>
    <p:sldId id="512" r:id="rId11"/>
    <p:sldId id="510" r:id="rId12"/>
    <p:sldId id="504" r:id="rId13"/>
    <p:sldId id="505" r:id="rId14"/>
    <p:sldId id="507" r:id="rId15"/>
    <p:sldId id="498" r:id="rId16"/>
    <p:sldId id="499" r:id="rId17"/>
    <p:sldId id="500" r:id="rId18"/>
    <p:sldId id="501" r:id="rId19"/>
    <p:sldId id="514" r:id="rId20"/>
    <p:sldId id="513" r:id="rId2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196"/>
    <a:srgbClr val="1E417B"/>
    <a:srgbClr val="B7DEE8"/>
    <a:srgbClr val="000000"/>
    <a:srgbClr val="FDF3ED"/>
    <a:srgbClr val="FFEA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EFFFE6-15D4-4D52-B119-17AA847CEF92}" v="14" dt="2020-02-11T08:33:51.7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6413" autoAdjust="0"/>
  </p:normalViewPr>
  <p:slideViewPr>
    <p:cSldViewPr snapToGrid="0">
      <p:cViewPr varScale="1">
        <p:scale>
          <a:sx n="64" d="100"/>
          <a:sy n="64" d="100"/>
        </p:scale>
        <p:origin x="31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inglan Hu" userId="61035392-b8e6-43fa-b39d-a05287957c90" providerId="ADAL" clId="{43EFFFE6-15D4-4D52-B119-17AA847CEF92}"/>
    <pc:docChg chg="undo custSel modSld">
      <pc:chgData name="Xinglan Hu" userId="61035392-b8e6-43fa-b39d-a05287957c90" providerId="ADAL" clId="{43EFFFE6-15D4-4D52-B119-17AA847CEF92}" dt="2020-02-11T08:33:51.739" v="30" actId="1076"/>
      <pc:docMkLst>
        <pc:docMk/>
      </pc:docMkLst>
      <pc:sldChg chg="modSp">
        <pc:chgData name="Xinglan Hu" userId="61035392-b8e6-43fa-b39d-a05287957c90" providerId="ADAL" clId="{43EFFFE6-15D4-4D52-B119-17AA847CEF92}" dt="2020-02-11T08:10:44.302" v="10" actId="14100"/>
        <pc:sldMkLst>
          <pc:docMk/>
          <pc:sldMk cId="2601728926" sldId="499"/>
        </pc:sldMkLst>
        <pc:spChg chg="mod">
          <ac:chgData name="Xinglan Hu" userId="61035392-b8e6-43fa-b39d-a05287957c90" providerId="ADAL" clId="{43EFFFE6-15D4-4D52-B119-17AA847CEF92}" dt="2020-02-11T08:10:44.302" v="10" actId="14100"/>
          <ac:spMkLst>
            <pc:docMk/>
            <pc:sldMk cId="2601728926" sldId="499"/>
            <ac:spMk id="18" creationId="{D090DF90-C113-4027-A585-78F3E20763C4}"/>
          </ac:spMkLst>
        </pc:spChg>
        <pc:grpChg chg="mod">
          <ac:chgData name="Xinglan Hu" userId="61035392-b8e6-43fa-b39d-a05287957c90" providerId="ADAL" clId="{43EFFFE6-15D4-4D52-B119-17AA847CEF92}" dt="2020-02-11T08:03:47.483" v="4" actId="1076"/>
          <ac:grpSpMkLst>
            <pc:docMk/>
            <pc:sldMk cId="2601728926" sldId="499"/>
            <ac:grpSpMk id="2" creationId="{853C2839-AFF9-4F2E-A984-68C8CB4C2D5E}"/>
          </ac:grpSpMkLst>
        </pc:grpChg>
      </pc:sldChg>
      <pc:sldChg chg="modSp">
        <pc:chgData name="Xinglan Hu" userId="61035392-b8e6-43fa-b39d-a05287957c90" providerId="ADAL" clId="{43EFFFE6-15D4-4D52-B119-17AA847CEF92}" dt="2020-02-11T08:33:51.739" v="30" actId="1076"/>
        <pc:sldMkLst>
          <pc:docMk/>
          <pc:sldMk cId="2490449865" sldId="500"/>
        </pc:sldMkLst>
        <pc:grpChg chg="mod">
          <ac:chgData name="Xinglan Hu" userId="61035392-b8e6-43fa-b39d-a05287957c90" providerId="ADAL" clId="{43EFFFE6-15D4-4D52-B119-17AA847CEF92}" dt="2020-02-11T08:33:51.739" v="30" actId="1076"/>
          <ac:grpSpMkLst>
            <pc:docMk/>
            <pc:sldMk cId="2490449865" sldId="500"/>
            <ac:grpSpMk id="6" creationId="{F2424AEC-8AE2-49C8-BE55-13C1E968811A}"/>
          </ac:grpSpMkLst>
        </pc:grpChg>
        <pc:picChg chg="mod">
          <ac:chgData name="Xinglan Hu" userId="61035392-b8e6-43fa-b39d-a05287957c90" providerId="ADAL" clId="{43EFFFE6-15D4-4D52-B119-17AA847CEF92}" dt="2020-02-11T08:32:56.765" v="17" actId="1076"/>
          <ac:picMkLst>
            <pc:docMk/>
            <pc:sldMk cId="2490449865" sldId="500"/>
            <ac:picMk id="4" creationId="{0977339D-B551-4B87-82B9-69CE1CE878C2}"/>
          </ac:picMkLst>
        </pc:picChg>
        <pc:picChg chg="mod">
          <ac:chgData name="Xinglan Hu" userId="61035392-b8e6-43fa-b39d-a05287957c90" providerId="ADAL" clId="{43EFFFE6-15D4-4D52-B119-17AA847CEF92}" dt="2020-02-11T08:33:51.239" v="29" actId="14100"/>
          <ac:picMkLst>
            <pc:docMk/>
            <pc:sldMk cId="2490449865" sldId="500"/>
            <ac:picMk id="14" creationId="{9E44DB16-92A2-4706-A4EA-288085824504}"/>
          </ac:picMkLst>
        </pc:picChg>
        <pc:picChg chg="mod">
          <ac:chgData name="Xinglan Hu" userId="61035392-b8e6-43fa-b39d-a05287957c90" providerId="ADAL" clId="{43EFFFE6-15D4-4D52-B119-17AA847CEF92}" dt="2020-02-11T08:32:57.317" v="19" actId="1076"/>
          <ac:picMkLst>
            <pc:docMk/>
            <pc:sldMk cId="2490449865" sldId="500"/>
            <ac:picMk id="15" creationId="{063158D6-F7B1-41FD-A73F-785F7FB5F2F7}"/>
          </ac:picMkLst>
        </pc:picChg>
      </pc:sldChg>
      <pc:sldChg chg="modSp">
        <pc:chgData name="Xinglan Hu" userId="61035392-b8e6-43fa-b39d-a05287957c90" providerId="ADAL" clId="{43EFFFE6-15D4-4D52-B119-17AA847CEF92}" dt="2020-01-28T09:09:19.931" v="3" actId="1076"/>
        <pc:sldMkLst>
          <pc:docMk/>
          <pc:sldMk cId="1634367571" sldId="502"/>
        </pc:sldMkLst>
        <pc:spChg chg="mod">
          <ac:chgData name="Xinglan Hu" userId="61035392-b8e6-43fa-b39d-a05287957c90" providerId="ADAL" clId="{43EFFFE6-15D4-4D52-B119-17AA847CEF92}" dt="2020-01-28T09:09:19.931" v="3" actId="1076"/>
          <ac:spMkLst>
            <pc:docMk/>
            <pc:sldMk cId="1634367571" sldId="502"/>
            <ac:spMk id="12" creationId="{480F7308-4EC6-4ADC-8691-7DAE4DB1BB9C}"/>
          </ac:spMkLst>
        </pc:spChg>
      </pc:sldChg>
      <pc:sldChg chg="modSp">
        <pc:chgData name="Xinglan Hu" userId="61035392-b8e6-43fa-b39d-a05287957c90" providerId="ADAL" clId="{43EFFFE6-15D4-4D52-B119-17AA847CEF92}" dt="2020-01-28T09:07:42.271" v="2" actId="688"/>
        <pc:sldMkLst>
          <pc:docMk/>
          <pc:sldMk cId="1826026230" sldId="508"/>
        </pc:sldMkLst>
        <pc:picChg chg="mod">
          <ac:chgData name="Xinglan Hu" userId="61035392-b8e6-43fa-b39d-a05287957c90" providerId="ADAL" clId="{43EFFFE6-15D4-4D52-B119-17AA847CEF92}" dt="2020-01-28T09:07:41.181" v="0" actId="1076"/>
          <ac:picMkLst>
            <pc:docMk/>
            <pc:sldMk cId="1826026230" sldId="508"/>
            <ac:picMk id="5130" creationId="{F5BE8302-8C8B-4EE2-888F-FABC81118370}"/>
          </ac:picMkLst>
        </pc:picChg>
        <pc:picChg chg="mod">
          <ac:chgData name="Xinglan Hu" userId="61035392-b8e6-43fa-b39d-a05287957c90" providerId="ADAL" clId="{43EFFFE6-15D4-4D52-B119-17AA847CEF92}" dt="2020-01-28T09:07:42.271" v="2" actId="688"/>
          <ac:picMkLst>
            <pc:docMk/>
            <pc:sldMk cId="1826026230" sldId="508"/>
            <ac:picMk id="5132" creationId="{11BA5EE8-EF4C-4422-93E2-D8C6E1BD6F6F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B\Documents\CAREC\ECD\KAZ%20UZB%20TAJ\Reg%20Workshop%20Dec%202019\Tourism%20data%20KAZ-UZB-TAJ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B\Documents\CAREC\ECD\KAZ%20UZB%20TAJ\Reg%20Workshop%20Dec%202019\Tourism%20data%20KAZ-UZB-TAJ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GB\Documents\CAREC\ECD\KAZ%20UZB%20TAJ\Reg%20Workshop%20Dec%202019\Tourism%20data%20KAZ-UZB-TAJ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87722682816307"/>
          <c:y val="1.2658461408694246E-2"/>
          <c:w val="0.62424505389076634"/>
          <c:h val="0.67540052742813328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4A1-4706-9A97-61913CD560C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4A1-4706-9A97-61913CD560C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4A1-4706-9A97-61913CD560C2}"/>
              </c:ext>
            </c:extLst>
          </c:dPt>
          <c:dLbls>
            <c:dLbl>
              <c:idx val="0"/>
              <c:layout>
                <c:manualLayout>
                  <c:x val="0.13611416026344675"/>
                  <c:y val="-0.1947743467933491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A1-4706-9A97-61913CD560C2}"/>
                </c:ext>
              </c:extLst>
            </c:dLbl>
            <c:dLbl>
              <c:idx val="1"/>
              <c:layout>
                <c:manualLayout>
                  <c:x val="1.756311745334797E-2"/>
                  <c:y val="-0.1615201900237529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A1-4706-9A97-61913CD560C2}"/>
                </c:ext>
              </c:extLst>
            </c:dLbl>
            <c:dLbl>
              <c:idx val="2"/>
              <c:layout>
                <c:manualLayout>
                  <c:x val="-0.14489571899012074"/>
                  <c:y val="-0.1282660332541567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4A1-4706-9A97-61913CD560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KAZ!$C$15:$C$17</c:f>
              <c:strCache>
                <c:ptCount val="3"/>
                <c:pt idx="0">
                  <c:v>Uzbekistan</c:v>
                </c:pt>
                <c:pt idx="1">
                  <c:v>Tajikistan</c:v>
                </c:pt>
                <c:pt idx="2">
                  <c:v>Other countries</c:v>
                </c:pt>
              </c:strCache>
            </c:strRef>
          </c:cat>
          <c:val>
            <c:numRef>
              <c:f>KAZ!$D$15:$D$17</c:f>
              <c:numCache>
                <c:formatCode>0.0</c:formatCode>
                <c:ptCount val="3"/>
                <c:pt idx="0">
                  <c:v>49.506786661053788</c:v>
                </c:pt>
                <c:pt idx="1">
                  <c:v>5.0436325987279993</c:v>
                </c:pt>
                <c:pt idx="2">
                  <c:v>45.449580740218209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4A1-4706-9A97-61913CD560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3108183812866812E-2"/>
          <c:y val="0.73713535278274689"/>
          <c:w val="0.94116046765269279"/>
          <c:h val="0.240547376461312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762445877559965"/>
          <c:y val="0.14632957550047945"/>
          <c:w val="0.52742260389077522"/>
          <c:h val="0.6393155663234403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EF-4BFA-AF09-102E5B4BA4E4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EF-4BFA-AF09-102E5B4BA4E4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EF-4BFA-AF09-102E5B4BA4E4}"/>
              </c:ext>
            </c:extLst>
          </c:dPt>
          <c:dLbls>
            <c:dLbl>
              <c:idx val="0"/>
              <c:layout>
                <c:manualLayout>
                  <c:x val="0.12980455726425141"/>
                  <c:y val="-9.44055944055944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EF-4BFA-AF09-102E5B4BA4E4}"/>
                </c:ext>
              </c:extLst>
            </c:dLbl>
            <c:dLbl>
              <c:idx val="1"/>
              <c:layout>
                <c:manualLayout>
                  <c:x val="2.3076365735866865E-2"/>
                  <c:y val="-0.146853146853146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3EF-4BFA-AF09-102E5B4BA4E4}"/>
                </c:ext>
              </c:extLst>
            </c:dLbl>
            <c:dLbl>
              <c:idx val="2"/>
              <c:layout>
                <c:manualLayout>
                  <c:x val="-0.1067281915283845"/>
                  <c:y val="-0.1013986013986013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3EF-4BFA-AF09-102E5B4BA4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UZB!$B$16:$B$18</c:f>
              <c:strCache>
                <c:ptCount val="3"/>
                <c:pt idx="0">
                  <c:v>Kazakhstan </c:v>
                </c:pt>
                <c:pt idx="1">
                  <c:v>Tajikistan</c:v>
                </c:pt>
                <c:pt idx="2">
                  <c:v>Other countries</c:v>
                </c:pt>
              </c:strCache>
            </c:strRef>
          </c:cat>
          <c:val>
            <c:numRef>
              <c:f>UZB!$C$16:$C$18</c:f>
              <c:numCache>
                <c:formatCode>0.0</c:formatCode>
                <c:ptCount val="3"/>
                <c:pt idx="0">
                  <c:v>42.892147693688976</c:v>
                </c:pt>
                <c:pt idx="1">
                  <c:v>20.491190004115072</c:v>
                </c:pt>
                <c:pt idx="2">
                  <c:v>36.616662302195948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EF-4BFA-AF09-102E5B4BA4E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4339622641509441E-2"/>
          <c:y val="0.77344762284461277"/>
          <c:w val="0.85463177548960445"/>
          <c:h val="0.226552377155387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36952220644963"/>
          <c:y val="9.4532556811227617E-2"/>
          <c:w val="0.60526095558710069"/>
          <c:h val="0.63765553953643117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B27-4618-9694-4D643867B152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B27-4618-9694-4D643867B152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B27-4618-9694-4D643867B152}"/>
              </c:ext>
            </c:extLst>
          </c:dPt>
          <c:dLbls>
            <c:dLbl>
              <c:idx val="0"/>
              <c:layout>
                <c:manualLayout>
                  <c:x val="1.368574669891977E-2"/>
                  <c:y val="0.134451839930587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27-4618-9694-4D643867B152}"/>
                </c:ext>
              </c:extLst>
            </c:dLbl>
            <c:dLbl>
              <c:idx val="1"/>
              <c:layout>
                <c:manualLayout>
                  <c:x val="0.21734587251828616"/>
                  <c:y val="3.24074074074073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27-4618-9694-4D643867B152}"/>
                </c:ext>
              </c:extLst>
            </c:dLbl>
            <c:dLbl>
              <c:idx val="2"/>
              <c:layout>
                <c:manualLayout>
                  <c:x val="-0.15047021943573669"/>
                  <c:y val="-0.1296296296296296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27-4618-9694-4D643867B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TAJ!$C$15:$C$17</c:f>
              <c:strCache>
                <c:ptCount val="3"/>
                <c:pt idx="0">
                  <c:v>Kazakhstan </c:v>
                </c:pt>
                <c:pt idx="1">
                  <c:v>Uzbekistan</c:v>
                </c:pt>
                <c:pt idx="2">
                  <c:v>Other countries</c:v>
                </c:pt>
              </c:strCache>
            </c:strRef>
          </c:cat>
          <c:val>
            <c:numRef>
              <c:f>TAJ!$D$15:$D$17</c:f>
              <c:numCache>
                <c:formatCode>0.0</c:formatCode>
                <c:ptCount val="3"/>
                <c:pt idx="0">
                  <c:v>1.361677115987461</c:v>
                </c:pt>
                <c:pt idx="1">
                  <c:v>71.826018808777434</c:v>
                </c:pt>
                <c:pt idx="2">
                  <c:v>26.812304075235105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27-4618-9694-4D643867B15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6932714570763731E-2"/>
          <c:y val="0.74225194810493245"/>
          <c:w val="0.87338894617197238"/>
          <c:h val="0.24328107788339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Roboto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9429FA2-BB7B-42D8-84F9-75EC6649CD54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81309B-793B-48D3-A422-06252D3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475EBD7-CD15-4A9C-9499-FC14C43702FA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04136C-A84A-4718-B681-CF5D48CED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87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136C-A84A-4718-B681-CF5D48CED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2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136C-A84A-4718-B681-CF5D48CED34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2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136C-A84A-4718-B681-CF5D48CED34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0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4136C-A84A-4718-B681-CF5D48CED34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2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8C092-6B47-472D-A97D-266201842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92D5E-8002-4690-AB6F-1880B0C63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7D955-8E28-4534-B957-9646BDFC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A4437-395E-4659-8DA6-4569F1D7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C7ED1-22CF-4F2B-BC5D-82CF51E4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5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56129-8FE4-4931-BBB1-96C2AEA37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185FC-C6EB-4B9A-8F73-A51AF9B1F1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C079-EA3D-4398-B141-3B5D108CB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E5217-07FA-4FA4-8717-1EB2F5BEE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1DC0-D936-4785-9F39-B469590DD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65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DA010-F297-4C0A-A948-7008FE398F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89FCBD-9D11-41B6-8772-2C4B02FE41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F2414-6832-433B-A85F-96BA5F16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9E752-D625-42A8-9B0C-71834B32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77476-7EE6-46F5-A48F-7C03E359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95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29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3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65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453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43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78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438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170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CCC8F-0BF0-4173-A4E3-0593CD171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3BE36-716B-44A1-B8BF-D7CC9A64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89AC5D-F6AF-4ED3-90D0-57FB89A81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70D5-DB46-4ACF-8501-03C39128A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9C4A35-AD50-4717-9CAF-AD937304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0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80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9101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5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4A34E-63D1-43FB-B7D0-6A688268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B6B12-E224-411E-AB4D-93D83F938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87B37-F45B-4839-A249-30C3CF4D9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88603-FED9-4DFE-8A6F-027C7CFDB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DFD965-69E4-41C3-98C1-834B31F43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91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13EAA-C166-4585-8D50-34FF3BD0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91CD-6B4D-43EB-A5D5-50CFA8380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5CAD4-BDB7-4E9F-BE0C-FB0279BF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0D6EE0-5999-46FF-B7DC-F3BEF633D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124934-14CF-421D-9EC2-B4B5096C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74C167-FCDE-4FBC-ABD3-D5AF0CE67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34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7C7DE-50F5-4CFE-9D3A-77F1B6E4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7A6C4-80E6-4D2D-B7DB-753C26722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3EB2C-D5D8-49C8-A9E9-950D62946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5983A-8581-42B9-AAAB-88D98E2EA4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F7892-A5CF-479E-884B-8B5C584AB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B5C260-98CE-4687-B5A9-9A80EB70F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730FF2-3C04-4CC0-8908-1127D134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C2E7C7-C7A7-49B2-AA95-37A29220A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57CFA-0D5A-46F3-A91C-E052E34B9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F25BDE-5B0B-4942-A187-EB8C953A2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5A0672-DDED-40A6-B0BE-26ACFDE7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0CAC5-45BF-4DE3-B94B-CDF6363E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9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51078-3DB7-4D2B-802B-EBE7B7FFA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B1A1E4-D35F-46F3-A679-F3C03EDC8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4FA4A-B05E-473F-83B8-1ABC6E365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2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983E0-07D6-4A39-A69A-0496DDA7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EC38-57B8-43E0-A4C4-18759B067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4B65A7-AD3F-47B3-9A24-C051DCD97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0656C-0AB6-4DE4-8E8B-996678E8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D3D99-88FF-45EF-AD5D-573A522C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93E1-A3B8-4D4F-BE18-6312B696C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3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D617F-3A79-4423-B4F1-F7EFA6F47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501A20-36DC-4BC4-A6D2-B9300100D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0B5798-2941-486F-88E0-0A38B93DF1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763E99-1040-4C6A-A844-F3558534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9D5C4-0ED2-4F96-BEA9-5DB16526E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67326-7B53-42A4-92EF-0288928F3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3A217-89D9-43A4-9056-2187E51B7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8E285-A972-4121-B194-BDC662C7D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A1C4E-F28E-45A9-947E-EE553A7316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9550F-FABA-45E8-B878-6D42BF15A7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E53BF-FF21-466F-B24D-A09C43E92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8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BD29B2-697D-466D-AD7D-318F5F9715E2}" type="datetimeFigureOut">
              <a:rPr lang="en-US" smtClean="0"/>
              <a:t>11/02/2020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B8F81A8F-D3DD-4E9C-B945-2E73F693D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pn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29.png" Type="http://schemas.openxmlformats.org/officeDocument/2006/relationships/image"/><Relationship Id="rId7" Target="../media/image7.png" Type="http://schemas.openxmlformats.org/officeDocument/2006/relationships/image"/><Relationship Id="rId2" Target="../media/image28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.jpeg" Type="http://schemas.openxmlformats.org/officeDocument/2006/relationships/image"/><Relationship Id="rId5" Target="../media/image31.png" Type="http://schemas.openxmlformats.org/officeDocument/2006/relationships/image"/><Relationship Id="rId4" Target="../media/image30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8" Target="../media/image38.jpeg" Type="http://schemas.openxmlformats.org/officeDocument/2006/relationships/image"/><Relationship Id="rId3" Target="../media/image33.jpeg" Type="http://schemas.openxmlformats.org/officeDocument/2006/relationships/image"/><Relationship Id="rId7" Target="../media/image37.jpeg" Type="http://schemas.openxmlformats.org/officeDocument/2006/relationships/image"/><Relationship Id="rId12" Target="../media/image42.jpeg" Type="http://schemas.openxmlformats.org/officeDocument/2006/relationships/image"/><Relationship Id="rId2" Target="../media/image32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6.png" Type="http://schemas.openxmlformats.org/officeDocument/2006/relationships/image"/><Relationship Id="rId11" Target="../media/image41.png" Type="http://schemas.openxmlformats.org/officeDocument/2006/relationships/image"/><Relationship Id="rId5" Target="../media/image35.jpeg" Type="http://schemas.openxmlformats.org/officeDocument/2006/relationships/image"/><Relationship Id="rId10" Target="../media/image40.png" Type="http://schemas.openxmlformats.org/officeDocument/2006/relationships/image"/><Relationship Id="rId4" Target="../media/image34.png" Type="http://schemas.openxmlformats.org/officeDocument/2006/relationships/image"/><Relationship Id="rId9" Target="../media/image39.pn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8" Target="../media/image49.png" Type="http://schemas.openxmlformats.org/officeDocument/2006/relationships/image"/><Relationship Id="rId13" Target="../media/image37.jpeg" Type="http://schemas.openxmlformats.org/officeDocument/2006/relationships/image"/><Relationship Id="rId18" Target="../media/image53.jpeg" Type="http://schemas.openxmlformats.org/officeDocument/2006/relationships/image"/><Relationship Id="rId3" Target="../media/image44.png" Type="http://schemas.openxmlformats.org/officeDocument/2006/relationships/image"/><Relationship Id="rId7" Target="../media/image48.png" Type="http://schemas.openxmlformats.org/officeDocument/2006/relationships/image"/><Relationship Id="rId12" Target="../media/image39.png" Type="http://schemas.openxmlformats.org/officeDocument/2006/relationships/image"/><Relationship Id="rId17" Target="../media/image34.png" Type="http://schemas.openxmlformats.org/officeDocument/2006/relationships/image"/><Relationship Id="rId2" Target="../media/image43.jpeg" Type="http://schemas.openxmlformats.org/officeDocument/2006/relationships/image"/><Relationship Id="rId16" Target="../media/image35.jpeg" Type="http://schemas.openxmlformats.org/officeDocument/2006/relationships/image"/><Relationship Id="rId20" Target="../media/image55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7.png" Type="http://schemas.openxmlformats.org/officeDocument/2006/relationships/image"/><Relationship Id="rId11" Target="../media/image36.png" Type="http://schemas.openxmlformats.org/officeDocument/2006/relationships/image"/><Relationship Id="rId5" Target="../media/image46.jpeg" Type="http://schemas.openxmlformats.org/officeDocument/2006/relationships/image"/><Relationship Id="rId15" Target="../media/image52.jpeg" Type="http://schemas.openxmlformats.org/officeDocument/2006/relationships/image"/><Relationship Id="rId10" Target="../media/image50.jpeg" Type="http://schemas.openxmlformats.org/officeDocument/2006/relationships/image"/><Relationship Id="rId19" Target="../media/image54.jpeg" Type="http://schemas.openxmlformats.org/officeDocument/2006/relationships/image"/><Relationship Id="rId4" Target="../media/image45.png" Type="http://schemas.openxmlformats.org/officeDocument/2006/relationships/image"/><Relationship Id="rId9" Target="../media/image38.jpeg" Type="http://schemas.openxmlformats.org/officeDocument/2006/relationships/image"/><Relationship Id="rId14" Target="../media/image51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8" Target="../media/image7.png" Type="http://schemas.openxmlformats.org/officeDocument/2006/relationships/image"/><Relationship Id="rId3" Target="../media/image57.png" Type="http://schemas.openxmlformats.org/officeDocument/2006/relationships/image"/><Relationship Id="rId7" Target="../media/image6.jpeg" Type="http://schemas.openxmlformats.org/officeDocument/2006/relationships/image"/><Relationship Id="rId2" Target="../media/image56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0.svg" Type="http://schemas.openxmlformats.org/officeDocument/2006/relationships/image"/><Relationship Id="rId5" Target="../media/image59.png" Type="http://schemas.openxmlformats.org/officeDocument/2006/relationships/image"/><Relationship Id="rId4" Target="../media/image58.svg" Type="http://schemas.openxmlformats.org/officeDocument/2006/relationships/image"/></Relationships>
</file>

<file path=ppt/slides/_rels/slide15.xml.rels><?xml version="1.0" encoding="UTF-8" standalone="yes" ?><Relationships xmlns="http://schemas.openxmlformats.org/package/2006/relationships"><Relationship Id="rId8" Target="../media/image67.jpeg" Type="http://schemas.openxmlformats.org/officeDocument/2006/relationships/image"/><Relationship Id="rId13" Target="../media/image7.png" Type="http://schemas.openxmlformats.org/officeDocument/2006/relationships/image"/><Relationship Id="rId3" Target="../media/image62.png" Type="http://schemas.openxmlformats.org/officeDocument/2006/relationships/image"/><Relationship Id="rId7" Target="../media/image66.jpeg" Type="http://schemas.openxmlformats.org/officeDocument/2006/relationships/image"/><Relationship Id="rId12" Target="../media/image6.jpeg" Type="http://schemas.openxmlformats.org/officeDocument/2006/relationships/image"/><Relationship Id="rId2" Target="../media/image6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5.jpeg" Type="http://schemas.openxmlformats.org/officeDocument/2006/relationships/image"/><Relationship Id="rId11" Target="../media/image70.png" Type="http://schemas.openxmlformats.org/officeDocument/2006/relationships/image"/><Relationship Id="rId5" Target="../media/image64.jpeg" Type="http://schemas.openxmlformats.org/officeDocument/2006/relationships/image"/><Relationship Id="rId10" Target="../media/image69.jpeg" Type="http://schemas.openxmlformats.org/officeDocument/2006/relationships/image"/><Relationship Id="rId4" Target="../media/image63.png" Type="http://schemas.openxmlformats.org/officeDocument/2006/relationships/image"/><Relationship Id="rId9" Target="../media/image68.jpeg" Type="http://schemas.openxmlformats.org/officeDocument/2006/relationships/image"/></Relationships>
</file>

<file path=ppt/slides/_rels/slide16.xml.rels><?xml version="1.0" encoding="UTF-8" standalone="yes" ?><Relationships xmlns="http://schemas.openxmlformats.org/package/2006/relationships"><Relationship Id="rId8" Target="../media/image77.jpeg" Type="http://schemas.openxmlformats.org/officeDocument/2006/relationships/image"/><Relationship Id="rId13" Target="../media/image7.png" Type="http://schemas.openxmlformats.org/officeDocument/2006/relationships/image"/><Relationship Id="rId3" Target="../media/image72.jpeg" Type="http://schemas.openxmlformats.org/officeDocument/2006/relationships/image"/><Relationship Id="rId7" Target="../media/image76.png" Type="http://schemas.openxmlformats.org/officeDocument/2006/relationships/image"/><Relationship Id="rId12" Target="../media/image6.jpeg" Type="http://schemas.openxmlformats.org/officeDocument/2006/relationships/image"/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75.jpeg" Type="http://schemas.openxmlformats.org/officeDocument/2006/relationships/image"/><Relationship Id="rId11" Target="../media/image80.jpeg" Type="http://schemas.openxmlformats.org/officeDocument/2006/relationships/image"/><Relationship Id="rId5" Target="../media/image74.jpeg" Type="http://schemas.openxmlformats.org/officeDocument/2006/relationships/image"/><Relationship Id="rId10" Target="../media/image79.jpeg" Type="http://schemas.openxmlformats.org/officeDocument/2006/relationships/image"/><Relationship Id="rId4" Target="../media/image73.jpeg" Type="http://schemas.openxmlformats.org/officeDocument/2006/relationships/image"/><Relationship Id="rId9" Target="../media/image78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8" Target="../media/image87.jpeg" Type="http://schemas.openxmlformats.org/officeDocument/2006/relationships/image"/><Relationship Id="rId13" Target="../media/image92.png" Type="http://schemas.openxmlformats.org/officeDocument/2006/relationships/image"/><Relationship Id="rId3" Target="../media/image82.jpeg" Type="http://schemas.openxmlformats.org/officeDocument/2006/relationships/image"/><Relationship Id="rId7" Target="../media/image86.jpeg" Type="http://schemas.openxmlformats.org/officeDocument/2006/relationships/image"/><Relationship Id="rId12" Target="../media/image91.png" Type="http://schemas.openxmlformats.org/officeDocument/2006/relationships/image"/><Relationship Id="rId2" Target="../media/image8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85.jpeg" Type="http://schemas.openxmlformats.org/officeDocument/2006/relationships/image"/><Relationship Id="rId11" Target="../media/image90.png" Type="http://schemas.openxmlformats.org/officeDocument/2006/relationships/image"/><Relationship Id="rId5" Target="../media/image84.jpeg" Type="http://schemas.openxmlformats.org/officeDocument/2006/relationships/image"/><Relationship Id="rId15" Target="../media/image7.png" Type="http://schemas.openxmlformats.org/officeDocument/2006/relationships/image"/><Relationship Id="rId10" Target="../media/image89.jpeg" Type="http://schemas.openxmlformats.org/officeDocument/2006/relationships/image"/><Relationship Id="rId4" Target="../media/image83.jpeg" Type="http://schemas.openxmlformats.org/officeDocument/2006/relationships/image"/><Relationship Id="rId9" Target="../media/image88.jpeg" Type="http://schemas.openxmlformats.org/officeDocument/2006/relationships/image"/><Relationship Id="rId14" Target="../media/image6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svg"/></Relationships>
</file>

<file path=ppt/slides/_rels/slide2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.png" Type="http://schemas.openxmlformats.org/officeDocument/2006/relationships/image"/><Relationship Id="rId5" Target="../media/image4.jpe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8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8" Target="../media/image13.svg" Type="http://schemas.openxmlformats.org/officeDocument/2006/relationships/image"/><Relationship Id="rId3" Target="../media/image8.png" Type="http://schemas.openxmlformats.org/officeDocument/2006/relationships/image"/><Relationship Id="rId7" Target="../media/image12.png" Type="http://schemas.openxmlformats.org/officeDocument/2006/relationships/image"/><Relationship Id="rId12" Target="../media/image7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1.svg" Type="http://schemas.openxmlformats.org/officeDocument/2006/relationships/image"/><Relationship Id="rId11" Target="../media/image6.jpeg" Type="http://schemas.openxmlformats.org/officeDocument/2006/relationships/image"/><Relationship Id="rId5" Target="../media/image10.png" Type="http://schemas.openxmlformats.org/officeDocument/2006/relationships/image"/><Relationship Id="rId10" Target="../media/image15.svg" Type="http://schemas.openxmlformats.org/officeDocument/2006/relationships/image"/><Relationship Id="rId4" Target="../media/image9.svg" Type="http://schemas.openxmlformats.org/officeDocument/2006/relationships/image"/><Relationship Id="rId9" Target="../media/image14.pn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8" Target="../media/image19.svg" Type="http://schemas.openxmlformats.org/officeDocument/2006/relationships/image"/><Relationship Id="rId3" Target="../media/image6.jpeg" Type="http://schemas.openxmlformats.org/officeDocument/2006/relationships/image"/><Relationship Id="rId7" Target="../media/image18.png" Type="http://schemas.openxmlformats.org/officeDocument/2006/relationships/image"/><Relationship Id="rId2" Target="../notesSlides/notesSlide3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7.svg" Type="http://schemas.openxmlformats.org/officeDocument/2006/relationships/image"/><Relationship Id="rId5" Target="../media/image16.png" Type="http://schemas.openxmlformats.org/officeDocument/2006/relationships/image"/><Relationship Id="rId10" Target="../media/image21.svg" Type="http://schemas.openxmlformats.org/officeDocument/2006/relationships/image"/><Relationship Id="rId4" Target="../media/image7.pn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 ?><Relationships xmlns="http://schemas.openxmlformats.org/package/2006/relationships"><Relationship Id="rId3" Target="../charts/chart1.xml" Type="http://schemas.openxmlformats.org/officeDocument/2006/relationships/chart"/><Relationship Id="rId7" Target="../media/image7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6.jpeg" Type="http://schemas.openxmlformats.org/officeDocument/2006/relationships/image"/><Relationship Id="rId5" Target="../charts/chart3.xml" Type="http://schemas.openxmlformats.org/officeDocument/2006/relationships/chart"/><Relationship Id="rId4" Target="../charts/chart2.xml" Type="http://schemas.openxmlformats.org/officeDocument/2006/relationships/char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8758" y="1141723"/>
            <a:ext cx="8312727" cy="4574554"/>
            <a:chOff x="6846247" y="2958155"/>
            <a:chExt cx="4963106" cy="32632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1A8FA6E-3B92-4708-9108-EC74194B64CB}"/>
                </a:ext>
              </a:extLst>
            </p:cNvPr>
            <p:cNvSpPr/>
            <p:nvPr/>
          </p:nvSpPr>
          <p:spPr>
            <a:xfrm>
              <a:off x="7262932" y="2958155"/>
              <a:ext cx="4286251" cy="18222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PH" sz="4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Opportunities and challenges of developing regional tourism in CAREC: implications for the STKEC development </a:t>
              </a:r>
              <a:endPara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473FB19-80EB-4E2C-B980-09D4089433DC}"/>
                </a:ext>
              </a:extLst>
            </p:cNvPr>
            <p:cNvSpPr/>
            <p:nvPr/>
          </p:nvSpPr>
          <p:spPr>
            <a:xfrm>
              <a:off x="6846247" y="5145606"/>
              <a:ext cx="4963106" cy="107580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Carmen Garcia Perez</a:t>
              </a:r>
            </a:p>
            <a:p>
              <a:pPr algn="ctr"/>
              <a:r>
                <a: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Regional </a:t>
              </a: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Cooperation Specialist, CWRD, ADB</a:t>
              </a:r>
            </a:p>
            <a:p>
              <a:pPr algn="ctr"/>
              <a:endParaRPr lang="en-US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  <a:p>
              <a:pPr algn="ctr"/>
              <a:r>
                <a: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Regional Workshop, </a:t>
              </a:r>
              <a:r>
                <a:rPr lang="en-US" sz="240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6</a:t>
              </a:r>
              <a:r>
                <a:rPr lang="en-US" sz="2400" b="0" cap="none" spc="0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December 2019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B7718CA-9BC9-42A1-BF15-DA2405930426}"/>
                </a:ext>
              </a:extLst>
            </p:cNvPr>
            <p:cNvCxnSpPr/>
            <p:nvPr/>
          </p:nvCxnSpPr>
          <p:spPr>
            <a:xfrm>
              <a:off x="7184676" y="5020195"/>
              <a:ext cx="42862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E3B3805-96AC-4651-8196-FE1DB633E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5" y="1426838"/>
            <a:ext cx="2801495" cy="410292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2491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01648-BF5E-4313-91C9-465A4A440238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2. Attracting international market segments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AF1D-4CCA-405C-BCD7-5AF46EEEC28A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427163-55A7-41A8-889A-2EE1562937E4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e 2">
            <a:extLst>
              <a:ext uri="{FF2B5EF4-FFF2-40B4-BE49-F238E27FC236}">
                <a16:creationId xmlns:a16="http://schemas.microsoft.com/office/drawing/2014/main" id="{7F0FE4B5-9C6E-42D2-8E6C-26CF91C8E5AE}"/>
              </a:ext>
            </a:extLst>
          </p:cNvPr>
          <p:cNvSpPr/>
          <p:nvPr/>
        </p:nvSpPr>
        <p:spPr>
          <a:xfrm>
            <a:off x="4517551" y="1530187"/>
            <a:ext cx="3704871" cy="3704871"/>
          </a:xfrm>
          <a:prstGeom prst="pie">
            <a:avLst>
              <a:gd name="adj1" fmla="val 21547247"/>
              <a:gd name="adj2" fmla="val 364920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sp>
        <p:nvSpPr>
          <p:cNvPr id="6" name="Pie 3">
            <a:extLst>
              <a:ext uri="{FF2B5EF4-FFF2-40B4-BE49-F238E27FC236}">
                <a16:creationId xmlns:a16="http://schemas.microsoft.com/office/drawing/2014/main" id="{1113C836-AA04-4040-B180-B1F483DA0446}"/>
              </a:ext>
            </a:extLst>
          </p:cNvPr>
          <p:cNvSpPr/>
          <p:nvPr/>
        </p:nvSpPr>
        <p:spPr>
          <a:xfrm rot="3600000">
            <a:off x="4521068" y="1520662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rgbClr val="CB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Pie 4">
            <a:extLst>
              <a:ext uri="{FF2B5EF4-FFF2-40B4-BE49-F238E27FC236}">
                <a16:creationId xmlns:a16="http://schemas.microsoft.com/office/drawing/2014/main" id="{DDDF8B53-B583-4BD1-9C9C-DEEA3EC6A4C2}"/>
              </a:ext>
            </a:extLst>
          </p:cNvPr>
          <p:cNvSpPr/>
          <p:nvPr/>
        </p:nvSpPr>
        <p:spPr>
          <a:xfrm rot="7200000">
            <a:off x="4521068" y="1530187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Pie 6">
            <a:extLst>
              <a:ext uri="{FF2B5EF4-FFF2-40B4-BE49-F238E27FC236}">
                <a16:creationId xmlns:a16="http://schemas.microsoft.com/office/drawing/2014/main" id="{D6A42DC6-4716-4E7A-A7C6-36A17CD4BF47}"/>
              </a:ext>
            </a:extLst>
          </p:cNvPr>
          <p:cNvSpPr/>
          <p:nvPr/>
        </p:nvSpPr>
        <p:spPr>
          <a:xfrm rot="10800000">
            <a:off x="4526343" y="1538979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sp>
        <p:nvSpPr>
          <p:cNvPr id="9" name="Pie 5">
            <a:extLst>
              <a:ext uri="{FF2B5EF4-FFF2-40B4-BE49-F238E27FC236}">
                <a16:creationId xmlns:a16="http://schemas.microsoft.com/office/drawing/2014/main" id="{3E0A6F95-80AC-4891-AF4D-37582222DF66}"/>
              </a:ext>
            </a:extLst>
          </p:cNvPr>
          <p:cNvSpPr/>
          <p:nvPr/>
        </p:nvSpPr>
        <p:spPr>
          <a:xfrm rot="14400000">
            <a:off x="4521068" y="1530187"/>
            <a:ext cx="3704871" cy="3704871"/>
          </a:xfrm>
          <a:prstGeom prst="pie">
            <a:avLst>
              <a:gd name="adj1" fmla="val 0"/>
              <a:gd name="adj2" fmla="val 3633313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Oval 7">
            <a:extLst>
              <a:ext uri="{FF2B5EF4-FFF2-40B4-BE49-F238E27FC236}">
                <a16:creationId xmlns:a16="http://schemas.microsoft.com/office/drawing/2014/main" id="{1D68AC9D-9191-46EA-A463-1C9D6E91ABA3}"/>
              </a:ext>
            </a:extLst>
          </p:cNvPr>
          <p:cNvSpPr/>
          <p:nvPr/>
        </p:nvSpPr>
        <p:spPr>
          <a:xfrm>
            <a:off x="5376144" y="2388781"/>
            <a:ext cx="2005267" cy="2005267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Roboto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352F01-9599-4D88-B093-FFFFC4CA76EC}"/>
              </a:ext>
            </a:extLst>
          </p:cNvPr>
          <p:cNvSpPr/>
          <p:nvPr/>
        </p:nvSpPr>
        <p:spPr>
          <a:xfrm>
            <a:off x="8382803" y="3515362"/>
            <a:ext cx="98884" cy="9734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29C6569-7F0B-407A-BAB4-3EDFC9308C62}"/>
              </a:ext>
            </a:extLst>
          </p:cNvPr>
          <p:cNvGrpSpPr/>
          <p:nvPr/>
        </p:nvGrpSpPr>
        <p:grpSpPr>
          <a:xfrm>
            <a:off x="8575846" y="3649563"/>
            <a:ext cx="1866014" cy="903297"/>
            <a:chOff x="6210999" y="1433695"/>
            <a:chExt cx="1500004" cy="64262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2079183-6D76-4460-BC23-BEB000C616B6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Personal Safety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00DC90-BDD9-4E49-BE97-5E9381B2D7A4}"/>
                </a:ext>
              </a:extLst>
            </p:cNvPr>
            <p:cNvSpPr txBox="1"/>
            <p:nvPr/>
          </p:nvSpPr>
          <p:spPr>
            <a:xfrm>
              <a:off x="6218004" y="1660299"/>
              <a:ext cx="1492999" cy="41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Medical facilities and security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C32DA-3968-4102-BC3D-6F7701805D1B}"/>
              </a:ext>
            </a:extLst>
          </p:cNvPr>
          <p:cNvSpPr/>
          <p:nvPr/>
        </p:nvSpPr>
        <p:spPr>
          <a:xfrm>
            <a:off x="5280084" y="5264338"/>
            <a:ext cx="98884" cy="973490"/>
          </a:xfrm>
          <a:prstGeom prst="rect">
            <a:avLst/>
          </a:prstGeom>
          <a:solidFill>
            <a:srgbClr val="CB5D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Roboto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1967C4-1DE3-4F95-9893-A93E0DE25F46}"/>
              </a:ext>
            </a:extLst>
          </p:cNvPr>
          <p:cNvGrpSpPr/>
          <p:nvPr/>
        </p:nvGrpSpPr>
        <p:grpSpPr>
          <a:xfrm>
            <a:off x="5421663" y="5368236"/>
            <a:ext cx="3919495" cy="1107996"/>
            <a:chOff x="6210996" y="1433695"/>
            <a:chExt cx="1493001" cy="78825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F788CE-44D2-4D7E-B198-BE2898FC866A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Standards and Service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5C693FA-B285-48CB-B9BC-F15ACBC98739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Quality of tourist facilities and service delivery of tourism personnel to internationally expected standards</a:t>
              </a:r>
              <a:endParaRPr lang="en-IE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80A3323F-63DA-4CE8-9ED1-9795EE83C58D}"/>
              </a:ext>
            </a:extLst>
          </p:cNvPr>
          <p:cNvSpPr/>
          <p:nvPr/>
        </p:nvSpPr>
        <p:spPr>
          <a:xfrm>
            <a:off x="4443543" y="4111229"/>
            <a:ext cx="98884" cy="97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E0E598-6C81-43C3-AA5A-1F5C83040665}"/>
              </a:ext>
            </a:extLst>
          </p:cNvPr>
          <p:cNvGrpSpPr/>
          <p:nvPr/>
        </p:nvGrpSpPr>
        <p:grpSpPr>
          <a:xfrm>
            <a:off x="2040564" y="4119521"/>
            <a:ext cx="2306355" cy="1600439"/>
            <a:chOff x="6118316" y="1433695"/>
            <a:chExt cx="1493003" cy="113858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5F7E259-8B7C-4719-8C1D-064CBBFAE877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Tourism Products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85858D7-D1B9-4217-A53D-0CCF88B64419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9415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Range and quality of things to see and do related to the interests of the market segments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A9B6FA6-0682-417C-B0D4-E9C79E4E3231}"/>
              </a:ext>
            </a:extLst>
          </p:cNvPr>
          <p:cNvSpPr/>
          <p:nvPr/>
        </p:nvSpPr>
        <p:spPr>
          <a:xfrm>
            <a:off x="4110597" y="2712950"/>
            <a:ext cx="98884" cy="97349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C5FD173-298F-45CF-A290-6591F4CDB8C5}"/>
              </a:ext>
            </a:extLst>
          </p:cNvPr>
          <p:cNvGrpSpPr/>
          <p:nvPr/>
        </p:nvGrpSpPr>
        <p:grpSpPr>
          <a:xfrm>
            <a:off x="1582714" y="2581692"/>
            <a:ext cx="2351210" cy="1354217"/>
            <a:chOff x="6118316" y="1433695"/>
            <a:chExt cx="1493003" cy="96342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463C29-0C0B-4B5C-B392-9AAE8DCDF650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Accessibility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95DCC9C-4D02-47A2-97ED-4FA32A613375}"/>
                </a:ext>
              </a:extLst>
            </p:cNvPr>
            <p:cNvSpPr txBox="1"/>
            <p:nvPr/>
          </p:nvSpPr>
          <p:spPr>
            <a:xfrm>
              <a:off x="6118316" y="1630759"/>
              <a:ext cx="1492998" cy="766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Air and land connections, and visa regulations and border arrangements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FEE2DAB0-4DCC-4084-8E39-374304927171}"/>
              </a:ext>
            </a:extLst>
          </p:cNvPr>
          <p:cNvSpPr/>
          <p:nvPr/>
        </p:nvSpPr>
        <p:spPr>
          <a:xfrm>
            <a:off x="4624558" y="1356540"/>
            <a:ext cx="98884" cy="97349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600">
              <a:solidFill>
                <a:schemeClr val="tx1"/>
              </a:solidFill>
              <a:latin typeface="Roboto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4BC51A9-EB9C-4E64-A599-BC22F91693CB}"/>
              </a:ext>
            </a:extLst>
          </p:cNvPr>
          <p:cNvGrpSpPr/>
          <p:nvPr/>
        </p:nvGrpSpPr>
        <p:grpSpPr>
          <a:xfrm>
            <a:off x="1666375" y="1406698"/>
            <a:ext cx="2873962" cy="884942"/>
            <a:chOff x="6118321" y="1433695"/>
            <a:chExt cx="1492998" cy="62956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63FCED0-75D3-4181-9E07-D2A1D1906C1D}"/>
                </a:ext>
              </a:extLst>
            </p:cNvPr>
            <p:cNvSpPr txBox="1"/>
            <p:nvPr/>
          </p:nvSpPr>
          <p:spPr>
            <a:xfrm>
              <a:off x="6118321" y="1433695"/>
              <a:ext cx="1492998" cy="24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Appeal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E4C84E-DA4D-41CF-AAE9-1F028E95EF23}"/>
                </a:ext>
              </a:extLst>
            </p:cNvPr>
            <p:cNvSpPr txBox="1"/>
            <p:nvPr/>
          </p:nvSpPr>
          <p:spPr>
            <a:xfrm>
              <a:off x="6118321" y="1647241"/>
              <a:ext cx="1492998" cy="416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Brand and image perception among consumers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72299B50-E073-4B4C-B4AE-AC6F9FAA57C0}"/>
              </a:ext>
            </a:extLst>
          </p:cNvPr>
          <p:cNvSpPr txBox="1"/>
          <p:nvPr/>
        </p:nvSpPr>
        <p:spPr>
          <a:xfrm>
            <a:off x="7498101" y="1506140"/>
            <a:ext cx="34845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latin typeface="Roboto"/>
              </a:rPr>
              <a:t>The success of any destination is a function of a combination of factors:</a:t>
            </a:r>
            <a:endParaRPr lang="ko-KR" altLang="en-US" sz="22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5A1DC05-4164-49CC-BA95-614C9B6C84D9}"/>
              </a:ext>
            </a:extLst>
          </p:cNvPr>
          <p:cNvSpPr txBox="1"/>
          <p:nvPr/>
        </p:nvSpPr>
        <p:spPr>
          <a:xfrm>
            <a:off x="6154695" y="2516069"/>
            <a:ext cx="4086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Roboto"/>
                <a:cs typeface="Arial" pitchFamily="34" charset="0"/>
              </a:rPr>
              <a:t>1</a:t>
            </a:r>
            <a:endParaRPr lang="ko-KR" altLang="en-US" sz="1600" b="1" dirty="0">
              <a:solidFill>
                <a:schemeClr val="bg1"/>
              </a:solidFill>
              <a:latin typeface="Roboto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AA9B5BD-42C7-4EA4-BC0D-203444F60AF7}"/>
              </a:ext>
            </a:extLst>
          </p:cNvPr>
          <p:cNvSpPr txBox="1"/>
          <p:nvPr/>
        </p:nvSpPr>
        <p:spPr>
          <a:xfrm>
            <a:off x="5585968" y="2906599"/>
            <a:ext cx="4086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Roboto"/>
                <a:cs typeface="Arial" pitchFamily="34" charset="0"/>
              </a:rPr>
              <a:t>2</a:t>
            </a:r>
            <a:endParaRPr lang="ko-KR" altLang="en-US" sz="1600" b="1" dirty="0">
              <a:solidFill>
                <a:schemeClr val="bg1"/>
              </a:solidFill>
              <a:latin typeface="Roboto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C6F40C-C870-461C-AD08-8611EC0EE3E9}"/>
              </a:ext>
            </a:extLst>
          </p:cNvPr>
          <p:cNvSpPr txBox="1"/>
          <p:nvPr/>
        </p:nvSpPr>
        <p:spPr>
          <a:xfrm>
            <a:off x="5585968" y="3511170"/>
            <a:ext cx="4086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Roboto"/>
                <a:cs typeface="Arial" pitchFamily="34" charset="0"/>
              </a:rPr>
              <a:t>3</a:t>
            </a:r>
            <a:endParaRPr lang="ko-KR" altLang="en-US" sz="1600" b="1" dirty="0">
              <a:solidFill>
                <a:schemeClr val="bg1"/>
              </a:solidFill>
              <a:latin typeface="Roboto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5ABF13-E3E3-4995-9D55-9B2910BB0E73}"/>
              </a:ext>
            </a:extLst>
          </p:cNvPr>
          <p:cNvSpPr txBox="1"/>
          <p:nvPr/>
        </p:nvSpPr>
        <p:spPr>
          <a:xfrm>
            <a:off x="6154695" y="3872002"/>
            <a:ext cx="4086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Roboto"/>
                <a:cs typeface="Arial" pitchFamily="34" charset="0"/>
              </a:rPr>
              <a:t>4</a:t>
            </a:r>
            <a:endParaRPr lang="ko-KR" altLang="en-US" sz="1600" b="1" dirty="0">
              <a:solidFill>
                <a:schemeClr val="bg1"/>
              </a:solidFill>
              <a:latin typeface="Roboto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76C974-6B1E-4BE2-B7E4-4A6813B4941B}"/>
              </a:ext>
            </a:extLst>
          </p:cNvPr>
          <p:cNvSpPr txBox="1"/>
          <p:nvPr/>
        </p:nvSpPr>
        <p:spPr>
          <a:xfrm>
            <a:off x="6734828" y="3511170"/>
            <a:ext cx="40860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latin typeface="Roboto"/>
                <a:cs typeface="Arial" pitchFamily="34" charset="0"/>
              </a:rPr>
              <a:t>5</a:t>
            </a:r>
            <a:endParaRPr lang="ko-KR" altLang="en-US" sz="1600" b="1" dirty="0">
              <a:solidFill>
                <a:schemeClr val="bg1"/>
              </a:solidFill>
              <a:latin typeface="Roboto"/>
              <a:cs typeface="Arial" pitchFamily="34" charset="0"/>
            </a:endParaRPr>
          </a:p>
        </p:txBody>
      </p:sp>
      <p:sp>
        <p:nvSpPr>
          <p:cNvPr id="37" name="Rectangle 30">
            <a:extLst>
              <a:ext uri="{FF2B5EF4-FFF2-40B4-BE49-F238E27FC236}">
                <a16:creationId xmlns:a16="http://schemas.microsoft.com/office/drawing/2014/main" id="{0F484741-F6AF-44DB-B335-D95855526809}"/>
              </a:ext>
            </a:extLst>
          </p:cNvPr>
          <p:cNvSpPr/>
          <p:nvPr/>
        </p:nvSpPr>
        <p:spPr>
          <a:xfrm>
            <a:off x="7528283" y="3911219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Roboto"/>
            </a:endParaRPr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BE87C018-1EDD-4B3E-B8CC-9372E7FD71C8}"/>
              </a:ext>
            </a:extLst>
          </p:cNvPr>
          <p:cNvSpPr/>
          <p:nvPr/>
        </p:nvSpPr>
        <p:spPr>
          <a:xfrm rot="2700000">
            <a:off x="5009300" y="3875909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>
              <a:latin typeface="Roboto"/>
            </a:endParaRPr>
          </a:p>
        </p:txBody>
      </p:sp>
      <p:pic>
        <p:nvPicPr>
          <p:cNvPr id="39" name="Picture 6" descr="instagram icon">
            <a:extLst>
              <a:ext uri="{FF2B5EF4-FFF2-40B4-BE49-F238E27FC236}">
                <a16:creationId xmlns:a16="http://schemas.microsoft.com/office/drawing/2014/main" id="{1E192BAA-D56B-4D70-A778-4E8ED077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395" y="1806652"/>
            <a:ext cx="391096" cy="39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0" descr="arrow 204 icon">
            <a:extLst>
              <a:ext uri="{FF2B5EF4-FFF2-40B4-BE49-F238E27FC236}">
                <a16:creationId xmlns:a16="http://schemas.microsoft.com/office/drawing/2014/main" id="{67E7AA0A-907D-496B-BFFA-32F56427B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766" y="4619524"/>
            <a:ext cx="423981" cy="42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power icon">
            <a:extLst>
              <a:ext uri="{FF2B5EF4-FFF2-40B4-BE49-F238E27FC236}">
                <a16:creationId xmlns:a16="http://schemas.microsoft.com/office/drawing/2014/main" id="{30EE511A-F50F-4A7B-951A-C4A7884FC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274" y="2671383"/>
            <a:ext cx="63389" cy="6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bus icon">
            <a:extLst>
              <a:ext uri="{FF2B5EF4-FFF2-40B4-BE49-F238E27FC236}">
                <a16:creationId xmlns:a16="http://schemas.microsoft.com/office/drawing/2014/main" id="{5400535D-2685-4C42-9D6C-38871303E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68" y="2541445"/>
            <a:ext cx="383038" cy="38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30844B88-D305-4CBB-8D72-A8D5E5AC5FBC}"/>
              </a:ext>
            </a:extLst>
          </p:cNvPr>
          <p:cNvGrpSpPr/>
          <p:nvPr/>
        </p:nvGrpSpPr>
        <p:grpSpPr>
          <a:xfrm>
            <a:off x="10796330" y="6111766"/>
            <a:ext cx="1141670" cy="537662"/>
            <a:chOff x="415040" y="6118604"/>
            <a:chExt cx="1141670" cy="537662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7D478FA-52DA-4417-8B5A-4AF60844D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EB3448E-04A9-4B7D-8742-0332C5DE8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451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0D3DA8-FCC0-4916-95F7-19B1CC218561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Visa Regimes in STKEC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FE299-CD87-41C7-B1A4-221992511C9B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29597F-2DE6-41CF-91A1-AD87B87A6691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467412B-62CB-4EC4-94C0-565385B54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38649"/>
              </p:ext>
            </p:extLst>
          </p:nvPr>
        </p:nvGraphicFramePr>
        <p:xfrm>
          <a:off x="1747519" y="1259862"/>
          <a:ext cx="8696962" cy="433827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465707">
                  <a:extLst>
                    <a:ext uri="{9D8B030D-6E8A-4147-A177-3AD203B41FA5}">
                      <a16:colId xmlns:a16="http://schemas.microsoft.com/office/drawing/2014/main" val="649284030"/>
                    </a:ext>
                  </a:extLst>
                </a:gridCol>
                <a:gridCol w="1700159">
                  <a:extLst>
                    <a:ext uri="{9D8B030D-6E8A-4147-A177-3AD203B41FA5}">
                      <a16:colId xmlns:a16="http://schemas.microsoft.com/office/drawing/2014/main" val="2338053440"/>
                    </a:ext>
                  </a:extLst>
                </a:gridCol>
                <a:gridCol w="1781895">
                  <a:extLst>
                    <a:ext uri="{9D8B030D-6E8A-4147-A177-3AD203B41FA5}">
                      <a16:colId xmlns:a16="http://schemas.microsoft.com/office/drawing/2014/main" val="1129630633"/>
                    </a:ext>
                  </a:extLst>
                </a:gridCol>
                <a:gridCol w="1749201">
                  <a:extLst>
                    <a:ext uri="{9D8B030D-6E8A-4147-A177-3AD203B41FA5}">
                      <a16:colId xmlns:a16="http://schemas.microsoft.com/office/drawing/2014/main" val="2313486781"/>
                    </a:ext>
                  </a:extLst>
                </a:gridCol>
              </a:tblGrid>
              <a:tr h="361523">
                <a:tc rowSpan="2"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Travelling to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710002"/>
                  </a:ext>
                </a:extLst>
              </a:tr>
              <a:tr h="3615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Kazakhstan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Uzbekistan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Tajikistan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23283810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Russian Federation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602803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Kyrgyz Republic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02123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Turkmenistan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A*/E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521041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Belarus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191823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Azerbaijan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0280528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Ukraine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70343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Turkey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A*/E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63461706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PRC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C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A*/E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45297562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Korea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61078"/>
                  </a:ext>
                </a:extLst>
              </a:tr>
              <a:tr h="3615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Roboto"/>
                        </a:rPr>
                        <a:t>Germany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A*/E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3419984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6ED4390-1CAF-4D7E-BC28-18A62C949F1F}"/>
              </a:ext>
            </a:extLst>
          </p:cNvPr>
          <p:cNvSpPr txBox="1"/>
          <p:nvPr/>
        </p:nvSpPr>
        <p:spPr>
          <a:xfrm>
            <a:off x="1747518" y="5795316"/>
            <a:ext cx="8808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A = visa on arrival; E = e-visa; C = visa required prior to travel; F = visa-free</a:t>
            </a:r>
          </a:p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*Only at Dushanbe airport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8CA62D2-8767-4FCF-B830-6923E1A8B2B5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6BEC299-5781-43CF-A5E7-5B936102B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1CF989A-ADA8-4586-A0C5-7C1191904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5730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B94CD0F-5850-4D04-B9F6-8A4745A1C268}"/>
              </a:ext>
            </a:extLst>
          </p:cNvPr>
          <p:cNvGrpSpPr/>
          <p:nvPr/>
        </p:nvGrpSpPr>
        <p:grpSpPr>
          <a:xfrm>
            <a:off x="782320" y="992686"/>
            <a:ext cx="10292080" cy="5574370"/>
            <a:chOff x="1645920" y="1111439"/>
            <a:chExt cx="10292080" cy="557437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55CDE15-B9E2-4BAB-B027-2E117A686991}"/>
                </a:ext>
              </a:extLst>
            </p:cNvPr>
            <p:cNvSpPr/>
            <p:nvPr/>
          </p:nvSpPr>
          <p:spPr>
            <a:xfrm>
              <a:off x="1645920" y="4090309"/>
              <a:ext cx="10292080" cy="2595500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720D9BE-F3D9-4B43-B11B-DFBBE98A1874}"/>
                </a:ext>
              </a:extLst>
            </p:cNvPr>
            <p:cNvSpPr/>
            <p:nvPr/>
          </p:nvSpPr>
          <p:spPr>
            <a:xfrm>
              <a:off x="1645920" y="1111439"/>
              <a:ext cx="10292080" cy="2900366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2795165-AADC-47FD-B8DA-6D0BB9BB74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2250" t="38074" r="24167" b="21926"/>
            <a:stretch/>
          </p:blipFill>
          <p:spPr>
            <a:xfrm>
              <a:off x="2077301" y="1222794"/>
              <a:ext cx="4018699" cy="269242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85C645F-45AA-4F6B-85EA-9EC3FE5F6A9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1167" t="45333" r="24925" b="24445"/>
            <a:stretch/>
          </p:blipFill>
          <p:spPr>
            <a:xfrm>
              <a:off x="1837651" y="4154228"/>
              <a:ext cx="4622800" cy="242824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04D45D1-11E9-4C6E-8CA2-C2C8316CC864}"/>
                </a:ext>
              </a:extLst>
            </p:cNvPr>
            <p:cNvSpPr txBox="1"/>
            <p:nvPr/>
          </p:nvSpPr>
          <p:spPr>
            <a:xfrm>
              <a:off x="7509305" y="2832248"/>
              <a:ext cx="413559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Alternative Airports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Tashkent: 121 km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Dushanbe: 200 km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0FF4B80-5A1B-4477-9CDA-47B4CA4AE08F}"/>
                </a:ext>
              </a:extLst>
            </p:cNvPr>
            <p:cNvGrpSpPr/>
            <p:nvPr/>
          </p:nvGrpSpPr>
          <p:grpSpPr>
            <a:xfrm>
              <a:off x="7327619" y="1255139"/>
              <a:ext cx="3413041" cy="1402024"/>
              <a:chOff x="7223760" y="744613"/>
              <a:chExt cx="3413041" cy="1625489"/>
            </a:xfrm>
          </p:grpSpPr>
          <p:pic>
            <p:nvPicPr>
              <p:cNvPr id="3074" name="Picture 2" descr="Image result for S7 airlines">
                <a:extLst>
                  <a:ext uri="{FF2B5EF4-FFF2-40B4-BE49-F238E27FC236}">
                    <a16:creationId xmlns:a16="http://schemas.microsoft.com/office/drawing/2014/main" id="{7C741A79-B1C6-42B2-9132-9877AB3784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481" b="19867"/>
              <a:stretch/>
            </p:blipFill>
            <p:spPr bwMode="auto">
              <a:xfrm>
                <a:off x="7223760" y="847770"/>
                <a:ext cx="1929448" cy="6660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6" name="Picture 4" descr="Related image">
                <a:extLst>
                  <a:ext uri="{FF2B5EF4-FFF2-40B4-BE49-F238E27FC236}">
                    <a16:creationId xmlns:a16="http://schemas.microsoft.com/office/drawing/2014/main" id="{8538FA6A-0F89-4A97-BD1F-10624B3296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67" t="27333" r="5200" b="20400"/>
              <a:stretch/>
            </p:blipFill>
            <p:spPr bwMode="auto">
              <a:xfrm>
                <a:off x="9428480" y="744613"/>
                <a:ext cx="1208321" cy="7133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8" name="Picture 6" descr="Related image">
                <a:extLst>
                  <a:ext uri="{FF2B5EF4-FFF2-40B4-BE49-F238E27FC236}">
                    <a16:creationId xmlns:a16="http://schemas.microsoft.com/office/drawing/2014/main" id="{20C93D40-C924-407A-8F3C-A8FFEE9153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32921" y="1513839"/>
                <a:ext cx="1103880" cy="8301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80" name="Picture 8" descr="Image result for UT air logo">
                <a:extLst>
                  <a:ext uri="{FF2B5EF4-FFF2-40B4-BE49-F238E27FC236}">
                    <a16:creationId xmlns:a16="http://schemas.microsoft.com/office/drawing/2014/main" id="{24EE3AF7-01C0-41A5-8B36-59501A054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7690" y="1740672"/>
                <a:ext cx="1573574" cy="6294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A680289-33E7-4D1A-B6D2-8D54A3092DDA}"/>
                </a:ext>
              </a:extLst>
            </p:cNvPr>
            <p:cNvSpPr txBox="1"/>
            <p:nvPr/>
          </p:nvSpPr>
          <p:spPr>
            <a:xfrm>
              <a:off x="7542452" y="5559722"/>
              <a:ext cx="34292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Alternative Airports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Tashkent: 124 km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20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Taraz</a:t>
              </a:r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: 159 km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  <p:pic>
          <p:nvPicPr>
            <p:cNvPr id="12" name="Picture 2" descr="Image result for S7 airlines">
              <a:extLst>
                <a:ext uri="{FF2B5EF4-FFF2-40B4-BE49-F238E27FC236}">
                  <a16:creationId xmlns:a16="http://schemas.microsoft.com/office/drawing/2014/main" id="{4C1A0953-8297-413C-BDE4-09751D8F59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481" b="19867"/>
            <a:stretch/>
          </p:blipFill>
          <p:spPr bwMode="auto">
            <a:xfrm>
              <a:off x="6763830" y="4138632"/>
              <a:ext cx="1944845" cy="671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Image result for aeroflot logo">
              <a:extLst>
                <a:ext uri="{FF2B5EF4-FFF2-40B4-BE49-F238E27FC236}">
                  <a16:creationId xmlns:a16="http://schemas.microsoft.com/office/drawing/2014/main" id="{78A92D59-E9B3-440E-BEFC-9DBAB9450D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" t="32943" r="2534" b="39467"/>
            <a:stretch/>
          </p:blipFill>
          <p:spPr bwMode="auto">
            <a:xfrm>
              <a:off x="7036419" y="4975569"/>
              <a:ext cx="1473200" cy="28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Image result for air astana logo">
              <a:extLst>
                <a:ext uri="{FF2B5EF4-FFF2-40B4-BE49-F238E27FC236}">
                  <a16:creationId xmlns:a16="http://schemas.microsoft.com/office/drawing/2014/main" id="{361FCB91-43FB-47C2-818B-C3244A1899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859" y="4272199"/>
              <a:ext cx="1473200" cy="376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Image result for scat air logo">
              <a:extLst>
                <a:ext uri="{FF2B5EF4-FFF2-40B4-BE49-F238E27FC236}">
                  <a16:creationId xmlns:a16="http://schemas.microsoft.com/office/drawing/2014/main" id="{2EF199DE-EA44-4CF7-8027-D72135E157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3986" y="4325093"/>
              <a:ext cx="1252538" cy="270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8" name="Picture 16" descr="Image result for bek air logo">
              <a:extLst>
                <a:ext uri="{FF2B5EF4-FFF2-40B4-BE49-F238E27FC236}">
                  <a16:creationId xmlns:a16="http://schemas.microsoft.com/office/drawing/2014/main" id="{9E4312A1-F713-482E-9EAA-4C925B4B3B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5611" y="4732728"/>
              <a:ext cx="1169289" cy="566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0" name="Picture 18" descr="Related image">
              <a:extLst>
                <a:ext uri="{FF2B5EF4-FFF2-40B4-BE49-F238E27FC236}">
                  <a16:creationId xmlns:a16="http://schemas.microsoft.com/office/drawing/2014/main" id="{F2E2A32C-0954-4DDF-AF31-056DC22AB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2998" y="4759077"/>
              <a:ext cx="1359234" cy="5139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198A4495-DED3-435C-9F6A-EC9825D0E5BF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3E2C63-B2E8-443C-858C-23D04F4BB8B0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9914A4-65DE-4691-B6DB-CF1524450481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Air Connectivity in STKEC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239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98A4495-DED3-435C-9F6A-EC9825D0E5BF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B3E2C63-B2E8-443C-858C-23D04F4BB8B0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B9914A4-65DE-4691-B6DB-CF1524450481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Air Connectivity in STKEC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006DB22-E7A5-4EEE-81A4-B9041ED468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33" t="29185" r="10500" b="21777"/>
          <a:stretch/>
        </p:blipFill>
        <p:spPr>
          <a:xfrm>
            <a:off x="1539158" y="980696"/>
            <a:ext cx="9418484" cy="3901446"/>
          </a:xfrm>
          <a:prstGeom prst="rect">
            <a:avLst/>
          </a:prstGeom>
        </p:spPr>
      </p:pic>
      <p:sp>
        <p:nvSpPr>
          <p:cNvPr id="2" name="AutoShape 2" descr="Image result for uzbekistan airways logo">
            <a:extLst>
              <a:ext uri="{FF2B5EF4-FFF2-40B4-BE49-F238E27FC236}">
                <a16:creationId xmlns:a16="http://schemas.microsoft.com/office/drawing/2014/main" id="{31B42397-A02B-4093-9D81-D815745B5D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6FDB25-8F92-40DB-BC73-3DC29781D33A}"/>
              </a:ext>
            </a:extLst>
          </p:cNvPr>
          <p:cNvGrpSpPr/>
          <p:nvPr/>
        </p:nvGrpSpPr>
        <p:grpSpPr>
          <a:xfrm>
            <a:off x="1245142" y="4882142"/>
            <a:ext cx="10230035" cy="1323965"/>
            <a:chOff x="1189995" y="5365726"/>
            <a:chExt cx="10230035" cy="1323965"/>
          </a:xfrm>
        </p:grpSpPr>
        <p:pic>
          <p:nvPicPr>
            <p:cNvPr id="4100" name="Picture 4" descr="Image result for flydubai logo">
              <a:extLst>
                <a:ext uri="{FF2B5EF4-FFF2-40B4-BE49-F238E27FC236}">
                  <a16:creationId xmlns:a16="http://schemas.microsoft.com/office/drawing/2014/main" id="{75DD83A8-D179-4EDA-9308-2469A9E92C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03" b="33217"/>
            <a:stretch/>
          </p:blipFill>
          <p:spPr bwMode="auto">
            <a:xfrm>
              <a:off x="1439124" y="6144646"/>
              <a:ext cx="1353151" cy="5450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Image result for turkish airlines logo">
              <a:extLst>
                <a:ext uri="{FF2B5EF4-FFF2-40B4-BE49-F238E27FC236}">
                  <a16:creationId xmlns:a16="http://schemas.microsoft.com/office/drawing/2014/main" id="{8B1F89B4-0FA8-4CFA-9614-2D48B83C2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0923" y="5588296"/>
              <a:ext cx="1722749" cy="749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4" name="Picture 8" descr="Image result for korean air logo">
              <a:extLst>
                <a:ext uri="{FF2B5EF4-FFF2-40B4-BE49-F238E27FC236}">
                  <a16:creationId xmlns:a16="http://schemas.microsoft.com/office/drawing/2014/main" id="{37D5059B-1FF7-4BB8-BDB9-2AB4B9CFD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6384" y="5588296"/>
              <a:ext cx="1696440" cy="678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Image result for l asiana logo">
              <a:extLst>
                <a:ext uri="{FF2B5EF4-FFF2-40B4-BE49-F238E27FC236}">
                  <a16:creationId xmlns:a16="http://schemas.microsoft.com/office/drawing/2014/main" id="{7615EAF1-0510-4347-A84A-EA12BF0369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12" b="26253"/>
            <a:stretch/>
          </p:blipFill>
          <p:spPr bwMode="auto">
            <a:xfrm>
              <a:off x="6715536" y="5502133"/>
              <a:ext cx="1696441" cy="6178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0" name="Picture 14" descr="Image result for uzbekistan airways logo">
              <a:extLst>
                <a:ext uri="{FF2B5EF4-FFF2-40B4-BE49-F238E27FC236}">
                  <a16:creationId xmlns:a16="http://schemas.microsoft.com/office/drawing/2014/main" id="{D946A547-C7D3-4276-8E25-D778F1B0B6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9995" y="5729238"/>
              <a:ext cx="1589562" cy="4768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2" name="Picture 16" descr="Image result for china southern logo">
              <a:extLst>
                <a:ext uri="{FF2B5EF4-FFF2-40B4-BE49-F238E27FC236}">
                  <a16:creationId xmlns:a16="http://schemas.microsoft.com/office/drawing/2014/main" id="{074928C7-5A27-440E-9A13-D53AB911B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488" y="6272279"/>
              <a:ext cx="1740601" cy="38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0" descr="Image result for aeroflot logo">
              <a:extLst>
                <a:ext uri="{FF2B5EF4-FFF2-40B4-BE49-F238E27FC236}">
                  <a16:creationId xmlns:a16="http://schemas.microsoft.com/office/drawing/2014/main" id="{E9B492E0-10E8-4ED2-AF22-6E022179C65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5" t="32943" r="2534" b="39467"/>
            <a:stretch/>
          </p:blipFill>
          <p:spPr bwMode="auto">
            <a:xfrm>
              <a:off x="4979421" y="6272279"/>
              <a:ext cx="1473200" cy="289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4" name="Picture 18" descr="Image result for alitalia logo">
              <a:extLst>
                <a:ext uri="{FF2B5EF4-FFF2-40B4-BE49-F238E27FC236}">
                  <a16:creationId xmlns:a16="http://schemas.microsoft.com/office/drawing/2014/main" id="{D65E7C92-D3CC-46D1-BDD3-4285B59D3A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536" y="6149898"/>
              <a:ext cx="1427952" cy="44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Related image">
              <a:extLst>
                <a:ext uri="{FF2B5EF4-FFF2-40B4-BE49-F238E27FC236}">
                  <a16:creationId xmlns:a16="http://schemas.microsoft.com/office/drawing/2014/main" id="{DFE97262-A609-4900-B343-50EC3B72C4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0676" y="5365726"/>
              <a:ext cx="1103880" cy="71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2" descr="Image result for air astana logo">
              <a:extLst>
                <a:ext uri="{FF2B5EF4-FFF2-40B4-BE49-F238E27FC236}">
                  <a16:creationId xmlns:a16="http://schemas.microsoft.com/office/drawing/2014/main" id="{A8CC57EB-2DC4-43ED-982E-10070BDC0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4485" y="6226198"/>
              <a:ext cx="1473200" cy="2903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8" descr="Image result for UT air logo">
              <a:extLst>
                <a:ext uri="{FF2B5EF4-FFF2-40B4-BE49-F238E27FC236}">
                  <a16:creationId xmlns:a16="http://schemas.microsoft.com/office/drawing/2014/main" id="{8C190722-D8F9-4AA4-AB6A-0DF45E6C65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3863" y="5641391"/>
              <a:ext cx="1188480" cy="410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16" name="Picture 20" descr="Image result for azal azerbaijan airlines logo">
              <a:extLst>
                <a:ext uri="{FF2B5EF4-FFF2-40B4-BE49-F238E27FC236}">
                  <a16:creationId xmlns:a16="http://schemas.microsoft.com/office/drawing/2014/main" id="{2330ABAE-0552-4067-A8AE-6F5CA6B26E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6992" y="6012977"/>
              <a:ext cx="1443038" cy="650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18" name="Picture 22" descr="Image result for yakutia logo">
            <a:extLst>
              <a:ext uri="{FF2B5EF4-FFF2-40B4-BE49-F238E27FC236}">
                <a16:creationId xmlns:a16="http://schemas.microsoft.com/office/drawing/2014/main" id="{12FBB853-425D-4A65-AABB-8D246463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782" y="6253442"/>
            <a:ext cx="1353151" cy="37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lated image">
            <a:extLst>
              <a:ext uri="{FF2B5EF4-FFF2-40B4-BE49-F238E27FC236}">
                <a16:creationId xmlns:a16="http://schemas.microsoft.com/office/drawing/2014/main" id="{7025DCCF-C3CB-43BA-9922-BC19BFBF6C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27333" r="5200" b="20400"/>
          <a:stretch/>
        </p:blipFill>
        <p:spPr bwMode="auto">
          <a:xfrm>
            <a:off x="4076765" y="6083883"/>
            <a:ext cx="1208321" cy="61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mage result for S7 airlines">
            <a:extLst>
              <a:ext uri="{FF2B5EF4-FFF2-40B4-BE49-F238E27FC236}">
                <a16:creationId xmlns:a16="http://schemas.microsoft.com/office/drawing/2014/main" id="{E07303B2-E196-4487-BF87-5FC031AA6E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1" b="19867"/>
          <a:stretch/>
        </p:blipFill>
        <p:spPr bwMode="auto">
          <a:xfrm>
            <a:off x="5395436" y="6104271"/>
            <a:ext cx="1929448" cy="574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1995329337">
            <a:extLst>
              <a:ext uri="{FF2B5EF4-FFF2-40B4-BE49-F238E27FC236}">
                <a16:creationId xmlns:a16="http://schemas.microsoft.com/office/drawing/2014/main" id="{2932B4BE-1301-475B-B551-A751F38383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63" y="6221868"/>
            <a:ext cx="9525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Image result for kam air logo">
            <a:extLst>
              <a:ext uri="{FF2B5EF4-FFF2-40B4-BE49-F238E27FC236}">
                <a16:creationId xmlns:a16="http://schemas.microsoft.com/office/drawing/2014/main" id="{2E60EC94-E6C2-47A1-933B-067A59FFB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9632" y="6253442"/>
            <a:ext cx="1792292" cy="33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Image result for belavia airlines logo">
            <a:extLst>
              <a:ext uri="{FF2B5EF4-FFF2-40B4-BE49-F238E27FC236}">
                <a16:creationId xmlns:a16="http://schemas.microsoft.com/office/drawing/2014/main" id="{BA85CF11-A640-448A-BA86-0F80EBBD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27" y="6183039"/>
            <a:ext cx="1016982" cy="41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5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308360-8BA0-471A-A55A-6ED3A3C36AD1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E4EBCD-20B0-469D-BF39-AB53A88EA57D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52A0E2E-ACA9-4BB1-A15C-FDE7C5493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83" t="17629" r="18001" b="15407"/>
          <a:stretch/>
        </p:blipFill>
        <p:spPr>
          <a:xfrm>
            <a:off x="782320" y="1357753"/>
            <a:ext cx="4987368" cy="48900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7532D5-3226-46CE-B05E-72933229A6D8}"/>
              </a:ext>
            </a:extLst>
          </p:cNvPr>
          <p:cNvSpPr txBox="1"/>
          <p:nvPr/>
        </p:nvSpPr>
        <p:spPr>
          <a:xfrm>
            <a:off x="6052864" y="1367651"/>
            <a:ext cx="5913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From Tashkent to Shymkent: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7653FC-D589-496F-8440-F17C596E28B4}"/>
              </a:ext>
            </a:extLst>
          </p:cNvPr>
          <p:cNvSpPr txBox="1"/>
          <p:nvPr/>
        </p:nvSpPr>
        <p:spPr>
          <a:xfrm>
            <a:off x="6810699" y="1887609"/>
            <a:ext cx="392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Possible to buy online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Not daily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+ 5 hours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C3A498-27CD-4D55-8DCC-A16F49BD81F5}"/>
              </a:ext>
            </a:extLst>
          </p:cNvPr>
          <p:cNvSpPr txBox="1"/>
          <p:nvPr/>
        </p:nvSpPr>
        <p:spPr>
          <a:xfrm>
            <a:off x="6810700" y="2815670"/>
            <a:ext cx="51556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Every day / several times per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Not possible to buy ticket or check schedule online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4B9491-BC09-4A95-8F66-364DEB13E30F}"/>
              </a:ext>
            </a:extLst>
          </p:cNvPr>
          <p:cNvSpPr txBox="1"/>
          <p:nvPr/>
        </p:nvSpPr>
        <p:spPr>
          <a:xfrm>
            <a:off x="6134528" y="3909545"/>
            <a:ext cx="5577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From Tashkent to Khujand: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F2FDD4-BB2D-418A-8702-216BC7B093C9}"/>
              </a:ext>
            </a:extLst>
          </p:cNvPr>
          <p:cNvSpPr txBox="1"/>
          <p:nvPr/>
        </p:nvSpPr>
        <p:spPr>
          <a:xfrm>
            <a:off x="6810700" y="4572533"/>
            <a:ext cx="4098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No direct train (only Tashkent-Gulistan)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C8C7B1-6A53-4E38-8333-2B0B7C1DDC86}"/>
              </a:ext>
            </a:extLst>
          </p:cNvPr>
          <p:cNvSpPr txBox="1"/>
          <p:nvPr/>
        </p:nvSpPr>
        <p:spPr>
          <a:xfrm>
            <a:off x="6874065" y="5232839"/>
            <a:ext cx="40987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Only one bus / 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+ 4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Not possible to buy ticket or check schedule online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CF1D6-F128-49C2-BB26-30E544D20341}"/>
              </a:ext>
            </a:extLst>
          </p:cNvPr>
          <p:cNvSpPr txBox="1"/>
          <p:nvPr/>
        </p:nvSpPr>
        <p:spPr>
          <a:xfrm>
            <a:off x="782320" y="131085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Land Connectivity in STKEC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pic>
        <p:nvPicPr>
          <p:cNvPr id="14" name="Graphic 13" descr="Train">
            <a:extLst>
              <a:ext uri="{FF2B5EF4-FFF2-40B4-BE49-F238E27FC236}">
                <a16:creationId xmlns:a16="http://schemas.microsoft.com/office/drawing/2014/main" id="{E9280121-2EB0-4E8A-9AA2-C5AF54F67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4528" y="4420985"/>
            <a:ext cx="704603" cy="704603"/>
          </a:xfrm>
          <a:prstGeom prst="rect">
            <a:avLst/>
          </a:prstGeom>
        </p:spPr>
      </p:pic>
      <p:pic>
        <p:nvPicPr>
          <p:cNvPr id="16" name="Graphic 15" descr="Bus">
            <a:extLst>
              <a:ext uri="{FF2B5EF4-FFF2-40B4-BE49-F238E27FC236}">
                <a16:creationId xmlns:a16="http://schemas.microsoft.com/office/drawing/2014/main" id="{F7F3E3CD-ECD3-4157-AAD2-A44A8B273A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2864" y="2897661"/>
            <a:ext cx="704603" cy="704603"/>
          </a:xfrm>
          <a:prstGeom prst="rect">
            <a:avLst/>
          </a:prstGeom>
        </p:spPr>
      </p:pic>
      <p:pic>
        <p:nvPicPr>
          <p:cNvPr id="17" name="Graphic 16" descr="Bus">
            <a:extLst>
              <a:ext uri="{FF2B5EF4-FFF2-40B4-BE49-F238E27FC236}">
                <a16:creationId xmlns:a16="http://schemas.microsoft.com/office/drawing/2014/main" id="{7BEDD0FD-467A-4E24-9EFF-517A5EF316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06095" y="5315080"/>
            <a:ext cx="704603" cy="704603"/>
          </a:xfrm>
          <a:prstGeom prst="rect">
            <a:avLst/>
          </a:prstGeom>
        </p:spPr>
      </p:pic>
      <p:pic>
        <p:nvPicPr>
          <p:cNvPr id="18" name="Graphic 17" descr="Train">
            <a:extLst>
              <a:ext uri="{FF2B5EF4-FFF2-40B4-BE49-F238E27FC236}">
                <a16:creationId xmlns:a16="http://schemas.microsoft.com/office/drawing/2014/main" id="{3E614413-A527-4DFF-AA94-276423AFA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6096" y="1927784"/>
            <a:ext cx="704603" cy="70460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D89D06F8-7345-4DC9-80E6-F40FD5470CCD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3B4BF60-1FBF-4FDB-BCBF-62D85AC78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68F0BA3-87F2-4F04-A827-B7740479D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611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D03BAB-6A68-4A29-BAF7-22166CF3A281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Turkestan Region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9C504-F998-40EA-96B3-35D91F4FBA89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509749-BB99-4FE5-9450-DE996DA36C2B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853C2839-AFF9-4F2E-A984-68C8CB4C2D5E}"/>
              </a:ext>
            </a:extLst>
          </p:cNvPr>
          <p:cNvGrpSpPr/>
          <p:nvPr/>
        </p:nvGrpSpPr>
        <p:grpSpPr>
          <a:xfrm>
            <a:off x="2531170" y="1548415"/>
            <a:ext cx="8265160" cy="4934293"/>
            <a:chOff x="965200" y="1229359"/>
            <a:chExt cx="8265160" cy="49342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4F4CD63-5314-49E4-A859-89411D052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5001" t="22815" r="999" b="6222"/>
            <a:stretch/>
          </p:blipFill>
          <p:spPr>
            <a:xfrm>
              <a:off x="1214120" y="1229359"/>
              <a:ext cx="6512560" cy="490419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4239250-2962-4A5E-96EE-8CDE54BEDA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500" t="14667" r="20083" b="56148"/>
            <a:stretch/>
          </p:blipFill>
          <p:spPr>
            <a:xfrm>
              <a:off x="3200400" y="1414039"/>
              <a:ext cx="1270000" cy="119708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C8A71E-1096-432C-9E96-6D3929C65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8750" t="31852" r="43583" b="41185"/>
            <a:stretch/>
          </p:blipFill>
          <p:spPr>
            <a:xfrm>
              <a:off x="965200" y="2291654"/>
              <a:ext cx="1188720" cy="10205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BCF9CB-63A8-4B50-8369-389D6F8B8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584" t="48296" r="16333" b="25482"/>
            <a:stretch/>
          </p:blipFill>
          <p:spPr>
            <a:xfrm>
              <a:off x="1858362" y="3891279"/>
              <a:ext cx="1494438" cy="129032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154EF7B-15F4-4FF6-9C9E-DD59379C9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65417" t="48296" r="15833" b="25926"/>
            <a:stretch/>
          </p:blipFill>
          <p:spPr>
            <a:xfrm>
              <a:off x="3469814" y="2722879"/>
              <a:ext cx="1366345" cy="1056641"/>
            </a:xfrm>
            <a:prstGeom prst="rect">
              <a:avLst/>
            </a:prstGeom>
          </p:spPr>
        </p:pic>
        <p:pic>
          <p:nvPicPr>
            <p:cNvPr id="1026" name="Picture 2" descr="abay park memorial">
              <a:extLst>
                <a:ext uri="{FF2B5EF4-FFF2-40B4-BE49-F238E27FC236}">
                  <a16:creationId xmlns:a16="http://schemas.microsoft.com/office/drawing/2014/main" id="{B4DC3660-CE55-479A-B00E-A9F99EDDC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551" y="3891279"/>
              <a:ext cx="1291449" cy="726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7F51B47-71E4-4971-982F-7BCDA99BBA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3333" t="15852" r="3917" b="48741"/>
            <a:stretch/>
          </p:blipFill>
          <p:spPr>
            <a:xfrm>
              <a:off x="6360160" y="3675674"/>
              <a:ext cx="1415399" cy="860765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A447EA9-9B80-47CD-85CF-B0C1FD9E54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4" t="40836" r="36859" b="48149"/>
            <a:stretch>
              <a:fillRect/>
            </a:stretch>
          </p:blipFill>
          <p:spPr bwMode="auto">
            <a:xfrm>
              <a:off x="4696459" y="1789268"/>
              <a:ext cx="4533901" cy="796868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">
              <a:extLst>
                <a:ext uri="{FF2B5EF4-FFF2-40B4-BE49-F238E27FC236}">
                  <a16:creationId xmlns:a16="http://schemas.microsoft.com/office/drawing/2014/main" id="{2D339C2B-7C83-4178-93F2-D82C84770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40646" r="30769" b="47768"/>
            <a:stretch>
              <a:fillRect/>
            </a:stretch>
          </p:blipFill>
          <p:spPr bwMode="auto">
            <a:xfrm>
              <a:off x="3013708" y="5293359"/>
              <a:ext cx="5549901" cy="870293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>
              <a:extLst>
                <a:ext uri="{FF2B5EF4-FFF2-40B4-BE49-F238E27FC236}">
                  <a16:creationId xmlns:a16="http://schemas.microsoft.com/office/drawing/2014/main" id="{39E6CC1B-E0F2-4B1E-BE2D-50D2687093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79" t="26401" r="43447" b="63152"/>
            <a:stretch/>
          </p:blipFill>
          <p:spPr bwMode="auto">
            <a:xfrm>
              <a:off x="5247639" y="2765136"/>
              <a:ext cx="3924301" cy="767323"/>
            </a:xfrm>
            <a:prstGeom prst="rect">
              <a:avLst/>
            </a:prstGeom>
            <a:noFill/>
            <a:ln>
              <a:solidFill>
                <a:schemeClr val="bg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090DF90-C113-4027-A585-78F3E20763C4}"/>
              </a:ext>
            </a:extLst>
          </p:cNvPr>
          <p:cNvSpPr txBox="1"/>
          <p:nvPr/>
        </p:nvSpPr>
        <p:spPr>
          <a:xfrm>
            <a:off x="9316730" y="1794414"/>
            <a:ext cx="2642975" cy="33239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Core products: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Culture and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Religious tourism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Nature and adventure (trekking, bicycle riding,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City break (shopping)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65D3706-C8BC-4200-99C5-13DF4A58BF36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18942C63-5B4B-47D5-9B85-B61D9F211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BB18A6-1A4D-4901-A149-2B7DC811B4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728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DD03BAB-6A68-4A29-BAF7-22166CF3A281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Tashkent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D9C504-F998-40EA-96B3-35D91F4FBA89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E509749-BB99-4FE5-9450-DE996DA36C2B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F2424AEC-8AE2-49C8-BE55-13C1E968811A}"/>
              </a:ext>
            </a:extLst>
          </p:cNvPr>
          <p:cNvGrpSpPr/>
          <p:nvPr/>
        </p:nvGrpSpPr>
        <p:grpSpPr>
          <a:xfrm>
            <a:off x="730475" y="931667"/>
            <a:ext cx="9580652" cy="5657434"/>
            <a:chOff x="782320" y="1381637"/>
            <a:chExt cx="6864358" cy="466343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6FF57D2-53BB-45C3-809F-1CCF137510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3249" t="18963" r="10750" b="13037"/>
            <a:stretch/>
          </p:blipFill>
          <p:spPr>
            <a:xfrm>
              <a:off x="1036320" y="1381637"/>
              <a:ext cx="5608320" cy="466343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BBD2758-0A69-4F67-BEDF-0C622C5BF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500" t="24296" r="14833" b="48889"/>
            <a:stretch/>
          </p:blipFill>
          <p:spPr>
            <a:xfrm>
              <a:off x="5029200" y="2477044"/>
              <a:ext cx="1259840" cy="1017996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CC2B95-6689-4AAB-B632-4C2D8228C7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833" t="20147" r="41588" b="53333"/>
            <a:stretch/>
          </p:blipFill>
          <p:spPr>
            <a:xfrm>
              <a:off x="3467926" y="2029319"/>
              <a:ext cx="1205674" cy="96809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44DB16-92A2-4706-A4EA-2880858245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6084" t="38889" r="33665" b="9481"/>
            <a:stretch/>
          </p:blipFill>
          <p:spPr>
            <a:xfrm>
              <a:off x="6296240" y="1639080"/>
              <a:ext cx="1350438" cy="78047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5BBE5A3-01F9-4170-A277-B986813074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7416" t="27259" r="44917" b="46222"/>
            <a:stretch/>
          </p:blipFill>
          <p:spPr>
            <a:xfrm>
              <a:off x="2084452" y="1670049"/>
              <a:ext cx="1205674" cy="1017996"/>
            </a:xfrm>
            <a:prstGeom prst="rect">
              <a:avLst/>
            </a:prstGeom>
          </p:spPr>
        </p:pic>
        <p:pic>
          <p:nvPicPr>
            <p:cNvPr id="19" name="Picture 4">
              <a:extLst>
                <a:ext uri="{FF2B5EF4-FFF2-40B4-BE49-F238E27FC236}">
                  <a16:creationId xmlns:a16="http://schemas.microsoft.com/office/drawing/2014/main" id="{7329C3C6-8B72-4FD7-ADE2-34B3B258C2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70" t="39507" r="34508" b="50047"/>
            <a:stretch>
              <a:fillRect/>
            </a:stretch>
          </p:blipFill>
          <p:spPr bwMode="auto">
            <a:xfrm>
              <a:off x="782320" y="4845223"/>
              <a:ext cx="5085501" cy="790120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63158D6-F7B1-41FD-A73F-785F7FB5F2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7333" t="26095" r="43917" b="47259"/>
            <a:stretch/>
          </p:blipFill>
          <p:spPr>
            <a:xfrm>
              <a:off x="1420026" y="2580440"/>
              <a:ext cx="1356196" cy="108411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977339D-B551-4B87-82B9-69CE1CE878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1834" t="28720" r="49083" b="43590"/>
            <a:stretch/>
          </p:blipFill>
          <p:spPr>
            <a:xfrm>
              <a:off x="2058551" y="3394828"/>
              <a:ext cx="1205674" cy="984039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B394184-E492-487F-B9E3-B9297A2424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34250" t="20147" r="47367" b="56293"/>
            <a:stretch/>
          </p:blipFill>
          <p:spPr>
            <a:xfrm>
              <a:off x="3545560" y="3092382"/>
              <a:ext cx="1050406" cy="757255"/>
            </a:xfrm>
            <a:prstGeom prst="rect">
              <a:avLst/>
            </a:prstGeom>
          </p:spPr>
        </p:pic>
      </p:grpSp>
      <p:pic>
        <p:nvPicPr>
          <p:cNvPr id="20" name="Picture 5">
            <a:extLst>
              <a:ext uri="{FF2B5EF4-FFF2-40B4-BE49-F238E27FC236}">
                <a16:creationId xmlns:a16="http://schemas.microsoft.com/office/drawing/2014/main" id="{363BDB66-4771-4B9D-ABF4-9ED7F1602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4" t="37987" r="25320" b="55367"/>
          <a:stretch>
            <a:fillRect/>
          </a:stretch>
        </p:blipFill>
        <p:spPr bwMode="auto">
          <a:xfrm>
            <a:off x="3149600" y="769850"/>
            <a:ext cx="5892800" cy="474133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1A0904-652E-4FC3-8740-8DD9F3D67C18}"/>
              </a:ext>
            </a:extLst>
          </p:cNvPr>
          <p:cNvSpPr txBox="1"/>
          <p:nvPr/>
        </p:nvSpPr>
        <p:spPr>
          <a:xfrm>
            <a:off x="8989640" y="2533249"/>
            <a:ext cx="264297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Core products: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Nature and adventure (skiing, trekking, bicycle riding,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City break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Business / MICE</a:t>
            </a:r>
            <a:endParaRPr lang="ko-KR" altLang="en-US" sz="2000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DAA1984-D818-4820-9E77-148642AC739E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400D90-FB07-4DA6-BA07-FA0CCABB1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3927206-BE20-42BB-AEE7-723F0FCE7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0449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48AD8-E476-424A-B105-E8A914C5C5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500" t="21185" r="30500" b="29777"/>
          <a:stretch/>
        </p:blipFill>
        <p:spPr>
          <a:xfrm>
            <a:off x="975360" y="1300479"/>
            <a:ext cx="5827114" cy="45923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52D4-F3FD-433B-AB9F-C97AC8168D75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Sughd Region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7B940B-95CF-4A6C-96D4-507672FE8A88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121083-E986-4A86-8DC0-18083109E956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C6AFB02-E4EA-4A8D-A3E1-62025BB9AD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33" t="16740" r="21917" b="55704"/>
          <a:stretch/>
        </p:blipFill>
        <p:spPr>
          <a:xfrm>
            <a:off x="3829137" y="1551323"/>
            <a:ext cx="1348918" cy="11456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2BBB614-603C-4460-BA5D-1CA6179C4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66" t="18963" r="21750" b="55407"/>
          <a:stretch/>
        </p:blipFill>
        <p:spPr>
          <a:xfrm>
            <a:off x="3606800" y="965200"/>
            <a:ext cx="1348917" cy="10754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EEF181-2330-4D94-B63A-E0D18C079F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2314" t="23556" r="39667" b="48593"/>
          <a:stretch/>
        </p:blipFill>
        <p:spPr>
          <a:xfrm>
            <a:off x="2721363" y="2738475"/>
            <a:ext cx="987038" cy="858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F9C87B-08B6-4440-990A-16969D8DD22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0750" t="28593" r="41584" b="44592"/>
          <a:stretch/>
        </p:blipFill>
        <p:spPr>
          <a:xfrm>
            <a:off x="4124376" y="2947823"/>
            <a:ext cx="1127176" cy="9623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65C89DA-B4D1-41A2-9239-2D1A6B9AECB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6486" t="25037" r="35750" b="48741"/>
          <a:stretch/>
        </p:blipFill>
        <p:spPr>
          <a:xfrm>
            <a:off x="4118095" y="4449953"/>
            <a:ext cx="1348919" cy="11200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39EB422-CAC7-4A11-8BB6-919D0B0D8A0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841" t="33037" r="37667" b="43954"/>
          <a:stretch/>
        </p:blipFill>
        <p:spPr>
          <a:xfrm>
            <a:off x="1262846" y="4288290"/>
            <a:ext cx="1348920" cy="9980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12B88C-661F-4FBE-BA95-C756B14A0AD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0115" t="15112" r="6742" b="58074"/>
          <a:stretch/>
        </p:blipFill>
        <p:spPr>
          <a:xfrm>
            <a:off x="5716066" y="965200"/>
            <a:ext cx="1520219" cy="9907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B974A13-986E-4DC1-9C8C-4528E1D2CF5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5794" t="34074" r="26750" b="41926"/>
          <a:stretch/>
        </p:blipFill>
        <p:spPr>
          <a:xfrm>
            <a:off x="5663969" y="2180218"/>
            <a:ext cx="1554480" cy="1202232"/>
          </a:xfrm>
          <a:prstGeom prst="rect">
            <a:avLst/>
          </a:prstGeom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DF342612-D84E-4A99-A933-95839756F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45204" r="38675" b="43970"/>
          <a:stretch>
            <a:fillRect/>
          </a:stretch>
        </p:blipFill>
        <p:spPr bwMode="auto">
          <a:xfrm>
            <a:off x="7024811" y="1558717"/>
            <a:ext cx="4628709" cy="840244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0F9BB242-1C96-4B2D-BD5A-D0199A8D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9" t="28300" r="31303" b="63724"/>
          <a:stretch>
            <a:fillRect/>
          </a:stretch>
        </p:blipFill>
        <p:spPr bwMode="auto">
          <a:xfrm>
            <a:off x="1033421" y="5625979"/>
            <a:ext cx="5442754" cy="59685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A2234A85-AC8D-43D2-886D-360525841A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9" t="34523" r="31303" b="58985"/>
          <a:stretch/>
        </p:blipFill>
        <p:spPr bwMode="auto">
          <a:xfrm>
            <a:off x="2985522" y="3931088"/>
            <a:ext cx="4800847" cy="451429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BE535AF-3A62-4006-8A38-CF8863F93614}"/>
              </a:ext>
            </a:extLst>
          </p:cNvPr>
          <p:cNvSpPr txBox="1"/>
          <p:nvPr/>
        </p:nvSpPr>
        <p:spPr>
          <a:xfrm>
            <a:off x="8114497" y="2986191"/>
            <a:ext cx="2642975" cy="27084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Core products: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Culture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Nature and adventure (trekking, bicycle riding,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2"/>
                </a:solidFill>
                <a:latin typeface="Roboto"/>
                <a:cs typeface="Arial" pitchFamily="34" charset="0"/>
              </a:rPr>
              <a:t>City break (shopping)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B7256A-7292-4A4C-ABF1-7BD2A4187E38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8E93B821-E1E5-4B97-B3D1-48A9C9C59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4A82009-34C1-424C-AD68-E1A54745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0487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-Right-Up 6">
            <a:extLst>
              <a:ext uri="{FF2B5EF4-FFF2-40B4-BE49-F238E27FC236}">
                <a16:creationId xmlns:a16="http://schemas.microsoft.com/office/drawing/2014/main" id="{99E049AC-E262-4B1C-A0C8-FFEF5A748FAE}"/>
              </a:ext>
            </a:extLst>
          </p:cNvPr>
          <p:cNvSpPr/>
          <p:nvPr/>
        </p:nvSpPr>
        <p:spPr>
          <a:xfrm rot="10800000">
            <a:off x="3896551" y="2991911"/>
            <a:ext cx="1413892" cy="1059547"/>
          </a:xfrm>
          <a:prstGeom prst="leftRightUpArrow">
            <a:avLst>
              <a:gd name="adj1" fmla="val 18275"/>
              <a:gd name="adj2" fmla="val 16034"/>
              <a:gd name="adj3" fmla="val 21638"/>
            </a:avLst>
          </a:prstGeom>
          <a:solidFill>
            <a:srgbClr val="2FA196"/>
          </a:solidFill>
          <a:ln>
            <a:solidFill>
              <a:srgbClr val="2FA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201648-BF5E-4313-91C9-465A4A440238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2. Attracting international market segments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AF1D-4CCA-405C-BCD7-5AF46EEEC28A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427163-55A7-41A8-889A-2EE1562937E4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CA2DF9CC-7758-418E-9FF6-6CE7BE3EB18A}"/>
              </a:ext>
            </a:extLst>
          </p:cNvPr>
          <p:cNvSpPr txBox="1"/>
          <p:nvPr/>
        </p:nvSpPr>
        <p:spPr>
          <a:xfrm>
            <a:off x="8520322" y="4349532"/>
            <a:ext cx="3028289" cy="2145268"/>
          </a:xfrm>
          <a:prstGeom prst="round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Diversified products can improve the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reach of key markets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 and motivations for visiting, and help </a:t>
            </a: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address seasonality</a:t>
            </a:r>
            <a:endParaRPr lang="ko-KR" altLang="en-US" sz="2000" b="1" dirty="0">
              <a:latin typeface="Roboto"/>
              <a:cs typeface="Arial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3A92986-1FD8-4198-9FE5-38FFD095C344}"/>
              </a:ext>
            </a:extLst>
          </p:cNvPr>
          <p:cNvSpPr/>
          <p:nvPr/>
        </p:nvSpPr>
        <p:spPr>
          <a:xfrm>
            <a:off x="1164955" y="4254503"/>
            <a:ext cx="6805215" cy="2286000"/>
          </a:xfrm>
          <a:prstGeom prst="rect">
            <a:avLst/>
          </a:prstGeom>
          <a:ln w="38100">
            <a:solidFill>
              <a:srgbClr val="2FA196"/>
            </a:solidFill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GB" sz="2000" dirty="0">
                <a:latin typeface="Roboto"/>
                <a:cs typeface="Arial" panose="020B0604020202020204" pitchFamily="34" charset="0"/>
              </a:rPr>
              <a:t>Improved experiences</a:t>
            </a:r>
          </a:p>
          <a:p>
            <a:pPr algn="ctr"/>
            <a:r>
              <a:rPr lang="en-GB" sz="2000" dirty="0">
                <a:latin typeface="Roboto"/>
                <a:cs typeface="Arial" panose="020B0604020202020204" pitchFamily="34" charset="0"/>
              </a:rPr>
              <a:t>More tourists, more days, all year round </a:t>
            </a:r>
          </a:p>
          <a:p>
            <a:pPr algn="ctr"/>
            <a:r>
              <a:rPr lang="en-GB" sz="2000" dirty="0">
                <a:latin typeface="Roboto"/>
                <a:cs typeface="Arial" panose="020B0604020202020204" pitchFamily="34" charset="0"/>
              </a:rPr>
              <a:t>Higher daily spending</a:t>
            </a:r>
          </a:p>
          <a:p>
            <a:pPr algn="ctr"/>
            <a:r>
              <a:rPr lang="en-GB" sz="2000" dirty="0">
                <a:latin typeface="Roboto"/>
                <a:cs typeface="Arial" panose="020B0604020202020204" pitchFamily="34" charset="0"/>
              </a:rPr>
              <a:t>Lower costs and increased feasibility of projects</a:t>
            </a:r>
          </a:p>
          <a:p>
            <a:pPr algn="ctr"/>
            <a:r>
              <a:rPr lang="en-GB" sz="2000" dirty="0">
                <a:latin typeface="Roboto"/>
                <a:cs typeface="Arial" panose="020B0604020202020204" pitchFamily="34" charset="0"/>
              </a:rPr>
              <a:t>Greater optimization of resources</a:t>
            </a:r>
          </a:p>
          <a:p>
            <a:pPr algn="ctr">
              <a:spcAft>
                <a:spcPts val="600"/>
              </a:spcAft>
            </a:pPr>
            <a:r>
              <a:rPr lang="en-GB" sz="2000" dirty="0">
                <a:latin typeface="Roboto"/>
                <a:cs typeface="Arial" panose="020B0604020202020204" pitchFamily="34" charset="0"/>
              </a:rPr>
              <a:t>Mutual benefits for the three countries 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31419EFD-9961-4219-A72C-A4EAD1851DB0}"/>
              </a:ext>
            </a:extLst>
          </p:cNvPr>
          <p:cNvGrpSpPr/>
          <p:nvPr/>
        </p:nvGrpSpPr>
        <p:grpSpPr>
          <a:xfrm>
            <a:off x="8512812" y="1339000"/>
            <a:ext cx="2849663" cy="2697405"/>
            <a:chOff x="5587475" y="1962368"/>
            <a:chExt cx="3304185" cy="3103224"/>
          </a:xfrm>
        </p:grpSpPr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D560A712-BE4E-481C-AD69-7EA051AE90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7475" y="1962368"/>
              <a:ext cx="1800001" cy="1800000"/>
            </a:xfrm>
            <a:prstGeom prst="ellipse">
              <a:avLst/>
            </a:prstGeom>
            <a:solidFill>
              <a:srgbClr val="FFD579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2">
                    <a:lumMod val="50000"/>
                  </a:schemeClr>
                </a:solidFill>
                <a:latin typeface="Roboto"/>
                <a:cs typeface="Arial" panose="020B0604020202020204" pitchFamily="34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9EEE52A1-A5F8-4426-8EDB-B9E6E6FF600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91660" y="1991386"/>
              <a:ext cx="1800000" cy="1800000"/>
            </a:xfrm>
            <a:prstGeom prst="ellipse">
              <a:avLst/>
            </a:prstGeom>
            <a:solidFill>
              <a:srgbClr val="FFD579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2">
                    <a:lumMod val="50000"/>
                  </a:schemeClr>
                </a:solidFill>
                <a:latin typeface="Roboto"/>
                <a:cs typeface="Arial" panose="020B0604020202020204" pitchFamily="34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6159322-F0E3-4EE9-A36B-21D9860F64C5}"/>
                </a:ext>
              </a:extLst>
            </p:cNvPr>
            <p:cNvSpPr txBox="1"/>
            <p:nvPr/>
          </p:nvSpPr>
          <p:spPr>
            <a:xfrm>
              <a:off x="5883292" y="2445409"/>
              <a:ext cx="1208367" cy="60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Roboto"/>
                  <a:cs typeface="Arial" panose="020B0604020202020204" pitchFamily="34" charset="0"/>
                </a:rPr>
                <a:t>Culture  &amp; religion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6B81E088-7B31-4F8D-AD9E-7F26D88646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96183" y="3265592"/>
              <a:ext cx="1800001" cy="1800000"/>
            </a:xfrm>
            <a:prstGeom prst="ellipse">
              <a:avLst/>
            </a:prstGeom>
            <a:solidFill>
              <a:srgbClr val="FFD579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2">
                    <a:lumMod val="50000"/>
                  </a:schemeClr>
                </a:solidFill>
                <a:latin typeface="Roboto"/>
                <a:cs typeface="Arial" panose="020B0604020202020204" pitchFamily="34" charset="0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27FF41A-964F-4535-9F27-78DCCD9B71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2953" y="3265592"/>
              <a:ext cx="1800000" cy="1800000"/>
            </a:xfrm>
            <a:prstGeom prst="ellipse">
              <a:avLst/>
            </a:prstGeom>
            <a:solidFill>
              <a:srgbClr val="FFD579"/>
            </a:solidFill>
            <a:ln w="28575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b="1">
                <a:solidFill>
                  <a:schemeClr val="tx2">
                    <a:lumMod val="50000"/>
                  </a:schemeClr>
                </a:solidFill>
                <a:latin typeface="Roboto"/>
                <a:cs typeface="Arial" panose="020B0604020202020204" pitchFamily="34" charset="0"/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C00FB6DA-09A7-4071-9C8D-AB2CD35D9634}"/>
                </a:ext>
              </a:extLst>
            </p:cNvPr>
            <p:cNvSpPr txBox="1"/>
            <p:nvPr/>
          </p:nvSpPr>
          <p:spPr>
            <a:xfrm>
              <a:off x="5849148" y="3823688"/>
              <a:ext cx="1242512" cy="60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Roboto"/>
                  <a:cs typeface="Arial" panose="020B0604020202020204" pitchFamily="34" charset="0"/>
                </a:rPr>
                <a:t>Nature &amp; adventure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88F3F120-3C60-4A8E-B40B-38CD42E1FE51}"/>
                </a:ext>
              </a:extLst>
            </p:cNvPr>
            <p:cNvSpPr txBox="1"/>
            <p:nvPr/>
          </p:nvSpPr>
          <p:spPr>
            <a:xfrm>
              <a:off x="7463882" y="3823688"/>
              <a:ext cx="1172848" cy="60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Roboto"/>
                  <a:cs typeface="Arial" panose="020B0604020202020204" pitchFamily="34" charset="0"/>
                </a:rPr>
                <a:t>City tourism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C8C42D80-8361-490D-BC16-C23DC63DD8D3}"/>
                </a:ext>
              </a:extLst>
            </p:cNvPr>
            <p:cNvSpPr txBox="1"/>
            <p:nvPr/>
          </p:nvSpPr>
          <p:spPr>
            <a:xfrm>
              <a:off x="7446123" y="2445409"/>
              <a:ext cx="1208367" cy="601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chemeClr val="tx2">
                      <a:lumMod val="50000"/>
                    </a:schemeClr>
                  </a:solidFill>
                  <a:latin typeface="Roboto"/>
                  <a:cs typeface="Arial" panose="020B0604020202020204" pitchFamily="34" charset="0"/>
                </a:rPr>
                <a:t>Business / MICE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B6C070C-7FC6-4B7F-9414-1238024C1FB1}"/>
              </a:ext>
            </a:extLst>
          </p:cNvPr>
          <p:cNvGrpSpPr/>
          <p:nvPr/>
        </p:nvGrpSpPr>
        <p:grpSpPr>
          <a:xfrm>
            <a:off x="1072612" y="1953233"/>
            <a:ext cx="6783898" cy="1864661"/>
            <a:chOff x="1030065" y="1460430"/>
            <a:chExt cx="6783898" cy="1864661"/>
          </a:xfrm>
        </p:grpSpPr>
        <p:sp>
          <p:nvSpPr>
            <p:cNvPr id="94" name="Rounded Rectangle 33">
              <a:extLst>
                <a:ext uri="{FF2B5EF4-FFF2-40B4-BE49-F238E27FC236}">
                  <a16:creationId xmlns:a16="http://schemas.microsoft.com/office/drawing/2014/main" id="{EB1AC4E0-96FC-4D61-BC72-8AA73DC7A17A}"/>
                </a:ext>
              </a:extLst>
            </p:cNvPr>
            <p:cNvSpPr/>
            <p:nvPr/>
          </p:nvSpPr>
          <p:spPr>
            <a:xfrm>
              <a:off x="4909918" y="1839765"/>
              <a:ext cx="2904045" cy="148532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Rounded Rectangle 33">
              <a:extLst>
                <a:ext uri="{FF2B5EF4-FFF2-40B4-BE49-F238E27FC236}">
                  <a16:creationId xmlns:a16="http://schemas.microsoft.com/office/drawing/2014/main" id="{9B0B7D3D-9D5D-4FEF-B97D-E176A97F805D}"/>
                </a:ext>
              </a:extLst>
            </p:cNvPr>
            <p:cNvSpPr/>
            <p:nvPr/>
          </p:nvSpPr>
          <p:spPr>
            <a:xfrm>
              <a:off x="1192068" y="1839765"/>
              <a:ext cx="3014232" cy="1485326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Pentagon 31">
              <a:extLst>
                <a:ext uri="{FF2B5EF4-FFF2-40B4-BE49-F238E27FC236}">
                  <a16:creationId xmlns:a16="http://schemas.microsoft.com/office/drawing/2014/main" id="{940EF05E-6D31-4E43-AA0A-D37E16CECBED}"/>
                </a:ext>
              </a:extLst>
            </p:cNvPr>
            <p:cNvSpPr/>
            <p:nvPr/>
          </p:nvSpPr>
          <p:spPr>
            <a:xfrm>
              <a:off x="1030065" y="1460431"/>
              <a:ext cx="3211545" cy="479021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/>
                  <a:cs typeface="Arial" panose="020B0604020202020204" pitchFamily="34" charset="0"/>
                </a:rPr>
                <a:t>Common target markets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6C22FAE-8066-4DD5-80CE-DFBF4A01213C}"/>
                </a:ext>
              </a:extLst>
            </p:cNvPr>
            <p:cNvSpPr txBox="1"/>
            <p:nvPr/>
          </p:nvSpPr>
          <p:spPr>
            <a:xfrm>
              <a:off x="1293008" y="1978994"/>
              <a:ext cx="301423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Neighboring countries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Roboto"/>
                  <a:cs typeface="Arial" pitchFamily="34" charset="0"/>
                </a:rPr>
                <a:t>North-East Asia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Roboto"/>
                  <a:cs typeface="Arial" pitchFamily="34" charset="0"/>
                </a:rPr>
                <a:t>Turkey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dirty="0">
                  <a:latin typeface="Roboto"/>
                  <a:cs typeface="Arial" pitchFamily="34" charset="0"/>
                </a:rPr>
                <a:t>Western Europe</a:t>
              </a:r>
              <a:endParaRPr lang="ko-KR" altLang="en-US" dirty="0">
                <a:latin typeface="Roboto"/>
                <a:cs typeface="Arial" pitchFamily="34" charset="0"/>
              </a:endParaRPr>
            </a:p>
          </p:txBody>
        </p:sp>
        <p:sp>
          <p:nvSpPr>
            <p:cNvPr id="93" name="Pentagon 31">
              <a:extLst>
                <a:ext uri="{FF2B5EF4-FFF2-40B4-BE49-F238E27FC236}">
                  <a16:creationId xmlns:a16="http://schemas.microsoft.com/office/drawing/2014/main" id="{CF981124-DFA1-4E5A-8326-433A482B9D50}"/>
                </a:ext>
              </a:extLst>
            </p:cNvPr>
            <p:cNvSpPr/>
            <p:nvPr/>
          </p:nvSpPr>
          <p:spPr>
            <a:xfrm>
              <a:off x="4712290" y="1460430"/>
              <a:ext cx="2762415" cy="479021"/>
            </a:xfrm>
            <a:prstGeom prst="homePlat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Roboto"/>
                  <a:cs typeface="Arial" panose="020B0604020202020204" pitchFamily="34" charset="0"/>
                </a:rPr>
                <a:t>Tourism products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39E53A12-E507-4177-8A5E-74CD5A283E18}"/>
                </a:ext>
              </a:extLst>
            </p:cNvPr>
            <p:cNvSpPr txBox="1"/>
            <p:nvPr/>
          </p:nvSpPr>
          <p:spPr>
            <a:xfrm>
              <a:off x="5106014" y="2032106"/>
              <a:ext cx="25626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Complementary tourism assets distributed across the three countries </a:t>
              </a:r>
            </a:p>
          </p:txBody>
        </p:sp>
      </p:grpSp>
      <p:sp>
        <p:nvSpPr>
          <p:cNvPr id="115" name="Rectangle 114">
            <a:extLst>
              <a:ext uri="{FF2B5EF4-FFF2-40B4-BE49-F238E27FC236}">
                <a16:creationId xmlns:a16="http://schemas.microsoft.com/office/drawing/2014/main" id="{D29AE1E2-87AB-4469-B999-1D21BCCD2924}"/>
              </a:ext>
            </a:extLst>
          </p:cNvPr>
          <p:cNvSpPr/>
          <p:nvPr/>
        </p:nvSpPr>
        <p:spPr>
          <a:xfrm>
            <a:off x="1246255" y="1156195"/>
            <a:ext cx="5611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1" dirty="0">
                <a:latin typeface="Roboto"/>
                <a:cs typeface="Arial" panose="020B0604020202020204" pitchFamily="34" charset="0"/>
              </a:rPr>
              <a:t>Why working together? </a:t>
            </a:r>
          </a:p>
        </p:txBody>
      </p:sp>
    </p:spTree>
    <p:extLst>
      <p:ext uri="{BB962C8B-B14F-4D97-AF65-F5344CB8AC3E}">
        <p14:creationId xmlns:p14="http://schemas.microsoft.com/office/powerpoint/2010/main" val="48439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central asia mosaic blue">
            <a:extLst>
              <a:ext uri="{FF2B5EF4-FFF2-40B4-BE49-F238E27FC236}">
                <a16:creationId xmlns:a16="http://schemas.microsoft.com/office/drawing/2014/main" id="{9B233F79-0F16-479A-BB9E-BF6452C19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" b="3280"/>
          <a:stretch/>
        </p:blipFill>
        <p:spPr bwMode="auto">
          <a:xfrm>
            <a:off x="0" y="-178130"/>
            <a:ext cx="12192000" cy="70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C8D08A-CDEE-4C4A-B2CE-621C24D6D0C4}"/>
              </a:ext>
            </a:extLst>
          </p:cNvPr>
          <p:cNvSpPr/>
          <p:nvPr/>
        </p:nvSpPr>
        <p:spPr>
          <a:xfrm>
            <a:off x="1793479" y="-166255"/>
            <a:ext cx="8605041" cy="7000504"/>
          </a:xfrm>
          <a:prstGeom prst="rect">
            <a:avLst/>
          </a:prstGeom>
          <a:solidFill>
            <a:schemeClr val="bg1"/>
          </a:solidFill>
          <a:ln w="76200">
            <a:solidFill>
              <a:srgbClr val="2FA1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Questions">
            <a:extLst>
              <a:ext uri="{FF2B5EF4-FFF2-40B4-BE49-F238E27FC236}">
                <a16:creationId xmlns:a16="http://schemas.microsoft.com/office/drawing/2014/main" id="{5CCA938B-3EBB-4E93-B7A7-9125CEE67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264823" y="229044"/>
            <a:ext cx="1924220" cy="19242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3D4D95-EAC9-4AFB-843D-23608E61E4B6}"/>
              </a:ext>
            </a:extLst>
          </p:cNvPr>
          <p:cNvSpPr txBox="1"/>
          <p:nvPr/>
        </p:nvSpPr>
        <p:spPr>
          <a:xfrm>
            <a:off x="2275415" y="644700"/>
            <a:ext cx="587105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514350">
              <a:spcAft>
                <a:spcPts val="1800"/>
              </a:spcAft>
              <a:buClr>
                <a:srgbClr val="1E417B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E417B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Are there any other challenges and opportunities for the development of tourism in STKEC region? </a:t>
            </a:r>
          </a:p>
          <a:p>
            <a:pPr marL="684213" indent="-514350">
              <a:spcAft>
                <a:spcPts val="1800"/>
              </a:spcAft>
              <a:buClr>
                <a:srgbClr val="1E417B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E417B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How can the three regions / countries work together to develop a joint tourism product in an integrated manner? What are potential regional projects and activities?</a:t>
            </a:r>
          </a:p>
          <a:p>
            <a:pPr marL="684213" indent="-514350">
              <a:spcAft>
                <a:spcPts val="1800"/>
              </a:spcAft>
              <a:buClr>
                <a:srgbClr val="1E417B"/>
              </a:buClr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1E417B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Any other issues and questions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48C027-C849-46BB-8B20-8D8032F81D2C}"/>
              </a:ext>
            </a:extLst>
          </p:cNvPr>
          <p:cNvSpPr txBox="1"/>
          <p:nvPr/>
        </p:nvSpPr>
        <p:spPr>
          <a:xfrm>
            <a:off x="3627734" y="4955192"/>
            <a:ext cx="525002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Thank you for your attention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259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9AEEE7E-A096-4E04-9973-7E078169CF5B}"/>
              </a:ext>
            </a:extLst>
          </p:cNvPr>
          <p:cNvSpPr txBox="1"/>
          <p:nvPr/>
        </p:nvSpPr>
        <p:spPr>
          <a:xfrm>
            <a:off x="1759556" y="137047"/>
            <a:ext cx="1017844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Tourism Cooperation under CAREC 2030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074F71-C30D-41DF-BA94-852409062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122" y="1392643"/>
            <a:ext cx="1742317" cy="22995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99BCEBD1-87E1-487F-97B8-ECA726F8BD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6"/>
          <a:stretch/>
        </p:blipFill>
        <p:spPr bwMode="auto">
          <a:xfrm>
            <a:off x="6090659" y="1404887"/>
            <a:ext cx="5405120" cy="2299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52nd ADB Annual Meeting: CAREC Forum - Sustainable Tourism Development in the CAREC Region">
            <a:extLst>
              <a:ext uri="{FF2B5EF4-FFF2-40B4-BE49-F238E27FC236}">
                <a16:creationId xmlns:a16="http://schemas.microsoft.com/office/drawing/2014/main" id="{9F0BC975-910F-41C3-A88A-CD12160AE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029" y="4358893"/>
            <a:ext cx="3361393" cy="20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52nd ADB Annual Meeting: CAREC Forum - Sustainable Tourism Development in the CAREC Region">
            <a:extLst>
              <a:ext uri="{FF2B5EF4-FFF2-40B4-BE49-F238E27FC236}">
                <a16:creationId xmlns:a16="http://schemas.microsoft.com/office/drawing/2014/main" id="{CB284AE9-6710-4BCC-AA8E-A9CC715F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04" y="4357698"/>
            <a:ext cx="3213135" cy="203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9BB646C-2FA8-4E0C-8CF5-D30AC4BA1873}"/>
              </a:ext>
            </a:extLst>
          </p:cNvPr>
          <p:cNvSpPr/>
          <p:nvPr/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2A4F54-2922-41BF-9A73-5DB6018A0EE2}"/>
              </a:ext>
            </a:extLst>
          </p:cNvPr>
          <p:cNvSpPr/>
          <p:nvPr/>
        </p:nvSpPr>
        <p:spPr>
          <a:xfrm>
            <a:off x="0" y="0"/>
            <a:ext cx="1668116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F13D37-25FA-4DE6-AA92-185A260D2E49}"/>
              </a:ext>
            </a:extLst>
          </p:cNvPr>
          <p:cNvSpPr txBox="1"/>
          <p:nvPr/>
        </p:nvSpPr>
        <p:spPr>
          <a:xfrm>
            <a:off x="427564" y="995129"/>
            <a:ext cx="2752354" cy="2709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74625" cmpd="thinThick">
            <a:noFill/>
          </a:ln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en-US" sz="2800" b="1" kern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Cluster 2: Trade, Tourism and Economic Corridors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5EBC467-A66B-455D-9F86-C117326AE79C}"/>
              </a:ext>
            </a:extLst>
          </p:cNvPr>
          <p:cNvCxnSpPr>
            <a:cxnSpLocks/>
          </p:cNvCxnSpPr>
          <p:nvPr/>
        </p:nvCxnSpPr>
        <p:spPr>
          <a:xfrm>
            <a:off x="1932277" y="812924"/>
            <a:ext cx="10005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79A6026-199E-45E6-85DF-6DF51D749BF3}"/>
              </a:ext>
            </a:extLst>
          </p:cNvPr>
          <p:cNvSpPr/>
          <p:nvPr/>
        </p:nvSpPr>
        <p:spPr>
          <a:xfrm>
            <a:off x="3535680" y="1178564"/>
            <a:ext cx="8148320" cy="26809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4B1A4-8870-4E89-A6DD-7955371E14B5}"/>
              </a:ext>
            </a:extLst>
          </p:cNvPr>
          <p:cNvSpPr txBox="1"/>
          <p:nvPr/>
        </p:nvSpPr>
        <p:spPr>
          <a:xfrm>
            <a:off x="10455485" y="1003970"/>
            <a:ext cx="1483359" cy="584775"/>
          </a:xfrm>
          <a:prstGeom prst="rect">
            <a:avLst/>
          </a:prstGeom>
          <a:solidFill>
            <a:srgbClr val="1E41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81439BE-54E0-4C79-B0EB-A8D281086C9D}"/>
              </a:ext>
            </a:extLst>
          </p:cNvPr>
          <p:cNvSpPr/>
          <p:nvPr/>
        </p:nvSpPr>
        <p:spPr>
          <a:xfrm>
            <a:off x="2275840" y="4225163"/>
            <a:ext cx="9408159" cy="24093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427DA0-807D-4664-B6E6-649D9E4D68BD}"/>
              </a:ext>
            </a:extLst>
          </p:cNvPr>
          <p:cNvSpPr txBox="1"/>
          <p:nvPr/>
        </p:nvSpPr>
        <p:spPr>
          <a:xfrm>
            <a:off x="10454640" y="3932775"/>
            <a:ext cx="1483359" cy="584775"/>
          </a:xfrm>
          <a:prstGeom prst="rect">
            <a:avLst/>
          </a:prstGeom>
          <a:solidFill>
            <a:srgbClr val="1E417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BF26D4-5F9D-4417-A831-6EA7CF4CB8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250" t="19409" r="36500" b="12147"/>
          <a:stretch/>
        </p:blipFill>
        <p:spPr>
          <a:xfrm>
            <a:off x="2712707" y="4411779"/>
            <a:ext cx="1465627" cy="1929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8087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7F399ED-5F38-41FE-81D9-58400AB40BD6}"/>
              </a:ext>
            </a:extLst>
          </p:cNvPr>
          <p:cNvGrpSpPr/>
          <p:nvPr/>
        </p:nvGrpSpPr>
        <p:grpSpPr>
          <a:xfrm>
            <a:off x="3936607" y="1740319"/>
            <a:ext cx="2088000" cy="4161513"/>
            <a:chOff x="2855950" y="1834323"/>
            <a:chExt cx="1698488" cy="4161513"/>
          </a:xfrm>
        </p:grpSpPr>
        <p:sp>
          <p:nvSpPr>
            <p:cNvPr id="9" name="Pentagon 5">
              <a:extLst>
                <a:ext uri="{FF2B5EF4-FFF2-40B4-BE49-F238E27FC236}">
                  <a16:creationId xmlns:a16="http://schemas.microsoft.com/office/drawing/2014/main" id="{D1333B1E-7166-4703-A561-B5DCD2EB6C14}"/>
                </a:ext>
              </a:extLst>
            </p:cNvPr>
            <p:cNvSpPr/>
            <p:nvPr/>
          </p:nvSpPr>
          <p:spPr>
            <a:xfrm rot="10800000">
              <a:off x="2855950" y="5037117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" name="Pentagon 2">
              <a:extLst>
                <a:ext uri="{FF2B5EF4-FFF2-40B4-BE49-F238E27FC236}">
                  <a16:creationId xmlns:a16="http://schemas.microsoft.com/office/drawing/2014/main" id="{87AA3211-9AC4-4DE1-9054-ABDFA83F3A55}"/>
                </a:ext>
              </a:extLst>
            </p:cNvPr>
            <p:cNvSpPr/>
            <p:nvPr/>
          </p:nvSpPr>
          <p:spPr>
            <a:xfrm rot="10800000">
              <a:off x="2855950" y="1834323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Pentagon 3">
              <a:extLst>
                <a:ext uri="{FF2B5EF4-FFF2-40B4-BE49-F238E27FC236}">
                  <a16:creationId xmlns:a16="http://schemas.microsoft.com/office/drawing/2014/main" id="{B4CF8CB0-A224-4547-AA59-106BEA18D479}"/>
                </a:ext>
              </a:extLst>
            </p:cNvPr>
            <p:cNvSpPr/>
            <p:nvPr/>
          </p:nvSpPr>
          <p:spPr>
            <a:xfrm rot="10800000">
              <a:off x="2855950" y="2901921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" name="Pentagon 4">
              <a:extLst>
                <a:ext uri="{FF2B5EF4-FFF2-40B4-BE49-F238E27FC236}">
                  <a16:creationId xmlns:a16="http://schemas.microsoft.com/office/drawing/2014/main" id="{9B5DE8E6-47A6-4F75-819F-012D25343806}"/>
                </a:ext>
              </a:extLst>
            </p:cNvPr>
            <p:cNvSpPr/>
            <p:nvPr/>
          </p:nvSpPr>
          <p:spPr>
            <a:xfrm rot="10800000">
              <a:off x="2855950" y="3969519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9E5E8B-D4F0-4213-9C9F-F00FAE11ABD1}"/>
              </a:ext>
            </a:extLst>
          </p:cNvPr>
          <p:cNvGrpSpPr/>
          <p:nvPr/>
        </p:nvGrpSpPr>
        <p:grpSpPr>
          <a:xfrm>
            <a:off x="6182341" y="1740320"/>
            <a:ext cx="2088000" cy="4161513"/>
            <a:chOff x="4556745" y="1834324"/>
            <a:chExt cx="1698488" cy="4161513"/>
          </a:xfrm>
        </p:grpSpPr>
        <p:sp>
          <p:nvSpPr>
            <p:cNvPr id="13" name="Pentagon 9">
              <a:extLst>
                <a:ext uri="{FF2B5EF4-FFF2-40B4-BE49-F238E27FC236}">
                  <a16:creationId xmlns:a16="http://schemas.microsoft.com/office/drawing/2014/main" id="{943BB6D0-F906-4AAA-A7A3-41F02F2C98DC}"/>
                </a:ext>
              </a:extLst>
            </p:cNvPr>
            <p:cNvSpPr/>
            <p:nvPr/>
          </p:nvSpPr>
          <p:spPr>
            <a:xfrm>
              <a:off x="4556745" y="3969520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entagon 10">
              <a:extLst>
                <a:ext uri="{FF2B5EF4-FFF2-40B4-BE49-F238E27FC236}">
                  <a16:creationId xmlns:a16="http://schemas.microsoft.com/office/drawing/2014/main" id="{E483060F-D8DC-4159-877F-5CC40F41D74A}"/>
                </a:ext>
              </a:extLst>
            </p:cNvPr>
            <p:cNvSpPr/>
            <p:nvPr/>
          </p:nvSpPr>
          <p:spPr>
            <a:xfrm>
              <a:off x="4556745" y="5037118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Pentagon 7">
              <a:extLst>
                <a:ext uri="{FF2B5EF4-FFF2-40B4-BE49-F238E27FC236}">
                  <a16:creationId xmlns:a16="http://schemas.microsoft.com/office/drawing/2014/main" id="{40057625-AF8B-4413-8BF7-2236A5D6B662}"/>
                </a:ext>
              </a:extLst>
            </p:cNvPr>
            <p:cNvSpPr/>
            <p:nvPr/>
          </p:nvSpPr>
          <p:spPr>
            <a:xfrm>
              <a:off x="4556745" y="1834324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2" name="Pentagon 8">
              <a:extLst>
                <a:ext uri="{FF2B5EF4-FFF2-40B4-BE49-F238E27FC236}">
                  <a16:creationId xmlns:a16="http://schemas.microsoft.com/office/drawing/2014/main" id="{519783EB-9AFE-4522-908F-9FE15ADF71C5}"/>
                </a:ext>
              </a:extLst>
            </p:cNvPr>
            <p:cNvSpPr/>
            <p:nvPr/>
          </p:nvSpPr>
          <p:spPr>
            <a:xfrm>
              <a:off x="4556745" y="2901922"/>
              <a:ext cx="1698488" cy="958719"/>
            </a:xfrm>
            <a:prstGeom prst="homePlate">
              <a:avLst/>
            </a:prstGeom>
            <a:solidFill>
              <a:schemeClr val="bg1">
                <a:lumMod val="95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18043E-8477-4DFE-BEFE-F03180CF211B}"/>
              </a:ext>
            </a:extLst>
          </p:cNvPr>
          <p:cNvGrpSpPr/>
          <p:nvPr/>
        </p:nvGrpSpPr>
        <p:grpSpPr>
          <a:xfrm>
            <a:off x="5511246" y="1857574"/>
            <a:ext cx="1133894" cy="724211"/>
            <a:chOff x="5149418" y="3771149"/>
            <a:chExt cx="932782" cy="595761"/>
          </a:xfrm>
        </p:grpSpPr>
        <p:sp>
          <p:nvSpPr>
            <p:cNvPr id="16" name="Rounded Rectangle 13">
              <a:extLst>
                <a:ext uri="{FF2B5EF4-FFF2-40B4-BE49-F238E27FC236}">
                  <a16:creationId xmlns:a16="http://schemas.microsoft.com/office/drawing/2014/main" id="{B17FAE30-393C-4716-A228-F4D18A4AE407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ounded Rectangle 14">
              <a:extLst>
                <a:ext uri="{FF2B5EF4-FFF2-40B4-BE49-F238E27FC236}">
                  <a16:creationId xmlns:a16="http://schemas.microsoft.com/office/drawing/2014/main" id="{0D95E24B-66CE-4115-9146-8F22951D211F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ounded Rectangle 15">
              <a:extLst>
                <a:ext uri="{FF2B5EF4-FFF2-40B4-BE49-F238E27FC236}">
                  <a16:creationId xmlns:a16="http://schemas.microsoft.com/office/drawing/2014/main" id="{F7BB8B67-F59D-44CF-A47B-58FD74C4FFEF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050415-45A8-4CC1-A580-8031C2AE1A62}"/>
              </a:ext>
            </a:extLst>
          </p:cNvPr>
          <p:cNvGrpSpPr/>
          <p:nvPr/>
        </p:nvGrpSpPr>
        <p:grpSpPr>
          <a:xfrm>
            <a:off x="5511246" y="2925172"/>
            <a:ext cx="1133894" cy="724211"/>
            <a:chOff x="5149418" y="3771149"/>
            <a:chExt cx="932782" cy="595761"/>
          </a:xfrm>
        </p:grpSpPr>
        <p:sp>
          <p:nvSpPr>
            <p:cNvPr id="20" name="Rounded Rectangle 17">
              <a:extLst>
                <a:ext uri="{FF2B5EF4-FFF2-40B4-BE49-F238E27FC236}">
                  <a16:creationId xmlns:a16="http://schemas.microsoft.com/office/drawing/2014/main" id="{664333A6-6096-4B40-B8A3-CAC241E43A74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CDA28DCC-2566-43D5-81C8-4F4B5AEFAA1E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737F8B6A-6D85-48C1-805B-9038DB27EF7E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774922-80EA-4A6E-90F0-B896B906B05B}"/>
              </a:ext>
            </a:extLst>
          </p:cNvPr>
          <p:cNvGrpSpPr/>
          <p:nvPr/>
        </p:nvGrpSpPr>
        <p:grpSpPr>
          <a:xfrm>
            <a:off x="5511246" y="3992770"/>
            <a:ext cx="1133894" cy="724211"/>
            <a:chOff x="5149418" y="3771149"/>
            <a:chExt cx="932782" cy="595761"/>
          </a:xfrm>
        </p:grpSpPr>
        <p:sp>
          <p:nvSpPr>
            <p:cNvPr id="24" name="Rounded Rectangle 21">
              <a:extLst>
                <a:ext uri="{FF2B5EF4-FFF2-40B4-BE49-F238E27FC236}">
                  <a16:creationId xmlns:a16="http://schemas.microsoft.com/office/drawing/2014/main" id="{6F3B2B39-A551-490E-98F5-64A8CB0A633F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ed Rectangle 22">
              <a:extLst>
                <a:ext uri="{FF2B5EF4-FFF2-40B4-BE49-F238E27FC236}">
                  <a16:creationId xmlns:a16="http://schemas.microsoft.com/office/drawing/2014/main" id="{9A3A7D73-5116-43F8-BBD0-33655D138882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Rounded Rectangle 23">
              <a:extLst>
                <a:ext uri="{FF2B5EF4-FFF2-40B4-BE49-F238E27FC236}">
                  <a16:creationId xmlns:a16="http://schemas.microsoft.com/office/drawing/2014/main" id="{2C10C078-6D92-455E-9613-6DD47A997F91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0E47D8-4E02-4934-A8ED-D9401740AB72}"/>
              </a:ext>
            </a:extLst>
          </p:cNvPr>
          <p:cNvGrpSpPr/>
          <p:nvPr/>
        </p:nvGrpSpPr>
        <p:grpSpPr>
          <a:xfrm>
            <a:off x="5511246" y="5060368"/>
            <a:ext cx="1133894" cy="724211"/>
            <a:chOff x="5149418" y="3771149"/>
            <a:chExt cx="932782" cy="595761"/>
          </a:xfrm>
        </p:grpSpPr>
        <p:sp>
          <p:nvSpPr>
            <p:cNvPr id="28" name="Rounded Rectangle 25">
              <a:extLst>
                <a:ext uri="{FF2B5EF4-FFF2-40B4-BE49-F238E27FC236}">
                  <a16:creationId xmlns:a16="http://schemas.microsoft.com/office/drawing/2014/main" id="{727B1098-E824-477C-990F-CC7B5DE5C5AF}"/>
                </a:ext>
              </a:extLst>
            </p:cNvPr>
            <p:cNvSpPr/>
            <p:nvPr/>
          </p:nvSpPr>
          <p:spPr>
            <a:xfrm rot="2700000">
              <a:off x="514941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Rounded Rectangle 26">
              <a:extLst>
                <a:ext uri="{FF2B5EF4-FFF2-40B4-BE49-F238E27FC236}">
                  <a16:creationId xmlns:a16="http://schemas.microsoft.com/office/drawing/2014/main" id="{C4A1A96B-3706-403C-8321-2574221459F9}"/>
                </a:ext>
              </a:extLst>
            </p:cNvPr>
            <p:cNvSpPr/>
            <p:nvPr/>
          </p:nvSpPr>
          <p:spPr>
            <a:xfrm rot="2700000">
              <a:off x="5486439" y="3771148"/>
              <a:ext cx="595760" cy="595762"/>
            </a:xfrm>
            <a:prstGeom prst="roundRect">
              <a:avLst>
                <a:gd name="adj" fmla="val 9009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Rounded Rectangle 27">
              <a:extLst>
                <a:ext uri="{FF2B5EF4-FFF2-40B4-BE49-F238E27FC236}">
                  <a16:creationId xmlns:a16="http://schemas.microsoft.com/office/drawing/2014/main" id="{38B79C3C-582F-41E7-AE83-CB8975D9ABF6}"/>
                </a:ext>
              </a:extLst>
            </p:cNvPr>
            <p:cNvSpPr/>
            <p:nvPr/>
          </p:nvSpPr>
          <p:spPr>
            <a:xfrm rot="2700000">
              <a:off x="5317929" y="3771149"/>
              <a:ext cx="595760" cy="595761"/>
            </a:xfrm>
            <a:prstGeom prst="roundRect">
              <a:avLst>
                <a:gd name="adj" fmla="val 9009"/>
              </a:avLst>
            </a:prstGeom>
            <a:solidFill>
              <a:schemeClr val="bg1">
                <a:lumMod val="95000"/>
              </a:schemeClr>
            </a:solidFill>
            <a:ln w="15875">
              <a:gradFill>
                <a:gsLst>
                  <a:gs pos="0">
                    <a:schemeClr val="bg1"/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05521F3-98C7-4ABB-ADEF-2E916082A7BA}"/>
              </a:ext>
            </a:extLst>
          </p:cNvPr>
          <p:cNvSpPr txBox="1"/>
          <p:nvPr/>
        </p:nvSpPr>
        <p:spPr>
          <a:xfrm>
            <a:off x="4581012" y="187631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AC6F14D-3ACE-4201-A867-05D3758DFA1B}"/>
              </a:ext>
            </a:extLst>
          </p:cNvPr>
          <p:cNvSpPr txBox="1"/>
          <p:nvPr/>
        </p:nvSpPr>
        <p:spPr>
          <a:xfrm>
            <a:off x="6966942" y="1860418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B1144D-7234-48AD-8324-08943DDF9360}"/>
              </a:ext>
            </a:extLst>
          </p:cNvPr>
          <p:cNvSpPr txBox="1"/>
          <p:nvPr/>
        </p:nvSpPr>
        <p:spPr>
          <a:xfrm>
            <a:off x="4581012" y="2981985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F75143-9F8D-4013-91E0-BD8C250D4E8F}"/>
              </a:ext>
            </a:extLst>
          </p:cNvPr>
          <p:cNvSpPr txBox="1"/>
          <p:nvPr/>
        </p:nvSpPr>
        <p:spPr>
          <a:xfrm>
            <a:off x="6966942" y="2994885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1EB31CD-0023-47F0-AD23-B1D691E68F6E}"/>
              </a:ext>
            </a:extLst>
          </p:cNvPr>
          <p:cNvSpPr txBox="1"/>
          <p:nvPr/>
        </p:nvSpPr>
        <p:spPr>
          <a:xfrm>
            <a:off x="1082224" y="2779443"/>
            <a:ext cx="27100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Complex visa regimes and border crossing procedures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315615-9D68-485D-BAD5-D2BCEE9E9637}"/>
              </a:ext>
            </a:extLst>
          </p:cNvPr>
          <p:cNvSpPr txBox="1"/>
          <p:nvPr/>
        </p:nvSpPr>
        <p:spPr>
          <a:xfrm>
            <a:off x="8428075" y="1696117"/>
            <a:ext cx="350891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Inadequate infrastructure and facilities in tourist routes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354D6DB-5A9E-4DE4-8E70-1004492D4022}"/>
              </a:ext>
            </a:extLst>
          </p:cNvPr>
          <p:cNvSpPr txBox="1"/>
          <p:nvPr/>
        </p:nvSpPr>
        <p:spPr>
          <a:xfrm>
            <a:off x="1805939" y="1860403"/>
            <a:ext cx="200163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Insufficient air connectivity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B4EB856-6E70-4C91-99D6-70AF59553152}"/>
              </a:ext>
            </a:extLst>
          </p:cNvPr>
          <p:cNvSpPr txBox="1"/>
          <p:nvPr/>
        </p:nvSpPr>
        <p:spPr>
          <a:xfrm>
            <a:off x="8438664" y="2779442"/>
            <a:ext cx="2671113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Shortage of skilled workers and language barriers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38086F9-9C53-4241-B3C7-5F2C5486AABA}"/>
              </a:ext>
            </a:extLst>
          </p:cNvPr>
          <p:cNvSpPr txBox="1"/>
          <p:nvPr/>
        </p:nvSpPr>
        <p:spPr>
          <a:xfrm>
            <a:off x="1175657" y="5113223"/>
            <a:ext cx="26032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Challenging security conditions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0E3367F-3312-44B2-AC44-0F8E441BA94C}"/>
              </a:ext>
            </a:extLst>
          </p:cNvPr>
          <p:cNvSpPr txBox="1"/>
          <p:nvPr/>
        </p:nvSpPr>
        <p:spPr>
          <a:xfrm>
            <a:off x="1057503" y="3923446"/>
            <a:ext cx="271005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Lack of reliable tourism data and statistics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52F22E8-4291-4DB9-A2F0-1B5A833E9757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Tourism Scoping Study: Key Challenges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96476C1-E5DD-461D-A1A8-F213F08B3D49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E62E9CF-084C-4639-B0DD-84AA888B0C0F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1FF53D6-41A0-47AF-9390-3E67686B20CF}"/>
              </a:ext>
            </a:extLst>
          </p:cNvPr>
          <p:cNvSpPr txBox="1"/>
          <p:nvPr/>
        </p:nvSpPr>
        <p:spPr>
          <a:xfrm>
            <a:off x="8438663" y="3923446"/>
            <a:ext cx="295349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Limited awareness of tourism experiences in CAREC countries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5C5AE9D-8DCA-4655-A4D5-214742F48EA2}"/>
              </a:ext>
            </a:extLst>
          </p:cNvPr>
          <p:cNvSpPr txBox="1"/>
          <p:nvPr/>
        </p:nvSpPr>
        <p:spPr>
          <a:xfrm>
            <a:off x="8438664" y="5067450"/>
            <a:ext cx="267111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Lack of public-private dialogue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AA655AA-F88D-4413-BB7B-9C0BB0AF4D2E}"/>
              </a:ext>
            </a:extLst>
          </p:cNvPr>
          <p:cNvSpPr txBox="1"/>
          <p:nvPr/>
        </p:nvSpPr>
        <p:spPr>
          <a:xfrm>
            <a:off x="6963452" y="4062486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06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CBD843-8861-4975-9881-6F3205692DB2}"/>
              </a:ext>
            </a:extLst>
          </p:cNvPr>
          <p:cNvSpPr txBox="1"/>
          <p:nvPr/>
        </p:nvSpPr>
        <p:spPr>
          <a:xfrm>
            <a:off x="6963452" y="5129005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08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DAE9F90-1BC2-471E-B065-24BBEC6051FE}"/>
              </a:ext>
            </a:extLst>
          </p:cNvPr>
          <p:cNvSpPr txBox="1"/>
          <p:nvPr/>
        </p:nvSpPr>
        <p:spPr>
          <a:xfrm>
            <a:off x="4584668" y="4027879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470CC0C-1225-4884-A8A2-9357D4AEC0E8}"/>
              </a:ext>
            </a:extLst>
          </p:cNvPr>
          <p:cNvSpPr txBox="1"/>
          <p:nvPr/>
        </p:nvSpPr>
        <p:spPr>
          <a:xfrm>
            <a:off x="4581012" y="5129005"/>
            <a:ext cx="67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07</a:t>
            </a:r>
            <a:endParaRPr lang="ko-KR" altLang="en-US" sz="32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6F67803-D244-4755-972E-292B961C910D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865B0C6-3209-4D34-89BC-6B8E237B5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A5DBF7E7-9656-4734-8B68-1E771F294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646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060538D-7B3F-4A28-B85E-68E736E053CF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Tourism Scoping Study: Recommendations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0E635A-64DF-4424-824D-55E572A28CB1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7EC18B-29F6-4AB3-821B-4EEF54E2CA15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834491-1632-4579-B280-FE5BF40B55BD}"/>
              </a:ext>
            </a:extLst>
          </p:cNvPr>
          <p:cNvSpPr txBox="1"/>
          <p:nvPr/>
        </p:nvSpPr>
        <p:spPr>
          <a:xfrm>
            <a:off x="4780708" y="1597672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2"/>
                </a:solidFill>
                <a:cs typeface="Arial" pitchFamily="34" charset="0"/>
              </a:rPr>
              <a:t>02</a:t>
            </a:r>
            <a:endParaRPr lang="ko-KR" altLang="en-US" sz="4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2572AD-854D-4586-9D61-7BF61B58BDC3}"/>
              </a:ext>
            </a:extLst>
          </p:cNvPr>
          <p:cNvSpPr txBox="1"/>
          <p:nvPr/>
        </p:nvSpPr>
        <p:spPr>
          <a:xfrm>
            <a:off x="5848522" y="1657802"/>
            <a:ext cx="230995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Infrastructure  and services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73731E-752C-4FBA-B599-F94A1A32D790}"/>
              </a:ext>
            </a:extLst>
          </p:cNvPr>
          <p:cNvSpPr txBox="1"/>
          <p:nvPr/>
        </p:nvSpPr>
        <p:spPr>
          <a:xfrm>
            <a:off x="1170159" y="3964225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2"/>
                </a:solidFill>
                <a:cs typeface="Arial" pitchFamily="34" charset="0"/>
              </a:rPr>
              <a:t>03</a:t>
            </a:r>
            <a:endParaRPr lang="ko-KR" altLang="en-US" sz="4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3E9E0A-EF6D-480D-B153-EDDF79B4BD16}"/>
              </a:ext>
            </a:extLst>
          </p:cNvPr>
          <p:cNvSpPr txBox="1"/>
          <p:nvPr/>
        </p:nvSpPr>
        <p:spPr>
          <a:xfrm>
            <a:off x="2151265" y="4010355"/>
            <a:ext cx="245884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Tourism education and skills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EA5682-9D30-4CE2-81B2-7A4A2232BA13}"/>
              </a:ext>
            </a:extLst>
          </p:cNvPr>
          <p:cNvSpPr txBox="1"/>
          <p:nvPr/>
        </p:nvSpPr>
        <p:spPr>
          <a:xfrm>
            <a:off x="1170159" y="160415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2"/>
                </a:solidFill>
                <a:cs typeface="Arial" pitchFamily="34" charset="0"/>
              </a:rPr>
              <a:t>01</a:t>
            </a:r>
            <a:endParaRPr lang="ko-KR" altLang="en-US" sz="44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482F076-EC9F-49EF-8EF4-8ADDC8F59DD6}"/>
              </a:ext>
            </a:extLst>
          </p:cNvPr>
          <p:cNvSpPr txBox="1"/>
          <p:nvPr/>
        </p:nvSpPr>
        <p:spPr>
          <a:xfrm>
            <a:off x="4780708" y="3980441"/>
            <a:ext cx="981106" cy="7775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tx2"/>
                </a:solidFill>
                <a:cs typeface="Arial" pitchFamily="34" charset="0"/>
              </a:rPr>
              <a:t>04</a:t>
            </a:r>
            <a:endParaRPr lang="ko-KR" altLang="en-US" sz="44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39" name="Group 5">
            <a:extLst>
              <a:ext uri="{FF2B5EF4-FFF2-40B4-BE49-F238E27FC236}">
                <a16:creationId xmlns:a16="http://schemas.microsoft.com/office/drawing/2014/main" id="{C74FB6BF-1A29-43C4-B1D6-30C3DC26EDF6}"/>
              </a:ext>
            </a:extLst>
          </p:cNvPr>
          <p:cNvGrpSpPr/>
          <p:nvPr/>
        </p:nvGrpSpPr>
        <p:grpSpPr>
          <a:xfrm>
            <a:off x="2222431" y="1634065"/>
            <a:ext cx="2424531" cy="1896234"/>
            <a:chOff x="2676933" y="3148061"/>
            <a:chExt cx="1564732" cy="18962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D6FEDA1-991C-4EAA-9C11-EF414C7445B4}"/>
                </a:ext>
              </a:extLst>
            </p:cNvPr>
            <p:cNvSpPr txBox="1"/>
            <p:nvPr/>
          </p:nvSpPr>
          <p:spPr>
            <a:xfrm>
              <a:off x="2676933" y="3148061"/>
              <a:ext cx="1550267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000" b="1" dirty="0">
                  <a:solidFill>
                    <a:schemeClr val="tx2"/>
                  </a:solidFill>
                  <a:latin typeface="Roboto"/>
                  <a:cs typeface="Arial" pitchFamily="34" charset="0"/>
                </a:rPr>
                <a:t>Accessibility and travel facilitation</a:t>
              </a:r>
              <a:endParaRPr lang="ko-KR" altLang="en-US" sz="2000" b="1" dirty="0">
                <a:solidFill>
                  <a:schemeClr val="tx2"/>
                </a:solidFill>
                <a:latin typeface="Roboto"/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8C60DF9-9CA2-4B4D-AE87-666F9E229C17}"/>
                </a:ext>
              </a:extLst>
            </p:cNvPr>
            <p:cNvSpPr txBox="1"/>
            <p:nvPr/>
          </p:nvSpPr>
          <p:spPr>
            <a:xfrm>
              <a:off x="2691398" y="3967077"/>
              <a:ext cx="15502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Visa and entry procedures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/>
                  <a:cs typeface="Arial" pitchFamily="34" charset="0"/>
                </a:rPr>
                <a:t>Air and land connectivity  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DED95A4-9008-4ABF-A4CD-5CD948DCC060}"/>
              </a:ext>
            </a:extLst>
          </p:cNvPr>
          <p:cNvSpPr txBox="1"/>
          <p:nvPr/>
        </p:nvSpPr>
        <p:spPr>
          <a:xfrm>
            <a:off x="5848522" y="3980441"/>
            <a:ext cx="196154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Marketing and promotion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0B8761-AC32-4EC8-9D41-88953C59996E}"/>
              </a:ext>
            </a:extLst>
          </p:cNvPr>
          <p:cNvSpPr txBox="1"/>
          <p:nvPr/>
        </p:nvSpPr>
        <p:spPr>
          <a:xfrm>
            <a:off x="5848523" y="2515750"/>
            <a:ext cx="240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Common standards for tourist facilities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Infrastructure in cross-border routes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90440D3-984B-4AA6-BC8B-BCE7CC87F247}"/>
              </a:ext>
            </a:extLst>
          </p:cNvPr>
          <p:cNvSpPr txBox="1"/>
          <p:nvPr/>
        </p:nvSpPr>
        <p:spPr>
          <a:xfrm>
            <a:off x="2151265" y="4757951"/>
            <a:ext cx="22206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Common curricula and qualifications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University partnerships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9CB40A9-2D7D-433A-8089-B23702686E5A}"/>
              </a:ext>
            </a:extLst>
          </p:cNvPr>
          <p:cNvSpPr txBox="1"/>
          <p:nvPr/>
        </p:nvSpPr>
        <p:spPr>
          <a:xfrm>
            <a:off x="5848523" y="4768577"/>
            <a:ext cx="2402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CAREC Tourism Virtual Portal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cs typeface="Arial" pitchFamily="34" charset="0"/>
              </a:rPr>
              <a:t>Silk Road marketing umbrella  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cs typeface="Arial" pitchFamily="34" charset="0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F040D48-CCAC-4A60-8DA4-D71E6BB46504}"/>
              </a:ext>
            </a:extLst>
          </p:cNvPr>
          <p:cNvSpPr/>
          <p:nvPr/>
        </p:nvSpPr>
        <p:spPr>
          <a:xfrm>
            <a:off x="1170159" y="1340141"/>
            <a:ext cx="8004321" cy="4942779"/>
          </a:xfrm>
          <a:prstGeom prst="homePlate">
            <a:avLst>
              <a:gd name="adj" fmla="val 159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24E8FD-7B49-490C-94AF-017F5EC6D37F}"/>
              </a:ext>
            </a:extLst>
          </p:cNvPr>
          <p:cNvSpPr txBox="1"/>
          <p:nvPr/>
        </p:nvSpPr>
        <p:spPr>
          <a:xfrm>
            <a:off x="9076639" y="2288036"/>
            <a:ext cx="28613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514350"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Establishment of </a:t>
            </a:r>
            <a:r>
              <a:rPr lang="en-US" b="1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CAREC Tourism Expert Group</a:t>
            </a:r>
          </a:p>
          <a:p>
            <a:pPr marL="684213" indent="-514350"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Development of a </a:t>
            </a:r>
            <a:r>
              <a:rPr lang="en-US" b="1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tourism strategy </a:t>
            </a:r>
            <a:r>
              <a:rPr lang="en-US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towards 2030</a:t>
            </a:r>
          </a:p>
          <a:p>
            <a:pPr marL="684213" indent="-514350">
              <a:spcAft>
                <a:spcPts val="180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Development of </a:t>
            </a:r>
            <a:r>
              <a:rPr lang="en-US" b="1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sub-regional partnerships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9EB57C-0E1A-45C0-B4DC-77D6AEB21B6E}"/>
              </a:ext>
            </a:extLst>
          </p:cNvPr>
          <p:cNvSpPr txBox="1"/>
          <p:nvPr/>
        </p:nvSpPr>
        <p:spPr>
          <a:xfrm>
            <a:off x="9304133" y="1615700"/>
            <a:ext cx="240211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rgbClr val="002060"/>
                </a:solidFill>
                <a:latin typeface="Roboto"/>
                <a:cs typeface="Arial" pitchFamily="34" charset="0"/>
              </a:rPr>
              <a:t>Next steps</a:t>
            </a:r>
            <a:endParaRPr lang="ko-KR" altLang="en-US" sz="2800" b="1" dirty="0">
              <a:solidFill>
                <a:srgbClr val="002060"/>
              </a:solidFill>
              <a:latin typeface="Roboto"/>
              <a:cs typeface="Arial" pitchFamily="34" charset="0"/>
            </a:endParaRPr>
          </a:p>
        </p:txBody>
      </p:sp>
      <p:pic>
        <p:nvPicPr>
          <p:cNvPr id="6" name="Graphic 5" descr="Home">
            <a:extLst>
              <a:ext uri="{FF2B5EF4-FFF2-40B4-BE49-F238E27FC236}">
                <a16:creationId xmlns:a16="http://schemas.microsoft.com/office/drawing/2014/main" id="{58386A3D-E31B-44CA-91EE-2D4EFDCBE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7105" y="2288036"/>
            <a:ext cx="761078" cy="761078"/>
          </a:xfrm>
          <a:prstGeom prst="rect">
            <a:avLst/>
          </a:prstGeom>
        </p:spPr>
      </p:pic>
      <p:pic>
        <p:nvPicPr>
          <p:cNvPr id="53" name="Graphic 52" descr="Classroom">
            <a:extLst>
              <a:ext uri="{FF2B5EF4-FFF2-40B4-BE49-F238E27FC236}">
                <a16:creationId xmlns:a16="http://schemas.microsoft.com/office/drawing/2014/main" id="{CCDA9188-4A1C-4245-B775-6047B809E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6041" y="4697183"/>
            <a:ext cx="637841" cy="637841"/>
          </a:xfrm>
          <a:prstGeom prst="rect">
            <a:avLst/>
          </a:prstGeom>
        </p:spPr>
      </p:pic>
      <p:pic>
        <p:nvPicPr>
          <p:cNvPr id="61" name="Graphic 60" descr="Cloud Computing">
            <a:extLst>
              <a:ext uri="{FF2B5EF4-FFF2-40B4-BE49-F238E27FC236}">
                <a16:creationId xmlns:a16="http://schemas.microsoft.com/office/drawing/2014/main" id="{33E8E831-399E-449C-B532-FC04022602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2649" y="4688327"/>
            <a:ext cx="681672" cy="681672"/>
          </a:xfrm>
          <a:prstGeom prst="rect">
            <a:avLst/>
          </a:prstGeom>
        </p:spPr>
      </p:pic>
      <p:pic>
        <p:nvPicPr>
          <p:cNvPr id="63" name="Graphic 62" descr="Train">
            <a:extLst>
              <a:ext uri="{FF2B5EF4-FFF2-40B4-BE49-F238E27FC236}">
                <a16:creationId xmlns:a16="http://schemas.microsoft.com/office/drawing/2014/main" id="{54325505-3350-4F28-AF1E-AE96432D95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0230" y="2326692"/>
            <a:ext cx="727667" cy="72766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F7CF4EA-65EE-4CD3-9EB5-982886626715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0333956C-83E2-4F91-AEFA-D5ADEF333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D3A8C79C-2FD5-49EB-B27A-380740DFB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2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9810672-5E52-423B-84CD-651C139EA924}"/>
              </a:ext>
            </a:extLst>
          </p:cNvPr>
          <p:cNvSpPr/>
          <p:nvPr/>
        </p:nvSpPr>
        <p:spPr>
          <a:xfrm>
            <a:off x="2107060" y="4623689"/>
            <a:ext cx="9394060" cy="1213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642440-D33A-49EE-8873-4D963B990FD2}"/>
              </a:ext>
            </a:extLst>
          </p:cNvPr>
          <p:cNvSpPr/>
          <p:nvPr/>
        </p:nvSpPr>
        <p:spPr>
          <a:xfrm>
            <a:off x="2107060" y="3009861"/>
            <a:ext cx="9394060" cy="1213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47F927E-0479-4561-AF26-D40CA44B0253}"/>
              </a:ext>
            </a:extLst>
          </p:cNvPr>
          <p:cNvSpPr/>
          <p:nvPr/>
        </p:nvSpPr>
        <p:spPr>
          <a:xfrm>
            <a:off x="2107060" y="1443855"/>
            <a:ext cx="9394060" cy="12132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107060" y="1774352"/>
            <a:ext cx="6169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algn="ctr">
              <a:buClr>
                <a:schemeClr val="accent1"/>
              </a:buClr>
            </a:pPr>
            <a:r>
              <a:rPr lang="en-US" sz="2800" dirty="0">
                <a:solidFill>
                  <a:srgbClr val="1E417B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CAREC Tourism Strategy 2030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487D64-387C-49F4-ADFE-72721996521B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ED56239-8CC8-4697-89EE-01B6D8C27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50655B8-C09A-40E1-96AD-5F71D927DC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0060538D-7B3F-4A28-B85E-68E736E053CF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Regional Tourism Technical Assistance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171AD7-7BAB-4FED-AAD0-E14F9BA9F054}"/>
              </a:ext>
            </a:extLst>
          </p:cNvPr>
          <p:cNvSpPr txBox="1"/>
          <p:nvPr/>
        </p:nvSpPr>
        <p:spPr>
          <a:xfrm>
            <a:off x="1160522" y="4968728"/>
            <a:ext cx="7550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algn="ctr">
              <a:buClr>
                <a:schemeClr val="accent1"/>
              </a:buClr>
            </a:pPr>
            <a:r>
              <a:rPr lang="en-US" sz="2800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CAREC Tourism Virtual Portal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27911C4-16F9-4512-8D5C-F3078646B3CE}"/>
              </a:ext>
            </a:extLst>
          </p:cNvPr>
          <p:cNvGrpSpPr/>
          <p:nvPr/>
        </p:nvGrpSpPr>
        <p:grpSpPr>
          <a:xfrm>
            <a:off x="1160522" y="1461256"/>
            <a:ext cx="1259840" cy="1173584"/>
            <a:chOff x="802640" y="1588247"/>
            <a:chExt cx="1137920" cy="1092200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0034585-CC2E-493E-B0BB-7DC0C2EB536C}"/>
                </a:ext>
              </a:extLst>
            </p:cNvPr>
            <p:cNvSpPr/>
            <p:nvPr/>
          </p:nvSpPr>
          <p:spPr>
            <a:xfrm>
              <a:off x="802640" y="1588247"/>
              <a:ext cx="1137920" cy="1092200"/>
            </a:xfrm>
            <a:prstGeom prst="ellipse">
              <a:avLst/>
            </a:prstGeom>
            <a:solidFill>
              <a:srgbClr val="1E4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Direction">
              <a:extLst>
                <a:ext uri="{FF2B5EF4-FFF2-40B4-BE49-F238E27FC236}">
                  <a16:creationId xmlns:a16="http://schemas.microsoft.com/office/drawing/2014/main" id="{9B309BA7-41FA-4013-9017-105D1D81F0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73760" y="1677147"/>
              <a:ext cx="914400" cy="914400"/>
            </a:xfrm>
            <a:prstGeom prst="ellipse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955F66B-1971-4FB5-9459-9B1C204A16F1}"/>
              </a:ext>
            </a:extLst>
          </p:cNvPr>
          <p:cNvGrpSpPr/>
          <p:nvPr/>
        </p:nvGrpSpPr>
        <p:grpSpPr>
          <a:xfrm>
            <a:off x="1160522" y="4611260"/>
            <a:ext cx="1259840" cy="1173584"/>
            <a:chOff x="1032903" y="2987907"/>
            <a:chExt cx="1259840" cy="1173584"/>
          </a:xfrm>
        </p:grpSpPr>
        <p:sp>
          <p:nvSpPr>
            <p:cNvPr id="25" name="Rectangle: Rounded Corners 19">
              <a:extLst>
                <a:ext uri="{FF2B5EF4-FFF2-40B4-BE49-F238E27FC236}">
                  <a16:creationId xmlns:a16="http://schemas.microsoft.com/office/drawing/2014/main" id="{E06E1AF7-F6AB-4BBD-A207-CC12F63D5B37}"/>
                </a:ext>
              </a:extLst>
            </p:cNvPr>
            <p:cNvSpPr/>
            <p:nvPr/>
          </p:nvSpPr>
          <p:spPr>
            <a:xfrm>
              <a:off x="1032903" y="2987907"/>
              <a:ext cx="1259840" cy="1173584"/>
            </a:xfrm>
            <a:prstGeom prst="ellipse">
              <a:avLst/>
            </a:prstGeom>
            <a:solidFill>
              <a:srgbClr val="1E4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Internet">
              <a:extLst>
                <a:ext uri="{FF2B5EF4-FFF2-40B4-BE49-F238E27FC236}">
                  <a16:creationId xmlns:a16="http://schemas.microsoft.com/office/drawing/2014/main" id="{287EF18A-4094-474E-A43F-BD227CC55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300038" y="3198950"/>
              <a:ext cx="725570" cy="72557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8352C80-06D7-49E5-9150-3B870CE081D3}"/>
              </a:ext>
            </a:extLst>
          </p:cNvPr>
          <p:cNvGrpSpPr/>
          <p:nvPr/>
        </p:nvGrpSpPr>
        <p:grpSpPr>
          <a:xfrm>
            <a:off x="1160522" y="3010823"/>
            <a:ext cx="1259840" cy="1173584"/>
            <a:chOff x="5153637" y="4279779"/>
            <a:chExt cx="1259840" cy="1173584"/>
          </a:xfrm>
        </p:grpSpPr>
        <p:sp>
          <p:nvSpPr>
            <p:cNvPr id="29" name="Rectangle: Rounded Corners 19">
              <a:extLst>
                <a:ext uri="{FF2B5EF4-FFF2-40B4-BE49-F238E27FC236}">
                  <a16:creationId xmlns:a16="http://schemas.microsoft.com/office/drawing/2014/main" id="{6629302F-8AD9-481E-B769-070338F2BFF9}"/>
                </a:ext>
              </a:extLst>
            </p:cNvPr>
            <p:cNvSpPr/>
            <p:nvPr/>
          </p:nvSpPr>
          <p:spPr>
            <a:xfrm>
              <a:off x="5153637" y="4279779"/>
              <a:ext cx="1259840" cy="1173584"/>
            </a:xfrm>
            <a:prstGeom prst="ellipse">
              <a:avLst/>
            </a:prstGeom>
            <a:solidFill>
              <a:srgbClr val="1E41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Graphic 16" descr="Bar graph with upward trend">
              <a:extLst>
                <a:ext uri="{FF2B5EF4-FFF2-40B4-BE49-F238E27FC236}">
                  <a16:creationId xmlns:a16="http://schemas.microsoft.com/office/drawing/2014/main" id="{8B35A460-6178-46B8-BC74-A479D047D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385152" y="4480662"/>
              <a:ext cx="804805" cy="80480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4B8778F-9972-4842-BBB6-3D09D2BE1ECE}"/>
              </a:ext>
            </a:extLst>
          </p:cNvPr>
          <p:cNvSpPr txBox="1"/>
          <p:nvPr/>
        </p:nvSpPr>
        <p:spPr>
          <a:xfrm>
            <a:off x="2286795" y="3098381"/>
            <a:ext cx="934789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algn="ctr">
              <a:spcAft>
                <a:spcPts val="1200"/>
              </a:spcAft>
              <a:buClr>
                <a:schemeClr val="accent1"/>
              </a:buClr>
            </a:pPr>
            <a:r>
              <a:rPr lang="en-US" sz="2800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Regional Tourism Investment Framework (2021–2025)</a:t>
            </a:r>
          </a:p>
          <a:p>
            <a:pPr marL="803275" indent="-4064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Roboto"/>
                <a:ea typeface="Roboto Black" panose="02000000000000000000" pitchFamily="2" charset="0"/>
                <a:cs typeface="Arial" panose="020B0604020202020204" pitchFamily="34" charset="0"/>
              </a:rPr>
              <a:t>Project conceptualization (4 projects)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36A6A40-92DE-481A-B272-0FA827729323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CAB75C8-C3DB-4D19-812E-B523231F985C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09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32189A8B-2FAE-424E-94B3-0C2EC19E2B1B}"/>
              </a:ext>
            </a:extLst>
          </p:cNvPr>
          <p:cNvSpPr/>
          <p:nvPr/>
        </p:nvSpPr>
        <p:spPr>
          <a:xfrm>
            <a:off x="8010353" y="1550512"/>
            <a:ext cx="2125819" cy="12544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48FC429-67D8-4CCD-A6FC-758D69CD1653}"/>
              </a:ext>
            </a:extLst>
          </p:cNvPr>
          <p:cNvSpPr/>
          <p:nvPr/>
        </p:nvSpPr>
        <p:spPr>
          <a:xfrm>
            <a:off x="0" y="2614722"/>
            <a:ext cx="12192000" cy="4009595"/>
          </a:xfrm>
          <a:custGeom>
            <a:avLst/>
            <a:gdLst>
              <a:gd name="connsiteX0" fmla="*/ 0 w 11068670"/>
              <a:gd name="connsiteY0" fmla="*/ 0 h 3694017"/>
              <a:gd name="connsiteX1" fmla="*/ 5579724 w 11068670"/>
              <a:gd name="connsiteY1" fmla="*/ 1051291 h 3694017"/>
              <a:gd name="connsiteX2" fmla="*/ 4000171 w 11068670"/>
              <a:gd name="connsiteY2" fmla="*/ 1993485 h 3694017"/>
              <a:gd name="connsiteX3" fmla="*/ 10347309 w 11068670"/>
              <a:gd name="connsiteY3" fmla="*/ 3089790 h 3694017"/>
              <a:gd name="connsiteX4" fmla="*/ 10461160 w 11068670"/>
              <a:gd name="connsiteY4" fmla="*/ 2846776 h 3694017"/>
              <a:gd name="connsiteX5" fmla="*/ 11068670 w 11068670"/>
              <a:gd name="connsiteY5" fmla="*/ 3451222 h 3694017"/>
              <a:gd name="connsiteX6" fmla="*/ 10064229 w 11068670"/>
              <a:gd name="connsiteY6" fmla="*/ 3694017 h 3694017"/>
              <a:gd name="connsiteX7" fmla="*/ 10182751 w 11068670"/>
              <a:gd name="connsiteY7" fmla="*/ 3441035 h 3694017"/>
              <a:gd name="connsiteX8" fmla="*/ 3559126 w 11068670"/>
              <a:gd name="connsiteY8" fmla="*/ 2132335 h 3694017"/>
              <a:gd name="connsiteX9" fmla="*/ 5333561 w 11068670"/>
              <a:gd name="connsiteY9" fmla="*/ 1031453 h 3694017"/>
              <a:gd name="connsiteX10" fmla="*/ 20516 w 11068670"/>
              <a:gd name="connsiteY10" fmla="*/ 39672 h 369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68670" h="3694017">
                <a:moveTo>
                  <a:pt x="0" y="0"/>
                </a:moveTo>
                <a:cubicBezTo>
                  <a:pt x="2639428" y="82650"/>
                  <a:pt x="6622502" y="502505"/>
                  <a:pt x="5579724" y="1051291"/>
                </a:cubicBezTo>
                <a:cubicBezTo>
                  <a:pt x="5029274" y="1345521"/>
                  <a:pt x="2837729" y="1848022"/>
                  <a:pt x="4000171" y="1993485"/>
                </a:cubicBezTo>
                <a:lnTo>
                  <a:pt x="10347309" y="3089790"/>
                </a:lnTo>
                <a:lnTo>
                  <a:pt x="10461160" y="2846776"/>
                </a:lnTo>
                <a:lnTo>
                  <a:pt x="11068670" y="3451222"/>
                </a:lnTo>
                <a:lnTo>
                  <a:pt x="10064229" y="3694017"/>
                </a:lnTo>
                <a:lnTo>
                  <a:pt x="10182751" y="3441035"/>
                </a:lnTo>
                <a:lnTo>
                  <a:pt x="3559126" y="2132335"/>
                </a:lnTo>
                <a:cubicBezTo>
                  <a:pt x="2328305" y="1818270"/>
                  <a:pt x="4666866" y="1295929"/>
                  <a:pt x="5333561" y="1031453"/>
                </a:cubicBezTo>
                <a:cubicBezTo>
                  <a:pt x="6393436" y="575232"/>
                  <a:pt x="2212062" y="128931"/>
                  <a:pt x="20516" y="39672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9B1237-03E1-43C9-A74B-3E5E09C11107}"/>
              </a:ext>
            </a:extLst>
          </p:cNvPr>
          <p:cNvSpPr txBox="1"/>
          <p:nvPr/>
        </p:nvSpPr>
        <p:spPr>
          <a:xfrm>
            <a:off x="782320" y="109407"/>
            <a:ext cx="1115568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Timeline 2020-2021: Key Milestones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0DF1B5-03AB-4CF4-8288-9CC8E6C95FE5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EBC6B35-6984-4E32-B93C-AF4188483D6D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DD15E1B-4AC6-46AE-9839-2D5C00E02C34}"/>
              </a:ext>
            </a:extLst>
          </p:cNvPr>
          <p:cNvSpPr txBox="1"/>
          <p:nvPr/>
        </p:nvSpPr>
        <p:spPr>
          <a:xfrm>
            <a:off x="9560570" y="3980520"/>
            <a:ext cx="236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5"/>
                </a:solidFill>
                <a:cs typeface="Arial" pitchFamily="34" charset="0"/>
              </a:rPr>
              <a:t>Nov 2020 – May 2021</a:t>
            </a:r>
            <a:endParaRPr lang="ko-KR" altLang="en-US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01269D-487A-48F0-9B8B-235DE3B824C4}"/>
              </a:ext>
            </a:extLst>
          </p:cNvPr>
          <p:cNvSpPr txBox="1"/>
          <p:nvPr/>
        </p:nvSpPr>
        <p:spPr>
          <a:xfrm>
            <a:off x="1092663" y="4427624"/>
            <a:ext cx="227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2">
                    <a:lumMod val="60000"/>
                    <a:lumOff val="40000"/>
                  </a:schemeClr>
                </a:solidFill>
                <a:latin typeface="Roboto"/>
                <a:cs typeface="Arial" pitchFamily="34" charset="0"/>
              </a:rPr>
              <a:t>Aug-Oct 2020</a:t>
            </a:r>
            <a:endParaRPr lang="ko-KR" altLang="en-US" b="1" dirty="0">
              <a:solidFill>
                <a:schemeClr val="tx2">
                  <a:lumMod val="60000"/>
                  <a:lumOff val="40000"/>
                </a:schemeClr>
              </a:solidFill>
              <a:latin typeface="Roboto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A94430D-4BB5-482D-88AF-34E3D768085C}"/>
              </a:ext>
            </a:extLst>
          </p:cNvPr>
          <p:cNvSpPr txBox="1"/>
          <p:nvPr/>
        </p:nvSpPr>
        <p:spPr>
          <a:xfrm>
            <a:off x="6891889" y="4646616"/>
            <a:ext cx="167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latin typeface="Roboto"/>
                <a:cs typeface="Arial" pitchFamily="34" charset="0"/>
              </a:rPr>
              <a:t>Nov 2020</a:t>
            </a:r>
            <a:endParaRPr lang="ko-KR" altLang="en-US" b="1" dirty="0">
              <a:solidFill>
                <a:schemeClr val="accent2"/>
              </a:solidFill>
              <a:latin typeface="Roboto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A429E3-7740-4043-B947-584B9AFD5971}"/>
              </a:ext>
            </a:extLst>
          </p:cNvPr>
          <p:cNvSpPr txBox="1"/>
          <p:nvPr/>
        </p:nvSpPr>
        <p:spPr>
          <a:xfrm>
            <a:off x="3773148" y="1098619"/>
            <a:ext cx="196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rgbClr val="2FA196"/>
                </a:solidFill>
                <a:latin typeface="Roboto"/>
                <a:cs typeface="Arial" pitchFamily="34" charset="0"/>
              </a:rPr>
              <a:t>May-June 2020</a:t>
            </a:r>
            <a:endParaRPr lang="ko-KR" altLang="en-US" b="1" dirty="0">
              <a:solidFill>
                <a:srgbClr val="2FA196"/>
              </a:solidFill>
              <a:latin typeface="Roboto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0EB1CB-6860-43A5-9AD4-89BB1C15CE93}"/>
              </a:ext>
            </a:extLst>
          </p:cNvPr>
          <p:cNvSpPr txBox="1"/>
          <p:nvPr/>
        </p:nvSpPr>
        <p:spPr>
          <a:xfrm>
            <a:off x="848221" y="1407240"/>
            <a:ext cx="1369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latin typeface="Roboto"/>
                <a:cs typeface="Arial" pitchFamily="34" charset="0"/>
              </a:rPr>
              <a:t>Dec 2019</a:t>
            </a:r>
            <a:endParaRPr lang="ko-KR" altLang="en-US" b="1" dirty="0">
              <a:solidFill>
                <a:schemeClr val="accent1"/>
              </a:solidFill>
              <a:latin typeface="Roboto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FE60D52-386E-42F5-A3B8-B4C7C2100C9D}"/>
              </a:ext>
            </a:extLst>
          </p:cNvPr>
          <p:cNvSpPr txBox="1"/>
          <p:nvPr/>
        </p:nvSpPr>
        <p:spPr>
          <a:xfrm>
            <a:off x="708206" y="3033424"/>
            <a:ext cx="1628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Regional inception workshop </a:t>
            </a:r>
            <a:endParaRPr lang="ko-KR" altLang="en-US" sz="1600" dirty="0">
              <a:latin typeface="Roboto"/>
              <a:cs typeface="Arial" pitchFamily="34" charset="0"/>
            </a:endParaRPr>
          </a:p>
        </p:txBody>
      </p:sp>
      <p:sp>
        <p:nvSpPr>
          <p:cNvPr id="26" name="Oval 4">
            <a:extLst>
              <a:ext uri="{FF2B5EF4-FFF2-40B4-BE49-F238E27FC236}">
                <a16:creationId xmlns:a16="http://schemas.microsoft.com/office/drawing/2014/main" id="{763B11D4-CDCB-44FD-B0F3-1E832F300EB7}"/>
              </a:ext>
            </a:extLst>
          </p:cNvPr>
          <p:cNvSpPr/>
          <p:nvPr/>
        </p:nvSpPr>
        <p:spPr>
          <a:xfrm>
            <a:off x="8615403" y="3938161"/>
            <a:ext cx="995690" cy="1695445"/>
          </a:xfrm>
          <a:custGeom>
            <a:avLst/>
            <a:gdLst/>
            <a:ahLst/>
            <a:cxnLst/>
            <a:rect l="l" t="t" r="r" b="b"/>
            <a:pathLst>
              <a:path w="898090" h="1428422">
                <a:moveTo>
                  <a:pt x="449216" y="94631"/>
                </a:moveTo>
                <a:cubicBezTo>
                  <a:pt x="253684" y="94631"/>
                  <a:pt x="95174" y="253159"/>
                  <a:pt x="95174" y="448713"/>
                </a:cubicBezTo>
                <a:cubicBezTo>
                  <a:pt x="95174" y="644267"/>
                  <a:pt x="253684" y="802795"/>
                  <a:pt x="449216" y="802795"/>
                </a:cubicBezTo>
                <a:cubicBezTo>
                  <a:pt x="644748" y="802795"/>
                  <a:pt x="803258" y="644267"/>
                  <a:pt x="803258" y="448713"/>
                </a:cubicBezTo>
                <a:cubicBezTo>
                  <a:pt x="803258" y="253159"/>
                  <a:pt x="644748" y="94631"/>
                  <a:pt x="449216" y="94631"/>
                </a:cubicBezTo>
                <a:close/>
                <a:moveTo>
                  <a:pt x="450538" y="0"/>
                </a:moveTo>
                <a:cubicBezTo>
                  <a:pt x="568723" y="1"/>
                  <a:pt x="686907" y="45086"/>
                  <a:pt x="777080" y="135258"/>
                </a:cubicBezTo>
                <a:cubicBezTo>
                  <a:pt x="957424" y="315603"/>
                  <a:pt x="918245" y="575926"/>
                  <a:pt x="777080" y="788342"/>
                </a:cubicBezTo>
                <a:cubicBezTo>
                  <a:pt x="629152" y="1010934"/>
                  <a:pt x="568618" y="1140847"/>
                  <a:pt x="450539" y="1428422"/>
                </a:cubicBezTo>
                <a:cubicBezTo>
                  <a:pt x="310500" y="1123277"/>
                  <a:pt x="280710" y="1028502"/>
                  <a:pt x="123997" y="788342"/>
                </a:cubicBezTo>
                <a:cubicBezTo>
                  <a:pt x="-25604" y="572861"/>
                  <a:pt x="-56348" y="315602"/>
                  <a:pt x="123996" y="135258"/>
                </a:cubicBezTo>
                <a:cubicBezTo>
                  <a:pt x="214168" y="45086"/>
                  <a:pt x="332353" y="1"/>
                  <a:pt x="450538" y="0"/>
                </a:cubicBezTo>
                <a:close/>
              </a:path>
            </a:pathLst>
          </a:custGeom>
          <a:solidFill>
            <a:schemeClr val="accent5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DDF91CDA-75E7-4184-9FC9-8D55D1C2B831}"/>
              </a:ext>
            </a:extLst>
          </p:cNvPr>
          <p:cNvSpPr/>
          <p:nvPr/>
        </p:nvSpPr>
        <p:spPr>
          <a:xfrm>
            <a:off x="3407961" y="3337735"/>
            <a:ext cx="764617" cy="1200852"/>
          </a:xfrm>
          <a:custGeom>
            <a:avLst/>
            <a:gdLst/>
            <a:ahLst/>
            <a:cxnLst/>
            <a:rect l="l" t="t" r="r" b="b"/>
            <a:pathLst>
              <a:path w="730699" h="1162185">
                <a:moveTo>
                  <a:pt x="365489" y="76993"/>
                </a:moveTo>
                <a:cubicBezTo>
                  <a:pt x="206401" y="76993"/>
                  <a:pt x="77435" y="205973"/>
                  <a:pt x="77435" y="365079"/>
                </a:cubicBezTo>
                <a:cubicBezTo>
                  <a:pt x="77435" y="524185"/>
                  <a:pt x="206401" y="653165"/>
                  <a:pt x="365489" y="653165"/>
                </a:cubicBezTo>
                <a:cubicBezTo>
                  <a:pt x="524577" y="653165"/>
                  <a:pt x="653543" y="524185"/>
                  <a:pt x="653543" y="365079"/>
                </a:cubicBezTo>
                <a:cubicBezTo>
                  <a:pt x="653543" y="205973"/>
                  <a:pt x="524577" y="76993"/>
                  <a:pt x="365489" y="76993"/>
                </a:cubicBezTo>
                <a:close/>
                <a:moveTo>
                  <a:pt x="366564" y="0"/>
                </a:moveTo>
                <a:cubicBezTo>
                  <a:pt x="462721" y="0"/>
                  <a:pt x="558878" y="36683"/>
                  <a:pt x="632244" y="110048"/>
                </a:cubicBezTo>
                <a:cubicBezTo>
                  <a:pt x="778974" y="256779"/>
                  <a:pt x="747097" y="468582"/>
                  <a:pt x="632244" y="641407"/>
                </a:cubicBezTo>
                <a:cubicBezTo>
                  <a:pt x="511887" y="822511"/>
                  <a:pt x="462636" y="928209"/>
                  <a:pt x="366565" y="1162185"/>
                </a:cubicBezTo>
                <a:cubicBezTo>
                  <a:pt x="252627" y="913915"/>
                  <a:pt x="228389" y="836805"/>
                  <a:pt x="100885" y="641406"/>
                </a:cubicBezTo>
                <a:cubicBezTo>
                  <a:pt x="-20832" y="466088"/>
                  <a:pt x="-45846" y="256778"/>
                  <a:pt x="100885" y="110048"/>
                </a:cubicBezTo>
                <a:cubicBezTo>
                  <a:pt x="174250" y="36683"/>
                  <a:pt x="270407" y="0"/>
                  <a:pt x="366564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Oval 4">
            <a:extLst>
              <a:ext uri="{FF2B5EF4-FFF2-40B4-BE49-F238E27FC236}">
                <a16:creationId xmlns:a16="http://schemas.microsoft.com/office/drawing/2014/main" id="{FB01978D-A273-4055-B071-AB5DE950F0EA}"/>
              </a:ext>
            </a:extLst>
          </p:cNvPr>
          <p:cNvSpPr/>
          <p:nvPr/>
        </p:nvSpPr>
        <p:spPr>
          <a:xfrm>
            <a:off x="6383904" y="3796452"/>
            <a:ext cx="852977" cy="1398719"/>
          </a:xfrm>
          <a:custGeom>
            <a:avLst/>
            <a:gdLst/>
            <a:ahLst/>
            <a:cxnLst/>
            <a:rect l="l" t="t" r="r" b="b"/>
            <a:pathLst>
              <a:path w="710924" h="1130732">
                <a:moveTo>
                  <a:pt x="355597" y="74909"/>
                </a:moveTo>
                <a:cubicBezTo>
                  <a:pt x="200815" y="74909"/>
                  <a:pt x="75339" y="200399"/>
                  <a:pt x="75339" y="355199"/>
                </a:cubicBezTo>
                <a:cubicBezTo>
                  <a:pt x="75339" y="509999"/>
                  <a:pt x="200815" y="635489"/>
                  <a:pt x="355597" y="635489"/>
                </a:cubicBezTo>
                <a:cubicBezTo>
                  <a:pt x="510379" y="635489"/>
                  <a:pt x="635855" y="509999"/>
                  <a:pt x="635855" y="355199"/>
                </a:cubicBezTo>
                <a:cubicBezTo>
                  <a:pt x="635855" y="200399"/>
                  <a:pt x="510379" y="74909"/>
                  <a:pt x="355597" y="74909"/>
                </a:cubicBezTo>
                <a:close/>
                <a:moveTo>
                  <a:pt x="356644" y="0"/>
                </a:moveTo>
                <a:cubicBezTo>
                  <a:pt x="450198" y="0"/>
                  <a:pt x="543753" y="35690"/>
                  <a:pt x="615133" y="107070"/>
                </a:cubicBezTo>
                <a:cubicBezTo>
                  <a:pt x="757893" y="249830"/>
                  <a:pt x="726879" y="455901"/>
                  <a:pt x="615133" y="624048"/>
                </a:cubicBezTo>
                <a:cubicBezTo>
                  <a:pt x="498034" y="800250"/>
                  <a:pt x="450115" y="903089"/>
                  <a:pt x="356644" y="1130732"/>
                </a:cubicBezTo>
                <a:cubicBezTo>
                  <a:pt x="245790" y="889181"/>
                  <a:pt x="222208" y="814158"/>
                  <a:pt x="98155" y="624047"/>
                </a:cubicBezTo>
                <a:cubicBezTo>
                  <a:pt x="-20268" y="453474"/>
                  <a:pt x="-44605" y="249829"/>
                  <a:pt x="98155" y="107070"/>
                </a:cubicBezTo>
                <a:cubicBezTo>
                  <a:pt x="169534" y="35690"/>
                  <a:pt x="263089" y="0"/>
                  <a:pt x="356644" y="0"/>
                </a:cubicBezTo>
                <a:close/>
              </a:path>
            </a:pathLst>
          </a:cu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Oval 4">
            <a:extLst>
              <a:ext uri="{FF2B5EF4-FFF2-40B4-BE49-F238E27FC236}">
                <a16:creationId xmlns:a16="http://schemas.microsoft.com/office/drawing/2014/main" id="{37AB30E6-F8D7-4225-8F36-169B0F84A4C2}"/>
              </a:ext>
            </a:extLst>
          </p:cNvPr>
          <p:cNvSpPr/>
          <p:nvPr/>
        </p:nvSpPr>
        <p:spPr>
          <a:xfrm>
            <a:off x="2953362" y="1789204"/>
            <a:ext cx="690085" cy="1062941"/>
          </a:xfrm>
          <a:custGeom>
            <a:avLst/>
            <a:gdLst/>
            <a:ahLst/>
            <a:cxnLst/>
            <a:rect l="l" t="t" r="r" b="b"/>
            <a:pathLst>
              <a:path w="641001" h="1019521">
                <a:moveTo>
                  <a:pt x="320623" y="67542"/>
                </a:moveTo>
                <a:cubicBezTo>
                  <a:pt x="181064" y="67542"/>
                  <a:pt x="67929" y="180689"/>
                  <a:pt x="67929" y="320264"/>
                </a:cubicBezTo>
                <a:cubicBezTo>
                  <a:pt x="67929" y="459839"/>
                  <a:pt x="181064" y="572986"/>
                  <a:pt x="320623" y="572986"/>
                </a:cubicBezTo>
                <a:cubicBezTo>
                  <a:pt x="460182" y="572986"/>
                  <a:pt x="573317" y="459839"/>
                  <a:pt x="573317" y="320264"/>
                </a:cubicBezTo>
                <a:cubicBezTo>
                  <a:pt x="573317" y="180689"/>
                  <a:pt x="460182" y="67542"/>
                  <a:pt x="320623" y="67542"/>
                </a:cubicBezTo>
                <a:close/>
                <a:moveTo>
                  <a:pt x="321566" y="0"/>
                </a:moveTo>
                <a:cubicBezTo>
                  <a:pt x="405920" y="0"/>
                  <a:pt x="490273" y="32180"/>
                  <a:pt x="554632" y="96539"/>
                </a:cubicBezTo>
                <a:cubicBezTo>
                  <a:pt x="683351" y="225258"/>
                  <a:pt x="655387" y="411061"/>
                  <a:pt x="554632" y="562671"/>
                </a:cubicBezTo>
                <a:cubicBezTo>
                  <a:pt x="449051" y="721543"/>
                  <a:pt x="405845" y="814267"/>
                  <a:pt x="321567" y="1019521"/>
                </a:cubicBezTo>
                <a:cubicBezTo>
                  <a:pt x="221616" y="801727"/>
                  <a:pt x="200353" y="734083"/>
                  <a:pt x="88501" y="562670"/>
                </a:cubicBezTo>
                <a:cubicBezTo>
                  <a:pt x="-18275" y="408873"/>
                  <a:pt x="-40218" y="225258"/>
                  <a:pt x="88501" y="96539"/>
                </a:cubicBezTo>
                <a:cubicBezTo>
                  <a:pt x="152860" y="32180"/>
                  <a:pt x="237213" y="0"/>
                  <a:pt x="321566" y="0"/>
                </a:cubicBezTo>
                <a:close/>
              </a:path>
            </a:pathLst>
          </a:custGeom>
          <a:solidFill>
            <a:srgbClr val="2FA196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Oval 4">
            <a:extLst>
              <a:ext uri="{FF2B5EF4-FFF2-40B4-BE49-F238E27FC236}">
                <a16:creationId xmlns:a16="http://schemas.microsoft.com/office/drawing/2014/main" id="{16128B96-DA98-4291-8B05-FB2C1DD31BC7}"/>
              </a:ext>
            </a:extLst>
          </p:cNvPr>
          <p:cNvSpPr/>
          <p:nvPr/>
        </p:nvSpPr>
        <p:spPr>
          <a:xfrm>
            <a:off x="1228451" y="1889801"/>
            <a:ext cx="559385" cy="799259"/>
          </a:xfrm>
          <a:custGeom>
            <a:avLst/>
            <a:gdLst/>
            <a:ahLst/>
            <a:cxnLst/>
            <a:rect l="l" t="t" r="r" b="b"/>
            <a:pathLst>
              <a:path w="512777" h="815578">
                <a:moveTo>
                  <a:pt x="256487" y="54031"/>
                </a:moveTo>
                <a:cubicBezTo>
                  <a:pt x="144845" y="54031"/>
                  <a:pt x="54341" y="144545"/>
                  <a:pt x="54341" y="256199"/>
                </a:cubicBezTo>
                <a:cubicBezTo>
                  <a:pt x="54341" y="367853"/>
                  <a:pt x="144845" y="458367"/>
                  <a:pt x="256487" y="458367"/>
                </a:cubicBezTo>
                <a:cubicBezTo>
                  <a:pt x="368129" y="458367"/>
                  <a:pt x="458633" y="367853"/>
                  <a:pt x="458633" y="256199"/>
                </a:cubicBezTo>
                <a:cubicBezTo>
                  <a:pt x="458633" y="144545"/>
                  <a:pt x="368129" y="54031"/>
                  <a:pt x="256487" y="54031"/>
                </a:cubicBezTo>
                <a:close/>
                <a:moveTo>
                  <a:pt x="257241" y="0"/>
                </a:moveTo>
                <a:cubicBezTo>
                  <a:pt x="324720" y="0"/>
                  <a:pt x="392199" y="25743"/>
                  <a:pt x="443685" y="77228"/>
                </a:cubicBezTo>
                <a:cubicBezTo>
                  <a:pt x="546655" y="180198"/>
                  <a:pt x="524285" y="328833"/>
                  <a:pt x="443685" y="450115"/>
                </a:cubicBezTo>
                <a:cubicBezTo>
                  <a:pt x="359223" y="577207"/>
                  <a:pt x="324660" y="651383"/>
                  <a:pt x="257241" y="815578"/>
                </a:cubicBezTo>
                <a:cubicBezTo>
                  <a:pt x="177284" y="641351"/>
                  <a:pt x="160275" y="587238"/>
                  <a:pt x="70797" y="450115"/>
                </a:cubicBezTo>
                <a:cubicBezTo>
                  <a:pt x="-14619" y="327083"/>
                  <a:pt x="-32173" y="180198"/>
                  <a:pt x="70797" y="77228"/>
                </a:cubicBezTo>
                <a:cubicBezTo>
                  <a:pt x="122282" y="25743"/>
                  <a:pt x="189762" y="0"/>
                  <a:pt x="257241" y="0"/>
                </a:cubicBezTo>
                <a:close/>
              </a:path>
            </a:pathLst>
          </a:cu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0E8718-94EE-4CC0-A914-D69A5B82F8AE}"/>
              </a:ext>
            </a:extLst>
          </p:cNvPr>
          <p:cNvSpPr txBox="1"/>
          <p:nvPr/>
        </p:nvSpPr>
        <p:spPr>
          <a:xfrm>
            <a:off x="690416" y="4912851"/>
            <a:ext cx="3454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Consultations and site inspections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Shortlist of projects for investment framework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Final draft tourism strategy 2030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CAREC Tourism Virtual Portal</a:t>
            </a:r>
            <a:endParaRPr lang="ko-KR" altLang="en-US" sz="1600" dirty="0">
              <a:latin typeface="Roboto"/>
              <a:cs typeface="Arial" pitchFamily="34" charset="0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914366D-3A49-45A0-8ADB-CE3D869F16B3}"/>
              </a:ext>
            </a:extLst>
          </p:cNvPr>
          <p:cNvSpPr/>
          <p:nvPr/>
        </p:nvSpPr>
        <p:spPr>
          <a:xfrm>
            <a:off x="7274822" y="1903760"/>
            <a:ext cx="428601" cy="4642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9B61B7-F11A-460B-9125-7276AADC7D40}"/>
              </a:ext>
            </a:extLst>
          </p:cNvPr>
          <p:cNvSpPr txBox="1"/>
          <p:nvPr/>
        </p:nvSpPr>
        <p:spPr>
          <a:xfrm>
            <a:off x="8019599" y="1720372"/>
            <a:ext cx="210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rgbClr val="000000"/>
                </a:solidFill>
                <a:latin typeface="Roboto"/>
                <a:cs typeface="Arial" pitchFamily="34" charset="0"/>
              </a:rPr>
              <a:t>Presentation at CAREC Senior Officials’ Meeting</a:t>
            </a:r>
            <a:endParaRPr lang="ko-KR" altLang="en-US" sz="1600" dirty="0">
              <a:solidFill>
                <a:srgbClr val="000000"/>
              </a:solidFill>
              <a:latin typeface="Roboto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4932B48-81DF-4447-9C41-D0DF41F847FE}"/>
              </a:ext>
            </a:extLst>
          </p:cNvPr>
          <p:cNvSpPr txBox="1"/>
          <p:nvPr/>
        </p:nvSpPr>
        <p:spPr>
          <a:xfrm>
            <a:off x="9661617" y="4419673"/>
            <a:ext cx="2093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Development of project profiles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Strategy implementation </a:t>
            </a:r>
            <a:endParaRPr lang="ko-KR" altLang="en-US" sz="1600" dirty="0">
              <a:latin typeface="Roboto"/>
              <a:cs typeface="Arial" pitchFamily="34" charset="0"/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C55E572-CC34-4366-9E15-B1F5E4017823}"/>
              </a:ext>
            </a:extLst>
          </p:cNvPr>
          <p:cNvSpPr/>
          <p:nvPr/>
        </p:nvSpPr>
        <p:spPr>
          <a:xfrm>
            <a:off x="4773467" y="5226848"/>
            <a:ext cx="3557733" cy="1254499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795F62C-3E2A-40A7-B828-0B224AE68FF6}"/>
              </a:ext>
            </a:extLst>
          </p:cNvPr>
          <p:cNvSpPr txBox="1"/>
          <p:nvPr/>
        </p:nvSpPr>
        <p:spPr>
          <a:xfrm>
            <a:off x="3925548" y="1672100"/>
            <a:ext cx="3659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National consultations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Long list of projects and draft strategy formulation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Roboto"/>
                <a:cs typeface="Arial" pitchFamily="34" charset="0"/>
              </a:rPr>
              <a:t>CAREC Tourism Virtual Portal (beta version)</a:t>
            </a:r>
            <a:endParaRPr lang="ko-KR" altLang="en-US" sz="1600" dirty="0">
              <a:latin typeface="Roboto"/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9FCED3D-16AC-4008-886F-510711078A66}"/>
              </a:ext>
            </a:extLst>
          </p:cNvPr>
          <p:cNvSpPr txBox="1"/>
          <p:nvPr/>
        </p:nvSpPr>
        <p:spPr>
          <a:xfrm>
            <a:off x="4824822" y="5419733"/>
            <a:ext cx="35063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600" b="1" dirty="0">
                <a:solidFill>
                  <a:srgbClr val="000000"/>
                </a:solidFill>
                <a:latin typeface="Roboto"/>
                <a:cs typeface="Arial" pitchFamily="34" charset="0"/>
              </a:rPr>
              <a:t>19</a:t>
            </a:r>
            <a:r>
              <a:rPr lang="en-US" altLang="ko-KR" sz="1600" b="1" baseline="30000" dirty="0">
                <a:solidFill>
                  <a:srgbClr val="000000"/>
                </a:solidFill>
                <a:latin typeface="Roboto"/>
                <a:cs typeface="Arial" pitchFamily="34" charset="0"/>
              </a:rPr>
              <a:t>th</a:t>
            </a:r>
            <a:r>
              <a:rPr lang="en-US" altLang="ko-KR" sz="1600" b="1" dirty="0">
                <a:solidFill>
                  <a:srgbClr val="000000"/>
                </a:solidFill>
                <a:latin typeface="Roboto"/>
                <a:cs typeface="Arial" pitchFamily="34" charset="0"/>
              </a:rPr>
              <a:t> Ministerial Conference </a:t>
            </a:r>
            <a:r>
              <a:rPr lang="en-US" altLang="ko-KR" sz="1600" dirty="0">
                <a:solidFill>
                  <a:srgbClr val="000000"/>
                </a:solidFill>
                <a:latin typeface="Roboto"/>
                <a:cs typeface="Arial" pitchFamily="34" charset="0"/>
              </a:rPr>
              <a:t>Endorsement of Tourism Strategy and Investment Framework</a:t>
            </a:r>
            <a:endParaRPr lang="ko-KR" altLang="en-US" sz="1600" dirty="0">
              <a:solidFill>
                <a:srgbClr val="000000"/>
              </a:solidFill>
              <a:latin typeface="Roboto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70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C1496D-8CD1-409C-BFD2-55B3F3B8C426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Tourism Potential of the SKTEC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18943F-C83F-450C-86E1-861FE01BAC9F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19511E-C7CA-471F-8024-241E60EE155B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Image result for turkestan tourism">
            <a:extLst>
              <a:ext uri="{FF2B5EF4-FFF2-40B4-BE49-F238E27FC236}">
                <a16:creationId xmlns:a16="http://schemas.microsoft.com/office/drawing/2014/main" id="{A34C13D0-D476-407C-A4CF-7952AE00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08" y="1004997"/>
            <a:ext cx="3114057" cy="189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turkestan tourism">
            <a:extLst>
              <a:ext uri="{FF2B5EF4-FFF2-40B4-BE49-F238E27FC236}">
                <a16:creationId xmlns:a16="http://schemas.microsoft.com/office/drawing/2014/main" id="{29EEF8CB-2D98-4795-9FF2-7FE8DA5D0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1" b="6120"/>
          <a:stretch/>
        </p:blipFill>
        <p:spPr bwMode="auto">
          <a:xfrm>
            <a:off x="905307" y="2903812"/>
            <a:ext cx="3114056" cy="1726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tashkent tourism">
            <a:extLst>
              <a:ext uri="{FF2B5EF4-FFF2-40B4-BE49-F238E27FC236}">
                <a16:creationId xmlns:a16="http://schemas.microsoft.com/office/drawing/2014/main" id="{A3E48D76-66C5-4B87-BAAB-4ED29D829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90" y="1004997"/>
            <a:ext cx="2958185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aksu zhabagly">
            <a:extLst>
              <a:ext uri="{FF2B5EF4-FFF2-40B4-BE49-F238E27FC236}">
                <a16:creationId xmlns:a16="http://schemas.microsoft.com/office/drawing/2014/main" id="{F5BE8302-8C8B-4EE2-888F-FABC8111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988" y="4688929"/>
            <a:ext cx="2958185" cy="1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Image result for iskanderkul">
            <a:extLst>
              <a:ext uri="{FF2B5EF4-FFF2-40B4-BE49-F238E27FC236}">
                <a16:creationId xmlns:a16="http://schemas.microsoft.com/office/drawing/2014/main" id="{11BA5EE8-EF4C-4422-93E2-D8C6E1BD6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" b="11303"/>
          <a:stretch/>
        </p:blipFill>
        <p:spPr bwMode="auto">
          <a:xfrm>
            <a:off x="919736" y="4596260"/>
            <a:ext cx="3114056" cy="1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Image result for khujand fortress">
            <a:extLst>
              <a:ext uri="{FF2B5EF4-FFF2-40B4-BE49-F238E27FC236}">
                <a16:creationId xmlns:a16="http://schemas.microsoft.com/office/drawing/2014/main" id="{6A58BDC3-786F-4982-AF6D-C73A01563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991" y="2778972"/>
            <a:ext cx="2958185" cy="18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EC1BB22-7C90-43C7-8BB9-FEE14939A7E2}"/>
              </a:ext>
            </a:extLst>
          </p:cNvPr>
          <p:cNvSpPr/>
          <p:nvPr/>
        </p:nvSpPr>
        <p:spPr>
          <a:xfrm>
            <a:off x="4342717" y="3713231"/>
            <a:ext cx="3829920" cy="27944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Roboto"/>
              </a:rPr>
              <a:t>2. Attracting international market segments through joint tourism development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37F8C43-180A-4FF6-BEEA-9ED006BA9FA3}"/>
              </a:ext>
            </a:extLst>
          </p:cNvPr>
          <p:cNvSpPr/>
          <p:nvPr/>
        </p:nvSpPr>
        <p:spPr>
          <a:xfrm>
            <a:off x="4365288" y="1097156"/>
            <a:ext cx="3807349" cy="233184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ysClr val="windowText" lastClr="000000"/>
                </a:solidFill>
                <a:latin typeface="Roboto"/>
              </a:rPr>
              <a:t>1. Promoting intraregional tourism among the three regions</a:t>
            </a:r>
          </a:p>
        </p:txBody>
      </p:sp>
    </p:spTree>
    <p:extLst>
      <p:ext uri="{BB962C8B-B14F-4D97-AF65-F5344CB8AC3E}">
        <p14:creationId xmlns:p14="http://schemas.microsoft.com/office/powerpoint/2010/main" val="1826026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D789DF2-5001-49E6-80E8-7BDF86FC59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540243"/>
              </p:ext>
            </p:extLst>
          </p:nvPr>
        </p:nvGraphicFramePr>
        <p:xfrm>
          <a:off x="707707" y="2021204"/>
          <a:ext cx="3661093" cy="3414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117ED18-EE01-4054-80B9-26E055B7A9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3873198"/>
              </p:ext>
            </p:extLst>
          </p:nvPr>
        </p:nvGraphicFramePr>
        <p:xfrm>
          <a:off x="3972560" y="1336040"/>
          <a:ext cx="4378960" cy="413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4ABBCEF-A509-4032-A073-113291A224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0713800"/>
              </p:ext>
            </p:extLst>
          </p:nvPr>
        </p:nvGraphicFramePr>
        <p:xfrm>
          <a:off x="7904482" y="1630998"/>
          <a:ext cx="3711891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F5A7073-816C-4028-B260-FB53A037B926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1. Intraregional Tourism Flows (2018)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59B166-BFA9-4526-8245-BFCA7F927A6E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9EEB7B-C5A6-466E-B22A-B1B961389E8D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F13D1C3-E17A-49B3-AC4C-8E2A99FA16F5}"/>
              </a:ext>
            </a:extLst>
          </p:cNvPr>
          <p:cNvSpPr txBox="1"/>
          <p:nvPr/>
        </p:nvSpPr>
        <p:spPr>
          <a:xfrm>
            <a:off x="4839373" y="1485941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Uzbekistan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9F89D4-767E-4EC5-B704-07484616A2E4}"/>
              </a:ext>
            </a:extLst>
          </p:cNvPr>
          <p:cNvSpPr txBox="1"/>
          <p:nvPr/>
        </p:nvSpPr>
        <p:spPr>
          <a:xfrm>
            <a:off x="1574520" y="1485941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Kazakhstan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330EF-6040-4DA2-AAD3-457811E2D518}"/>
              </a:ext>
            </a:extLst>
          </p:cNvPr>
          <p:cNvSpPr txBox="1"/>
          <p:nvPr/>
        </p:nvSpPr>
        <p:spPr>
          <a:xfrm>
            <a:off x="8559368" y="1485941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Tajikistan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863889-AA45-4FEF-882B-0F05A423714A}"/>
              </a:ext>
            </a:extLst>
          </p:cNvPr>
          <p:cNvSpPr txBox="1"/>
          <p:nvPr/>
        </p:nvSpPr>
        <p:spPr>
          <a:xfrm>
            <a:off x="1337194" y="5662767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Total: 8.7 mill.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F7308-4EC6-4ADC-8691-7DAE4DB1BB9C}"/>
              </a:ext>
            </a:extLst>
          </p:cNvPr>
          <p:cNvSpPr txBox="1"/>
          <p:nvPr/>
        </p:nvSpPr>
        <p:spPr>
          <a:xfrm>
            <a:off x="8559368" y="5622566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Total: 1.02 mill.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55B544-8038-4101-BE0A-078ED573D6FB}"/>
              </a:ext>
            </a:extLst>
          </p:cNvPr>
          <p:cNvSpPr txBox="1"/>
          <p:nvPr/>
        </p:nvSpPr>
        <p:spPr>
          <a:xfrm>
            <a:off x="4894941" y="5662767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Total: 5.4 mill.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42E266-E52C-4ECF-8ACB-49281CB474E6}"/>
              </a:ext>
            </a:extLst>
          </p:cNvPr>
          <p:cNvGrpSpPr/>
          <p:nvPr/>
        </p:nvGrpSpPr>
        <p:grpSpPr>
          <a:xfrm>
            <a:off x="10796330" y="6099891"/>
            <a:ext cx="1141670" cy="537662"/>
            <a:chOff x="415040" y="6118604"/>
            <a:chExt cx="1141670" cy="537662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934408-10CF-4218-A450-752329C2F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9048" y="6118604"/>
              <a:ext cx="537662" cy="53766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E1418E7-F2A6-4157-8A12-F5568C1C1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40" y="6191876"/>
              <a:ext cx="464390" cy="4643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367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1201648-BF5E-4313-91C9-465A4A440238}"/>
              </a:ext>
            </a:extLst>
          </p:cNvPr>
          <p:cNvSpPr txBox="1"/>
          <p:nvPr/>
        </p:nvSpPr>
        <p:spPr>
          <a:xfrm>
            <a:off x="660400" y="109407"/>
            <a:ext cx="11277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Roboto"/>
                <a:cs typeface="Arial" panose="020B0604020202020204" pitchFamily="34" charset="0"/>
              </a:rPr>
              <a:t>2. Attracting international market segments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0DAF1D-4CCA-405C-BCD7-5AF46EEEC28A}"/>
              </a:ext>
            </a:extLst>
          </p:cNvPr>
          <p:cNvSpPr/>
          <p:nvPr/>
        </p:nvSpPr>
        <p:spPr>
          <a:xfrm>
            <a:off x="0" y="0"/>
            <a:ext cx="559385" cy="6858000"/>
          </a:xfrm>
          <a:prstGeom prst="rect">
            <a:avLst/>
          </a:prstGeom>
          <a:solidFill>
            <a:srgbClr val="1E41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427163-55A7-41A8-889A-2EE1562937E4}"/>
              </a:ext>
            </a:extLst>
          </p:cNvPr>
          <p:cNvCxnSpPr>
            <a:cxnSpLocks/>
          </p:cNvCxnSpPr>
          <p:nvPr/>
        </p:nvCxnSpPr>
        <p:spPr>
          <a:xfrm>
            <a:off x="782320" y="812924"/>
            <a:ext cx="11155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A7253C6B-37EB-4BC7-B1E6-065AE221B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29274"/>
              </p:ext>
            </p:extLst>
          </p:nvPr>
        </p:nvGraphicFramePr>
        <p:xfrm>
          <a:off x="1676400" y="2171878"/>
          <a:ext cx="9225280" cy="44194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287248">
                  <a:extLst>
                    <a:ext uri="{9D8B030D-6E8A-4147-A177-3AD203B41FA5}">
                      <a16:colId xmlns:a16="http://schemas.microsoft.com/office/drawing/2014/main" val="1676150050"/>
                    </a:ext>
                  </a:extLst>
                </a:gridCol>
                <a:gridCol w="2708585">
                  <a:extLst>
                    <a:ext uri="{9D8B030D-6E8A-4147-A177-3AD203B41FA5}">
                      <a16:colId xmlns:a16="http://schemas.microsoft.com/office/drawing/2014/main" val="147933378"/>
                    </a:ext>
                  </a:extLst>
                </a:gridCol>
                <a:gridCol w="2574497">
                  <a:extLst>
                    <a:ext uri="{9D8B030D-6E8A-4147-A177-3AD203B41FA5}">
                      <a16:colId xmlns:a16="http://schemas.microsoft.com/office/drawing/2014/main" val="3962640794"/>
                    </a:ext>
                  </a:extLst>
                </a:gridCol>
                <a:gridCol w="2654950">
                  <a:extLst>
                    <a:ext uri="{9D8B030D-6E8A-4147-A177-3AD203B41FA5}">
                      <a16:colId xmlns:a16="http://schemas.microsoft.com/office/drawing/2014/main" val="629014458"/>
                    </a:ext>
                  </a:extLst>
                </a:gridCol>
              </a:tblGrid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Uzbekistan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Kazakhstan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Russian 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714867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Russian 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Tajikistan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Uzbekistan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997405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Kyrgyz Republic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Kyrgyz Republic 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Kyrgyz Republic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729150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Tajikistan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Russian 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Kazakhstan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078856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Turkmenistan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Belarus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83449893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Germany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Afghanistan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Armenia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3997958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Azerbaijan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PRC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794270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Belarus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PRC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Moldova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348935738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Roboto"/>
                        </a:rPr>
                        <a:t>Ukraine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Korea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Turkmenistan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376784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o"/>
                        </a:rPr>
                        <a:t>PRC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India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Ukraine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121064067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Turkmenistan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Germany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Turkey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630375"/>
                  </a:ext>
                </a:extLst>
              </a:tr>
              <a:tr h="3682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Roboto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Korea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Japan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Roboto"/>
                        </a:rPr>
                        <a:t>Azerbaijan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Roboto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070256646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509DEA0-0C11-43F3-BE83-6A467DC9D81D}"/>
              </a:ext>
            </a:extLst>
          </p:cNvPr>
          <p:cNvSpPr txBox="1"/>
          <p:nvPr/>
        </p:nvSpPr>
        <p:spPr>
          <a:xfrm>
            <a:off x="5813246" y="1632096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Uzbekistan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3FCCC13-AA9B-4297-9AC1-DB681840D734}"/>
              </a:ext>
            </a:extLst>
          </p:cNvPr>
          <p:cNvSpPr txBox="1"/>
          <p:nvPr/>
        </p:nvSpPr>
        <p:spPr>
          <a:xfrm>
            <a:off x="3126930" y="1632096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Kazakhstan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1E284A6-7C79-4A02-A5CA-488D83571736}"/>
              </a:ext>
            </a:extLst>
          </p:cNvPr>
          <p:cNvSpPr txBox="1"/>
          <p:nvPr/>
        </p:nvSpPr>
        <p:spPr>
          <a:xfrm>
            <a:off x="8499562" y="1653025"/>
            <a:ext cx="2402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2"/>
                </a:solidFill>
                <a:latin typeface="Roboto"/>
                <a:cs typeface="Arial" pitchFamily="34" charset="0"/>
              </a:rPr>
              <a:t>Tajikistan</a:t>
            </a:r>
            <a:endParaRPr lang="ko-KR" altLang="en-US" sz="2000" b="1" dirty="0">
              <a:solidFill>
                <a:schemeClr val="tx2"/>
              </a:solidFill>
              <a:latin typeface="Roboto"/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B96CC60-6058-4EC4-BA94-FFA93FA65832}"/>
              </a:ext>
            </a:extLst>
          </p:cNvPr>
          <p:cNvSpPr txBox="1"/>
          <p:nvPr/>
        </p:nvSpPr>
        <p:spPr>
          <a:xfrm>
            <a:off x="4518837" y="1113243"/>
            <a:ext cx="4990935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Roboto"/>
              </a:rPr>
              <a:t>Top 12 Inbound Tourism Markets </a:t>
            </a:r>
          </a:p>
        </p:txBody>
      </p:sp>
    </p:spTree>
    <p:extLst>
      <p:ext uri="{BB962C8B-B14F-4D97-AF65-F5344CB8AC3E}">
        <p14:creationId xmlns:p14="http://schemas.microsoft.com/office/powerpoint/2010/main" val="2838369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ra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AA3A95C900D4F913CDF9D468A1D4F" ma:contentTypeVersion="35" ma:contentTypeDescription="Create a new document." ma:contentTypeScope="" ma:versionID="502b3b1e2c3d8689c69a1935d7256fb1">
  <xsd:schema xmlns:xsd="http://www.w3.org/2001/XMLSchema" xmlns:xs="http://www.w3.org/2001/XMLSchema" xmlns:p="http://schemas.microsoft.com/office/2006/metadata/properties" xmlns:ns2="c1fdd505-2570-46c2-bd04-3e0f2d874cf5" xmlns:ns3="503a8e5b-f025-4d7b-b30b-6bbfaca6c044" xmlns:ns4="374793f7-8f2b-4177-9cc3-2a8d0cfae40f" targetNamespace="http://schemas.microsoft.com/office/2006/metadata/properties" ma:root="true" ma:fieldsID="6129cbc07cbce95eb7e04075228236c3" ns2:_="" ns3:_="" ns4:_="">
    <xsd:import namespace="c1fdd505-2570-46c2-bd04-3e0f2d874cf5"/>
    <xsd:import namespace="503a8e5b-f025-4d7b-b30b-6bbfaca6c044"/>
    <xsd:import namespace="374793f7-8f2b-4177-9cc3-2a8d0cfae40f"/>
    <xsd:element name="properties">
      <xsd:complexType>
        <xsd:sequence>
          <xsd:element name="documentManagement">
            <xsd:complexType>
              <xsd:all>
                <xsd:element ref="ns2:j78542b1fffc4a1c84659474212e3133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TaxKeywordTaxHTField" minOccurs="0"/>
                <xsd:element ref="ns3:MediaServiceAutoKeyPoints" minOccurs="0"/>
                <xsd:element ref="ns3:MediaServiceKeyPoints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j78542b1fffc4a1c84659474212e3133" ma:index="9" nillable="true" ma:taxonomy="true" ma:internalName="j78542b1fffc4a1c84659474212e3133" ma:taxonomyFieldName="ADBContentGroup" ma:displayName="Content Group" ma:readOnly="false" ma:default="2;#CWRD|6d71ff58-4882-4388-ab5c-218969b1e9c8" ma:fieldId="{378542b1-fffc-4a1c-8465-9474212e3133}" ma:taxonomyMulti="true" ma:sspId="115af50e-efb3-4a0e-b425-875ff625e09e" ma:termSetId="2a9ffbee-93a5-418b-bcdb-8d6817936e6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a8e5b-f025-4d7b-b30b-6bbfaca6c0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793f7-8f2b-4177-9cc3-2a8d0cfae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115af50e-efb3-4a0e-b425-875ff625e09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78542b1fffc4a1c84659474212e3133 xmlns="c1fdd505-2570-46c2-bd04-3e0f2d874c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CWRD</TermName>
          <TermId xmlns="http://schemas.microsoft.com/office/infopath/2007/PartnerControls">6d71ff58-4882-4388-ab5c-218969b1e9c8</TermId>
        </TermInfo>
      </Terms>
    </j78542b1fffc4a1c84659474212e3133>
    <TaxKeywordTaxHTField xmlns="374793f7-8f2b-4177-9cc3-2a8d0cfae40f">
      <Terms xmlns="http://schemas.microsoft.com/office/infopath/2007/PartnerControls"/>
    </TaxKeywordTaxHTField>
    <_Flow_SignoffStatus xmlns="503a8e5b-f025-4d7b-b30b-6bbfaca6c044" xsi:nil="true"/>
  </documentManagement>
</p:properties>
</file>

<file path=customXml/itemProps1.xml><?xml version="1.0" encoding="utf-8"?>
<ds:datastoreItem xmlns:ds="http://schemas.openxmlformats.org/officeDocument/2006/customXml" ds:itemID="{9072906A-061C-463F-97D0-A4314E5BB0ED}"/>
</file>

<file path=customXml/itemProps2.xml><?xml version="1.0" encoding="utf-8"?>
<ds:datastoreItem xmlns:ds="http://schemas.openxmlformats.org/officeDocument/2006/customXml" ds:itemID="{81C012D0-BBCC-4E11-A78D-8D130A0BC5E5}"/>
</file>

<file path=customXml/itemProps3.xml><?xml version="1.0" encoding="utf-8"?>
<ds:datastoreItem xmlns:ds="http://schemas.openxmlformats.org/officeDocument/2006/customXml" ds:itemID="{8EF5113F-EECF-4F55-A9D3-B5216F55A0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</TotalTime>
  <Words>887</Words>
  <Application>Microsoft Office PowerPoint</Application>
  <PresentationFormat>Widescreen</PresentationFormat>
  <Paragraphs>263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Roboto</vt:lpstr>
      <vt:lpstr>Arial</vt:lpstr>
      <vt:lpstr>Calibri</vt:lpstr>
      <vt:lpstr>Calibri Light</vt:lpstr>
      <vt:lpstr>Corbel</vt:lpstr>
      <vt:lpstr>Wingdings</vt:lpstr>
      <vt:lpstr>Wingdings 2</vt:lpstr>
      <vt:lpstr>Office Theme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Carmen Maria Garcia Perez</dc:creator>
  <cp:lastModifiedBy>Xinglan Hu</cp:lastModifiedBy>
  <cp:revision>50</cp:revision>
  <dcterms:created xsi:type="dcterms:W3CDTF">2019-11-27T02:18:22Z</dcterms:created>
  <dcterms:modified xsi:type="dcterms:W3CDTF">2020-02-11T08:33:53Z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ADBContentGroup" pid="2">
    <vt:lpwstr>2;#CWRD|6d71ff58-4882-4388-ab5c-218969b1e9c8</vt:lpwstr>
  </property>
  <property fmtid="{D5CDD505-2E9C-101B-9397-08002B2CF9AE}" name="ADBCountry" pid="3">
    <vt:lpwstr/>
  </property>
  <property fmtid="{D5CDD505-2E9C-101B-9397-08002B2CF9AE}" name="ADBCountryDocumentType" pid="4">
    <vt:lpwstr/>
  </property>
  <property fmtid="{D5CDD505-2E9C-101B-9397-08002B2CF9AE}" name="ADBDepartmentOwner" pid="5">
    <vt:lpwstr/>
  </property>
  <property fmtid="{D5CDD505-2E9C-101B-9397-08002B2CF9AE}" name="ADBDocumentLanguage" pid="6">
    <vt:lpwstr>1;#English|16ac8743-31bb-43f8-9a73-533a041667d6</vt:lpwstr>
  </property>
  <property fmtid="{D5CDD505-2E9C-101B-9397-08002B2CF9AE}" name="ADBDocumentSecurity" pid="7">
    <vt:lpwstr/>
  </property>
  <property fmtid="{D5CDD505-2E9C-101B-9397-08002B2CF9AE}" name="ADBProject" pid="8">
    <vt:lpwstr/>
  </property>
  <property fmtid="{D5CDD505-2E9C-101B-9397-08002B2CF9AE}" name="ADBProjectDocumentType" pid="9">
    <vt:lpwstr/>
  </property>
  <property fmtid="{D5CDD505-2E9C-101B-9397-08002B2CF9AE}" name="ADBSector" pid="10">
    <vt:lpwstr/>
  </property>
  <property fmtid="{D5CDD505-2E9C-101B-9397-08002B2CF9AE}" name="ContentTypeId" pid="11">
    <vt:lpwstr>0x010100BADAA3A95C900D4F913CDF9D468A1D4F</vt:lpwstr>
  </property>
  <property fmtid="{D5CDD505-2E9C-101B-9397-08002B2CF9AE}" name="NXPowerLiteLastOptimized" pid="12">
    <vt:lpwstr>2662220</vt:lpwstr>
  </property>
  <property fmtid="{D5CDD505-2E9C-101B-9397-08002B2CF9AE}" name="NXPowerLiteSettings" pid="13">
    <vt:lpwstr>C7000400038000</vt:lpwstr>
  </property>
  <property fmtid="{D5CDD505-2E9C-101B-9397-08002B2CF9AE}" name="NXPowerLiteVersion" pid="14">
    <vt:lpwstr>S9.0.3</vt:lpwstr>
  </property>
  <property fmtid="{D5CDD505-2E9C-101B-9397-08002B2CF9AE}" name="TaxCatchAll" pid="15">
    <vt:lpwstr>2;#CWRD|6d71ff58-4882-4388-ab5c-218969b1e9c8;#1;#English|16ac8743-31bb-43f8-9a73-533a041667d6</vt:lpwstr>
  </property>
  <property fmtid="{D5CDD505-2E9C-101B-9397-08002B2CF9AE}" name="TaxKeyword" pid="16">
    <vt:lpwstr/>
  </property>
  <property fmtid="{D5CDD505-2E9C-101B-9397-08002B2CF9AE}" name="a0d1b14b197747dfafc19f70ff45d4f6" pid="17">
    <vt:lpwstr/>
  </property>
  <property fmtid="{D5CDD505-2E9C-101B-9397-08002B2CF9AE}" name="d01a0ce1b141461dbfb235a3ab729a2c" pid="18">
    <vt:lpwstr/>
  </property>
  <property fmtid="{D5CDD505-2E9C-101B-9397-08002B2CF9AE}" name="d61536b25a8a4fedb48bb564279be82a" pid="19">
    <vt:lpwstr/>
  </property>
  <property fmtid="{D5CDD505-2E9C-101B-9397-08002B2CF9AE}" name="de77c5b4d20d4bdeb0b6d09350193e53" pid="20">
    <vt:lpwstr/>
  </property>
  <property fmtid="{D5CDD505-2E9C-101B-9397-08002B2CF9AE}" name="h00e4aaaf4624e24a7df7f06faa038c6" pid="21">
    <vt:lpwstr>English|16ac8743-31bb-43f8-9a73-533a041667d6</vt:lpwstr>
  </property>
  <property fmtid="{D5CDD505-2E9C-101B-9397-08002B2CF9AE}" name="hca2169e3b0945318411f30479ba40c8" pid="22">
    <vt:lpwstr/>
  </property>
  <property fmtid="{D5CDD505-2E9C-101B-9397-08002B2CF9AE}" name="k985dbdc596c44d7acaf8184f33920f0" pid="23">
    <vt:lpwstr/>
  </property>
  <property fmtid="{D5CDD505-2E9C-101B-9397-08002B2CF9AE}" name="p030e467f78f45b4ae8f7e2c17ea4d82" pid="24">
    <vt:lpwstr/>
  </property>
</Properties>
</file>