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62" r:id="rId2"/>
    <p:sldId id="438" r:id="rId3"/>
    <p:sldId id="439" r:id="rId4"/>
    <p:sldId id="440" r:id="rId5"/>
    <p:sldId id="445" r:id="rId6"/>
    <p:sldId id="444" r:id="rId7"/>
    <p:sldId id="446" r:id="rId8"/>
    <p:sldId id="447" r:id="rId9"/>
    <p:sldId id="448" r:id="rId10"/>
    <p:sldId id="449" r:id="rId11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2"/>
    <p:restoredTop sz="94122" autoAdjust="0"/>
  </p:normalViewPr>
  <p:slideViewPr>
    <p:cSldViewPr snapToGrid="0" snapToObjects="1">
      <p:cViewPr varScale="1">
        <p:scale>
          <a:sx n="79" d="100"/>
          <a:sy n="79" d="100"/>
        </p:scale>
        <p:origin x="114" y="1050"/>
      </p:cViewPr>
      <p:guideLst/>
    </p:cSldViewPr>
  </p:slideViewPr>
  <p:outlineViewPr>
    <p:cViewPr>
      <p:scale>
        <a:sx n="33" d="100"/>
        <a:sy n="33" d="100"/>
      </p:scale>
      <p:origin x="0" y="-2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AF5894-AE0B-4949-A079-6939FCC038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9080B-EDF9-CE45-AAC5-F99A0E9C05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DC67A-6B7F-2741-B98C-98FD9F6CA7A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F1FA5-DF40-9A48-88FC-B90E7481C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BE1D0-879E-D34C-8063-3664C4DF29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2EDDA-C32F-E646-864A-FA96C4D5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46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4FACD-68BD-4C68-9B95-65D5C48D29D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3F2F1-5FF7-4B1C-A98C-B74A4DA1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6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5FE2B-25EB-4013-95BC-5E0F7EC7923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42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5FE2B-25EB-4013-95BC-5E0F7EC7923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09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5FE2B-25EB-4013-95BC-5E0F7EC7923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83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5FE2B-25EB-4013-95BC-5E0F7EC792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1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5FE2B-25EB-4013-95BC-5E0F7EC792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0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10DB7-8D18-EF43-8471-6DA6DB7D6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0DEB2-4B73-A349-B164-278F7DABD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45DF4-7BE3-A241-9905-694B2E729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A4941-7EE9-204C-8A42-78F7457E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20DBD-E189-6F49-9F69-9E55D04F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8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E837B-BC79-434C-9697-AF87E19B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EAD79-7A02-374B-BA3A-CED99C467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7B346-B590-A043-B3A9-D341139F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73F6F-8B9C-794D-B436-6CA6287D8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FD5C6-69E7-D546-8CEE-B52315D0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A5345-C33B-C54D-A85B-D5E7BFEB7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6060F-ABDB-A547-AD75-CAEDCC11E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9CA6F-1BE9-2F49-A60D-7CD19B77E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DE681-C32A-2840-B795-EDA94737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76DA0-6E4A-964A-BF11-CA221586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03313-7CB1-C640-B423-3DAD3EA8E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7F4B-2EC9-E742-AD7F-DC9369A3D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45974-7996-B94E-90EA-9CBF38523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80379-D0A1-3345-93F5-57E502069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F2DE8-8B38-D144-BEF4-78B7121A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4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1BEF2-C748-7643-862D-DFA08375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C40DD-15E3-9A44-8907-0CC5CB2DF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05012-2BB8-674C-89D5-F9BE9DCF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0BCCA-2F5A-9D4C-98D5-CEA632D5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B1099-02A4-C545-8251-67141259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7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E711-0412-114F-AD0E-D8CCB8D0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41C50-0CEC-254B-A48D-138ABDA78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0BCC3-0936-D94F-88FC-0E625D7F9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1A9D0-3CA5-5E4C-8940-1F9537B27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41D66-7FC8-5B4D-8F4D-19F9470AB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BC33C-82AC-BB43-9DDF-517D16A2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C5BB-A48A-7743-9576-B16FBA259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67F0-6A77-0B45-B7CD-E76ED0C70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77B08-15CE-3D44-8C88-FD13A99CD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1B8A2-4441-1E4E-AA3F-E9EED3684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7F6B12-FE1B-AE4F-AD58-BD08F5E61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695647-8AD3-894A-9B28-3D5D68EA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AEA46E-A074-694D-BE53-0DD50FABA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A7D28F-0BD7-9247-9564-92D85982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1F34-6EA1-704E-8EAC-0AB011BD2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41C9A-7587-5D4E-A87D-F95702F93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F7E3F-DB21-1C42-927F-3010079C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4909B0-4CF7-CD4E-B080-E7B5C832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1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4F4FC4-07AA-4B48-91D5-1214BBC31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513A2-125E-3F49-A12F-A1A0141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CF892-C47C-8F49-8D7F-8156EBED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72C4A-6F09-9E45-B06F-F871914B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E276A-B08B-2B40-AAEC-C6E5DDA5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2BCBA-95FF-B34E-82DE-30C20318D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B767F-3CE2-114D-9501-D58BC514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02678-002E-3540-A24D-65154F1D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9C371-DFE5-FE4C-BBB7-716051B4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4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DDF2E-52F2-0449-8F66-CB076AF19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59A56-720F-C643-9737-8258BCD48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94B3-A9F3-5346-BECB-C0C2F515A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1F539-5C36-894B-A559-37FBCCFE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AD6D1-9233-D94F-8C31-60D87414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F6F67-E4EF-AB4A-BF75-B2D3E96A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4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691A1-073E-E944-8A99-681642AC9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0349D-C80A-8D40-8DD7-021BC5BBF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A461C-E2D8-E246-9E04-8BBFBE3D622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A5B90-F8A6-3D4D-AD4D-8D90588B0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05DF0-768C-864A-B449-A5E8ED643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0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cprogram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db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4D4F96D-CFDC-43CF-8E71-0E99E189BF67}"/>
              </a:ext>
            </a:extLst>
          </p:cNvPr>
          <p:cNvSpPr txBox="1">
            <a:spLocks/>
          </p:cNvSpPr>
          <p:nvPr/>
        </p:nvSpPr>
        <p:spPr>
          <a:xfrm>
            <a:off x="810001" y="744719"/>
            <a:ext cx="6772677" cy="29406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endParaRPr lang="en-US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70000"/>
              </a:lnSpc>
            </a:pPr>
            <a:endParaRPr lang="en-US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70000"/>
              </a:lnSpc>
            </a:pPr>
            <a:r>
              <a:rPr lang="ru-RU" sz="4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Уроки Измерения и мониторинга эффективности коридоров ЦАРЭС для ЭКШТХ</a:t>
            </a:r>
            <a:br>
              <a:rPr lang="ru-RU" sz="3600" b="1">
                <a:solidFill>
                  <a:srgbClr val="FFC000"/>
                </a:solidFill>
                <a:latin typeface="Franklin Gothic Book" panose="020B0503020102020204" pitchFamily="34" charset="0"/>
              </a:rPr>
            </a:br>
            <a:br>
              <a:rPr lang="ru-RU" sz="3600" b="1">
                <a:solidFill>
                  <a:srgbClr val="22232D"/>
                </a:solidFill>
                <a:latin typeface="Franklin Gothic Book" panose="020B0503020102020204" pitchFamily="34" charset="0"/>
              </a:rPr>
            </a:br>
            <a:endParaRPr lang="ru-RU" sz="3600" b="1">
              <a:solidFill>
                <a:srgbClr val="22232D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1D7AFD2-3C9E-4852-BFF5-DE7DB894C5CC}"/>
              </a:ext>
            </a:extLst>
          </p:cNvPr>
          <p:cNvSpPr txBox="1">
            <a:spLocks/>
          </p:cNvSpPr>
          <p:nvPr/>
        </p:nvSpPr>
        <p:spPr>
          <a:xfrm>
            <a:off x="810001" y="3803359"/>
            <a:ext cx="7759841" cy="981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0"/>
              </a:spcBef>
              <a:buNone/>
            </a:pPr>
            <a:r>
              <a:rPr lang="ru-RU" sz="1800">
                <a:solidFill>
                  <a:srgbClr val="22232D"/>
                </a:solidFill>
                <a:latin typeface="Franklin Gothic Book" panose="020B0503020102020204" pitchFamily="34" charset="0"/>
              </a:rPr>
              <a:t>Олег Самухин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>
                <a:solidFill>
                  <a:srgbClr val="22232D"/>
                </a:solidFill>
                <a:latin typeface="Franklin Gothic Book" panose="020B0503020102020204" pitchFamily="34" charset="0"/>
              </a:rPr>
              <a:t>Старший специалист по транспорту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>
                <a:solidFill>
                  <a:srgbClr val="22232D"/>
                </a:solidFill>
                <a:latin typeface="Franklin Gothic Book" panose="020B0503020102020204" pitchFamily="34" charset="0"/>
              </a:rPr>
              <a:t>Департамент Центральной и Западной Азии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>
                <a:solidFill>
                  <a:srgbClr val="22232D"/>
                </a:solidFill>
                <a:latin typeface="Franklin Gothic Book" panose="020B0503020102020204" pitchFamily="34" charset="0"/>
              </a:rPr>
              <a:t>Азиатский банк развития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rgbClr val="22232D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E6E595-14CD-E948-A27B-CF934531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930718"/>
            <a:ext cx="7886700" cy="993775"/>
          </a:xfrm>
        </p:spPr>
        <p:txBody>
          <a:bodyPr/>
          <a:lstStyle/>
          <a:p>
            <a:r>
              <a:rPr lang="ru-RU" b="1"/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val="385020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6981" y="226215"/>
            <a:ext cx="6742240" cy="7881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Измерение и мониторинг эффективности коридоров ЦАРЭС (ИМЭК)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E3E5F5-CE26-6649-B2D9-A606B4ED7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8032"/>
            <a:ext cx="7886700" cy="3447487"/>
          </a:xfrm>
        </p:spPr>
        <p:txBody>
          <a:bodyPr>
            <a:noAutofit/>
          </a:bodyPr>
          <a:lstStyle/>
          <a:p>
            <a:r>
              <a:rPr lang="ru-RU" sz="2000" dirty="0"/>
              <a:t>Используется для мониторинга времени и стоимости задержек на ключевых пунктах пропуска через границу в ЦАРЭС с 2010 г.</a:t>
            </a:r>
          </a:p>
          <a:p>
            <a:r>
              <a:rPr lang="ru-RU" sz="2000" dirty="0"/>
              <a:t>Данные собираются частными транспортными/экспедиторскими ассоциациями на основании данных от водителей грузовиков (автомобильный транспорт) и экспедиторов (железнодорожный транспорт)</a:t>
            </a:r>
          </a:p>
          <a:p>
            <a:r>
              <a:rPr lang="ru-RU" sz="2000" dirty="0"/>
              <a:t>Годовые отчеты находятся по адресу </a:t>
            </a:r>
            <a:r>
              <a:rPr lang="ru-RU" sz="2000" dirty="0">
                <a:hlinkClick r:id="rId3"/>
              </a:rPr>
              <a:t>www.carecprogram.org</a:t>
            </a:r>
            <a:r>
              <a:rPr lang="ru-RU" sz="2000" dirty="0"/>
              <a:t> и </a:t>
            </a:r>
            <a:r>
              <a:rPr lang="ru-RU" sz="2000" dirty="0">
                <a:hlinkClick r:id="rId4"/>
              </a:rPr>
              <a:t>www.adb.org</a:t>
            </a:r>
            <a:r>
              <a:rPr lang="ru-RU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087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1768"/>
            <a:ext cx="1407490" cy="1324506"/>
            <a:chOff x="-648769" y="2358"/>
            <a:chExt cx="1876653" cy="176600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052897" y="4525250"/>
            <a:ext cx="484026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4290831"/>
            <a:ext cx="1696473" cy="852668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D09C32-4C10-7A48-B543-9C604670D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51" y="1"/>
            <a:ext cx="7191349" cy="5143500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08861" y="1498362"/>
            <a:ext cx="1597432" cy="1529318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ИМЭК 2018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3B580F-3C6F-43B7-9779-07E37B1F1557}"/>
              </a:ext>
            </a:extLst>
          </p:cNvPr>
          <p:cNvSpPr/>
          <p:nvPr/>
        </p:nvSpPr>
        <p:spPr>
          <a:xfrm>
            <a:off x="2637465" y="670280"/>
            <a:ext cx="2128946" cy="29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ИСТ1: Время прохождения ППГ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5386B9-1CF2-4CC3-9F5D-4C40A7374088}"/>
              </a:ext>
            </a:extLst>
          </p:cNvPr>
          <p:cNvSpPr/>
          <p:nvPr/>
        </p:nvSpPr>
        <p:spPr>
          <a:xfrm>
            <a:off x="2845707" y="2571750"/>
            <a:ext cx="2128946" cy="29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ИСТ3: Стоимость проезда по участку коридора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AA5015-DBDB-44CF-824A-E48046E89527}"/>
              </a:ext>
            </a:extLst>
          </p:cNvPr>
          <p:cNvSpPr/>
          <p:nvPr/>
        </p:nvSpPr>
        <p:spPr>
          <a:xfrm>
            <a:off x="5770639" y="2522888"/>
            <a:ext cx="2841419" cy="29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ИСТ4: Скорость проезда по коридорам ЦАРЭС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B2F876-0B69-4DAF-BE44-E32B185B032F}"/>
              </a:ext>
            </a:extLst>
          </p:cNvPr>
          <p:cNvSpPr/>
          <p:nvPr/>
        </p:nvSpPr>
        <p:spPr>
          <a:xfrm>
            <a:off x="6199724" y="672170"/>
            <a:ext cx="2128946" cy="29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ИСТ2: Издержки на ППГ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070576-B963-458C-9685-714A376A5C46}"/>
              </a:ext>
            </a:extLst>
          </p:cNvPr>
          <p:cNvSpPr/>
          <p:nvPr/>
        </p:nvSpPr>
        <p:spPr>
          <a:xfrm>
            <a:off x="2118606" y="4386332"/>
            <a:ext cx="6875246" cy="757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ППГ = пункт пропуска через границу, ЦАРЭС – Центральноазиатское региональное экономическое сотрудничество, км = километр, км/ч = километров в час, </a:t>
            </a:r>
            <a:r>
              <a:rPr lang="en-US" sz="1000" dirty="0">
                <a:solidFill>
                  <a:schemeClr val="tx1"/>
                </a:solidFill>
              </a:rPr>
              <a:t>SWD</a:t>
            </a:r>
            <a:r>
              <a:rPr lang="ru-RU" sz="1000" dirty="0">
                <a:solidFill>
                  <a:schemeClr val="tx1"/>
                </a:solidFill>
              </a:rPr>
              <a:t> = скорость прохождения с задержками, </a:t>
            </a:r>
            <a:r>
              <a:rPr lang="en-US" sz="1000" dirty="0">
                <a:solidFill>
                  <a:schemeClr val="tx1"/>
                </a:solidFill>
              </a:rPr>
              <a:t>SWOD = </a:t>
            </a:r>
            <a:r>
              <a:rPr lang="ru-RU" sz="1000" dirty="0">
                <a:solidFill>
                  <a:schemeClr val="tx1"/>
                </a:solidFill>
              </a:rPr>
              <a:t>скорость прохождения без задержек, ИСТ = индикатор содействия торговле.</a:t>
            </a:r>
          </a:p>
          <a:p>
            <a:r>
              <a:rPr lang="ru-RU" sz="1000" dirty="0">
                <a:solidFill>
                  <a:schemeClr val="tx1"/>
                </a:solidFill>
              </a:rPr>
              <a:t>Источник: Азиатский банк развития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B05596-DB13-446D-BC3D-BDA2A14A32B4}"/>
              </a:ext>
            </a:extLst>
          </p:cNvPr>
          <p:cNvSpPr/>
          <p:nvPr/>
        </p:nvSpPr>
        <p:spPr>
          <a:xfrm>
            <a:off x="2704050" y="133353"/>
            <a:ext cx="5624620" cy="418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Рисунок 2.9: Динамика индикаторов содействия торговли для комбинированного автомобильного и железнодорожного транспорта, 2010-2018</a:t>
            </a:r>
          </a:p>
        </p:txBody>
      </p:sp>
    </p:spTree>
    <p:extLst>
      <p:ext uri="{BB962C8B-B14F-4D97-AF65-F5344CB8AC3E}">
        <p14:creationId xmlns:p14="http://schemas.microsoft.com/office/powerpoint/2010/main" val="253007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2880" y="226215"/>
            <a:ext cx="5405120" cy="7881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Результаты ИМЭК 2017-2019 (кол-во часов для прохождения ППГ)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E3002FE-0AA9-4D41-A23E-C8C3AE1E81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23396"/>
              </p:ext>
            </p:extLst>
          </p:nvPr>
        </p:nvGraphicFramePr>
        <p:xfrm>
          <a:off x="2245360" y="1122525"/>
          <a:ext cx="635463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1928">
                  <a:extLst>
                    <a:ext uri="{9D8B030D-6E8A-4147-A177-3AD203B41FA5}">
                      <a16:colId xmlns:a16="http://schemas.microsoft.com/office/drawing/2014/main" val="945238404"/>
                    </a:ext>
                  </a:extLst>
                </a:gridCol>
                <a:gridCol w="1596351">
                  <a:extLst>
                    <a:ext uri="{9D8B030D-6E8A-4147-A177-3AD203B41FA5}">
                      <a16:colId xmlns:a16="http://schemas.microsoft.com/office/drawing/2014/main" val="3495630522"/>
                    </a:ext>
                  </a:extLst>
                </a:gridCol>
                <a:gridCol w="1596351">
                  <a:extLst>
                    <a:ext uri="{9D8B030D-6E8A-4147-A177-3AD203B41FA5}">
                      <a16:colId xmlns:a16="http://schemas.microsoft.com/office/drawing/2014/main" val="4130371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/>
                        <a:t>Пункт пропуска через границу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223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/>
                        <a:t>Яллама (УЗБ), на выезд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73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/>
                        <a:t>Конысбаева (КАЗ), на въезд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239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800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/>
                        <a:t>Конысбаева (КАЗ), на выезд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50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/>
                        <a:t>Яллама (УЗБ), на въезд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816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074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/>
                        <a:t>Фотехобод (ТАД), на выезд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571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/>
                        <a:t>Ойбек (УЗБ), на въезд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951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796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/>
                        <a:t>Ойбек (УЗБ), на выезд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586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/>
                        <a:t>Фотехобод (ТАД), на въезд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549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47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9520" y="130965"/>
            <a:ext cx="5212080" cy="7881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Результаты ИМЭК 2017-2019 (стоимость прохождения ППГ, долл.)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F3952D0A-D3B5-2A45-81F3-F616379590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515259"/>
              </p:ext>
            </p:extLst>
          </p:nvPr>
        </p:nvGraphicFramePr>
        <p:xfrm>
          <a:off x="2377441" y="1070536"/>
          <a:ext cx="6183814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6934">
                  <a:extLst>
                    <a:ext uri="{9D8B030D-6E8A-4147-A177-3AD203B41FA5}">
                      <a16:colId xmlns:a16="http://schemas.microsoft.com/office/drawing/2014/main" val="945238404"/>
                    </a:ext>
                  </a:extLst>
                </a:gridCol>
                <a:gridCol w="1553440">
                  <a:extLst>
                    <a:ext uri="{9D8B030D-6E8A-4147-A177-3AD203B41FA5}">
                      <a16:colId xmlns:a16="http://schemas.microsoft.com/office/drawing/2014/main" val="3495630522"/>
                    </a:ext>
                  </a:extLst>
                </a:gridCol>
                <a:gridCol w="1553440">
                  <a:extLst>
                    <a:ext uri="{9D8B030D-6E8A-4147-A177-3AD203B41FA5}">
                      <a16:colId xmlns:a16="http://schemas.microsoft.com/office/drawing/2014/main" val="4130371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/>
                        <a:t>Пункт пропуска через границу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223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/>
                        <a:t>Яллама (УЗБ), на выезд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73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/>
                        <a:t>Конысбаева (КАЗ), на въезд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239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800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/>
                        <a:t>Конысбаева (КАЗ), на выезд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50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/>
                        <a:t>Яллама (УЗБ), на въезд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816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074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/>
                        <a:t>Фотехобод (ТАД), на выезд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571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/>
                        <a:t>Ойбек</a:t>
                      </a:r>
                      <a:r>
                        <a:rPr lang="ru-RU" sz="1400" dirty="0"/>
                        <a:t> (УЗБ), на въезд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951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796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/>
                        <a:t>Ойбек (УЗБ), на выезд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586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/>
                        <a:t>Фотехобод (ТАД), на въезд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549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46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238" y="205979"/>
            <a:ext cx="6639823" cy="857250"/>
          </a:xfrm>
          <a:noFill/>
        </p:spPr>
        <p:txBody>
          <a:bodyPr>
            <a:noAutofit/>
          </a:bodyPr>
          <a:lstStyle/>
          <a:p>
            <a:r>
              <a:rPr lang="ru-RU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Последствия высокой стоимости и времени прохождения границы для логистики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142FDB63-509A-F146-AB3F-152EDEE49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1" y="1076552"/>
            <a:ext cx="5638800" cy="3777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thejourneyumc.org/journey3/wp-content/uploads/2016/01/red-marker-circle-1592144.gif">
            <a:extLst>
              <a:ext uri="{FF2B5EF4-FFF2-40B4-BE49-F238E27FC236}">
                <a16:creationId xmlns:a16="http://schemas.microsoft.com/office/drawing/2014/main" id="{457ADEF1-1040-6F47-ACF0-FF2661BB1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676085" y="4023359"/>
            <a:ext cx="330133" cy="32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journeyumc.org/journey3/wp-content/uploads/2016/01/red-marker-circle-1592144.gif">
            <a:extLst>
              <a:ext uri="{FF2B5EF4-FFF2-40B4-BE49-F238E27FC236}">
                <a16:creationId xmlns:a16="http://schemas.microsoft.com/office/drawing/2014/main" id="{B2075C41-7928-734E-9D2D-0DBE1384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676085" y="3521652"/>
            <a:ext cx="330133" cy="32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2FEC7E-C6FC-F940-A805-890E6F695105}"/>
              </a:ext>
            </a:extLst>
          </p:cNvPr>
          <p:cNvSpPr txBox="1"/>
          <p:nvPr/>
        </p:nvSpPr>
        <p:spPr>
          <a:xfrm>
            <a:off x="4988560" y="4854001"/>
            <a:ext cx="2040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/>
              <a:t>Источник: Della.uz, 31 авг. 2021 г.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E3C603-E104-D949-B302-BADB7EB2C3BC}"/>
              </a:ext>
            </a:extLst>
          </p:cNvPr>
          <p:cNvSpPr txBox="1"/>
          <p:nvPr/>
        </p:nvSpPr>
        <p:spPr>
          <a:xfrm>
            <a:off x="32340" y="1299181"/>
            <a:ext cx="30766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/>
              <a:t>Даже короткие поездки туда-обратно занимают больше одного дня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Дополнительные платежи повышают стоимость перевозки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Стоимость товаров, особенно с/х товаров с низкой ценностью и плотностью, заметно увеличивается 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Это снижает международную торговлю и доступ людей с низким уровнем дохода к более дешевым региональным товарам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275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238" y="205979"/>
            <a:ext cx="6639823" cy="857250"/>
          </a:xfrm>
          <a:noFill/>
        </p:spPr>
        <p:txBody>
          <a:bodyPr>
            <a:noAutofit/>
          </a:bodyPr>
          <a:lstStyle/>
          <a:p>
            <a:r>
              <a:rPr lang="ru-RU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Действия для рассмотрения в рамках программы ЭКШТХ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693" y="1232219"/>
            <a:ext cx="7627227" cy="37053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/>
              <a:t>Действия с высоким приоритетом:</a:t>
            </a:r>
          </a:p>
          <a:p>
            <a:r>
              <a:rPr lang="ru-RU" sz="2400"/>
              <a:t>Определить целевые показатели по снижению времени и стоимости прохождения границы (на лучших ППГ в ИМЭК время прохождения границы составляет 0.1-0.2 часов)  </a:t>
            </a:r>
          </a:p>
          <a:p>
            <a:r>
              <a:rPr lang="ru-RU" sz="2400"/>
              <a:t>Обеспечить постоянный мониторинг со стороны правительства и НПО при поддержки МФИ</a:t>
            </a:r>
          </a:p>
          <a:p>
            <a:r>
              <a:rPr lang="ru-RU" sz="2400"/>
              <a:t>Демонстрировать сильную политическую волю улучшать время и стоимость транзита</a:t>
            </a:r>
          </a:p>
          <a:p>
            <a:r>
              <a:rPr lang="ru-RU" sz="2400"/>
              <a:t>Убрать грузовые терминалы из приграничных территорий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446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238" y="205979"/>
            <a:ext cx="6639823" cy="857250"/>
          </a:xfrm>
          <a:noFill/>
        </p:spPr>
        <p:txBody>
          <a:bodyPr>
            <a:noAutofit/>
          </a:bodyPr>
          <a:lstStyle/>
          <a:p>
            <a:r>
              <a:rPr lang="ru-RU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Действия для рассмотрения в рамках программы ЭКШТХ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693" y="1232219"/>
            <a:ext cx="7627227" cy="37053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b="1"/>
              <a:t>Операционные улучшения:</a:t>
            </a:r>
          </a:p>
          <a:p>
            <a:r>
              <a:rPr lang="ru-RU" sz="2400"/>
              <a:t>Реализация пограничного контроля на основании рисков</a:t>
            </a:r>
          </a:p>
          <a:p>
            <a:r>
              <a:rPr lang="ru-RU" sz="2400"/>
              <a:t>Использование предварительной информации для профилирования рисков и принятия решений</a:t>
            </a:r>
          </a:p>
          <a:p>
            <a:r>
              <a:rPr lang="ru-RU" sz="2400"/>
              <a:t>Реализация эффективных механизмов транзитных гарантий Любые транзитные платежи должны основываться на справедливой основе возмещения издержек</a:t>
            </a:r>
          </a:p>
          <a:p>
            <a:r>
              <a:rPr lang="ru-RU" sz="2400"/>
              <a:t>Использование современных технологий для непроникающей инспекции коммерческих и личных транспортных средств и грузов</a:t>
            </a:r>
          </a:p>
          <a:p>
            <a:r>
              <a:rPr lang="ru-RU" sz="2400"/>
              <a:t>Строительство многополосных пунктов пропуска для повышения пропускной способности</a:t>
            </a:r>
          </a:p>
          <a:p>
            <a:r>
              <a:rPr lang="ru-RU" sz="2400"/>
              <a:t>Постоянное стремление упрощать и ускорять процедуры контроля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908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760" y="84058"/>
            <a:ext cx="6868160" cy="1643141"/>
          </a:xfrm>
          <a:noFill/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Новый проект в рамках программы развития Экономического коридора Алматы-Бишкек (ЭКАБ), основанный на этих принципах, находится на рассмотрении</a:t>
            </a:r>
          </a:p>
        </p:txBody>
      </p:sp>
      <p:pic>
        <p:nvPicPr>
          <p:cNvPr id="6" name="Picture 5" descr="A picture containing tree, highway&#10;&#10;Description automatically generated">
            <a:extLst>
              <a:ext uri="{FF2B5EF4-FFF2-40B4-BE49-F238E27FC236}">
                <a16:creationId xmlns:a16="http://schemas.microsoft.com/office/drawing/2014/main" id="{147C48FD-6B72-A34B-A5B5-049DBD3869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2245360" y="1473918"/>
            <a:ext cx="6441440" cy="350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8466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585</Words>
  <Application>Microsoft Office PowerPoint</Application>
  <PresentationFormat>On-screen Show (16:9)</PresentationFormat>
  <Paragraphs>104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Последствия высокой стоимости и времени прохождения границы для логистики</vt:lpstr>
      <vt:lpstr>Действия для рассмотрения в рамках программы ЭКШТХ</vt:lpstr>
      <vt:lpstr>Действия для рассмотрения в рамках программы ЭКШТХ</vt:lpstr>
      <vt:lpstr>Новый проект в рамках программы развития Экономического коридора Алматы-Бишкек (ЭКАБ), основанный на этих принципах, находится на рассмотрении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 Samukhin</dc:creator>
  <cp:lastModifiedBy>Evgeny Sinelschikov</cp:lastModifiedBy>
  <cp:revision>38</cp:revision>
  <dcterms:created xsi:type="dcterms:W3CDTF">2020-02-13T02:57:14Z</dcterms:created>
  <dcterms:modified xsi:type="dcterms:W3CDTF">2021-09-05T05:49:24Z</dcterms:modified>
</cp:coreProperties>
</file>