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2" r:id="rId2"/>
    <p:sldId id="438" r:id="rId3"/>
    <p:sldId id="439" r:id="rId4"/>
    <p:sldId id="440" r:id="rId5"/>
    <p:sldId id="445" r:id="rId6"/>
    <p:sldId id="444" r:id="rId7"/>
    <p:sldId id="446" r:id="rId8"/>
    <p:sldId id="447" r:id="rId9"/>
    <p:sldId id="448" r:id="rId10"/>
    <p:sldId id="449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/>
    <p:restoredTop sz="94122" autoAdjust="0"/>
  </p:normalViewPr>
  <p:slideViewPr>
    <p:cSldViewPr snapToGrid="0" snapToObjects="1">
      <p:cViewPr varScale="1">
        <p:scale>
          <a:sx n="89" d="100"/>
          <a:sy n="89" d="100"/>
        </p:scale>
        <p:origin x="960" y="90"/>
      </p:cViewPr>
      <p:guideLst/>
    </p:cSldViewPr>
  </p:slideViewPr>
  <p:outlineViewPr>
    <p:cViewPr>
      <p:scale>
        <a:sx n="33" d="100"/>
        <a:sy n="33" d="100"/>
      </p:scale>
      <p:origin x="0" y="-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F5894-AE0B-4949-A079-6939FCC03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9080B-EDF9-CE45-AAC5-F99A0E9C05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C67A-6B7F-2741-B98C-98FD9F6CA7A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F1FA5-DF40-9A48-88FC-B90E7481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BE1D0-879E-D34C-8063-3664C4DF29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EDDA-C32F-E646-864A-FA96C4D5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6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4FACD-68BD-4C68-9B95-65D5C48D29D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F2F1-5FF7-4B1C-A98C-B74A4DA1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FE2B-25EB-4013-95BC-5E0F7EC79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0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0DB7-8D18-EF43-8471-6DA6DB7D6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0DEB2-4B73-A349-B164-278F7DABD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5DF4-7BE3-A241-9905-694B2E72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A4941-7EE9-204C-8A42-78F7457E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20DBD-E189-6F49-9F69-9E55D04F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837B-BC79-434C-9697-AF87E19B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EAD79-7A02-374B-BA3A-CED99C46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B346-B590-A043-B3A9-D341139F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73F6F-8B9C-794D-B436-6CA6287D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FD5C6-69E7-D546-8CEE-B52315D0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A5345-C33B-C54D-A85B-D5E7BFEB7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6060F-ABDB-A547-AD75-CAEDCC11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CA6F-1BE9-2F49-A60D-7CD19B77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E681-C32A-2840-B795-EDA94737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6DA0-6E4A-964A-BF11-CA221586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3313-7CB1-C640-B423-3DAD3EA8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7F4B-2EC9-E742-AD7F-DC9369A3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45974-7996-B94E-90EA-9CBF3852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0379-D0A1-3345-93F5-57E50206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F2DE8-8B38-D144-BEF4-78B7121A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EF2-C748-7643-862D-DFA08375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C40DD-15E3-9A44-8907-0CC5CB2D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5012-2BB8-674C-89D5-F9BE9DCF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BCCA-2F5A-9D4C-98D5-CEA632D5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1099-02A4-C545-8251-6714125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E711-0412-114F-AD0E-D8CCB8D0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1C50-0CEC-254B-A48D-138ABDA78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BCC3-0936-D94F-88FC-0E625D7F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A9D0-3CA5-5E4C-8940-1F9537B2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41D66-7FC8-5B4D-8F4D-19F9470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BC33C-82AC-BB43-9DDF-517D16A2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C5BB-A48A-7743-9576-B16FBA2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67F0-6A77-0B45-B7CD-E76ED0C7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77B08-15CE-3D44-8C88-FD13A99C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1B8A2-4441-1E4E-AA3F-E9EED3684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F6B12-FE1B-AE4F-AD58-BD08F5E61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5647-8AD3-894A-9B28-3D5D68E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EA46E-A074-694D-BE53-0DD50FAB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7D28F-0BD7-9247-9564-92D85982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1F34-6EA1-704E-8EAC-0AB011B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41C9A-7587-5D4E-A87D-F95702F9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F7E3F-DB21-1C42-927F-3010079C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909B0-4CF7-CD4E-B080-E7B5C832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F4FC4-07AA-4B48-91D5-1214BBC3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513A2-125E-3F49-A12F-A1A01414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F892-C47C-8F49-8D7F-8156EBED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2C4A-6F09-9E45-B06F-F871914B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276A-B08B-2B40-AAEC-C6E5DDA5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2BCBA-95FF-B34E-82DE-30C20318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767F-3CE2-114D-9501-D58BC514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02678-002E-3540-A24D-65154F1D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C371-DFE5-FE4C-BBB7-716051B4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4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DF2E-52F2-0449-8F66-CB076AF1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59A56-720F-C643-9737-8258BCD48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94B3-A9F3-5346-BECB-C0C2F515A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1F539-5C36-894B-A559-37FBCCFE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D6D1-9233-D94F-8C31-60D87414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6F67-E4EF-AB4A-BF75-B2D3E96A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91A1-073E-E944-8A99-681642AC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349D-C80A-8D40-8DD7-021BC5BBF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461C-E2D8-E246-9E04-8BBFBE3D622B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5B90-F8A6-3D4D-AD4D-8D90588B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5DF0-768C-864A-B449-A5E8ED643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793E-190F-214B-84B3-F96898F43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cprogr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b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D4F96D-CFDC-43CF-8E71-0E99E189BF67}"/>
              </a:ext>
            </a:extLst>
          </p:cNvPr>
          <p:cNvSpPr txBox="1">
            <a:spLocks/>
          </p:cNvSpPr>
          <p:nvPr/>
        </p:nvSpPr>
        <p:spPr>
          <a:xfrm>
            <a:off x="810001" y="744719"/>
            <a:ext cx="6772677" cy="29406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0000"/>
              </a:lnSpc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az-Latn-A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Lessons from CAREC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Corridor Performance Measurement and Monitoring for STKEC</a:t>
            </a:r>
            <a:br>
              <a:rPr lang="en-US" sz="3600" b="1" dirty="0">
                <a:solidFill>
                  <a:srgbClr val="FFC000"/>
                </a:solidFill>
                <a:latin typeface="Franklin Gothic Book" panose="020B0503020102020204" pitchFamily="34" charset="0"/>
              </a:rPr>
            </a:br>
            <a:br>
              <a:rPr lang="en-US" sz="3600" b="1" dirty="0">
                <a:solidFill>
                  <a:srgbClr val="22232D"/>
                </a:solidFill>
                <a:latin typeface="Franklin Gothic Book" panose="020B0503020102020204" pitchFamily="34" charset="0"/>
              </a:rPr>
            </a:br>
            <a:endParaRPr lang="en-US" sz="3600" b="1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D7AFD2-3C9E-4852-BFF5-DE7DB894C5CC}"/>
              </a:ext>
            </a:extLst>
          </p:cNvPr>
          <p:cNvSpPr txBox="1">
            <a:spLocks/>
          </p:cNvSpPr>
          <p:nvPr/>
        </p:nvSpPr>
        <p:spPr>
          <a:xfrm>
            <a:off x="810001" y="3803359"/>
            <a:ext cx="7759841" cy="981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None/>
            </a:pPr>
            <a:r>
              <a:rPr lang="en-US" sz="1800" dirty="0">
                <a:solidFill>
                  <a:srgbClr val="22232D"/>
                </a:solidFill>
                <a:latin typeface="Franklin Gothic Book" panose="020B0503020102020204" pitchFamily="34" charset="0"/>
              </a:rPr>
              <a:t>Oleg Samukhin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22232D"/>
                </a:solidFill>
                <a:latin typeface="Franklin Gothic Book" panose="020B0503020102020204" pitchFamily="34" charset="0"/>
              </a:rPr>
              <a:t>Senior Transport Specialist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22232D"/>
                </a:solidFill>
                <a:latin typeface="Franklin Gothic Book" panose="020B0503020102020204" pitchFamily="34" charset="0"/>
              </a:rPr>
              <a:t>Central and West Asia Department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22232D"/>
                </a:solidFill>
                <a:latin typeface="Franklin Gothic Book" panose="020B0503020102020204" pitchFamily="34" charset="0"/>
              </a:rPr>
              <a:t>Asian Development Bank</a:t>
            </a:r>
            <a:endParaRPr lang="en-US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rgbClr val="22232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6E595-14CD-E948-A27B-CF934531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930718"/>
            <a:ext cx="7886700" cy="993775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502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981" y="226215"/>
            <a:ext cx="6742240" cy="788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CAREC Corridor Performance Measurement and Monitoring (CPMM)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E3E5F5-CE26-6649-B2D9-A606B4ED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8032"/>
            <a:ext cx="7886700" cy="3447487"/>
          </a:xfrm>
        </p:spPr>
        <p:txBody>
          <a:bodyPr/>
          <a:lstStyle/>
          <a:p>
            <a:r>
              <a:rPr lang="en-US" dirty="0"/>
              <a:t>Used to monitor time and cost of delays at the key CAREC border crossing points, since 2010</a:t>
            </a:r>
          </a:p>
          <a:p>
            <a:r>
              <a:rPr lang="en-US" dirty="0"/>
              <a:t>Data is collected by the private transport/freight forwarding associations based on inputs from the truck drivers (road) and freight forwarders (rail)</a:t>
            </a:r>
          </a:p>
          <a:p>
            <a:r>
              <a:rPr lang="en-US" dirty="0"/>
              <a:t>Annual reports are available on the </a:t>
            </a:r>
            <a:r>
              <a:rPr lang="en-US" dirty="0">
                <a:hlinkClick r:id="rId3"/>
              </a:rPr>
              <a:t>www.carecprogram.org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www.adb.org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1768"/>
            <a:ext cx="1407490" cy="1324506"/>
            <a:chOff x="-648769" y="2358"/>
            <a:chExt cx="1876653" cy="176600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52897" y="452525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4290831"/>
            <a:ext cx="1696473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09C32-4C10-7A48-B543-9C604670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51" y="1"/>
            <a:ext cx="7191349" cy="51435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8861" y="1498362"/>
            <a:ext cx="1597432" cy="152931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CPMM 2018</a:t>
            </a:r>
          </a:p>
        </p:txBody>
      </p:sp>
    </p:spTree>
    <p:extLst>
      <p:ext uri="{BB962C8B-B14F-4D97-AF65-F5344CB8AC3E}">
        <p14:creationId xmlns:p14="http://schemas.microsoft.com/office/powerpoint/2010/main" val="25300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2880" y="226215"/>
            <a:ext cx="5405120" cy="788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CPMM Results 2017-2019 (hours to cross BCPs)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E3002FE-0AA9-4D41-A23E-C8C3AE1E8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261089"/>
              </p:ext>
            </p:extLst>
          </p:nvPr>
        </p:nvGraphicFramePr>
        <p:xfrm>
          <a:off x="2245360" y="1122525"/>
          <a:ext cx="635463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928">
                  <a:extLst>
                    <a:ext uri="{9D8B030D-6E8A-4147-A177-3AD203B41FA5}">
                      <a16:colId xmlns:a16="http://schemas.microsoft.com/office/drawing/2014/main" val="945238404"/>
                    </a:ext>
                  </a:extLst>
                </a:gridCol>
                <a:gridCol w="1596351">
                  <a:extLst>
                    <a:ext uri="{9D8B030D-6E8A-4147-A177-3AD203B41FA5}">
                      <a16:colId xmlns:a16="http://schemas.microsoft.com/office/drawing/2014/main" val="3495630522"/>
                    </a:ext>
                  </a:extLst>
                </a:gridCol>
                <a:gridCol w="1596351">
                  <a:extLst>
                    <a:ext uri="{9D8B030D-6E8A-4147-A177-3AD203B41FA5}">
                      <a16:colId xmlns:a16="http://schemas.microsoft.com/office/drawing/2014/main" val="41303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Border crossing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2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Yallama</a:t>
                      </a:r>
                      <a:r>
                        <a:rPr lang="en-US" sz="1600" dirty="0"/>
                        <a:t> (UZ),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Konysbaeva</a:t>
                      </a:r>
                      <a:r>
                        <a:rPr lang="en-US" sz="1600" dirty="0"/>
                        <a:t> (KZ),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3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Konysbaeva</a:t>
                      </a:r>
                      <a:r>
                        <a:rPr lang="en-US" sz="1600" dirty="0"/>
                        <a:t> (KZ),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5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Yallama</a:t>
                      </a:r>
                      <a:r>
                        <a:rPr lang="en-US" sz="1600" dirty="0"/>
                        <a:t> (UZ),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16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Fotehobod</a:t>
                      </a:r>
                      <a:r>
                        <a:rPr lang="en-US" sz="1600" dirty="0"/>
                        <a:t> (TJ),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7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Oibek</a:t>
                      </a:r>
                      <a:r>
                        <a:rPr lang="en-US" sz="1600" dirty="0"/>
                        <a:t> (UZ),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5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Oibek</a:t>
                      </a:r>
                      <a:r>
                        <a:rPr lang="en-US" sz="1600" dirty="0"/>
                        <a:t> (UZ),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8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Fotehobod</a:t>
                      </a:r>
                      <a:r>
                        <a:rPr lang="en-US" sz="1600" dirty="0"/>
                        <a:t> (TJ),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4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7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9520" y="130965"/>
            <a:ext cx="5212080" cy="788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CPMM Results 2017-2019 (cost to cross the BCP, US$)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F3952D0A-D3B5-2A45-81F3-F61637959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002887"/>
              </p:ext>
            </p:extLst>
          </p:nvPr>
        </p:nvGraphicFramePr>
        <p:xfrm>
          <a:off x="2377441" y="1070536"/>
          <a:ext cx="6183814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934">
                  <a:extLst>
                    <a:ext uri="{9D8B030D-6E8A-4147-A177-3AD203B41FA5}">
                      <a16:colId xmlns:a16="http://schemas.microsoft.com/office/drawing/2014/main" val="945238404"/>
                    </a:ext>
                  </a:extLst>
                </a:gridCol>
                <a:gridCol w="1553440">
                  <a:extLst>
                    <a:ext uri="{9D8B030D-6E8A-4147-A177-3AD203B41FA5}">
                      <a16:colId xmlns:a16="http://schemas.microsoft.com/office/drawing/2014/main" val="3495630522"/>
                    </a:ext>
                  </a:extLst>
                </a:gridCol>
                <a:gridCol w="1553440">
                  <a:extLst>
                    <a:ext uri="{9D8B030D-6E8A-4147-A177-3AD203B41FA5}">
                      <a16:colId xmlns:a16="http://schemas.microsoft.com/office/drawing/2014/main" val="41303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Border crossing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23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Yallama</a:t>
                      </a:r>
                      <a:r>
                        <a:rPr lang="en-US" sz="1600" dirty="0"/>
                        <a:t> (UZ),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7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Konysbaeva</a:t>
                      </a:r>
                      <a:r>
                        <a:rPr lang="en-US" sz="1600" dirty="0"/>
                        <a:t> (KZ),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39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8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Konysbaeva</a:t>
                      </a:r>
                      <a:r>
                        <a:rPr lang="en-US" sz="1600" dirty="0"/>
                        <a:t> (KZ),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5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Yallama</a:t>
                      </a:r>
                      <a:r>
                        <a:rPr lang="en-US" sz="1600" dirty="0"/>
                        <a:t> (UZ),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16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0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Fotehobod</a:t>
                      </a:r>
                      <a:r>
                        <a:rPr lang="en-US" sz="1600" dirty="0"/>
                        <a:t> (TJ),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7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Oibek</a:t>
                      </a:r>
                      <a:r>
                        <a:rPr lang="en-US" sz="1600" dirty="0"/>
                        <a:t> (UZ),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51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Oibek</a:t>
                      </a:r>
                      <a:r>
                        <a:rPr lang="en-US" sz="1600" dirty="0"/>
                        <a:t> (UZ), outbound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8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Fotehobod</a:t>
                      </a:r>
                      <a:r>
                        <a:rPr lang="en-US" sz="1600" dirty="0"/>
                        <a:t> (TJ), inbound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4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6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8" y="205979"/>
            <a:ext cx="6639823" cy="857250"/>
          </a:xfrm>
          <a:noFill/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Logistics implications of high time and cost of border crossing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42FDB63-509A-F146-AB3F-152EDEE4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1" y="1076552"/>
            <a:ext cx="5638800" cy="377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thejourneyumc.org/journey3/wp-content/uploads/2016/01/red-marker-circle-1592144.gif">
            <a:extLst>
              <a:ext uri="{FF2B5EF4-FFF2-40B4-BE49-F238E27FC236}">
                <a16:creationId xmlns:a16="http://schemas.microsoft.com/office/drawing/2014/main" id="{457ADEF1-1040-6F47-ACF0-FF2661BB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76085" y="4023359"/>
            <a:ext cx="330133" cy="3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journeyumc.org/journey3/wp-content/uploads/2016/01/red-marker-circle-1592144.gif">
            <a:extLst>
              <a:ext uri="{FF2B5EF4-FFF2-40B4-BE49-F238E27FC236}">
                <a16:creationId xmlns:a16="http://schemas.microsoft.com/office/drawing/2014/main" id="{B2075C41-7928-734E-9D2D-0DBE1384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76085" y="3521652"/>
            <a:ext cx="330133" cy="3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2FEC7E-C6FC-F940-A805-890E6F695105}"/>
              </a:ext>
            </a:extLst>
          </p:cNvPr>
          <p:cNvSpPr txBox="1"/>
          <p:nvPr/>
        </p:nvSpPr>
        <p:spPr>
          <a:xfrm>
            <a:off x="4988560" y="4854001"/>
            <a:ext cx="2040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Della.uz</a:t>
            </a:r>
            <a:r>
              <a:rPr lang="en-US" sz="1200" dirty="0"/>
              <a:t>, 31 Aug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3C603-E104-D949-B302-BADB7EB2C3BC}"/>
              </a:ext>
            </a:extLst>
          </p:cNvPr>
          <p:cNvSpPr txBox="1"/>
          <p:nvPr/>
        </p:nvSpPr>
        <p:spPr>
          <a:xfrm>
            <a:off x="32340" y="1299181"/>
            <a:ext cx="3076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Even short return trips always take more than one day</a:t>
            </a:r>
          </a:p>
          <a:p>
            <a:pPr marL="285750" indent="-285750">
              <a:buFontTx/>
              <a:buChar char="-"/>
            </a:pPr>
            <a:r>
              <a:rPr lang="en-US" dirty="0"/>
              <a:t>Extra fees additionally increase transport cost</a:t>
            </a:r>
          </a:p>
          <a:p>
            <a:pPr marL="285750" indent="-285750">
              <a:buFontTx/>
              <a:buChar char="-"/>
            </a:pPr>
            <a:r>
              <a:rPr lang="en-US" dirty="0"/>
              <a:t>Cost of goods, for especially low value density agricultural goods, increases noticeably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That reduces international trade and access of lower income people to cheaper regional goods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8" y="205979"/>
            <a:ext cx="6639823" cy="857250"/>
          </a:xfrm>
          <a:noFill/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Actions to be considered within the scope of the STKEC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3" y="1232219"/>
            <a:ext cx="7627227" cy="370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High level policy actions:</a:t>
            </a:r>
          </a:p>
          <a:p>
            <a:r>
              <a:rPr lang="en-US" sz="2400" dirty="0"/>
              <a:t>Set targets to reduce border crossing time and cost significantly (best performing BCPs in CPMM have border crossing time of 0.1 – 0.2 hours)  </a:t>
            </a:r>
          </a:p>
          <a:p>
            <a:r>
              <a:rPr lang="en-US" sz="2400" dirty="0"/>
              <a:t>Establish continuous monitoring by the government and NGOs, with support from IFIs</a:t>
            </a:r>
          </a:p>
          <a:p>
            <a:r>
              <a:rPr lang="en-US" sz="2400" dirty="0"/>
              <a:t>Demonstrate strong political will to improving transit times and costs</a:t>
            </a:r>
          </a:p>
          <a:p>
            <a:r>
              <a:rPr lang="en-US" sz="2400" dirty="0"/>
              <a:t>Remove cargo terminals from the border areas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46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38" y="205979"/>
            <a:ext cx="6639823" cy="857250"/>
          </a:xfrm>
          <a:noFill/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Actions to be considered within the scope of the STKEC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93" y="1232219"/>
            <a:ext cx="7627227" cy="3705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Operational improvements:</a:t>
            </a:r>
          </a:p>
          <a:p>
            <a:r>
              <a:rPr lang="en-US" sz="2400" dirty="0"/>
              <a:t>Implement risk-based border control</a:t>
            </a:r>
          </a:p>
          <a:p>
            <a:r>
              <a:rPr lang="en-US" sz="2400" dirty="0"/>
              <a:t>Use advance information for risk profiling and decisions</a:t>
            </a:r>
          </a:p>
          <a:p>
            <a:r>
              <a:rPr lang="en-US" sz="2400" dirty="0"/>
              <a:t>Implement efficient transit guarantee mechanisms. Any transit fees shall be on the equitable cost-recovery basis</a:t>
            </a:r>
          </a:p>
          <a:p>
            <a:r>
              <a:rPr lang="en-US" sz="2400" dirty="0"/>
              <a:t>Use modern technology for non-intrusive inspection of commercial and personal vehicles and cargo</a:t>
            </a:r>
          </a:p>
          <a:p>
            <a:r>
              <a:rPr lang="en-US" sz="2400" dirty="0"/>
              <a:t>Build multi-lane border crossing facilities to increase throughput</a:t>
            </a:r>
          </a:p>
          <a:p>
            <a:r>
              <a:rPr lang="en-US" sz="2400" dirty="0"/>
              <a:t>Continuously strive to simplify and accelerate control procedures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08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760" y="84058"/>
            <a:ext cx="6868160" cy="1643141"/>
          </a:xfrm>
          <a:noFill/>
        </p:spPr>
        <p:txBody>
          <a:bodyPr>
            <a:noAutofit/>
          </a:bodyPr>
          <a:lstStyle/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project under the Almaty-Bishkek Economic Corridor (ABEC) Development program, based on these principles, is under consideration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ree, highway&#10;&#10;Description automatically generated">
            <a:extLst>
              <a:ext uri="{FF2B5EF4-FFF2-40B4-BE49-F238E27FC236}">
                <a16:creationId xmlns:a16="http://schemas.microsoft.com/office/drawing/2014/main" id="{147C48FD-6B72-A34B-A5B5-049DBD3869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2245360" y="1473918"/>
            <a:ext cx="6441440" cy="350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466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495</Words>
  <Application>Microsoft Office PowerPoint</Application>
  <PresentationFormat>On-screen Show (16:9)</PresentationFormat>
  <Paragraphs>97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Logistics implications of high time and cost of border crossing</vt:lpstr>
      <vt:lpstr>Actions to be considered within the scope of the STKEC Program</vt:lpstr>
      <vt:lpstr>Actions to be considered within the scope of the STKEC Program</vt:lpstr>
      <vt:lpstr>New project under the Almaty-Bishkek Economic Corridor (ABEC) Development program, based on these principles, is under consideration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Samukhin</dc:creator>
  <cp:lastModifiedBy>Khong Kie Ee</cp:lastModifiedBy>
  <cp:revision>37</cp:revision>
  <dcterms:created xsi:type="dcterms:W3CDTF">2020-02-13T02:57:14Z</dcterms:created>
  <dcterms:modified xsi:type="dcterms:W3CDTF">2021-09-02T00:47:32Z</dcterms:modified>
</cp:coreProperties>
</file>