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71" r:id="rId17"/>
    <p:sldId id="272" r:id="rId18"/>
    <p:sldId id="273" r:id="rId19"/>
    <p:sldId id="275" r:id="rId20"/>
    <p:sldId id="278" r:id="rId21"/>
    <p:sldId id="274" r:id="rId22"/>
    <p:sldId id="277" r:id="rId23"/>
  </p:sldIdLst>
  <p:sldSz cx="9144000" cy="6858000" type="screen4x3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fontAlgn="base" hangingPunct="0">
      <a:buNone/>
      <a:defRPr sz="24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1pPr>
    <a:lvl2pPr marL="228600" indent="0" algn="l" defTabSz="914400" fontAlgn="base" hangingPunct="0">
      <a:buNone/>
      <a:defRPr sz="24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2pPr>
    <a:lvl3pPr marL="457200" indent="0" algn="l" defTabSz="914400" fontAlgn="base" hangingPunct="0">
      <a:buNone/>
      <a:defRPr sz="24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3pPr>
    <a:lvl4pPr marL="685800" indent="0" algn="l" defTabSz="914400" fontAlgn="base" hangingPunct="0">
      <a:buNone/>
      <a:defRPr sz="24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4pPr>
    <a:lvl5pPr marL="914400" indent="0" algn="l" defTabSz="914400" fontAlgn="base" hangingPunct="0">
      <a:buNone/>
      <a:defRPr sz="24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5pPr>
    <a:lvl6pPr marL="1143000" indent="0" algn="l" defTabSz="914400" fontAlgn="base" hangingPunct="0">
      <a:buNone/>
      <a:defRPr sz="24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6pPr>
    <a:lvl7pPr marL="1371600" indent="0" algn="l" defTabSz="914400" fontAlgn="base" hangingPunct="0">
      <a:buNone/>
      <a:defRPr sz="24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7pPr>
    <a:lvl8pPr marL="1600200" indent="0" algn="l" defTabSz="914400" fontAlgn="base" hangingPunct="0">
      <a:buNone/>
      <a:defRPr sz="24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8pPr>
    <a:lvl9pPr marL="1600200" indent="0" algn="l" defTabSz="914400" fontAlgn="base" hangingPunct="0">
      <a:buNone/>
      <a:defRPr sz="240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4" autoAdjust="0"/>
    <p:restoredTop sz="94872" autoAdjust="0"/>
  </p:normalViewPr>
  <p:slideViewPr>
    <p:cSldViewPr snapToGrid="0" snapToObjects="1">
      <p:cViewPr>
        <p:scale>
          <a:sx n="66" d="100"/>
          <a:sy n="66" d="100"/>
        </p:scale>
        <p:origin x="1040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‹#›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8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2982" y="685789"/>
            <a:ext cx="4571930" cy="342894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9" name="文本框"/>
          <p:cNvSpPr>
            <a:spLocks noGrp="1"/>
          </p:cNvSpPr>
          <p:nvPr>
            <p:ph type="body"/>
          </p:nvPr>
        </p:nvSpPr>
        <p:spPr>
          <a:xfrm>
            <a:off x="914385" y="4343333"/>
            <a:ext cx="5029123" cy="411473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  <a:p>
            <a:pPr lvl="5"/>
            <a:r>
              <a:rPr lang="zh-CN" altLang="en-US"/>
              <a:t>第六级</a:t>
            </a:r>
            <a:endParaRPr lang="en-US" altLang="zh-CN"/>
          </a:p>
          <a:p>
            <a:pPr lvl="6"/>
            <a:r>
              <a:rPr lang="zh-CN" altLang="en-US"/>
              <a:t>第七级</a:t>
            </a:r>
            <a:endParaRPr lang="en-US" altLang="zh-CN"/>
          </a:p>
          <a:p>
            <a:pPr lvl="7"/>
            <a:r>
              <a:rPr lang="zh-CN" altLang="en-US"/>
              <a:t>第八级</a:t>
            </a:r>
          </a:p>
        </p:txBody>
      </p:sp>
      <p:sp>
        <p:nvSpPr>
          <p:cNvPr id="10" name="文本框"/>
          <p:cNvSpPr>
            <a:spLocks noGrp="1"/>
          </p:cNvSpPr>
          <p:nvPr>
            <p:ph type="hdr"/>
          </p:nvPr>
        </p:nvSpPr>
        <p:spPr>
          <a:xfrm>
            <a:off x="0" y="0"/>
            <a:ext cx="2973555" cy="457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>
              <a:avLst/>
            </a:prstTxWarp>
          </a:bodyPr>
          <a:lstStyle/>
          <a:p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11" name="文本框"/>
          <p:cNvSpPr>
            <a:spLocks noGrp="1"/>
          </p:cNvSpPr>
          <p:nvPr>
            <p:ph type="dt"/>
          </p:nvPr>
        </p:nvSpPr>
        <p:spPr>
          <a:xfrm>
            <a:off x="3884340" y="0"/>
            <a:ext cx="2973553" cy="457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>
              <a:avLst/>
            </a:prstTxWarp>
          </a:bodyPr>
          <a:lstStyle/>
          <a:p>
            <a:pPr algn="r"/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12" name="文本框"/>
          <p:cNvSpPr>
            <a:spLocks noGrp="1"/>
          </p:cNvSpPr>
          <p:nvPr>
            <p:ph type="ftr"/>
          </p:nvPr>
        </p:nvSpPr>
        <p:spPr>
          <a:xfrm>
            <a:off x="0" y="8686667"/>
            <a:ext cx="2973555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50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1pPr>
    <a:lvl2pPr marL="4572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2pPr>
    <a:lvl3pPr marL="9144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3pPr>
    <a:lvl4pPr marL="13716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4pPr>
    <a:lvl5pPr marL="18288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5pPr>
    <a:lvl6pPr marL="22860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6pPr>
    <a:lvl7pPr marL="27432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7pPr>
    <a:lvl8pPr marL="32004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8pPr>
    <a:lvl9pPr marL="32004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charset="0"/>
        <a:ea typeface="宋体" pitchFamily="2" charset="-122"/>
        <a:cs typeface="Times New Roman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1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0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1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00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10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126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27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257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11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143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44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33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12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152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53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15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13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193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94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01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14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01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02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618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15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11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12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603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16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49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50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548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pPr algn="r"/>
              <a:t>17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27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28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705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18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41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42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053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19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63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64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56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2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44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45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08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3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52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53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06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4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61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62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67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5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88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89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71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6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92" name="对象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93" name="文本框"/>
          <p:cNvSpPr>
            <a:spLocks noGrp="1"/>
          </p:cNvSpPr>
          <p:nvPr>
            <p:ph type="body" idx="1"/>
          </p:nvPr>
        </p:nvSpPr>
        <p:spPr>
          <a:xfrm>
            <a:off x="914385" y="4343333"/>
            <a:ext cx="5029123" cy="411473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6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7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101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02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61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8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109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10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628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3884340" y="8686667"/>
            <a:ext cx="2973553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9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117" name="对象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18" name="文本框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45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63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99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45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"/>
          <p:cNvSpPr>
            <a:spLocks noGrp="1"/>
          </p:cNvSpPr>
          <p:nvPr>
            <p:ph type="dt" idx="10"/>
          </p:nvPr>
        </p:nvSpPr>
        <p:spPr>
          <a:xfrm>
            <a:off x="463766" y="6245905"/>
            <a:ext cx="2165458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14" name="文本框"/>
          <p:cNvSpPr>
            <a:spLocks noGrp="1"/>
          </p:cNvSpPr>
          <p:nvPr>
            <p:ph type="ftr"/>
          </p:nvPr>
        </p:nvSpPr>
        <p:spPr>
          <a:xfrm>
            <a:off x="3169677" y="6245905"/>
            <a:ext cx="293961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15" name="文本框"/>
          <p:cNvSpPr>
            <a:spLocks noGrp="1"/>
          </p:cNvSpPr>
          <p:nvPr>
            <p:ph type="sldNum"/>
          </p:nvPr>
        </p:nvSpPr>
        <p:spPr>
          <a:xfrm>
            <a:off x="6649747" y="6245905"/>
            <a:ext cx="2070210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fld id="{CAD2D6BD-DE1B-4B5F-8B41-2702339687B9}" type="slidenum"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‹#›</a:t>
            </a:fld>
            <a:endParaRPr lang="zh-CN" altLang="en-US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2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"/>
          <p:cNvSpPr>
            <a:spLocks noGrp="1"/>
          </p:cNvSpPr>
          <p:nvPr>
            <p:ph type="title"/>
          </p:nvPr>
        </p:nvSpPr>
        <p:spPr>
          <a:xfrm>
            <a:off x="457192" y="273595"/>
            <a:ext cx="8233075" cy="114478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23" name="文本框"/>
          <p:cNvSpPr>
            <a:spLocks noGrp="1"/>
          </p:cNvSpPr>
          <p:nvPr>
            <p:ph type="body" idx="1"/>
          </p:nvPr>
        </p:nvSpPr>
        <p:spPr>
          <a:xfrm>
            <a:off x="457192" y="1601975"/>
            <a:ext cx="8233075" cy="45287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4" name="文本框"/>
          <p:cNvSpPr>
            <a:spLocks noGrp="1"/>
          </p:cNvSpPr>
          <p:nvPr>
            <p:ph type="dt" idx="10"/>
          </p:nvPr>
        </p:nvSpPr>
        <p:spPr>
          <a:xfrm>
            <a:off x="463766" y="6245905"/>
            <a:ext cx="2165458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5" name="文本框"/>
          <p:cNvSpPr>
            <a:spLocks noGrp="1"/>
          </p:cNvSpPr>
          <p:nvPr>
            <p:ph type="ftr"/>
          </p:nvPr>
        </p:nvSpPr>
        <p:spPr>
          <a:xfrm>
            <a:off x="3169677" y="6245905"/>
            <a:ext cx="293961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endParaRPr lang="zh-CN" altLang="en-US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6" name="文本框"/>
          <p:cNvSpPr>
            <a:spLocks noGrp="1"/>
          </p:cNvSpPr>
          <p:nvPr>
            <p:ph type="sldNum"/>
          </p:nvPr>
        </p:nvSpPr>
        <p:spPr>
          <a:xfrm>
            <a:off x="6649747" y="6245905"/>
            <a:ext cx="2070210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fld id="{CAD2D6BD-DE1B-4B5F-8B41-2702339687B9}" type="slidenum"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‹#›</a:t>
            </a:fld>
            <a:endParaRPr lang="zh-CN" altLang="en-US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84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07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8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8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67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97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4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2019/12/4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06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192" y="273595"/>
            <a:ext cx="8233075" cy="114478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框"/>
          <p:cNvSpPr>
            <a:spLocks noGrp="1"/>
          </p:cNvSpPr>
          <p:nvPr>
            <p:ph type="body"/>
          </p:nvPr>
        </p:nvSpPr>
        <p:spPr>
          <a:xfrm>
            <a:off x="457192" y="1601975"/>
            <a:ext cx="8233075" cy="45287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zh-CN" altLang="en-US"/>
              <a:t>单击此处编辑母版样式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  <a:p>
            <a:pPr lvl="5"/>
            <a:r>
              <a:rPr lang="zh-CN" altLang="en-US"/>
              <a:t>第六级</a:t>
            </a:r>
            <a:endParaRPr lang="en-US" altLang="zh-CN"/>
          </a:p>
          <a:p>
            <a:pPr lvl="6"/>
            <a:r>
              <a:rPr lang="zh-CN" altLang="en-US"/>
              <a:t>第七级</a:t>
            </a:r>
            <a:endParaRPr lang="en-US" altLang="zh-CN"/>
          </a:p>
          <a:p>
            <a:pPr lvl="7"/>
            <a:r>
              <a:rPr lang="zh-CN" altLang="en-US"/>
              <a:t>第八级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/>
          </p:nvPr>
        </p:nvSpPr>
        <p:spPr>
          <a:xfrm>
            <a:off x="463766" y="6245905"/>
            <a:ext cx="2165458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>
              <a:avLst/>
            </a:prstTxWarp>
          </a:bodyPr>
          <a:lstStyle/>
          <a:p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5" name="文本框"/>
          <p:cNvSpPr>
            <a:spLocks noGrp="1"/>
          </p:cNvSpPr>
          <p:nvPr>
            <p:ph type="ftr"/>
          </p:nvPr>
        </p:nvSpPr>
        <p:spPr>
          <a:xfrm>
            <a:off x="3169677" y="6245905"/>
            <a:ext cx="2939619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>
              <a:avLst/>
            </a:prstTxWarp>
          </a:bodyPr>
          <a:lstStyle/>
          <a:p>
            <a:pPr algn="ctr"/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/>
          </p:nvPr>
        </p:nvSpPr>
        <p:spPr>
          <a:xfrm>
            <a:off x="6649747" y="6245905"/>
            <a:ext cx="2070210" cy="4751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charset="0"/>
                <a:ea typeface="宋体" pitchFamily="2" charset="-122"/>
                <a:cs typeface="Times New Roman" charset="0"/>
              </a:rPr>
              <a:t>‹#›</a:t>
            </a:fld>
            <a:endParaRPr lang="zh-CN" altLang="en-US" sz="1400"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5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algn="ctr" defTabSz="914400" fontAlgn="base" hangingPunct="0">
        <a:buNone/>
        <a:defRPr sz="4400">
          <a:solidFill>
            <a:schemeClr val="tx2"/>
          </a:solidFill>
          <a:latin typeface="Times New Roman" charset="0"/>
          <a:ea typeface="宋体" pitchFamily="2" charset="-122"/>
          <a:cs typeface="Times New Roman" charset="0"/>
        </a:defRPr>
      </a:lvl1pPr>
    </p:titleStyle>
    <p:bodyStyle>
      <a:lvl1pPr marL="342900" indent="-342900" defTabSz="914400" fontAlgn="base" hangingPunct="0">
        <a:spcBef>
          <a:spcPct val="20000"/>
        </a:spcBef>
        <a:buFont typeface="宋体" pitchFamily="2" charset="-122"/>
        <a:buChar char="•"/>
        <a:defRPr sz="3200">
          <a:solidFill>
            <a:schemeClr val="tx1"/>
          </a:solidFill>
          <a:latin typeface="Times New Roman" charset="0"/>
          <a:ea typeface="宋体" pitchFamily="2" charset="-122"/>
          <a:cs typeface="Times New Roman" charset="0"/>
        </a:defRPr>
      </a:lvl1pPr>
      <a:lvl2pPr marL="744220" indent="-287020" defTabSz="914400" fontAlgn="base" hangingPunct="0">
        <a:spcBef>
          <a:spcPct val="20000"/>
        </a:spcBef>
        <a:buFont typeface="宋体" pitchFamily="2" charset="-122"/>
        <a:buChar char="–"/>
        <a:defRPr sz="2800">
          <a:solidFill>
            <a:schemeClr val="tx1"/>
          </a:solidFill>
          <a:latin typeface="Times New Roman" charset="0"/>
          <a:ea typeface="宋体" pitchFamily="2" charset="-122"/>
          <a:cs typeface="Times New Roman" charset="0"/>
        </a:defRPr>
      </a:lvl2pPr>
      <a:lvl3pPr marL="1143000" indent="-228600" defTabSz="914400" fontAlgn="base" hangingPunct="0">
        <a:spcBef>
          <a:spcPct val="20000"/>
        </a:spcBef>
        <a:buFont typeface="宋体" pitchFamily="2" charset="-122"/>
        <a:buChar char="•"/>
        <a:defRPr sz="2400">
          <a:solidFill>
            <a:schemeClr val="tx1"/>
          </a:solidFill>
          <a:latin typeface="Times New Roman" charset="0"/>
          <a:ea typeface="宋体" pitchFamily="2" charset="-122"/>
          <a:cs typeface="Times New Roman" charset="0"/>
        </a:defRPr>
      </a:lvl3pPr>
      <a:lvl4pPr marL="1600200" indent="-228600" defTabSz="914400" fontAlgn="base" hangingPunct="0">
        <a:spcBef>
          <a:spcPct val="20000"/>
        </a:spcBef>
        <a:buFont typeface="宋体" pitchFamily="2" charset="-122"/>
        <a:buChar char="–"/>
        <a:defRPr sz="2000">
          <a:solidFill>
            <a:schemeClr val="tx1"/>
          </a:solidFill>
          <a:latin typeface="Times New Roman" charset="0"/>
          <a:ea typeface="宋体" pitchFamily="2" charset="-122"/>
          <a:cs typeface="Times New Roman" charset="0"/>
        </a:defRPr>
      </a:lvl4pPr>
      <a:lvl5pPr marL="2057400" indent="-228600" defTabSz="914400" fontAlgn="base" hangingPunct="0">
        <a:spcBef>
          <a:spcPct val="20000"/>
        </a:spcBef>
        <a:buFont typeface="宋体" pitchFamily="2" charset="-122"/>
        <a:buChar char="•"/>
        <a:defRPr sz="2000">
          <a:solidFill>
            <a:schemeClr val="tx1"/>
          </a:solidFill>
          <a:latin typeface="Times New Roman" charset="0"/>
          <a:ea typeface="宋体" pitchFamily="2" charset="-122"/>
          <a:cs typeface="Times New Roman" charset="0"/>
        </a:defRPr>
      </a:lvl5pPr>
      <a:lvl6pPr marL="2582545" indent="-360045" defTabSz="914400" fontAlgn="base" hangingPunct="0">
        <a:spcBef>
          <a:spcPct val="20000"/>
        </a:spcBef>
        <a:buFont typeface="宋体" pitchFamily="2" charset="-122"/>
        <a:buChar char="–"/>
        <a:defRPr sz="2000">
          <a:solidFill>
            <a:schemeClr val="tx1"/>
          </a:solidFill>
          <a:latin typeface="Times New Roman" charset="0"/>
          <a:ea typeface="宋体" pitchFamily="2" charset="-122"/>
          <a:cs typeface="Times New Roman" charset="0"/>
        </a:defRPr>
      </a:lvl6pPr>
      <a:lvl7pPr marL="3014345" indent="-360045" defTabSz="914400" fontAlgn="base" hangingPunct="0">
        <a:spcBef>
          <a:spcPct val="20000"/>
        </a:spcBef>
        <a:buFont typeface="宋体" pitchFamily="2" charset="-122"/>
        <a:buChar char="•"/>
        <a:defRPr sz="2000">
          <a:solidFill>
            <a:schemeClr val="tx1"/>
          </a:solidFill>
          <a:latin typeface="Times New Roman" charset="0"/>
          <a:ea typeface="宋体" pitchFamily="2" charset="-122"/>
          <a:cs typeface="Times New Roman" charset="0"/>
        </a:defRPr>
      </a:lvl7pPr>
      <a:lvl8pPr marL="3408045" indent="-360045" defTabSz="914400" fontAlgn="base" hangingPunct="0">
        <a:spcBef>
          <a:spcPct val="20000"/>
        </a:spcBef>
        <a:buFont typeface="宋体" pitchFamily="2" charset="-122"/>
        <a:buChar char="–"/>
        <a:defRPr sz="2000">
          <a:solidFill>
            <a:schemeClr val="tx1"/>
          </a:solidFill>
          <a:latin typeface="Times New Roman" charset="0"/>
          <a:ea typeface="宋体" pitchFamily="2" charset="-122"/>
          <a:cs typeface="Times New Roman" charset="0"/>
        </a:defRPr>
      </a:lvl8pPr>
      <a:lvl9pPr marL="3408045" indent="-360045" defTabSz="914400" fontAlgn="base" hangingPunct="0">
        <a:spcBef>
          <a:spcPct val="20000"/>
        </a:spcBef>
        <a:buFont typeface="宋体" pitchFamily="2" charset="-122"/>
        <a:buChar char="–"/>
        <a:defRPr sz="2000">
          <a:solidFill>
            <a:schemeClr val="tx1"/>
          </a:solidFill>
          <a:latin typeface="Times New Roman" charset="0"/>
          <a:ea typeface="宋体" pitchFamily="2" charset="-122"/>
          <a:cs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10" Type="http://schemas.openxmlformats.org/officeDocument/2006/relationships/slide" Target="slide18.xml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"/>
          <p:cNvSpPr>
            <a:spLocks/>
          </p:cNvSpPr>
          <p:nvPr/>
        </p:nvSpPr>
        <p:spPr>
          <a:xfrm>
            <a:off x="787082" y="4059833"/>
            <a:ext cx="7569835" cy="15544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ru-RU" altLang="zh-CN" sz="2000" b="1" kern="1200" dirty="0">
                <a:solidFill>
                  <a:schemeClr val="hlink"/>
                </a:solidFill>
                <a:latin typeface="微软雅黑" pitchFamily="-128" charset="-122"/>
                <a:ea typeface="微软雅黑" pitchFamily="-128" charset="-122"/>
                <a:cs typeface="微软雅黑" pitchFamily="-128" charset="-122"/>
              </a:rPr>
              <a:t>Таможня Урумчи </a:t>
            </a:r>
            <a:endParaRPr lang="en-US" altLang="zh-CN" sz="2000" b="1" kern="1200" dirty="0">
              <a:solidFill>
                <a:schemeClr val="hlink"/>
              </a:solidFill>
              <a:latin typeface="微软雅黑" pitchFamily="-128" charset="-122"/>
              <a:ea typeface="微软雅黑" pitchFamily="-128" charset="-122"/>
              <a:cs typeface="微软雅黑" pitchFamily="-128" charset="-122"/>
            </a:endParaRPr>
          </a:p>
          <a:p>
            <a:pPr algn="ctr">
              <a:lnSpc>
                <a:spcPct val="150000"/>
              </a:lnSpc>
            </a:pPr>
            <a:r>
              <a:rPr lang="ru-RU" altLang="zh-CN" sz="2000" b="1" kern="1200" dirty="0">
                <a:solidFill>
                  <a:schemeClr val="hlink"/>
                </a:solidFill>
                <a:latin typeface="微软雅黑" pitchFamily="-128" charset="-122"/>
                <a:ea typeface="微软雅黑" pitchFamily="-128" charset="-122"/>
                <a:cs typeface="微软雅黑" pitchFamily="-128" charset="-122"/>
              </a:rPr>
              <a:t>Отделение животноводства и растениеводства</a:t>
            </a:r>
            <a:endParaRPr lang="en-US" altLang="zh-CN" sz="2000" b="1" kern="1200" dirty="0">
              <a:solidFill>
                <a:schemeClr val="hlink"/>
              </a:solidFill>
              <a:latin typeface="微软雅黑" pitchFamily="-128" charset="-122"/>
              <a:ea typeface="微软雅黑" pitchFamily="-128" charset="-122"/>
              <a:cs typeface="微软雅黑" pitchFamily="-128" charset="-122"/>
            </a:endParaRPr>
          </a:p>
          <a:p>
            <a:pPr algn="ctr">
              <a:lnSpc>
                <a:spcPct val="150000"/>
              </a:lnSpc>
            </a:pPr>
            <a:r>
              <a:rPr lang="ru-RU" altLang="zh-CN" sz="2000" b="1" kern="1200" dirty="0">
                <a:solidFill>
                  <a:schemeClr val="hlink"/>
                </a:solidFill>
                <a:latin typeface="微软雅黑" pitchFamily="-128" charset="-122"/>
                <a:ea typeface="微软雅黑" pitchFamily="-128" charset="-122"/>
                <a:cs typeface="微软雅黑" pitchFamily="-128" charset="-122"/>
              </a:rPr>
              <a:t>Спикер:</a:t>
            </a:r>
            <a:r>
              <a:rPr lang="en-US" altLang="zh-CN" sz="2000" b="1" kern="1200" dirty="0">
                <a:solidFill>
                  <a:schemeClr val="hlink"/>
                </a:solidFill>
                <a:latin typeface="微软雅黑" pitchFamily="-128" charset="-122"/>
                <a:ea typeface="微软雅黑" pitchFamily="-128" charset="-122"/>
                <a:cs typeface="微软雅黑" pitchFamily="-128" charset="-122"/>
              </a:rPr>
              <a:t> </a:t>
            </a:r>
            <a:r>
              <a:rPr lang="ru-RU" altLang="zh-CN" sz="2000" b="1" kern="1200" dirty="0">
                <a:solidFill>
                  <a:schemeClr val="hlink"/>
                </a:solidFill>
                <a:latin typeface="微软雅黑" pitchFamily="-128" charset="-122"/>
                <a:ea typeface="微软雅黑" pitchFamily="-128" charset="-122"/>
                <a:cs typeface="微软雅黑" pitchFamily="-128" charset="-122"/>
              </a:rPr>
              <a:t>Сюй Цзюнь</a:t>
            </a:r>
            <a:endParaRPr lang="en-US" altLang="zh-CN" sz="2000" b="1" i="0" u="none" strike="noStrike" kern="1200" cap="none" spc="0" baseline="0" dirty="0">
              <a:solidFill>
                <a:schemeClr val="hlink"/>
              </a:solidFill>
              <a:latin typeface="微软雅黑" pitchFamily="-128" charset="-122"/>
              <a:ea typeface="微软雅黑" pitchFamily="-128" charset="-122"/>
              <a:cs typeface="微软雅黑" pitchFamily="-128" charset="-122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b="1" i="0" u="none" strike="noStrike" kern="1200" cap="none" spc="0" baseline="0" dirty="0">
              <a:solidFill>
                <a:schemeClr val="hlink"/>
              </a:solidFill>
              <a:latin typeface="微软雅黑" pitchFamily="-128" charset="-122"/>
              <a:ea typeface="微软雅黑" pitchFamily="-128" charset="-122"/>
              <a:cs typeface="微软雅黑" pitchFamily="-128" charset="-122"/>
            </a:endParaRPr>
          </a:p>
        </p:txBody>
      </p:sp>
      <p:sp>
        <p:nvSpPr>
          <p:cNvPr id="17" name="矩形"/>
          <p:cNvSpPr>
            <a:spLocks/>
          </p:cNvSpPr>
          <p:nvPr/>
        </p:nvSpPr>
        <p:spPr>
          <a:xfrm>
            <a:off x="6349" y="0"/>
            <a:ext cx="9144000" cy="3450513"/>
          </a:xfrm>
          <a:prstGeom prst="rect">
            <a:avLst/>
          </a:prstGeom>
          <a:solidFill>
            <a:srgbClr val="005DA2"/>
          </a:solidFill>
          <a:ln w="12700" cap="flat" cmpd="sng">
            <a:noFill/>
            <a:prstDash val="solid"/>
            <a:round/>
          </a:ln>
        </p:spPr>
      </p:sp>
      <p:pic>
        <p:nvPicPr>
          <p:cNvPr id="1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13" y="30982"/>
            <a:ext cx="886620" cy="118216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9" name="矩形"/>
          <p:cNvSpPr>
            <a:spLocks/>
          </p:cNvSpPr>
          <p:nvPr/>
        </p:nvSpPr>
        <p:spPr>
          <a:xfrm>
            <a:off x="450850" y="1649095"/>
            <a:ext cx="8569325" cy="153888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indent="25400" algn="ctr">
              <a:lnSpc>
                <a:spcPts val="2800"/>
              </a:lnSpc>
            </a:pPr>
            <a:r>
              <a:rPr lang="ru-RU" altLang="zh-CN" kern="100" dirty="0">
                <a:solidFill>
                  <a:schemeClr val="bg1"/>
                </a:solidFill>
                <a:latin typeface="微软雅黑" pitchFamily="-128" charset="-122"/>
                <a:ea typeface="微软雅黑" pitchFamily="-128" charset="-122"/>
              </a:rPr>
              <a:t>Усилить контроль доступа на сельскохозяйственные рынки путем применения санитарного и фитосанитарного (СФС) принципа</a:t>
            </a:r>
            <a:endParaRPr lang="en-US" altLang="zh-CN" sz="2400" b="0" i="0" u="none" strike="noStrike" kern="100" cap="none" spc="0" baseline="0" dirty="0">
              <a:solidFill>
                <a:schemeClr val="bg1"/>
              </a:solidFill>
              <a:latin typeface="微软雅黑" pitchFamily="-128" charset="-122"/>
              <a:ea typeface="微软雅黑" pitchFamily="-128" charset="-122"/>
              <a:cs typeface="Times New Roman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100" cap="none" spc="0" baseline="0" dirty="0">
              <a:solidFill>
                <a:schemeClr val="bg1"/>
              </a:solidFill>
              <a:latin typeface="微软雅黑" pitchFamily="-128" charset="-122"/>
              <a:ea typeface="微软雅黑" pitchFamily="-128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3895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12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39" y="324227"/>
            <a:ext cx="512184" cy="6829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21" name="图片"/>
          <p:cNvPicPr>
            <a:picLocks noChangeAspect="1"/>
          </p:cNvPicPr>
          <p:nvPr/>
        </p:nvPicPr>
        <p:blipFill>
          <a:blip r:embed="rId5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22" name="矩形"/>
          <p:cNvSpPr>
            <a:spLocks/>
          </p:cNvSpPr>
          <p:nvPr/>
        </p:nvSpPr>
        <p:spPr>
          <a:xfrm>
            <a:off x="450239" y="1421406"/>
            <a:ext cx="8316073" cy="29777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4089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1" kern="100" dirty="0">
                <a:latin typeface="+mj-lt"/>
                <a:ea typeface="楷体" pitchFamily="-128" charset="-122"/>
              </a:rPr>
              <a:t>(IV) </a:t>
            </a:r>
            <a:r>
              <a:rPr lang="ru-RU" altLang="zh-CN" sz="1600" b="1" kern="100" dirty="0">
                <a:latin typeface="+mj-lt"/>
                <a:ea typeface="楷体" pitchFamily="-128" charset="-122"/>
              </a:rPr>
              <a:t>Переговоры для подписания двустороннего карантинного протокола</a:t>
            </a:r>
          </a:p>
          <a:p>
            <a:pPr marL="0" indent="4089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600" b="1" kern="100" dirty="0">
              <a:latin typeface="+mj-lt"/>
              <a:ea typeface="楷体" pitchFamily="-128" charset="-122"/>
            </a:endParaRPr>
          </a:p>
          <a:p>
            <a:pPr marL="342900" indent="-342900">
              <a:lnSpc>
                <a:spcPts val="1500"/>
              </a:lnSpc>
              <a:buAutoNum type="arabicPeriod"/>
            </a:pPr>
            <a:r>
              <a:rPr lang="ru-RU" altLang="zh-CN" sz="1600" kern="100" dirty="0">
                <a:latin typeface="+mj-lt"/>
                <a:ea typeface="楷体" pitchFamily="-128" charset="-122"/>
              </a:rPr>
              <a:t>Обе стороны должны договориться о содержании протокола о карантинных и санитарных состояниях (соглашение, меморандум и др.) вывозимых животных, растений и продуктов их переработки. По достижении консенсуса подписывается протокол, а содержание и образец ветеринарного сертификата должны быть подтверждены в соответствии с протоколом.</a:t>
            </a:r>
          </a:p>
          <a:p>
            <a:pPr marL="342900" indent="-342900">
              <a:lnSpc>
                <a:spcPts val="1500"/>
              </a:lnSpc>
              <a:buAutoNum type="arabicPeriod"/>
            </a:pPr>
            <a:r>
              <a:rPr lang="ru-RU" altLang="zh-CN" sz="1600" kern="100" dirty="0">
                <a:latin typeface="+mj-lt"/>
                <a:ea typeface="楷体" pitchFamily="-128" charset="-122"/>
              </a:rPr>
              <a:t>Основное содержание протокола должно включать: национальное ответственное агентство за экспортируемую продукцию / национальные требования к здоровью животных и растений / требования к ежедневному ведению хозяйств или предприятий / виды эпидемических заболеваний и методы карантина / изоляция (животные и растения) или регистрация (предприятия по производству продукции животного и растительного происхождения) / требования к сертификатам / требования к профилактическим мерам (очистка от паразитов, иммунизация или профилактическая обработка, дезинфекция) / требования к транспортировке.</a:t>
            </a:r>
            <a:endParaRPr lang="zh-CN" altLang="en-US" sz="1600" kern="100" dirty="0">
              <a:latin typeface="+mj-lt"/>
              <a:ea typeface="楷体" pitchFamily="-128" charset="-122"/>
            </a:endParaRPr>
          </a:p>
        </p:txBody>
      </p:sp>
      <p:pic>
        <p:nvPicPr>
          <p:cNvPr id="123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929" y="4859655"/>
            <a:ext cx="2736850" cy="17170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24" name="图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91240" y="4831213"/>
            <a:ext cx="3191478" cy="177449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25" name="矩形"/>
          <p:cNvSpPr>
            <a:spLocks/>
          </p:cNvSpPr>
          <p:nvPr/>
        </p:nvSpPr>
        <p:spPr>
          <a:xfrm>
            <a:off x="667253" y="144452"/>
            <a:ext cx="8026508" cy="70788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indent="25400" algn="ctr"/>
            <a:r>
              <a:rPr lang="ru-RU" altLang="zh-CN" sz="2000" b="1" dirty="0">
                <a:solidFill>
                  <a:srgbClr val="0066CC"/>
                </a:solidFill>
                <a:ea typeface="微软雅黑" pitchFamily="-128" charset="-122"/>
              </a:rPr>
              <a:t>Основные процедуры и требования для получения доступа в соответствии с требованиями по карантину животных и растений</a:t>
            </a:r>
            <a:endParaRPr lang="zh-CN" altLang="en-US" sz="2000" b="1" dirty="0">
              <a:solidFill>
                <a:srgbClr val="0066CC"/>
              </a:solidFill>
              <a:ea typeface="微软雅黑" pitchFamily="-12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681978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13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39" y="324227"/>
            <a:ext cx="512184" cy="6829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39" name="图片"/>
          <p:cNvPicPr>
            <a:picLocks noChangeAspect="1"/>
          </p:cNvPicPr>
          <p:nvPr/>
        </p:nvPicPr>
        <p:blipFill>
          <a:blip r:embed="rId5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40" name="矩形"/>
          <p:cNvSpPr>
            <a:spLocks/>
          </p:cNvSpPr>
          <p:nvPr/>
        </p:nvSpPr>
        <p:spPr>
          <a:xfrm>
            <a:off x="338667" y="2086247"/>
            <a:ext cx="8441266" cy="446314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indent="408940">
              <a:lnSpc>
                <a:spcPts val="1800"/>
              </a:lnSpc>
            </a:pPr>
            <a:r>
              <a:rPr lang="ru-RU" altLang="zh-CN" sz="1400" kern="100" dirty="0">
                <a:latin typeface="楷体" pitchFamily="-128" charset="-122"/>
                <a:ea typeface="楷体" pitchFamily="-128" charset="-122"/>
              </a:rPr>
              <a:t>В соответствии с соответствующими законами и правилами Китая и международными торговыми обычаями Китай использует систему регистрации предприятий по производству и переработке некоторых импортируемых животных, растений и продукции животноводства и растениеводства. Конкретные требования заключаются в следующем:</a:t>
            </a:r>
            <a:endParaRPr lang="en-US" altLang="zh-CN" sz="1400" b="0" i="0" u="none" strike="noStrike" kern="100" cap="none" spc="0" baseline="0" dirty="0">
              <a:solidFill>
                <a:schemeClr val="tx1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  <a:p>
            <a:pPr marL="400050" indent="-400050">
              <a:lnSpc>
                <a:spcPts val="1800"/>
              </a:lnSpc>
              <a:buAutoNum type="romanUcParenBoth"/>
            </a:pPr>
            <a:r>
              <a:rPr lang="ru-RU" altLang="zh-CN" sz="1400" kern="100" dirty="0">
                <a:latin typeface="楷体" pitchFamily="-128" charset="-122"/>
                <a:ea typeface="楷体" pitchFamily="-128" charset="-122"/>
              </a:rPr>
              <a:t>Зарубежные производственные и перерабатывающие предприятия, экспортирующие животных, растения и продукцию животноводства и растениеводства в Китай, должны соблюдать соответствующие положения законов, правил и стандартов страны или региона экспорта и удовлетворять требованиям соответствующих законов, правил и стандартов Китая.</a:t>
            </a:r>
          </a:p>
          <a:p>
            <a:pPr marL="400050" indent="-400050">
              <a:lnSpc>
                <a:spcPts val="1800"/>
              </a:lnSpc>
              <a:buAutoNum type="romanUcParenBoth"/>
            </a:pPr>
            <a:r>
              <a:rPr lang="ru-RU" altLang="zh-CN" sz="1400" kern="100" dirty="0">
                <a:latin typeface="楷体" pitchFamily="-128" charset="-122"/>
                <a:ea typeface="楷体" pitchFamily="-128" charset="-122"/>
              </a:rPr>
              <a:t>После проверки и утверждения компетентным органом страны или региона экспорта производственные и перерабатывающие предприятия, нуждающиеся в регистрации, будут рекомендованы в Главное таможенное управление Китая.</a:t>
            </a:r>
            <a:endParaRPr lang="en-US" altLang="zh-CN" sz="1400" b="0" i="0" u="none" strike="noStrike" kern="100" cap="none" spc="0" baseline="0" dirty="0">
              <a:solidFill>
                <a:schemeClr val="tx1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  <a:p>
            <a:pPr indent="408940">
              <a:lnSpc>
                <a:spcPts val="1800"/>
              </a:lnSpc>
            </a:pPr>
            <a:r>
              <a:rPr lang="ru-RU" altLang="zh-CN" sz="1400" kern="100" dirty="0">
                <a:latin typeface="楷体" pitchFamily="-128" charset="-122"/>
                <a:ea typeface="楷体" pitchFamily="-128" charset="-122"/>
              </a:rPr>
              <a:t>После того, как рекомендательные материалы будут получены и приняты после письменного рассмотрения Главным таможенным управлением Китая, при необходимости, путем консультаций с компетентным органом страны или региона экспорта, группа экспертов может быть направлена в страну или регион экспорта для проведения оценки или ретроспективного расследования системы надзора и проверки производственных и перерабатывающих предприятий экспортирующей страны, подающих заявки на регистрацию.</a:t>
            </a:r>
            <a:endParaRPr lang="zh-CN" altLang="en-US" sz="1400" b="0" i="0" u="none" strike="noStrike" kern="100" cap="none" spc="0" baseline="0" dirty="0">
              <a:solidFill>
                <a:schemeClr val="tx1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</p:txBody>
      </p:sp>
      <p:sp>
        <p:nvSpPr>
          <p:cNvPr id="141" name="矩形"/>
          <p:cNvSpPr>
            <a:spLocks/>
          </p:cNvSpPr>
          <p:nvPr/>
        </p:nvSpPr>
        <p:spPr>
          <a:xfrm>
            <a:off x="632229" y="30812"/>
            <a:ext cx="8296474" cy="10166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altLang="zh-CN" sz="1600" b="1" kern="100" dirty="0">
                <a:solidFill>
                  <a:srgbClr val="0066CC"/>
                </a:solidFill>
                <a:latin typeface="微软雅黑" pitchFamily="-128" charset="-122"/>
                <a:ea typeface="微软雅黑" pitchFamily="-128" charset="-122"/>
              </a:rPr>
              <a:t>Регистрация предприятий по разведению животных и выращиванию растений и переработке продуктов животного и растительного происхождения, подлежащих экспорту в Китай</a:t>
            </a:r>
            <a:endParaRPr lang="zh-CN" altLang="en-US" sz="1600" b="1" kern="100" dirty="0">
              <a:solidFill>
                <a:srgbClr val="0066CC"/>
              </a:solidFill>
              <a:latin typeface="微软雅黑" pitchFamily="-128" charset="-122"/>
              <a:ea typeface="微软雅黑" pitchFamily="-128" charset="-122"/>
            </a:endParaRPr>
          </a:p>
        </p:txBody>
      </p:sp>
      <p:pic>
        <p:nvPicPr>
          <p:cNvPr id="142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4" y="1087863"/>
            <a:ext cx="2087719" cy="10081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50418872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423" y="4893837"/>
            <a:ext cx="2336800" cy="175259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46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147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239" y="324227"/>
            <a:ext cx="512184" cy="6829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48" name="图片"/>
          <p:cNvPicPr>
            <a:picLocks noChangeAspect="1"/>
          </p:cNvPicPr>
          <p:nvPr/>
        </p:nvPicPr>
        <p:blipFill>
          <a:blip r:embed="rId6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49" name="矩形"/>
          <p:cNvSpPr>
            <a:spLocks/>
          </p:cNvSpPr>
          <p:nvPr/>
        </p:nvSpPr>
        <p:spPr>
          <a:xfrm>
            <a:off x="706331" y="1659128"/>
            <a:ext cx="7723201" cy="291361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4089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kern="100" dirty="0">
                <a:latin typeface="+mj-lt"/>
                <a:ea typeface="楷体" pitchFamily="-128" charset="-122"/>
              </a:rPr>
              <a:t>(III) </a:t>
            </a:r>
            <a:r>
              <a:rPr lang="ru-RU" altLang="zh-CN" sz="2000" kern="100" dirty="0">
                <a:latin typeface="+mj-lt"/>
                <a:ea typeface="楷体" pitchFamily="-128" charset="-122"/>
              </a:rPr>
              <a:t>Зарубежные производственные и перерабатывающие предприятия стран или регионов, соответствующие требованиям, будут зарегистрированы после прохождения экспертизы.</a:t>
            </a:r>
            <a:endParaRPr lang="en-US" altLang="zh-CN" sz="2000" kern="100" dirty="0">
              <a:latin typeface="+mj-lt"/>
              <a:ea typeface="楷体" pitchFamily="-128" charset="-122"/>
            </a:endParaRPr>
          </a:p>
          <a:p>
            <a:pPr marL="0" indent="4089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kern="100" dirty="0">
                <a:latin typeface="+mj-lt"/>
                <a:ea typeface="楷体" pitchFamily="-128" charset="-122"/>
              </a:rPr>
              <a:t>(IV) </a:t>
            </a:r>
            <a:r>
              <a:rPr lang="ru-RU" altLang="zh-CN" sz="2000" kern="100" dirty="0">
                <a:latin typeface="+mj-lt"/>
                <a:ea typeface="楷体" pitchFamily="-128" charset="-122"/>
              </a:rPr>
              <a:t>Регистрационные требования для зарубежных производственных и перерабатывающих предприятий</a:t>
            </a:r>
            <a:endParaRPr lang="en-US" altLang="zh-CN" sz="2000" kern="100" dirty="0">
              <a:latin typeface="+mj-lt"/>
              <a:ea typeface="楷体" pitchFamily="-128" charset="-122"/>
            </a:endParaRPr>
          </a:p>
          <a:p>
            <a:pPr marL="457200">
              <a:lnSpc>
                <a:spcPts val="2000"/>
              </a:lnSpc>
              <a:buAutoNum type="arabicParenBoth"/>
            </a:pPr>
            <a:r>
              <a:rPr lang="en-US" altLang="zh-CN" sz="2000" kern="100" dirty="0">
                <a:latin typeface="+mj-lt"/>
                <a:ea typeface="楷体" pitchFamily="-128" charset="-122"/>
              </a:rPr>
              <a:t> c</a:t>
            </a:r>
            <a:r>
              <a:rPr lang="ru-RU" altLang="zh-CN" sz="2000" kern="100" dirty="0">
                <a:latin typeface="+mj-lt"/>
                <a:ea typeface="楷体" pitchFamily="-128" charset="-122"/>
              </a:rPr>
              <a:t>оответствующие требования, определенные в двусторонних соглашениях, протоколах, меморандумах и других двусторонних конвенциях;</a:t>
            </a:r>
            <a:endParaRPr lang="en-US" altLang="zh-CN" sz="2000" kern="100" dirty="0">
              <a:latin typeface="+mj-lt"/>
              <a:ea typeface="楷体" pitchFamily="-128" charset="-122"/>
            </a:endParaRPr>
          </a:p>
          <a:p>
            <a:pPr marL="457200">
              <a:lnSpc>
                <a:spcPts val="2000"/>
              </a:lnSpc>
              <a:buAutoNum type="arabicParenBoth"/>
            </a:pPr>
            <a:r>
              <a:rPr lang="en-US" altLang="zh-CN" sz="2000" kern="100" dirty="0">
                <a:latin typeface="+mj-lt"/>
                <a:ea typeface="楷体" pitchFamily="-128" charset="-122"/>
              </a:rPr>
              <a:t> c</a:t>
            </a:r>
            <a:r>
              <a:rPr lang="ru-RU" altLang="zh-CN" sz="2000" kern="100" dirty="0">
                <a:latin typeface="+mj-lt"/>
                <a:ea typeface="楷体" pitchFamily="-128" charset="-122"/>
              </a:rPr>
              <a:t>оответствующие требования, предусмотренные в акте осмотра и карантина, подтверждаются обеими сторонами;</a:t>
            </a:r>
            <a:endParaRPr lang="en-US" altLang="zh-CN" sz="2000" kern="100" dirty="0">
              <a:latin typeface="+mj-lt"/>
              <a:ea typeface="楷体" pitchFamily="-128" charset="-122"/>
            </a:endParaRPr>
          </a:p>
          <a:p>
            <a:pPr marL="0" indent="4089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kern="100" dirty="0">
                <a:latin typeface="+mj-lt"/>
                <a:ea typeface="楷体" pitchFamily="-128" charset="-122"/>
              </a:rPr>
              <a:t>(3) </a:t>
            </a:r>
            <a:r>
              <a:rPr lang="ru-RU" altLang="zh-CN" sz="2000" kern="100" dirty="0">
                <a:latin typeface="+mj-lt"/>
                <a:ea typeface="楷体" pitchFamily="-128" charset="-122"/>
              </a:rPr>
              <a:t>положения законов, правил и обязательных стандартов Китая;</a:t>
            </a:r>
            <a:endParaRPr lang="zh-CN" altLang="en-US" sz="2000" kern="100" dirty="0">
              <a:latin typeface="+mj-lt"/>
              <a:ea typeface="楷体" pitchFamily="-128" charset="-122"/>
            </a:endParaRPr>
          </a:p>
        </p:txBody>
      </p:sp>
      <p:sp>
        <p:nvSpPr>
          <p:cNvPr id="150" name="动作按钮: 前进或后一张">
            <a:hlinkClick r:id="rId7" action="ppaction://hlinksldjump"/>
          </p:cNvPr>
          <p:cNvSpPr>
            <a:spLocks/>
          </p:cNvSpPr>
          <p:nvPr/>
        </p:nvSpPr>
        <p:spPr>
          <a:xfrm>
            <a:off x="8037411" y="5427862"/>
            <a:ext cx="721975" cy="417528"/>
          </a:xfrm>
          <a:prstGeom prst="actionButtonForwardNex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51" name="矩形"/>
          <p:cNvSpPr>
            <a:spLocks/>
          </p:cNvSpPr>
          <p:nvPr/>
        </p:nvSpPr>
        <p:spPr>
          <a:xfrm>
            <a:off x="1187450" y="21975"/>
            <a:ext cx="7336255" cy="102284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altLang="zh-CN" sz="1600" b="1" kern="100" dirty="0">
                <a:solidFill>
                  <a:srgbClr val="0066CC"/>
                </a:solidFill>
                <a:latin typeface="微软雅黑" pitchFamily="-128" charset="-122"/>
                <a:ea typeface="微软雅黑" pitchFamily="-128" charset="-122"/>
              </a:rPr>
              <a:t>Регистрация предприятий по разведению животных и выращиванию растений и переработке продуктов животного и растительного происхождения, подлежащих экспорту в Китай</a:t>
            </a:r>
            <a:endParaRPr lang="zh-CN" altLang="en-US" sz="1600" b="1" kern="100" dirty="0">
              <a:solidFill>
                <a:srgbClr val="0066CC"/>
              </a:solidFill>
              <a:latin typeface="微软雅黑" pitchFamily="-128" charset="-122"/>
              <a:ea typeface="微软雅黑" pitchFamily="-12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845232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5009542"/>
            <a:ext cx="3150235" cy="15211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88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189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239" y="324227"/>
            <a:ext cx="512184" cy="6829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90" name="图片"/>
          <p:cNvPicPr>
            <a:picLocks noChangeAspect="1"/>
          </p:cNvPicPr>
          <p:nvPr/>
        </p:nvPicPr>
        <p:blipFill>
          <a:blip r:embed="rId6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91" name="矩形"/>
          <p:cNvSpPr>
            <a:spLocks/>
          </p:cNvSpPr>
          <p:nvPr/>
        </p:nvSpPr>
        <p:spPr>
          <a:xfrm>
            <a:off x="440195" y="1331325"/>
            <a:ext cx="8353914" cy="32731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4089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200" b="1" i="0" u="none" strike="noStrike" kern="100" cap="none" spc="0" baseline="0" dirty="0">
                <a:solidFill>
                  <a:schemeClr val="tx1"/>
                </a:solidFill>
                <a:latin typeface="楷体" pitchFamily="-128" charset="-122"/>
                <a:ea typeface="楷体" pitchFamily="-128" charset="-122"/>
                <a:cs typeface="Times New Roman" charset="0"/>
              </a:rPr>
              <a:t>I. </a:t>
            </a:r>
            <a:r>
              <a:rPr lang="ru-RU" altLang="zh-CN" sz="2200" b="1" i="0" u="none" strike="noStrike" kern="100" cap="none" spc="0" baseline="0" dirty="0">
                <a:solidFill>
                  <a:schemeClr val="tx1"/>
                </a:solidFill>
                <a:latin typeface="楷体" pitchFamily="-128" charset="-122"/>
                <a:ea typeface="楷体" pitchFamily="-128" charset="-122"/>
                <a:cs typeface="Times New Roman" charset="0"/>
              </a:rPr>
              <a:t>Введение в вопросник</a:t>
            </a:r>
            <a:endParaRPr lang="en-US" altLang="zh-CN" sz="2200" b="1" i="0" u="none" strike="noStrike" kern="100" cap="none" spc="0" baseline="0" dirty="0">
              <a:solidFill>
                <a:schemeClr val="tx1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  <a:p>
            <a:pPr marL="400050" indent="-400050">
              <a:lnSpc>
                <a:spcPts val="2500"/>
              </a:lnSpc>
              <a:buAutoNum type="romanUcParenBoth"/>
            </a:pPr>
            <a:r>
              <a:rPr lang="ru-RU" altLang="zh-CN" sz="1800" kern="100" dirty="0">
                <a:latin typeface="楷体" pitchFamily="-128" charset="-122"/>
                <a:ea typeface="楷体" pitchFamily="-128" charset="-122"/>
              </a:rPr>
              <a:t>Вопросник по санитарному состоянию содержания животных для стран, которые намерены экспортировать животных в Китайскую Народную Республику</a:t>
            </a:r>
            <a:endParaRPr lang="en-US" altLang="zh-CN" sz="1800" b="0" i="0" u="none" strike="noStrike" kern="100" cap="none" spc="0" baseline="0" dirty="0">
              <a:solidFill>
                <a:schemeClr val="tx1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  <a:p>
            <a:pPr marL="342900" indent="-342900">
              <a:lnSpc>
                <a:spcPts val="2500"/>
              </a:lnSpc>
              <a:buAutoNum type="arabicPeriod"/>
            </a:pPr>
            <a:r>
              <a:rPr lang="ru-RU" altLang="zh-CN" sz="1800" b="1" kern="100" dirty="0">
                <a:latin typeface="楷体" pitchFamily="-128" charset="-122"/>
                <a:ea typeface="楷体" pitchFamily="-128" charset="-122"/>
              </a:rPr>
              <a:t>Основные сведения о странах, которые намерены экспортировать животных в Китай</a:t>
            </a:r>
            <a:endParaRPr lang="en-US" altLang="zh-CN" sz="1800" b="1" i="0" u="none" strike="noStrike" kern="100" cap="none" spc="0" baseline="0" dirty="0">
              <a:solidFill>
                <a:schemeClr val="tx1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  <a:p>
            <a:pPr marL="342900" indent="-342900">
              <a:lnSpc>
                <a:spcPts val="2500"/>
              </a:lnSpc>
              <a:buAutoNum type="arabicParenBoth"/>
            </a:pPr>
            <a:r>
              <a:rPr lang="ru-RU" altLang="zh-CN" sz="1800" kern="100" dirty="0">
                <a:latin typeface="楷体" pitchFamily="-128" charset="-122"/>
                <a:ea typeface="楷体" pitchFamily="-128" charset="-122"/>
              </a:rPr>
              <a:t>ветеринарный компетентный орган, ответственный за здоровье животных: название и адрес;</a:t>
            </a:r>
            <a:endParaRPr lang="en-US" altLang="zh-CN" sz="1800" kern="100" dirty="0">
              <a:latin typeface="楷体" pitchFamily="-128" charset="-122"/>
              <a:ea typeface="楷体" pitchFamily="-128" charset="-122"/>
            </a:endParaRPr>
          </a:p>
          <a:p>
            <a:pPr marL="342900" indent="-342900">
              <a:lnSpc>
                <a:spcPts val="2500"/>
              </a:lnSpc>
              <a:buAutoNum type="arabicParenBoth"/>
            </a:pPr>
            <a:r>
              <a:rPr lang="ru-RU" altLang="zh-CN" sz="1800" kern="100" dirty="0">
                <a:latin typeface="楷体" pitchFamily="-128" charset="-122"/>
                <a:ea typeface="楷体" pitchFamily="-128" charset="-122"/>
              </a:rPr>
              <a:t>количество импортируемых животных, перечисленных по регионам и классификации (для разведения, производства, забоя).</a:t>
            </a:r>
            <a:endParaRPr lang="zh-CN" altLang="en-US" sz="1800" b="0" i="0" u="none" strike="noStrike" kern="100" cap="none" spc="0" baseline="0" dirty="0">
              <a:solidFill>
                <a:schemeClr val="tx1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</p:txBody>
      </p:sp>
      <p:sp>
        <p:nvSpPr>
          <p:cNvPr id="192" name="矩形"/>
          <p:cNvSpPr>
            <a:spLocks/>
          </p:cNvSpPr>
          <p:nvPr/>
        </p:nvSpPr>
        <p:spPr>
          <a:xfrm>
            <a:off x="628645" y="161578"/>
            <a:ext cx="8165464" cy="6463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indent="25400" algn="ctr"/>
            <a:r>
              <a:rPr lang="ru-RU" altLang="zh-CN" sz="1800" b="1" kern="100" dirty="0">
                <a:solidFill>
                  <a:srgbClr val="0066CC"/>
                </a:solidFill>
                <a:latin typeface="微软雅黑" pitchFamily="-128" charset="-122"/>
                <a:ea typeface="微软雅黑" pitchFamily="-128" charset="-122"/>
              </a:rPr>
              <a:t>Введение в вопросник по импортируемым Китаем растениям и животным и продуктам растениеводства и животноводства</a:t>
            </a:r>
            <a:endParaRPr lang="zh-CN" altLang="en-US" sz="1800" b="1" dirty="0">
              <a:solidFill>
                <a:srgbClr val="0066CC"/>
              </a:solidFill>
              <a:latin typeface="微软雅黑" pitchFamily="-128" charset="-122"/>
              <a:ea typeface="微软雅黑" pitchFamily="-12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753882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19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39" y="324227"/>
            <a:ext cx="512184" cy="6829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97" name="图片"/>
          <p:cNvPicPr>
            <a:picLocks noChangeAspect="1"/>
          </p:cNvPicPr>
          <p:nvPr/>
        </p:nvPicPr>
        <p:blipFill>
          <a:blip r:embed="rId5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98" name="矩形"/>
          <p:cNvSpPr>
            <a:spLocks/>
          </p:cNvSpPr>
          <p:nvPr/>
        </p:nvSpPr>
        <p:spPr>
          <a:xfrm>
            <a:off x="215297" y="1279810"/>
            <a:ext cx="8437815" cy="392043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indent="408940">
              <a:lnSpc>
                <a:spcPts val="2500"/>
              </a:lnSpc>
            </a:pPr>
            <a:r>
              <a:rPr lang="en-US" altLang="zh-CN" sz="2200" b="1" i="0" u="none" strike="noStrike" kern="100" cap="none" spc="0" baseline="0" dirty="0">
                <a:solidFill>
                  <a:schemeClr val="tx1"/>
                </a:solidFill>
                <a:latin typeface="楷体" pitchFamily="-128" charset="-122"/>
                <a:ea typeface="楷体" pitchFamily="-128" charset="-122"/>
                <a:cs typeface="Times New Roman" charset="0"/>
              </a:rPr>
              <a:t>2.</a:t>
            </a:r>
            <a:r>
              <a:rPr lang="ru-RU" altLang="zh-CN" sz="2200" b="1" kern="100" dirty="0">
                <a:latin typeface="楷体" pitchFamily="-128" charset="-122"/>
                <a:ea typeface="楷体" pitchFamily="-128" charset="-122"/>
              </a:rPr>
              <a:t> Состояние здоровья животных</a:t>
            </a:r>
            <a:endParaRPr lang="en-US" altLang="zh-CN" sz="2200" b="1" i="0" u="none" strike="noStrike" kern="100" cap="none" spc="0" baseline="0" dirty="0">
              <a:solidFill>
                <a:schemeClr val="tx1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  <a:p>
            <a:pPr indent="408940">
              <a:lnSpc>
                <a:spcPts val="2500"/>
              </a:lnSpc>
            </a:pPr>
            <a:r>
              <a:rPr lang="ru-RU" altLang="zh-CN" sz="2000" kern="100" dirty="0">
                <a:latin typeface="楷体" pitchFamily="-128" charset="-122"/>
                <a:ea typeface="楷体" pitchFamily="-128" charset="-122"/>
              </a:rPr>
              <a:t>(1) информация о ветеринарных учреждениях </a:t>
            </a:r>
          </a:p>
          <a:p>
            <a:pPr indent="408940">
              <a:lnSpc>
                <a:spcPts val="2500"/>
              </a:lnSpc>
            </a:pPr>
            <a:r>
              <a:rPr lang="ru-RU" altLang="zh-CN" sz="2000" kern="100" dirty="0">
                <a:latin typeface="楷体" pitchFamily="-128" charset="-122"/>
                <a:ea typeface="楷体" pitchFamily="-128" charset="-122"/>
              </a:rPr>
              <a:t>(2) законодательство в области охраны здоровья 	животных</a:t>
            </a:r>
          </a:p>
          <a:p>
            <a:pPr indent="408940">
              <a:lnSpc>
                <a:spcPts val="2500"/>
              </a:lnSpc>
            </a:pPr>
            <a:r>
              <a:rPr lang="ru-RU" altLang="zh-CN" sz="2000" kern="100" dirty="0">
                <a:latin typeface="楷体" pitchFamily="-128" charset="-122"/>
                <a:ea typeface="楷体" pitchFamily="-128" charset="-122"/>
              </a:rPr>
              <a:t>(3) ветеринарная лаборатория</a:t>
            </a:r>
          </a:p>
          <a:p>
            <a:pPr indent="408940">
              <a:lnSpc>
                <a:spcPts val="2500"/>
              </a:lnSpc>
            </a:pPr>
            <a:r>
              <a:rPr lang="ru-RU" altLang="zh-CN" sz="2000" kern="100" dirty="0">
                <a:latin typeface="楷体" pitchFamily="-128" charset="-122"/>
                <a:ea typeface="楷体" pitchFamily="-128" charset="-122"/>
              </a:rPr>
              <a:t>(4) состояние промышленного разведения</a:t>
            </a:r>
          </a:p>
          <a:p>
            <a:pPr indent="408940">
              <a:lnSpc>
                <a:spcPts val="2500"/>
              </a:lnSpc>
            </a:pPr>
            <a:r>
              <a:rPr lang="ru-RU" altLang="zh-CN" sz="2000" kern="100" dirty="0">
                <a:latin typeface="楷体" pitchFamily="-128" charset="-122"/>
                <a:ea typeface="楷体" pitchFamily="-128" charset="-122"/>
              </a:rPr>
              <a:t>(5) эпидемические заболевания животных, подлежащие 	уведомлению</a:t>
            </a:r>
          </a:p>
          <a:p>
            <a:pPr indent="408940">
              <a:lnSpc>
                <a:spcPts val="2500"/>
              </a:lnSpc>
            </a:pPr>
            <a:r>
              <a:rPr lang="ru-RU" altLang="zh-CN" sz="2000" kern="100" dirty="0">
                <a:latin typeface="楷体" pitchFamily="-128" charset="-122"/>
                <a:ea typeface="楷体" pitchFamily="-128" charset="-122"/>
              </a:rPr>
              <a:t>(6)эпидемические заболевания и иммунизация </a:t>
            </a:r>
          </a:p>
          <a:p>
            <a:pPr indent="404813">
              <a:lnSpc>
                <a:spcPts val="2500"/>
              </a:lnSpc>
            </a:pPr>
            <a:r>
              <a:rPr lang="ru-RU" altLang="zh-CN" sz="2000" kern="100" dirty="0">
                <a:latin typeface="楷体" pitchFamily="-128" charset="-122"/>
                <a:ea typeface="楷体" pitchFamily="-128" charset="-122"/>
              </a:rPr>
              <a:t>(7) осуществление соответствующих полномочий 	ветеринарным компетентным органом в 	соответствии с законодательством</a:t>
            </a:r>
            <a:endParaRPr lang="zh-CN" altLang="en-US" sz="2000" b="0" i="0" u="none" strike="noStrike" kern="100" cap="none" spc="0" baseline="0" dirty="0">
              <a:solidFill>
                <a:schemeClr val="tx1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</p:txBody>
      </p:sp>
      <p:pic>
        <p:nvPicPr>
          <p:cNvPr id="199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6999" y="4954436"/>
            <a:ext cx="3270634" cy="163140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00" name="矩形"/>
          <p:cNvSpPr>
            <a:spLocks/>
          </p:cNvSpPr>
          <p:nvPr/>
        </p:nvSpPr>
        <p:spPr>
          <a:xfrm>
            <a:off x="763239" y="67441"/>
            <a:ext cx="8165464" cy="10156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indent="25400" algn="ctr"/>
            <a:r>
              <a:rPr lang="ru-RU" altLang="zh-CN" sz="2000" b="1" kern="100" dirty="0">
                <a:solidFill>
                  <a:srgbClr val="0066CC"/>
                </a:solidFill>
                <a:latin typeface="微软雅黑" pitchFamily="-128" charset="-122"/>
                <a:ea typeface="微软雅黑" pitchFamily="-128" charset="-122"/>
              </a:rPr>
              <a:t>Введение в вопросник по импортируемым Китаем растениям и животным и продуктам растениеводства и животноводства</a:t>
            </a:r>
            <a:endParaRPr lang="zh-CN" altLang="en-US" sz="2000" b="1" i="0" u="none" strike="noStrike" kern="0" cap="none" spc="0" baseline="0" dirty="0">
              <a:solidFill>
                <a:srgbClr val="0066CC"/>
              </a:solidFill>
              <a:latin typeface="微软雅黑" pitchFamily="-128" charset="-122"/>
              <a:ea typeface="微软雅黑" pitchFamily="-128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5622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20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39" y="324227"/>
            <a:ext cx="512184" cy="6829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05" name="图片"/>
          <p:cNvPicPr>
            <a:picLocks noChangeAspect="1"/>
          </p:cNvPicPr>
          <p:nvPr/>
        </p:nvPicPr>
        <p:blipFill>
          <a:blip r:embed="rId5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06" name="矩形"/>
          <p:cNvSpPr>
            <a:spLocks/>
          </p:cNvSpPr>
          <p:nvPr/>
        </p:nvSpPr>
        <p:spPr>
          <a:xfrm>
            <a:off x="450239" y="1331873"/>
            <a:ext cx="8204765" cy="423494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408940" algn="l" fontAlgn="base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i="0" u="none" strike="noStrike" kern="100" cap="none" spc="0" baseline="0" dirty="0">
                <a:solidFill>
                  <a:schemeClr val="tx1"/>
                </a:solidFill>
                <a:latin typeface="楷体" pitchFamily="-128" charset="-122"/>
                <a:ea typeface="楷体" pitchFamily="-128" charset="-122"/>
                <a:cs typeface="Times New Roman" charset="0"/>
              </a:rPr>
              <a:t>II. </a:t>
            </a:r>
            <a:r>
              <a:rPr lang="ru-RU" altLang="zh-CN" sz="2000" b="1" kern="100" dirty="0">
                <a:latin typeface="楷体" pitchFamily="-128" charset="-122"/>
                <a:ea typeface="楷体" pitchFamily="-128" charset="-122"/>
              </a:rPr>
              <a:t>Вопросник по санитарным состояниями растений для стран, которые намерены экспортировать животных в Китайскую Народную Республику</a:t>
            </a:r>
            <a:endParaRPr lang="en-US" altLang="zh-CN" sz="2000" b="1" i="0" u="none" strike="noStrike" kern="100" cap="none" spc="0" baseline="0" dirty="0">
              <a:solidFill>
                <a:schemeClr val="tx1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  <a:p>
            <a:pPr indent="408940">
              <a:lnSpc>
                <a:spcPts val="2500"/>
              </a:lnSpc>
            </a:pPr>
            <a:r>
              <a:rPr lang="ru-RU" altLang="zh-CN" sz="1800" kern="100" dirty="0">
                <a:latin typeface="楷体" pitchFamily="-128" charset="-122"/>
                <a:ea typeface="楷体" pitchFamily="-128" charset="-122"/>
              </a:rPr>
              <a:t>1.Фитосанитарные органы, органы безопасности пищевых продуктов и санитарии</a:t>
            </a:r>
          </a:p>
          <a:p>
            <a:pPr indent="408940">
              <a:lnSpc>
                <a:spcPts val="2500"/>
              </a:lnSpc>
            </a:pPr>
            <a:r>
              <a:rPr lang="ru-RU" altLang="zh-CN" sz="1800" kern="100" dirty="0">
                <a:latin typeface="楷体" pitchFamily="-128" charset="-122"/>
                <a:ea typeface="楷体" pitchFamily="-128" charset="-122"/>
              </a:rPr>
              <a:t>2.Законы, правила и нормы</a:t>
            </a:r>
          </a:p>
          <a:p>
            <a:pPr indent="408940">
              <a:lnSpc>
                <a:spcPts val="2500"/>
              </a:lnSpc>
            </a:pPr>
            <a:r>
              <a:rPr lang="ru-RU" altLang="zh-CN" sz="1800" kern="100" dirty="0">
                <a:latin typeface="楷体" pitchFamily="-128" charset="-122"/>
                <a:ea typeface="楷体" pitchFamily="-128" charset="-122"/>
              </a:rPr>
              <a:t>3.Официальные или аккредитованные испытательные лаборатории</a:t>
            </a:r>
          </a:p>
          <a:p>
            <a:pPr indent="408940">
              <a:lnSpc>
                <a:spcPts val="2500"/>
              </a:lnSpc>
            </a:pPr>
            <a:r>
              <a:rPr lang="ru-RU" altLang="zh-CN" sz="1800" kern="100" dirty="0">
                <a:latin typeface="楷体" pitchFamily="-128" charset="-122"/>
                <a:ea typeface="楷体" pitchFamily="-128" charset="-122"/>
              </a:rPr>
              <a:t>4. Безопасность и санитарный контроль вредителей </a:t>
            </a:r>
          </a:p>
          <a:p>
            <a:pPr indent="408940">
              <a:lnSpc>
                <a:spcPts val="2500"/>
              </a:lnSpc>
            </a:pPr>
            <a:r>
              <a:rPr lang="ru-RU" altLang="zh-CN" sz="1800" kern="100" dirty="0">
                <a:latin typeface="楷体" pitchFamily="-128" charset="-122"/>
                <a:ea typeface="楷体" pitchFamily="-128" charset="-122"/>
              </a:rPr>
              <a:t>5. Ситуация с экспортом растительной продукции</a:t>
            </a:r>
          </a:p>
          <a:p>
            <a:pPr indent="408940">
              <a:lnSpc>
                <a:spcPts val="2500"/>
              </a:lnSpc>
            </a:pPr>
            <a:r>
              <a:rPr lang="ru-RU" altLang="zh-CN" sz="1800" kern="100" dirty="0">
                <a:latin typeface="楷体" pitchFamily="-128" charset="-122"/>
                <a:ea typeface="楷体" pitchFamily="-128" charset="-122"/>
              </a:rPr>
              <a:t>6.Надзор и администрирование</a:t>
            </a:r>
          </a:p>
          <a:p>
            <a:pPr indent="408940">
              <a:lnSpc>
                <a:spcPts val="2500"/>
              </a:lnSpc>
            </a:pPr>
            <a:r>
              <a:rPr lang="ru-RU" altLang="zh-CN" sz="1800" kern="100" dirty="0">
                <a:latin typeface="楷体" pitchFamily="-128" charset="-122"/>
                <a:ea typeface="楷体" pitchFamily="-128" charset="-122"/>
              </a:rPr>
              <a:t>7. Информация о посадке, производстве, переработке, хранении и транспортировке растительной продукции</a:t>
            </a:r>
            <a:endParaRPr lang="zh-CN" altLang="en-US" sz="1800" b="0" i="0" u="none" strike="noStrike" kern="100" cap="none" spc="0" baseline="0" dirty="0">
              <a:solidFill>
                <a:schemeClr val="tx1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</p:txBody>
      </p:sp>
      <p:pic>
        <p:nvPicPr>
          <p:cNvPr id="207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8572" y="2882879"/>
            <a:ext cx="1796629" cy="10635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08" name="图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1740" y="5526127"/>
            <a:ext cx="2355036" cy="124191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09" name="动作按钮: 前进或后一张">
            <a:hlinkClick r:id="rId8" action="ppaction://hlinksldjump"/>
          </p:cNvPr>
          <p:cNvSpPr>
            <a:spLocks/>
          </p:cNvSpPr>
          <p:nvPr/>
        </p:nvSpPr>
        <p:spPr>
          <a:xfrm>
            <a:off x="7933029" y="5497450"/>
            <a:ext cx="721975" cy="461019"/>
          </a:xfrm>
          <a:prstGeom prst="actionButtonForwardNex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10" name="矩形"/>
          <p:cNvSpPr>
            <a:spLocks/>
          </p:cNvSpPr>
          <p:nvPr/>
        </p:nvSpPr>
        <p:spPr>
          <a:xfrm>
            <a:off x="706331" y="0"/>
            <a:ext cx="8165464" cy="10156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indent="25400" algn="ctr"/>
            <a:r>
              <a:rPr lang="ru-RU" altLang="zh-CN" sz="2000" b="1" kern="100" dirty="0">
                <a:solidFill>
                  <a:srgbClr val="0066CC"/>
                </a:solidFill>
                <a:latin typeface="微软雅黑" pitchFamily="-128" charset="-122"/>
                <a:ea typeface="微软雅黑" pitchFamily="-128" charset="-122"/>
              </a:rPr>
              <a:t>Введение в вопросник по импортируемым Китаем растениям и животным и продуктам растениеводства и животноводства</a:t>
            </a:r>
            <a:endParaRPr lang="zh-CN" altLang="en-US" sz="2000" b="1" dirty="0">
              <a:solidFill>
                <a:srgbClr val="0066CC"/>
              </a:solidFill>
              <a:latin typeface="微软雅黑" pitchFamily="-128" charset="-122"/>
              <a:ea typeface="微软雅黑" pitchFamily="-12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498957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直线"/>
          <p:cNvSpPr>
            <a:spLocks/>
          </p:cNvSpPr>
          <p:nvPr/>
        </p:nvSpPr>
        <p:spPr>
          <a:xfrm>
            <a:off x="-824" y="93800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24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39" y="255012"/>
            <a:ext cx="512184" cy="6829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5" name="图片"/>
          <p:cNvPicPr>
            <a:picLocks noChangeAspect="1"/>
          </p:cNvPicPr>
          <p:nvPr/>
        </p:nvPicPr>
        <p:blipFill>
          <a:blip r:embed="rId5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46" name="矩形"/>
          <p:cNvSpPr>
            <a:spLocks/>
          </p:cNvSpPr>
          <p:nvPr/>
        </p:nvSpPr>
        <p:spPr>
          <a:xfrm>
            <a:off x="647700" y="1132917"/>
            <a:ext cx="7772400" cy="532453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25400" algn="l" fontAlgn="base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2000" b="1" i="0" u="none" strike="noStrike" kern="0" cap="none" spc="0" baseline="0" dirty="0">
                <a:solidFill>
                  <a:schemeClr val="tx1"/>
                </a:solidFill>
                <a:latin typeface="+mn-lt"/>
                <a:ea typeface="楷体" pitchFamily="-128" charset="-122"/>
                <a:cs typeface="Times New Roman" charset="0"/>
              </a:rPr>
              <a:t>Основные проблемы:</a:t>
            </a:r>
            <a:endParaRPr lang="en-US" altLang="zh-CN" sz="2000" b="1" i="0" u="none" strike="noStrike" kern="0" cap="none" spc="0" baseline="0" dirty="0">
              <a:solidFill>
                <a:schemeClr val="tx1"/>
              </a:solidFill>
              <a:latin typeface="+mn-lt"/>
              <a:ea typeface="楷体" pitchFamily="-128" charset="-122"/>
              <a:cs typeface="Times New Roman" charset="0"/>
            </a:endParaRPr>
          </a:p>
          <a:p>
            <a:pPr marL="0" indent="25400" algn="l" fontAlgn="base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kern="100" dirty="0">
              <a:ea typeface="楷体" pitchFamily="-128" charset="-122"/>
            </a:endParaRPr>
          </a:p>
          <a:p>
            <a:pPr marL="0" indent="25400" algn="l" fontAlgn="base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kern="100" dirty="0">
                <a:ea typeface="楷体" pitchFamily="-128" charset="-122"/>
              </a:rPr>
              <a:t>1. </a:t>
            </a:r>
            <a:r>
              <a:rPr lang="ru-RU" altLang="zh-CN" sz="1800" kern="100" dirty="0">
                <a:ea typeface="楷体" pitchFamily="-128" charset="-122"/>
              </a:rPr>
              <a:t>Информация об эпидемической ситуации неясна; статус профилактики и контроля эпидемических заболеваний животных и растений не содержится на официальных сайтах МЭБ и ФАО, и хорошие меры СФС не могут быть использованы для ее контроля.</a:t>
            </a:r>
          </a:p>
          <a:p>
            <a:pPr indent="25400">
              <a:lnSpc>
                <a:spcPts val="1700"/>
              </a:lnSpc>
            </a:pPr>
            <a:endParaRPr lang="en-US" altLang="zh-CN" sz="1800" kern="100" dirty="0">
              <a:ea typeface="楷体" pitchFamily="-128" charset="-122"/>
            </a:endParaRPr>
          </a:p>
          <a:p>
            <a:pPr indent="25400">
              <a:lnSpc>
                <a:spcPts val="1700"/>
              </a:lnSpc>
            </a:pPr>
            <a:r>
              <a:rPr lang="ru-RU" altLang="zh-CN" sz="1800" kern="100" dirty="0">
                <a:ea typeface="楷体" pitchFamily="-128" charset="-122"/>
              </a:rPr>
              <a:t>2.Потенциал обнаружения заболевания и строительство зон, свободных от ящура, неясны.</a:t>
            </a:r>
          </a:p>
          <a:p>
            <a:pPr indent="25400">
              <a:lnSpc>
                <a:spcPts val="1700"/>
              </a:lnSpc>
            </a:pPr>
            <a:endParaRPr lang="en-US" altLang="zh-CN" sz="1800" kern="100" dirty="0">
              <a:ea typeface="楷体" pitchFamily="-128" charset="-122"/>
            </a:endParaRPr>
          </a:p>
          <a:p>
            <a:pPr indent="25400">
              <a:lnSpc>
                <a:spcPts val="1700"/>
              </a:lnSpc>
            </a:pPr>
            <a:r>
              <a:rPr lang="ru-RU" altLang="zh-CN" sz="1800" kern="100" dirty="0">
                <a:ea typeface="楷体" pitchFamily="-128" charset="-122"/>
              </a:rPr>
              <a:t>3. Необходимо усилить соблюдение законов и нормативных актов, направленных на предотвращение и контроль общей эпидемической ситуации в стране.</a:t>
            </a:r>
            <a:endParaRPr lang="en-US" altLang="zh-CN" sz="1800" kern="100" dirty="0">
              <a:ea typeface="楷体" pitchFamily="-128" charset="-122"/>
            </a:endParaRPr>
          </a:p>
          <a:p>
            <a:pPr marL="0" indent="25400" algn="l" fontAlgn="base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000" b="0" i="0" u="none" strike="noStrike" kern="0" cap="none" spc="0" baseline="0" dirty="0">
              <a:solidFill>
                <a:schemeClr val="tx1"/>
              </a:solidFill>
              <a:latin typeface="+mn-lt"/>
              <a:ea typeface="楷体" pitchFamily="-128" charset="-122"/>
              <a:cs typeface="Times New Roman" charset="0"/>
            </a:endParaRPr>
          </a:p>
          <a:p>
            <a:pPr marL="0" indent="25400" algn="l" fontAlgn="base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2000" b="1" i="0" u="none" strike="noStrike" kern="0" cap="none" spc="0" baseline="0" dirty="0">
                <a:solidFill>
                  <a:schemeClr val="tx1"/>
                </a:solidFill>
                <a:latin typeface="+mn-lt"/>
                <a:ea typeface="楷体" pitchFamily="-128" charset="-122"/>
                <a:cs typeface="Times New Roman" charset="0"/>
              </a:rPr>
              <a:t>Предложения</a:t>
            </a:r>
            <a:r>
              <a:rPr lang="en-US" altLang="zh-CN" sz="2000" b="1" i="0" u="none" strike="noStrike" kern="0" cap="none" spc="0" baseline="0" dirty="0">
                <a:solidFill>
                  <a:schemeClr val="tx1"/>
                </a:solidFill>
                <a:latin typeface="+mn-lt"/>
                <a:ea typeface="楷体" pitchFamily="-128" charset="-122"/>
                <a:cs typeface="Times New Roman" charset="0"/>
              </a:rPr>
              <a:t>： </a:t>
            </a:r>
          </a:p>
          <a:p>
            <a:pPr marL="0" indent="25400" algn="l" fontAlgn="base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000" b="1" i="0" u="none" strike="noStrike" kern="0" cap="none" spc="0" baseline="0" dirty="0">
              <a:solidFill>
                <a:schemeClr val="tx1"/>
              </a:solidFill>
              <a:latin typeface="+mn-lt"/>
              <a:ea typeface="楷体" pitchFamily="-128" charset="-122"/>
              <a:cs typeface="Times New Roman" charset="0"/>
            </a:endParaRPr>
          </a:p>
          <a:p>
            <a:pPr marL="342900" indent="-34290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altLang="zh-CN" sz="1800" kern="100" dirty="0">
                <a:ea typeface="楷体" pitchFamily="-128" charset="-122"/>
              </a:rPr>
              <a:t>Облегчить общение между высокопоставленными должностными лицами государства, создать механизм встреч в портах для своевременного разрешения разногласий и проблем.</a:t>
            </a:r>
            <a:endParaRPr lang="en-US" altLang="zh-CN" sz="1800" kern="100" dirty="0">
              <a:ea typeface="楷体" pitchFamily="-128" charset="-122"/>
            </a:endParaRPr>
          </a:p>
          <a:p>
            <a:pPr marL="342900" indent="-34290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altLang="zh-CN" sz="1800" kern="100" dirty="0">
              <a:ea typeface="楷体" pitchFamily="-128" charset="-122"/>
            </a:endParaRPr>
          </a:p>
          <a:p>
            <a:pPr marL="342900" indent="-34290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altLang="zh-CN" sz="1800" kern="100" dirty="0">
                <a:ea typeface="楷体" pitchFamily="-128" charset="-122"/>
              </a:rPr>
              <a:t>Разработать перечень сельскохозяйственной продукции, экспортируемой в Китай, указать важность и срочность торговли, выдвинуть пакетные решения и подать заявку на таможню Китая.</a:t>
            </a:r>
            <a:endParaRPr lang="en-US" altLang="zh-CN" sz="1800" kern="100" dirty="0">
              <a:ea typeface="楷体" pitchFamily="-128" charset="-122"/>
            </a:endParaRPr>
          </a:p>
          <a:p>
            <a:pPr marL="342900" indent="-34290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altLang="zh-CN" sz="1800" kern="100" dirty="0">
              <a:ea typeface="楷体" pitchFamily="-128" charset="-122"/>
            </a:endParaRPr>
          </a:p>
        </p:txBody>
      </p:sp>
      <p:sp>
        <p:nvSpPr>
          <p:cNvPr id="247" name="矩形"/>
          <p:cNvSpPr>
            <a:spLocks/>
          </p:cNvSpPr>
          <p:nvPr/>
        </p:nvSpPr>
        <p:spPr>
          <a:xfrm>
            <a:off x="4849209" y="491059"/>
            <a:ext cx="4125320" cy="4470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48" name="矩形"/>
          <p:cNvSpPr>
            <a:spLocks/>
          </p:cNvSpPr>
          <p:nvPr/>
        </p:nvSpPr>
        <p:spPr>
          <a:xfrm>
            <a:off x="375385" y="56615"/>
            <a:ext cx="8553318" cy="70788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zh-CN" sz="2000" b="1" dirty="0">
                <a:solidFill>
                  <a:srgbClr val="005DA2"/>
                </a:solidFill>
                <a:latin typeface="微软雅黑" pitchFamily="-128" charset="-122"/>
                <a:ea typeface="微软雅黑" pitchFamily="-128" charset="-122"/>
              </a:rPr>
              <a:t>Проблемы и предложения по торговле сельскохозяйственной продукцией с Китаем </a:t>
            </a:r>
            <a:endParaRPr lang="zh-CN" altLang="en-US" sz="2000" b="1" i="0" u="none" strike="noStrike" kern="0" cap="none" spc="0" baseline="0" dirty="0">
              <a:solidFill>
                <a:srgbClr val="005DA2"/>
              </a:solidFill>
              <a:latin typeface="微软雅黑" pitchFamily="-128" charset="-122"/>
              <a:ea typeface="微软雅黑" pitchFamily="-128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4209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222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239" y="324227"/>
            <a:ext cx="512184" cy="6829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3" name="图片"/>
          <p:cNvPicPr>
            <a:picLocks noChangeAspect="1"/>
          </p:cNvPicPr>
          <p:nvPr/>
        </p:nvPicPr>
        <p:blipFill>
          <a:blip r:embed="rId4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24" name="矩形"/>
          <p:cNvSpPr>
            <a:spLocks/>
          </p:cNvSpPr>
          <p:nvPr/>
        </p:nvSpPr>
        <p:spPr>
          <a:xfrm>
            <a:off x="215297" y="1156905"/>
            <a:ext cx="8713406" cy="562461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404813" indent="3175">
              <a:lnSpc>
                <a:spcPts val="1700"/>
              </a:lnSpc>
            </a:pPr>
            <a:r>
              <a:rPr lang="en-US" altLang="zh-CN" sz="1800" kern="100" dirty="0">
                <a:ea typeface="楷体" pitchFamily="-128" charset="-122"/>
              </a:rPr>
              <a:t>3. </a:t>
            </a:r>
            <a:r>
              <a:rPr lang="ru-RU" altLang="zh-CN" sz="1800" kern="100" dirty="0">
                <a:ea typeface="楷体" pitchFamily="-128" charset="-122"/>
              </a:rPr>
              <a:t>	Активно усиливать строительство зон, свободных от эпидемий, и 	соответствующее законодательство в соответствии с правилами 	международной торговли и получить одобрение МЭБ и правительства Китая.</a:t>
            </a:r>
            <a:endParaRPr lang="zh-CN" altLang="en-US" sz="1800" kern="100" dirty="0">
              <a:ea typeface="楷体" pitchFamily="-128" charset="-122"/>
            </a:endParaRPr>
          </a:p>
          <a:p>
            <a:pPr marL="404813" indent="3175" fontAlgn="t">
              <a:lnSpc>
                <a:spcPts val="2000"/>
              </a:lnSpc>
            </a:pPr>
            <a:endParaRPr lang="en-US" altLang="zh-CN" sz="1600" dirty="0">
              <a:highlight>
                <a:srgbClr val="FFFF00"/>
              </a:highlight>
              <a:latin typeface="楷体" pitchFamily="-128" charset="-122"/>
              <a:ea typeface="楷体" pitchFamily="-128" charset="-122"/>
            </a:endParaRPr>
          </a:p>
          <a:p>
            <a:pPr indent="408940" fontAlgn="t">
              <a:lnSpc>
                <a:spcPts val="2000"/>
              </a:lnSpc>
            </a:pPr>
            <a:endParaRPr lang="zh-CN" altLang="en-US" sz="1600" dirty="0">
              <a:latin typeface="楷体" pitchFamily="-128" charset="-122"/>
              <a:ea typeface="楷体" pitchFamily="-128" charset="-122"/>
            </a:endParaRPr>
          </a:p>
          <a:p>
            <a:pPr marL="404813" indent="3175" algn="l" fontAlgn="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kern="100" dirty="0">
                <a:ea typeface="楷体" pitchFamily="-128" charset="-122"/>
              </a:rPr>
              <a:t>4</a:t>
            </a:r>
            <a:r>
              <a:rPr lang="ru-RU" altLang="zh-CN" sz="1800" kern="100" dirty="0">
                <a:ea typeface="楷体" pitchFamily="-128" charset="-122"/>
              </a:rPr>
              <a:t>. 	Усилить масштабы разведения животных и выращивания растений и 	производство продуктов животного и растительного происхождения, 	внедрение аттестации безопасности сельскохозяйственных продуктов, 	системы </a:t>
            </a:r>
            <a:r>
              <a:rPr lang="uz-Cyrl-UZ" sz="1800" kern="100" dirty="0">
                <a:ea typeface="楷体" pitchFamily="-128" charset="-122"/>
              </a:rPr>
              <a:t>ХАССП </a:t>
            </a:r>
            <a:r>
              <a:rPr lang="ru-RU" altLang="zh-CN" sz="1800" kern="100" dirty="0">
                <a:ea typeface="楷体" pitchFamily="-128" charset="-122"/>
              </a:rPr>
              <a:t> (</a:t>
            </a:r>
            <a:r>
              <a:rPr lang="ru-RU" sz="1800" kern="100" dirty="0">
                <a:ea typeface="楷体" pitchFamily="-128" charset="-122"/>
              </a:rPr>
              <a:t>анализ рисков и критические контрольные точки) </a:t>
            </a:r>
            <a:r>
              <a:rPr lang="ru-RU" altLang="zh-CN" sz="1800" kern="100" dirty="0">
                <a:ea typeface="楷体" pitchFamily="-128" charset="-122"/>
              </a:rPr>
              <a:t>), 	системы управления качеством ISO9000, и обеспечить непрерывность 	экспорта продуктов в Китай</a:t>
            </a:r>
            <a:endParaRPr lang="en-US" altLang="zh-CN" sz="1800" kern="100" dirty="0">
              <a:ea typeface="楷体" pitchFamily="-128" charset="-122"/>
            </a:endParaRPr>
          </a:p>
          <a:p>
            <a:pPr marL="0" indent="408940" algn="l" fontAlgn="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kern="100" dirty="0">
              <a:ea typeface="楷体" pitchFamily="-128" charset="-122"/>
            </a:endParaRPr>
          </a:p>
          <a:p>
            <a:pPr marL="461963" indent="-53975" fontAlgn="t">
              <a:lnSpc>
                <a:spcPts val="2000"/>
              </a:lnSpc>
            </a:pPr>
            <a:r>
              <a:rPr lang="ru-RU" altLang="zh-CN" sz="1800" kern="100" dirty="0">
                <a:ea typeface="楷体" pitchFamily="-128" charset="-122"/>
              </a:rPr>
              <a:t>	</a:t>
            </a:r>
            <a:r>
              <a:rPr lang="en-US" altLang="zh-CN" sz="1800" kern="100" dirty="0">
                <a:ea typeface="楷体" pitchFamily="-128" charset="-122"/>
              </a:rPr>
              <a:t>5.</a:t>
            </a:r>
            <a:r>
              <a:rPr lang="ru-RU" altLang="zh-CN" sz="1800" kern="100" dirty="0">
                <a:ea typeface="楷体" pitchFamily="-128" charset="-122"/>
              </a:rPr>
              <a:t>	Укрепление связей и координации для решения вопросов, связанных с 	налоговыми ставками на сельскохозяйственную торговлю.</a:t>
            </a:r>
            <a:endParaRPr lang="en-US" altLang="zh-CN" sz="1800" kern="100" dirty="0">
              <a:ea typeface="楷体" pitchFamily="-128" charset="-122"/>
            </a:endParaRPr>
          </a:p>
          <a:p>
            <a:pPr marL="461963" indent="-53975" algn="l" fontAlgn="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kern="100" dirty="0">
              <a:ea typeface="楷体" pitchFamily="-128" charset="-122"/>
            </a:endParaRPr>
          </a:p>
          <a:p>
            <a:pPr marL="461963" indent="-53975" fontAlgn="t">
              <a:lnSpc>
                <a:spcPts val="2000"/>
              </a:lnSpc>
            </a:pPr>
            <a:r>
              <a:rPr lang="ru-RU" altLang="zh-CN" sz="1800" kern="100" dirty="0">
                <a:ea typeface="楷体" pitchFamily="-128" charset="-122"/>
              </a:rPr>
              <a:t>	</a:t>
            </a:r>
            <a:r>
              <a:rPr lang="en-US" altLang="zh-CN" sz="1800" kern="100" dirty="0">
                <a:ea typeface="楷体" pitchFamily="-128" charset="-122"/>
              </a:rPr>
              <a:t>6.</a:t>
            </a:r>
            <a:r>
              <a:rPr lang="ru-RU" altLang="zh-CN" sz="1800" kern="100" dirty="0">
                <a:ea typeface="楷体" pitchFamily="-128" charset="-122"/>
              </a:rPr>
              <a:t> 	Товары, ввозимые на территорию Китая через третью страну, не должны 	проходить через территорию стран или регионов, экспортирующие 		сельскохозяйственную продукцию, связанную с болезнями. Предлагается 	создать коридоры биобезопасности между Китаем, Казахстаном, 	Таджикистаном и Узбекистаном, а также консолидировать их в круг друзей 	для безопасной торговли сельскохозяйственной продукцией между Китаем и 	странами Центральной Азии</a:t>
            </a:r>
            <a:endParaRPr lang="zh-CN" altLang="en-US" sz="1800" kern="100" dirty="0">
              <a:ea typeface="楷体" pitchFamily="-128" charset="-122"/>
            </a:endParaRPr>
          </a:p>
        </p:txBody>
      </p:sp>
      <p:sp>
        <p:nvSpPr>
          <p:cNvPr id="225" name="矩形"/>
          <p:cNvSpPr>
            <a:spLocks/>
          </p:cNvSpPr>
          <p:nvPr/>
        </p:nvSpPr>
        <p:spPr>
          <a:xfrm>
            <a:off x="4849209" y="491059"/>
            <a:ext cx="4125320" cy="4470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26" name="矩形"/>
          <p:cNvSpPr>
            <a:spLocks/>
          </p:cNvSpPr>
          <p:nvPr/>
        </p:nvSpPr>
        <p:spPr>
          <a:xfrm>
            <a:off x="450239" y="127532"/>
            <a:ext cx="8647430" cy="6463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zh-CN" sz="1800" b="1" dirty="0">
                <a:solidFill>
                  <a:srgbClr val="005DA2"/>
                </a:solidFill>
                <a:latin typeface="微软雅黑" pitchFamily="-128" charset="-122"/>
                <a:ea typeface="微软雅黑" pitchFamily="-128" charset="-122"/>
              </a:rPr>
              <a:t>Проблемы и предложения по торговле сельскохозяйственной продукцией с Китаем </a:t>
            </a:r>
            <a:endParaRPr lang="zh-CN" altLang="en-US" sz="1800" b="1" dirty="0">
              <a:solidFill>
                <a:srgbClr val="005DA2"/>
              </a:solidFill>
              <a:latin typeface="微软雅黑" pitchFamily="-128" charset="-122"/>
              <a:ea typeface="微软雅黑" pitchFamily="-12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357733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21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39" y="324227"/>
            <a:ext cx="512184" cy="6829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15" name="图片"/>
          <p:cNvPicPr>
            <a:picLocks noChangeAspect="1"/>
          </p:cNvPicPr>
          <p:nvPr/>
        </p:nvPicPr>
        <p:blipFill>
          <a:blip r:embed="rId5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16" name="矩形"/>
          <p:cNvSpPr>
            <a:spLocks/>
          </p:cNvSpPr>
          <p:nvPr/>
        </p:nvSpPr>
        <p:spPr>
          <a:xfrm>
            <a:off x="517929" y="1724303"/>
            <a:ext cx="7236282" cy="4089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pic>
        <p:nvPicPr>
          <p:cNvPr id="217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48" y="4681618"/>
            <a:ext cx="2893235" cy="216992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18" name="矩形"/>
          <p:cNvSpPr>
            <a:spLocks/>
          </p:cNvSpPr>
          <p:nvPr/>
        </p:nvSpPr>
        <p:spPr>
          <a:xfrm>
            <a:off x="2065260" y="4935678"/>
            <a:ext cx="6113878" cy="10901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indent="25400" algn="just">
              <a:lnSpc>
                <a:spcPts val="2000"/>
              </a:lnSpc>
            </a:pPr>
            <a:r>
              <a:rPr lang="ru-RU" altLang="zh-CN" sz="1200" kern="100" dirty="0">
                <a:latin typeface="+mn-lt"/>
                <a:ea typeface="楷体" pitchFamily="-128" charset="-122"/>
                <a:cs typeface="宋体" pitchFamily="2" charset="-122"/>
              </a:rPr>
              <a:t>Фрукты, экспортируемые из Китая через третью страну, могут входить в на территорию Узбекистана через пять портов: Достлик, Яллама, Ташкент, Ойбек и Келес.</a:t>
            </a:r>
            <a:endParaRPr lang="en-US" altLang="zh-CN" sz="1200" b="0" i="0" u="none" strike="noStrike" kern="100" cap="none" spc="0" baseline="0" dirty="0">
              <a:solidFill>
                <a:schemeClr val="tx1"/>
              </a:solidFill>
              <a:latin typeface="+mn-lt"/>
              <a:ea typeface="楷体" pitchFamily="-128" charset="-122"/>
              <a:cs typeface="宋体" pitchFamily="2" charset="-122"/>
            </a:endParaRPr>
          </a:p>
          <a:p>
            <a:pPr indent="25400" algn="just">
              <a:lnSpc>
                <a:spcPts val="2000"/>
              </a:lnSpc>
            </a:pPr>
            <a:r>
              <a:rPr lang="ru-RU" altLang="zh-CN" sz="1200" kern="100" dirty="0">
                <a:latin typeface="+mn-lt"/>
                <a:ea typeface="楷体" pitchFamily="-128" charset="-122"/>
              </a:rPr>
              <a:t>Фрукты, экспортируемые из Узбекистана через третьи страны, допускаются в Китай через четыре порта: Хоргос, Алашанькоу, Иркештам и Тургарт.</a:t>
            </a:r>
            <a:endParaRPr lang="zh-CN" altLang="en-US" sz="1200" kern="100" dirty="0">
              <a:latin typeface="+mn-lt"/>
              <a:ea typeface="楷体" pitchFamily="-128" charset="-122"/>
            </a:endParaRPr>
          </a:p>
        </p:txBody>
      </p:sp>
      <p:pic>
        <p:nvPicPr>
          <p:cNvPr id="219" name="图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10" y="1201390"/>
            <a:ext cx="8002616" cy="34426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20" name="矩形"/>
          <p:cNvSpPr>
            <a:spLocks/>
          </p:cNvSpPr>
          <p:nvPr/>
        </p:nvSpPr>
        <p:spPr>
          <a:xfrm>
            <a:off x="7763669" y="2232208"/>
            <a:ext cx="1548334" cy="30777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uz-Cyrl-UZ" altLang="zh-CN" sz="1400" dirty="0">
                <a:solidFill>
                  <a:srgbClr val="FF0000"/>
                </a:solidFill>
              </a:rPr>
              <a:t>Перевал Алатау</a:t>
            </a:r>
            <a:endParaRPr lang="zh-CN" altLang="en-US" sz="1400" b="0" i="0" u="none" strike="noStrike" kern="0" cap="none" spc="0" baseline="0" dirty="0">
              <a:solidFill>
                <a:srgbClr val="FF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21" name="矩形"/>
          <p:cNvSpPr>
            <a:spLocks/>
          </p:cNvSpPr>
          <p:nvPr/>
        </p:nvSpPr>
        <p:spPr>
          <a:xfrm>
            <a:off x="7381979" y="2753944"/>
            <a:ext cx="1217789" cy="30777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400" b="0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Хоргос</a:t>
            </a:r>
            <a:r>
              <a:rPr lang="en-US" altLang="zh-CN" sz="1400" b="0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.</a:t>
            </a:r>
            <a:endParaRPr lang="zh-CN" altLang="en-US" sz="1400" b="0" i="0" u="none" strike="noStrike" kern="0" cap="none" spc="0" baseline="0" dirty="0">
              <a:solidFill>
                <a:srgbClr val="FF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22" name="矩形"/>
          <p:cNvSpPr>
            <a:spLocks/>
          </p:cNvSpPr>
          <p:nvPr/>
        </p:nvSpPr>
        <p:spPr>
          <a:xfrm>
            <a:off x="7050915" y="3179039"/>
            <a:ext cx="1621660" cy="30777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400" dirty="0">
                <a:solidFill>
                  <a:srgbClr val="FF0000"/>
                </a:solidFill>
              </a:rPr>
              <a:t>Торугарт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23" name="矩形"/>
          <p:cNvSpPr>
            <a:spLocks/>
          </p:cNvSpPr>
          <p:nvPr/>
        </p:nvSpPr>
        <p:spPr>
          <a:xfrm>
            <a:off x="7054655" y="3504885"/>
            <a:ext cx="1617920" cy="30777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uz-Cyrl-UZ" altLang="zh-CN" sz="1400" dirty="0">
                <a:solidFill>
                  <a:srgbClr val="FF0000"/>
                </a:solidFill>
              </a:rPr>
              <a:t>Иркештам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24" name="曲线"/>
          <p:cNvSpPr>
            <a:spLocks/>
          </p:cNvSpPr>
          <p:nvPr/>
        </p:nvSpPr>
        <p:spPr>
          <a:xfrm>
            <a:off x="4845063" y="1974558"/>
            <a:ext cx="2974883" cy="109601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600"/>
                </a:moveTo>
                <a:cubicBezTo>
                  <a:pt x="1647" y="18304"/>
                  <a:pt x="6571" y="3651"/>
                  <a:pt x="9888" y="1825"/>
                </a:cubicBezTo>
                <a:cubicBezTo>
                  <a:pt x="13206" y="0"/>
                  <a:pt x="18201" y="9493"/>
                  <a:pt x="19902" y="10636"/>
                </a:cubicBezTo>
                <a:cubicBezTo>
                  <a:pt x="21600" y="11778"/>
                  <a:pt x="20049" y="9003"/>
                  <a:pt x="20077" y="8679"/>
                </a:cubicBezTo>
                <a:cubicBezTo>
                  <a:pt x="20105" y="8352"/>
                  <a:pt x="20077" y="8679"/>
                  <a:pt x="20077" y="8679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miter/>
          </a:ln>
        </p:spPr>
      </p:sp>
      <p:sp>
        <p:nvSpPr>
          <p:cNvPr id="225" name="曲线"/>
          <p:cNvSpPr>
            <a:spLocks/>
          </p:cNvSpPr>
          <p:nvPr/>
        </p:nvSpPr>
        <p:spPr>
          <a:xfrm>
            <a:off x="4914650" y="2555867"/>
            <a:ext cx="2365991" cy="758260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21600"/>
                </a:moveTo>
                <a:cubicBezTo>
                  <a:pt x="1872" y="16847"/>
                  <a:pt x="3464" y="15182"/>
                  <a:pt x="4166" y="9818"/>
                </a:cubicBezTo>
                <a:cubicBezTo>
                  <a:pt x="5061" y="9818"/>
                  <a:pt x="6733" y="6974"/>
                  <a:pt x="8126" y="6974"/>
                </a:cubicBezTo>
                <a:cubicBezTo>
                  <a:pt x="8180" y="6974"/>
                  <a:pt x="8234" y="6974"/>
                  <a:pt x="8287" y="6974"/>
                </a:cubicBezTo>
                <a:cubicBezTo>
                  <a:pt x="9204" y="0"/>
                  <a:pt x="10926" y="5349"/>
                  <a:pt x="12350" y="5349"/>
                </a:cubicBezTo>
                <a:cubicBezTo>
                  <a:pt x="13734" y="5349"/>
                  <a:pt x="14922" y="5349"/>
                  <a:pt x="16306" y="5349"/>
                </a:cubicBezTo>
                <a:cubicBezTo>
                  <a:pt x="17642" y="5349"/>
                  <a:pt x="19066" y="8600"/>
                  <a:pt x="20102" y="8600"/>
                </a:cubicBezTo>
                <a:cubicBezTo>
                  <a:pt x="20383" y="11806"/>
                  <a:pt x="21498" y="16368"/>
                  <a:pt x="21600" y="17130"/>
                </a:cubicBezTo>
                <a:cubicBezTo>
                  <a:pt x="21600" y="17130"/>
                  <a:pt x="21600" y="17130"/>
                  <a:pt x="21600" y="1713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miter/>
          </a:ln>
        </p:spPr>
      </p:sp>
      <p:sp>
        <p:nvSpPr>
          <p:cNvPr id="226" name="椭圆"/>
          <p:cNvSpPr>
            <a:spLocks/>
          </p:cNvSpPr>
          <p:nvPr/>
        </p:nvSpPr>
        <p:spPr>
          <a:xfrm>
            <a:off x="7689471" y="2419574"/>
            <a:ext cx="69586" cy="5079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</a:ln>
        </p:spPr>
      </p:sp>
      <p:sp>
        <p:nvSpPr>
          <p:cNvPr id="227" name="椭圆"/>
          <p:cNvSpPr>
            <a:spLocks/>
          </p:cNvSpPr>
          <p:nvPr/>
        </p:nvSpPr>
        <p:spPr>
          <a:xfrm>
            <a:off x="7294734" y="2863110"/>
            <a:ext cx="173968" cy="1217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</a:ln>
        </p:spPr>
      </p:sp>
      <p:sp>
        <p:nvSpPr>
          <p:cNvPr id="228" name="椭圆"/>
          <p:cNvSpPr>
            <a:spLocks/>
          </p:cNvSpPr>
          <p:nvPr/>
        </p:nvSpPr>
        <p:spPr>
          <a:xfrm>
            <a:off x="7644079" y="2425067"/>
            <a:ext cx="173968" cy="1217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</a:ln>
        </p:spPr>
      </p:sp>
      <p:sp>
        <p:nvSpPr>
          <p:cNvPr id="229" name="曲线"/>
          <p:cNvSpPr>
            <a:spLocks/>
          </p:cNvSpPr>
          <p:nvPr/>
        </p:nvSpPr>
        <p:spPr>
          <a:xfrm rot="21600000" flipV="1">
            <a:off x="4897254" y="3357620"/>
            <a:ext cx="2087638" cy="365336"/>
          </a:xfrm>
          <a:custGeom>
            <a:avLst/>
            <a:gdLst>
              <a:gd name="T1" fmla="*/ 0 w 21600"/>
              <a:gd name="T2" fmla="*/ -21600 h 21600"/>
              <a:gd name="T3" fmla="*/ 21600 w 21600"/>
              <a:gd name="T4" fmla="*/ 0 h 21600"/>
            </a:gdLst>
            <a:ahLst/>
            <a:cxnLst/>
            <a:rect l="T1" t="T2" r="T3" b="T4"/>
            <a:pathLst>
              <a:path w="21600" h="21600">
                <a:moveTo>
                  <a:pt x="0" y="21600"/>
                </a:moveTo>
                <a:cubicBezTo>
                  <a:pt x="1803" y="0"/>
                  <a:pt x="3049" y="2035"/>
                  <a:pt x="4835" y="2035"/>
                </a:cubicBezTo>
                <a:cubicBezTo>
                  <a:pt x="6623" y="2035"/>
                  <a:pt x="8158" y="2035"/>
                  <a:pt x="9947" y="2035"/>
                </a:cubicBezTo>
                <a:cubicBezTo>
                  <a:pt x="11690" y="2035"/>
                  <a:pt x="13707" y="3497"/>
                  <a:pt x="14921" y="6925"/>
                </a:cubicBezTo>
                <a:cubicBezTo>
                  <a:pt x="16565" y="11565"/>
                  <a:pt x="21409" y="16897"/>
                  <a:pt x="21597" y="19154"/>
                </a:cubicBezTo>
                <a:cubicBezTo>
                  <a:pt x="21597" y="19154"/>
                  <a:pt x="21597" y="19154"/>
                  <a:pt x="21597" y="19154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miter/>
          </a:ln>
        </p:spPr>
      </p:sp>
      <p:sp>
        <p:nvSpPr>
          <p:cNvPr id="230" name="曲线"/>
          <p:cNvSpPr>
            <a:spLocks/>
          </p:cNvSpPr>
          <p:nvPr/>
        </p:nvSpPr>
        <p:spPr>
          <a:xfrm>
            <a:off x="4070897" y="3731655"/>
            <a:ext cx="0" cy="43492"/>
          </a:xfrm>
          <a:custGeom>
            <a:avLst/>
            <a:gdLst>
              <a:gd name="T1" fmla="*/ 0 w 21600"/>
              <a:gd name="T2" fmla="*/ 0 h 21600"/>
              <a:gd name="T3" fmla="*/ 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0"/>
                </a:moveTo>
                <a:cubicBezTo>
                  <a:pt x="0" y="10799"/>
                  <a:pt x="0" y="21600"/>
                  <a:pt x="0" y="10799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31" name="曲线"/>
          <p:cNvSpPr>
            <a:spLocks/>
          </p:cNvSpPr>
          <p:nvPr/>
        </p:nvSpPr>
        <p:spPr>
          <a:xfrm>
            <a:off x="7115371" y="2748725"/>
            <a:ext cx="195544" cy="15081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16192"/>
                </a:moveTo>
                <a:cubicBezTo>
                  <a:pt x="10579" y="16192"/>
                  <a:pt x="17202" y="21600"/>
                  <a:pt x="21137" y="14944"/>
                </a:cubicBezTo>
                <a:cubicBezTo>
                  <a:pt x="21600" y="10400"/>
                  <a:pt x="20176" y="0"/>
                  <a:pt x="20176" y="750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miter/>
          </a:ln>
        </p:spPr>
      </p:sp>
      <p:sp>
        <p:nvSpPr>
          <p:cNvPr id="232" name="曲线"/>
          <p:cNvSpPr>
            <a:spLocks/>
          </p:cNvSpPr>
          <p:nvPr/>
        </p:nvSpPr>
        <p:spPr>
          <a:xfrm>
            <a:off x="5027731" y="3514366"/>
            <a:ext cx="1765795" cy="115707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0" y="8085"/>
                </a:moveTo>
                <a:cubicBezTo>
                  <a:pt x="3883" y="8085"/>
                  <a:pt x="5048" y="9710"/>
                  <a:pt x="7765" y="9710"/>
                </a:cubicBezTo>
                <a:cubicBezTo>
                  <a:pt x="10523" y="9710"/>
                  <a:pt x="12885" y="9710"/>
                  <a:pt x="15641" y="9710"/>
                </a:cubicBezTo>
                <a:cubicBezTo>
                  <a:pt x="16759" y="9710"/>
                  <a:pt x="18008" y="0"/>
                  <a:pt x="18833" y="8085"/>
                </a:cubicBezTo>
                <a:cubicBezTo>
                  <a:pt x="19205" y="13767"/>
                  <a:pt x="19091" y="16376"/>
                  <a:pt x="19577" y="19453"/>
                </a:cubicBezTo>
                <a:cubicBezTo>
                  <a:pt x="20102" y="21600"/>
                  <a:pt x="21443" y="20217"/>
                  <a:pt x="21600" y="17828"/>
                </a:cubicBezTo>
                <a:cubicBezTo>
                  <a:pt x="21600" y="17828"/>
                  <a:pt x="21600" y="17828"/>
                  <a:pt x="21600" y="17828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miter/>
          </a:ln>
        </p:spPr>
      </p:sp>
      <p:sp>
        <p:nvSpPr>
          <p:cNvPr id="233" name="矩形"/>
          <p:cNvSpPr>
            <a:spLocks/>
          </p:cNvSpPr>
          <p:nvPr/>
        </p:nvSpPr>
        <p:spPr>
          <a:xfrm>
            <a:off x="3889000" y="3140592"/>
            <a:ext cx="1078613" cy="30777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400" b="1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Ташкент</a:t>
            </a:r>
            <a:endParaRPr lang="zh-CN" altLang="en-US" sz="1400" b="1" i="0" u="none" strike="noStrike" kern="0" cap="none" spc="0" baseline="0" dirty="0">
              <a:solidFill>
                <a:srgbClr val="FF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34" name="矩形"/>
          <p:cNvSpPr>
            <a:spLocks/>
          </p:cNvSpPr>
          <p:nvPr/>
        </p:nvSpPr>
        <p:spPr>
          <a:xfrm>
            <a:off x="4295144" y="3447649"/>
            <a:ext cx="991627" cy="33855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600" b="0" i="0" u="none" strike="noStrike" kern="0" cap="none" spc="0" baseline="0" dirty="0" err="1">
                <a:solidFill>
                  <a:srgbClr val="FF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Хаджант</a:t>
            </a:r>
            <a:endParaRPr lang="zh-CN" altLang="en-US" sz="1600" b="0" i="0" u="none" strike="noStrike" kern="0" cap="none" spc="0" baseline="0" dirty="0">
              <a:solidFill>
                <a:srgbClr val="FF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35" name="矩形"/>
          <p:cNvSpPr>
            <a:spLocks/>
          </p:cNvSpPr>
          <p:nvPr/>
        </p:nvSpPr>
        <p:spPr>
          <a:xfrm>
            <a:off x="3826509" y="2779395"/>
            <a:ext cx="1297305" cy="36933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800" b="0" i="0" u="none" strike="noStrike" kern="0" cap="none" spc="0" baseline="0" dirty="0">
                <a:solidFill>
                  <a:srgbClr val="FF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Шымкент</a:t>
            </a:r>
            <a:endParaRPr lang="zh-CN" altLang="en-US" sz="1800" b="0" i="0" u="none" strike="noStrike" kern="0" cap="none" spc="0" baseline="0" dirty="0">
              <a:solidFill>
                <a:srgbClr val="FF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236" name="曲线"/>
          <p:cNvSpPr>
            <a:spLocks/>
          </p:cNvSpPr>
          <p:nvPr/>
        </p:nvSpPr>
        <p:spPr>
          <a:xfrm>
            <a:off x="4813531" y="3001358"/>
            <a:ext cx="121844" cy="86605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214" y="17260"/>
                </a:moveTo>
                <a:cubicBezTo>
                  <a:pt x="10214" y="14832"/>
                  <a:pt x="7131" y="17005"/>
                  <a:pt x="7131" y="19428"/>
                </a:cubicBezTo>
                <a:cubicBezTo>
                  <a:pt x="7546" y="20845"/>
                  <a:pt x="7585" y="21448"/>
                  <a:pt x="8673" y="21600"/>
                </a:cubicBezTo>
                <a:cubicBezTo>
                  <a:pt x="15362" y="19249"/>
                  <a:pt x="16765" y="20567"/>
                  <a:pt x="21006" y="12921"/>
                </a:cubicBezTo>
                <a:cubicBezTo>
                  <a:pt x="21511" y="10870"/>
                  <a:pt x="21600" y="10587"/>
                  <a:pt x="21006" y="8582"/>
                </a:cubicBezTo>
                <a:cubicBezTo>
                  <a:pt x="18063" y="4436"/>
                  <a:pt x="7318" y="4595"/>
                  <a:pt x="2502" y="6411"/>
                </a:cubicBezTo>
                <a:cubicBezTo>
                  <a:pt x="1497" y="6999"/>
                  <a:pt x="1252" y="7102"/>
                  <a:pt x="960" y="8582"/>
                </a:cubicBezTo>
                <a:cubicBezTo>
                  <a:pt x="922" y="13053"/>
                  <a:pt x="0" y="14506"/>
                  <a:pt x="2502" y="17260"/>
                </a:cubicBezTo>
                <a:cubicBezTo>
                  <a:pt x="6222" y="19060"/>
                  <a:pt x="8710" y="20199"/>
                  <a:pt x="10214" y="15089"/>
                </a:cubicBezTo>
                <a:cubicBezTo>
                  <a:pt x="11118" y="8706"/>
                  <a:pt x="13485" y="6674"/>
                  <a:pt x="10214" y="2074"/>
                </a:cubicBezTo>
                <a:cubicBezTo>
                  <a:pt x="6651" y="0"/>
                  <a:pt x="2862" y="6916"/>
                  <a:pt x="5588" y="10750"/>
                </a:cubicBezTo>
                <a:cubicBezTo>
                  <a:pt x="7014" y="11581"/>
                  <a:pt x="10096" y="11581"/>
                  <a:pt x="8673" y="10750"/>
                </a:cubicBezTo>
                <a:cubicBezTo>
                  <a:pt x="8673" y="10750"/>
                  <a:pt x="8673" y="10750"/>
                  <a:pt x="8673" y="10750"/>
                </a:cubicBezTo>
                <a:cubicBezTo>
                  <a:pt x="8673" y="10750"/>
                  <a:pt x="10214" y="17260"/>
                  <a:pt x="10214" y="17260"/>
                </a:cubicBezTo>
                <a:close/>
              </a:path>
            </a:pathLst>
          </a:custGeom>
          <a:solidFill>
            <a:schemeClr val="accent1"/>
          </a:solidFill>
          <a:ln w="57150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37" name="曲线"/>
          <p:cNvSpPr>
            <a:spLocks/>
          </p:cNvSpPr>
          <p:nvPr/>
        </p:nvSpPr>
        <p:spPr>
          <a:xfrm>
            <a:off x="4845381" y="3306253"/>
            <a:ext cx="121843" cy="8660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214" y="17260"/>
                </a:moveTo>
                <a:cubicBezTo>
                  <a:pt x="10214" y="14833"/>
                  <a:pt x="7129" y="17005"/>
                  <a:pt x="7129" y="19430"/>
                </a:cubicBezTo>
                <a:cubicBezTo>
                  <a:pt x="7546" y="20847"/>
                  <a:pt x="7584" y="21446"/>
                  <a:pt x="8673" y="21600"/>
                </a:cubicBezTo>
                <a:cubicBezTo>
                  <a:pt x="15361" y="19246"/>
                  <a:pt x="16762" y="20567"/>
                  <a:pt x="21006" y="12922"/>
                </a:cubicBezTo>
                <a:cubicBezTo>
                  <a:pt x="21511" y="10871"/>
                  <a:pt x="21600" y="10587"/>
                  <a:pt x="21006" y="8583"/>
                </a:cubicBezTo>
                <a:cubicBezTo>
                  <a:pt x="18062" y="4438"/>
                  <a:pt x="7319" y="4599"/>
                  <a:pt x="2504" y="6414"/>
                </a:cubicBezTo>
                <a:cubicBezTo>
                  <a:pt x="1496" y="7001"/>
                  <a:pt x="1253" y="7105"/>
                  <a:pt x="961" y="8583"/>
                </a:cubicBezTo>
                <a:cubicBezTo>
                  <a:pt x="922" y="13055"/>
                  <a:pt x="0" y="14508"/>
                  <a:pt x="2504" y="17260"/>
                </a:cubicBezTo>
                <a:cubicBezTo>
                  <a:pt x="6221" y="19059"/>
                  <a:pt x="8709" y="20199"/>
                  <a:pt x="10214" y="15090"/>
                </a:cubicBezTo>
                <a:cubicBezTo>
                  <a:pt x="11118" y="8708"/>
                  <a:pt x="13485" y="6677"/>
                  <a:pt x="10214" y="2074"/>
                </a:cubicBezTo>
                <a:cubicBezTo>
                  <a:pt x="6653" y="0"/>
                  <a:pt x="2861" y="6917"/>
                  <a:pt x="5586" y="10753"/>
                </a:cubicBezTo>
                <a:cubicBezTo>
                  <a:pt x="7014" y="11583"/>
                  <a:pt x="10097" y="11583"/>
                  <a:pt x="8673" y="10753"/>
                </a:cubicBezTo>
                <a:cubicBezTo>
                  <a:pt x="8673" y="10753"/>
                  <a:pt x="8673" y="10753"/>
                  <a:pt x="8673" y="10753"/>
                </a:cubicBezTo>
                <a:cubicBezTo>
                  <a:pt x="8673" y="10753"/>
                  <a:pt x="10214" y="17260"/>
                  <a:pt x="10214" y="17260"/>
                </a:cubicBezTo>
                <a:close/>
              </a:path>
            </a:pathLst>
          </a:custGeom>
          <a:solidFill>
            <a:schemeClr val="accent1"/>
          </a:solidFill>
          <a:ln w="57150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38" name="曲线"/>
          <p:cNvSpPr>
            <a:spLocks/>
          </p:cNvSpPr>
          <p:nvPr/>
        </p:nvSpPr>
        <p:spPr>
          <a:xfrm>
            <a:off x="5061278" y="3503100"/>
            <a:ext cx="121843" cy="86608"/>
          </a:xfrm>
          <a:custGeom>
            <a:avLst/>
            <a:gdLst>
              <a:gd name="T1" fmla="*/ 0 w 21600"/>
              <a:gd name="T2" fmla="*/ 0 h 21600"/>
              <a:gd name="T3" fmla="*/ 21600 w 21600"/>
              <a:gd name="T4" fmla="*/ 21600 h 21600"/>
            </a:gdLst>
            <a:ahLst/>
            <a:cxnLst/>
            <a:rect l="T1" t="T2" r="T3" b="T4"/>
            <a:pathLst>
              <a:path w="21600" h="21600">
                <a:moveTo>
                  <a:pt x="10214" y="17260"/>
                </a:moveTo>
                <a:cubicBezTo>
                  <a:pt x="10214" y="14833"/>
                  <a:pt x="7129" y="17005"/>
                  <a:pt x="7129" y="19430"/>
                </a:cubicBezTo>
                <a:cubicBezTo>
                  <a:pt x="7546" y="20847"/>
                  <a:pt x="7584" y="21446"/>
                  <a:pt x="8673" y="21600"/>
                </a:cubicBezTo>
                <a:cubicBezTo>
                  <a:pt x="15361" y="19246"/>
                  <a:pt x="16762" y="20567"/>
                  <a:pt x="21006" y="12922"/>
                </a:cubicBezTo>
                <a:cubicBezTo>
                  <a:pt x="21511" y="10871"/>
                  <a:pt x="21600" y="10587"/>
                  <a:pt x="21006" y="8583"/>
                </a:cubicBezTo>
                <a:cubicBezTo>
                  <a:pt x="18062" y="4438"/>
                  <a:pt x="7319" y="4599"/>
                  <a:pt x="2504" y="6414"/>
                </a:cubicBezTo>
                <a:cubicBezTo>
                  <a:pt x="1496" y="7001"/>
                  <a:pt x="1253" y="7105"/>
                  <a:pt x="961" y="8583"/>
                </a:cubicBezTo>
                <a:cubicBezTo>
                  <a:pt x="922" y="13055"/>
                  <a:pt x="0" y="14508"/>
                  <a:pt x="2504" y="17260"/>
                </a:cubicBezTo>
                <a:cubicBezTo>
                  <a:pt x="6221" y="19059"/>
                  <a:pt x="8709" y="20199"/>
                  <a:pt x="10214" y="15090"/>
                </a:cubicBezTo>
                <a:cubicBezTo>
                  <a:pt x="11118" y="8708"/>
                  <a:pt x="13485" y="6677"/>
                  <a:pt x="10214" y="2074"/>
                </a:cubicBezTo>
                <a:cubicBezTo>
                  <a:pt x="6653" y="0"/>
                  <a:pt x="2861" y="6917"/>
                  <a:pt x="5586" y="10753"/>
                </a:cubicBezTo>
                <a:cubicBezTo>
                  <a:pt x="7014" y="11583"/>
                  <a:pt x="10097" y="11583"/>
                  <a:pt x="8673" y="10753"/>
                </a:cubicBezTo>
                <a:cubicBezTo>
                  <a:pt x="8673" y="10753"/>
                  <a:pt x="8673" y="10753"/>
                  <a:pt x="8673" y="10753"/>
                </a:cubicBezTo>
                <a:cubicBezTo>
                  <a:pt x="8673" y="10753"/>
                  <a:pt x="10214" y="17260"/>
                  <a:pt x="10214" y="17260"/>
                </a:cubicBezTo>
                <a:close/>
              </a:path>
            </a:pathLst>
          </a:custGeom>
          <a:solidFill>
            <a:schemeClr val="accent1"/>
          </a:solidFill>
          <a:ln w="57150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39" name="椭圆"/>
          <p:cNvSpPr>
            <a:spLocks/>
          </p:cNvSpPr>
          <p:nvPr/>
        </p:nvSpPr>
        <p:spPr>
          <a:xfrm>
            <a:off x="6964639" y="3295003"/>
            <a:ext cx="173968" cy="121774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</a:ln>
        </p:spPr>
      </p:sp>
      <p:sp>
        <p:nvSpPr>
          <p:cNvPr id="240" name="椭圆"/>
          <p:cNvSpPr>
            <a:spLocks/>
          </p:cNvSpPr>
          <p:nvPr/>
        </p:nvSpPr>
        <p:spPr>
          <a:xfrm>
            <a:off x="6805890" y="3555349"/>
            <a:ext cx="173968" cy="121774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189732522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矩形"/>
          <p:cNvSpPr>
            <a:spLocks/>
          </p:cNvSpPr>
          <p:nvPr/>
        </p:nvSpPr>
        <p:spPr>
          <a:xfrm>
            <a:off x="19049" y="19049"/>
            <a:ext cx="9144000" cy="2720977"/>
          </a:xfrm>
          <a:prstGeom prst="rect">
            <a:avLst/>
          </a:prstGeom>
          <a:solidFill>
            <a:srgbClr val="005DA2"/>
          </a:solidFill>
          <a:ln w="12700" cap="flat" cmpd="sng">
            <a:noFill/>
            <a:prstDash val="solid"/>
            <a:round/>
          </a:ln>
        </p:spPr>
      </p:sp>
      <p:sp>
        <p:nvSpPr>
          <p:cNvPr id="260" name="矩形"/>
          <p:cNvSpPr>
            <a:spLocks/>
          </p:cNvSpPr>
          <p:nvPr/>
        </p:nvSpPr>
        <p:spPr>
          <a:xfrm>
            <a:off x="59265" y="1058317"/>
            <a:ext cx="9143860" cy="202095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sp>
      <p:pic>
        <p:nvPicPr>
          <p:cNvPr id="26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4006" y="1129515"/>
            <a:ext cx="1434296" cy="118216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62" name="矩形"/>
          <p:cNvSpPr>
            <a:spLocks/>
          </p:cNvSpPr>
          <p:nvPr/>
        </p:nvSpPr>
        <p:spPr>
          <a:xfrm>
            <a:off x="325836" y="3294890"/>
            <a:ext cx="8611514" cy="218521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z-Cyrl-UZ" altLang="zh-CN" sz="3200" b="1" dirty="0">
                <a:solidFill>
                  <a:srgbClr val="005DA2"/>
                </a:solidFill>
                <a:latin typeface="楷体" pitchFamily="-128" charset="-122"/>
                <a:ea typeface="楷体" pitchFamily="-128" charset="-122"/>
              </a:rPr>
              <a:t>СПАСИБО!</a:t>
            </a:r>
          </a:p>
          <a:p>
            <a:pPr algn="ctr"/>
            <a:r>
              <a:rPr lang="uz-Cyrl-UZ" altLang="zh-CN" sz="3200" b="1" dirty="0">
                <a:solidFill>
                  <a:srgbClr val="005DA2"/>
                </a:solidFill>
                <a:latin typeface="楷体" pitchFamily="-128" charset="-122"/>
                <a:ea typeface="楷体" pitchFamily="-128" charset="-122"/>
              </a:rPr>
              <a:t>Сюй Цзюнь</a:t>
            </a:r>
            <a:endParaRPr lang="en-US" altLang="zh-CN" sz="3200" b="1" i="0" u="none" strike="noStrike" kern="0" cap="none" spc="0" baseline="0" dirty="0">
              <a:solidFill>
                <a:srgbClr val="005DA2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dirty="0">
                <a:solidFill>
                  <a:srgbClr val="005DA2"/>
                </a:solidFill>
                <a:latin typeface="楷体" pitchFamily="-128" charset="-122"/>
                <a:ea typeface="楷体" pitchFamily="-128" charset="-122"/>
              </a:rPr>
              <a:t>Телефон</a:t>
            </a:r>
            <a:r>
              <a:rPr lang="en-US" altLang="zh-CN" sz="2400" b="0" i="0" u="none" strike="noStrike" kern="0" cap="none" spc="0" baseline="0" dirty="0">
                <a:solidFill>
                  <a:srgbClr val="005DA2"/>
                </a:solidFill>
                <a:latin typeface="楷体" pitchFamily="-128" charset="-122"/>
                <a:ea typeface="楷体" pitchFamily="-128" charset="-122"/>
                <a:cs typeface="Times New Roman" charset="0"/>
              </a:rPr>
              <a:t>:</a:t>
            </a:r>
            <a:r>
              <a:rPr lang="ru-RU" altLang="zh-CN" sz="2400" b="0" i="0" u="none" strike="noStrike" kern="0" cap="none" spc="0" baseline="0" dirty="0">
                <a:solidFill>
                  <a:srgbClr val="005DA2"/>
                </a:solidFill>
                <a:latin typeface="楷体" pitchFamily="-128" charset="-122"/>
                <a:ea typeface="楷体" pitchFamily="-128" charset="-122"/>
                <a:cs typeface="Times New Roman" charset="0"/>
              </a:rPr>
              <a:t>	</a:t>
            </a:r>
            <a:r>
              <a:rPr lang="en-US" altLang="zh-CN" sz="2400" b="0" i="0" u="none" strike="noStrike" kern="0" cap="none" spc="0" baseline="0" dirty="0">
                <a:solidFill>
                  <a:srgbClr val="005DA2"/>
                </a:solidFill>
                <a:latin typeface="楷体" pitchFamily="-128" charset="-122"/>
                <a:ea typeface="楷体" pitchFamily="-128" charset="-122"/>
                <a:cs typeface="Times New Roman" charset="0"/>
              </a:rPr>
              <a:t>13999233298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2400" b="0" i="0" u="none" strike="noStrike" kern="0" cap="none" spc="0" baseline="0" dirty="0">
                <a:solidFill>
                  <a:srgbClr val="005DA2"/>
                </a:solidFill>
                <a:latin typeface="楷体" pitchFamily="-128" charset="-122"/>
                <a:ea typeface="楷体" pitchFamily="-128" charset="-122"/>
                <a:cs typeface="Times New Roman" charset="0"/>
              </a:rPr>
              <a:t>			</a:t>
            </a:r>
            <a:r>
              <a:rPr lang="zh-CN" altLang="en-US" sz="2400" b="0" i="0" u="none" strike="noStrike" kern="0" cap="none" spc="0" baseline="0" dirty="0">
                <a:solidFill>
                  <a:srgbClr val="005DA2"/>
                </a:solidFill>
                <a:latin typeface="楷体" pitchFamily="-128" charset="-122"/>
                <a:ea typeface="楷体" pitchFamily="-128" charset="-122"/>
                <a:cs typeface="Times New Roman" charset="0"/>
              </a:rPr>
              <a:t>+860991-3627330</a:t>
            </a:r>
            <a:endParaRPr lang="en-US" altLang="zh-CN" sz="2400" b="0" i="0" u="none" strike="noStrike" kern="0" cap="none" spc="0" baseline="0" dirty="0">
              <a:solidFill>
                <a:srgbClr val="005DA2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2400" b="0" i="0" u="none" strike="noStrike" kern="0" cap="none" spc="0" baseline="0" dirty="0">
                <a:solidFill>
                  <a:srgbClr val="005DA2"/>
                </a:solidFill>
                <a:latin typeface="楷体" pitchFamily="-128" charset="-122"/>
                <a:ea typeface="楷体" pitchFamily="-128" charset="-122"/>
                <a:cs typeface="Times New Roman" charset="0"/>
              </a:rPr>
              <a:t>Электронная почта: </a:t>
            </a:r>
            <a:r>
              <a:rPr lang="zh-CN" altLang="en-US" sz="2400" b="0" i="0" u="none" strike="noStrike" kern="0" cap="none" spc="0" baseline="0" dirty="0">
                <a:solidFill>
                  <a:srgbClr val="005DA2"/>
                </a:solidFill>
                <a:latin typeface="楷体" pitchFamily="-128" charset="-122"/>
                <a:ea typeface="楷体" pitchFamily="-128" charset="-122"/>
                <a:cs typeface="Times New Roman" charset="0"/>
              </a:rPr>
              <a:t>alskxj@sina.com</a:t>
            </a:r>
          </a:p>
        </p:txBody>
      </p:sp>
    </p:spTree>
    <p:extLst>
      <p:ext uri="{BB962C8B-B14F-4D97-AF65-F5344CB8AC3E}">
        <p14:creationId xmlns:p14="http://schemas.microsoft.com/office/powerpoint/2010/main" val="67553132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"/>
          <p:cNvSpPr>
            <a:spLocks/>
          </p:cNvSpPr>
          <p:nvPr/>
        </p:nvSpPr>
        <p:spPr>
          <a:xfrm>
            <a:off x="0" y="0"/>
            <a:ext cx="1705038" cy="6858000"/>
          </a:xfrm>
          <a:prstGeom prst="rect">
            <a:avLst/>
          </a:prstGeom>
          <a:solidFill>
            <a:srgbClr val="005DA2"/>
          </a:solidFill>
          <a:ln w="12700" cap="flat" cmpd="sng">
            <a:noFill/>
            <a:prstDash val="solid"/>
            <a:round/>
          </a:ln>
        </p:spPr>
      </p:sp>
      <p:sp>
        <p:nvSpPr>
          <p:cNvPr id="28" name="矩形"/>
          <p:cNvSpPr>
            <a:spLocks/>
          </p:cNvSpPr>
          <p:nvPr/>
        </p:nvSpPr>
        <p:spPr>
          <a:xfrm>
            <a:off x="78331" y="3236012"/>
            <a:ext cx="1548822" cy="30777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1400" b="1" kern="1200" dirty="0">
                <a:solidFill>
                  <a:schemeClr val="bg1"/>
                </a:solidFill>
                <a:latin typeface="微软雅黑" pitchFamily="-128" charset="-122"/>
                <a:ea typeface="微软雅黑" pitchFamily="-128" charset="-122"/>
                <a:cs typeface="Calibri" pitchFamily="-32" charset="0"/>
              </a:rPr>
              <a:t>СОДЕРЖАНИЕ</a:t>
            </a:r>
            <a:endParaRPr lang="zh-CN" altLang="en-US" sz="1400" b="1" i="0" u="none" strike="noStrike" kern="1200" cap="none" spc="0" baseline="0" dirty="0">
              <a:solidFill>
                <a:schemeClr val="bg1"/>
              </a:solidFill>
              <a:latin typeface="微软雅黑" pitchFamily="-128" charset="-122"/>
              <a:ea typeface="微软雅黑" pitchFamily="-128" charset="-122"/>
              <a:cs typeface="Calibri" pitchFamily="-32" charset="0"/>
            </a:endParaRPr>
          </a:p>
        </p:txBody>
      </p:sp>
      <p:sp>
        <p:nvSpPr>
          <p:cNvPr id="29" name="矩形"/>
          <p:cNvSpPr>
            <a:spLocks/>
          </p:cNvSpPr>
          <p:nvPr/>
        </p:nvSpPr>
        <p:spPr>
          <a:xfrm>
            <a:off x="3530545" y="1128166"/>
            <a:ext cx="2633092" cy="109791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25400"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i="0" u="none" strike="noStrike" kern="1200" cap="none" spc="0" baseline="0">
                <a:solidFill>
                  <a:srgbClr val="FFFFFF"/>
                </a:solidFill>
                <a:latin typeface="微软雅黑" pitchFamily="-128" charset="-122"/>
                <a:ea typeface="微软雅黑" pitchFamily="-128" charset="-122"/>
                <a:cs typeface="Calibri" pitchFamily="-32" charset="0"/>
              </a:rPr>
              <a:t>动植物检疫准入的基本程序及要求</a:t>
            </a:r>
            <a:endParaRPr lang="en-US" altLang="zh-CN" sz="1600" b="1" i="0" u="none" strike="noStrike" kern="1200" cap="none" spc="0" baseline="0" dirty="0">
              <a:solidFill>
                <a:srgbClr val="FFFFFF"/>
              </a:solidFill>
              <a:latin typeface="微软雅黑" pitchFamily="-128" charset="-122"/>
              <a:ea typeface="微软雅黑" pitchFamily="-128" charset="-122"/>
              <a:cs typeface="Calibri" pitchFamily="-3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b="1" i="0" u="none" strike="noStrike" kern="1200" cap="none" spc="0" baseline="0">
              <a:solidFill>
                <a:schemeClr val="bg1"/>
              </a:solidFill>
              <a:latin typeface="微软雅黑" pitchFamily="-128" charset="-122"/>
              <a:ea typeface="微软雅黑" pitchFamily="-128" charset="-122"/>
              <a:cs typeface="Calibri" pitchFamily="-32" charset="0"/>
            </a:endParaRPr>
          </a:p>
        </p:txBody>
      </p:sp>
      <p:pic>
        <p:nvPicPr>
          <p:cNvPr id="3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538" y="469593"/>
            <a:ext cx="886620" cy="118216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31" name="矩形"/>
          <p:cNvSpPr>
            <a:spLocks/>
          </p:cNvSpPr>
          <p:nvPr/>
        </p:nvSpPr>
        <p:spPr>
          <a:xfrm>
            <a:off x="3422710" y="2887489"/>
            <a:ext cx="3058413" cy="3867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i="0" u="none" strike="noStrike" kern="0" cap="none" spc="0" baseline="0">
                <a:solidFill>
                  <a:srgbClr val="FFFFFF"/>
                </a:solidFill>
                <a:latin typeface="微软雅黑" pitchFamily="-128" charset="-122"/>
                <a:ea typeface="微软雅黑" pitchFamily="-128" charset="-122"/>
                <a:cs typeface="Calibri" pitchFamily="-32" charset="0"/>
              </a:rPr>
              <a:t>第一节 动物检疫国际组织</a:t>
            </a:r>
          </a:p>
        </p:txBody>
      </p:sp>
      <p:sp>
        <p:nvSpPr>
          <p:cNvPr id="32" name="动作按钮: 前进或后一张">
            <a:hlinkClick r:id="rId5" action="ppaction://hlinksldjump"/>
          </p:cNvPr>
          <p:cNvSpPr>
            <a:spLocks/>
          </p:cNvSpPr>
          <p:nvPr/>
        </p:nvSpPr>
        <p:spPr>
          <a:xfrm>
            <a:off x="1933240" y="478417"/>
            <a:ext cx="331470" cy="259079"/>
          </a:xfrm>
          <a:prstGeom prst="actionButtonForwardNex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33" name="动作按钮: 前进或后一张">
            <a:hlinkClick r:id="rId6" action="ppaction://hlinksldjump"/>
          </p:cNvPr>
          <p:cNvSpPr>
            <a:spLocks/>
          </p:cNvSpPr>
          <p:nvPr/>
        </p:nvSpPr>
        <p:spPr>
          <a:xfrm>
            <a:off x="1933154" y="1610874"/>
            <a:ext cx="331470" cy="259078"/>
          </a:xfrm>
          <a:prstGeom prst="actionButtonForwardNex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34" name="动作按钮: 前进或后一张">
            <a:hlinkClick r:id="rId7" action="ppaction://hlinksldjump"/>
          </p:cNvPr>
          <p:cNvSpPr>
            <a:spLocks/>
          </p:cNvSpPr>
          <p:nvPr/>
        </p:nvSpPr>
        <p:spPr>
          <a:xfrm>
            <a:off x="1916713" y="2923043"/>
            <a:ext cx="331470" cy="259080"/>
          </a:xfrm>
          <a:prstGeom prst="actionButtonForwardNex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35" name="动作按钮: 前进或后一张">
            <a:hlinkClick r:id="rId8" action="ppaction://hlinksldjump"/>
          </p:cNvPr>
          <p:cNvSpPr>
            <a:spLocks/>
          </p:cNvSpPr>
          <p:nvPr/>
        </p:nvSpPr>
        <p:spPr>
          <a:xfrm>
            <a:off x="1941852" y="3982520"/>
            <a:ext cx="331470" cy="260954"/>
          </a:xfrm>
          <a:prstGeom prst="actionButtonForwardNex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36" name="动作按钮: 前进或后一张">
            <a:hlinkClick r:id="rId9" action="ppaction://hlinksldjump"/>
          </p:cNvPr>
          <p:cNvSpPr>
            <a:spLocks/>
          </p:cNvSpPr>
          <p:nvPr/>
        </p:nvSpPr>
        <p:spPr>
          <a:xfrm>
            <a:off x="1942738" y="5193003"/>
            <a:ext cx="330543" cy="260954"/>
          </a:xfrm>
          <a:prstGeom prst="actionButtonForwardNex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37" name="动作按钮: 前进或后一张">
            <a:hlinkClick r:id="rId10" action="ppaction://hlinksldjump"/>
          </p:cNvPr>
          <p:cNvSpPr>
            <a:spLocks/>
          </p:cNvSpPr>
          <p:nvPr/>
        </p:nvSpPr>
        <p:spPr>
          <a:xfrm>
            <a:off x="1942424" y="6194287"/>
            <a:ext cx="331470" cy="259079"/>
          </a:xfrm>
          <a:prstGeom prst="actionButtonForwardNex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38" name="动作按钮: 自定义">
            <a:hlinkClick r:id="rId5" action="ppaction://hlinksldjump"/>
          </p:cNvPr>
          <p:cNvSpPr>
            <a:spLocks/>
          </p:cNvSpPr>
          <p:nvPr/>
        </p:nvSpPr>
        <p:spPr>
          <a:xfrm>
            <a:off x="2488565" y="259714"/>
            <a:ext cx="5531485" cy="949325"/>
          </a:xfrm>
          <a:prstGeom prst="actionButtonBlank">
            <a:avLst/>
          </a:prstGeom>
          <a:solidFill>
            <a:srgbClr val="005DA2"/>
          </a:solidFill>
          <a:ln w="9525" cap="flat" cmpd="sng">
            <a:solidFill>
              <a:srgbClr val="005DA2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ru-RU" altLang="zh-CN" sz="1800" dirty="0">
                <a:solidFill>
                  <a:srgbClr val="FFFFFF"/>
                </a:solidFill>
                <a:latin typeface="+mj-lt"/>
                <a:ea typeface="微软雅黑" pitchFamily="-128" charset="-122"/>
              </a:rPr>
              <a:t>Состояние торговли сельскохозяйственной продукции, импортируемой из Казахстана, Узбекистана и Таджикистана в Китай</a:t>
            </a:r>
            <a:endParaRPr lang="zh-CN" altLang="en-US" sz="1800" b="0" i="0" u="none" strike="noStrike" kern="0" cap="none" spc="0" baseline="0" dirty="0">
              <a:solidFill>
                <a:srgbClr val="FFFFFF"/>
              </a:solidFill>
              <a:latin typeface="+mj-lt"/>
              <a:ea typeface="微软雅黑" pitchFamily="-128" charset="-122"/>
              <a:cs typeface="Times New Roman" charset="0"/>
            </a:endParaRPr>
          </a:p>
        </p:txBody>
      </p:sp>
      <p:sp>
        <p:nvSpPr>
          <p:cNvPr id="39" name="动作按钮: 自定义">
            <a:hlinkClick r:id="rId6" action="ppaction://hlinksldjump"/>
          </p:cNvPr>
          <p:cNvSpPr>
            <a:spLocks/>
          </p:cNvSpPr>
          <p:nvPr/>
        </p:nvSpPr>
        <p:spPr>
          <a:xfrm>
            <a:off x="2496820" y="1356995"/>
            <a:ext cx="5545455" cy="963295"/>
          </a:xfrm>
          <a:prstGeom prst="actionButtonBlank">
            <a:avLst/>
          </a:prstGeom>
          <a:solidFill>
            <a:srgbClr val="005DA2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ru-RU" altLang="zh-CN" sz="1800" dirty="0">
                <a:solidFill>
                  <a:srgbClr val="FFFFFF"/>
                </a:solidFill>
                <a:latin typeface="+mj-lt"/>
                <a:ea typeface="微软雅黑" pitchFamily="-128" charset="-122"/>
              </a:rPr>
              <a:t>Основные процедуры и требования для удовлетворения требований по карантину животных и растений</a:t>
            </a:r>
            <a:endParaRPr lang="zh-CN" altLang="en-US" sz="1800" dirty="0">
              <a:solidFill>
                <a:srgbClr val="FFFFFF"/>
              </a:solidFill>
              <a:latin typeface="+mj-lt"/>
              <a:ea typeface="微软雅黑" pitchFamily="-128" charset="-122"/>
            </a:endParaRPr>
          </a:p>
        </p:txBody>
      </p:sp>
      <p:sp>
        <p:nvSpPr>
          <p:cNvPr id="40" name="动作按钮: 自定义">
            <a:hlinkClick r:id="rId7" action="ppaction://hlinksldjump"/>
          </p:cNvPr>
          <p:cNvSpPr>
            <a:spLocks/>
          </p:cNvSpPr>
          <p:nvPr/>
        </p:nvSpPr>
        <p:spPr>
          <a:xfrm>
            <a:off x="2487295" y="2573020"/>
            <a:ext cx="5578475" cy="922019"/>
          </a:xfrm>
          <a:prstGeom prst="actionButtonBlank">
            <a:avLst/>
          </a:prstGeom>
          <a:solidFill>
            <a:srgbClr val="005DA2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ru-RU" altLang="zh-CN" sz="1800" dirty="0">
                <a:solidFill>
                  <a:srgbClr val="FFFFFF"/>
                </a:solidFill>
                <a:latin typeface="+mj-lt"/>
                <a:ea typeface="微软雅黑" pitchFamily="-128" charset="-122"/>
              </a:rPr>
              <a:t>Регистрация производственных и перерабатывающих предприятий животноводства и растениеводства, экспортирующих продукцию в Китай</a:t>
            </a:r>
            <a:endParaRPr lang="zh-CN" altLang="en-US" sz="1800" dirty="0">
              <a:solidFill>
                <a:srgbClr val="FFFFFF"/>
              </a:solidFill>
              <a:latin typeface="+mj-lt"/>
              <a:ea typeface="微软雅黑" pitchFamily="-128" charset="-122"/>
            </a:endParaRPr>
          </a:p>
        </p:txBody>
      </p:sp>
      <p:sp>
        <p:nvSpPr>
          <p:cNvPr id="41" name="动作按钮: 自定义">
            <a:hlinkClick r:id="rId8" action="ppaction://hlinksldjump"/>
          </p:cNvPr>
          <p:cNvSpPr>
            <a:spLocks/>
          </p:cNvSpPr>
          <p:nvPr/>
        </p:nvSpPr>
        <p:spPr>
          <a:xfrm>
            <a:off x="2499995" y="3622675"/>
            <a:ext cx="5575935" cy="1101724"/>
          </a:xfrm>
          <a:prstGeom prst="actionButtonBlank">
            <a:avLst/>
          </a:prstGeom>
          <a:solidFill>
            <a:srgbClr val="005DA2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ru-RU" altLang="zh-CN" sz="1800" dirty="0">
                <a:solidFill>
                  <a:srgbClr val="FFFFFF"/>
                </a:solidFill>
                <a:latin typeface="+mj-lt"/>
                <a:ea typeface="微软雅黑" pitchFamily="-128" charset="-122"/>
              </a:rPr>
              <a:t>Китай использует метод управления специально отведенными местами для некоторых импортируемых сельскохозяйственных продуктов</a:t>
            </a:r>
            <a:endParaRPr lang="zh-CN" altLang="en-US" sz="1800" dirty="0">
              <a:solidFill>
                <a:srgbClr val="FFFFFF"/>
              </a:solidFill>
              <a:latin typeface="+mj-lt"/>
              <a:ea typeface="微软雅黑" pitchFamily="-128" charset="-122"/>
            </a:endParaRPr>
          </a:p>
        </p:txBody>
      </p:sp>
      <p:sp>
        <p:nvSpPr>
          <p:cNvPr id="42" name="动作按钮: 自定义">
            <a:hlinkClick r:id="rId9" action="ppaction://hlinksldjump"/>
          </p:cNvPr>
          <p:cNvSpPr>
            <a:spLocks/>
          </p:cNvSpPr>
          <p:nvPr/>
        </p:nvSpPr>
        <p:spPr>
          <a:xfrm>
            <a:off x="2499995" y="4897120"/>
            <a:ext cx="5576570" cy="852169"/>
          </a:xfrm>
          <a:prstGeom prst="actionButtonBlank">
            <a:avLst/>
          </a:prstGeom>
          <a:solidFill>
            <a:srgbClr val="005DA2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indent="25400" algn="just"/>
            <a:r>
              <a:rPr lang="ru-RU" altLang="zh-CN" sz="1800" dirty="0">
                <a:solidFill>
                  <a:srgbClr val="FFFFFF"/>
                </a:solidFill>
                <a:latin typeface="+mj-lt"/>
                <a:ea typeface="微软雅黑" pitchFamily="-128" charset="-122"/>
              </a:rPr>
              <a:t>Введение в вопросник по импортируемым Китаем растениям и животным и продуктам растениеводства и животноводства</a:t>
            </a:r>
            <a:endParaRPr lang="zh-CN" altLang="en-US" sz="1800" dirty="0">
              <a:solidFill>
                <a:srgbClr val="FFFFFF"/>
              </a:solidFill>
              <a:latin typeface="+mj-lt"/>
              <a:ea typeface="微软雅黑" pitchFamily="-128" charset="-122"/>
            </a:endParaRPr>
          </a:p>
        </p:txBody>
      </p:sp>
      <p:sp>
        <p:nvSpPr>
          <p:cNvPr id="43" name="动作按钮: 自定义">
            <a:hlinkClick r:id="rId10" action="ppaction://hlinksldjump"/>
          </p:cNvPr>
          <p:cNvSpPr>
            <a:spLocks/>
          </p:cNvSpPr>
          <p:nvPr/>
        </p:nvSpPr>
        <p:spPr>
          <a:xfrm>
            <a:off x="2526051" y="5884742"/>
            <a:ext cx="5549641" cy="878545"/>
          </a:xfrm>
          <a:prstGeom prst="actionButtonBlank">
            <a:avLst/>
          </a:prstGeom>
          <a:solidFill>
            <a:srgbClr val="005DA2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indent="25400"/>
            <a:r>
              <a:rPr lang="ru-RU" altLang="zh-CN" sz="1800" dirty="0">
                <a:solidFill>
                  <a:srgbClr val="FFFFFF"/>
                </a:solidFill>
                <a:latin typeface="+mj-lt"/>
                <a:ea typeface="微软雅黑" pitchFamily="-128" charset="-122"/>
                <a:sym typeface="宋体" pitchFamily="2" charset="-122"/>
              </a:rPr>
              <a:t>Проблемы и предложения по торговле сельскохозяйственной продукцией с Китаем</a:t>
            </a:r>
            <a:endParaRPr lang="zh-CN" altLang="en-US" sz="1800" dirty="0">
              <a:solidFill>
                <a:srgbClr val="FFFFFF"/>
              </a:solidFill>
              <a:latin typeface="+mj-lt"/>
              <a:ea typeface="微软雅黑" pitchFamily="-128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815696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4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044" y="330576"/>
            <a:ext cx="512184" cy="6829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48" name="图片"/>
          <p:cNvPicPr>
            <a:picLocks noChangeAspect="1"/>
          </p:cNvPicPr>
          <p:nvPr/>
        </p:nvPicPr>
        <p:blipFill>
          <a:blip r:embed="rId5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49" name="矩形"/>
          <p:cNvSpPr>
            <a:spLocks/>
          </p:cNvSpPr>
          <p:nvPr/>
        </p:nvSpPr>
        <p:spPr>
          <a:xfrm>
            <a:off x="962424" y="2060848"/>
            <a:ext cx="7236282" cy="5740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graphicFrame>
        <p:nvGraphicFramePr>
          <p:cNvPr id="50" name="表格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500616"/>
              </p:ext>
            </p:extLst>
          </p:nvPr>
        </p:nvGraphicFramePr>
        <p:xfrm>
          <a:off x="215297" y="1180099"/>
          <a:ext cx="8713405" cy="5716514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3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39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88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3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97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34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7646">
                <a:tc gridSpan="1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100" b="0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宋体" pitchFamily="2" charset="-122"/>
                        </a:rPr>
                        <a:t>Сельскохозяйственная продукция, экспортируемая из Казахстана в Синьцзян (2017-2019)</a:t>
                      </a:r>
                      <a:endParaRPr lang="zh-CN" altLang="en-US" sz="1100" b="0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宋体" pitchFamily="2" charset="-122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№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Товар 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2017</a:t>
                      </a:r>
                      <a:endParaRPr lang="zh-CN" altLang="en-US" sz="1000" b="1" i="0" u="none" strike="noStrike" kern="0" cap="none" spc="0" baseline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2018</a:t>
                      </a:r>
                      <a:endParaRPr lang="zh-CN" altLang="en-US" sz="1000" b="1" i="0" u="none" strike="noStrike" kern="0" cap="none" spc="0" baseline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янв</a:t>
                      </a:r>
                      <a:r>
                        <a:rPr lang="en-US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-</a:t>
                      </a:r>
                      <a:r>
                        <a:rPr lang="ru-RU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окт</a:t>
                      </a:r>
                      <a:r>
                        <a:rPr lang="en-US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 2019</a:t>
                      </a:r>
                      <a:endParaRPr lang="zh-CN" altLang="en-US" sz="10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1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8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Партия</a:t>
                      </a:r>
                      <a:endParaRPr lang="zh-CN" altLang="en-US" sz="6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Количество (тон)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Стоимость (десять тысяч долларов США</a:t>
                      </a:r>
                      <a:r>
                        <a:rPr lang="zh-CN" altLang="ru-RU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）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Партия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Q</a:t>
                      </a:r>
                      <a:r>
                        <a:rPr lang="uz-Cyrl-UZ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Количество (тон)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Стоимость (десять тысяч долларов США</a:t>
                      </a:r>
                      <a:r>
                        <a:rPr lang="zh-CN" altLang="ru-RU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）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Партия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Количество (тон)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)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Стоимость (десять тысяч долларов США</a:t>
                      </a:r>
                      <a:r>
                        <a:rPr lang="zh-CN" altLang="ru-RU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）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Конина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82.9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44.2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23.1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9.3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9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Говядина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603.2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195.9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Баранина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16.3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Замороженная рыба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157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  <a:sym typeface="Times New Roman" charset="0"/>
                        </a:rPr>
                        <a:t>298.5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  <a:sym typeface="Times New Roman" charset="0"/>
                        </a:rPr>
                        <a:t>449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193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3682.4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550.7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116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2229.1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332.4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0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Шкура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252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11305.6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584.3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208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6054.2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715.6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170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4757.6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715.8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Грива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172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4237.9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  <a:sym typeface="Times New Roman" charset="0"/>
                        </a:rPr>
                        <a:t>247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254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6014.9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373.7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581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72.5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1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Пшеница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997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  <a:sym typeface="Times New Roman" charset="0"/>
                        </a:rPr>
                        <a:t>166696.2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2637.4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2430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452126.1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8036.3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1143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86252.5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1678.8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1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Ячмень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201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14126.1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278.5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7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Соя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5422.2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219.8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18405.1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803.4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217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14197.5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694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1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10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Листовой материал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40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2423.7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4849.2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133.8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124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7516.7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208.3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1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Рапс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709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47368.7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1230.3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1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Пшеничные отруби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113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16703.1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160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501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39430.9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492.6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1257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78015.9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1072.7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25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Жмых подсолнечника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2625.4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27.9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9566.2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131.4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3364.6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63.6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07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Класс хлопка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2129.2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349.8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130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10108.6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1717.9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257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12317.1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1700.3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3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Масличное семя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2940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168131.5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5721.7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3437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1663.3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5123.6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4884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169149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5292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43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Растительное масло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364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56398.7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4420.2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671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75453.8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5749.9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886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60288.2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4419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1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Лакрица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413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9504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655.7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417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9465.4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726.7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457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10425.6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806.7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1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Мука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145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8698.2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235.3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457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26614.7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695.4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326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20742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589.1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n-lt"/>
                          <a:ea typeface="宋体" pitchFamily="2" charset="-122"/>
                          <a:cs typeface="Times New Roman" charset="0"/>
                          <a:sym typeface="宋体" pitchFamily="2" charset="-122"/>
                        </a:rPr>
                        <a:t>Яйца артемии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19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417.1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92.5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521.2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109.2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134.9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27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1" name="矩形"/>
          <p:cNvSpPr>
            <a:spLocks/>
          </p:cNvSpPr>
          <p:nvPr/>
        </p:nvSpPr>
        <p:spPr>
          <a:xfrm>
            <a:off x="496570" y="281651"/>
            <a:ext cx="8647430" cy="5847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zh-CN" sz="1600" b="1" dirty="0">
                <a:solidFill>
                  <a:srgbClr val="005DA2"/>
                </a:solidFill>
                <a:latin typeface="微软雅黑" pitchFamily="-128" charset="-122"/>
                <a:ea typeface="微软雅黑" pitchFamily="-128" charset="-122"/>
              </a:rPr>
              <a:t>Состояние торговли сельскохозяйственной продукции, импортируемой из Казахстана, Узбекистана и Таджикистана</a:t>
            </a:r>
            <a:endParaRPr lang="zh-CN" altLang="en-US" sz="1600" b="1" i="0" u="none" strike="noStrike" kern="0" cap="none" spc="0" baseline="0" dirty="0">
              <a:solidFill>
                <a:srgbClr val="005DA2"/>
              </a:solidFill>
              <a:latin typeface="微软雅黑" pitchFamily="-128" charset="-122"/>
              <a:ea typeface="微软雅黑" pitchFamily="-128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5342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5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743" y="330576"/>
            <a:ext cx="512184" cy="6829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56" name="图片"/>
          <p:cNvPicPr>
            <a:picLocks noChangeAspect="1"/>
          </p:cNvPicPr>
          <p:nvPr/>
        </p:nvPicPr>
        <p:blipFill>
          <a:blip r:embed="rId5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57" name="矩形"/>
          <p:cNvSpPr>
            <a:spLocks/>
          </p:cNvSpPr>
          <p:nvPr/>
        </p:nvSpPr>
        <p:spPr>
          <a:xfrm>
            <a:off x="962424" y="2060848"/>
            <a:ext cx="7236282" cy="5740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graphicFrame>
        <p:nvGraphicFramePr>
          <p:cNvPr id="58" name="表格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886966"/>
              </p:ext>
            </p:extLst>
          </p:nvPr>
        </p:nvGraphicFramePr>
        <p:xfrm>
          <a:off x="363827" y="3426078"/>
          <a:ext cx="8564879" cy="343058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64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2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57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28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37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63272">
                <a:tc gridSpan="1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Экспорт сельскохозяйственной продукции из Узбекистана в Синьцзян (2017 - 2019)</a:t>
                      </a:r>
                      <a:endParaRPr lang="zh-CN" altLang="en-US" sz="1200" b="0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46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8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№</a:t>
                      </a:r>
                      <a:r>
                        <a:rPr lang="en-US" altLang="zh-CN" sz="8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.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Товар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2017</a:t>
                      </a:r>
                      <a:endParaRPr lang="zh-CN" altLang="en-US" sz="1000" b="1" i="0" u="none" strike="noStrike" kern="0" cap="none" spc="0" baseline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2018</a:t>
                      </a:r>
                      <a:endParaRPr lang="zh-CN" altLang="en-US" sz="1000" b="1" i="0" u="none" strike="noStrike" kern="0" cap="none" spc="0" baseline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Jan.-Oct. 2019</a:t>
                      </a:r>
                      <a:endParaRPr lang="zh-CN" altLang="en-US" sz="1000" b="1" i="0" u="none" strike="noStrike" kern="0" cap="none" spc="0" baseline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7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7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Партия</a:t>
                      </a:r>
                      <a:endParaRPr lang="zh-CN" altLang="en-US" sz="6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Quantity </a:t>
                      </a:r>
                      <a:r>
                        <a:rPr lang="uz-Cyrl-UZ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Количество (тон)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Стоимость (десять тысяч долларов 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8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）</a:t>
                      </a: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8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Партия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Количество (тон)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)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Стоимость (десять тысяч долларов 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8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Партия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Количество (тон)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Стоимость (десять тысяч долларов 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23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</a:t>
                      </a:r>
                      <a:endParaRPr lang="zh-CN" altLang="en-US" sz="12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Жевательные продукты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141.1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37.6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432.3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117.6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420.5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80.4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</a:t>
                      </a:r>
                      <a:endParaRPr lang="zh-CN" altLang="en-US" sz="12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  <a:sym typeface="宋体" pitchFamily="2" charset="-122"/>
                        </a:rPr>
                        <a:t>Категори шкур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  <a:sym typeface="宋体" pitchFamily="2" charset="-122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361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15035.4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2145.8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329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12223.3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1716.3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283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6764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1379.2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23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</a:t>
                      </a:r>
                      <a:endParaRPr lang="zh-CN" altLang="en-US" sz="12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Класс гривы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43.3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115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4.9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109.6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</a:t>
                      </a:r>
                      <a:endParaRPr lang="zh-CN" altLang="en-US" sz="12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  <a:sym typeface="宋体" pitchFamily="2" charset="-122"/>
                        </a:rPr>
                        <a:t>Класс хлопка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  <a:sym typeface="宋体" pitchFamily="2" charset="-122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159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8532.8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703.8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3145.7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178.4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23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</a:t>
                      </a:r>
                      <a:endParaRPr lang="zh-CN" altLang="en-US" sz="12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  <a:sym typeface="宋体" pitchFamily="2" charset="-122"/>
                        </a:rPr>
                        <a:t>Лакрица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169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4068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315.1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134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3197.5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252.7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105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2242.5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181.6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</a:t>
                      </a:r>
                      <a:endParaRPr lang="zh-CN" altLang="en-US" sz="12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  <a:sym typeface="宋体" pitchFamily="2" charset="-122"/>
                        </a:rPr>
                        <a:t>Класс сухофруктов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675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21637.6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172.7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937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27139.5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2093.5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829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21093.1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1775.7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</a:t>
                      </a:r>
                      <a:endParaRPr lang="zh-CN" altLang="en-US" sz="12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  <a:sym typeface="宋体" pitchFamily="2" charset="-122"/>
                        </a:rPr>
                        <a:t>Яйца артемии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134.1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51.2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105.3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26.1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216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8</a:t>
                      </a:r>
                      <a:endParaRPr lang="zh-CN" altLang="en-US" sz="12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Маш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1957.4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122.4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1802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110.3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754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9</a:t>
                      </a:r>
                      <a:endParaRPr lang="zh-CN" altLang="en-US" sz="12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Черешня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34.8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18.7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9" name="表格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021690"/>
              </p:ext>
            </p:extLst>
          </p:nvPr>
        </p:nvGraphicFramePr>
        <p:xfrm>
          <a:off x="277792" y="1175047"/>
          <a:ext cx="8650915" cy="2308933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83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6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16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29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985">
                <a:tc gridSpan="1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宋体" pitchFamily="2" charset="-122"/>
                        </a:rPr>
                        <a:t>Экспорт сельскохозяйственной продукции из Таджикистана в Синьцзян (2017 - 2019)</a:t>
                      </a:r>
                      <a:endParaRPr lang="zh-CN" altLang="en-US" sz="1200" b="0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宋体" pitchFamily="2" charset="-122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2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№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Товар 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2017</a:t>
                      </a:r>
                      <a:endParaRPr lang="zh-CN" altLang="en-US" sz="1000" b="1" i="0" u="none" strike="noStrike" kern="0" cap="none" spc="0" baseline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2018</a:t>
                      </a:r>
                      <a:endParaRPr lang="zh-CN" altLang="en-US" sz="1000" b="1" i="0" u="none" strike="noStrike" kern="0" cap="none" spc="0" baseline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янв</a:t>
                      </a:r>
                      <a:r>
                        <a:rPr lang="en-US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-</a:t>
                      </a:r>
                      <a:r>
                        <a:rPr lang="ru-RU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окт</a:t>
                      </a:r>
                      <a:r>
                        <a:rPr lang="en-US" altLang="zh-CN" sz="10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 2019</a:t>
                      </a:r>
                      <a:endParaRPr lang="zh-CN" altLang="en-US" sz="10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1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7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Партия</a:t>
                      </a:r>
                      <a:endParaRPr lang="zh-CN" altLang="en-US" sz="7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Количество (тон)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Стоимость (десять тысяч долларов 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8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Партия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Количество (тон)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Стоимость (десять тысяч долларов 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8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</a:rPr>
                        <a:t>Партия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z-Cyrl-UZ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Количество (тон)</a:t>
                      </a:r>
                      <a:endParaRPr lang="zh-CN" altLang="en-US" sz="9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900" b="1" i="0" u="none" strike="noStrike" kern="0" cap="none" spc="0" baseline="0" dirty="0">
                          <a:solidFill>
                            <a:schemeClr val="tx1"/>
                          </a:solidFill>
                          <a:latin typeface="方正黑体_GBK" charset="0"/>
                          <a:ea typeface="方正黑体_GBK" charset="0"/>
                          <a:cs typeface="Times New Roman" charset="0"/>
                          <a:sym typeface="Times New Roman" charset="0"/>
                        </a:rPr>
                        <a:t>Стоимость (десять тысяч долларов </a:t>
                      </a:r>
                      <a:endParaRPr lang="zh-CN" altLang="en-US" sz="800" b="1" i="0" u="none" strike="noStrike" kern="0" cap="none" spc="0" baseline="0" dirty="0">
                        <a:solidFill>
                          <a:schemeClr val="tx1"/>
                        </a:solidFill>
                        <a:latin typeface="方正黑体_GBK" charset="0"/>
                        <a:ea typeface="方正黑体_GBK" charset="0"/>
                        <a:cs typeface="Times New Roman" charset="0"/>
                        <a:sym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</a:t>
                      </a:r>
                      <a:endParaRPr lang="zh-CN" altLang="en-US" sz="12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latin typeface="+mj-lt"/>
                          <a:ea typeface="宋体" pitchFamily="2" charset="-122"/>
                          <a:cs typeface="Times New Roman" charset="0"/>
                          <a:sym typeface="宋体" pitchFamily="2" charset="-122"/>
                        </a:rPr>
                        <a:t>Категория шкур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  <a:sym typeface="宋体" pitchFamily="2" charset="-122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74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2822.8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369.56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133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3379.8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444.4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111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3013.5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462.1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</a:t>
                      </a:r>
                      <a:endParaRPr lang="zh-CN" altLang="en-US" sz="12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Класс хлопка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300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52.8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3</a:t>
                      </a:r>
                      <a:endParaRPr lang="zh-CN" altLang="en-US" sz="12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Класс сухофруктов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86.6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6.7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8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+mj-lt"/>
                          <a:ea typeface="宋体" pitchFamily="2" charset="-122"/>
                          <a:cs typeface="Times New Roman" charset="0"/>
                        </a:rPr>
                        <a:t>Черешня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+mj-lt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43.4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26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41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46.2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26.2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92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93.8</a:t>
                      </a:r>
                      <a:endParaRPr lang="zh-CN" altLang="en-US" sz="10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000" b="0" i="0" u="none" strike="noStrike" kern="0" cap="none" spc="0" baseline="0" dirty="0">
                          <a:solidFill>
                            <a:schemeClr val="tx1"/>
                          </a:solidFill>
                          <a:latin typeface="宋体" pitchFamily="2" charset="-122"/>
                          <a:ea typeface="宋体" pitchFamily="2" charset="-122"/>
                          <a:cs typeface="Times New Roman" charset="0"/>
                        </a:rPr>
                        <a:t>51.8</a:t>
                      </a:r>
                      <a:endParaRPr lang="zh-CN" altLang="en-US" sz="10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9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b="0" i="0" u="none" strike="noStrike" kern="0" cap="none" spc="0" baseline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b="0" i="0" u="none" strike="noStrike" kern="0" cap="none" spc="0" baseline="0" dirty="0">
                        <a:solidFill>
                          <a:schemeClr val="tx1"/>
                        </a:solidFill>
                        <a:latin typeface="宋体" pitchFamily="2" charset="-122"/>
                        <a:ea typeface="宋体" pitchFamily="2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0" name="矩形"/>
          <p:cNvSpPr>
            <a:spLocks/>
          </p:cNvSpPr>
          <p:nvPr/>
        </p:nvSpPr>
        <p:spPr>
          <a:xfrm>
            <a:off x="496570" y="281948"/>
            <a:ext cx="8647430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zh-CN" sz="1400" b="1" dirty="0">
                <a:solidFill>
                  <a:srgbClr val="005DA2"/>
                </a:solidFill>
                <a:latin typeface="微软雅黑" pitchFamily="-128" charset="-122"/>
                <a:ea typeface="微软雅黑" pitchFamily="-128" charset="-122"/>
              </a:rPr>
              <a:t>Состояние торговли сельскохозяйственной продукции, импортируемой из Казахстана, Узбекистана и Таджикистана</a:t>
            </a:r>
            <a:endParaRPr lang="zh-CN" altLang="en-US" sz="1400" b="1" dirty="0">
              <a:solidFill>
                <a:srgbClr val="005DA2"/>
              </a:solidFill>
              <a:latin typeface="微软雅黑" pitchFamily="-128" charset="-122"/>
              <a:ea typeface="微软雅黑" pitchFamily="-12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06106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6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015" y="330835"/>
            <a:ext cx="492760" cy="6572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65" name="图片"/>
          <p:cNvPicPr>
            <a:picLocks noChangeAspect="1"/>
          </p:cNvPicPr>
          <p:nvPr/>
        </p:nvPicPr>
        <p:blipFill>
          <a:blip r:embed="rId5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66" name="矩形"/>
          <p:cNvSpPr>
            <a:spLocks/>
          </p:cNvSpPr>
          <p:nvPr/>
        </p:nvSpPr>
        <p:spPr>
          <a:xfrm>
            <a:off x="962424" y="2060848"/>
            <a:ext cx="7236282" cy="5740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pic>
        <p:nvPicPr>
          <p:cNvPr id="67" name="图片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4064" y="4025838"/>
            <a:ext cx="4571930" cy="27431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69" name="矩形"/>
          <p:cNvSpPr>
            <a:spLocks/>
          </p:cNvSpPr>
          <p:nvPr/>
        </p:nvSpPr>
        <p:spPr>
          <a:xfrm>
            <a:off x="442595" y="184944"/>
            <a:ext cx="8647430" cy="5232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zh-CN" sz="1400" b="1" dirty="0">
                <a:solidFill>
                  <a:srgbClr val="005DA2"/>
                </a:solidFill>
                <a:latin typeface="微软雅黑" pitchFamily="-128" charset="-122"/>
                <a:ea typeface="微软雅黑" pitchFamily="-128" charset="-122"/>
              </a:rPr>
              <a:t>Состояние торговли сельскохозяйственной продукции, импортируемой из Казахстана, Узбекистана и Таджикистана</a:t>
            </a:r>
            <a:endParaRPr lang="zh-CN" altLang="en-US" sz="1400" b="1" dirty="0">
              <a:solidFill>
                <a:srgbClr val="005DA2"/>
              </a:solidFill>
              <a:latin typeface="微软雅黑" pitchFamily="-128" charset="-122"/>
              <a:ea typeface="微软雅黑" pitchFamily="-128" charset="-122"/>
            </a:endParaRPr>
          </a:p>
        </p:txBody>
      </p:sp>
      <p:sp>
        <p:nvSpPr>
          <p:cNvPr id="70" name="矩形"/>
          <p:cNvSpPr>
            <a:spLocks/>
          </p:cNvSpPr>
          <p:nvPr/>
        </p:nvSpPr>
        <p:spPr>
          <a:xfrm>
            <a:off x="2262505" y="4058920"/>
            <a:ext cx="4777740" cy="215444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zh-CN" sz="800" b="1" dirty="0">
                <a:solidFill>
                  <a:srgbClr val="000000"/>
                </a:solidFill>
              </a:rPr>
              <a:t>Сельскохозяйственная продукция, экспортированная из Таджикистана в Синьцзян (2017-2019)</a:t>
            </a:r>
            <a:endParaRPr lang="zh-CN" altLang="en-US" sz="800" b="1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71" name="矩形"/>
          <p:cNvSpPr>
            <a:spLocks/>
          </p:cNvSpPr>
          <p:nvPr/>
        </p:nvSpPr>
        <p:spPr>
          <a:xfrm>
            <a:off x="2647950" y="6365240"/>
            <a:ext cx="343535" cy="184666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600" b="0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№</a:t>
            </a:r>
            <a:endParaRPr lang="zh-CN" altLang="en-US" sz="600" b="0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72" name="矩形"/>
          <p:cNvSpPr>
            <a:spLocks/>
          </p:cNvSpPr>
          <p:nvPr/>
        </p:nvSpPr>
        <p:spPr>
          <a:xfrm>
            <a:off x="2974975" y="6365240"/>
            <a:ext cx="601979" cy="184666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Товар</a:t>
            </a:r>
            <a:endParaRPr lang="zh-CN" altLang="en-US" sz="600" b="1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73" name="矩形"/>
          <p:cNvSpPr>
            <a:spLocks/>
          </p:cNvSpPr>
          <p:nvPr/>
        </p:nvSpPr>
        <p:spPr>
          <a:xfrm>
            <a:off x="3771265" y="6365240"/>
            <a:ext cx="396875" cy="177164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2017</a:t>
            </a:r>
            <a:endParaRPr lang="zh-CN" altLang="en-US" sz="600" b="1" i="0" u="none" strike="noStrike" kern="0" cap="none" spc="0" baseline="0">
              <a:solidFill>
                <a:srgbClr val="00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74" name="矩形"/>
          <p:cNvSpPr>
            <a:spLocks/>
          </p:cNvSpPr>
          <p:nvPr/>
        </p:nvSpPr>
        <p:spPr>
          <a:xfrm>
            <a:off x="4856480" y="6365240"/>
            <a:ext cx="396875" cy="177164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2018</a:t>
            </a:r>
            <a:endParaRPr lang="zh-CN" altLang="en-US" sz="600" b="1" i="0" u="none" strike="noStrike" kern="0" cap="none" spc="0" baseline="0">
              <a:solidFill>
                <a:srgbClr val="00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75" name="矩形"/>
          <p:cNvSpPr>
            <a:spLocks/>
          </p:cNvSpPr>
          <p:nvPr/>
        </p:nvSpPr>
        <p:spPr>
          <a:xfrm>
            <a:off x="5782310" y="6365240"/>
            <a:ext cx="920115" cy="184666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янв</a:t>
            </a:r>
            <a:r>
              <a:rPr lang="en-US" altLang="zh-CN" sz="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-</a:t>
            </a:r>
            <a:r>
              <a:rPr lang="ru-RU" altLang="zh-CN" sz="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окт </a:t>
            </a:r>
            <a:r>
              <a:rPr lang="en-US" altLang="zh-CN" sz="600" b="1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2019</a:t>
            </a:r>
            <a:endParaRPr lang="zh-CN" altLang="en-US" sz="600" b="1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76" name="矩形"/>
          <p:cNvSpPr>
            <a:spLocks/>
          </p:cNvSpPr>
          <p:nvPr/>
        </p:nvSpPr>
        <p:spPr>
          <a:xfrm>
            <a:off x="2324100" y="6499860"/>
            <a:ext cx="4571365" cy="215444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zh-CN" sz="800" b="1" dirty="0">
                <a:solidFill>
                  <a:srgbClr val="000000"/>
                </a:solidFill>
                <a:sym typeface="宋体" pitchFamily="2" charset="-122"/>
              </a:rPr>
              <a:t>Сельскохозяйственная продукция, экспортируемая из Таджикистана в Синьцзян (2017-2019)</a:t>
            </a:r>
            <a:endParaRPr lang="zh-CN" altLang="en-US" sz="800" b="1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77" name="矩形"/>
          <p:cNvSpPr>
            <a:spLocks/>
          </p:cNvSpPr>
          <p:nvPr/>
        </p:nvSpPr>
        <p:spPr>
          <a:xfrm>
            <a:off x="3466961" y="5622289"/>
            <a:ext cx="276999" cy="516359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eaVert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600" b="0" i="0" u="none" strike="noStrike" kern="0" cap="none" spc="0" baseline="0" dirty="0">
                <a:solidFill>
                  <a:srgbClr val="000000"/>
                </a:solidFill>
                <a:latin typeface="Times New Roman" charset="0"/>
                <a:ea typeface="宋体" pitchFamily="2" charset="-122"/>
                <a:cs typeface="Times New Roman" charset="0"/>
              </a:rPr>
              <a:t>партия</a:t>
            </a:r>
            <a:endParaRPr lang="zh-CN" altLang="en-US" sz="600" b="0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78" name="矩形"/>
          <p:cNvSpPr>
            <a:spLocks/>
          </p:cNvSpPr>
          <p:nvPr/>
        </p:nvSpPr>
        <p:spPr>
          <a:xfrm>
            <a:off x="3842347" y="5605780"/>
            <a:ext cx="276999" cy="760095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eaVert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uz-Cyrl-UZ" altLang="zh-CN" sz="600" dirty="0">
                <a:solidFill>
                  <a:srgbClr val="000000"/>
                </a:solidFill>
              </a:rPr>
              <a:t>количество (тон)</a:t>
            </a:r>
            <a:endParaRPr lang="zh-CN" altLang="en-US" sz="600" b="0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79" name="矩形"/>
          <p:cNvSpPr>
            <a:spLocks/>
          </p:cNvSpPr>
          <p:nvPr/>
        </p:nvSpPr>
        <p:spPr>
          <a:xfrm>
            <a:off x="4092218" y="5622290"/>
            <a:ext cx="430887" cy="926464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vert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zh-CN" sz="500" dirty="0">
                <a:latin typeface="方正黑体_GBK" charset="0"/>
                <a:ea typeface="方正黑体_GBK" charset="0"/>
                <a:sym typeface="Times New Roman" charset="0"/>
              </a:rPr>
              <a:t>Стоимость</a:t>
            </a:r>
          </a:p>
          <a:p>
            <a:pPr>
              <a:spcBef>
                <a:spcPct val="20000"/>
              </a:spcBef>
            </a:pPr>
            <a:r>
              <a:rPr lang="ru-RU" altLang="zh-CN" sz="500" dirty="0">
                <a:latin typeface="方正黑体_GBK" charset="0"/>
                <a:ea typeface="方正黑体_GBK" charset="0"/>
                <a:sym typeface="Times New Roman" charset="0"/>
              </a:rPr>
              <a:t>(десять тысяч долларов США</a:t>
            </a:r>
            <a:r>
              <a:rPr lang="zh-CN" altLang="ru-RU" sz="500" dirty="0">
                <a:latin typeface="方正黑体_GBK" charset="0"/>
                <a:ea typeface="方正黑体_GBK" charset="0"/>
                <a:sym typeface="Times New Roman" charset="0"/>
              </a:rPr>
              <a:t>）</a:t>
            </a:r>
            <a:endParaRPr lang="zh-CN" altLang="en-US" sz="500" b="0" i="0" u="none" strike="noStrike" kern="0" cap="none" spc="0" baseline="0" dirty="0">
              <a:solidFill>
                <a:schemeClr val="tx1"/>
              </a:solidFill>
              <a:latin typeface="方正黑体_GBK" charset="0"/>
              <a:ea typeface="方正黑体_GBK" charset="0"/>
              <a:cs typeface="Times New Roman" charset="0"/>
              <a:sym typeface="Times New Roman" charset="0"/>
            </a:endParaRPr>
          </a:p>
        </p:txBody>
      </p:sp>
      <p:sp>
        <p:nvSpPr>
          <p:cNvPr id="80" name="矩形"/>
          <p:cNvSpPr>
            <a:spLocks/>
          </p:cNvSpPr>
          <p:nvPr/>
        </p:nvSpPr>
        <p:spPr>
          <a:xfrm>
            <a:off x="4629011" y="5622925"/>
            <a:ext cx="276999" cy="37592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eaVert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ru-RU" altLang="zh-CN" sz="500" dirty="0">
                <a:solidFill>
                  <a:srgbClr val="000000"/>
                </a:solidFill>
              </a:rPr>
              <a:t>партия</a:t>
            </a:r>
            <a:endParaRPr lang="zh-CN" altLang="en-US" sz="600" b="0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81" name="矩形"/>
          <p:cNvSpPr>
            <a:spLocks/>
          </p:cNvSpPr>
          <p:nvPr/>
        </p:nvSpPr>
        <p:spPr>
          <a:xfrm>
            <a:off x="4986131" y="5622925"/>
            <a:ext cx="261610" cy="760095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eaVert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uz-Cyrl-UZ" altLang="zh-CN" sz="500" dirty="0">
                <a:solidFill>
                  <a:srgbClr val="000000"/>
                </a:solidFill>
              </a:rPr>
              <a:t>количество (тон)</a:t>
            </a:r>
            <a:endParaRPr lang="zh-CN" altLang="en-US" sz="500" dirty="0">
              <a:solidFill>
                <a:srgbClr val="000000"/>
              </a:solidFill>
            </a:endParaRPr>
          </a:p>
        </p:txBody>
      </p:sp>
      <p:sp>
        <p:nvSpPr>
          <p:cNvPr id="82" name="矩形"/>
          <p:cNvSpPr>
            <a:spLocks/>
          </p:cNvSpPr>
          <p:nvPr/>
        </p:nvSpPr>
        <p:spPr>
          <a:xfrm>
            <a:off x="5318711" y="5622290"/>
            <a:ext cx="320088" cy="926464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vert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zh-CN" sz="400" dirty="0">
                <a:latin typeface="方正黑体_GBK" charset="0"/>
                <a:ea typeface="方正黑体_GBK" charset="0"/>
                <a:sym typeface="Times New Roman" charset="0"/>
              </a:rPr>
              <a:t>Стоимость</a:t>
            </a:r>
          </a:p>
          <a:p>
            <a:pPr>
              <a:spcBef>
                <a:spcPct val="20000"/>
              </a:spcBef>
            </a:pPr>
            <a:r>
              <a:rPr lang="ru-RU" altLang="zh-CN" sz="400" dirty="0">
                <a:latin typeface="方正黑体_GBK" charset="0"/>
                <a:ea typeface="方正黑体_GBK" charset="0"/>
                <a:sym typeface="Times New Roman" charset="0"/>
              </a:rPr>
              <a:t>(десять тысяч долларов США</a:t>
            </a:r>
            <a:r>
              <a:rPr lang="zh-CN" altLang="ru-RU" sz="400" dirty="0">
                <a:latin typeface="方正黑体_GBK" charset="0"/>
                <a:ea typeface="方正黑体_GBK" charset="0"/>
                <a:sym typeface="Times New Roman" charset="0"/>
              </a:rPr>
              <a:t>）</a:t>
            </a:r>
            <a:endParaRPr lang="zh-CN" altLang="en-US" sz="400" dirty="0">
              <a:latin typeface="方正黑体_GBK" charset="0"/>
              <a:ea typeface="方正黑体_GBK" charset="0"/>
              <a:sym typeface="Times New Roman" charset="0"/>
            </a:endParaRPr>
          </a:p>
        </p:txBody>
      </p:sp>
      <p:sp>
        <p:nvSpPr>
          <p:cNvPr id="83" name="矩形"/>
          <p:cNvSpPr>
            <a:spLocks/>
          </p:cNvSpPr>
          <p:nvPr/>
        </p:nvSpPr>
        <p:spPr>
          <a:xfrm>
            <a:off x="5707876" y="5605780"/>
            <a:ext cx="276999" cy="37592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eaVert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ru-RU" altLang="zh-CN" sz="500" dirty="0">
                <a:solidFill>
                  <a:srgbClr val="000000"/>
                </a:solidFill>
              </a:rPr>
              <a:t>партия</a:t>
            </a:r>
            <a:endParaRPr lang="zh-CN" altLang="en-US" sz="600" b="0" i="0" u="none" strike="noStrike" kern="0" cap="none" spc="0" baseline="0" dirty="0">
              <a:solidFill>
                <a:srgbClr val="000000"/>
              </a:solidFill>
              <a:latin typeface="Times New Roman" charset="0"/>
              <a:ea typeface="宋体" pitchFamily="2" charset="-122"/>
              <a:cs typeface="Times New Roman" charset="0"/>
            </a:endParaRPr>
          </a:p>
        </p:txBody>
      </p:sp>
      <p:sp>
        <p:nvSpPr>
          <p:cNvPr id="84" name="矩形"/>
          <p:cNvSpPr>
            <a:spLocks/>
          </p:cNvSpPr>
          <p:nvPr/>
        </p:nvSpPr>
        <p:spPr>
          <a:xfrm>
            <a:off x="6127861" y="5622925"/>
            <a:ext cx="261610" cy="760095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eaVert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r>
              <a:rPr lang="uz-Cyrl-UZ" altLang="zh-CN" sz="500" dirty="0">
                <a:solidFill>
                  <a:srgbClr val="000000"/>
                </a:solidFill>
              </a:rPr>
              <a:t>количество (тон)</a:t>
            </a:r>
            <a:endParaRPr lang="zh-CN" altLang="en-US" sz="500" dirty="0">
              <a:solidFill>
                <a:srgbClr val="000000"/>
              </a:solidFill>
            </a:endParaRPr>
          </a:p>
        </p:txBody>
      </p:sp>
      <p:sp>
        <p:nvSpPr>
          <p:cNvPr id="85" name="矩形"/>
          <p:cNvSpPr>
            <a:spLocks/>
          </p:cNvSpPr>
          <p:nvPr/>
        </p:nvSpPr>
        <p:spPr>
          <a:xfrm>
            <a:off x="6485206" y="5605780"/>
            <a:ext cx="320088" cy="885189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</a:ln>
        </p:spPr>
        <p:txBody>
          <a:bodyPr vert="vert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zh-CN" sz="400" dirty="0">
                <a:latin typeface="方正黑体_GBK" charset="0"/>
                <a:ea typeface="方正黑体_GBK" charset="0"/>
                <a:sym typeface="Times New Roman" charset="0"/>
              </a:rPr>
              <a:t>Стоимость</a:t>
            </a:r>
          </a:p>
          <a:p>
            <a:pPr>
              <a:spcBef>
                <a:spcPct val="20000"/>
              </a:spcBef>
            </a:pPr>
            <a:r>
              <a:rPr lang="ru-RU" altLang="zh-CN" sz="400" dirty="0">
                <a:latin typeface="方正黑体_GBK" charset="0"/>
                <a:ea typeface="方正黑体_GBK" charset="0"/>
                <a:sym typeface="Times New Roman" charset="0"/>
              </a:rPr>
              <a:t>(десять тысяч долларов США</a:t>
            </a:r>
            <a:r>
              <a:rPr lang="zh-CN" altLang="ru-RU" sz="400" dirty="0">
                <a:latin typeface="方正黑体_GBK" charset="0"/>
                <a:ea typeface="方正黑体_GBK" charset="0"/>
                <a:sym typeface="Times New Roman" charset="0"/>
              </a:rPr>
              <a:t>）</a:t>
            </a:r>
            <a:endParaRPr lang="zh-CN" altLang="en-US" sz="400" dirty="0">
              <a:latin typeface="方正黑体_GBK" charset="0"/>
              <a:ea typeface="方正黑体_GBK" charset="0"/>
              <a:sym typeface="Times New Roman" charset="0"/>
            </a:endParaRPr>
          </a:p>
        </p:txBody>
      </p:sp>
      <p:pic>
        <p:nvPicPr>
          <p:cNvPr id="86" name="图片" descr="准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565" y="1244600"/>
            <a:ext cx="4369435" cy="26250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87" name="图片" descr="准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89450" y="1171575"/>
            <a:ext cx="4600575" cy="27717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23131-BDB6-4D45-B5C7-02CA395E31CF}"/>
              </a:ext>
            </a:extLst>
          </p:cNvPr>
          <p:cNvSpPr txBox="1"/>
          <p:nvPr/>
        </p:nvSpPr>
        <p:spPr>
          <a:xfrm>
            <a:off x="501649" y="1262368"/>
            <a:ext cx="395795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altLang="zh-CN" sz="700" b="1" dirty="0">
                <a:solidFill>
                  <a:srgbClr val="000000"/>
                </a:solidFill>
              </a:rPr>
              <a:t>Сельскохозяйственная продукция, экспортированная из Казахстана в Синьцзян (2017-2019)</a:t>
            </a:r>
            <a:endParaRPr lang="en-US" sz="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CBC292-D917-438C-9B11-607BE8443E46}"/>
              </a:ext>
            </a:extLst>
          </p:cNvPr>
          <p:cNvSpPr txBox="1"/>
          <p:nvPr/>
        </p:nvSpPr>
        <p:spPr>
          <a:xfrm>
            <a:off x="4572000" y="1187667"/>
            <a:ext cx="430297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altLang="zh-CN" sz="700" b="1" dirty="0">
                <a:solidFill>
                  <a:srgbClr val="000000"/>
                </a:solidFill>
              </a:rPr>
              <a:t>Сельскохозяйственная продукция, экспортированная из Узбекистана в Синьцзян (2017-2019)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66216459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文本框"/>
          <p:cNvSpPr>
            <a:spLocks noGrp="1"/>
          </p:cNvSpPr>
          <p:nvPr>
            <p:ph type="body" idx="1"/>
          </p:nvPr>
        </p:nvSpPr>
        <p:spPr>
          <a:xfrm>
            <a:off x="457200" y="1423670"/>
            <a:ext cx="8232775" cy="47072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l"/>
            <a:r>
              <a:rPr lang="ru-RU" altLang="zh-CN" sz="2400" b="1" dirty="0">
                <a:latin typeface="+mj-lt"/>
              </a:rPr>
              <a:t>Животные и продукты животноводства</a:t>
            </a:r>
            <a:r>
              <a:rPr lang="ru-RU" altLang="zh-CN" sz="2400" dirty="0">
                <a:latin typeface="+mj-lt"/>
              </a:rPr>
              <a:t>: лошади для убоя и разведения, крупный рогатый скот, овцы и мясные продукты (Китай импортирует в среднем 5 миллионов тонн ежегодно), корма для домашних животных и т. д.</a:t>
            </a:r>
            <a:endParaRPr lang="en-US" altLang="zh-CN" sz="2400" b="0" i="0" u="none" strike="noStrike" kern="0" cap="none" spc="0" baseline="0" dirty="0">
              <a:solidFill>
                <a:schemeClr val="tx1"/>
              </a:solidFill>
              <a:latin typeface="+mj-lt"/>
              <a:ea typeface="宋体" pitchFamily="2" charset="-122"/>
              <a:cs typeface="Times New Roman" charset="0"/>
            </a:endParaRPr>
          </a:p>
          <a:p>
            <a:pPr algn="l"/>
            <a:r>
              <a:rPr lang="ru-RU" altLang="zh-CN" sz="2400" b="1" dirty="0">
                <a:latin typeface="+mj-lt"/>
                <a:cs typeface="宋体" pitchFamily="2" charset="-122"/>
              </a:rPr>
              <a:t>Растения и продукты растениеводства</a:t>
            </a:r>
            <a:r>
              <a:rPr lang="ru-RU" altLang="zh-CN" sz="2400" dirty="0">
                <a:latin typeface="+mj-lt"/>
                <a:cs typeface="宋体" pitchFamily="2" charset="-122"/>
              </a:rPr>
              <a:t>: чернослив, бобовые, персик, арбуз, лох узколистный, нут, виноград, перец, масличные растения, зерновые культуры, класс сухофруктов и растительное масло</a:t>
            </a:r>
          </a:p>
        </p:txBody>
      </p:sp>
      <p:sp>
        <p:nvSpPr>
          <p:cNvPr id="91" name="动作按钮: 自定义">
            <a:hlinkClick r:id="rId3" action="ppaction://hlinksldjump"/>
          </p:cNvPr>
          <p:cNvSpPr>
            <a:spLocks/>
          </p:cNvSpPr>
          <p:nvPr/>
        </p:nvSpPr>
        <p:spPr>
          <a:xfrm>
            <a:off x="240030" y="309245"/>
            <a:ext cx="8449310" cy="963295"/>
          </a:xfrm>
          <a:prstGeom prst="actionButtonBlank">
            <a:avLst/>
          </a:prstGeom>
          <a:solidFill>
            <a:srgbClr val="005DA2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r>
              <a:rPr lang="ru-RU" altLang="zh-CN" sz="2800" kern="100" dirty="0">
                <a:solidFill>
                  <a:schemeClr val="bg1"/>
                </a:solidFill>
                <a:latin typeface="+mj-lt"/>
                <a:ea typeface="微软雅黑" pitchFamily="-128" charset="-122"/>
              </a:rPr>
              <a:t>Спрос на рынке Китая на импорт сельскохозяйственных товаров </a:t>
            </a:r>
            <a:endParaRPr lang="zh-CN" altLang="en-US" sz="2800" b="0" i="0" u="none" strike="noStrike" kern="100" cap="none" spc="0" baseline="0" dirty="0">
              <a:solidFill>
                <a:schemeClr val="bg1"/>
              </a:solidFill>
              <a:latin typeface="+mj-lt"/>
              <a:ea typeface="微软雅黑" pitchFamily="-128" charset="-122"/>
              <a:cs typeface="Times New Roman" charset="0"/>
            </a:endParaRPr>
          </a:p>
        </p:txBody>
      </p:sp>
      <p:sp>
        <p:nvSpPr>
          <p:cNvPr id="265" name="动作按钮: 前进或后一张">
            <a:hlinkClick r:id="rId4" action="ppaction://hlinksldjump"/>
          </p:cNvPr>
          <p:cNvSpPr>
            <a:spLocks/>
          </p:cNvSpPr>
          <p:nvPr/>
        </p:nvSpPr>
        <p:spPr>
          <a:xfrm>
            <a:off x="7750361" y="6315109"/>
            <a:ext cx="530608" cy="347939"/>
          </a:xfrm>
          <a:prstGeom prst="actionButtonForwardNex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132618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9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39" y="324227"/>
            <a:ext cx="512184" cy="6829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96" name="图片"/>
          <p:cNvPicPr>
            <a:picLocks noChangeAspect="1"/>
          </p:cNvPicPr>
          <p:nvPr/>
        </p:nvPicPr>
        <p:blipFill>
          <a:blip r:embed="rId5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97" name="矩形"/>
          <p:cNvSpPr>
            <a:spLocks/>
          </p:cNvSpPr>
          <p:nvPr/>
        </p:nvSpPr>
        <p:spPr>
          <a:xfrm>
            <a:off x="189230" y="1245070"/>
            <a:ext cx="8585200" cy="340458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b="1" kern="100" dirty="0">
                <a:latin typeface="+mj-lt"/>
                <a:ea typeface="楷体" pitchFamily="-128" charset="-122"/>
              </a:rPr>
              <a:t>Ⅰ)</a:t>
            </a:r>
            <a:r>
              <a:rPr lang="ru-RU" altLang="zh-CN" sz="1600" b="1" kern="100" dirty="0">
                <a:latin typeface="+mj-lt"/>
                <a:ea typeface="楷体" pitchFamily="-128" charset="-122"/>
              </a:rPr>
              <a:t> </a:t>
            </a:r>
            <a:r>
              <a:rPr lang="uz-Cyrl-UZ" altLang="zh-CN" sz="1600" b="1" kern="100" dirty="0">
                <a:latin typeface="+mj-lt"/>
                <a:ea typeface="楷体" pitchFamily="-128" charset="-122"/>
              </a:rPr>
              <a:t>Подать заявку</a:t>
            </a:r>
            <a:endParaRPr lang="en-US" altLang="zh-CN" sz="1600" b="1" kern="100" dirty="0">
              <a:latin typeface="+mj-lt"/>
              <a:ea typeface="楷体" pitchFamily="-128" charset="-122"/>
            </a:endParaRPr>
          </a:p>
          <a:p>
            <a:pPr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i="0" u="none" strike="noStrike" kern="100" cap="none" spc="0" baseline="0" dirty="0">
                <a:solidFill>
                  <a:schemeClr val="tx1"/>
                </a:solidFill>
                <a:latin typeface="+mj-lt"/>
                <a:ea typeface="楷体" pitchFamily="-128" charset="-122"/>
                <a:cs typeface="Times New Roman" charset="0"/>
              </a:rPr>
              <a:t>1. </a:t>
            </a:r>
            <a:r>
              <a:rPr lang="ru-RU" altLang="zh-CN" sz="1600" kern="100" dirty="0">
                <a:latin typeface="+mj-lt"/>
                <a:ea typeface="楷体" pitchFamily="-128" charset="-122"/>
              </a:rPr>
              <a:t>Заявка: в тех случаях, когда страна намеревается экспортировать в Китай продукцию животного и растительного происхождения общего и высокого риска, ее компетентный орган должен представить заявку на экспорт в Главное таможенное управление Китая в письменном виде с указанием типа экспортируемых животных и растений или их продукции и рекомендацией предприятий по производству и переработке экспортируемых животных и растений.</a:t>
            </a:r>
            <a:endParaRPr lang="en-US" altLang="zh-CN" sz="1600" kern="100" dirty="0">
              <a:latin typeface="+mj-lt"/>
              <a:ea typeface="楷体" pitchFamily="-128" charset="-122"/>
            </a:endParaRPr>
          </a:p>
          <a:p>
            <a:pPr>
              <a:lnSpc>
                <a:spcPts val="2000"/>
              </a:lnSpc>
            </a:pPr>
            <a:r>
              <a:rPr lang="en-US" altLang="zh-CN" sz="1400" b="0" i="0" u="none" strike="noStrike" kern="100" cap="none" spc="0" baseline="0" dirty="0">
                <a:solidFill>
                  <a:schemeClr val="tx1"/>
                </a:solidFill>
                <a:latin typeface="+mj-lt"/>
                <a:ea typeface="楷体" pitchFamily="-128" charset="-122"/>
                <a:cs typeface="Times New Roman" charset="0"/>
              </a:rPr>
              <a:t>2. </a:t>
            </a:r>
            <a:r>
              <a:rPr lang="ru-RU" altLang="zh-CN" sz="1600" kern="100" dirty="0">
                <a:latin typeface="+mj-lt"/>
                <a:ea typeface="楷体" pitchFamily="-128" charset="-122"/>
              </a:rPr>
              <a:t>Начало процедуры доступа: Китай решает, следует ли начинать процедуру доступа в соответствии с эпидемической ситуацией по животным и растениям в стране или регионе, которые намереваются экспортировать.</a:t>
            </a:r>
            <a:endParaRPr lang="en-US" altLang="zh-CN" sz="1600" kern="100" dirty="0">
              <a:latin typeface="+mj-lt"/>
              <a:ea typeface="楷体" pitchFamily="-128" charset="-122"/>
            </a:endParaRPr>
          </a:p>
          <a:p>
            <a:pPr>
              <a:lnSpc>
                <a:spcPts val="2000"/>
              </a:lnSpc>
            </a:pPr>
            <a:r>
              <a:rPr lang="en-US" altLang="zh-CN" sz="1600" kern="100" dirty="0">
                <a:latin typeface="+mj-lt"/>
                <a:ea typeface="楷体" pitchFamily="-128" charset="-122"/>
              </a:rPr>
              <a:t>3. </a:t>
            </a:r>
            <a:r>
              <a:rPr lang="ru-RU" altLang="zh-CN" sz="1600" kern="100" dirty="0">
                <a:latin typeface="+mj-lt"/>
                <a:ea typeface="楷体" pitchFamily="-128" charset="-122"/>
              </a:rPr>
              <a:t>Если в стране-экспортере имеются заболевания, включенные в Перечень «А» для импортируемых животных, регулируемые Китаем, или карантинные вредители растений в отношении которых Китай ввел запрет, то следует провести процедуру отмены запрета.</a:t>
            </a:r>
            <a:endParaRPr lang="zh-CN" altLang="en-US" sz="1600" kern="100" dirty="0">
              <a:latin typeface="+mj-lt"/>
              <a:ea typeface="楷体" pitchFamily="-128" charset="-122"/>
            </a:endParaRPr>
          </a:p>
        </p:txBody>
      </p:sp>
      <p:sp>
        <p:nvSpPr>
          <p:cNvPr id="98" name="矩形"/>
          <p:cNvSpPr>
            <a:spLocks/>
          </p:cNvSpPr>
          <p:nvPr/>
        </p:nvSpPr>
        <p:spPr>
          <a:xfrm>
            <a:off x="806222" y="84570"/>
            <a:ext cx="7656830" cy="81047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indent="25400" algn="ctr">
              <a:lnSpc>
                <a:spcPts val="2800"/>
              </a:lnSpc>
            </a:pPr>
            <a:r>
              <a:rPr lang="ru-RU" altLang="zh-CN" sz="2000" b="1" dirty="0">
                <a:solidFill>
                  <a:srgbClr val="0066CC"/>
                </a:solidFill>
                <a:latin typeface="微软雅黑" pitchFamily="-128" charset="-122"/>
                <a:ea typeface="微软雅黑" pitchFamily="-128" charset="-122"/>
              </a:rPr>
              <a:t>Основные процедуры и требования по карантину животных и растений</a:t>
            </a:r>
            <a:endParaRPr lang="zh-CN" altLang="en-US" sz="2000" b="1" i="0" u="none" strike="noStrike" kern="0" cap="none" spc="0" baseline="0" dirty="0">
              <a:solidFill>
                <a:srgbClr val="0066CC"/>
              </a:solidFill>
              <a:latin typeface="微软雅黑" pitchFamily="-128" charset="-122"/>
              <a:ea typeface="微软雅黑" pitchFamily="-128" charset="-122"/>
              <a:cs typeface="Times New Roman" charset="0"/>
            </a:endParaRPr>
          </a:p>
        </p:txBody>
      </p:sp>
      <p:pic>
        <p:nvPicPr>
          <p:cNvPr id="99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230" y="4707890"/>
            <a:ext cx="3551555" cy="19304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00" name="图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72865" y="4707890"/>
            <a:ext cx="3867784" cy="192785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68132848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10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154" y="94357"/>
            <a:ext cx="512184" cy="6829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05" name="图片"/>
          <p:cNvPicPr>
            <a:picLocks noChangeAspect="1"/>
          </p:cNvPicPr>
          <p:nvPr/>
        </p:nvPicPr>
        <p:blipFill>
          <a:blip r:embed="rId5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06" name="矩形"/>
          <p:cNvSpPr>
            <a:spLocks/>
          </p:cNvSpPr>
          <p:nvPr/>
        </p:nvSpPr>
        <p:spPr>
          <a:xfrm>
            <a:off x="702078" y="1165511"/>
            <a:ext cx="7236282" cy="528606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indent="408940">
              <a:lnSpc>
                <a:spcPts val="1500"/>
              </a:lnSpc>
            </a:pPr>
            <a:r>
              <a:rPr lang="en-US" altLang="zh-CN" sz="1400" b="1" kern="100" dirty="0">
                <a:latin typeface="+mj-lt"/>
                <a:ea typeface="楷体" pitchFamily="-128" charset="-122"/>
              </a:rPr>
              <a:t>(II） </a:t>
            </a:r>
            <a:r>
              <a:rPr lang="ru-RU" altLang="zh-CN" sz="1400" b="1" kern="100" dirty="0">
                <a:latin typeface="+mj-lt"/>
                <a:ea typeface="楷体" pitchFamily="-128" charset="-122"/>
              </a:rPr>
              <a:t>Анализ рисков</a:t>
            </a:r>
            <a:endParaRPr lang="en-US" altLang="zh-CN" sz="1400" b="1" kern="100" dirty="0">
              <a:latin typeface="+mj-lt"/>
              <a:ea typeface="楷体" pitchFamily="-128" charset="-122"/>
            </a:endParaRPr>
          </a:p>
          <a:p>
            <a:pPr indent="408940">
              <a:lnSpc>
                <a:spcPts val="1500"/>
              </a:lnSpc>
            </a:pPr>
            <a:r>
              <a:rPr lang="en-US" altLang="zh-CN" sz="1400" kern="100" dirty="0">
                <a:latin typeface="+mj-lt"/>
                <a:ea typeface="楷体" pitchFamily="-128" charset="-122"/>
              </a:rPr>
              <a:t>1. </a:t>
            </a:r>
            <a:r>
              <a:rPr lang="uz-Cyrl-UZ" altLang="zh-CN" sz="1400" kern="100" dirty="0">
                <a:latin typeface="+mj-lt"/>
                <a:ea typeface="楷体" pitchFamily="-128" charset="-122"/>
              </a:rPr>
              <a:t>Опросник</a:t>
            </a:r>
            <a:r>
              <a:rPr lang="en-US" altLang="zh-CN" sz="1400" kern="100" dirty="0">
                <a:latin typeface="+mj-lt"/>
                <a:ea typeface="楷体" pitchFamily="-128" charset="-122"/>
              </a:rPr>
              <a:t>: </a:t>
            </a:r>
            <a:r>
              <a:rPr lang="ru-RU" altLang="zh-CN" sz="1400" kern="100" dirty="0">
                <a:latin typeface="+mj-lt"/>
                <a:ea typeface="楷体" pitchFamily="-128" charset="-122"/>
              </a:rPr>
              <a:t>Китай выступает в качестве основного органа.</a:t>
            </a:r>
            <a:endParaRPr lang="en-US" altLang="zh-CN" sz="1400" kern="100" dirty="0">
              <a:latin typeface="+mj-lt"/>
              <a:ea typeface="楷体" pitchFamily="-128" charset="-122"/>
            </a:endParaRPr>
          </a:p>
          <a:p>
            <a:pPr indent="408940">
              <a:lnSpc>
                <a:spcPts val="1500"/>
              </a:lnSpc>
            </a:pPr>
            <a:r>
              <a:rPr lang="ru-RU" altLang="zh-CN" sz="1400" kern="100" dirty="0">
                <a:latin typeface="+mj-lt"/>
                <a:ea typeface="楷体" pitchFamily="-128" charset="-122"/>
              </a:rPr>
              <a:t>Китай в соответствии с соответствующими положениями проведет оценку состояния здоровья животных и растений и системы общественного здравоохранения страны или региона экспорта. Оценка может проводиться в форме письменного опроса. Оценка риска больше не требуется для несъедобных продуктов животного и растительного происхождения, которые будут импортироваться без каких-либо факторов опасности после подтверждения Китая.</a:t>
            </a:r>
            <a:endParaRPr lang="en-US" altLang="zh-CN" sz="1400" kern="100" dirty="0">
              <a:latin typeface="+mj-lt"/>
              <a:ea typeface="楷体" pitchFamily="-128" charset="-122"/>
            </a:endParaRPr>
          </a:p>
          <a:p>
            <a:pPr indent="408940">
              <a:lnSpc>
                <a:spcPts val="1500"/>
              </a:lnSpc>
            </a:pPr>
            <a:r>
              <a:rPr lang="en-US" altLang="zh-CN" sz="1400" kern="100" dirty="0">
                <a:latin typeface="+mj-lt"/>
                <a:ea typeface="楷体" pitchFamily="-128" charset="-122"/>
              </a:rPr>
              <a:t>2. </a:t>
            </a:r>
            <a:r>
              <a:rPr lang="ru-RU" altLang="zh-CN" sz="1400" kern="100" dirty="0">
                <a:latin typeface="+mj-lt"/>
                <a:ea typeface="楷体" pitchFamily="-128" charset="-122"/>
              </a:rPr>
              <a:t>Предоставление информации: экспортер выступает в качестве основного органа.</a:t>
            </a:r>
            <a:endParaRPr lang="en-US" altLang="zh-CN" sz="1400" kern="100" dirty="0">
              <a:latin typeface="+mj-lt"/>
              <a:ea typeface="楷体" pitchFamily="-128" charset="-122"/>
            </a:endParaRPr>
          </a:p>
          <a:p>
            <a:pPr indent="408940">
              <a:lnSpc>
                <a:spcPts val="1500"/>
              </a:lnSpc>
            </a:pPr>
            <a:r>
              <a:rPr lang="ru-RU" altLang="zh-CN" sz="1400" kern="100" dirty="0">
                <a:latin typeface="+mj-lt"/>
                <a:ea typeface="楷体" pitchFamily="-128" charset="-122"/>
              </a:rPr>
              <a:t>Страны или регионы, которые намереваются экспортировать, должны предоставлять соответствующую техническую информацию в соответствии с требованиями вопросника, включая, но не ограничиваясь</a:t>
            </a:r>
            <a:r>
              <a:rPr lang="en-US" altLang="zh-CN" sz="1400" kern="100" dirty="0">
                <a:latin typeface="+mj-lt"/>
                <a:ea typeface="楷体" pitchFamily="-128" charset="-122"/>
              </a:rPr>
              <a:t> </a:t>
            </a:r>
            <a:r>
              <a:rPr lang="ru-RU" altLang="zh-CN" sz="1400" kern="100" dirty="0">
                <a:latin typeface="+mj-lt"/>
                <a:ea typeface="楷体" pitchFamily="-128" charset="-122"/>
              </a:rPr>
              <a:t>систему законов и правил, касающихся здоровья животных и растений и системы общественного здравоохранения, организационной структурой (системой), систему служб профилактики эпидемий среди животных и растений, системой управления качеством, системой контроля за безопасностью и санитарией, а также выявлением, мониторингом и регионализацией эпидемических заболеваний среди животных и растений.</a:t>
            </a:r>
            <a:endParaRPr lang="en-US" altLang="zh-CN" sz="1400" kern="100" dirty="0">
              <a:latin typeface="+mj-lt"/>
              <a:ea typeface="楷体" pitchFamily="-128" charset="-122"/>
            </a:endParaRPr>
          </a:p>
          <a:p>
            <a:pPr indent="408940">
              <a:lnSpc>
                <a:spcPts val="1500"/>
              </a:lnSpc>
            </a:pPr>
            <a:r>
              <a:rPr lang="en-US" altLang="zh-CN" sz="1400" kern="100" dirty="0">
                <a:latin typeface="+mj-lt"/>
                <a:ea typeface="楷体" pitchFamily="-128" charset="-122"/>
              </a:rPr>
              <a:t>3. </a:t>
            </a:r>
            <a:r>
              <a:rPr lang="ru-RU" altLang="zh-CN" sz="1400" kern="100" dirty="0">
                <a:latin typeface="+mj-lt"/>
                <a:ea typeface="楷体" pitchFamily="-128" charset="-122"/>
              </a:rPr>
              <a:t>Оценка рисков: Китай выступает в качестве основного органа.</a:t>
            </a:r>
            <a:endParaRPr lang="en-US" altLang="zh-CN" sz="1400" kern="100" dirty="0">
              <a:latin typeface="+mj-lt"/>
              <a:ea typeface="楷体" pitchFamily="-128" charset="-122"/>
            </a:endParaRPr>
          </a:p>
          <a:p>
            <a:pPr indent="408940">
              <a:lnSpc>
                <a:spcPts val="1500"/>
              </a:lnSpc>
            </a:pPr>
            <a:r>
              <a:rPr lang="ru-RU" altLang="zh-CN" sz="1400" kern="100" dirty="0">
                <a:latin typeface="+mj-lt"/>
                <a:ea typeface="楷体" pitchFamily="-128" charset="-122"/>
              </a:rPr>
              <a:t>Китай организует</a:t>
            </a:r>
            <a:r>
              <a:rPr lang="en-US" altLang="zh-CN" sz="1400" kern="100" dirty="0">
                <a:latin typeface="+mj-lt"/>
                <a:ea typeface="楷体" pitchFamily="-128" charset="-122"/>
              </a:rPr>
              <a:t> </a:t>
            </a:r>
            <a:r>
              <a:rPr lang="ru-RU" altLang="zh-CN" sz="1400" kern="100" dirty="0">
                <a:latin typeface="+mj-lt"/>
                <a:ea typeface="楷体" pitchFamily="-128" charset="-122"/>
              </a:rPr>
              <a:t>работу экспертов для проведения анализа и оценки рисков предоставленной информации, и если оценка покажет, что информация находится в пределах приемлемого уровня риска, то может быть проведена следующая процедура.</a:t>
            </a:r>
            <a:endParaRPr lang="en-US" altLang="zh-CN" sz="1400" kern="100" dirty="0">
              <a:latin typeface="+mj-lt"/>
              <a:ea typeface="楷体" pitchFamily="-128" charset="-122"/>
            </a:endParaRPr>
          </a:p>
          <a:p>
            <a:pPr marL="0" indent="4089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kern="100" dirty="0">
                <a:latin typeface="+mj-lt"/>
                <a:ea typeface="楷体" pitchFamily="-128" charset="-122"/>
              </a:rPr>
              <a:t>4. </a:t>
            </a:r>
            <a:r>
              <a:rPr lang="ru-RU" altLang="zh-CN" sz="1400" kern="100" dirty="0">
                <a:latin typeface="+mj-lt"/>
                <a:ea typeface="楷体" pitchFamily="-128" charset="-122"/>
              </a:rPr>
              <a:t>Обратная связь оценочных мнений: процесс обмена рисками</a:t>
            </a:r>
            <a:endParaRPr lang="en-US" altLang="zh-CN" sz="1400" kern="100" dirty="0">
              <a:latin typeface="+mj-lt"/>
              <a:ea typeface="楷体" pitchFamily="-128" charset="-122"/>
            </a:endParaRPr>
          </a:p>
          <a:p>
            <a:pPr marL="228600" indent="17145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ru-RU" altLang="zh-CN" sz="1400" kern="100" dirty="0">
                <a:latin typeface="+mj-lt"/>
                <a:ea typeface="楷体" pitchFamily="-128" charset="-122"/>
              </a:rPr>
              <a:t> Дополнение вопросника; или</a:t>
            </a:r>
          </a:p>
          <a:p>
            <a:pPr marL="228600" indent="17145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ru-RU" altLang="zh-CN" sz="1400" kern="100" dirty="0">
                <a:latin typeface="+mj-lt"/>
                <a:ea typeface="楷体" pitchFamily="-128" charset="-122"/>
              </a:rPr>
              <a:t> Консультирование о следующем этапе работы: проведение расследования на местах для дальнейшей оценки</a:t>
            </a:r>
          </a:p>
          <a:p>
            <a:pPr marL="228600" indent="171450">
              <a:lnSpc>
                <a:spcPts val="1500"/>
              </a:lnSpc>
              <a:buAutoNum type="arabicParenBoth"/>
            </a:pPr>
            <a:r>
              <a:rPr lang="ru-RU" altLang="zh-CN" sz="1400" kern="100" dirty="0">
                <a:latin typeface="+mj-lt"/>
                <a:ea typeface="楷体" pitchFamily="-128" charset="-122"/>
              </a:rPr>
              <a:t> Подробные, логичные и обновленные ответы на вопросник могут ускорить процесс оценки.</a:t>
            </a:r>
            <a:endParaRPr lang="zh-CN" altLang="en-US" sz="1400" kern="100" dirty="0">
              <a:latin typeface="+mj-lt"/>
              <a:ea typeface="楷体" pitchFamily="-128" charset="-122"/>
            </a:endParaRPr>
          </a:p>
        </p:txBody>
      </p:sp>
      <p:pic>
        <p:nvPicPr>
          <p:cNvPr id="107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2190" y="94615"/>
            <a:ext cx="1076325" cy="66738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08" name="矩形"/>
          <p:cNvSpPr>
            <a:spLocks/>
          </p:cNvSpPr>
          <p:nvPr/>
        </p:nvSpPr>
        <p:spPr>
          <a:xfrm>
            <a:off x="924339" y="144452"/>
            <a:ext cx="8187087" cy="70788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indent="25400" algn="ctr"/>
            <a:r>
              <a:rPr lang="ru-RU" altLang="zh-CN" sz="2000" b="1" dirty="0">
                <a:solidFill>
                  <a:srgbClr val="0066CC"/>
                </a:solidFill>
                <a:latin typeface="+mj-lt"/>
                <a:ea typeface="微软雅黑" pitchFamily="-128" charset="-122"/>
              </a:rPr>
              <a:t>Основные процедуры и требования для получения доступа в соответствии с требованиями по карантину животных и растений</a:t>
            </a:r>
            <a:endParaRPr lang="zh-CN" altLang="en-US" sz="2000" b="1" i="0" u="none" strike="noStrike" kern="0" cap="none" spc="0" baseline="0" dirty="0">
              <a:solidFill>
                <a:srgbClr val="0066CC"/>
              </a:solidFill>
              <a:latin typeface="+mj-lt"/>
              <a:ea typeface="微软雅黑" pitchFamily="-128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50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直线"/>
          <p:cNvSpPr>
            <a:spLocks/>
          </p:cNvSpPr>
          <p:nvPr/>
        </p:nvSpPr>
        <p:spPr>
          <a:xfrm>
            <a:off x="-32574" y="1087863"/>
            <a:ext cx="9144000" cy="0"/>
          </a:xfrm>
          <a:prstGeom prst="line">
            <a:avLst/>
          </a:prstGeom>
          <a:noFill/>
          <a:ln w="50800" cap="flat" cmpd="sng">
            <a:solidFill>
              <a:srgbClr val="005DA2"/>
            </a:solidFill>
            <a:prstDash val="solid"/>
            <a:round/>
          </a:ln>
        </p:spPr>
      </p:sp>
      <p:pic>
        <p:nvPicPr>
          <p:cNvPr id="11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239" y="324227"/>
            <a:ext cx="512184" cy="6829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13" name="图片"/>
          <p:cNvPicPr>
            <a:picLocks noChangeAspect="1"/>
          </p:cNvPicPr>
          <p:nvPr/>
        </p:nvPicPr>
        <p:blipFill>
          <a:blip r:embed="rId5" cstate="print"/>
          <a:srcRect l="24648"/>
          <a:stretch>
            <a:fillRect/>
          </a:stretch>
        </p:blipFill>
        <p:spPr>
          <a:xfrm>
            <a:off x="7894828" y="6184461"/>
            <a:ext cx="1033875" cy="5290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14" name="矩形"/>
          <p:cNvSpPr>
            <a:spLocks/>
          </p:cNvSpPr>
          <p:nvPr/>
        </p:nvSpPr>
        <p:spPr>
          <a:xfrm>
            <a:off x="694459" y="1350282"/>
            <a:ext cx="7236282" cy="39235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indent="408940">
              <a:lnSpc>
                <a:spcPts val="2000"/>
              </a:lnSpc>
            </a:pPr>
            <a:r>
              <a:rPr lang="en-US" altLang="zh-CN" sz="1400" b="1" kern="100" dirty="0">
                <a:latin typeface="+mj-lt"/>
                <a:ea typeface="楷体" pitchFamily="-128" charset="-122"/>
              </a:rPr>
              <a:t>(III) </a:t>
            </a:r>
            <a:r>
              <a:rPr lang="ru-RU" altLang="zh-CN" sz="1400" b="1" kern="100" dirty="0">
                <a:latin typeface="+mj-lt"/>
                <a:ea typeface="楷体" pitchFamily="-128" charset="-122"/>
              </a:rPr>
              <a:t>Оценка расследования на месте</a:t>
            </a:r>
            <a:endParaRPr lang="en-US" altLang="zh-CN" sz="1400" b="1" kern="100" dirty="0">
              <a:latin typeface="+mj-lt"/>
              <a:ea typeface="楷体" pitchFamily="-128" charset="-122"/>
            </a:endParaRPr>
          </a:p>
          <a:p>
            <a:pPr indent="408940">
              <a:lnSpc>
                <a:spcPts val="2000"/>
              </a:lnSpc>
            </a:pPr>
            <a:r>
              <a:rPr lang="ru-RU" altLang="zh-CN" sz="1400" kern="100" dirty="0">
                <a:latin typeface="+mj-lt"/>
                <a:ea typeface="楷体" pitchFamily="-128" charset="-122"/>
              </a:rPr>
              <a:t>К</a:t>
            </a:r>
            <a:r>
              <a:rPr lang="ru-RU" altLang="zh-CN" sz="1600" kern="100" dirty="0">
                <a:latin typeface="+mj-lt"/>
                <a:ea typeface="楷体" pitchFamily="-128" charset="-122"/>
              </a:rPr>
              <a:t>итай выступает в качестве основного органа, а экспортер оказывает поддержку. Китай организует работу экспертов для проведения расследования на месте в стране или регионе экспорта для оценки возникновения, законов и правил эпидемических заболеваний животных и растений, карантинного технического потенциала и соответствующих научных исследований, создания и системы управления учреждениями по карантину животных и растений, предприятий по разведению животных и выращиванию растений и переработке продуктов животного и растительного происхождения и т.д.</a:t>
            </a:r>
            <a:endParaRPr lang="en-US" altLang="zh-CN" sz="1600" kern="100" dirty="0">
              <a:latin typeface="+mj-lt"/>
              <a:ea typeface="楷体" pitchFamily="-128" charset="-122"/>
            </a:endParaRPr>
          </a:p>
          <a:p>
            <a:pPr marL="0" indent="4089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600" b="0" i="0" u="none" strike="noStrike" kern="100" cap="none" spc="0" baseline="0" dirty="0">
              <a:solidFill>
                <a:schemeClr val="tx1"/>
              </a:solidFill>
              <a:latin typeface="楷体" pitchFamily="-128" charset="-122"/>
              <a:ea typeface="楷体" pitchFamily="-128" charset="-122"/>
              <a:cs typeface="Times New Roman" charset="0"/>
            </a:endParaRPr>
          </a:p>
          <a:p>
            <a:pPr indent="408940">
              <a:lnSpc>
                <a:spcPts val="2000"/>
              </a:lnSpc>
            </a:pPr>
            <a:r>
              <a:rPr lang="ru-RU" altLang="zh-CN" sz="1600" kern="100" dirty="0">
                <a:latin typeface="+mj-lt"/>
                <a:ea typeface="楷体" pitchFamily="-128" charset="-122"/>
              </a:rPr>
              <a:t>Для предприятий, которые намерены экспортировать продукцию животного и растительного происхождения с высоким уровнем риска, должна проводиться оценка регистрации, которая также служит подтверждением, на местах ответов, на вопросник, предоставленных странами или регионами, которые намерены экспортировать.  </a:t>
            </a:r>
            <a:endParaRPr lang="zh-CN" altLang="en-US" sz="1600" kern="100" dirty="0">
              <a:latin typeface="+mj-lt"/>
              <a:ea typeface="楷体" pitchFamily="-128" charset="-122"/>
            </a:endParaRPr>
          </a:p>
        </p:txBody>
      </p:sp>
      <p:pic>
        <p:nvPicPr>
          <p:cNvPr id="115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24534" y="5047943"/>
            <a:ext cx="2163288" cy="136236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16" name="矩形"/>
          <p:cNvSpPr>
            <a:spLocks/>
          </p:cNvSpPr>
          <p:nvPr/>
        </p:nvSpPr>
        <p:spPr>
          <a:xfrm>
            <a:off x="706331" y="168853"/>
            <a:ext cx="7966280" cy="70788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indent="25400" algn="ctr"/>
            <a:r>
              <a:rPr lang="ru-RU" altLang="zh-CN" sz="2000" b="1" dirty="0">
                <a:solidFill>
                  <a:srgbClr val="0066CC"/>
                </a:solidFill>
                <a:ea typeface="微软雅黑" pitchFamily="-128" charset="-122"/>
              </a:rPr>
              <a:t>Основные процедуры и требования для получения доступа в соответствии с требованиями по карантину животных и растений</a:t>
            </a:r>
            <a:endParaRPr lang="zh-CN" altLang="en-US" sz="2000" b="1" dirty="0">
              <a:solidFill>
                <a:srgbClr val="0066CC"/>
              </a:solidFill>
              <a:ea typeface="微软雅黑" pitchFamily="-12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552881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AFCBFF"/>
      </a:folHlink>
    </a:clrScheme>
    <a:fontScheme name="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TaxKeywordTaxHTField xmlns="374793f7-8f2b-4177-9cc3-2a8d0cfae40f">
      <Terms xmlns="http://schemas.microsoft.com/office/infopath/2007/PartnerControls"/>
    </TaxKeywordTaxHTField>
    <_Flow_SignoffStatus xmlns="503a8e5b-f025-4d7b-b30b-6bbfaca6c04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AA3A95C900D4F913CDF9D468A1D4F" ma:contentTypeVersion="35" ma:contentTypeDescription="Create a new document." ma:contentTypeScope="" ma:versionID="502b3b1e2c3d8689c69a1935d7256fb1">
  <xsd:schema xmlns:xsd="http://www.w3.org/2001/XMLSchema" xmlns:xs="http://www.w3.org/2001/XMLSchema" xmlns:p="http://schemas.microsoft.com/office/2006/metadata/properties" xmlns:ns2="c1fdd505-2570-46c2-bd04-3e0f2d874cf5" xmlns:ns3="503a8e5b-f025-4d7b-b30b-6bbfaca6c044" xmlns:ns4="374793f7-8f2b-4177-9cc3-2a8d0cfae40f" targetNamespace="http://schemas.microsoft.com/office/2006/metadata/properties" ma:root="true" ma:fieldsID="6129cbc07cbce95eb7e04075228236c3" ns2:_="" ns3:_="" ns4:_="">
    <xsd:import namespace="c1fdd505-2570-46c2-bd04-3e0f2d874cf5"/>
    <xsd:import namespace="503a8e5b-f025-4d7b-b30b-6bbfaca6c044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TaxKeywordTaxHTField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15af50e-efb3-4a0e-b425-875ff625e09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B81480-90CD-4008-8D70-6A1774BA1F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F785D4-4E14-4900-B16E-EE047A91FB75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09056908-7e8f-4358-9d4c-bb0c0ca2fc6d"/>
    <ds:schemaRef ds:uri="3e62b885-ccb4-46dd-ad8b-6e3d012e49c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0AAB46-EDAE-47B8-9181-959BE0BB608D}"/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579</TotalTime>
  <Words>2492</Words>
  <Application>Microsoft Office PowerPoint</Application>
  <PresentationFormat>On-screen Show (4:3)</PresentationFormat>
  <Paragraphs>509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微软雅黑</vt:lpstr>
      <vt:lpstr>宋体</vt:lpstr>
      <vt:lpstr>Times New Roman</vt:lpstr>
      <vt:lpstr>方正黑体_GBK</vt:lpstr>
      <vt:lpstr>楷体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yozosoft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3283883295@qq.com</dc:creator>
  <cp:lastModifiedBy>Akram Bazarbaev</cp:lastModifiedBy>
  <cp:revision>89</cp:revision>
  <dcterms:created xsi:type="dcterms:W3CDTF">2019-11-26T03:50:00Z</dcterms:created>
  <dcterms:modified xsi:type="dcterms:W3CDTF">2019-12-04T14:53:19Z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  <property fmtid="{D5CDD505-2E9C-101B-9397-08002B2CF9AE}" pid="3" name="ContentTypeId">
    <vt:lpwstr>0x010100BADAA3A95C900D4F913CDF9D468A1D4F</vt:lpwstr>
  </property>
  <property fmtid="{D5CDD505-2E9C-101B-9397-08002B2CF9AE}" pid="4" name="TaxCatchAll">
    <vt:lpwstr>2;#CWRD;#1;#English</vt:lpwstr>
  </property>
  <property fmtid="{D5CDD505-2E9C-101B-9397-08002B2CF9AE}" pid="5" name="h00e4aaaf4624e24a7df7f06faa038c6">
    <vt:lpwstr>English|16ac8743-31bb-43f8-9a73-533a041667d6</vt:lpwstr>
  </property>
</Properties>
</file>