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1" r:id="rId4"/>
  </p:sldMasterIdLst>
  <p:notesMasterIdLst>
    <p:notesMasterId r:id="rId24"/>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71" r:id="rId17"/>
    <p:sldId id="272" r:id="rId18"/>
    <p:sldId id="273" r:id="rId19"/>
    <p:sldId id="274" r:id="rId20"/>
    <p:sldId id="275" r:id="rId21"/>
    <p:sldId id="276" r:id="rId22"/>
    <p:sldId id="277" r:id="rId23"/>
  </p:sldIdLst>
  <p:sldSz cx="9144000" cy="6858000" type="screen4x3"/>
  <p:notesSz cx="6858000" cy="9144000"/>
  <p:kinsoku lang="zh-CN" invalStChars="!%),.:;?]}¨·ˇˉ་―‖’”…‰∶、。〃々〉》」』】〕〗！＂＇％），．：；？］｀｜｝～￠" invalEndChars="([{·‘“〈《「『【〔〖（．［｛￡￥"/>
  <p:defaultTextStyle>
    <a:defPPr>
      <a:defRPr lang="zh-CN"/>
    </a:defPPr>
    <a:lvl1pPr marL="0" indent="0" algn="l" defTabSz="914400" fontAlgn="base" hangingPunct="0">
      <a:buNone/>
      <a:defRPr sz="2400">
        <a:solidFill>
          <a:schemeClr val="tx1"/>
        </a:solidFill>
        <a:latin typeface="Times New Roman" charset="0"/>
        <a:ea typeface="宋体" pitchFamily="2" charset="-122"/>
        <a:cs typeface="Times New Roman" charset="0"/>
      </a:defRPr>
    </a:lvl1pPr>
    <a:lvl2pPr marL="228600" indent="0" algn="l" defTabSz="914400" fontAlgn="base" hangingPunct="0">
      <a:buNone/>
      <a:defRPr sz="2400">
        <a:solidFill>
          <a:schemeClr val="tx1"/>
        </a:solidFill>
        <a:latin typeface="Times New Roman" charset="0"/>
        <a:ea typeface="宋体" pitchFamily="2" charset="-122"/>
        <a:cs typeface="Times New Roman" charset="0"/>
      </a:defRPr>
    </a:lvl2pPr>
    <a:lvl3pPr marL="457200" indent="0" algn="l" defTabSz="914400" fontAlgn="base" hangingPunct="0">
      <a:buNone/>
      <a:defRPr sz="2400">
        <a:solidFill>
          <a:schemeClr val="tx1"/>
        </a:solidFill>
        <a:latin typeface="Times New Roman" charset="0"/>
        <a:ea typeface="宋体" pitchFamily="2" charset="-122"/>
        <a:cs typeface="Times New Roman" charset="0"/>
      </a:defRPr>
    </a:lvl3pPr>
    <a:lvl4pPr marL="685800" indent="0" algn="l" defTabSz="914400" fontAlgn="base" hangingPunct="0">
      <a:buNone/>
      <a:defRPr sz="2400">
        <a:solidFill>
          <a:schemeClr val="tx1"/>
        </a:solidFill>
        <a:latin typeface="Times New Roman" charset="0"/>
        <a:ea typeface="宋体" pitchFamily="2" charset="-122"/>
        <a:cs typeface="Times New Roman" charset="0"/>
      </a:defRPr>
    </a:lvl4pPr>
    <a:lvl5pPr marL="914400" indent="0" algn="l" defTabSz="914400" fontAlgn="base" hangingPunct="0">
      <a:buNone/>
      <a:defRPr sz="2400">
        <a:solidFill>
          <a:schemeClr val="tx1"/>
        </a:solidFill>
        <a:latin typeface="Times New Roman" charset="0"/>
        <a:ea typeface="宋体" pitchFamily="2" charset="-122"/>
        <a:cs typeface="Times New Roman" charset="0"/>
      </a:defRPr>
    </a:lvl5pPr>
    <a:lvl6pPr marL="1143000" indent="0" algn="l" defTabSz="914400" fontAlgn="base" hangingPunct="0">
      <a:buNone/>
      <a:defRPr sz="2400">
        <a:solidFill>
          <a:schemeClr val="tx1"/>
        </a:solidFill>
        <a:latin typeface="Times New Roman" charset="0"/>
        <a:ea typeface="宋体" pitchFamily="2" charset="-122"/>
        <a:cs typeface="Times New Roman" charset="0"/>
      </a:defRPr>
    </a:lvl6pPr>
    <a:lvl7pPr marL="1371600" indent="0" algn="l" defTabSz="914400" fontAlgn="base" hangingPunct="0">
      <a:buNone/>
      <a:defRPr sz="2400">
        <a:solidFill>
          <a:schemeClr val="tx1"/>
        </a:solidFill>
        <a:latin typeface="Times New Roman" charset="0"/>
        <a:ea typeface="宋体" pitchFamily="2" charset="-122"/>
        <a:cs typeface="Times New Roman" charset="0"/>
      </a:defRPr>
    </a:lvl7pPr>
    <a:lvl8pPr marL="1600200" indent="0" algn="l" defTabSz="914400" fontAlgn="base" hangingPunct="0">
      <a:buNone/>
      <a:defRPr sz="2400">
        <a:solidFill>
          <a:schemeClr val="tx1"/>
        </a:solidFill>
        <a:latin typeface="Times New Roman" charset="0"/>
        <a:ea typeface="宋体" pitchFamily="2" charset="-122"/>
        <a:cs typeface="Times New Roman" charset="0"/>
      </a:defRPr>
    </a:lvl8pPr>
    <a:lvl9pPr marL="1600200" indent="0" algn="l" defTabSz="914400" fontAlgn="base" hangingPunct="0">
      <a:buNone/>
      <a:defRPr sz="2400">
        <a:solidFill>
          <a:schemeClr val="tx1"/>
        </a:solidFill>
        <a:latin typeface="Times New Roman" charset="0"/>
        <a:ea typeface="宋体" pitchFamily="2" charset="-122"/>
        <a:cs typeface="Times New Roman"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00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8" autoAdjust="0"/>
    <p:restoredTop sz="97623" autoAdjust="0"/>
  </p:normalViewPr>
  <p:slideViewPr>
    <p:cSldViewPr snapToGrid="0" snapToObjects="1">
      <p:cViewPr varScale="1">
        <p:scale>
          <a:sx n="77" d="100"/>
          <a:sy n="77" d="100"/>
        </p:scale>
        <p:origin x="157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7" d="100"/>
          <a:sy n="57" d="100"/>
        </p:scale>
        <p:origin x="0" y="0"/>
      </p:cViewPr>
      <p:guideLst/>
    </p:cSldViewPr>
  </p:notesViewPr>
  <p:gridSpacing cx="72010" cy="7201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a:t>
            </a:fld>
            <a:endParaRPr lang="zh-CN" altLang="en-US" sz="1400">
              <a:latin typeface="Times New Roman" charset="0"/>
              <a:ea typeface="宋体" pitchFamily="2" charset="-122"/>
              <a:cs typeface="Times New Roman" charset="0"/>
            </a:endParaRPr>
          </a:p>
        </p:txBody>
      </p:sp>
      <p:sp>
        <p:nvSpPr>
          <p:cNvPr id="8" name="对象"/>
          <p:cNvSpPr>
            <a:spLocks noGrp="1" noRot="1" noChangeAspect="1"/>
          </p:cNvSpPr>
          <p:nvPr>
            <p:ph type="sldImg"/>
          </p:nvPr>
        </p:nvSpPr>
        <p:spPr>
          <a:xfrm>
            <a:off x="1142982" y="685789"/>
            <a:ext cx="4571930" cy="3428947"/>
          </a:xfrm>
          <a:prstGeom prst="rect">
            <a:avLst/>
          </a:prstGeom>
          <a:noFill/>
          <a:ln w="9525" cap="flat" cmpd="sng">
            <a:solidFill>
              <a:srgbClr val="000000"/>
            </a:solidFill>
            <a:prstDash val="solid"/>
            <a:miter/>
          </a:ln>
        </p:spPr>
      </p:sp>
      <p:sp>
        <p:nvSpPr>
          <p:cNvPr id="9" name="文本框"/>
          <p:cNvSpPr>
            <a:spLocks noGrp="1"/>
          </p:cNvSpPr>
          <p:nvPr>
            <p:ph type="body"/>
          </p:nvPr>
        </p:nvSpPr>
        <p:spPr>
          <a:xfrm>
            <a:off x="914385" y="4343333"/>
            <a:ext cx="5029123" cy="411473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a:p>
            <a:pPr lvl="5"/>
            <a:r>
              <a:rPr lang="zh-CN" altLang="en-US"/>
              <a:t>第六级</a:t>
            </a:r>
            <a:endParaRPr lang="en-US" altLang="zh-CN"/>
          </a:p>
          <a:p>
            <a:pPr lvl="6"/>
            <a:r>
              <a:rPr lang="zh-CN" altLang="en-US"/>
              <a:t>第七级</a:t>
            </a:r>
            <a:endParaRPr lang="en-US" altLang="zh-CN"/>
          </a:p>
          <a:p>
            <a:pPr lvl="7"/>
            <a:r>
              <a:rPr lang="zh-CN" altLang="en-US"/>
              <a:t>第八级</a:t>
            </a:r>
          </a:p>
        </p:txBody>
      </p:sp>
      <p:sp>
        <p:nvSpPr>
          <p:cNvPr id="10" name="文本框"/>
          <p:cNvSpPr>
            <a:spLocks noGrp="1"/>
          </p:cNvSpPr>
          <p:nvPr>
            <p:ph type="hdr"/>
          </p:nvPr>
        </p:nvSpPr>
        <p:spPr>
          <a:xfrm>
            <a:off x="0" y="0"/>
            <a:ext cx="2973555" cy="457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endParaRPr lang="zh-CN" altLang="en-US" sz="1400">
              <a:latin typeface="Times New Roman" charset="0"/>
              <a:ea typeface="宋体" pitchFamily="2" charset="-122"/>
              <a:cs typeface="Times New Roman" charset="0"/>
            </a:endParaRPr>
          </a:p>
        </p:txBody>
      </p:sp>
      <p:sp>
        <p:nvSpPr>
          <p:cNvPr id="11" name="文本框"/>
          <p:cNvSpPr>
            <a:spLocks noGrp="1"/>
          </p:cNvSpPr>
          <p:nvPr>
            <p:ph type="dt"/>
          </p:nvPr>
        </p:nvSpPr>
        <p:spPr>
          <a:xfrm>
            <a:off x="3884340" y="0"/>
            <a:ext cx="2973553" cy="457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pPr algn="r"/>
            <a:endParaRPr lang="zh-CN" altLang="en-US" sz="1400">
              <a:latin typeface="Times New Roman" charset="0"/>
              <a:ea typeface="宋体" pitchFamily="2" charset="-122"/>
              <a:cs typeface="Times New Roman" charset="0"/>
            </a:endParaRPr>
          </a:p>
        </p:txBody>
      </p:sp>
      <p:sp>
        <p:nvSpPr>
          <p:cNvPr id="12" name="文本框"/>
          <p:cNvSpPr>
            <a:spLocks noGrp="1"/>
          </p:cNvSpPr>
          <p:nvPr>
            <p:ph type="ftr"/>
          </p:nvPr>
        </p:nvSpPr>
        <p:spPr>
          <a:xfrm>
            <a:off x="0" y="8686667"/>
            <a:ext cx="2973555"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endParaRPr lang="zh-CN" altLang="en-US" sz="1400">
              <a:latin typeface="Times New Roman" charset="0"/>
              <a:ea typeface="宋体" pitchFamily="2" charset="-122"/>
              <a:cs typeface="Times New Roman" charset="0"/>
            </a:endParaRPr>
          </a:p>
        </p:txBody>
      </p:sp>
    </p:spTree>
    <p:extLst>
      <p:ext uri="{BB962C8B-B14F-4D97-AF65-F5344CB8AC3E}">
        <p14:creationId xmlns:p14="http://schemas.microsoft.com/office/powerpoint/2010/main" val="708871495"/>
      </p:ext>
    </p:extLst>
  </p:cSld>
  <p:clrMap bg1="lt1" tx1="dk1" bg2="lt2" tx2="dk2" accent1="accent1" accent2="accent2" accent3="accent3" accent4="accent4" accent5="accent5" accent6="accent6" hlink="hlink" folHlink="folHlink"/>
  <p:hf hdr="0" ftr="0" dt="0"/>
  <p:notesStyle>
    <a:lvl1pPr marL="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1pPr>
    <a:lvl2pPr marL="4572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2pPr>
    <a:lvl3pPr marL="9144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3pPr>
    <a:lvl4pPr marL="13716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4pPr>
    <a:lvl5pPr marL="18288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5pPr>
    <a:lvl6pPr marL="22860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6pPr>
    <a:lvl7pPr marL="27432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7pPr>
    <a:lvl8pPr marL="32004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8pPr>
    <a:lvl9pPr marL="3200400" indent="0" algn="l" defTabSz="914400" fontAlgn="base" hangingPunct="0">
      <a:lnSpc>
        <a:spcPct val="100000"/>
      </a:lnSpc>
      <a:spcBef>
        <a:spcPts val="0"/>
      </a:spcBef>
      <a:spcAft>
        <a:spcPts val="0"/>
      </a:spcAft>
      <a:buNone/>
      <a:defRPr sz="1200" b="0" i="0" u="none" strike="noStrike" kern="0" cap="none" spc="0" baseline="0">
        <a:solidFill>
          <a:schemeClr val="tx1"/>
        </a:solidFill>
        <a:latin typeface="Times New Roman" charset="0"/>
        <a:ea typeface="宋体" pitchFamily="2" charset="-122"/>
        <a:cs typeface="Times New Roman" charset="0"/>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a:t>
            </a:fld>
            <a:endParaRPr lang="zh-CN" altLang="en-US" sz="1400">
              <a:latin typeface="Times New Roman" charset="0"/>
              <a:ea typeface="宋体" pitchFamily="2" charset="-122"/>
              <a:cs typeface="Times New Roman" charset="0"/>
            </a:endParaRPr>
          </a:p>
        </p:txBody>
      </p:sp>
      <p:sp>
        <p:nvSpPr>
          <p:cNvPr id="20"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1"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9449910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10</a:t>
            </a:fld>
            <a:endParaRPr lang="zh-CN" altLang="en-US" sz="1400">
              <a:latin typeface="Times New Roman" charset="0"/>
              <a:ea typeface="宋体" pitchFamily="2" charset="-122"/>
              <a:cs typeface="Times New Roman" charset="0"/>
            </a:endParaRPr>
          </a:p>
        </p:txBody>
      </p:sp>
      <p:sp>
        <p:nvSpPr>
          <p:cNvPr id="126"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27"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922619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11</a:t>
            </a:fld>
            <a:endParaRPr lang="zh-CN" altLang="en-US" sz="1400">
              <a:latin typeface="Times New Roman" charset="0"/>
              <a:ea typeface="宋体" pitchFamily="2" charset="-122"/>
              <a:cs typeface="Times New Roman" charset="0"/>
            </a:endParaRPr>
          </a:p>
        </p:txBody>
      </p:sp>
      <p:sp>
        <p:nvSpPr>
          <p:cNvPr id="143"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4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21381839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12</a:t>
            </a:fld>
            <a:endParaRPr lang="zh-CN" altLang="en-US" sz="1400">
              <a:latin typeface="Times New Roman" charset="0"/>
              <a:ea typeface="宋体" pitchFamily="2" charset="-122"/>
              <a:cs typeface="Times New Roman" charset="0"/>
            </a:endParaRPr>
          </a:p>
        </p:txBody>
      </p:sp>
      <p:sp>
        <p:nvSpPr>
          <p:cNvPr id="152"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5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635013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13</a:t>
            </a:fld>
            <a:endParaRPr lang="zh-CN" altLang="en-US" sz="1400">
              <a:latin typeface="Times New Roman" charset="0"/>
              <a:ea typeface="宋体" pitchFamily="2" charset="-122"/>
              <a:cs typeface="Times New Roman" charset="0"/>
            </a:endParaRPr>
          </a:p>
        </p:txBody>
      </p:sp>
      <p:sp>
        <p:nvSpPr>
          <p:cNvPr id="193"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9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3743226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14</a:t>
            </a:fld>
            <a:endParaRPr lang="zh-CN" altLang="en-US" sz="1400">
              <a:latin typeface="Times New Roman" charset="0"/>
              <a:ea typeface="宋体" pitchFamily="2" charset="-122"/>
              <a:cs typeface="Times New Roman" charset="0"/>
            </a:endParaRPr>
          </a:p>
        </p:txBody>
      </p:sp>
      <p:sp>
        <p:nvSpPr>
          <p:cNvPr id="201"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0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0297381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15</a:t>
            </a:fld>
            <a:endParaRPr lang="zh-CN" altLang="en-US" sz="1400">
              <a:latin typeface="Times New Roman" charset="0"/>
              <a:ea typeface="宋体" pitchFamily="2" charset="-122"/>
              <a:cs typeface="Times New Roman" charset="0"/>
            </a:endParaRPr>
          </a:p>
        </p:txBody>
      </p:sp>
      <p:sp>
        <p:nvSpPr>
          <p:cNvPr id="211"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1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21304809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16</a:t>
            </a:fld>
            <a:endParaRPr lang="zh-CN" altLang="en-US" sz="1400">
              <a:latin typeface="Times New Roman" charset="0"/>
              <a:ea typeface="宋体" pitchFamily="2" charset="-122"/>
              <a:cs typeface="Times New Roman" charset="0"/>
            </a:endParaRPr>
          </a:p>
        </p:txBody>
      </p:sp>
      <p:sp>
        <p:nvSpPr>
          <p:cNvPr id="219"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2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5334605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17</a:t>
            </a:fld>
            <a:endParaRPr lang="zh-CN" altLang="en-US" sz="1400">
              <a:latin typeface="Times New Roman" charset="0"/>
              <a:ea typeface="宋体" pitchFamily="2" charset="-122"/>
              <a:cs typeface="Times New Roman" charset="0"/>
            </a:endParaRPr>
          </a:p>
        </p:txBody>
      </p:sp>
      <p:sp>
        <p:nvSpPr>
          <p:cNvPr id="227"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2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1087058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18</a:t>
            </a:fld>
            <a:endParaRPr lang="zh-CN" altLang="en-US" sz="1400">
              <a:latin typeface="Times New Roman" charset="0"/>
              <a:ea typeface="宋体" pitchFamily="2" charset="-122"/>
              <a:cs typeface="Times New Roman" charset="0"/>
            </a:endParaRPr>
          </a:p>
        </p:txBody>
      </p:sp>
      <p:sp>
        <p:nvSpPr>
          <p:cNvPr id="257"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5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3215017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19</a:t>
            </a:fld>
            <a:endParaRPr lang="zh-CN" altLang="en-US" sz="1400">
              <a:latin typeface="Times New Roman" charset="0"/>
              <a:ea typeface="宋体" pitchFamily="2" charset="-122"/>
              <a:cs typeface="Times New Roman" charset="0"/>
            </a:endParaRPr>
          </a:p>
        </p:txBody>
      </p:sp>
      <p:sp>
        <p:nvSpPr>
          <p:cNvPr id="263"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264"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1905966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2</a:t>
            </a:fld>
            <a:endParaRPr lang="zh-CN" altLang="en-US" sz="1400">
              <a:latin typeface="Times New Roman" charset="0"/>
              <a:ea typeface="宋体" pitchFamily="2" charset="-122"/>
              <a:cs typeface="Times New Roman" charset="0"/>
            </a:endParaRPr>
          </a:p>
        </p:txBody>
      </p:sp>
      <p:sp>
        <p:nvSpPr>
          <p:cNvPr id="44"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45"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389907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3</a:t>
            </a:fld>
            <a:endParaRPr lang="zh-CN" altLang="en-US" sz="1400">
              <a:latin typeface="Times New Roman" charset="0"/>
              <a:ea typeface="宋体" pitchFamily="2" charset="-122"/>
              <a:cs typeface="Times New Roman" charset="0"/>
            </a:endParaRPr>
          </a:p>
        </p:txBody>
      </p:sp>
      <p:sp>
        <p:nvSpPr>
          <p:cNvPr id="52"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53"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9627795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4</a:t>
            </a:fld>
            <a:endParaRPr lang="zh-CN" altLang="en-US" sz="1400">
              <a:latin typeface="Times New Roman" charset="0"/>
              <a:ea typeface="宋体" pitchFamily="2" charset="-122"/>
              <a:cs typeface="Times New Roman" charset="0"/>
            </a:endParaRPr>
          </a:p>
        </p:txBody>
      </p:sp>
      <p:sp>
        <p:nvSpPr>
          <p:cNvPr id="61"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6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46558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5</a:t>
            </a:fld>
            <a:endParaRPr lang="zh-CN" altLang="en-US" sz="1400">
              <a:latin typeface="Times New Roman" charset="0"/>
              <a:ea typeface="宋体" pitchFamily="2" charset="-122"/>
              <a:cs typeface="Times New Roman" charset="0"/>
            </a:endParaRPr>
          </a:p>
        </p:txBody>
      </p:sp>
      <p:sp>
        <p:nvSpPr>
          <p:cNvPr id="87"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8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678610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6</a:t>
            </a:fld>
            <a:endParaRPr lang="zh-CN" altLang="en-US" sz="1400">
              <a:latin typeface="Times New Roman" charset="0"/>
              <a:ea typeface="宋体" pitchFamily="2" charset="-122"/>
              <a:cs typeface="Times New Roman" charset="0"/>
            </a:endParaRPr>
          </a:p>
        </p:txBody>
      </p:sp>
      <p:sp>
        <p:nvSpPr>
          <p:cNvPr id="92" name="对象"/>
          <p:cNvSpPr>
            <a:spLocks noGrp="1" noRot="1" noChangeAspect="1"/>
          </p:cNvSpPr>
          <p:nvPr>
            <p:ph type="sldImg"/>
          </p:nvPr>
        </p:nvSpPr>
        <p:spPr>
          <a:xfrm>
            <a:off x="1143000" y="685800"/>
            <a:ext cx="4572000" cy="3429000"/>
          </a:xfrm>
          <a:prstGeom prst="rect">
            <a:avLst/>
          </a:prstGeom>
          <a:noFill/>
          <a:ln w="9525" cap="flat" cmpd="sng">
            <a:noFill/>
            <a:prstDash val="solid"/>
            <a:miter/>
          </a:ln>
        </p:spPr>
      </p:sp>
      <p:sp>
        <p:nvSpPr>
          <p:cNvPr id="93" name="文本框"/>
          <p:cNvSpPr>
            <a:spLocks noGrp="1"/>
          </p:cNvSpPr>
          <p:nvPr>
            <p:ph type="body" idx="1"/>
          </p:nvPr>
        </p:nvSpPr>
        <p:spPr>
          <a:xfrm>
            <a:off x="914385" y="4343333"/>
            <a:ext cx="5029123" cy="4114736"/>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7262772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7</a:t>
            </a:fld>
            <a:endParaRPr lang="zh-CN" altLang="en-US" sz="1400">
              <a:latin typeface="Times New Roman" charset="0"/>
              <a:ea typeface="宋体" pitchFamily="2" charset="-122"/>
              <a:cs typeface="Times New Roman" charset="0"/>
            </a:endParaRPr>
          </a:p>
        </p:txBody>
      </p:sp>
      <p:sp>
        <p:nvSpPr>
          <p:cNvPr id="101"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02"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881148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8</a:t>
            </a:fld>
            <a:endParaRPr lang="zh-CN" altLang="en-US" sz="1400">
              <a:latin typeface="Times New Roman" charset="0"/>
              <a:ea typeface="宋体" pitchFamily="2" charset="-122"/>
              <a:cs typeface="Times New Roman" charset="0"/>
            </a:endParaRPr>
          </a:p>
        </p:txBody>
      </p:sp>
      <p:sp>
        <p:nvSpPr>
          <p:cNvPr id="109"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10"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2115512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文本框"/>
          <p:cNvSpPr>
            <a:spLocks noGrp="1"/>
          </p:cNvSpPr>
          <p:nvPr>
            <p:ph type="sldNum"/>
          </p:nvPr>
        </p:nvSpPr>
        <p:spPr>
          <a:xfrm>
            <a:off x="3884340" y="8686667"/>
            <a:ext cx="2973553" cy="457193"/>
          </a:xfrm>
          <a:prstGeom prst="rect">
            <a:avLst/>
          </a:prstGeom>
          <a:noFill/>
          <a:ln w="9525" cap="flat" cmpd="sng">
            <a:noFill/>
            <a:prstDash val="solid"/>
            <a:miter/>
          </a:ln>
        </p:spPr>
        <p:txBody>
          <a:bodyPr vert="horz" wrap="square" lIns="91440" tIns="45720" rIns="91440" bIns="45720" anchor="b"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9</a:t>
            </a:fld>
            <a:endParaRPr lang="zh-CN" altLang="en-US" sz="1400">
              <a:latin typeface="Times New Roman" charset="0"/>
              <a:ea typeface="宋体" pitchFamily="2" charset="-122"/>
              <a:cs typeface="Times New Roman" charset="0"/>
            </a:endParaRPr>
          </a:p>
        </p:txBody>
      </p:sp>
      <p:sp>
        <p:nvSpPr>
          <p:cNvPr id="117" name="对象"/>
          <p:cNvSpPr>
            <a:spLocks noGrp="1" noRot="1" noChangeAspect="1"/>
          </p:cNvSpPr>
          <p:nvPr>
            <p:ph type="sldImg"/>
          </p:nvPr>
        </p:nvSpPr>
        <p:spPr>
          <a:xfrm>
            <a:off x="1371600" y="1143000"/>
            <a:ext cx="4114800" cy="3086100"/>
          </a:xfrm>
          <a:prstGeom prst="rect">
            <a:avLst/>
          </a:prstGeom>
          <a:noFill/>
          <a:ln w="9525" cap="flat" cmpd="sng">
            <a:noFill/>
            <a:prstDash val="solid"/>
            <a:miter/>
          </a:ln>
        </p:spPr>
      </p:sp>
      <p:sp>
        <p:nvSpPr>
          <p:cNvPr id="118" name="文本框"/>
          <p:cNvSpPr>
            <a:spLocks noGrp="1"/>
          </p:cNvSpPr>
          <p:nvPr>
            <p:ph type="body" idx="1"/>
          </p:nvPr>
        </p:nvSpPr>
        <p:spPr>
          <a:xfrm>
            <a:off x="685800" y="4400550"/>
            <a:ext cx="5486400" cy="3600450"/>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p>
        </p:txBody>
      </p:sp>
    </p:spTree>
    <p:extLst>
      <p:ext uri="{BB962C8B-B14F-4D97-AF65-F5344CB8AC3E}">
        <p14:creationId xmlns:p14="http://schemas.microsoft.com/office/powerpoint/2010/main" val="10525941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文本框"/>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文本框"/>
          <p:cNvSpPr>
            <a:spLocks noGrp="1"/>
          </p:cNvSpPr>
          <p:nvPr>
            <p:ph type="subTitle" idx="1"/>
          </p:nvPr>
        </p:nvSpPr>
        <p:spPr>
          <a:xfrm>
            <a:off x="1371600" y="3886199"/>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365726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本">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729102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文本框"/>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文本框"/>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6350557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13" name="文本框"/>
          <p:cNvSpPr>
            <a:spLocks noGrp="1"/>
          </p:cNvSpPr>
          <p:nvPr>
            <p:ph type="dt" idx="10"/>
          </p:nvPr>
        </p:nvSpPr>
        <p:spPr>
          <a:xfrm>
            <a:off x="463766" y="6245905"/>
            <a:ext cx="2165458"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pitchFamily="2" charset="-122"/>
              <a:cs typeface="Times New Roman" charset="0"/>
            </a:endParaRPr>
          </a:p>
        </p:txBody>
      </p:sp>
      <p:sp>
        <p:nvSpPr>
          <p:cNvPr id="14" name="文本框"/>
          <p:cNvSpPr>
            <a:spLocks noGrp="1"/>
          </p:cNvSpPr>
          <p:nvPr>
            <p:ph type="ftr"/>
          </p:nvPr>
        </p:nvSpPr>
        <p:spPr>
          <a:xfrm>
            <a:off x="3169677" y="6245905"/>
            <a:ext cx="2939619"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pitchFamily="2" charset="-122"/>
              <a:cs typeface="Times New Roman" charset="0"/>
            </a:endParaRPr>
          </a:p>
        </p:txBody>
      </p:sp>
      <p:sp>
        <p:nvSpPr>
          <p:cNvPr id="15" name="文本框"/>
          <p:cNvSpPr>
            <a:spLocks noGrp="1"/>
          </p:cNvSpPr>
          <p:nvPr>
            <p:ph type="sldNum"/>
          </p:nvPr>
        </p:nvSpPr>
        <p:spPr>
          <a:xfrm>
            <a:off x="6649747" y="6245905"/>
            <a:ext cx="2070210"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b="0" i="0" u="none" strike="noStrike" kern="0" cap="none" spc="0" baseline="0">
                <a:solidFill>
                  <a:schemeClr val="tx1"/>
                </a:solidFill>
                <a:latin typeface="Times New Roman" charset="0"/>
                <a:ea typeface="宋体" pitchFamily="2" charset="-122"/>
                <a:cs typeface="Times New Roman" charset="0"/>
              </a:rPr>
              <a:pPr/>
              <a:t>‹#›</a:t>
            </a:fld>
            <a:endParaRPr lang="zh-CN" altLang="en-US">
              <a:latin typeface="Times New Roman" charset="0"/>
              <a:ea typeface="宋体" pitchFamily="2" charset="-122"/>
              <a:cs typeface="Times New Roman" charset="0"/>
            </a:endParaRPr>
          </a:p>
        </p:txBody>
      </p:sp>
    </p:spTree>
    <p:extLst>
      <p:ext uri="{BB962C8B-B14F-4D97-AF65-F5344CB8AC3E}">
        <p14:creationId xmlns:p14="http://schemas.microsoft.com/office/powerpoint/2010/main" val="2094935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自定义版式">
    <p:bg>
      <p:bgPr>
        <a:solidFill>
          <a:schemeClr val="bg1"/>
        </a:solidFill>
        <a:effectLst/>
      </p:bgPr>
    </p:bg>
    <p:spTree>
      <p:nvGrpSpPr>
        <p:cNvPr id="1" name=""/>
        <p:cNvGrpSpPr/>
        <p:nvPr/>
      </p:nvGrpSpPr>
      <p:grpSpPr>
        <a:xfrm>
          <a:off x="0" y="0"/>
          <a:ext cx="0" cy="0"/>
          <a:chOff x="0" y="0"/>
          <a:chExt cx="0" cy="0"/>
        </a:xfrm>
      </p:grpSpPr>
      <p:sp>
        <p:nvSpPr>
          <p:cNvPr id="22" name="文本框"/>
          <p:cNvSpPr>
            <a:spLocks noGrp="1"/>
          </p:cNvSpPr>
          <p:nvPr>
            <p:ph type="title"/>
          </p:nvPr>
        </p:nvSpPr>
        <p:spPr>
          <a:xfrm>
            <a:off x="457192" y="273595"/>
            <a:ext cx="8233075" cy="114478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23" name="文本框"/>
          <p:cNvSpPr>
            <a:spLocks noGrp="1"/>
          </p:cNvSpPr>
          <p:nvPr>
            <p:ph type="body" idx="1"/>
          </p:nvPr>
        </p:nvSpPr>
        <p:spPr>
          <a:xfrm>
            <a:off x="457192" y="1601975"/>
            <a:ext cx="8233075" cy="452873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单击此处编辑母版文本样式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p>
        </p:txBody>
      </p:sp>
      <p:sp>
        <p:nvSpPr>
          <p:cNvPr id="24" name="文本框"/>
          <p:cNvSpPr>
            <a:spLocks noGrp="1"/>
          </p:cNvSpPr>
          <p:nvPr>
            <p:ph type="dt" idx="10"/>
          </p:nvPr>
        </p:nvSpPr>
        <p:spPr>
          <a:xfrm>
            <a:off x="463766" y="6245905"/>
            <a:ext cx="2165458"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pitchFamily="2" charset="-122"/>
              <a:cs typeface="Times New Roman" charset="0"/>
            </a:endParaRPr>
          </a:p>
        </p:txBody>
      </p:sp>
      <p:sp>
        <p:nvSpPr>
          <p:cNvPr id="25" name="文本框"/>
          <p:cNvSpPr>
            <a:spLocks noGrp="1"/>
          </p:cNvSpPr>
          <p:nvPr>
            <p:ph type="ftr"/>
          </p:nvPr>
        </p:nvSpPr>
        <p:spPr>
          <a:xfrm>
            <a:off x="3169677" y="6245905"/>
            <a:ext cx="2939619"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endParaRPr lang="zh-CN" altLang="en-US">
              <a:latin typeface="Times New Roman" charset="0"/>
              <a:ea typeface="宋体" pitchFamily="2" charset="-122"/>
              <a:cs typeface="Times New Roman" charset="0"/>
            </a:endParaRPr>
          </a:p>
        </p:txBody>
      </p:sp>
      <p:sp>
        <p:nvSpPr>
          <p:cNvPr id="26" name="文本框"/>
          <p:cNvSpPr>
            <a:spLocks noGrp="1"/>
          </p:cNvSpPr>
          <p:nvPr>
            <p:ph type="sldNum"/>
          </p:nvPr>
        </p:nvSpPr>
        <p:spPr>
          <a:xfrm>
            <a:off x="6649747" y="6245905"/>
            <a:ext cx="2070210" cy="475192"/>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fld id="{CAD2D6BD-DE1B-4B5F-8B41-2702339687B9}" type="slidenum">
              <a:rPr lang="en-US" altLang="zh-CN" sz="2400" b="0" i="0" u="none" strike="noStrike" kern="0" cap="none" spc="0" baseline="0">
                <a:solidFill>
                  <a:schemeClr val="tx1"/>
                </a:solidFill>
                <a:latin typeface="Times New Roman" charset="0"/>
                <a:ea typeface="宋体" pitchFamily="2" charset="-122"/>
                <a:cs typeface="Times New Roman" charset="0"/>
              </a:rPr>
              <a:pPr/>
              <a:t>‹#›</a:t>
            </a:fld>
            <a:endParaRPr lang="zh-CN" altLang="en-US">
              <a:latin typeface="Times New Roman" charset="0"/>
              <a:ea typeface="宋体" pitchFamily="2" charset="-122"/>
              <a:cs typeface="Times New Roman" charset="0"/>
            </a:endParaRPr>
          </a:p>
        </p:txBody>
      </p:sp>
    </p:spTree>
    <p:extLst>
      <p:ext uri="{BB962C8B-B14F-4D97-AF65-F5344CB8AC3E}">
        <p14:creationId xmlns:p14="http://schemas.microsoft.com/office/powerpoint/2010/main" val="65885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23079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文本框"/>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框"/>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
        <p:nvSpPr>
          <p:cNvPr id="4"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5" name="文本框"/>
          <p:cNvSpPr>
            <a:spLocks noGrp="1"/>
          </p:cNvSpPr>
          <p:nvPr>
            <p:ph type="ftr" sz="quarter" idx="11"/>
          </p:nvPr>
        </p:nvSpPr>
        <p:spPr/>
        <p:txBody>
          <a:bodyPr/>
          <a:lstStyle/>
          <a:p>
            <a:endParaRPr lang="zh-CN" altLang="en-US"/>
          </a:p>
        </p:txBody>
      </p:sp>
      <p:sp>
        <p:nvSpPr>
          <p:cNvPr id="6"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501073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0238853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lvl1pPr>
              <a:defRPr/>
            </a:lvl1pPr>
          </a:lstStyle>
          <a:p>
            <a:r>
              <a:rPr lang="zh-CN" altLang="en-US"/>
              <a:t>单击此处编辑母版标题样式</a:t>
            </a:r>
          </a:p>
        </p:txBody>
      </p:sp>
      <p:sp>
        <p:nvSpPr>
          <p:cNvPr id="3" name="文本框"/>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文本框"/>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框"/>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文本框"/>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8" name="文本框"/>
          <p:cNvSpPr>
            <a:spLocks noGrp="1"/>
          </p:cNvSpPr>
          <p:nvPr>
            <p:ph type="ftr" sz="quarter" idx="11"/>
          </p:nvPr>
        </p:nvSpPr>
        <p:spPr/>
        <p:txBody>
          <a:bodyPr/>
          <a:lstStyle/>
          <a:p>
            <a:endParaRPr lang="zh-CN" altLang="en-US"/>
          </a:p>
        </p:txBody>
      </p:sp>
      <p:sp>
        <p:nvSpPr>
          <p:cNvPr id="9"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1909730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文本框"/>
          <p:cNvSpPr>
            <a:spLocks noGrp="1"/>
          </p:cNvSpPr>
          <p:nvPr>
            <p:ph type="title"/>
          </p:nvPr>
        </p:nvSpPr>
        <p:spPr/>
        <p:txBody>
          <a:bodyPr/>
          <a:lstStyle/>
          <a:p>
            <a:r>
              <a:rPr lang="zh-CN" altLang="en-US"/>
              <a:t>单击此处编辑母版标题样式</a:t>
            </a:r>
          </a:p>
        </p:txBody>
      </p:sp>
      <p:sp>
        <p:nvSpPr>
          <p:cNvPr id="3"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4" name="文本框"/>
          <p:cNvSpPr>
            <a:spLocks noGrp="1"/>
          </p:cNvSpPr>
          <p:nvPr>
            <p:ph type="ftr" sz="quarter" idx="11"/>
          </p:nvPr>
        </p:nvSpPr>
        <p:spPr/>
        <p:txBody>
          <a:bodyPr/>
          <a:lstStyle/>
          <a:p>
            <a:endParaRPr lang="zh-CN" altLang="en-US"/>
          </a:p>
        </p:txBody>
      </p:sp>
      <p:sp>
        <p:nvSpPr>
          <p:cNvPr id="5"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2101129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3" name="文本框"/>
          <p:cNvSpPr>
            <a:spLocks noGrp="1"/>
          </p:cNvSpPr>
          <p:nvPr>
            <p:ph type="ftr" sz="quarter" idx="11"/>
          </p:nvPr>
        </p:nvSpPr>
        <p:spPr/>
        <p:txBody>
          <a:bodyPr/>
          <a:lstStyle/>
          <a:p>
            <a:endParaRPr lang="zh-CN" altLang="en-US"/>
          </a:p>
        </p:txBody>
      </p:sp>
      <p:sp>
        <p:nvSpPr>
          <p:cNvPr id="4"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698731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文本框"/>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文本框"/>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框"/>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16606709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文本框"/>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文本框"/>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框"/>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文本框"/>
          <p:cNvSpPr>
            <a:spLocks noGrp="1"/>
          </p:cNvSpPr>
          <p:nvPr>
            <p:ph type="dt" sz="half" idx="10"/>
          </p:nvPr>
        </p:nvSpPr>
        <p:spPr/>
        <p:txBody>
          <a:bodyPr/>
          <a:lstStyle/>
          <a:p>
            <a:fld id="{72514870-5082-4025-BC8A-5E070B8EB77D}" type="datetimeFigureOut">
              <a:rPr lang="zh-CN" altLang="en-US" smtClean="0"/>
              <a:pPr/>
              <a:t>2019/12/4</a:t>
            </a:fld>
            <a:endParaRPr lang="zh-CN" altLang="en-US"/>
          </a:p>
        </p:txBody>
      </p:sp>
      <p:sp>
        <p:nvSpPr>
          <p:cNvPr id="6" name="文本框"/>
          <p:cNvSpPr>
            <a:spLocks noGrp="1"/>
          </p:cNvSpPr>
          <p:nvPr>
            <p:ph type="ftr" sz="quarter" idx="11"/>
          </p:nvPr>
        </p:nvSpPr>
        <p:spPr/>
        <p:txBody>
          <a:bodyPr/>
          <a:lstStyle/>
          <a:p>
            <a:endParaRPr lang="zh-CN" altLang="en-US"/>
          </a:p>
        </p:txBody>
      </p:sp>
      <p:sp>
        <p:nvSpPr>
          <p:cNvPr id="7" name="文本框"/>
          <p:cNvSpPr>
            <a:spLocks noGrp="1"/>
          </p:cNvSpPr>
          <p:nvPr>
            <p:ph type="sldNum" sz="quarter" idx="12"/>
          </p:nvPr>
        </p:nvSpPr>
        <p:spPr/>
        <p:txBody>
          <a:bodyPr/>
          <a:lstStyle/>
          <a:p>
            <a:fld id="{3E00D155-3BB6-43CF-9AC4-BC63A66E74A9}" type="slidenum">
              <a:rPr lang="zh-CN" altLang="en-US" smtClean="0"/>
              <a:pPr/>
              <a:t>‹#›</a:t>
            </a:fld>
            <a:endParaRPr lang="zh-CN" altLang="en-US"/>
          </a:p>
        </p:txBody>
      </p:sp>
    </p:spTree>
    <p:extLst>
      <p:ext uri="{BB962C8B-B14F-4D97-AF65-F5344CB8AC3E}">
        <p14:creationId xmlns:p14="http://schemas.microsoft.com/office/powerpoint/2010/main" val="2067668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文本框"/>
          <p:cNvSpPr>
            <a:spLocks noGrp="1"/>
          </p:cNvSpPr>
          <p:nvPr>
            <p:ph type="title"/>
          </p:nvPr>
        </p:nvSpPr>
        <p:spPr>
          <a:xfrm>
            <a:off x="457192" y="273595"/>
            <a:ext cx="8233075" cy="1144782"/>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r>
              <a:rPr lang="zh-CN" altLang="en-US"/>
              <a:t>单击此处编辑母版标题样式</a:t>
            </a:r>
          </a:p>
        </p:txBody>
      </p:sp>
      <p:sp>
        <p:nvSpPr>
          <p:cNvPr id="3" name="文本框"/>
          <p:cNvSpPr>
            <a:spLocks noGrp="1"/>
          </p:cNvSpPr>
          <p:nvPr>
            <p:ph type="body"/>
          </p:nvPr>
        </p:nvSpPr>
        <p:spPr>
          <a:xfrm>
            <a:off x="457192" y="1601975"/>
            <a:ext cx="8233075" cy="4528731"/>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r>
              <a:rPr lang="zh-CN" altLang="en-US"/>
              <a:t>单击此处编辑母版样式</a:t>
            </a:r>
            <a:endParaRPr lang="en-US" altLang="zh-CN"/>
          </a:p>
          <a:p>
            <a:pPr lvl="1"/>
            <a:r>
              <a:rPr lang="zh-CN" altLang="en-US"/>
              <a:t>第二级</a:t>
            </a:r>
            <a:endParaRPr lang="en-US" altLang="zh-CN"/>
          </a:p>
          <a:p>
            <a:pPr lvl="2"/>
            <a:r>
              <a:rPr lang="zh-CN" altLang="en-US"/>
              <a:t>第三级</a:t>
            </a:r>
            <a:endParaRPr lang="en-US" altLang="zh-CN"/>
          </a:p>
          <a:p>
            <a:pPr lvl="3"/>
            <a:r>
              <a:rPr lang="zh-CN" altLang="en-US"/>
              <a:t>第四级</a:t>
            </a:r>
            <a:endParaRPr lang="en-US" altLang="zh-CN"/>
          </a:p>
          <a:p>
            <a:pPr lvl="4"/>
            <a:r>
              <a:rPr lang="zh-CN" altLang="en-US"/>
              <a:t>第五级</a:t>
            </a:r>
            <a:endParaRPr lang="en-US" altLang="zh-CN"/>
          </a:p>
          <a:p>
            <a:pPr lvl="5"/>
            <a:r>
              <a:rPr lang="zh-CN" altLang="en-US"/>
              <a:t>第六级</a:t>
            </a:r>
            <a:endParaRPr lang="en-US" altLang="zh-CN"/>
          </a:p>
          <a:p>
            <a:pPr lvl="6"/>
            <a:r>
              <a:rPr lang="zh-CN" altLang="en-US"/>
              <a:t>第七级</a:t>
            </a:r>
            <a:endParaRPr lang="en-US" altLang="zh-CN"/>
          </a:p>
          <a:p>
            <a:pPr lvl="7"/>
            <a:r>
              <a:rPr lang="zh-CN" altLang="en-US"/>
              <a:t>第八级</a:t>
            </a:r>
          </a:p>
        </p:txBody>
      </p:sp>
      <p:sp>
        <p:nvSpPr>
          <p:cNvPr id="4" name="文本框"/>
          <p:cNvSpPr>
            <a:spLocks noGrp="1"/>
          </p:cNvSpPr>
          <p:nvPr>
            <p:ph type="dt"/>
          </p:nvPr>
        </p:nvSpPr>
        <p:spPr>
          <a:xfrm>
            <a:off x="463766" y="6245905"/>
            <a:ext cx="2165458" cy="475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endParaRPr lang="zh-CN" altLang="en-US" sz="1400">
              <a:latin typeface="Times New Roman" charset="0"/>
              <a:ea typeface="宋体" pitchFamily="2" charset="-122"/>
              <a:cs typeface="Times New Roman" charset="0"/>
            </a:endParaRPr>
          </a:p>
        </p:txBody>
      </p:sp>
      <p:sp>
        <p:nvSpPr>
          <p:cNvPr id="5" name="文本框"/>
          <p:cNvSpPr>
            <a:spLocks noGrp="1"/>
          </p:cNvSpPr>
          <p:nvPr>
            <p:ph type="ftr"/>
          </p:nvPr>
        </p:nvSpPr>
        <p:spPr>
          <a:xfrm>
            <a:off x="3169677" y="6245905"/>
            <a:ext cx="2939619" cy="475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pPr algn="ctr"/>
            <a:endParaRPr lang="zh-CN" altLang="en-US" sz="1400">
              <a:latin typeface="Times New Roman" charset="0"/>
              <a:ea typeface="宋体" pitchFamily="2" charset="-122"/>
              <a:cs typeface="Times New Roman" charset="0"/>
            </a:endParaRPr>
          </a:p>
        </p:txBody>
      </p:sp>
      <p:sp>
        <p:nvSpPr>
          <p:cNvPr id="6" name="文本框"/>
          <p:cNvSpPr>
            <a:spLocks noGrp="1"/>
          </p:cNvSpPr>
          <p:nvPr>
            <p:ph type="sldNum"/>
          </p:nvPr>
        </p:nvSpPr>
        <p:spPr>
          <a:xfrm>
            <a:off x="6649747" y="6245905"/>
            <a:ext cx="2070210" cy="475192"/>
          </a:xfrm>
          <a:prstGeom prst="rect">
            <a:avLst/>
          </a:prstGeom>
          <a:noFill/>
          <a:ln w="9525" cap="flat" cmpd="sng">
            <a:noFill/>
            <a:prstDash val="solid"/>
            <a:miter/>
          </a:ln>
        </p:spPr>
        <p:txBody>
          <a:bodyPr vert="horz" wrap="square" lIns="91440" tIns="45720" rIns="91440" bIns="45720" anchor="t" anchorCtr="0" upright="1">
            <a:prstTxWarp prst="textNoShape">
              <a:avLst/>
            </a:prstTxWarp>
          </a:bodyPr>
          <a:lstStyle/>
          <a:p>
            <a:pPr algn="r"/>
            <a:fld id="{CAD2D6BD-DE1B-4B5F-8B41-2702339687B9}" type="slidenum">
              <a:rPr lang="en-US" altLang="zh-CN" sz="1400" b="0" i="0" u="none" strike="noStrike" kern="0" cap="none" spc="0" baseline="0">
                <a:solidFill>
                  <a:schemeClr val="tx1"/>
                </a:solidFill>
                <a:latin typeface="Times New Roman" charset="0"/>
                <a:ea typeface="宋体" pitchFamily="2" charset="-122"/>
                <a:cs typeface="Times New Roman" charset="0"/>
              </a:rPr>
              <a:pPr algn="r"/>
              <a:t>‹#›</a:t>
            </a:fld>
            <a:endParaRPr lang="zh-CN" altLang="en-US" sz="1400">
              <a:latin typeface="Times New Roman" charset="0"/>
              <a:ea typeface="宋体" pitchFamily="2" charset="-122"/>
              <a:cs typeface="Times New Roman" charset="0"/>
            </a:endParaRPr>
          </a:p>
        </p:txBody>
      </p:sp>
    </p:spTree>
    <p:extLst>
      <p:ext uri="{BB962C8B-B14F-4D97-AF65-F5344CB8AC3E}">
        <p14:creationId xmlns:p14="http://schemas.microsoft.com/office/powerpoint/2010/main" val="1003454897"/>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sldNum="0" hdr="0" ftr="0" dt="0"/>
  <p:txStyles>
    <p:titleStyle>
      <a:lvl1pPr algn="ctr" defTabSz="914400" fontAlgn="base" hangingPunct="0">
        <a:buNone/>
        <a:defRPr sz="4400">
          <a:solidFill>
            <a:schemeClr val="tx2"/>
          </a:solidFill>
          <a:latin typeface="Times New Roman" charset="0"/>
          <a:ea typeface="宋体" pitchFamily="2" charset="-122"/>
          <a:cs typeface="Times New Roman" charset="0"/>
        </a:defRPr>
      </a:lvl1pPr>
    </p:titleStyle>
    <p:bodyStyle>
      <a:lvl1pPr marL="342900" indent="-342900" defTabSz="914400" fontAlgn="base" hangingPunct="0">
        <a:spcBef>
          <a:spcPct val="20000"/>
        </a:spcBef>
        <a:buFont typeface="宋体" pitchFamily="2" charset="-122"/>
        <a:buChar char="•"/>
        <a:defRPr sz="3200">
          <a:solidFill>
            <a:schemeClr val="tx1"/>
          </a:solidFill>
          <a:latin typeface="Times New Roman" charset="0"/>
          <a:ea typeface="宋体" pitchFamily="2" charset="-122"/>
          <a:cs typeface="Times New Roman" charset="0"/>
        </a:defRPr>
      </a:lvl1pPr>
      <a:lvl2pPr marL="744220" indent="-287020" defTabSz="914400" fontAlgn="base" hangingPunct="0">
        <a:spcBef>
          <a:spcPct val="20000"/>
        </a:spcBef>
        <a:buFont typeface="宋体" pitchFamily="2" charset="-122"/>
        <a:buChar char="–"/>
        <a:defRPr sz="2800">
          <a:solidFill>
            <a:schemeClr val="tx1"/>
          </a:solidFill>
          <a:latin typeface="Times New Roman" charset="0"/>
          <a:ea typeface="宋体" pitchFamily="2" charset="-122"/>
          <a:cs typeface="Times New Roman" charset="0"/>
        </a:defRPr>
      </a:lvl2pPr>
      <a:lvl3pPr marL="1143000" indent="-228600" defTabSz="914400" fontAlgn="base" hangingPunct="0">
        <a:spcBef>
          <a:spcPct val="20000"/>
        </a:spcBef>
        <a:buFont typeface="宋体" pitchFamily="2" charset="-122"/>
        <a:buChar char="•"/>
        <a:defRPr sz="2400">
          <a:solidFill>
            <a:schemeClr val="tx1"/>
          </a:solidFill>
          <a:latin typeface="Times New Roman" charset="0"/>
          <a:ea typeface="宋体" pitchFamily="2" charset="-122"/>
          <a:cs typeface="Times New Roman" charset="0"/>
        </a:defRPr>
      </a:lvl3pPr>
      <a:lvl4pPr marL="1600200" indent="-228600" defTabSz="914400" fontAlgn="base" hangingPunct="0">
        <a:spcBef>
          <a:spcPct val="20000"/>
        </a:spcBef>
        <a:buFont typeface="宋体" pitchFamily="2" charset="-122"/>
        <a:buChar char="–"/>
        <a:defRPr sz="2000">
          <a:solidFill>
            <a:schemeClr val="tx1"/>
          </a:solidFill>
          <a:latin typeface="Times New Roman" charset="0"/>
          <a:ea typeface="宋体" pitchFamily="2" charset="-122"/>
          <a:cs typeface="Times New Roman" charset="0"/>
        </a:defRPr>
      </a:lvl4pPr>
      <a:lvl5pPr marL="2057400" indent="-228600" defTabSz="914400" fontAlgn="base" hangingPunct="0">
        <a:spcBef>
          <a:spcPct val="20000"/>
        </a:spcBef>
        <a:buFont typeface="宋体" pitchFamily="2" charset="-122"/>
        <a:buChar char="•"/>
        <a:defRPr sz="2000">
          <a:solidFill>
            <a:schemeClr val="tx1"/>
          </a:solidFill>
          <a:latin typeface="Times New Roman" charset="0"/>
          <a:ea typeface="宋体" pitchFamily="2" charset="-122"/>
          <a:cs typeface="Times New Roman" charset="0"/>
        </a:defRPr>
      </a:lvl5pPr>
      <a:lvl6pPr marL="2582545" indent="-360045" defTabSz="914400" fontAlgn="base" hangingPunct="0">
        <a:spcBef>
          <a:spcPct val="20000"/>
        </a:spcBef>
        <a:buFont typeface="宋体" pitchFamily="2" charset="-122"/>
        <a:buChar char="–"/>
        <a:defRPr sz="2000">
          <a:solidFill>
            <a:schemeClr val="tx1"/>
          </a:solidFill>
          <a:latin typeface="Times New Roman" charset="0"/>
          <a:ea typeface="宋体" pitchFamily="2" charset="-122"/>
          <a:cs typeface="Times New Roman" charset="0"/>
        </a:defRPr>
      </a:lvl6pPr>
      <a:lvl7pPr marL="3014345" indent="-360045" defTabSz="914400" fontAlgn="base" hangingPunct="0">
        <a:spcBef>
          <a:spcPct val="20000"/>
        </a:spcBef>
        <a:buFont typeface="宋体" pitchFamily="2" charset="-122"/>
        <a:buChar char="•"/>
        <a:defRPr sz="2000">
          <a:solidFill>
            <a:schemeClr val="tx1"/>
          </a:solidFill>
          <a:latin typeface="Times New Roman" charset="0"/>
          <a:ea typeface="宋体" pitchFamily="2" charset="-122"/>
          <a:cs typeface="Times New Roman" charset="0"/>
        </a:defRPr>
      </a:lvl7pPr>
      <a:lvl8pPr marL="3408045" indent="-360045" defTabSz="914400" fontAlgn="base" hangingPunct="0">
        <a:spcBef>
          <a:spcPct val="20000"/>
        </a:spcBef>
        <a:buFont typeface="宋体" pitchFamily="2" charset="-122"/>
        <a:buChar char="–"/>
        <a:defRPr sz="2000">
          <a:solidFill>
            <a:schemeClr val="tx1"/>
          </a:solidFill>
          <a:latin typeface="Times New Roman" charset="0"/>
          <a:ea typeface="宋体" pitchFamily="2" charset="-122"/>
          <a:cs typeface="Times New Roman" charset="0"/>
        </a:defRPr>
      </a:lvl8pPr>
      <a:lvl9pPr marL="3408045" indent="-360045" defTabSz="914400" fontAlgn="base" hangingPunct="0">
        <a:spcBef>
          <a:spcPct val="20000"/>
        </a:spcBef>
        <a:buFont typeface="宋体" pitchFamily="2" charset="-122"/>
        <a:buChar char="–"/>
        <a:defRPr sz="2000">
          <a:solidFill>
            <a:schemeClr val="tx1"/>
          </a:solidFill>
          <a:latin typeface="Times New Roman" charset="0"/>
          <a:ea typeface="宋体" pitchFamily="2" charset="-122"/>
          <a:cs typeface="Times New Roman" charset="0"/>
        </a:defRPr>
      </a:lvl9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3.jpe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12.jpeg"/><Relationship Id="rId5" Type="http://schemas.openxmlformats.org/officeDocument/2006/relationships/image" Target="../media/image3.jpe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2.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3.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image" Target="../media/image1.png"/><Relationship Id="rId7"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image" Target="../media/image3.jpe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image" Target="../media/image13.jpeg"/><Relationship Id="rId5" Type="http://schemas.openxmlformats.org/officeDocument/2006/relationships/image" Target="../media/image3.jpe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1.png"/><Relationship Id="rId7" Type="http://schemas.openxmlformats.org/officeDocument/2006/relationships/slide" Target="slide1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slide" Target="slide7.xml"/><Relationship Id="rId5" Type="http://schemas.openxmlformats.org/officeDocument/2006/relationships/slide" Target="slide3.xml"/><Relationship Id="rId10" Type="http://schemas.openxmlformats.org/officeDocument/2006/relationships/slide" Target="slide18.xml"/><Relationship Id="rId4" Type="http://schemas.openxmlformats.org/officeDocument/2006/relationships/image" Target="../media/image2.png"/><Relationship Id="rId9" Type="http://schemas.openxmlformats.org/officeDocument/2006/relationships/slide" Target="slide1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3.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2.png"/><Relationship Id="rId4" Type="http://schemas.openxmlformats.org/officeDocument/2006/relationships/slide" Target="slide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7.jpeg"/><Relationship Id="rId5" Type="http://schemas.openxmlformats.org/officeDocument/2006/relationships/image" Target="../media/image3.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9.jpeg"/><Relationship Id="rId5" Type="http://schemas.openxmlformats.org/officeDocument/2006/relationships/image" Target="../media/image3.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10.jpe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16" name="矩形"/>
          <p:cNvSpPr>
            <a:spLocks/>
          </p:cNvSpPr>
          <p:nvPr/>
        </p:nvSpPr>
        <p:spPr>
          <a:xfrm>
            <a:off x="967105" y="4218039"/>
            <a:ext cx="7569835" cy="1796681"/>
          </a:xfrm>
          <a:prstGeom prst="rect">
            <a:avLst/>
          </a:prstGeom>
          <a:noFill/>
          <a:ln w="9525" cap="flat" cmpd="sng">
            <a:noFill/>
            <a:prstDash val="solid"/>
            <a:miter/>
          </a:ln>
        </p:spPr>
        <p:txBody>
          <a:bodyPr vert="horz" wrap="square" lIns="91440" tIns="45720" rIns="91440" bIns="45720" anchor="ctr" anchorCtr="0">
            <a:prstTxWarp prst="textNoShape">
              <a:avLst/>
            </a:prstTxWarp>
          </a:bodyPr>
          <a:lstStyle/>
          <a:p>
            <a:pPr marL="0" indent="0" algn="ctr">
              <a:lnSpc>
                <a:spcPct val="150000"/>
              </a:lnSpc>
              <a:spcBef>
                <a:spcPts val="0"/>
              </a:spcBef>
              <a:spcAft>
                <a:spcPts val="0"/>
              </a:spcAft>
              <a:buNone/>
            </a:pPr>
            <a:r>
              <a:rPr lang="en-US" altLang="zh-CN" sz="2800" b="1" i="0" u="none" strike="noStrike" kern="1200" cap="none" spc="0" baseline="0" dirty="0">
                <a:solidFill>
                  <a:schemeClr val="hlink"/>
                </a:solidFill>
                <a:latin typeface="微软雅黑" pitchFamily="-128" charset="-122"/>
                <a:ea typeface="微软雅黑" pitchFamily="-128" charset="-122"/>
                <a:cs typeface="Arial" pitchFamily="34" charset="0"/>
              </a:rPr>
              <a:t>Urumqi Customs </a:t>
            </a:r>
            <a:r>
              <a:rPr lang="en-US" altLang="zh-CN" sz="2800" b="1" kern="1200" dirty="0">
                <a:solidFill>
                  <a:schemeClr val="hlink"/>
                </a:solidFill>
                <a:latin typeface="微软雅黑" pitchFamily="-128" charset="-122"/>
                <a:ea typeface="微软雅黑" pitchFamily="-128" charset="-122"/>
                <a:cs typeface="Arial" pitchFamily="34" charset="0"/>
              </a:rPr>
              <a:t>,GACC</a:t>
            </a:r>
            <a:endParaRPr lang="en-US" altLang="zh-CN" sz="2800" b="1" i="0" u="none" strike="noStrike" kern="1200" cap="none" spc="0" baseline="0" dirty="0">
              <a:solidFill>
                <a:schemeClr val="hlink"/>
              </a:solidFill>
              <a:latin typeface="微软雅黑" pitchFamily="-128" charset="-122"/>
              <a:ea typeface="微软雅黑" pitchFamily="-128" charset="-122"/>
              <a:cs typeface="Arial" pitchFamily="34" charset="0"/>
            </a:endParaRPr>
          </a:p>
          <a:p>
            <a:pPr marL="0" indent="0" algn="ctr">
              <a:lnSpc>
                <a:spcPct val="150000"/>
              </a:lnSpc>
              <a:spcBef>
                <a:spcPts val="0"/>
              </a:spcBef>
              <a:spcAft>
                <a:spcPts val="0"/>
              </a:spcAft>
              <a:buNone/>
            </a:pPr>
            <a:r>
              <a:rPr lang="en-US" altLang="zh-CN" sz="2000" b="1" i="0" u="none" strike="noStrike" kern="1200" cap="none" spc="0" baseline="0" dirty="0">
                <a:solidFill>
                  <a:schemeClr val="hlink"/>
                </a:solidFill>
                <a:latin typeface="微软雅黑" pitchFamily="-128" charset="-122"/>
                <a:ea typeface="微软雅黑" pitchFamily="-128" charset="-122"/>
                <a:cs typeface="Arial" pitchFamily="34" charset="0"/>
              </a:rPr>
              <a:t>Animal and Plant </a:t>
            </a:r>
            <a:r>
              <a:rPr lang="en-US" altLang="zh-CN" sz="2000" b="1" kern="1200" dirty="0">
                <a:solidFill>
                  <a:schemeClr val="hlink"/>
                </a:solidFill>
                <a:latin typeface="微软雅黑" pitchFamily="-128" charset="-122"/>
                <a:ea typeface="微软雅黑" pitchFamily="-128" charset="-122"/>
                <a:cs typeface="Arial" pitchFamily="34" charset="0"/>
              </a:rPr>
              <a:t>Q</a:t>
            </a:r>
            <a:r>
              <a:rPr lang="en-US" altLang="zh-CN" sz="2000" b="1" i="0" u="none" strike="noStrike" kern="1200" cap="none" spc="0" baseline="0" dirty="0">
                <a:solidFill>
                  <a:schemeClr val="hlink"/>
                </a:solidFill>
                <a:latin typeface="微软雅黑" pitchFamily="-128" charset="-122"/>
                <a:ea typeface="微软雅黑" pitchFamily="-128" charset="-122"/>
                <a:cs typeface="Arial" pitchFamily="34" charset="0"/>
              </a:rPr>
              <a:t>uarantine</a:t>
            </a:r>
            <a:r>
              <a:rPr lang="en-US" altLang="zh-CN" sz="2000" b="1" i="0" u="none" strike="noStrike" kern="1200" cap="none" spc="0" dirty="0">
                <a:solidFill>
                  <a:schemeClr val="hlink"/>
                </a:solidFill>
                <a:latin typeface="微软雅黑" pitchFamily="-128" charset="-122"/>
                <a:ea typeface="微软雅黑" pitchFamily="-128" charset="-122"/>
                <a:cs typeface="Arial" pitchFamily="34" charset="0"/>
              </a:rPr>
              <a:t> </a:t>
            </a:r>
            <a:r>
              <a:rPr lang="en-US" altLang="zh-CN" sz="2000" b="1" i="0" u="none" strike="noStrike" kern="1200" cap="none" spc="0" baseline="0" dirty="0">
                <a:solidFill>
                  <a:schemeClr val="hlink"/>
                </a:solidFill>
                <a:latin typeface="微软雅黑" pitchFamily="-128" charset="-122"/>
                <a:ea typeface="微软雅黑" pitchFamily="-128" charset="-122"/>
                <a:cs typeface="Arial" pitchFamily="34" charset="0"/>
              </a:rPr>
              <a:t>Department</a:t>
            </a:r>
          </a:p>
          <a:p>
            <a:pPr marL="0" indent="0" algn="ctr">
              <a:lnSpc>
                <a:spcPct val="150000"/>
              </a:lnSpc>
              <a:spcBef>
                <a:spcPts val="0"/>
              </a:spcBef>
              <a:spcAft>
                <a:spcPts val="0"/>
              </a:spcAft>
              <a:buNone/>
            </a:pPr>
            <a:r>
              <a:rPr lang="en-US" altLang="zh-CN" sz="2400" b="1" i="0" u="none" strike="noStrike" kern="1200" cap="none" spc="0" baseline="0" dirty="0">
                <a:solidFill>
                  <a:schemeClr val="hlink"/>
                </a:solidFill>
                <a:latin typeface="微软雅黑" pitchFamily="-128" charset="-122"/>
                <a:ea typeface="微软雅黑" pitchFamily="-128" charset="-122"/>
                <a:cs typeface="微软雅黑" pitchFamily="-128" charset="-122"/>
              </a:rPr>
              <a:t>Speaker</a:t>
            </a:r>
            <a:r>
              <a:rPr lang="zh-CN" altLang="en-US" sz="2400" b="1" i="0" u="none" strike="noStrike" kern="1200" cap="none" spc="0" baseline="0" dirty="0">
                <a:solidFill>
                  <a:schemeClr val="hlink"/>
                </a:solidFill>
                <a:latin typeface="微软雅黑" pitchFamily="-128" charset="-122"/>
                <a:ea typeface="微软雅黑" pitchFamily="-128" charset="-122"/>
                <a:cs typeface="微软雅黑" pitchFamily="-128" charset="-122"/>
              </a:rPr>
              <a:t>：</a:t>
            </a:r>
            <a:r>
              <a:rPr lang="en-US" altLang="zh-CN" sz="2400" b="1" i="0" u="none" strike="noStrike" kern="1200" cap="none" spc="0" baseline="0" dirty="0" err="1">
                <a:solidFill>
                  <a:schemeClr val="hlink"/>
                </a:solidFill>
                <a:latin typeface="微软雅黑" pitchFamily="-128" charset="-122"/>
                <a:ea typeface="微软雅黑" pitchFamily="-128" charset="-122"/>
                <a:cs typeface="微软雅黑" pitchFamily="-128" charset="-122"/>
              </a:rPr>
              <a:t>Xu</a:t>
            </a:r>
            <a:r>
              <a:rPr lang="en-US" altLang="zh-CN" sz="2400" b="1" i="0" u="none" strike="noStrike" kern="1200" cap="none" spc="0" baseline="0" dirty="0">
                <a:solidFill>
                  <a:schemeClr val="hlink"/>
                </a:solidFill>
                <a:latin typeface="微软雅黑" pitchFamily="-128" charset="-122"/>
                <a:ea typeface="微软雅黑" pitchFamily="-128" charset="-122"/>
                <a:cs typeface="微软雅黑" pitchFamily="-128" charset="-122"/>
              </a:rPr>
              <a:t> Jun</a:t>
            </a:r>
          </a:p>
          <a:p>
            <a:pPr marL="0" indent="0" algn="ctr">
              <a:lnSpc>
                <a:spcPct val="150000"/>
              </a:lnSpc>
              <a:spcBef>
                <a:spcPts val="0"/>
              </a:spcBef>
              <a:spcAft>
                <a:spcPts val="0"/>
              </a:spcAft>
              <a:buNone/>
            </a:pPr>
            <a:endParaRPr lang="zh-CN" altLang="en-US" sz="2400" b="1" i="0" u="none" strike="noStrike" kern="1200" cap="none" spc="0" baseline="0" dirty="0">
              <a:solidFill>
                <a:schemeClr val="hlink"/>
              </a:solidFill>
              <a:latin typeface="微软雅黑" pitchFamily="-128" charset="-122"/>
              <a:ea typeface="微软雅黑" pitchFamily="-128" charset="-122"/>
              <a:cs typeface="微软雅黑" pitchFamily="-128" charset="-122"/>
            </a:endParaRPr>
          </a:p>
        </p:txBody>
      </p:sp>
      <p:sp>
        <p:nvSpPr>
          <p:cNvPr id="17" name="矩形"/>
          <p:cNvSpPr>
            <a:spLocks/>
          </p:cNvSpPr>
          <p:nvPr/>
        </p:nvSpPr>
        <p:spPr>
          <a:xfrm>
            <a:off x="6349" y="0"/>
            <a:ext cx="9144000" cy="3450513"/>
          </a:xfrm>
          <a:prstGeom prst="rect">
            <a:avLst/>
          </a:prstGeom>
          <a:solidFill>
            <a:srgbClr val="005DA2"/>
          </a:solidFill>
          <a:ln w="12700" cap="flat" cmpd="sng">
            <a:noFill/>
            <a:prstDash val="solid"/>
            <a:round/>
          </a:ln>
        </p:spPr>
      </p:sp>
      <p:pic>
        <p:nvPicPr>
          <p:cNvPr id="18" name="图片"/>
          <p:cNvPicPr>
            <a:picLocks noChangeAspect="1"/>
          </p:cNvPicPr>
          <p:nvPr/>
        </p:nvPicPr>
        <p:blipFill>
          <a:blip r:embed="rId4" cstate="print"/>
          <a:stretch>
            <a:fillRect/>
          </a:stretch>
        </p:blipFill>
        <p:spPr>
          <a:xfrm>
            <a:off x="81213" y="30982"/>
            <a:ext cx="886620" cy="1182160"/>
          </a:xfrm>
          <a:prstGeom prst="rect">
            <a:avLst/>
          </a:prstGeom>
          <a:noFill/>
          <a:ln w="9525" cap="flat" cmpd="sng">
            <a:noFill/>
            <a:prstDash val="solid"/>
            <a:miter/>
          </a:ln>
        </p:spPr>
      </p:pic>
      <p:sp>
        <p:nvSpPr>
          <p:cNvPr id="19" name="矩形"/>
          <p:cNvSpPr>
            <a:spLocks/>
          </p:cNvSpPr>
          <p:nvPr/>
        </p:nvSpPr>
        <p:spPr>
          <a:xfrm>
            <a:off x="450850" y="1649095"/>
            <a:ext cx="8569325" cy="11645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l">
              <a:lnSpc>
                <a:spcPts val="2800"/>
              </a:lnSpc>
              <a:spcBef>
                <a:spcPts val="0"/>
              </a:spcBef>
              <a:spcAft>
                <a:spcPts val="0"/>
              </a:spcAft>
              <a:buNone/>
            </a:pPr>
            <a:r>
              <a:rPr lang="en-US" altLang="zh-CN" sz="2400" b="0" i="0" u="none" strike="noStrike" kern="100" cap="none" spc="0" baseline="0">
                <a:solidFill>
                  <a:schemeClr val="bg1"/>
                </a:solidFill>
                <a:latin typeface="微软雅黑" pitchFamily="-128" charset="-122"/>
                <a:ea typeface="微软雅黑" pitchFamily="-128" charset="-122"/>
                <a:cs typeface="Times New Roman" charset="0"/>
              </a:rPr>
              <a:t>Strengthen Agricultural Market Access Control by Applying Sanitary and Phytosanitary (SPS) Principle</a:t>
            </a:r>
          </a:p>
          <a:p>
            <a:pPr marL="0" indent="0" algn="l">
              <a:lnSpc>
                <a:spcPct val="100000"/>
              </a:lnSpc>
              <a:spcBef>
                <a:spcPts val="0"/>
              </a:spcBef>
              <a:spcAft>
                <a:spcPts val="0"/>
              </a:spcAft>
              <a:buNone/>
            </a:pPr>
            <a:endParaRPr lang="zh-CN" altLang="en-US" sz="2400" b="0" i="0" u="none" strike="noStrike" kern="100" cap="none" spc="0" baseline="0">
              <a:solidFill>
                <a:schemeClr val="bg1"/>
              </a:solidFill>
              <a:latin typeface="微软雅黑" pitchFamily="-128" charset="-122"/>
              <a:ea typeface="微软雅黑" pitchFamily="-128" charset="-122"/>
              <a:cs typeface="Times New Roman" charset="0"/>
            </a:endParaRPr>
          </a:p>
        </p:txBody>
      </p:sp>
    </p:spTree>
    <p:extLst>
      <p:ext uri="{BB962C8B-B14F-4D97-AF65-F5344CB8AC3E}">
        <p14:creationId xmlns:p14="http://schemas.microsoft.com/office/powerpoint/2010/main" val="1013053251"/>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119"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20"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121"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122" name="矩形"/>
          <p:cNvSpPr>
            <a:spLocks/>
          </p:cNvSpPr>
          <p:nvPr/>
        </p:nvSpPr>
        <p:spPr>
          <a:xfrm>
            <a:off x="658264" y="1421406"/>
            <a:ext cx="7236282" cy="33299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1500"/>
              </a:lnSpc>
              <a:spcBef>
                <a:spcPts val="0"/>
              </a:spcBef>
              <a:spcAft>
                <a:spcPts val="0"/>
              </a:spcAft>
              <a:buNone/>
            </a:pPr>
            <a:r>
              <a:rPr lang="en-US" altLang="zh-CN" sz="1600" b="1" i="0" u="none" strike="noStrike" kern="100" cap="none" spc="0" baseline="0" dirty="0">
                <a:solidFill>
                  <a:schemeClr val="tx1"/>
                </a:solidFill>
                <a:latin typeface="楷体" pitchFamily="-128" charset="-122"/>
                <a:ea typeface="楷体" pitchFamily="-128" charset="-122"/>
                <a:cs typeface="Times New Roman" charset="0"/>
              </a:rPr>
              <a:t>(IV) Negotiate to sign the bilateral quarantine protocol</a:t>
            </a:r>
          </a:p>
          <a:p>
            <a:pPr marL="0" indent="408940" algn="l" fontAlgn="t">
              <a:lnSpc>
                <a:spcPts val="1500"/>
              </a:lnSpc>
              <a:spcBef>
                <a:spcPts val="0"/>
              </a:spcBef>
              <a:spcAft>
                <a:spcPts val="0"/>
              </a:spcAft>
              <a:buNone/>
            </a:pPr>
            <a:r>
              <a:rPr lang="en-US" altLang="zh-CN" sz="1600" b="0" i="0" u="none" strike="noStrike" kern="100" cap="none" spc="0" baseline="0" dirty="0">
                <a:solidFill>
                  <a:schemeClr val="tx1"/>
                </a:solidFill>
                <a:latin typeface="楷体" pitchFamily="-128" charset="-122"/>
                <a:ea typeface="楷体" pitchFamily="-128" charset="-122"/>
                <a:cs typeface="Times New Roman" charset="0"/>
              </a:rPr>
              <a:t>1. Both sides should negotiate about the contents of the protocol on quarantine and sanitary conditions (agreement, memorandum, etc.) of the exported animals, plants and their products. The protocol should be signed upon reaching a consensus, and the content and sample of the Veterinary sanitary and </a:t>
            </a:r>
            <a:r>
              <a:rPr lang="en-US" altLang="zh-CN" sz="1600" b="0" i="0" u="none" strike="noStrike" kern="100" cap="none" spc="0" baseline="0" dirty="0" err="1">
                <a:solidFill>
                  <a:schemeClr val="tx1"/>
                </a:solidFill>
                <a:latin typeface="楷体" pitchFamily="-128" charset="-122"/>
                <a:ea typeface="楷体" pitchFamily="-128" charset="-122"/>
                <a:cs typeface="Times New Roman" charset="0"/>
              </a:rPr>
              <a:t>phytosanitary</a:t>
            </a:r>
            <a:r>
              <a:rPr lang="en-US" altLang="zh-CN" sz="1600" b="0" i="0" u="none" strike="noStrike" kern="100" cap="none" spc="0" baseline="0" dirty="0">
                <a:solidFill>
                  <a:schemeClr val="tx1"/>
                </a:solidFill>
                <a:latin typeface="楷体" pitchFamily="-128" charset="-122"/>
                <a:ea typeface="楷体" pitchFamily="-128" charset="-122"/>
                <a:cs typeface="Times New Roman" charset="0"/>
              </a:rPr>
              <a:t> certificate should be confirmed according to the protocol.</a:t>
            </a:r>
          </a:p>
          <a:p>
            <a:pPr marL="0" indent="408940" algn="l">
              <a:lnSpc>
                <a:spcPts val="1500"/>
              </a:lnSpc>
              <a:spcBef>
                <a:spcPts val="0"/>
              </a:spcBef>
              <a:spcAft>
                <a:spcPts val="0"/>
              </a:spcAft>
              <a:buNone/>
            </a:pPr>
            <a:r>
              <a:rPr lang="en-US" altLang="zh-CN" sz="1600" b="0" i="0" u="none" strike="noStrike" kern="100" cap="none" spc="0" baseline="0" dirty="0">
                <a:solidFill>
                  <a:schemeClr val="tx1"/>
                </a:solidFill>
                <a:latin typeface="楷体" pitchFamily="-128" charset="-122"/>
                <a:ea typeface="楷体" pitchFamily="-128" charset="-122"/>
                <a:cs typeface="Times New Roman" charset="0"/>
              </a:rPr>
              <a:t>2. The main contents of the protocol should include: national responsible agency for the exported products / national animal and plant health requirements / daily management requirements of farms or enterprises / epidemic disease types and quarantine methods / isolation (animals and plants) or registration (production enterprises for animal and plant products) requirements / certificate requirements / preventive measures requirements (expelling parasite, immunization or preventive treatment, disinfection) / transportation requirements.</a:t>
            </a:r>
            <a:endParaRPr lang="zh-CN" altLang="en-US" sz="1600" b="0" i="0" u="none" strike="noStrike" kern="100" cap="none" spc="0" baseline="0" dirty="0">
              <a:solidFill>
                <a:schemeClr val="tx1"/>
              </a:solidFill>
              <a:latin typeface="楷体" pitchFamily="-128" charset="-122"/>
              <a:ea typeface="楷体" pitchFamily="-128" charset="-122"/>
              <a:cs typeface="Times New Roman" charset="0"/>
            </a:endParaRPr>
          </a:p>
        </p:txBody>
      </p:sp>
      <p:pic>
        <p:nvPicPr>
          <p:cNvPr id="123" name="图片"/>
          <p:cNvPicPr>
            <a:picLocks noChangeAspect="1"/>
          </p:cNvPicPr>
          <p:nvPr/>
        </p:nvPicPr>
        <p:blipFill>
          <a:blip r:embed="rId6" cstate="print"/>
          <a:stretch>
            <a:fillRect/>
          </a:stretch>
        </p:blipFill>
        <p:spPr>
          <a:xfrm>
            <a:off x="836928" y="4859655"/>
            <a:ext cx="3204129" cy="1717040"/>
          </a:xfrm>
          <a:prstGeom prst="rect">
            <a:avLst/>
          </a:prstGeom>
          <a:noFill/>
          <a:ln w="9525" cap="flat" cmpd="sng">
            <a:noFill/>
            <a:prstDash val="solid"/>
            <a:miter/>
          </a:ln>
        </p:spPr>
      </p:pic>
      <p:sp>
        <p:nvSpPr>
          <p:cNvPr id="125" name="矩形"/>
          <p:cNvSpPr>
            <a:spLocks/>
          </p:cNvSpPr>
          <p:nvPr/>
        </p:nvSpPr>
        <p:spPr>
          <a:xfrm>
            <a:off x="1150620" y="440689"/>
            <a:ext cx="7656830" cy="4470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a:lnSpc>
                <a:spcPts val="28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二.《</a:t>
            </a:r>
            <a:r>
              <a:rPr lang="en-US" altLang="zh-CN" sz="1400" b="1" i="0" u="none" strike="noStrike" kern="100" cap="none" spc="0" baseline="0">
                <a:solidFill>
                  <a:srgbClr val="0066CC"/>
                </a:solidFill>
                <a:latin typeface="微软雅黑" pitchFamily="-128" charset="-122"/>
                <a:ea typeface="微软雅黑" pitchFamily="-128" charset="-122"/>
                <a:cs typeface="Times New Roman" charset="0"/>
                <a:sym typeface="宋体" pitchFamily="2" charset="-122"/>
              </a:rPr>
              <a:t>Basic procedures and requirements for animal and plant quarantine access</a:t>
            </a: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a:t>
            </a:r>
          </a:p>
        </p:txBody>
      </p:sp>
      <p:sp>
        <p:nvSpPr>
          <p:cNvPr id="9" name="动作按钮: 前进或后一张">
            <a:hlinkClick r:id="rId7" action="ppaction://hlinksldjump"/>
          </p:cNvPr>
          <p:cNvSpPr>
            <a:spLocks/>
          </p:cNvSpPr>
          <p:nvPr/>
        </p:nvSpPr>
        <p:spPr>
          <a:xfrm>
            <a:off x="7089275" y="6128088"/>
            <a:ext cx="739372" cy="530607"/>
          </a:xfrm>
          <a:prstGeom prst="actionButtonForwardNext">
            <a:avLst/>
          </a:prstGeom>
          <a:solidFill>
            <a:schemeClr val="accent1"/>
          </a:solidFill>
          <a:ln w="9525" cap="flat" cmpd="sng">
            <a:solidFill>
              <a:srgbClr val="000000"/>
            </a:solidFill>
            <a:prstDash val="solid"/>
            <a:miter/>
          </a:ln>
        </p:spPr>
      </p:sp>
    </p:spTree>
    <p:extLst>
      <p:ext uri="{BB962C8B-B14F-4D97-AF65-F5344CB8AC3E}">
        <p14:creationId xmlns:p14="http://schemas.microsoft.com/office/powerpoint/2010/main" val="159337375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137"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38"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139"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140" name="矩形"/>
          <p:cNvSpPr>
            <a:spLocks/>
          </p:cNvSpPr>
          <p:nvPr/>
        </p:nvSpPr>
        <p:spPr>
          <a:xfrm>
            <a:off x="632229" y="2369488"/>
            <a:ext cx="7236282" cy="401648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1800"/>
              </a:lnSpc>
              <a:spcBef>
                <a:spcPts val="0"/>
              </a:spcBef>
              <a:spcAft>
                <a:spcPts val="0"/>
              </a:spcAft>
              <a:buNone/>
            </a:pPr>
            <a:endParaRPr lang="en-US" altLang="zh-CN" sz="1400" b="0" i="0" u="none" strike="noStrike" kern="100" cap="none" spc="0" baseline="0" dirty="0">
              <a:solidFill>
                <a:schemeClr val="tx1"/>
              </a:solidFill>
              <a:latin typeface="楷体" pitchFamily="-128" charset="-122"/>
              <a:ea typeface="楷体" pitchFamily="-128" charset="-122"/>
              <a:cs typeface="Times New Roman" charset="0"/>
            </a:endParaRPr>
          </a:p>
          <a:p>
            <a:pPr marL="0" indent="408940" algn="l">
              <a:lnSpc>
                <a:spcPts val="1800"/>
              </a:lnSpc>
              <a:spcBef>
                <a:spcPts val="0"/>
              </a:spcBef>
              <a:spcAft>
                <a:spcPts val="0"/>
              </a:spcAft>
              <a:buNone/>
            </a:pPr>
            <a:r>
              <a:rPr lang="en-US" altLang="zh-CN" sz="1400" b="0" i="0" u="none" strike="noStrike" kern="100" cap="none" spc="0" baseline="0" dirty="0">
                <a:solidFill>
                  <a:schemeClr val="tx1"/>
                </a:solidFill>
                <a:latin typeface="楷体" pitchFamily="-128" charset="-122"/>
                <a:ea typeface="楷体" pitchFamily="-128" charset="-122"/>
                <a:cs typeface="Times New Roman" charset="0"/>
              </a:rPr>
              <a:t>(I) Overseas production and processing enterprises that export animals, plants and their products into China should conform to relevant provisions of the laws, regulations and standards of the export country or region, and satisfy the requirements of China’s relevant laws, regulations and standards.</a:t>
            </a:r>
          </a:p>
          <a:p>
            <a:pPr marL="0" indent="408940" algn="l">
              <a:lnSpc>
                <a:spcPts val="1800"/>
              </a:lnSpc>
              <a:spcBef>
                <a:spcPts val="0"/>
              </a:spcBef>
              <a:spcAft>
                <a:spcPts val="0"/>
              </a:spcAft>
              <a:buNone/>
            </a:pPr>
            <a:r>
              <a:rPr lang="en-US" altLang="zh-CN" sz="1400" b="0" i="0" u="none" strike="noStrike" kern="100" cap="none" spc="0" baseline="0" dirty="0">
                <a:solidFill>
                  <a:schemeClr val="tx1"/>
                </a:solidFill>
                <a:latin typeface="楷体" pitchFamily="-128" charset="-122"/>
                <a:ea typeface="楷体" pitchFamily="-128" charset="-122"/>
                <a:cs typeface="Times New Roman" charset="0"/>
              </a:rPr>
              <a:t>(II) After being examined and approved by the competent authority of the export country or region, the production and processing enterprises needing registration administration will be recommended to the General Administration of Customs of China.</a:t>
            </a:r>
          </a:p>
          <a:p>
            <a:pPr marL="0" indent="408940" algn="l">
              <a:lnSpc>
                <a:spcPts val="1800"/>
              </a:lnSpc>
              <a:spcBef>
                <a:spcPts val="0"/>
              </a:spcBef>
              <a:spcAft>
                <a:spcPts val="0"/>
              </a:spcAft>
              <a:buNone/>
            </a:pPr>
            <a:r>
              <a:rPr lang="en-US" altLang="zh-CN" sz="1400" b="0" i="0" u="none" strike="noStrike" kern="100" cap="none" spc="0" baseline="0" dirty="0">
                <a:solidFill>
                  <a:schemeClr val="tx1"/>
                </a:solidFill>
                <a:latin typeface="楷体" pitchFamily="-128" charset="-122"/>
                <a:ea typeface="楷体" pitchFamily="-128" charset="-122"/>
                <a:cs typeface="Times New Roman" charset="0"/>
              </a:rPr>
              <a:t>After the recommending materials have been received and accepted upon written examination by the General Administration of Customs of China, if necessary, through consultation with the competent authority of the export country or region, an expert group may be sent to the export country or region for conducting assessment or retrospective investigation on its supervision system and inspecting the production and processing enterprises that apply for registration.</a:t>
            </a:r>
            <a:br>
              <a:rPr lang="zh-CN" altLang="en-US" sz="1400" b="0" i="0" u="none" strike="noStrike" kern="100" cap="none" spc="0" baseline="0" dirty="0">
                <a:solidFill>
                  <a:schemeClr val="tx1"/>
                </a:solidFill>
                <a:latin typeface="楷体" pitchFamily="-128" charset="-122"/>
                <a:ea typeface="楷体" pitchFamily="-128" charset="-122"/>
                <a:cs typeface="Times New Roman" charset="0"/>
              </a:rPr>
            </a:br>
            <a:endParaRPr lang="zh-CN" altLang="en-US" sz="1400" b="0" i="0" u="none" strike="noStrike" kern="100" cap="none" spc="0" baseline="0" dirty="0">
              <a:solidFill>
                <a:schemeClr val="tx1"/>
              </a:solidFill>
              <a:latin typeface="楷体" pitchFamily="-128" charset="-122"/>
              <a:ea typeface="楷体" pitchFamily="-128" charset="-122"/>
              <a:cs typeface="Times New Roman" charset="0"/>
            </a:endParaRPr>
          </a:p>
        </p:txBody>
      </p:sp>
      <p:sp>
        <p:nvSpPr>
          <p:cNvPr id="141" name="矩形"/>
          <p:cNvSpPr>
            <a:spLocks/>
          </p:cNvSpPr>
          <p:nvPr/>
        </p:nvSpPr>
        <p:spPr>
          <a:xfrm>
            <a:off x="1191011" y="299921"/>
            <a:ext cx="7336255" cy="7264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fontAlgn="base" hangingPunct="0">
              <a:lnSpc>
                <a:spcPts val="2500"/>
              </a:lnSpc>
              <a:spcBef>
                <a:spcPts val="0"/>
              </a:spcBef>
              <a:spcAft>
                <a:spcPts val="0"/>
              </a:spcAft>
              <a:buNone/>
            </a:pPr>
            <a:r>
              <a:rPr lang="zh-CN" altLang="en-US" sz="1600" b="1" i="0" u="none" strike="noStrike" kern="0" cap="none" spc="0" baseline="0">
                <a:solidFill>
                  <a:srgbClr val="0066CC"/>
                </a:solidFill>
                <a:latin typeface="微软雅黑" pitchFamily="-128" charset="-122"/>
                <a:ea typeface="微软雅黑" pitchFamily="-128" charset="-122"/>
                <a:cs typeface="Times New Roman" charset="0"/>
              </a:rPr>
              <a:t>三.《</a:t>
            </a:r>
            <a:r>
              <a:rPr lang="en-US" altLang="zh-CN" sz="1600" b="1" i="0" u="none" strike="noStrike" kern="100" cap="none" spc="0" baseline="0">
                <a:solidFill>
                  <a:srgbClr val="0066CC"/>
                </a:solidFill>
                <a:latin typeface="微软雅黑" pitchFamily="-128" charset="-122"/>
                <a:ea typeface="微软雅黑" pitchFamily="-128" charset="-122"/>
                <a:cs typeface="Times New Roman" charset="0"/>
              </a:rPr>
              <a:t>Registration of production and processing enterprises of animals, plants and their products to be exported into China</a:t>
            </a:r>
            <a:r>
              <a:rPr lang="zh-CN" altLang="en-US" sz="1600" b="1" i="0" u="none" strike="noStrike" kern="0" cap="none" spc="0" baseline="0">
                <a:solidFill>
                  <a:srgbClr val="0066CC"/>
                </a:solidFill>
                <a:latin typeface="微软雅黑" pitchFamily="-128" charset="-122"/>
                <a:ea typeface="微软雅黑" pitchFamily="-128" charset="-122"/>
                <a:cs typeface="Times New Roman" charset="0"/>
              </a:rPr>
              <a:t>》</a:t>
            </a:r>
          </a:p>
        </p:txBody>
      </p:sp>
      <p:pic>
        <p:nvPicPr>
          <p:cNvPr id="142" name="图片"/>
          <p:cNvPicPr>
            <a:picLocks noChangeAspect="1"/>
          </p:cNvPicPr>
          <p:nvPr/>
        </p:nvPicPr>
        <p:blipFill>
          <a:blip r:embed="rId6" cstate="print"/>
          <a:stretch>
            <a:fillRect/>
          </a:stretch>
        </p:blipFill>
        <p:spPr>
          <a:xfrm>
            <a:off x="-13482" y="1122993"/>
            <a:ext cx="2087719" cy="1008138"/>
          </a:xfrm>
          <a:prstGeom prst="rect">
            <a:avLst/>
          </a:prstGeom>
          <a:noFill/>
          <a:ln w="9525" cap="flat" cmpd="sng">
            <a:noFill/>
            <a:prstDash val="solid"/>
            <a:miter/>
          </a:ln>
        </p:spPr>
      </p:pic>
      <p:sp>
        <p:nvSpPr>
          <p:cNvPr id="8" name="矩形 7"/>
          <p:cNvSpPr/>
          <p:nvPr/>
        </p:nvSpPr>
        <p:spPr>
          <a:xfrm>
            <a:off x="2074237" y="1122993"/>
            <a:ext cx="6854465" cy="1246495"/>
          </a:xfrm>
          <a:prstGeom prst="rect">
            <a:avLst/>
          </a:prstGeom>
        </p:spPr>
        <p:txBody>
          <a:bodyPr wrap="square">
            <a:spAutoFit/>
          </a:bodyPr>
          <a:lstStyle/>
          <a:p>
            <a:pPr indent="408940">
              <a:lnSpc>
                <a:spcPts val="1800"/>
              </a:lnSpc>
            </a:pPr>
            <a:r>
              <a:rPr lang="en-US" altLang="zh-CN" sz="1600" kern="100" dirty="0">
                <a:latin typeface="楷体" pitchFamily="-128" charset="-122"/>
                <a:ea typeface="楷体" pitchFamily="-128" charset="-122"/>
              </a:rPr>
              <a:t>In accordance with China’s relevant laws and regulations and the international trade customs, China implements a registration administration system for the production and processing enterprises of some imported animals, plants and their products. Specific requirements are as follow</a:t>
            </a:r>
            <a:r>
              <a:rPr lang="en-US" altLang="zh-CN" sz="1400" kern="100" dirty="0">
                <a:latin typeface="楷体" pitchFamily="-128" charset="-122"/>
                <a:ea typeface="楷体" pitchFamily="-128" charset="-122"/>
              </a:rPr>
              <a:t>s:</a:t>
            </a:r>
          </a:p>
        </p:txBody>
      </p:sp>
    </p:spTree>
    <p:extLst>
      <p:ext uri="{BB962C8B-B14F-4D97-AF65-F5344CB8AC3E}">
        <p14:creationId xmlns:p14="http://schemas.microsoft.com/office/powerpoint/2010/main" val="133650708"/>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pic>
        <p:nvPicPr>
          <p:cNvPr id="145" name="图片"/>
          <p:cNvPicPr>
            <a:picLocks noChangeAspect="1"/>
          </p:cNvPicPr>
          <p:nvPr/>
        </p:nvPicPr>
        <p:blipFill>
          <a:blip r:embed="rId4" cstate="print"/>
          <a:stretch>
            <a:fillRect/>
          </a:stretch>
        </p:blipFill>
        <p:spPr>
          <a:xfrm>
            <a:off x="19050" y="5080000"/>
            <a:ext cx="2336800" cy="1752598"/>
          </a:xfrm>
          <a:prstGeom prst="rect">
            <a:avLst/>
          </a:prstGeom>
          <a:noFill/>
          <a:ln w="9525" cap="flat" cmpd="sng">
            <a:noFill/>
            <a:prstDash val="solid"/>
            <a:miter/>
          </a:ln>
        </p:spPr>
      </p:pic>
      <p:sp>
        <p:nvSpPr>
          <p:cNvPr id="146"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47" name="图片"/>
          <p:cNvPicPr>
            <a:picLocks noChangeAspect="1"/>
          </p:cNvPicPr>
          <p:nvPr/>
        </p:nvPicPr>
        <p:blipFill>
          <a:blip r:embed="rId5" cstate="print"/>
          <a:stretch>
            <a:fillRect/>
          </a:stretch>
        </p:blipFill>
        <p:spPr>
          <a:xfrm>
            <a:off x="450239" y="324227"/>
            <a:ext cx="512184" cy="682913"/>
          </a:xfrm>
          <a:prstGeom prst="rect">
            <a:avLst/>
          </a:prstGeom>
          <a:noFill/>
          <a:ln w="9525" cap="flat" cmpd="sng">
            <a:noFill/>
            <a:prstDash val="solid"/>
            <a:miter/>
          </a:ln>
        </p:spPr>
      </p:pic>
      <p:pic>
        <p:nvPicPr>
          <p:cNvPr id="148" name="图片"/>
          <p:cNvPicPr>
            <a:picLocks noChangeAspect="1"/>
          </p:cNvPicPr>
          <p:nvPr/>
        </p:nvPicPr>
        <p:blipFill>
          <a:blip r:embed="rId6" cstate="print"/>
          <a:srcRect l="24648"/>
          <a:stretch>
            <a:fillRect/>
          </a:stretch>
        </p:blipFill>
        <p:spPr>
          <a:xfrm>
            <a:off x="7894828" y="6184461"/>
            <a:ext cx="1033875" cy="529087"/>
          </a:xfrm>
          <a:prstGeom prst="rect">
            <a:avLst/>
          </a:prstGeom>
          <a:noFill/>
          <a:ln w="9525" cap="flat" cmpd="sng">
            <a:noFill/>
            <a:prstDash val="solid"/>
            <a:miter/>
          </a:ln>
        </p:spPr>
      </p:pic>
      <p:sp>
        <p:nvSpPr>
          <p:cNvPr id="149" name="矩形"/>
          <p:cNvSpPr>
            <a:spLocks/>
          </p:cNvSpPr>
          <p:nvPr/>
        </p:nvSpPr>
        <p:spPr>
          <a:xfrm>
            <a:off x="800504" y="1346472"/>
            <a:ext cx="7236282" cy="36474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2000"/>
              </a:lnSpc>
              <a:spcBef>
                <a:spcPts val="0"/>
              </a:spcBef>
              <a:spcAft>
                <a:spcPts val="0"/>
              </a:spcAft>
              <a:buNone/>
            </a:pPr>
            <a:r>
              <a:rPr lang="en-US" altLang="zh-CN" sz="2000" b="0" i="0" u="none" strike="noStrike" kern="100" cap="none" spc="0" baseline="0">
                <a:solidFill>
                  <a:schemeClr val="tx1"/>
                </a:solidFill>
                <a:latin typeface="楷体" pitchFamily="-128" charset="-122"/>
                <a:ea typeface="楷体" pitchFamily="-128" charset="-122"/>
                <a:cs typeface="Times New Roman" charset="0"/>
              </a:rPr>
              <a:t>(III) Overseas production and processing enterprises of the countries or regions that meet the requirements will be registered after passing the examination.</a:t>
            </a:r>
          </a:p>
          <a:p>
            <a:pPr marL="0" indent="408940" algn="l">
              <a:lnSpc>
                <a:spcPts val="2000"/>
              </a:lnSpc>
              <a:spcBef>
                <a:spcPts val="0"/>
              </a:spcBef>
              <a:spcAft>
                <a:spcPts val="0"/>
              </a:spcAft>
              <a:buNone/>
            </a:pPr>
            <a:r>
              <a:rPr lang="en-US" altLang="zh-CN" sz="2000" b="0" i="0" u="none" strike="noStrike" kern="100" cap="none" spc="0" baseline="0">
                <a:solidFill>
                  <a:schemeClr val="tx1"/>
                </a:solidFill>
                <a:latin typeface="楷体" pitchFamily="-128" charset="-122"/>
                <a:ea typeface="楷体" pitchFamily="-128" charset="-122"/>
                <a:cs typeface="Times New Roman" charset="0"/>
              </a:rPr>
              <a:t>(IV) Registration requirements for overseas production and processing enterprises</a:t>
            </a:r>
          </a:p>
          <a:p>
            <a:pPr marL="0" indent="408940" algn="l">
              <a:lnSpc>
                <a:spcPts val="2000"/>
              </a:lnSpc>
              <a:spcBef>
                <a:spcPts val="0"/>
              </a:spcBef>
              <a:spcAft>
                <a:spcPts val="0"/>
              </a:spcAft>
              <a:buNone/>
            </a:pPr>
            <a:r>
              <a:rPr lang="en-US" altLang="zh-CN" sz="2000" b="0" i="0" u="none" strike="noStrike" kern="100" cap="none" spc="0" baseline="0">
                <a:solidFill>
                  <a:schemeClr val="tx1"/>
                </a:solidFill>
                <a:latin typeface="楷体" pitchFamily="-128" charset="-122"/>
                <a:ea typeface="楷体" pitchFamily="-128" charset="-122"/>
                <a:cs typeface="Times New Roman" charset="0"/>
              </a:rPr>
              <a:t>(1) Relevant requirements as defined in the bilateral agreements, protocols, memorandums and other bilateral conventions;</a:t>
            </a:r>
          </a:p>
          <a:p>
            <a:pPr marL="0" indent="408940" algn="l">
              <a:lnSpc>
                <a:spcPts val="2000"/>
              </a:lnSpc>
              <a:spcBef>
                <a:spcPts val="0"/>
              </a:spcBef>
              <a:spcAft>
                <a:spcPts val="0"/>
              </a:spcAft>
              <a:buNone/>
            </a:pPr>
            <a:r>
              <a:rPr lang="en-US" altLang="zh-CN" sz="2000" b="0" i="0" u="none" strike="noStrike" kern="100" cap="none" spc="0" baseline="0">
                <a:solidFill>
                  <a:schemeClr val="tx1"/>
                </a:solidFill>
                <a:latin typeface="楷体" pitchFamily="-128" charset="-122"/>
                <a:ea typeface="楷体" pitchFamily="-128" charset="-122"/>
                <a:cs typeface="Times New Roman" charset="0"/>
              </a:rPr>
              <a:t>(2) Relevant requirements as stipulated in the Certificate of Inspection and Quarantine confirmed by both parties;</a:t>
            </a:r>
          </a:p>
          <a:p>
            <a:pPr marL="0" indent="408940" algn="l">
              <a:lnSpc>
                <a:spcPts val="2000"/>
              </a:lnSpc>
              <a:spcBef>
                <a:spcPts val="0"/>
              </a:spcBef>
              <a:spcAft>
                <a:spcPts val="0"/>
              </a:spcAft>
              <a:buNone/>
            </a:pPr>
            <a:r>
              <a:rPr lang="en-US" altLang="zh-CN" sz="2000" b="0" i="0" u="none" strike="noStrike" kern="100" cap="none" spc="0" baseline="0">
                <a:solidFill>
                  <a:schemeClr val="tx1"/>
                </a:solidFill>
                <a:latin typeface="楷体" pitchFamily="-128" charset="-122"/>
                <a:ea typeface="楷体" pitchFamily="-128" charset="-122"/>
                <a:cs typeface="Times New Roman" charset="0"/>
              </a:rPr>
              <a:t>(3) provisions of China’s laws, regulations and mandatory standards;</a:t>
            </a:r>
            <a:endParaRPr lang="zh-CN" altLang="en-US" sz="2000" b="0" i="0" u="none" strike="noStrike" kern="100" cap="none" spc="0" baseline="0">
              <a:solidFill>
                <a:schemeClr val="tx1"/>
              </a:solidFill>
              <a:latin typeface="楷体" pitchFamily="-128" charset="-122"/>
              <a:ea typeface="楷体" pitchFamily="-128" charset="-122"/>
              <a:cs typeface="Times New Roman" charset="0"/>
            </a:endParaRPr>
          </a:p>
        </p:txBody>
      </p:sp>
      <p:sp>
        <p:nvSpPr>
          <p:cNvPr id="150" name="动作按钮: 前进或后一张">
            <a:hlinkClick r:id="rId7" action="ppaction://hlinksldjump"/>
          </p:cNvPr>
          <p:cNvSpPr>
            <a:spLocks/>
          </p:cNvSpPr>
          <p:nvPr/>
        </p:nvSpPr>
        <p:spPr>
          <a:xfrm>
            <a:off x="8037411" y="5427862"/>
            <a:ext cx="721975" cy="417528"/>
          </a:xfrm>
          <a:prstGeom prst="actionButtonForwardNext">
            <a:avLst/>
          </a:prstGeom>
          <a:solidFill>
            <a:schemeClr val="accent1"/>
          </a:solidFill>
          <a:ln w="9525" cap="flat" cmpd="sng">
            <a:solidFill>
              <a:srgbClr val="000000"/>
            </a:solidFill>
            <a:prstDash val="solid"/>
            <a:miter/>
          </a:ln>
        </p:spPr>
      </p:sp>
      <p:sp>
        <p:nvSpPr>
          <p:cNvPr id="151" name="矩形"/>
          <p:cNvSpPr>
            <a:spLocks/>
          </p:cNvSpPr>
          <p:nvPr/>
        </p:nvSpPr>
        <p:spPr>
          <a:xfrm>
            <a:off x="1224666" y="324686"/>
            <a:ext cx="7336255" cy="7264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fontAlgn="base" hangingPunct="0">
              <a:lnSpc>
                <a:spcPts val="2500"/>
              </a:lnSpc>
              <a:spcBef>
                <a:spcPts val="0"/>
              </a:spcBef>
              <a:spcAft>
                <a:spcPts val="0"/>
              </a:spcAft>
              <a:buNone/>
            </a:pPr>
            <a:r>
              <a:rPr lang="zh-CN" altLang="en-US" sz="1600" b="1" i="0" u="none" strike="noStrike" kern="0" cap="none" spc="0" baseline="0">
                <a:solidFill>
                  <a:srgbClr val="0066CC"/>
                </a:solidFill>
                <a:latin typeface="微软雅黑" pitchFamily="-128" charset="-122"/>
                <a:ea typeface="微软雅黑" pitchFamily="-128" charset="-122"/>
                <a:cs typeface="Times New Roman" charset="0"/>
              </a:rPr>
              <a:t>三.《</a:t>
            </a:r>
            <a:r>
              <a:rPr lang="en-US" altLang="zh-CN" sz="1600" b="1" i="0" u="none" strike="noStrike" kern="100" cap="none" spc="0" baseline="0">
                <a:solidFill>
                  <a:srgbClr val="0066CC"/>
                </a:solidFill>
                <a:latin typeface="微软雅黑" pitchFamily="-128" charset="-122"/>
                <a:ea typeface="微软雅黑" pitchFamily="-128" charset="-122"/>
                <a:cs typeface="Times New Roman" charset="0"/>
              </a:rPr>
              <a:t>Registration of production and processing enterprises of animals, plants and their products to be exported into China</a:t>
            </a:r>
            <a:r>
              <a:rPr lang="zh-CN" altLang="en-US" sz="1600" b="1" i="0" u="none" strike="noStrike" kern="0" cap="none" spc="0" baseline="0">
                <a:solidFill>
                  <a:srgbClr val="0066CC"/>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1493996637"/>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pic>
        <p:nvPicPr>
          <p:cNvPr id="187" name="图片"/>
          <p:cNvPicPr>
            <a:picLocks noChangeAspect="1"/>
          </p:cNvPicPr>
          <p:nvPr/>
        </p:nvPicPr>
        <p:blipFill>
          <a:blip r:embed="rId4" cstate="print"/>
          <a:stretch>
            <a:fillRect/>
          </a:stretch>
        </p:blipFill>
        <p:spPr>
          <a:xfrm>
            <a:off x="2997200" y="4413250"/>
            <a:ext cx="3150235" cy="2101215"/>
          </a:xfrm>
          <a:prstGeom prst="rect">
            <a:avLst/>
          </a:prstGeom>
          <a:noFill/>
          <a:ln w="9525" cap="flat" cmpd="sng">
            <a:noFill/>
            <a:prstDash val="solid"/>
            <a:miter/>
          </a:ln>
        </p:spPr>
      </p:pic>
      <p:sp>
        <p:nvSpPr>
          <p:cNvPr id="188"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89" name="图片"/>
          <p:cNvPicPr>
            <a:picLocks noChangeAspect="1"/>
          </p:cNvPicPr>
          <p:nvPr/>
        </p:nvPicPr>
        <p:blipFill>
          <a:blip r:embed="rId5" cstate="print"/>
          <a:stretch>
            <a:fillRect/>
          </a:stretch>
        </p:blipFill>
        <p:spPr>
          <a:xfrm>
            <a:off x="450239" y="324227"/>
            <a:ext cx="512184" cy="682913"/>
          </a:xfrm>
          <a:prstGeom prst="rect">
            <a:avLst/>
          </a:prstGeom>
          <a:noFill/>
          <a:ln w="9525" cap="flat" cmpd="sng">
            <a:noFill/>
            <a:prstDash val="solid"/>
            <a:miter/>
          </a:ln>
        </p:spPr>
      </p:pic>
      <p:pic>
        <p:nvPicPr>
          <p:cNvPr id="190" name="图片"/>
          <p:cNvPicPr>
            <a:picLocks noChangeAspect="1"/>
          </p:cNvPicPr>
          <p:nvPr/>
        </p:nvPicPr>
        <p:blipFill>
          <a:blip r:embed="rId6" cstate="print"/>
          <a:srcRect l="24648"/>
          <a:stretch>
            <a:fillRect/>
          </a:stretch>
        </p:blipFill>
        <p:spPr>
          <a:xfrm>
            <a:off x="7894828" y="6184461"/>
            <a:ext cx="1033875" cy="529087"/>
          </a:xfrm>
          <a:prstGeom prst="rect">
            <a:avLst/>
          </a:prstGeom>
          <a:noFill/>
          <a:ln w="9525" cap="flat" cmpd="sng">
            <a:noFill/>
            <a:prstDash val="solid"/>
            <a:miter/>
          </a:ln>
        </p:spPr>
      </p:pic>
      <p:sp>
        <p:nvSpPr>
          <p:cNvPr id="191" name="矩形"/>
          <p:cNvSpPr>
            <a:spLocks/>
          </p:cNvSpPr>
          <p:nvPr/>
        </p:nvSpPr>
        <p:spPr>
          <a:xfrm>
            <a:off x="1093236" y="1229000"/>
            <a:ext cx="7236282" cy="32664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2500"/>
              </a:lnSpc>
              <a:spcBef>
                <a:spcPts val="0"/>
              </a:spcBef>
              <a:spcAft>
                <a:spcPts val="0"/>
              </a:spcAft>
              <a:buNone/>
            </a:pPr>
            <a:r>
              <a:rPr lang="en-US" altLang="zh-CN" sz="2200" b="1" i="0" u="none" strike="noStrike" kern="100" cap="none" spc="0" baseline="0">
                <a:solidFill>
                  <a:schemeClr val="tx1"/>
                </a:solidFill>
                <a:latin typeface="楷体" pitchFamily="-128" charset="-122"/>
                <a:ea typeface="楷体" pitchFamily="-128" charset="-122"/>
                <a:cs typeface="Times New Roman" charset="0"/>
              </a:rPr>
              <a:t>I. Introduction to questionnaire for animal</a:t>
            </a:r>
          </a:p>
          <a:p>
            <a:pPr marL="0" indent="408940" algn="l">
              <a:lnSpc>
                <a:spcPts val="2500"/>
              </a:lnSpc>
              <a:spcBef>
                <a:spcPts val="0"/>
              </a:spcBef>
              <a:spcAft>
                <a:spcPts val="0"/>
              </a:spcAft>
              <a:buNone/>
            </a:pPr>
            <a:r>
              <a:rPr lang="en-US" altLang="zh-CN" sz="1800" b="0" i="0" u="none" strike="noStrike" kern="100" cap="none" spc="0" baseline="0">
                <a:solidFill>
                  <a:schemeClr val="tx1"/>
                </a:solidFill>
                <a:latin typeface="楷体" pitchFamily="-128" charset="-122"/>
                <a:ea typeface="楷体" pitchFamily="-128" charset="-122"/>
                <a:cs typeface="Times New Roman" charset="0"/>
              </a:rPr>
              <a:t>(一） Questionnaire on animal sanitary conditions for countries that intend to export animals into the People’s Republic of China</a:t>
            </a:r>
          </a:p>
          <a:p>
            <a:pPr marL="0" indent="408940" algn="l">
              <a:lnSpc>
                <a:spcPts val="2500"/>
              </a:lnSpc>
              <a:spcBef>
                <a:spcPts val="0"/>
              </a:spcBef>
              <a:spcAft>
                <a:spcPts val="0"/>
              </a:spcAft>
              <a:buNone/>
            </a:pPr>
            <a:r>
              <a:rPr lang="en-US" altLang="zh-CN" sz="1800" b="1" i="0" u="none" strike="noStrike" kern="100" cap="none" spc="0" baseline="0">
                <a:solidFill>
                  <a:schemeClr val="tx1"/>
                </a:solidFill>
                <a:latin typeface="楷体" pitchFamily="-128" charset="-122"/>
                <a:ea typeface="楷体" pitchFamily="-128" charset="-122"/>
                <a:cs typeface="Times New Roman" charset="0"/>
              </a:rPr>
              <a:t>1. Basic information of the countries that intend to export animals into China</a:t>
            </a:r>
          </a:p>
          <a:p>
            <a:pPr marL="0" indent="408940" algn="l">
              <a:lnSpc>
                <a:spcPts val="2500"/>
              </a:lnSpc>
              <a:spcBef>
                <a:spcPts val="0"/>
              </a:spcBef>
              <a:spcAft>
                <a:spcPts val="0"/>
              </a:spcAft>
              <a:buNone/>
            </a:pPr>
            <a:r>
              <a:rPr lang="en-US" altLang="zh-CN" sz="1800" b="0" i="0" u="none" strike="noStrike" kern="100" cap="none" spc="0" baseline="0">
                <a:solidFill>
                  <a:schemeClr val="tx1"/>
                </a:solidFill>
                <a:latin typeface="楷体" pitchFamily="-128" charset="-122"/>
                <a:ea typeface="楷体" pitchFamily="-128" charset="-122"/>
                <a:cs typeface="Times New Roman" charset="0"/>
              </a:rPr>
              <a:t>(1) Veterinary competent authority responsible for animal health: name and address;</a:t>
            </a:r>
          </a:p>
          <a:p>
            <a:pPr marL="0" indent="408940" algn="l">
              <a:lnSpc>
                <a:spcPts val="2500"/>
              </a:lnSpc>
              <a:spcBef>
                <a:spcPts val="0"/>
              </a:spcBef>
              <a:spcAft>
                <a:spcPts val="0"/>
              </a:spcAft>
              <a:buNone/>
            </a:pPr>
            <a:r>
              <a:rPr lang="en-US" altLang="zh-CN" sz="1800" b="0" i="0" u="none" strike="noStrike" kern="100" cap="none" spc="0" baseline="0">
                <a:solidFill>
                  <a:schemeClr val="tx1"/>
                </a:solidFill>
                <a:latin typeface="楷体" pitchFamily="-128" charset="-122"/>
                <a:ea typeface="楷体" pitchFamily="-128" charset="-122"/>
                <a:cs typeface="Times New Roman" charset="0"/>
              </a:rPr>
              <a:t>(2) Number of imported animals listed by region and classification (for breeding, production, slaughtering).</a:t>
            </a:r>
            <a:endParaRPr lang="zh-CN" altLang="en-US" sz="1800" b="0" i="0" u="none" strike="noStrike" kern="100" cap="none" spc="0" baseline="0">
              <a:solidFill>
                <a:schemeClr val="tx1"/>
              </a:solidFill>
              <a:latin typeface="楷体" pitchFamily="-128" charset="-122"/>
              <a:ea typeface="楷体" pitchFamily="-128" charset="-122"/>
              <a:cs typeface="Times New Roman" charset="0"/>
            </a:endParaRPr>
          </a:p>
        </p:txBody>
      </p:sp>
      <p:sp>
        <p:nvSpPr>
          <p:cNvPr id="192" name="矩形"/>
          <p:cNvSpPr>
            <a:spLocks/>
          </p:cNvSpPr>
          <p:nvPr/>
        </p:nvSpPr>
        <p:spPr>
          <a:xfrm>
            <a:off x="1153795" y="471805"/>
            <a:ext cx="8165464" cy="45140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fontAlgn="base" hangingPunct="0">
              <a:lnSpc>
                <a:spcPts val="2800"/>
              </a:lnSpc>
              <a:spcBef>
                <a:spcPts val="0"/>
              </a:spcBef>
              <a:spcAft>
                <a:spcPts val="0"/>
              </a:spcAft>
              <a:buNone/>
            </a:pPr>
            <a:r>
              <a:rPr lang="zh-CN" altLang="en-US" sz="1200" b="1" dirty="0">
                <a:solidFill>
                  <a:srgbClr val="0066CC"/>
                </a:solidFill>
                <a:latin typeface="微软雅黑" pitchFamily="-128" charset="-122"/>
                <a:ea typeface="微软雅黑" pitchFamily="-128" charset="-122"/>
              </a:rPr>
              <a:t>四</a:t>
            </a:r>
            <a:r>
              <a:rPr lang="zh-CN" altLang="en-US" sz="1200" b="1" i="0" u="none" strike="noStrike" kern="0" cap="none" spc="0" baseline="0" dirty="0">
                <a:solidFill>
                  <a:srgbClr val="0066CC"/>
                </a:solidFill>
                <a:latin typeface="微软雅黑" pitchFamily="-128" charset="-122"/>
                <a:ea typeface="微软雅黑" pitchFamily="-128" charset="-122"/>
                <a:cs typeface="Times New Roman" charset="0"/>
              </a:rPr>
              <a:t>.《</a:t>
            </a:r>
            <a:r>
              <a:rPr lang="en-US" altLang="zh-CN" sz="1200" b="1" i="0" u="none" strike="noStrike" kern="100" cap="none" spc="0" baseline="0" dirty="0">
                <a:solidFill>
                  <a:srgbClr val="0066CC"/>
                </a:solidFill>
                <a:latin typeface="微软雅黑" pitchFamily="-128" charset="-122"/>
                <a:ea typeface="微软雅黑" pitchFamily="-128" charset="-122"/>
                <a:cs typeface="Times New Roman" charset="0"/>
                <a:sym typeface="宋体" pitchFamily="2" charset="-122"/>
              </a:rPr>
              <a:t>An introduction to the questionnaire on China's imported plants and animals and their products</a:t>
            </a:r>
            <a:r>
              <a:rPr lang="zh-CN" altLang="en-US" sz="1200" b="1" i="0" u="none" strike="noStrike" kern="0" cap="none" spc="0" baseline="0" dirty="0">
                <a:solidFill>
                  <a:srgbClr val="0066CC"/>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1344905538"/>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195"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96"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197"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198" name="矩形"/>
          <p:cNvSpPr>
            <a:spLocks/>
          </p:cNvSpPr>
          <p:nvPr/>
        </p:nvSpPr>
        <p:spPr>
          <a:xfrm>
            <a:off x="448081" y="1279810"/>
            <a:ext cx="7236282" cy="29489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2500"/>
              </a:lnSpc>
              <a:spcBef>
                <a:spcPts val="0"/>
              </a:spcBef>
              <a:spcAft>
                <a:spcPts val="0"/>
              </a:spcAft>
              <a:buNone/>
            </a:pPr>
            <a:r>
              <a:rPr lang="en-US" altLang="zh-CN" sz="2200" b="1" i="0" u="none" strike="noStrike" kern="100" cap="none" spc="0" baseline="0">
                <a:solidFill>
                  <a:schemeClr val="tx1"/>
                </a:solidFill>
                <a:latin typeface="楷体" pitchFamily="-128" charset="-122"/>
                <a:ea typeface="楷体" pitchFamily="-128" charset="-122"/>
                <a:cs typeface="Times New Roman" charset="0"/>
              </a:rPr>
              <a:t>2.Animal health status</a:t>
            </a:r>
          </a:p>
          <a:p>
            <a:pPr marL="0" indent="408940" algn="l">
              <a:lnSpc>
                <a:spcPts val="2500"/>
              </a:lnSpc>
              <a:spcBef>
                <a:spcPts val="0"/>
              </a:spcBef>
              <a:spcAft>
                <a:spcPts val="0"/>
              </a:spcAft>
              <a:buNone/>
            </a:pPr>
            <a:r>
              <a:rPr lang="zh-CN" altLang="en-US" sz="2000" b="0" i="0" u="none" strike="noStrike" kern="100" cap="none" spc="0" baseline="0">
                <a:solidFill>
                  <a:schemeClr val="tx1"/>
                </a:solidFill>
                <a:latin typeface="楷体" pitchFamily="-128" charset="-122"/>
                <a:ea typeface="楷体" pitchFamily="-128" charset="-122"/>
                <a:cs typeface="Times New Roman" charset="0"/>
              </a:rPr>
              <a:t>（1）Information of veterinary institutions</a:t>
            </a:r>
            <a:endParaRPr lang="en-US" altLang="zh-CN" sz="2000" b="0" i="0" u="none" strike="noStrike" kern="100" cap="none" spc="0" baseline="0">
              <a:solidFill>
                <a:schemeClr val="tx1"/>
              </a:solidFill>
              <a:latin typeface="楷体" pitchFamily="-128" charset="-122"/>
              <a:ea typeface="楷体" pitchFamily="-128" charset="-122"/>
              <a:cs typeface="Times New Roman" charset="0"/>
            </a:endParaRPr>
          </a:p>
          <a:p>
            <a:pPr marL="0" indent="408940" algn="l">
              <a:lnSpc>
                <a:spcPts val="2500"/>
              </a:lnSpc>
              <a:spcBef>
                <a:spcPts val="0"/>
              </a:spcBef>
              <a:spcAft>
                <a:spcPts val="0"/>
              </a:spcAft>
              <a:buNone/>
            </a:pPr>
            <a:r>
              <a:rPr lang="zh-CN" altLang="en-US" sz="2000" b="0" i="0" u="none" strike="noStrike" kern="100" cap="none" spc="0" baseline="0">
                <a:solidFill>
                  <a:schemeClr val="tx1"/>
                </a:solidFill>
                <a:latin typeface="楷体" pitchFamily="-128" charset="-122"/>
                <a:ea typeface="楷体" pitchFamily="-128" charset="-122"/>
                <a:cs typeface="Times New Roman" charset="0"/>
              </a:rPr>
              <a:t>（2） Animal health legislation</a:t>
            </a:r>
            <a:endParaRPr lang="en-US" altLang="zh-CN" sz="2000" b="0" i="0" u="none" strike="noStrike" kern="100" cap="none" spc="0" baseline="0">
              <a:solidFill>
                <a:schemeClr val="tx1"/>
              </a:solidFill>
              <a:latin typeface="楷体" pitchFamily="-128" charset="-122"/>
              <a:ea typeface="楷体" pitchFamily="-128" charset="-122"/>
              <a:cs typeface="Times New Roman" charset="0"/>
            </a:endParaRPr>
          </a:p>
          <a:p>
            <a:pPr marL="0" indent="408940" algn="l">
              <a:lnSpc>
                <a:spcPts val="2500"/>
              </a:lnSpc>
              <a:spcBef>
                <a:spcPts val="0"/>
              </a:spcBef>
              <a:spcAft>
                <a:spcPts val="0"/>
              </a:spcAft>
              <a:buNone/>
            </a:pPr>
            <a:r>
              <a:rPr lang="zh-CN" altLang="en-US" sz="2000" b="0" i="0" u="none" strike="noStrike" kern="100" cap="none" spc="0" baseline="0">
                <a:solidFill>
                  <a:schemeClr val="tx1"/>
                </a:solidFill>
                <a:latin typeface="楷体" pitchFamily="-128" charset="-122"/>
                <a:ea typeface="楷体" pitchFamily="-128" charset="-122"/>
                <a:cs typeface="Times New Roman" charset="0"/>
              </a:rPr>
              <a:t>（3）Veterinary laboratory</a:t>
            </a:r>
            <a:endParaRPr lang="en-US" altLang="zh-CN" sz="2000" b="0" i="0" u="none" strike="noStrike" kern="100" cap="none" spc="0" baseline="0">
              <a:solidFill>
                <a:schemeClr val="tx1"/>
              </a:solidFill>
              <a:latin typeface="楷体" pitchFamily="-128" charset="-122"/>
              <a:ea typeface="楷体" pitchFamily="-128" charset="-122"/>
              <a:cs typeface="Times New Roman" charset="0"/>
            </a:endParaRPr>
          </a:p>
          <a:p>
            <a:pPr marL="0" indent="408940" algn="l">
              <a:lnSpc>
                <a:spcPts val="2500"/>
              </a:lnSpc>
              <a:spcBef>
                <a:spcPts val="0"/>
              </a:spcBef>
              <a:spcAft>
                <a:spcPts val="0"/>
              </a:spcAft>
              <a:buNone/>
            </a:pPr>
            <a:r>
              <a:rPr lang="zh-CN" altLang="en-US" sz="2000" b="0" i="0" u="none" strike="noStrike" kern="100" cap="none" spc="0" baseline="0">
                <a:solidFill>
                  <a:schemeClr val="tx1"/>
                </a:solidFill>
                <a:latin typeface="楷体" pitchFamily="-128" charset="-122"/>
                <a:ea typeface="楷体" pitchFamily="-128" charset="-122"/>
                <a:cs typeface="Times New Roman" charset="0"/>
              </a:rPr>
              <a:t>（4） Basic condition of the breeding industry. </a:t>
            </a:r>
            <a:endParaRPr lang="en-US" altLang="zh-CN" sz="2000" b="0" i="0" u="none" strike="noStrike" kern="100" cap="none" spc="0" baseline="0">
              <a:solidFill>
                <a:schemeClr val="tx1"/>
              </a:solidFill>
              <a:latin typeface="楷体" pitchFamily="-128" charset="-122"/>
              <a:ea typeface="楷体" pitchFamily="-128" charset="-122"/>
              <a:cs typeface="Times New Roman" charset="0"/>
            </a:endParaRPr>
          </a:p>
          <a:p>
            <a:pPr marL="0" indent="408940" algn="l">
              <a:lnSpc>
                <a:spcPts val="2500"/>
              </a:lnSpc>
              <a:spcBef>
                <a:spcPts val="0"/>
              </a:spcBef>
              <a:spcAft>
                <a:spcPts val="0"/>
              </a:spcAft>
              <a:buNone/>
            </a:pPr>
            <a:r>
              <a:rPr lang="zh-CN" altLang="en-US" sz="2000" b="0" i="0" u="none" strike="noStrike" kern="100" cap="none" spc="0" baseline="0">
                <a:solidFill>
                  <a:schemeClr val="tx1"/>
                </a:solidFill>
                <a:latin typeface="楷体" pitchFamily="-128" charset="-122"/>
                <a:ea typeface="楷体" pitchFamily="-128" charset="-122"/>
                <a:cs typeface="Times New Roman" charset="0"/>
              </a:rPr>
              <a:t>（5）Animal epidemic diseases to be notified</a:t>
            </a:r>
            <a:endParaRPr lang="en-US" altLang="zh-CN" sz="2000" b="0" i="0" u="none" strike="noStrike" kern="100" cap="none" spc="0" baseline="0">
              <a:solidFill>
                <a:schemeClr val="tx1"/>
              </a:solidFill>
              <a:latin typeface="楷体" pitchFamily="-128" charset="-122"/>
              <a:ea typeface="楷体" pitchFamily="-128" charset="-122"/>
              <a:cs typeface="Times New Roman" charset="0"/>
            </a:endParaRPr>
          </a:p>
          <a:p>
            <a:pPr marL="0" indent="408940" algn="l">
              <a:lnSpc>
                <a:spcPts val="2500"/>
              </a:lnSpc>
              <a:spcBef>
                <a:spcPts val="0"/>
              </a:spcBef>
              <a:spcAft>
                <a:spcPts val="0"/>
              </a:spcAft>
              <a:buNone/>
            </a:pPr>
            <a:r>
              <a:rPr lang="zh-CN" altLang="en-US" sz="2000" b="0" i="0" u="none" strike="noStrike" kern="100" cap="none" spc="0" baseline="0">
                <a:solidFill>
                  <a:schemeClr val="tx1"/>
                </a:solidFill>
                <a:latin typeface="楷体" pitchFamily="-128" charset="-122"/>
                <a:ea typeface="楷体" pitchFamily="-128" charset="-122"/>
                <a:cs typeface="Times New Roman" charset="0"/>
              </a:rPr>
              <a:t>（</a:t>
            </a:r>
            <a:r>
              <a:rPr lang="en-US" altLang="zh-CN" sz="2000" b="0" i="0" u="none" strike="noStrike" kern="100" cap="none" spc="0" baseline="0">
                <a:solidFill>
                  <a:schemeClr val="tx1"/>
                </a:solidFill>
                <a:latin typeface="楷体" pitchFamily="-128" charset="-122"/>
                <a:ea typeface="楷体" pitchFamily="-128" charset="-122"/>
                <a:cs typeface="Times New Roman" charset="0"/>
              </a:rPr>
              <a:t>6</a:t>
            </a:r>
            <a:r>
              <a:rPr lang="zh-CN" altLang="en-US" sz="2000" b="0" i="0" u="none" strike="noStrike" kern="100" cap="none" spc="0" baseline="0">
                <a:solidFill>
                  <a:schemeClr val="tx1"/>
                </a:solidFill>
                <a:latin typeface="楷体" pitchFamily="-128" charset="-122"/>
                <a:ea typeface="楷体" pitchFamily="-128" charset="-122"/>
                <a:cs typeface="Times New Roman" charset="0"/>
              </a:rPr>
              <a:t>）Epidemic diseases and immunization.</a:t>
            </a:r>
            <a:endParaRPr lang="en-US" altLang="zh-CN" sz="2000" b="0" i="0" u="none" strike="noStrike" kern="100" cap="none" spc="0" baseline="0">
              <a:solidFill>
                <a:schemeClr val="tx1"/>
              </a:solidFill>
              <a:latin typeface="楷体" pitchFamily="-128" charset="-122"/>
              <a:ea typeface="楷体" pitchFamily="-128" charset="-122"/>
              <a:cs typeface="Times New Roman" charset="0"/>
            </a:endParaRPr>
          </a:p>
          <a:p>
            <a:pPr marL="0" indent="408940" algn="l">
              <a:lnSpc>
                <a:spcPts val="2500"/>
              </a:lnSpc>
              <a:spcBef>
                <a:spcPts val="0"/>
              </a:spcBef>
              <a:spcAft>
                <a:spcPts val="0"/>
              </a:spcAft>
              <a:buNone/>
            </a:pPr>
            <a:r>
              <a:rPr lang="en-US" altLang="zh-CN" sz="2000" b="0" i="0" u="none" strike="noStrike" kern="100" cap="none" spc="0" baseline="0">
                <a:solidFill>
                  <a:schemeClr val="tx1"/>
                </a:solidFill>
                <a:latin typeface="楷体" pitchFamily="-128" charset="-122"/>
                <a:ea typeface="楷体" pitchFamily="-128" charset="-122"/>
                <a:cs typeface="Times New Roman" charset="0"/>
              </a:rPr>
              <a:t> (7) Exercise of relevant powers by veterinary competent authority according to law.</a:t>
            </a:r>
            <a:endParaRPr lang="zh-CN" altLang="en-US" sz="2000" b="0" i="0" u="none" strike="noStrike" kern="100" cap="none" spc="0" baseline="0">
              <a:solidFill>
                <a:schemeClr val="tx1"/>
              </a:solidFill>
              <a:latin typeface="楷体" pitchFamily="-128" charset="-122"/>
              <a:ea typeface="楷体" pitchFamily="-128" charset="-122"/>
              <a:cs typeface="Times New Roman" charset="0"/>
            </a:endParaRPr>
          </a:p>
        </p:txBody>
      </p:sp>
      <p:pic>
        <p:nvPicPr>
          <p:cNvPr id="199" name="图片"/>
          <p:cNvPicPr>
            <a:picLocks noChangeAspect="1"/>
          </p:cNvPicPr>
          <p:nvPr/>
        </p:nvPicPr>
        <p:blipFill>
          <a:blip r:embed="rId6" cstate="print"/>
          <a:stretch>
            <a:fillRect/>
          </a:stretch>
        </p:blipFill>
        <p:spPr>
          <a:xfrm>
            <a:off x="2999503" y="4154896"/>
            <a:ext cx="3270634" cy="2181511"/>
          </a:xfrm>
          <a:prstGeom prst="rect">
            <a:avLst/>
          </a:prstGeom>
          <a:noFill/>
          <a:ln w="9525" cap="flat" cmpd="sng">
            <a:noFill/>
            <a:prstDash val="solid"/>
            <a:miter/>
          </a:ln>
        </p:spPr>
      </p:pic>
      <p:sp>
        <p:nvSpPr>
          <p:cNvPr id="200" name="矩形"/>
          <p:cNvSpPr>
            <a:spLocks/>
          </p:cNvSpPr>
          <p:nvPr/>
        </p:nvSpPr>
        <p:spPr>
          <a:xfrm>
            <a:off x="1153795" y="471805"/>
            <a:ext cx="8165464" cy="45140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fontAlgn="base" hangingPunct="0">
              <a:lnSpc>
                <a:spcPts val="2800"/>
              </a:lnSpc>
              <a:spcBef>
                <a:spcPts val="0"/>
              </a:spcBef>
              <a:spcAft>
                <a:spcPts val="0"/>
              </a:spcAft>
              <a:buNone/>
            </a:pPr>
            <a:r>
              <a:rPr lang="zh-CN" altLang="en-US" sz="1200" b="1" dirty="0">
                <a:solidFill>
                  <a:srgbClr val="0066CC"/>
                </a:solidFill>
                <a:latin typeface="微软雅黑" pitchFamily="-128" charset="-122"/>
                <a:ea typeface="微软雅黑" pitchFamily="-128" charset="-122"/>
              </a:rPr>
              <a:t>四</a:t>
            </a:r>
            <a:r>
              <a:rPr lang="zh-CN" altLang="en-US" sz="1200" b="1" i="0" u="none" strike="noStrike" kern="0" cap="none" spc="0" baseline="0" dirty="0">
                <a:solidFill>
                  <a:srgbClr val="0066CC"/>
                </a:solidFill>
                <a:latin typeface="微软雅黑" pitchFamily="-128" charset="-122"/>
                <a:ea typeface="微软雅黑" pitchFamily="-128" charset="-122"/>
                <a:cs typeface="Times New Roman" charset="0"/>
              </a:rPr>
              <a:t>.《</a:t>
            </a:r>
            <a:r>
              <a:rPr lang="en-US" altLang="zh-CN" sz="1200" b="1" i="0" u="none" strike="noStrike" kern="100" cap="none" spc="0" baseline="0" dirty="0">
                <a:solidFill>
                  <a:srgbClr val="0066CC"/>
                </a:solidFill>
                <a:latin typeface="微软雅黑" pitchFamily="-128" charset="-122"/>
                <a:ea typeface="微软雅黑" pitchFamily="-128" charset="-122"/>
                <a:cs typeface="Times New Roman" charset="0"/>
                <a:sym typeface="宋体" pitchFamily="2" charset="-122"/>
              </a:rPr>
              <a:t>An introduction to the questionnaire on China's imported plants and animals and their products</a:t>
            </a:r>
            <a:r>
              <a:rPr lang="zh-CN" altLang="en-US" sz="1200" b="1" i="0" u="none" strike="noStrike" kern="0" cap="none" spc="0" baseline="0" dirty="0">
                <a:solidFill>
                  <a:srgbClr val="0066CC"/>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207512471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203"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204"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205"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206" name="矩形"/>
          <p:cNvSpPr>
            <a:spLocks/>
          </p:cNvSpPr>
          <p:nvPr/>
        </p:nvSpPr>
        <p:spPr>
          <a:xfrm>
            <a:off x="810664" y="1331873"/>
            <a:ext cx="7236282" cy="35839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fontAlgn="base" hangingPunct="0">
              <a:lnSpc>
                <a:spcPts val="2500"/>
              </a:lnSpc>
              <a:spcBef>
                <a:spcPts val="0"/>
              </a:spcBef>
              <a:spcAft>
                <a:spcPts val="0"/>
              </a:spcAft>
              <a:buNone/>
            </a:pPr>
            <a:r>
              <a:rPr lang="en-US" altLang="zh-CN" sz="2000" b="1" i="0" u="none" strike="noStrike" kern="100" cap="none" spc="0" baseline="0" dirty="0">
                <a:solidFill>
                  <a:schemeClr val="tx1"/>
                </a:solidFill>
                <a:latin typeface="楷体" pitchFamily="-128" charset="-122"/>
                <a:ea typeface="楷体" pitchFamily="-128" charset="-122"/>
                <a:cs typeface="Times New Roman" charset="0"/>
              </a:rPr>
              <a:t>II. Questionnaire on plant sanitary conditions for countries that intend to export animals into the People’s Republic of China</a:t>
            </a:r>
          </a:p>
          <a:p>
            <a:pPr marL="0" indent="408940" algn="l" fontAlgn="base" hangingPunct="0">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1.Phytosanitary, safety and sanitation authorities</a:t>
            </a:r>
          </a:p>
          <a:p>
            <a:pPr marL="0" indent="408940" algn="l" fontAlgn="base" hangingPunct="0">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2.Laws, regulations and standards,</a:t>
            </a:r>
          </a:p>
          <a:p>
            <a:pPr marL="0" indent="408940" algn="l" fontAlgn="base" hangingPunct="0">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3.Official or accredited testing laboratories</a:t>
            </a:r>
          </a:p>
          <a:p>
            <a:pPr marL="0" indent="408940" algn="l" fontAlgn="base" hangingPunct="0">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4.Safety and sanitation control of pests</a:t>
            </a:r>
          </a:p>
          <a:p>
            <a:pPr marL="0" indent="408940" algn="l" fontAlgn="base" hangingPunct="0">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5. Export situation of plant products</a:t>
            </a:r>
          </a:p>
          <a:p>
            <a:pPr marL="0" indent="408940" algn="l">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6.Supervision and administration,</a:t>
            </a:r>
          </a:p>
          <a:p>
            <a:pPr marL="0" indent="408940" algn="l">
              <a:lnSpc>
                <a:spcPts val="2500"/>
              </a:lnSpc>
              <a:spcBef>
                <a:spcPts val="0"/>
              </a:spcBef>
              <a:spcAft>
                <a:spcPts val="0"/>
              </a:spcAft>
              <a:buNone/>
            </a:pPr>
            <a:r>
              <a:rPr lang="en-US" altLang="zh-CN" sz="1800" b="0" i="0" u="none" strike="noStrike" kern="100" cap="none" spc="0" baseline="0" dirty="0">
                <a:solidFill>
                  <a:schemeClr val="tx1"/>
                </a:solidFill>
                <a:latin typeface="楷体" pitchFamily="-128" charset="-122"/>
                <a:ea typeface="楷体" pitchFamily="-128" charset="-122"/>
                <a:cs typeface="Times New Roman" charset="0"/>
              </a:rPr>
              <a:t>7.Planting, production, processing, storage and transportation information of plant products</a:t>
            </a:r>
            <a:endParaRPr lang="zh-CN" altLang="en-US" sz="1800" b="0" i="0" u="none" strike="noStrike" kern="100" cap="none" spc="0" baseline="0" dirty="0">
              <a:solidFill>
                <a:schemeClr val="tx1"/>
              </a:solidFill>
              <a:latin typeface="楷体" pitchFamily="-128" charset="-122"/>
              <a:ea typeface="楷体" pitchFamily="-128" charset="-122"/>
              <a:cs typeface="Times New Roman" charset="0"/>
            </a:endParaRPr>
          </a:p>
        </p:txBody>
      </p:sp>
      <p:pic>
        <p:nvPicPr>
          <p:cNvPr id="207" name="图片"/>
          <p:cNvPicPr>
            <a:picLocks noChangeAspect="1"/>
          </p:cNvPicPr>
          <p:nvPr/>
        </p:nvPicPr>
        <p:blipFill>
          <a:blip r:embed="rId6" cstate="print"/>
          <a:stretch>
            <a:fillRect/>
          </a:stretch>
        </p:blipFill>
        <p:spPr>
          <a:xfrm>
            <a:off x="6989398" y="3224972"/>
            <a:ext cx="2122431" cy="1063565"/>
          </a:xfrm>
          <a:prstGeom prst="rect">
            <a:avLst/>
          </a:prstGeom>
          <a:noFill/>
          <a:ln w="9525" cap="flat" cmpd="sng">
            <a:noFill/>
            <a:prstDash val="solid"/>
            <a:miter/>
          </a:ln>
        </p:spPr>
      </p:pic>
      <p:pic>
        <p:nvPicPr>
          <p:cNvPr id="208" name="图片"/>
          <p:cNvPicPr>
            <a:picLocks noChangeAspect="1"/>
          </p:cNvPicPr>
          <p:nvPr/>
        </p:nvPicPr>
        <p:blipFill>
          <a:blip r:embed="rId7" cstate="print"/>
          <a:stretch>
            <a:fillRect/>
          </a:stretch>
        </p:blipFill>
        <p:spPr>
          <a:xfrm>
            <a:off x="19050" y="5033645"/>
            <a:ext cx="3333115" cy="1818005"/>
          </a:xfrm>
          <a:prstGeom prst="rect">
            <a:avLst/>
          </a:prstGeom>
          <a:noFill/>
          <a:ln w="9525" cap="flat" cmpd="sng">
            <a:noFill/>
            <a:prstDash val="solid"/>
            <a:miter/>
          </a:ln>
        </p:spPr>
      </p:pic>
      <p:sp>
        <p:nvSpPr>
          <p:cNvPr id="209" name="动作按钮: 前进或后一张">
            <a:hlinkClick r:id="rId8" action="ppaction://hlinksldjump"/>
          </p:cNvPr>
          <p:cNvSpPr>
            <a:spLocks/>
          </p:cNvSpPr>
          <p:nvPr/>
        </p:nvSpPr>
        <p:spPr>
          <a:xfrm>
            <a:off x="7933029" y="5497450"/>
            <a:ext cx="721975" cy="461019"/>
          </a:xfrm>
          <a:prstGeom prst="actionButtonForwardNext">
            <a:avLst/>
          </a:prstGeom>
          <a:solidFill>
            <a:schemeClr val="accent1"/>
          </a:solidFill>
          <a:ln w="9525" cap="flat" cmpd="sng">
            <a:solidFill>
              <a:srgbClr val="000000"/>
            </a:solidFill>
            <a:prstDash val="solid"/>
            <a:miter/>
          </a:ln>
        </p:spPr>
      </p:sp>
      <p:sp>
        <p:nvSpPr>
          <p:cNvPr id="210" name="矩形"/>
          <p:cNvSpPr>
            <a:spLocks/>
          </p:cNvSpPr>
          <p:nvPr/>
        </p:nvSpPr>
        <p:spPr>
          <a:xfrm>
            <a:off x="1153795" y="471805"/>
            <a:ext cx="8165464" cy="451406"/>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fontAlgn="base" hangingPunct="0">
              <a:lnSpc>
                <a:spcPts val="2800"/>
              </a:lnSpc>
              <a:spcBef>
                <a:spcPts val="0"/>
              </a:spcBef>
              <a:spcAft>
                <a:spcPts val="0"/>
              </a:spcAft>
              <a:buNone/>
            </a:pPr>
            <a:r>
              <a:rPr lang="zh-CN" altLang="en-US" sz="1200" b="1" dirty="0">
                <a:solidFill>
                  <a:srgbClr val="0066CC"/>
                </a:solidFill>
                <a:latin typeface="微软雅黑" pitchFamily="-128" charset="-122"/>
                <a:ea typeface="微软雅黑" pitchFamily="-128" charset="-122"/>
              </a:rPr>
              <a:t>四</a:t>
            </a:r>
            <a:r>
              <a:rPr lang="zh-CN" altLang="en-US" sz="1200" b="1" i="0" u="none" strike="noStrike" kern="0" cap="none" spc="0" baseline="0" dirty="0">
                <a:solidFill>
                  <a:srgbClr val="0066CC"/>
                </a:solidFill>
                <a:latin typeface="微软雅黑" pitchFamily="-128" charset="-122"/>
                <a:ea typeface="微软雅黑" pitchFamily="-128" charset="-122"/>
                <a:cs typeface="Times New Roman" charset="0"/>
              </a:rPr>
              <a:t>.《</a:t>
            </a:r>
            <a:r>
              <a:rPr lang="en-US" altLang="zh-CN" sz="1200" b="1" i="0" u="none" strike="noStrike" kern="100" cap="none" spc="0" baseline="0" dirty="0">
                <a:solidFill>
                  <a:srgbClr val="0066CC"/>
                </a:solidFill>
                <a:latin typeface="微软雅黑" pitchFamily="-128" charset="-122"/>
                <a:ea typeface="微软雅黑" pitchFamily="-128" charset="-122"/>
                <a:cs typeface="Times New Roman" charset="0"/>
                <a:sym typeface="宋体" pitchFamily="2" charset="-122"/>
              </a:rPr>
              <a:t>An introduction to the questionnaire on China's imported plants and animals and their products</a:t>
            </a:r>
            <a:r>
              <a:rPr lang="zh-CN" altLang="en-US" sz="1200" b="1" i="0" u="none" strike="noStrike" kern="0" cap="none" spc="0" baseline="0" dirty="0">
                <a:solidFill>
                  <a:srgbClr val="0066CC"/>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908896304"/>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213" name="直线"/>
          <p:cNvSpPr>
            <a:spLocks/>
          </p:cNvSpPr>
          <p:nvPr/>
        </p:nvSpPr>
        <p:spPr>
          <a:xfrm>
            <a:off x="-824" y="938003"/>
            <a:ext cx="9144000" cy="0"/>
          </a:xfrm>
          <a:prstGeom prst="line">
            <a:avLst/>
          </a:prstGeom>
          <a:noFill/>
          <a:ln w="50800" cap="flat" cmpd="sng">
            <a:solidFill>
              <a:srgbClr val="005DA2"/>
            </a:solidFill>
            <a:prstDash val="solid"/>
            <a:round/>
          </a:ln>
        </p:spPr>
      </p:sp>
      <p:pic>
        <p:nvPicPr>
          <p:cNvPr id="214" name="图片"/>
          <p:cNvPicPr>
            <a:picLocks noChangeAspect="1"/>
          </p:cNvPicPr>
          <p:nvPr/>
        </p:nvPicPr>
        <p:blipFill>
          <a:blip r:embed="rId4" cstate="print"/>
          <a:stretch>
            <a:fillRect/>
          </a:stretch>
        </p:blipFill>
        <p:spPr>
          <a:xfrm>
            <a:off x="450239" y="255012"/>
            <a:ext cx="512184" cy="682913"/>
          </a:xfrm>
          <a:prstGeom prst="rect">
            <a:avLst/>
          </a:prstGeom>
          <a:noFill/>
          <a:ln w="9525" cap="flat" cmpd="sng">
            <a:noFill/>
            <a:prstDash val="solid"/>
            <a:miter/>
          </a:ln>
        </p:spPr>
      </p:pic>
      <p:pic>
        <p:nvPicPr>
          <p:cNvPr id="215"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216" name="矩形"/>
          <p:cNvSpPr>
            <a:spLocks/>
          </p:cNvSpPr>
          <p:nvPr/>
        </p:nvSpPr>
        <p:spPr>
          <a:xfrm>
            <a:off x="450239" y="1081405"/>
            <a:ext cx="8478463" cy="488851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l" fontAlgn="base" hangingPunct="0">
              <a:lnSpc>
                <a:spcPts val="1700"/>
              </a:lnSpc>
              <a:spcBef>
                <a:spcPts val="0"/>
              </a:spcBef>
              <a:spcAft>
                <a:spcPts val="0"/>
              </a:spcAft>
              <a:buNone/>
            </a:pPr>
            <a:r>
              <a:rPr lang="en-US" altLang="zh-CN" sz="2000" b="1" i="0" u="none" strike="noStrike" kern="0" cap="none" spc="0" baseline="0" dirty="0">
                <a:solidFill>
                  <a:schemeClr val="tx1"/>
                </a:solidFill>
                <a:latin typeface="楷体" pitchFamily="-128" charset="-122"/>
                <a:ea typeface="楷体" pitchFamily="-128" charset="-122"/>
                <a:cs typeface="Times New Roman" charset="0"/>
              </a:rPr>
              <a:t>Main problems:</a:t>
            </a:r>
          </a:p>
          <a:p>
            <a:pPr marL="0" indent="25400" algn="l" fontAlgn="base" hangingPunct="0">
              <a:lnSpc>
                <a:spcPts val="1700"/>
              </a:lnSpc>
              <a:spcBef>
                <a:spcPts val="0"/>
              </a:spcBef>
              <a:spcAft>
                <a:spcPts val="0"/>
              </a:spcAft>
              <a:buNone/>
            </a:pPr>
            <a:endParaRPr lang="en-US" altLang="zh-CN" sz="2000" b="1" i="0" u="none" strike="noStrike" kern="0" cap="none" spc="0" baseline="0" dirty="0">
              <a:solidFill>
                <a:schemeClr val="tx1"/>
              </a:solidFill>
              <a:latin typeface="楷体" pitchFamily="-128" charset="-122"/>
              <a:ea typeface="楷体" pitchFamily="-128" charset="-122"/>
              <a:cs typeface="Times New Roman" charset="0"/>
            </a:endParaRPr>
          </a:p>
          <a:p>
            <a:pPr marL="0" indent="25400" algn="l" fontAlgn="base" hangingPunct="0">
              <a:lnSpc>
                <a:spcPts val="1700"/>
              </a:lnSpc>
              <a:spcBef>
                <a:spcPts val="0"/>
              </a:spcBef>
              <a:spcAft>
                <a:spcPts val="0"/>
              </a:spcAft>
              <a:buNone/>
            </a:pPr>
            <a:r>
              <a:rPr lang="en-US" altLang="zh-CN" sz="2000" b="0" i="0" u="none" strike="noStrike" kern="0" cap="none" spc="0" baseline="0" dirty="0">
                <a:solidFill>
                  <a:schemeClr val="tx1"/>
                </a:solidFill>
                <a:latin typeface="楷体" pitchFamily="-128" charset="-122"/>
                <a:ea typeface="楷体" pitchFamily="-128" charset="-122"/>
                <a:cs typeface="Times New Roman" charset="0"/>
              </a:rPr>
              <a:t>1.The epidemic situation information is unclear; animal and plant epidemic disease prevention and control status cannot be queried on OIE and FAO official websites, and good SPS measures cannot be used to control it.</a:t>
            </a:r>
          </a:p>
          <a:p>
            <a:pPr marL="0" indent="25400" algn="l" fontAlgn="base" hangingPunct="0">
              <a:lnSpc>
                <a:spcPts val="1700"/>
              </a:lnSpc>
              <a:spcBef>
                <a:spcPts val="0"/>
              </a:spcBef>
              <a:spcAft>
                <a:spcPts val="0"/>
              </a:spcAft>
              <a:buNone/>
            </a:pPr>
            <a:endParaRPr lang="en-US" altLang="zh-CN" sz="2000" b="0" i="0" u="none" strike="noStrike" kern="0" cap="none" spc="0" baseline="0" dirty="0">
              <a:solidFill>
                <a:schemeClr val="tx1"/>
              </a:solidFill>
              <a:latin typeface="楷体" pitchFamily="-128" charset="-122"/>
              <a:ea typeface="楷体" pitchFamily="-128" charset="-122"/>
              <a:cs typeface="Times New Roman" charset="0"/>
            </a:endParaRPr>
          </a:p>
          <a:p>
            <a:pPr marL="0" indent="25400" algn="l" fontAlgn="base" hangingPunct="0">
              <a:lnSpc>
                <a:spcPts val="1700"/>
              </a:lnSpc>
              <a:spcBef>
                <a:spcPts val="0"/>
              </a:spcBef>
              <a:spcAft>
                <a:spcPts val="0"/>
              </a:spcAft>
              <a:buNone/>
            </a:pPr>
            <a:r>
              <a:rPr lang="en-US" altLang="zh-CN" sz="2000" b="0" i="0" u="none" strike="noStrike" kern="0" cap="none" spc="0" baseline="0" dirty="0">
                <a:solidFill>
                  <a:schemeClr val="tx1"/>
                </a:solidFill>
                <a:latin typeface="楷体" pitchFamily="-128" charset="-122"/>
                <a:ea typeface="楷体" pitchFamily="-128" charset="-122"/>
                <a:cs typeface="Times New Roman" charset="0"/>
              </a:rPr>
              <a:t>2.The detection capacity of the disease and the construction of FMD-free areas is unclear.</a:t>
            </a:r>
          </a:p>
          <a:p>
            <a:pPr marL="0" indent="25400" algn="l" fontAlgn="base" hangingPunct="0">
              <a:lnSpc>
                <a:spcPts val="1700"/>
              </a:lnSpc>
              <a:spcBef>
                <a:spcPts val="0"/>
              </a:spcBef>
              <a:spcAft>
                <a:spcPts val="0"/>
              </a:spcAft>
              <a:buNone/>
            </a:pPr>
            <a:endParaRPr lang="en-US" altLang="zh-CN" sz="2000" b="0" i="0" u="none" strike="noStrike" kern="0" cap="none" spc="0" baseline="0" dirty="0">
              <a:solidFill>
                <a:schemeClr val="tx1"/>
              </a:solidFill>
              <a:latin typeface="楷体" pitchFamily="-128" charset="-122"/>
              <a:ea typeface="楷体" pitchFamily="-128" charset="-122"/>
              <a:cs typeface="Times New Roman" charset="0"/>
            </a:endParaRPr>
          </a:p>
          <a:p>
            <a:pPr marL="0" indent="25400" algn="l" fontAlgn="base" hangingPunct="0">
              <a:lnSpc>
                <a:spcPts val="1700"/>
              </a:lnSpc>
              <a:spcBef>
                <a:spcPts val="0"/>
              </a:spcBef>
              <a:spcAft>
                <a:spcPts val="0"/>
              </a:spcAft>
              <a:buNone/>
            </a:pPr>
            <a:r>
              <a:rPr lang="en-US" altLang="zh-CN" sz="2000" b="0" i="0" u="none" strike="noStrike" kern="0" cap="none" spc="0" baseline="0" dirty="0">
                <a:solidFill>
                  <a:schemeClr val="tx1"/>
                </a:solidFill>
                <a:latin typeface="楷体" pitchFamily="-128" charset="-122"/>
                <a:ea typeface="楷体" pitchFamily="-128" charset="-122"/>
                <a:cs typeface="Times New Roman" charset="0"/>
              </a:rPr>
              <a:t>3.The enforcement of laws and regulations for the prevention and control of the country's overall epidemic situation needs to be strengthened.</a:t>
            </a:r>
          </a:p>
          <a:p>
            <a:pPr marL="0" indent="25400" algn="l" fontAlgn="base" hangingPunct="0">
              <a:lnSpc>
                <a:spcPts val="1700"/>
              </a:lnSpc>
              <a:spcBef>
                <a:spcPts val="0"/>
              </a:spcBef>
              <a:spcAft>
                <a:spcPts val="0"/>
              </a:spcAft>
              <a:buNone/>
            </a:pPr>
            <a:endParaRPr lang="en-US" altLang="zh-CN" sz="2000" dirty="0">
              <a:latin typeface="楷体" pitchFamily="-128" charset="-122"/>
              <a:ea typeface="楷体" pitchFamily="-128" charset="-122"/>
            </a:endParaRPr>
          </a:p>
          <a:p>
            <a:pPr marL="0" indent="25400" algn="l" fontAlgn="base" hangingPunct="0">
              <a:lnSpc>
                <a:spcPts val="1700"/>
              </a:lnSpc>
              <a:spcBef>
                <a:spcPts val="0"/>
              </a:spcBef>
              <a:spcAft>
                <a:spcPts val="0"/>
              </a:spcAft>
              <a:buNone/>
            </a:pPr>
            <a:r>
              <a:rPr lang="en-US" altLang="zh-CN" sz="2000" b="1" i="0" u="none" strike="noStrike" kern="0" cap="none" spc="0" baseline="0" dirty="0">
                <a:solidFill>
                  <a:schemeClr val="tx1"/>
                </a:solidFill>
                <a:latin typeface="楷体" pitchFamily="-128" charset="-122"/>
                <a:ea typeface="楷体" pitchFamily="-128" charset="-122"/>
                <a:cs typeface="Times New Roman" charset="0"/>
              </a:rPr>
              <a:t>Suggestions： </a:t>
            </a:r>
          </a:p>
          <a:p>
            <a:pPr marL="0" indent="25400" algn="l" fontAlgn="base" hangingPunct="0">
              <a:lnSpc>
                <a:spcPts val="1700"/>
              </a:lnSpc>
              <a:spcBef>
                <a:spcPts val="0"/>
              </a:spcBef>
              <a:spcAft>
                <a:spcPts val="0"/>
              </a:spcAft>
              <a:buAutoNum type="arabicPeriod"/>
            </a:pPr>
            <a:r>
              <a:rPr lang="en-US" altLang="zh-CN" sz="2000" b="0" i="0" u="none" strike="noStrike" kern="0" cap="none" spc="0" baseline="0" dirty="0">
                <a:solidFill>
                  <a:schemeClr val="tx1"/>
                </a:solidFill>
                <a:latin typeface="楷体" pitchFamily="-128" charset="-122"/>
                <a:ea typeface="楷体" pitchFamily="-128" charset="-122"/>
                <a:cs typeface="Times New Roman" charset="0"/>
              </a:rPr>
              <a:t>Facilitate communication between high-level officials of the state, establish a mechanism of meeting at ports to timely resolve differences and problems.</a:t>
            </a:r>
          </a:p>
          <a:p>
            <a:pPr marL="0" indent="25400" algn="l" fontAlgn="base" hangingPunct="0">
              <a:lnSpc>
                <a:spcPts val="1700"/>
              </a:lnSpc>
              <a:spcBef>
                <a:spcPts val="0"/>
              </a:spcBef>
              <a:spcAft>
                <a:spcPts val="0"/>
              </a:spcAft>
              <a:buAutoNum type="arabicPeriod"/>
            </a:pPr>
            <a:endParaRPr lang="en-US" altLang="zh-CN" sz="2000" b="0" i="0" u="none" strike="noStrike" kern="0" cap="none" spc="0" baseline="0" dirty="0">
              <a:solidFill>
                <a:schemeClr val="tx1"/>
              </a:solidFill>
              <a:latin typeface="楷体" pitchFamily="-128" charset="-122"/>
              <a:ea typeface="楷体" pitchFamily="-128" charset="-122"/>
              <a:cs typeface="Times New Roman" charset="0"/>
            </a:endParaRPr>
          </a:p>
          <a:p>
            <a:pPr marL="0" indent="25400" algn="l" fontAlgn="base" hangingPunct="0">
              <a:lnSpc>
                <a:spcPts val="1700"/>
              </a:lnSpc>
              <a:spcBef>
                <a:spcPts val="0"/>
              </a:spcBef>
              <a:spcAft>
                <a:spcPts val="0"/>
              </a:spcAft>
              <a:buNone/>
            </a:pPr>
            <a:r>
              <a:rPr lang="en-US" altLang="zh-CN" sz="2000" b="0" i="0" u="none" strike="noStrike" kern="0" cap="none" spc="0" baseline="0" dirty="0">
                <a:solidFill>
                  <a:schemeClr val="tx1"/>
                </a:solidFill>
                <a:latin typeface="楷体" pitchFamily="-128" charset="-122"/>
                <a:ea typeface="楷体" pitchFamily="-128" charset="-122"/>
                <a:cs typeface="Times New Roman" charset="0"/>
              </a:rPr>
              <a:t>2.  Establish a list of agricultural products exported to China, indicate the importance and urgency of trade, put forward package solutions and make application to China customs</a:t>
            </a:r>
          </a:p>
        </p:txBody>
      </p:sp>
      <p:sp>
        <p:nvSpPr>
          <p:cNvPr id="217" name="矩形"/>
          <p:cNvSpPr>
            <a:spLocks/>
          </p:cNvSpPr>
          <p:nvPr/>
        </p:nvSpPr>
        <p:spPr>
          <a:xfrm>
            <a:off x="4849209" y="491059"/>
            <a:ext cx="4125320" cy="447039"/>
          </a:xfrm>
          <a:prstGeom prst="rect">
            <a:avLst/>
          </a:prstGeom>
          <a:noFill/>
          <a:ln w="9525" cap="flat" cmpd="sng">
            <a:noFill/>
            <a:prstDash val="solid"/>
            <a:miter/>
          </a:ln>
        </p:spPr>
      </p:sp>
      <p:sp>
        <p:nvSpPr>
          <p:cNvPr id="218" name="矩形"/>
          <p:cNvSpPr>
            <a:spLocks/>
          </p:cNvSpPr>
          <p:nvPr/>
        </p:nvSpPr>
        <p:spPr>
          <a:xfrm>
            <a:off x="1042034" y="412750"/>
            <a:ext cx="8647430"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zh-CN" altLang="en-US" sz="1800" b="1" dirty="0">
                <a:solidFill>
                  <a:srgbClr val="005DA2"/>
                </a:solidFill>
                <a:latin typeface="微软雅黑" pitchFamily="-128" charset="-122"/>
                <a:ea typeface="微软雅黑" pitchFamily="-128" charset="-122"/>
              </a:rPr>
              <a:t>五</a:t>
            </a:r>
            <a:r>
              <a:rPr lang="zh-CN" altLang="en-US" sz="1800" b="1" i="0" u="none" strike="noStrike" kern="0" cap="none" spc="0" baseline="0" dirty="0">
                <a:solidFill>
                  <a:srgbClr val="005DA2"/>
                </a:solidFill>
                <a:latin typeface="微软雅黑" pitchFamily="-128" charset="-122"/>
                <a:ea typeface="微软雅黑" pitchFamily="-128" charset="-122"/>
                <a:cs typeface="Times New Roman" charset="0"/>
              </a:rPr>
              <a:t>.《</a:t>
            </a:r>
            <a:r>
              <a:rPr lang="en-US" altLang="zh-CN" sz="1800" b="1" i="0" u="none" strike="noStrike" kern="0" cap="none" spc="0" baseline="0" dirty="0">
                <a:solidFill>
                  <a:srgbClr val="005DA2"/>
                </a:solidFill>
                <a:latin typeface="微软雅黑" pitchFamily="-128" charset="-122"/>
                <a:ea typeface="微软雅黑" pitchFamily="-128" charset="-122"/>
                <a:cs typeface="Times New Roman" charset="0"/>
              </a:rPr>
              <a:t>Problems and Suggestions on agricultural trade to China</a:t>
            </a:r>
            <a:r>
              <a:rPr lang="zh-CN" altLang="en-US" sz="1800" b="1" i="0" u="none" strike="noStrike" kern="0" cap="none" spc="0" baseline="0" dirty="0">
                <a:solidFill>
                  <a:srgbClr val="005DA2"/>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1697658758"/>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221"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222"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223"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224" name="矩形"/>
          <p:cNvSpPr>
            <a:spLocks/>
          </p:cNvSpPr>
          <p:nvPr/>
        </p:nvSpPr>
        <p:spPr>
          <a:xfrm>
            <a:off x="781665" y="1356850"/>
            <a:ext cx="8147038" cy="522194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indent="408940" fontAlgn="t">
              <a:lnSpc>
                <a:spcPts val="2000"/>
              </a:lnSpc>
            </a:pPr>
            <a:r>
              <a:rPr lang="en-US" altLang="zh-CN" sz="1800" dirty="0">
                <a:latin typeface="楷体" pitchFamily="-128" charset="-122"/>
                <a:ea typeface="楷体" pitchFamily="-128" charset="-122"/>
              </a:rPr>
              <a:t>3.Actively strengthen the construction of epidemic-free zones and related legislation in accordance with international trade rules, and obtain the approval of OIE and the Chinese government.</a:t>
            </a:r>
          </a:p>
          <a:p>
            <a:pPr indent="408940" fontAlgn="t">
              <a:lnSpc>
                <a:spcPts val="2000"/>
              </a:lnSpc>
            </a:pPr>
            <a:endParaRPr lang="zh-CN" altLang="en-US" sz="1800" dirty="0">
              <a:latin typeface="楷体" pitchFamily="-128" charset="-122"/>
              <a:ea typeface="楷体" pitchFamily="-128" charset="-122"/>
            </a:endParaRPr>
          </a:p>
          <a:p>
            <a:pPr marL="0" indent="408940" algn="l" fontAlgn="t">
              <a:lnSpc>
                <a:spcPts val="2000"/>
              </a:lnSpc>
              <a:spcBef>
                <a:spcPts val="0"/>
              </a:spcBef>
              <a:spcAft>
                <a:spcPts val="0"/>
              </a:spcAft>
              <a:buNone/>
            </a:pPr>
            <a:r>
              <a:rPr lang="en-US" altLang="zh-CN" sz="1800" b="0" i="0" u="none" strike="noStrike" kern="0" cap="none" spc="0" baseline="0" dirty="0">
                <a:solidFill>
                  <a:schemeClr val="tx1"/>
                </a:solidFill>
                <a:latin typeface="楷体" pitchFamily="-128" charset="-122"/>
                <a:ea typeface="楷体" pitchFamily="-128" charset="-122"/>
                <a:cs typeface="Times New Roman" charset="0"/>
              </a:rPr>
              <a:t>4.Strengthen the large-scale operation of animals, plants and their products, promote the safety certification of agricultural products, food HACCP (critical control point of risk analysis) system, ISO9000 quality management system, and promote the continuity of products exported to China.</a:t>
            </a:r>
          </a:p>
          <a:p>
            <a:pPr marL="0" indent="408940" algn="l" fontAlgn="t">
              <a:lnSpc>
                <a:spcPts val="2000"/>
              </a:lnSpc>
              <a:spcBef>
                <a:spcPts val="0"/>
              </a:spcBef>
              <a:spcAft>
                <a:spcPts val="0"/>
              </a:spcAft>
              <a:buNone/>
            </a:pPr>
            <a:endParaRPr lang="en-US" altLang="zh-CN" sz="1800" b="0" i="0" u="none" strike="noStrike" kern="0" cap="none" spc="0" baseline="0" dirty="0">
              <a:solidFill>
                <a:schemeClr val="tx1"/>
              </a:solidFill>
              <a:latin typeface="楷体" pitchFamily="-128" charset="-122"/>
              <a:ea typeface="楷体" pitchFamily="-128" charset="-122"/>
              <a:cs typeface="Times New Roman" charset="0"/>
            </a:endParaRPr>
          </a:p>
          <a:p>
            <a:pPr marL="0" indent="408940" algn="l" fontAlgn="t">
              <a:lnSpc>
                <a:spcPts val="2000"/>
              </a:lnSpc>
              <a:spcBef>
                <a:spcPts val="0"/>
              </a:spcBef>
              <a:spcAft>
                <a:spcPts val="0"/>
              </a:spcAft>
              <a:buNone/>
            </a:pPr>
            <a:r>
              <a:rPr lang="en-US" altLang="zh-CN" sz="1800" b="0" i="0" u="none" strike="noStrike" kern="0" cap="none" spc="0" baseline="0" dirty="0">
                <a:solidFill>
                  <a:schemeClr val="tx1"/>
                </a:solidFill>
                <a:latin typeface="楷体" pitchFamily="-128" charset="-122"/>
                <a:ea typeface="楷体" pitchFamily="-128" charset="-122"/>
                <a:cs typeface="Times New Roman" charset="0"/>
              </a:rPr>
              <a:t>5. Strengthen communication and coordination to resolve issues related to agricultural trade tax rates.</a:t>
            </a:r>
          </a:p>
          <a:p>
            <a:pPr marL="0" indent="408940" algn="l" fontAlgn="t">
              <a:lnSpc>
                <a:spcPts val="2000"/>
              </a:lnSpc>
              <a:spcBef>
                <a:spcPts val="0"/>
              </a:spcBef>
              <a:spcAft>
                <a:spcPts val="0"/>
              </a:spcAft>
              <a:buNone/>
            </a:pPr>
            <a:endParaRPr lang="en-US" altLang="zh-CN" sz="1800" b="0" i="0" u="none" strike="noStrike" kern="0" cap="none" spc="0" baseline="0" dirty="0">
              <a:solidFill>
                <a:schemeClr val="tx1"/>
              </a:solidFill>
              <a:latin typeface="楷体" pitchFamily="-128" charset="-122"/>
              <a:ea typeface="楷体" pitchFamily="-128" charset="-122"/>
              <a:cs typeface="Times New Roman" charset="0"/>
            </a:endParaRPr>
          </a:p>
          <a:p>
            <a:pPr marL="0" indent="408940" algn="l" fontAlgn="t">
              <a:lnSpc>
                <a:spcPts val="2000"/>
              </a:lnSpc>
              <a:spcBef>
                <a:spcPts val="0"/>
              </a:spcBef>
              <a:spcAft>
                <a:spcPts val="0"/>
              </a:spcAft>
              <a:buNone/>
            </a:pPr>
            <a:r>
              <a:rPr lang="en-US" altLang="zh-CN" sz="1800" b="0" i="0" u="none" strike="noStrike" kern="0" cap="none" spc="0" baseline="0" dirty="0">
                <a:solidFill>
                  <a:schemeClr val="tx1"/>
                </a:solidFill>
                <a:latin typeface="楷体" pitchFamily="-128" charset="-122"/>
                <a:ea typeface="楷体" pitchFamily="-128" charset="-122"/>
                <a:cs typeface="Times New Roman" charset="0"/>
              </a:rPr>
              <a:t>6.For products entering China through a third country, they shall not pass through countries or regions exporting agricultural products related to diseases to </a:t>
            </a:r>
            <a:r>
              <a:rPr lang="en-US" altLang="zh-CN" sz="1800" b="0" i="0" u="none" strike="noStrike" kern="0" cap="none" spc="0" baseline="0" dirty="0" err="1">
                <a:solidFill>
                  <a:schemeClr val="tx1"/>
                </a:solidFill>
                <a:latin typeface="楷体" pitchFamily="-128" charset="-122"/>
                <a:ea typeface="楷体" pitchFamily="-128" charset="-122"/>
                <a:cs typeface="Times New Roman" charset="0"/>
              </a:rPr>
              <a:t>China.It</a:t>
            </a:r>
            <a:r>
              <a:rPr lang="en-US" altLang="zh-CN" sz="1800" b="0" i="0" u="none" strike="noStrike" kern="0" cap="none" spc="0" baseline="0" dirty="0">
                <a:solidFill>
                  <a:schemeClr val="tx1"/>
                </a:solidFill>
                <a:latin typeface="楷体" pitchFamily="-128" charset="-122"/>
                <a:ea typeface="楷体" pitchFamily="-128" charset="-122"/>
                <a:cs typeface="Times New Roman" charset="0"/>
              </a:rPr>
              <a:t> is suggested to strengthen the construction of </a:t>
            </a:r>
            <a:r>
              <a:rPr lang="en-US" altLang="zh-CN" sz="1800" b="0" i="0" u="none" strike="noStrike" kern="0" cap="none" spc="0" baseline="0" dirty="0" err="1">
                <a:solidFill>
                  <a:schemeClr val="tx1"/>
                </a:solidFill>
                <a:latin typeface="楷体" pitchFamily="-128" charset="-122"/>
                <a:ea typeface="楷体" pitchFamily="-128" charset="-122"/>
                <a:cs typeface="Times New Roman" charset="0"/>
              </a:rPr>
              <a:t>biosafety</a:t>
            </a:r>
            <a:r>
              <a:rPr lang="en-US" altLang="zh-CN" sz="1800" b="0" i="0" u="none" strike="noStrike" kern="0" cap="none" spc="0" baseline="0" dirty="0">
                <a:solidFill>
                  <a:schemeClr val="tx1"/>
                </a:solidFill>
                <a:latin typeface="楷体" pitchFamily="-128" charset="-122"/>
                <a:ea typeface="楷体" pitchFamily="-128" charset="-122"/>
                <a:cs typeface="Times New Roman" charset="0"/>
              </a:rPr>
              <a:t> corridors between China and </a:t>
            </a:r>
            <a:r>
              <a:rPr lang="en-US" altLang="zh-CN" sz="1800" b="0" i="0" u="none" strike="noStrike" kern="0" cap="none" spc="0" baseline="0" dirty="0" err="1">
                <a:solidFill>
                  <a:schemeClr val="tx1"/>
                </a:solidFill>
                <a:latin typeface="楷体" pitchFamily="-128" charset="-122"/>
                <a:ea typeface="楷体" pitchFamily="-128" charset="-122"/>
                <a:cs typeface="Times New Roman" charset="0"/>
              </a:rPr>
              <a:t>kazakhstan</a:t>
            </a:r>
            <a:r>
              <a:rPr lang="en-US" altLang="zh-CN" sz="1800" b="0" i="0" u="none" strike="noStrike" kern="0" cap="none" spc="0" baseline="0" dirty="0">
                <a:solidFill>
                  <a:schemeClr val="tx1"/>
                </a:solidFill>
                <a:latin typeface="楷体" pitchFamily="-128" charset="-122"/>
                <a:ea typeface="楷体" pitchFamily="-128" charset="-122"/>
                <a:cs typeface="Times New Roman" charset="0"/>
              </a:rPr>
              <a:t>, Tajikistan and Uzbekistan, and consolidate them into a circle of friends for the safe trade of agricultural products between China and central Asia.</a:t>
            </a:r>
            <a:endParaRPr lang="zh-CN" altLang="en-US" sz="1800" b="0" i="0" u="none" strike="noStrike" kern="0" cap="none" spc="0" baseline="0" dirty="0">
              <a:solidFill>
                <a:schemeClr val="tx1"/>
              </a:solidFill>
              <a:latin typeface="楷体" pitchFamily="-128" charset="-122"/>
              <a:ea typeface="楷体" pitchFamily="-128" charset="-122"/>
              <a:cs typeface="Times New Roman" charset="0"/>
            </a:endParaRPr>
          </a:p>
        </p:txBody>
      </p:sp>
      <p:sp>
        <p:nvSpPr>
          <p:cNvPr id="225" name="矩形"/>
          <p:cNvSpPr>
            <a:spLocks/>
          </p:cNvSpPr>
          <p:nvPr/>
        </p:nvSpPr>
        <p:spPr>
          <a:xfrm>
            <a:off x="4849209" y="491059"/>
            <a:ext cx="4125320" cy="447039"/>
          </a:xfrm>
          <a:prstGeom prst="rect">
            <a:avLst/>
          </a:prstGeom>
          <a:noFill/>
          <a:ln w="9525" cap="flat" cmpd="sng">
            <a:noFill/>
            <a:prstDash val="solid"/>
            <a:miter/>
          </a:ln>
        </p:spPr>
      </p:sp>
      <p:sp>
        <p:nvSpPr>
          <p:cNvPr id="226" name="矩形"/>
          <p:cNvSpPr>
            <a:spLocks/>
          </p:cNvSpPr>
          <p:nvPr/>
        </p:nvSpPr>
        <p:spPr>
          <a:xfrm>
            <a:off x="1042034" y="569595"/>
            <a:ext cx="8647430"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zh-CN" altLang="en-US" sz="1800" b="1" dirty="0">
                <a:solidFill>
                  <a:srgbClr val="005DA2"/>
                </a:solidFill>
                <a:latin typeface="微软雅黑" pitchFamily="-128" charset="-122"/>
                <a:ea typeface="微软雅黑" pitchFamily="-128" charset="-122"/>
              </a:rPr>
              <a:t>五</a:t>
            </a:r>
            <a:r>
              <a:rPr lang="zh-CN" altLang="en-US" sz="1800" b="1" i="0" u="none" strike="noStrike" kern="0" cap="none" spc="0" baseline="0" dirty="0">
                <a:solidFill>
                  <a:srgbClr val="005DA2"/>
                </a:solidFill>
                <a:latin typeface="微软雅黑" pitchFamily="-128" charset="-122"/>
                <a:ea typeface="微软雅黑" pitchFamily="-128" charset="-122"/>
                <a:cs typeface="Times New Roman" charset="0"/>
              </a:rPr>
              <a:t>.《</a:t>
            </a:r>
            <a:r>
              <a:rPr lang="en-US" altLang="zh-CN" sz="1800" b="1" i="0" u="none" strike="noStrike" kern="0" cap="none" spc="0" baseline="0" dirty="0">
                <a:solidFill>
                  <a:srgbClr val="005DA2"/>
                </a:solidFill>
                <a:latin typeface="微软雅黑" pitchFamily="-128" charset="-122"/>
                <a:ea typeface="微软雅黑" pitchFamily="-128" charset="-122"/>
                <a:cs typeface="Times New Roman" charset="0"/>
              </a:rPr>
              <a:t>Problems and Suggestions on agricultural trade to China</a:t>
            </a:r>
            <a:r>
              <a:rPr lang="zh-CN" altLang="en-US" sz="1800" b="1" i="0" u="none" strike="noStrike" kern="0" cap="none" spc="0" baseline="0" dirty="0">
                <a:solidFill>
                  <a:srgbClr val="005DA2"/>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521501329"/>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229"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230"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231"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232" name="矩形"/>
          <p:cNvSpPr>
            <a:spLocks/>
          </p:cNvSpPr>
          <p:nvPr/>
        </p:nvSpPr>
        <p:spPr>
          <a:xfrm>
            <a:off x="517929" y="1724303"/>
            <a:ext cx="7236282" cy="408940"/>
          </a:xfrm>
          <a:prstGeom prst="rect">
            <a:avLst/>
          </a:prstGeom>
          <a:noFill/>
          <a:ln w="9525" cap="flat" cmpd="sng">
            <a:noFill/>
            <a:prstDash val="solid"/>
            <a:miter/>
          </a:ln>
        </p:spPr>
      </p:sp>
      <p:pic>
        <p:nvPicPr>
          <p:cNvPr id="233" name="图片"/>
          <p:cNvPicPr>
            <a:picLocks noChangeAspect="1"/>
          </p:cNvPicPr>
          <p:nvPr/>
        </p:nvPicPr>
        <p:blipFill>
          <a:blip r:embed="rId6" cstate="print"/>
          <a:stretch>
            <a:fillRect/>
          </a:stretch>
        </p:blipFill>
        <p:spPr>
          <a:xfrm>
            <a:off x="19048" y="4681618"/>
            <a:ext cx="2893235" cy="2169926"/>
          </a:xfrm>
          <a:prstGeom prst="rect">
            <a:avLst/>
          </a:prstGeom>
          <a:noFill/>
          <a:ln w="9525" cap="flat" cmpd="sng">
            <a:noFill/>
            <a:prstDash val="solid"/>
            <a:miter/>
          </a:ln>
        </p:spPr>
      </p:pic>
      <p:sp>
        <p:nvSpPr>
          <p:cNvPr id="234" name="矩形"/>
          <p:cNvSpPr>
            <a:spLocks/>
          </p:cNvSpPr>
          <p:nvPr/>
        </p:nvSpPr>
        <p:spPr>
          <a:xfrm>
            <a:off x="2814825" y="4682029"/>
            <a:ext cx="5079921" cy="18694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a:lnSpc>
                <a:spcPts val="2000"/>
              </a:lnSpc>
              <a:spcBef>
                <a:spcPts val="0"/>
              </a:spcBef>
              <a:spcAft>
                <a:spcPts val="0"/>
              </a:spcAft>
              <a:buNone/>
            </a:pPr>
            <a:r>
              <a:rPr lang="en-US" altLang="zh-CN" sz="1200" b="0" i="0" u="none" strike="noStrike" kern="100" cap="none" spc="0" baseline="0">
                <a:solidFill>
                  <a:schemeClr val="tx1"/>
                </a:solidFill>
                <a:latin typeface="宋体" pitchFamily="2" charset="-122"/>
                <a:ea typeface="楷体" pitchFamily="-128" charset="-122"/>
                <a:cs typeface="宋体" pitchFamily="2" charset="-122"/>
              </a:rPr>
              <a:t>Fruits exported from China  through a third country are allowed to enter Uzbekistatan through five ports: Dostlik, Yallama, Tashkent, Oybek and Keles.</a:t>
            </a:r>
          </a:p>
          <a:p>
            <a:pPr marL="0" indent="25400" algn="just">
              <a:lnSpc>
                <a:spcPts val="2000"/>
              </a:lnSpc>
              <a:spcBef>
                <a:spcPts val="0"/>
              </a:spcBef>
              <a:spcAft>
                <a:spcPts val="0"/>
              </a:spcAft>
              <a:buNone/>
            </a:pPr>
            <a:endParaRPr lang="en-US" altLang="zh-CN" sz="1200" b="0" i="0" u="none" strike="noStrike" kern="100" cap="none" spc="0" baseline="0">
              <a:solidFill>
                <a:schemeClr val="tx1"/>
              </a:solidFill>
              <a:latin typeface="宋体" pitchFamily="2" charset="-122"/>
              <a:ea typeface="楷体" pitchFamily="-128" charset="-122"/>
              <a:cs typeface="宋体" pitchFamily="2" charset="-122"/>
            </a:endParaRPr>
          </a:p>
          <a:p>
            <a:pPr marL="0" indent="25400" algn="just">
              <a:lnSpc>
                <a:spcPts val="2000"/>
              </a:lnSpc>
              <a:spcBef>
                <a:spcPts val="0"/>
              </a:spcBef>
              <a:spcAft>
                <a:spcPts val="0"/>
              </a:spcAft>
              <a:buNone/>
            </a:pPr>
            <a:r>
              <a:rPr lang="en-US" altLang="zh-CN" sz="1200" b="0" i="0" u="none" strike="noStrike" kern="100" cap="none" spc="0" baseline="0">
                <a:solidFill>
                  <a:schemeClr val="tx1"/>
                </a:solidFill>
                <a:latin typeface="宋体" pitchFamily="2" charset="-122"/>
                <a:ea typeface="楷体" pitchFamily="-128" charset="-122"/>
                <a:cs typeface="宋体" pitchFamily="2" charset="-122"/>
              </a:rPr>
              <a:t>Fruits exported from Uzbekistan through a third countries are allowed to enter China from four ports: Horgos, Alashankou, Irkeshtam and Turgart.</a:t>
            </a:r>
            <a:endParaRPr lang="zh-CN" altLang="en-US" sz="1800" b="0" i="0" u="none" strike="noStrike" kern="0" cap="none" spc="0" baseline="0">
              <a:solidFill>
                <a:schemeClr val="tx1"/>
              </a:solidFill>
              <a:latin typeface="宋体" pitchFamily="2" charset="-122"/>
              <a:ea typeface="楷体" pitchFamily="-128" charset="-122"/>
              <a:cs typeface="宋体" pitchFamily="2" charset="-122"/>
            </a:endParaRPr>
          </a:p>
        </p:txBody>
      </p:sp>
      <p:sp>
        <p:nvSpPr>
          <p:cNvPr id="265" name="文本框"/>
          <p:cNvSpPr txBox="1">
            <a:spLocks/>
          </p:cNvSpPr>
          <p:nvPr/>
        </p:nvSpPr>
        <p:spPr>
          <a:xfrm>
            <a:off x="1139503" y="330194"/>
            <a:ext cx="7915633" cy="369332"/>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zh-CN" altLang="en-US" sz="1800" b="1" dirty="0">
                <a:solidFill>
                  <a:srgbClr val="005DA2"/>
                </a:solidFill>
                <a:latin typeface="微软雅黑" pitchFamily="-128" charset="-122"/>
                <a:ea typeface="微软雅黑" pitchFamily="-128" charset="-122"/>
              </a:rPr>
              <a:t>五</a:t>
            </a:r>
            <a:r>
              <a:rPr lang="zh-CN" altLang="en-US" sz="1800" b="1" i="0" u="none" strike="noStrike" kern="0" cap="none" spc="0" baseline="0" dirty="0">
                <a:solidFill>
                  <a:srgbClr val="005DA2"/>
                </a:solidFill>
                <a:latin typeface="微软雅黑" pitchFamily="-128" charset="-122"/>
                <a:ea typeface="微软雅黑" pitchFamily="-128" charset="-122"/>
                <a:cs typeface="Times New Roman" charset="0"/>
              </a:rPr>
              <a:t>.《</a:t>
            </a:r>
            <a:r>
              <a:rPr lang="en-US" altLang="zh-CN" sz="1800" b="1" i="0" u="none" strike="noStrike" kern="0" cap="none" spc="0" baseline="0" dirty="0">
                <a:solidFill>
                  <a:srgbClr val="005DA2"/>
                </a:solidFill>
                <a:latin typeface="微软雅黑" pitchFamily="-128" charset="-122"/>
                <a:ea typeface="微软雅黑" pitchFamily="-128" charset="-122"/>
                <a:cs typeface="Times New Roman" charset="0"/>
              </a:rPr>
              <a:t>Problems and Suggestions on agricultural trade to China</a:t>
            </a:r>
            <a:r>
              <a:rPr lang="zh-CN" altLang="en-US" sz="1800" b="1" i="0" u="none" strike="noStrike" kern="0" cap="none" spc="0" baseline="0" dirty="0">
                <a:solidFill>
                  <a:srgbClr val="005DA2"/>
                </a:solidFill>
                <a:latin typeface="微软雅黑" pitchFamily="-128" charset="-122"/>
                <a:ea typeface="微软雅黑" pitchFamily="-128" charset="-122"/>
                <a:cs typeface="Times New Roman" charset="0"/>
              </a:rPr>
              <a:t>》</a:t>
            </a:r>
          </a:p>
        </p:txBody>
      </p:sp>
      <p:pic>
        <p:nvPicPr>
          <p:cNvPr id="1026" name="Picture 2"/>
          <p:cNvPicPr>
            <a:picLocks noChangeAspect="1" noChangeArrowheads="1"/>
          </p:cNvPicPr>
          <p:nvPr/>
        </p:nvPicPr>
        <p:blipFill>
          <a:blip r:embed="rId7" cstate="print"/>
          <a:srcRect/>
          <a:stretch>
            <a:fillRect/>
          </a:stretch>
        </p:blipFill>
        <p:spPr bwMode="auto">
          <a:xfrm>
            <a:off x="762000" y="1511145"/>
            <a:ext cx="7620000" cy="2990850"/>
          </a:xfrm>
          <a:prstGeom prst="rect">
            <a:avLst/>
          </a:prstGeom>
          <a:noFill/>
          <a:ln w="9525">
            <a:noFill/>
            <a:miter lim="800000"/>
            <a:headEnd/>
            <a:tailEnd/>
          </a:ln>
        </p:spPr>
      </p:pic>
    </p:spTree>
    <p:extLst>
      <p:ext uri="{BB962C8B-B14F-4D97-AF65-F5344CB8AC3E}">
        <p14:creationId xmlns:p14="http://schemas.microsoft.com/office/powerpoint/2010/main" val="47076187"/>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259" name="矩形"/>
          <p:cNvSpPr>
            <a:spLocks/>
          </p:cNvSpPr>
          <p:nvPr/>
        </p:nvSpPr>
        <p:spPr>
          <a:xfrm>
            <a:off x="19049" y="19049"/>
            <a:ext cx="9144000" cy="2720977"/>
          </a:xfrm>
          <a:prstGeom prst="rect">
            <a:avLst/>
          </a:prstGeom>
          <a:solidFill>
            <a:srgbClr val="005DA2"/>
          </a:solidFill>
          <a:ln w="12700" cap="flat" cmpd="sng">
            <a:noFill/>
            <a:prstDash val="solid"/>
            <a:round/>
          </a:ln>
        </p:spPr>
      </p:sp>
      <p:sp>
        <p:nvSpPr>
          <p:cNvPr id="260" name="矩形"/>
          <p:cNvSpPr>
            <a:spLocks/>
          </p:cNvSpPr>
          <p:nvPr/>
        </p:nvSpPr>
        <p:spPr>
          <a:xfrm>
            <a:off x="59265" y="1058317"/>
            <a:ext cx="9143860" cy="2020950"/>
          </a:xfrm>
          <a:prstGeom prst="rect">
            <a:avLst/>
          </a:prstGeom>
          <a:noFill/>
          <a:ln w="9525" cap="flat" cmpd="sng">
            <a:noFill/>
            <a:prstDash val="solid"/>
            <a:round/>
          </a:ln>
        </p:spPr>
      </p:sp>
      <p:pic>
        <p:nvPicPr>
          <p:cNvPr id="261" name="图片"/>
          <p:cNvPicPr>
            <a:picLocks noChangeAspect="1"/>
          </p:cNvPicPr>
          <p:nvPr/>
        </p:nvPicPr>
        <p:blipFill>
          <a:blip r:embed="rId4" cstate="print"/>
          <a:stretch>
            <a:fillRect/>
          </a:stretch>
        </p:blipFill>
        <p:spPr>
          <a:xfrm>
            <a:off x="3834006" y="1129515"/>
            <a:ext cx="1434296" cy="1182160"/>
          </a:xfrm>
          <a:prstGeom prst="rect">
            <a:avLst/>
          </a:prstGeom>
          <a:noFill/>
          <a:ln w="9525" cap="flat" cmpd="sng">
            <a:noFill/>
            <a:prstDash val="solid"/>
            <a:miter/>
          </a:ln>
        </p:spPr>
      </p:pic>
      <p:sp>
        <p:nvSpPr>
          <p:cNvPr id="262" name="矩形"/>
          <p:cNvSpPr>
            <a:spLocks/>
          </p:cNvSpPr>
          <p:nvPr/>
        </p:nvSpPr>
        <p:spPr>
          <a:xfrm>
            <a:off x="325836" y="3294890"/>
            <a:ext cx="8611514" cy="238696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4800" b="0" i="0" u="none" strike="noStrike" kern="0" cap="none" spc="0" baseline="0">
                <a:solidFill>
                  <a:srgbClr val="005DA2"/>
                </a:solidFill>
                <a:latin typeface="楷体" pitchFamily="-128" charset="-122"/>
                <a:ea typeface="楷体" pitchFamily="-128" charset="-122"/>
                <a:cs typeface="Times New Roman" charset="0"/>
              </a:rPr>
              <a:t>THANK YOU!</a:t>
            </a:r>
          </a:p>
          <a:p>
            <a:pPr marL="0" indent="0" algn="ctr">
              <a:lnSpc>
                <a:spcPct val="100000"/>
              </a:lnSpc>
              <a:spcBef>
                <a:spcPts val="0"/>
              </a:spcBef>
              <a:spcAft>
                <a:spcPts val="0"/>
              </a:spcAft>
              <a:buNone/>
            </a:pPr>
            <a:r>
              <a:rPr lang="en-US" altLang="zh-CN" sz="3200" b="1" i="0" u="none" strike="noStrike" kern="0" cap="none" spc="0" baseline="0">
                <a:solidFill>
                  <a:srgbClr val="005DA2"/>
                </a:solidFill>
                <a:latin typeface="楷体" pitchFamily="-128" charset="-122"/>
                <a:ea typeface="楷体" pitchFamily="-128" charset="-122"/>
                <a:cs typeface="Times New Roman" charset="0"/>
              </a:rPr>
              <a:t>Xu Jun</a:t>
            </a:r>
          </a:p>
          <a:p>
            <a:pPr marL="0" indent="0" algn="ctr">
              <a:lnSpc>
                <a:spcPct val="100000"/>
              </a:lnSpc>
              <a:spcBef>
                <a:spcPts val="0"/>
              </a:spcBef>
              <a:spcAft>
                <a:spcPts val="0"/>
              </a:spcAft>
              <a:buNone/>
            </a:pPr>
            <a:r>
              <a:rPr lang="en-US" altLang="zh-CN" sz="2400" b="0" i="0" u="none" strike="noStrike" kern="0" cap="none" spc="0" baseline="0">
                <a:solidFill>
                  <a:srgbClr val="005DA2"/>
                </a:solidFill>
                <a:latin typeface="楷体" pitchFamily="-128" charset="-122"/>
                <a:ea typeface="楷体" pitchFamily="-128" charset="-122"/>
                <a:cs typeface="Times New Roman" charset="0"/>
              </a:rPr>
              <a:t>Phone:13999233298</a:t>
            </a:r>
          </a:p>
          <a:p>
            <a:pPr marL="0" indent="0" algn="ctr">
              <a:lnSpc>
                <a:spcPct val="100000"/>
              </a:lnSpc>
              <a:spcBef>
                <a:spcPts val="0"/>
              </a:spcBef>
              <a:spcAft>
                <a:spcPts val="0"/>
              </a:spcAft>
              <a:buNone/>
            </a:pPr>
            <a:r>
              <a:rPr lang="en-US" altLang="zh-CN" sz="2400" b="0" i="0" u="none" strike="noStrike" kern="0" cap="none" spc="0" baseline="0">
                <a:solidFill>
                  <a:srgbClr val="005DA2"/>
                </a:solidFill>
                <a:latin typeface="楷体" pitchFamily="-128" charset="-122"/>
                <a:ea typeface="楷体" pitchFamily="-128" charset="-122"/>
                <a:cs typeface="Times New Roman" charset="0"/>
              </a:rPr>
              <a:t>Tel</a:t>
            </a:r>
            <a:r>
              <a:rPr lang="zh-CN" altLang="en-US" sz="2400" b="0" i="0" u="none" strike="noStrike" kern="0" cap="none" spc="0" baseline="0">
                <a:solidFill>
                  <a:srgbClr val="005DA2"/>
                </a:solidFill>
                <a:latin typeface="楷体" pitchFamily="-128" charset="-122"/>
                <a:ea typeface="楷体" pitchFamily="-128" charset="-122"/>
                <a:cs typeface="Times New Roman" charset="0"/>
              </a:rPr>
              <a:t>：+860991-3627330</a:t>
            </a:r>
            <a:endParaRPr lang="en-US" altLang="zh-CN" sz="2400" b="0" i="0" u="none" strike="noStrike" kern="0" cap="none" spc="0" baseline="0">
              <a:solidFill>
                <a:srgbClr val="005DA2"/>
              </a:solidFill>
              <a:latin typeface="楷体" pitchFamily="-128" charset="-122"/>
              <a:ea typeface="楷体" pitchFamily="-128" charset="-122"/>
              <a:cs typeface="Times New Roman" charset="0"/>
            </a:endParaRPr>
          </a:p>
          <a:p>
            <a:pPr marL="0" indent="0" algn="ctr">
              <a:lnSpc>
                <a:spcPct val="100000"/>
              </a:lnSpc>
              <a:spcBef>
                <a:spcPts val="0"/>
              </a:spcBef>
              <a:spcAft>
                <a:spcPts val="0"/>
              </a:spcAft>
              <a:buNone/>
            </a:pPr>
            <a:r>
              <a:rPr lang="en-US" altLang="zh-CN" sz="2400" b="0" i="0" u="none" strike="noStrike" kern="0" cap="none" spc="0" baseline="0">
                <a:solidFill>
                  <a:srgbClr val="005DA2"/>
                </a:solidFill>
                <a:latin typeface="楷体" pitchFamily="-128" charset="-122"/>
                <a:ea typeface="楷体" pitchFamily="-128" charset="-122"/>
                <a:cs typeface="Times New Roman" charset="0"/>
              </a:rPr>
              <a:t>E-mail</a:t>
            </a:r>
            <a:r>
              <a:rPr lang="zh-CN" altLang="en-US" sz="2400" b="0" i="0" u="none" strike="noStrike" kern="0" cap="none" spc="0" baseline="0">
                <a:solidFill>
                  <a:srgbClr val="005DA2"/>
                </a:solidFill>
                <a:latin typeface="楷体" pitchFamily="-128" charset="-122"/>
                <a:ea typeface="楷体" pitchFamily="-128" charset="-122"/>
                <a:cs typeface="Times New Roman" charset="0"/>
              </a:rPr>
              <a:t>：alskxj@sina.com</a:t>
            </a:r>
          </a:p>
        </p:txBody>
      </p:sp>
    </p:spTree>
    <p:extLst>
      <p:ext uri="{BB962C8B-B14F-4D97-AF65-F5344CB8AC3E}">
        <p14:creationId xmlns:p14="http://schemas.microsoft.com/office/powerpoint/2010/main" val="2058814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27" name="矩形"/>
          <p:cNvSpPr>
            <a:spLocks/>
          </p:cNvSpPr>
          <p:nvPr/>
        </p:nvSpPr>
        <p:spPr>
          <a:xfrm>
            <a:off x="0" y="0"/>
            <a:ext cx="1705038" cy="6858000"/>
          </a:xfrm>
          <a:prstGeom prst="rect">
            <a:avLst/>
          </a:prstGeom>
          <a:solidFill>
            <a:srgbClr val="005DA2"/>
          </a:solidFill>
          <a:ln w="12700" cap="flat" cmpd="sng">
            <a:noFill/>
            <a:prstDash val="solid"/>
            <a:round/>
          </a:ln>
        </p:spPr>
      </p:sp>
      <p:sp>
        <p:nvSpPr>
          <p:cNvPr id="28" name="矩形"/>
          <p:cNvSpPr>
            <a:spLocks/>
          </p:cNvSpPr>
          <p:nvPr/>
        </p:nvSpPr>
        <p:spPr>
          <a:xfrm>
            <a:off x="80447" y="3236012"/>
            <a:ext cx="1544589" cy="386714"/>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2000" b="1" i="0" u="none" strike="noStrike" kern="1200" cap="none" spc="0" baseline="0">
                <a:solidFill>
                  <a:schemeClr val="bg1"/>
                </a:solidFill>
                <a:latin typeface="微软雅黑" pitchFamily="-128" charset="-122"/>
                <a:ea typeface="微软雅黑" pitchFamily="-128" charset="-122"/>
                <a:cs typeface="Calibri" pitchFamily="-32" charset="0"/>
              </a:rPr>
              <a:t>CONTENTS</a:t>
            </a:r>
            <a:endParaRPr lang="zh-CN" altLang="en-US" sz="2000" b="1" i="0" u="none" strike="noStrike" kern="1200" cap="none" spc="0" baseline="0">
              <a:solidFill>
                <a:schemeClr val="bg1"/>
              </a:solidFill>
              <a:latin typeface="微软雅黑" pitchFamily="-128" charset="-122"/>
              <a:ea typeface="微软雅黑" pitchFamily="-128" charset="-122"/>
              <a:cs typeface="Calibri" pitchFamily="-32" charset="0"/>
            </a:endParaRPr>
          </a:p>
        </p:txBody>
      </p:sp>
      <p:sp>
        <p:nvSpPr>
          <p:cNvPr id="29" name="矩形"/>
          <p:cNvSpPr>
            <a:spLocks/>
          </p:cNvSpPr>
          <p:nvPr/>
        </p:nvSpPr>
        <p:spPr>
          <a:xfrm>
            <a:off x="3530545" y="1128166"/>
            <a:ext cx="2633092" cy="1097914"/>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ctr">
              <a:lnSpc>
                <a:spcPts val="2800"/>
              </a:lnSpc>
              <a:spcBef>
                <a:spcPts val="0"/>
              </a:spcBef>
              <a:spcAft>
                <a:spcPts val="0"/>
              </a:spcAft>
              <a:buNone/>
            </a:pPr>
            <a:r>
              <a:rPr lang="zh-CN" altLang="en-US" sz="1600" b="1" i="0" u="none" strike="noStrike" kern="1200" cap="none" spc="0" baseline="0">
                <a:solidFill>
                  <a:srgbClr val="FFFFFF"/>
                </a:solidFill>
                <a:latin typeface="微软雅黑" pitchFamily="-128" charset="-122"/>
                <a:ea typeface="微软雅黑" pitchFamily="-128" charset="-122"/>
                <a:cs typeface="Calibri" pitchFamily="-32" charset="0"/>
              </a:rPr>
              <a:t>动植物检疫准入的基本程序及要求</a:t>
            </a:r>
            <a:endParaRPr lang="en-US" altLang="zh-CN" sz="1600" b="1" i="0" u="none" strike="noStrike" kern="1200" cap="none" spc="0" baseline="0">
              <a:solidFill>
                <a:srgbClr val="FFFFFF"/>
              </a:solidFill>
              <a:latin typeface="微软雅黑" pitchFamily="-128" charset="-122"/>
              <a:ea typeface="微软雅黑" pitchFamily="-128" charset="-122"/>
              <a:cs typeface="Calibri" pitchFamily="-32" charset="0"/>
            </a:endParaRPr>
          </a:p>
          <a:p>
            <a:pPr marL="0" indent="0" algn="ctr">
              <a:lnSpc>
                <a:spcPct val="100000"/>
              </a:lnSpc>
              <a:spcBef>
                <a:spcPts val="0"/>
              </a:spcBef>
              <a:spcAft>
                <a:spcPts val="0"/>
              </a:spcAft>
              <a:buNone/>
            </a:pPr>
            <a:endParaRPr lang="zh-CN" altLang="en-US" sz="2000" b="1" i="0" u="none" strike="noStrike" kern="1200" cap="none" spc="0" baseline="0">
              <a:solidFill>
                <a:schemeClr val="bg1"/>
              </a:solidFill>
              <a:latin typeface="微软雅黑" pitchFamily="-128" charset="-122"/>
              <a:ea typeface="微软雅黑" pitchFamily="-128" charset="-122"/>
              <a:cs typeface="Calibri" pitchFamily="-32" charset="0"/>
            </a:endParaRPr>
          </a:p>
        </p:txBody>
      </p:sp>
      <p:pic>
        <p:nvPicPr>
          <p:cNvPr id="30" name="图片"/>
          <p:cNvPicPr>
            <a:picLocks noChangeAspect="1"/>
          </p:cNvPicPr>
          <p:nvPr/>
        </p:nvPicPr>
        <p:blipFill>
          <a:blip r:embed="rId4" cstate="print"/>
          <a:stretch>
            <a:fillRect/>
          </a:stretch>
        </p:blipFill>
        <p:spPr>
          <a:xfrm>
            <a:off x="427538" y="469593"/>
            <a:ext cx="886620" cy="1182160"/>
          </a:xfrm>
          <a:prstGeom prst="rect">
            <a:avLst/>
          </a:prstGeom>
          <a:noFill/>
          <a:ln w="9525" cap="flat" cmpd="sng">
            <a:noFill/>
            <a:prstDash val="solid"/>
            <a:miter/>
          </a:ln>
        </p:spPr>
      </p:pic>
      <p:sp>
        <p:nvSpPr>
          <p:cNvPr id="31" name="矩形"/>
          <p:cNvSpPr>
            <a:spLocks/>
          </p:cNvSpPr>
          <p:nvPr/>
        </p:nvSpPr>
        <p:spPr>
          <a:xfrm>
            <a:off x="3422710" y="2887489"/>
            <a:ext cx="3058413" cy="386715"/>
          </a:xfrm>
          <a:prstGeom prst="rect">
            <a:avLst/>
          </a:prstGeom>
          <a:noFill/>
          <a:ln w="9525" cap="flat" cmpd="sng">
            <a:noFill/>
            <a:prstDash val="solid"/>
            <a:miter/>
          </a:ln>
        </p:spPr>
        <p:txBody>
          <a:bodyPr vert="horz" wrap="non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zh-CN" altLang="en-US" sz="2000" b="1" i="0" u="none" strike="noStrike" kern="0" cap="none" spc="0" baseline="0">
                <a:solidFill>
                  <a:srgbClr val="FFFFFF"/>
                </a:solidFill>
                <a:latin typeface="微软雅黑" pitchFamily="-128" charset="-122"/>
                <a:ea typeface="微软雅黑" pitchFamily="-128" charset="-122"/>
                <a:cs typeface="Calibri" pitchFamily="-32" charset="0"/>
              </a:rPr>
              <a:t>第一节 动物检疫国际组织</a:t>
            </a:r>
          </a:p>
        </p:txBody>
      </p:sp>
      <p:sp>
        <p:nvSpPr>
          <p:cNvPr id="32" name="动作按钮: 前进或后一张">
            <a:hlinkClick r:id="rId5" action="ppaction://hlinksldjump"/>
          </p:cNvPr>
          <p:cNvSpPr>
            <a:spLocks/>
          </p:cNvSpPr>
          <p:nvPr/>
        </p:nvSpPr>
        <p:spPr>
          <a:xfrm>
            <a:off x="1933240" y="478417"/>
            <a:ext cx="331470" cy="259079"/>
          </a:xfrm>
          <a:prstGeom prst="actionButtonForwardNext">
            <a:avLst/>
          </a:prstGeom>
          <a:solidFill>
            <a:schemeClr val="accent1"/>
          </a:solidFill>
          <a:ln w="9525" cap="flat" cmpd="sng">
            <a:solidFill>
              <a:srgbClr val="000000"/>
            </a:solidFill>
            <a:prstDash val="solid"/>
            <a:miter/>
          </a:ln>
        </p:spPr>
      </p:sp>
      <p:sp>
        <p:nvSpPr>
          <p:cNvPr id="33" name="动作按钮: 前进或后一张">
            <a:hlinkClick r:id="rId6" action="ppaction://hlinksldjump"/>
          </p:cNvPr>
          <p:cNvSpPr>
            <a:spLocks/>
          </p:cNvSpPr>
          <p:nvPr/>
        </p:nvSpPr>
        <p:spPr>
          <a:xfrm>
            <a:off x="1933154" y="1610874"/>
            <a:ext cx="331470" cy="259078"/>
          </a:xfrm>
          <a:prstGeom prst="actionButtonForwardNext">
            <a:avLst/>
          </a:prstGeom>
          <a:solidFill>
            <a:schemeClr val="accent1"/>
          </a:solidFill>
          <a:ln w="9525" cap="flat" cmpd="sng">
            <a:solidFill>
              <a:srgbClr val="000000"/>
            </a:solidFill>
            <a:prstDash val="solid"/>
            <a:miter/>
          </a:ln>
        </p:spPr>
      </p:sp>
      <p:sp>
        <p:nvSpPr>
          <p:cNvPr id="34" name="动作按钮: 前进或后一张">
            <a:hlinkClick r:id="rId7" action="ppaction://hlinksldjump"/>
          </p:cNvPr>
          <p:cNvSpPr>
            <a:spLocks/>
          </p:cNvSpPr>
          <p:nvPr/>
        </p:nvSpPr>
        <p:spPr>
          <a:xfrm>
            <a:off x="1916713" y="2923043"/>
            <a:ext cx="331470" cy="259080"/>
          </a:xfrm>
          <a:prstGeom prst="actionButtonForwardNext">
            <a:avLst/>
          </a:prstGeom>
          <a:solidFill>
            <a:schemeClr val="accent1"/>
          </a:solidFill>
          <a:ln w="9525" cap="flat" cmpd="sng">
            <a:solidFill>
              <a:srgbClr val="000000"/>
            </a:solidFill>
            <a:prstDash val="solid"/>
            <a:miter/>
          </a:ln>
        </p:spPr>
      </p:sp>
      <p:sp>
        <p:nvSpPr>
          <p:cNvPr id="36" name="动作按钮: 前进或后一张">
            <a:hlinkClick r:id="rId8" action="ppaction://hlinksldjump"/>
          </p:cNvPr>
          <p:cNvSpPr>
            <a:spLocks/>
          </p:cNvSpPr>
          <p:nvPr/>
        </p:nvSpPr>
        <p:spPr>
          <a:xfrm>
            <a:off x="1916713" y="4281549"/>
            <a:ext cx="330543" cy="260954"/>
          </a:xfrm>
          <a:prstGeom prst="actionButtonForwardNext">
            <a:avLst/>
          </a:prstGeom>
          <a:solidFill>
            <a:schemeClr val="accent1"/>
          </a:solidFill>
          <a:ln w="9525" cap="flat" cmpd="sng">
            <a:solidFill>
              <a:srgbClr val="000000"/>
            </a:solidFill>
            <a:prstDash val="solid"/>
            <a:miter/>
          </a:ln>
        </p:spPr>
      </p:sp>
      <p:sp>
        <p:nvSpPr>
          <p:cNvPr id="37" name="动作按钮: 前进或后一张">
            <a:hlinkClick r:id="rId9" action="ppaction://hlinksldjump"/>
          </p:cNvPr>
          <p:cNvSpPr>
            <a:spLocks/>
          </p:cNvSpPr>
          <p:nvPr/>
        </p:nvSpPr>
        <p:spPr>
          <a:xfrm>
            <a:off x="1942424" y="5884741"/>
            <a:ext cx="331470" cy="259079"/>
          </a:xfrm>
          <a:prstGeom prst="actionButtonForwardNext">
            <a:avLst/>
          </a:prstGeom>
          <a:solidFill>
            <a:schemeClr val="accent1"/>
          </a:solidFill>
          <a:ln w="9525" cap="flat" cmpd="sng">
            <a:solidFill>
              <a:srgbClr val="000000"/>
            </a:solidFill>
            <a:prstDash val="solid"/>
            <a:miter/>
          </a:ln>
        </p:spPr>
      </p:sp>
      <p:sp>
        <p:nvSpPr>
          <p:cNvPr id="38" name="动作按钮: 自定义">
            <a:hlinkClick r:id="rId5" action="ppaction://hlinksldjump"/>
          </p:cNvPr>
          <p:cNvSpPr>
            <a:spLocks/>
          </p:cNvSpPr>
          <p:nvPr/>
        </p:nvSpPr>
        <p:spPr>
          <a:xfrm>
            <a:off x="2488565" y="259714"/>
            <a:ext cx="5531485" cy="949325"/>
          </a:xfrm>
          <a:prstGeom prst="actionButtonBlank">
            <a:avLst/>
          </a:prstGeom>
          <a:solidFill>
            <a:srgbClr val="005DA2"/>
          </a:solidFill>
          <a:ln w="9525" cap="flat" cmpd="sng">
            <a:solidFill>
              <a:srgbClr val="005DA2"/>
            </a:solidFill>
            <a:prstDash val="solid"/>
            <a:miter/>
          </a:ln>
        </p:spPr>
        <p:txBody>
          <a:bodyPr vert="horz" wrap="square" lIns="91440" tIns="45720" rIns="91440" bIns="45720" anchor="ctr" anchorCtr="0">
            <a:prstTxWarp prst="textNoShape">
              <a:avLst/>
            </a:prstTxWarp>
          </a:bodyPr>
          <a:lstStyle/>
          <a:p>
            <a:pPr marL="0" indent="0" algn="l" fontAlgn="base" hangingPunct="0">
              <a:lnSpc>
                <a:spcPct val="100000"/>
              </a:lnSpc>
              <a:spcBef>
                <a:spcPts val="0"/>
              </a:spcBef>
              <a:spcAft>
                <a:spcPts val="0"/>
              </a:spcAft>
              <a:buNone/>
            </a:pPr>
            <a:r>
              <a:rPr lang="en-US" altLang="zh-CN" sz="2000" b="0" i="0" u="none" strike="noStrike" kern="0" cap="none" spc="0" baseline="0">
                <a:solidFill>
                  <a:srgbClr val="FFFFFF"/>
                </a:solidFill>
                <a:latin typeface="微软雅黑" pitchFamily="-128" charset="-122"/>
                <a:ea typeface="微软雅黑" pitchFamily="-128" charset="-122"/>
                <a:cs typeface="Times New Roman" charset="0"/>
              </a:rPr>
              <a:t>Trade status of agricultural products imported from kazakhstan, Uzbekistan and Tajikistan to China</a:t>
            </a:r>
            <a:endParaRPr lang="zh-CN" altLang="en-US" sz="2000" b="0" i="0" u="none" strike="noStrike" kern="0" cap="none" spc="0" baseline="0">
              <a:solidFill>
                <a:srgbClr val="FFFFFF"/>
              </a:solidFill>
              <a:latin typeface="微软雅黑" pitchFamily="-128" charset="-122"/>
              <a:ea typeface="微软雅黑" pitchFamily="-128" charset="-122"/>
              <a:cs typeface="Times New Roman" charset="0"/>
            </a:endParaRPr>
          </a:p>
        </p:txBody>
      </p:sp>
      <p:sp>
        <p:nvSpPr>
          <p:cNvPr id="39" name="动作按钮: 自定义">
            <a:hlinkClick r:id="rId6" action="ppaction://hlinksldjump"/>
          </p:cNvPr>
          <p:cNvSpPr>
            <a:spLocks/>
          </p:cNvSpPr>
          <p:nvPr/>
        </p:nvSpPr>
        <p:spPr>
          <a:xfrm>
            <a:off x="2496820" y="1356995"/>
            <a:ext cx="5545455" cy="963295"/>
          </a:xfrm>
          <a:prstGeom prst="actionButtonBlank">
            <a:avLst/>
          </a:prstGeom>
          <a:solidFill>
            <a:srgbClr val="005DA2"/>
          </a:solidFill>
          <a:ln w="9525" cap="flat" cmpd="sng">
            <a:solidFill>
              <a:srgbClr val="000000"/>
            </a:solidFill>
            <a:prstDash val="solid"/>
            <a:miter/>
          </a:ln>
        </p:spPr>
        <p:txBody>
          <a:bodyPr vert="horz" wrap="square" lIns="91440" tIns="45720" rIns="91440" bIns="45720" anchor="ctr" anchorCtr="0">
            <a:prstTxWarp prst="textNoShape">
              <a:avLst/>
            </a:prstTxWarp>
          </a:bodyPr>
          <a:lstStyle/>
          <a:p>
            <a:pPr marL="0" indent="0" algn="l">
              <a:lnSpc>
                <a:spcPct val="100000"/>
              </a:lnSpc>
              <a:spcBef>
                <a:spcPts val="0"/>
              </a:spcBef>
              <a:spcAft>
                <a:spcPts val="0"/>
              </a:spcAft>
              <a:buNone/>
            </a:pPr>
            <a:r>
              <a:rPr lang="en-US" altLang="zh-CN" sz="2000" b="0" i="0" u="none" strike="noStrike" kern="100" cap="none" spc="0" baseline="0">
                <a:solidFill>
                  <a:schemeClr val="bg1"/>
                </a:solidFill>
                <a:latin typeface="微软雅黑" pitchFamily="-128" charset="-122"/>
                <a:ea typeface="微软雅黑" pitchFamily="-128" charset="-122"/>
                <a:cs typeface="Times New Roman" charset="0"/>
              </a:rPr>
              <a:t>Basic procedures and requirements for animal and plant quarantine access</a:t>
            </a:r>
            <a:endParaRPr lang="zh-CN" altLang="en-US" sz="2000" b="0" i="0" u="none" strike="noStrike" kern="100" cap="none" spc="0" baseline="0">
              <a:solidFill>
                <a:schemeClr val="bg1"/>
              </a:solidFill>
              <a:latin typeface="微软雅黑" pitchFamily="-128" charset="-122"/>
              <a:ea typeface="微软雅黑" pitchFamily="-128" charset="-122"/>
              <a:cs typeface="Times New Roman" charset="0"/>
            </a:endParaRPr>
          </a:p>
        </p:txBody>
      </p:sp>
      <p:sp>
        <p:nvSpPr>
          <p:cNvPr id="40" name="动作按钮: 自定义">
            <a:hlinkClick r:id="rId7" action="ppaction://hlinksldjump"/>
          </p:cNvPr>
          <p:cNvSpPr>
            <a:spLocks/>
          </p:cNvSpPr>
          <p:nvPr/>
        </p:nvSpPr>
        <p:spPr>
          <a:xfrm>
            <a:off x="2487295" y="2573020"/>
            <a:ext cx="5578475" cy="922018"/>
          </a:xfrm>
          <a:prstGeom prst="actionButtonBlank">
            <a:avLst/>
          </a:prstGeom>
          <a:solidFill>
            <a:srgbClr val="005DA2"/>
          </a:solidFill>
          <a:ln w="9525" cap="flat" cmpd="sng">
            <a:solidFill>
              <a:srgbClr val="000000"/>
            </a:solidFill>
            <a:prstDash val="solid"/>
            <a:miter/>
          </a:ln>
        </p:spPr>
        <p:txBody>
          <a:bodyPr vert="horz" wrap="square" lIns="91440" tIns="45720" rIns="91440" bIns="45720" anchor="ctr" anchorCtr="0">
            <a:prstTxWarp prst="textNoShape">
              <a:avLst/>
            </a:prstTxWarp>
          </a:bodyPr>
          <a:lstStyle/>
          <a:p>
            <a:pPr marL="0" indent="0" algn="l" fontAlgn="base" hangingPunct="0">
              <a:lnSpc>
                <a:spcPts val="2500"/>
              </a:lnSpc>
              <a:spcBef>
                <a:spcPts val="0"/>
              </a:spcBef>
              <a:spcAft>
                <a:spcPts val="0"/>
              </a:spcAft>
              <a:buNone/>
            </a:pPr>
            <a:r>
              <a:rPr lang="en-US" altLang="zh-CN" sz="1800" b="0" i="0" u="none" strike="noStrike" kern="100" cap="none" spc="0" baseline="0" dirty="0">
                <a:solidFill>
                  <a:schemeClr val="bg1"/>
                </a:solidFill>
                <a:latin typeface="微软雅黑" pitchFamily="-128" charset="-122"/>
                <a:ea typeface="微软雅黑" pitchFamily="-128" charset="-122"/>
                <a:cs typeface="Times New Roman" charset="0"/>
              </a:rPr>
              <a:t>Registration of production and processing enterprises of animals, plants and their products to be exported into China</a:t>
            </a:r>
            <a:endParaRPr lang="zh-CN" altLang="en-US" sz="1800" b="0" i="0" u="none" strike="noStrike" kern="100" cap="none" spc="0" baseline="0" dirty="0">
              <a:solidFill>
                <a:schemeClr val="bg1"/>
              </a:solidFill>
              <a:latin typeface="微软雅黑" pitchFamily="-128" charset="-122"/>
              <a:ea typeface="微软雅黑" pitchFamily="-128" charset="-122"/>
              <a:cs typeface="Times New Roman" charset="0"/>
            </a:endParaRPr>
          </a:p>
        </p:txBody>
      </p:sp>
      <p:sp>
        <p:nvSpPr>
          <p:cNvPr id="42" name="动作按钮: 自定义">
            <a:hlinkClick r:id="rId8" action="ppaction://hlinksldjump"/>
          </p:cNvPr>
          <p:cNvSpPr>
            <a:spLocks/>
          </p:cNvSpPr>
          <p:nvPr/>
        </p:nvSpPr>
        <p:spPr>
          <a:xfrm>
            <a:off x="2465705" y="4044951"/>
            <a:ext cx="5576570" cy="852169"/>
          </a:xfrm>
          <a:prstGeom prst="actionButtonBlank">
            <a:avLst/>
          </a:prstGeom>
          <a:solidFill>
            <a:srgbClr val="005DA2"/>
          </a:solidFill>
          <a:ln w="9525" cap="flat" cmpd="sng">
            <a:solidFill>
              <a:srgbClr val="000000"/>
            </a:solidFill>
            <a:prstDash val="solid"/>
            <a:miter/>
          </a:ln>
        </p:spPr>
        <p:txBody>
          <a:bodyPr vert="horz" wrap="square" lIns="91440" tIns="45720" rIns="91440" bIns="45720" anchor="ctr" anchorCtr="0">
            <a:prstTxWarp prst="textNoShape">
              <a:avLst/>
            </a:prstTxWarp>
          </a:bodyPr>
          <a:lstStyle/>
          <a:p>
            <a:pPr marL="0" indent="25400" algn="just" fontAlgn="base" hangingPunct="0">
              <a:lnSpc>
                <a:spcPts val="2800"/>
              </a:lnSpc>
              <a:spcBef>
                <a:spcPts val="0"/>
              </a:spcBef>
              <a:spcAft>
                <a:spcPts val="0"/>
              </a:spcAft>
              <a:buNone/>
            </a:pPr>
            <a:endParaRPr lang="en-US" altLang="zh-CN" sz="2200" b="0" i="0" u="none" strike="noStrike" kern="100" cap="none" spc="0" baseline="0" dirty="0">
              <a:solidFill>
                <a:srgbClr val="FFFFFF"/>
              </a:solidFill>
              <a:latin typeface="微软雅黑" pitchFamily="-128" charset="-122"/>
              <a:ea typeface="微软雅黑" pitchFamily="-128" charset="-122"/>
              <a:cs typeface="Times New Roman" charset="0"/>
            </a:endParaRPr>
          </a:p>
          <a:p>
            <a:pPr marL="0" indent="25400" algn="just" fontAlgn="base" hangingPunct="0">
              <a:lnSpc>
                <a:spcPts val="2800"/>
              </a:lnSpc>
              <a:spcBef>
                <a:spcPts val="0"/>
              </a:spcBef>
              <a:spcAft>
                <a:spcPts val="0"/>
              </a:spcAft>
              <a:buNone/>
            </a:pPr>
            <a:r>
              <a:rPr lang="en-US" altLang="zh-CN" sz="1800" b="0" i="0" u="none" strike="noStrike" kern="100" cap="none" spc="0" baseline="0" dirty="0">
                <a:solidFill>
                  <a:srgbClr val="FFFFFF"/>
                </a:solidFill>
                <a:latin typeface="微软雅黑" pitchFamily="-128" charset="-122"/>
                <a:ea typeface="微软雅黑" pitchFamily="-128" charset="-122"/>
                <a:cs typeface="Times New Roman" charset="0"/>
              </a:rPr>
              <a:t>An introduction to the questionnaire on China's imported plants and animals and their products</a:t>
            </a:r>
          </a:p>
          <a:p>
            <a:pPr marL="0" indent="0" algn="ctr">
              <a:lnSpc>
                <a:spcPct val="100000"/>
              </a:lnSpc>
              <a:spcBef>
                <a:spcPts val="0"/>
              </a:spcBef>
              <a:spcAft>
                <a:spcPts val="0"/>
              </a:spcAft>
              <a:buNone/>
            </a:pPr>
            <a:endParaRPr lang="zh-CN" altLang="en-US" sz="1800" b="0" i="0" u="none" strike="noStrike" kern="100" cap="none" spc="0" baseline="0" dirty="0">
              <a:solidFill>
                <a:srgbClr val="FFFFFF"/>
              </a:solidFill>
              <a:latin typeface="微软雅黑" pitchFamily="-128" charset="-122"/>
              <a:ea typeface="微软雅黑" pitchFamily="-128" charset="-122"/>
              <a:cs typeface="Times New Roman" charset="0"/>
            </a:endParaRPr>
          </a:p>
        </p:txBody>
      </p:sp>
      <p:sp>
        <p:nvSpPr>
          <p:cNvPr id="43" name="动作按钮: 自定义">
            <a:hlinkClick r:id="rId10" action="ppaction://hlinksldjump"/>
          </p:cNvPr>
          <p:cNvSpPr>
            <a:spLocks/>
          </p:cNvSpPr>
          <p:nvPr/>
        </p:nvSpPr>
        <p:spPr>
          <a:xfrm>
            <a:off x="2492634" y="5575008"/>
            <a:ext cx="5549641" cy="878545"/>
          </a:xfrm>
          <a:prstGeom prst="actionButtonBlank">
            <a:avLst/>
          </a:prstGeom>
          <a:solidFill>
            <a:srgbClr val="005DA2"/>
          </a:solidFill>
          <a:ln w="9525" cap="flat" cmpd="sng">
            <a:solidFill>
              <a:srgbClr val="000000"/>
            </a:solidFill>
            <a:prstDash val="solid"/>
            <a:miter/>
          </a:ln>
        </p:spPr>
        <p:txBody>
          <a:bodyPr vert="horz" wrap="square" lIns="91440" tIns="45720" rIns="91440" bIns="45720" anchor="ctr" anchorCtr="0">
            <a:prstTxWarp prst="textNoShape">
              <a:avLst/>
            </a:prstTxWarp>
          </a:bodyPr>
          <a:lstStyle/>
          <a:p>
            <a:pPr marL="0" indent="0" algn="l" fontAlgn="base" hangingPunct="0">
              <a:lnSpc>
                <a:spcPct val="100000"/>
              </a:lnSpc>
              <a:spcBef>
                <a:spcPts val="0"/>
              </a:spcBef>
              <a:spcAft>
                <a:spcPts val="0"/>
              </a:spcAft>
              <a:buNone/>
            </a:pPr>
            <a:r>
              <a:rPr lang="en-US" altLang="zh-CN" sz="1800" b="0" i="0" u="none" strike="noStrike" kern="0" cap="none" spc="0" baseline="0" dirty="0">
                <a:solidFill>
                  <a:schemeClr val="bg1"/>
                </a:solidFill>
                <a:latin typeface="微软雅黑" pitchFamily="-128" charset="-122"/>
                <a:ea typeface="微软雅黑" pitchFamily="-128" charset="-122"/>
                <a:cs typeface="Times New Roman" charset="0"/>
                <a:sym typeface="宋体" pitchFamily="2" charset="-122"/>
              </a:rPr>
              <a:t>Problems and Suggestions on agricultural trade to China</a:t>
            </a:r>
            <a:endParaRPr lang="zh-CN" altLang="en-US" sz="1800" b="0" i="0" u="none" strike="noStrike" kern="0" cap="none" spc="0" baseline="0" dirty="0">
              <a:solidFill>
                <a:schemeClr val="bg1"/>
              </a:solidFill>
              <a:latin typeface="微软雅黑" pitchFamily="-128" charset="-122"/>
              <a:ea typeface="微软雅黑" pitchFamily="-128" charset="-122"/>
              <a:cs typeface="Times New Roman" charset="0"/>
              <a:sym typeface="宋体" pitchFamily="2" charset="-122"/>
            </a:endParaRPr>
          </a:p>
        </p:txBody>
      </p:sp>
    </p:spTree>
    <p:extLst>
      <p:ext uri="{BB962C8B-B14F-4D97-AF65-F5344CB8AC3E}">
        <p14:creationId xmlns:p14="http://schemas.microsoft.com/office/powerpoint/2010/main" val="109673692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46"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47" name="图片"/>
          <p:cNvPicPr>
            <a:picLocks noChangeAspect="1"/>
          </p:cNvPicPr>
          <p:nvPr/>
        </p:nvPicPr>
        <p:blipFill>
          <a:blip r:embed="rId4" cstate="print"/>
          <a:stretch>
            <a:fillRect/>
          </a:stretch>
        </p:blipFill>
        <p:spPr>
          <a:xfrm>
            <a:off x="120044" y="330576"/>
            <a:ext cx="512184" cy="682912"/>
          </a:xfrm>
          <a:prstGeom prst="rect">
            <a:avLst/>
          </a:prstGeom>
          <a:noFill/>
          <a:ln w="9525" cap="flat" cmpd="sng">
            <a:noFill/>
            <a:prstDash val="solid"/>
            <a:miter/>
          </a:ln>
        </p:spPr>
      </p:pic>
      <p:pic>
        <p:nvPicPr>
          <p:cNvPr id="48"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49" name="矩形"/>
          <p:cNvSpPr>
            <a:spLocks/>
          </p:cNvSpPr>
          <p:nvPr/>
        </p:nvSpPr>
        <p:spPr>
          <a:xfrm>
            <a:off x="962424" y="2060848"/>
            <a:ext cx="7236282" cy="574038"/>
          </a:xfrm>
          <a:prstGeom prst="rect">
            <a:avLst/>
          </a:prstGeom>
          <a:noFill/>
          <a:ln w="9525" cap="flat" cmpd="sng">
            <a:noFill/>
            <a:prstDash val="solid"/>
            <a:miter/>
          </a:ln>
        </p:spPr>
      </p:sp>
      <p:graphicFrame>
        <p:nvGraphicFramePr>
          <p:cNvPr id="50" name="表格"/>
          <p:cNvGraphicFramePr>
            <a:graphicFrameLocks noGrp="1"/>
          </p:cNvGraphicFramePr>
          <p:nvPr/>
        </p:nvGraphicFramePr>
        <p:xfrm>
          <a:off x="757886" y="1180099"/>
          <a:ext cx="7644291" cy="5233141"/>
        </p:xfrm>
        <a:graphic>
          <a:graphicData uri="http://schemas.openxmlformats.org/drawingml/2006/table">
            <a:tbl>
              <a:tblPr bandRow="1">
                <a:noFill/>
              </a:tblPr>
              <a:tblGrid>
                <a:gridCol w="294513">
                  <a:extLst>
                    <a:ext uri="{9D8B030D-6E8A-4147-A177-3AD203B41FA5}">
                      <a16:colId xmlns:a16="http://schemas.microsoft.com/office/drawing/2014/main" val="20000"/>
                    </a:ext>
                  </a:extLst>
                </a:gridCol>
                <a:gridCol w="1038733">
                  <a:extLst>
                    <a:ext uri="{9D8B030D-6E8A-4147-A177-3AD203B41FA5}">
                      <a16:colId xmlns:a16="http://schemas.microsoft.com/office/drawing/2014/main" val="20001"/>
                    </a:ext>
                  </a:extLst>
                </a:gridCol>
                <a:gridCol w="384047">
                  <a:extLst>
                    <a:ext uri="{9D8B030D-6E8A-4147-A177-3AD203B41FA5}">
                      <a16:colId xmlns:a16="http://schemas.microsoft.com/office/drawing/2014/main" val="20002"/>
                    </a:ext>
                  </a:extLst>
                </a:gridCol>
                <a:gridCol w="926973">
                  <a:extLst>
                    <a:ext uri="{9D8B030D-6E8A-4147-A177-3AD203B41FA5}">
                      <a16:colId xmlns:a16="http://schemas.microsoft.com/office/drawing/2014/main" val="20003"/>
                    </a:ext>
                  </a:extLst>
                </a:gridCol>
                <a:gridCol w="810323">
                  <a:extLst>
                    <a:ext uri="{9D8B030D-6E8A-4147-A177-3AD203B41FA5}">
                      <a16:colId xmlns:a16="http://schemas.microsoft.com/office/drawing/2014/main" val="20004"/>
                    </a:ext>
                  </a:extLst>
                </a:gridCol>
                <a:gridCol w="468490">
                  <a:extLst>
                    <a:ext uri="{9D8B030D-6E8A-4147-A177-3AD203B41FA5}">
                      <a16:colId xmlns:a16="http://schemas.microsoft.com/office/drawing/2014/main" val="20005"/>
                    </a:ext>
                  </a:extLst>
                </a:gridCol>
                <a:gridCol w="696468">
                  <a:extLst>
                    <a:ext uri="{9D8B030D-6E8A-4147-A177-3AD203B41FA5}">
                      <a16:colId xmlns:a16="http://schemas.microsoft.com/office/drawing/2014/main" val="20006"/>
                    </a:ext>
                  </a:extLst>
                </a:gridCol>
                <a:gridCol w="928992">
                  <a:extLst>
                    <a:ext uri="{9D8B030D-6E8A-4147-A177-3AD203B41FA5}">
                      <a16:colId xmlns:a16="http://schemas.microsoft.com/office/drawing/2014/main" val="20007"/>
                    </a:ext>
                  </a:extLst>
                </a:gridCol>
                <a:gridCol w="469607">
                  <a:extLst>
                    <a:ext uri="{9D8B030D-6E8A-4147-A177-3AD203B41FA5}">
                      <a16:colId xmlns:a16="http://schemas.microsoft.com/office/drawing/2014/main" val="20008"/>
                    </a:ext>
                  </a:extLst>
                </a:gridCol>
                <a:gridCol w="850722">
                  <a:extLst>
                    <a:ext uri="{9D8B030D-6E8A-4147-A177-3AD203B41FA5}">
                      <a16:colId xmlns:a16="http://schemas.microsoft.com/office/drawing/2014/main" val="20009"/>
                    </a:ext>
                  </a:extLst>
                </a:gridCol>
                <a:gridCol w="775423">
                  <a:extLst>
                    <a:ext uri="{9D8B030D-6E8A-4147-A177-3AD203B41FA5}">
                      <a16:colId xmlns:a16="http://schemas.microsoft.com/office/drawing/2014/main" val="20010"/>
                    </a:ext>
                  </a:extLst>
                </a:gridCol>
              </a:tblGrid>
              <a:tr h="247582">
                <a:tc gridSpan="11">
                  <a:txBody>
                    <a:bodyPr/>
                    <a:lstStyle/>
                    <a:p>
                      <a:pPr marL="0" indent="0" algn="ctr">
                        <a:lnSpc>
                          <a:spcPct val="100000"/>
                        </a:lnSpc>
                        <a:spcBef>
                          <a:spcPct val="20000"/>
                        </a:spcBef>
                        <a:spcAft>
                          <a:spcPts val="0"/>
                        </a:spcAft>
                        <a:buNone/>
                      </a:pPr>
                      <a:r>
                        <a:rPr lang="en-US" altLang="zh-CN" sz="1400" b="0" i="0" u="none" strike="noStrike" kern="0" cap="none" spc="0" baseline="0" dirty="0">
                          <a:latin typeface="Times New Roman" charset="0"/>
                          <a:ea typeface="宋体" pitchFamily="2" charset="-122"/>
                          <a:cs typeface="Times New Roman" charset="0"/>
                          <a:sym typeface="宋体" pitchFamily="2" charset="-122"/>
                        </a:rPr>
                        <a:t>Agricultural products exported from </a:t>
                      </a:r>
                      <a:r>
                        <a:rPr lang="en-US" altLang="zh-CN" sz="1400" b="0" i="0" u="none" strike="noStrike" kern="0" cap="none" spc="0" baseline="0" dirty="0" err="1">
                          <a:latin typeface="Times New Roman" charset="0"/>
                          <a:ea typeface="宋体" pitchFamily="2" charset="-122"/>
                          <a:cs typeface="Times New Roman" charset="0"/>
                          <a:sym typeface="宋体" pitchFamily="2" charset="-122"/>
                        </a:rPr>
                        <a:t>Kazakstan</a:t>
                      </a:r>
                      <a:r>
                        <a:rPr lang="en-US" altLang="zh-CN" sz="1400" b="0" i="0" u="none" strike="noStrike" kern="0" cap="none" spc="0" baseline="0" dirty="0">
                          <a:latin typeface="Times New Roman" charset="0"/>
                          <a:ea typeface="宋体" pitchFamily="2" charset="-122"/>
                          <a:cs typeface="Times New Roman" charset="0"/>
                          <a:sym typeface="宋体" pitchFamily="2" charset="-122"/>
                        </a:rPr>
                        <a:t> to Xinjiang (2017 - 2019)</a:t>
                      </a:r>
                      <a:endParaRPr lang="zh-CN" altLang="en-US" sz="1400" b="0" i="0" u="none" strike="noStrike" kern="0" cap="none" spc="0" baseline="0" dirty="0">
                        <a:solidFill>
                          <a:schemeClr val="tx1"/>
                        </a:solidFill>
                        <a:latin typeface="方正黑体_GBK" charset="0"/>
                        <a:ea typeface="方正黑体_GBK" charset="0"/>
                        <a:cs typeface="Times New Roman" charset="0"/>
                        <a:sym typeface="宋体" pitchFamily="2" charset="-122"/>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0"/>
                  </a:ext>
                </a:extLst>
              </a:tr>
              <a:tr h="152346">
                <a:tc rowSpan="2">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NO.</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rowSpan="2">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Commodity</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2017</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2018</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Jan.-Oct. 2019</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1"/>
                  </a:ext>
                </a:extLst>
              </a:tr>
              <a:tr h="499057">
                <a:tc v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v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700" b="1" i="0" u="none" strike="noStrike" kern="0" cap="none" spc="0" baseline="0">
                          <a:solidFill>
                            <a:schemeClr val="tx1"/>
                          </a:solidFill>
                          <a:latin typeface="方正黑体_GBK" charset="0"/>
                          <a:ea typeface="方正黑体_GBK" charset="0"/>
                          <a:cs typeface="Times New Roman" charset="0"/>
                        </a:rPr>
                        <a:t>Batch</a:t>
                      </a:r>
                      <a:endParaRPr lang="zh-CN" altLang="en-US" sz="7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Batch</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Batch</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2"/>
                  </a:ext>
                </a:extLst>
              </a:tr>
              <a:tr h="17645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Horseflesh</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82.9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44.2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23.1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3"/>
                  </a:ext>
                </a:extLst>
              </a:tr>
              <a:tr h="175828">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Beef</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603.2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195.9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4"/>
                  </a:ext>
                </a:extLst>
              </a:tr>
              <a:tr h="161859">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Mutton</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5"/>
                  </a:ext>
                </a:extLst>
              </a:tr>
              <a:tr h="152346">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Frozen fish</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sym typeface="Times New Roman" charset="0"/>
                        </a:rPr>
                        <a:t>298.5</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sym typeface="Times New Roman" charset="0"/>
                        </a:rPr>
                        <a:t>449</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193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3682.4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550.7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2229.1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332.4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6"/>
                  </a:ext>
                </a:extLst>
              </a:tr>
              <a:tr h="192973">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Hides category</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252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11305.6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584.3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208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6054.2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715.6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4757.6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715.8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7"/>
                  </a:ext>
                </a:extLst>
              </a:tr>
              <a:tr h="219008">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Mane class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4237.9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sym typeface="Times New Roman" charset="0"/>
                        </a:rPr>
                        <a:t>247</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6014.9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373.7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581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72.5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8"/>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Wheat</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997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sym typeface="Times New Roman" charset="0"/>
                        </a:rPr>
                        <a:t>166696.2</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2637.4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2430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452126.1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8036.3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1143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86252.5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1678.8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9"/>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Barley</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201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14126.1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278.5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0"/>
                  </a:ext>
                </a:extLst>
              </a:tr>
              <a:tr h="219008">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Soybean</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5422.2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219.8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18405.1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803.4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14197.5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694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1"/>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Sheet material</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2423.7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4849.2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133.8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7516.7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208.3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2"/>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Rapeseed dregs </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709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47368.7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1230.3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3"/>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Wheat bran</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16703.1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501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39430.9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492.6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78015.9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1072.7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4"/>
                  </a:ext>
                </a:extLst>
              </a:tr>
              <a:tr h="32251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Sunflower seed cake</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2625.4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27.9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9566.2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131.4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3364.6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63.6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5"/>
                  </a:ext>
                </a:extLst>
              </a:tr>
              <a:tr h="219008">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Cotton class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2129.2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349.8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10108.6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1717.9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12317.1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1700.3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6"/>
                  </a:ext>
                </a:extLst>
              </a:tr>
              <a:tr h="314256">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dirty="0">
                          <a:solidFill>
                            <a:schemeClr val="tx1"/>
                          </a:solidFill>
                          <a:latin typeface="宋体" pitchFamily="2" charset="-122"/>
                          <a:ea typeface="宋体" pitchFamily="2" charset="-122"/>
                          <a:cs typeface="Times New Roman" charset="0"/>
                        </a:rPr>
                        <a:t>Oil PLANT</a:t>
                      </a:r>
                      <a:endParaRPr lang="zh-CN" altLang="en-US" sz="1000" b="0" i="0" u="none" strike="noStrike" kern="0" cap="none" spc="0" baseline="0" dirty="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2940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168131.5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5721.7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3437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1663.3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5123.6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4884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169149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5292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7"/>
                  </a:ext>
                </a:extLst>
              </a:tr>
              <a:tr h="314256">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Virgin vegetable oil</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364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56398.7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4420.2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671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75453.8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5749.9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886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60288.2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4419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8"/>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Liquorice</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413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9504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655.7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417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9465.4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726.7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10425.6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806.7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9"/>
                  </a:ext>
                </a:extLst>
              </a:tr>
              <a:tr h="219071">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Flour</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145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8698.2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235.3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26614.7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695.4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326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20742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589.1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20"/>
                  </a:ext>
                </a:extLst>
              </a:tr>
              <a:tr h="304744">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Brine shrimp eggs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417.1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92.5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521.2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109.2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134.9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21"/>
                  </a:ext>
                </a:extLst>
              </a:tr>
            </a:tbl>
          </a:graphicData>
        </a:graphic>
      </p:graphicFrame>
      <p:sp>
        <p:nvSpPr>
          <p:cNvPr id="51" name="矩形"/>
          <p:cNvSpPr>
            <a:spLocks/>
          </p:cNvSpPr>
          <p:nvPr/>
        </p:nvSpPr>
        <p:spPr>
          <a:xfrm>
            <a:off x="612775" y="506095"/>
            <a:ext cx="8647430" cy="3009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一.《</a:t>
            </a:r>
            <a:r>
              <a:rPr lang="en-US" altLang="zh-CN" sz="1400" b="1" i="0" u="none" strike="noStrike" kern="0" cap="none" spc="0" baseline="0">
                <a:solidFill>
                  <a:srgbClr val="0066CC"/>
                </a:solidFill>
                <a:latin typeface="微软雅黑" pitchFamily="-128" charset="-122"/>
                <a:ea typeface="微软雅黑" pitchFamily="-128" charset="-122"/>
                <a:cs typeface="Times New Roman" charset="0"/>
                <a:sym typeface="宋体" pitchFamily="2" charset="-122"/>
              </a:rPr>
              <a:t>Trade status of agricultural products imported from kazakhstan, Uzbekistan and Tajikistan</a:t>
            </a:r>
            <a:r>
              <a:rPr lang="zh-CN" altLang="en-US" sz="1400" b="1" i="0" u="none" strike="noStrike" kern="0" cap="none" spc="0" baseline="0">
                <a:solidFill>
                  <a:srgbClr val="005DA2"/>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167014696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54"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55" name="图片"/>
          <p:cNvPicPr>
            <a:picLocks noChangeAspect="1"/>
          </p:cNvPicPr>
          <p:nvPr/>
        </p:nvPicPr>
        <p:blipFill>
          <a:blip r:embed="rId4" cstate="print"/>
          <a:stretch>
            <a:fillRect/>
          </a:stretch>
        </p:blipFill>
        <p:spPr>
          <a:xfrm>
            <a:off x="132743" y="330576"/>
            <a:ext cx="512184" cy="682912"/>
          </a:xfrm>
          <a:prstGeom prst="rect">
            <a:avLst/>
          </a:prstGeom>
          <a:noFill/>
          <a:ln w="9525" cap="flat" cmpd="sng">
            <a:noFill/>
            <a:prstDash val="solid"/>
            <a:miter/>
          </a:ln>
        </p:spPr>
      </p:pic>
      <p:pic>
        <p:nvPicPr>
          <p:cNvPr id="56"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57" name="矩形"/>
          <p:cNvSpPr>
            <a:spLocks/>
          </p:cNvSpPr>
          <p:nvPr/>
        </p:nvSpPr>
        <p:spPr>
          <a:xfrm>
            <a:off x="962424" y="2060848"/>
            <a:ext cx="7236282" cy="574038"/>
          </a:xfrm>
          <a:prstGeom prst="rect">
            <a:avLst/>
          </a:prstGeom>
          <a:noFill/>
          <a:ln w="9525" cap="flat" cmpd="sng">
            <a:noFill/>
            <a:prstDash val="solid"/>
            <a:miter/>
          </a:ln>
        </p:spPr>
      </p:sp>
      <p:graphicFrame>
        <p:nvGraphicFramePr>
          <p:cNvPr id="58" name="表格"/>
          <p:cNvGraphicFramePr>
            <a:graphicFrameLocks noGrp="1"/>
          </p:cNvGraphicFramePr>
          <p:nvPr/>
        </p:nvGraphicFramePr>
        <p:xfrm>
          <a:off x="709623" y="3426078"/>
          <a:ext cx="7110838" cy="3213891"/>
        </p:xfrm>
        <a:graphic>
          <a:graphicData uri="http://schemas.openxmlformats.org/drawingml/2006/table">
            <a:tbl>
              <a:tblPr bandRow="1">
                <a:noFill/>
              </a:tblPr>
              <a:tblGrid>
                <a:gridCol w="302767">
                  <a:extLst>
                    <a:ext uri="{9D8B030D-6E8A-4147-A177-3AD203B41FA5}">
                      <a16:colId xmlns:a16="http://schemas.microsoft.com/office/drawing/2014/main" val="20000"/>
                    </a:ext>
                  </a:extLst>
                </a:gridCol>
                <a:gridCol w="914273">
                  <a:extLst>
                    <a:ext uri="{9D8B030D-6E8A-4147-A177-3AD203B41FA5}">
                      <a16:colId xmlns:a16="http://schemas.microsoft.com/office/drawing/2014/main" val="20001"/>
                    </a:ext>
                  </a:extLst>
                </a:gridCol>
                <a:gridCol w="357378">
                  <a:extLst>
                    <a:ext uri="{9D8B030D-6E8A-4147-A177-3AD203B41FA5}">
                      <a16:colId xmlns:a16="http://schemas.microsoft.com/office/drawing/2014/main" val="20002"/>
                    </a:ext>
                  </a:extLst>
                </a:gridCol>
                <a:gridCol w="723188">
                  <a:extLst>
                    <a:ext uri="{9D8B030D-6E8A-4147-A177-3AD203B41FA5}">
                      <a16:colId xmlns:a16="http://schemas.microsoft.com/office/drawing/2014/main" val="20003"/>
                    </a:ext>
                  </a:extLst>
                </a:gridCol>
                <a:gridCol w="774801">
                  <a:extLst>
                    <a:ext uri="{9D8B030D-6E8A-4147-A177-3AD203B41FA5}">
                      <a16:colId xmlns:a16="http://schemas.microsoft.com/office/drawing/2014/main" val="20004"/>
                    </a:ext>
                  </a:extLst>
                </a:gridCol>
                <a:gridCol w="469607">
                  <a:extLst>
                    <a:ext uri="{9D8B030D-6E8A-4147-A177-3AD203B41FA5}">
                      <a16:colId xmlns:a16="http://schemas.microsoft.com/office/drawing/2014/main" val="20005"/>
                    </a:ext>
                  </a:extLst>
                </a:gridCol>
                <a:gridCol w="774407">
                  <a:extLst>
                    <a:ext uri="{9D8B030D-6E8A-4147-A177-3AD203B41FA5}">
                      <a16:colId xmlns:a16="http://schemas.microsoft.com/office/drawing/2014/main" val="20006"/>
                    </a:ext>
                  </a:extLst>
                </a:gridCol>
                <a:gridCol w="774776">
                  <a:extLst>
                    <a:ext uri="{9D8B030D-6E8A-4147-A177-3AD203B41FA5}">
                      <a16:colId xmlns:a16="http://schemas.microsoft.com/office/drawing/2014/main" val="20007"/>
                    </a:ext>
                  </a:extLst>
                </a:gridCol>
                <a:gridCol w="469607">
                  <a:extLst>
                    <a:ext uri="{9D8B030D-6E8A-4147-A177-3AD203B41FA5}">
                      <a16:colId xmlns:a16="http://schemas.microsoft.com/office/drawing/2014/main" val="20008"/>
                    </a:ext>
                  </a:extLst>
                </a:gridCol>
                <a:gridCol w="774407">
                  <a:extLst>
                    <a:ext uri="{9D8B030D-6E8A-4147-A177-3AD203B41FA5}">
                      <a16:colId xmlns:a16="http://schemas.microsoft.com/office/drawing/2014/main" val="20009"/>
                    </a:ext>
                  </a:extLst>
                </a:gridCol>
                <a:gridCol w="775627">
                  <a:extLst>
                    <a:ext uri="{9D8B030D-6E8A-4147-A177-3AD203B41FA5}">
                      <a16:colId xmlns:a16="http://schemas.microsoft.com/office/drawing/2014/main" val="20010"/>
                    </a:ext>
                  </a:extLst>
                </a:gridCol>
              </a:tblGrid>
              <a:tr h="273617">
                <a:tc gridSpan="11">
                  <a:txBody>
                    <a:bodyPr/>
                    <a:lstStyle/>
                    <a:p>
                      <a:pPr marL="0" indent="0" algn="ctr">
                        <a:lnSpc>
                          <a:spcPct val="100000"/>
                        </a:lnSpc>
                        <a:spcBef>
                          <a:spcPct val="20000"/>
                        </a:spcBef>
                        <a:spcAft>
                          <a:spcPts val="0"/>
                        </a:spcAft>
                        <a:buNone/>
                      </a:pPr>
                      <a:r>
                        <a:rPr lang="en-US" altLang="zh-CN" sz="1400" b="0" i="0" u="none" strike="noStrike" kern="0" cap="none" spc="0" baseline="0">
                          <a:latin typeface="方正黑体_GBK" charset="0"/>
                          <a:ea typeface="方正黑体_GBK" charset="0"/>
                          <a:cs typeface="Times New Roman" charset="0"/>
                          <a:sym typeface="宋体" pitchFamily="2" charset="-122"/>
                        </a:rPr>
                        <a:t> </a:t>
                      </a:r>
                      <a:r>
                        <a:rPr lang="en-US" altLang="zh-CN" sz="1400" b="0" i="0" u="none" strike="noStrike" kern="0" cap="none" spc="0" baseline="0">
                          <a:latin typeface="Times New Roman" charset="0"/>
                          <a:ea typeface="宋体" pitchFamily="2" charset="-122"/>
                          <a:cs typeface="Times New Roman" charset="0"/>
                          <a:sym typeface="宋体" pitchFamily="2" charset="-122"/>
                        </a:rPr>
                        <a:t>Agricultural products exported from  Uzbekistan to Xinjiang (2017 - 2019)</a:t>
                      </a:r>
                      <a:endParaRPr lang="zh-CN" altLang="en-US" sz="1400" b="0"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0"/>
                  </a:ext>
                </a:extLst>
              </a:tr>
              <a:tr h="222183">
                <a:tc rowSpan="2">
                  <a:txBody>
                    <a:bodyPr/>
                    <a:lstStyle/>
                    <a:p>
                      <a:pPr marL="0" indent="0" algn="ctr">
                        <a:lnSpc>
                          <a:spcPct val="100000"/>
                        </a:lnSpc>
                        <a:spcBef>
                          <a:spcPct val="20000"/>
                        </a:spcBef>
                        <a:spcAft>
                          <a:spcPts val="0"/>
                        </a:spcAft>
                        <a:buNone/>
                      </a:pPr>
                      <a:r>
                        <a:rPr lang="en-US" altLang="zh-CN" sz="800" b="1" i="0" u="none" strike="noStrike" kern="0" cap="none" spc="0" baseline="0">
                          <a:solidFill>
                            <a:schemeClr val="tx1"/>
                          </a:solidFill>
                          <a:latin typeface="方正黑体_GBK" charset="0"/>
                          <a:ea typeface="方正黑体_GBK" charset="0"/>
                          <a:cs typeface="Times New Roman" charset="0"/>
                        </a:rPr>
                        <a:t>NO.</a:t>
                      </a:r>
                      <a:endParaRPr lang="zh-CN" altLang="en-US" sz="8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rowSpan="2">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Commodity</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2017</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2018</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Jan.-Oct. 2019</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1"/>
                  </a:ext>
                </a:extLst>
              </a:tr>
              <a:tr h="499057">
                <a:tc v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v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600" b="1" i="0" u="none" strike="noStrike" kern="0" cap="none" spc="0" baseline="0">
                          <a:solidFill>
                            <a:schemeClr val="tx1"/>
                          </a:solidFill>
                          <a:latin typeface="方正黑体_GBK" charset="0"/>
                          <a:ea typeface="方正黑体_GBK" charset="0"/>
                          <a:cs typeface="Times New Roman" charset="0"/>
                        </a:rPr>
                        <a:t>Batch</a:t>
                      </a:r>
                      <a:endParaRPr lang="zh-CN" altLang="en-US" sz="6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Batch</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Batch</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2"/>
                  </a:ext>
                </a:extLst>
              </a:tr>
              <a:tr h="219173">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1</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Chews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141.1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37.6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432.3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117.6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420.5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80.4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3"/>
                  </a:ext>
                </a:extLst>
              </a:tr>
              <a:tr h="314256">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2</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latin typeface="宋体" pitchFamily="2" charset="-122"/>
                          <a:ea typeface="宋体" pitchFamily="2" charset="-122"/>
                          <a:cs typeface="Times New Roman" charset="0"/>
                          <a:sym typeface="宋体" pitchFamily="2" charset="-122"/>
                        </a:rPr>
                        <a:t>Hides category</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宋体" pitchFamily="2" charset="-122"/>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361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15035.4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2145.8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329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12223.3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1716.3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283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6764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1379.2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4"/>
                  </a:ext>
                </a:extLst>
              </a:tr>
              <a:tr h="219173">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3</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Mane class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43.3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109.6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5"/>
                  </a:ext>
                </a:extLst>
              </a:tr>
              <a:tr h="190446">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4</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latin typeface="宋体" pitchFamily="2" charset="-122"/>
                          <a:ea typeface="宋体" pitchFamily="2" charset="-122"/>
                          <a:cs typeface="Times New Roman" charset="0"/>
                          <a:sym typeface="宋体" pitchFamily="2" charset="-122"/>
                        </a:rPr>
                        <a:t>Cotton class</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宋体" pitchFamily="2" charset="-122"/>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159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8532.8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703.8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3145.7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178.4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6"/>
                  </a:ext>
                </a:extLst>
              </a:tr>
              <a:tr h="219173">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5</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latin typeface="宋体" pitchFamily="2" charset="-122"/>
                          <a:ea typeface="宋体" pitchFamily="2" charset="-122"/>
                          <a:cs typeface="Times New Roman" charset="0"/>
                          <a:sym typeface="宋体" pitchFamily="2" charset="-122"/>
                        </a:rPr>
                        <a:t>Liquorice</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169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4068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315.1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3197.5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252.7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2242.5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181.6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7"/>
                  </a:ext>
                </a:extLst>
              </a:tr>
              <a:tr h="295219">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6</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latin typeface="宋体" pitchFamily="2" charset="-122"/>
                          <a:ea typeface="宋体" pitchFamily="2" charset="-122"/>
                          <a:cs typeface="Times New Roman" charset="0"/>
                          <a:sym typeface="宋体" pitchFamily="2" charset="-122"/>
                        </a:rPr>
                        <a:t>Dried fruit class </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675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21637.6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172.7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937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27139.5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2093.5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829</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21093.1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1775.7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8"/>
                  </a:ext>
                </a:extLst>
              </a:tr>
              <a:tr h="295219">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7</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latin typeface="宋体" pitchFamily="2" charset="-122"/>
                          <a:ea typeface="宋体" pitchFamily="2" charset="-122"/>
                          <a:cs typeface="Times New Roman" charset="0"/>
                          <a:sym typeface="宋体" pitchFamily="2" charset="-122"/>
                        </a:rPr>
                        <a:t>Brine shrimp eggs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134.1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51.2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105.3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26.1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216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9"/>
                  </a:ext>
                </a:extLst>
              </a:tr>
              <a:tr h="219008">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8</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Mung bean</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1957.4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122.4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1802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110.3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0"/>
                  </a:ext>
                </a:extLst>
              </a:tr>
              <a:tr h="199958">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9</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Cherry</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34.8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18.7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11"/>
                  </a:ext>
                </a:extLst>
              </a:tr>
            </a:tbl>
          </a:graphicData>
        </a:graphic>
      </p:graphicFrame>
      <p:graphicFrame>
        <p:nvGraphicFramePr>
          <p:cNvPr id="59" name="表格"/>
          <p:cNvGraphicFramePr>
            <a:graphicFrameLocks noGrp="1"/>
          </p:cNvGraphicFramePr>
          <p:nvPr/>
        </p:nvGraphicFramePr>
        <p:xfrm>
          <a:off x="710041" y="1175047"/>
          <a:ext cx="7184789" cy="2344438"/>
        </p:xfrm>
        <a:graphic>
          <a:graphicData uri="http://schemas.openxmlformats.org/drawingml/2006/table">
            <a:tbl>
              <a:tblPr bandRow="1">
                <a:noFill/>
              </a:tblPr>
              <a:tblGrid>
                <a:gridCol w="318020">
                  <a:extLst>
                    <a:ext uri="{9D8B030D-6E8A-4147-A177-3AD203B41FA5}">
                      <a16:colId xmlns:a16="http://schemas.microsoft.com/office/drawing/2014/main" val="20000"/>
                    </a:ext>
                  </a:extLst>
                </a:gridCol>
                <a:gridCol w="963815">
                  <a:extLst>
                    <a:ext uri="{9D8B030D-6E8A-4147-A177-3AD203B41FA5}">
                      <a16:colId xmlns:a16="http://schemas.microsoft.com/office/drawing/2014/main" val="20001"/>
                    </a:ext>
                  </a:extLst>
                </a:gridCol>
                <a:gridCol w="386321">
                  <a:extLst>
                    <a:ext uri="{9D8B030D-6E8A-4147-A177-3AD203B41FA5}">
                      <a16:colId xmlns:a16="http://schemas.microsoft.com/office/drawing/2014/main" val="20002"/>
                    </a:ext>
                  </a:extLst>
                </a:gridCol>
                <a:gridCol w="757135">
                  <a:extLst>
                    <a:ext uri="{9D8B030D-6E8A-4147-A177-3AD203B41FA5}">
                      <a16:colId xmlns:a16="http://schemas.microsoft.com/office/drawing/2014/main" val="20003"/>
                    </a:ext>
                  </a:extLst>
                </a:gridCol>
                <a:gridCol w="817956">
                  <a:extLst>
                    <a:ext uri="{9D8B030D-6E8A-4147-A177-3AD203B41FA5}">
                      <a16:colId xmlns:a16="http://schemas.microsoft.com/office/drawing/2014/main" val="20004"/>
                    </a:ext>
                  </a:extLst>
                </a:gridCol>
                <a:gridCol w="455510">
                  <a:extLst>
                    <a:ext uri="{9D8B030D-6E8A-4147-A177-3AD203B41FA5}">
                      <a16:colId xmlns:a16="http://schemas.microsoft.com/office/drawing/2014/main" val="20005"/>
                    </a:ext>
                  </a:extLst>
                </a:gridCol>
                <a:gridCol w="757135">
                  <a:extLst>
                    <a:ext uri="{9D8B030D-6E8A-4147-A177-3AD203B41FA5}">
                      <a16:colId xmlns:a16="http://schemas.microsoft.com/office/drawing/2014/main" val="20006"/>
                    </a:ext>
                  </a:extLst>
                </a:gridCol>
                <a:gridCol w="757618">
                  <a:extLst>
                    <a:ext uri="{9D8B030D-6E8A-4147-A177-3AD203B41FA5}">
                      <a16:colId xmlns:a16="http://schemas.microsoft.com/office/drawing/2014/main" val="20007"/>
                    </a:ext>
                  </a:extLst>
                </a:gridCol>
                <a:gridCol w="455510">
                  <a:extLst>
                    <a:ext uri="{9D8B030D-6E8A-4147-A177-3AD203B41FA5}">
                      <a16:colId xmlns:a16="http://schemas.microsoft.com/office/drawing/2014/main" val="20008"/>
                    </a:ext>
                  </a:extLst>
                </a:gridCol>
                <a:gridCol w="757135">
                  <a:extLst>
                    <a:ext uri="{9D8B030D-6E8A-4147-A177-3AD203B41FA5}">
                      <a16:colId xmlns:a16="http://schemas.microsoft.com/office/drawing/2014/main" val="20009"/>
                    </a:ext>
                  </a:extLst>
                </a:gridCol>
                <a:gridCol w="758634">
                  <a:extLst>
                    <a:ext uri="{9D8B030D-6E8A-4147-A177-3AD203B41FA5}">
                      <a16:colId xmlns:a16="http://schemas.microsoft.com/office/drawing/2014/main" val="20010"/>
                    </a:ext>
                  </a:extLst>
                </a:gridCol>
              </a:tblGrid>
              <a:tr h="310446">
                <a:tc gridSpan="11">
                  <a:txBody>
                    <a:bodyPr/>
                    <a:lstStyle/>
                    <a:p>
                      <a:pPr marL="0" indent="0" algn="ctr">
                        <a:lnSpc>
                          <a:spcPct val="100000"/>
                        </a:lnSpc>
                        <a:spcBef>
                          <a:spcPct val="20000"/>
                        </a:spcBef>
                        <a:spcAft>
                          <a:spcPts val="0"/>
                        </a:spcAft>
                        <a:buNone/>
                      </a:pPr>
                      <a:r>
                        <a:rPr lang="en-US" altLang="zh-CN" sz="1400" b="0" i="0" u="none" strike="noStrike" kern="0" cap="none" spc="0" baseline="0">
                          <a:latin typeface="方正黑体_GBK" charset="0"/>
                          <a:ea typeface="方正黑体_GBK" charset="0"/>
                          <a:cs typeface="Times New Roman" charset="0"/>
                          <a:sym typeface="宋体" pitchFamily="2" charset="-122"/>
                        </a:rPr>
                        <a:t> </a:t>
                      </a:r>
                      <a:r>
                        <a:rPr lang="en-US" altLang="zh-CN" sz="1400" b="0" i="0" u="none" strike="noStrike" kern="0" cap="none" spc="0" baseline="0">
                          <a:latin typeface="Times New Roman" charset="0"/>
                          <a:ea typeface="宋体" pitchFamily="2" charset="-122"/>
                          <a:cs typeface="Times New Roman" charset="0"/>
                          <a:sym typeface="宋体" pitchFamily="2" charset="-122"/>
                        </a:rPr>
                        <a:t>Agricultural products exported from Tajikistan to Xinjiang (2017 - 2019)</a:t>
                      </a:r>
                      <a:endParaRPr lang="zh-CN" altLang="en-US" sz="1400" b="0" i="0" u="none" strike="noStrike" kern="0" cap="none" spc="0" baseline="0">
                        <a:solidFill>
                          <a:schemeClr val="tx1"/>
                        </a:solidFill>
                        <a:latin typeface="方正黑体_GBK" charset="0"/>
                        <a:ea typeface="方正黑体_GBK" charset="0"/>
                        <a:cs typeface="Times New Roman" charset="0"/>
                        <a:sym typeface="宋体" pitchFamily="2" charset="-122"/>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0"/>
                  </a:ext>
                </a:extLst>
              </a:tr>
              <a:tr h="233384">
                <a:tc rowSpan="2">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NO.</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rowSpan="2">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Commodity</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2017</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2018</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gridSpan="3">
                  <a:txBody>
                    <a:bodyPr/>
                    <a:lstStyle/>
                    <a:p>
                      <a:pPr marL="0" indent="0" algn="ctr">
                        <a:lnSpc>
                          <a:spcPct val="100000"/>
                        </a:lnSpc>
                        <a:spcBef>
                          <a:spcPct val="20000"/>
                        </a:spcBef>
                        <a:spcAft>
                          <a:spcPts val="0"/>
                        </a:spcAft>
                        <a:buNone/>
                      </a:pPr>
                      <a:r>
                        <a:rPr lang="en-US" altLang="zh-CN" sz="1000" b="1" i="0" u="none" strike="noStrike" kern="0" cap="none" spc="0" baseline="0">
                          <a:solidFill>
                            <a:schemeClr val="tx1"/>
                          </a:solidFill>
                          <a:latin typeface="方正黑体_GBK" charset="0"/>
                          <a:ea typeface="方正黑体_GBK" charset="0"/>
                          <a:cs typeface="Times New Roman" charset="0"/>
                        </a:rPr>
                        <a:t>Jan.-Oct. 2019</a:t>
                      </a:r>
                      <a:endParaRPr lang="zh-CN" altLang="en-US" sz="10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h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1"/>
                  </a:ext>
                </a:extLst>
              </a:tr>
              <a:tr h="508582">
                <a:tc v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vMerge="1">
                  <a:txBody>
                    <a:bodyPr/>
                    <a:lstStyle/>
                    <a:p>
                      <a:endParaRPr lang="zh-CN" altLang="en-US"/>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700" b="1" i="0" u="none" strike="noStrike" kern="0" cap="none" spc="0" baseline="0">
                          <a:solidFill>
                            <a:schemeClr val="tx1"/>
                          </a:solidFill>
                          <a:latin typeface="方正黑体_GBK" charset="0"/>
                          <a:ea typeface="方正黑体_GBK" charset="0"/>
                          <a:cs typeface="Times New Roman" charset="0"/>
                        </a:rPr>
                        <a:t>Batch</a:t>
                      </a:r>
                      <a:endParaRPr lang="zh-CN" altLang="en-US" sz="7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Batch</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rPr>
                        <a:t>Batch</a:t>
                      </a:r>
                      <a:endParaRPr lang="zh-CN" altLang="en-US" sz="900" b="1" i="0" u="none" strike="noStrike" kern="0" cap="none" spc="0" baseline="0">
                        <a:solidFill>
                          <a:schemeClr val="tx1"/>
                        </a:solidFill>
                        <a:latin typeface="方正黑体_GBK" charset="0"/>
                        <a:ea typeface="方正黑体_GBK" charset="0"/>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Quantity (ton)</a:t>
                      </a:r>
                      <a:endParaRPr lang="zh-CN" altLang="en-US" sz="900" b="1" i="0" u="none" strike="noStrike" kern="0" cap="none" spc="0" baseline="0">
                        <a:solidFill>
                          <a:schemeClr val="tx1"/>
                        </a:solidFill>
                        <a:latin typeface="方正黑体_GBK" charset="0"/>
                        <a:ea typeface="方正黑体_GBK" charset="0"/>
                        <a:cs typeface="Times New Roman" charset="0"/>
                        <a:sym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ctr">
                        <a:lnSpc>
                          <a:spcPct val="100000"/>
                        </a:lnSpc>
                        <a:spcBef>
                          <a:spcPct val="20000"/>
                        </a:spcBef>
                        <a:spcAft>
                          <a:spcPts val="0"/>
                        </a:spcAft>
                        <a:buNone/>
                      </a:pPr>
                      <a:r>
                        <a:rPr lang="en-US" altLang="zh-CN" sz="900" b="1"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ctr">
                        <a:lnSpc>
                          <a:spcPct val="100000"/>
                        </a:lnSpc>
                        <a:spcBef>
                          <a:spcPct val="20000"/>
                        </a:spcBef>
                        <a:spcAft>
                          <a:spcPts val="0"/>
                        </a:spcAft>
                        <a:buNone/>
                      </a:pP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800" b="1"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800" b="1" i="0" u="none" strike="noStrike" kern="0" cap="none" spc="0" baseline="0">
                          <a:solidFill>
                            <a:schemeClr val="tx1"/>
                          </a:solidFill>
                          <a:latin typeface="方正黑体_GBK" charset="0"/>
                          <a:ea typeface="方正黑体_GBK" charset="0"/>
                          <a:cs typeface="Times New Roman" charset="0"/>
                          <a:sym typeface="Times New Roman" charset="0"/>
                        </a:rPr>
                        <a:t>）</a:t>
                      </a: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2"/>
                  </a:ext>
                </a:extLst>
              </a:tr>
              <a:tr h="304744">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1</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latin typeface="宋体" pitchFamily="2" charset="-122"/>
                          <a:ea typeface="宋体" pitchFamily="2" charset="-122"/>
                          <a:cs typeface="Times New Roman" charset="0"/>
                          <a:sym typeface="宋体" pitchFamily="2" charset="-122"/>
                        </a:rPr>
                        <a:t>Hides category</a:t>
                      </a:r>
                      <a:endParaRPr lang="zh-CN" altLang="en-US" sz="1000" b="0" i="0" u="none" strike="noStrike" kern="0" cap="none" spc="0" baseline="0">
                        <a:solidFill>
                          <a:schemeClr val="tx1"/>
                        </a:solidFill>
                        <a:latin typeface="宋体" pitchFamily="2" charset="-122"/>
                        <a:ea typeface="宋体" pitchFamily="2" charset="-122"/>
                        <a:cs typeface="Times New Roman" charset="0"/>
                        <a:sym typeface="宋体" pitchFamily="2" charset="-122"/>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74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2822.8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369.56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133</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3379.8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444.4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111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3013.5</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462.1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3"/>
                  </a:ext>
                </a:extLst>
              </a:tr>
              <a:tr h="199971">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2</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Cotton class</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300</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52.8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4"/>
                  </a:ext>
                </a:extLst>
              </a:tr>
              <a:tr h="304744">
                <a:tc>
                  <a:txBody>
                    <a:bodyPr/>
                    <a:lstStyle/>
                    <a:p>
                      <a:pPr marL="0" indent="0" algn="ctr">
                        <a:lnSpc>
                          <a:spcPct val="100000"/>
                        </a:lnSpc>
                        <a:spcBef>
                          <a:spcPct val="20000"/>
                        </a:spcBef>
                        <a:spcAft>
                          <a:spcPts val="0"/>
                        </a:spcAft>
                        <a:buNone/>
                      </a:pPr>
                      <a:r>
                        <a:rPr lang="en-US" altLang="zh-CN" sz="1200" b="0" i="0" u="none" strike="noStrike" kern="0" cap="none" spc="0" baseline="0">
                          <a:solidFill>
                            <a:schemeClr val="tx1"/>
                          </a:solidFill>
                          <a:latin typeface="宋体" pitchFamily="2" charset="-122"/>
                          <a:ea typeface="宋体" pitchFamily="2" charset="-122"/>
                          <a:cs typeface="Times New Roman" charset="0"/>
                        </a:rPr>
                        <a:t>3</a:t>
                      </a: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Dried fruit class </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86.6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6.7</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5"/>
                  </a:ext>
                </a:extLst>
              </a:tr>
              <a:tr h="230349">
                <a:tc>
                  <a:txBody>
                    <a:bodyPr/>
                    <a:lstStyle/>
                    <a:p>
                      <a:pPr marL="0" indent="0" algn="ctr">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Cherry</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43.4</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26</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41</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46.2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26.2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92</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93.8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tc>
                  <a:txBody>
                    <a:bodyPr/>
                    <a:lstStyle/>
                    <a:p>
                      <a:pPr marL="0" indent="0" algn="l">
                        <a:lnSpc>
                          <a:spcPct val="100000"/>
                        </a:lnSpc>
                        <a:spcBef>
                          <a:spcPct val="20000"/>
                        </a:spcBef>
                        <a:spcAft>
                          <a:spcPts val="0"/>
                        </a:spcAft>
                        <a:buNone/>
                      </a:pPr>
                      <a:r>
                        <a:rPr lang="en-US" altLang="zh-CN" sz="1000" b="0" i="0" u="none" strike="noStrike" kern="0" cap="none" spc="0" baseline="0">
                          <a:solidFill>
                            <a:schemeClr val="tx1"/>
                          </a:solidFill>
                          <a:latin typeface="宋体" pitchFamily="2" charset="-122"/>
                          <a:ea typeface="宋体" pitchFamily="2" charset="-122"/>
                          <a:cs typeface="Times New Roman" charset="0"/>
                        </a:rPr>
                        <a:t>51.8</a:t>
                      </a:r>
                      <a:endParaRPr lang="zh-CN" altLang="en-US" sz="10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w="9525">
                      <a:solidFill>
                        <a:srgbClr val="000000"/>
                      </a:solidFill>
                      <a:prstDash val="solid"/>
                      <a:headEnd type="none" w="med" len="med"/>
                      <a:tailEnd type="none" w="med" len="med"/>
                    </a:lnL>
                    <a:lnR w="9525">
                      <a:solidFill>
                        <a:srgbClr val="000000"/>
                      </a:solidFill>
                      <a:prstDash val="solid"/>
                      <a:headEnd type="none" w="med" len="med"/>
                      <a:tailEnd type="none" w="med" len="med"/>
                    </a:lnR>
                    <a:lnT w="9525">
                      <a:solidFill>
                        <a:srgbClr val="000000"/>
                      </a:solidFill>
                      <a:prstDash val="solid"/>
                      <a:headEnd type="none" w="med" len="med"/>
                      <a:tailEnd type="none" w="med" len="med"/>
                    </a:lnT>
                    <a:lnB w="9525">
                      <a:solidFill>
                        <a:srgbClr val="000000"/>
                      </a:solidFill>
                      <a:prstDash val="solid"/>
                      <a:headEnd type="none" w="med" len="med"/>
                      <a:tailEnd type="none" w="med" len="med"/>
                    </a:lnB>
                  </a:tcPr>
                </a:tc>
                <a:extLst>
                  <a:ext uri="{0D108BD9-81ED-4DB2-BD59-A6C34878D82A}">
                    <a16:rowId xmlns:a16="http://schemas.microsoft.com/office/drawing/2014/main" val="10006"/>
                  </a:ext>
                </a:extLst>
              </a:tr>
              <a:tr h="233384">
                <a:tc>
                  <a:txBody>
                    <a:bodyPr/>
                    <a:lstStyle/>
                    <a:p>
                      <a:pPr marL="0" indent="0" algn="ctr">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tc>
                  <a:txBody>
                    <a:bodyPr/>
                    <a:lstStyle/>
                    <a:p>
                      <a:pPr marL="0" indent="0" algn="l">
                        <a:lnSpc>
                          <a:spcPct val="100000"/>
                        </a:lnSpc>
                        <a:spcBef>
                          <a:spcPct val="20000"/>
                        </a:spcBef>
                        <a:spcAft>
                          <a:spcPts val="0"/>
                        </a:spcAft>
                        <a:buNone/>
                      </a:pPr>
                      <a:endParaRPr lang="zh-CN" altLang="en-US" sz="1200" b="0" i="0" u="none" strike="noStrike" kern="0" cap="none" spc="0" baseline="0">
                        <a:solidFill>
                          <a:schemeClr val="tx1"/>
                        </a:solidFill>
                        <a:latin typeface="宋体" pitchFamily="2" charset="-122"/>
                        <a:ea typeface="宋体" pitchFamily="2" charset="-122"/>
                        <a:cs typeface="Times New Roman" charset="0"/>
                      </a:endParaRPr>
                    </a:p>
                  </a:txBody>
                  <a:tcPr marL="68580" marR="68580" marT="0" marB="0" anchor="ctr">
                    <a:lnL>
                      <a:noFill/>
                    </a:lnL>
                    <a:lnR>
                      <a:noFill/>
                    </a:lnR>
                    <a:lnT w="9525"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7"/>
                  </a:ext>
                </a:extLst>
              </a:tr>
            </a:tbl>
          </a:graphicData>
        </a:graphic>
      </p:graphicFrame>
      <p:sp>
        <p:nvSpPr>
          <p:cNvPr id="60" name="矩形"/>
          <p:cNvSpPr>
            <a:spLocks/>
          </p:cNvSpPr>
          <p:nvPr/>
        </p:nvSpPr>
        <p:spPr>
          <a:xfrm>
            <a:off x="612775" y="506095"/>
            <a:ext cx="8647430" cy="3009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一.《</a:t>
            </a:r>
            <a:r>
              <a:rPr lang="en-US" altLang="zh-CN" sz="1400" b="1" i="0" u="none" strike="noStrike" kern="0" cap="none" spc="0" baseline="0">
                <a:solidFill>
                  <a:srgbClr val="0066CC"/>
                </a:solidFill>
                <a:latin typeface="微软雅黑" pitchFamily="-128" charset="-122"/>
                <a:ea typeface="微软雅黑" pitchFamily="-128" charset="-122"/>
                <a:cs typeface="Times New Roman" charset="0"/>
                <a:sym typeface="宋体" pitchFamily="2" charset="-122"/>
              </a:rPr>
              <a:t>Trade status of agricultural products imported from kazakhstan, Uzbekistan and Tajikistan</a:t>
            </a:r>
            <a:r>
              <a:rPr lang="zh-CN" altLang="en-US" sz="1400" b="1" i="0" u="none" strike="noStrike" kern="0" cap="none" spc="0" baseline="0">
                <a:solidFill>
                  <a:srgbClr val="005DA2"/>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1609497998"/>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63"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64" name="图片"/>
          <p:cNvPicPr>
            <a:picLocks noChangeAspect="1"/>
          </p:cNvPicPr>
          <p:nvPr/>
        </p:nvPicPr>
        <p:blipFill>
          <a:blip r:embed="rId4" cstate="print"/>
          <a:stretch>
            <a:fillRect/>
          </a:stretch>
        </p:blipFill>
        <p:spPr>
          <a:xfrm>
            <a:off x="120015" y="330835"/>
            <a:ext cx="492760" cy="657225"/>
          </a:xfrm>
          <a:prstGeom prst="rect">
            <a:avLst/>
          </a:prstGeom>
          <a:noFill/>
          <a:ln w="9525" cap="flat" cmpd="sng">
            <a:noFill/>
            <a:prstDash val="solid"/>
            <a:miter/>
          </a:ln>
        </p:spPr>
      </p:pic>
      <p:pic>
        <p:nvPicPr>
          <p:cNvPr id="65"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66" name="矩形"/>
          <p:cNvSpPr>
            <a:spLocks/>
          </p:cNvSpPr>
          <p:nvPr/>
        </p:nvSpPr>
        <p:spPr>
          <a:xfrm>
            <a:off x="962424" y="2060848"/>
            <a:ext cx="7236282" cy="574038"/>
          </a:xfrm>
          <a:prstGeom prst="rect">
            <a:avLst/>
          </a:prstGeom>
          <a:noFill/>
          <a:ln w="9525" cap="flat" cmpd="sng">
            <a:noFill/>
            <a:prstDash val="solid"/>
            <a:miter/>
          </a:ln>
        </p:spPr>
      </p:sp>
      <p:pic>
        <p:nvPicPr>
          <p:cNvPr id="67" name="图片"/>
          <p:cNvPicPr>
            <a:picLocks/>
          </p:cNvPicPr>
          <p:nvPr/>
        </p:nvPicPr>
        <p:blipFill>
          <a:blip r:embed="rId6" cstate="print"/>
          <a:stretch>
            <a:fillRect/>
          </a:stretch>
        </p:blipFill>
        <p:spPr>
          <a:xfrm>
            <a:off x="2324064" y="4025838"/>
            <a:ext cx="4571930" cy="2743157"/>
          </a:xfrm>
          <a:prstGeom prst="rect">
            <a:avLst/>
          </a:prstGeom>
          <a:noFill/>
          <a:ln w="9525" cap="flat" cmpd="sng">
            <a:noFill/>
            <a:prstDash val="solid"/>
            <a:miter/>
          </a:ln>
        </p:spPr>
      </p:pic>
      <p:sp>
        <p:nvSpPr>
          <p:cNvPr id="68" name="矩形"/>
          <p:cNvSpPr>
            <a:spLocks/>
          </p:cNvSpPr>
          <p:nvPr/>
        </p:nvSpPr>
        <p:spPr>
          <a:xfrm>
            <a:off x="612775" y="506095"/>
            <a:ext cx="8647430" cy="30099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0" algn="l" fontAlgn="base" hangingPunct="0">
              <a:lnSpc>
                <a:spcPct val="1000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一.《</a:t>
            </a:r>
            <a:r>
              <a:rPr lang="en-US" altLang="zh-CN" sz="1400" b="1" i="0" u="none" strike="noStrike" kern="0" cap="none" spc="0" baseline="0">
                <a:solidFill>
                  <a:srgbClr val="0066CC"/>
                </a:solidFill>
                <a:latin typeface="微软雅黑" pitchFamily="-128" charset="-122"/>
                <a:ea typeface="微软雅黑" pitchFamily="-128" charset="-122"/>
                <a:cs typeface="Times New Roman" charset="0"/>
                <a:sym typeface="宋体" pitchFamily="2" charset="-122"/>
              </a:rPr>
              <a:t>Trade status of agricultural products imported from kazakhstan, Uzbekistan and Tajikistan</a:t>
            </a:r>
            <a:r>
              <a:rPr lang="zh-CN" altLang="en-US" sz="1400" b="1" i="0" u="none" strike="noStrike" kern="0" cap="none" spc="0" baseline="0">
                <a:solidFill>
                  <a:srgbClr val="005DA2"/>
                </a:solidFill>
                <a:latin typeface="微软雅黑" pitchFamily="-128" charset="-122"/>
                <a:ea typeface="微软雅黑" pitchFamily="-128" charset="-122"/>
                <a:cs typeface="Times New Roman" charset="0"/>
              </a:rPr>
              <a:t>》</a:t>
            </a:r>
          </a:p>
        </p:txBody>
      </p:sp>
      <p:sp>
        <p:nvSpPr>
          <p:cNvPr id="69" name="矩形"/>
          <p:cNvSpPr>
            <a:spLocks/>
          </p:cNvSpPr>
          <p:nvPr/>
        </p:nvSpPr>
        <p:spPr>
          <a:xfrm>
            <a:off x="2262505" y="4058920"/>
            <a:ext cx="4777740" cy="205740"/>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800" b="1" i="0" u="none" strike="noStrike" kern="0" cap="none" spc="0" baseline="0">
                <a:solidFill>
                  <a:srgbClr val="000000"/>
                </a:solidFill>
                <a:latin typeface="Times New Roman" charset="0"/>
                <a:ea typeface="宋体" pitchFamily="2" charset="-122"/>
                <a:cs typeface="Times New Roman" charset="0"/>
              </a:rPr>
              <a:t>Data sheet of Agricultural products exported from Tajikistan to Xinjiang (2017-2019)</a:t>
            </a:r>
            <a:endParaRPr lang="zh-CN" altLang="en-US" sz="800" b="1" i="0" u="none" strike="noStrike" kern="0" cap="none" spc="0" baseline="0">
              <a:solidFill>
                <a:srgbClr val="000000"/>
              </a:solidFill>
              <a:latin typeface="Times New Roman" charset="0"/>
              <a:ea typeface="宋体" pitchFamily="2" charset="-122"/>
              <a:cs typeface="Times New Roman" charset="0"/>
            </a:endParaRPr>
          </a:p>
        </p:txBody>
      </p:sp>
      <p:sp>
        <p:nvSpPr>
          <p:cNvPr id="70" name="矩形"/>
          <p:cNvSpPr>
            <a:spLocks/>
          </p:cNvSpPr>
          <p:nvPr/>
        </p:nvSpPr>
        <p:spPr>
          <a:xfrm>
            <a:off x="2647950" y="6365240"/>
            <a:ext cx="343535" cy="177164"/>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600" b="0" i="0" u="none" strike="noStrike" kern="0" cap="none" spc="0" baseline="0">
                <a:solidFill>
                  <a:srgbClr val="000000"/>
                </a:solidFill>
                <a:latin typeface="Times New Roman" charset="0"/>
                <a:ea typeface="宋体" pitchFamily="2" charset="-122"/>
                <a:cs typeface="Times New Roman" charset="0"/>
              </a:rPr>
              <a:t>No</a:t>
            </a:r>
            <a:endParaRPr lang="zh-CN" altLang="en-US" sz="600" b="0" i="0" u="none" strike="noStrike" kern="0" cap="none" spc="0" baseline="0">
              <a:solidFill>
                <a:srgbClr val="000000"/>
              </a:solidFill>
              <a:latin typeface="Times New Roman" charset="0"/>
              <a:ea typeface="宋体" pitchFamily="2" charset="-122"/>
              <a:cs typeface="Times New Roman" charset="0"/>
            </a:endParaRPr>
          </a:p>
        </p:txBody>
      </p:sp>
      <p:sp>
        <p:nvSpPr>
          <p:cNvPr id="71" name="矩形"/>
          <p:cNvSpPr>
            <a:spLocks/>
          </p:cNvSpPr>
          <p:nvPr/>
        </p:nvSpPr>
        <p:spPr>
          <a:xfrm>
            <a:off x="2974975" y="6365240"/>
            <a:ext cx="601979" cy="177164"/>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600" b="1" i="0" u="none" strike="noStrike" kern="0" cap="none" spc="0" baseline="0">
                <a:solidFill>
                  <a:srgbClr val="000000"/>
                </a:solidFill>
                <a:latin typeface="Times New Roman" charset="0"/>
                <a:ea typeface="宋体" pitchFamily="2" charset="-122"/>
                <a:cs typeface="Times New Roman" charset="0"/>
              </a:rPr>
              <a:t>Commodity</a:t>
            </a:r>
            <a:endParaRPr lang="zh-CN" altLang="en-US" sz="600" b="1" i="0" u="none" strike="noStrike" kern="0" cap="none" spc="0" baseline="0">
              <a:solidFill>
                <a:srgbClr val="000000"/>
              </a:solidFill>
              <a:latin typeface="Times New Roman" charset="0"/>
              <a:ea typeface="宋体" pitchFamily="2" charset="-122"/>
              <a:cs typeface="Times New Roman" charset="0"/>
            </a:endParaRPr>
          </a:p>
        </p:txBody>
      </p:sp>
      <p:sp>
        <p:nvSpPr>
          <p:cNvPr id="72" name="矩形"/>
          <p:cNvSpPr>
            <a:spLocks/>
          </p:cNvSpPr>
          <p:nvPr/>
        </p:nvSpPr>
        <p:spPr>
          <a:xfrm>
            <a:off x="3771265" y="6365240"/>
            <a:ext cx="396875" cy="177164"/>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600" b="1" i="0" u="none" strike="noStrike" kern="0" cap="none" spc="0" baseline="0">
                <a:solidFill>
                  <a:srgbClr val="000000"/>
                </a:solidFill>
                <a:latin typeface="Times New Roman" charset="0"/>
                <a:ea typeface="宋体" pitchFamily="2" charset="-122"/>
                <a:cs typeface="Times New Roman" charset="0"/>
              </a:rPr>
              <a:t>2017</a:t>
            </a:r>
            <a:endParaRPr lang="zh-CN" altLang="en-US" sz="600" b="1" i="0" u="none" strike="noStrike" kern="0" cap="none" spc="0" baseline="0">
              <a:solidFill>
                <a:srgbClr val="000000"/>
              </a:solidFill>
              <a:latin typeface="Times New Roman" charset="0"/>
              <a:ea typeface="宋体" pitchFamily="2" charset="-122"/>
              <a:cs typeface="Times New Roman" charset="0"/>
            </a:endParaRPr>
          </a:p>
        </p:txBody>
      </p:sp>
      <p:sp>
        <p:nvSpPr>
          <p:cNvPr id="73" name="矩形"/>
          <p:cNvSpPr>
            <a:spLocks/>
          </p:cNvSpPr>
          <p:nvPr/>
        </p:nvSpPr>
        <p:spPr>
          <a:xfrm>
            <a:off x="4856480" y="6365240"/>
            <a:ext cx="396875" cy="177164"/>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600" b="1" i="0" u="none" strike="noStrike" kern="0" cap="none" spc="0" baseline="0">
                <a:solidFill>
                  <a:srgbClr val="000000"/>
                </a:solidFill>
                <a:latin typeface="Times New Roman" charset="0"/>
                <a:ea typeface="宋体" pitchFamily="2" charset="-122"/>
                <a:cs typeface="Times New Roman" charset="0"/>
              </a:rPr>
              <a:t>2018</a:t>
            </a:r>
            <a:endParaRPr lang="zh-CN" altLang="en-US" sz="600" b="1" i="0" u="none" strike="noStrike" kern="0" cap="none" spc="0" baseline="0">
              <a:solidFill>
                <a:srgbClr val="000000"/>
              </a:solidFill>
              <a:latin typeface="Times New Roman" charset="0"/>
              <a:ea typeface="宋体" pitchFamily="2" charset="-122"/>
              <a:cs typeface="Times New Roman" charset="0"/>
            </a:endParaRPr>
          </a:p>
        </p:txBody>
      </p:sp>
      <p:sp>
        <p:nvSpPr>
          <p:cNvPr id="74" name="矩形"/>
          <p:cNvSpPr>
            <a:spLocks/>
          </p:cNvSpPr>
          <p:nvPr/>
        </p:nvSpPr>
        <p:spPr>
          <a:xfrm>
            <a:off x="5782310" y="6365240"/>
            <a:ext cx="920115" cy="177164"/>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600" b="1" i="0" u="none" strike="noStrike" kern="0" cap="none" spc="0" baseline="0">
                <a:solidFill>
                  <a:srgbClr val="000000"/>
                </a:solidFill>
                <a:latin typeface="Times New Roman" charset="0"/>
                <a:ea typeface="宋体" pitchFamily="2" charset="-122"/>
                <a:cs typeface="Times New Roman" charset="0"/>
              </a:rPr>
              <a:t>Jan.-Octo.2019</a:t>
            </a:r>
            <a:endParaRPr lang="zh-CN" altLang="en-US" sz="600" b="1" i="0" u="none" strike="noStrike" kern="0" cap="none" spc="0" baseline="0">
              <a:solidFill>
                <a:srgbClr val="000000"/>
              </a:solidFill>
              <a:latin typeface="Times New Roman" charset="0"/>
              <a:ea typeface="宋体" pitchFamily="2" charset="-122"/>
              <a:cs typeface="Times New Roman" charset="0"/>
            </a:endParaRPr>
          </a:p>
        </p:txBody>
      </p:sp>
      <p:sp>
        <p:nvSpPr>
          <p:cNvPr id="75" name="矩形"/>
          <p:cNvSpPr>
            <a:spLocks/>
          </p:cNvSpPr>
          <p:nvPr/>
        </p:nvSpPr>
        <p:spPr>
          <a:xfrm>
            <a:off x="2324100" y="6499860"/>
            <a:ext cx="4571365" cy="320039"/>
          </a:xfrm>
          <a:prstGeom prst="rect">
            <a:avLst/>
          </a:prstGeom>
          <a:solidFill>
            <a:srgbClr val="FFFFFF"/>
          </a:solidFill>
          <a:ln w="9525" cap="flat" cmpd="sng">
            <a:noFill/>
            <a:prstDash val="solid"/>
            <a:round/>
          </a:ln>
        </p:spPr>
        <p:txBody>
          <a:bodyPr vert="horz" wrap="square" lIns="91440" tIns="45720" rIns="91440" bIns="45720" anchor="t" anchorCtr="0">
            <a:prstTxWarp prst="textNoShape">
              <a:avLst/>
            </a:prstTxWarp>
            <a:spAutoFit/>
          </a:bodyPr>
          <a:lstStyle/>
          <a:p>
            <a:pPr marL="0" indent="0" algn="ctr">
              <a:lnSpc>
                <a:spcPct val="100000"/>
              </a:lnSpc>
              <a:spcBef>
                <a:spcPts val="0"/>
              </a:spcBef>
              <a:spcAft>
                <a:spcPts val="0"/>
              </a:spcAft>
              <a:buNone/>
            </a:pPr>
            <a:r>
              <a:rPr lang="en-US" altLang="zh-CN" sz="800" b="1" i="0" u="none" strike="noStrike" kern="0" cap="none" spc="0" baseline="0">
                <a:solidFill>
                  <a:srgbClr val="000000"/>
                </a:solidFill>
                <a:latin typeface="Times New Roman" charset="0"/>
                <a:ea typeface="宋体" pitchFamily="2" charset="-122"/>
                <a:cs typeface="Times New Roman" charset="0"/>
                <a:sym typeface="宋体" pitchFamily="2" charset="-122"/>
              </a:rPr>
              <a:t>Agricultural products exported from Tajikistan to Xinjiang (2017 - 2019)</a:t>
            </a:r>
            <a:endParaRPr lang="en-US" altLang="zh-CN" sz="800" b="1" i="0" u="none" strike="noStrike" kern="0" cap="none" spc="0" baseline="0">
              <a:solidFill>
                <a:srgbClr val="000000"/>
              </a:solidFill>
              <a:latin typeface="Times New Roman" charset="0"/>
              <a:ea typeface="宋体" pitchFamily="2" charset="-122"/>
              <a:cs typeface="Times New Roman" charset="0"/>
            </a:endParaRPr>
          </a:p>
          <a:p>
            <a:pPr marL="0" indent="0" algn="ctr">
              <a:lnSpc>
                <a:spcPct val="100000"/>
              </a:lnSpc>
              <a:spcBef>
                <a:spcPts val="0"/>
              </a:spcBef>
              <a:spcAft>
                <a:spcPts val="0"/>
              </a:spcAft>
              <a:buNone/>
            </a:pPr>
            <a:endParaRPr lang="zh-CN" altLang="en-US" sz="800" b="1" i="0" u="none" strike="noStrike" kern="0" cap="none" spc="0" baseline="0">
              <a:solidFill>
                <a:srgbClr val="000000"/>
              </a:solidFill>
              <a:latin typeface="Times New Roman" charset="0"/>
              <a:ea typeface="宋体" pitchFamily="2" charset="-122"/>
              <a:cs typeface="Times New Roman" charset="0"/>
            </a:endParaRPr>
          </a:p>
        </p:txBody>
      </p:sp>
      <p:sp>
        <p:nvSpPr>
          <p:cNvPr id="76" name="矩形"/>
          <p:cNvSpPr>
            <a:spLocks/>
          </p:cNvSpPr>
          <p:nvPr/>
        </p:nvSpPr>
        <p:spPr>
          <a:xfrm>
            <a:off x="3429523" y="5622290"/>
            <a:ext cx="314436" cy="375920"/>
          </a:xfrm>
          <a:prstGeom prst="rect">
            <a:avLst/>
          </a:prstGeom>
          <a:solidFill>
            <a:srgbClr val="FFFFFF"/>
          </a:solidFill>
          <a:ln w="9525" cap="flat" cmpd="sng">
            <a:noFill/>
            <a:prstDash val="solid"/>
            <a:round/>
          </a:ln>
        </p:spPr>
        <p:txBody>
          <a:bodyPr vert="eaVert"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900" b="0" i="0" u="none" strike="noStrike" kern="0" cap="none" spc="0" baseline="0">
                <a:solidFill>
                  <a:srgbClr val="000000"/>
                </a:solidFill>
                <a:latin typeface="Times New Roman" charset="0"/>
                <a:ea typeface="宋体" pitchFamily="2" charset="-122"/>
                <a:cs typeface="Times New Roman" charset="0"/>
              </a:rPr>
              <a:t>batch</a:t>
            </a:r>
            <a:endParaRPr lang="zh-CN" altLang="en-US" sz="900" b="0" i="0" u="none" strike="noStrike" kern="0" cap="none" spc="0" baseline="0">
              <a:solidFill>
                <a:srgbClr val="000000"/>
              </a:solidFill>
              <a:latin typeface="Times New Roman" charset="0"/>
              <a:ea typeface="宋体" pitchFamily="2" charset="-122"/>
              <a:cs typeface="Times New Roman" charset="0"/>
            </a:endParaRPr>
          </a:p>
        </p:txBody>
      </p:sp>
      <p:sp>
        <p:nvSpPr>
          <p:cNvPr id="77" name="矩形"/>
          <p:cNvSpPr>
            <a:spLocks/>
          </p:cNvSpPr>
          <p:nvPr/>
        </p:nvSpPr>
        <p:spPr>
          <a:xfrm>
            <a:off x="3819525" y="5605780"/>
            <a:ext cx="299820" cy="760095"/>
          </a:xfrm>
          <a:prstGeom prst="rect">
            <a:avLst/>
          </a:prstGeom>
          <a:solidFill>
            <a:srgbClr val="FFFFFF"/>
          </a:solidFill>
          <a:ln w="9525" cap="flat" cmpd="sng">
            <a:noFill/>
            <a:prstDash val="solid"/>
            <a:round/>
          </a:ln>
        </p:spPr>
        <p:txBody>
          <a:bodyPr vert="eaVert"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800" b="0" i="0" u="none" strike="noStrike" kern="0" cap="none" spc="0" baseline="0">
                <a:solidFill>
                  <a:srgbClr val="000000"/>
                </a:solidFill>
                <a:latin typeface="Times New Roman" charset="0"/>
                <a:ea typeface="宋体" pitchFamily="2" charset="-122"/>
                <a:cs typeface="Times New Roman" charset="0"/>
              </a:rPr>
              <a:t>quantitity(ton)</a:t>
            </a:r>
            <a:endParaRPr lang="zh-CN" altLang="en-US" sz="800" b="0" i="0" u="none" strike="noStrike" kern="0" cap="none" spc="0" baseline="0">
              <a:solidFill>
                <a:srgbClr val="000000"/>
              </a:solidFill>
              <a:latin typeface="Times New Roman" charset="0"/>
              <a:ea typeface="宋体" pitchFamily="2" charset="-122"/>
              <a:cs typeface="Times New Roman" charset="0"/>
            </a:endParaRPr>
          </a:p>
        </p:txBody>
      </p:sp>
      <p:sp>
        <p:nvSpPr>
          <p:cNvPr id="78" name="矩形"/>
          <p:cNvSpPr>
            <a:spLocks/>
          </p:cNvSpPr>
          <p:nvPr/>
        </p:nvSpPr>
        <p:spPr>
          <a:xfrm>
            <a:off x="4148947" y="5622290"/>
            <a:ext cx="374157" cy="926463"/>
          </a:xfrm>
          <a:prstGeom prst="rect">
            <a:avLst/>
          </a:prstGeom>
          <a:solidFill>
            <a:srgbClr val="FFFFFF"/>
          </a:solidFill>
          <a:ln w="9525" cap="flat" cmpd="sng">
            <a:noFill/>
            <a:prstDash val="solid"/>
            <a:round/>
          </a:ln>
        </p:spPr>
        <p:txBody>
          <a:bodyPr vert="vert" wrap="square" lIns="91440" tIns="45720" rIns="91440" bIns="45720" anchor="t" anchorCtr="0">
            <a:prstTxWarp prst="textNoShape">
              <a:avLst/>
            </a:prstTxWarp>
            <a:spAutoFit/>
          </a:bodyPr>
          <a:lstStyle/>
          <a:p>
            <a:pPr marL="0" indent="0" algn="l">
              <a:lnSpc>
                <a:spcPct val="100000"/>
              </a:lnSpc>
              <a:spcBef>
                <a:spcPct val="20000"/>
              </a:spcBef>
              <a:spcAft>
                <a:spcPts val="0"/>
              </a:spcAft>
              <a:buNone/>
            </a:pPr>
            <a:r>
              <a:rPr lang="en-US" altLang="zh-CN" sz="600" b="0"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l">
              <a:lnSpc>
                <a:spcPct val="100000"/>
              </a:lnSpc>
              <a:spcBef>
                <a:spcPct val="20000"/>
              </a:spcBef>
              <a:spcAft>
                <a:spcPts val="0"/>
              </a:spcAft>
              <a:buNone/>
            </a:pPr>
            <a:r>
              <a:rPr lang="zh-CN" altLang="en-US" sz="600" b="0"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600" b="0"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600" b="0" i="0" u="none" strike="noStrike" kern="0" cap="none" spc="0" baseline="0">
                <a:solidFill>
                  <a:schemeClr val="tx1"/>
                </a:solidFill>
                <a:latin typeface="方正黑体_GBK" charset="0"/>
                <a:ea typeface="方正黑体_GBK" charset="0"/>
                <a:cs typeface="Times New Roman" charset="0"/>
                <a:sym typeface="Times New Roman" charset="0"/>
              </a:rPr>
              <a:t>）</a:t>
            </a:r>
          </a:p>
        </p:txBody>
      </p:sp>
      <p:sp>
        <p:nvSpPr>
          <p:cNvPr id="79" name="矩形"/>
          <p:cNvSpPr>
            <a:spLocks/>
          </p:cNvSpPr>
          <p:nvPr/>
        </p:nvSpPr>
        <p:spPr>
          <a:xfrm>
            <a:off x="4591573" y="5622925"/>
            <a:ext cx="314436" cy="375920"/>
          </a:xfrm>
          <a:prstGeom prst="rect">
            <a:avLst/>
          </a:prstGeom>
          <a:solidFill>
            <a:srgbClr val="FFFFFF"/>
          </a:solidFill>
          <a:ln w="9525" cap="flat" cmpd="sng">
            <a:noFill/>
            <a:prstDash val="solid"/>
            <a:round/>
          </a:ln>
        </p:spPr>
        <p:txBody>
          <a:bodyPr vert="eaVert"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900" b="0" i="0" u="none" strike="noStrike" kern="0" cap="none" spc="0" baseline="0">
                <a:solidFill>
                  <a:srgbClr val="000000"/>
                </a:solidFill>
                <a:latin typeface="Times New Roman" charset="0"/>
                <a:ea typeface="宋体" pitchFamily="2" charset="-122"/>
                <a:cs typeface="Times New Roman" charset="0"/>
              </a:rPr>
              <a:t>batch</a:t>
            </a:r>
            <a:endParaRPr lang="zh-CN" altLang="en-US" sz="900" b="0" i="0" u="none" strike="noStrike" kern="0" cap="none" spc="0" baseline="0">
              <a:solidFill>
                <a:srgbClr val="000000"/>
              </a:solidFill>
              <a:latin typeface="Times New Roman" charset="0"/>
              <a:ea typeface="宋体" pitchFamily="2" charset="-122"/>
              <a:cs typeface="Times New Roman" charset="0"/>
            </a:endParaRPr>
          </a:p>
        </p:txBody>
      </p:sp>
      <p:sp>
        <p:nvSpPr>
          <p:cNvPr id="80" name="矩形"/>
          <p:cNvSpPr>
            <a:spLocks/>
          </p:cNvSpPr>
          <p:nvPr/>
        </p:nvSpPr>
        <p:spPr>
          <a:xfrm>
            <a:off x="4947920" y="5622925"/>
            <a:ext cx="299820" cy="760095"/>
          </a:xfrm>
          <a:prstGeom prst="rect">
            <a:avLst/>
          </a:prstGeom>
          <a:solidFill>
            <a:srgbClr val="FFFFFF"/>
          </a:solidFill>
          <a:ln w="9525" cap="flat" cmpd="sng">
            <a:noFill/>
            <a:prstDash val="solid"/>
            <a:round/>
          </a:ln>
        </p:spPr>
        <p:txBody>
          <a:bodyPr vert="eaVert"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800" b="0" i="0" u="none" strike="noStrike" kern="0" cap="none" spc="0" baseline="0">
                <a:solidFill>
                  <a:srgbClr val="000000"/>
                </a:solidFill>
                <a:latin typeface="Times New Roman" charset="0"/>
                <a:ea typeface="宋体" pitchFamily="2" charset="-122"/>
                <a:cs typeface="Times New Roman" charset="0"/>
              </a:rPr>
              <a:t>quantitity(ton)</a:t>
            </a:r>
            <a:endParaRPr lang="zh-CN" altLang="en-US" sz="800" b="0" i="0" u="none" strike="noStrike" kern="0" cap="none" spc="0" baseline="0">
              <a:solidFill>
                <a:srgbClr val="000000"/>
              </a:solidFill>
              <a:latin typeface="Times New Roman" charset="0"/>
              <a:ea typeface="宋体" pitchFamily="2" charset="-122"/>
              <a:cs typeface="Times New Roman" charset="0"/>
            </a:endParaRPr>
          </a:p>
        </p:txBody>
      </p:sp>
      <p:sp>
        <p:nvSpPr>
          <p:cNvPr id="81" name="矩形"/>
          <p:cNvSpPr>
            <a:spLocks/>
          </p:cNvSpPr>
          <p:nvPr/>
        </p:nvSpPr>
        <p:spPr>
          <a:xfrm>
            <a:off x="5264642" y="5622290"/>
            <a:ext cx="374157" cy="926463"/>
          </a:xfrm>
          <a:prstGeom prst="rect">
            <a:avLst/>
          </a:prstGeom>
          <a:solidFill>
            <a:srgbClr val="FFFFFF"/>
          </a:solidFill>
          <a:ln w="9525" cap="flat" cmpd="sng">
            <a:noFill/>
            <a:prstDash val="solid"/>
            <a:round/>
          </a:ln>
        </p:spPr>
        <p:txBody>
          <a:bodyPr vert="vert" wrap="square" lIns="91440" tIns="45720" rIns="91440" bIns="45720" anchor="t" anchorCtr="0">
            <a:prstTxWarp prst="textNoShape">
              <a:avLst/>
            </a:prstTxWarp>
            <a:spAutoFit/>
          </a:bodyPr>
          <a:lstStyle/>
          <a:p>
            <a:pPr marL="0" indent="0" algn="l">
              <a:lnSpc>
                <a:spcPct val="100000"/>
              </a:lnSpc>
              <a:spcBef>
                <a:spcPct val="20000"/>
              </a:spcBef>
              <a:spcAft>
                <a:spcPts val="0"/>
              </a:spcAft>
              <a:buNone/>
            </a:pPr>
            <a:r>
              <a:rPr lang="en-US" altLang="zh-CN" sz="600" b="0"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l">
              <a:lnSpc>
                <a:spcPct val="100000"/>
              </a:lnSpc>
              <a:spcBef>
                <a:spcPct val="20000"/>
              </a:spcBef>
              <a:spcAft>
                <a:spcPts val="0"/>
              </a:spcAft>
              <a:buNone/>
            </a:pPr>
            <a:r>
              <a:rPr lang="zh-CN" altLang="en-US" sz="600" b="0"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600" b="0"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600" b="0" i="0" u="none" strike="noStrike" kern="0" cap="none" spc="0" baseline="0">
                <a:solidFill>
                  <a:schemeClr val="tx1"/>
                </a:solidFill>
                <a:latin typeface="方正黑体_GBK" charset="0"/>
                <a:ea typeface="方正黑体_GBK" charset="0"/>
                <a:cs typeface="Times New Roman" charset="0"/>
                <a:sym typeface="Times New Roman" charset="0"/>
              </a:rPr>
              <a:t>）</a:t>
            </a:r>
          </a:p>
        </p:txBody>
      </p:sp>
      <p:sp>
        <p:nvSpPr>
          <p:cNvPr id="82" name="矩形"/>
          <p:cNvSpPr>
            <a:spLocks/>
          </p:cNvSpPr>
          <p:nvPr/>
        </p:nvSpPr>
        <p:spPr>
          <a:xfrm>
            <a:off x="5670438" y="5605780"/>
            <a:ext cx="314436" cy="375920"/>
          </a:xfrm>
          <a:prstGeom prst="rect">
            <a:avLst/>
          </a:prstGeom>
          <a:solidFill>
            <a:srgbClr val="FFFFFF"/>
          </a:solidFill>
          <a:ln w="9525" cap="flat" cmpd="sng">
            <a:noFill/>
            <a:prstDash val="solid"/>
            <a:round/>
          </a:ln>
        </p:spPr>
        <p:txBody>
          <a:bodyPr vert="eaVert"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900" b="0" i="0" u="none" strike="noStrike" kern="0" cap="none" spc="0" baseline="0">
                <a:solidFill>
                  <a:srgbClr val="000000"/>
                </a:solidFill>
                <a:latin typeface="Times New Roman" charset="0"/>
                <a:ea typeface="宋体" pitchFamily="2" charset="-122"/>
                <a:cs typeface="Times New Roman" charset="0"/>
              </a:rPr>
              <a:t>batch</a:t>
            </a:r>
            <a:endParaRPr lang="zh-CN" altLang="en-US" sz="900" b="0" i="0" u="none" strike="noStrike" kern="0" cap="none" spc="0" baseline="0">
              <a:solidFill>
                <a:srgbClr val="000000"/>
              </a:solidFill>
              <a:latin typeface="Times New Roman" charset="0"/>
              <a:ea typeface="宋体" pitchFamily="2" charset="-122"/>
              <a:cs typeface="Times New Roman" charset="0"/>
            </a:endParaRPr>
          </a:p>
        </p:txBody>
      </p:sp>
      <p:sp>
        <p:nvSpPr>
          <p:cNvPr id="83" name="矩形"/>
          <p:cNvSpPr>
            <a:spLocks/>
          </p:cNvSpPr>
          <p:nvPr/>
        </p:nvSpPr>
        <p:spPr>
          <a:xfrm>
            <a:off x="6089650" y="5622925"/>
            <a:ext cx="299820" cy="760095"/>
          </a:xfrm>
          <a:prstGeom prst="rect">
            <a:avLst/>
          </a:prstGeom>
          <a:solidFill>
            <a:srgbClr val="FFFFFF"/>
          </a:solidFill>
          <a:ln w="9525" cap="flat" cmpd="sng">
            <a:noFill/>
            <a:prstDash val="solid"/>
            <a:round/>
          </a:ln>
        </p:spPr>
        <p:txBody>
          <a:bodyPr vert="eaVert" wrap="square" lIns="91440" tIns="45720" rIns="91440" bIns="45720" anchor="t" anchorCtr="0">
            <a:prstTxWarp prst="textNoShape">
              <a:avLst/>
            </a:prstTxWarp>
            <a:spAutoFit/>
          </a:bodyPr>
          <a:lstStyle/>
          <a:p>
            <a:pPr marL="0" indent="0" algn="l">
              <a:lnSpc>
                <a:spcPct val="100000"/>
              </a:lnSpc>
              <a:spcBef>
                <a:spcPts val="0"/>
              </a:spcBef>
              <a:spcAft>
                <a:spcPts val="0"/>
              </a:spcAft>
              <a:buNone/>
            </a:pPr>
            <a:r>
              <a:rPr lang="en-US" altLang="zh-CN" sz="800" b="0" i="0" u="none" strike="noStrike" kern="0" cap="none" spc="0" baseline="0">
                <a:solidFill>
                  <a:srgbClr val="000000"/>
                </a:solidFill>
                <a:latin typeface="Times New Roman" charset="0"/>
                <a:ea typeface="宋体" pitchFamily="2" charset="-122"/>
                <a:cs typeface="Times New Roman" charset="0"/>
              </a:rPr>
              <a:t>quantitity(ton)</a:t>
            </a:r>
            <a:endParaRPr lang="zh-CN" altLang="en-US" sz="800" b="0" i="0" u="none" strike="noStrike" kern="0" cap="none" spc="0" baseline="0">
              <a:solidFill>
                <a:srgbClr val="000000"/>
              </a:solidFill>
              <a:latin typeface="Times New Roman" charset="0"/>
              <a:ea typeface="宋体" pitchFamily="2" charset="-122"/>
              <a:cs typeface="Times New Roman" charset="0"/>
            </a:endParaRPr>
          </a:p>
        </p:txBody>
      </p:sp>
      <p:sp>
        <p:nvSpPr>
          <p:cNvPr id="84" name="矩形"/>
          <p:cNvSpPr>
            <a:spLocks/>
          </p:cNvSpPr>
          <p:nvPr/>
        </p:nvSpPr>
        <p:spPr>
          <a:xfrm>
            <a:off x="6431137" y="5605780"/>
            <a:ext cx="374157" cy="885189"/>
          </a:xfrm>
          <a:prstGeom prst="rect">
            <a:avLst/>
          </a:prstGeom>
          <a:solidFill>
            <a:srgbClr val="FFFFFF"/>
          </a:solidFill>
          <a:ln w="9525" cap="flat" cmpd="sng">
            <a:noFill/>
            <a:prstDash val="solid"/>
            <a:round/>
          </a:ln>
        </p:spPr>
        <p:txBody>
          <a:bodyPr vert="vert" wrap="square" lIns="91440" tIns="45720" rIns="91440" bIns="45720" anchor="t" anchorCtr="0">
            <a:prstTxWarp prst="textNoShape">
              <a:avLst/>
            </a:prstTxWarp>
            <a:spAutoFit/>
          </a:bodyPr>
          <a:lstStyle/>
          <a:p>
            <a:pPr marL="0" indent="0" algn="l">
              <a:lnSpc>
                <a:spcPct val="100000"/>
              </a:lnSpc>
              <a:spcBef>
                <a:spcPct val="20000"/>
              </a:spcBef>
              <a:spcAft>
                <a:spcPts val="0"/>
              </a:spcAft>
              <a:buNone/>
            </a:pPr>
            <a:r>
              <a:rPr lang="en-US" altLang="zh-CN" sz="600" b="0" i="0" u="none" strike="noStrike" kern="0" cap="none" spc="0" baseline="0">
                <a:solidFill>
                  <a:schemeClr val="tx1"/>
                </a:solidFill>
                <a:latin typeface="方正黑体_GBK" charset="0"/>
                <a:ea typeface="方正黑体_GBK" charset="0"/>
                <a:cs typeface="Times New Roman" charset="0"/>
                <a:sym typeface="Times New Roman" charset="0"/>
              </a:rPr>
              <a:t>Value</a:t>
            </a:r>
          </a:p>
          <a:p>
            <a:pPr marL="0" indent="0" algn="l">
              <a:lnSpc>
                <a:spcPct val="100000"/>
              </a:lnSpc>
              <a:spcBef>
                <a:spcPct val="20000"/>
              </a:spcBef>
              <a:spcAft>
                <a:spcPts val="0"/>
              </a:spcAft>
              <a:buNone/>
            </a:pPr>
            <a:r>
              <a:rPr lang="zh-CN" altLang="en-US" sz="600" b="0" i="0" u="none" strike="noStrike" kern="0" cap="none" spc="0" baseline="0">
                <a:solidFill>
                  <a:schemeClr val="tx1"/>
                </a:solidFill>
                <a:latin typeface="方正黑体_GBK" charset="0"/>
                <a:ea typeface="方正黑体_GBK" charset="0"/>
                <a:cs typeface="Times New Roman" charset="0"/>
                <a:sym typeface="Times New Roman" charset="0"/>
              </a:rPr>
              <a:t>（</a:t>
            </a:r>
            <a:r>
              <a:rPr lang="en-US" altLang="zh-CN" sz="600" b="0" i="0" u="none" strike="noStrike" kern="0" cap="none" spc="0" baseline="0">
                <a:solidFill>
                  <a:schemeClr val="tx1"/>
                </a:solidFill>
                <a:latin typeface="方正黑体_GBK" charset="0"/>
                <a:ea typeface="方正黑体_GBK" charset="0"/>
                <a:cs typeface="Times New Roman" charset="0"/>
                <a:sym typeface="Times New Roman" charset="0"/>
              </a:rPr>
              <a:t>ten thousand USD</a:t>
            </a:r>
            <a:r>
              <a:rPr lang="zh-CN" altLang="en-US" sz="600" b="0" i="0" u="none" strike="noStrike" kern="0" cap="none" spc="0" baseline="0">
                <a:solidFill>
                  <a:schemeClr val="tx1"/>
                </a:solidFill>
                <a:latin typeface="方正黑体_GBK" charset="0"/>
                <a:ea typeface="方正黑体_GBK" charset="0"/>
                <a:cs typeface="Times New Roman" charset="0"/>
                <a:sym typeface="Times New Roman" charset="0"/>
              </a:rPr>
              <a:t>）</a:t>
            </a:r>
          </a:p>
        </p:txBody>
      </p:sp>
      <p:pic>
        <p:nvPicPr>
          <p:cNvPr id="85" name="图片" descr="准2"/>
          <p:cNvPicPr>
            <a:picLocks noChangeAspect="1"/>
          </p:cNvPicPr>
          <p:nvPr/>
        </p:nvPicPr>
        <p:blipFill>
          <a:blip r:embed="rId7" cstate="print"/>
          <a:stretch>
            <a:fillRect/>
          </a:stretch>
        </p:blipFill>
        <p:spPr>
          <a:xfrm>
            <a:off x="120015" y="1244600"/>
            <a:ext cx="4369435" cy="2625090"/>
          </a:xfrm>
          <a:prstGeom prst="rect">
            <a:avLst/>
          </a:prstGeom>
          <a:noFill/>
          <a:ln w="9525" cap="flat" cmpd="sng">
            <a:noFill/>
            <a:prstDash val="solid"/>
            <a:miter/>
          </a:ln>
        </p:spPr>
      </p:pic>
      <p:pic>
        <p:nvPicPr>
          <p:cNvPr id="86" name="图片" descr="准"/>
          <p:cNvPicPr>
            <a:picLocks noChangeAspect="1"/>
          </p:cNvPicPr>
          <p:nvPr/>
        </p:nvPicPr>
        <p:blipFill>
          <a:blip r:embed="rId8" cstate="print"/>
          <a:stretch>
            <a:fillRect/>
          </a:stretch>
        </p:blipFill>
        <p:spPr>
          <a:xfrm>
            <a:off x="4489450" y="1171575"/>
            <a:ext cx="4600575" cy="2771775"/>
          </a:xfrm>
          <a:prstGeom prst="rect">
            <a:avLst/>
          </a:prstGeom>
          <a:noFill/>
          <a:ln w="9525" cap="flat" cmpd="sng">
            <a:noFill/>
            <a:prstDash val="solid"/>
            <a:miter/>
          </a:ln>
        </p:spPr>
      </p:pic>
    </p:spTree>
    <p:extLst>
      <p:ext uri="{BB962C8B-B14F-4D97-AF65-F5344CB8AC3E}">
        <p14:creationId xmlns:p14="http://schemas.microsoft.com/office/powerpoint/2010/main" val="56127731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 name="文本框"/>
          <p:cNvSpPr>
            <a:spLocks noGrp="1"/>
          </p:cNvSpPr>
          <p:nvPr>
            <p:ph type="body" idx="1"/>
          </p:nvPr>
        </p:nvSpPr>
        <p:spPr>
          <a:xfrm>
            <a:off x="0" y="1423670"/>
            <a:ext cx="9144000" cy="4707255"/>
          </a:xfrm>
          <a:prstGeom prst="rect">
            <a:avLst/>
          </a:prstGeom>
          <a:noFill/>
          <a:ln w="9525" cap="flat" cmpd="sng">
            <a:noFill/>
            <a:prstDash val="solid"/>
            <a:miter/>
          </a:ln>
        </p:spPr>
        <p:txBody>
          <a:bodyPr vert="horz" wrap="square" lIns="91440" tIns="45720" rIns="91440" bIns="45720" anchor="t" anchorCtr="0">
            <a:prstTxWarp prst="textNoShape">
              <a:avLst/>
            </a:prstTxWarp>
          </a:bodyPr>
          <a:lstStyle/>
          <a:p>
            <a:pPr marL="0" indent="0" algn="l">
              <a:lnSpc>
                <a:spcPct val="100000"/>
              </a:lnSpc>
              <a:spcBef>
                <a:spcPct val="20000"/>
              </a:spcBef>
              <a:spcAft>
                <a:spcPts val="0"/>
              </a:spcAft>
              <a:buNone/>
            </a:pPr>
            <a:endParaRPr lang="en-US" altLang="zh-CN" sz="2800" b="0" i="0" u="none" strike="noStrike" kern="0" cap="none" spc="0" baseline="0" dirty="0">
              <a:solidFill>
                <a:schemeClr val="tx1"/>
              </a:solidFill>
              <a:latin typeface="宋体" pitchFamily="2" charset="-122"/>
              <a:ea typeface="宋体" pitchFamily="2" charset="-122"/>
              <a:cs typeface="宋体" pitchFamily="2" charset="-122"/>
            </a:endParaRPr>
          </a:p>
          <a:p>
            <a:pPr marL="342900" indent="-342900" algn="l">
              <a:lnSpc>
                <a:spcPct val="100000"/>
              </a:lnSpc>
              <a:spcBef>
                <a:spcPct val="20000"/>
              </a:spcBef>
              <a:spcAft>
                <a:spcPts val="0"/>
              </a:spcAft>
              <a:buFont typeface="宋体" pitchFamily="2" charset="-122"/>
              <a:buChar char="•"/>
            </a:pPr>
            <a:r>
              <a:rPr lang="en-US" altLang="zh-CN" sz="2400" b="1" i="0" u="none" strike="noStrike" kern="0" cap="none" spc="0" baseline="0" dirty="0">
                <a:solidFill>
                  <a:schemeClr val="tx1"/>
                </a:solidFill>
                <a:latin typeface="宋体" pitchFamily="2" charset="-122"/>
                <a:ea typeface="宋体" pitchFamily="2" charset="-122"/>
                <a:cs typeface="宋体" pitchFamily="2" charset="-122"/>
              </a:rPr>
              <a:t>Animals and their products:</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 Equine animals for slaughter and breeding, Cattle, Sheep and their meat </a:t>
            </a:r>
            <a:r>
              <a:rPr lang="en-US" altLang="zh-CN" sz="2400" b="0" i="0" u="none" strike="noStrike" kern="0" cap="none" spc="0" baseline="0" dirty="0" err="1">
                <a:solidFill>
                  <a:schemeClr val="tx1"/>
                </a:solidFill>
                <a:latin typeface="宋体" pitchFamily="2" charset="-122"/>
                <a:ea typeface="宋体" pitchFamily="2" charset="-122"/>
                <a:cs typeface="宋体" pitchFamily="2" charset="-122"/>
              </a:rPr>
              <a:t>products（China</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 imports an average of 5 million tons annually）, casings, pet food, etc.</a:t>
            </a:r>
            <a:endParaRPr lang="en-US" altLang="zh-CN" sz="2800" b="0" i="0" u="none" strike="noStrike" kern="0" cap="none" spc="0" baseline="0" dirty="0">
              <a:solidFill>
                <a:schemeClr val="tx1"/>
              </a:solidFill>
              <a:latin typeface="Times New Roman" charset="0"/>
              <a:ea typeface="宋体" pitchFamily="2" charset="-122"/>
              <a:cs typeface="Times New Roman" charset="0"/>
            </a:endParaRPr>
          </a:p>
          <a:p>
            <a:pPr algn="l"/>
            <a:r>
              <a:rPr lang="en-US" altLang="zh-CN" sz="2400" b="1" i="0" u="none" strike="noStrike" kern="0" cap="none" spc="0" baseline="0" dirty="0">
                <a:solidFill>
                  <a:schemeClr val="tx1"/>
                </a:solidFill>
                <a:latin typeface="宋体" pitchFamily="2" charset="-122"/>
                <a:ea typeface="宋体" pitchFamily="2" charset="-122"/>
                <a:cs typeface="宋体" pitchFamily="2" charset="-122"/>
              </a:rPr>
              <a:t>Plants and their products:</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 Prune, </a:t>
            </a:r>
            <a:r>
              <a:rPr lang="en-US" altLang="zh-CN" sz="2400" dirty="0">
                <a:latin typeface="宋体" pitchFamily="2" charset="-122"/>
                <a:cs typeface="宋体" pitchFamily="2" charset="-122"/>
              </a:rPr>
              <a:t>M</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arina, </a:t>
            </a:r>
            <a:r>
              <a:rPr lang="en-US" altLang="zh-CN" sz="2400" dirty="0">
                <a:latin typeface="宋体" pitchFamily="2" charset="-122"/>
                <a:cs typeface="宋体" pitchFamily="2" charset="-122"/>
              </a:rPr>
              <a:t>P</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each, Watermelon,</a:t>
            </a:r>
            <a:r>
              <a:rPr lang="en-US" altLang="zh-CN" sz="2400" dirty="0">
                <a:latin typeface="宋体" pitchFamily="2" charset="-122"/>
                <a:cs typeface="宋体" pitchFamily="2" charset="-122"/>
              </a:rPr>
              <a:t>  </a:t>
            </a:r>
            <a:r>
              <a:rPr lang="en-US" altLang="zh-CN" sz="2400" dirty="0" err="1">
                <a:latin typeface="宋体" pitchFamily="2" charset="-122"/>
                <a:cs typeface="宋体" pitchFamily="2" charset="-122"/>
              </a:rPr>
              <a:t>Elaeagnus</a:t>
            </a:r>
            <a:r>
              <a:rPr lang="en-US" altLang="zh-CN" sz="2400" dirty="0">
                <a:latin typeface="宋体" pitchFamily="2" charset="-122"/>
                <a:cs typeface="宋体" pitchFamily="2" charset="-122"/>
              </a:rPr>
              <a:t> </a:t>
            </a:r>
            <a:r>
              <a:rPr lang="en-US" altLang="zh-CN" sz="2400" dirty="0" err="1">
                <a:latin typeface="宋体" pitchFamily="2" charset="-122"/>
                <a:cs typeface="宋体" pitchFamily="2" charset="-122"/>
              </a:rPr>
              <a:t>angustifolia</a:t>
            </a:r>
            <a:r>
              <a:rPr lang="en-US" altLang="zh-CN" sz="2400" dirty="0">
                <a:latin typeface="宋体" pitchFamily="2" charset="-122"/>
                <a:cs typeface="宋体" pitchFamily="2" charset="-122"/>
              </a:rPr>
              <a:t> ,C</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hickpea</a:t>
            </a:r>
            <a:r>
              <a:rPr lang="en-US" altLang="zh-CN" sz="2400" dirty="0">
                <a:latin typeface="宋体" pitchFamily="2" charset="-122"/>
                <a:cs typeface="宋体" pitchFamily="2" charset="-122"/>
              </a:rPr>
              <a:t>, </a:t>
            </a:r>
            <a:r>
              <a:rPr lang="en-US" altLang="zh-CN" sz="2400" dirty="0" err="1">
                <a:latin typeface="宋体" pitchFamily="2" charset="-122"/>
                <a:cs typeface="宋体" pitchFamily="2" charset="-122"/>
              </a:rPr>
              <a:t>Grape,Pepper</a:t>
            </a:r>
            <a:r>
              <a:rPr lang="en-US" altLang="zh-CN" sz="2400" dirty="0">
                <a:latin typeface="宋体" pitchFamily="2" charset="-122"/>
                <a:cs typeface="宋体" pitchFamily="2" charset="-122"/>
              </a:rPr>
              <a:t>, Oil plant, Cereal </a:t>
            </a:r>
            <a:r>
              <a:rPr lang="en-US" altLang="zh-CN" sz="2400" dirty="0" err="1">
                <a:latin typeface="宋体" pitchFamily="2" charset="-122"/>
                <a:cs typeface="宋体" pitchFamily="2" charset="-122"/>
              </a:rPr>
              <a:t>grains,D</a:t>
            </a:r>
            <a:r>
              <a:rPr lang="en-US" altLang="zh-CN" sz="2400" b="0" i="0" u="none" strike="noStrike" kern="0" cap="none" spc="0" baseline="0" dirty="0" err="1">
                <a:solidFill>
                  <a:schemeClr val="tx1"/>
                </a:solidFill>
                <a:latin typeface="宋体" pitchFamily="2" charset="-122"/>
                <a:ea typeface="宋体" pitchFamily="2" charset="-122"/>
                <a:cs typeface="宋体" pitchFamily="2" charset="-122"/>
              </a:rPr>
              <a:t>ried</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 fruit class</a:t>
            </a:r>
            <a:r>
              <a:rPr lang="zh-CN" altLang="en-US" sz="2400" b="0" i="0" u="none" strike="noStrike" kern="0" cap="none" spc="0" baseline="0" dirty="0">
                <a:solidFill>
                  <a:schemeClr val="tx1"/>
                </a:solidFill>
                <a:latin typeface="宋体" pitchFamily="2" charset="-122"/>
                <a:ea typeface="宋体" pitchFamily="2" charset="-122"/>
                <a:cs typeface="宋体" pitchFamily="2" charset="-122"/>
              </a:rPr>
              <a:t>，</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and </a:t>
            </a:r>
            <a:r>
              <a:rPr lang="en-US" altLang="zh-CN" sz="2400" dirty="0">
                <a:latin typeface="宋体" pitchFamily="2" charset="-122"/>
                <a:cs typeface="宋体" pitchFamily="2" charset="-122"/>
              </a:rPr>
              <a:t>V</a:t>
            </a:r>
            <a:r>
              <a:rPr lang="en-US" altLang="zh-CN" sz="2400" b="0" i="0" u="none" strike="noStrike" kern="0" cap="none" spc="0" baseline="0" dirty="0">
                <a:solidFill>
                  <a:schemeClr val="tx1"/>
                </a:solidFill>
                <a:latin typeface="宋体" pitchFamily="2" charset="-122"/>
                <a:ea typeface="宋体" pitchFamily="2" charset="-122"/>
                <a:cs typeface="宋体" pitchFamily="2" charset="-122"/>
              </a:rPr>
              <a:t>irgin vegetable oil</a:t>
            </a:r>
            <a:endParaRPr lang="zh-CN" altLang="en-US" sz="2400" b="0" i="0" u="none" strike="noStrike" kern="0" cap="none" spc="0" baseline="0" dirty="0">
              <a:solidFill>
                <a:schemeClr val="tx1"/>
              </a:solidFill>
              <a:latin typeface="宋体" pitchFamily="2" charset="-122"/>
              <a:ea typeface="宋体" pitchFamily="2" charset="-122"/>
              <a:cs typeface="宋体" pitchFamily="2" charset="-122"/>
            </a:endParaRPr>
          </a:p>
        </p:txBody>
      </p:sp>
      <p:sp>
        <p:nvSpPr>
          <p:cNvPr id="90" name="动作按钮: 自定义">
            <a:hlinkClick r:id="rId3" action="ppaction://hlinksldjump"/>
          </p:cNvPr>
          <p:cNvSpPr>
            <a:spLocks/>
          </p:cNvSpPr>
          <p:nvPr/>
        </p:nvSpPr>
        <p:spPr>
          <a:xfrm>
            <a:off x="240030" y="309245"/>
            <a:ext cx="8449310" cy="963295"/>
          </a:xfrm>
          <a:prstGeom prst="actionButtonBlank">
            <a:avLst/>
          </a:prstGeom>
          <a:solidFill>
            <a:srgbClr val="005DA2"/>
          </a:solidFill>
          <a:ln w="9525" cap="flat" cmpd="sng">
            <a:solidFill>
              <a:srgbClr val="000000"/>
            </a:solidFill>
            <a:prstDash val="solid"/>
            <a:miter/>
          </a:ln>
        </p:spPr>
        <p:txBody>
          <a:bodyPr vert="horz" wrap="square" lIns="91440" tIns="45720" rIns="91440" bIns="45720" anchor="ctr" anchorCtr="0">
            <a:prstTxWarp prst="textNoShape">
              <a:avLst/>
            </a:prstTxWarp>
          </a:bodyPr>
          <a:lstStyle/>
          <a:p>
            <a:pPr marL="0" indent="0" algn="ctr" fontAlgn="base" hangingPunct="0">
              <a:lnSpc>
                <a:spcPct val="100000"/>
              </a:lnSpc>
              <a:spcBef>
                <a:spcPts val="0"/>
              </a:spcBef>
              <a:spcAft>
                <a:spcPts val="0"/>
              </a:spcAft>
              <a:buNone/>
            </a:pPr>
            <a:r>
              <a:rPr lang="en-US" altLang="zh-CN" sz="2000" b="0" i="0" u="none" strike="noStrike" kern="100" cap="none" spc="0" baseline="0" dirty="0">
                <a:solidFill>
                  <a:schemeClr val="bg1"/>
                </a:solidFill>
                <a:latin typeface="微软雅黑" pitchFamily="-128" charset="-122"/>
                <a:ea typeface="微软雅黑" pitchFamily="-128" charset="-122"/>
                <a:cs typeface="Times New Roman" charset="0"/>
              </a:rPr>
              <a:t>         China's market demand for imported agricultural products</a:t>
            </a:r>
            <a:endParaRPr lang="zh-CN" altLang="en-US" sz="2000" b="0" i="0" u="none" strike="noStrike" kern="100" cap="none" spc="0" baseline="0" dirty="0">
              <a:solidFill>
                <a:schemeClr val="bg1"/>
              </a:solidFill>
              <a:latin typeface="微软雅黑" pitchFamily="-128" charset="-122"/>
              <a:ea typeface="微软雅黑" pitchFamily="-128" charset="-122"/>
              <a:cs typeface="Times New Roman" charset="0"/>
            </a:endParaRPr>
          </a:p>
        </p:txBody>
      </p:sp>
      <p:sp>
        <p:nvSpPr>
          <p:cNvPr id="91" name="动作按钮: 前进或后一张">
            <a:hlinkClick r:id="rId4" action="ppaction://hlinksldjump"/>
          </p:cNvPr>
          <p:cNvSpPr>
            <a:spLocks/>
          </p:cNvSpPr>
          <p:nvPr/>
        </p:nvSpPr>
        <p:spPr>
          <a:xfrm>
            <a:off x="7750361" y="6315109"/>
            <a:ext cx="530608" cy="347938"/>
          </a:xfrm>
          <a:prstGeom prst="actionButtonForwardNext">
            <a:avLst/>
          </a:prstGeom>
          <a:solidFill>
            <a:schemeClr val="accent1"/>
          </a:solidFill>
          <a:ln w="9525" cap="flat" cmpd="sng">
            <a:solidFill>
              <a:srgbClr val="000000"/>
            </a:solidFill>
            <a:prstDash val="solid"/>
            <a:miter/>
          </a:ln>
        </p:spPr>
      </p:sp>
      <p:pic>
        <p:nvPicPr>
          <p:cNvPr id="5" name="图片"/>
          <p:cNvPicPr>
            <a:picLocks noChangeAspect="1"/>
          </p:cNvPicPr>
          <p:nvPr/>
        </p:nvPicPr>
        <p:blipFill>
          <a:blip r:embed="rId5" cstate="print"/>
          <a:stretch>
            <a:fillRect/>
          </a:stretch>
        </p:blipFill>
        <p:spPr>
          <a:xfrm>
            <a:off x="366395" y="309245"/>
            <a:ext cx="492760" cy="657225"/>
          </a:xfrm>
          <a:prstGeom prst="rect">
            <a:avLst/>
          </a:prstGeom>
          <a:noFill/>
          <a:ln w="9525" cap="flat" cmpd="sng">
            <a:noFill/>
            <a:prstDash val="solid"/>
            <a:miter/>
          </a:ln>
        </p:spPr>
      </p:pic>
    </p:spTree>
    <p:extLst>
      <p:ext uri="{BB962C8B-B14F-4D97-AF65-F5344CB8AC3E}">
        <p14:creationId xmlns:p14="http://schemas.microsoft.com/office/powerpoint/2010/main" val="16171794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94"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95"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96"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97" name="矩形"/>
          <p:cNvSpPr>
            <a:spLocks/>
          </p:cNvSpPr>
          <p:nvPr/>
        </p:nvSpPr>
        <p:spPr>
          <a:xfrm>
            <a:off x="73660" y="1349375"/>
            <a:ext cx="8585200" cy="33934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2000"/>
              </a:lnSpc>
              <a:spcBef>
                <a:spcPts val="0"/>
              </a:spcBef>
              <a:spcAft>
                <a:spcPts val="0"/>
              </a:spcAft>
              <a:buNone/>
            </a:pPr>
            <a:r>
              <a:rPr lang="zh-CN" altLang="en-US" sz="1600" b="1" i="0" u="none" strike="noStrike" kern="100" cap="none" spc="0" baseline="0">
                <a:solidFill>
                  <a:schemeClr val="tx1"/>
                </a:solidFill>
                <a:latin typeface="楷体" pitchFamily="-128" charset="-122"/>
                <a:ea typeface="楷体" pitchFamily="-128" charset="-122"/>
                <a:cs typeface="Times New Roman" charset="0"/>
              </a:rPr>
              <a:t>（</a:t>
            </a:r>
            <a:r>
              <a:rPr lang="en-US" altLang="zh-CN" sz="1600" b="1" i="0" u="none" strike="noStrike" kern="100" cap="none" spc="0" baseline="0">
                <a:solidFill>
                  <a:schemeClr val="tx1"/>
                </a:solidFill>
                <a:latin typeface="楷体" pitchFamily="-128" charset="-122"/>
                <a:ea typeface="楷体" pitchFamily="-128" charset="-122"/>
                <a:cs typeface="Times New Roman" charset="0"/>
              </a:rPr>
              <a:t>Ⅰ)Submit an application</a:t>
            </a:r>
          </a:p>
          <a:p>
            <a:pPr marL="0" indent="408940" algn="l">
              <a:lnSpc>
                <a:spcPts val="20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1.Application: Where a country intends to export general and high-risk animal and plant products into China, an application for export should be submitted by its competent authority to the General Administration of Customs of China in writing, specifying the type of exported animals and plants or their products and recommending the production and processing enterprises of exported animals and plants.</a:t>
            </a:r>
          </a:p>
          <a:p>
            <a:pPr marL="0" indent="408940" algn="l">
              <a:lnSpc>
                <a:spcPts val="20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2.Start an access procedure: China decides whether to start an access procedure according to the animal and plant epidemic situation in the country or region that intends for export.</a:t>
            </a:r>
          </a:p>
          <a:p>
            <a:pPr marL="0" indent="408940" algn="l">
              <a:lnSpc>
                <a:spcPts val="20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3.If diseases on List A for imported animals regulated by China or plant quarantine pests against which China has issued a ban exist in the export country, a ban-lifting procedure should be performed.</a:t>
            </a:r>
            <a:endParaRPr lang="zh-CN" altLang="en-US" sz="1600" b="0" i="0" u="none" strike="noStrike" kern="100" cap="none" spc="0" baseline="0">
              <a:solidFill>
                <a:schemeClr val="tx1"/>
              </a:solidFill>
              <a:latin typeface="楷体" pitchFamily="-128" charset="-122"/>
              <a:ea typeface="楷体" pitchFamily="-128" charset="-122"/>
              <a:cs typeface="Times New Roman" charset="0"/>
            </a:endParaRPr>
          </a:p>
        </p:txBody>
      </p:sp>
      <p:sp>
        <p:nvSpPr>
          <p:cNvPr id="98" name="矩形"/>
          <p:cNvSpPr>
            <a:spLocks/>
          </p:cNvSpPr>
          <p:nvPr/>
        </p:nvSpPr>
        <p:spPr>
          <a:xfrm>
            <a:off x="1193165" y="440689"/>
            <a:ext cx="7656830" cy="4470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a:lnSpc>
                <a:spcPts val="28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二.《</a:t>
            </a:r>
            <a:r>
              <a:rPr lang="en-US" altLang="zh-CN" sz="1400" b="1" i="0" u="none" strike="noStrike" kern="100" cap="none" spc="0" baseline="0">
                <a:solidFill>
                  <a:srgbClr val="0066CC"/>
                </a:solidFill>
                <a:latin typeface="微软雅黑" pitchFamily="-128" charset="-122"/>
                <a:ea typeface="微软雅黑" pitchFamily="-128" charset="-122"/>
                <a:cs typeface="Times New Roman" charset="0"/>
                <a:sym typeface="宋体" pitchFamily="2" charset="-122"/>
              </a:rPr>
              <a:t>Basic procedures and requirements for animal and plant quarantine access</a:t>
            </a: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a:t>
            </a:r>
          </a:p>
        </p:txBody>
      </p:sp>
      <p:pic>
        <p:nvPicPr>
          <p:cNvPr id="99" name="图片"/>
          <p:cNvPicPr>
            <a:picLocks noChangeAspect="1"/>
          </p:cNvPicPr>
          <p:nvPr/>
        </p:nvPicPr>
        <p:blipFill>
          <a:blip r:embed="rId6" cstate="print"/>
          <a:stretch>
            <a:fillRect/>
          </a:stretch>
        </p:blipFill>
        <p:spPr>
          <a:xfrm>
            <a:off x="189230" y="4707890"/>
            <a:ext cx="3551555" cy="1930400"/>
          </a:xfrm>
          <a:prstGeom prst="rect">
            <a:avLst/>
          </a:prstGeom>
          <a:noFill/>
          <a:ln w="9525" cap="flat" cmpd="sng">
            <a:noFill/>
            <a:prstDash val="solid"/>
            <a:miter/>
          </a:ln>
        </p:spPr>
      </p:pic>
      <p:pic>
        <p:nvPicPr>
          <p:cNvPr id="100" name="图片"/>
          <p:cNvPicPr>
            <a:picLocks noChangeAspect="1"/>
          </p:cNvPicPr>
          <p:nvPr/>
        </p:nvPicPr>
        <p:blipFill>
          <a:blip r:embed="rId7" cstate="print"/>
          <a:stretch>
            <a:fillRect/>
          </a:stretch>
        </p:blipFill>
        <p:spPr>
          <a:xfrm>
            <a:off x="3872865" y="4707890"/>
            <a:ext cx="3867784" cy="1927858"/>
          </a:xfrm>
          <a:prstGeom prst="rect">
            <a:avLst/>
          </a:prstGeom>
          <a:noFill/>
          <a:ln w="9525" cap="flat" cmpd="sng">
            <a:noFill/>
            <a:prstDash val="solid"/>
            <a:miter/>
          </a:ln>
        </p:spPr>
      </p:pic>
    </p:spTree>
    <p:extLst>
      <p:ext uri="{BB962C8B-B14F-4D97-AF65-F5344CB8AC3E}">
        <p14:creationId xmlns:p14="http://schemas.microsoft.com/office/powerpoint/2010/main" val="1445383271"/>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103"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04" name="图片"/>
          <p:cNvPicPr>
            <a:picLocks noChangeAspect="1"/>
          </p:cNvPicPr>
          <p:nvPr/>
        </p:nvPicPr>
        <p:blipFill>
          <a:blip r:embed="rId4" cstate="print"/>
          <a:stretch>
            <a:fillRect/>
          </a:stretch>
        </p:blipFill>
        <p:spPr>
          <a:xfrm>
            <a:off x="278154" y="94357"/>
            <a:ext cx="512184" cy="682913"/>
          </a:xfrm>
          <a:prstGeom prst="rect">
            <a:avLst/>
          </a:prstGeom>
          <a:noFill/>
          <a:ln w="9525" cap="flat" cmpd="sng">
            <a:noFill/>
            <a:prstDash val="solid"/>
            <a:miter/>
          </a:ln>
        </p:spPr>
      </p:pic>
      <p:pic>
        <p:nvPicPr>
          <p:cNvPr id="105"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106" name="矩形"/>
          <p:cNvSpPr>
            <a:spLocks/>
          </p:cNvSpPr>
          <p:nvPr/>
        </p:nvSpPr>
        <p:spPr>
          <a:xfrm>
            <a:off x="702078" y="1165511"/>
            <a:ext cx="7236282" cy="542543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1500"/>
              </a:lnSpc>
              <a:spcBef>
                <a:spcPts val="0"/>
              </a:spcBef>
              <a:spcAft>
                <a:spcPts val="0"/>
              </a:spcAft>
              <a:buNone/>
            </a:pPr>
            <a:r>
              <a:rPr lang="en-US" altLang="zh-CN" sz="1600" b="1" i="0" u="none" strike="noStrike" kern="100" cap="none" spc="0" baseline="0">
                <a:solidFill>
                  <a:schemeClr val="tx1"/>
                </a:solidFill>
                <a:latin typeface="楷体" pitchFamily="-128" charset="-122"/>
                <a:ea typeface="楷体" pitchFamily="-128" charset="-122"/>
                <a:cs typeface="Times New Roman" charset="0"/>
              </a:rPr>
              <a:t>(II） Risk analysis</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1. Questionnaire: China acts as the main body.</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China will, in accordance with the relevant provisions, assess the animal and plant health and public health system of export country or region. The assessment may be conducted in the form of written questionnaire. Risk assessment is no longer needed for non-edible animal and plant products to be imported without any hazard factors upon China’s confirmation.</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2. Provide information: Exporter acts as the main body.</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Countries or regions that intend for export should provide relevant technical information as required by the questionnaire, including but not limited to animal and plant health and public health system-related laws and regulations system, organizational structure (system), animal and plant epidemic prevention service system, quality management system, security and sanitation control system, and detection, monitoring and regionalization of animal and plant epidemic diseases.</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3. Risk assessment: China acts as the main body.</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China organizes experts to conduct risk analysis and assessment on the information provided, and if assessment show that the information is within acceptable levels of risk, the next procedure can be performed.</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4. Feedback of assessment opinions: risk exchange process</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(1) Supplement the questionnaire; or</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(2) Consult about the next step of work: conduct on-the-spot investigation for further assessment.</a:t>
            </a:r>
          </a:p>
          <a:p>
            <a:pPr marL="0" indent="408940" algn="l">
              <a:lnSpc>
                <a:spcPts val="15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(3) Detailed, logical and latest answers to the questionnaire can speed up the assessment process.</a:t>
            </a:r>
            <a:endParaRPr lang="zh-CN" altLang="en-US" sz="1600" b="0" i="0" u="none" strike="noStrike" kern="100" cap="none" spc="0" baseline="0">
              <a:solidFill>
                <a:schemeClr val="tx1"/>
              </a:solidFill>
              <a:latin typeface="楷体" pitchFamily="-128" charset="-122"/>
              <a:ea typeface="楷体" pitchFamily="-128" charset="-122"/>
              <a:cs typeface="Times New Roman" charset="0"/>
            </a:endParaRPr>
          </a:p>
        </p:txBody>
      </p:sp>
      <p:pic>
        <p:nvPicPr>
          <p:cNvPr id="107" name="图片"/>
          <p:cNvPicPr>
            <a:picLocks noChangeAspect="1"/>
          </p:cNvPicPr>
          <p:nvPr/>
        </p:nvPicPr>
        <p:blipFill>
          <a:blip r:embed="rId6" cstate="print"/>
          <a:stretch>
            <a:fillRect/>
          </a:stretch>
        </p:blipFill>
        <p:spPr>
          <a:xfrm>
            <a:off x="1012190" y="94615"/>
            <a:ext cx="1076325" cy="667385"/>
          </a:xfrm>
          <a:prstGeom prst="rect">
            <a:avLst/>
          </a:prstGeom>
          <a:noFill/>
          <a:ln w="9525" cap="flat" cmpd="sng">
            <a:noFill/>
            <a:prstDash val="solid"/>
            <a:miter/>
          </a:ln>
        </p:spPr>
      </p:pic>
      <p:sp>
        <p:nvSpPr>
          <p:cNvPr id="108" name="矩形"/>
          <p:cNvSpPr>
            <a:spLocks/>
          </p:cNvSpPr>
          <p:nvPr/>
        </p:nvSpPr>
        <p:spPr>
          <a:xfrm>
            <a:off x="1193165" y="637540"/>
            <a:ext cx="7656830" cy="447040"/>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a:lnSpc>
                <a:spcPts val="28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二.《</a:t>
            </a:r>
            <a:r>
              <a:rPr lang="en-US" altLang="zh-CN" sz="1400" b="1" i="0" u="none" strike="noStrike" kern="100" cap="none" spc="0" baseline="0">
                <a:solidFill>
                  <a:srgbClr val="0066CC"/>
                </a:solidFill>
                <a:latin typeface="微软雅黑" pitchFamily="-128" charset="-122"/>
                <a:ea typeface="微软雅黑" pitchFamily="-128" charset="-122"/>
                <a:cs typeface="Times New Roman" charset="0"/>
                <a:sym typeface="宋体" pitchFamily="2" charset="-122"/>
              </a:rPr>
              <a:t>Basic procedures and requirements for animal and plant quarantine access</a:t>
            </a: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1272921053"/>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cstate="print"/>
          <a:stretch/>
        </a:blipFill>
        <a:effectLst/>
      </p:bgPr>
    </p:bg>
    <p:spTree>
      <p:nvGrpSpPr>
        <p:cNvPr id="1" name=""/>
        <p:cNvGrpSpPr/>
        <p:nvPr/>
      </p:nvGrpSpPr>
      <p:grpSpPr>
        <a:xfrm>
          <a:off x="0" y="0"/>
          <a:ext cx="0" cy="0"/>
          <a:chOff x="0" y="0"/>
          <a:chExt cx="0" cy="0"/>
        </a:xfrm>
      </p:grpSpPr>
      <p:sp>
        <p:nvSpPr>
          <p:cNvPr id="111" name="直线"/>
          <p:cNvSpPr>
            <a:spLocks/>
          </p:cNvSpPr>
          <p:nvPr/>
        </p:nvSpPr>
        <p:spPr>
          <a:xfrm>
            <a:off x="-32574" y="1087863"/>
            <a:ext cx="9144000" cy="0"/>
          </a:xfrm>
          <a:prstGeom prst="line">
            <a:avLst/>
          </a:prstGeom>
          <a:noFill/>
          <a:ln w="50800" cap="flat" cmpd="sng">
            <a:solidFill>
              <a:srgbClr val="005DA2"/>
            </a:solidFill>
            <a:prstDash val="solid"/>
            <a:round/>
          </a:ln>
        </p:spPr>
      </p:sp>
      <p:pic>
        <p:nvPicPr>
          <p:cNvPr id="112" name="图片"/>
          <p:cNvPicPr>
            <a:picLocks noChangeAspect="1"/>
          </p:cNvPicPr>
          <p:nvPr/>
        </p:nvPicPr>
        <p:blipFill>
          <a:blip r:embed="rId4" cstate="print"/>
          <a:stretch>
            <a:fillRect/>
          </a:stretch>
        </p:blipFill>
        <p:spPr>
          <a:xfrm>
            <a:off x="450239" y="324227"/>
            <a:ext cx="512184" cy="682913"/>
          </a:xfrm>
          <a:prstGeom prst="rect">
            <a:avLst/>
          </a:prstGeom>
          <a:noFill/>
          <a:ln w="9525" cap="flat" cmpd="sng">
            <a:noFill/>
            <a:prstDash val="solid"/>
            <a:miter/>
          </a:ln>
        </p:spPr>
      </p:pic>
      <p:pic>
        <p:nvPicPr>
          <p:cNvPr id="113" name="图片"/>
          <p:cNvPicPr>
            <a:picLocks noChangeAspect="1"/>
          </p:cNvPicPr>
          <p:nvPr/>
        </p:nvPicPr>
        <p:blipFill>
          <a:blip r:embed="rId5" cstate="print"/>
          <a:srcRect l="24648"/>
          <a:stretch>
            <a:fillRect/>
          </a:stretch>
        </p:blipFill>
        <p:spPr>
          <a:xfrm>
            <a:off x="7894828" y="6184461"/>
            <a:ext cx="1033875" cy="529087"/>
          </a:xfrm>
          <a:prstGeom prst="rect">
            <a:avLst/>
          </a:prstGeom>
          <a:noFill/>
          <a:ln w="9525" cap="flat" cmpd="sng">
            <a:noFill/>
            <a:prstDash val="solid"/>
            <a:miter/>
          </a:ln>
        </p:spPr>
      </p:pic>
      <p:sp>
        <p:nvSpPr>
          <p:cNvPr id="114" name="矩形"/>
          <p:cNvSpPr>
            <a:spLocks/>
          </p:cNvSpPr>
          <p:nvPr/>
        </p:nvSpPr>
        <p:spPr>
          <a:xfrm>
            <a:off x="694459" y="1350282"/>
            <a:ext cx="7236282" cy="3393438"/>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408940" algn="l">
              <a:lnSpc>
                <a:spcPts val="2000"/>
              </a:lnSpc>
              <a:spcBef>
                <a:spcPts val="0"/>
              </a:spcBef>
              <a:spcAft>
                <a:spcPts val="0"/>
              </a:spcAft>
              <a:buNone/>
            </a:pPr>
            <a:r>
              <a:rPr lang="en-US" altLang="zh-CN" sz="1600" b="1" i="0" u="none" strike="noStrike" kern="100" cap="none" spc="0" baseline="0">
                <a:solidFill>
                  <a:schemeClr val="tx1"/>
                </a:solidFill>
                <a:latin typeface="楷体" pitchFamily="-128" charset="-122"/>
                <a:ea typeface="楷体" pitchFamily="-128" charset="-122"/>
                <a:cs typeface="Times New Roman" charset="0"/>
              </a:rPr>
              <a:t>(III) On-the-spot investigation assessment</a:t>
            </a:r>
          </a:p>
          <a:p>
            <a:pPr marL="0" indent="408940" algn="l">
              <a:lnSpc>
                <a:spcPts val="20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China acts as the main body and the exporter provides support. China organizes experts to conduct on-the-spot investigation in the export country or region for assessing the occurrence, laws and regulations of animal and plant epidemic diseases, the quarantine technical capacity and related scientific researches, the establishment and management system of animal and plant quarantine institutions, the production and processing enterprises of animals and plants or their products, etc.</a:t>
            </a:r>
          </a:p>
          <a:p>
            <a:pPr marL="0" indent="408940" algn="l">
              <a:lnSpc>
                <a:spcPts val="2000"/>
              </a:lnSpc>
              <a:spcBef>
                <a:spcPts val="0"/>
              </a:spcBef>
              <a:spcAft>
                <a:spcPts val="0"/>
              </a:spcAft>
              <a:buNone/>
            </a:pPr>
            <a:r>
              <a:rPr lang="en-US" altLang="zh-CN" sz="1600" b="0" i="0" u="none" strike="noStrike" kern="100" cap="none" spc="0" baseline="0">
                <a:solidFill>
                  <a:schemeClr val="tx1"/>
                </a:solidFill>
                <a:latin typeface="楷体" pitchFamily="-128" charset="-122"/>
                <a:ea typeface="楷体" pitchFamily="-128" charset="-122"/>
                <a:cs typeface="Times New Roman" charset="0"/>
              </a:rPr>
              <a:t>Registration assessment should be made for the enterprises that intend to export high-risk animal and plant products, which also acts as a field validation of the answers given by the countries or regions that intend for export to the questionnaire.</a:t>
            </a:r>
            <a:endParaRPr lang="zh-CN" altLang="en-US" sz="1600" b="0" i="0" u="none" strike="noStrike" kern="100" cap="none" spc="0" baseline="0">
              <a:solidFill>
                <a:schemeClr val="tx1"/>
              </a:solidFill>
              <a:latin typeface="楷体" pitchFamily="-128" charset="-122"/>
              <a:ea typeface="楷体" pitchFamily="-128" charset="-122"/>
              <a:cs typeface="Times New Roman" charset="0"/>
            </a:endParaRPr>
          </a:p>
        </p:txBody>
      </p:sp>
      <p:pic>
        <p:nvPicPr>
          <p:cNvPr id="115" name="图片"/>
          <p:cNvPicPr>
            <a:picLocks noChangeAspect="1"/>
          </p:cNvPicPr>
          <p:nvPr/>
        </p:nvPicPr>
        <p:blipFill>
          <a:blip r:embed="rId6" cstate="print"/>
          <a:stretch>
            <a:fillRect/>
          </a:stretch>
        </p:blipFill>
        <p:spPr>
          <a:xfrm>
            <a:off x="5066665" y="4781550"/>
            <a:ext cx="2744470" cy="1931668"/>
          </a:xfrm>
          <a:prstGeom prst="rect">
            <a:avLst/>
          </a:prstGeom>
          <a:noFill/>
          <a:ln w="9525" cap="flat" cmpd="sng">
            <a:noFill/>
            <a:prstDash val="solid"/>
            <a:miter/>
          </a:ln>
        </p:spPr>
      </p:pic>
      <p:sp>
        <p:nvSpPr>
          <p:cNvPr id="116" name="矩形"/>
          <p:cNvSpPr>
            <a:spLocks/>
          </p:cNvSpPr>
          <p:nvPr/>
        </p:nvSpPr>
        <p:spPr>
          <a:xfrm>
            <a:off x="1150620" y="440689"/>
            <a:ext cx="7656830" cy="447039"/>
          </a:xfrm>
          <a:prstGeom prst="rect">
            <a:avLst/>
          </a:prstGeom>
          <a:noFill/>
          <a:ln w="9525" cap="flat" cmpd="sng">
            <a:noFill/>
            <a:prstDash val="solid"/>
            <a:miter/>
          </a:ln>
        </p:spPr>
        <p:txBody>
          <a:bodyPr vert="horz" wrap="square" lIns="91440" tIns="45720" rIns="91440" bIns="45720" anchor="t" anchorCtr="0">
            <a:prstTxWarp prst="textNoShape">
              <a:avLst/>
            </a:prstTxWarp>
            <a:spAutoFit/>
          </a:bodyPr>
          <a:lstStyle/>
          <a:p>
            <a:pPr marL="0" indent="25400" algn="just">
              <a:lnSpc>
                <a:spcPts val="2800"/>
              </a:lnSpc>
              <a:spcBef>
                <a:spcPts val="0"/>
              </a:spcBef>
              <a:spcAft>
                <a:spcPts val="0"/>
              </a:spcAft>
              <a:buNone/>
            </a:pP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二.《</a:t>
            </a:r>
            <a:r>
              <a:rPr lang="en-US" altLang="zh-CN" sz="1400" b="1" i="0" u="none" strike="noStrike" kern="100" cap="none" spc="0" baseline="0">
                <a:solidFill>
                  <a:srgbClr val="0066CC"/>
                </a:solidFill>
                <a:latin typeface="微软雅黑" pitchFamily="-128" charset="-122"/>
                <a:ea typeface="微软雅黑" pitchFamily="-128" charset="-122"/>
                <a:cs typeface="Times New Roman" charset="0"/>
                <a:sym typeface="宋体" pitchFamily="2" charset="-122"/>
              </a:rPr>
              <a:t>Basic procedures and requirements for animal and plant quarantine access</a:t>
            </a:r>
            <a:r>
              <a:rPr lang="zh-CN" altLang="en-US" sz="1400" b="1" i="0" u="none" strike="noStrike" kern="0" cap="none" spc="0" baseline="0">
                <a:solidFill>
                  <a:srgbClr val="0066CC"/>
                </a:solidFill>
                <a:latin typeface="微软雅黑" pitchFamily="-128" charset="-122"/>
                <a:ea typeface="微软雅黑" pitchFamily="-128" charset="-122"/>
                <a:cs typeface="Times New Roman" charset="0"/>
              </a:rPr>
              <a:t>》</a:t>
            </a:r>
          </a:p>
        </p:txBody>
      </p:sp>
    </p:spTree>
    <p:extLst>
      <p:ext uri="{BB962C8B-B14F-4D97-AF65-F5344CB8AC3E}">
        <p14:creationId xmlns:p14="http://schemas.microsoft.com/office/powerpoint/2010/main" val="766386678"/>
      </p:ext>
    </p:extLst>
  </p:cSld>
  <p:clrMapOvr>
    <a:masterClrMapping/>
  </p:clrMapOvr>
  <p:transition spd="slow"/>
</p:sld>
</file>

<file path=ppt/theme/theme1.xml><?xml version="1.0" encoding="utf-8"?>
<a:theme xmlns:a="http://schemas.openxmlformats.org/drawingml/2006/main" name="默认设计模板">
  <a:themeElements>
    <a:clrScheme name="默认设计模板">
      <a:dk1>
        <a:srgbClr val="000000"/>
      </a:dk1>
      <a:lt1>
        <a:srgbClr val="FFFFFF"/>
      </a:lt1>
      <a:dk2>
        <a:srgbClr val="000000"/>
      </a:dk2>
      <a:lt2>
        <a:srgbClr val="808080"/>
      </a:lt2>
      <a:accent1>
        <a:srgbClr val="99CCFF"/>
      </a:accent1>
      <a:accent2>
        <a:srgbClr val="CCCCFF"/>
      </a:accent2>
      <a:accent3>
        <a:srgbClr val="9BBB59"/>
      </a:accent3>
      <a:accent4>
        <a:srgbClr val="8064A2"/>
      </a:accent4>
      <a:accent5>
        <a:srgbClr val="4BACC6"/>
      </a:accent5>
      <a:accent6>
        <a:srgbClr val="F79646"/>
      </a:accent6>
      <a:hlink>
        <a:srgbClr val="3333CC"/>
      </a:hlink>
      <a:folHlink>
        <a:srgbClr val="AFCBFF"/>
      </a:folHlink>
    </a:clrScheme>
    <a:fontScheme name="默认设计模板">
      <a:majorFont>
        <a:latin typeface=""/>
        <a:ea typeface=""/>
        <a:cs typeface=""/>
      </a:majorFont>
      <a:minorFont>
        <a:latin typeface=""/>
        <a:ea typeface=""/>
        <a:cs typeface=""/>
      </a:minorFont>
    </a:fontScheme>
    <a:fmtScheme name="默认设计模板">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ppt/theme/theme2.xml><?xml version="1.0" encoding="utf-8"?>
<a:theme xmlns:a="http://schemas.openxmlformats.org/drawingml/2006/main" name="notesMaster1">
  <a:themeElements>
    <a:clrScheme name="notesMaster1">
      <a:dk1>
        <a:srgbClr val="000000"/>
      </a:dk1>
      <a:lt1>
        <a:srgbClr val="FFFFFF"/>
      </a:lt1>
      <a:dk2>
        <a:srgbClr val="000000"/>
      </a:dk2>
      <a:lt2>
        <a:srgbClr val="808080"/>
      </a:lt2>
      <a:accent1>
        <a:srgbClr val="BBE0E3"/>
      </a:accent1>
      <a:accent2>
        <a:srgbClr val="333399"/>
      </a:accent2>
      <a:accent3>
        <a:srgbClr val="9BBB59"/>
      </a:accent3>
      <a:accent4>
        <a:srgbClr val="8064A2"/>
      </a:accent4>
      <a:accent5>
        <a:srgbClr val="4BACC6"/>
      </a:accent5>
      <a:accent6>
        <a:srgbClr val="F79646"/>
      </a:accent6>
      <a:hlink>
        <a:srgbClr val="009999"/>
      </a:hlink>
      <a:folHlink>
        <a:srgbClr val="99CC00"/>
      </a:folHlink>
    </a:clrScheme>
    <a:fontScheme name="notesMaster1">
      <a:majorFont>
        <a:latin typeface=""/>
        <a:ea typeface=""/>
        <a:cs typeface=""/>
      </a:majorFont>
      <a:minorFont>
        <a:latin typeface=""/>
        <a:ea typeface=""/>
        <a:cs typeface=""/>
      </a:minorFont>
    </a:fontScheme>
    <a:fmtScheme name="notesMaster1">
      <a:fillStyleLst>
        <a:solidFill>
          <a:schemeClr val="phClr"/>
        </a:solidFill>
        <a:gradFill/>
        <a:gradFill/>
      </a:fillStyleLst>
      <a:lnStyleLst>
        <a:ln/>
        <a:ln/>
        <a:ln/>
      </a:lnStyleLst>
      <a:effectStyleLst>
        <a:effectStyle>
          <a:effectLst/>
        </a:effectStyle>
        <a:effectStyle>
          <a:effectLst/>
        </a:effectStyle>
        <a:effectStyle>
          <a:effectLst/>
        </a:effectStyle>
      </a:effectStyleLst>
      <a:bgFillStyleLst>
        <a:solidFill>
          <a:schemeClr val="phClr"/>
        </a:solidFill>
        <a:gradFill/>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ADAA3A95C900D4F913CDF9D468A1D4F" ma:contentTypeVersion="35" ma:contentTypeDescription="Create a new document." ma:contentTypeScope="" ma:versionID="502b3b1e2c3d8689c69a1935d7256fb1">
  <xsd:schema xmlns:xsd="http://www.w3.org/2001/XMLSchema" xmlns:xs="http://www.w3.org/2001/XMLSchema" xmlns:p="http://schemas.microsoft.com/office/2006/metadata/properties" xmlns:ns2="c1fdd505-2570-46c2-bd04-3e0f2d874cf5" xmlns:ns3="503a8e5b-f025-4d7b-b30b-6bbfaca6c044" xmlns:ns4="374793f7-8f2b-4177-9cc3-2a8d0cfae40f" targetNamespace="http://schemas.microsoft.com/office/2006/metadata/properties" ma:root="true" ma:fieldsID="6129cbc07cbce95eb7e04075228236c3" ns2:_="" ns3:_="" ns4:_="">
    <xsd:import namespace="c1fdd505-2570-46c2-bd04-3e0f2d874cf5"/>
    <xsd:import namespace="503a8e5b-f025-4d7b-b30b-6bbfaca6c044"/>
    <xsd:import namespace="374793f7-8f2b-4177-9cc3-2a8d0cfae40f"/>
    <xsd:element name="properties">
      <xsd:complexType>
        <xsd:sequence>
          <xsd:element name="documentManagement">
            <xsd:complexType>
              <xsd:all>
                <xsd:element ref="ns2:j78542b1fffc4a1c84659474212e3133"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TaxKeywordTaxHTField" minOccurs="0"/>
                <xsd:element ref="ns3:MediaServiceAutoKeyPoints" minOccurs="0"/>
                <xsd:element ref="ns3:MediaServiceKeyPoints" minOccurs="0"/>
                <xsd:element ref="ns3:_Flow_Signoff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fdd505-2570-46c2-bd04-3e0f2d874cf5" elementFormDefault="qualified">
    <xsd:import namespace="http://schemas.microsoft.com/office/2006/documentManagement/types"/>
    <xsd:import namespace="http://schemas.microsoft.com/office/infopath/2007/PartnerControls"/>
    <xsd:element name="j78542b1fffc4a1c84659474212e3133" ma:index="9" nillable="true" ma:taxonomy="true" ma:internalName="j78542b1fffc4a1c84659474212e3133" ma:taxonomyFieldName="ADBContentGroup" ma:displayName="Content Group" ma:readOnly="false" ma:default="2;#CWRD|6d71ff58-4882-4388-ab5c-218969b1e9c8" ma:fieldId="{378542b1-fffc-4a1c-8465-9474212e3133}" ma:taxonomyMulti="true" ma:sspId="115af50e-efb3-4a0e-b425-875ff625e09e" ma:termSetId="2a9ffbee-93a5-418b-bcdb-8d6817936e6b"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03a8e5b-f025-4d7b-b30b-6bbfaca6c04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element name="_Flow_SignoffStatus" ma:index="26" nillable="true" ma:displayName="Sign-off status" ma:internalName="Sign_x002d_off_x0020_status">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74793f7-8f2b-4177-9cc3-2a8d0cfae40f" elementFormDefault="qualified">
    <xsd:import namespace="http://schemas.microsoft.com/office/2006/documentManagement/types"/>
    <xsd:import namespace="http://schemas.microsoft.com/office/infopath/2007/PartnerControls"/>
    <xsd:element name="SharedWithUsers" ma:index="14"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KeywordTaxHTField" ma:index="23" nillable="true" ma:taxonomy="true" ma:internalName="TaxKeywordTaxHTField" ma:taxonomyFieldName="TaxKeyword" ma:displayName="Enterprise Keywords" ma:fieldId="{23f27201-bee3-471e-b2e7-b64fd8b7ca38}" ma:taxonomyMulti="true" ma:sspId="115af50e-efb3-4a0e-b425-875ff625e09e" ma:termSetId="00000000-0000-0000-0000-000000000000" ma:anchorId="00000000-0000-0000-0000-000000000000" ma:open="true" ma:isKeyword="tru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j78542b1fffc4a1c84659474212e3133 xmlns="c1fdd505-2570-46c2-bd04-3e0f2d874cf5">
      <Terms xmlns="http://schemas.microsoft.com/office/infopath/2007/PartnerControls">
        <TermInfo xmlns="http://schemas.microsoft.com/office/infopath/2007/PartnerControls">
          <TermName xmlns="http://schemas.microsoft.com/office/infopath/2007/PartnerControls">CWRD</TermName>
          <TermId xmlns="http://schemas.microsoft.com/office/infopath/2007/PartnerControls">6d71ff58-4882-4388-ab5c-218969b1e9c8</TermId>
        </TermInfo>
      </Terms>
    </j78542b1fffc4a1c84659474212e3133>
    <TaxKeywordTaxHTField xmlns="374793f7-8f2b-4177-9cc3-2a8d0cfae40f">
      <Terms xmlns="http://schemas.microsoft.com/office/infopath/2007/PartnerControls"/>
    </TaxKeywordTaxHTField>
    <_Flow_SignoffStatus xmlns="503a8e5b-f025-4d7b-b30b-6bbfaca6c044" xsi:nil="true"/>
  </documentManagement>
</p:properties>
</file>

<file path=customXml/itemProps1.xml><?xml version="1.0" encoding="utf-8"?>
<ds:datastoreItem xmlns:ds="http://schemas.openxmlformats.org/officeDocument/2006/customXml" ds:itemID="{0E9402A7-CC89-4697-822F-8E2CA91ABF01}"/>
</file>

<file path=customXml/itemProps2.xml><?xml version="1.0" encoding="utf-8"?>
<ds:datastoreItem xmlns:ds="http://schemas.openxmlformats.org/officeDocument/2006/customXml" ds:itemID="{CA54C215-5936-4BAB-962D-51CDDADC43D5}">
  <ds:schemaRefs>
    <ds:schemaRef ds:uri="http://schemas.microsoft.com/sharepoint/v3/contenttype/forms"/>
  </ds:schemaRefs>
</ds:datastoreItem>
</file>

<file path=customXml/itemProps3.xml><?xml version="1.0" encoding="utf-8"?>
<ds:datastoreItem xmlns:ds="http://schemas.openxmlformats.org/officeDocument/2006/customXml" ds:itemID="{D9C063C7-7B25-4BFB-8C8E-8281EA049F4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Normal.eit</Template>
  <TotalTime>93</TotalTime>
  <Words>2763</Words>
  <Application>Microsoft Office PowerPoint</Application>
  <PresentationFormat>On-screen Show (4:3)</PresentationFormat>
  <Paragraphs>506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微软雅黑</vt:lpstr>
      <vt:lpstr>宋体</vt:lpstr>
      <vt:lpstr>方正黑体_GBK</vt:lpstr>
      <vt:lpstr>楷体</vt:lpstr>
      <vt:lpstr>Times New Roman</vt:lpstr>
      <vt:lpstr>默认设计模板</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yozosoft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3283883295@qq.com</dc:creator>
  <cp:lastModifiedBy>Xinglan Hu</cp:lastModifiedBy>
  <cp:revision>32</cp:revision>
  <dcterms:created xsi:type="dcterms:W3CDTF">2019-11-26T03:50:00Z</dcterms:created>
  <dcterms:modified xsi:type="dcterms:W3CDTF">2019-12-04T12:41:24Z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y fmtid="{D5CDD505-2E9C-101B-9397-08002B2CF9AE}" pid="3" name="ContentTypeId">
    <vt:lpwstr>0x010100BADAA3A95C900D4F913CDF9D468A1D4F</vt:lpwstr>
  </property>
  <property fmtid="{D5CDD505-2E9C-101B-9397-08002B2CF9AE}" pid="4" name="TaxCatchAll">
    <vt:lpwstr>2;#CWRD;#1;#English</vt:lpwstr>
  </property>
  <property fmtid="{D5CDD505-2E9C-101B-9397-08002B2CF9AE}" pid="5" name="h00e4aaaf4624e24a7df7f06faa038c6">
    <vt:lpwstr>English|16ac8743-31bb-43f8-9a73-533a041667d6</vt:lpwstr>
  </property>
</Properties>
</file>