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71" r:id="rId4"/>
    <p:sldId id="270" r:id="rId5"/>
    <p:sldId id="267" r:id="rId6"/>
    <p:sldId id="272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802" autoAdjust="0"/>
  </p:normalViewPr>
  <p:slideViewPr>
    <p:cSldViewPr snapToGrid="0">
      <p:cViewPr varScale="1">
        <p:scale>
          <a:sx n="70" d="100"/>
          <a:sy n="70" d="100"/>
        </p:scale>
        <p:origin x="4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0F68CF-6B1F-460C-96AD-8635009E90D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004B72-2904-4008-97EE-23D00714895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/>
            <a:t>Стратегия ИЦ на 2021-2025 гг.</a:t>
          </a:r>
          <a:r>
            <a:rPr lang="ru-RU" sz="1600" dirty="0"/>
            <a:t> представлена на 11-м заседании Управляющего совета (УС)</a:t>
          </a:r>
        </a:p>
      </dgm:t>
    </dgm:pt>
    <dgm:pt modelId="{DB83D406-2851-4562-9F53-BBC5F0947F9E}" type="parTrans" cxnId="{1E2EB942-F711-4D80-8977-4BC580CD101C}">
      <dgm:prSet/>
      <dgm:spPr/>
      <dgm:t>
        <a:bodyPr/>
        <a:lstStyle/>
        <a:p>
          <a:endParaRPr lang="en-US"/>
        </a:p>
      </dgm:t>
    </dgm:pt>
    <dgm:pt modelId="{71FD436B-7865-497A-8971-19EF1867224C}" type="sibTrans" cxnId="{1E2EB942-F711-4D80-8977-4BC580CD101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3804D60-C7DC-4DF8-BAB6-83A77AE8B80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/>
            <a:t>Предложение о модернизации </a:t>
          </a:r>
          <a:r>
            <a:rPr lang="ru-RU" sz="1600" b="1" dirty="0"/>
            <a:t>Консультативного совета (КС) ИЦ</a:t>
          </a:r>
          <a:r>
            <a:rPr lang="ru-RU" sz="1600" dirty="0"/>
            <a:t>, одобренное GC, проведет 4-е заседание КC</a:t>
          </a:r>
        </a:p>
      </dgm:t>
    </dgm:pt>
    <dgm:pt modelId="{21EC99FB-A129-40B3-B2DA-77796B1D3CB8}" type="parTrans" cxnId="{F817D565-0F8A-45C9-B900-B35AD20460BB}">
      <dgm:prSet/>
      <dgm:spPr/>
      <dgm:t>
        <a:bodyPr/>
        <a:lstStyle/>
        <a:p>
          <a:endParaRPr lang="en-US"/>
        </a:p>
      </dgm:t>
    </dgm:pt>
    <dgm:pt modelId="{9580DA5F-B583-4908-971F-ECBE19ED3ADF}" type="sibTrans" cxnId="{F817D565-0F8A-45C9-B900-B35AD20460B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7383E33-CEA3-4E98-A782-26B2044344A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0" dirty="0"/>
            <a:t>Реализуется </a:t>
          </a:r>
          <a:r>
            <a:rPr lang="ru-RU" sz="1600" b="1" dirty="0"/>
            <a:t>Стратегия обеспечения финансовой устойчивости и мобилизации ресурсов. </a:t>
          </a:r>
          <a:r>
            <a:rPr lang="ru-RU" sz="1600" b="0" dirty="0"/>
            <a:t>Пакистан пообещал оказать поддержку в размере еще 100 000 долларов США</a:t>
          </a:r>
          <a:endParaRPr lang="en-US" sz="1600" b="0" dirty="0"/>
        </a:p>
      </dgm:t>
    </dgm:pt>
    <dgm:pt modelId="{FA26DC53-4B50-4FCC-A501-A735DBC98281}" type="parTrans" cxnId="{666C8654-1710-4C2C-9DD0-6DE752318E77}">
      <dgm:prSet/>
      <dgm:spPr/>
      <dgm:t>
        <a:bodyPr/>
        <a:lstStyle/>
        <a:p>
          <a:endParaRPr lang="en-US"/>
        </a:p>
      </dgm:t>
    </dgm:pt>
    <dgm:pt modelId="{114166BA-6BBC-45C4-80BF-F20B1085741E}" type="sibTrans" cxnId="{666C8654-1710-4C2C-9DD0-6DE752318E7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EA36E6-0406-4E00-8578-472E870698F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/>
            <a:t>На 11-м </a:t>
          </a:r>
          <a:r>
            <a:rPr lang="ru-RU" sz="1600" b="1" dirty="0"/>
            <a:t>заседании Совета управляющих </a:t>
          </a:r>
          <a:r>
            <a:rPr lang="ru-RU" sz="1600" dirty="0"/>
            <a:t>в июле обсуждались вопросы стратегии ИЦ, финансовой устойчивости ИЦ, модернизации AC. 12-е </a:t>
          </a:r>
          <a:r>
            <a:rPr lang="ru-RU" sz="1600" b="1" dirty="0"/>
            <a:t>заседание УС</a:t>
          </a:r>
          <a:r>
            <a:rPr lang="ru-RU" sz="1600" dirty="0"/>
            <a:t> запланировано на декабрь</a:t>
          </a:r>
        </a:p>
      </dgm:t>
    </dgm:pt>
    <dgm:pt modelId="{A1A26A58-312C-45E5-9ACE-817EE79E5332}" type="parTrans" cxnId="{0832F1FC-F789-46E7-BC21-303C121B06FC}">
      <dgm:prSet/>
      <dgm:spPr/>
      <dgm:t>
        <a:bodyPr/>
        <a:lstStyle/>
        <a:p>
          <a:endParaRPr lang="en-US"/>
        </a:p>
      </dgm:t>
    </dgm:pt>
    <dgm:pt modelId="{83BCFC19-713B-4326-8696-436D39DD3A34}" type="sibTrans" cxnId="{0832F1FC-F789-46E7-BC21-303C121B06F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973908D-249E-459B-9EBF-D460DA22134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/>
            <a:t>Форум аналитических центров </a:t>
          </a:r>
          <a:r>
            <a:rPr lang="ru-RU" sz="1600" b="0" dirty="0"/>
            <a:t>ЦАРЭС в ноябре; </a:t>
          </a:r>
          <a:r>
            <a:rPr lang="ru-RU" sz="1600" b="1" dirty="0"/>
            <a:t>Виртуальный диалог CTTN</a:t>
          </a:r>
          <a:r>
            <a:rPr lang="ru-RU" sz="1600" b="0" dirty="0"/>
            <a:t> в марте; </a:t>
          </a:r>
          <a:r>
            <a:rPr lang="ru-RU" sz="1600" b="1" dirty="0"/>
            <a:t>исследовательские гранты</a:t>
          </a:r>
          <a:r>
            <a:rPr lang="ru-RU" sz="1600" b="0" dirty="0"/>
            <a:t>, предоставленные 5 региональным аналитическим центрам</a:t>
          </a:r>
        </a:p>
      </dgm:t>
    </dgm:pt>
    <dgm:pt modelId="{BD6C886D-BA99-409C-B2A1-43B8825046A3}" type="parTrans" cxnId="{E17D0974-55B8-4D62-A208-8C67ED1C4090}">
      <dgm:prSet/>
      <dgm:spPr/>
      <dgm:t>
        <a:bodyPr/>
        <a:lstStyle/>
        <a:p>
          <a:endParaRPr lang="en-US"/>
        </a:p>
      </dgm:t>
    </dgm:pt>
    <dgm:pt modelId="{0479C0A2-439A-4140-A113-975AADF4EC9C}" type="sibTrans" cxnId="{E17D0974-55B8-4D62-A208-8C67ED1C409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DF27352-8F57-48B0-A212-BADE2C5F3E0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0" dirty="0"/>
            <a:t>Новые </a:t>
          </a:r>
          <a:r>
            <a:rPr lang="ru-RU" sz="1600" b="1" dirty="0"/>
            <a:t>меморандумы о взаимопонимании </a:t>
          </a:r>
          <a:r>
            <a:rPr lang="ru-RU" sz="1600" b="0" dirty="0"/>
            <a:t>с Институтом стандартизации СУАР, </a:t>
          </a:r>
          <a:r>
            <a:rPr lang="ru-RU" sz="1600" b="0" dirty="0" err="1"/>
            <a:t>Шэньчжэньским</a:t>
          </a:r>
          <a:r>
            <a:rPr lang="ru-RU" sz="1600" b="0" dirty="0"/>
            <a:t> университетом и Международным финансовым форумом (IFF)</a:t>
          </a:r>
          <a:endParaRPr lang="en-US" sz="1600" b="0" dirty="0"/>
        </a:p>
      </dgm:t>
    </dgm:pt>
    <dgm:pt modelId="{44E1BF1E-143E-4513-9725-5008B51D3582}" type="parTrans" cxnId="{466389B0-CB46-4AE8-BF5C-798E16406125}">
      <dgm:prSet/>
      <dgm:spPr/>
      <dgm:t>
        <a:bodyPr/>
        <a:lstStyle/>
        <a:p>
          <a:endParaRPr lang="en-US"/>
        </a:p>
      </dgm:t>
    </dgm:pt>
    <dgm:pt modelId="{02035DD0-4AD9-4BDE-B8E1-010333187644}" type="sibTrans" cxnId="{466389B0-CB46-4AE8-BF5C-798E1640612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F36AE8F-BB82-4197-9533-4991B65C714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b="1" dirty="0"/>
            <a:t>Проект партнерства</a:t>
          </a:r>
          <a:r>
            <a:rPr lang="ru-RU" sz="1600" b="0" dirty="0"/>
            <a:t> с ВЭФ, ИБР, ЮНИСЕФ, АБИИ, MCDF, ШОС и Управлением гражданской авиации Китая</a:t>
          </a:r>
          <a:endParaRPr lang="en-US" sz="1600" b="0" dirty="0"/>
        </a:p>
      </dgm:t>
    </dgm:pt>
    <dgm:pt modelId="{4F6A8653-888E-4B9F-90C9-580EEF8EB9C7}" type="parTrans" cxnId="{7113878B-815C-4B81-B16B-02504FBA4A07}">
      <dgm:prSet/>
      <dgm:spPr/>
      <dgm:t>
        <a:bodyPr/>
        <a:lstStyle/>
        <a:p>
          <a:endParaRPr lang="en-US"/>
        </a:p>
      </dgm:t>
    </dgm:pt>
    <dgm:pt modelId="{3BD656CD-F9BA-46DD-955C-2A50CE71B76C}" type="sibTrans" cxnId="{7113878B-815C-4B81-B16B-02504FBA4A0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36A285C-1948-44F8-9AF7-7310066E0D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ru-RU" sz="1600" dirty="0"/>
            <a:t>В апреле 2021 года начался новый </a:t>
          </a:r>
          <a:r>
            <a:rPr lang="ru-RU" sz="1600" b="1" dirty="0"/>
            <a:t>проект технической помощи по информационной поддержке</a:t>
          </a:r>
          <a:r>
            <a:rPr lang="ru-RU" sz="1600" dirty="0"/>
            <a:t> со стороны АБР в размере 2 млн долларов США на 2021-2023 гг.</a:t>
          </a:r>
        </a:p>
      </dgm:t>
    </dgm:pt>
    <dgm:pt modelId="{C54C8E1C-54D2-4BD2-BF49-4B53BD4CB381}" type="parTrans" cxnId="{F6A0E1E4-F355-4ACC-B714-E7362153A790}">
      <dgm:prSet/>
      <dgm:spPr/>
      <dgm:t>
        <a:bodyPr/>
        <a:lstStyle/>
        <a:p>
          <a:endParaRPr lang="en-US"/>
        </a:p>
      </dgm:t>
    </dgm:pt>
    <dgm:pt modelId="{44CF1D90-88D0-4954-A7B3-D633C6C37B99}" type="sibTrans" cxnId="{F6A0E1E4-F355-4ACC-B714-E7362153A790}">
      <dgm:prSet/>
      <dgm:spPr/>
      <dgm:t>
        <a:bodyPr/>
        <a:lstStyle/>
        <a:p>
          <a:endParaRPr lang="en-US"/>
        </a:p>
      </dgm:t>
    </dgm:pt>
    <dgm:pt modelId="{17F7C8DC-D862-46CD-8C17-A82779760C3D}" type="pres">
      <dgm:prSet presAssocID="{170F68CF-6B1F-460C-96AD-8635009E90DD}" presName="root" presStyleCnt="0">
        <dgm:presLayoutVars>
          <dgm:dir/>
          <dgm:resizeHandles val="exact"/>
        </dgm:presLayoutVars>
      </dgm:prSet>
      <dgm:spPr/>
    </dgm:pt>
    <dgm:pt modelId="{60E7855C-5706-40A9-9A6E-5901B7374D23}" type="pres">
      <dgm:prSet presAssocID="{170F68CF-6B1F-460C-96AD-8635009E90DD}" presName="container" presStyleCnt="0">
        <dgm:presLayoutVars>
          <dgm:dir/>
          <dgm:resizeHandles val="exact"/>
        </dgm:presLayoutVars>
      </dgm:prSet>
      <dgm:spPr/>
    </dgm:pt>
    <dgm:pt modelId="{69FA0F38-6228-4CD0-BEA3-0C4314C305F7}" type="pres">
      <dgm:prSet presAssocID="{A5004B72-2904-4008-97EE-23D00714895C}" presName="compNode" presStyleCnt="0"/>
      <dgm:spPr/>
    </dgm:pt>
    <dgm:pt modelId="{5775826B-404D-4DA2-B089-6C2607E24F72}" type="pres">
      <dgm:prSet presAssocID="{A5004B72-2904-4008-97EE-23D00714895C}" presName="iconBgRect" presStyleLbl="bgShp" presStyleIdx="0" presStyleCnt="8"/>
      <dgm:spPr/>
    </dgm:pt>
    <dgm:pt modelId="{BAEAA2F7-44CE-4895-9AD7-97232FA3246F}" type="pres">
      <dgm:prSet presAssocID="{A5004B72-2904-4008-97EE-23D00714895C}" presName="iconRect" presStyleLbl="node1" presStyleIdx="0" presStyleCnt="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E751061-A4A2-477E-AE7C-5BDB481A1648}" type="pres">
      <dgm:prSet presAssocID="{A5004B72-2904-4008-97EE-23D00714895C}" presName="spaceRect" presStyleCnt="0"/>
      <dgm:spPr/>
    </dgm:pt>
    <dgm:pt modelId="{BD5A0652-EB15-488D-97E8-97F77341814B}" type="pres">
      <dgm:prSet presAssocID="{A5004B72-2904-4008-97EE-23D00714895C}" presName="textRect" presStyleLbl="revTx" presStyleIdx="0" presStyleCnt="8" custScaleX="118318" custScaleY="140775" custLinFactNeighborX="4119" custLinFactNeighborY="1387">
        <dgm:presLayoutVars>
          <dgm:chMax val="1"/>
          <dgm:chPref val="1"/>
        </dgm:presLayoutVars>
      </dgm:prSet>
      <dgm:spPr/>
    </dgm:pt>
    <dgm:pt modelId="{77539A97-78F5-42F0-9BDE-98D464AE6374}" type="pres">
      <dgm:prSet presAssocID="{71FD436B-7865-497A-8971-19EF1867224C}" presName="sibTrans" presStyleLbl="sibTrans2D1" presStyleIdx="0" presStyleCnt="0"/>
      <dgm:spPr/>
    </dgm:pt>
    <dgm:pt modelId="{705CBB62-DEE1-45B0-926F-2F72E3331ADD}" type="pres">
      <dgm:prSet presAssocID="{33804D60-C7DC-4DF8-BAB6-83A77AE8B80E}" presName="compNode" presStyleCnt="0"/>
      <dgm:spPr/>
    </dgm:pt>
    <dgm:pt modelId="{C4C7E536-1755-4324-8286-BD41CD87FCF9}" type="pres">
      <dgm:prSet presAssocID="{33804D60-C7DC-4DF8-BAB6-83A77AE8B80E}" presName="iconBgRect" presStyleLbl="bgShp" presStyleIdx="1" presStyleCnt="8"/>
      <dgm:spPr/>
    </dgm:pt>
    <dgm:pt modelId="{B4F083D8-2374-4767-AB82-85B9A3FE97D9}" type="pres">
      <dgm:prSet presAssocID="{33804D60-C7DC-4DF8-BAB6-83A77AE8B80E}" presName="iconRect" presStyleLbl="node1" presStyleIdx="1" presStyleCnt="8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E50F2E2-8C55-4095-A985-1D50886F5094}" type="pres">
      <dgm:prSet presAssocID="{33804D60-C7DC-4DF8-BAB6-83A77AE8B80E}" presName="spaceRect" presStyleCnt="0"/>
      <dgm:spPr/>
    </dgm:pt>
    <dgm:pt modelId="{9576E55F-61B8-4D57-8424-F7FC24B17DFD}" type="pres">
      <dgm:prSet presAssocID="{33804D60-C7DC-4DF8-BAB6-83A77AE8B80E}" presName="textRect" presStyleLbl="revTx" presStyleIdx="1" presStyleCnt="8" custScaleX="121000" custLinFactNeighborX="9159" custLinFactNeighborY="-4072">
        <dgm:presLayoutVars>
          <dgm:chMax val="1"/>
          <dgm:chPref val="1"/>
        </dgm:presLayoutVars>
      </dgm:prSet>
      <dgm:spPr/>
    </dgm:pt>
    <dgm:pt modelId="{870F8349-6038-4DFE-950F-E52D7145FAB3}" type="pres">
      <dgm:prSet presAssocID="{9580DA5F-B583-4908-971F-ECBE19ED3ADF}" presName="sibTrans" presStyleLbl="sibTrans2D1" presStyleIdx="0" presStyleCnt="0"/>
      <dgm:spPr/>
    </dgm:pt>
    <dgm:pt modelId="{A60DDB8E-8157-48A8-9CD4-65774B54057C}" type="pres">
      <dgm:prSet presAssocID="{57383E33-CEA3-4E98-A782-26B2044344A7}" presName="compNode" presStyleCnt="0"/>
      <dgm:spPr/>
    </dgm:pt>
    <dgm:pt modelId="{A4CAD2F0-9F2A-4819-B80E-402F7FBDED05}" type="pres">
      <dgm:prSet presAssocID="{57383E33-CEA3-4E98-A782-26B2044344A7}" presName="iconBgRect" presStyleLbl="bgShp" presStyleIdx="2" presStyleCnt="8" custLinFactNeighborX="975"/>
      <dgm:spPr/>
    </dgm:pt>
    <dgm:pt modelId="{7615AF4B-7225-4B6E-8490-C50C03F643EC}" type="pres">
      <dgm:prSet presAssocID="{57383E33-CEA3-4E98-A782-26B2044344A7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DEA7F0F-EA8E-4DDD-AE77-9E13EC9023A1}" type="pres">
      <dgm:prSet presAssocID="{57383E33-CEA3-4E98-A782-26B2044344A7}" presName="spaceRect" presStyleCnt="0"/>
      <dgm:spPr/>
    </dgm:pt>
    <dgm:pt modelId="{621CD0F8-C9E9-4010-97BE-14E3DEE2DE07}" type="pres">
      <dgm:prSet presAssocID="{57383E33-CEA3-4E98-A782-26B2044344A7}" presName="textRect" presStyleLbl="revTx" presStyleIdx="2" presStyleCnt="8" custScaleX="139517" custLinFactNeighborX="23367">
        <dgm:presLayoutVars>
          <dgm:chMax val="1"/>
          <dgm:chPref val="1"/>
        </dgm:presLayoutVars>
      </dgm:prSet>
      <dgm:spPr/>
    </dgm:pt>
    <dgm:pt modelId="{0ED32B6B-D239-4DA5-86DF-16A1269D0A70}" type="pres">
      <dgm:prSet presAssocID="{114166BA-6BBC-45C4-80BF-F20B1085741E}" presName="sibTrans" presStyleLbl="sibTrans2D1" presStyleIdx="0" presStyleCnt="0"/>
      <dgm:spPr/>
    </dgm:pt>
    <dgm:pt modelId="{C21F8CDC-7F03-47E2-AAED-CBB4E34DF0ED}" type="pres">
      <dgm:prSet presAssocID="{63EA36E6-0406-4E00-8578-472E870698F0}" presName="compNode" presStyleCnt="0"/>
      <dgm:spPr/>
    </dgm:pt>
    <dgm:pt modelId="{EBCBBA7F-D17C-4995-B5D8-BD91A52A15A2}" type="pres">
      <dgm:prSet presAssocID="{63EA36E6-0406-4E00-8578-472E870698F0}" presName="iconBgRect" presStyleLbl="bgShp" presStyleIdx="3" presStyleCnt="8" custLinFactNeighborX="18937" custLinFactNeighborY="-27177"/>
      <dgm:spPr/>
    </dgm:pt>
    <dgm:pt modelId="{27304FF9-9C88-4FC7-8FE3-23A4396EAF3D}" type="pres">
      <dgm:prSet presAssocID="{63EA36E6-0406-4E00-8578-472E870698F0}" presName="iconRect" presStyleLbl="node1" presStyleIdx="3" presStyleCnt="8" custLinFactNeighborX="32667" custLinFactNeighborY="-46847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CF6C2CF1-9876-41AC-975D-206A685D0F78}" type="pres">
      <dgm:prSet presAssocID="{63EA36E6-0406-4E00-8578-472E870698F0}" presName="spaceRect" presStyleCnt="0"/>
      <dgm:spPr/>
    </dgm:pt>
    <dgm:pt modelId="{CEF89F44-1830-411C-9E90-AA1045E10444}" type="pres">
      <dgm:prSet presAssocID="{63EA36E6-0406-4E00-8578-472E870698F0}" presName="textRect" presStyleLbl="revTx" presStyleIdx="3" presStyleCnt="8" custScaleX="134268" custScaleY="139311" custLinFactNeighborX="24585" custLinFactNeighborY="-18402">
        <dgm:presLayoutVars>
          <dgm:chMax val="1"/>
          <dgm:chPref val="1"/>
        </dgm:presLayoutVars>
      </dgm:prSet>
      <dgm:spPr/>
    </dgm:pt>
    <dgm:pt modelId="{83BF6CA2-7398-4FA0-9F00-1F7B803BEACB}" type="pres">
      <dgm:prSet presAssocID="{83BCFC19-713B-4326-8696-436D39DD3A34}" presName="sibTrans" presStyleLbl="sibTrans2D1" presStyleIdx="0" presStyleCnt="0"/>
      <dgm:spPr/>
    </dgm:pt>
    <dgm:pt modelId="{C9E4DBB8-4155-4CFE-B671-8F0A2796CDDC}" type="pres">
      <dgm:prSet presAssocID="{F973908D-249E-459B-9EBF-D460DA22134E}" presName="compNode" presStyleCnt="0"/>
      <dgm:spPr/>
    </dgm:pt>
    <dgm:pt modelId="{76652739-A9C6-4549-BF44-C3DA826EF51A}" type="pres">
      <dgm:prSet presAssocID="{F973908D-249E-459B-9EBF-D460DA22134E}" presName="iconBgRect" presStyleLbl="bgShp" presStyleIdx="4" presStyleCnt="8" custLinFactNeighborX="1387" custLinFactNeighborY="-29127"/>
      <dgm:spPr/>
    </dgm:pt>
    <dgm:pt modelId="{01EB15E1-D18E-41ED-8027-83D2E380B0C0}" type="pres">
      <dgm:prSet presAssocID="{F973908D-249E-459B-9EBF-D460DA22134E}" presName="iconRect" presStyleLbl="node1" presStyleIdx="4" presStyleCnt="8" custLinFactNeighborX="2391" custLinFactNeighborY="-50211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121B46B-D3EA-4D5E-84CC-C1D2071B28B3}" type="pres">
      <dgm:prSet presAssocID="{F973908D-249E-459B-9EBF-D460DA22134E}" presName="spaceRect" presStyleCnt="0"/>
      <dgm:spPr/>
    </dgm:pt>
    <dgm:pt modelId="{5FFE4C37-5414-48EA-B53A-02453D411938}" type="pres">
      <dgm:prSet presAssocID="{F973908D-249E-459B-9EBF-D460DA22134E}" presName="textRect" presStyleLbl="revTx" presStyleIdx="4" presStyleCnt="8" custScaleX="150861" custLinFactNeighborX="27588" custLinFactNeighborY="-32922">
        <dgm:presLayoutVars>
          <dgm:chMax val="1"/>
          <dgm:chPref val="1"/>
        </dgm:presLayoutVars>
      </dgm:prSet>
      <dgm:spPr/>
    </dgm:pt>
    <dgm:pt modelId="{6B949D30-F26C-4FD4-8971-FC1E680BF163}" type="pres">
      <dgm:prSet presAssocID="{0479C0A2-439A-4140-A113-975AADF4EC9C}" presName="sibTrans" presStyleLbl="sibTrans2D1" presStyleIdx="0" presStyleCnt="0"/>
      <dgm:spPr/>
    </dgm:pt>
    <dgm:pt modelId="{6A9141B6-A40C-4F59-8474-F6435F8D8A69}" type="pres">
      <dgm:prSet presAssocID="{7DF27352-8F57-48B0-A212-BADE2C5F3E0A}" presName="compNode" presStyleCnt="0"/>
      <dgm:spPr/>
    </dgm:pt>
    <dgm:pt modelId="{19AF35CC-6281-4797-A373-542A94E4F2D5}" type="pres">
      <dgm:prSet presAssocID="{7DF27352-8F57-48B0-A212-BADE2C5F3E0A}" presName="iconBgRect" presStyleLbl="bgShp" presStyleIdx="5" presStyleCnt="8" custLinFactNeighborY="-52706"/>
      <dgm:spPr/>
    </dgm:pt>
    <dgm:pt modelId="{4B522691-BF84-4BF0-ACD7-0518E7A05EA6}" type="pres">
      <dgm:prSet presAssocID="{7DF27352-8F57-48B0-A212-BADE2C5F3E0A}" presName="iconRect" presStyleLbl="node1" presStyleIdx="5" presStyleCnt="8" custLinFactNeighborY="-9085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1B8D21E1-F204-4D9D-B26B-42B7A6A23E29}" type="pres">
      <dgm:prSet presAssocID="{7DF27352-8F57-48B0-A212-BADE2C5F3E0A}" presName="spaceRect" presStyleCnt="0"/>
      <dgm:spPr/>
    </dgm:pt>
    <dgm:pt modelId="{898EF09D-9942-4AF3-8E15-530387AD999D}" type="pres">
      <dgm:prSet presAssocID="{7DF27352-8F57-48B0-A212-BADE2C5F3E0A}" presName="textRect" presStyleLbl="revTx" presStyleIdx="5" presStyleCnt="8" custScaleX="138334" custScaleY="89378" custLinFactNeighborX="15901" custLinFactNeighborY="-33782">
        <dgm:presLayoutVars>
          <dgm:chMax val="1"/>
          <dgm:chPref val="1"/>
        </dgm:presLayoutVars>
      </dgm:prSet>
      <dgm:spPr/>
    </dgm:pt>
    <dgm:pt modelId="{D94B6FBB-79B9-4ACC-9D6E-DD07E9944AAB}" type="pres">
      <dgm:prSet presAssocID="{02035DD0-4AD9-4BDE-B8E1-010333187644}" presName="sibTrans" presStyleLbl="sibTrans2D1" presStyleIdx="0" presStyleCnt="0"/>
      <dgm:spPr/>
    </dgm:pt>
    <dgm:pt modelId="{A21A5604-5579-439E-8539-E1E058A18C15}" type="pres">
      <dgm:prSet presAssocID="{8F36AE8F-BB82-4197-9533-4991B65C714B}" presName="compNode" presStyleCnt="0"/>
      <dgm:spPr/>
    </dgm:pt>
    <dgm:pt modelId="{BB2DB13F-0D6E-4EDA-9380-DA482C3ADAFF}" type="pres">
      <dgm:prSet presAssocID="{8F36AE8F-BB82-4197-9533-4991B65C714B}" presName="iconBgRect" presStyleLbl="bgShp" presStyleIdx="6" presStyleCnt="8" custLinFactNeighborX="-25253" custLinFactNeighborY="-58588"/>
      <dgm:spPr/>
    </dgm:pt>
    <dgm:pt modelId="{426A50EB-7565-4D34-A7EC-AD2B700E4B9E}" type="pres">
      <dgm:prSet presAssocID="{8F36AE8F-BB82-4197-9533-4991B65C714B}" presName="iconRect" presStyleLbl="node1" presStyleIdx="6" presStyleCnt="8" custLinFactNeighborX="-54295" custLinFactNeighborY="-9939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1F9F420-77B8-4CCD-8923-742DD331F14C}" type="pres">
      <dgm:prSet presAssocID="{8F36AE8F-BB82-4197-9533-4991B65C714B}" presName="spaceRect" presStyleCnt="0"/>
      <dgm:spPr/>
    </dgm:pt>
    <dgm:pt modelId="{BB8A80EB-0EB9-435C-88D5-5320263B26C3}" type="pres">
      <dgm:prSet presAssocID="{8F36AE8F-BB82-4197-9533-4991B65C714B}" presName="textRect" presStyleLbl="revTx" presStyleIdx="6" presStyleCnt="8" custScaleX="121187" custScaleY="80502" custLinFactNeighborX="-828" custLinFactNeighborY="-56651">
        <dgm:presLayoutVars>
          <dgm:chMax val="1"/>
          <dgm:chPref val="1"/>
        </dgm:presLayoutVars>
      </dgm:prSet>
      <dgm:spPr/>
    </dgm:pt>
    <dgm:pt modelId="{CABDEB3A-06BA-4332-985C-49E5F71C5BCC}" type="pres">
      <dgm:prSet presAssocID="{3BD656CD-F9BA-46DD-955C-2A50CE71B76C}" presName="sibTrans" presStyleLbl="sibTrans2D1" presStyleIdx="0" presStyleCnt="0"/>
      <dgm:spPr/>
    </dgm:pt>
    <dgm:pt modelId="{346CF954-504C-4546-91D4-D2BB595F24D4}" type="pres">
      <dgm:prSet presAssocID="{636A285C-1948-44F8-9AF7-7310066E0DA8}" presName="compNode" presStyleCnt="0"/>
      <dgm:spPr/>
    </dgm:pt>
    <dgm:pt modelId="{AB564A27-E46C-44CA-9861-09B02DD74236}" type="pres">
      <dgm:prSet presAssocID="{636A285C-1948-44F8-9AF7-7310066E0DA8}" presName="iconBgRect" presStyleLbl="bgShp" presStyleIdx="7" presStyleCnt="8" custLinFactNeighborX="-22433" custLinFactNeighborY="-69286"/>
      <dgm:spPr/>
    </dgm:pt>
    <dgm:pt modelId="{D3EAE128-D611-4572-B6E8-A4F6247B7D54}" type="pres">
      <dgm:prSet presAssocID="{636A285C-1948-44F8-9AF7-7310066E0DA8}" presName="iconRect" presStyleLbl="node1" presStyleIdx="7" presStyleCnt="8" custScaleX="52750" custScaleY="47194" custLinFactY="-22810" custLinFactNeighborX="-38673" custLinFactNeighborY="-100000"/>
      <dgm:spPr/>
    </dgm:pt>
    <dgm:pt modelId="{1B91914D-89AE-4876-A2F6-9FC360AD7765}" type="pres">
      <dgm:prSet presAssocID="{636A285C-1948-44F8-9AF7-7310066E0DA8}" presName="spaceRect" presStyleCnt="0"/>
      <dgm:spPr/>
    </dgm:pt>
    <dgm:pt modelId="{B8185394-69AF-4469-B63E-93B7478B7700}" type="pres">
      <dgm:prSet presAssocID="{636A285C-1948-44F8-9AF7-7310066E0DA8}" presName="textRect" presStyleLbl="revTx" presStyleIdx="7" presStyleCnt="8" custScaleX="121000" custLinFactNeighborX="2065" custLinFactNeighborY="-32223">
        <dgm:presLayoutVars>
          <dgm:chMax val="1"/>
          <dgm:chPref val="1"/>
        </dgm:presLayoutVars>
      </dgm:prSet>
      <dgm:spPr/>
    </dgm:pt>
  </dgm:ptLst>
  <dgm:cxnLst>
    <dgm:cxn modelId="{330CB726-90C1-4342-81D0-AC3150C39040}" type="presOf" srcId="{33804D60-C7DC-4DF8-BAB6-83A77AE8B80E}" destId="{9576E55F-61B8-4D57-8424-F7FC24B17DFD}" srcOrd="0" destOrd="0" presId="urn:microsoft.com/office/officeart/2018/2/layout/IconCircleList"/>
    <dgm:cxn modelId="{61DE2532-281B-4777-BD45-C3754AEFEF76}" type="presOf" srcId="{636A285C-1948-44F8-9AF7-7310066E0DA8}" destId="{B8185394-69AF-4469-B63E-93B7478B7700}" srcOrd="0" destOrd="0" presId="urn:microsoft.com/office/officeart/2018/2/layout/IconCircleList"/>
    <dgm:cxn modelId="{749C823A-F536-4BF7-9A7D-4933F3677E45}" type="presOf" srcId="{71FD436B-7865-497A-8971-19EF1867224C}" destId="{77539A97-78F5-42F0-9BDE-98D464AE6374}" srcOrd="0" destOrd="0" presId="urn:microsoft.com/office/officeart/2018/2/layout/IconCircleList"/>
    <dgm:cxn modelId="{D9047062-0F6B-4E4E-B691-D92475DAB912}" type="presOf" srcId="{8F36AE8F-BB82-4197-9533-4991B65C714B}" destId="{BB8A80EB-0EB9-435C-88D5-5320263B26C3}" srcOrd="0" destOrd="0" presId="urn:microsoft.com/office/officeart/2018/2/layout/IconCircleList"/>
    <dgm:cxn modelId="{1E2EB942-F711-4D80-8977-4BC580CD101C}" srcId="{170F68CF-6B1F-460C-96AD-8635009E90DD}" destId="{A5004B72-2904-4008-97EE-23D00714895C}" srcOrd="0" destOrd="0" parTransId="{DB83D406-2851-4562-9F53-BBC5F0947F9E}" sibTransId="{71FD436B-7865-497A-8971-19EF1867224C}"/>
    <dgm:cxn modelId="{F817D565-0F8A-45C9-B900-B35AD20460BB}" srcId="{170F68CF-6B1F-460C-96AD-8635009E90DD}" destId="{33804D60-C7DC-4DF8-BAB6-83A77AE8B80E}" srcOrd="1" destOrd="0" parTransId="{21EC99FB-A129-40B3-B2DA-77796B1D3CB8}" sibTransId="{9580DA5F-B583-4908-971F-ECBE19ED3ADF}"/>
    <dgm:cxn modelId="{C3DCC84C-3800-4A9A-874B-39043CB2D2E4}" type="presOf" srcId="{F973908D-249E-459B-9EBF-D460DA22134E}" destId="{5FFE4C37-5414-48EA-B53A-02453D411938}" srcOrd="0" destOrd="0" presId="urn:microsoft.com/office/officeart/2018/2/layout/IconCircleList"/>
    <dgm:cxn modelId="{E17D0974-55B8-4D62-A208-8C67ED1C4090}" srcId="{170F68CF-6B1F-460C-96AD-8635009E90DD}" destId="{F973908D-249E-459B-9EBF-D460DA22134E}" srcOrd="4" destOrd="0" parTransId="{BD6C886D-BA99-409C-B2A1-43B8825046A3}" sibTransId="{0479C0A2-439A-4140-A113-975AADF4EC9C}"/>
    <dgm:cxn modelId="{51085374-EB5E-4F4C-99B4-B2D9D34A600C}" type="presOf" srcId="{83BCFC19-713B-4326-8696-436D39DD3A34}" destId="{83BF6CA2-7398-4FA0-9F00-1F7B803BEACB}" srcOrd="0" destOrd="0" presId="urn:microsoft.com/office/officeart/2018/2/layout/IconCircleList"/>
    <dgm:cxn modelId="{666C8654-1710-4C2C-9DD0-6DE752318E77}" srcId="{170F68CF-6B1F-460C-96AD-8635009E90DD}" destId="{57383E33-CEA3-4E98-A782-26B2044344A7}" srcOrd="2" destOrd="0" parTransId="{FA26DC53-4B50-4FCC-A501-A735DBC98281}" sibTransId="{114166BA-6BBC-45C4-80BF-F20B1085741E}"/>
    <dgm:cxn modelId="{B0DB577B-1C3E-4013-BCC7-ACB4B7B364BB}" type="presOf" srcId="{A5004B72-2904-4008-97EE-23D00714895C}" destId="{BD5A0652-EB15-488D-97E8-97F77341814B}" srcOrd="0" destOrd="0" presId="urn:microsoft.com/office/officeart/2018/2/layout/IconCircleList"/>
    <dgm:cxn modelId="{A638F47D-4D6F-4569-8B34-BAEC3FF50309}" type="presOf" srcId="{3BD656CD-F9BA-46DD-955C-2A50CE71B76C}" destId="{CABDEB3A-06BA-4332-985C-49E5F71C5BCC}" srcOrd="0" destOrd="0" presId="urn:microsoft.com/office/officeart/2018/2/layout/IconCircleList"/>
    <dgm:cxn modelId="{08348589-69F3-4E84-9530-ECF70837D7E2}" type="presOf" srcId="{170F68CF-6B1F-460C-96AD-8635009E90DD}" destId="{17F7C8DC-D862-46CD-8C17-A82779760C3D}" srcOrd="0" destOrd="0" presId="urn:microsoft.com/office/officeart/2018/2/layout/IconCircleList"/>
    <dgm:cxn modelId="{7113878B-815C-4B81-B16B-02504FBA4A07}" srcId="{170F68CF-6B1F-460C-96AD-8635009E90DD}" destId="{8F36AE8F-BB82-4197-9533-4991B65C714B}" srcOrd="6" destOrd="0" parTransId="{4F6A8653-888E-4B9F-90C9-580EEF8EB9C7}" sibTransId="{3BD656CD-F9BA-46DD-955C-2A50CE71B76C}"/>
    <dgm:cxn modelId="{6928218F-FAF7-4BB3-9B94-208DCABC30A2}" type="presOf" srcId="{02035DD0-4AD9-4BDE-B8E1-010333187644}" destId="{D94B6FBB-79B9-4ACC-9D6E-DD07E9944AAB}" srcOrd="0" destOrd="0" presId="urn:microsoft.com/office/officeart/2018/2/layout/IconCircleList"/>
    <dgm:cxn modelId="{BC03AD9D-86F1-44CF-A761-9F4FA668FEAB}" type="presOf" srcId="{63EA36E6-0406-4E00-8578-472E870698F0}" destId="{CEF89F44-1830-411C-9E90-AA1045E10444}" srcOrd="0" destOrd="0" presId="urn:microsoft.com/office/officeart/2018/2/layout/IconCircleList"/>
    <dgm:cxn modelId="{05B184B0-411C-43C8-A46A-371A93EEBBC3}" type="presOf" srcId="{57383E33-CEA3-4E98-A782-26B2044344A7}" destId="{621CD0F8-C9E9-4010-97BE-14E3DEE2DE07}" srcOrd="0" destOrd="0" presId="urn:microsoft.com/office/officeart/2018/2/layout/IconCircleList"/>
    <dgm:cxn modelId="{466389B0-CB46-4AE8-BF5C-798E16406125}" srcId="{170F68CF-6B1F-460C-96AD-8635009E90DD}" destId="{7DF27352-8F57-48B0-A212-BADE2C5F3E0A}" srcOrd="5" destOrd="0" parTransId="{44E1BF1E-143E-4513-9725-5008B51D3582}" sibTransId="{02035DD0-4AD9-4BDE-B8E1-010333187644}"/>
    <dgm:cxn modelId="{8B3562BE-E2BA-4BE4-AADD-7FEF84475576}" type="presOf" srcId="{114166BA-6BBC-45C4-80BF-F20B1085741E}" destId="{0ED32B6B-D239-4DA5-86DF-16A1269D0A70}" srcOrd="0" destOrd="0" presId="urn:microsoft.com/office/officeart/2018/2/layout/IconCircleList"/>
    <dgm:cxn modelId="{23C94EBE-4AF0-49DE-A53F-7130F60439BC}" type="presOf" srcId="{7DF27352-8F57-48B0-A212-BADE2C5F3E0A}" destId="{898EF09D-9942-4AF3-8E15-530387AD999D}" srcOrd="0" destOrd="0" presId="urn:microsoft.com/office/officeart/2018/2/layout/IconCircleList"/>
    <dgm:cxn modelId="{CF5F85C9-7264-4E38-8B21-01F65F17F778}" type="presOf" srcId="{9580DA5F-B583-4908-971F-ECBE19ED3ADF}" destId="{870F8349-6038-4DFE-950F-E52D7145FAB3}" srcOrd="0" destOrd="0" presId="urn:microsoft.com/office/officeart/2018/2/layout/IconCircleList"/>
    <dgm:cxn modelId="{187AFEDC-00FA-4EFC-86EF-6CD2B62CAD92}" type="presOf" srcId="{0479C0A2-439A-4140-A113-975AADF4EC9C}" destId="{6B949D30-F26C-4FD4-8971-FC1E680BF163}" srcOrd="0" destOrd="0" presId="urn:microsoft.com/office/officeart/2018/2/layout/IconCircleList"/>
    <dgm:cxn modelId="{F6A0E1E4-F355-4ACC-B714-E7362153A790}" srcId="{170F68CF-6B1F-460C-96AD-8635009E90DD}" destId="{636A285C-1948-44F8-9AF7-7310066E0DA8}" srcOrd="7" destOrd="0" parTransId="{C54C8E1C-54D2-4BD2-BF49-4B53BD4CB381}" sibTransId="{44CF1D90-88D0-4954-A7B3-D633C6C37B99}"/>
    <dgm:cxn modelId="{0832F1FC-F789-46E7-BC21-303C121B06FC}" srcId="{170F68CF-6B1F-460C-96AD-8635009E90DD}" destId="{63EA36E6-0406-4E00-8578-472E870698F0}" srcOrd="3" destOrd="0" parTransId="{A1A26A58-312C-45E5-9ACE-817EE79E5332}" sibTransId="{83BCFC19-713B-4326-8696-436D39DD3A34}"/>
    <dgm:cxn modelId="{2C90BAC1-B0FF-4368-B69F-6DE2E5DEADBD}" type="presParOf" srcId="{17F7C8DC-D862-46CD-8C17-A82779760C3D}" destId="{60E7855C-5706-40A9-9A6E-5901B7374D23}" srcOrd="0" destOrd="0" presId="urn:microsoft.com/office/officeart/2018/2/layout/IconCircleList"/>
    <dgm:cxn modelId="{6CCD3416-706B-4BD7-8EB8-CB65E11E9BE8}" type="presParOf" srcId="{60E7855C-5706-40A9-9A6E-5901B7374D23}" destId="{69FA0F38-6228-4CD0-BEA3-0C4314C305F7}" srcOrd="0" destOrd="0" presId="urn:microsoft.com/office/officeart/2018/2/layout/IconCircleList"/>
    <dgm:cxn modelId="{124D4071-D34F-43F9-904B-33D04249B3D9}" type="presParOf" srcId="{69FA0F38-6228-4CD0-BEA3-0C4314C305F7}" destId="{5775826B-404D-4DA2-B089-6C2607E24F72}" srcOrd="0" destOrd="0" presId="urn:microsoft.com/office/officeart/2018/2/layout/IconCircleList"/>
    <dgm:cxn modelId="{A93E8723-8D87-4AF3-BFF0-143FCA4C525E}" type="presParOf" srcId="{69FA0F38-6228-4CD0-BEA3-0C4314C305F7}" destId="{BAEAA2F7-44CE-4895-9AD7-97232FA3246F}" srcOrd="1" destOrd="0" presId="urn:microsoft.com/office/officeart/2018/2/layout/IconCircleList"/>
    <dgm:cxn modelId="{7BF0A78F-BCC2-4E63-88B8-CAEDBC459E9F}" type="presParOf" srcId="{69FA0F38-6228-4CD0-BEA3-0C4314C305F7}" destId="{7E751061-A4A2-477E-AE7C-5BDB481A1648}" srcOrd="2" destOrd="0" presId="urn:microsoft.com/office/officeart/2018/2/layout/IconCircleList"/>
    <dgm:cxn modelId="{892C8A34-BF32-4D0E-915B-F8CC54459565}" type="presParOf" srcId="{69FA0F38-6228-4CD0-BEA3-0C4314C305F7}" destId="{BD5A0652-EB15-488D-97E8-97F77341814B}" srcOrd="3" destOrd="0" presId="urn:microsoft.com/office/officeart/2018/2/layout/IconCircleList"/>
    <dgm:cxn modelId="{3EF73E2A-001D-4891-BA31-0176A222C0B6}" type="presParOf" srcId="{60E7855C-5706-40A9-9A6E-5901B7374D23}" destId="{77539A97-78F5-42F0-9BDE-98D464AE6374}" srcOrd="1" destOrd="0" presId="urn:microsoft.com/office/officeart/2018/2/layout/IconCircleList"/>
    <dgm:cxn modelId="{2A2CAB4F-C27A-4110-81DD-C6926B545836}" type="presParOf" srcId="{60E7855C-5706-40A9-9A6E-5901B7374D23}" destId="{705CBB62-DEE1-45B0-926F-2F72E3331ADD}" srcOrd="2" destOrd="0" presId="urn:microsoft.com/office/officeart/2018/2/layout/IconCircleList"/>
    <dgm:cxn modelId="{0BABF224-72F9-4CC8-9FB9-6C44A0767526}" type="presParOf" srcId="{705CBB62-DEE1-45B0-926F-2F72E3331ADD}" destId="{C4C7E536-1755-4324-8286-BD41CD87FCF9}" srcOrd="0" destOrd="0" presId="urn:microsoft.com/office/officeart/2018/2/layout/IconCircleList"/>
    <dgm:cxn modelId="{88FD094D-4293-4B79-AF36-6ABA313E9131}" type="presParOf" srcId="{705CBB62-DEE1-45B0-926F-2F72E3331ADD}" destId="{B4F083D8-2374-4767-AB82-85B9A3FE97D9}" srcOrd="1" destOrd="0" presId="urn:microsoft.com/office/officeart/2018/2/layout/IconCircleList"/>
    <dgm:cxn modelId="{B572AA0D-4419-4E06-9BC4-B96D03BD9968}" type="presParOf" srcId="{705CBB62-DEE1-45B0-926F-2F72E3331ADD}" destId="{1E50F2E2-8C55-4095-A985-1D50886F5094}" srcOrd="2" destOrd="0" presId="urn:microsoft.com/office/officeart/2018/2/layout/IconCircleList"/>
    <dgm:cxn modelId="{C24582D8-67CD-4067-A216-72C0646CF664}" type="presParOf" srcId="{705CBB62-DEE1-45B0-926F-2F72E3331ADD}" destId="{9576E55F-61B8-4D57-8424-F7FC24B17DFD}" srcOrd="3" destOrd="0" presId="urn:microsoft.com/office/officeart/2018/2/layout/IconCircleList"/>
    <dgm:cxn modelId="{02FB92B1-62BC-4D17-87D0-7980230FD098}" type="presParOf" srcId="{60E7855C-5706-40A9-9A6E-5901B7374D23}" destId="{870F8349-6038-4DFE-950F-E52D7145FAB3}" srcOrd="3" destOrd="0" presId="urn:microsoft.com/office/officeart/2018/2/layout/IconCircleList"/>
    <dgm:cxn modelId="{A927B161-F466-4AFA-9F56-BAE71A7C2EAC}" type="presParOf" srcId="{60E7855C-5706-40A9-9A6E-5901B7374D23}" destId="{A60DDB8E-8157-48A8-9CD4-65774B54057C}" srcOrd="4" destOrd="0" presId="urn:microsoft.com/office/officeart/2018/2/layout/IconCircleList"/>
    <dgm:cxn modelId="{B494AE7B-AC0F-42DB-B34F-AB6BF70DE13E}" type="presParOf" srcId="{A60DDB8E-8157-48A8-9CD4-65774B54057C}" destId="{A4CAD2F0-9F2A-4819-B80E-402F7FBDED05}" srcOrd="0" destOrd="0" presId="urn:microsoft.com/office/officeart/2018/2/layout/IconCircleList"/>
    <dgm:cxn modelId="{1E86AFE4-D2BB-461E-A065-52FA79A4EE8E}" type="presParOf" srcId="{A60DDB8E-8157-48A8-9CD4-65774B54057C}" destId="{7615AF4B-7225-4B6E-8490-C50C03F643EC}" srcOrd="1" destOrd="0" presId="urn:microsoft.com/office/officeart/2018/2/layout/IconCircleList"/>
    <dgm:cxn modelId="{03EDE1FC-F395-45ED-8FAC-3F72098B82A0}" type="presParOf" srcId="{A60DDB8E-8157-48A8-9CD4-65774B54057C}" destId="{6DEA7F0F-EA8E-4DDD-AE77-9E13EC9023A1}" srcOrd="2" destOrd="0" presId="urn:microsoft.com/office/officeart/2018/2/layout/IconCircleList"/>
    <dgm:cxn modelId="{52F3EA13-8A3E-4020-9E47-25CB08C314A2}" type="presParOf" srcId="{A60DDB8E-8157-48A8-9CD4-65774B54057C}" destId="{621CD0F8-C9E9-4010-97BE-14E3DEE2DE07}" srcOrd="3" destOrd="0" presId="urn:microsoft.com/office/officeart/2018/2/layout/IconCircleList"/>
    <dgm:cxn modelId="{9D5AEB60-6EB4-498F-9CA2-B318E67CEA2B}" type="presParOf" srcId="{60E7855C-5706-40A9-9A6E-5901B7374D23}" destId="{0ED32B6B-D239-4DA5-86DF-16A1269D0A70}" srcOrd="5" destOrd="0" presId="urn:microsoft.com/office/officeart/2018/2/layout/IconCircleList"/>
    <dgm:cxn modelId="{38665601-6A5B-4648-ADB2-89932CF3651D}" type="presParOf" srcId="{60E7855C-5706-40A9-9A6E-5901B7374D23}" destId="{C21F8CDC-7F03-47E2-AAED-CBB4E34DF0ED}" srcOrd="6" destOrd="0" presId="urn:microsoft.com/office/officeart/2018/2/layout/IconCircleList"/>
    <dgm:cxn modelId="{729CEF5D-B51C-40D0-B9A8-8989CD172876}" type="presParOf" srcId="{C21F8CDC-7F03-47E2-AAED-CBB4E34DF0ED}" destId="{EBCBBA7F-D17C-4995-B5D8-BD91A52A15A2}" srcOrd="0" destOrd="0" presId="urn:microsoft.com/office/officeart/2018/2/layout/IconCircleList"/>
    <dgm:cxn modelId="{7C08E180-29A8-4B7E-957D-908CC1CF4E64}" type="presParOf" srcId="{C21F8CDC-7F03-47E2-AAED-CBB4E34DF0ED}" destId="{27304FF9-9C88-4FC7-8FE3-23A4396EAF3D}" srcOrd="1" destOrd="0" presId="urn:microsoft.com/office/officeart/2018/2/layout/IconCircleList"/>
    <dgm:cxn modelId="{DC5C3FA2-C2A2-4D8C-98F1-2AB1286A1176}" type="presParOf" srcId="{C21F8CDC-7F03-47E2-AAED-CBB4E34DF0ED}" destId="{CF6C2CF1-9876-41AC-975D-206A685D0F78}" srcOrd="2" destOrd="0" presId="urn:microsoft.com/office/officeart/2018/2/layout/IconCircleList"/>
    <dgm:cxn modelId="{F78B2F5B-0DD1-45B5-930D-236238BD4E1D}" type="presParOf" srcId="{C21F8CDC-7F03-47E2-AAED-CBB4E34DF0ED}" destId="{CEF89F44-1830-411C-9E90-AA1045E10444}" srcOrd="3" destOrd="0" presId="urn:microsoft.com/office/officeart/2018/2/layout/IconCircleList"/>
    <dgm:cxn modelId="{2720569E-4BA6-4C8E-AF16-97BB183BD36E}" type="presParOf" srcId="{60E7855C-5706-40A9-9A6E-5901B7374D23}" destId="{83BF6CA2-7398-4FA0-9F00-1F7B803BEACB}" srcOrd="7" destOrd="0" presId="urn:microsoft.com/office/officeart/2018/2/layout/IconCircleList"/>
    <dgm:cxn modelId="{C2A9EBA7-F202-44E7-8C74-ED5C49190205}" type="presParOf" srcId="{60E7855C-5706-40A9-9A6E-5901B7374D23}" destId="{C9E4DBB8-4155-4CFE-B671-8F0A2796CDDC}" srcOrd="8" destOrd="0" presId="urn:microsoft.com/office/officeart/2018/2/layout/IconCircleList"/>
    <dgm:cxn modelId="{577DB49B-C287-4E63-8642-8A7AAE5FD257}" type="presParOf" srcId="{C9E4DBB8-4155-4CFE-B671-8F0A2796CDDC}" destId="{76652739-A9C6-4549-BF44-C3DA826EF51A}" srcOrd="0" destOrd="0" presId="urn:microsoft.com/office/officeart/2018/2/layout/IconCircleList"/>
    <dgm:cxn modelId="{430D98BB-4E20-4F95-A0C6-A2BCC0558134}" type="presParOf" srcId="{C9E4DBB8-4155-4CFE-B671-8F0A2796CDDC}" destId="{01EB15E1-D18E-41ED-8027-83D2E380B0C0}" srcOrd="1" destOrd="0" presId="urn:microsoft.com/office/officeart/2018/2/layout/IconCircleList"/>
    <dgm:cxn modelId="{914CBDFC-70ED-4809-911D-E347FE3EB253}" type="presParOf" srcId="{C9E4DBB8-4155-4CFE-B671-8F0A2796CDDC}" destId="{B121B46B-D3EA-4D5E-84CC-C1D2071B28B3}" srcOrd="2" destOrd="0" presId="urn:microsoft.com/office/officeart/2018/2/layout/IconCircleList"/>
    <dgm:cxn modelId="{BB3FC150-9697-471C-9A61-0E2B89A1293D}" type="presParOf" srcId="{C9E4DBB8-4155-4CFE-B671-8F0A2796CDDC}" destId="{5FFE4C37-5414-48EA-B53A-02453D411938}" srcOrd="3" destOrd="0" presId="urn:microsoft.com/office/officeart/2018/2/layout/IconCircleList"/>
    <dgm:cxn modelId="{DC980229-C7FE-4B06-82EC-E6E5AE25F7B9}" type="presParOf" srcId="{60E7855C-5706-40A9-9A6E-5901B7374D23}" destId="{6B949D30-F26C-4FD4-8971-FC1E680BF163}" srcOrd="9" destOrd="0" presId="urn:microsoft.com/office/officeart/2018/2/layout/IconCircleList"/>
    <dgm:cxn modelId="{E1E590D4-49C8-457B-A18E-68528B1A236D}" type="presParOf" srcId="{60E7855C-5706-40A9-9A6E-5901B7374D23}" destId="{6A9141B6-A40C-4F59-8474-F6435F8D8A69}" srcOrd="10" destOrd="0" presId="urn:microsoft.com/office/officeart/2018/2/layout/IconCircleList"/>
    <dgm:cxn modelId="{EE979A39-15C9-4979-8D9D-D08200F4381A}" type="presParOf" srcId="{6A9141B6-A40C-4F59-8474-F6435F8D8A69}" destId="{19AF35CC-6281-4797-A373-542A94E4F2D5}" srcOrd="0" destOrd="0" presId="urn:microsoft.com/office/officeart/2018/2/layout/IconCircleList"/>
    <dgm:cxn modelId="{2A621B0E-9808-44B8-8FD6-C94D4DB48223}" type="presParOf" srcId="{6A9141B6-A40C-4F59-8474-F6435F8D8A69}" destId="{4B522691-BF84-4BF0-ACD7-0518E7A05EA6}" srcOrd="1" destOrd="0" presId="urn:microsoft.com/office/officeart/2018/2/layout/IconCircleList"/>
    <dgm:cxn modelId="{AD5BDDAA-79F9-4B35-8729-0DF8CC6FB8A3}" type="presParOf" srcId="{6A9141B6-A40C-4F59-8474-F6435F8D8A69}" destId="{1B8D21E1-F204-4D9D-B26B-42B7A6A23E29}" srcOrd="2" destOrd="0" presId="urn:microsoft.com/office/officeart/2018/2/layout/IconCircleList"/>
    <dgm:cxn modelId="{6CD5BCB3-3C4F-43F9-8F1C-1D954832C76F}" type="presParOf" srcId="{6A9141B6-A40C-4F59-8474-F6435F8D8A69}" destId="{898EF09D-9942-4AF3-8E15-530387AD999D}" srcOrd="3" destOrd="0" presId="urn:microsoft.com/office/officeart/2018/2/layout/IconCircleList"/>
    <dgm:cxn modelId="{CBEF8857-0D03-4A96-85C4-2D51D725C125}" type="presParOf" srcId="{60E7855C-5706-40A9-9A6E-5901B7374D23}" destId="{D94B6FBB-79B9-4ACC-9D6E-DD07E9944AAB}" srcOrd="11" destOrd="0" presId="urn:microsoft.com/office/officeart/2018/2/layout/IconCircleList"/>
    <dgm:cxn modelId="{76E56C1E-D790-4202-B803-3A91E3397E2F}" type="presParOf" srcId="{60E7855C-5706-40A9-9A6E-5901B7374D23}" destId="{A21A5604-5579-439E-8539-E1E058A18C15}" srcOrd="12" destOrd="0" presId="urn:microsoft.com/office/officeart/2018/2/layout/IconCircleList"/>
    <dgm:cxn modelId="{E252AB92-683A-4C9F-ACC4-89923259D96C}" type="presParOf" srcId="{A21A5604-5579-439E-8539-E1E058A18C15}" destId="{BB2DB13F-0D6E-4EDA-9380-DA482C3ADAFF}" srcOrd="0" destOrd="0" presId="urn:microsoft.com/office/officeart/2018/2/layout/IconCircleList"/>
    <dgm:cxn modelId="{F18D5838-7A7A-433E-95F8-EEFE2EFCA0EB}" type="presParOf" srcId="{A21A5604-5579-439E-8539-E1E058A18C15}" destId="{426A50EB-7565-4D34-A7EC-AD2B700E4B9E}" srcOrd="1" destOrd="0" presId="urn:microsoft.com/office/officeart/2018/2/layout/IconCircleList"/>
    <dgm:cxn modelId="{062B540A-F045-4C1B-A60A-2FE832CDA77B}" type="presParOf" srcId="{A21A5604-5579-439E-8539-E1E058A18C15}" destId="{31F9F420-77B8-4CCD-8923-742DD331F14C}" srcOrd="2" destOrd="0" presId="urn:microsoft.com/office/officeart/2018/2/layout/IconCircleList"/>
    <dgm:cxn modelId="{B1E2AFE7-124B-4038-8F0D-7B50C872BF59}" type="presParOf" srcId="{A21A5604-5579-439E-8539-E1E058A18C15}" destId="{BB8A80EB-0EB9-435C-88D5-5320263B26C3}" srcOrd="3" destOrd="0" presId="urn:microsoft.com/office/officeart/2018/2/layout/IconCircleList"/>
    <dgm:cxn modelId="{8A0D4BB0-D3AF-4433-A3A2-8528B24FD029}" type="presParOf" srcId="{60E7855C-5706-40A9-9A6E-5901B7374D23}" destId="{CABDEB3A-06BA-4332-985C-49E5F71C5BCC}" srcOrd="13" destOrd="0" presId="urn:microsoft.com/office/officeart/2018/2/layout/IconCircleList"/>
    <dgm:cxn modelId="{B3922F25-E5AE-469F-BF55-AA37C5CC493E}" type="presParOf" srcId="{60E7855C-5706-40A9-9A6E-5901B7374D23}" destId="{346CF954-504C-4546-91D4-D2BB595F24D4}" srcOrd="14" destOrd="0" presId="urn:microsoft.com/office/officeart/2018/2/layout/IconCircleList"/>
    <dgm:cxn modelId="{5B98F26D-8A26-4D76-A996-00DF3944BC6C}" type="presParOf" srcId="{346CF954-504C-4546-91D4-D2BB595F24D4}" destId="{AB564A27-E46C-44CA-9861-09B02DD74236}" srcOrd="0" destOrd="0" presId="urn:microsoft.com/office/officeart/2018/2/layout/IconCircleList"/>
    <dgm:cxn modelId="{7DD2880F-7ABA-4807-A61A-7285408B6EC7}" type="presParOf" srcId="{346CF954-504C-4546-91D4-D2BB595F24D4}" destId="{D3EAE128-D611-4572-B6E8-A4F6247B7D54}" srcOrd="1" destOrd="0" presId="urn:microsoft.com/office/officeart/2018/2/layout/IconCircleList"/>
    <dgm:cxn modelId="{039BC464-D6C8-4939-9ACE-E2438109D14A}" type="presParOf" srcId="{346CF954-504C-4546-91D4-D2BB595F24D4}" destId="{1B91914D-89AE-4876-A2F6-9FC360AD7765}" srcOrd="2" destOrd="0" presId="urn:microsoft.com/office/officeart/2018/2/layout/IconCircleList"/>
    <dgm:cxn modelId="{104BFE4F-FA66-4810-A996-4F0B3D796997}" type="presParOf" srcId="{346CF954-504C-4546-91D4-D2BB595F24D4}" destId="{B8185394-69AF-4469-B63E-93B7478B770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5826B-404D-4DA2-B089-6C2607E24F72}">
      <dsp:nvSpPr>
        <dsp:cNvPr id="0" name=""/>
        <dsp:cNvSpPr/>
      </dsp:nvSpPr>
      <dsp:spPr>
        <a:xfrm>
          <a:off x="356646" y="208281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A2F7-44CE-4895-9AD7-97232FA3246F}">
      <dsp:nvSpPr>
        <dsp:cNvPr id="0" name=""/>
        <dsp:cNvSpPr/>
      </dsp:nvSpPr>
      <dsp:spPr>
        <a:xfrm>
          <a:off x="537276" y="388910"/>
          <a:ext cx="498880" cy="49888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A0652-EB15-488D-97E8-97F77341814B}">
      <dsp:nvSpPr>
        <dsp:cNvPr id="0" name=""/>
        <dsp:cNvSpPr/>
      </dsp:nvSpPr>
      <dsp:spPr>
        <a:xfrm>
          <a:off x="1298916" y="44850"/>
          <a:ext cx="2398862" cy="1210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Стратегия ИЦ на 2021-2025 гг.</a:t>
          </a:r>
          <a:r>
            <a:rPr lang="ru-RU" sz="1600" kern="1200" dirty="0"/>
            <a:t> представлена на 11-м заседании Управляющего совета (УС)</a:t>
          </a:r>
        </a:p>
      </dsp:txBody>
      <dsp:txXfrm>
        <a:off x="1298916" y="44850"/>
        <a:ext cx="2398862" cy="1210860"/>
      </dsp:txXfrm>
    </dsp:sp>
    <dsp:sp modelId="{C4C7E536-1755-4324-8286-BD41CD87FCF9}">
      <dsp:nvSpPr>
        <dsp:cNvPr id="0" name=""/>
        <dsp:cNvSpPr/>
      </dsp:nvSpPr>
      <dsp:spPr>
        <a:xfrm>
          <a:off x="3967539" y="208281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F083D8-2374-4767-AB82-85B9A3FE97D9}">
      <dsp:nvSpPr>
        <dsp:cNvPr id="0" name=""/>
        <dsp:cNvSpPr/>
      </dsp:nvSpPr>
      <dsp:spPr>
        <a:xfrm>
          <a:off x="4148168" y="388910"/>
          <a:ext cx="498880" cy="49888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6E55F-61B8-4D57-8424-F7FC24B17DFD}">
      <dsp:nvSpPr>
        <dsp:cNvPr id="0" name=""/>
        <dsp:cNvSpPr/>
      </dsp:nvSpPr>
      <dsp:spPr>
        <a:xfrm>
          <a:off x="4984805" y="173256"/>
          <a:ext cx="2453239" cy="86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Предложение о модернизации </a:t>
          </a:r>
          <a:r>
            <a:rPr lang="ru-RU" sz="1600" b="1" kern="1200" dirty="0"/>
            <a:t>Консультативного совета (КС) ИЦ</a:t>
          </a:r>
          <a:r>
            <a:rPr lang="ru-RU" sz="1600" kern="1200" dirty="0"/>
            <a:t>, одобренное GC, проведет 4-е заседание КC</a:t>
          </a:r>
        </a:p>
      </dsp:txBody>
      <dsp:txXfrm>
        <a:off x="4984805" y="173256"/>
        <a:ext cx="2453239" cy="860138"/>
      </dsp:txXfrm>
    </dsp:sp>
    <dsp:sp modelId="{A4CAD2F0-9F2A-4819-B80E-402F7FBDED05}">
      <dsp:nvSpPr>
        <dsp:cNvPr id="0" name=""/>
        <dsp:cNvSpPr/>
      </dsp:nvSpPr>
      <dsp:spPr>
        <a:xfrm>
          <a:off x="7614006" y="208281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5AF4B-7225-4B6E-8490-C50C03F643EC}">
      <dsp:nvSpPr>
        <dsp:cNvPr id="0" name=""/>
        <dsp:cNvSpPr/>
      </dsp:nvSpPr>
      <dsp:spPr>
        <a:xfrm>
          <a:off x="7786248" y="388910"/>
          <a:ext cx="498880" cy="498880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CD0F8-C9E9-4010-97BE-14E3DEE2DE07}">
      <dsp:nvSpPr>
        <dsp:cNvPr id="0" name=""/>
        <dsp:cNvSpPr/>
      </dsp:nvSpPr>
      <dsp:spPr>
        <a:xfrm>
          <a:off x="8723235" y="208281"/>
          <a:ext cx="2828665" cy="86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/>
            <a:t>Реализуется </a:t>
          </a:r>
          <a:r>
            <a:rPr lang="ru-RU" sz="1600" b="1" kern="1200" dirty="0"/>
            <a:t>Стратегия обеспечения финансовой устойчивости и мобилизации ресурсов. </a:t>
          </a:r>
          <a:r>
            <a:rPr lang="ru-RU" sz="1600" b="0" kern="1200" dirty="0"/>
            <a:t>Пакистан пообещал оказать поддержку в размере еще 100 000 долларов США</a:t>
          </a:r>
          <a:endParaRPr lang="en-US" sz="1600" b="0" kern="1200" dirty="0"/>
        </a:p>
      </dsp:txBody>
      <dsp:txXfrm>
        <a:off x="8723235" y="208281"/>
        <a:ext cx="2828665" cy="860138"/>
      </dsp:txXfrm>
    </dsp:sp>
    <dsp:sp modelId="{EBCBBA7F-D17C-4995-B5D8-BD91A52A15A2}">
      <dsp:nvSpPr>
        <dsp:cNvPr id="0" name=""/>
        <dsp:cNvSpPr/>
      </dsp:nvSpPr>
      <dsp:spPr>
        <a:xfrm>
          <a:off x="519531" y="2038129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04FF9-9C88-4FC7-8FE3-23A4396EAF3D}">
      <dsp:nvSpPr>
        <dsp:cNvPr id="0" name=""/>
        <dsp:cNvSpPr/>
      </dsp:nvSpPr>
      <dsp:spPr>
        <a:xfrm>
          <a:off x="700245" y="2218807"/>
          <a:ext cx="498880" cy="498880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89F44-1830-411C-9E90-AA1045E10444}">
      <dsp:nvSpPr>
        <dsp:cNvPr id="0" name=""/>
        <dsp:cNvSpPr/>
      </dsp:nvSpPr>
      <dsp:spPr>
        <a:xfrm>
          <a:off x="1552168" y="1944541"/>
          <a:ext cx="2722244" cy="1198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На 11-м </a:t>
          </a:r>
          <a:r>
            <a:rPr lang="ru-RU" sz="1600" b="1" kern="1200" dirty="0"/>
            <a:t>заседании Совета управляющих </a:t>
          </a:r>
          <a:r>
            <a:rPr lang="ru-RU" sz="1600" kern="1200" dirty="0"/>
            <a:t>в июле обсуждались вопросы стратегии ИЦ, финансовой устойчивости ИЦ, модернизации AC. 12-е </a:t>
          </a:r>
          <a:r>
            <a:rPr lang="ru-RU" sz="1600" b="1" kern="1200" dirty="0"/>
            <a:t>заседание УС</a:t>
          </a:r>
          <a:r>
            <a:rPr lang="ru-RU" sz="1600" kern="1200" dirty="0"/>
            <a:t> запланировано на декабрь</a:t>
          </a:r>
        </a:p>
      </dsp:txBody>
      <dsp:txXfrm>
        <a:off x="1552168" y="1944541"/>
        <a:ext cx="2722244" cy="1198268"/>
      </dsp:txXfrm>
    </dsp:sp>
    <dsp:sp modelId="{76652739-A9C6-4549-BF44-C3DA826EF51A}">
      <dsp:nvSpPr>
        <dsp:cNvPr id="0" name=""/>
        <dsp:cNvSpPr/>
      </dsp:nvSpPr>
      <dsp:spPr>
        <a:xfrm>
          <a:off x="4141160" y="2021356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EB15E1-D18E-41ED-8027-83D2E380B0C0}">
      <dsp:nvSpPr>
        <dsp:cNvPr id="0" name=""/>
        <dsp:cNvSpPr/>
      </dsp:nvSpPr>
      <dsp:spPr>
        <a:xfrm>
          <a:off x="4321787" y="2202025"/>
          <a:ext cx="498880" cy="498880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E4C37-5414-48EA-B53A-02453D411938}">
      <dsp:nvSpPr>
        <dsp:cNvPr id="0" name=""/>
        <dsp:cNvSpPr/>
      </dsp:nvSpPr>
      <dsp:spPr>
        <a:xfrm>
          <a:off x="5217427" y="1988714"/>
          <a:ext cx="3058662" cy="86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Форум аналитических центров </a:t>
          </a:r>
          <a:r>
            <a:rPr lang="ru-RU" sz="1600" b="0" kern="1200" dirty="0"/>
            <a:t>ЦАРЭС в ноябре; </a:t>
          </a:r>
          <a:r>
            <a:rPr lang="ru-RU" sz="1600" b="1" kern="1200" dirty="0"/>
            <a:t>Виртуальный диалог CTTN</a:t>
          </a:r>
          <a:r>
            <a:rPr lang="ru-RU" sz="1600" b="0" kern="1200" dirty="0"/>
            <a:t> в марте; </a:t>
          </a:r>
          <a:r>
            <a:rPr lang="ru-RU" sz="1600" b="1" kern="1200" dirty="0"/>
            <a:t>исследовательские гранты</a:t>
          </a:r>
          <a:r>
            <a:rPr lang="ru-RU" sz="1600" b="0" kern="1200" dirty="0"/>
            <a:t>, предоставленные 5 региональным аналитическим центрам</a:t>
          </a:r>
        </a:p>
      </dsp:txBody>
      <dsp:txXfrm>
        <a:off x="5217427" y="1988714"/>
        <a:ext cx="3058662" cy="860138"/>
      </dsp:txXfrm>
    </dsp:sp>
    <dsp:sp modelId="{19AF35CC-6281-4797-A373-542A94E4F2D5}">
      <dsp:nvSpPr>
        <dsp:cNvPr id="0" name=""/>
        <dsp:cNvSpPr/>
      </dsp:nvSpPr>
      <dsp:spPr>
        <a:xfrm>
          <a:off x="8070022" y="1818544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22691-BF84-4BF0-ACD7-0518E7A05EA6}">
      <dsp:nvSpPr>
        <dsp:cNvPr id="0" name=""/>
        <dsp:cNvSpPr/>
      </dsp:nvSpPr>
      <dsp:spPr>
        <a:xfrm>
          <a:off x="8250651" y="1999245"/>
          <a:ext cx="498880" cy="498880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EF09D-9942-4AF3-8E15-530387AD999D}">
      <dsp:nvSpPr>
        <dsp:cNvPr id="0" name=""/>
        <dsp:cNvSpPr/>
      </dsp:nvSpPr>
      <dsp:spPr>
        <a:xfrm>
          <a:off x="9048259" y="2026999"/>
          <a:ext cx="2804680" cy="768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/>
            <a:t>Новые </a:t>
          </a:r>
          <a:r>
            <a:rPr lang="ru-RU" sz="1600" b="1" kern="1200" dirty="0"/>
            <a:t>меморандумы о взаимопонимании </a:t>
          </a:r>
          <a:r>
            <a:rPr lang="ru-RU" sz="1600" b="0" kern="1200" dirty="0"/>
            <a:t>с Институтом стандартизации СУАР, </a:t>
          </a:r>
          <a:r>
            <a:rPr lang="ru-RU" sz="1600" b="0" kern="1200" dirty="0" err="1"/>
            <a:t>Шэньчжэньским</a:t>
          </a:r>
          <a:r>
            <a:rPr lang="ru-RU" sz="1600" b="0" kern="1200" dirty="0"/>
            <a:t> университетом и Международным финансовым форумом (IFF)</a:t>
          </a:r>
          <a:endParaRPr lang="en-US" sz="1600" b="0" kern="1200" dirty="0"/>
        </a:p>
      </dsp:txBody>
      <dsp:txXfrm>
        <a:off x="9048259" y="2026999"/>
        <a:ext cx="2804680" cy="768775"/>
      </dsp:txXfrm>
    </dsp:sp>
    <dsp:sp modelId="{BB2DB13F-0D6E-4EDA-9380-DA482C3ADAFF}">
      <dsp:nvSpPr>
        <dsp:cNvPr id="0" name=""/>
        <dsp:cNvSpPr/>
      </dsp:nvSpPr>
      <dsp:spPr>
        <a:xfrm>
          <a:off x="139435" y="3656198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A50EB-7565-4D34-A7EC-AD2B700E4B9E}">
      <dsp:nvSpPr>
        <dsp:cNvPr id="0" name=""/>
        <dsp:cNvSpPr/>
      </dsp:nvSpPr>
      <dsp:spPr>
        <a:xfrm>
          <a:off x="266408" y="3844913"/>
          <a:ext cx="498880" cy="49888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A80EB-0EB9-435C-88D5-5320263B26C3}">
      <dsp:nvSpPr>
        <dsp:cNvPr id="0" name=""/>
        <dsp:cNvSpPr/>
      </dsp:nvSpPr>
      <dsp:spPr>
        <a:xfrm>
          <a:off x="1169533" y="3756713"/>
          <a:ext cx="2457030" cy="692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Проект партнерства</a:t>
          </a:r>
          <a:r>
            <a:rPr lang="ru-RU" sz="1600" b="0" kern="1200" dirty="0"/>
            <a:t> с ВЭФ, ИБР, ЮНИСЕФ, АБИИ, MCDF, ШОС и Управлением гражданской авиации Китая</a:t>
          </a:r>
          <a:endParaRPr lang="en-US" sz="1600" b="0" kern="1200" dirty="0"/>
        </a:p>
      </dsp:txBody>
      <dsp:txXfrm>
        <a:off x="1169533" y="3756713"/>
        <a:ext cx="2457030" cy="692429"/>
      </dsp:txXfrm>
    </dsp:sp>
    <dsp:sp modelId="{AB564A27-E46C-44CA-9861-09B02DD74236}">
      <dsp:nvSpPr>
        <dsp:cNvPr id="0" name=""/>
        <dsp:cNvSpPr/>
      </dsp:nvSpPr>
      <dsp:spPr>
        <a:xfrm>
          <a:off x="3803668" y="3564180"/>
          <a:ext cx="860138" cy="86013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EAE128-D611-4572-B6E8-A4F6247B7D54}">
      <dsp:nvSpPr>
        <dsp:cNvPr id="0" name=""/>
        <dsp:cNvSpPr/>
      </dsp:nvSpPr>
      <dsp:spPr>
        <a:xfrm>
          <a:off x="4102180" y="3859809"/>
          <a:ext cx="263159" cy="2354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85394-69AF-4469-B63E-93B7478B7700}">
      <dsp:nvSpPr>
        <dsp:cNvPr id="0" name=""/>
        <dsp:cNvSpPr/>
      </dsp:nvSpPr>
      <dsp:spPr>
        <a:xfrm>
          <a:off x="4870060" y="3882973"/>
          <a:ext cx="2453239" cy="86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В апреле 2021 года начался новый </a:t>
          </a:r>
          <a:r>
            <a:rPr lang="ru-RU" sz="1600" b="1" kern="1200" dirty="0"/>
            <a:t>проект технической помощи по информационной поддержке</a:t>
          </a:r>
          <a:r>
            <a:rPr lang="ru-RU" sz="1600" kern="1200" dirty="0"/>
            <a:t> со стороны АБР в размере 2 млн долларов США на 2021-2023 гг.</a:t>
          </a:r>
        </a:p>
      </dsp:txBody>
      <dsp:txXfrm>
        <a:off x="4870060" y="3882973"/>
        <a:ext cx="2453239" cy="860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7E717-D613-4D91-8D49-BCD00ADFF971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0616A-94FD-4F70-A907-695606012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00616A-94FD-4F70-A907-6956060128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7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53CF-2783-4CAF-9C73-F8B8382B7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B9DE2-860B-482B-BB91-93A5AE416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DFD61-C440-448D-B263-8B2C55B8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1F44-679C-41F5-8AEC-1D302D73718E}" type="datetime1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C14B6-9769-4236-83ED-8C8B1F79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E687C-F59B-4162-B9FF-3E497643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6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CDFC-DBAA-4344-B6DD-4910CD41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5EC15-7CEE-47DB-A0F0-5384F7635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FA66A-6DAB-41CD-A5C7-1CEC5A5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E088-808B-4A85-B29D-9C95A3EA8B05}" type="datetime1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E262F-AB65-4C56-8646-456FEF414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36AF8-A45C-4581-9AFB-041A0982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3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CCE1EF-609E-42A4-ABCB-724C7601F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EA7EF3-0AB6-45F1-851C-62FCF2D87E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D30C-9EAC-4A4E-9EC2-B661AF87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E26B4-7048-4549-A5C1-108CC69B765E}" type="datetime1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82A49-CAF4-47EA-8BE9-AC0A07A9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48E14-F53C-4F50-8E99-7ECAE9E50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1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FB175-229C-4A1A-80B7-19B7FD20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8E1E-6287-4FEA-8659-8B4AB59A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0C7B3-F0DA-4CB5-B8C8-B0CC5D32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A626-4257-4CEB-9F27-BB8BB83D153C}" type="datetime1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76AC5-FCBC-4448-A977-B2A308C0E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824B4-4802-47B4-9582-3CEC8EE9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D1535-84B7-4077-8E01-87516768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AEE10-1676-43F5-A1AB-A659E3142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80ED9-83BD-45E0-B99F-4551436F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108FA-3BEB-47C1-8C05-FDF7637921FA}" type="datetime1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860F0-3E2F-4C45-9561-74548B6E6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39CB1-B769-4BB1-8255-B104AA2E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99250-1067-4D0B-B495-2E9CF2584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6DEBA-C50F-411D-8BCF-62703A476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EC945-9FBA-46B6-B68A-002716F24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BB07E-E88C-453B-9528-ADA2046B6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ABCB-650B-4DC6-9374-9376FFDEC4C3}" type="datetime1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E0967-37B7-4A63-82F3-54216CFF0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2530A-3E0B-4C30-8369-34E41ED4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16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F2FB-3103-4DFE-B537-987A3FFE8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55F08-C5F3-4319-BCBA-16DBB3F82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99D80-00D5-4F89-AA76-CDADA6B36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4EE07-0D61-4399-82E7-32DDDFBA90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7602FC-1C6A-41A8-9566-3FC21ECED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6A615-643B-42AC-8117-E7F208F12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FAD22-01AA-43D9-B114-316587F61E02}" type="datetime1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B4269-B8FA-45E6-A51B-6FD327AD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22D5B-CA2A-4528-9F65-6FF4087F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6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93139-115B-4CA7-9C02-5E8541C4F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C18DD-EDF8-4DF9-B290-061F52953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18A-4C39-4488-9B4E-75DBB428D53D}" type="datetime1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5784C9-A7BD-44CC-9768-FF95AAFBE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ECA6E1-ECC6-4B62-BD91-3EEE1E0A2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5C18E0-464C-4B71-9513-2138A79FB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E9F9-49F0-416C-AFC1-13ADF0F9C805}" type="datetime1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60E68-D512-4A81-ACC8-FD4DB7A2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51D12-75DD-4EA3-B491-B431D01D5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6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37C7F-26CB-40C2-A3FF-9227641C4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2BD00-9B68-40EB-8C2B-D0ECADC1B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8182F-0C53-4332-BC9E-C1E8BFBC1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1EF87-F93F-4B0C-8EA5-6681E0AB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0C4AB-6AFA-40A8-B8A3-D6DE0618AD8F}" type="datetime1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EC9C2-C6E8-444E-BFBA-9B0C39B84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6D6FE-6DD3-4B38-AF4E-0A4375FE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DD93-C55E-4516-9FAC-FA7A953B7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287CFF-91AB-4929-BF15-60B12C1275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29A3E-262D-4D6B-B9D5-B1FF5FCA9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3AA19-DAF3-48FB-8815-F0C2FF2B9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F72A-8E47-4816-B7AD-D7D7758A0705}" type="datetime1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7976D-9117-4BFB-8CA3-F7D4D619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9B87A-A6FC-4BED-891B-478A4149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5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F7DE53-C5DC-41B0-B865-A27A31A19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1EA9E-2B18-443B-9568-1FCC0D27D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74D84-F376-4D1F-A7A6-8164C92EBB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A1EDE-5D58-4DDB-8DF0-38BA620D3B2C}" type="datetime1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38A3A-CCFF-4685-B801-AA6CCC329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9F90-9B83-4943-B1D6-F6346FD0D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AE4B-2347-4D0B-83B3-445686B16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3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64EEF0D6-2D1F-491D-AC56-0F0F95A31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AD75A-50E1-4C7F-A702-47C99E9A8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8986" y="2348874"/>
            <a:ext cx="5030541" cy="2014744"/>
          </a:xfrm>
        </p:spPr>
        <p:txBody>
          <a:bodyPr>
            <a:normAutofit/>
          </a:bodyPr>
          <a:lstStyle/>
          <a:p>
            <a:pPr algn="l"/>
            <a:r>
              <a:rPr lang="ru-RU" sz="4600" b="1" dirty="0"/>
              <a:t>План работы Института ЦАРЭС и основные моменты</a:t>
            </a:r>
            <a:endParaRPr lang="en-US" sz="4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58299-E8F8-43FB-9EC6-8EE898316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064" y="4647939"/>
            <a:ext cx="4573219" cy="1569486"/>
          </a:xfrm>
        </p:spPr>
        <p:txBody>
          <a:bodyPr>
            <a:normAutofit/>
          </a:bodyPr>
          <a:lstStyle/>
          <a:p>
            <a:pPr algn="l"/>
            <a:r>
              <a:rPr lang="ru-RU" sz="1500" b="1" dirty="0"/>
              <a:t>Презентация на Виртуальном совещании НК ЦАРЭС</a:t>
            </a:r>
            <a:endParaRPr lang="en-US" sz="1500" b="1" dirty="0"/>
          </a:p>
          <a:p>
            <a:pPr algn="l"/>
            <a:endParaRPr lang="en-US" sz="1500" b="1" dirty="0"/>
          </a:p>
          <a:p>
            <a:pPr algn="l"/>
            <a:r>
              <a:rPr lang="ru-RU" sz="1500" b="1" dirty="0"/>
              <a:t>Саид Шакил Шах</a:t>
            </a:r>
            <a:endParaRPr lang="en-US" sz="1500" b="1" dirty="0"/>
          </a:p>
          <a:p>
            <a:pPr algn="l"/>
            <a:r>
              <a:rPr lang="ru-RU" sz="1500" b="1" dirty="0"/>
              <a:t>Директор</a:t>
            </a:r>
            <a:endParaRPr lang="en-US" sz="1500" b="1" dirty="0"/>
          </a:p>
        </p:txBody>
      </p:sp>
      <p:pic>
        <p:nvPicPr>
          <p:cNvPr id="35" name="Billede 7" descr="Et billede, der indeholder udendørs, himmel, bygning, sne&#10;&#10;Automatisk genereret beskrivelse">
            <a:extLst>
              <a:ext uri="{FF2B5EF4-FFF2-40B4-BE49-F238E27FC236}">
                <a16:creationId xmlns:a16="http://schemas.microsoft.com/office/drawing/2014/main" id="{AD7E39FE-0361-42A7-A240-72F07B6A12EF}"/>
              </a:ext>
            </a:extLst>
          </p:cNvPr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2" r="36715"/>
          <a:stretch/>
        </p:blipFill>
        <p:spPr bwMode="auto">
          <a:xfrm>
            <a:off x="4839497" y="-2"/>
            <a:ext cx="3285713" cy="6858000"/>
          </a:xfrm>
          <a:custGeom>
            <a:avLst/>
            <a:gdLst/>
            <a:ahLst/>
            <a:cxnLst/>
            <a:rect l="l" t="t" r="r" b="b"/>
            <a:pathLst>
              <a:path w="3285713" h="6858000">
                <a:moveTo>
                  <a:pt x="16970" y="0"/>
                </a:moveTo>
                <a:lnTo>
                  <a:pt x="3269111" y="0"/>
                </a:lnTo>
                <a:lnTo>
                  <a:pt x="3265544" y="140686"/>
                </a:lnTo>
                <a:cubicBezTo>
                  <a:pt x="3266106" y="312749"/>
                  <a:pt x="3278516" y="484544"/>
                  <a:pt x="3276399" y="655695"/>
                </a:cubicBezTo>
                <a:cubicBezTo>
                  <a:pt x="3275270" y="750938"/>
                  <a:pt x="3254102" y="845927"/>
                  <a:pt x="3258053" y="941424"/>
                </a:cubicBezTo>
                <a:cubicBezTo>
                  <a:pt x="3269625" y="1230836"/>
                  <a:pt x="3265815" y="1520375"/>
                  <a:pt x="3280916" y="1809660"/>
                </a:cubicBezTo>
                <a:cubicBezTo>
                  <a:pt x="3290682" y="1950657"/>
                  <a:pt x="3285530" y="2092164"/>
                  <a:pt x="3265533" y="2232285"/>
                </a:cubicBezTo>
                <a:cubicBezTo>
                  <a:pt x="3248879" y="2337306"/>
                  <a:pt x="3259182" y="2443217"/>
                  <a:pt x="3266238" y="2548746"/>
                </a:cubicBezTo>
                <a:cubicBezTo>
                  <a:pt x="3274847" y="2676498"/>
                  <a:pt x="3279504" y="2804125"/>
                  <a:pt x="3265391" y="2932131"/>
                </a:cubicBezTo>
                <a:cubicBezTo>
                  <a:pt x="3255231" y="3023183"/>
                  <a:pt x="3264686" y="3114743"/>
                  <a:pt x="3270331" y="3206050"/>
                </a:cubicBezTo>
                <a:cubicBezTo>
                  <a:pt x="3277669" y="3301343"/>
                  <a:pt x="3277669" y="3396993"/>
                  <a:pt x="3270331" y="3492287"/>
                </a:cubicBezTo>
                <a:cubicBezTo>
                  <a:pt x="3262965" y="3579403"/>
                  <a:pt x="3264715" y="3666937"/>
                  <a:pt x="3275553" y="3753761"/>
                </a:cubicBezTo>
                <a:cubicBezTo>
                  <a:pt x="3287407" y="3855353"/>
                  <a:pt x="3278234" y="3956946"/>
                  <a:pt x="3269625" y="4058539"/>
                </a:cubicBezTo>
                <a:cubicBezTo>
                  <a:pt x="3254243" y="4237342"/>
                  <a:pt x="3261158" y="4416017"/>
                  <a:pt x="3272448" y="4594439"/>
                </a:cubicBezTo>
                <a:cubicBezTo>
                  <a:pt x="3279674" y="4717278"/>
                  <a:pt x="3275708" y="4840446"/>
                  <a:pt x="3260594" y="4962713"/>
                </a:cubicBezTo>
                <a:cubicBezTo>
                  <a:pt x="3257912" y="4987031"/>
                  <a:pt x="3256818" y="5011382"/>
                  <a:pt x="3256271" y="5035748"/>
                </a:cubicBezTo>
                <a:lnTo>
                  <a:pt x="3255961" y="5057561"/>
                </a:lnTo>
                <a:lnTo>
                  <a:pt x="3252009" y="5100947"/>
                </a:lnTo>
                <a:lnTo>
                  <a:pt x="3255359" y="5173266"/>
                </a:lnTo>
                <a:lnTo>
                  <a:pt x="3255007" y="5180867"/>
                </a:lnTo>
                <a:lnTo>
                  <a:pt x="3260282" y="5238783"/>
                </a:lnTo>
                <a:lnTo>
                  <a:pt x="3271301" y="5440455"/>
                </a:lnTo>
                <a:cubicBezTo>
                  <a:pt x="3272550" y="5528263"/>
                  <a:pt x="3270254" y="5616112"/>
                  <a:pt x="3264404" y="5703831"/>
                </a:cubicBezTo>
                <a:cubicBezTo>
                  <a:pt x="3255795" y="5865363"/>
                  <a:pt x="3264686" y="6026641"/>
                  <a:pt x="3275130" y="6188047"/>
                </a:cubicBezTo>
                <a:cubicBezTo>
                  <a:pt x="3287548" y="6379930"/>
                  <a:pt x="3267791" y="6571686"/>
                  <a:pt x="3264827" y="6763568"/>
                </a:cubicBezTo>
                <a:cubicBezTo>
                  <a:pt x="3264545" y="6780776"/>
                  <a:pt x="3265603" y="6798015"/>
                  <a:pt x="3266909" y="6815254"/>
                </a:cubicBezTo>
                <a:lnTo>
                  <a:pt x="3269857" y="6858000"/>
                </a:lnTo>
                <a:lnTo>
                  <a:pt x="15795" y="6858000"/>
                </a:lnTo>
                <a:lnTo>
                  <a:pt x="11716" y="6584216"/>
                </a:lnTo>
                <a:cubicBezTo>
                  <a:pt x="9693" y="6488368"/>
                  <a:pt x="8801" y="6392585"/>
                  <a:pt x="14216" y="6297024"/>
                </a:cubicBezTo>
                <a:cubicBezTo>
                  <a:pt x="20970" y="6178401"/>
                  <a:pt x="19695" y="6058378"/>
                  <a:pt x="14981" y="5940264"/>
                </a:cubicBezTo>
                <a:cubicBezTo>
                  <a:pt x="10266" y="5822153"/>
                  <a:pt x="3896" y="5703912"/>
                  <a:pt x="14981" y="5585799"/>
                </a:cubicBezTo>
                <a:cubicBezTo>
                  <a:pt x="23136" y="5483192"/>
                  <a:pt x="25047" y="5380177"/>
                  <a:pt x="20714" y="5277330"/>
                </a:cubicBezTo>
                <a:cubicBezTo>
                  <a:pt x="15745" y="5098058"/>
                  <a:pt x="6063" y="4918659"/>
                  <a:pt x="16637" y="4739386"/>
                </a:cubicBezTo>
                <a:cubicBezTo>
                  <a:pt x="32819" y="4468249"/>
                  <a:pt x="23136" y="4197366"/>
                  <a:pt x="10394" y="3926484"/>
                </a:cubicBezTo>
                <a:cubicBezTo>
                  <a:pt x="1475" y="3741096"/>
                  <a:pt x="-5915" y="3555837"/>
                  <a:pt x="6827" y="3370449"/>
                </a:cubicBezTo>
                <a:cubicBezTo>
                  <a:pt x="19822" y="3179328"/>
                  <a:pt x="35749" y="2988333"/>
                  <a:pt x="25939" y="2796448"/>
                </a:cubicBezTo>
                <a:cubicBezTo>
                  <a:pt x="19568" y="2674258"/>
                  <a:pt x="7463" y="2552194"/>
                  <a:pt x="15364" y="2429877"/>
                </a:cubicBezTo>
                <a:cubicBezTo>
                  <a:pt x="21696" y="2301584"/>
                  <a:pt x="19861" y="2173023"/>
                  <a:pt x="9885" y="2044959"/>
                </a:cubicBezTo>
                <a:cubicBezTo>
                  <a:pt x="4151" y="1980959"/>
                  <a:pt x="4151" y="1916564"/>
                  <a:pt x="9885" y="1852564"/>
                </a:cubicBezTo>
                <a:cubicBezTo>
                  <a:pt x="26168" y="1696405"/>
                  <a:pt x="30423" y="1539214"/>
                  <a:pt x="22626" y="1382405"/>
                </a:cubicBezTo>
                <a:cubicBezTo>
                  <a:pt x="18166" y="1264292"/>
                  <a:pt x="10394" y="1146307"/>
                  <a:pt x="15872" y="1027940"/>
                </a:cubicBezTo>
                <a:cubicBezTo>
                  <a:pt x="22370" y="889440"/>
                  <a:pt x="27340" y="750814"/>
                  <a:pt x="20970" y="612314"/>
                </a:cubicBezTo>
                <a:cubicBezTo>
                  <a:pt x="14267" y="463706"/>
                  <a:pt x="15452" y="314847"/>
                  <a:pt x="24536" y="166365"/>
                </a:cubicBezTo>
                <a:close/>
              </a:path>
            </a:pathLst>
          </a:cu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4BA3D92-DAF0-46D0-9DAB-AB826B6CED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90" r="371" b="-1"/>
          <a:stretch/>
        </p:blipFill>
        <p:spPr>
          <a:xfrm>
            <a:off x="8165645" y="3"/>
            <a:ext cx="4026354" cy="4194731"/>
          </a:xfrm>
          <a:custGeom>
            <a:avLst/>
            <a:gdLst/>
            <a:ahLst/>
            <a:cxnLst/>
            <a:rect l="l" t="t" r="r" b="b"/>
            <a:pathLst>
              <a:path w="4026354" h="4194731">
                <a:moveTo>
                  <a:pt x="23605" y="0"/>
                </a:moveTo>
                <a:lnTo>
                  <a:pt x="4026354" y="0"/>
                </a:lnTo>
                <a:lnTo>
                  <a:pt x="4026354" y="4174564"/>
                </a:lnTo>
                <a:lnTo>
                  <a:pt x="3905945" y="4162010"/>
                </a:lnTo>
                <a:cubicBezTo>
                  <a:pt x="3861284" y="4160178"/>
                  <a:pt x="3816513" y="4161154"/>
                  <a:pt x="3771885" y="4164948"/>
                </a:cubicBezTo>
                <a:cubicBezTo>
                  <a:pt x="3541871" y="4179705"/>
                  <a:pt x="3311601" y="4173044"/>
                  <a:pt x="3081586" y="4176309"/>
                </a:cubicBezTo>
                <a:cubicBezTo>
                  <a:pt x="2773880" y="4180750"/>
                  <a:pt x="2466429" y="4169388"/>
                  <a:pt x="2158851" y="4168344"/>
                </a:cubicBezTo>
                <a:cubicBezTo>
                  <a:pt x="2095807" y="4168083"/>
                  <a:pt x="2032508" y="4171478"/>
                  <a:pt x="1969719" y="4176701"/>
                </a:cubicBezTo>
                <a:cubicBezTo>
                  <a:pt x="1882731" y="4183754"/>
                  <a:pt x="1796889" y="4174873"/>
                  <a:pt x="1710666" y="4166515"/>
                </a:cubicBezTo>
                <a:cubicBezTo>
                  <a:pt x="1606738" y="4156460"/>
                  <a:pt x="1503066" y="4165340"/>
                  <a:pt x="1399776" y="4176963"/>
                </a:cubicBezTo>
                <a:cubicBezTo>
                  <a:pt x="1222450" y="4196539"/>
                  <a:pt x="1043788" y="4199947"/>
                  <a:pt x="865876" y="4187149"/>
                </a:cubicBezTo>
                <a:cubicBezTo>
                  <a:pt x="669356" y="4173436"/>
                  <a:pt x="472966" y="4175918"/>
                  <a:pt x="276446" y="4176963"/>
                </a:cubicBezTo>
                <a:lnTo>
                  <a:pt x="21362" y="4176292"/>
                </a:lnTo>
                <a:lnTo>
                  <a:pt x="14458" y="4122289"/>
                </a:lnTo>
                <a:cubicBezTo>
                  <a:pt x="3338" y="4042652"/>
                  <a:pt x="-1375" y="3962394"/>
                  <a:pt x="346" y="3882149"/>
                </a:cubicBezTo>
                <a:cubicBezTo>
                  <a:pt x="205" y="3686075"/>
                  <a:pt x="9942" y="3490382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1"/>
                  <a:pt x="30264" y="2835999"/>
                </a:cubicBezTo>
                <a:cubicBezTo>
                  <a:pt x="47622" y="2740756"/>
                  <a:pt x="39860" y="2645512"/>
                  <a:pt x="33510" y="2550269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8" y="288533"/>
                </a:cubicBezTo>
                <a:close/>
              </a:path>
            </a:pathLst>
          </a:custGeom>
        </p:spPr>
      </p:pic>
      <p:sp>
        <p:nvSpPr>
          <p:cNvPr id="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4409267"/>
            <a:ext cx="3383280" cy="18288"/>
          </a:xfrm>
          <a:custGeom>
            <a:avLst/>
            <a:gdLst>
              <a:gd name="connsiteX0" fmla="*/ 0 w 3383280"/>
              <a:gd name="connsiteY0" fmla="*/ 0 h 18288"/>
              <a:gd name="connsiteX1" fmla="*/ 676656 w 3383280"/>
              <a:gd name="connsiteY1" fmla="*/ 0 h 18288"/>
              <a:gd name="connsiteX2" fmla="*/ 1319479 w 3383280"/>
              <a:gd name="connsiteY2" fmla="*/ 0 h 18288"/>
              <a:gd name="connsiteX3" fmla="*/ 1962302 w 3383280"/>
              <a:gd name="connsiteY3" fmla="*/ 0 h 18288"/>
              <a:gd name="connsiteX4" fmla="*/ 2706624 w 3383280"/>
              <a:gd name="connsiteY4" fmla="*/ 0 h 18288"/>
              <a:gd name="connsiteX5" fmla="*/ 3383280 w 3383280"/>
              <a:gd name="connsiteY5" fmla="*/ 0 h 18288"/>
              <a:gd name="connsiteX6" fmla="*/ 3383280 w 3383280"/>
              <a:gd name="connsiteY6" fmla="*/ 18288 h 18288"/>
              <a:gd name="connsiteX7" fmla="*/ 2706624 w 3383280"/>
              <a:gd name="connsiteY7" fmla="*/ 18288 h 18288"/>
              <a:gd name="connsiteX8" fmla="*/ 2131466 w 3383280"/>
              <a:gd name="connsiteY8" fmla="*/ 18288 h 18288"/>
              <a:gd name="connsiteX9" fmla="*/ 1488643 w 3383280"/>
              <a:gd name="connsiteY9" fmla="*/ 18288 h 18288"/>
              <a:gd name="connsiteX10" fmla="*/ 845820 w 3383280"/>
              <a:gd name="connsiteY10" fmla="*/ 18288 h 18288"/>
              <a:gd name="connsiteX11" fmla="*/ 0 w 3383280"/>
              <a:gd name="connsiteY11" fmla="*/ 18288 h 18288"/>
              <a:gd name="connsiteX12" fmla="*/ 0 w 338328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83280" h="18288" fill="none" extrusionOk="0">
                <a:moveTo>
                  <a:pt x="0" y="0"/>
                </a:moveTo>
                <a:cubicBezTo>
                  <a:pt x="237173" y="2829"/>
                  <a:pt x="403433" y="9167"/>
                  <a:pt x="676656" y="0"/>
                </a:cubicBezTo>
                <a:cubicBezTo>
                  <a:pt x="949879" y="-9167"/>
                  <a:pt x="1103389" y="-19890"/>
                  <a:pt x="1319479" y="0"/>
                </a:cubicBezTo>
                <a:cubicBezTo>
                  <a:pt x="1535569" y="19890"/>
                  <a:pt x="1682672" y="-17352"/>
                  <a:pt x="1962302" y="0"/>
                </a:cubicBezTo>
                <a:cubicBezTo>
                  <a:pt x="2241932" y="17352"/>
                  <a:pt x="2522200" y="-30059"/>
                  <a:pt x="2706624" y="0"/>
                </a:cubicBezTo>
                <a:cubicBezTo>
                  <a:pt x="2891048" y="30059"/>
                  <a:pt x="3045365" y="-14656"/>
                  <a:pt x="3383280" y="0"/>
                </a:cubicBezTo>
                <a:cubicBezTo>
                  <a:pt x="3382846" y="7551"/>
                  <a:pt x="3382813" y="9822"/>
                  <a:pt x="3383280" y="18288"/>
                </a:cubicBezTo>
                <a:cubicBezTo>
                  <a:pt x="3053377" y="3328"/>
                  <a:pt x="2851947" y="-13486"/>
                  <a:pt x="2706624" y="18288"/>
                </a:cubicBezTo>
                <a:cubicBezTo>
                  <a:pt x="2561301" y="50062"/>
                  <a:pt x="2276448" y="-4069"/>
                  <a:pt x="2131466" y="18288"/>
                </a:cubicBezTo>
                <a:cubicBezTo>
                  <a:pt x="1986484" y="40645"/>
                  <a:pt x="1793482" y="35971"/>
                  <a:pt x="1488643" y="18288"/>
                </a:cubicBezTo>
                <a:cubicBezTo>
                  <a:pt x="1183804" y="605"/>
                  <a:pt x="1165655" y="13056"/>
                  <a:pt x="845820" y="18288"/>
                </a:cubicBezTo>
                <a:cubicBezTo>
                  <a:pt x="525985" y="23520"/>
                  <a:pt x="359281" y="20906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383280" h="18288" stroke="0" extrusionOk="0">
                <a:moveTo>
                  <a:pt x="0" y="0"/>
                </a:moveTo>
                <a:cubicBezTo>
                  <a:pt x="268344" y="9609"/>
                  <a:pt x="438266" y="25094"/>
                  <a:pt x="608990" y="0"/>
                </a:cubicBezTo>
                <a:cubicBezTo>
                  <a:pt x="779714" y="-25094"/>
                  <a:pt x="1051156" y="12077"/>
                  <a:pt x="1353312" y="0"/>
                </a:cubicBezTo>
                <a:cubicBezTo>
                  <a:pt x="1655468" y="-12077"/>
                  <a:pt x="1744944" y="15185"/>
                  <a:pt x="1928470" y="0"/>
                </a:cubicBezTo>
                <a:cubicBezTo>
                  <a:pt x="2111996" y="-15185"/>
                  <a:pt x="2262421" y="-9753"/>
                  <a:pt x="2503627" y="0"/>
                </a:cubicBezTo>
                <a:cubicBezTo>
                  <a:pt x="2744833" y="9753"/>
                  <a:pt x="3026048" y="-23784"/>
                  <a:pt x="3383280" y="0"/>
                </a:cubicBezTo>
                <a:cubicBezTo>
                  <a:pt x="3383198" y="4406"/>
                  <a:pt x="3383191" y="9982"/>
                  <a:pt x="3383280" y="18288"/>
                </a:cubicBezTo>
                <a:cubicBezTo>
                  <a:pt x="3162586" y="20850"/>
                  <a:pt x="2901132" y="28452"/>
                  <a:pt x="2740457" y="18288"/>
                </a:cubicBezTo>
                <a:cubicBezTo>
                  <a:pt x="2579782" y="8124"/>
                  <a:pt x="2388638" y="-13238"/>
                  <a:pt x="2097634" y="18288"/>
                </a:cubicBezTo>
                <a:cubicBezTo>
                  <a:pt x="1806630" y="49814"/>
                  <a:pt x="1687248" y="-8161"/>
                  <a:pt x="1454810" y="18288"/>
                </a:cubicBezTo>
                <a:cubicBezTo>
                  <a:pt x="1222372" y="44737"/>
                  <a:pt x="872924" y="37554"/>
                  <a:pt x="710489" y="18288"/>
                </a:cubicBezTo>
                <a:cubicBezTo>
                  <a:pt x="548054" y="-978"/>
                  <a:pt x="151263" y="49891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Placeholder 3" descr="Open book on table, blurred shelves of books in background">
            <a:extLst>
              <a:ext uri="{FF2B5EF4-FFF2-40B4-BE49-F238E27FC236}">
                <a16:creationId xmlns:a16="http://schemas.microsoft.com/office/drawing/2014/main" id="{3EC1A61A-6FB4-4899-9042-BCEBE3FD3E3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7" r="-1" b="-1"/>
          <a:stretch/>
        </p:blipFill>
        <p:spPr>
          <a:xfrm>
            <a:off x="8182768" y="4362938"/>
            <a:ext cx="4009232" cy="2495062"/>
          </a:xfrm>
          <a:custGeom>
            <a:avLst/>
            <a:gdLst/>
            <a:ahLst/>
            <a:cxnLst/>
            <a:rect l="l" t="t" r="r" b="b"/>
            <a:pathLst>
              <a:path w="4009232" h="2495062">
                <a:moveTo>
                  <a:pt x="2357618" y="4"/>
                </a:moveTo>
                <a:cubicBezTo>
                  <a:pt x="2402184" y="-78"/>
                  <a:pt x="2446761" y="1163"/>
                  <a:pt x="2491337" y="4428"/>
                </a:cubicBezTo>
                <a:cubicBezTo>
                  <a:pt x="2641421" y="17813"/>
                  <a:pt x="2792204" y="21079"/>
                  <a:pt x="2942707" y="14222"/>
                </a:cubicBezTo>
                <a:cubicBezTo>
                  <a:pt x="3063650" y="5694"/>
                  <a:pt x="3184962" y="4206"/>
                  <a:pt x="3306070" y="9782"/>
                </a:cubicBezTo>
                <a:cubicBezTo>
                  <a:pt x="3418912" y="16442"/>
                  <a:pt x="3531755" y="23233"/>
                  <a:pt x="3644979" y="19315"/>
                </a:cubicBezTo>
                <a:cubicBezTo>
                  <a:pt x="3690065" y="17748"/>
                  <a:pt x="3734514" y="15789"/>
                  <a:pt x="3779218" y="13177"/>
                </a:cubicBezTo>
                <a:cubicBezTo>
                  <a:pt x="3820337" y="9619"/>
                  <a:pt x="3861567" y="7938"/>
                  <a:pt x="3902788" y="8133"/>
                </a:cubicBezTo>
                <a:lnTo>
                  <a:pt x="4009232" y="13493"/>
                </a:lnTo>
                <a:lnTo>
                  <a:pt x="4009232" y="2495062"/>
                </a:lnTo>
                <a:lnTo>
                  <a:pt x="6243" y="2495062"/>
                </a:lnTo>
                <a:lnTo>
                  <a:pt x="25280" y="2123536"/>
                </a:lnTo>
                <a:cubicBezTo>
                  <a:pt x="28243" y="1879841"/>
                  <a:pt x="36288" y="1635638"/>
                  <a:pt x="11167" y="1392705"/>
                </a:cubicBezTo>
                <a:cubicBezTo>
                  <a:pt x="-5908" y="1228125"/>
                  <a:pt x="865" y="1064307"/>
                  <a:pt x="3970" y="899855"/>
                </a:cubicBezTo>
                <a:cubicBezTo>
                  <a:pt x="7498" y="715082"/>
                  <a:pt x="5805" y="530184"/>
                  <a:pt x="5805" y="345412"/>
                </a:cubicBezTo>
                <a:cubicBezTo>
                  <a:pt x="5522" y="265027"/>
                  <a:pt x="10321" y="185150"/>
                  <a:pt x="18506" y="105145"/>
                </a:cubicBezTo>
                <a:cubicBezTo>
                  <a:pt x="21435" y="76128"/>
                  <a:pt x="22749" y="47150"/>
                  <a:pt x="22780" y="18221"/>
                </a:cubicBezTo>
                <a:lnTo>
                  <a:pt x="22508" y="11325"/>
                </a:lnTo>
                <a:lnTo>
                  <a:pt x="119228" y="7824"/>
                </a:lnTo>
                <a:cubicBezTo>
                  <a:pt x="263604" y="-156"/>
                  <a:pt x="408364" y="3162"/>
                  <a:pt x="552257" y="17748"/>
                </a:cubicBezTo>
                <a:cubicBezTo>
                  <a:pt x="654057" y="25440"/>
                  <a:pt x="756316" y="24213"/>
                  <a:pt x="857924" y="14092"/>
                </a:cubicBezTo>
                <a:cubicBezTo>
                  <a:pt x="1044382" y="-1710"/>
                  <a:pt x="1230457" y="10958"/>
                  <a:pt x="1416533" y="21666"/>
                </a:cubicBezTo>
                <a:cubicBezTo>
                  <a:pt x="1596750" y="32113"/>
                  <a:pt x="1776839" y="24408"/>
                  <a:pt x="1957056" y="17487"/>
                </a:cubicBezTo>
                <a:cubicBezTo>
                  <a:pt x="2090308" y="12394"/>
                  <a:pt x="2223918" y="249"/>
                  <a:pt x="2357618" y="4"/>
                </a:cubicBezTo>
                <a:close/>
              </a:path>
            </a:pathLst>
          </a:cu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CAF34-C37A-46B2-BD53-B9306A0B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6473-D730-42CB-A333-34E4751C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4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685" y="0"/>
            <a:ext cx="10519646" cy="70941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Исследования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17" y="626567"/>
            <a:ext cx="6198229" cy="447062"/>
          </a:xfrm>
        </p:spPr>
        <p:txBody>
          <a:bodyPr>
            <a:normAutofit/>
          </a:bodyPr>
          <a:lstStyle/>
          <a:p>
            <a:r>
              <a:rPr lang="ru-RU" sz="2000" u="sng" dirty="0"/>
              <a:t>Кластер экономической и финансовой стабильности</a:t>
            </a:r>
            <a:endParaRPr lang="en-US" sz="20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725" y="1154705"/>
            <a:ext cx="5673566" cy="5375040"/>
          </a:xfrm>
        </p:spPr>
        <p:txBody>
          <a:bodyPr>
            <a:normAutofit fontScale="92500" lnSpcReduction="20000"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ru-RU" sz="1700" dirty="0">
                <a:ea typeface="DengXian" panose="02010600030101010101" pitchFamily="2" charset="-122"/>
              </a:rPr>
              <a:t>Финансовая доступность в регионе ЦАРЭС: продвижение финансовых технологий для удовлетворения недостаточно охваченных потребностей в торговом финансировании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a typeface="DengXian" panose="02010600030101010101" pitchFamily="2" charset="-122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ea typeface="DengXian" panose="02010600030101010101" pitchFamily="2" charset="-122"/>
              </a:rPr>
              <a:t>Финансовая доступность и финансовые технологии в ЦАРЭС: ограничения и перспективы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17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ea typeface="DengXian" panose="02010600030101010101" pitchFamily="2" charset="-122"/>
              </a:rPr>
              <a:t>COVID-19 и ММСП в регионе ЦАРЭС: воздействия и уроки для проводимой политики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700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ru-RU" sz="1700" dirty="0">
                <a:ea typeface="DengXian" panose="02010600030101010101" pitchFamily="2" charset="-122"/>
              </a:rPr>
              <a:t>Долг и финансовая устойчивость в регионе ЦАРЭС – </a:t>
            </a:r>
            <a:r>
              <a:rPr lang="ru-RU" sz="1700" b="1" dirty="0">
                <a:ea typeface="DengXian" panose="02010600030101010101" pitchFamily="2" charset="-122"/>
              </a:rPr>
              <a:t>в процессе</a:t>
            </a:r>
            <a:endParaRPr lang="en-US" sz="1700" b="1" dirty="0">
              <a:ea typeface="DengXia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u="sng" dirty="0"/>
              <a:t>Инфраструктура и экономическая связанность</a:t>
            </a:r>
            <a:endParaRPr lang="en-US" sz="2200" b="1" u="sng" dirty="0"/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ru-RU" sz="1700" dirty="0">
                <a:ea typeface="DengXian" panose="02010600030101010101" pitchFamily="2" charset="-122"/>
              </a:rPr>
              <a:t>Инфраструктура в Центральной Азии и на Кавказе – Глава книги в проекте ИАБР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ru-RU" sz="1700" dirty="0">
                <a:ea typeface="DengXian" panose="02010600030101010101" pitchFamily="2" charset="-122"/>
              </a:rPr>
              <a:t>Устойчивый путь перехода к энергетике в регионе ЦАРЭС – перспективы управления – </a:t>
            </a:r>
            <a:r>
              <a:rPr lang="ru-RU" sz="1700" b="1" dirty="0">
                <a:ea typeface="DengXian" panose="02010600030101010101" pitchFamily="2" charset="-122"/>
              </a:rPr>
              <a:t>в процессе</a:t>
            </a:r>
            <a:endParaRPr lang="en-US" sz="1700" b="1" dirty="0">
              <a:ea typeface="DengXia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500" b="1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700" b="1" u="sng" dirty="0"/>
              <a:t>Кластер сельского хозяйства и водных ресурсов</a:t>
            </a:r>
            <a:endParaRPr lang="en-US" sz="1700" b="1" u="sng" dirty="0"/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ru-RU" sz="1700" dirty="0">
                <a:cs typeface="Arial" panose="020B0604020202020204" pitchFamily="34" charset="0"/>
              </a:rPr>
              <a:t>Климатическое страхование, инфраструктура и управление в регионе ЦАРЭС – </a:t>
            </a:r>
            <a:r>
              <a:rPr lang="ru-RU" sz="1700" b="1" dirty="0">
                <a:cs typeface="Arial" panose="020B0604020202020204" pitchFamily="34" charset="0"/>
              </a:rPr>
              <a:t>завершено</a:t>
            </a:r>
            <a:endParaRPr lang="en-US" sz="1700" b="1" dirty="0">
              <a:cs typeface="Arial" panose="020B060402020202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700" dirty="0">
                <a:cs typeface="Arial" panose="020B0604020202020204" pitchFamily="34" charset="0"/>
              </a:rPr>
              <a:t>Оценка экономического воздействия изменения климата на сельское хозяйство в Центральной Азии – </a:t>
            </a:r>
            <a:r>
              <a:rPr lang="ru-RU" sz="1700" b="1" dirty="0">
                <a:cs typeface="Arial" panose="020B0604020202020204" pitchFamily="34" charset="0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700" dirty="0">
              <a:ea typeface="DengXia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ru-RU" sz="1700" dirty="0">
                <a:ea typeface="DengXian" panose="02010600030101010101" pitchFamily="2" charset="-122"/>
              </a:rPr>
              <a:t>Региональная климатическая уязвимость в ЦАРЭС и перспективы регионального сотрудничества – </a:t>
            </a:r>
            <a:r>
              <a:rPr lang="ru-RU" sz="1700" b="1" dirty="0">
                <a:ea typeface="DengXian" panose="02010600030101010101" pitchFamily="2" charset="-122"/>
              </a:rPr>
              <a:t>в процессе</a:t>
            </a:r>
            <a:endParaRPr lang="en-US" sz="1700" b="1" dirty="0"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0826" y="1170043"/>
            <a:ext cx="5677172" cy="5282128"/>
          </a:xfrm>
        </p:spPr>
        <p:txBody>
          <a:bodyPr>
            <a:normAutofit fontScale="92500" lnSpcReduction="20000"/>
          </a:bodyPr>
          <a:lstStyle/>
          <a:p>
            <a:r>
              <a:rPr lang="ru-RU" sz="1700" dirty="0">
                <a:ea typeface="DengXian" panose="02010600030101010101" pitchFamily="2" charset="-122"/>
              </a:rPr>
              <a:t>Основа для развития электронной торговли в странах ЦАРЭС – Сосредоточение на развитии инфраструктуры – Фаза II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r>
              <a:rPr lang="ru-RU" sz="1700" dirty="0">
                <a:ea typeface="DengXian" panose="02010600030101010101" pitchFamily="2" charset="-122"/>
              </a:rPr>
              <a:t>Разработка основы для взаимного признания и электронного обмена фитосанитарными сертификатами в ЦАРЭС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r>
              <a:rPr lang="ru-RU" sz="1700" dirty="0">
                <a:ea typeface="DengXian" panose="02010600030101010101" pitchFamily="2" charset="-122"/>
              </a:rPr>
              <a:t>Торговля Пакистана с Центральной Азией – глава в книгу, публикуемую Оксфордским издательством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r>
              <a:rPr lang="ru-RU" sz="1700" dirty="0">
                <a:ea typeface="DengXian" panose="02010600030101010101" pitchFamily="2" charset="-122"/>
              </a:rPr>
              <a:t>COVID-19 и туристический сектор в регионе ЦАРЭС: использование роли технологий в продвижении безопасных туристических направлений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r>
              <a:rPr lang="ru-RU" sz="1700" dirty="0">
                <a:ea typeface="DengXian" panose="02010600030101010101" pitchFamily="2" charset="-122"/>
              </a:rPr>
              <a:t>Дизайн Соглашения о свободной торговле (ССТ) для региона ЦАРЭС – </a:t>
            </a:r>
            <a:r>
              <a:rPr lang="ru-RU" sz="1700" b="1" dirty="0">
                <a:ea typeface="DengXian" panose="02010600030101010101" pitchFamily="2" charset="-122"/>
              </a:rPr>
              <a:t>в процессе</a:t>
            </a:r>
            <a:endParaRPr lang="en-US" sz="1700" b="1" dirty="0">
              <a:ea typeface="DengXian" panose="02010600030101010101" pitchFamily="2" charset="-122"/>
            </a:endParaRPr>
          </a:p>
          <a:p>
            <a:r>
              <a:rPr lang="ru-RU" sz="1700" dirty="0">
                <a:ea typeface="DengXian" panose="02010600030101010101" pitchFamily="2" charset="-122"/>
              </a:rPr>
              <a:t>Цифровой ЦАРЭС: Анализ регионального цифрового разрыва (Фаза I) – </a:t>
            </a:r>
            <a:r>
              <a:rPr lang="ru-RU" sz="1700" b="1" dirty="0">
                <a:ea typeface="DengXian" panose="02010600030101010101" pitchFamily="2" charset="-122"/>
              </a:rPr>
              <a:t>в процессе</a:t>
            </a:r>
            <a:endParaRPr lang="en-US" sz="1700" b="1" u="sng" dirty="0"/>
          </a:p>
          <a:p>
            <a:pPr marL="0" indent="0">
              <a:buNone/>
            </a:pPr>
            <a:r>
              <a:rPr lang="ru-RU" sz="2000" b="1" u="sng" dirty="0"/>
              <a:t>Кластер человеческого развития</a:t>
            </a:r>
            <a:endParaRPr lang="en-US" sz="2000" b="1" u="sng" dirty="0"/>
          </a:p>
          <a:p>
            <a:r>
              <a:rPr lang="ru-RU" sz="1700" dirty="0">
                <a:ea typeface="DengXian" panose="02010600030101010101" pitchFamily="2" charset="-122"/>
              </a:rPr>
              <a:t>Обзор миграции и развития: роль местных властей в Центральной Азии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r>
              <a:rPr lang="ru-RU" sz="1700" dirty="0">
                <a:ea typeface="DengXian" panose="02010600030101010101" pitchFamily="2" charset="-122"/>
              </a:rPr>
              <a:t>Развитие устойчивых систем водоснабжения и санитарии в сельских районах региона ЦАРЭС с упором на Китай, Монголию, Таджикистан и Узбекистан – </a:t>
            </a:r>
            <a:r>
              <a:rPr lang="ru-RU" sz="1700" b="1" dirty="0">
                <a:ea typeface="DengXian" panose="02010600030101010101" pitchFamily="2" charset="-122"/>
              </a:rPr>
              <a:t>завершено</a:t>
            </a:r>
            <a:endParaRPr lang="en-US" sz="1700" b="1" dirty="0">
              <a:ea typeface="DengXian" panose="02010600030101010101" pitchFamily="2" charset="-122"/>
            </a:endParaRPr>
          </a:p>
          <a:p>
            <a:r>
              <a:rPr lang="ru-RU" sz="1700" dirty="0"/>
              <a:t>Отчет об отношении общественности к вакцинации в отдельных странах ЦАРЭС</a:t>
            </a:r>
            <a:endParaRPr lang="en-US" sz="1700" dirty="0"/>
          </a:p>
          <a:p>
            <a:endParaRPr lang="en-US" sz="1300" b="1" dirty="0">
              <a:ea typeface="DengXian" panose="02010600030101010101" pitchFamily="2" charset="-122"/>
            </a:endParaRPr>
          </a:p>
          <a:p>
            <a:endParaRPr lang="en-US" sz="1800" dirty="0">
              <a:latin typeface="Calibri body"/>
              <a:ea typeface="DengXian" panose="02010600030101010101" pitchFamily="2" charset="-122"/>
            </a:endParaRP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2</a:t>
            </a:fld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3461B23-00B3-42D0-BDB2-18BF8D0F3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9592" y="630520"/>
            <a:ext cx="5720433" cy="413413"/>
          </a:xfrm>
        </p:spPr>
        <p:txBody>
          <a:bodyPr>
            <a:normAutofit/>
          </a:bodyPr>
          <a:lstStyle/>
          <a:p>
            <a:r>
              <a:rPr lang="ru-RU" sz="1600" u="sng" dirty="0"/>
              <a:t>Кластер торговли, туризма и экономического коридора</a:t>
            </a: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184879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3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D9B7C7E-3FC0-4C20-8FBB-E55C75DE8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405807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FFFFFF"/>
                </a:solidFill>
              </a:rPr>
              <a:t>Развитие потенциала	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65362-E5DD-4579-981D-21DCFA37C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322" y="2177172"/>
            <a:ext cx="4973786" cy="4193780"/>
          </a:xfrm>
        </p:spPr>
        <p:txBody>
          <a:bodyPr>
            <a:normAutofit fontScale="92500" lnSpcReduction="20000"/>
          </a:bodyPr>
          <a:lstStyle/>
          <a:p>
            <a:r>
              <a:rPr lang="ru-RU" sz="1600" b="1" dirty="0"/>
              <a:t>Переход к электронному обучению</a:t>
            </a:r>
            <a:endParaRPr lang="en-US" sz="1600" b="1" dirty="0"/>
          </a:p>
          <a:p>
            <a:pPr lvl="1"/>
            <a:endParaRPr lang="en-US" sz="1600" dirty="0"/>
          </a:p>
          <a:p>
            <a:pPr lvl="1"/>
            <a:r>
              <a:rPr lang="ru-RU" sz="1600" dirty="0"/>
              <a:t>Трехуровневый подход – основанный на исследованиях ИЦ, гибридный и проводник знаний</a:t>
            </a:r>
          </a:p>
          <a:p>
            <a:pPr lvl="1"/>
            <a:r>
              <a:rPr lang="ru-RU" sz="1600" dirty="0"/>
              <a:t>Каскадная структура – цифровые материалы, физическое мероприятие, обмен виртуальными знаниями и взаимодействие с заинтересованными сторонами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  <a:endParaRPr lang="en-US" altLang="zh-CN" sz="1600" b="1" i="1" dirty="0">
              <a:cs typeface="Calibri" panose="020F0502020204030204" pitchFamily="34" charset="0"/>
            </a:endParaRPr>
          </a:p>
          <a:p>
            <a:r>
              <a:rPr lang="ru-RU" altLang="zh-CN" sz="1600" b="1" dirty="0">
                <a:cs typeface="Calibri" panose="020F0502020204030204" pitchFamily="34" charset="0"/>
              </a:rPr>
              <a:t>Статус мероприятий на 2021 год – всего на год запланировано 12 мероприятий</a:t>
            </a:r>
            <a:endParaRPr lang="en-US" altLang="zh-CN" sz="1600" b="1" dirty="0">
              <a:cs typeface="Calibri" panose="020F0502020204030204" pitchFamily="34" charset="0"/>
            </a:endParaRPr>
          </a:p>
          <a:p>
            <a:pPr lvl="1"/>
            <a:r>
              <a:rPr lang="ru-RU" altLang="zh-CN" sz="1600" dirty="0">
                <a:cs typeface="Calibri" panose="020F0502020204030204" pitchFamily="34" charset="0"/>
              </a:rPr>
              <a:t>Завершено		</a:t>
            </a:r>
            <a:r>
              <a:rPr lang="en-US" altLang="zh-CN" sz="1600" dirty="0">
                <a:cs typeface="Calibri" panose="020F0502020204030204" pitchFamily="34" charset="0"/>
              </a:rPr>
              <a:t>11</a:t>
            </a:r>
          </a:p>
          <a:p>
            <a:pPr lvl="1"/>
            <a:r>
              <a:rPr lang="ru-RU" altLang="zh-CN" sz="1600" dirty="0">
                <a:cs typeface="Calibri" panose="020F0502020204030204" pitchFamily="34" charset="0"/>
              </a:rPr>
              <a:t>В процессе		</a:t>
            </a:r>
            <a:r>
              <a:rPr lang="en-US" altLang="zh-CN" sz="1600" dirty="0">
                <a:cs typeface="Calibri" panose="020F0502020204030204" pitchFamily="34" charset="0"/>
              </a:rPr>
              <a:t>3</a:t>
            </a:r>
          </a:p>
          <a:p>
            <a:pPr lvl="1"/>
            <a:r>
              <a:rPr lang="ru-RU" altLang="zh-CN" sz="1600" dirty="0">
                <a:cs typeface="Calibri" panose="020F0502020204030204" pitchFamily="34" charset="0"/>
              </a:rPr>
              <a:t>Запланировано	</a:t>
            </a:r>
            <a:r>
              <a:rPr lang="en-US" altLang="zh-CN" sz="1600" dirty="0">
                <a:cs typeface="Calibri" panose="020F0502020204030204" pitchFamily="34" charset="0"/>
              </a:rPr>
              <a:t>3</a:t>
            </a:r>
          </a:p>
          <a:p>
            <a:pPr lvl="1"/>
            <a:r>
              <a:rPr lang="ru-RU" altLang="zh-CN" sz="1600" dirty="0">
                <a:cs typeface="Calibri" panose="020F0502020204030204" pitchFamily="34" charset="0"/>
              </a:rPr>
              <a:t>Дополнительно	</a:t>
            </a:r>
            <a:r>
              <a:rPr lang="en-US" altLang="zh-CN" sz="1600" dirty="0">
                <a:cs typeface="Calibri" panose="020F0502020204030204" pitchFamily="34" charset="0"/>
              </a:rPr>
              <a:t>2</a:t>
            </a:r>
          </a:p>
          <a:p>
            <a:endParaRPr lang="en-US" sz="1600" dirty="0"/>
          </a:p>
          <a:p>
            <a:r>
              <a:rPr lang="ru-RU" sz="1600" b="1" dirty="0"/>
              <a:t>Всего запланировано и </a:t>
            </a:r>
            <a:br>
              <a:rPr lang="ru-RU" sz="1600" b="1" dirty="0"/>
            </a:br>
            <a:r>
              <a:rPr lang="ru-RU" sz="1600" b="1" dirty="0"/>
              <a:t>дополнительно добавлено в 2021 году	</a:t>
            </a:r>
            <a:r>
              <a:rPr lang="en-US" sz="1600" b="1" dirty="0"/>
              <a:t>19</a:t>
            </a:r>
          </a:p>
          <a:p>
            <a:endParaRPr lang="en-US" sz="1100" dirty="0"/>
          </a:p>
        </p:txBody>
      </p:sp>
      <p:pic>
        <p:nvPicPr>
          <p:cNvPr id="6" name="Рисунок 3">
            <a:extLst>
              <a:ext uri="{FF2B5EF4-FFF2-40B4-BE49-F238E27FC236}">
                <a16:creationId xmlns:a16="http://schemas.microsoft.com/office/drawing/2014/main" id="{1A55B3B3-86CF-4860-BAE3-0FCB15D872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7" r="15127" b="-2"/>
          <a:stretch/>
        </p:blipFill>
        <p:spPr>
          <a:xfrm>
            <a:off x="6098892" y="2492376"/>
            <a:ext cx="4668204" cy="356337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EC5BEA-C80C-4B92-941D-DDCCE836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1C39-FF94-4B62-8A17-E3E54EA8C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z="1000"/>
              <a:pPr>
                <a:spcAft>
                  <a:spcPts val="600"/>
                </a:spcAft>
              </a:pPr>
              <a:t>3</a:t>
            </a:fld>
            <a:endParaRPr lang="en-US" sz="100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5629568-8FF3-43F1-B1E0-33BC04796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3461" y="2671288"/>
            <a:ext cx="4651186" cy="2900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DF13F61-9CBA-4F18-82A0-011AD456D6FE}"/>
              </a:ext>
            </a:extLst>
          </p:cNvPr>
          <p:cNvSpPr txBox="1"/>
          <p:nvPr/>
        </p:nvSpPr>
        <p:spPr>
          <a:xfrm>
            <a:off x="6145651" y="2544894"/>
            <a:ext cx="4578965" cy="483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KG" sz="2000" dirty="0"/>
              <a:t>Обзор мероприятий по статусу: 2021 год</a:t>
            </a:r>
          </a:p>
        </p:txBody>
      </p:sp>
    </p:spTree>
    <p:extLst>
      <p:ext uri="{BB962C8B-B14F-4D97-AF65-F5344CB8AC3E}">
        <p14:creationId xmlns:p14="http://schemas.microsoft.com/office/powerpoint/2010/main" val="12130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96406-98F2-4D16-A020-1FD3F128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843" y="4398"/>
            <a:ext cx="10515600" cy="81216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Управление знаниями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AED98DA-8F3E-467F-9D8C-97B9F2876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017677" y="946936"/>
            <a:ext cx="1998343" cy="511176"/>
          </a:xfrm>
        </p:spPr>
        <p:txBody>
          <a:bodyPr>
            <a:noAutofit/>
          </a:bodyPr>
          <a:lstStyle/>
          <a:p>
            <a:r>
              <a:rPr lang="ru-RU" sz="2800" dirty="0"/>
              <a:t>Результаты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AE014D-E3DA-48E5-ABEF-E472A9F3D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89272" y="1533640"/>
            <a:ext cx="8339671" cy="444309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Обычные продукты: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8 электронных информационных бюллетеней, годовой отчет за 2020 год, экономическая справка, охватывающая более 3000 внешних заинтересованных сторон</a:t>
            </a: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ru-RU" sz="64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Работа со СМИ: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освещение 14 тем и мероприятий Института ЦАРЭС в 46 СМИ в 8 странах на 3 языках в 2021 году</a:t>
            </a:r>
            <a:endParaRPr lang="ru-RU" sz="64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ru-RU" sz="64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Социальные сети:</a:t>
            </a:r>
            <a:r>
              <a:rPr lang="ru-RU" sz="6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рост числа подписчиков учетной записи Института в </a:t>
            </a:r>
            <a:r>
              <a:rPr lang="ru-RU" sz="6400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LinkedIn</a:t>
            </a:r>
            <a:r>
              <a:rPr lang="ru-RU" sz="6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на 39%? Китайские социальные сети – </a:t>
            </a:r>
            <a:r>
              <a:rPr lang="ru-RU" sz="6400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Weibo</a:t>
            </a:r>
            <a:r>
              <a:rPr lang="ru-RU" sz="6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ru-RU" sz="6400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WeChat</a:t>
            </a:r>
            <a:r>
              <a:rPr lang="ru-RU" sz="6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и </a:t>
            </a:r>
            <a:r>
              <a:rPr lang="ru-RU" sz="6400" dirty="0" err="1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TikTok</a:t>
            </a:r>
            <a:r>
              <a:rPr lang="ru-RU" sz="64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запустили серию под названием «Изображения ЦАРЭС».</a:t>
            </a: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ru-RU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Партнерство с Азией в области развития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– 14 адаптированных научно-информационных материалов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8-страничный </a:t>
            </a:r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синопсис исследовательской конференции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(резюме 10 исследовательских работ) подготовлен на английском и русском языках и разослан НК в 2021 году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endParaRPr lang="en-US" sz="64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подготовлены еще 17 информационных продуктов за 2020-2021 годы в переводе на </a:t>
            </a:r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русский язык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10 </a:t>
            </a:r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флаеров мероприятий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и 12 </a:t>
            </a:r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обложек публикаций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в 2021 году для улучшения визуальной коммуникации Института</a:t>
            </a:r>
          </a:p>
          <a:p>
            <a:r>
              <a:rPr lang="ru-RU" sz="6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Партнерство с принимающей страной:</a:t>
            </a:r>
            <a:r>
              <a:rPr lang="ru-RU" sz="6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исследовательский проект WASH и TVET, серия веб-семинаров по обмену знаниями, Китайский союз развития городов (CCDA) по теме приграничной торговли с активным участием заинтересованных сторон из Китая и Центральной Азии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E22EBFB-CC2D-4304-BECB-A914D96D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96655" y="6196959"/>
            <a:ext cx="4114800" cy="365125"/>
          </a:xfrm>
        </p:spPr>
        <p:txBody>
          <a:bodyPr/>
          <a:lstStyle/>
          <a:p>
            <a:r>
              <a:rPr lang="en-US" dirty="0"/>
              <a:t>www.carecinstitute.org 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658B0C56-6774-4E5E-8695-346F5FD8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68655" y="6196959"/>
            <a:ext cx="2743200" cy="365125"/>
          </a:xfrm>
        </p:spPr>
        <p:txBody>
          <a:bodyPr/>
          <a:lstStyle/>
          <a:p>
            <a:fld id="{C003AE4B-2347-4D0B-83B3-445686B16349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D9D7D-98FA-456A-963B-3A3D477A1B58}"/>
              </a:ext>
            </a:extLst>
          </p:cNvPr>
          <p:cNvSpPr txBox="1"/>
          <p:nvPr/>
        </p:nvSpPr>
        <p:spPr>
          <a:xfrm>
            <a:off x="66691" y="1480061"/>
            <a:ext cx="378426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/>
              <a:t>Основные направления деятельности</a:t>
            </a:r>
          </a:p>
          <a:p>
            <a:endParaRPr lang="ru-RU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Внешняя коммуникация, информационно-просветительская деятельность, СМИ</a:t>
            </a:r>
            <a:endParaRPr lang="ru-RU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Адаптации, визуальные коммуникации</a:t>
            </a:r>
            <a:endParaRPr lang="ru-RU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Формирование знаний, просветительская деятельность</a:t>
            </a:r>
            <a:endParaRPr lang="ru-RU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Партнерство с принимающей страной</a:t>
            </a:r>
            <a:endParaRPr lang="ru-RU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55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0B41012-533A-41C8-9900-1591A0E7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ru-RU" sz="3700" b="1" dirty="0">
                <a:solidFill>
                  <a:srgbClr val="FFFFFF"/>
                </a:solidFill>
              </a:rPr>
              <a:t>Макроэкономический анализ и Индекс региональной интеграции ЦАРЭС (CRII)</a:t>
            </a:r>
            <a:endParaRPr lang="en-US" sz="37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4E4D9-A657-458B-B788-25DF28295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115" y="214171"/>
            <a:ext cx="7177742" cy="6227063"/>
          </a:xfrm>
        </p:spPr>
        <p:txBody>
          <a:bodyPr anchor="ctr">
            <a:normAutofit/>
          </a:bodyPr>
          <a:lstStyle/>
          <a:p>
            <a:r>
              <a:rPr lang="ru-RU" sz="1800" b="1" dirty="0"/>
              <a:t>Макроэкономический анализ и </a:t>
            </a:r>
            <a:r>
              <a:rPr lang="en-US" sz="1800" b="1" dirty="0"/>
              <a:t>CRII</a:t>
            </a:r>
          </a:p>
          <a:p>
            <a:r>
              <a:rPr lang="ru-RU" sz="1800" dirty="0"/>
              <a:t>CRII обновлен с учетом последних значений</a:t>
            </a:r>
            <a:endParaRPr lang="en-US" sz="1800" dirty="0"/>
          </a:p>
          <a:p>
            <a:pPr lvl="1"/>
            <a:r>
              <a:rPr lang="ru-RU" sz="1800" dirty="0"/>
              <a:t>Будет обновляться ежегодно</a:t>
            </a:r>
            <a:endParaRPr lang="en-US" sz="1800" dirty="0"/>
          </a:p>
          <a:p>
            <a:r>
              <a:rPr lang="ru-RU" sz="1800" dirty="0"/>
              <a:t>Ежеквартальные отчеты о мониторинге экономических показателей как регулярный продукт</a:t>
            </a:r>
            <a:endParaRPr lang="en-US" sz="1800" dirty="0"/>
          </a:p>
          <a:p>
            <a:pPr lvl="1"/>
            <a:r>
              <a:rPr lang="ru-RU" sz="1800" dirty="0"/>
              <a:t>Экономические данные, Воздействие COVID-19, Обновленная информация о вакцинации</a:t>
            </a:r>
            <a:endParaRPr lang="en-US" sz="1800" dirty="0"/>
          </a:p>
          <a:p>
            <a:r>
              <a:rPr lang="ru-RU" sz="1800" dirty="0"/>
              <a:t>Краткие экономические обзоры</a:t>
            </a:r>
            <a:endParaRPr lang="en-US" sz="1800" dirty="0"/>
          </a:p>
          <a:p>
            <a:pPr lvl="1"/>
            <a:r>
              <a:rPr lang="ru-RU" sz="1800" dirty="0"/>
              <a:t>Анализ вопросов, относящихся к экономическому развитию и вариантам политики</a:t>
            </a:r>
            <a:endParaRPr lang="en-US" sz="1800" dirty="0"/>
          </a:p>
          <a:p>
            <a:r>
              <a:rPr lang="ru-RU" sz="1800" dirty="0"/>
              <a:t>Устойчивое развитие в Азии и мире: путь к устойчивому восстановлению в быстро меняющемся мире – глава, представленная ИЦ в отчете </a:t>
            </a:r>
            <a:r>
              <a:rPr lang="ru-RU" sz="1800" dirty="0" err="1"/>
              <a:t>Боаоского</a:t>
            </a:r>
            <a:r>
              <a:rPr lang="ru-RU" sz="1800" dirty="0"/>
              <a:t> форума за 2021 год</a:t>
            </a:r>
            <a:endParaRPr lang="en-US" sz="1800" dirty="0"/>
          </a:p>
          <a:p>
            <a:endParaRPr lang="en-US" sz="1800" b="1" dirty="0"/>
          </a:p>
          <a:p>
            <a:r>
              <a:rPr lang="ru-RU" sz="1800" b="1" dirty="0"/>
              <a:t>Запланировано:</a:t>
            </a:r>
            <a:r>
              <a:rPr lang="en-US" sz="1800" dirty="0"/>
              <a:t> </a:t>
            </a:r>
          </a:p>
          <a:p>
            <a:pPr lvl="1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Обследование домохозяйств ЦАРЭС, дважды в год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Благополучие домохозяйств, связанное с доходами, стоимостью жизни, возможностями получения образования</a:t>
            </a:r>
            <a:endParaRPr lang="en-US" sz="1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0A4C7-18D6-499D-9722-12161957F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000" dirty="0"/>
              <a:t>www.carecinstitute.org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381DAC-35C1-4902-974D-BE787D9B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z="1000"/>
              <a:pPr>
                <a:spcAft>
                  <a:spcPts val="600"/>
                </a:spcAft>
              </a:pPr>
              <a:t>5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18769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11869-1BDA-454B-9685-C46183828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33"/>
            <a:ext cx="10515600" cy="90537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Институциональное развитие</a:t>
            </a:r>
            <a:endParaRPr lang="en-US" sz="40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2DD93B-2224-4A73-ADAC-515BB8E622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2520224"/>
              </p:ext>
            </p:extLst>
          </p:nvPr>
        </p:nvGraphicFramePr>
        <p:xfrm>
          <a:off x="159391" y="1303154"/>
          <a:ext cx="11887199" cy="505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E8C395-7AEF-4E59-BDC2-08806438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www.carecinstitute.org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2A3E9-B894-4A67-A15D-3CD59F20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AE4B-2347-4D0B-83B3-445686B16349}" type="slidenum">
              <a:rPr lang="en-US" smtClean="0"/>
              <a:t>6</a:t>
            </a:fld>
            <a:endParaRPr lang="en-US"/>
          </a:p>
        </p:txBody>
      </p:sp>
      <p:sp>
        <p:nvSpPr>
          <p:cNvPr id="9" name="Rectangle 8" descr="Checkmark"/>
          <p:cNvSpPr/>
          <p:nvPr/>
        </p:nvSpPr>
        <p:spPr>
          <a:xfrm>
            <a:off x="7973890" y="4783233"/>
            <a:ext cx="477998" cy="477998"/>
          </a:xfrm>
          <a:prstGeom prst="rect">
            <a:avLst/>
          </a:prstGeom>
          <a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423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D2579E-4230-4F41-9904-9DC89B2236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0" r="371" b="-1"/>
          <a:stretch/>
        </p:blipFill>
        <p:spPr>
          <a:xfrm>
            <a:off x="1331040" y="1132764"/>
            <a:ext cx="4236222" cy="4413350"/>
          </a:xfrm>
          <a:prstGeom prst="rect">
            <a:avLst/>
          </a:prstGeom>
        </p:spPr>
      </p:pic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02E9B2EE-76CA-47F3-9977-3F2FCB7FD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1739239"/>
            <a:ext cx="0" cy="32004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ow To Write A Thank You Note In Five Easy Steps">
            <a:extLst>
              <a:ext uri="{FF2B5EF4-FFF2-40B4-BE49-F238E27FC236}">
                <a16:creationId xmlns:a16="http://schemas.microsoft.com/office/drawing/2014/main" id="{91E7E508-2AFE-476D-BEB1-035B02354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33" y="2034622"/>
            <a:ext cx="4644528" cy="26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BC9B5C-F1B6-46A9-A331-ED1FEB1E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5528" y="6382512"/>
            <a:ext cx="6757416" cy="32004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/>
              <a:t>www.carecinstitute.org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A3D77C-8248-4FCF-A1F7-6F57026B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C003AE4B-2347-4D0B-83B3-445686B16349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3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532308-7320-48E1-96B5-CBF0685938E9}"/>
</file>

<file path=customXml/itemProps2.xml><?xml version="1.0" encoding="utf-8"?>
<ds:datastoreItem xmlns:ds="http://schemas.openxmlformats.org/officeDocument/2006/customXml" ds:itemID="{D45777F6-849D-435D-AF60-D41B126318AF}"/>
</file>

<file path=customXml/itemProps3.xml><?xml version="1.0" encoding="utf-8"?>
<ds:datastoreItem xmlns:ds="http://schemas.openxmlformats.org/officeDocument/2006/customXml" ds:itemID="{F0915972-E52A-48F6-867A-8AB1CB8C78B4}"/>
</file>

<file path=docProps/app.xml><?xml version="1.0" encoding="utf-8"?>
<Properties xmlns="http://schemas.openxmlformats.org/officeDocument/2006/extended-properties" xmlns:vt="http://schemas.openxmlformats.org/officeDocument/2006/docPropsVTypes">
  <TotalTime>3338</TotalTime>
  <Words>899</Words>
  <Application>Microsoft Office PowerPoint</Application>
  <PresentationFormat>Широкоэкранный</PresentationFormat>
  <Paragraphs>115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body</vt:lpstr>
      <vt:lpstr>Calibri Light</vt:lpstr>
      <vt:lpstr>Office Theme</vt:lpstr>
      <vt:lpstr>План работы Института ЦАРЭС и основные моменты</vt:lpstr>
      <vt:lpstr>Исследования</vt:lpstr>
      <vt:lpstr>Развитие потенциала </vt:lpstr>
      <vt:lpstr>Управление знаниями</vt:lpstr>
      <vt:lpstr>Макроэкономический анализ и Индекс региональной интеграции ЦАРЭС (CRII)</vt:lpstr>
      <vt:lpstr>Институциональное развитие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Institute Work Plan and Key Highlights</dc:title>
  <dc:creator>Syed Shakeel Shah</dc:creator>
  <cp:lastModifiedBy>solomonchik@mail.ru</cp:lastModifiedBy>
  <cp:revision>61</cp:revision>
  <dcterms:created xsi:type="dcterms:W3CDTF">2021-06-02T15:58:58Z</dcterms:created>
  <dcterms:modified xsi:type="dcterms:W3CDTF">2021-10-12T04:47:31Z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