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.jp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media/image6.svg" ContentType="image/svg+xml"/>
  <Override PartName="/ppt/media/image7.svg" ContentType="image/svg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9" r:id="rId4"/>
    <p:sldId id="271" r:id="rId6"/>
    <p:sldId id="270" r:id="rId7"/>
    <p:sldId id="267" r:id="rId8"/>
    <p:sldId id="272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theme" Target="theme/theme1.xml"/><Relationship Id="rId16" Type="http://schemas.openxmlformats.org/officeDocument/2006/relationships/customXml" Target="../customXml/item3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2.xml"/><Relationship Id="rId10" Type="http://schemas.openxmlformats.org/officeDocument/2006/relationships/slide" Target="slides/slide7.xml"/><Relationship Id="rId9" Type="http://schemas.openxmlformats.org/officeDocument/2006/relationships/slide" Target="slides/slide6.xml"/><Relationship Id="rId4" Type="http://schemas.openxmlformats.org/officeDocument/2006/relationships/slide" Target="slides/slide2.xml"/><Relationship Id="rId14" Type="http://schemas.openxmlformats.org/officeDocument/2006/relationships/customXml" Target="../customXml/item1.xml"/></Relationships>
</file>

<file path=ppt/diagrams/_rels/data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8" Type="http://schemas.openxmlformats.org/officeDocument/2006/relationships/image" Target="../media/image4.svg"/><Relationship Id="rId7" Type="http://schemas.openxmlformats.org/officeDocument/2006/relationships/image" Target="../media/image10.png"/><Relationship Id="rId6" Type="http://schemas.openxmlformats.org/officeDocument/2006/relationships/image" Target="../media/image3.svg"/><Relationship Id="rId5" Type="http://schemas.openxmlformats.org/officeDocument/2006/relationships/image" Target="../media/image9.png"/><Relationship Id="rId4" Type="http://schemas.openxmlformats.org/officeDocument/2006/relationships/image" Target="../media/image2.svg"/><Relationship Id="rId3" Type="http://schemas.openxmlformats.org/officeDocument/2006/relationships/image" Target="../media/image8.png"/><Relationship Id="rId2" Type="http://schemas.openxmlformats.org/officeDocument/2006/relationships/image" Target="../media/image1.svg"/><Relationship Id="rId14" Type="http://schemas.openxmlformats.org/officeDocument/2006/relationships/image" Target="../media/image7.svg"/><Relationship Id="rId13" Type="http://schemas.openxmlformats.org/officeDocument/2006/relationships/image" Target="../media/image13.png"/><Relationship Id="rId12" Type="http://schemas.openxmlformats.org/officeDocument/2006/relationships/image" Target="../media/image6.svg"/><Relationship Id="rId11" Type="http://schemas.openxmlformats.org/officeDocument/2006/relationships/image" Target="../media/image12.png"/><Relationship Id="rId10" Type="http://schemas.openxmlformats.org/officeDocument/2006/relationships/image" Target="../media/image5.svg"/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8" Type="http://schemas.openxmlformats.org/officeDocument/2006/relationships/image" Target="../media/image4.svg"/><Relationship Id="rId7" Type="http://schemas.openxmlformats.org/officeDocument/2006/relationships/image" Target="../media/image10.png"/><Relationship Id="rId6" Type="http://schemas.openxmlformats.org/officeDocument/2006/relationships/image" Target="../media/image3.svg"/><Relationship Id="rId5" Type="http://schemas.openxmlformats.org/officeDocument/2006/relationships/image" Target="../media/image9.png"/><Relationship Id="rId4" Type="http://schemas.openxmlformats.org/officeDocument/2006/relationships/image" Target="../media/image2.svg"/><Relationship Id="rId3" Type="http://schemas.openxmlformats.org/officeDocument/2006/relationships/image" Target="../media/image8.png"/><Relationship Id="rId2" Type="http://schemas.openxmlformats.org/officeDocument/2006/relationships/image" Target="../media/image1.svg"/><Relationship Id="rId14" Type="http://schemas.openxmlformats.org/officeDocument/2006/relationships/image" Target="../media/image7.svg"/><Relationship Id="rId13" Type="http://schemas.openxmlformats.org/officeDocument/2006/relationships/image" Target="../media/image13.png"/><Relationship Id="rId12" Type="http://schemas.openxmlformats.org/officeDocument/2006/relationships/image" Target="../media/image6.svg"/><Relationship Id="rId11" Type="http://schemas.openxmlformats.org/officeDocument/2006/relationships/image" Target="../media/image12.png"/><Relationship Id="rId10" Type="http://schemas.openxmlformats.org/officeDocument/2006/relationships/image" Target="../media/image5.sv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0F68CF-6B1F-460C-96AD-8635009E90DD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004B72-2904-4008-97EE-23D00714895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学院</a:t>
          </a:r>
          <a:r>
            <a: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2021-2025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年战略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已提交给第</a:t>
          </a: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11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届管理委员会会（</a:t>
          </a: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GC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）</a:t>
          </a:r>
          <a:endParaRPr lang="en-US" sz="16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DB83D406-2851-4562-9F53-BBC5F0947F9E}" cxnId="{1E2EB942-F711-4D80-8977-4BC580CD101C}" type="parTrans">
      <dgm:prSet/>
      <dgm:spPr/>
      <dgm:t>
        <a:bodyPr/>
        <a:lstStyle/>
        <a:p>
          <a:endParaRPr lang="en-US"/>
        </a:p>
      </dgm:t>
    </dgm:pt>
    <dgm:pt modelId="{71FD436B-7865-497A-8971-19EF1867224C}" cxnId="{1E2EB942-F711-4D80-8977-4BC580CD101C}" type="sibTrans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3804D60-C7DC-4DF8-BAB6-83A77AE8B80E}">
      <dgm:prSet custT="1"/>
      <dgm:spPr/>
      <dgm:t>
        <a:bodyPr/>
        <a:lstStyle/>
        <a:p>
          <a:pPr>
            <a:lnSpc>
              <a:spcPts val="1700"/>
            </a:lnSpc>
          </a:pP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改革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学院咨询委员会（</a:t>
          </a:r>
          <a:r>
            <a: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AC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）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的提议得到管理委员会的批准，将举行第四次咨询委员会会议。</a:t>
          </a:r>
          <a:endParaRPr lang="en-US" sz="16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21EC99FB-A129-40B3-B2DA-77796B1D3CB8}" cxnId="{F817D565-0F8A-45C9-B900-B35AD20460BB}" type="parTrans">
      <dgm:prSet/>
      <dgm:spPr/>
      <dgm:t>
        <a:bodyPr/>
        <a:lstStyle/>
        <a:p>
          <a:endParaRPr lang="en-US"/>
        </a:p>
      </dgm:t>
    </dgm:pt>
    <dgm:pt modelId="{9580DA5F-B583-4908-971F-ECBE19ED3ADF}" cxnId="{F817D565-0F8A-45C9-B900-B35AD20460BB}" type="sibTrans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7383E33-CEA3-4E98-A782-26B2044344A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</a:rPr>
            <a:t>正在实施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财务可持续性和资源调动战略。</a:t>
          </a:r>
          <a:r>
            <a: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</a:rPr>
            <a:t>巴基斯坦政府又认捐了</a:t>
          </a:r>
          <a:r>
            <a:rPr lang="en-US" altLang="zh-CN" sz="1600" b="0" dirty="0">
              <a:latin typeface="微软雅黑" panose="020B0503020204020204" pitchFamily="34" charset="-122"/>
              <a:ea typeface="微软雅黑" panose="020B0503020204020204" pitchFamily="34" charset="-122"/>
            </a:rPr>
            <a:t>10</a:t>
          </a:r>
          <a:r>
            <a: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</a:rPr>
            <a:t>万美元</a:t>
          </a:r>
          <a:r>
            <a:rPr lang="zh-CN" altLang="en-US" sz="1600" b="0" dirty="0"/>
            <a:t>。</a:t>
          </a:r>
          <a:endParaRPr lang="en-US" sz="1600" b="0" dirty="0"/>
        </a:p>
      </dgm:t>
    </dgm:pt>
    <dgm:pt modelId="{FA26DC53-4B50-4FCC-A501-A735DBC98281}" cxnId="{666C8654-1710-4C2C-9DD0-6DE752318E77}" type="parTrans">
      <dgm:prSet/>
      <dgm:spPr/>
      <dgm:t>
        <a:bodyPr/>
        <a:lstStyle/>
        <a:p>
          <a:endParaRPr lang="en-US"/>
        </a:p>
      </dgm:t>
    </dgm:pt>
    <dgm:pt modelId="{114166BA-6BBC-45C4-80BF-F20B1085741E}" cxnId="{666C8654-1710-4C2C-9DD0-6DE752318E77}" type="sibTrans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5B08E9D-F5DF-4034-AEF1-80CB382C253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建立永久校园</a:t>
          </a:r>
          <a:r>
            <a: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</a:rPr>
            <a:t>的提议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尚在讨论阶段</a:t>
          </a:r>
          <a:endParaRPr lang="en-US" sz="16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82C425F-CAD9-4DBF-A107-82583A29FFDB}" cxnId="{243E16A4-7A9F-4962-966C-7D22CAED221E}" type="parTrans">
      <dgm:prSet/>
      <dgm:spPr/>
      <dgm:t>
        <a:bodyPr/>
        <a:lstStyle/>
        <a:p>
          <a:endParaRPr lang="en-US"/>
        </a:p>
      </dgm:t>
    </dgm:pt>
    <dgm:pt modelId="{2CC8A7E1-2B5D-4FCC-83AB-BE782E6BCB5B}" cxnId="{243E16A4-7A9F-4962-966C-7D22CAED221E}" type="sibTrans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3EA36E6-0406-4E00-8578-472E870698F0}">
      <dgm:prSet custT="1"/>
      <dgm:spPr/>
      <dgm:t>
        <a:bodyPr/>
        <a:lstStyle/>
        <a:p>
          <a:pPr>
            <a:lnSpc>
              <a:spcPts val="1700"/>
            </a:lnSpc>
          </a:pP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7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月召开的第</a:t>
          </a: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11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届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管理委员会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会议，审议了学院战略、学院的财务可持续性、咨询委员会改革等问题。 第十二届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管理委员会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会议计划于</a:t>
          </a: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12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月举行。</a:t>
          </a:r>
          <a:endParaRPr lang="en-US" sz="1600" dirty="0"/>
        </a:p>
      </dgm:t>
    </dgm:pt>
    <dgm:pt modelId="{A1A26A58-312C-45E5-9ACE-817EE79E5332}" cxnId="{0832F1FC-F789-46E7-BC21-303C121B06FC}" type="parTrans">
      <dgm:prSet/>
      <dgm:spPr/>
      <dgm:t>
        <a:bodyPr/>
        <a:lstStyle/>
        <a:p>
          <a:endParaRPr lang="en-US"/>
        </a:p>
      </dgm:t>
    </dgm:pt>
    <dgm:pt modelId="{83BCFC19-713B-4326-8696-436D39DD3A34}" cxnId="{0832F1FC-F789-46E7-BC21-303C121B06FC}" type="sibTrans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973908D-249E-459B-9EBF-D460DA22134E}">
      <dgm:prSet custT="1"/>
      <dgm:spPr/>
      <dgm:t>
        <a:bodyPr/>
        <a:lstStyle/>
        <a:p>
          <a:pPr>
            <a:lnSpc>
              <a:spcPts val="1700"/>
            </a:lnSpc>
          </a:pP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11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月召开</a:t>
          </a:r>
          <a:r>
            <a: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CAREC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智库论坛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，</a:t>
          </a: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3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月召开</a:t>
          </a:r>
          <a:r>
            <a: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CTTN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视频对话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，向</a:t>
          </a: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5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个区域智库提供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研究经费支持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。 </a:t>
          </a:r>
          <a:endParaRPr lang="en-US" sz="16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D6C886D-BA99-409C-B2A1-43B8825046A3}" cxnId="{E17D0974-55B8-4D62-A208-8C67ED1C4090}" type="parTrans">
      <dgm:prSet/>
      <dgm:spPr/>
      <dgm:t>
        <a:bodyPr/>
        <a:lstStyle/>
        <a:p>
          <a:endParaRPr lang="en-US"/>
        </a:p>
      </dgm:t>
    </dgm:pt>
    <dgm:pt modelId="{0479C0A2-439A-4140-A113-975AADF4EC9C}" cxnId="{E17D0974-55B8-4D62-A208-8C67ED1C4090}" type="sibTrans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DF27352-8F57-48B0-A212-BADE2C5F3E0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CN" altLang="en-US" sz="1600" b="0" i="0" dirty="0">
              <a:latin typeface="微软雅黑" panose="020B0503020204020204" pitchFamily="34" charset="-122"/>
              <a:ea typeface="微软雅黑" panose="020B0503020204020204" pitchFamily="34" charset="-122"/>
            </a:rPr>
            <a:t>与新疆维吾尔自治区标准化研究院、深圳大学以及国际金融论坛</a:t>
          </a:r>
          <a:r>
            <a:rPr lang="en-US" altLang="zh-CN" sz="1600" b="0" i="0" dirty="0">
              <a:latin typeface="微软雅黑" panose="020B0503020204020204" pitchFamily="34" charset="-122"/>
              <a:ea typeface="微软雅黑" panose="020B0503020204020204" pitchFamily="34" charset="-122"/>
            </a:rPr>
            <a:t>(IFF)</a:t>
          </a:r>
          <a:r>
            <a:rPr lang="zh-CN" altLang="en-US" sz="1600" b="0" i="0" dirty="0">
              <a:latin typeface="微软雅黑" panose="020B0503020204020204" pitchFamily="34" charset="-122"/>
              <a:ea typeface="微软雅黑" panose="020B0503020204020204" pitchFamily="34" charset="-122"/>
            </a:rPr>
            <a:t>签订</a:t>
          </a:r>
          <a:r>
            <a:rPr lang="zh-CN" altLang="en-US" sz="1600" b="1" i="0" dirty="0">
              <a:latin typeface="微软雅黑" panose="020B0503020204020204" pitchFamily="34" charset="-122"/>
              <a:ea typeface="微软雅黑" panose="020B0503020204020204" pitchFamily="34" charset="-122"/>
            </a:rPr>
            <a:t>新谅解备忘录</a:t>
          </a:r>
          <a:endParaRPr lang="en-US" sz="16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4E1BF1E-143E-4513-9725-5008B51D3582}" cxnId="{466389B0-CB46-4AE8-BF5C-798E16406125}" type="parTrans">
      <dgm:prSet/>
      <dgm:spPr/>
      <dgm:t>
        <a:bodyPr/>
        <a:lstStyle/>
        <a:p>
          <a:endParaRPr lang="en-US"/>
        </a:p>
      </dgm:t>
    </dgm:pt>
    <dgm:pt modelId="{02035DD0-4AD9-4BDE-B8E1-010333187644}" cxnId="{466389B0-CB46-4AE8-BF5C-798E16406125}" type="sibTrans">
      <dgm:prSet/>
      <dgm:spPr/>
      <dgm:t>
        <a:bodyPr/>
        <a:lstStyle/>
        <a:p>
          <a:endParaRPr lang="en-US"/>
        </a:p>
      </dgm:t>
    </dgm:pt>
    <dgm:pt modelId="{8F36AE8F-BB82-4197-9533-4991B65C714B}">
      <dgm:prSet custT="1"/>
      <dgm:spPr/>
      <dgm:t>
        <a:bodyPr/>
        <a:lstStyle/>
        <a:p>
          <a:pPr>
            <a:lnSpc>
              <a:spcPct val="90000"/>
            </a:lnSpc>
          </a:pPr>
          <a:endParaRPr lang="en-US" sz="1600" b="1" dirty="0"/>
        </a:p>
        <a:p>
          <a:pPr>
            <a:lnSpc>
              <a:spcPct val="70000"/>
            </a:lnSpc>
          </a:pPr>
          <a:r>
            <a: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</a:rPr>
            <a:t>与世界经济论坛、伊斯兰开发银行、联合国儿童基金会、亚洲投资银行、上海合作组织和中国民航总局建立了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项目伙伴关系。</a:t>
          </a:r>
          <a:endParaRPr lang="en-US" sz="16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F6A8653-888E-4B9F-90C9-580EEF8EB9C7}" cxnId="{7113878B-815C-4B81-B16B-02504FBA4A07}" type="parTrans">
      <dgm:prSet/>
      <dgm:spPr/>
      <dgm:t>
        <a:bodyPr/>
        <a:lstStyle/>
        <a:p>
          <a:endParaRPr lang="en-US"/>
        </a:p>
      </dgm:t>
    </dgm:pt>
    <dgm:pt modelId="{3BD656CD-F9BA-46DD-955C-2A50CE71B76C}" cxnId="{7113878B-815C-4B81-B16B-02504FBA4A07}" type="sibTrans">
      <dgm:prSet/>
      <dgm:spPr/>
      <dgm:t>
        <a:bodyPr/>
        <a:lstStyle/>
        <a:p>
          <a:endParaRPr lang="en-US"/>
        </a:p>
      </dgm:t>
    </dgm:pt>
    <dgm:pt modelId="{636A285C-1948-44F8-9AF7-7310066E0DA8}">
      <dgm:prSet custT="1"/>
      <dgm:spPr/>
      <dgm:t>
        <a:bodyPr/>
        <a:lstStyle/>
        <a:p>
          <a:pPr>
            <a:lnSpc>
              <a:spcPct val="70000"/>
            </a:lnSpc>
          </a:pP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亚行提供了</a:t>
          </a: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2021-2023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年价值</a:t>
          </a: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200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万美元的</a:t>
          </a:r>
          <a:r>
            <a: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rPr>
            <a:t>知识支持技术援助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，将于</a:t>
          </a: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2021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年</a:t>
          </a:r>
          <a:r>
            <a: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4</a:t>
          </a:r>
          <a:r>
            <a: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rPr>
            <a:t>月启动。</a:t>
          </a:r>
          <a:endParaRPr lang="en-US" sz="16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C54C8E1C-54D2-4BD2-BF49-4B53BD4CB381}" cxnId="{F6A0E1E4-F355-4ACC-B714-E7362153A790}" type="parTrans">
      <dgm:prSet/>
      <dgm:spPr/>
      <dgm:t>
        <a:bodyPr/>
        <a:lstStyle/>
        <a:p>
          <a:endParaRPr lang="en-US"/>
        </a:p>
      </dgm:t>
    </dgm:pt>
    <dgm:pt modelId="{44CF1D90-88D0-4954-A7B3-D633C6C37B99}" cxnId="{F6A0E1E4-F355-4ACC-B714-E7362153A790}" type="sibTrans">
      <dgm:prSet/>
      <dgm:spPr/>
      <dgm:t>
        <a:bodyPr/>
        <a:lstStyle/>
        <a:p>
          <a:endParaRPr lang="en-US"/>
        </a:p>
      </dgm:t>
    </dgm:pt>
    <dgm:pt modelId="{17F7C8DC-D862-46CD-8C17-A82779760C3D}" type="pres">
      <dgm:prSet presAssocID="{170F68CF-6B1F-460C-96AD-8635009E90DD}" presName="root" presStyleCnt="0">
        <dgm:presLayoutVars>
          <dgm:dir/>
          <dgm:resizeHandles val="exact"/>
        </dgm:presLayoutVars>
      </dgm:prSet>
      <dgm:spPr/>
    </dgm:pt>
    <dgm:pt modelId="{60E7855C-5706-40A9-9A6E-5901B7374D23}" type="pres">
      <dgm:prSet presAssocID="{170F68CF-6B1F-460C-96AD-8635009E90DD}" presName="container" presStyleCnt="0">
        <dgm:presLayoutVars>
          <dgm:dir/>
          <dgm:resizeHandles val="exact"/>
        </dgm:presLayoutVars>
      </dgm:prSet>
      <dgm:spPr/>
    </dgm:pt>
    <dgm:pt modelId="{69FA0F38-6228-4CD0-BEA3-0C4314C305F7}" type="pres">
      <dgm:prSet presAssocID="{A5004B72-2904-4008-97EE-23D00714895C}" presName="compNode" presStyleCnt="0"/>
      <dgm:spPr/>
    </dgm:pt>
    <dgm:pt modelId="{5775826B-404D-4DA2-B089-6C2607E24F72}" type="pres">
      <dgm:prSet presAssocID="{A5004B72-2904-4008-97EE-23D00714895C}" presName="iconBgRect" presStyleLbl="bgShp" presStyleIdx="0" presStyleCnt="9"/>
      <dgm:spPr/>
    </dgm:pt>
    <dgm:pt modelId="{BAEAA2F7-44CE-4895-9AD7-97232FA3246F}" type="pres">
      <dgm:prSet presAssocID="{A5004B72-2904-4008-97EE-23D00714895C}" presName="iconRect" presStyleLbl="node1" presStyleIdx="0" presStyleCnt="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</dgm:pt>
    <dgm:pt modelId="{7E751061-A4A2-477E-AE7C-5BDB481A1648}" type="pres">
      <dgm:prSet presAssocID="{A5004B72-2904-4008-97EE-23D00714895C}" presName="spaceRect" presStyleCnt="0"/>
      <dgm:spPr/>
    </dgm:pt>
    <dgm:pt modelId="{BD5A0652-EB15-488D-97E8-97F77341814B}" type="pres">
      <dgm:prSet presAssocID="{A5004B72-2904-4008-97EE-23D00714895C}" presName="textRect" presStyleLbl="revTx" presStyleIdx="0" presStyleCnt="9" custScaleX="118317" custScaleY="140775" custLinFactNeighborX="4119" custLinFactNeighborY="1387">
        <dgm:presLayoutVars>
          <dgm:chMax val="1"/>
          <dgm:chPref val="1"/>
        </dgm:presLayoutVars>
      </dgm:prSet>
      <dgm:spPr/>
    </dgm:pt>
    <dgm:pt modelId="{77539A97-78F5-42F0-9BDE-98D464AE6374}" type="pres">
      <dgm:prSet presAssocID="{71FD436B-7865-497A-8971-19EF1867224C}" presName="sibTrans" presStyleLbl="sibTrans2D1" presStyleIdx="0" presStyleCnt="0"/>
      <dgm:spPr/>
    </dgm:pt>
    <dgm:pt modelId="{705CBB62-DEE1-45B0-926F-2F72E3331ADD}" type="pres">
      <dgm:prSet presAssocID="{33804D60-C7DC-4DF8-BAB6-83A77AE8B80E}" presName="compNode" presStyleCnt="0"/>
      <dgm:spPr/>
    </dgm:pt>
    <dgm:pt modelId="{C4C7E536-1755-4324-8286-BD41CD87FCF9}" type="pres">
      <dgm:prSet presAssocID="{33804D60-C7DC-4DF8-BAB6-83A77AE8B80E}" presName="iconBgRect" presStyleLbl="bgShp" presStyleIdx="1" presStyleCnt="9"/>
      <dgm:spPr/>
    </dgm:pt>
    <dgm:pt modelId="{B4F083D8-2374-4767-AB82-85B9A3FE97D9}" type="pres">
      <dgm:prSet presAssocID="{33804D60-C7DC-4DF8-BAB6-83A77AE8B80E}" presName="iconRect" presStyleLbl="node1" presStyleIdx="1" presStyleCnt="9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</dgm:pt>
    <dgm:pt modelId="{1E50F2E2-8C55-4095-A985-1D50886F5094}" type="pres">
      <dgm:prSet presAssocID="{33804D60-C7DC-4DF8-BAB6-83A77AE8B80E}" presName="spaceRect" presStyleCnt="0"/>
      <dgm:spPr/>
    </dgm:pt>
    <dgm:pt modelId="{9576E55F-61B8-4D57-8424-F7FC24B17DFD}" type="pres">
      <dgm:prSet presAssocID="{33804D60-C7DC-4DF8-BAB6-83A77AE8B80E}" presName="textRect" presStyleLbl="revTx" presStyleIdx="1" presStyleCnt="9">
        <dgm:presLayoutVars>
          <dgm:chMax val="1"/>
          <dgm:chPref val="1"/>
        </dgm:presLayoutVars>
      </dgm:prSet>
      <dgm:spPr/>
    </dgm:pt>
    <dgm:pt modelId="{870F8349-6038-4DFE-950F-E52D7145FAB3}" type="pres">
      <dgm:prSet presAssocID="{9580DA5F-B583-4908-971F-ECBE19ED3ADF}" presName="sibTrans" presStyleLbl="sibTrans2D1" presStyleIdx="0" presStyleCnt="0"/>
      <dgm:spPr/>
    </dgm:pt>
    <dgm:pt modelId="{A60DDB8E-8157-48A8-9CD4-65774B54057C}" type="pres">
      <dgm:prSet presAssocID="{57383E33-CEA3-4E98-A782-26B2044344A7}" presName="compNode" presStyleCnt="0"/>
      <dgm:spPr/>
    </dgm:pt>
    <dgm:pt modelId="{A4CAD2F0-9F2A-4819-B80E-402F7FBDED05}" type="pres">
      <dgm:prSet presAssocID="{57383E33-CEA3-4E98-A782-26B2044344A7}" presName="iconBgRect" presStyleLbl="bgShp" presStyleIdx="2" presStyleCnt="9"/>
      <dgm:spPr/>
    </dgm:pt>
    <dgm:pt modelId="{7615AF4B-7225-4B6E-8490-C50C03F643EC}" type="pres">
      <dgm:prSet presAssocID="{57383E33-CEA3-4E98-A782-26B2044344A7}" presName="iconRect" presStyleLbl="node1" presStyleIdx="2" presStyleCnt="9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</dgm:pt>
    <dgm:pt modelId="{6DEA7F0F-EA8E-4DDD-AE77-9E13EC9023A1}" type="pres">
      <dgm:prSet presAssocID="{57383E33-CEA3-4E98-A782-26B2044344A7}" presName="spaceRect" presStyleCnt="0"/>
      <dgm:spPr/>
    </dgm:pt>
    <dgm:pt modelId="{621CD0F8-C9E9-4010-97BE-14E3DEE2DE07}" type="pres">
      <dgm:prSet presAssocID="{57383E33-CEA3-4E98-A782-26B2044344A7}" presName="textRect" presStyleLbl="revTx" presStyleIdx="2" presStyleCnt="9" custScaleX="115304">
        <dgm:presLayoutVars>
          <dgm:chMax val="1"/>
          <dgm:chPref val="1"/>
        </dgm:presLayoutVars>
      </dgm:prSet>
      <dgm:spPr/>
    </dgm:pt>
    <dgm:pt modelId="{0ED32B6B-D239-4DA5-86DF-16A1269D0A70}" type="pres">
      <dgm:prSet presAssocID="{114166BA-6BBC-45C4-80BF-F20B1085741E}" presName="sibTrans" presStyleLbl="sibTrans2D1" presStyleIdx="0" presStyleCnt="0"/>
      <dgm:spPr/>
    </dgm:pt>
    <dgm:pt modelId="{EAC9AC7F-3D48-4A42-ABCB-256A961F42D2}" type="pres">
      <dgm:prSet presAssocID="{85B08E9D-F5DF-4034-AEF1-80CB382C2539}" presName="compNode" presStyleCnt="0"/>
      <dgm:spPr/>
    </dgm:pt>
    <dgm:pt modelId="{2DEB1836-9D6D-4978-8605-0662B40A25B7}" type="pres">
      <dgm:prSet presAssocID="{85B08E9D-F5DF-4034-AEF1-80CB382C2539}" presName="iconBgRect" presStyleLbl="bgShp" presStyleIdx="3" presStyleCnt="9" custLinFactNeighborX="1387" custLinFactNeighborY="-29126"/>
      <dgm:spPr/>
    </dgm:pt>
    <dgm:pt modelId="{AECD25BE-BCE3-42A6-9583-2B80D1831AC2}" type="pres">
      <dgm:prSet presAssocID="{85B08E9D-F5DF-4034-AEF1-80CB382C2539}" presName="iconRect" presStyleLbl="node1" presStyleIdx="3" presStyleCnt="9" custLinFactNeighborX="2391" custLinFactNeighborY="-50210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</dgm:pt>
    <dgm:pt modelId="{B12D73FD-F101-4CEA-9049-7B9DD26BCB67}" type="pres">
      <dgm:prSet presAssocID="{85B08E9D-F5DF-4034-AEF1-80CB382C2539}" presName="spaceRect" presStyleCnt="0"/>
      <dgm:spPr/>
    </dgm:pt>
    <dgm:pt modelId="{623256A0-DAB1-4296-BE48-2F17C095B160}" type="pres">
      <dgm:prSet presAssocID="{85B08E9D-F5DF-4034-AEF1-80CB382C2539}" presName="textRect" presStyleLbl="revTx" presStyleIdx="3" presStyleCnt="9" custLinFactNeighborX="588" custLinFactNeighborY="-29126">
        <dgm:presLayoutVars>
          <dgm:chMax val="1"/>
          <dgm:chPref val="1"/>
        </dgm:presLayoutVars>
      </dgm:prSet>
      <dgm:spPr/>
    </dgm:pt>
    <dgm:pt modelId="{904BF436-DDDD-40EF-A3F7-BF9B3CDE66B4}" type="pres">
      <dgm:prSet presAssocID="{2CC8A7E1-2B5D-4FCC-83AB-BE782E6BCB5B}" presName="sibTrans" presStyleLbl="sibTrans2D1" presStyleIdx="0" presStyleCnt="0"/>
      <dgm:spPr/>
    </dgm:pt>
    <dgm:pt modelId="{C21F8CDC-7F03-47E2-AAED-CBB4E34DF0ED}" type="pres">
      <dgm:prSet presAssocID="{63EA36E6-0406-4E00-8578-472E870698F0}" presName="compNode" presStyleCnt="0"/>
      <dgm:spPr/>
    </dgm:pt>
    <dgm:pt modelId="{EBCBBA7F-D17C-4995-B5D8-BD91A52A15A2}" type="pres">
      <dgm:prSet presAssocID="{63EA36E6-0406-4E00-8578-472E870698F0}" presName="iconBgRect" presStyleLbl="bgShp" presStyleIdx="4" presStyleCnt="9" custLinFactNeighborX="1387" custLinFactNeighborY="-29126"/>
      <dgm:spPr/>
    </dgm:pt>
    <dgm:pt modelId="{27304FF9-9C88-4FC7-8FE3-23A4396EAF3D}" type="pres">
      <dgm:prSet presAssocID="{63EA36E6-0406-4E00-8578-472E870698F0}" presName="iconRect" presStyleLbl="node1" presStyleIdx="4" presStyleCnt="9" custLinFactNeighborX="2391" custLinFactNeighborY="-50210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</dgm:pt>
    <dgm:pt modelId="{CF6C2CF1-9876-41AC-975D-206A685D0F78}" type="pres">
      <dgm:prSet presAssocID="{63EA36E6-0406-4E00-8578-472E870698F0}" presName="spaceRect" presStyleCnt="0"/>
      <dgm:spPr/>
    </dgm:pt>
    <dgm:pt modelId="{CEF89F44-1830-411C-9E90-AA1045E10444}" type="pres">
      <dgm:prSet presAssocID="{63EA36E6-0406-4E00-8578-472E870698F0}" presName="textRect" presStyleLbl="revTx" presStyleIdx="4" presStyleCnt="9" custScaleX="100877" custScaleY="139311" custLinFactNeighborX="588" custLinFactNeighborY="-29126">
        <dgm:presLayoutVars>
          <dgm:chMax val="1"/>
          <dgm:chPref val="1"/>
        </dgm:presLayoutVars>
      </dgm:prSet>
      <dgm:spPr/>
    </dgm:pt>
    <dgm:pt modelId="{83BF6CA2-7398-4FA0-9F00-1F7B803BEACB}" type="pres">
      <dgm:prSet presAssocID="{83BCFC19-713B-4326-8696-436D39DD3A34}" presName="sibTrans" presStyleLbl="sibTrans2D1" presStyleIdx="0" presStyleCnt="0"/>
      <dgm:spPr/>
    </dgm:pt>
    <dgm:pt modelId="{C9E4DBB8-4155-4CFE-B671-8F0A2796CDDC}" type="pres">
      <dgm:prSet presAssocID="{F973908D-249E-459B-9EBF-D460DA22134E}" presName="compNode" presStyleCnt="0"/>
      <dgm:spPr/>
    </dgm:pt>
    <dgm:pt modelId="{76652739-A9C6-4549-BF44-C3DA826EF51A}" type="pres">
      <dgm:prSet presAssocID="{F973908D-249E-459B-9EBF-D460DA22134E}" presName="iconBgRect" presStyleLbl="bgShp" presStyleIdx="5" presStyleCnt="9" custLinFactNeighborX="1387" custLinFactNeighborY="-29126"/>
      <dgm:spPr/>
    </dgm:pt>
    <dgm:pt modelId="{01EB15E1-D18E-41ED-8027-83D2E380B0C0}" type="pres">
      <dgm:prSet presAssocID="{F973908D-249E-459B-9EBF-D460DA22134E}" presName="iconRect" presStyleLbl="node1" presStyleIdx="5" presStyleCnt="9" custLinFactNeighborX="2391" custLinFactNeighborY="-50210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</dgm:pt>
    <dgm:pt modelId="{B121B46B-D3EA-4D5E-84CC-C1D2071B28B3}" type="pres">
      <dgm:prSet presAssocID="{F973908D-249E-459B-9EBF-D460DA22134E}" presName="spaceRect" presStyleCnt="0"/>
      <dgm:spPr/>
    </dgm:pt>
    <dgm:pt modelId="{5FFE4C37-5414-48EA-B53A-02453D411938}" type="pres">
      <dgm:prSet presAssocID="{F973908D-249E-459B-9EBF-D460DA22134E}" presName="textRect" presStyleLbl="revTx" presStyleIdx="5" presStyleCnt="9" custScaleX="124678" custLinFactNeighborX="10585" custLinFactNeighborY="-33897">
        <dgm:presLayoutVars>
          <dgm:chMax val="1"/>
          <dgm:chPref val="1"/>
        </dgm:presLayoutVars>
      </dgm:prSet>
      <dgm:spPr/>
    </dgm:pt>
    <dgm:pt modelId="{6B949D30-F26C-4FD4-8971-FC1E680BF163}" type="pres">
      <dgm:prSet presAssocID="{0479C0A2-439A-4140-A113-975AADF4EC9C}" presName="sibTrans" presStyleLbl="sibTrans2D1" presStyleIdx="0" presStyleCnt="0"/>
      <dgm:spPr/>
    </dgm:pt>
    <dgm:pt modelId="{6A9141B6-A40C-4F59-8474-F6435F8D8A69}" type="pres">
      <dgm:prSet presAssocID="{7DF27352-8F57-48B0-A212-BADE2C5F3E0A}" presName="compNode" presStyleCnt="0"/>
      <dgm:spPr/>
    </dgm:pt>
    <dgm:pt modelId="{19AF35CC-6281-4797-A373-542A94E4F2D5}" type="pres">
      <dgm:prSet presAssocID="{7DF27352-8F57-48B0-A212-BADE2C5F3E0A}" presName="iconBgRect" presStyleLbl="bgShp" presStyleIdx="6" presStyleCnt="9" custLinFactNeighborY="-52706"/>
      <dgm:spPr/>
    </dgm:pt>
    <dgm:pt modelId="{4B522691-BF84-4BF0-ACD7-0518E7A05EA6}" type="pres">
      <dgm:prSet presAssocID="{7DF27352-8F57-48B0-A212-BADE2C5F3E0A}" presName="iconRect" presStyleLbl="node1" presStyleIdx="6" presStyleCnt="9" custLinFactNeighborY="-9085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</dgm:pt>
    <dgm:pt modelId="{1B8D21E1-F204-4D9D-B26B-42B7A6A23E29}" type="pres">
      <dgm:prSet presAssocID="{7DF27352-8F57-48B0-A212-BADE2C5F3E0A}" presName="spaceRect" presStyleCnt="0"/>
      <dgm:spPr/>
    </dgm:pt>
    <dgm:pt modelId="{898EF09D-9942-4AF3-8E15-530387AD999D}" type="pres">
      <dgm:prSet presAssocID="{7DF27352-8F57-48B0-A212-BADE2C5F3E0A}" presName="textRect" presStyleLbl="revTx" presStyleIdx="6" presStyleCnt="9" custScaleX="114325" custScaleY="89378" custLinFactNeighborX="588" custLinFactNeighborY="-50638">
        <dgm:presLayoutVars>
          <dgm:chMax val="1"/>
          <dgm:chPref val="1"/>
        </dgm:presLayoutVars>
      </dgm:prSet>
      <dgm:spPr/>
    </dgm:pt>
    <dgm:pt modelId="{D94B6FBB-79B9-4ACC-9D6E-DD07E9944AAB}" type="pres">
      <dgm:prSet presAssocID="{02035DD0-4AD9-4BDE-B8E1-010333187644}" presName="sibTrans" presStyleLbl="sibTrans2D1" presStyleIdx="0" presStyleCnt="0"/>
      <dgm:spPr/>
    </dgm:pt>
    <dgm:pt modelId="{A21A5604-5579-439E-8539-E1E058A18C15}" type="pres">
      <dgm:prSet presAssocID="{8F36AE8F-BB82-4197-9533-4991B65C714B}" presName="compNode" presStyleCnt="0"/>
      <dgm:spPr/>
    </dgm:pt>
    <dgm:pt modelId="{BB2DB13F-0D6E-4EDA-9380-DA482C3ADAFF}" type="pres">
      <dgm:prSet presAssocID="{8F36AE8F-BB82-4197-9533-4991B65C714B}" presName="iconBgRect" presStyleLbl="bgShp" presStyleIdx="7" presStyleCnt="9" custLinFactNeighborX="-17453" custLinFactNeighborY="-6898"/>
      <dgm:spPr/>
    </dgm:pt>
    <dgm:pt modelId="{426A50EB-7565-4D34-A7EC-AD2B700E4B9E}" type="pres">
      <dgm:prSet presAssocID="{8F36AE8F-BB82-4197-9533-4991B65C714B}" presName="iconRect" presStyleLbl="node1" presStyleIdx="7" presStyleCnt="9" custLinFactNeighborX="-40839" custLinFactNeighborY="-1027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</dgm:pt>
    <dgm:pt modelId="{31F9F420-77B8-4CCD-8923-742DD331F14C}" type="pres">
      <dgm:prSet presAssocID="{8F36AE8F-BB82-4197-9533-4991B65C714B}" presName="spaceRect" presStyleCnt="0"/>
      <dgm:spPr/>
    </dgm:pt>
    <dgm:pt modelId="{BB8A80EB-0EB9-435C-88D5-5320263B26C3}" type="pres">
      <dgm:prSet presAssocID="{8F36AE8F-BB82-4197-9533-4991B65C714B}" presName="textRect" presStyleLbl="revTx" presStyleIdx="7" presStyleCnt="9" custScaleX="100155" custScaleY="80502" custLinFactNeighborY="-52706">
        <dgm:presLayoutVars>
          <dgm:chMax val="1"/>
          <dgm:chPref val="1"/>
        </dgm:presLayoutVars>
      </dgm:prSet>
      <dgm:spPr/>
    </dgm:pt>
    <dgm:pt modelId="{CABDEB3A-06BA-4332-985C-49E5F71C5BCC}" type="pres">
      <dgm:prSet presAssocID="{3BD656CD-F9BA-46DD-955C-2A50CE71B76C}" presName="sibTrans" presStyleLbl="sibTrans2D1" presStyleIdx="0" presStyleCnt="0"/>
      <dgm:spPr/>
    </dgm:pt>
    <dgm:pt modelId="{346CF954-504C-4546-91D4-D2BB595F24D4}" type="pres">
      <dgm:prSet presAssocID="{636A285C-1948-44F8-9AF7-7310066E0DA8}" presName="compNode" presStyleCnt="0"/>
      <dgm:spPr/>
    </dgm:pt>
    <dgm:pt modelId="{AB564A27-E46C-44CA-9861-09B02DD74236}" type="pres">
      <dgm:prSet presAssocID="{636A285C-1948-44F8-9AF7-7310066E0DA8}" presName="iconBgRect" presStyleLbl="bgShp" presStyleIdx="8" presStyleCnt="9" custLinFactNeighborY="-52706"/>
      <dgm:spPr/>
    </dgm:pt>
    <dgm:pt modelId="{D3EAE128-D611-4572-B6E8-A4F6247B7D54}" type="pres">
      <dgm:prSet presAssocID="{636A285C-1948-44F8-9AF7-7310066E0DA8}" presName="iconRect" presStyleLbl="node1" presStyleIdx="8" presStyleCnt="9" custScaleX="52750" custScaleY="47194" custLinFactNeighborY="-90858"/>
      <dgm:spPr/>
    </dgm:pt>
    <dgm:pt modelId="{1B91914D-89AE-4876-A2F6-9FC360AD7765}" type="pres">
      <dgm:prSet presAssocID="{636A285C-1948-44F8-9AF7-7310066E0DA8}" presName="spaceRect" presStyleCnt="0"/>
      <dgm:spPr/>
    </dgm:pt>
    <dgm:pt modelId="{B8185394-69AF-4469-B63E-93B7478B7700}" type="pres">
      <dgm:prSet presAssocID="{636A285C-1948-44F8-9AF7-7310066E0DA8}" presName="textRect" presStyleLbl="revTx" presStyleIdx="8" presStyleCnt="9" custLinFactNeighborY="-52706">
        <dgm:presLayoutVars>
          <dgm:chMax val="1"/>
          <dgm:chPref val="1"/>
        </dgm:presLayoutVars>
      </dgm:prSet>
      <dgm:spPr/>
    </dgm:pt>
  </dgm:ptLst>
  <dgm:cxnLst>
    <dgm:cxn modelId="{7645031F-32D3-49F0-91EE-945FEE642E7C}" type="presOf" srcId="{2CC8A7E1-2B5D-4FCC-83AB-BE782E6BCB5B}" destId="{904BF436-DDDD-40EF-A3F7-BF9B3CDE66B4}" srcOrd="0" destOrd="0" presId="urn:microsoft.com/office/officeart/2018/2/layout/IconCircleList"/>
    <dgm:cxn modelId="{330CB726-90C1-4342-81D0-AC3150C39040}" type="presOf" srcId="{33804D60-C7DC-4DF8-BAB6-83A77AE8B80E}" destId="{9576E55F-61B8-4D57-8424-F7FC24B17DFD}" srcOrd="0" destOrd="0" presId="urn:microsoft.com/office/officeart/2018/2/layout/IconCircleList"/>
    <dgm:cxn modelId="{61DE2532-281B-4777-BD45-C3754AEFEF76}" type="presOf" srcId="{636A285C-1948-44F8-9AF7-7310066E0DA8}" destId="{B8185394-69AF-4469-B63E-93B7478B7700}" srcOrd="0" destOrd="0" presId="urn:microsoft.com/office/officeart/2018/2/layout/IconCircleList"/>
    <dgm:cxn modelId="{749C823A-F536-4BF7-9A7D-4933F3677E45}" type="presOf" srcId="{71FD436B-7865-497A-8971-19EF1867224C}" destId="{77539A97-78F5-42F0-9BDE-98D464AE6374}" srcOrd="0" destOrd="0" presId="urn:microsoft.com/office/officeart/2018/2/layout/IconCircleList"/>
    <dgm:cxn modelId="{D9047062-0F6B-4E4E-B691-D92475DAB912}" type="presOf" srcId="{8F36AE8F-BB82-4197-9533-4991B65C714B}" destId="{BB8A80EB-0EB9-435C-88D5-5320263B26C3}" srcOrd="0" destOrd="0" presId="urn:microsoft.com/office/officeart/2018/2/layout/IconCircleList"/>
    <dgm:cxn modelId="{1E2EB942-F711-4D80-8977-4BC580CD101C}" srcId="{170F68CF-6B1F-460C-96AD-8635009E90DD}" destId="{A5004B72-2904-4008-97EE-23D00714895C}" srcOrd="0" destOrd="0" parTransId="{DB83D406-2851-4562-9F53-BBC5F0947F9E}" sibTransId="{71FD436B-7865-497A-8971-19EF1867224C}"/>
    <dgm:cxn modelId="{F817D565-0F8A-45C9-B900-B35AD20460BB}" srcId="{170F68CF-6B1F-460C-96AD-8635009E90DD}" destId="{33804D60-C7DC-4DF8-BAB6-83A77AE8B80E}" srcOrd="1" destOrd="0" parTransId="{21EC99FB-A129-40B3-B2DA-77796B1D3CB8}" sibTransId="{9580DA5F-B583-4908-971F-ECBE19ED3ADF}"/>
    <dgm:cxn modelId="{C3DCC84C-3800-4A9A-874B-39043CB2D2E4}" type="presOf" srcId="{F973908D-249E-459B-9EBF-D460DA22134E}" destId="{5FFE4C37-5414-48EA-B53A-02453D411938}" srcOrd="0" destOrd="0" presId="urn:microsoft.com/office/officeart/2018/2/layout/IconCircleList"/>
    <dgm:cxn modelId="{E17D0974-55B8-4D62-A208-8C67ED1C4090}" srcId="{170F68CF-6B1F-460C-96AD-8635009E90DD}" destId="{F973908D-249E-459B-9EBF-D460DA22134E}" srcOrd="5" destOrd="0" parTransId="{BD6C886D-BA99-409C-B2A1-43B8825046A3}" sibTransId="{0479C0A2-439A-4140-A113-975AADF4EC9C}"/>
    <dgm:cxn modelId="{51085374-EB5E-4F4C-99B4-B2D9D34A600C}" type="presOf" srcId="{83BCFC19-713B-4326-8696-436D39DD3A34}" destId="{83BF6CA2-7398-4FA0-9F00-1F7B803BEACB}" srcOrd="0" destOrd="0" presId="urn:microsoft.com/office/officeart/2018/2/layout/IconCircleList"/>
    <dgm:cxn modelId="{666C8654-1710-4C2C-9DD0-6DE752318E77}" srcId="{170F68CF-6B1F-460C-96AD-8635009E90DD}" destId="{57383E33-CEA3-4E98-A782-26B2044344A7}" srcOrd="2" destOrd="0" parTransId="{FA26DC53-4B50-4FCC-A501-A735DBC98281}" sibTransId="{114166BA-6BBC-45C4-80BF-F20B1085741E}"/>
    <dgm:cxn modelId="{B0DB577B-1C3E-4013-BCC7-ACB4B7B364BB}" type="presOf" srcId="{A5004B72-2904-4008-97EE-23D00714895C}" destId="{BD5A0652-EB15-488D-97E8-97F77341814B}" srcOrd="0" destOrd="0" presId="urn:microsoft.com/office/officeart/2018/2/layout/IconCircleList"/>
    <dgm:cxn modelId="{A638F47D-4D6F-4569-8B34-BAEC3FF50309}" type="presOf" srcId="{3BD656CD-F9BA-46DD-955C-2A50CE71B76C}" destId="{CABDEB3A-06BA-4332-985C-49E5F71C5BCC}" srcOrd="0" destOrd="0" presId="urn:microsoft.com/office/officeart/2018/2/layout/IconCircleList"/>
    <dgm:cxn modelId="{08348589-69F3-4E84-9530-ECF70837D7E2}" type="presOf" srcId="{170F68CF-6B1F-460C-96AD-8635009E90DD}" destId="{17F7C8DC-D862-46CD-8C17-A82779760C3D}" srcOrd="0" destOrd="0" presId="urn:microsoft.com/office/officeart/2018/2/layout/IconCircleList"/>
    <dgm:cxn modelId="{7113878B-815C-4B81-B16B-02504FBA4A07}" srcId="{170F68CF-6B1F-460C-96AD-8635009E90DD}" destId="{8F36AE8F-BB82-4197-9533-4991B65C714B}" srcOrd="7" destOrd="0" parTransId="{4F6A8653-888E-4B9F-90C9-580EEF8EB9C7}" sibTransId="{3BD656CD-F9BA-46DD-955C-2A50CE71B76C}"/>
    <dgm:cxn modelId="{6928218F-FAF7-4BB3-9B94-208DCABC30A2}" type="presOf" srcId="{02035DD0-4AD9-4BDE-B8E1-010333187644}" destId="{D94B6FBB-79B9-4ACC-9D6E-DD07E9944AAB}" srcOrd="0" destOrd="0" presId="urn:microsoft.com/office/officeart/2018/2/layout/IconCircleList"/>
    <dgm:cxn modelId="{BC03AD9D-86F1-44CF-A761-9F4FA668FEAB}" type="presOf" srcId="{63EA36E6-0406-4E00-8578-472E870698F0}" destId="{CEF89F44-1830-411C-9E90-AA1045E10444}" srcOrd="0" destOrd="0" presId="urn:microsoft.com/office/officeart/2018/2/layout/IconCircleList"/>
    <dgm:cxn modelId="{243E16A4-7A9F-4962-966C-7D22CAED221E}" srcId="{170F68CF-6B1F-460C-96AD-8635009E90DD}" destId="{85B08E9D-F5DF-4034-AEF1-80CB382C2539}" srcOrd="3" destOrd="0" parTransId="{E82C425F-CAD9-4DBF-A107-82583A29FFDB}" sibTransId="{2CC8A7E1-2B5D-4FCC-83AB-BE782E6BCB5B}"/>
    <dgm:cxn modelId="{3F4D45A9-2A6C-4AC3-8BFD-E0F799053E27}" type="presOf" srcId="{85B08E9D-F5DF-4034-AEF1-80CB382C2539}" destId="{623256A0-DAB1-4296-BE48-2F17C095B160}" srcOrd="0" destOrd="0" presId="urn:microsoft.com/office/officeart/2018/2/layout/IconCircleList"/>
    <dgm:cxn modelId="{05B184B0-411C-43C8-A46A-371A93EEBBC3}" type="presOf" srcId="{57383E33-CEA3-4E98-A782-26B2044344A7}" destId="{621CD0F8-C9E9-4010-97BE-14E3DEE2DE07}" srcOrd="0" destOrd="0" presId="urn:microsoft.com/office/officeart/2018/2/layout/IconCircleList"/>
    <dgm:cxn modelId="{466389B0-CB46-4AE8-BF5C-798E16406125}" srcId="{170F68CF-6B1F-460C-96AD-8635009E90DD}" destId="{7DF27352-8F57-48B0-A212-BADE2C5F3E0A}" srcOrd="6" destOrd="0" parTransId="{44E1BF1E-143E-4513-9725-5008B51D3582}" sibTransId="{02035DD0-4AD9-4BDE-B8E1-010333187644}"/>
    <dgm:cxn modelId="{8B3562BE-E2BA-4BE4-AADD-7FEF84475576}" type="presOf" srcId="{114166BA-6BBC-45C4-80BF-F20B1085741E}" destId="{0ED32B6B-D239-4DA5-86DF-16A1269D0A70}" srcOrd="0" destOrd="0" presId="urn:microsoft.com/office/officeart/2018/2/layout/IconCircleList"/>
    <dgm:cxn modelId="{23C94EBE-4AF0-49DE-A53F-7130F60439BC}" type="presOf" srcId="{7DF27352-8F57-48B0-A212-BADE2C5F3E0A}" destId="{898EF09D-9942-4AF3-8E15-530387AD999D}" srcOrd="0" destOrd="0" presId="urn:microsoft.com/office/officeart/2018/2/layout/IconCircleList"/>
    <dgm:cxn modelId="{CF5F85C9-7264-4E38-8B21-01F65F17F778}" type="presOf" srcId="{9580DA5F-B583-4908-971F-ECBE19ED3ADF}" destId="{870F8349-6038-4DFE-950F-E52D7145FAB3}" srcOrd="0" destOrd="0" presId="urn:microsoft.com/office/officeart/2018/2/layout/IconCircleList"/>
    <dgm:cxn modelId="{187AFEDC-00FA-4EFC-86EF-6CD2B62CAD92}" type="presOf" srcId="{0479C0A2-439A-4140-A113-975AADF4EC9C}" destId="{6B949D30-F26C-4FD4-8971-FC1E680BF163}" srcOrd="0" destOrd="0" presId="urn:microsoft.com/office/officeart/2018/2/layout/IconCircleList"/>
    <dgm:cxn modelId="{F6A0E1E4-F355-4ACC-B714-E7362153A790}" srcId="{170F68CF-6B1F-460C-96AD-8635009E90DD}" destId="{636A285C-1948-44F8-9AF7-7310066E0DA8}" srcOrd="8" destOrd="0" parTransId="{C54C8E1C-54D2-4BD2-BF49-4B53BD4CB381}" sibTransId="{44CF1D90-88D0-4954-A7B3-D633C6C37B99}"/>
    <dgm:cxn modelId="{0832F1FC-F789-46E7-BC21-303C121B06FC}" srcId="{170F68CF-6B1F-460C-96AD-8635009E90DD}" destId="{63EA36E6-0406-4E00-8578-472E870698F0}" srcOrd="4" destOrd="0" parTransId="{A1A26A58-312C-45E5-9ACE-817EE79E5332}" sibTransId="{83BCFC19-713B-4326-8696-436D39DD3A34}"/>
    <dgm:cxn modelId="{2C90BAC1-B0FF-4368-B69F-6DE2E5DEADBD}" type="presParOf" srcId="{17F7C8DC-D862-46CD-8C17-A82779760C3D}" destId="{60E7855C-5706-40A9-9A6E-5901B7374D23}" srcOrd="0" destOrd="0" presId="urn:microsoft.com/office/officeart/2018/2/layout/IconCircleList"/>
    <dgm:cxn modelId="{6CCD3416-706B-4BD7-8EB8-CB65E11E9BE8}" type="presParOf" srcId="{60E7855C-5706-40A9-9A6E-5901B7374D23}" destId="{69FA0F38-6228-4CD0-BEA3-0C4314C305F7}" srcOrd="0" destOrd="0" presId="urn:microsoft.com/office/officeart/2018/2/layout/IconCircleList"/>
    <dgm:cxn modelId="{124D4071-D34F-43F9-904B-33D04249B3D9}" type="presParOf" srcId="{69FA0F38-6228-4CD0-BEA3-0C4314C305F7}" destId="{5775826B-404D-4DA2-B089-6C2607E24F72}" srcOrd="0" destOrd="0" presId="urn:microsoft.com/office/officeart/2018/2/layout/IconCircleList"/>
    <dgm:cxn modelId="{A93E8723-8D87-4AF3-BFF0-143FCA4C525E}" type="presParOf" srcId="{69FA0F38-6228-4CD0-BEA3-0C4314C305F7}" destId="{BAEAA2F7-44CE-4895-9AD7-97232FA3246F}" srcOrd="1" destOrd="0" presId="urn:microsoft.com/office/officeart/2018/2/layout/IconCircleList"/>
    <dgm:cxn modelId="{7BF0A78F-BCC2-4E63-88B8-CAEDBC459E9F}" type="presParOf" srcId="{69FA0F38-6228-4CD0-BEA3-0C4314C305F7}" destId="{7E751061-A4A2-477E-AE7C-5BDB481A1648}" srcOrd="2" destOrd="0" presId="urn:microsoft.com/office/officeart/2018/2/layout/IconCircleList"/>
    <dgm:cxn modelId="{892C8A34-BF32-4D0E-915B-F8CC54459565}" type="presParOf" srcId="{69FA0F38-6228-4CD0-BEA3-0C4314C305F7}" destId="{BD5A0652-EB15-488D-97E8-97F77341814B}" srcOrd="3" destOrd="0" presId="urn:microsoft.com/office/officeart/2018/2/layout/IconCircleList"/>
    <dgm:cxn modelId="{3EF73E2A-001D-4891-BA31-0176A222C0B6}" type="presParOf" srcId="{60E7855C-5706-40A9-9A6E-5901B7374D23}" destId="{77539A97-78F5-42F0-9BDE-98D464AE6374}" srcOrd="1" destOrd="0" presId="urn:microsoft.com/office/officeart/2018/2/layout/IconCircleList"/>
    <dgm:cxn modelId="{2A2CAB4F-C27A-4110-81DD-C6926B545836}" type="presParOf" srcId="{60E7855C-5706-40A9-9A6E-5901B7374D23}" destId="{705CBB62-DEE1-45B0-926F-2F72E3331ADD}" srcOrd="2" destOrd="0" presId="urn:microsoft.com/office/officeart/2018/2/layout/IconCircleList"/>
    <dgm:cxn modelId="{0BABF224-72F9-4CC8-9FB9-6C44A0767526}" type="presParOf" srcId="{705CBB62-DEE1-45B0-926F-2F72E3331ADD}" destId="{C4C7E536-1755-4324-8286-BD41CD87FCF9}" srcOrd="0" destOrd="0" presId="urn:microsoft.com/office/officeart/2018/2/layout/IconCircleList"/>
    <dgm:cxn modelId="{88FD094D-4293-4B79-AF36-6ABA313E9131}" type="presParOf" srcId="{705CBB62-DEE1-45B0-926F-2F72E3331ADD}" destId="{B4F083D8-2374-4767-AB82-85B9A3FE97D9}" srcOrd="1" destOrd="0" presId="urn:microsoft.com/office/officeart/2018/2/layout/IconCircleList"/>
    <dgm:cxn modelId="{B572AA0D-4419-4E06-9BC4-B96D03BD9968}" type="presParOf" srcId="{705CBB62-DEE1-45B0-926F-2F72E3331ADD}" destId="{1E50F2E2-8C55-4095-A985-1D50886F5094}" srcOrd="2" destOrd="0" presId="urn:microsoft.com/office/officeart/2018/2/layout/IconCircleList"/>
    <dgm:cxn modelId="{C24582D8-67CD-4067-A216-72C0646CF664}" type="presParOf" srcId="{705CBB62-DEE1-45B0-926F-2F72E3331ADD}" destId="{9576E55F-61B8-4D57-8424-F7FC24B17DFD}" srcOrd="3" destOrd="0" presId="urn:microsoft.com/office/officeart/2018/2/layout/IconCircleList"/>
    <dgm:cxn modelId="{02FB92B1-62BC-4D17-87D0-7980230FD098}" type="presParOf" srcId="{60E7855C-5706-40A9-9A6E-5901B7374D23}" destId="{870F8349-6038-4DFE-950F-E52D7145FAB3}" srcOrd="3" destOrd="0" presId="urn:microsoft.com/office/officeart/2018/2/layout/IconCircleList"/>
    <dgm:cxn modelId="{A927B161-F466-4AFA-9F56-BAE71A7C2EAC}" type="presParOf" srcId="{60E7855C-5706-40A9-9A6E-5901B7374D23}" destId="{A60DDB8E-8157-48A8-9CD4-65774B54057C}" srcOrd="4" destOrd="0" presId="urn:microsoft.com/office/officeart/2018/2/layout/IconCircleList"/>
    <dgm:cxn modelId="{B494AE7B-AC0F-42DB-B34F-AB6BF70DE13E}" type="presParOf" srcId="{A60DDB8E-8157-48A8-9CD4-65774B54057C}" destId="{A4CAD2F0-9F2A-4819-B80E-402F7FBDED05}" srcOrd="0" destOrd="0" presId="urn:microsoft.com/office/officeart/2018/2/layout/IconCircleList"/>
    <dgm:cxn modelId="{1E86AFE4-D2BB-461E-A065-52FA79A4EE8E}" type="presParOf" srcId="{A60DDB8E-8157-48A8-9CD4-65774B54057C}" destId="{7615AF4B-7225-4B6E-8490-C50C03F643EC}" srcOrd="1" destOrd="0" presId="urn:microsoft.com/office/officeart/2018/2/layout/IconCircleList"/>
    <dgm:cxn modelId="{03EDE1FC-F395-45ED-8FAC-3F72098B82A0}" type="presParOf" srcId="{A60DDB8E-8157-48A8-9CD4-65774B54057C}" destId="{6DEA7F0F-EA8E-4DDD-AE77-9E13EC9023A1}" srcOrd="2" destOrd="0" presId="urn:microsoft.com/office/officeart/2018/2/layout/IconCircleList"/>
    <dgm:cxn modelId="{52F3EA13-8A3E-4020-9E47-25CB08C314A2}" type="presParOf" srcId="{A60DDB8E-8157-48A8-9CD4-65774B54057C}" destId="{621CD0F8-C9E9-4010-97BE-14E3DEE2DE07}" srcOrd="3" destOrd="0" presId="urn:microsoft.com/office/officeart/2018/2/layout/IconCircleList"/>
    <dgm:cxn modelId="{9D5AEB60-6EB4-498F-9CA2-B318E67CEA2B}" type="presParOf" srcId="{60E7855C-5706-40A9-9A6E-5901B7374D23}" destId="{0ED32B6B-D239-4DA5-86DF-16A1269D0A70}" srcOrd="5" destOrd="0" presId="urn:microsoft.com/office/officeart/2018/2/layout/IconCircleList"/>
    <dgm:cxn modelId="{CC695FE9-A910-4734-9480-2221A1A6B755}" type="presParOf" srcId="{60E7855C-5706-40A9-9A6E-5901B7374D23}" destId="{EAC9AC7F-3D48-4A42-ABCB-256A961F42D2}" srcOrd="6" destOrd="0" presId="urn:microsoft.com/office/officeart/2018/2/layout/IconCircleList"/>
    <dgm:cxn modelId="{B8733765-0AAD-4DEB-9E55-742E1D9C96E2}" type="presParOf" srcId="{EAC9AC7F-3D48-4A42-ABCB-256A961F42D2}" destId="{2DEB1836-9D6D-4978-8605-0662B40A25B7}" srcOrd="0" destOrd="0" presId="urn:microsoft.com/office/officeart/2018/2/layout/IconCircleList"/>
    <dgm:cxn modelId="{CC90DF39-1F13-4852-A350-17F1C03D1B56}" type="presParOf" srcId="{EAC9AC7F-3D48-4A42-ABCB-256A961F42D2}" destId="{AECD25BE-BCE3-42A6-9583-2B80D1831AC2}" srcOrd="1" destOrd="0" presId="urn:microsoft.com/office/officeart/2018/2/layout/IconCircleList"/>
    <dgm:cxn modelId="{7A86F9CE-11BC-4C99-BB09-23B185A60AC0}" type="presParOf" srcId="{EAC9AC7F-3D48-4A42-ABCB-256A961F42D2}" destId="{B12D73FD-F101-4CEA-9049-7B9DD26BCB67}" srcOrd="2" destOrd="0" presId="urn:microsoft.com/office/officeart/2018/2/layout/IconCircleList"/>
    <dgm:cxn modelId="{E5D7965C-FE5D-4B38-8A09-65DFCDCA6284}" type="presParOf" srcId="{EAC9AC7F-3D48-4A42-ABCB-256A961F42D2}" destId="{623256A0-DAB1-4296-BE48-2F17C095B160}" srcOrd="3" destOrd="0" presId="urn:microsoft.com/office/officeart/2018/2/layout/IconCircleList"/>
    <dgm:cxn modelId="{9EAB3372-BB19-48F5-AF6B-E51C8218F828}" type="presParOf" srcId="{60E7855C-5706-40A9-9A6E-5901B7374D23}" destId="{904BF436-DDDD-40EF-A3F7-BF9B3CDE66B4}" srcOrd="7" destOrd="0" presId="urn:microsoft.com/office/officeart/2018/2/layout/IconCircleList"/>
    <dgm:cxn modelId="{38665601-6A5B-4648-ADB2-89932CF3651D}" type="presParOf" srcId="{60E7855C-5706-40A9-9A6E-5901B7374D23}" destId="{C21F8CDC-7F03-47E2-AAED-CBB4E34DF0ED}" srcOrd="8" destOrd="0" presId="urn:microsoft.com/office/officeart/2018/2/layout/IconCircleList"/>
    <dgm:cxn modelId="{729CEF5D-B51C-40D0-B9A8-8989CD172876}" type="presParOf" srcId="{C21F8CDC-7F03-47E2-AAED-CBB4E34DF0ED}" destId="{EBCBBA7F-D17C-4995-B5D8-BD91A52A15A2}" srcOrd="0" destOrd="0" presId="urn:microsoft.com/office/officeart/2018/2/layout/IconCircleList"/>
    <dgm:cxn modelId="{7C08E180-29A8-4B7E-957D-908CC1CF4E64}" type="presParOf" srcId="{C21F8CDC-7F03-47E2-AAED-CBB4E34DF0ED}" destId="{27304FF9-9C88-4FC7-8FE3-23A4396EAF3D}" srcOrd="1" destOrd="0" presId="urn:microsoft.com/office/officeart/2018/2/layout/IconCircleList"/>
    <dgm:cxn modelId="{DC5C3FA2-C2A2-4D8C-98F1-2AB1286A1176}" type="presParOf" srcId="{C21F8CDC-7F03-47E2-AAED-CBB4E34DF0ED}" destId="{CF6C2CF1-9876-41AC-975D-206A685D0F78}" srcOrd="2" destOrd="0" presId="urn:microsoft.com/office/officeart/2018/2/layout/IconCircleList"/>
    <dgm:cxn modelId="{F78B2F5B-0DD1-45B5-930D-236238BD4E1D}" type="presParOf" srcId="{C21F8CDC-7F03-47E2-AAED-CBB4E34DF0ED}" destId="{CEF89F44-1830-411C-9E90-AA1045E10444}" srcOrd="3" destOrd="0" presId="urn:microsoft.com/office/officeart/2018/2/layout/IconCircleList"/>
    <dgm:cxn modelId="{2720569E-4BA6-4C8E-AF16-97BB183BD36E}" type="presParOf" srcId="{60E7855C-5706-40A9-9A6E-5901B7374D23}" destId="{83BF6CA2-7398-4FA0-9F00-1F7B803BEACB}" srcOrd="9" destOrd="0" presId="urn:microsoft.com/office/officeart/2018/2/layout/IconCircleList"/>
    <dgm:cxn modelId="{C2A9EBA7-F202-44E7-8C74-ED5C49190205}" type="presParOf" srcId="{60E7855C-5706-40A9-9A6E-5901B7374D23}" destId="{C9E4DBB8-4155-4CFE-B671-8F0A2796CDDC}" srcOrd="10" destOrd="0" presId="urn:microsoft.com/office/officeart/2018/2/layout/IconCircleList"/>
    <dgm:cxn modelId="{577DB49B-C287-4E63-8642-8A7AAE5FD257}" type="presParOf" srcId="{C9E4DBB8-4155-4CFE-B671-8F0A2796CDDC}" destId="{76652739-A9C6-4549-BF44-C3DA826EF51A}" srcOrd="0" destOrd="0" presId="urn:microsoft.com/office/officeart/2018/2/layout/IconCircleList"/>
    <dgm:cxn modelId="{430D98BB-4E20-4F95-A0C6-A2BCC0558134}" type="presParOf" srcId="{C9E4DBB8-4155-4CFE-B671-8F0A2796CDDC}" destId="{01EB15E1-D18E-41ED-8027-83D2E380B0C0}" srcOrd="1" destOrd="0" presId="urn:microsoft.com/office/officeart/2018/2/layout/IconCircleList"/>
    <dgm:cxn modelId="{914CBDFC-70ED-4809-911D-E347FE3EB253}" type="presParOf" srcId="{C9E4DBB8-4155-4CFE-B671-8F0A2796CDDC}" destId="{B121B46B-D3EA-4D5E-84CC-C1D2071B28B3}" srcOrd="2" destOrd="0" presId="urn:microsoft.com/office/officeart/2018/2/layout/IconCircleList"/>
    <dgm:cxn modelId="{BB3FC150-9697-471C-9A61-0E2B89A1293D}" type="presParOf" srcId="{C9E4DBB8-4155-4CFE-B671-8F0A2796CDDC}" destId="{5FFE4C37-5414-48EA-B53A-02453D411938}" srcOrd="3" destOrd="0" presId="urn:microsoft.com/office/officeart/2018/2/layout/IconCircleList"/>
    <dgm:cxn modelId="{DC980229-C7FE-4B06-82EC-E6E5AE25F7B9}" type="presParOf" srcId="{60E7855C-5706-40A9-9A6E-5901B7374D23}" destId="{6B949D30-F26C-4FD4-8971-FC1E680BF163}" srcOrd="11" destOrd="0" presId="urn:microsoft.com/office/officeart/2018/2/layout/IconCircleList"/>
    <dgm:cxn modelId="{E1E590D4-49C8-457B-A18E-68528B1A236D}" type="presParOf" srcId="{60E7855C-5706-40A9-9A6E-5901B7374D23}" destId="{6A9141B6-A40C-4F59-8474-F6435F8D8A69}" srcOrd="12" destOrd="0" presId="urn:microsoft.com/office/officeart/2018/2/layout/IconCircleList"/>
    <dgm:cxn modelId="{EE979A39-15C9-4979-8D9D-D08200F4381A}" type="presParOf" srcId="{6A9141B6-A40C-4F59-8474-F6435F8D8A69}" destId="{19AF35CC-6281-4797-A373-542A94E4F2D5}" srcOrd="0" destOrd="0" presId="urn:microsoft.com/office/officeart/2018/2/layout/IconCircleList"/>
    <dgm:cxn modelId="{2A621B0E-9808-44B8-8FD6-C94D4DB48223}" type="presParOf" srcId="{6A9141B6-A40C-4F59-8474-F6435F8D8A69}" destId="{4B522691-BF84-4BF0-ACD7-0518E7A05EA6}" srcOrd="1" destOrd="0" presId="urn:microsoft.com/office/officeart/2018/2/layout/IconCircleList"/>
    <dgm:cxn modelId="{AD5BDDAA-79F9-4B35-8729-0DF8CC6FB8A3}" type="presParOf" srcId="{6A9141B6-A40C-4F59-8474-F6435F8D8A69}" destId="{1B8D21E1-F204-4D9D-B26B-42B7A6A23E29}" srcOrd="2" destOrd="0" presId="urn:microsoft.com/office/officeart/2018/2/layout/IconCircleList"/>
    <dgm:cxn modelId="{6CD5BCB3-3C4F-43F9-8F1C-1D954832C76F}" type="presParOf" srcId="{6A9141B6-A40C-4F59-8474-F6435F8D8A69}" destId="{898EF09D-9942-4AF3-8E15-530387AD999D}" srcOrd="3" destOrd="0" presId="urn:microsoft.com/office/officeart/2018/2/layout/IconCircleList"/>
    <dgm:cxn modelId="{CBEF8857-0D03-4A96-85C4-2D51D725C125}" type="presParOf" srcId="{60E7855C-5706-40A9-9A6E-5901B7374D23}" destId="{D94B6FBB-79B9-4ACC-9D6E-DD07E9944AAB}" srcOrd="13" destOrd="0" presId="urn:microsoft.com/office/officeart/2018/2/layout/IconCircleList"/>
    <dgm:cxn modelId="{76E56C1E-D790-4202-B803-3A91E3397E2F}" type="presParOf" srcId="{60E7855C-5706-40A9-9A6E-5901B7374D23}" destId="{A21A5604-5579-439E-8539-E1E058A18C15}" srcOrd="14" destOrd="0" presId="urn:microsoft.com/office/officeart/2018/2/layout/IconCircleList"/>
    <dgm:cxn modelId="{E252AB92-683A-4C9F-ACC4-89923259D96C}" type="presParOf" srcId="{A21A5604-5579-439E-8539-E1E058A18C15}" destId="{BB2DB13F-0D6E-4EDA-9380-DA482C3ADAFF}" srcOrd="0" destOrd="0" presId="urn:microsoft.com/office/officeart/2018/2/layout/IconCircleList"/>
    <dgm:cxn modelId="{F18D5838-7A7A-433E-95F8-EEFE2EFCA0EB}" type="presParOf" srcId="{A21A5604-5579-439E-8539-E1E058A18C15}" destId="{426A50EB-7565-4D34-A7EC-AD2B700E4B9E}" srcOrd="1" destOrd="0" presId="urn:microsoft.com/office/officeart/2018/2/layout/IconCircleList"/>
    <dgm:cxn modelId="{062B540A-F045-4C1B-A60A-2FE832CDA77B}" type="presParOf" srcId="{A21A5604-5579-439E-8539-E1E058A18C15}" destId="{31F9F420-77B8-4CCD-8923-742DD331F14C}" srcOrd="2" destOrd="0" presId="urn:microsoft.com/office/officeart/2018/2/layout/IconCircleList"/>
    <dgm:cxn modelId="{B1E2AFE7-124B-4038-8F0D-7B50C872BF59}" type="presParOf" srcId="{A21A5604-5579-439E-8539-E1E058A18C15}" destId="{BB8A80EB-0EB9-435C-88D5-5320263B26C3}" srcOrd="3" destOrd="0" presId="urn:microsoft.com/office/officeart/2018/2/layout/IconCircleList"/>
    <dgm:cxn modelId="{8A0D4BB0-D3AF-4433-A3A2-8528B24FD029}" type="presParOf" srcId="{60E7855C-5706-40A9-9A6E-5901B7374D23}" destId="{CABDEB3A-06BA-4332-985C-49E5F71C5BCC}" srcOrd="15" destOrd="0" presId="urn:microsoft.com/office/officeart/2018/2/layout/IconCircleList"/>
    <dgm:cxn modelId="{B3922F25-E5AE-469F-BF55-AA37C5CC493E}" type="presParOf" srcId="{60E7855C-5706-40A9-9A6E-5901B7374D23}" destId="{346CF954-504C-4546-91D4-D2BB595F24D4}" srcOrd="16" destOrd="0" presId="urn:microsoft.com/office/officeart/2018/2/layout/IconCircleList"/>
    <dgm:cxn modelId="{5B98F26D-8A26-4D76-A996-00DF3944BC6C}" type="presParOf" srcId="{346CF954-504C-4546-91D4-D2BB595F24D4}" destId="{AB564A27-E46C-44CA-9861-09B02DD74236}" srcOrd="0" destOrd="0" presId="urn:microsoft.com/office/officeart/2018/2/layout/IconCircleList"/>
    <dgm:cxn modelId="{7DD2880F-7ABA-4807-A61A-7285408B6EC7}" type="presParOf" srcId="{346CF954-504C-4546-91D4-D2BB595F24D4}" destId="{D3EAE128-D611-4572-B6E8-A4F6247B7D54}" srcOrd="1" destOrd="0" presId="urn:microsoft.com/office/officeart/2018/2/layout/IconCircleList"/>
    <dgm:cxn modelId="{039BC464-D6C8-4939-9ACE-E2438109D14A}" type="presParOf" srcId="{346CF954-504C-4546-91D4-D2BB595F24D4}" destId="{1B91914D-89AE-4876-A2F6-9FC360AD7765}" srcOrd="2" destOrd="0" presId="urn:microsoft.com/office/officeart/2018/2/layout/IconCircleList"/>
    <dgm:cxn modelId="{104BFE4F-FA66-4810-A996-4F0B3D796997}" type="presParOf" srcId="{346CF954-504C-4546-91D4-D2BB595F24D4}" destId="{B8185394-69AF-4469-B63E-93B7478B770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5826B-404D-4DA2-B089-6C2607E24F72}">
      <dsp:nvSpPr>
        <dsp:cNvPr id="0" name=""/>
        <dsp:cNvSpPr/>
      </dsp:nvSpPr>
      <dsp:spPr>
        <a:xfrm>
          <a:off x="341024" y="269365"/>
          <a:ext cx="824134" cy="8241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AA2F7-44CE-4895-9AD7-97232FA3246F}">
      <dsp:nvSpPr>
        <dsp:cNvPr id="0" name=""/>
        <dsp:cNvSpPr/>
      </dsp:nvSpPr>
      <dsp:spPr>
        <a:xfrm>
          <a:off x="514092" y="442433"/>
          <a:ext cx="477998" cy="47799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A0652-EB15-488D-97E8-97F77341814B}">
      <dsp:nvSpPr>
        <dsp:cNvPr id="0" name=""/>
        <dsp:cNvSpPr/>
      </dsp:nvSpPr>
      <dsp:spPr>
        <a:xfrm>
          <a:off x="1243852" y="112775"/>
          <a:ext cx="2298448" cy="1160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学院</a:t>
          </a:r>
          <a:r>
            <a:rPr lang="en-US" altLang="zh-CN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2021-2025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年战略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已提交给第</a:t>
          </a: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11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届管理委员会会（</a:t>
          </a: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GC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）</a:t>
          </a:r>
          <a:endParaRPr lang="en-US" sz="16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243852" y="112775"/>
        <a:ext cx="2298448" cy="1160175"/>
      </dsp:txXfrm>
    </dsp:sp>
    <dsp:sp modelId="{C4C7E536-1755-4324-8286-BD41CD87FCF9}">
      <dsp:nvSpPr>
        <dsp:cNvPr id="0" name=""/>
        <dsp:cNvSpPr/>
      </dsp:nvSpPr>
      <dsp:spPr>
        <a:xfrm>
          <a:off x="3800768" y="269365"/>
          <a:ext cx="824134" cy="8241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083D8-2374-4767-AB82-85B9A3FE97D9}">
      <dsp:nvSpPr>
        <dsp:cNvPr id="0" name=""/>
        <dsp:cNvSpPr/>
      </dsp:nvSpPr>
      <dsp:spPr>
        <a:xfrm>
          <a:off x="3973837" y="442433"/>
          <a:ext cx="477998" cy="477998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6E55F-61B8-4D57-8424-F7FC24B17DFD}">
      <dsp:nvSpPr>
        <dsp:cNvPr id="0" name=""/>
        <dsp:cNvSpPr/>
      </dsp:nvSpPr>
      <dsp:spPr>
        <a:xfrm>
          <a:off x="4801503" y="269365"/>
          <a:ext cx="1942602" cy="824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ts val="17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改革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学院咨询委员会（</a:t>
          </a:r>
          <a:r>
            <a:rPr lang="en-US" altLang="zh-CN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AC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）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的提议得到管理委员会的批准，将举行第四次咨询委员会会议。</a:t>
          </a:r>
          <a:endParaRPr lang="en-US" sz="16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801503" y="269365"/>
        <a:ext cx="1942602" cy="824134"/>
      </dsp:txXfrm>
    </dsp:sp>
    <dsp:sp modelId="{A4CAD2F0-9F2A-4819-B80E-402F7FBDED05}">
      <dsp:nvSpPr>
        <dsp:cNvPr id="0" name=""/>
        <dsp:cNvSpPr/>
      </dsp:nvSpPr>
      <dsp:spPr>
        <a:xfrm>
          <a:off x="7082590" y="269365"/>
          <a:ext cx="824134" cy="8241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5AF4B-7225-4B6E-8490-C50C03F643EC}">
      <dsp:nvSpPr>
        <dsp:cNvPr id="0" name=""/>
        <dsp:cNvSpPr/>
      </dsp:nvSpPr>
      <dsp:spPr>
        <a:xfrm>
          <a:off x="7255658" y="442433"/>
          <a:ext cx="477998" cy="477998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CD0F8-C9E9-4010-97BE-14E3DEE2DE07}">
      <dsp:nvSpPr>
        <dsp:cNvPr id="0" name=""/>
        <dsp:cNvSpPr/>
      </dsp:nvSpPr>
      <dsp:spPr>
        <a:xfrm>
          <a:off x="7934676" y="269365"/>
          <a:ext cx="2239898" cy="824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正在实施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财务可持续性和资源调动战略。</a:t>
          </a:r>
          <a:r>
            <a:rPr lang="zh-CN" altLang="en-US" sz="1600" b="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巴基斯坦政府又认捐了</a:t>
          </a:r>
          <a:r>
            <a:rPr lang="en-US" altLang="zh-CN" sz="1600" b="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10</a:t>
          </a:r>
          <a:r>
            <a:rPr lang="zh-CN" altLang="en-US" sz="1600" b="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万美元</a:t>
          </a:r>
          <a:r>
            <a:rPr lang="zh-CN" altLang="en-US" sz="1600" b="0" kern="1200" dirty="0"/>
            <a:t>。</a:t>
          </a:r>
          <a:endParaRPr lang="en-US" sz="1600" b="0" kern="1200" dirty="0"/>
        </a:p>
      </dsp:txBody>
      <dsp:txXfrm>
        <a:off x="7934676" y="269365"/>
        <a:ext cx="2239898" cy="824134"/>
      </dsp:txXfrm>
    </dsp:sp>
    <dsp:sp modelId="{2DEB1836-9D6D-4978-8605-0662B40A25B7}">
      <dsp:nvSpPr>
        <dsp:cNvPr id="0" name=""/>
        <dsp:cNvSpPr/>
      </dsp:nvSpPr>
      <dsp:spPr>
        <a:xfrm>
          <a:off x="352455" y="2042505"/>
          <a:ext cx="824134" cy="8241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CD25BE-BCE3-42A6-9583-2B80D1831AC2}">
      <dsp:nvSpPr>
        <dsp:cNvPr id="0" name=""/>
        <dsp:cNvSpPr/>
      </dsp:nvSpPr>
      <dsp:spPr>
        <a:xfrm>
          <a:off x="525521" y="2215611"/>
          <a:ext cx="477998" cy="477998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256A0-DAB1-4296-BE48-2F17C095B160}">
      <dsp:nvSpPr>
        <dsp:cNvPr id="0" name=""/>
        <dsp:cNvSpPr/>
      </dsp:nvSpPr>
      <dsp:spPr>
        <a:xfrm>
          <a:off x="1353181" y="2042505"/>
          <a:ext cx="1942602" cy="824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建立永久校园</a:t>
          </a:r>
          <a:r>
            <a:rPr lang="zh-CN" altLang="en-US" sz="1600" b="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的提议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尚在讨论阶段</a:t>
          </a:r>
          <a:endParaRPr lang="en-US" sz="16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353181" y="2042505"/>
        <a:ext cx="1942602" cy="824134"/>
      </dsp:txXfrm>
    </dsp:sp>
    <dsp:sp modelId="{EBCBBA7F-D17C-4995-B5D8-BD91A52A15A2}">
      <dsp:nvSpPr>
        <dsp:cNvPr id="0" name=""/>
        <dsp:cNvSpPr/>
      </dsp:nvSpPr>
      <dsp:spPr>
        <a:xfrm>
          <a:off x="3634276" y="2042505"/>
          <a:ext cx="824134" cy="8241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04FF9-9C88-4FC7-8FE3-23A4396EAF3D}">
      <dsp:nvSpPr>
        <dsp:cNvPr id="0" name=""/>
        <dsp:cNvSpPr/>
      </dsp:nvSpPr>
      <dsp:spPr>
        <a:xfrm>
          <a:off x="3807342" y="2215611"/>
          <a:ext cx="477998" cy="477998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89F44-1830-411C-9E90-AA1045E10444}">
      <dsp:nvSpPr>
        <dsp:cNvPr id="0" name=""/>
        <dsp:cNvSpPr/>
      </dsp:nvSpPr>
      <dsp:spPr>
        <a:xfrm>
          <a:off x="4626484" y="1880517"/>
          <a:ext cx="1959639" cy="1148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ts val="17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7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月召开的第</a:t>
          </a: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11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届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管理委员会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会议，审议了学院战略、学院的财务可持续性、咨询委员会改革等问题。 第十二届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管理委员会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会议计划于</a:t>
          </a: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12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月举行。</a:t>
          </a:r>
          <a:endParaRPr lang="en-US" sz="1600" kern="1200" dirty="0"/>
        </a:p>
      </dsp:txBody>
      <dsp:txXfrm>
        <a:off x="4626484" y="1880517"/>
        <a:ext cx="1959639" cy="1148110"/>
      </dsp:txXfrm>
    </dsp:sp>
    <dsp:sp modelId="{76652739-A9C6-4549-BF44-C3DA826EF51A}">
      <dsp:nvSpPr>
        <dsp:cNvPr id="0" name=""/>
        <dsp:cNvSpPr/>
      </dsp:nvSpPr>
      <dsp:spPr>
        <a:xfrm>
          <a:off x="6924616" y="2042505"/>
          <a:ext cx="824134" cy="8241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B15E1-D18E-41ED-8027-83D2E380B0C0}">
      <dsp:nvSpPr>
        <dsp:cNvPr id="0" name=""/>
        <dsp:cNvSpPr/>
      </dsp:nvSpPr>
      <dsp:spPr>
        <a:xfrm>
          <a:off x="7097682" y="2215611"/>
          <a:ext cx="477998" cy="477998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E4C37-5414-48EA-B53A-02453D411938}">
      <dsp:nvSpPr>
        <dsp:cNvPr id="0" name=""/>
        <dsp:cNvSpPr/>
      </dsp:nvSpPr>
      <dsp:spPr>
        <a:xfrm>
          <a:off x="7879846" y="2003194"/>
          <a:ext cx="2421998" cy="824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ts val="17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11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月召开</a:t>
          </a:r>
          <a:r>
            <a:rPr lang="en-US" altLang="zh-CN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CAREC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智库论坛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，</a:t>
          </a: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3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月召开</a:t>
          </a:r>
          <a:r>
            <a:rPr lang="en-US" altLang="zh-CN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CTTN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视频对话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，向</a:t>
          </a: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5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个区域智库提供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研究经费支持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。 </a:t>
          </a:r>
          <a:endParaRPr lang="en-US" sz="16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7879846" y="2003194"/>
        <a:ext cx="2421998" cy="824134"/>
      </dsp:txXfrm>
    </dsp:sp>
    <dsp:sp modelId="{19AF35CC-6281-4797-A373-542A94E4F2D5}">
      <dsp:nvSpPr>
        <dsp:cNvPr id="0" name=""/>
        <dsp:cNvSpPr/>
      </dsp:nvSpPr>
      <dsp:spPr>
        <a:xfrm>
          <a:off x="341024" y="3693348"/>
          <a:ext cx="824134" cy="8241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22691-BF84-4BF0-ACD7-0518E7A05EA6}">
      <dsp:nvSpPr>
        <dsp:cNvPr id="0" name=""/>
        <dsp:cNvSpPr/>
      </dsp:nvSpPr>
      <dsp:spPr>
        <a:xfrm>
          <a:off x="514092" y="3866485"/>
          <a:ext cx="477998" cy="477998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EF09D-9942-4AF3-8E15-530387AD999D}">
      <dsp:nvSpPr>
        <dsp:cNvPr id="0" name=""/>
        <dsp:cNvSpPr/>
      </dsp:nvSpPr>
      <dsp:spPr>
        <a:xfrm>
          <a:off x="1214042" y="3754161"/>
          <a:ext cx="2220880" cy="736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0" i="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与新疆维吾尔自治区标准化研究院、深圳大学以及国际金融论坛</a:t>
          </a:r>
          <a:r>
            <a:rPr lang="en-US" altLang="zh-CN" sz="1600" b="0" i="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(IFF)</a:t>
          </a:r>
          <a:r>
            <a:rPr lang="zh-CN" altLang="en-US" sz="1600" b="0" i="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签订</a:t>
          </a:r>
          <a:r>
            <a:rPr lang="zh-CN" altLang="en-US" sz="1600" b="1" i="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新谅解备忘录</a:t>
          </a:r>
          <a:endParaRPr lang="en-US" sz="16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214042" y="3754161"/>
        <a:ext cx="2220880" cy="736594"/>
      </dsp:txXfrm>
    </dsp:sp>
    <dsp:sp modelId="{BB2DB13F-0D6E-4EDA-9380-DA482C3ADAFF}">
      <dsp:nvSpPr>
        <dsp:cNvPr id="0" name=""/>
        <dsp:cNvSpPr/>
      </dsp:nvSpPr>
      <dsp:spPr>
        <a:xfrm>
          <a:off x="3618148" y="4070867"/>
          <a:ext cx="824134" cy="8241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6A50EB-7565-4D34-A7EC-AD2B700E4B9E}">
      <dsp:nvSpPr>
        <dsp:cNvPr id="0" name=""/>
        <dsp:cNvSpPr/>
      </dsp:nvSpPr>
      <dsp:spPr>
        <a:xfrm>
          <a:off x="3739843" y="4251694"/>
          <a:ext cx="477998" cy="477998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A80EB-0EB9-435C-88D5-5320263B26C3}">
      <dsp:nvSpPr>
        <dsp:cNvPr id="0" name=""/>
        <dsp:cNvSpPr/>
      </dsp:nvSpPr>
      <dsp:spPr>
        <a:xfrm>
          <a:off x="4761213" y="3773693"/>
          <a:ext cx="1945613" cy="663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  <a:p>
          <a:pPr marL="0" lvl="0" indent="0" algn="l" defTabSz="711200">
            <a:lnSpc>
              <a:spcPct val="7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与世界经济论坛、伊斯兰开发银行、联合国儿童基金会、亚洲投资银行、上海合作组织和中国民航总局建立了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项目伙伴关系。</a:t>
          </a:r>
          <a:endParaRPr lang="en-US" sz="16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761213" y="3773693"/>
        <a:ext cx="1945613" cy="663444"/>
      </dsp:txXfrm>
    </dsp:sp>
    <dsp:sp modelId="{AB564A27-E46C-44CA-9861-09B02DD74236}">
      <dsp:nvSpPr>
        <dsp:cNvPr id="0" name=""/>
        <dsp:cNvSpPr/>
      </dsp:nvSpPr>
      <dsp:spPr>
        <a:xfrm>
          <a:off x="7045311" y="3693348"/>
          <a:ext cx="824134" cy="82413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AE128-D611-4572-B6E8-A4F6247B7D54}">
      <dsp:nvSpPr>
        <dsp:cNvPr id="0" name=""/>
        <dsp:cNvSpPr/>
      </dsp:nvSpPr>
      <dsp:spPr>
        <a:xfrm>
          <a:off x="7331306" y="3992691"/>
          <a:ext cx="252143" cy="2255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85394-69AF-4469-B63E-93B7478B7700}">
      <dsp:nvSpPr>
        <dsp:cNvPr id="0" name=""/>
        <dsp:cNvSpPr/>
      </dsp:nvSpPr>
      <dsp:spPr>
        <a:xfrm>
          <a:off x="8046046" y="3693348"/>
          <a:ext cx="1942602" cy="824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7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亚行提供了</a:t>
          </a: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2021-2023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年价值</a:t>
          </a: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200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万美元的</a:t>
          </a:r>
          <a:r>
            <a:rPr lang="zh-CN" altLang="en-US" sz="16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知识支持技术援助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，将于</a:t>
          </a: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2021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年</a:t>
          </a:r>
          <a:r>
            <a:rPr lang="en-US" altLang="zh-CN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4</a:t>
          </a:r>
          <a:r>
            <a:rPr lang="zh-CN" altLang="en-US" sz="16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月启动。</a:t>
          </a:r>
          <a:endParaRPr lang="en-US" sz="16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8046046" y="3693348"/>
        <a:ext cx="1942602" cy="824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contDir" val="sameDir"/>
            <dgm:param type="grDir" val="tL"/>
            <dgm:param type="flowDir" val="row"/>
          </dgm:alg>
        </dgm:if>
        <dgm:else name="Name5">
          <dgm:alg type="snake">
            <dgm:param type="contDir" val="sameDir"/>
            <dgm:param type="grDir" val="tR"/>
            <dgm:param type="flowDir" val="row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parTxLTRAlign" val="l"/>
                  <dgm:param type="parTxRTLAlign" val="l"/>
                  <dgm:param type="shpTxLTRAlignCh" val="l"/>
                  <dgm:param type="shpTxRTLAlignCh" val="l"/>
                  <dgm:param type="txAnchorVert" val="mid"/>
                </dgm:alg>
              </dgm:if>
              <dgm:else name="Name9">
                <dgm:alg type="tx">
                  <dgm:param type="parTxLTRAlign" val="r"/>
                  <dgm:param type="parTxRTLAlign" val="r"/>
                  <dgm:param type="shpTxLTRAlignCh" val="r"/>
                  <dgm:param type="shpTxRTLAlignCh" val="r"/>
                  <dgm:param type="txAnchorVert" val="mid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7E717-D613-4D91-8D49-BCD00ADFF971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0616A-94FD-4F70-A907-6956060128A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0616A-94FD-4F70-A907-6956060128A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F44-679C-41F5-8AEC-1D302D73718E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E088-808B-4A85-B29D-9C95A3EA8B05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26B4-7048-4549-A5C1-108CC69B765E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A626-4257-4CEB-9F27-BB8BB83D153C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08FA-3BEB-47C1-8C05-FDF7637921FA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ABCB-650B-4DC6-9374-9376FFDEC4C3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AD22-01AA-43D9-B114-316587F61E02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18A-4C39-4488-9B4E-75DBB428D53D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E9F9-49F0-416C-AFC1-13ADF0F9C805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C4AB-6AFA-40A8-B8A3-D6DE0618AD8F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F72A-8E47-4816-B7AD-D7D7758A0705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A1EDE-5D58-4DDB-8DF0-38BA620D3B2C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.svg"/><Relationship Id="rId6" Type="http://schemas.openxmlformats.org/officeDocument/2006/relationships/image" Target="../media/image5.png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643467"/>
            <a:ext cx="3779520" cy="3569241"/>
          </a:xfrm>
        </p:spPr>
        <p:txBody>
          <a:bodyPr>
            <a:normAutofit/>
          </a:bodyPr>
          <a:lstStyle/>
          <a:p>
            <a:pPr algn="l"/>
            <a:r>
              <a:rPr lang="en-US" altLang="zh-CN" sz="4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CAREC </a:t>
            </a:r>
            <a:r>
              <a:rPr lang="zh-CN" altLang="en-US" sz="4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学院工作计划和主要亮点</a:t>
            </a:r>
            <a:endParaRPr lang="en-US" sz="4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3779520" cy="1569486"/>
          </a:xfrm>
        </p:spPr>
        <p:txBody>
          <a:bodyPr>
            <a:normAutofit/>
          </a:bodyPr>
          <a:lstStyle/>
          <a:p>
            <a:pPr algn="l"/>
            <a:r>
              <a:rPr lang="en-US" altLang="zh-CN" sz="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CAERC</a:t>
            </a:r>
            <a:r>
              <a:rPr lang="zh-CN" altLang="en-US" sz="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成员国联络点视频会议</a:t>
            </a:r>
            <a:endParaRPr lang="en-US" altLang="zh-CN" sz="15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院长 </a:t>
            </a:r>
            <a:r>
              <a:rPr lang="en-US" altLang="zh-CN" sz="15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赛义德·沙克尔·沙阿</a:t>
            </a:r>
            <a:r>
              <a:rPr lang="zh-CN" altLang="en-US" sz="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5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Syed Shakeel Shah</a:t>
            </a:r>
            <a:r>
              <a:rPr lang="zh-CN" altLang="en-US" sz="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5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5" name="Billede 7" descr="Et billede, der indeholder udendørs, himmel, bygning, sne&#10;&#10;Automatisk genereret beskrivelse"/>
          <p:cNvPicPr/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2" r="36715"/>
          <a:stretch>
            <a:fillRect/>
          </a:stretch>
        </p:blipFill>
        <p:spPr bwMode="auto">
          <a:xfrm>
            <a:off x="4688495" y="-2"/>
            <a:ext cx="3285713" cy="6858000"/>
          </a:xfrm>
          <a:custGeom>
            <a:avLst/>
            <a:gdLst/>
            <a:ahLst/>
            <a:cxnLst/>
            <a:rect l="l" t="t" r="r" b="b"/>
            <a:pathLst>
              <a:path w="3285713" h="6858000">
                <a:moveTo>
                  <a:pt x="16970" y="0"/>
                </a:moveTo>
                <a:lnTo>
                  <a:pt x="3269111" y="0"/>
                </a:lnTo>
                <a:lnTo>
                  <a:pt x="3265544" y="140686"/>
                </a:lnTo>
                <a:cubicBezTo>
                  <a:pt x="3266106" y="312749"/>
                  <a:pt x="3278516" y="484544"/>
                  <a:pt x="3276399" y="655695"/>
                </a:cubicBezTo>
                <a:cubicBezTo>
                  <a:pt x="3275270" y="750938"/>
                  <a:pt x="3254102" y="845927"/>
                  <a:pt x="3258053" y="941424"/>
                </a:cubicBezTo>
                <a:cubicBezTo>
                  <a:pt x="3269625" y="1230836"/>
                  <a:pt x="3265815" y="1520375"/>
                  <a:pt x="3280916" y="1809660"/>
                </a:cubicBezTo>
                <a:cubicBezTo>
                  <a:pt x="3290682" y="1950657"/>
                  <a:pt x="3285530" y="2092164"/>
                  <a:pt x="3265533" y="2232285"/>
                </a:cubicBezTo>
                <a:cubicBezTo>
                  <a:pt x="3248879" y="2337306"/>
                  <a:pt x="3259182" y="2443217"/>
                  <a:pt x="3266238" y="2548746"/>
                </a:cubicBezTo>
                <a:cubicBezTo>
                  <a:pt x="3274847" y="2676498"/>
                  <a:pt x="3279504" y="2804125"/>
                  <a:pt x="3265391" y="2932131"/>
                </a:cubicBezTo>
                <a:cubicBezTo>
                  <a:pt x="3255231" y="3023183"/>
                  <a:pt x="3264686" y="3114743"/>
                  <a:pt x="3270331" y="3206050"/>
                </a:cubicBezTo>
                <a:cubicBezTo>
                  <a:pt x="3277669" y="3301343"/>
                  <a:pt x="3277669" y="3396993"/>
                  <a:pt x="3270331" y="3492287"/>
                </a:cubicBezTo>
                <a:cubicBezTo>
                  <a:pt x="3262965" y="3579403"/>
                  <a:pt x="3264715" y="3666937"/>
                  <a:pt x="3275553" y="3753761"/>
                </a:cubicBezTo>
                <a:cubicBezTo>
                  <a:pt x="3287407" y="3855353"/>
                  <a:pt x="3278234" y="3956946"/>
                  <a:pt x="3269625" y="4058539"/>
                </a:cubicBezTo>
                <a:cubicBezTo>
                  <a:pt x="3254243" y="4237342"/>
                  <a:pt x="3261158" y="4416017"/>
                  <a:pt x="3272448" y="4594439"/>
                </a:cubicBezTo>
                <a:cubicBezTo>
                  <a:pt x="3279674" y="4717278"/>
                  <a:pt x="3275708" y="4840446"/>
                  <a:pt x="3260594" y="4962713"/>
                </a:cubicBezTo>
                <a:cubicBezTo>
                  <a:pt x="3257912" y="4987031"/>
                  <a:pt x="3256818" y="5011382"/>
                  <a:pt x="3256271" y="5035748"/>
                </a:cubicBezTo>
                <a:lnTo>
                  <a:pt x="3255961" y="5057561"/>
                </a:lnTo>
                <a:lnTo>
                  <a:pt x="3252009" y="5100947"/>
                </a:lnTo>
                <a:lnTo>
                  <a:pt x="3255359" y="5173266"/>
                </a:lnTo>
                <a:lnTo>
                  <a:pt x="3255007" y="5180867"/>
                </a:lnTo>
                <a:lnTo>
                  <a:pt x="3260282" y="5238783"/>
                </a:lnTo>
                <a:lnTo>
                  <a:pt x="3271301" y="5440455"/>
                </a:lnTo>
                <a:cubicBezTo>
                  <a:pt x="3272550" y="5528263"/>
                  <a:pt x="3270254" y="5616112"/>
                  <a:pt x="3264404" y="5703831"/>
                </a:cubicBezTo>
                <a:cubicBezTo>
                  <a:pt x="3255795" y="5865363"/>
                  <a:pt x="3264686" y="6026641"/>
                  <a:pt x="3275130" y="6188047"/>
                </a:cubicBezTo>
                <a:cubicBezTo>
                  <a:pt x="3287548" y="6379930"/>
                  <a:pt x="3267791" y="6571686"/>
                  <a:pt x="3264827" y="6763568"/>
                </a:cubicBezTo>
                <a:cubicBezTo>
                  <a:pt x="3264545" y="6780776"/>
                  <a:pt x="3265603" y="6798015"/>
                  <a:pt x="3266909" y="6815254"/>
                </a:cubicBezTo>
                <a:lnTo>
                  <a:pt x="3269857" y="6858000"/>
                </a:lnTo>
                <a:lnTo>
                  <a:pt x="15795" y="6858000"/>
                </a:lnTo>
                <a:lnTo>
                  <a:pt x="11716" y="6584216"/>
                </a:lnTo>
                <a:cubicBezTo>
                  <a:pt x="9693" y="6488368"/>
                  <a:pt x="8801" y="6392585"/>
                  <a:pt x="14216" y="6297024"/>
                </a:cubicBezTo>
                <a:cubicBezTo>
                  <a:pt x="20970" y="6178401"/>
                  <a:pt x="19695" y="6058378"/>
                  <a:pt x="14981" y="5940264"/>
                </a:cubicBezTo>
                <a:cubicBezTo>
                  <a:pt x="10266" y="5822153"/>
                  <a:pt x="3896" y="5703912"/>
                  <a:pt x="14981" y="5585799"/>
                </a:cubicBezTo>
                <a:cubicBezTo>
                  <a:pt x="23136" y="5483192"/>
                  <a:pt x="25047" y="5380177"/>
                  <a:pt x="20714" y="5277330"/>
                </a:cubicBezTo>
                <a:cubicBezTo>
                  <a:pt x="15745" y="5098058"/>
                  <a:pt x="6063" y="4918659"/>
                  <a:pt x="16637" y="4739386"/>
                </a:cubicBezTo>
                <a:cubicBezTo>
                  <a:pt x="32819" y="4468249"/>
                  <a:pt x="23136" y="4197366"/>
                  <a:pt x="10394" y="3926484"/>
                </a:cubicBezTo>
                <a:cubicBezTo>
                  <a:pt x="1475" y="3741096"/>
                  <a:pt x="-5915" y="3555837"/>
                  <a:pt x="6827" y="3370449"/>
                </a:cubicBezTo>
                <a:cubicBezTo>
                  <a:pt x="19822" y="3179328"/>
                  <a:pt x="35749" y="2988333"/>
                  <a:pt x="25939" y="2796448"/>
                </a:cubicBezTo>
                <a:cubicBezTo>
                  <a:pt x="19568" y="2674258"/>
                  <a:pt x="7463" y="2552194"/>
                  <a:pt x="15364" y="2429877"/>
                </a:cubicBezTo>
                <a:cubicBezTo>
                  <a:pt x="21696" y="2301584"/>
                  <a:pt x="19861" y="2173023"/>
                  <a:pt x="9885" y="2044959"/>
                </a:cubicBezTo>
                <a:cubicBezTo>
                  <a:pt x="4151" y="1980959"/>
                  <a:pt x="4151" y="1916564"/>
                  <a:pt x="9885" y="1852564"/>
                </a:cubicBezTo>
                <a:cubicBezTo>
                  <a:pt x="26168" y="1696405"/>
                  <a:pt x="30423" y="1539214"/>
                  <a:pt x="22626" y="1382405"/>
                </a:cubicBezTo>
                <a:cubicBezTo>
                  <a:pt x="18166" y="1264292"/>
                  <a:pt x="10394" y="1146307"/>
                  <a:pt x="15872" y="1027940"/>
                </a:cubicBezTo>
                <a:cubicBezTo>
                  <a:pt x="22370" y="889440"/>
                  <a:pt x="27340" y="750814"/>
                  <a:pt x="20970" y="612314"/>
                </a:cubicBezTo>
                <a:cubicBezTo>
                  <a:pt x="14267" y="463706"/>
                  <a:pt x="15452" y="314847"/>
                  <a:pt x="24536" y="166365"/>
                </a:cubicBezTo>
                <a:close/>
              </a:path>
            </a:pathLst>
          </a:custGeom>
        </p:spPr>
      </p:pic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2"/>
          <a:srcRect l="990" r="371" b="-1"/>
          <a:stretch>
            <a:fillRect/>
          </a:stretch>
        </p:blipFill>
        <p:spPr>
          <a:xfrm>
            <a:off x="8165645" y="3"/>
            <a:ext cx="4026354" cy="4194731"/>
          </a:xfrm>
          <a:custGeom>
            <a:avLst/>
            <a:gdLst/>
            <a:ahLst/>
            <a:cxnLst/>
            <a:rect l="l" t="t" r="r" b="b"/>
            <a:pathLst>
              <a:path w="4026354" h="4194731">
                <a:moveTo>
                  <a:pt x="23605" y="0"/>
                </a:moveTo>
                <a:lnTo>
                  <a:pt x="4026354" y="0"/>
                </a:lnTo>
                <a:lnTo>
                  <a:pt x="4026354" y="4174564"/>
                </a:lnTo>
                <a:lnTo>
                  <a:pt x="3905945" y="4162010"/>
                </a:lnTo>
                <a:cubicBezTo>
                  <a:pt x="3861284" y="4160178"/>
                  <a:pt x="3816513" y="4161154"/>
                  <a:pt x="3771885" y="4164948"/>
                </a:cubicBezTo>
                <a:cubicBezTo>
                  <a:pt x="3541871" y="4179705"/>
                  <a:pt x="3311601" y="4173044"/>
                  <a:pt x="3081586" y="4176309"/>
                </a:cubicBezTo>
                <a:cubicBezTo>
                  <a:pt x="2773880" y="4180750"/>
                  <a:pt x="2466429" y="4169388"/>
                  <a:pt x="2158851" y="4168344"/>
                </a:cubicBezTo>
                <a:cubicBezTo>
                  <a:pt x="2095807" y="4168083"/>
                  <a:pt x="2032508" y="4171478"/>
                  <a:pt x="1969719" y="4176701"/>
                </a:cubicBezTo>
                <a:cubicBezTo>
                  <a:pt x="1882731" y="4183754"/>
                  <a:pt x="1796889" y="4174873"/>
                  <a:pt x="1710666" y="4166515"/>
                </a:cubicBezTo>
                <a:cubicBezTo>
                  <a:pt x="1606738" y="4156460"/>
                  <a:pt x="1503066" y="4165340"/>
                  <a:pt x="1399776" y="4176963"/>
                </a:cubicBezTo>
                <a:cubicBezTo>
                  <a:pt x="1222450" y="4196539"/>
                  <a:pt x="1043788" y="4199947"/>
                  <a:pt x="865876" y="4187149"/>
                </a:cubicBezTo>
                <a:cubicBezTo>
                  <a:pt x="669356" y="4173436"/>
                  <a:pt x="472966" y="4175918"/>
                  <a:pt x="276446" y="4176963"/>
                </a:cubicBezTo>
                <a:lnTo>
                  <a:pt x="21362" y="4176292"/>
                </a:lnTo>
                <a:lnTo>
                  <a:pt x="14458" y="4122289"/>
                </a:lnTo>
                <a:cubicBezTo>
                  <a:pt x="3338" y="4042652"/>
                  <a:pt x="-1375" y="3962394"/>
                  <a:pt x="346" y="3882149"/>
                </a:cubicBezTo>
                <a:cubicBezTo>
                  <a:pt x="205" y="3686075"/>
                  <a:pt x="9942" y="3490382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1"/>
                  <a:pt x="30264" y="2835999"/>
                </a:cubicBezTo>
                <a:cubicBezTo>
                  <a:pt x="47622" y="2740756"/>
                  <a:pt x="39860" y="2645512"/>
                  <a:pt x="33510" y="2550269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8" y="288533"/>
                </a:cubicBezTo>
                <a:close/>
              </a:path>
            </a:pathLst>
          </a:custGeom>
        </p:spPr>
      </p:pic>
      <p:sp>
        <p:nvSpPr>
          <p:cNvPr id="57" name="sketch line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40080" y="4409267"/>
            <a:ext cx="3383280" cy="18288"/>
          </a:xfrm>
          <a:custGeom>
            <a:avLst/>
            <a:gdLst>
              <a:gd name="connsiteX0" fmla="*/ 0 w 3383280"/>
              <a:gd name="connsiteY0" fmla="*/ 0 h 18288"/>
              <a:gd name="connsiteX1" fmla="*/ 676656 w 3383280"/>
              <a:gd name="connsiteY1" fmla="*/ 0 h 18288"/>
              <a:gd name="connsiteX2" fmla="*/ 1319479 w 3383280"/>
              <a:gd name="connsiteY2" fmla="*/ 0 h 18288"/>
              <a:gd name="connsiteX3" fmla="*/ 1962302 w 3383280"/>
              <a:gd name="connsiteY3" fmla="*/ 0 h 18288"/>
              <a:gd name="connsiteX4" fmla="*/ 2706624 w 3383280"/>
              <a:gd name="connsiteY4" fmla="*/ 0 h 18288"/>
              <a:gd name="connsiteX5" fmla="*/ 3383280 w 3383280"/>
              <a:gd name="connsiteY5" fmla="*/ 0 h 18288"/>
              <a:gd name="connsiteX6" fmla="*/ 3383280 w 3383280"/>
              <a:gd name="connsiteY6" fmla="*/ 18288 h 18288"/>
              <a:gd name="connsiteX7" fmla="*/ 2706624 w 3383280"/>
              <a:gd name="connsiteY7" fmla="*/ 18288 h 18288"/>
              <a:gd name="connsiteX8" fmla="*/ 2131466 w 3383280"/>
              <a:gd name="connsiteY8" fmla="*/ 18288 h 18288"/>
              <a:gd name="connsiteX9" fmla="*/ 1488643 w 3383280"/>
              <a:gd name="connsiteY9" fmla="*/ 18288 h 18288"/>
              <a:gd name="connsiteX10" fmla="*/ 845820 w 3383280"/>
              <a:gd name="connsiteY10" fmla="*/ 18288 h 18288"/>
              <a:gd name="connsiteX11" fmla="*/ 0 w 3383280"/>
              <a:gd name="connsiteY11" fmla="*/ 18288 h 18288"/>
              <a:gd name="connsiteX12" fmla="*/ 0 w 338328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83280" h="18288" fill="none" extrusionOk="0">
                <a:moveTo>
                  <a:pt x="0" y="0"/>
                </a:moveTo>
                <a:cubicBezTo>
                  <a:pt x="237173" y="2829"/>
                  <a:pt x="403433" y="9167"/>
                  <a:pt x="676656" y="0"/>
                </a:cubicBezTo>
                <a:cubicBezTo>
                  <a:pt x="949879" y="-9167"/>
                  <a:pt x="1103389" y="-19890"/>
                  <a:pt x="1319479" y="0"/>
                </a:cubicBezTo>
                <a:cubicBezTo>
                  <a:pt x="1535569" y="19890"/>
                  <a:pt x="1682672" y="-17352"/>
                  <a:pt x="1962302" y="0"/>
                </a:cubicBezTo>
                <a:cubicBezTo>
                  <a:pt x="2241932" y="17352"/>
                  <a:pt x="2522200" y="-30059"/>
                  <a:pt x="2706624" y="0"/>
                </a:cubicBezTo>
                <a:cubicBezTo>
                  <a:pt x="2891048" y="30059"/>
                  <a:pt x="3045365" y="-14656"/>
                  <a:pt x="3383280" y="0"/>
                </a:cubicBezTo>
                <a:cubicBezTo>
                  <a:pt x="3382846" y="7551"/>
                  <a:pt x="3382813" y="9822"/>
                  <a:pt x="3383280" y="18288"/>
                </a:cubicBezTo>
                <a:cubicBezTo>
                  <a:pt x="3053377" y="3328"/>
                  <a:pt x="2851947" y="-13486"/>
                  <a:pt x="2706624" y="18288"/>
                </a:cubicBezTo>
                <a:cubicBezTo>
                  <a:pt x="2561301" y="50062"/>
                  <a:pt x="2276448" y="-4069"/>
                  <a:pt x="2131466" y="18288"/>
                </a:cubicBezTo>
                <a:cubicBezTo>
                  <a:pt x="1986484" y="40645"/>
                  <a:pt x="1793482" y="35971"/>
                  <a:pt x="1488643" y="18288"/>
                </a:cubicBezTo>
                <a:cubicBezTo>
                  <a:pt x="1183804" y="605"/>
                  <a:pt x="1165655" y="13056"/>
                  <a:pt x="845820" y="18288"/>
                </a:cubicBezTo>
                <a:cubicBezTo>
                  <a:pt x="525985" y="23520"/>
                  <a:pt x="359281" y="20906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383280" h="18288" stroke="0" extrusionOk="0">
                <a:moveTo>
                  <a:pt x="0" y="0"/>
                </a:moveTo>
                <a:cubicBezTo>
                  <a:pt x="268344" y="9609"/>
                  <a:pt x="438266" y="25094"/>
                  <a:pt x="608990" y="0"/>
                </a:cubicBezTo>
                <a:cubicBezTo>
                  <a:pt x="779714" y="-25094"/>
                  <a:pt x="1051156" y="12077"/>
                  <a:pt x="1353312" y="0"/>
                </a:cubicBezTo>
                <a:cubicBezTo>
                  <a:pt x="1655468" y="-12077"/>
                  <a:pt x="1744944" y="15185"/>
                  <a:pt x="1928470" y="0"/>
                </a:cubicBezTo>
                <a:cubicBezTo>
                  <a:pt x="2111996" y="-15185"/>
                  <a:pt x="2262421" y="-9753"/>
                  <a:pt x="2503627" y="0"/>
                </a:cubicBezTo>
                <a:cubicBezTo>
                  <a:pt x="2744833" y="9753"/>
                  <a:pt x="3026048" y="-23784"/>
                  <a:pt x="3383280" y="0"/>
                </a:cubicBezTo>
                <a:cubicBezTo>
                  <a:pt x="3383198" y="4406"/>
                  <a:pt x="3383191" y="9982"/>
                  <a:pt x="3383280" y="18288"/>
                </a:cubicBezTo>
                <a:cubicBezTo>
                  <a:pt x="3162586" y="20850"/>
                  <a:pt x="2901132" y="28452"/>
                  <a:pt x="2740457" y="18288"/>
                </a:cubicBezTo>
                <a:cubicBezTo>
                  <a:pt x="2579782" y="8124"/>
                  <a:pt x="2388638" y="-13238"/>
                  <a:pt x="2097634" y="18288"/>
                </a:cubicBezTo>
                <a:cubicBezTo>
                  <a:pt x="1806630" y="49814"/>
                  <a:pt x="1687248" y="-8161"/>
                  <a:pt x="1454810" y="18288"/>
                </a:cubicBezTo>
                <a:cubicBezTo>
                  <a:pt x="1222372" y="44737"/>
                  <a:pt x="872924" y="37554"/>
                  <a:pt x="710489" y="18288"/>
                </a:cubicBezTo>
                <a:cubicBezTo>
                  <a:pt x="548054" y="-978"/>
                  <a:pt x="151263" y="49891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Placeholder 3" descr="Open book on table, blurred shelves of books in background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7" r="-1" b="-1"/>
          <a:stretch>
            <a:fillRect/>
          </a:stretch>
        </p:blipFill>
        <p:spPr>
          <a:xfrm>
            <a:off x="8182768" y="4362938"/>
            <a:ext cx="4009232" cy="2495062"/>
          </a:xfrm>
          <a:custGeom>
            <a:avLst/>
            <a:gdLst/>
            <a:ahLst/>
            <a:cxnLst/>
            <a:rect l="l" t="t" r="r" b="b"/>
            <a:pathLst>
              <a:path w="4009232" h="2495062">
                <a:moveTo>
                  <a:pt x="2357618" y="4"/>
                </a:moveTo>
                <a:cubicBezTo>
                  <a:pt x="2402184" y="-78"/>
                  <a:pt x="2446761" y="1163"/>
                  <a:pt x="2491337" y="4428"/>
                </a:cubicBezTo>
                <a:cubicBezTo>
                  <a:pt x="2641421" y="17813"/>
                  <a:pt x="2792204" y="21079"/>
                  <a:pt x="2942707" y="14222"/>
                </a:cubicBezTo>
                <a:cubicBezTo>
                  <a:pt x="3063650" y="5694"/>
                  <a:pt x="3184962" y="4206"/>
                  <a:pt x="3306070" y="9782"/>
                </a:cubicBezTo>
                <a:cubicBezTo>
                  <a:pt x="3418912" y="16442"/>
                  <a:pt x="3531755" y="23233"/>
                  <a:pt x="3644979" y="19315"/>
                </a:cubicBezTo>
                <a:cubicBezTo>
                  <a:pt x="3690065" y="17748"/>
                  <a:pt x="3734514" y="15789"/>
                  <a:pt x="3779218" y="13177"/>
                </a:cubicBezTo>
                <a:cubicBezTo>
                  <a:pt x="3820337" y="9619"/>
                  <a:pt x="3861567" y="7938"/>
                  <a:pt x="3902788" y="8133"/>
                </a:cubicBezTo>
                <a:lnTo>
                  <a:pt x="4009232" y="13493"/>
                </a:lnTo>
                <a:lnTo>
                  <a:pt x="4009232" y="2495062"/>
                </a:lnTo>
                <a:lnTo>
                  <a:pt x="6243" y="2495062"/>
                </a:lnTo>
                <a:lnTo>
                  <a:pt x="25280" y="2123536"/>
                </a:lnTo>
                <a:cubicBezTo>
                  <a:pt x="28243" y="1879841"/>
                  <a:pt x="36288" y="1635638"/>
                  <a:pt x="11167" y="1392705"/>
                </a:cubicBezTo>
                <a:cubicBezTo>
                  <a:pt x="-5908" y="1228125"/>
                  <a:pt x="865" y="1064307"/>
                  <a:pt x="3970" y="899855"/>
                </a:cubicBezTo>
                <a:cubicBezTo>
                  <a:pt x="7498" y="715082"/>
                  <a:pt x="5805" y="530184"/>
                  <a:pt x="5805" y="345412"/>
                </a:cubicBezTo>
                <a:cubicBezTo>
                  <a:pt x="5522" y="265027"/>
                  <a:pt x="10321" y="185150"/>
                  <a:pt x="18506" y="105145"/>
                </a:cubicBezTo>
                <a:cubicBezTo>
                  <a:pt x="21435" y="76128"/>
                  <a:pt x="22749" y="47150"/>
                  <a:pt x="22780" y="18221"/>
                </a:cubicBezTo>
                <a:lnTo>
                  <a:pt x="22508" y="11325"/>
                </a:lnTo>
                <a:lnTo>
                  <a:pt x="119228" y="7824"/>
                </a:lnTo>
                <a:cubicBezTo>
                  <a:pt x="263604" y="-156"/>
                  <a:pt x="408364" y="3162"/>
                  <a:pt x="552257" y="17748"/>
                </a:cubicBezTo>
                <a:cubicBezTo>
                  <a:pt x="654057" y="25440"/>
                  <a:pt x="756316" y="24213"/>
                  <a:pt x="857924" y="14092"/>
                </a:cubicBezTo>
                <a:cubicBezTo>
                  <a:pt x="1044382" y="-1710"/>
                  <a:pt x="1230457" y="10958"/>
                  <a:pt x="1416533" y="21666"/>
                </a:cubicBezTo>
                <a:cubicBezTo>
                  <a:pt x="1596750" y="32113"/>
                  <a:pt x="1776839" y="24408"/>
                  <a:pt x="1957056" y="17487"/>
                </a:cubicBezTo>
                <a:cubicBezTo>
                  <a:pt x="2090308" y="12394"/>
                  <a:pt x="2223918" y="249"/>
                  <a:pt x="2357618" y="4"/>
                </a:cubicBezTo>
                <a:close/>
              </a:path>
            </a:pathLst>
          </a:cu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2" y="197250"/>
            <a:ext cx="10519646" cy="709412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研究</a:t>
            </a:r>
            <a:endParaRPr 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368" y="531237"/>
            <a:ext cx="5122504" cy="491768"/>
          </a:xfrm>
        </p:spPr>
        <p:txBody>
          <a:bodyPr>
            <a:normAutofit/>
          </a:bodyPr>
          <a:lstStyle/>
          <a:p>
            <a:r>
              <a:rPr lang="zh-CN" altLang="en-US" sz="1900" u="sng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经济和金融稳定集群</a:t>
            </a:r>
            <a:endParaRPr lang="zh-CN" altLang="en-US" sz="1900" u="sng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82" y="1179872"/>
            <a:ext cx="5840818" cy="5375040"/>
          </a:xfrm>
        </p:spPr>
        <p:txBody>
          <a:bodyPr>
            <a:normAutofit fontScale="77500" lnSpcReduction="20000"/>
          </a:bodyPr>
          <a:lstStyle/>
          <a:p>
            <a: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CAREC地区的金融包容性:促进金融科科技发展，满足贸易中未得到充分满足的需求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- </a:t>
            </a:r>
            <a:r>
              <a:rPr lang="en-US" altLang="zh-CN" sz="20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已完成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CAREC地区的金融包容性和金融科技：限制因素和前景 - </a:t>
            </a:r>
            <a:r>
              <a:rPr lang="en-US" altLang="zh-CN" sz="20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已完成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CAREC地区的新冠疫情和中小微企业：影响和政策教训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- </a:t>
            </a:r>
            <a:r>
              <a:rPr lang="en-US" altLang="zh-CN" sz="20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已完成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CAREC地区的债务和金融可持续性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- </a:t>
            </a:r>
            <a:r>
              <a:rPr lang="en-US" altLang="zh-CN" sz="20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进行中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1" u="sng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基础设施和经济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联通性</a:t>
            </a:r>
            <a:r>
              <a:rPr lang="en-US" altLang="zh-CN" sz="28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endParaRPr lang="en-US" altLang="zh-CN" sz="2800" b="1" u="sng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800" b="1" u="sng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中亚和高加索地区的基础设施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--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ADBI项目的书籍章节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--</a:t>
            </a:r>
            <a:r>
              <a:rPr lang="en-US" altLang="zh-CN" sz="20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已完成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CAREC地区能源转型的可持续发展之路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--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治理视角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--</a:t>
            </a:r>
            <a:r>
              <a:rPr lang="en-US" altLang="zh-CN" sz="20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进行中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1" u="sng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农业和水集群</a:t>
            </a:r>
            <a:endParaRPr lang="en-US" altLang="zh-CN" sz="2400" b="1" u="sng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400" b="1" u="sng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R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CAREC地区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气候保险、基础设施和治理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--</a:t>
            </a:r>
            <a:r>
              <a:rPr lang="en-US" altLang="zh-CN" sz="20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已完成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R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</a:pP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评估气候变化对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中亚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农业经济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影响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- </a:t>
            </a:r>
            <a:r>
              <a:rPr lang="en-US" altLang="zh-CN" sz="20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已完成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R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CAREC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地区的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气候脆弱性和区域合作的前景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- </a:t>
            </a:r>
            <a:r>
              <a:rPr lang="en-US" altLang="zh-CN" sz="20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进行中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238" y="570414"/>
            <a:ext cx="5200394" cy="413413"/>
          </a:xfrm>
        </p:spPr>
        <p:txBody>
          <a:bodyPr>
            <a:normAutofit/>
          </a:bodyPr>
          <a:lstStyle/>
          <a:p>
            <a:r>
              <a:rPr lang="zh-CN" altLang="en-US" sz="1900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贸易、旅游和经济走廊集群</a:t>
            </a:r>
            <a:endParaRPr lang="zh-CN" altLang="en-US" sz="1900" u="sng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0242" y="1127047"/>
            <a:ext cx="5161065" cy="52821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CAREC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电子商务发展框架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重点关注基础设施建设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第二期</a:t>
            </a:r>
            <a:r>
              <a:rPr lang="en-US" altLang="zh-CN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已完成</a:t>
            </a:r>
            <a:endParaRPr lang="zh-CN" altLang="en-US" sz="2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制定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CAREC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植物检疫证书互认和电子互换框架 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 </a:t>
            </a: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已完成 </a:t>
            </a:r>
            <a:endParaRPr lang="zh-CN" altLang="en-US" sz="2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巴基斯坦与中亚的贸易往来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牛津大学正在出版的一本书中的章节内容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已完成 </a:t>
            </a:r>
            <a:endParaRPr lang="zh-CN" altLang="en-US" sz="2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新冠疫情和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CAREC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地区的旅游业：发挥科技作用，推广安全的旅游目的地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已完成 </a:t>
            </a:r>
            <a:endParaRPr lang="zh-CN" altLang="en-US" sz="2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CAREC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地区设计自由贸易协定（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FTA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进行中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数字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CAREC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：区域数字鸿沟分析（第一期）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进行中</a:t>
            </a:r>
            <a:endParaRPr lang="en-US" altLang="zh-CN" sz="2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sz="2500" b="1" u="sng" dirty="0">
              <a:ea typeface="等线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5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人类发展集群</a:t>
            </a:r>
            <a:endParaRPr lang="en-US" altLang="zh-CN" sz="2500" b="1" u="sng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移民与发展回顾：中亚地方政府的角色 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 </a:t>
            </a: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已完成 </a:t>
            </a:r>
            <a:endParaRPr lang="zh-CN" altLang="en-US" sz="2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发展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CAREC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乡村地区的可持续水和卫生系统，重点关注中国、蒙古、塔吉克斯坦和乌兹别克斯坦 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 </a:t>
            </a: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已完成 </a:t>
            </a:r>
            <a:endParaRPr lang="zh-CN" altLang="en-US" sz="2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关于部分</a:t>
            </a:r>
            <a:r>
              <a:rPr lang="en-US" altLang="zh-CN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CAREC</a:t>
            </a:r>
            <a:r>
              <a:rPr lang="zh-CN" altLang="en-US" sz="2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国家公众对疫苗接种态度的报告</a:t>
            </a:r>
            <a:endParaRPr 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>
            <a:grpSpLocks noGrp="1" noRot="1" noChangeAspect="1" noMove="1" noResize="1" noUngrp="1"/>
          </p:cNvGrpSpPr>
          <p:nvPr/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3" name="Freeform 44"/>
            <p:cNvSpPr/>
            <p:nvPr/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4" name="Freeform 45"/>
            <p:cNvSpPr/>
            <p:nvPr/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5" name="Freeform 46"/>
            <p:cNvSpPr/>
            <p:nvPr/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47"/>
            <p:cNvSpPr/>
            <p:nvPr/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405807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能力建设</a:t>
            </a:r>
            <a:r>
              <a:rPr lang="en-US" sz="4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40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9322" y="2177172"/>
            <a:ext cx="4973786" cy="4045113"/>
          </a:xfrm>
        </p:spPr>
        <p:txBody>
          <a:bodyPr>
            <a:normAutofit/>
          </a:bodyPr>
          <a:lstStyle/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电子学习变革</a:t>
            </a: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三层法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基于学院研究、混合和知识中介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级联结构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数字材料、实体活动、虚拟知识共享和利益相关者参与</a:t>
            </a:r>
            <a:endParaRPr lang="en-US" altLang="zh-CN" sz="1600" b="1" i="1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2021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年活动情况 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-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本年度计划开展活动共计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12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项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lvl="1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已完成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项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lvl="1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正在进行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项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lvl="1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计划开展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项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lvl="1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新增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项</a:t>
            </a:r>
            <a:endParaRPr 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年计划和新增活动的总计</a:t>
            </a: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</a:t>
            </a:r>
            <a:endParaRPr 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sz="1100" dirty="0"/>
          </a:p>
        </p:txBody>
      </p:sp>
      <p:pic>
        <p:nvPicPr>
          <p:cNvPr id="6" name="Рисунок 3"/>
          <p:cNvPicPr>
            <a:picLocks noChangeAspect="1"/>
          </p:cNvPicPr>
          <p:nvPr/>
        </p:nvPicPr>
        <p:blipFill rotWithShape="1">
          <a:blip r:embed="rId1"/>
          <a:srcRect l="1987" r="15127" b="-2"/>
          <a:stretch>
            <a:fillRect/>
          </a:stretch>
        </p:blipFill>
        <p:spPr>
          <a:xfrm>
            <a:off x="6802720" y="2354089"/>
            <a:ext cx="4668204" cy="356337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00"/>
              <a:t>www.carecinstitute.org </a:t>
            </a:r>
            <a:endParaRPr lang="en-US" sz="10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003AE4B-2347-4D0B-83B3-445686B16349}" type="slidenum">
              <a:rPr lang="en-US" sz="1000"/>
            </a:fld>
            <a:endParaRPr lang="en-US" sz="1000"/>
          </a:p>
        </p:txBody>
      </p:sp>
      <p:sp>
        <p:nvSpPr>
          <p:cNvPr id="7" name="文本框 6"/>
          <p:cNvSpPr txBox="1"/>
          <p:nvPr/>
        </p:nvSpPr>
        <p:spPr>
          <a:xfrm>
            <a:off x="7681561" y="2473795"/>
            <a:ext cx="35416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2021 </a:t>
            </a:r>
            <a:r>
              <a:rPr lang="zh-CN" altLang="en-US" dirty="0"/>
              <a:t>活动情况概览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12165"/>
          </a:xfrm>
        </p:spPr>
        <p:txBody>
          <a:bodyPr>
            <a:normAutofit/>
          </a:bodyPr>
          <a:lstStyle/>
          <a:p>
            <a:pPr algn="ctr"/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知识管理</a:t>
            </a:r>
            <a:endParaRPr lang="ru-RU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2451" y="1374775"/>
            <a:ext cx="4202430" cy="511175"/>
          </a:xfrm>
        </p:spPr>
        <p:txBody>
          <a:bodyPr>
            <a:norm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主要活动</a:t>
            </a:r>
            <a:endParaRPr lang="ru-RU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626" y="1955483"/>
            <a:ext cx="4749164" cy="3987800"/>
          </a:xfrm>
        </p:spPr>
        <p:txBody>
          <a:bodyPr>
            <a:normAutofit/>
          </a:bodyPr>
          <a:lstStyle/>
          <a:p>
            <a:endParaRPr lang="en-US" sz="31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外宣</a:t>
            </a:r>
            <a:r>
              <a:rPr lang="zh-CN" altLang="en-US" sz="22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、外联、媒体报道</a:t>
            </a:r>
            <a:endParaRPr lang="zh-CN" altLang="en-US" sz="22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zh-CN" altLang="en-US" sz="22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22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改编，视觉传播</a:t>
            </a:r>
            <a:endParaRPr lang="zh-CN" altLang="en-US" sz="22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zh-CN" altLang="en-US" sz="22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22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知识创造、宣传 </a:t>
            </a:r>
            <a:endParaRPr lang="zh-CN" altLang="en-US" sz="22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zh-CN" altLang="en-US" sz="22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22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东道国伙伴关系</a:t>
            </a:r>
            <a:endParaRPr lang="zh-CN" altLang="en-US" sz="22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94960" y="1374775"/>
            <a:ext cx="5183188" cy="511176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产出</a:t>
            </a:r>
            <a:endParaRPr lang="ru-RU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949190" y="2003424"/>
            <a:ext cx="6892290" cy="444309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zh-CN" altLang="en-US" sz="6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定期产品：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份电子通讯、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2020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年年度报告、经济简报，向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3000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多个外部利益相关者发放</a:t>
            </a:r>
            <a:endParaRPr lang="en-US" altLang="zh-CN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6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2021</a:t>
            </a:r>
            <a:r>
              <a:rPr lang="zh-CN" altLang="en-US" sz="6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媒体宣传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2021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年在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个国家的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46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家媒体上用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种语言报道了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CAREC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学院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14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个主题和活动</a:t>
            </a:r>
            <a:endParaRPr lang="en-US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zh-CN" altLang="en-US" sz="6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社交媒体：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领英账号出现了</a:t>
            </a:r>
            <a:r>
              <a:rPr lang="en-US" altLang="zh-CN" sz="6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39%</a:t>
            </a:r>
            <a:r>
              <a:rPr lang="zh-CN" altLang="en-US" sz="6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的中文社交媒体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—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微博、微信和抖音</a:t>
            </a:r>
            <a:r>
              <a:rPr 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—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推出了 </a:t>
            </a:r>
            <a:r>
              <a:rPr lang="en-US" altLang="zh-CN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CAREC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影像（</a:t>
            </a:r>
            <a:r>
              <a:rPr 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CAREC Images） ”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系列</a:t>
            </a:r>
            <a:endParaRPr lang="en-US" altLang="zh-CN" sz="6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ru-RU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zh-CN" altLang="en-US" sz="6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亚洲发展伙伴关系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—14</a:t>
            </a:r>
            <a:r>
              <a:rPr lang="zh-CN" altLang="en-US" sz="6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项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知识改编</a:t>
            </a:r>
            <a:endParaRPr lang="en-US" altLang="zh-CN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zh-CN" altLang="en-US" sz="6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研究会议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页</a:t>
            </a:r>
            <a:r>
              <a:rPr lang="zh-CN" altLang="en-US" sz="6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概要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篇研究论文的摘要）已经完成，并与成员国联络点分享了英文和俄文版本 </a:t>
            </a:r>
            <a:endParaRPr lang="en-US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2021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年又出品了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17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份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2020-21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年知识产品的</a:t>
            </a:r>
            <a:r>
              <a:rPr lang="zh-CN" altLang="en-US" sz="6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俄文译本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份</a:t>
            </a:r>
            <a:r>
              <a:rPr lang="zh-CN" altLang="en-US" sz="6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活动宣传单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12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份</a:t>
            </a:r>
            <a:r>
              <a:rPr lang="zh-CN" altLang="en-US" sz="6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出版物封面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，加强了学院的视觉宣传</a:t>
            </a:r>
            <a:endParaRPr lang="ru-RU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6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东道国伙伴关系：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开展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WASH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TVET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研究项目，召开系列知识共享网络研讨会 ，成立了以跨境贸易为主题中国城市发展联盟（</a:t>
            </a:r>
            <a:r>
              <a:rPr lang="en-US" altLang="zh-CN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CCDA</a:t>
            </a:r>
            <a:r>
              <a:rPr lang="zh-CN" altLang="en-US" sz="64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），得到了中国和中亚的利益相关者的积极参与。</a:t>
            </a:r>
            <a:endParaRPr lang="ru-RU" sz="6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www.carecinstitute.org </a:t>
            </a:r>
            <a:endParaRPr lang="en-US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3" name="Group 82"/>
          <p:cNvGrpSpPr>
            <a:grpSpLocks noGrp="1" noRot="1" noChangeAspect="1" noMove="1" noResize="1" noUngrp="1"/>
          </p:cNvGrpSpPr>
          <p:nvPr/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84" name="Freeform 6"/>
            <p:cNvSpPr/>
            <p:nvPr/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5" name="Freeform 7"/>
            <p:cNvSpPr/>
            <p:nvPr/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6" name="Rectangle 8"/>
            <p:cNvSpPr>
              <a:spLocks noChangeArrowheads="1"/>
            </p:cNvSpPr>
            <p:nvPr/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zh-CN" altLang="en-US" sz="3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宏观经济分析与</a:t>
            </a:r>
            <a:r>
              <a:rPr lang="en-US" altLang="zh-CN" sz="3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CAREC</a:t>
            </a:r>
            <a:r>
              <a:rPr lang="zh-CN" altLang="en-US" sz="3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区域一体化指数</a:t>
            </a:r>
            <a:r>
              <a:rPr lang="en-US" altLang="zh-CN" sz="3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(CRII)</a:t>
            </a:r>
            <a:endParaRPr lang="en-US" sz="37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708" y="155448"/>
            <a:ext cx="7014818" cy="6227063"/>
          </a:xfrm>
        </p:spPr>
        <p:txBody>
          <a:bodyPr anchor="ctr">
            <a:normAutofit fontScale="62500" lnSpcReduction="20000"/>
          </a:bodyPr>
          <a:lstStyle/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b="1" dirty="0"/>
          </a:p>
          <a:p>
            <a:endParaRPr lang="en-US" sz="2000" b="1" dirty="0"/>
          </a:p>
          <a:p>
            <a:pPr>
              <a:lnSpc>
                <a:spcPct val="12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宏观经济分析和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CRII</a:t>
            </a:r>
            <a:endParaRPr 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更新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CRII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数值</a:t>
            </a:r>
            <a:endParaRPr 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每年更新</a:t>
            </a:r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季度经济监测报告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作为常规产品 </a:t>
            </a:r>
            <a:endParaRPr 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内容覆盖经济数据、新冠疫情影响和疫苗接种的最新消息</a:t>
            </a:r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经济简报</a:t>
            </a:r>
            <a:endParaRPr 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与经济发展和政策方案相关的问题分析 </a:t>
            </a:r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亚洲和世界的可持续发展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在快速变化的世界中走一条可持续复苏之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学院在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博鳌论坛报告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2021》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中贡献的章节</a:t>
            </a:r>
            <a:endParaRPr 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endParaRPr lang="en-US" sz="2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计划开展</a:t>
            </a:r>
            <a:r>
              <a:rPr lang="en-US" sz="2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: </a:t>
            </a:r>
            <a:endParaRPr lang="en-US" sz="2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25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每年两次</a:t>
            </a:r>
            <a:r>
              <a:rPr lang="en-US" sz="25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CAREC</a:t>
            </a:r>
            <a:r>
              <a:rPr lang="zh-CN" altLang="en-US" sz="25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家庭调查，</a:t>
            </a:r>
            <a:endParaRPr lang="en-US" sz="25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zh-CN" altLang="en-US" sz="25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与收入、生活成本、教育机会有关的家庭福利 </a:t>
            </a:r>
            <a:endParaRPr lang="en-US" sz="2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1000" dirty="0"/>
          </a:p>
          <a:p>
            <a:endParaRPr lang="en-US" sz="1000" b="1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00" dirty="0"/>
              <a:t>www.carecinstitute.org 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003AE4B-2347-4D0B-83B3-445686B16349}" type="slidenum">
              <a:rPr lang="en-US" sz="1000"/>
            </a:fld>
            <a:endParaRPr lang="en-US"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学院发展</a:t>
            </a:r>
            <a:endParaRPr lang="en-US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</p:nvPr>
        </p:nvGraphicFramePr>
        <p:xfrm>
          <a:off x="838200" y="1303154"/>
          <a:ext cx="10515600" cy="5053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</a:fld>
            <a:endParaRPr lang="en-US"/>
          </a:p>
        </p:txBody>
      </p:sp>
      <p:sp>
        <p:nvSpPr>
          <p:cNvPr id="9" name="Rectangle 8" descr="Checkmark"/>
          <p:cNvSpPr/>
          <p:nvPr/>
        </p:nvSpPr>
        <p:spPr>
          <a:xfrm>
            <a:off x="8007446" y="5076848"/>
            <a:ext cx="477998" cy="477998"/>
          </a:xfrm>
          <a:prstGeom prst="rect">
            <a:avLst/>
          </a:prstGeom>
          <a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93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94" name="Rectangle 19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"/>
          <a:srcRect l="990" r="371" b="-1"/>
          <a:stretch>
            <a:fillRect/>
          </a:stretch>
        </p:blipFill>
        <p:spPr>
          <a:xfrm>
            <a:off x="1331040" y="1132764"/>
            <a:ext cx="4236222" cy="4413350"/>
          </a:xfrm>
          <a:prstGeom prst="rect">
            <a:avLst/>
          </a:prstGeom>
        </p:spPr>
      </p:pic>
      <p:cxnSp>
        <p:nvCxnSpPr>
          <p:cNvPr id="195" name="Straight Connector 194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ow To Write A Thank You Note In Five Easy St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33" y="2034622"/>
            <a:ext cx="4644528" cy="260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www.carecinstitute.org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003AE4B-2347-4D0B-83B3-445686B1634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C31EED-86FC-4C50-BAC1-811AE199A877}"/>
</file>

<file path=customXml/itemProps2.xml><?xml version="1.0" encoding="utf-8"?>
<ds:datastoreItem xmlns:ds="http://schemas.openxmlformats.org/officeDocument/2006/customXml" ds:itemID="{93A330FD-F0F8-4C81-A1DF-B682528AEEEC}"/>
</file>

<file path=customXml/itemProps3.xml><?xml version="1.0" encoding="utf-8"?>
<ds:datastoreItem xmlns:ds="http://schemas.openxmlformats.org/officeDocument/2006/customXml" ds:itemID="{EBFB9FF1-D903-4DC8-A6D0-00237934B3B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1602</Words>
  <Application>WPS 演示</Application>
  <PresentationFormat>宽屏</PresentationFormat>
  <Paragraphs>152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等线</vt:lpstr>
      <vt:lpstr>Calibri</vt:lpstr>
      <vt:lpstr>Times New Roman</vt:lpstr>
      <vt:lpstr>Arial Unicode MS</vt:lpstr>
      <vt:lpstr>Calibri Light</vt:lpstr>
      <vt:lpstr>Office Theme</vt:lpstr>
      <vt:lpstr>CAREC 学院工作计划和主要亮点</vt:lpstr>
      <vt:lpstr>研究</vt:lpstr>
      <vt:lpstr>能力建设 </vt:lpstr>
      <vt:lpstr>知识管理</vt:lpstr>
      <vt:lpstr>宏观经济分析与CAREC区域一体化指数(CRII)</vt:lpstr>
      <vt:lpstr>学院发展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CAREC Institute Work Plan and Key Highlights</dc:title>
  <dc:creator>Syed Shakeel Shah</dc:creator>
  <cp:lastModifiedBy>Echo</cp:lastModifiedBy>
  <cp:revision>56</cp:revision>
  <dcterms:created xsi:type="dcterms:W3CDTF">2021-06-02T15:58:00Z</dcterms:created>
  <dcterms:modified xsi:type="dcterms:W3CDTF">2021-10-12T03:28:04Z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ICV">
    <vt:lpwstr>F30F53D1DD784B75A82D4B003E70A28E</vt:lpwstr>
  </property>
  <property fmtid="{D5CDD505-2E9C-101B-9397-08002B2CF9AE}" pid="6" name="KSOProductBuildVer">
    <vt:lpwstr>2052-11.1.0.10938</vt:lpwstr>
  </property>
</Properties>
</file>