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782" r:id="rId2"/>
    <p:sldId id="7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Pich Hatda" initials="APH" lastIdx="2" clrIdx="0"/>
  <p:cmAuthor id="2" name="Palakorn Chanbanyong" initials="PC" lastIdx="4" clrIdx="1"/>
  <p:cmAuthor id="3" name="Jim Winpenny" initials="JW" lastIdx="3" clrIdx="2">
    <p:extLst>
      <p:ext uri="{19B8F6BF-5375-455C-9EA6-DF929625EA0E}">
        <p15:presenceInfo xmlns:p15="http://schemas.microsoft.com/office/powerpoint/2012/main" userId="ff5802a245095a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2F5597"/>
    <a:srgbClr val="BCB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8" autoAdjust="0"/>
    <p:restoredTop sz="95570" autoAdjust="0"/>
  </p:normalViewPr>
  <p:slideViewPr>
    <p:cSldViewPr snapToGrid="0">
      <p:cViewPr varScale="1">
        <p:scale>
          <a:sx n="59" d="100"/>
          <a:sy n="59" d="100"/>
        </p:scale>
        <p:origin x="64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416"/>
    </p:cViewPr>
  </p:sorterViewPr>
  <p:notesViewPr>
    <p:cSldViewPr snapToGrid="0">
      <p:cViewPr varScale="1">
        <p:scale>
          <a:sx n="46" d="100"/>
          <a:sy n="46" d="100"/>
        </p:scale>
        <p:origin x="272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zuhiro Yoshida" userId="d3b1bb89-b930-4fca-8265-e49d7687ed17" providerId="ADAL" clId="{FDA416A6-EE74-475D-B0D0-9E22EF315205}"/>
    <pc:docChg chg="modSld">
      <pc:chgData name="Kazuhiro Yoshida" userId="d3b1bb89-b930-4fca-8265-e49d7687ed17" providerId="ADAL" clId="{FDA416A6-EE74-475D-B0D0-9E22EF315205}" dt="2021-10-10T15:06:52.470" v="23" actId="13926"/>
      <pc:docMkLst>
        <pc:docMk/>
      </pc:docMkLst>
      <pc:sldChg chg="modSp mod">
        <pc:chgData name="Kazuhiro Yoshida" userId="d3b1bb89-b930-4fca-8265-e49d7687ed17" providerId="ADAL" clId="{FDA416A6-EE74-475D-B0D0-9E22EF315205}" dt="2021-10-10T15:06:52.470" v="23" actId="13926"/>
        <pc:sldMkLst>
          <pc:docMk/>
          <pc:sldMk cId="1844957280" sldId="788"/>
        </pc:sldMkLst>
        <pc:graphicFrameChg chg="modGraphic">
          <ac:chgData name="Kazuhiro Yoshida" userId="d3b1bb89-b930-4fca-8265-e49d7687ed17" providerId="ADAL" clId="{FDA416A6-EE74-475D-B0D0-9E22EF315205}" dt="2021-10-10T15:06:52.470" v="23" actId="13926"/>
          <ac:graphicFrameMkLst>
            <pc:docMk/>
            <pc:sldMk cId="1844957280" sldId="788"/>
            <ac:graphicFrameMk id="4" creationId="{DB08CEAB-E601-4B7D-91D8-3D3DE3E837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525187-A3F7-4E27-939E-16F9F2F19A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1A201-2031-4BB6-B4BA-116EFCAF1E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BF107-FBC3-4FD8-8AF6-2820C93144E4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DA991-74F1-4498-A00A-A0894C13BE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3A805-854A-4DA3-95AF-C81323589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99F6-CA63-4EEA-AEC9-EBFAC7EB0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1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FE92-3308-438B-95D4-F4568E8AD15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B5EA-B11E-4017-8A4E-111A6CD70F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5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J Bird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Water Resources Management in Uzbekistan, OSCE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 Sokolov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EB5EA-B11E-4017-8A4E-111A6CD70F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8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DD81-0008-449C-A05B-8E4037F00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5" y="723161"/>
            <a:ext cx="9144000" cy="1715239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>
                <a:solidFill>
                  <a:srgbClr val="2F5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3E9E1-BD51-40A0-95AE-3A543B22F5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945" y="2795752"/>
            <a:ext cx="9144000" cy="746234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workshop</a:t>
            </a:r>
            <a:br>
              <a:rPr lang="en-US" dirty="0"/>
            </a:br>
            <a:r>
              <a:rPr lang="en-US" dirty="0"/>
              <a:t>Time and Location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88010-D084-4CB6-A6A2-4904028B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82B17-7B0D-462E-AFCC-EE07D66F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1AB9-0914-465C-AB9C-4468DF4A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huonglien\AppData\Local\Microsoft\Windows\INetCache\Content.Word\MRC logo Blue.png">
            <a:extLst>
              <a:ext uri="{FF2B5EF4-FFF2-40B4-BE49-F238E27FC236}">
                <a16:creationId xmlns:a16="http://schemas.microsoft.com/office/drawing/2014/main" id="{B72E674A-D7A2-47D6-ADE8-AFE8148A9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1700" y="310498"/>
            <a:ext cx="184709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92DD1-D22C-4998-96B2-02A9578744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4960"/>
            <a:ext cx="12192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70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32347-B569-485A-A493-0FFE8FACC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96A91-947E-4D16-9E72-00E8E612E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1846"/>
            <a:ext cx="12192000" cy="29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475EA-56CD-4264-BC06-6D01C9C9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8E190-1FD2-4127-B50F-F705FF8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209AC-6528-4F06-AA61-3C9080C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88F72-22EC-44FD-8672-8E9A57447634}"/>
              </a:ext>
            </a:extLst>
          </p:cNvPr>
          <p:cNvSpPr/>
          <p:nvPr userDrawn="1"/>
        </p:nvSpPr>
        <p:spPr>
          <a:xfrm>
            <a:off x="0" y="2753082"/>
            <a:ext cx="12192000" cy="2048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>
                <a:solidFill>
                  <a:schemeClr val="bg1"/>
                </a:solidFill>
              </a:rPr>
              <a:t>heading</a:t>
            </a:r>
            <a:endParaRPr lang="en-US" sz="4400" b="1" cap="all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huonglien\AppData\Local\Microsoft\Windows\INetCache\Content.Word\MRC logo Blue.png">
            <a:extLst>
              <a:ext uri="{FF2B5EF4-FFF2-40B4-BE49-F238E27FC236}">
                <a16:creationId xmlns:a16="http://schemas.microsoft.com/office/drawing/2014/main" id="{2D5D38AD-C4EA-4357-B4E5-624A9BF68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5112" y="310498"/>
            <a:ext cx="1303685" cy="129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1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175E3-3463-4424-A1F5-14315172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456"/>
            <a:ext cx="10515600" cy="5062866"/>
          </a:xfrm>
        </p:spPr>
        <p:txBody>
          <a:bodyPr>
            <a:noAutofit/>
          </a:bodyPr>
          <a:lstStyle>
            <a:lvl1pPr>
              <a:buClr>
                <a:srgbClr val="2F5597"/>
              </a:buClr>
              <a:defRPr/>
            </a:lvl1pPr>
            <a:lvl2pPr>
              <a:buClr>
                <a:srgbClr val="2F5597"/>
              </a:buClr>
              <a:defRPr/>
            </a:lvl2pPr>
            <a:lvl3pPr>
              <a:buClr>
                <a:srgbClr val="2F5597"/>
              </a:buClr>
              <a:defRPr/>
            </a:lvl3pPr>
            <a:lvl4pPr>
              <a:buClr>
                <a:srgbClr val="2F5597"/>
              </a:buClr>
              <a:defRPr/>
            </a:lvl4pPr>
            <a:lvl5pPr>
              <a:buClr>
                <a:srgbClr val="2F5597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94411-4DFF-43C8-BD75-ED04A6D0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7021" y="6310312"/>
            <a:ext cx="5615354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/>
              <a:t>ADB TA 9977-REG CAREC – Developing the Water Pillar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387D-76F5-49BA-A273-FEAFA6F9EEE1}"/>
              </a:ext>
            </a:extLst>
          </p:cNvPr>
          <p:cNvSpPr/>
          <p:nvPr userDrawn="1"/>
        </p:nvSpPr>
        <p:spPr>
          <a:xfrm>
            <a:off x="0" y="322064"/>
            <a:ext cx="113823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65760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4F2CD6-E9FE-45BF-B1FF-C743EA50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27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5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8292-4F46-4CC6-B2DA-324E5EDE0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8690"/>
            <a:ext cx="5181600" cy="4968273"/>
          </a:xfrm>
        </p:spPr>
        <p:txBody>
          <a:bodyPr/>
          <a:lstStyle>
            <a:lvl1pPr>
              <a:buClr>
                <a:srgbClr val="2F5597"/>
              </a:buClr>
              <a:defRPr/>
            </a:lvl1pPr>
            <a:lvl2pPr>
              <a:buClr>
                <a:srgbClr val="2F5597"/>
              </a:buClr>
              <a:defRPr/>
            </a:lvl2pPr>
            <a:lvl3pPr>
              <a:buClr>
                <a:srgbClr val="2F5597"/>
              </a:buClr>
              <a:defRPr/>
            </a:lvl3pPr>
            <a:lvl4pPr>
              <a:buClr>
                <a:srgbClr val="2F5597"/>
              </a:buClr>
              <a:defRPr/>
            </a:lvl4pPr>
            <a:lvl5pPr>
              <a:buClr>
                <a:srgbClr val="2F5597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B45C-DEA7-4917-A9EA-B69C26D3B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8690"/>
            <a:ext cx="5181600" cy="4968273"/>
          </a:xfrm>
        </p:spPr>
        <p:txBody>
          <a:bodyPr/>
          <a:lstStyle>
            <a:lvl1pPr>
              <a:buClr>
                <a:srgbClr val="2F5597"/>
              </a:buClr>
              <a:defRPr/>
            </a:lvl1pPr>
            <a:lvl2pPr>
              <a:buClr>
                <a:srgbClr val="2F5597"/>
              </a:buClr>
              <a:defRPr/>
            </a:lvl2pPr>
            <a:lvl3pPr>
              <a:buClr>
                <a:srgbClr val="2F5597"/>
              </a:buClr>
              <a:defRPr/>
            </a:lvl3pPr>
            <a:lvl4pPr>
              <a:buClr>
                <a:srgbClr val="2F5597"/>
              </a:buClr>
              <a:defRPr/>
            </a:lvl4pPr>
            <a:lvl5pPr>
              <a:buClr>
                <a:srgbClr val="2F5597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605F1-A98B-4053-8207-ACBC2C3C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A073E-53D7-43E6-AC25-EE2848DB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07317-D271-4A13-8BDA-70041778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FB7D31-BD49-4F3F-8803-9C434D6FA21E}"/>
              </a:ext>
            </a:extLst>
          </p:cNvPr>
          <p:cNvSpPr/>
          <p:nvPr userDrawn="1"/>
        </p:nvSpPr>
        <p:spPr>
          <a:xfrm>
            <a:off x="0" y="322064"/>
            <a:ext cx="113823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65760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41D0DE-5E75-471E-8122-2B36CCB1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27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4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0820-98C6-43E1-A394-A37AA59F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2F55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A8970-DF0A-45D3-A6CD-9AFAD4E9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09776"/>
            <a:ext cx="5157787" cy="4179887"/>
          </a:xfrm>
        </p:spPr>
        <p:txBody>
          <a:bodyPr>
            <a:noAutofit/>
          </a:bodyPr>
          <a:lstStyle>
            <a:lvl1pPr>
              <a:buClr>
                <a:srgbClr val="2F5597"/>
              </a:buClr>
              <a:defRPr/>
            </a:lvl1pPr>
            <a:lvl2pPr>
              <a:buClr>
                <a:srgbClr val="2F5597"/>
              </a:buClr>
              <a:defRPr/>
            </a:lvl2pPr>
            <a:lvl3pPr>
              <a:buClr>
                <a:srgbClr val="2F5597"/>
              </a:buClr>
              <a:defRPr/>
            </a:lvl3pPr>
            <a:lvl4pPr>
              <a:buClr>
                <a:srgbClr val="2F5597"/>
              </a:buClr>
              <a:defRPr/>
            </a:lvl4pPr>
            <a:lvl5pPr>
              <a:buClr>
                <a:srgbClr val="2F5597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2AF7E-F201-4046-843B-3054232E2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2F55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0BD97-3967-44E9-A7EA-F2DE6D0AD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9776"/>
            <a:ext cx="5183188" cy="4179887"/>
          </a:xfrm>
        </p:spPr>
        <p:txBody>
          <a:bodyPr>
            <a:noAutofit/>
          </a:bodyPr>
          <a:lstStyle>
            <a:lvl1pPr>
              <a:buClr>
                <a:srgbClr val="2F5597"/>
              </a:buClr>
              <a:defRPr/>
            </a:lvl1pPr>
            <a:lvl2pPr>
              <a:buClr>
                <a:srgbClr val="2F5597"/>
              </a:buClr>
              <a:defRPr/>
            </a:lvl2pPr>
            <a:lvl3pPr>
              <a:buClr>
                <a:srgbClr val="2F5597"/>
              </a:buClr>
              <a:defRPr/>
            </a:lvl3pPr>
            <a:lvl4pPr>
              <a:buClr>
                <a:srgbClr val="2F5597"/>
              </a:buClr>
              <a:defRPr/>
            </a:lvl4pPr>
            <a:lvl5pPr>
              <a:buClr>
                <a:srgbClr val="2F5597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7BCCD-A5DF-4574-AE6A-7479DD6B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5508D-3A80-4F87-9E6A-50F98B9A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6BE44-F538-4636-A8B6-4311E216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EFC04-7CDC-4954-98F8-D06DE2AB919E}"/>
              </a:ext>
            </a:extLst>
          </p:cNvPr>
          <p:cNvSpPr/>
          <p:nvPr userDrawn="1"/>
        </p:nvSpPr>
        <p:spPr>
          <a:xfrm>
            <a:off x="0" y="322064"/>
            <a:ext cx="113823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65760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3A4452-37EC-4B8F-A8E7-71BCF782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27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64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D20CE-C660-42A7-B785-4B00BD91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62F06-27FF-4342-8B3D-C8D656A8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0B2FB-3C60-4B66-8E30-86BD670D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2DBA3F-F022-4EC3-831B-066C87E5ECFE}"/>
              </a:ext>
            </a:extLst>
          </p:cNvPr>
          <p:cNvSpPr/>
          <p:nvPr userDrawn="1"/>
        </p:nvSpPr>
        <p:spPr>
          <a:xfrm>
            <a:off x="0" y="322064"/>
            <a:ext cx="113823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65760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294304-5010-4036-B4F5-6FE19AB1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27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0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CA80-CEDC-45B5-B6DD-F144414E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0014"/>
            <a:ext cx="3932237" cy="10273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2AAF-3EDD-481A-80FB-1D4CAA85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2F5597"/>
              </a:buClr>
              <a:defRPr sz="3200"/>
            </a:lvl1pPr>
            <a:lvl2pPr>
              <a:buClr>
                <a:srgbClr val="2F5597"/>
              </a:buClr>
              <a:defRPr sz="2800"/>
            </a:lvl2pPr>
            <a:lvl3pPr>
              <a:buClr>
                <a:srgbClr val="2F5597"/>
              </a:buClr>
              <a:defRPr sz="2400"/>
            </a:lvl3pPr>
            <a:lvl4pPr>
              <a:buClr>
                <a:srgbClr val="2F5597"/>
              </a:buClr>
              <a:defRPr sz="2000"/>
            </a:lvl4pPr>
            <a:lvl5pPr>
              <a:buClr>
                <a:srgbClr val="2F5597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9D3DC-7DDF-4F95-849D-2887DE958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1BAC2-1CAE-4CA5-AB21-47ECB065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636CD-AC2C-489D-81C9-D7E05E6E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C1AA4-BD05-476D-A254-C18E1110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9BDC1-B3B0-4286-AB8F-FB028EFF888C}"/>
              </a:ext>
            </a:extLst>
          </p:cNvPr>
          <p:cNvSpPr/>
          <p:nvPr userDrawn="1"/>
        </p:nvSpPr>
        <p:spPr>
          <a:xfrm>
            <a:off x="0" y="322064"/>
            <a:ext cx="113823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65760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76CE0F-B7C1-4913-8259-733A2A7BD26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603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50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8B73-7743-4A7C-9CDF-CB9B44C4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B9EF5-EABA-46AA-8EF2-446FDE83E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6254C-FDA1-4281-8BC1-8FE2A0583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61923-2844-404F-A403-FA324ADE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50FBF-22F0-4751-A8B4-2B963984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AE3CB-A31D-4B45-A5A1-3982487C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789F-B97A-4C73-93B2-CEF827D5C6C4}"/>
              </a:ext>
            </a:extLst>
          </p:cNvPr>
          <p:cNvSpPr/>
          <p:nvPr userDrawn="1"/>
        </p:nvSpPr>
        <p:spPr>
          <a:xfrm>
            <a:off x="0" y="322064"/>
            <a:ext cx="113823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65760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89DD53-4821-4C5F-A503-0E54EDE4424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603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740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36A5A-D5A8-43EA-8C6A-85B5E47F9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56138"/>
            <a:ext cx="10515600" cy="5020825"/>
          </a:xfrm>
        </p:spPr>
        <p:txBody>
          <a:bodyPr vert="eaVert"/>
          <a:lstStyle>
            <a:lvl2pPr>
              <a:buClr>
                <a:srgbClr val="2F5597"/>
              </a:buClr>
              <a:defRPr/>
            </a:lvl2pPr>
            <a:lvl3pPr>
              <a:buClr>
                <a:srgbClr val="2F5597"/>
              </a:buClr>
              <a:defRPr/>
            </a:lvl3pPr>
            <a:lvl4pPr>
              <a:buClr>
                <a:srgbClr val="2F5597"/>
              </a:buClr>
              <a:defRPr/>
            </a:lvl4pPr>
            <a:lvl5pPr>
              <a:buClr>
                <a:srgbClr val="2F5597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D1DF0-5264-4897-AF4B-24ACF219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EB448-734A-481B-ADB4-757B56D2C9D1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ED132-BB2A-40F8-A3DC-206DADA9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0678-299D-45A5-A662-BF9CDB46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E087-1B00-4CCC-BA02-324B409D98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1CC3C-6C1E-4E5D-8FB5-7BDD68684AF2}"/>
              </a:ext>
            </a:extLst>
          </p:cNvPr>
          <p:cNvSpPr/>
          <p:nvPr userDrawn="1"/>
        </p:nvSpPr>
        <p:spPr>
          <a:xfrm>
            <a:off x="0" y="322064"/>
            <a:ext cx="113823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65760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621EFC-61DD-4CDB-BE0E-47D02CF2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27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3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7AF8-0A97-4653-B1C0-76341C016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EAE96A-205F-403B-8DE1-B6D26C72E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7021" y="6310312"/>
            <a:ext cx="5615354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/>
              <a:t>ADB TA 9977-REG:  CAREC – Developing the Water Pillar</a:t>
            </a:r>
          </a:p>
        </p:txBody>
      </p:sp>
    </p:spTree>
    <p:extLst>
      <p:ext uri="{BB962C8B-B14F-4D97-AF65-F5344CB8AC3E}">
        <p14:creationId xmlns:p14="http://schemas.microsoft.com/office/powerpoint/2010/main" val="11180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F21670-3BD1-43A1-9640-4335C085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the CAREC Water Pillar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1411B-8B0E-43A7-BB1B-3F7E59A7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915" y="6432079"/>
            <a:ext cx="5457607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sz="1600" dirty="0"/>
              <a:t>ADB TA 9977-REG:  CAREC – Developing the Water Pillar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C2029-3F26-4CA5-9515-00433F46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81" y="5885188"/>
            <a:ext cx="1109170" cy="888170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8C6CD3E-F699-4797-8BF7-EA78B3A57AF1}"/>
              </a:ext>
            </a:extLst>
          </p:cNvPr>
          <p:cNvSpPr txBox="1">
            <a:spLocks/>
          </p:cNvSpPr>
          <p:nvPr/>
        </p:nvSpPr>
        <p:spPr>
          <a:xfrm>
            <a:off x="397216" y="1818461"/>
            <a:ext cx="8987418" cy="1956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559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800" dirty="0"/>
              <a:t> Initial focus is on Aral Sea Basin region – later expansion to broader CAREC membership.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800" dirty="0"/>
              <a:t> Builds on existing initiatives of inter-governmental organizations, bilateral agreements, and regional development programs.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1800" dirty="0"/>
              <a:t> Provides investment support, joint knowledge generation, dialogue platform, facilitator of capacity development – all as part of a long-term partnership program.</a:t>
            </a:r>
          </a:p>
        </p:txBody>
      </p:sp>
      <p:pic>
        <p:nvPicPr>
          <p:cNvPr id="10" name="Picture 9" descr="A lake surrounded by mountains&#10;&#10;Description automatically generated with low confidence">
            <a:extLst>
              <a:ext uri="{FF2B5EF4-FFF2-40B4-BE49-F238E27FC236}">
                <a16:creationId xmlns:a16="http://schemas.microsoft.com/office/drawing/2014/main" id="{94E62350-B744-4184-AE14-EF461298C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4" y="1077255"/>
            <a:ext cx="2659826" cy="1994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64820E-E9E3-4A4C-92BE-3A3456E72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593" y="5038487"/>
            <a:ext cx="2659826" cy="1758717"/>
          </a:xfrm>
          <a:prstGeom prst="rect">
            <a:avLst/>
          </a:prstGeom>
        </p:spPr>
      </p:pic>
      <p:pic>
        <p:nvPicPr>
          <p:cNvPr id="13" name="Picture 12" descr="A picture containing text, mountain, sky, outdoor&#10;&#10;Description automatically generated">
            <a:extLst>
              <a:ext uri="{FF2B5EF4-FFF2-40B4-BE49-F238E27FC236}">
                <a16:creationId xmlns:a16="http://schemas.microsoft.com/office/drawing/2014/main" id="{2057A504-A280-40EA-875C-11728CF34A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5593" y="3243301"/>
            <a:ext cx="2668867" cy="1656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FC8B7-7F57-4109-8D16-8ABB0503B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534" y="5926753"/>
            <a:ext cx="769737" cy="773236"/>
          </a:xfrm>
          <a:prstGeom prst="rect">
            <a:avLst/>
          </a:prstGeom>
        </p:spPr>
      </p:pic>
      <p:pic>
        <p:nvPicPr>
          <p:cNvPr id="15" name="Picture 14" descr="Diagram, text&#10;&#10;Description automatically generated">
            <a:extLst>
              <a:ext uri="{FF2B5EF4-FFF2-40B4-BE49-F238E27FC236}">
                <a16:creationId xmlns:a16="http://schemas.microsoft.com/office/drawing/2014/main" id="{483748AD-6989-4652-B415-D1FCC6911F4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094270" y="3774720"/>
            <a:ext cx="6048243" cy="27181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FC5061-47E7-4829-A4C1-C0F27EBC3D4A}"/>
              </a:ext>
            </a:extLst>
          </p:cNvPr>
          <p:cNvSpPr txBox="1"/>
          <p:nvPr/>
        </p:nvSpPr>
        <p:spPr>
          <a:xfrm>
            <a:off x="397216" y="1101933"/>
            <a:ext cx="8692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/>
              <a:t>Vision: 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 sustainable, climate resilient, productive and water secure region with shared benefits among States and communities.’     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E4EA0-5A7D-4275-9D08-1AB47C03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– CAREC Water Pillar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08CEAB-E601-4B7D-91D8-3D3DE3E83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31953"/>
              </p:ext>
            </p:extLst>
          </p:nvPr>
        </p:nvGraphicFramePr>
        <p:xfrm>
          <a:off x="348343" y="1219205"/>
          <a:ext cx="11070768" cy="470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484">
                  <a:extLst>
                    <a:ext uri="{9D8B030D-6E8A-4147-A177-3AD203B41FA5}">
                      <a16:colId xmlns:a16="http://schemas.microsoft.com/office/drawing/2014/main" val="879257165"/>
                    </a:ext>
                  </a:extLst>
                </a:gridCol>
                <a:gridCol w="8070284">
                  <a:extLst>
                    <a:ext uri="{9D8B030D-6E8A-4147-A177-3AD203B41FA5}">
                      <a16:colId xmlns:a16="http://schemas.microsoft.com/office/drawing/2014/main" val="3880508199"/>
                    </a:ext>
                  </a:extLst>
                </a:gridCol>
              </a:tblGrid>
              <a:tr h="227094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3588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r>
                        <a:rPr lang="en-GB" dirty="0"/>
                        <a:t>Nov 2020-Feb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Desk study and literature review; stakeholder consultations with regional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98227"/>
                  </a:ext>
                </a:extLst>
              </a:tr>
              <a:tr h="681283">
                <a:tc>
                  <a:txBody>
                    <a:bodyPr/>
                    <a:lstStyle/>
                    <a:p>
                      <a:r>
                        <a:rPr lang="en-GB" b="0" dirty="0"/>
                        <a:t>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National consultations with country focal points </a:t>
                      </a:r>
                    </a:p>
                    <a:p>
                      <a:r>
                        <a:rPr lang="en-GB" b="0" dirty="0"/>
                        <a:t>Drafting of 3 thematic papers – climate, economics, legal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39218"/>
                  </a:ext>
                </a:extLst>
              </a:tr>
              <a:tr h="733860">
                <a:tc>
                  <a:txBody>
                    <a:bodyPr/>
                    <a:lstStyle/>
                    <a:p>
                      <a:r>
                        <a:rPr lang="en-GB" b="0" dirty="0"/>
                        <a:t>16 Apr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First regional consultation </a:t>
                      </a:r>
                      <a:r>
                        <a:rPr lang="en-GB" dirty="0"/>
                        <a:t>on preliminary findings and proposal for the Water Pillar framework with country water focal points and other regional partners.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4152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June – August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Circulation of </a:t>
                      </a:r>
                      <a:r>
                        <a:rPr lang="en-GB" b="1" dirty="0"/>
                        <a:t>initial draft Scoping Study Report </a:t>
                      </a:r>
                      <a:r>
                        <a:rPr lang="en-GB" b="0" dirty="0"/>
                        <a:t>and </a:t>
                      </a:r>
                      <a:r>
                        <a:rPr lang="en-GB" b="1" dirty="0"/>
                        <a:t>review </a:t>
                      </a:r>
                      <a:r>
                        <a:rPr lang="en-GB" b="0" dirty="0"/>
                        <a:t>by </a:t>
                      </a:r>
                      <a:r>
                        <a:rPr lang="en-GB" dirty="0"/>
                        <a:t>national agencies, inter-governmental bodies and development partners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06829"/>
                  </a:ext>
                </a:extLst>
              </a:tr>
              <a:tr h="394712">
                <a:tc>
                  <a:txBody>
                    <a:bodyPr/>
                    <a:lstStyle/>
                    <a:p>
                      <a:r>
                        <a:rPr lang="en-GB" dirty="0"/>
                        <a:t>14 September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Second regional consultation </a:t>
                      </a:r>
                      <a:r>
                        <a:rPr lang="en-GB" b="0" dirty="0"/>
                        <a:t>to exchange feedback and discuss way forward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877149"/>
                  </a:ext>
                </a:extLst>
              </a:tr>
              <a:tr h="512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28 Sept 2021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Circulation of </a:t>
                      </a:r>
                      <a:r>
                        <a:rPr lang="en-GB" b="1" dirty="0"/>
                        <a:t>Draft Final Scoping Study Report </a:t>
                      </a:r>
                      <a:r>
                        <a:rPr lang="en-GB" b="0" dirty="0"/>
                        <a:t>– information item for CAREC National Focal Point meeting in mid-October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265036"/>
                  </a:ext>
                </a:extLst>
              </a:tr>
              <a:tr h="512428">
                <a:tc>
                  <a:txBody>
                    <a:bodyPr/>
                    <a:lstStyle/>
                    <a:p>
                      <a:r>
                        <a:rPr lang="en-GB" dirty="0"/>
                        <a:t>October 2021 –March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Development of concept papers for selected priority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85821"/>
                  </a:ext>
                </a:extLst>
              </a:tr>
              <a:tr h="394712">
                <a:tc>
                  <a:txBody>
                    <a:bodyPr/>
                    <a:lstStyle/>
                    <a:p>
                      <a:r>
                        <a:rPr lang="en-GB" dirty="0"/>
                        <a:t>November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Presentation of the CAREC Water Pillar </a:t>
                      </a:r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at the CAREC Ministerial Conference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5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5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2" ma:contentTypeDescription="Create a new document." ma:contentTypeScope="" ma:versionID="d7c7fc69d9d7c3e0900174576ee888b1">
  <xsd:schema xmlns:xsd="http://www.w3.org/2001/XMLSchema" xmlns:xs="http://www.w3.org/2001/XMLSchema" xmlns:p="http://schemas.microsoft.com/office/2006/metadata/properties" xmlns:ns2="f668aa56-9285-4561-92d6-d6343913a899" xmlns:ns3="4d0bf39f-aee5-4194-a8cf-9eb94d977901" targetNamespace="http://schemas.microsoft.com/office/2006/metadata/properties" ma:root="true" ma:fieldsID="41ef8605b30f5619465350b9761e0dda" ns2:_="" ns3:_="">
    <xsd:import namespace="f668aa56-9285-4561-92d6-d6343913a899"/>
    <xsd:import namespace="4d0bf39f-aee5-4194-a8cf-9eb94d9779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</documentManagement>
</p:properties>
</file>

<file path=customXml/itemProps1.xml><?xml version="1.0" encoding="utf-8"?>
<ds:datastoreItem xmlns:ds="http://schemas.openxmlformats.org/officeDocument/2006/customXml" ds:itemID="{DB527C65-3F2D-42B4-9495-6FEA055D419C}"/>
</file>

<file path=customXml/itemProps2.xml><?xml version="1.0" encoding="utf-8"?>
<ds:datastoreItem xmlns:ds="http://schemas.openxmlformats.org/officeDocument/2006/customXml" ds:itemID="{26C3CC86-3466-44A6-A98F-C6E269D9251B}"/>
</file>

<file path=customXml/itemProps3.xml><?xml version="1.0" encoding="utf-8"?>
<ds:datastoreItem xmlns:ds="http://schemas.openxmlformats.org/officeDocument/2006/customXml" ds:itemID="{3DB43E73-6CC9-452B-A111-D0A35F16D2AA}"/>
</file>

<file path=docProps/app.xml><?xml version="1.0" encoding="utf-8"?>
<Properties xmlns="http://schemas.openxmlformats.org/officeDocument/2006/extended-properties" xmlns:vt="http://schemas.openxmlformats.org/officeDocument/2006/docPropsVTypes">
  <TotalTime>24381</TotalTime>
  <Words>259</Words>
  <Application>Microsoft Office PowerPoint</Application>
  <PresentationFormat>Widescreen</PresentationFormat>
  <Paragraphs>29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Developing the CAREC Water Pillar</vt:lpstr>
      <vt:lpstr>Timeline – CAREC Water Pillar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Huong Lien</dc:creator>
  <cp:lastModifiedBy>Kazuhiro Yoshida</cp:lastModifiedBy>
  <cp:revision>1200</cp:revision>
  <dcterms:created xsi:type="dcterms:W3CDTF">2017-06-16T03:50:59Z</dcterms:created>
  <dcterms:modified xsi:type="dcterms:W3CDTF">2021-10-10T15:07:13Z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Order">
    <vt:r8>49976400</vt:r8>
  </property>
  <property fmtid="{D5CDD505-2E9C-101B-9397-08002B2CF9AE}" pid="6" name="j78542b1fffc4a1c84659474212e3133">
    <vt:lpwstr>CWRD|6d71ff58-4882-4388-ab5c-218969b1e9c8</vt:lpwstr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ADBContentGroup">
    <vt:lpwstr>2;#CWRD|6d71ff58-4882-4388-ab5c-218969b1e9c8</vt:lpwstr>
  </property>
</Properties>
</file>