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60A5"/>
    <a:srgbClr val="284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36E819-04D9-724B-A955-B00FB55D3D80}" v="5" dt="2021-09-15T16:06:37.8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911" autoAdjust="0"/>
    <p:restoredTop sz="94660"/>
  </p:normalViewPr>
  <p:slideViewPr>
    <p:cSldViewPr snapToGrid="0">
      <p:cViewPr varScale="1">
        <p:scale>
          <a:sx n="76" d="100"/>
          <a:sy n="76" d="100"/>
        </p:scale>
        <p:origin x="688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99BC6-066B-4652-B798-85CFD65DD2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DE2C0-CF99-45A9-83C4-3546345CA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BEF5E-9F24-48F3-8347-D1AE8ABCB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3983A-35B3-46E4-BDB6-16A3545F0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0F3B7-61D5-4E91-B6A5-9CDF124E1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43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B547D-9158-4DFE-83E6-7E5BFC680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2082A8-28BD-4D8E-981E-C3F00C61D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FDCD1-A16A-4150-B607-B724E3D08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3443F-E3D6-4EA1-804E-D1D09C56B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7E2B3-991D-477D-85BF-58F5A999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07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F8DC90-DA14-41E8-9B0B-15E96F863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DEFD46-4570-4500-AD16-B98891CA51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5B3FA-1B0D-42BD-9F3A-65FD9931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EF10E-419D-4771-97FE-3F2F25263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E8E83-2FC5-4550-BC79-EE4F04151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3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7C0EE-6943-4921-919B-E709EFE7A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DE926-5164-45FB-A693-31545EF3F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79199-09F6-4690-AD01-888CFD915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4472-30FA-441E-A5C9-1F5B6B384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42C04-472A-44EB-982A-2AE92A86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8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DAE6D-15CD-4025-B61E-D0467BE75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BBCA9F-818D-4053-8E78-7EBE5F9F3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0A784-2D39-4CB9-AFCF-DDF6CD40F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F7235-E726-4107-B98B-AE15EBA10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6DFCE-1708-4B07-9095-0A189D3C3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1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95642-CB75-404D-9445-23145B7C6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BF9F7-E6C2-40C7-87F1-A5C400EB5C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E1517F-8FDE-4345-A71C-FAB5C180D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1B34E-B8FB-4658-A7FF-F967F036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199671-214D-42B8-B172-E14334967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AFE111-3C57-436F-8936-515AB475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85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A8246-E657-4C66-8E58-1406F1F4F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181EC8-FF27-4FAA-A252-2A98C2B17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B27A3C-2548-4AF3-AF14-7DD428196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CEBA35-1C0F-4101-80D9-EC35EFF23F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56921B-FE9A-423F-AF53-3E85F604AF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7B27A7-21C7-41C0-B74B-57491885C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0A7BCA-5D89-44A9-9A61-FABD8090F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2D2E69-6AD1-4E9B-BF4A-9515D149B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2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E9D01-8038-4527-B38D-9664ADD84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EA5CF4-FA13-4CBA-B3F5-DAEC3F034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BD96C-4999-4DF1-951E-78DA0E782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1D992E-B469-4C70-8C46-25C8FDA56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1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AB97CE-9400-4671-BD7C-CFA221FA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39852E-7710-49E2-B81C-C5B19E2D4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0960A6-702A-4C30-BB6A-08AD5FA51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74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7EED6-754C-4A23-B916-A0D74F632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6D4A6-D2CC-4C53-AE5B-E2E5F735A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516CC-9A3C-4EEA-BB72-CD0B6A532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051BF-BEAD-46EA-B349-9980B53B0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455A7-CD15-4223-9017-C645DB597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44CF85-F709-4EF8-9C93-FBE68A7A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3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6C5AF-F1C5-4332-B83C-947C81567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6F4BAF-74CE-4B63-82FC-6E792AABD7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3CCAE-9929-4775-B1CF-2F0986317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687AC-7321-4DE0-9089-4EC113FCD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D2403-3676-466F-BA90-D97F30260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34A053-8F8D-43EE-BA34-1E7941333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68392B-AD74-4034-B655-5CB7749A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05F6F-CBDF-4365-892E-EB1821261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C65F8-F962-4ABD-B077-A09E87E2A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03BCE-423D-4059-896D-528AA0179B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C4A68-2FDC-429D-83B1-B4CE12B693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2F373-7DC1-4A3E-9CAF-B866DE1196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58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66743A-67FF-4AF8-976A-77B8CA6F3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18" y="379029"/>
            <a:ext cx="3873653" cy="3507941"/>
          </a:xfrm>
        </p:spPr>
        <p:txBody>
          <a:bodyPr anchor="b">
            <a:noAutofit/>
          </a:bodyPr>
          <a:lstStyle/>
          <a:p>
            <a:pPr algn="r"/>
            <a:r>
              <a:rPr lang="ru-RU" sz="3500" b="1" dirty="0">
                <a:solidFill>
                  <a:srgbClr val="FFFFFF"/>
                </a:solidFill>
              </a:rPr>
              <a:t>Фонд поддержки региональных инфраструктурных проектов (ФПРИП) ЦАРЭС</a:t>
            </a:r>
            <a:br>
              <a:rPr lang="en-US" sz="3500" b="1" dirty="0">
                <a:solidFill>
                  <a:srgbClr val="FFFFFF"/>
                </a:solidFill>
              </a:rPr>
            </a:br>
            <a:r>
              <a:rPr lang="ru-RU" sz="1500" b="1" i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ЦАРЭС 2030 будет продолжать продвигать повестку дня региональной инфраструктуры в соответствии с призывом ЦУР к созданию надежной и устойчивой инфраструктуры, включая региональную и трансграничную инфраструктуру.</a:t>
            </a:r>
            <a:endParaRPr lang="en-US" sz="15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B6C30-6A76-4258-BB1B-8B94C0943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309" y="205009"/>
            <a:ext cx="7976151" cy="6657969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ru-RU" sz="1800" b="1" u="sng" dirty="0">
                <a:solidFill>
                  <a:srgbClr val="3960A5"/>
                </a:solidFill>
              </a:rPr>
              <a:t>Задачи</a:t>
            </a:r>
            <a:endParaRPr lang="en-US" sz="1800" b="1" u="sng" dirty="0">
              <a:solidFill>
                <a:srgbClr val="3960A5"/>
              </a:solidFill>
            </a:endParaRPr>
          </a:p>
          <a:p>
            <a:r>
              <a:rPr lang="ru-RU" sz="1800" dirty="0"/>
              <a:t>Специальный механизм финансирования, созданный для оказания правительствам стран-членов ЦАРЭС поддержки в подготовке и обеспечении готовности проектов, первоначальном дизайне и применении соответствующих финансовых решений, одновременно способствуя обмену знаниями и наращиванию потенциала.</a:t>
            </a:r>
            <a:endParaRPr lang="en-US" sz="1800" b="1" dirty="0"/>
          </a:p>
          <a:p>
            <a:pPr marL="0" indent="0">
              <a:buNone/>
            </a:pPr>
            <a:r>
              <a:rPr lang="ru-RU" sz="1800" b="1" u="sng" dirty="0">
                <a:solidFill>
                  <a:srgbClr val="3960A5"/>
                </a:solidFill>
              </a:rPr>
              <a:t>Прогресс и следующие шаги</a:t>
            </a:r>
            <a:endParaRPr lang="en-US" sz="1800" b="1" u="sng" dirty="0">
              <a:solidFill>
                <a:srgbClr val="3960A5"/>
              </a:solidFill>
            </a:endParaRPr>
          </a:p>
          <a:p>
            <a:r>
              <a:rPr lang="ru-RU" sz="1800" b="1" dirty="0"/>
              <a:t>Маломасштабная техническая помощь</a:t>
            </a:r>
            <a:r>
              <a:rPr lang="ru-RU" sz="1800" dirty="0"/>
              <a:t> (утверждена в сентябре 2020 г.)</a:t>
            </a:r>
            <a:endParaRPr lang="en-US" sz="1800" dirty="0"/>
          </a:p>
          <a:p>
            <a:pPr lvl="1">
              <a:buFontTx/>
              <a:buChar char="-"/>
            </a:pPr>
            <a:r>
              <a:rPr lang="ru-RU" sz="1800" dirty="0"/>
              <a:t>текущая основа для ФПРИП ЦАРЭС</a:t>
            </a:r>
            <a:endParaRPr lang="en-US" sz="1800" dirty="0"/>
          </a:p>
          <a:p>
            <a:pPr lvl="1">
              <a:buFontTx/>
              <a:buChar char="-"/>
            </a:pPr>
            <a:r>
              <a:rPr lang="ru-RU" sz="1800" dirty="0"/>
              <a:t>нулевой проект документа подготовлен и находится в процессе внутреннего рассмотрения и доработки</a:t>
            </a:r>
            <a:endParaRPr lang="en-US" sz="1800" dirty="0"/>
          </a:p>
          <a:p>
            <a:r>
              <a:rPr lang="ru-RU" sz="1800" b="1" dirty="0"/>
              <a:t>Фонд ТП для транзакций</a:t>
            </a:r>
            <a:r>
              <a:rPr lang="ru-RU" sz="1800" dirty="0"/>
              <a:t> (на утверждение в 2021 году)</a:t>
            </a:r>
            <a:endParaRPr lang="en-US" sz="1800" dirty="0"/>
          </a:p>
          <a:p>
            <a:pPr lvl="1">
              <a:buFontTx/>
              <a:buChar char="-"/>
            </a:pPr>
            <a:r>
              <a:rPr lang="ru-RU" sz="1800" dirty="0"/>
              <a:t>обеспечить финансирование подготовки проектов для региональных инфраструктурных проектов</a:t>
            </a:r>
            <a:endParaRPr lang="en-US" sz="1800" dirty="0"/>
          </a:p>
          <a:p>
            <a:pPr lvl="1">
              <a:buFontTx/>
              <a:buChar char="-"/>
            </a:pPr>
            <a:r>
              <a:rPr lang="ru-RU" sz="1800" dirty="0"/>
              <a:t>начать с поддержки проекта устойчивого туризма в Кыргызской Республике и изыскать дополнительное финансирование (2 миллиона долларов США) для последующего расширения</a:t>
            </a:r>
            <a:endParaRPr lang="en-US" sz="1800" dirty="0"/>
          </a:p>
          <a:p>
            <a:r>
              <a:rPr lang="ru-RU" sz="1800" b="1" dirty="0"/>
              <a:t>Консультации с заинтересованными сторонами и партнерами по развитию</a:t>
            </a:r>
            <a:r>
              <a:rPr lang="ru-RU" sz="1800" dirty="0"/>
              <a:t> (с октября 2021 года)</a:t>
            </a:r>
            <a:endParaRPr lang="en-US" sz="1800" dirty="0"/>
          </a:p>
          <a:p>
            <a:pPr lvl="1">
              <a:buFontTx/>
              <a:buChar char="-"/>
            </a:pPr>
            <a:r>
              <a:rPr lang="ru-RU" sz="1800" dirty="0"/>
              <a:t>с правительствами стран-членов ЦАРЭС и другими заинтересованными сторонами будут проведены консультации по проекту концепции ФПРИП ЦАРЭС</a:t>
            </a:r>
            <a:endParaRPr lang="en-US" sz="1800" dirty="0"/>
          </a:p>
          <a:p>
            <a:pPr lvl="1">
              <a:buFontTx/>
              <a:buChar char="-"/>
            </a:pPr>
            <a:r>
              <a:rPr lang="ru-RU" sz="1800" dirty="0"/>
              <a:t>многосторонние и двусторонние партнеры по развитию приглашаются к участию в Фонде путем оказания технической и финансовой поддержки</a:t>
            </a:r>
            <a:endParaRPr lang="en-US" sz="1800" dirty="0"/>
          </a:p>
          <a:p>
            <a:pPr marL="0" indent="0">
              <a:buNone/>
            </a:pPr>
            <a:r>
              <a:rPr lang="ru-RU" sz="1800" b="1" u="sng" dirty="0">
                <a:solidFill>
                  <a:srgbClr val="3960A5"/>
                </a:solidFill>
              </a:rPr>
              <a:t>Материалы, которые будут представлены на Министерской конференции</a:t>
            </a:r>
            <a:endParaRPr lang="en-US" sz="1800" b="1" u="sng" dirty="0">
              <a:solidFill>
                <a:srgbClr val="3960A5"/>
              </a:solidFill>
            </a:endParaRPr>
          </a:p>
          <a:p>
            <a:r>
              <a:rPr lang="ru-RU" sz="1800" dirty="0"/>
              <a:t>Чтобы обеспечить достаточную координацию (внутреннюю/внешнюю) и качество отчета, презентация итогового варианта отчета будет отложено до 2022 года. Отчет о ходе работы будет представлен во время Министерской конференции.</a:t>
            </a:r>
            <a:endParaRPr lang="en-US" sz="1800" dirty="0"/>
          </a:p>
          <a:p>
            <a:endParaRPr lang="en-US" sz="18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BE27FC3-70B4-4CFB-AFB0-7EF14B6ED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992" y="3976440"/>
            <a:ext cx="3549829" cy="27638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2B5785-B6B9-1E4D-AEDB-B2820343BA9D}"/>
              </a:ext>
            </a:extLst>
          </p:cNvPr>
          <p:cNvSpPr txBox="1"/>
          <p:nvPr/>
        </p:nvSpPr>
        <p:spPr>
          <a:xfrm>
            <a:off x="3800475" y="29003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5F8FA5-44D1-9545-80CE-DABA7E880356}"/>
              </a:ext>
            </a:extLst>
          </p:cNvPr>
          <p:cNvSpPr txBox="1"/>
          <p:nvPr/>
        </p:nvSpPr>
        <p:spPr>
          <a:xfrm>
            <a:off x="3743325" y="19573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764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2" ma:contentTypeDescription="Create a new document." ma:contentTypeScope="" ma:versionID="d7c7fc69d9d7c3e0900174576ee888b1">
  <xsd:schema xmlns:xsd="http://www.w3.org/2001/XMLSchema" xmlns:xs="http://www.w3.org/2001/XMLSchema" xmlns:p="http://schemas.microsoft.com/office/2006/metadata/properties" xmlns:ns2="f668aa56-9285-4561-92d6-d6343913a899" xmlns:ns3="4d0bf39f-aee5-4194-a8cf-9eb94d977901" targetNamespace="http://schemas.microsoft.com/office/2006/metadata/properties" ma:root="true" ma:fieldsID="41ef8605b30f5619465350b9761e0dda" ns2:_="" ns3:_="">
    <xsd:import namespace="f668aa56-9285-4561-92d6-d6343913a899"/>
    <xsd:import namespace="4d0bf39f-aee5-4194-a8cf-9eb94d9779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668aa56-9285-4561-92d6-d6343913a899">
      <UserInfo>
        <DisplayName/>
        <AccountId xsi:nil="true"/>
        <AccountType/>
      </UserInfo>
    </SharedWithUsers>
    <MediaLengthInSeconds xmlns="4d0bf39f-aee5-4194-a8cf-9eb94d977901" xsi:nil="true"/>
  </documentManagement>
</p:properties>
</file>

<file path=customXml/itemProps1.xml><?xml version="1.0" encoding="utf-8"?>
<ds:datastoreItem xmlns:ds="http://schemas.openxmlformats.org/officeDocument/2006/customXml" ds:itemID="{33D65431-1733-4487-B27F-31182BD55F55}"/>
</file>

<file path=customXml/itemProps2.xml><?xml version="1.0" encoding="utf-8"?>
<ds:datastoreItem xmlns:ds="http://schemas.openxmlformats.org/officeDocument/2006/customXml" ds:itemID="{4A420A31-E335-4210-BFD2-D352EA14E73D}"/>
</file>

<file path=customXml/itemProps3.xml><?xml version="1.0" encoding="utf-8"?>
<ds:datastoreItem xmlns:ds="http://schemas.openxmlformats.org/officeDocument/2006/customXml" ds:itemID="{ED2B50A5-362C-4816-9928-39A6907D7032}"/>
</file>

<file path=docProps/app.xml><?xml version="1.0" encoding="utf-8"?>
<Properties xmlns="http://schemas.openxmlformats.org/officeDocument/2006/extended-properties" xmlns:vt="http://schemas.openxmlformats.org/officeDocument/2006/docPropsVTypes">
  <TotalTime>1538</TotalTime>
  <Words>233</Words>
  <Application>Microsoft Office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Фонд поддержки региональных инфраструктурных проектов (ФПРИП) ЦАРЭС ЦАРЭС 2030 будет продолжать продвигать повестку дня региональной инфраструктуры в соответствии с призывом ЦУР к созданию надежной и устойчивой инфраструктуры, включая региональную и трансграничную инфраструктуру.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CAREC Regional Infrastructure Projects Enabling Facility</dc:title>
  <dc:creator>Irene S. De Roma</dc:creator>
  <cp:lastModifiedBy>solomonchik@mail.ru</cp:lastModifiedBy>
  <cp:revision>25</cp:revision>
  <dcterms:created xsi:type="dcterms:W3CDTF">2021-06-03T07:51:58Z</dcterms:created>
  <dcterms:modified xsi:type="dcterms:W3CDTF">2021-09-27T13:04:31Z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  <property fmtid="{D5CDD505-2E9C-101B-9397-08002B2CF9AE}" pid="3" name="TaxCatchAll">
    <vt:lpwstr>2;#CWRD;#1;#English</vt:lpwstr>
  </property>
  <property fmtid="{D5CDD505-2E9C-101B-9397-08002B2CF9AE}" pid="4" name="h00e4aaaf4624e24a7df7f06faa038c6">
    <vt:lpwstr>English|16ac8743-31bb-43f8-9a73-533a041667d6</vt:lpwstr>
  </property>
  <property fmtid="{D5CDD505-2E9C-101B-9397-08002B2CF9AE}" pid="5" name="Order">
    <vt:r8>49913200</vt:r8>
  </property>
  <property fmtid="{D5CDD505-2E9C-101B-9397-08002B2CF9AE}" pid="6" name="j78542b1fffc4a1c84659474212e3133">
    <vt:lpwstr>CWRD|6d71ff58-4882-4388-ab5c-218969b1e9c8</vt:lpwstr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ourceUrl">
    <vt:lpwstr/>
  </property>
  <property fmtid="{D5CDD505-2E9C-101B-9397-08002B2CF9AE}" pid="12" name="_SharedFileIndex">
    <vt:lpwstr/>
  </property>
  <property fmtid="{D5CDD505-2E9C-101B-9397-08002B2CF9AE}" pid="13" name="ComplianceAssetId">
    <vt:lpwstr/>
  </property>
  <property fmtid="{D5CDD505-2E9C-101B-9397-08002B2CF9AE}" pid="14" name="TemplateUrl">
    <vt:lpwstr/>
  </property>
  <property fmtid="{D5CDD505-2E9C-101B-9397-08002B2CF9AE}" pid="15" name="ADBContentGroup">
    <vt:lpwstr>2;#CWRD|6d71ff58-4882-4388-ab5c-218969b1e9c8</vt:lpwstr>
  </property>
</Properties>
</file>