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60A5"/>
    <a:srgbClr val="28427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36E819-04D9-724B-A955-B00FB55D3D80}" v="5" dt="2021-09-15T16:06:37.8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11" autoAdjust="0"/>
    <p:restoredTop sz="94660"/>
  </p:normalViewPr>
  <p:slideViewPr>
    <p:cSldViewPr snapToGrid="0">
      <p:cViewPr varScale="1">
        <p:scale>
          <a:sx n="74" d="100"/>
          <a:sy n="74" d="100"/>
        </p:scale>
        <p:origin x="74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viewProps" Target="view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D99BC6-066B-4652-B798-85CFD65DD2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FA6DE2C0-CF99-45A9-83C4-3546345CA5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FF8BEF5E-9F24-48F3-8347-D1AE8ABCB771}"/>
              </a:ext>
            </a:extLst>
          </p:cNvPr>
          <p:cNvSpPr>
            <a:spLocks noGrp="1"/>
          </p:cNvSpPr>
          <p:nvPr>
            <p:ph type="dt" sz="half" idx="10"/>
          </p:nvPr>
        </p:nvSpPr>
        <p:spPr/>
        <p:txBody>
          <a:bodyPr/>
          <a:lstStyle/>
          <a:p>
            <a:fld id="{E7103BCE-423D-4059-896D-528AA0179BB2}" type="datetimeFigureOut">
              <a:rPr lang="en-US" smtClean="0"/>
              <a:t>9/27/2021</a:t>
            </a:fld>
            <a:endParaRPr lang="en-US"/>
          </a:p>
        </p:txBody>
      </p:sp>
      <p:sp>
        <p:nvSpPr>
          <p:cNvPr id="5" name="Footer Placeholder 4">
            <a:extLst>
              <a:ext uri="{FF2B5EF4-FFF2-40B4-BE49-F238E27FC236}">
                <a16:creationId xmlns="" xmlns:a16="http://schemas.microsoft.com/office/drawing/2014/main" id="{8A73983A-35B3-46E4-BDB6-16A3545F04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DC0F3B7-61D5-4E91-B6A5-9CDF124E14D2}"/>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2669443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8B547D-9158-4DFE-83E6-7E5BFC6806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F82082A8-28BD-4D8E-981E-C3F00C61D1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14FDCD1-A16A-4150-B607-B724E3D08211}"/>
              </a:ext>
            </a:extLst>
          </p:cNvPr>
          <p:cNvSpPr>
            <a:spLocks noGrp="1"/>
          </p:cNvSpPr>
          <p:nvPr>
            <p:ph type="dt" sz="half" idx="10"/>
          </p:nvPr>
        </p:nvSpPr>
        <p:spPr/>
        <p:txBody>
          <a:bodyPr/>
          <a:lstStyle/>
          <a:p>
            <a:fld id="{E7103BCE-423D-4059-896D-528AA0179BB2}" type="datetimeFigureOut">
              <a:rPr lang="en-US" smtClean="0"/>
              <a:t>9/27/2021</a:t>
            </a:fld>
            <a:endParaRPr lang="en-US"/>
          </a:p>
        </p:txBody>
      </p:sp>
      <p:sp>
        <p:nvSpPr>
          <p:cNvPr id="5" name="Footer Placeholder 4">
            <a:extLst>
              <a:ext uri="{FF2B5EF4-FFF2-40B4-BE49-F238E27FC236}">
                <a16:creationId xmlns="" xmlns:a16="http://schemas.microsoft.com/office/drawing/2014/main" id="{0B43443F-E3D6-4EA1-804E-D1D09C56B3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E5F7E2B3-991D-477D-85BF-58F5A999B8C0}"/>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1847807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DF8DC90-DA14-41E8-9B0B-15E96F8634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82DEFD46-4570-4500-AD16-B98891CA51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315B3FA-1B0D-42BD-9F3A-65FD9931D02D}"/>
              </a:ext>
            </a:extLst>
          </p:cNvPr>
          <p:cNvSpPr>
            <a:spLocks noGrp="1"/>
          </p:cNvSpPr>
          <p:nvPr>
            <p:ph type="dt" sz="half" idx="10"/>
          </p:nvPr>
        </p:nvSpPr>
        <p:spPr/>
        <p:txBody>
          <a:bodyPr/>
          <a:lstStyle/>
          <a:p>
            <a:fld id="{E7103BCE-423D-4059-896D-528AA0179BB2}" type="datetimeFigureOut">
              <a:rPr lang="en-US" smtClean="0"/>
              <a:t>9/27/2021</a:t>
            </a:fld>
            <a:endParaRPr lang="en-US"/>
          </a:p>
        </p:txBody>
      </p:sp>
      <p:sp>
        <p:nvSpPr>
          <p:cNvPr id="5" name="Footer Placeholder 4">
            <a:extLst>
              <a:ext uri="{FF2B5EF4-FFF2-40B4-BE49-F238E27FC236}">
                <a16:creationId xmlns="" xmlns:a16="http://schemas.microsoft.com/office/drawing/2014/main" id="{BB0EF10E-419D-4771-97FE-3F2F252639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F1DE8E83-2FC5-4550-BC79-EE4F041510EB}"/>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400693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F57C0EE-6943-4921-919B-E709EFE7A0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FDBDE926-5164-45FB-A693-31545EF3F8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5679199-09F6-4690-AD01-888CFD915341}"/>
              </a:ext>
            </a:extLst>
          </p:cNvPr>
          <p:cNvSpPr>
            <a:spLocks noGrp="1"/>
          </p:cNvSpPr>
          <p:nvPr>
            <p:ph type="dt" sz="half" idx="10"/>
          </p:nvPr>
        </p:nvSpPr>
        <p:spPr/>
        <p:txBody>
          <a:bodyPr/>
          <a:lstStyle/>
          <a:p>
            <a:fld id="{E7103BCE-423D-4059-896D-528AA0179BB2}" type="datetimeFigureOut">
              <a:rPr lang="en-US" smtClean="0"/>
              <a:t>9/27/2021</a:t>
            </a:fld>
            <a:endParaRPr lang="en-US"/>
          </a:p>
        </p:txBody>
      </p:sp>
      <p:sp>
        <p:nvSpPr>
          <p:cNvPr id="5" name="Footer Placeholder 4">
            <a:extLst>
              <a:ext uri="{FF2B5EF4-FFF2-40B4-BE49-F238E27FC236}">
                <a16:creationId xmlns="" xmlns:a16="http://schemas.microsoft.com/office/drawing/2014/main" id="{90C24472-30FA-441E-A5C9-1F5B6B384C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5642C04-472A-44EB-982A-2AE92A86339E}"/>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1294480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9DAE6D-15CD-4025-B61E-D0467BE757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86BBCA9F-818D-4053-8E78-7EBE5F9F32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7E0A784-2D39-4CB9-AFCF-DDF6CD40F729}"/>
              </a:ext>
            </a:extLst>
          </p:cNvPr>
          <p:cNvSpPr>
            <a:spLocks noGrp="1"/>
          </p:cNvSpPr>
          <p:nvPr>
            <p:ph type="dt" sz="half" idx="10"/>
          </p:nvPr>
        </p:nvSpPr>
        <p:spPr/>
        <p:txBody>
          <a:bodyPr/>
          <a:lstStyle/>
          <a:p>
            <a:fld id="{E7103BCE-423D-4059-896D-528AA0179BB2}" type="datetimeFigureOut">
              <a:rPr lang="en-US" smtClean="0"/>
              <a:t>9/27/2021</a:t>
            </a:fld>
            <a:endParaRPr lang="en-US"/>
          </a:p>
        </p:txBody>
      </p:sp>
      <p:sp>
        <p:nvSpPr>
          <p:cNvPr id="5" name="Footer Placeholder 4">
            <a:extLst>
              <a:ext uri="{FF2B5EF4-FFF2-40B4-BE49-F238E27FC236}">
                <a16:creationId xmlns="" xmlns:a16="http://schemas.microsoft.com/office/drawing/2014/main" id="{944F7235-E726-4107-B98B-AE15EBA10A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886DFCE-1708-4B07-9095-0A189D3C3F90}"/>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244061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495642-CB75-404D-9445-23145B7C64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903BF9F7-E6C2-40C7-87F1-A5C400EB5C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A2E1517F-8FDE-4345-A71C-FAB5C180DF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8381B34E-B8FB-4658-A7FF-F967F036081A}"/>
              </a:ext>
            </a:extLst>
          </p:cNvPr>
          <p:cNvSpPr>
            <a:spLocks noGrp="1"/>
          </p:cNvSpPr>
          <p:nvPr>
            <p:ph type="dt" sz="half" idx="10"/>
          </p:nvPr>
        </p:nvSpPr>
        <p:spPr/>
        <p:txBody>
          <a:bodyPr/>
          <a:lstStyle/>
          <a:p>
            <a:fld id="{E7103BCE-423D-4059-896D-528AA0179BB2}" type="datetimeFigureOut">
              <a:rPr lang="en-US" smtClean="0"/>
              <a:t>9/27/2021</a:t>
            </a:fld>
            <a:endParaRPr lang="en-US"/>
          </a:p>
        </p:txBody>
      </p:sp>
      <p:sp>
        <p:nvSpPr>
          <p:cNvPr id="6" name="Footer Placeholder 5">
            <a:extLst>
              <a:ext uri="{FF2B5EF4-FFF2-40B4-BE49-F238E27FC236}">
                <a16:creationId xmlns="" xmlns:a16="http://schemas.microsoft.com/office/drawing/2014/main" id="{27199671-214D-42B8-B172-E14334967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EAFE111-3C57-436F-8936-515AB47502D5}"/>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395885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BA8246-E657-4C66-8E58-1406F1F4F8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0F181EC8-FF27-4FAA-A252-2A98C2B17F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BBB27A3C-2548-4AF3-AF14-7DD4281963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68CEBA35-1C0F-4101-80D9-EC35EFF23F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A56921B-FE9A-423F-AF53-3E85F604AF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667B27A7-21C7-41C0-B74B-57491885C4BD}"/>
              </a:ext>
            </a:extLst>
          </p:cNvPr>
          <p:cNvSpPr>
            <a:spLocks noGrp="1"/>
          </p:cNvSpPr>
          <p:nvPr>
            <p:ph type="dt" sz="half" idx="10"/>
          </p:nvPr>
        </p:nvSpPr>
        <p:spPr/>
        <p:txBody>
          <a:bodyPr/>
          <a:lstStyle/>
          <a:p>
            <a:fld id="{E7103BCE-423D-4059-896D-528AA0179BB2}" type="datetimeFigureOut">
              <a:rPr lang="en-US" smtClean="0"/>
              <a:t>9/27/2021</a:t>
            </a:fld>
            <a:endParaRPr lang="en-US"/>
          </a:p>
        </p:txBody>
      </p:sp>
      <p:sp>
        <p:nvSpPr>
          <p:cNvPr id="8" name="Footer Placeholder 7">
            <a:extLst>
              <a:ext uri="{FF2B5EF4-FFF2-40B4-BE49-F238E27FC236}">
                <a16:creationId xmlns="" xmlns:a16="http://schemas.microsoft.com/office/drawing/2014/main" id="{8C0A7BCA-5D89-44A9-9A61-FABD8090FD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142D2E69-6AD1-4E9B-BF4A-9515D149B58F}"/>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3645612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2E9D01-8038-4527-B38D-9664ADD842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DCEA5CF4-FA13-4CBA-B3F5-DAEC3F034341}"/>
              </a:ext>
            </a:extLst>
          </p:cNvPr>
          <p:cNvSpPr>
            <a:spLocks noGrp="1"/>
          </p:cNvSpPr>
          <p:nvPr>
            <p:ph type="dt" sz="half" idx="10"/>
          </p:nvPr>
        </p:nvSpPr>
        <p:spPr/>
        <p:txBody>
          <a:bodyPr/>
          <a:lstStyle/>
          <a:p>
            <a:fld id="{E7103BCE-423D-4059-896D-528AA0179BB2}" type="datetimeFigureOut">
              <a:rPr lang="en-US" smtClean="0"/>
              <a:t>9/27/2021</a:t>
            </a:fld>
            <a:endParaRPr lang="en-US"/>
          </a:p>
        </p:txBody>
      </p:sp>
      <p:sp>
        <p:nvSpPr>
          <p:cNvPr id="4" name="Footer Placeholder 3">
            <a:extLst>
              <a:ext uri="{FF2B5EF4-FFF2-40B4-BE49-F238E27FC236}">
                <a16:creationId xmlns="" xmlns:a16="http://schemas.microsoft.com/office/drawing/2014/main" id="{F31BD96C-4999-4DF1-951E-78DA0E7826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F61D992E-B469-4C70-8C46-25C8FDA568A1}"/>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2625416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4AB97CE-9400-4671-BD7C-CFA221FA7FAC}"/>
              </a:ext>
            </a:extLst>
          </p:cNvPr>
          <p:cNvSpPr>
            <a:spLocks noGrp="1"/>
          </p:cNvSpPr>
          <p:nvPr>
            <p:ph type="dt" sz="half" idx="10"/>
          </p:nvPr>
        </p:nvSpPr>
        <p:spPr/>
        <p:txBody>
          <a:bodyPr/>
          <a:lstStyle/>
          <a:p>
            <a:fld id="{E7103BCE-423D-4059-896D-528AA0179BB2}" type="datetimeFigureOut">
              <a:rPr lang="en-US" smtClean="0"/>
              <a:t>9/27/2021</a:t>
            </a:fld>
            <a:endParaRPr lang="en-US"/>
          </a:p>
        </p:txBody>
      </p:sp>
      <p:sp>
        <p:nvSpPr>
          <p:cNvPr id="3" name="Footer Placeholder 2">
            <a:extLst>
              <a:ext uri="{FF2B5EF4-FFF2-40B4-BE49-F238E27FC236}">
                <a16:creationId xmlns="" xmlns:a16="http://schemas.microsoft.com/office/drawing/2014/main" id="{7F39852E-7710-49E2-B81C-C5B19E2D4B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230960A6-702A-4C30-BB6A-08AD5FA51BDB}"/>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602774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77EED6-754C-4A23-B916-A0D74F6321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80A6D4A6-D2CC-4C53-AE5B-E2E5F735AA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B71516CC-9A3C-4EEA-BB72-CD0B6A532F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F48051BF-BEAD-46EA-B349-9980B53B0877}"/>
              </a:ext>
            </a:extLst>
          </p:cNvPr>
          <p:cNvSpPr>
            <a:spLocks noGrp="1"/>
          </p:cNvSpPr>
          <p:nvPr>
            <p:ph type="dt" sz="half" idx="10"/>
          </p:nvPr>
        </p:nvSpPr>
        <p:spPr/>
        <p:txBody>
          <a:bodyPr/>
          <a:lstStyle/>
          <a:p>
            <a:fld id="{E7103BCE-423D-4059-896D-528AA0179BB2}" type="datetimeFigureOut">
              <a:rPr lang="en-US" smtClean="0"/>
              <a:t>9/27/2021</a:t>
            </a:fld>
            <a:endParaRPr lang="en-US"/>
          </a:p>
        </p:txBody>
      </p:sp>
      <p:sp>
        <p:nvSpPr>
          <p:cNvPr id="6" name="Footer Placeholder 5">
            <a:extLst>
              <a:ext uri="{FF2B5EF4-FFF2-40B4-BE49-F238E27FC236}">
                <a16:creationId xmlns="" xmlns:a16="http://schemas.microsoft.com/office/drawing/2014/main" id="{9EC455A7-CD15-4223-9017-C645DB597A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644CF85-F709-4EF8-9C93-FBE68A7A634D}"/>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1438933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A6C5AF-F1C5-4332-B83C-947C81567A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206F4BAF-74CE-4B63-82FC-6E792AABD7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B043CCAE-9929-4775-B1CF-2F0986317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39A687AC-7321-4DE0-9089-4EC113FCD83A}"/>
              </a:ext>
            </a:extLst>
          </p:cNvPr>
          <p:cNvSpPr>
            <a:spLocks noGrp="1"/>
          </p:cNvSpPr>
          <p:nvPr>
            <p:ph type="dt" sz="half" idx="10"/>
          </p:nvPr>
        </p:nvSpPr>
        <p:spPr/>
        <p:txBody>
          <a:bodyPr/>
          <a:lstStyle/>
          <a:p>
            <a:fld id="{E7103BCE-423D-4059-896D-528AA0179BB2}" type="datetimeFigureOut">
              <a:rPr lang="en-US" smtClean="0"/>
              <a:t>9/27/2021</a:t>
            </a:fld>
            <a:endParaRPr lang="en-US"/>
          </a:p>
        </p:txBody>
      </p:sp>
      <p:sp>
        <p:nvSpPr>
          <p:cNvPr id="6" name="Footer Placeholder 5">
            <a:extLst>
              <a:ext uri="{FF2B5EF4-FFF2-40B4-BE49-F238E27FC236}">
                <a16:creationId xmlns="" xmlns:a16="http://schemas.microsoft.com/office/drawing/2014/main" id="{440D2403-3676-466F-BA90-D97F302607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F34A053-8F8D-43EE-BA34-1E7941333204}"/>
              </a:ext>
            </a:extLst>
          </p:cNvPr>
          <p:cNvSpPr>
            <a:spLocks noGrp="1"/>
          </p:cNvSpPr>
          <p:nvPr>
            <p:ph type="sldNum" sz="quarter" idx="12"/>
          </p:nvPr>
        </p:nvSpPr>
        <p:spPr/>
        <p:txBody>
          <a:bodyPr/>
          <a:lstStyle/>
          <a:p>
            <a:fld id="{51DF7D4F-1288-4DC6-8E91-C0BA5EC81FBB}" type="slidenum">
              <a:rPr lang="en-US" smtClean="0"/>
              <a:t>‹#›</a:t>
            </a:fld>
            <a:endParaRPr lang="en-US"/>
          </a:p>
        </p:txBody>
      </p:sp>
    </p:spTree>
    <p:extLst>
      <p:ext uri="{BB962C8B-B14F-4D97-AF65-F5344CB8AC3E}">
        <p14:creationId xmlns:p14="http://schemas.microsoft.com/office/powerpoint/2010/main" val="152690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868392B-AD74-4034-B655-5CB7749A4E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48F05F6F-CBDF-4365-892E-EB1821261B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97C65F8-F962-4ABD-B077-A09E87E2AE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03BCE-423D-4059-896D-528AA0179BB2}" type="datetimeFigureOut">
              <a:rPr lang="en-US" smtClean="0"/>
              <a:t>9/27/2021</a:t>
            </a:fld>
            <a:endParaRPr lang="en-US"/>
          </a:p>
        </p:txBody>
      </p:sp>
      <p:sp>
        <p:nvSpPr>
          <p:cNvPr id="5" name="Footer Placeholder 4">
            <a:extLst>
              <a:ext uri="{FF2B5EF4-FFF2-40B4-BE49-F238E27FC236}">
                <a16:creationId xmlns="" xmlns:a16="http://schemas.microsoft.com/office/drawing/2014/main" id="{C60C4A68-2FDC-429D-83B1-B4CE12B693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0312F373-7DC1-4A3E-9CAF-B866DE1196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F7D4F-1288-4DC6-8E91-C0BA5EC81FBB}" type="slidenum">
              <a:rPr lang="en-US" smtClean="0"/>
              <a:t>‹#›</a:t>
            </a:fld>
            <a:endParaRPr lang="en-US"/>
          </a:p>
        </p:txBody>
      </p:sp>
    </p:spTree>
    <p:extLst>
      <p:ext uri="{BB962C8B-B14F-4D97-AF65-F5344CB8AC3E}">
        <p14:creationId xmlns:p14="http://schemas.microsoft.com/office/powerpoint/2010/main" val="999758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A66743A-67FF-4AF8-976A-77B8CA6F3CF0}"/>
              </a:ext>
            </a:extLst>
          </p:cNvPr>
          <p:cNvSpPr>
            <a:spLocks noGrp="1"/>
          </p:cNvSpPr>
          <p:nvPr>
            <p:ph type="title"/>
          </p:nvPr>
        </p:nvSpPr>
        <p:spPr>
          <a:xfrm>
            <a:off x="256915" y="321078"/>
            <a:ext cx="3201366" cy="3858735"/>
          </a:xfrm>
        </p:spPr>
        <p:txBody>
          <a:bodyPr anchor="b">
            <a:noAutofit/>
          </a:bodyPr>
          <a:lstStyle/>
          <a:p>
            <a:pPr algn="r"/>
            <a:r>
              <a:rPr lang="en-US" sz="3500" b="1" dirty="0">
                <a:solidFill>
                  <a:srgbClr val="FFFFFF"/>
                </a:solidFill>
              </a:rPr>
              <a:t>CAREC Regional Infrastructure Projects Enabling Facility (RIPEF)</a:t>
            </a:r>
            <a:br>
              <a:rPr lang="en-US" sz="3500" b="1" dirty="0">
                <a:solidFill>
                  <a:srgbClr val="FFFFFF"/>
                </a:solidFill>
              </a:rPr>
            </a:br>
            <a:r>
              <a:rPr lang="en-US" sz="1800" b="1" dirty="0">
                <a:solidFill>
                  <a:srgbClr val="FFFFFF"/>
                </a:solidFill>
              </a:rPr>
              <a:t/>
            </a:r>
            <a:br>
              <a:rPr lang="en-US" sz="1800" b="1" dirty="0">
                <a:solidFill>
                  <a:srgbClr val="FFFFFF"/>
                </a:solidFill>
              </a:rPr>
            </a:br>
            <a:r>
              <a:rPr lang="en-US" sz="1500" b="1" i="1" dirty="0">
                <a:solidFill>
                  <a:schemeClr val="accent1">
                    <a:lumMod val="40000"/>
                    <a:lumOff val="60000"/>
                  </a:schemeClr>
                </a:solidFill>
                <a:effectLst/>
                <a:ea typeface="Calibri" panose="020F0502020204030204" pitchFamily="34" charset="0"/>
                <a:cs typeface="Times New Roman" panose="02020603050405020304" pitchFamily="18" charset="0"/>
              </a:rPr>
              <a:t>CAREC 2030 will continue to advance the regional infrastructure agenda, in line with the SDGs’ call for reliable and sustainable infrastructure, including regional and cross border infrastructure.</a:t>
            </a:r>
            <a:br>
              <a:rPr lang="en-US" sz="1500" b="1" i="1" dirty="0">
                <a:solidFill>
                  <a:schemeClr val="accent1">
                    <a:lumMod val="40000"/>
                    <a:lumOff val="60000"/>
                  </a:schemeClr>
                </a:solidFill>
                <a:effectLst/>
                <a:ea typeface="Calibri" panose="020F0502020204030204" pitchFamily="34" charset="0"/>
                <a:cs typeface="Times New Roman" panose="02020603050405020304" pitchFamily="18" charset="0"/>
              </a:rPr>
            </a:br>
            <a:endParaRPr lang="en-US" sz="1500" b="1" dirty="0">
              <a:solidFill>
                <a:schemeClr val="accent1">
                  <a:lumMod val="40000"/>
                  <a:lumOff val="60000"/>
                </a:schemeClr>
              </a:solidFill>
            </a:endParaRPr>
          </a:p>
        </p:txBody>
      </p:sp>
      <p:sp>
        <p:nvSpPr>
          <p:cNvPr id="3" name="Content Placeholder 2">
            <a:extLst>
              <a:ext uri="{FF2B5EF4-FFF2-40B4-BE49-F238E27FC236}">
                <a16:creationId xmlns="" xmlns:a16="http://schemas.microsoft.com/office/drawing/2014/main" id="{223B6C30-6A76-4258-BB1B-8B94C0943CA3}"/>
              </a:ext>
            </a:extLst>
          </p:cNvPr>
          <p:cNvSpPr>
            <a:spLocks noGrp="1"/>
          </p:cNvSpPr>
          <p:nvPr>
            <p:ph idx="1"/>
          </p:nvPr>
        </p:nvSpPr>
        <p:spPr>
          <a:xfrm>
            <a:off x="4125309" y="171453"/>
            <a:ext cx="7976151" cy="6657969"/>
          </a:xfrm>
        </p:spPr>
        <p:txBody>
          <a:bodyPr anchor="ctr">
            <a:normAutofit/>
          </a:bodyPr>
          <a:lstStyle/>
          <a:p>
            <a:pPr marL="0" indent="0">
              <a:buNone/>
            </a:pPr>
            <a:r>
              <a:rPr lang="en-US" sz="1800" b="1" u="sng" dirty="0">
                <a:solidFill>
                  <a:srgbClr val="3960A5"/>
                </a:solidFill>
              </a:rPr>
              <a:t>Objectives</a:t>
            </a:r>
          </a:p>
          <a:p>
            <a:r>
              <a:rPr lang="en-US" sz="1800" dirty="0"/>
              <a:t>A dedicated financing facility created to support CAREC </a:t>
            </a:r>
            <a:r>
              <a:rPr lang="en-US" sz="1800" dirty="0">
                <a:effectLst/>
                <a:ea typeface="Times New Roman" panose="02020603050405020304" pitchFamily="18" charset="0"/>
              </a:rPr>
              <a:t>governments in project preparation and readiness, initial design, and </a:t>
            </a:r>
            <a:r>
              <a:rPr lang="en-US" sz="1800" dirty="0">
                <a:effectLst/>
                <a:ea typeface="Arial" panose="020B0604020202020204" pitchFamily="34" charset="0"/>
              </a:rPr>
              <a:t>in application of appropriate financial solutions</a:t>
            </a:r>
            <a:r>
              <a:rPr lang="en-US" sz="1800" dirty="0">
                <a:effectLst/>
                <a:ea typeface="Times New Roman" panose="02020603050405020304" pitchFamily="18" charset="0"/>
              </a:rPr>
              <a:t> while promoting knowledge exchange and capacity building</a:t>
            </a:r>
            <a:endParaRPr lang="en-US" sz="1800" b="1" dirty="0"/>
          </a:p>
          <a:p>
            <a:pPr marL="0" indent="0">
              <a:buNone/>
            </a:pPr>
            <a:r>
              <a:rPr lang="en-US" sz="1800" b="1" u="sng" dirty="0">
                <a:solidFill>
                  <a:srgbClr val="3960A5"/>
                </a:solidFill>
              </a:rPr>
              <a:t>Progress and Next Steps</a:t>
            </a:r>
          </a:p>
          <a:p>
            <a:r>
              <a:rPr lang="en-US" sz="1800" b="1" dirty="0"/>
              <a:t>Small-scale Technical Assistance </a:t>
            </a:r>
            <a:r>
              <a:rPr lang="en-US" sz="1800" dirty="0"/>
              <a:t>(approved in Sept 2020) </a:t>
            </a:r>
          </a:p>
          <a:p>
            <a:pPr lvl="1">
              <a:buFontTx/>
              <a:buChar char="-"/>
            </a:pPr>
            <a:r>
              <a:rPr lang="en-US" sz="1800" dirty="0"/>
              <a:t>ongoing groundwork for the CAREC RIPEF</a:t>
            </a:r>
          </a:p>
          <a:p>
            <a:pPr lvl="1">
              <a:buFontTx/>
              <a:buChar char="-"/>
            </a:pPr>
            <a:r>
              <a:rPr lang="en-US" sz="1800" dirty="0"/>
              <a:t>zero draft prepared and under internal review and revision	</a:t>
            </a:r>
          </a:p>
          <a:p>
            <a:r>
              <a:rPr lang="en-US" sz="1800" b="1" dirty="0" smtClean="0"/>
              <a:t>Pilot Transaction </a:t>
            </a:r>
            <a:r>
              <a:rPr lang="en-US" sz="1800" b="1" dirty="0"/>
              <a:t>TA Facility </a:t>
            </a:r>
            <a:r>
              <a:rPr lang="en-US" sz="1800" dirty="0"/>
              <a:t>(for 2021 approval)  </a:t>
            </a:r>
          </a:p>
          <a:p>
            <a:pPr lvl="1">
              <a:buFontTx/>
              <a:buChar char="-"/>
            </a:pPr>
            <a:r>
              <a:rPr lang="en-US" sz="1800" dirty="0"/>
              <a:t>to  provide project preparation funding for regional infrastructure projects </a:t>
            </a:r>
          </a:p>
          <a:p>
            <a:pPr lvl="1">
              <a:buFontTx/>
              <a:buChar char="-"/>
            </a:pPr>
            <a:r>
              <a:rPr lang="en-US" sz="1800" dirty="0"/>
              <a:t>start with KGZ Sustainable Tourism project support and seek additional funding ($2million) to expand</a:t>
            </a:r>
          </a:p>
          <a:p>
            <a:r>
              <a:rPr lang="en-US" sz="1800" b="1" dirty="0"/>
              <a:t>Stakeholder and development partner consultation (October 2021 onwards)</a:t>
            </a:r>
          </a:p>
          <a:p>
            <a:pPr lvl="1">
              <a:buFontTx/>
              <a:buChar char="-"/>
            </a:pPr>
            <a:r>
              <a:rPr lang="en-US" sz="1800" dirty="0"/>
              <a:t>governments of CAREC member countries and other stakeholders will be consulted on the draft CAREC RIPEF concept</a:t>
            </a:r>
          </a:p>
          <a:p>
            <a:pPr lvl="1">
              <a:buFontTx/>
              <a:buChar char="-"/>
            </a:pPr>
            <a:r>
              <a:rPr lang="en-US" sz="1800" dirty="0"/>
              <a:t>multilateral and bilateral development partners are invited to participate in the Facility by providing technical and financial support </a:t>
            </a:r>
          </a:p>
          <a:p>
            <a:pPr marL="0" indent="0">
              <a:buNone/>
            </a:pPr>
            <a:r>
              <a:rPr lang="en-US" sz="1800" b="1" u="sng" dirty="0">
                <a:solidFill>
                  <a:srgbClr val="3960A5"/>
                </a:solidFill>
              </a:rPr>
              <a:t>Deliverables for the Ministerial Conference</a:t>
            </a:r>
          </a:p>
          <a:p>
            <a:r>
              <a:rPr lang="en-US" sz="1800" dirty="0"/>
              <a:t>To ensure sufficient coordination (internal/external) and quality of the report, the delivery of the final report will be postponed to 2022. The progress report will be presented during Ministerial Conference. </a:t>
            </a:r>
          </a:p>
          <a:p>
            <a:endParaRPr lang="en-US" sz="1800" b="1" dirty="0"/>
          </a:p>
        </p:txBody>
      </p:sp>
      <p:pic>
        <p:nvPicPr>
          <p:cNvPr id="5" name="Picture 4">
            <a:extLst>
              <a:ext uri="{FF2B5EF4-FFF2-40B4-BE49-F238E27FC236}">
                <a16:creationId xmlns="" xmlns:a16="http://schemas.microsoft.com/office/drawing/2014/main" id="{5BE27FC3-70B4-4CFB-AFB0-7EF14B6ED45C}"/>
              </a:ext>
            </a:extLst>
          </p:cNvPr>
          <p:cNvPicPr>
            <a:picLocks noChangeAspect="1"/>
          </p:cNvPicPr>
          <p:nvPr/>
        </p:nvPicPr>
        <p:blipFill>
          <a:blip r:embed="rId2"/>
          <a:stretch>
            <a:fillRect/>
          </a:stretch>
        </p:blipFill>
        <p:spPr>
          <a:xfrm>
            <a:off x="243992" y="3976440"/>
            <a:ext cx="3549829" cy="2763855"/>
          </a:xfrm>
          <a:prstGeom prst="rect">
            <a:avLst/>
          </a:prstGeom>
        </p:spPr>
      </p:pic>
      <p:sp>
        <p:nvSpPr>
          <p:cNvPr id="7" name="TextBox 6">
            <a:extLst>
              <a:ext uri="{FF2B5EF4-FFF2-40B4-BE49-F238E27FC236}">
                <a16:creationId xmlns="" xmlns:a16="http://schemas.microsoft.com/office/drawing/2014/main" id="{842B5785-B6B9-1E4D-AEDB-B2820343BA9D}"/>
              </a:ext>
            </a:extLst>
          </p:cNvPr>
          <p:cNvSpPr txBox="1"/>
          <p:nvPr/>
        </p:nvSpPr>
        <p:spPr>
          <a:xfrm>
            <a:off x="3800475" y="2900363"/>
            <a:ext cx="184731" cy="369332"/>
          </a:xfrm>
          <a:prstGeom prst="rect">
            <a:avLst/>
          </a:prstGeom>
          <a:noFill/>
        </p:spPr>
        <p:txBody>
          <a:bodyPr wrap="none" rtlCol="0">
            <a:spAutoFit/>
          </a:bodyPr>
          <a:lstStyle/>
          <a:p>
            <a:endParaRPr lang="en-US" dirty="0"/>
          </a:p>
        </p:txBody>
      </p:sp>
      <p:sp>
        <p:nvSpPr>
          <p:cNvPr id="9" name="TextBox 8">
            <a:extLst>
              <a:ext uri="{FF2B5EF4-FFF2-40B4-BE49-F238E27FC236}">
                <a16:creationId xmlns="" xmlns:a16="http://schemas.microsoft.com/office/drawing/2014/main" id="{725F8FA5-44D1-9545-80CE-DABA7E880356}"/>
              </a:ext>
            </a:extLst>
          </p:cNvPr>
          <p:cNvSpPr txBox="1"/>
          <p:nvPr/>
        </p:nvSpPr>
        <p:spPr>
          <a:xfrm>
            <a:off x="3743325" y="195738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302764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FDAEA74914DCF4CB1BBCF0E2E5EDB11" ma:contentTypeVersion="12" ma:contentTypeDescription="Create a new document." ma:contentTypeScope="" ma:versionID="d7c7fc69d9d7c3e0900174576ee888b1">
  <xsd:schema xmlns:xsd="http://www.w3.org/2001/XMLSchema" xmlns:xs="http://www.w3.org/2001/XMLSchema" xmlns:p="http://schemas.microsoft.com/office/2006/metadata/properties" xmlns:ns2="f668aa56-9285-4561-92d6-d6343913a899" xmlns:ns3="4d0bf39f-aee5-4194-a8cf-9eb94d977901" targetNamespace="http://schemas.microsoft.com/office/2006/metadata/properties" ma:root="true" ma:fieldsID="41ef8605b30f5619465350b9761e0dda" ns2:_="" ns3:_="">
    <xsd:import namespace="f668aa56-9285-4561-92d6-d6343913a899"/>
    <xsd:import namespace="4d0bf39f-aee5-4194-a8cf-9eb94d97790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68aa56-9285-4561-92d6-d6343913a89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d0bf39f-aee5-4194-a8cf-9eb94d97790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668aa56-9285-4561-92d6-d6343913a899">
      <UserInfo>
        <DisplayName/>
        <AccountId xsi:nil="true"/>
        <AccountType/>
      </UserInfo>
    </SharedWithUsers>
    <MediaLengthInSeconds xmlns="4d0bf39f-aee5-4194-a8cf-9eb94d977901" xsi:nil="true"/>
  </documentManagement>
</p:properties>
</file>

<file path=customXml/itemProps1.xml><?xml version="1.0" encoding="utf-8"?>
<ds:datastoreItem xmlns:ds="http://schemas.openxmlformats.org/officeDocument/2006/customXml" ds:itemID="{4928D309-FCD0-4A8E-BB46-416DF7071B7E}"/>
</file>

<file path=customXml/itemProps2.xml><?xml version="1.0" encoding="utf-8"?>
<ds:datastoreItem xmlns:ds="http://schemas.openxmlformats.org/officeDocument/2006/customXml" ds:itemID="{588244F4-4FC0-4FC6-B52A-A573009A6C82}"/>
</file>

<file path=customXml/itemProps3.xml><?xml version="1.0" encoding="utf-8"?>
<ds:datastoreItem xmlns:ds="http://schemas.openxmlformats.org/officeDocument/2006/customXml" ds:itemID="{FB81218F-050B-470F-9D48-4EBB98F71139}"/>
</file>

<file path=docProps/app.xml><?xml version="1.0" encoding="utf-8"?>
<Properties xmlns="http://schemas.openxmlformats.org/officeDocument/2006/extended-properties" xmlns:vt="http://schemas.openxmlformats.org/officeDocument/2006/docPropsVTypes">
  <TotalTime>1022</TotalTime>
  <Words>70</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CAREC Regional Infrastructure Projects Enabling Facility (RIPEF)  CAREC 2030 will continue to advance the regional infrastructure agenda, in line with the SDGs’ call for reliable and sustainable infrastructure, including regional and cross border infrastructure.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CAREC Regional Infrastructure Projects Enabling Facility</dc:title>
  <dc:creator>Irene S. De Roma</dc:creator>
  <cp:lastModifiedBy>Admin</cp:lastModifiedBy>
  <cp:revision>24</cp:revision>
  <dcterms:created xsi:type="dcterms:W3CDTF">2021-06-03T07:51:58Z</dcterms:created>
  <dcterms:modified xsi:type="dcterms:W3CDTF">2021-09-27T01:47:35Z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0x0101009FDAEA74914DCF4CB1BBCF0E2E5EDB11</vt:lpwstr>
  </property>
  <property fmtid="{D5CDD505-2E9C-101B-9397-08002B2CF9AE}" pid="3" name="TaxCatchAll">
    <vt:lpwstr>2;#CWRD;#1;#English</vt:lpwstr>
  </property>
  <property fmtid="{D5CDD505-2E9C-101B-9397-08002B2CF9AE}" pid="4" name="h00e4aaaf4624e24a7df7f06faa038c6">
    <vt:lpwstr>English|16ac8743-31bb-43f8-9a73-533a041667d6</vt:lpwstr>
  </property>
  <property fmtid="{D5CDD505-2E9C-101B-9397-08002B2CF9AE}" pid="5" name="Order">
    <vt:r8>49913100</vt:r8>
  </property>
  <property fmtid="{D5CDD505-2E9C-101B-9397-08002B2CF9AE}" pid="6" name="j78542b1fffc4a1c84659474212e3133">
    <vt:lpwstr>CWRD|6d71ff58-4882-4388-ab5c-218969b1e9c8</vt:lpwstr>
  </property>
  <property fmtid="{D5CDD505-2E9C-101B-9397-08002B2CF9AE}" pid="7" name="xd_Signature">
    <vt:bool>false</vt:bool>
  </property>
  <property fmtid="{D5CDD505-2E9C-101B-9397-08002B2CF9AE}" pid="8" name="xd_ProgID">
    <vt:lpwstr/>
  </property>
  <property fmtid="{D5CDD505-2E9C-101B-9397-08002B2CF9AE}" pid="9" name="TriggerFlowInfo">
    <vt:lpwstr/>
  </property>
  <property fmtid="{D5CDD505-2E9C-101B-9397-08002B2CF9AE}" pid="10" name="_SourceUrl">
    <vt:lpwstr/>
  </property>
  <property fmtid="{D5CDD505-2E9C-101B-9397-08002B2CF9AE}" pid="11" name="_SharedFileIndex">
    <vt:lpwstr/>
  </property>
  <property fmtid="{D5CDD505-2E9C-101B-9397-08002B2CF9AE}" pid="12" name="ComplianceAssetId">
    <vt:lpwstr/>
  </property>
  <property fmtid="{D5CDD505-2E9C-101B-9397-08002B2CF9AE}" pid="13" name="TemplateUrl">
    <vt:lpwstr/>
  </property>
  <property fmtid="{D5CDD505-2E9C-101B-9397-08002B2CF9AE}" pid="14" name="ADBContentGroup">
    <vt:lpwstr>2;#CWRD|6d71ff58-4882-4388-ab5c-218969b1e9c8</vt:lpwstr>
  </property>
  <property fmtid="{D5CDD505-2E9C-101B-9397-08002B2CF9AE}" pid="15" name="_ExtendedDescription">
    <vt:lpwstr/>
  </property>
</Properties>
</file>