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1" autoAdjust="0"/>
    <p:restoredTop sz="89542" autoAdjust="0"/>
  </p:normalViewPr>
  <p:slideViewPr>
    <p:cSldViewPr snapToGrid="0">
      <p:cViewPr varScale="1">
        <p:scale>
          <a:sx n="98" d="100"/>
          <a:sy n="98" d="100"/>
        </p:scale>
        <p:origin x="8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A879B-A50F-46E0-A682-DB0B42875156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FD0A0-1C1E-4CFE-9026-48B54AA44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99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FD0A0-1C1E-4CFE-9026-48B54AA4479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60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endParaRPr lang="en-CA" sz="1800" dirty="0">
              <a:effectLst/>
              <a:latin typeface="Arial" panose="020B0604020202020204" pitchFamily="34" charset="0"/>
              <a:ea typeface="바탕" panose="02030600000101010101" pitchFamily="18" charset="-127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FD0A0-1C1E-4CFE-9026-48B54AA4479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452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effectLst/>
                <a:latin typeface="Arial" panose="020B0604020202020204" pitchFamily="34" charset="0"/>
                <a:ea typeface="IdealSans-Light"/>
                <a:cs typeface="Times New Roman" panose="02020603050405020304" pitchFamily="18" charset="0"/>
              </a:rPr>
              <a:t>Considerations for review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effectLst/>
              <a:latin typeface="Arial" panose="020B0604020202020204" pitchFamily="34" charset="0"/>
              <a:ea typeface="IdealSans-Light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Needs and development trends of CAREC region</a:t>
            </a: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n-depth analysis of each cluster and sector</a:t>
            </a:r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 of COVID-19 </a:t>
            </a: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Clusters being scoped out under CAREC 2030 (e.g. water and agriculture, human development)</a:t>
            </a: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Unique examples &amp; good practices from CAREC portfolio </a:t>
            </a:r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Activities and progress of the CAREC Institute as knowledge arm of the program</a:t>
            </a: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Cross-cutting themes (ICT, gender mainstreaming and climate change mitigation)</a:t>
            </a: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Lessons learned and recommendations to inform decision-making process</a:t>
            </a:r>
          </a:p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endParaRPr lang="en-CA" sz="1200" dirty="0">
              <a:effectLst/>
              <a:latin typeface="Arial" panose="020B0604020202020204" pitchFamily="34" charset="0"/>
              <a:ea typeface="바탕" panose="02030600000101010101" pitchFamily="18" charset="-127"/>
            </a:endParaRPr>
          </a:p>
          <a:p>
            <a:r>
              <a:rPr lang="en-US" sz="1200" b="1" u="sng" dirty="0" err="1"/>
              <a:t>DEfR</a:t>
            </a:r>
            <a:r>
              <a:rPr lang="en-US" sz="1200" b="1" u="sng" dirty="0"/>
              <a:t> (2018-2020) Findings (Preliminary)</a:t>
            </a:r>
          </a:p>
          <a:p>
            <a:endParaRPr lang="en-US" sz="1200" dirty="0"/>
          </a:p>
          <a:p>
            <a:r>
              <a:rPr lang="en-US" sz="1200" dirty="0"/>
              <a:t>CAREC has achieved good progress in implementing the CAREC 2030 agenda during the initial three years of its new strategy despite disruptions caused by the COVID-19 pandemic:</a:t>
            </a:r>
          </a:p>
          <a:p>
            <a:endParaRPr lang="en-US" sz="1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u="sng" dirty="0"/>
              <a:t>Relevance: </a:t>
            </a:r>
            <a:r>
              <a:rPr lang="en-US" sz="1200" dirty="0"/>
              <a:t>CAREC 2030 strategic framework remains relevant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Further enhanced its position as a  multi-sector regional cooperation platform by broadening the program's scope (adding new clusters and sectors).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u="sng" dirty="0"/>
              <a:t>Process: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Developed a strong template for regional cooperation.  (E.g. Project++ approach, comprehensive strategies and action plans owned by members, and a multi-stakeholder institutional structure).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u="sng" dirty="0"/>
              <a:t>Progress: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Implemented an impressive array of activities in its traditional sectors and built a good foundation to launch activities in new clusters and sectors while it is premature to expect outcome level results (and output results for new sectors) through 3 years of implementation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Leveraged opportunities that the pandemic opened including building and influencing agenda on regional connectivity and cooperation. transition to CAREC virtual platform and sharpening the focus on digitalization. </a:t>
            </a:r>
            <a:endParaRPr lang="en-US" sz="1200" b="1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CAREC Institute: CI has developed its capacities and is playing an increasing role in supporting CAREC’s capacity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u="non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sng" dirty="0"/>
              <a:t>Envisaged challenges and opportunities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Economic and/or political uncertainty around the region (E.g. formation of an internationally recognized government in Afghanistan, </a:t>
            </a:r>
            <a:r>
              <a:rPr lang="en-US" sz="1200" dirty="0"/>
              <a:t>continued impact of COVID-19, </a:t>
            </a:r>
            <a:r>
              <a:rPr lang="en-CA" sz="18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continuation or possible escalation of trade tensions</a:t>
            </a:r>
            <a:r>
              <a:rPr lang="en-US" sz="18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)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CA" sz="18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Increased emphasis of global community on curtailing carbon emission and greening the energy system 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CA" sz="18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Complexity of the program and coordination requirements with broadened scope of CAREC 2030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endParaRPr lang="en-CA" sz="1800" dirty="0">
              <a:effectLst/>
              <a:latin typeface="Arial" panose="020B0604020202020204" pitchFamily="34" charset="0"/>
              <a:ea typeface="바탕" panose="02030600000101010101" pitchFamily="18" charset="-127"/>
            </a:endParaRPr>
          </a:p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r>
              <a:rPr lang="en-US" sz="1800" b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Recommendations based on lessons learned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CA" sz="28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Review and adjust sectoral priorities and interventions to ensure these maintain a high level of relevance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Review and improve PRF to better measure, monitor and capture the performance of CAREC program as a regional cooperation platform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 a CAREC Communication Strategy and invest in relevant activities to </a:t>
            </a:r>
            <a:r>
              <a:rPr lang="en-CA" sz="28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build greater visibility, understanding on the program and partners’ commitment</a:t>
            </a:r>
            <a:r>
              <a:rPr lang="en-US" altLang="ko-KR" sz="28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. </a:t>
            </a:r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endParaRPr lang="en-CA" sz="1800" dirty="0">
              <a:effectLst/>
              <a:latin typeface="Arial" panose="020B0604020202020204" pitchFamily="34" charset="0"/>
              <a:ea typeface="바탕" panose="02030600000101010101" pitchFamily="18" charset="-127"/>
            </a:endParaRPr>
          </a:p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endParaRPr lang="en-CA" sz="1200" dirty="0">
              <a:effectLst/>
              <a:latin typeface="Arial" panose="020B0604020202020204" pitchFamily="34" charset="0"/>
              <a:ea typeface="바탕" panose="02030600000101010101" pitchFamily="18" charset="-127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FD0A0-1C1E-4CFE-9026-48B54AA4479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057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r>
              <a:rPr lang="en-CA" sz="12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Member countries can share feedback on the draft report to CAREC Secretariat by </a:t>
            </a:r>
            <a:r>
              <a:rPr lang="en-CA" sz="1200" u="sng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15 or </a:t>
            </a:r>
            <a:r>
              <a:rPr lang="en-CA" sz="1200" u="sng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18</a:t>
            </a:r>
            <a:r>
              <a:rPr lang="en-CA" sz="12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 October 2021 (TBC)</a:t>
            </a:r>
            <a:r>
              <a:rPr lang="en-CA" sz="12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FD0A0-1C1E-4CFE-9026-48B54AA4479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889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EDB2D-4A8F-454A-85D0-2E3EFB3F36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9D01388-AFCE-4604-9A25-C18403119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5C29C7-CE78-42AD-8A17-1803150D4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F5D-AEE4-4E8F-B0E6-BB30BDD5E339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268A5A-1E54-458E-B300-40BC4F743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213080-65DF-4F86-9670-D3A98301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721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719D97-5C8A-46F1-89C1-5832EC8E3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5244E7-9DF4-4CB6-827D-ABC243315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367223-742C-4534-A888-2525FD2D9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49A9-86AD-4BF0-B688-BB5AC9A4259A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3E76-40B4-4E3A-BE12-36DDC95A5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443F33-61CA-49DE-9F78-AE5324D0D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34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4035B32-E05B-4CDD-829B-D2FE4F823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E4DB27-EA82-420D-B005-9409A25B7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6F76A3-FCC5-4166-9C1F-9E682E1C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5D00-1F14-4608-A5FB-2950D6525740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093CA4-3975-45A8-BA56-01F982E79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7780DD-1E12-452C-95A9-32EA18761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41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2A466C-6AFC-4FA8-ACB7-2E6168F68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536F1A-363A-46DF-85E8-B0502BA59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D5B322-A672-4CB2-9BE1-56287D1E2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AD99-1553-4B7E-ABF5-668690EF6257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6E0325-7334-41B2-BCC7-5C7CDCA1B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9728BA-8F19-49FF-B229-452293230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63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34FCCE-384F-4CD9-88D8-F6ADE8B51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4E6988-9403-4A19-82D4-CCFA83125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464D17-5F6C-4C6C-BC43-39FD7FF12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B1A5-602F-47BE-BD6C-2B6D4206A5F3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440E26-B71C-4FE6-AFDF-0CAF4A470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F60889-8981-4939-9E50-EB5737A6D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16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687E56-FA6D-4A1A-89C9-90CF4D354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CD59B5-DBE3-4789-8EF8-F6B46380E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41A549-B6B6-4ABC-81DA-8C0743EB5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494E66-E9E2-4645-9527-70A77D582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F220-79EC-4E99-8332-42AC56DD83DD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2B3B18-0F16-41D3-A61B-269331E5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049DD0-C4FE-407A-A866-E30FCBA6C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58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5CE527-8306-4131-8E04-E6676AEA8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995E99-4789-44F1-8224-836779015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86339F-8E7A-46C7-A985-7A51ADAC4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F8326-BE27-470E-A574-77EC0110C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D306B8B-65B1-4116-B04D-5B86744890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2B02883-E8A7-4A9B-B512-26E73788E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37D09-3F9C-4A21-B4F1-54F6BB0B04E3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2052292-7ADB-4EC0-A203-5E521341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09D87E-DBD4-47EE-823C-BBEB05BB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19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3A6FE1-7B08-476C-B53C-1D5B7D50A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B1BA239-A4F4-4EEC-8F75-F6CCA64D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8BF4-7197-408C-91D6-3DEE1132A515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7191BF3-63D4-4CEB-95A7-831AE97FE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1DA805A-21BE-4180-BD7A-D36AA846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42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6BE8A1-2E1C-4F31-8498-B102818A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FE09-0C67-4438-B512-60926FDF3C10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915F812-B4D1-4141-90BB-40B4F5E48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0EBE9B-EEE0-413B-8C27-FCD7D3C9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89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D8AF29-F940-40EE-B8E3-B87B9AC58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04EF1C-137A-437A-A259-11186D12A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28D8B3-C24A-4373-9C00-77FAB9D87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5B4C18-AE9F-4110-9F86-45D9CAC27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BA10-0AEC-4401-89B2-59A7D5353191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509011-B951-4901-AA80-0292E379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6DA6A3-7457-4018-A97E-AF57F00C5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51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B6FE50-D463-4185-9042-53D45B031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5C6C01-654C-4C68-B53E-A488A90F9F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54EC0E-374C-481C-B514-2175061F1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B972E3-7F3A-4522-841C-F1312047C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651C-7A33-4B3F-8E69-B6A8D7380B6F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CDCF60-D8A0-4297-9E60-F4E1377A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B04BF8-C42D-4110-843A-1FDB0A513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00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20E6944-5237-4E28-A7DB-401601C4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D56DA4-77F5-4DF1-BD13-12BE0B35F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65EE30-8ABF-493D-BBC1-49873E964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F9861-7A5B-4F18-B597-81645C4D827C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EE66C8-271E-472A-8B22-7CE9A9FE77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207C33-8896-4A07-9F51-1AA08D4E31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1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D6429145-A894-4E64-B295-034B549AE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5813" y="6254936"/>
            <a:ext cx="9380374" cy="327488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1800" i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Дата: 12 октября 2021 г.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5B54EA-1699-4FBB-9C88-4B0636068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1028" name="Picture 30">
            <a:extLst>
              <a:ext uri="{FF2B5EF4-FFF2-40B4-BE49-F238E27FC236}">
                <a16:creationId xmlns:a16="http://schemas.microsoft.com/office/drawing/2014/main" id="{6773F5FE-74FB-4E7C-B757-57AB42AC3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3382" y="5889108"/>
            <a:ext cx="749300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3" descr="C:\Users\R8T\Documents\CAREC 2030 for DER\CAREC 2030 cover folder\CAREC 2030_nov22_cover Folder\Links\NEW temp CAREC LOGO_sept 2017.png">
            <a:extLst>
              <a:ext uri="{FF2B5EF4-FFF2-40B4-BE49-F238E27FC236}">
                <a16:creationId xmlns:a16="http://schemas.microsoft.com/office/drawing/2014/main" id="{5BEDCBAA-B87C-464F-8FF8-18F60017BB3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322" y="807528"/>
            <a:ext cx="1635356" cy="157708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タイトル 1">
            <a:extLst>
              <a:ext uri="{FF2B5EF4-FFF2-40B4-BE49-F238E27FC236}">
                <a16:creationId xmlns:a16="http://schemas.microsoft.com/office/drawing/2014/main" id="{F24B711E-D6C8-4DE5-B67E-84D824AB7901}"/>
              </a:ext>
            </a:extLst>
          </p:cNvPr>
          <p:cNvSpPr txBox="1">
            <a:spLocks/>
          </p:cNvSpPr>
          <p:nvPr/>
        </p:nvSpPr>
        <p:spPr>
          <a:xfrm>
            <a:off x="1405813" y="3020325"/>
            <a:ext cx="9386364" cy="15770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ПРОГРАММА ЦАРЭС</a:t>
            </a:r>
            <a:br>
              <a:rPr lang="ru-RU" sz="36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6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ОБЗОР ЭФФЕКТИВНОСТИ РАЗВИТИЯ 2020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2E7748B8-BCEC-471A-8881-13E07BF0D285}"/>
              </a:ext>
            </a:extLst>
          </p:cNvPr>
          <p:cNvSpPr txBox="1">
            <a:spLocks/>
          </p:cNvSpPr>
          <p:nvPr/>
        </p:nvSpPr>
        <p:spPr>
          <a:xfrm>
            <a:off x="1557018" y="1443241"/>
            <a:ext cx="9386364" cy="15770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Заседание Национальных координаторов ЦАРЭС 2021</a:t>
            </a:r>
          </a:p>
        </p:txBody>
      </p:sp>
    </p:spTree>
    <p:extLst>
      <p:ext uri="{BB962C8B-B14F-4D97-AF65-F5344CB8AC3E}">
        <p14:creationId xmlns:p14="http://schemas.microsoft.com/office/powerpoint/2010/main" val="361681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4B03BC-9E83-4ED9-89C7-8727AA7CE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44" y="277442"/>
            <a:ext cx="11312046" cy="963529"/>
          </a:xfrm>
        </p:spPr>
        <p:txBody>
          <a:bodyPr>
            <a:normAutofit/>
          </a:bodyPr>
          <a:lstStyle/>
          <a:p>
            <a:r>
              <a:rPr lang="ru-RU" sz="2800">
                <a:latin typeface="Arial" panose="020B0604020202020204" pitchFamily="34" charset="0"/>
                <a:cs typeface="Arial" panose="020B0604020202020204" pitchFamily="34" charset="0"/>
              </a:rPr>
              <a:t>Отчет об эффективности развития ЦАРЭС 2020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55CE90-39E4-4FE7-AA30-62A734B8C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5115379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latin typeface="Arial" panose="020B0604020202020204" pitchFamily="34" charset="0"/>
                <a:ea typeface="IdealSans-Light"/>
                <a:cs typeface="Arial" panose="020B0604020202020204" pitchFamily="34" charset="0"/>
              </a:rPr>
              <a:t>Предыстория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ru-RU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ЦАРЭС 2030 была принята на 16-й министерской конференции (МК) в 2017 г. 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ru-RU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Обзор эффективности развития (ОЭР) проводится один раз в три года 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ru-RU" sz="1600">
                <a:latin typeface="Arial" panose="020B0604020202020204" pitchFamily="34" charset="0"/>
                <a:cs typeface="Arial" panose="020B0604020202020204" pitchFamily="34" charset="0"/>
              </a:rPr>
              <a:t>Первый ОЭР охватывает период с 2018 по 2020 гг. (2017 как базовый год)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ru-RU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Акцент на извлеченных уроках, непрерывном улучшении и будущих направлениях программы ЦАРЭС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16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Объем работ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Результаты по Структуре результатов программы ЦАРЭС приняты на МК ЦАРЭС в 2020 г.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Прогресс в каждом из кластеров для достижения задач ЦАРЭС 2030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ru-RU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операционных кластеров 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ru-RU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Институциональная структура программы ЦАРЭС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Общие подходы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Ключевые критерии рассмотрения: </a:t>
            </a:r>
            <a:r>
              <a:rPr lang="ru-RU" sz="1600" u="sng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Актуальность, прогресс и процесс</a:t>
            </a:r>
            <a:r>
              <a:rPr lang="ru-RU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на основании пяти критериев оценки ОЭСР-DAC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Оценка: </a:t>
            </a:r>
            <a:r>
              <a:rPr lang="ru-RU" sz="1600" i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«Находится ли каждый кластер на правильном пути»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Источники информации: 1) Данные по СРП, 2) вторичные источники, и 3) интервью и опросы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9FA69-DE7D-4151-99AD-44DCB67AB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kumimoji="1" lang="ja-JP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34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4B03BC-9E83-4ED9-89C7-8727AA7CE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44" y="277442"/>
            <a:ext cx="11312046" cy="963529"/>
          </a:xfrm>
        </p:spPr>
        <p:txBody>
          <a:bodyPr>
            <a:noAutofit/>
          </a:bodyPr>
          <a:lstStyle/>
          <a:p>
            <a:r>
              <a:rPr lang="ru-RU" sz="2400">
                <a:latin typeface="Arial" panose="020B0604020202020204" pitchFamily="34" charset="0"/>
                <a:cs typeface="Arial" panose="020B0604020202020204" pitchFamily="34" charset="0"/>
              </a:rPr>
              <a:t>Отчет об эффективности развития ЦАРЭС 2020 (продолжение)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55CE90-39E4-4FE7-AA30-62A734B8C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043" y="1199325"/>
            <a:ext cx="10590757" cy="533958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t>Результаты ОЭР 2020 (предварительные)</a:t>
            </a:r>
          </a:p>
          <a:p>
            <a:pPr marL="171450" indent="-171450"/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Актуальность: Стратегическая структура ЦАРЭС 2030 с расширенным охватом </a:t>
            </a:r>
            <a:r>
              <a:rPr lang="ru-RU" sz="1200" b="1">
                <a:latin typeface="Arial" panose="020B0604020202020204" pitchFamily="34" charset="0"/>
                <a:cs typeface="Arial" panose="020B0604020202020204" pitchFamily="34" charset="0"/>
              </a:rPr>
              <a:t>остается актуальной</a:t>
            </a: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/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Процесс: Разработана </a:t>
            </a:r>
            <a:r>
              <a:rPr lang="ru-RU" sz="1200" b="1">
                <a:latin typeface="Arial" panose="020B0604020202020204" pitchFamily="34" charset="0"/>
                <a:cs typeface="Arial" panose="020B0604020202020204" pitchFamily="34" charset="0"/>
              </a:rPr>
              <a:t>надежная модель/шаблон</a:t>
            </a: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 для регионального сотрудничества.  </a:t>
            </a:r>
          </a:p>
          <a:p>
            <a:pPr marL="171450" indent="-171450"/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Прогресс: </a:t>
            </a:r>
            <a:r>
              <a:rPr lang="ru-RU" sz="1200" b="1">
                <a:latin typeface="Arial" panose="020B0604020202020204" pitchFamily="34" charset="0"/>
                <a:cs typeface="Arial" panose="020B0604020202020204" pitchFamily="34" charset="0"/>
              </a:rPr>
              <a:t>Впечатляющий прогресс</a:t>
            </a: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 в традиционных кластерах и </a:t>
            </a:r>
            <a:r>
              <a:rPr lang="ru-RU" sz="1200" b="1">
                <a:latin typeface="Arial" panose="020B0604020202020204" pitchFamily="34" charset="0"/>
                <a:cs typeface="Arial" panose="020B0604020202020204" pitchFamily="34" charset="0"/>
              </a:rPr>
              <a:t>прочный фундамент</a:t>
            </a: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 в новых кластерах</a:t>
            </a:r>
          </a:p>
          <a:p>
            <a:pPr marL="404813">
              <a:buFont typeface="Arial" panose="020B0604020202020204" pitchFamily="34" charset="0"/>
              <a:buChar char="-"/>
            </a:pP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Использованы новые возможности, появившиеся в результате КОВИД-19, например, переход на виртуальные платформы и цифровизация. </a:t>
            </a:r>
          </a:p>
          <a:p>
            <a:pPr marL="404813">
              <a:buFont typeface="Arial" panose="020B0604020202020204" pitchFamily="34" charset="0"/>
              <a:buChar char="-"/>
            </a:pP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Институт ЦАРЭС играет все более важную роль в области наращивания потенциала и оказания влияния на региональную повестку дня в области сотрудничества.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b="1" dirty="0">
              <a:effectLst/>
              <a:latin typeface="Arial" panose="020B0604020202020204" pitchFamily="34" charset="0"/>
              <a:ea typeface="IdealSans-Ligh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t>Прогнозируемые вызовы и возможности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ru-RU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Экономическая неопределенность в результате пандемии КОВИД-19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ru-RU" sz="1200"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Растущий акцент на сокращении выбросов углерода и повышении экологичности энергетической системы.  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ru-RU" sz="1200"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Сложность программы и требования по координации с учетом расширенного охвата ЦАРЭС 2030. 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endParaRPr lang="en-CA" sz="1200" dirty="0">
              <a:effectLst/>
              <a:latin typeface="Arial" panose="020B0604020202020204" pitchFamily="34" charset="0"/>
              <a:ea typeface="바탕" panose="02030600000101010101" pitchFamily="18" charset="-127"/>
              <a:cs typeface="Arial" panose="020B0604020202020204" pitchFamily="34" charset="0"/>
            </a:endParaRPr>
          </a:p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r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ru-RU" sz="1200"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Пересмотреть и откорректировать секторальные приоритеты и вмешательства для поддержания высокого уровня актуальности. 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ru-RU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Улучшение структуры результатов программы для улучшения измерения, мониторинга и отражения эффективности деятельности. 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ru-RU" sz="1200"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Разработка стратегии коммуникации для повышения заметности и понимания программы ЦАРЭС среди партнеров.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9FA69-DE7D-4151-99AD-44DCB67AB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z="1050" smtClean="0"/>
              <a:t>3</a:t>
            </a:fld>
            <a:endParaRPr kumimoji="1" lang="ja-JP" altLang="en-US" sz="1050"/>
          </a:p>
        </p:txBody>
      </p:sp>
    </p:spTree>
    <p:extLst>
      <p:ext uri="{BB962C8B-B14F-4D97-AF65-F5344CB8AC3E}">
        <p14:creationId xmlns:p14="http://schemas.microsoft.com/office/powerpoint/2010/main" val="1306531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4B03BC-9E83-4ED9-89C7-8727AA7CE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44" y="277442"/>
            <a:ext cx="11312046" cy="963529"/>
          </a:xfrm>
        </p:spPr>
        <p:txBody>
          <a:bodyPr>
            <a:noAutofit/>
          </a:bodyPr>
          <a:lstStyle/>
          <a:p>
            <a:r>
              <a:rPr lang="ru-RU" sz="2800">
                <a:latin typeface="Arial" panose="020B0604020202020204" pitchFamily="34" charset="0"/>
                <a:cs typeface="Arial" panose="020B0604020202020204" pitchFamily="34" charset="0"/>
              </a:rPr>
              <a:t>Отчет об эффективности развития ЦАРЭС 2020 (продолжение)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9FA69-DE7D-4151-99AD-44DCB67AB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kumimoji="1" lang="ja-JP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10ECE0F-3005-4069-8A25-A467A5390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350774"/>
              </p:ext>
            </p:extLst>
          </p:nvPr>
        </p:nvGraphicFramePr>
        <p:xfrm>
          <a:off x="838200" y="2445057"/>
          <a:ext cx="10172442" cy="29332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060683">
                  <a:extLst>
                    <a:ext uri="{9D8B030D-6E8A-4147-A177-3AD203B41FA5}">
                      <a16:colId xmlns:a16="http://schemas.microsoft.com/office/drawing/2014/main" val="640227901"/>
                    </a:ext>
                  </a:extLst>
                </a:gridCol>
                <a:gridCol w="3111759">
                  <a:extLst>
                    <a:ext uri="{9D8B030D-6E8A-4147-A177-3AD203B41FA5}">
                      <a16:colId xmlns:a16="http://schemas.microsoft.com/office/drawing/2014/main" val="2115944789"/>
                    </a:ext>
                  </a:extLst>
                </a:gridCol>
              </a:tblGrid>
              <a:tr h="466099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Действия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9232720"/>
                  </a:ext>
                </a:extLst>
              </a:tr>
              <a:tr h="46609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Изначальные данные и информация собраны (вопросники и консультации)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Апрель-сентябрь 2021 г.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1122806"/>
                  </a:ext>
                </a:extLst>
              </a:tr>
              <a:tr h="466099">
                <a:tc>
                  <a:txBody>
                    <a:bodyPr/>
                    <a:lstStyle/>
                    <a:p>
                      <a:r>
                        <a:rPr lang="ru-RU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Первый проект отчета подготовлен и распространен для получения комментариев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Октябрь 2021 г. (завершен)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659345"/>
                  </a:ext>
                </a:extLst>
              </a:tr>
              <a:tr h="466099">
                <a:tc>
                  <a:txBody>
                    <a:bodyPr/>
                    <a:lstStyle/>
                    <a:p>
                      <a:r>
                        <a:rPr lang="ru-RU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Обратная связь получена, проект отчета пересмотрен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Октябрь 2021 г.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1934315"/>
                  </a:ext>
                </a:extLst>
              </a:tr>
              <a:tr h="421405">
                <a:tc>
                  <a:txBody>
                    <a:bodyPr/>
                    <a:lstStyle/>
                    <a:p>
                      <a:r>
                        <a:rPr lang="ru-RU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Завершение работы над отчетом ОЭР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концу октября 2021 г.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7030985"/>
                  </a:ext>
                </a:extLst>
              </a:tr>
              <a:tr h="421405"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Выпуск итогового отчета ОЭР одновременно с 20-й МК ЦАРЭС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Ноябрь 2021 г.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773469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DCD3503-E454-4048-9477-29F55C42E374}"/>
              </a:ext>
            </a:extLst>
          </p:cNvPr>
          <p:cNvSpPr txBox="1"/>
          <p:nvPr/>
        </p:nvSpPr>
        <p:spPr>
          <a:xfrm>
            <a:off x="838200" y="1970176"/>
            <a:ext cx="6094070" cy="336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latin typeface="Arial" panose="020B0604020202020204" pitchFamily="34" charset="0"/>
                <a:ea typeface="IdealSans-Light"/>
                <a:cs typeface="Arial" panose="020B0604020202020204" pitchFamily="34" charset="0"/>
              </a:rPr>
              <a:t>Прогресс и следующие шаги</a:t>
            </a:r>
          </a:p>
        </p:txBody>
      </p:sp>
    </p:spTree>
    <p:extLst>
      <p:ext uri="{BB962C8B-B14F-4D97-AF65-F5344CB8AC3E}">
        <p14:creationId xmlns:p14="http://schemas.microsoft.com/office/powerpoint/2010/main" val="1831171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2" ma:contentTypeDescription="Create a new document." ma:contentTypeScope="" ma:versionID="d7c7fc69d9d7c3e0900174576ee888b1">
  <xsd:schema xmlns:xsd="http://www.w3.org/2001/XMLSchema" xmlns:xs="http://www.w3.org/2001/XMLSchema" xmlns:p="http://schemas.microsoft.com/office/2006/metadata/properties" xmlns:ns2="f668aa56-9285-4561-92d6-d6343913a899" xmlns:ns3="4d0bf39f-aee5-4194-a8cf-9eb94d977901" targetNamespace="http://schemas.microsoft.com/office/2006/metadata/properties" ma:root="true" ma:fieldsID="41ef8605b30f5619465350b9761e0dda" ns2:_="" ns3:_="">
    <xsd:import namespace="f668aa56-9285-4561-92d6-d6343913a899"/>
    <xsd:import namespace="4d0bf39f-aee5-4194-a8cf-9eb94d9779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668aa56-9285-4561-92d6-d6343913a899">
      <UserInfo>
        <DisplayName/>
        <AccountId xsi:nil="true"/>
        <AccountType/>
      </UserInfo>
    </SharedWithUsers>
    <MediaLengthInSeconds xmlns="4d0bf39f-aee5-4194-a8cf-9eb94d977901" xsi:nil="true"/>
  </documentManagement>
</p:properties>
</file>

<file path=customXml/itemProps1.xml><?xml version="1.0" encoding="utf-8"?>
<ds:datastoreItem xmlns:ds="http://schemas.openxmlformats.org/officeDocument/2006/customXml" ds:itemID="{D3FAA7B0-7979-4387-A09A-9CAAE32C9CC9}"/>
</file>

<file path=customXml/itemProps2.xml><?xml version="1.0" encoding="utf-8"?>
<ds:datastoreItem xmlns:ds="http://schemas.openxmlformats.org/officeDocument/2006/customXml" ds:itemID="{A5722035-254D-4659-85BE-B40A4BEB605C}"/>
</file>

<file path=customXml/itemProps3.xml><?xml version="1.0" encoding="utf-8"?>
<ds:datastoreItem xmlns:ds="http://schemas.openxmlformats.org/officeDocument/2006/customXml" ds:itemID="{EEDCDC0C-ECED-4394-A6D3-2F868DBACCA0}"/>
</file>

<file path=docProps/app.xml><?xml version="1.0" encoding="utf-8"?>
<Properties xmlns="http://schemas.openxmlformats.org/officeDocument/2006/extended-properties" xmlns:vt="http://schemas.openxmlformats.org/officeDocument/2006/docPropsVTypes">
  <TotalTime>2949</TotalTime>
  <Words>844</Words>
  <Application>Microsoft Office PowerPoint</Application>
  <PresentationFormat>Widescreen</PresentationFormat>
  <Paragraphs>92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Office テーマ</vt:lpstr>
      <vt:lpstr>PowerPoint Presentation</vt:lpstr>
      <vt:lpstr>Отчет об эффективности развития ЦАРЭС 2020</vt:lpstr>
      <vt:lpstr>Отчет об эффективности развития ЦАРЭС 2020 (продолжение)</vt:lpstr>
      <vt:lpstr>Отчет об эффективности развития ЦАРЭС 2020 (продолжение)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and Support Technical Assistance (KSTA)  Promoting Gender Equality in the CAREC Region</dc:title>
  <dc:creator>Jinha Kim</dc:creator>
  <cp:lastModifiedBy>Evgeny Sinelschikov</cp:lastModifiedBy>
  <cp:revision>27</cp:revision>
  <dcterms:created xsi:type="dcterms:W3CDTF">2021-06-09T08:18:55Z</dcterms:created>
  <dcterms:modified xsi:type="dcterms:W3CDTF">2021-10-01T10:24:33Z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  <property fmtid="{D5CDD505-2E9C-101B-9397-08002B2CF9AE}" pid="3" name="TaxCatchAll">
    <vt:lpwstr>2;#CWRD;#1;#English</vt:lpwstr>
  </property>
  <property fmtid="{D5CDD505-2E9C-101B-9397-08002B2CF9AE}" pid="4" name="h00e4aaaf4624e24a7df7f06faa038c6">
    <vt:lpwstr>English|16ac8743-31bb-43f8-9a73-533a041667d6</vt:lpwstr>
  </property>
  <property fmtid="{D5CDD505-2E9C-101B-9397-08002B2CF9AE}" pid="5" name="Order">
    <vt:r8>49938000</vt:r8>
  </property>
  <property fmtid="{D5CDD505-2E9C-101B-9397-08002B2CF9AE}" pid="6" name="j78542b1fffc4a1c84659474212e3133">
    <vt:lpwstr>CWRD|6d71ff58-4882-4388-ab5c-218969b1e9c8</vt:lpwstr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ourceUrl">
    <vt:lpwstr/>
  </property>
  <property fmtid="{D5CDD505-2E9C-101B-9397-08002B2CF9AE}" pid="12" name="_SharedFileIndex">
    <vt:lpwstr/>
  </property>
  <property fmtid="{D5CDD505-2E9C-101B-9397-08002B2CF9AE}" pid="13" name="ComplianceAssetId">
    <vt:lpwstr/>
  </property>
  <property fmtid="{D5CDD505-2E9C-101B-9397-08002B2CF9AE}" pid="14" name="TemplateUrl">
    <vt:lpwstr/>
  </property>
  <property fmtid="{D5CDD505-2E9C-101B-9397-08002B2CF9AE}" pid="15" name="ADBContentGroup">
    <vt:lpwstr>2;#CWRD|6d71ff58-4882-4388-ab5c-218969b1e9c8</vt:lpwstr>
  </property>
</Properties>
</file>