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89542" autoAdjust="0"/>
  </p:normalViewPr>
  <p:slideViewPr>
    <p:cSldViewPr snapToGrid="0">
      <p:cViewPr varScale="1">
        <p:scale>
          <a:sx n="98" d="100"/>
          <a:sy n="98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79B-A50F-46E0-A682-DB0B4287515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D0A0-1C1E-4CFE-9026-48B54AA44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6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5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Considerations for review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 and development trends of CAREC region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n-depth analysis of each cluster and sector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COVID-19 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Clusters being scoped out under CAREC 2030 (e.g. water and agriculture, human development)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 examples &amp; good practices from CAREC portfolio 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 and progress of the CAREC Institute as knowledge arm of the program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Cross-cutting themes (ICT, gender mainstreaming and climate change mitigation)</a:t>
            </a:r>
          </a:p>
          <a:p>
            <a:pPr marL="285750" indent="-28575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Lessons learned and recommendations to inform decision-making process</a:t>
            </a: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2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r>
              <a:rPr lang="en-US" sz="1200" b="1" u="sng" dirty="0" err="1"/>
              <a:t>DEfR</a:t>
            </a:r>
            <a:r>
              <a:rPr lang="en-US" sz="1200" b="1" u="sng" dirty="0"/>
              <a:t> (2018-2020) Findings (Preliminary)</a:t>
            </a:r>
          </a:p>
          <a:p>
            <a:endParaRPr lang="en-US" sz="1200" dirty="0"/>
          </a:p>
          <a:p>
            <a:r>
              <a:rPr lang="en-US" sz="1200" dirty="0"/>
              <a:t>CAREC has achieved good progress in implementing the CAREC 2030 agenda during the initial three years of its new strategy despite disruptions caused by the COVID-19 pandemic:</a:t>
            </a:r>
          </a:p>
          <a:p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Relevance: </a:t>
            </a:r>
            <a:r>
              <a:rPr lang="en-US" sz="1200" dirty="0"/>
              <a:t>CAREC 2030 strategic framework remains relevant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Further enhanced its position as a  multi-sector regional cooperation platform by broadening the program's scope (adding new clusters and sectors).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Process: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Developed a strong template for regional cooperation.  (E.g. Project++ approach, comprehensive strategies and action plans owned by members, and a multi-stakeholder institutional structure).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u="sng" dirty="0"/>
              <a:t>Progress: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Implemented an impressive array of activities in its traditional sectors and built a good foundation to launch activities in new clusters and sectors while it is premature to expect outcome level results (and output results for new sectors) through 3 years of implementation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Leveraged opportunities that the pandemic opened including building and influencing agenda on regional connectivity and cooperation. transition to CAREC virtual platform and sharpening the focus on digitalization. </a:t>
            </a:r>
            <a:endParaRPr lang="en-US" sz="12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CAREC Institute: CI has developed its capacities and is playing an increasing role in supporting CAREC’s capacity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u="non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/>
              <a:t>Envisaged challenges and opportunities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 and/or political uncertainty around the region (E.g. formation of an internationally recognized government in Afghanistan, </a:t>
            </a:r>
            <a:r>
              <a:rPr lang="en-US" sz="1200" dirty="0"/>
              <a:t>continued impact of COVID-19, </a:t>
            </a: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continuation or possible escalation of trade tensions</a:t>
            </a:r>
            <a:r>
              <a:rPr lang="en-US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)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Increased emphasis of global community on curtailing carbon emission and greening the energy system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Complexity of the program and coordination requirements with broadened scope of CAREC 2030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en-US" sz="1800" b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Recommendations based on lessons learned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Review and adjust sectoral priorities and interventions to ensure these maintain a high level of relevance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and improve PRF to better measure, monitor and capture the performance of CAREC program as a regional cooperation platform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a CAREC Communication Strategy and invest in relevant activities to </a:t>
            </a:r>
            <a:r>
              <a:rPr lang="en-CA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build greater visibility, understanding on the program and partners’ commitment</a:t>
            </a:r>
            <a:r>
              <a:rPr lang="en-US" altLang="ko-KR" sz="28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. 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8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CA" sz="1200" dirty="0">
              <a:effectLst/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57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en-CA" sz="12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Member countries can share feedback on the draft report to CAREC Secretariat by </a:t>
            </a:r>
            <a:r>
              <a:rPr lang="en-CA" sz="1200" u="sng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15 or </a:t>
            </a:r>
            <a:r>
              <a:rPr lang="en-CA" sz="12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18</a:t>
            </a:r>
            <a:r>
              <a:rPr lang="en-CA" sz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 October 2021 (TBC)</a:t>
            </a:r>
            <a:r>
              <a:rPr lang="en-CA" sz="1200" dirty="0">
                <a:effectLst/>
                <a:latin typeface="Arial" panose="020B0604020202020204" pitchFamily="34" charset="0"/>
                <a:ea typeface="바탕" panose="02030600000101010101" pitchFamily="18" charset="-127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FD0A0-1C1E-4CFE-9026-48B54AA447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8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EDB2D-4A8F-454A-85D0-2E3EFB3F3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D01388-AFCE-4604-9A25-C18403119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C29C7-CE78-42AD-8A17-1803150D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F5D-AEE4-4E8F-B0E6-BB30BDD5E339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68A5A-1E54-458E-B300-40BC4F74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213080-65DF-4F86-9670-D3A98301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2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19D97-5C8A-46F1-89C1-5832EC8E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5244E7-9DF4-4CB6-827D-ABC243315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367223-742C-4534-A888-2525FD2D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49A9-86AD-4BF0-B688-BB5AC9A4259A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3E76-40B4-4E3A-BE12-36DDC95A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443F33-61CA-49DE-9F78-AE5324D0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4035B32-E05B-4CDD-829B-D2FE4F823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E4DB27-EA82-420D-B005-9409A25B7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F76A3-FCC5-4166-9C1F-9E682E1C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5D00-1F14-4608-A5FB-2950D6525740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093CA4-3975-45A8-BA56-01F982E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780DD-1E12-452C-95A9-32EA1876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1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A466C-6AFC-4FA8-ACB7-2E6168F6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536F1A-363A-46DF-85E8-B0502BA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D5B322-A672-4CB2-9BE1-56287D1E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AD99-1553-4B7E-ABF5-668690EF6257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6E0325-7334-41B2-BCC7-5C7CDCA1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9728BA-8F19-49FF-B229-45229323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63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4FCCE-384F-4CD9-88D8-F6ADE8B5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4E6988-9403-4A19-82D4-CCFA8312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464D17-5F6C-4C6C-BC43-39FD7FF1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B1A5-602F-47BE-BD6C-2B6D4206A5F3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440E26-B71C-4FE6-AFDF-0CAF4A47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0889-8981-4939-9E50-EB5737A6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16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7E56-FA6D-4A1A-89C9-90CF4D35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D59B5-DBE3-4789-8EF8-F6B46380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1A549-B6B6-4ABC-81DA-8C0743EB5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4E66-E9E2-4645-9527-70A77D58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F220-79EC-4E99-8332-42AC56DD83DD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2B3B18-0F16-41D3-A61B-269331E5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049DD0-C4FE-407A-A866-E30FCBA6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CE527-8306-4131-8E04-E6676AEA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995E99-4789-44F1-8224-83677901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86339F-8E7A-46C7-A985-7A51ADAC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F8326-BE27-470E-A574-77EC0110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306B8B-65B1-4116-B04D-5B8674489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02883-E8A7-4A9B-B512-26E73788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9-3F9C-4A21-B4F1-54F6BB0B04E3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052292-7ADB-4EC0-A203-5E521341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09D87E-DBD4-47EE-823C-BBEB05B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A6FE1-7B08-476C-B53C-1D5B7D50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1BA239-A4F4-4EEC-8F75-F6CCA64D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8BF4-7197-408C-91D6-3DEE1132A515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191BF3-63D4-4CEB-95A7-831AE97F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DA805A-21BE-4180-BD7A-D36AA846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6BE8A1-2E1C-4F31-8498-B102818A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E09-0C67-4438-B512-60926FDF3C10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15F812-B4D1-4141-90BB-40B4F5E4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EBE9B-EEE0-413B-8C27-FCD7D3C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D8AF29-F940-40EE-B8E3-B87B9AC5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04EF1C-137A-437A-A259-11186D12A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28D8B3-C24A-4373-9C00-77FAB9D8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5B4C18-AE9F-4110-9F86-45D9CAC2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BA10-0AEC-4401-89B2-59A7D5353191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509011-B951-4901-AA80-0292E379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6DA6A3-7457-4018-A97E-AF57F00C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1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6FE50-D463-4185-9042-53D45B03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C6C01-654C-4C68-B53E-A488A90F9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4EC0E-374C-481C-B514-2175061F1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B972E3-7F3A-4522-841C-F1312047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651C-7A33-4B3F-8E69-B6A8D7380B6F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CDCF60-D8A0-4297-9E60-F4E1377A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04BF8-C42D-4110-843A-1FDB0A51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0E6944-5237-4E28-A7DB-401601C4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D56DA4-77F5-4DF1-BD13-12BE0B35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5EE30-8ABF-493D-BBC1-49873E964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9861-7A5B-4F18-B597-81645C4D827C}" type="datetime1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E66C8-271E-472A-8B22-7CE9A9FE7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07C33-8896-4A07-9F51-1AA08D4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6429145-A894-4E64-B295-034B549A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813" y="6254936"/>
            <a:ext cx="9380374" cy="327488"/>
          </a:xfrm>
        </p:spPr>
        <p:txBody>
          <a:bodyPr>
            <a:normAutofit lnSpcReduction="10000"/>
          </a:bodyPr>
          <a:lstStyle/>
          <a:p>
            <a:pPr algn="r"/>
            <a:r>
              <a:rPr lang="en-US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12 October 2021</a:t>
            </a:r>
            <a:endParaRPr kumimoji="1" lang="en-US" altLang="ja-JP" sz="1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5B54EA-1699-4FBB-9C88-4B063606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8" name="Picture 30">
            <a:extLst>
              <a:ext uri="{FF2B5EF4-FFF2-40B4-BE49-F238E27FC236}">
                <a16:creationId xmlns:a16="http://schemas.microsoft.com/office/drawing/2014/main" id="{6773F5FE-74FB-4E7C-B757-57AB42AC3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382" y="5889108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R8T\Documents\CAREC 2030 for DER\CAREC 2030 cover folder\CAREC 2030_nov22_cover Folder\Links\NEW temp CAREC LOGO_sept 2017.png">
            <a:extLst>
              <a:ext uri="{FF2B5EF4-FFF2-40B4-BE49-F238E27FC236}">
                <a16:creationId xmlns:a16="http://schemas.microsoft.com/office/drawing/2014/main" id="{5BEDCBAA-B87C-464F-8FF8-18F60017BB3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22" y="807528"/>
            <a:ext cx="1635356" cy="15770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タイトル 1">
            <a:extLst>
              <a:ext uri="{FF2B5EF4-FFF2-40B4-BE49-F238E27FC236}">
                <a16:creationId xmlns:a16="http://schemas.microsoft.com/office/drawing/2014/main" id="{F24B711E-D6C8-4DE5-B67E-84D824AB7901}"/>
              </a:ext>
            </a:extLst>
          </p:cNvPr>
          <p:cNvSpPr txBox="1">
            <a:spLocks/>
          </p:cNvSpPr>
          <p:nvPr/>
        </p:nvSpPr>
        <p:spPr>
          <a:xfrm>
            <a:off x="1405813" y="3020325"/>
            <a:ext cx="9386364" cy="1577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CAREC PROGRAM</a:t>
            </a:r>
            <a:b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EFFECTIVENESS REVIEW 2020</a:t>
            </a:r>
            <a:endParaRPr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E7748B8-BCEC-471A-8881-13E07BF0D285}"/>
              </a:ext>
            </a:extLst>
          </p:cNvPr>
          <p:cNvSpPr txBox="1">
            <a:spLocks/>
          </p:cNvSpPr>
          <p:nvPr/>
        </p:nvSpPr>
        <p:spPr>
          <a:xfrm>
            <a:off x="1557018" y="1443241"/>
            <a:ext cx="9386364" cy="1577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CAREC National Focal Points’ Meeting 2021</a:t>
            </a:r>
            <a:endParaRPr lang="ja-JP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rmAutofit/>
          </a:bodyPr>
          <a:lstStyle/>
          <a:p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CAREC Development Effectiveness Review 2020</a:t>
            </a:r>
            <a:endParaRPr kumimoji="1"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115379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Background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CAREC 2030 endorsed at 16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Ministerial Conference (MC) in 2017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Effectiveness Review (DEfR) to take place every 3 years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First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DEfR to cover period 2018-2020 (2017 as baseline)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 on learning, continuous improvement and future direction of CAREC program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Scope</a:t>
            </a:r>
            <a:endParaRPr lang="en-US" sz="1800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against CAREC Program Results Framework endorsed at CAREC MC in 2020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each cluster towards achieving objectives of CAREC 2030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operational clusters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arrangements of the CAREC program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Approaches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review criteria: </a:t>
            </a: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Relevance, progress and process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based on five OECD-DAC evaluation criteria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Assessment: “</a:t>
            </a:r>
            <a:r>
              <a:rPr lang="en-US" sz="1800" i="1" dirty="0">
                <a:latin typeface="Arial" panose="020B0604020202020204" pitchFamily="34" charset="0"/>
              </a:rPr>
              <a:t>Wheth</a:t>
            </a: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 each cluster is on track.”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sources: 1) Data against PRF, 2) secondary sources and 3) interview and surveys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34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CAREC Development Effectiveness Review 2020 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cont.</a:t>
            </a:r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43" y="1199325"/>
            <a:ext cx="10590757" cy="53395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DEfR 2020 Findings (Preliminary)</a:t>
            </a:r>
            <a:endParaRPr lang="en-US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Relevance: CAREC 2030 strategic framework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remains relevant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with broadened scope.</a:t>
            </a:r>
          </a:p>
          <a:p>
            <a:pPr marL="171450" indent="-17145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Process: Developed a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template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regional cooperation. </a:t>
            </a:r>
          </a:p>
          <a:p>
            <a:pPr marL="171450" indent="-17145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Progress: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Impressive progress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traditional and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foundation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built for new clusters.</a:t>
            </a:r>
          </a:p>
          <a:p>
            <a:pPr marL="404813">
              <a:buFont typeface="Arial" panose="020B0604020202020204" pitchFamily="34" charset="0"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Leveraged new opportunities opened by COVID-19. e.g. transition to virtual platform and digitalization. </a:t>
            </a:r>
          </a:p>
          <a:p>
            <a:pPr marL="404813">
              <a:buFont typeface="Arial" panose="020B0604020202020204" pitchFamily="34" charset="0"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CAREC Institute played an increasing role in capacity building and influencing regional cooperation agenda.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800" b="1" dirty="0">
              <a:effectLst/>
              <a:latin typeface="Arial" panose="020B0604020202020204" pitchFamily="34" charset="0"/>
              <a:ea typeface="IdealSans-Ligh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Envisaged challenges and opportunities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uncertainty in the wake of COVID-19 pandemic.</a:t>
            </a:r>
            <a:endParaRPr lang="en-US" sz="1600" dirty="0">
              <a:effectLst/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6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Increased emphasis on curtailing carbon emission and greening the energy system. 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6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Complexity of the program and coordination requirements with broadened scope of CAREC 2030.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en-CA" sz="1600" dirty="0">
              <a:effectLst/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r>
              <a:rPr lang="en-US" sz="18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CA" sz="16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Review and adjust sectoral priorities and interventions to maintain high level of relevance.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Program Results Framework to better measure, monitor and capture the performance.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Communication Strategy for</a:t>
            </a:r>
            <a:r>
              <a:rPr lang="en-CA" sz="1600" dirty="0">
                <a:effectLst/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 greater visibility and understanding of CAREC program among partners.</a:t>
            </a:r>
            <a:endParaRPr lang="en-US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653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CAREC Development Effectiveness Review 2020 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cont.</a:t>
            </a:r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0ECE0F-3005-4069-8A25-A467A5390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96861"/>
              </p:ext>
            </p:extLst>
          </p:nvPr>
        </p:nvGraphicFramePr>
        <p:xfrm>
          <a:off x="838200" y="2445057"/>
          <a:ext cx="10172442" cy="27072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60683">
                  <a:extLst>
                    <a:ext uri="{9D8B030D-6E8A-4147-A177-3AD203B41FA5}">
                      <a16:colId xmlns:a16="http://schemas.microsoft.com/office/drawing/2014/main" val="640227901"/>
                    </a:ext>
                  </a:extLst>
                </a:gridCol>
                <a:gridCol w="3111759">
                  <a:extLst>
                    <a:ext uri="{9D8B030D-6E8A-4147-A177-3AD203B41FA5}">
                      <a16:colId xmlns:a16="http://schemas.microsoft.com/office/drawing/2014/main" val="2115944789"/>
                    </a:ext>
                  </a:extLst>
                </a:gridCol>
              </a:tblGrid>
              <a:tr h="4660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Timeline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9232720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 dirty="0"/>
                        <a:t>Initial data and information collected (questionnaires and consultations)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April - September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1122806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 dirty="0"/>
                        <a:t>First draft report prepared and shared for feedback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October 2021 (completed)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659345"/>
                  </a:ext>
                </a:extLst>
              </a:tr>
              <a:tr h="466099">
                <a:tc>
                  <a:txBody>
                    <a:bodyPr/>
                    <a:lstStyle/>
                    <a:p>
                      <a:r>
                        <a:rPr lang="en-US" sz="1600" dirty="0"/>
                        <a:t>Feedback received and the draft report revised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October 2021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934315"/>
                  </a:ext>
                </a:extLst>
              </a:tr>
              <a:tr h="421405">
                <a:tc>
                  <a:txBody>
                    <a:bodyPr/>
                    <a:lstStyle/>
                    <a:p>
                      <a:r>
                        <a:rPr lang="en-US" sz="1600" dirty="0"/>
                        <a:t>Finalization of DEfR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By the end of October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7030985"/>
                  </a:ext>
                </a:extLst>
              </a:tr>
              <a:tr h="42140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Release of the final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DEfR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report coinciding with 20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CAREC MC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November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7346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CD3503-E454-4048-9477-29F55C42E374}"/>
              </a:ext>
            </a:extLst>
          </p:cNvPr>
          <p:cNvSpPr txBox="1"/>
          <p:nvPr/>
        </p:nvSpPr>
        <p:spPr>
          <a:xfrm>
            <a:off x="838200" y="1970176"/>
            <a:ext cx="6094070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Progress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83117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</documentManagement>
</p:properties>
</file>

<file path=customXml/itemProps1.xml><?xml version="1.0" encoding="utf-8"?>
<ds:datastoreItem xmlns:ds="http://schemas.openxmlformats.org/officeDocument/2006/customXml" ds:itemID="{7EC5746A-9FE4-48D0-A7CE-998E89A5A5E1}"/>
</file>

<file path=customXml/itemProps2.xml><?xml version="1.0" encoding="utf-8"?>
<ds:datastoreItem xmlns:ds="http://schemas.openxmlformats.org/officeDocument/2006/customXml" ds:itemID="{0E653A64-5BC0-4D0C-B2F2-E7DC95C68746}"/>
</file>

<file path=customXml/itemProps3.xml><?xml version="1.0" encoding="utf-8"?>
<ds:datastoreItem xmlns:ds="http://schemas.openxmlformats.org/officeDocument/2006/customXml" ds:itemID="{DD52A835-3B2E-4020-84A3-8A48C109B686}"/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823</Words>
  <Application>Microsoft Office PowerPoint</Application>
  <PresentationFormat>Widescreen</PresentationFormat>
  <Paragraphs>92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Office テーマ</vt:lpstr>
      <vt:lpstr>PowerPoint Presentation</vt:lpstr>
      <vt:lpstr>CAREC Development Effectiveness Review 2020</vt:lpstr>
      <vt:lpstr>CAREC Development Effectiveness Review 2020 (cont.)</vt:lpstr>
      <vt:lpstr>CAREC Development Effectiveness Review 2020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and Support Technical Assistance (KSTA)  Promoting Gender Equality in the CAREC Region</dc:title>
  <dc:creator>Jinha Kim</dc:creator>
  <cp:lastModifiedBy>Jinha Kim</cp:lastModifiedBy>
  <cp:revision>26</cp:revision>
  <dcterms:created xsi:type="dcterms:W3CDTF">2021-06-09T08:18:55Z</dcterms:created>
  <dcterms:modified xsi:type="dcterms:W3CDTF">2021-10-01T07:06:59Z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Order">
    <vt:r8>49933700</vt:r8>
  </property>
  <property fmtid="{D5CDD505-2E9C-101B-9397-08002B2CF9AE}" pid="6" name="j78542b1fffc4a1c84659474212e3133">
    <vt:lpwstr>CWRD|6d71ff58-4882-4388-ab5c-218969b1e9c8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ADBContentGroup">
    <vt:lpwstr>2;#CWRD|6d71ff58-4882-4388-ab5c-218969b1e9c8</vt:lpwstr>
  </property>
  <property fmtid="{D5CDD505-2E9C-101B-9397-08002B2CF9AE}" pid="15" name="_ExtendedDescription">
    <vt:lpwstr/>
  </property>
</Properties>
</file>