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0" r:id="rId4"/>
    <p:sldId id="261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11" autoAdjust="0"/>
    <p:restoredTop sz="89542" autoAdjust="0"/>
  </p:normalViewPr>
  <p:slideViewPr>
    <p:cSldViewPr snapToGrid="0">
      <p:cViewPr varScale="1">
        <p:scale>
          <a:sx n="98" d="100"/>
          <a:sy n="98" d="100"/>
        </p:scale>
        <p:origin x="8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A879B-A50F-46E0-A682-DB0B42875156}" type="datetimeFigureOut">
              <a:rPr lang="en-US" smtClean="0"/>
              <a:t>10/1/2021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FD0A0-1C1E-4CFE-9026-48B54AA447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99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FD0A0-1C1E-4CFE-9026-48B54AA4479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760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914400" rtl="0" eaLnBrk="1" latinLnBrk="0" hangingPunct="1">
              <a:buFont typeface="Arial" panose="020B0604020202020204" pitchFamily="34" charset="0"/>
              <a:buNone/>
            </a:pPr>
            <a:endParaRPr lang="en-CA" sz="1800" dirty="0">
              <a:effectLst/>
              <a:latin typeface="Arial" panose="020B0604020202020204" pitchFamily="34" charset="0"/>
              <a:ea typeface="바탕" panose="02030600000101010101" pitchFamily="18" charset="-127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FD0A0-1C1E-4CFE-9026-48B54AA4479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452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effectLst/>
                <a:latin typeface="Arial" panose="020B0604020202020204" pitchFamily="34" charset="0"/>
                <a:ea typeface="IdealSans-Light"/>
                <a:cs typeface="Times New Roman" panose="02020603050405020304" pitchFamily="18" charset="0"/>
              </a:rPr>
              <a:t>Considerations for review 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200" b="1" dirty="0">
              <a:effectLst/>
              <a:latin typeface="Arial" panose="020B0604020202020204" pitchFamily="34" charset="0"/>
              <a:ea typeface="IdealSans-Light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Needs and development trends of CAREC region</a:t>
            </a: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n-depth analysis of each cluster and sector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 of COVID-19 </a:t>
            </a: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Clusters being scoped out under CAREC 2030 (e.g. water and agriculture, human development)</a:t>
            </a: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Unique examples &amp; good practices from CAREC portfolio </a:t>
            </a:r>
            <a:endParaRPr lang="en-US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Activities and progress of the CAREC Institute as knowledge arm of the program</a:t>
            </a: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Cross-cutting themes (ICT, gender mainstreaming and climate change mitigation)</a:t>
            </a:r>
          </a:p>
          <a:p>
            <a:pPr marL="285750" indent="-285750" algn="just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Lessons learned and recommendations to inform decision-making process</a:t>
            </a:r>
          </a:p>
          <a:p>
            <a:pPr marL="0" indent="0" algn="l" defTabSz="914400" rtl="0" eaLnBrk="1" latinLnBrk="0" hangingPunct="1">
              <a:buFont typeface="Arial" panose="020B0604020202020204" pitchFamily="34" charset="0"/>
              <a:buNone/>
            </a:pPr>
            <a:endParaRPr lang="en-CA" sz="1200" dirty="0">
              <a:effectLst/>
              <a:latin typeface="Arial" panose="020B0604020202020204" pitchFamily="34" charset="0"/>
              <a:ea typeface="바탕" panose="02030600000101010101" pitchFamily="18" charset="-127"/>
            </a:endParaRPr>
          </a:p>
          <a:p>
            <a:r>
              <a:rPr lang="en-US" sz="1200" b="1" u="sng" dirty="0" err="1"/>
              <a:t>DEfR</a:t>
            </a:r>
            <a:r>
              <a:rPr lang="en-US" sz="1200" b="1" u="sng" dirty="0"/>
              <a:t> (2018-2020) Findings (Preliminary)</a:t>
            </a:r>
          </a:p>
          <a:p>
            <a:endParaRPr lang="en-US" sz="1200" dirty="0"/>
          </a:p>
          <a:p>
            <a:r>
              <a:rPr lang="en-US" sz="1200" dirty="0"/>
              <a:t>CAREC has achieved good progress in implementing the CAREC 2030 agenda during the initial three years of its new strategy despite disruptions caused by the COVID-19 pandemic:</a:t>
            </a:r>
          </a:p>
          <a:p>
            <a:endParaRPr lang="en-US" sz="12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u="sng" dirty="0"/>
              <a:t>Relevance: </a:t>
            </a:r>
            <a:r>
              <a:rPr lang="en-US" sz="1200" dirty="0"/>
              <a:t>CAREC 2030 strategic framework remains relevant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Further enhanced its position as a  multi-sector regional cooperation platform by broadening the program's scope (adding new clusters and sectors).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u="sng" dirty="0"/>
              <a:t>Process: 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Developed a strong template for regional cooperation.  (E.g. Project++ approach, comprehensive strategies and action plans owned by members, and a multi-stakeholder institutional structure).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200" b="1" u="sng" dirty="0"/>
              <a:t>Progress: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Implemented an impressive array of activities in its traditional sectors and built a good foundation to launch activities in new clusters and sectors while it is premature to expect outcome level results (and output results for new sectors) through 3 years of implementation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dirty="0"/>
              <a:t>Leveraged opportunities that the pandemic opened including building and influencing agenda on regional connectivity and cooperation. transition to CAREC virtual platform and sharpening the focus on digitalization. </a:t>
            </a:r>
            <a:endParaRPr lang="en-US" sz="1200" b="1" u="sng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/>
              <a:t>CAREC Institute: CI has developed its capacities and is playing an increasing role in supporting CAREC’s capacity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0" u="none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u="sng" dirty="0"/>
              <a:t>Envisaged challenges and opportunities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Economic and/or political uncertainty around the region (E.g. formation of an internationally recognized government in Afghanistan, </a:t>
            </a:r>
            <a:r>
              <a:rPr lang="en-US" sz="1200" dirty="0"/>
              <a:t>continued impact of COVID-19, </a:t>
            </a:r>
            <a:r>
              <a:rPr lang="en-CA" sz="1800" dirty="0"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continuation or possible escalation of trade tensions</a:t>
            </a:r>
            <a:r>
              <a:rPr lang="en-US" sz="1800" dirty="0"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)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en-CA" sz="1800" dirty="0"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Increased emphasis of global community on curtailing carbon emission and greening the energy system 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en-CA" sz="1800" dirty="0"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Complexity of the program and coordination requirements with broadened scope of CAREC 2030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endParaRPr lang="en-CA" sz="1800" dirty="0">
              <a:effectLst/>
              <a:latin typeface="Arial" panose="020B0604020202020204" pitchFamily="34" charset="0"/>
              <a:ea typeface="바탕" panose="02030600000101010101" pitchFamily="18" charset="-127"/>
            </a:endParaRPr>
          </a:p>
          <a:p>
            <a:pPr marL="0" indent="0" algn="l" defTabSz="914400" rtl="0" eaLnBrk="1" latinLnBrk="0" hangingPunct="1">
              <a:buFont typeface="Arial" panose="020B0604020202020204" pitchFamily="34" charset="0"/>
              <a:buNone/>
            </a:pPr>
            <a:r>
              <a:rPr lang="en-US" sz="1800" b="1" u="sng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Recommendations based on lessons learned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en-CA" sz="2800" dirty="0"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Review and adjust sectoral priorities and interventions to ensure these maintain a high level of relevance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Review and improve PRF to better measure, monitor and capture the performance of CAREC program as a regional cooperation platform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 a CAREC Communication Strategy and invest in relevant activities to </a:t>
            </a:r>
            <a:r>
              <a:rPr lang="en-CA" sz="2800" dirty="0"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build greater visibility, understanding on the program and partners’ commitment</a:t>
            </a:r>
            <a:r>
              <a:rPr lang="en-US" altLang="ko-KR" sz="2800" dirty="0"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. </a:t>
            </a:r>
            <a:endParaRPr lang="en-US" sz="18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l" defTabSz="914400" rtl="0" eaLnBrk="1" latinLnBrk="0" hangingPunct="1">
              <a:buFont typeface="Arial" panose="020B0604020202020204" pitchFamily="34" charset="0"/>
              <a:buNone/>
            </a:pPr>
            <a:endParaRPr lang="en-CA" sz="1800" dirty="0">
              <a:effectLst/>
              <a:latin typeface="Arial" panose="020B0604020202020204" pitchFamily="34" charset="0"/>
              <a:ea typeface="바탕" panose="02030600000101010101" pitchFamily="18" charset="-127"/>
            </a:endParaRPr>
          </a:p>
          <a:p>
            <a:pPr marL="0" indent="0" algn="l" defTabSz="914400" rtl="0" eaLnBrk="1" latinLnBrk="0" hangingPunct="1">
              <a:buFont typeface="Arial" panose="020B0604020202020204" pitchFamily="34" charset="0"/>
              <a:buNone/>
            </a:pPr>
            <a:endParaRPr lang="en-CA" sz="1200" dirty="0">
              <a:effectLst/>
              <a:latin typeface="Arial" panose="020B0604020202020204" pitchFamily="34" charset="0"/>
              <a:ea typeface="바탕" panose="02030600000101010101" pitchFamily="18" charset="-127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FD0A0-1C1E-4CFE-9026-48B54AA4479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057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914400" rtl="0" eaLnBrk="1" latinLnBrk="0" hangingPunct="1">
              <a:buFont typeface="Arial" panose="020B0604020202020204" pitchFamily="34" charset="0"/>
              <a:buNone/>
            </a:pPr>
            <a:r>
              <a:rPr lang="en-CA" sz="1200" dirty="0"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Member countries can share feedback on the draft report to CAREC Secretariat by </a:t>
            </a:r>
            <a:r>
              <a:rPr lang="en-CA" sz="1200" u="sng" dirty="0"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15 or </a:t>
            </a:r>
            <a:r>
              <a:rPr lang="en-CA" sz="1200" u="sng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18</a:t>
            </a:r>
            <a:r>
              <a:rPr lang="en-CA" sz="12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 October 2021 (TBC)</a:t>
            </a:r>
            <a:r>
              <a:rPr lang="en-CA" sz="1200" dirty="0">
                <a:effectLst/>
                <a:latin typeface="Arial" panose="020B0604020202020204" pitchFamily="34" charset="0"/>
                <a:ea typeface="바탕" panose="02030600000101010101" pitchFamily="18" charset="-127"/>
              </a:rPr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AFD0A0-1C1E-4CFE-9026-48B54AA4479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889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EEDB2D-4A8F-454A-85D0-2E3EFB3F36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9D01388-AFCE-4604-9A25-C18403119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5C29C7-CE78-42AD-8A17-1803150D4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2EF5D-AEE4-4E8F-B0E6-BB30BDD5E339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3268A5A-1E54-458E-B300-40BC4F743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213080-65DF-4F86-9670-D3A98301D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9721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719D97-5C8A-46F1-89C1-5832EC8E3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95244E7-9DF4-4CB6-827D-ABC243315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367223-742C-4534-A888-2525FD2D9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149A9-86AD-4BF0-B688-BB5AC9A4259A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3E76-40B4-4E3A-BE12-36DDC95A5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443F33-61CA-49DE-9F78-AE5324D0D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34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4035B32-E05B-4CDD-829B-D2FE4F8231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6E4DB27-EA82-420D-B005-9409A25B7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36F76A3-FCC5-4166-9C1F-9E682E1C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65D00-1F14-4608-A5FB-2950D6525740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093CA4-3975-45A8-BA56-01F982E79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7780DD-1E12-452C-95A9-32EA18761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641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62A466C-6AFC-4FA8-ACB7-2E6168F68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B536F1A-363A-46DF-85E8-B0502BA59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D5B322-A672-4CB2-9BE1-56287D1E2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8AD99-1553-4B7E-ABF5-668690EF6257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6E0325-7334-41B2-BCC7-5C7CDCA1B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9728BA-8F19-49FF-B229-452293230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063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34FCCE-384F-4CD9-88D8-F6ADE8B51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64E6988-9403-4A19-82D4-CCFA83125E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464D17-5F6C-4C6C-BC43-39FD7FF12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FB1A5-602F-47BE-BD6C-2B6D4206A5F3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440E26-B71C-4FE6-AFDF-0CAF4A470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F60889-8981-4939-9E50-EB5737A6D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16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687E56-FA6D-4A1A-89C9-90CF4D354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4CD59B5-DBE3-4789-8EF8-F6B46380E1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C41A549-B6B6-4ABC-81DA-8C0743EB54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F494E66-E9E2-4645-9527-70A77D582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F220-79EC-4E99-8332-42AC56DD83DD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A2B3B18-0F16-41D3-A61B-269331E5A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049DD0-C4FE-407A-A866-E30FCBA6C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9584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5CE527-8306-4131-8E04-E6676AEA8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8995E99-4789-44F1-8224-8367790159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86339F-8E7A-46C7-A985-7A51ADAC4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55F8326-BE27-470E-A574-77EC0110CF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D306B8B-65B1-4116-B04D-5B86744890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B02883-E8A7-4A9B-B512-26E73788E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37D09-3F9C-4A21-B4F1-54F6BB0B04E3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2052292-7ADB-4EC0-A203-5E521341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309D87E-DBD4-47EE-823C-BBEB05BB0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19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3A6FE1-7B08-476C-B53C-1D5B7D50A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B1BA239-A4F4-4EEC-8F75-F6CCA64D1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18BF4-7197-408C-91D6-3DEE1132A515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7191BF3-63D4-4CEB-95A7-831AE97FE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1DA805A-21BE-4180-BD7A-D36AA846B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42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F6BE8A1-2E1C-4F31-8498-B102818AA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EFE09-0C67-4438-B512-60926FDF3C10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915F812-B4D1-4141-90BB-40B4F5E48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A0EBE9B-EEE0-413B-8C27-FCD7D3C9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89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D8AF29-F940-40EE-B8E3-B87B9AC58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04EF1C-137A-437A-A259-11186D12A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A28D8B3-C24A-4373-9C00-77FAB9D87F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25B4C18-AE9F-4110-9F86-45D9CAC27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BBA10-0AEC-4401-89B2-59A7D5353191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1509011-B951-4901-AA80-0292E379B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16DA6A3-7457-4018-A97E-AF57F00C5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51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B6FE50-D463-4185-9042-53D45B031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45C6C01-654C-4C68-B53E-A488A90F9F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D54EC0E-374C-481C-B514-2175061F1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B972E3-7F3A-4522-841C-F1312047C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2651C-7A33-4B3F-8E69-B6A8D7380B6F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CDCF60-D8A0-4297-9E60-F4E1377AC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FB04BF8-C42D-4110-843A-1FDB0A513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007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20E6944-5237-4E28-A7DB-401601C41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FD56DA4-77F5-4DF1-BD13-12BE0B35F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65EE30-8ABF-493D-BBC1-49873E9648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F9861-7A5B-4F18-B597-81645C4D827C}" type="datetime1">
              <a:rPr kumimoji="1" lang="ja-JP" altLang="en-US" smtClean="0"/>
              <a:t>2021/10/1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EE66C8-271E-472A-8B22-7CE9A9FE77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4207C33-8896-4A07-9F51-1AA08D4E31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6D0B6-8B2F-46AA-872F-7FCF6D0BA5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316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D6429145-A894-4E64-B295-034B549AED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5813" y="6254936"/>
            <a:ext cx="9380374" cy="327488"/>
          </a:xfrm>
        </p:spPr>
        <p:txBody>
          <a:bodyPr>
            <a:normAutofit lnSpcReduction="10000"/>
          </a:bodyPr>
          <a:lstStyle/>
          <a:p>
            <a:pPr algn="r"/>
            <a:r>
              <a:rPr lang="en-US" altLang="ja-JP" sz="18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 12 October 2021</a:t>
            </a:r>
            <a:endParaRPr kumimoji="1" lang="en-US" altLang="ja-JP" sz="18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5B54EA-1699-4FBB-9C88-4B0636068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1028" name="Picture 30">
            <a:extLst>
              <a:ext uri="{FF2B5EF4-FFF2-40B4-BE49-F238E27FC236}">
                <a16:creationId xmlns:a16="http://schemas.microsoft.com/office/drawing/2014/main" id="{6773F5FE-74FB-4E7C-B757-57AB42AC3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3382" y="5889108"/>
            <a:ext cx="749300" cy="74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3" descr="C:\Users\R8T\Documents\CAREC 2030 for DER\CAREC 2030 cover folder\CAREC 2030_nov22_cover Folder\Links\NEW temp CAREC LOGO_sept 2017.png">
            <a:extLst>
              <a:ext uri="{FF2B5EF4-FFF2-40B4-BE49-F238E27FC236}">
                <a16:creationId xmlns:a16="http://schemas.microsoft.com/office/drawing/2014/main" id="{5BEDCBAA-B87C-464F-8FF8-18F60017BB36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8322" y="807528"/>
            <a:ext cx="1635356" cy="1577084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タイトル 1">
            <a:extLst>
              <a:ext uri="{FF2B5EF4-FFF2-40B4-BE49-F238E27FC236}">
                <a16:creationId xmlns:a16="http://schemas.microsoft.com/office/drawing/2014/main" id="{F24B711E-D6C8-4DE5-B67E-84D824AB7901}"/>
              </a:ext>
            </a:extLst>
          </p:cNvPr>
          <p:cNvSpPr txBox="1">
            <a:spLocks/>
          </p:cNvSpPr>
          <p:nvPr/>
        </p:nvSpPr>
        <p:spPr>
          <a:xfrm>
            <a:off x="1405813" y="3020325"/>
            <a:ext cx="9386364" cy="15770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CAREC PROGRAM</a:t>
            </a:r>
            <a:br>
              <a:rPr lang="en-US" altLang="ja-JP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ja-JP" sz="3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DEVELOPMENT EFFECTIVENESS REVIEW 2020</a:t>
            </a:r>
            <a:endParaRPr lang="ja-JP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2E7748B8-BCEC-471A-8881-13E07BF0D285}"/>
              </a:ext>
            </a:extLst>
          </p:cNvPr>
          <p:cNvSpPr txBox="1">
            <a:spLocks/>
          </p:cNvSpPr>
          <p:nvPr/>
        </p:nvSpPr>
        <p:spPr>
          <a:xfrm>
            <a:off x="1557018" y="1443241"/>
            <a:ext cx="9386364" cy="15770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CAREC National Focal Points’ Meeting 2021</a:t>
            </a:r>
            <a:endParaRPr lang="ja-JP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81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4B03BC-9E83-4ED9-89C7-8727AA7CE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44" y="277442"/>
            <a:ext cx="11312046" cy="963529"/>
          </a:xfrm>
        </p:spPr>
        <p:txBody>
          <a:bodyPr>
            <a:normAutofit/>
          </a:bodyPr>
          <a:lstStyle/>
          <a:p>
            <a:r>
              <a:rPr lang="en-US" altLang="ja-JP" sz="3000" dirty="0">
                <a:latin typeface="Arial" panose="020B0604020202020204" pitchFamily="34" charset="0"/>
                <a:cs typeface="Arial" panose="020B0604020202020204" pitchFamily="34" charset="0"/>
              </a:rPr>
              <a:t>CAREC Development Effectiveness Review 2020</a:t>
            </a:r>
            <a:endParaRPr kumimoji="1" lang="ja-JP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55CE90-39E4-4FE7-AA30-62A734B8C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0971"/>
            <a:ext cx="10515600" cy="5115379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Arial" panose="020B0604020202020204" pitchFamily="34" charset="0"/>
                <a:ea typeface="IdealSans-Light"/>
                <a:cs typeface="Times New Roman" panose="02020603050405020304" pitchFamily="18" charset="0"/>
              </a:rPr>
              <a:t>Background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CAREC 2030 endorsed at 16</a:t>
            </a:r>
            <a:r>
              <a:rPr lang="en-US" sz="18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Ministerial Conference (MC) in 2017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Effectiveness Review (DEfR) to take place every 3 years 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IdealSans-Light"/>
                <a:cs typeface="Times New Roman" panose="02020603050405020304" pitchFamily="18" charset="0"/>
              </a:rPr>
              <a:t>First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DEfR to cover period 2018-2020 (2017 as baseline)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Emphasis on learning, continuous improvement and future direction of CAREC program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Scope</a:t>
            </a:r>
            <a:endParaRPr lang="en-US" sz="1800" dirty="0">
              <a:effectLst/>
              <a:latin typeface="Arial" panose="020B0604020202020204" pitchFamily="34" charset="0"/>
              <a:ea typeface="IdealSans-Light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Results against CAREC Program Results Framework endorsed at CAREC MC in 2020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Progress of each cluster towards achieving objectives of CAREC 2030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operational clusters </a:t>
            </a:r>
          </a:p>
          <a:p>
            <a:pPr marL="0" algn="just">
              <a:lnSpc>
                <a:spcPct val="107000"/>
              </a:lnSpc>
              <a:spcBef>
                <a:spcPts val="0"/>
              </a:spcBef>
            </a:pP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Institutional arrangements of the CAREC program</a:t>
            </a: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Approaches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review criteria: </a:t>
            </a:r>
            <a:r>
              <a:rPr lang="en-US" sz="1800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Relevance, progress and process</a:t>
            </a: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based on five OECD-DAC evaluation criteria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Assessment: “</a:t>
            </a:r>
            <a:r>
              <a:rPr lang="en-US" sz="1800" i="1" dirty="0">
                <a:latin typeface="Arial" panose="020B0604020202020204" pitchFamily="34" charset="0"/>
              </a:rPr>
              <a:t>Wheth</a:t>
            </a:r>
            <a:r>
              <a:rPr lang="en-US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er each cluster is on track.”</a:t>
            </a: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sources: 1) Data against PRF, 2) secondary sources and 3) interview and surveys</a:t>
            </a:r>
          </a:p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9FA69-DE7D-4151-99AD-44DCB67A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6344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4B03BC-9E83-4ED9-89C7-8727AA7CE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44" y="277442"/>
            <a:ext cx="11312046" cy="963529"/>
          </a:xfrm>
        </p:spPr>
        <p:txBody>
          <a:bodyPr>
            <a:noAutofit/>
          </a:bodyPr>
          <a:lstStyle/>
          <a:p>
            <a:r>
              <a:rPr lang="en-US" altLang="ja-JP" sz="3000" dirty="0">
                <a:latin typeface="Arial" panose="020B0604020202020204" pitchFamily="34" charset="0"/>
                <a:cs typeface="Arial" panose="020B0604020202020204" pitchFamily="34" charset="0"/>
              </a:rPr>
              <a:t>CAREC Development Effectiveness Review 2020 (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cont.</a:t>
            </a:r>
            <a:r>
              <a:rPr lang="en-US" altLang="ja-JP" sz="3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ja-JP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B55CE90-39E4-4FE7-AA30-62A734B8C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043" y="1199325"/>
            <a:ext cx="10590757" cy="533958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DEfR 2020 Findings (Preliminary)</a:t>
            </a:r>
            <a:endParaRPr lang="en-US" sz="18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Relevance: CAREC 2030 strategic framework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remains relevant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with broadened scope.</a:t>
            </a:r>
          </a:p>
          <a:p>
            <a:pPr marL="171450" indent="-17145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Process: Developed a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strong template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for regional cooperation. </a:t>
            </a:r>
          </a:p>
          <a:p>
            <a:pPr marL="171450" indent="-171450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Progress: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Impressive progress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 traditional and 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foundation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built for new clusters.</a:t>
            </a:r>
          </a:p>
          <a:p>
            <a:pPr marL="404813">
              <a:buFont typeface="Arial" panose="020B0604020202020204" pitchFamily="34" charset="0"/>
              <a:buChar char="-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Leveraged new opportunities opened by COVID-19. e.g. transition to virtual platform and digitalization. </a:t>
            </a:r>
          </a:p>
          <a:p>
            <a:pPr marL="404813">
              <a:buFont typeface="Arial" panose="020B0604020202020204" pitchFamily="34" charset="0"/>
              <a:buChar char="-"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CAREC Institute played an increasing role in capacity building and influencing regional cooperation agenda.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800" b="1" dirty="0">
              <a:effectLst/>
              <a:latin typeface="Arial" panose="020B0604020202020204" pitchFamily="34" charset="0"/>
              <a:ea typeface="IdealSans-Light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Envisaged challenges and opportunities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 uncertainty in the wake of COVID-19 pandemic.</a:t>
            </a:r>
            <a:endParaRPr lang="en-US" sz="1600" dirty="0">
              <a:effectLst/>
              <a:latin typeface="Arial" panose="020B0604020202020204" pitchFamily="34" charset="0"/>
              <a:ea typeface="바탕" panose="02030600000101010101" pitchFamily="18" charset="-127"/>
              <a:cs typeface="Arial" panose="020B0604020202020204" pitchFamily="34" charset="0"/>
            </a:endParaRP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en-CA" sz="1600" dirty="0">
                <a:effectLst/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Increased emphasis on curtailing carbon emission and greening the energy system. 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en-CA" sz="1600" dirty="0">
                <a:effectLst/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Complexity of the program and coordination requirements with broadened scope of CAREC 2030.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endParaRPr lang="en-CA" sz="1600" dirty="0">
              <a:effectLst/>
              <a:latin typeface="Arial" panose="020B0604020202020204" pitchFamily="34" charset="0"/>
              <a:ea typeface="바탕" panose="02030600000101010101" pitchFamily="18" charset="-127"/>
              <a:cs typeface="Arial" panose="020B0604020202020204" pitchFamily="34" charset="0"/>
            </a:endParaRPr>
          </a:p>
          <a:p>
            <a:pPr marL="0" indent="0" algn="l" defTabSz="914400" rtl="0" eaLnBrk="1" latinLnBrk="0" hangingPunct="1">
              <a:buFont typeface="Arial" panose="020B0604020202020204" pitchFamily="34" charset="0"/>
              <a:buNone/>
            </a:pPr>
            <a:r>
              <a:rPr lang="en-US" sz="1800" b="1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en-CA" sz="1600" dirty="0">
                <a:effectLst/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Review and adjust sectoral priorities and interventions to maintain high level of relevance.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 Program Results Framework to better measure, monitor and capture the performance.</a:t>
            </a:r>
          </a:p>
          <a:p>
            <a:pPr marL="171450" indent="-171450" algn="l" defTabSz="914400" rtl="0" eaLnBrk="1" latinLnBrk="0" hangingPunct="1">
              <a:buFont typeface="Arial" panose="020B0604020202020204" pitchFamily="34" charset="0"/>
              <a:buChar char="•"/>
            </a:pPr>
            <a:r>
              <a:rPr lang="en-US" sz="16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 Communication Strategy for</a:t>
            </a:r>
            <a:r>
              <a:rPr lang="en-CA" sz="1600" dirty="0">
                <a:effectLst/>
                <a:latin typeface="Arial" panose="020B0604020202020204" pitchFamily="34" charset="0"/>
                <a:ea typeface="바탕" panose="02030600000101010101" pitchFamily="18" charset="-127"/>
                <a:cs typeface="Arial" panose="020B0604020202020204" pitchFamily="34" charset="0"/>
              </a:rPr>
              <a:t> greater visibility and understanding of CAREC program among partners.</a:t>
            </a:r>
            <a:endParaRPr lang="en-US" sz="16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9FA69-DE7D-4151-99AD-44DCB67A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06531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4B03BC-9E83-4ED9-89C7-8727AA7CE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44" y="277442"/>
            <a:ext cx="11312046" cy="963529"/>
          </a:xfrm>
        </p:spPr>
        <p:txBody>
          <a:bodyPr>
            <a:noAutofit/>
          </a:bodyPr>
          <a:lstStyle/>
          <a:p>
            <a:r>
              <a:rPr lang="en-US" altLang="ja-JP" sz="3000" dirty="0">
                <a:latin typeface="Arial" panose="020B0604020202020204" pitchFamily="34" charset="0"/>
                <a:cs typeface="Arial" panose="020B0604020202020204" pitchFamily="34" charset="0"/>
              </a:rPr>
              <a:t>CAREC Development Effectiveness Review 2020 (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cont.</a:t>
            </a:r>
            <a:r>
              <a:rPr lang="en-US" altLang="ja-JP" sz="3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ja-JP" alt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A9FA69-DE7D-4151-99AD-44DCB67AB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6D0B6-8B2F-46AA-872F-7FCF6D0BA5C6}" type="slidenum">
              <a:rPr kumimoji="1" lang="ja-JP" altLang="en-US" smtClean="0"/>
              <a:t>4</a:t>
            </a:fld>
            <a:endParaRPr kumimoji="1" lang="ja-JP" altLang="en-US"/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A10ECE0F-3005-4069-8A25-A467A5390C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996861"/>
              </p:ext>
            </p:extLst>
          </p:nvPr>
        </p:nvGraphicFramePr>
        <p:xfrm>
          <a:off x="838200" y="2445057"/>
          <a:ext cx="10172442" cy="27072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060683">
                  <a:extLst>
                    <a:ext uri="{9D8B030D-6E8A-4147-A177-3AD203B41FA5}">
                      <a16:colId xmlns:a16="http://schemas.microsoft.com/office/drawing/2014/main" val="640227901"/>
                    </a:ext>
                  </a:extLst>
                </a:gridCol>
                <a:gridCol w="3111759">
                  <a:extLst>
                    <a:ext uri="{9D8B030D-6E8A-4147-A177-3AD203B41FA5}">
                      <a16:colId xmlns:a16="http://schemas.microsoft.com/office/drawing/2014/main" val="2115944789"/>
                    </a:ext>
                  </a:extLst>
                </a:gridCol>
              </a:tblGrid>
              <a:tr h="46609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Action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Timeline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09232720"/>
                  </a:ext>
                </a:extLst>
              </a:tr>
              <a:tr h="466099">
                <a:tc>
                  <a:txBody>
                    <a:bodyPr/>
                    <a:lstStyle/>
                    <a:p>
                      <a:r>
                        <a:rPr lang="en-US" sz="1600" dirty="0"/>
                        <a:t>Initial data and information collected (questionnaires and consultations)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April - September 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1122806"/>
                  </a:ext>
                </a:extLst>
              </a:tr>
              <a:tr h="466099">
                <a:tc>
                  <a:txBody>
                    <a:bodyPr/>
                    <a:lstStyle/>
                    <a:p>
                      <a:r>
                        <a:rPr lang="en-US" sz="1600" dirty="0"/>
                        <a:t>First draft report prepared and shared for feedback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October 2021 (completed)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50659345"/>
                  </a:ext>
                </a:extLst>
              </a:tr>
              <a:tr h="466099">
                <a:tc>
                  <a:txBody>
                    <a:bodyPr/>
                    <a:lstStyle/>
                    <a:p>
                      <a:r>
                        <a:rPr lang="en-US" sz="1600" dirty="0"/>
                        <a:t>Feedback received and the draft report revised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October 2021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41934315"/>
                  </a:ext>
                </a:extLst>
              </a:tr>
              <a:tr h="421405">
                <a:tc>
                  <a:txBody>
                    <a:bodyPr/>
                    <a:lstStyle/>
                    <a:p>
                      <a:r>
                        <a:rPr lang="en-US" sz="1600" dirty="0"/>
                        <a:t>Finalization of DEfR report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By the end of October 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7030985"/>
                  </a:ext>
                </a:extLst>
              </a:tr>
              <a:tr h="421405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Release of the final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</a:rPr>
                        <a:t>DEfR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report coinciding with 20</a:t>
                      </a:r>
                      <a:r>
                        <a:rPr lang="en-US" sz="160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 CAREC 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November 2021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7734695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DCD3503-E454-4048-9477-29F55C42E374}"/>
              </a:ext>
            </a:extLst>
          </p:cNvPr>
          <p:cNvSpPr txBox="1"/>
          <p:nvPr/>
        </p:nvSpPr>
        <p:spPr>
          <a:xfrm>
            <a:off x="838200" y="1970176"/>
            <a:ext cx="6094070" cy="367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Arial" panose="020B0604020202020204" pitchFamily="34" charset="0"/>
                <a:ea typeface="IdealSans-Light"/>
                <a:cs typeface="Times New Roman" panose="02020603050405020304" pitchFamily="18" charset="0"/>
              </a:rPr>
              <a:t>Progress and next steps</a:t>
            </a:r>
          </a:p>
        </p:txBody>
      </p:sp>
    </p:spTree>
    <p:extLst>
      <p:ext uri="{BB962C8B-B14F-4D97-AF65-F5344CB8AC3E}">
        <p14:creationId xmlns:p14="http://schemas.microsoft.com/office/powerpoint/2010/main" val="18311711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2" ma:contentTypeDescription="Create a new document." ma:contentTypeScope="" ma:versionID="d7c7fc69d9d7c3e0900174576ee888b1">
  <xsd:schema xmlns:xsd="http://www.w3.org/2001/XMLSchema" xmlns:xs="http://www.w3.org/2001/XMLSchema" xmlns:p="http://schemas.microsoft.com/office/2006/metadata/properties" xmlns:ns2="f668aa56-9285-4561-92d6-d6343913a899" xmlns:ns3="4d0bf39f-aee5-4194-a8cf-9eb94d977901" targetNamespace="http://schemas.microsoft.com/office/2006/metadata/properties" ma:root="true" ma:fieldsID="41ef8605b30f5619465350b9761e0dda" ns2:_="" ns3:_="">
    <xsd:import namespace="f668aa56-9285-4561-92d6-d6343913a899"/>
    <xsd:import namespace="4d0bf39f-aee5-4194-a8cf-9eb94d9779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668aa56-9285-4561-92d6-d6343913a899">
      <UserInfo>
        <DisplayName/>
        <AccountId xsi:nil="true"/>
        <AccountType/>
      </UserInfo>
    </SharedWithUsers>
    <MediaLengthInSeconds xmlns="4d0bf39f-aee5-4194-a8cf-9eb94d977901" xsi:nil="true"/>
  </documentManagement>
</p:properties>
</file>

<file path=customXml/itemProps1.xml><?xml version="1.0" encoding="utf-8"?>
<ds:datastoreItem xmlns:ds="http://schemas.openxmlformats.org/officeDocument/2006/customXml" ds:itemID="{7EC5746A-9FE4-48D0-A7CE-998E89A5A5E1}"/>
</file>

<file path=customXml/itemProps2.xml><?xml version="1.0" encoding="utf-8"?>
<ds:datastoreItem xmlns:ds="http://schemas.openxmlformats.org/officeDocument/2006/customXml" ds:itemID="{0E653A64-5BC0-4D0C-B2F2-E7DC95C68746}"/>
</file>

<file path=customXml/itemProps3.xml><?xml version="1.0" encoding="utf-8"?>
<ds:datastoreItem xmlns:ds="http://schemas.openxmlformats.org/officeDocument/2006/customXml" ds:itemID="{DD52A835-3B2E-4020-84A3-8A48C109B686}"/>
</file>

<file path=docProps/app.xml><?xml version="1.0" encoding="utf-8"?>
<Properties xmlns="http://schemas.openxmlformats.org/officeDocument/2006/extended-properties" xmlns:vt="http://schemas.openxmlformats.org/officeDocument/2006/docPropsVTypes">
  <TotalTime>2949</TotalTime>
  <Words>823</Words>
  <Application>Microsoft Office PowerPoint</Application>
  <PresentationFormat>Widescreen</PresentationFormat>
  <Paragraphs>92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游ゴシック</vt:lpstr>
      <vt:lpstr>游ゴシック Light</vt:lpstr>
      <vt:lpstr>Arial</vt:lpstr>
      <vt:lpstr>Calibri</vt:lpstr>
      <vt:lpstr>Office テーマ</vt:lpstr>
      <vt:lpstr>PowerPoint Presentation</vt:lpstr>
      <vt:lpstr>CAREC Development Effectiveness Review 2020</vt:lpstr>
      <vt:lpstr>CAREC Development Effectiveness Review 2020 (cont.)</vt:lpstr>
      <vt:lpstr>CAREC Development Effectiveness Review 2020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and Support Technical Assistance (KSTA)  Promoting Gender Equality in the CAREC Region</dc:title>
  <dc:creator>Jinha Kim</dc:creator>
  <cp:lastModifiedBy>Jinha Kim</cp:lastModifiedBy>
  <cp:revision>26</cp:revision>
  <dcterms:created xsi:type="dcterms:W3CDTF">2021-06-09T08:18:55Z</dcterms:created>
  <dcterms:modified xsi:type="dcterms:W3CDTF">2021-10-01T07:06:59Z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0x0101009FDAEA74914DCF4CB1BBCF0E2E5EDB11</vt:lpwstr>
  </property>
  <property fmtid="{D5CDD505-2E9C-101B-9397-08002B2CF9AE}" pid="3" name="TaxCatchAll">
    <vt:lpwstr>2;#CWRD;#1;#English</vt:lpwstr>
  </property>
  <property fmtid="{D5CDD505-2E9C-101B-9397-08002B2CF9AE}" pid="4" name="h00e4aaaf4624e24a7df7f06faa038c6">
    <vt:lpwstr>English|16ac8743-31bb-43f8-9a73-533a041667d6</vt:lpwstr>
  </property>
  <property fmtid="{D5CDD505-2E9C-101B-9397-08002B2CF9AE}" pid="5" name="Order">
    <vt:r8>49933700</vt:r8>
  </property>
  <property fmtid="{D5CDD505-2E9C-101B-9397-08002B2CF9AE}" pid="6" name="j78542b1fffc4a1c84659474212e3133">
    <vt:lpwstr>CWRD|6d71ff58-4882-4388-ab5c-218969b1e9c8</vt:lpwstr>
  </property>
  <property fmtid="{D5CDD505-2E9C-101B-9397-08002B2CF9AE}" pid="7" name="xd_Signature">
    <vt:bool>false</vt:bool>
  </property>
  <property fmtid="{D5CDD505-2E9C-101B-9397-08002B2CF9AE}" pid="8" name="xd_ProgID">
    <vt:lpwstr/>
  </property>
  <property fmtid="{D5CDD505-2E9C-101B-9397-08002B2CF9AE}" pid="9" name="TriggerFlowInfo">
    <vt:lpwstr/>
  </property>
  <property fmtid="{D5CDD505-2E9C-101B-9397-08002B2CF9AE}" pid="10" name="_SourceUrl">
    <vt:lpwstr/>
  </property>
  <property fmtid="{D5CDD505-2E9C-101B-9397-08002B2CF9AE}" pid="11" name="_SharedFileIndex">
    <vt:lpwstr/>
  </property>
  <property fmtid="{D5CDD505-2E9C-101B-9397-08002B2CF9AE}" pid="12" name="ComplianceAssetId">
    <vt:lpwstr/>
  </property>
  <property fmtid="{D5CDD505-2E9C-101B-9397-08002B2CF9AE}" pid="13" name="TemplateUrl">
    <vt:lpwstr/>
  </property>
  <property fmtid="{D5CDD505-2E9C-101B-9397-08002B2CF9AE}" pid="14" name="ADBContentGroup">
    <vt:lpwstr>2;#CWRD|6d71ff58-4882-4388-ab5c-218969b1e9c8</vt:lpwstr>
  </property>
  <property fmtid="{D5CDD505-2E9C-101B-9397-08002B2CF9AE}" pid="15" name="_ExtendedDescription">
    <vt:lpwstr/>
  </property>
</Properties>
</file>