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6" r:id="rId3"/>
    <p:sldId id="258" r:id="rId5"/>
    <p:sldId id="260" r:id="rId6"/>
    <p:sldId id="261" r:id="rId7"/>
  </p:sldIdLst>
  <p:sldSz cx="12192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娣辫壊鏍峰紡 1 - 寮鸿皟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涓害鏍峰紡 2 - 寮鸿皟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89542" autoAdjust="0"/>
  </p:normalViewPr>
  <p:slideViewPr>
    <p:cSldViewPr snapToGrid="0" showGuides="1">
      <p:cViewPr varScale="1">
        <p:scale>
          <a:sx n="98" d="100"/>
          <a:sy n="98" d="100"/>
        </p:scale>
        <p:origin x="81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4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/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/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/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/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79B-A50F-46E0-A682-DB0B42875156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/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/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/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/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D0A0-1C1E-4CFE-9026-48B54AA44791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/>
          <p:nvPr>
            <p:ph type="sldImg"/>
          </p:nvPr>
        </p:nvSpPr>
        <p:spPr/>
      </p:sp>
      <p:sp>
        <p:nvSpPr>
          <p:cNvPr id="3" name="Notes Placeholder 2"/>
          <p:cNvSpPr/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/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/>
          <p:nvPr>
            <p:ph type="sldImg"/>
          </p:nvPr>
        </p:nvSpPr>
        <p:spPr/>
      </p:sp>
      <p:sp>
        <p:nvSpPr>
          <p:cNvPr id="3" name="Notes Placeholder 2"/>
          <p:cNvSpPr/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charset="0"/>
              <a:buNone/>
            </a:pPr>
            <a:endParaRPr lang="en-CA" sz="1800" dirty="0">
              <a:effectLst/>
              <a:latin typeface="Arial" charset="0"/>
              <a:ea typeface="바탕" pitchFamily="18" charset="-127"/>
            </a:endParaRPr>
          </a:p>
        </p:txBody>
      </p:sp>
      <p:sp>
        <p:nvSpPr>
          <p:cNvPr id="4" name="Slide Number Placeholder 3"/>
          <p:cNvSpPr/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/>
          <p:nvPr>
            <p:ph type="sldImg"/>
          </p:nvPr>
        </p:nvSpPr>
        <p:spPr/>
      </p:sp>
      <p:sp>
        <p:nvSpPr>
          <p:cNvPr id="3" name="Notes Placeholder 2"/>
          <p:cNvSpPr/>
          <p:nvPr>
            <p:ph type="body" idx="1"/>
          </p:nvPr>
        </p:nvSpPr>
        <p:spPr/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effectLst/>
                <a:latin typeface="Arial" charset="0"/>
                <a:ea typeface="IdealSans-Light"/>
                <a:cs typeface="Times New Roman" pitchFamily="18" charset="0"/>
              </a:rPr>
              <a:t>审查注意事项</a:t>
            </a:r>
            <a:endParaRPr lang="en-US" sz="1200" b="1">
              <a:effectLst/>
              <a:latin typeface="Arial" charset="0"/>
              <a:ea typeface="IdealSans-Light"/>
              <a:cs typeface="Times New Roman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effectLst/>
              <a:latin typeface="Arial" charset="0"/>
              <a:ea typeface="IdealSans-Light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effectLst/>
                <a:latin typeface="Arial" charset="0"/>
                <a:ea typeface="Calibri" pitchFamily="34" charset="0"/>
                <a:cs typeface="Times New Roman" pitchFamily="18" charset="0"/>
              </a:rPr>
              <a:t>CAREC地区的需求和发展趋势</a:t>
            </a:r>
            <a:endParaRPr lang="en-US" sz="1200">
              <a:effectLst/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latin typeface="Arial" charset="0"/>
                <a:ea typeface="Calibri" pitchFamily="34" charset="0"/>
                <a:cs typeface="Times New Roman" pitchFamily="18" charset="0"/>
              </a:rPr>
              <a:t>深入分析每个集群和行业</a:t>
            </a:r>
            <a:endParaRPr lang="en-US" sz="1200" dirty="0">
              <a:effectLst/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effectLst/>
                <a:latin typeface="Arial" charset="0"/>
                <a:ea typeface="Calibri" pitchFamily="34" charset="0"/>
                <a:cs typeface="Times New Roman" pitchFamily="18" charset="0"/>
              </a:rPr>
              <a:t>新冠疫情的影响</a:t>
            </a:r>
            <a:endParaRPr lang="en-US" sz="1200">
              <a:effectLst/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effectLst/>
                <a:latin typeface="Arial" charset="0"/>
                <a:ea typeface="Calibri" pitchFamily="34" charset="0"/>
                <a:cs typeface="Times New Roman" pitchFamily="18" charset="0"/>
              </a:rPr>
              <a:t>CAREC 2030范围内的集群（例如农业</a:t>
            </a:r>
            <a:r>
              <a:rPr lang="zh-CN" altLang="en-US" sz="1200">
                <a:effectLst/>
                <a:latin typeface="Arial" charset="0"/>
                <a:ea typeface="宋体" charset="-122"/>
                <a:cs typeface="Times New Roman" pitchFamily="18" charset="0"/>
              </a:rPr>
              <a:t>和水资源</a:t>
            </a:r>
            <a:r>
              <a:rPr lang="en-US" sz="1200">
                <a:effectLst/>
                <a:latin typeface="Arial" charset="0"/>
                <a:ea typeface="Calibri" pitchFamily="34" charset="0"/>
                <a:cs typeface="Times New Roman" pitchFamily="18" charset="0"/>
              </a:rPr>
              <a:t>、人类发展）</a:t>
            </a:r>
            <a:endParaRPr lang="en-US" sz="1200">
              <a:effectLst/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latin typeface="Arial" charset="0"/>
                <a:ea typeface="Calibri" pitchFamily="34" charset="0"/>
                <a:cs typeface="Times New Roman" pitchFamily="18" charset="0"/>
              </a:rPr>
              <a:t>CAREC组合中的独特示例和良好实践</a:t>
            </a:r>
            <a:endParaRPr lang="en-US" sz="1200" dirty="0">
              <a:effectLst/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latin typeface="Arial" charset="0"/>
                <a:ea typeface="Calibri" pitchFamily="34" charset="0"/>
                <a:cs typeface="Times New Roman" pitchFamily="18" charset="0"/>
              </a:rPr>
              <a:t>CAREC学院作为该计划知识部门的活动和进展</a:t>
            </a:r>
            <a:endParaRPr lang="en-US" sz="120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latin typeface="Arial" charset="0"/>
                <a:ea typeface="Calibri" pitchFamily="34" charset="0"/>
                <a:cs typeface="Times New Roman" pitchFamily="18" charset="0"/>
              </a:rPr>
              <a:t>跨领域主题（信息通信技术、性别主流化和减缓气候变化）</a:t>
            </a:r>
            <a:endParaRPr lang="en-US" sz="120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200">
                <a:latin typeface="Arial" charset="0"/>
                <a:ea typeface="Calibri" pitchFamily="34" charset="0"/>
                <a:cs typeface="Times New Roman" pitchFamily="18" charset="0"/>
              </a:rPr>
              <a:t>为决策过程提供信息的经验和建议</a:t>
            </a:r>
            <a:endParaRPr lang="en-US" sz="120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0" indent="0" algn="l" defTabSz="914400" rtl="0" eaLnBrk="1" latinLnBrk="0" hangingPunct="1">
              <a:buFont typeface="Arial" charset="0"/>
              <a:buNone/>
            </a:pPr>
            <a:endParaRPr lang="en-CA" sz="1200" dirty="0">
              <a:effectLst/>
              <a:latin typeface="Arial" charset="0"/>
              <a:ea typeface="바탕" pitchFamily="18" charset="-127"/>
            </a:endParaRPr>
          </a:p>
          <a:p>
            <a:r>
              <a:rPr lang="en-US" sz="1200" b="1" u="sng"/>
              <a:t>发展成效评估结果(2018-2020)（草案）</a:t>
            </a:r>
            <a:endParaRPr lang="en-US" sz="1200" b="1" u="sng"/>
          </a:p>
          <a:p>
            <a:endParaRPr lang="en-US" sz="1200" dirty="0"/>
          </a:p>
          <a:p>
            <a:r>
              <a:rPr lang="en-US" sz="1200"/>
              <a:t>尽管新冠疫情打断了计划的实施，但在CAREC 2030新战略的最初三年中，CAREC取得了良好进展：</a:t>
            </a:r>
            <a:endParaRPr lang="en-US" sz="1200"/>
          </a:p>
          <a:p>
            <a:endParaRPr lang="en-US" sz="1200" dirty="0"/>
          </a:p>
          <a:p>
            <a:pPr marL="0" indent="0">
              <a:buFont typeface="Arial" charset="0"/>
              <a:buNone/>
            </a:pPr>
            <a:r>
              <a:rPr lang="en-US" sz="1200" b="1" u="sng"/>
              <a:t>相关性：</a:t>
            </a:r>
            <a:r>
              <a:rPr lang="en-US" sz="1200"/>
              <a:t>CAREC 2030战略框架仍然具有相关性</a:t>
            </a:r>
            <a:endParaRPr lang="en-US" sz="120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通过扩大计划的范围（增加新的支柱和行业），进一步增强了其作为多行业区域合作平台的地位。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charset="0"/>
              <a:buNone/>
            </a:pPr>
            <a:r>
              <a:rPr lang="en-US" sz="1200" b="1" u="sng"/>
              <a:t>过程：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为区域合作打造了一个强大的模板。（例如：Project++方法、成员的综合战略和行动计划，以及多利益相关方机构结构）。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charset="0"/>
              <a:buNone/>
            </a:pPr>
            <a:r>
              <a:rPr lang="en-US" sz="1200" b="1" u="sng"/>
              <a:t>进展：</a:t>
            </a:r>
            <a:endParaRPr lang="en-US" sz="1200" b="1" u="sng"/>
          </a:p>
          <a:p>
            <a:pPr marL="171450" indent="-171450">
              <a:buFont typeface="Arial" charset="0"/>
              <a:buChar char="•"/>
            </a:pPr>
            <a:r>
              <a:rPr lang="en-US" sz="1200"/>
              <a:t>在传统行业开展了一系列令人印象深刻的活动，并为在新的集群和行业开展活动奠定了良好的基础，但通过3年的实施预期成果水平结果（以及新行业的产出结果）还为时过早</a:t>
            </a:r>
            <a:endParaRPr lang="en-US" sz="120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1200"/>
              <a:t>利用新冠疫情带来的机会，包括建立和影响区域互联互通与合作过渡到CAREC线上平台并加强对数字化的关注。</a:t>
            </a:r>
            <a:endParaRPr lang="en-US" sz="1200" b="1" u="sng" dirty="0"/>
          </a:p>
          <a:p>
            <a:pPr marL="171450" indent="-171450">
              <a:buFont typeface="Arial" charset="0"/>
              <a:buChar char="•"/>
            </a:pPr>
            <a:r>
              <a:rPr lang="en-US" sz="1200"/>
              <a:t>CAREC学院：学院已发展自身能力，并在支持CAREC方面发挥越来越大的作用</a:t>
            </a:r>
            <a:endParaRPr lang="en-US" sz="12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b="0" u="non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u="sng"/>
              <a:t>设想的挑战和机遇</a:t>
            </a:r>
            <a:endParaRPr lang="en-US" sz="1200" b="1" u="sng"/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200"/>
              <a:t>地区的经济和/或政治不确定性（例如，在阿富汗组建国际公认的政府、疫情的持续影响、</a:t>
            </a:r>
            <a:r>
              <a:rPr lang="en-CA" sz="1800">
                <a:effectLst/>
                <a:latin typeface="Arial" charset="0"/>
                <a:ea typeface="바탕" pitchFamily="18" charset="-127"/>
              </a:rPr>
              <a:t>贸易紧张局势的持续或升级的可能</a:t>
            </a:r>
            <a:r>
              <a:rPr lang="en-US" sz="1800">
                <a:effectLst/>
                <a:latin typeface="Arial" charset="0"/>
                <a:ea typeface="바탕" pitchFamily="18" charset="-127"/>
              </a:rPr>
              <a:t>）</a:t>
            </a:r>
            <a:endParaRPr lang="en-US" sz="1800">
              <a:effectLst/>
              <a:latin typeface="Arial" charset="0"/>
              <a:ea typeface="바탕" pitchFamily="18" charset="-127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1800">
                <a:effectLst/>
                <a:latin typeface="Arial" charset="0"/>
                <a:ea typeface="바탕" pitchFamily="18" charset="-127"/>
              </a:rPr>
              <a:t>全球社会更加重视碳排放减少和绿色能源系统</a:t>
            </a:r>
            <a:endParaRPr lang="en-CA" sz="1800">
              <a:effectLst/>
              <a:latin typeface="Arial" charset="0"/>
              <a:ea typeface="바탕" pitchFamily="18" charset="-127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1800">
                <a:effectLst/>
                <a:latin typeface="Arial" charset="0"/>
                <a:ea typeface="바탕" pitchFamily="18" charset="-127"/>
              </a:rPr>
              <a:t>随着CAREC 2030范围的扩大，项目和协调要求更加复杂</a:t>
            </a:r>
            <a:endParaRPr lang="en-CA" sz="1800">
              <a:effectLst/>
              <a:latin typeface="Arial" charset="0"/>
              <a:ea typeface="바탕" pitchFamily="18" charset="-127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endParaRPr lang="en-CA" sz="1800" dirty="0">
              <a:effectLst/>
              <a:latin typeface="Arial" charset="0"/>
              <a:ea typeface="바탕" pitchFamily="18" charset="-127"/>
            </a:endParaRPr>
          </a:p>
          <a:p>
            <a:pPr marL="0" indent="0" algn="l" defTabSz="914400" rtl="0" eaLnBrk="1" latinLnBrk="0" hangingPunct="1">
              <a:buFont typeface="Arial" charset="0"/>
              <a:buNone/>
            </a:pPr>
            <a:r>
              <a:rPr lang="en-US" sz="1800" b="1" u="sng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基于经验教训，提出建议</a:t>
            </a:r>
            <a:endParaRPr lang="en-US" sz="1800" b="1" u="sng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2800">
                <a:effectLst/>
                <a:latin typeface="Arial" charset="0"/>
                <a:ea typeface="바탕" pitchFamily="18" charset="-127"/>
              </a:rPr>
              <a:t>审查和调整行业优先事项和干预措施，以确保它们保持高度相关性</a:t>
            </a:r>
            <a:endParaRPr lang="en-CA" sz="2800">
              <a:effectLst/>
              <a:latin typeface="Arial" charset="0"/>
              <a:ea typeface="바탕" pitchFamily="18" charset="-127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审查和改进发展成效评估以更好地衡量、监测和捕捉CAREC计划作为区域合作平台的成果</a:t>
            </a:r>
            <a:endParaRPr lang="en-US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制定CAREC沟通战略并开展相关活动，</a:t>
            </a:r>
            <a:r>
              <a:rPr lang="en-CA" sz="2800">
                <a:effectLst/>
                <a:latin typeface="Arial" charset="0"/>
                <a:ea typeface="바탕" pitchFamily="18" charset="-127"/>
              </a:rPr>
              <a:t>提高项目和合作伙伴承诺的知名度、理解度</a:t>
            </a:r>
            <a:r>
              <a:rPr lang="en-US" altLang="ko-KR" sz="2800">
                <a:effectLst/>
                <a:latin typeface="Arial" charset="0"/>
                <a:ea typeface="바탕" pitchFamily="18" charset="-127"/>
              </a:rPr>
              <a:t>。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buFont typeface="Arial" charset="0"/>
              <a:buNone/>
            </a:pPr>
            <a:endParaRPr lang="en-CA" sz="1800" dirty="0">
              <a:effectLst/>
              <a:latin typeface="Arial" charset="0"/>
              <a:ea typeface="바탕" pitchFamily="18" charset="-127"/>
            </a:endParaRPr>
          </a:p>
          <a:p>
            <a:pPr marL="0" indent="0" algn="l" defTabSz="914400" rtl="0" eaLnBrk="1" latinLnBrk="0" hangingPunct="1">
              <a:buFont typeface="Arial" charset="0"/>
              <a:buNone/>
            </a:pPr>
            <a:endParaRPr lang="en-CA" sz="1200" dirty="0">
              <a:effectLst/>
              <a:latin typeface="Arial" charset="0"/>
              <a:ea typeface="바탕" pitchFamily="18" charset="-127"/>
            </a:endParaRPr>
          </a:p>
        </p:txBody>
      </p:sp>
      <p:sp>
        <p:nvSpPr>
          <p:cNvPr id="4" name="Slide Number Placeholder 3"/>
          <p:cNvSpPr/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/>
          <p:nvPr>
            <p:ph type="sldImg"/>
          </p:nvPr>
        </p:nvSpPr>
        <p:spPr/>
      </p:sp>
      <p:sp>
        <p:nvSpPr>
          <p:cNvPr id="3" name="Notes Placeholder 2"/>
          <p:cNvSpPr/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charset="0"/>
              <a:buNone/>
            </a:pPr>
            <a:r>
              <a:rPr lang="en-CA" sz="1200">
                <a:effectLst/>
                <a:latin typeface="Arial" charset="0"/>
                <a:ea typeface="바탕" pitchFamily="18" charset="-127"/>
              </a:rPr>
              <a:t>成员国可以在2021年10月</a:t>
            </a:r>
            <a:r>
              <a:rPr lang="en-CA" sz="1200" u="sng">
                <a:effectLst/>
                <a:latin typeface="Arial" charset="0"/>
                <a:ea typeface="바탕" pitchFamily="18" charset="-127"/>
              </a:rPr>
              <a:t>15日</a:t>
            </a:r>
            <a:r>
              <a:rPr lang="en-CA" sz="1200" u="sng">
                <a:effectLst/>
                <a:latin typeface="Arial" charset="0"/>
                <a:ea typeface="바탕" pitchFamily="18" charset="-127"/>
              </a:rPr>
              <a:t>或</a:t>
            </a:r>
            <a:r>
              <a:rPr lang="en-CA" sz="1200" u="sng"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바탕" pitchFamily="18" charset="-127"/>
              </a:rPr>
              <a:t>18</a:t>
            </a:r>
            <a:r>
              <a:rPr lang="en-CA" sz="1200">
                <a:effectLst/>
                <a:latin typeface="Arial" charset="0"/>
                <a:ea typeface="바탕" pitchFamily="18" charset="-127"/>
              </a:rPr>
              <a:t>日之前（待定）向CAREC秘书处</a:t>
            </a:r>
            <a:r>
              <a:rPr lang="zh-CN" altLang="en-CA" sz="1200">
                <a:effectLst/>
                <a:latin typeface="Arial" charset="0"/>
                <a:ea typeface="宋体" charset="-122"/>
              </a:rPr>
              <a:t>提供</a:t>
            </a:r>
            <a:r>
              <a:rPr lang="en-CA" sz="1200">
                <a:effectLst/>
                <a:latin typeface="Arial" charset="0"/>
                <a:ea typeface="바탕" pitchFamily="18" charset="-127"/>
              </a:rPr>
              <a:t>对报告草案的反馈。</a:t>
            </a:r>
            <a:endParaRPr lang="en-CA" sz="1200">
              <a:effectLst/>
              <a:latin typeface="Arial" charset="0"/>
              <a:ea typeface="바탕" pitchFamily="18" charset="-127"/>
            </a:endParaRPr>
          </a:p>
        </p:txBody>
      </p:sp>
      <p:sp>
        <p:nvSpPr>
          <p:cNvPr id="4" name="Slide Number Placeholder 3"/>
          <p:cNvSpPr/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字幕 2"/>
          <p:cNvSpPr/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10"/>
          </p:nvPr>
        </p:nvSpPr>
        <p:spPr/>
        <p:txBody>
          <a:bodyPr/>
          <a:lstStyle/>
          <a:p>
            <a:fld id="{2992EF5D-AEE4-4E8F-B0E6-BB30BDD5E339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10"/>
          </p:nvPr>
        </p:nvSpPr>
        <p:spPr/>
        <p:txBody>
          <a:bodyPr/>
          <a:lstStyle/>
          <a:p>
            <a:fld id="{C43149A9-86AD-4BF0-B688-BB5AC9A4259A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/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/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10"/>
          </p:nvPr>
        </p:nvSpPr>
        <p:spPr/>
        <p:txBody>
          <a:bodyPr/>
          <a:lstStyle/>
          <a:p>
            <a:fld id="{DE865D00-1F14-4608-A5FB-2950D6525740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10"/>
          </p:nvPr>
        </p:nvSpPr>
        <p:spPr/>
        <p:txBody>
          <a:bodyPr/>
          <a:lstStyle/>
          <a:p>
            <a:fld id="{6038AD99-1553-4B7E-ABF5-668690EF6257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/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10"/>
          </p:nvPr>
        </p:nvSpPr>
        <p:spPr/>
        <p:txBody>
          <a:bodyPr/>
          <a:lstStyle/>
          <a:p>
            <a:fld id="{7DBFB1A5-602F-47BE-BD6C-2B6D4206A5F3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/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/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/>
          <p:nvPr>
            <p:ph type="dt" sz="half" idx="10"/>
          </p:nvPr>
        </p:nvSpPr>
        <p:spPr/>
        <p:txBody>
          <a:bodyPr/>
          <a:lstStyle/>
          <a:p>
            <a:fld id="{3378F220-79EC-4E99-8332-42AC56DD83DD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/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4" name="コンテンツ プレースホルダー 3"/>
          <p:cNvSpPr/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/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6" name="コンテンツ プレースホルダー 5"/>
          <p:cNvSpPr/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/>
          <p:nvPr>
            <p:ph type="dt" sz="half" idx="10"/>
          </p:nvPr>
        </p:nvSpPr>
        <p:spPr/>
        <p:txBody>
          <a:bodyPr/>
          <a:lstStyle/>
          <a:p>
            <a:fld id="{A8837D09-3F9C-4A21-B4F1-54F6BB0B04E3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/>
          <p:nvPr>
            <p:ph type="dt" sz="half" idx="10"/>
          </p:nvPr>
        </p:nvSpPr>
        <p:spPr/>
        <p:txBody>
          <a:bodyPr/>
          <a:lstStyle/>
          <a:p>
            <a:fld id="{92018BF4-7197-408C-91D6-3DEE1132A515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/>
          <p:nvPr>
            <p:ph type="dt" sz="half" idx="10"/>
          </p:nvPr>
        </p:nvSpPr>
        <p:spPr/>
        <p:txBody>
          <a:bodyPr/>
          <a:lstStyle/>
          <a:p>
            <a:fld id="{414EFE09-0C67-4438-B512-60926FDF3C10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/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/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/>
          <p:nvPr>
            <p:ph type="dt" sz="half" idx="10"/>
          </p:nvPr>
        </p:nvSpPr>
        <p:spPr/>
        <p:txBody>
          <a:bodyPr/>
          <a:lstStyle/>
          <a:p>
            <a:fld id="{20BBBA10-0AEC-4401-89B2-59A7D5353191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/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/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/>
          <p:nvPr>
            <p:ph type="dt" sz="half" idx="10"/>
          </p:nvPr>
        </p:nvSpPr>
        <p:spPr/>
        <p:txBody>
          <a:bodyPr/>
          <a:lstStyle/>
          <a:p>
            <a:fld id="{9DB2651C-7A33-4B3F-8E69-B6A8D7380B6F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/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/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9861-7A5B-4F18-B597-81645C4D827C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/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/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D0B6-8B2F-46AA-872F-7FCF6D0BA5C6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/>
          <p:nvPr>
            <p:ph type="subTitle" idx="1"/>
          </p:nvPr>
        </p:nvSpPr>
        <p:spPr>
          <a:xfrm>
            <a:off x="1405813" y="6254936"/>
            <a:ext cx="9380374" cy="327488"/>
          </a:xfrm>
        </p:spPr>
        <p:txBody>
          <a:bodyPr>
            <a:normAutofit fontScale="80000"/>
          </a:bodyPr>
          <a:lstStyle/>
          <a:p>
            <a:pPr algn="r"/>
            <a:r>
              <a:rPr lang="en-US" altLang="ja-JP" sz="1800" i="1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-122"/>
                <a:ea typeface="微软雅黑" charset="-122"/>
                <a:cs typeface="微软雅黑" charset="-122"/>
              </a:rPr>
              <a:t>日期：2021年10月12日</a:t>
            </a:r>
            <a:endParaRPr kumimoji="1" lang="en-US" altLang="ja-JP" sz="1800" i="1" dirty="0">
              <a:solidFill>
                <a:schemeClr val="tx1">
                  <a:lumMod val="75000"/>
                  <a:lumOff val="25000"/>
                </a:schemeClr>
              </a:solidFill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ja-JP" altLang="en-US">
              <a:latin typeface="微软雅黑" charset="-122"/>
              <a:ea typeface="微软雅黑" charset="-122"/>
            </a:endParaRPr>
          </a:p>
        </p:txBody>
      </p:sp>
      <p:pic>
        <p:nvPicPr>
          <p:cNvPr id="1028" name="Picture 3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382" y="5889108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R8T\Documents\CAREC 2030 for DER\CAREC 2030 cover folder\CAREC 2030_nov22_cover Folder\Links\NEW temp CAREC LOGO_sept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22" y="807528"/>
            <a:ext cx="1635356" cy="15770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タイトル 1"/>
          <p:cNvSpPr txBox="1"/>
          <p:nvPr/>
        </p:nvSpPr>
        <p:spPr>
          <a:xfrm>
            <a:off x="1405813" y="3020325"/>
            <a:ext cx="9386364" cy="1577084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-122"/>
                <a:ea typeface="微软雅黑" charset="-122"/>
                <a:cs typeface="微软雅黑" charset="-122"/>
              </a:rPr>
              <a:t>2020年CAREC计划</a:t>
            </a:r>
            <a:b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-122"/>
                <a:ea typeface="微软雅黑" charset="-122"/>
                <a:cs typeface="微软雅黑" charset="-122"/>
              </a:rPr>
            </a:br>
            <a:r>
              <a:rPr lang="en-US" altLang="ja-JP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-122"/>
                <a:ea typeface="微软雅黑" charset="-122"/>
                <a:cs typeface="微软雅黑" charset="-122"/>
              </a:rPr>
              <a:t>发展成效评估</a:t>
            </a:r>
            <a:endParaRPr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7" name="タイトル 1"/>
          <p:cNvSpPr txBox="1"/>
          <p:nvPr/>
        </p:nvSpPr>
        <p:spPr>
          <a:xfrm>
            <a:off x="1557018" y="1443241"/>
            <a:ext cx="9386364" cy="1577084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charset="-122"/>
                <a:ea typeface="微软雅黑" charset="-122"/>
                <a:cs typeface="微软雅黑" charset="-122"/>
              </a:rPr>
              <a:t>2021年中亚区域经济合作(CAREC)第二次高官会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charset="-122"/>
              <a:ea typeface="微软雅黑" charset="-122"/>
              <a:cs typeface="微软雅黑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rmAutofit/>
          </a:bodyPr>
          <a:lstStyle/>
          <a:p>
            <a:r>
              <a:rPr lang="en-US" altLang="ja-JP" sz="3000">
                <a:latin typeface="微软雅黑" charset="-122"/>
                <a:ea typeface="微软雅黑" charset="-122"/>
                <a:cs typeface="微软雅黑" charset="-122"/>
              </a:rPr>
              <a:t>2020年CAREC发展成效评估</a:t>
            </a:r>
            <a:endParaRPr kumimoji="1" lang="en-US" altLang="ja-JP" sz="3000" dirty="0"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3" name="コンテンツ プレースホルダー 2"/>
          <p:cNvSpPr/>
          <p:nvPr>
            <p:ph idx="1"/>
          </p:nvPr>
        </p:nvSpPr>
        <p:spPr>
          <a:xfrm>
            <a:off x="838200" y="1240971"/>
            <a:ext cx="10515600" cy="5115379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effectLst/>
                <a:latin typeface="微软雅黑" charset="-122"/>
                <a:ea typeface="微软雅黑" charset="-122"/>
                <a:cs typeface="微软雅黑" charset="-122"/>
              </a:rPr>
              <a:t>背景</a:t>
            </a:r>
            <a:endParaRPr lang="en-US" sz="1800" b="1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2017年第十六次部长级会议(MC)批准了CAREC 2030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每3年进行一次发展成效评估(DEfR)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覆盖2018-2020年期间的第一份发展成效评估（以2017年为基准）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强调CAREC项目的学习、持续改进和未来方向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b="1">
                <a:effectLst/>
                <a:latin typeface="微软雅黑" charset="-122"/>
                <a:ea typeface="微软雅黑" charset="-122"/>
                <a:cs typeface="微软雅黑" charset="-122"/>
              </a:rPr>
              <a:t>范围</a:t>
            </a:r>
            <a:endParaRPr lang="en-US" sz="18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实际结果，并与2020年CAREC部长级会议批准的CAREC计划结果框架进行对比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CAREC 2030目标</a:t>
            </a: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  <a:sym typeface="+mn-ea"/>
              </a:rPr>
              <a:t>各业务集群完成</a:t>
            </a: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进展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latin typeface="微软雅黑" charset="-122"/>
                <a:ea typeface="微软雅黑" charset="-122"/>
                <a:cs typeface="微软雅黑" charset="-122"/>
              </a:rPr>
              <a:t>五大业务集群</a:t>
            </a:r>
            <a:endParaRPr lang="en-US" sz="1800">
              <a:latin typeface="微软雅黑" charset="-122"/>
              <a:ea typeface="微软雅黑" charset="-122"/>
              <a:cs typeface="微软雅黑" charset="-122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>
                <a:effectLst/>
                <a:latin typeface="微软雅黑" charset="-122"/>
                <a:ea typeface="微软雅黑" charset="-122"/>
                <a:cs typeface="微软雅黑" charset="-122"/>
              </a:rPr>
              <a:t>CAREC项目的制度安排</a:t>
            </a:r>
            <a:endParaRPr lang="en-US" sz="18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effectLst/>
                <a:latin typeface="微软雅黑" charset="-122"/>
                <a:ea typeface="微软雅黑" charset="-122"/>
                <a:cs typeface="微软雅黑" charset="-122"/>
              </a:rPr>
              <a:t>一般方法</a:t>
            </a:r>
            <a:endParaRPr lang="en-US" sz="1800" b="1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latin typeface="微软雅黑" charset="-122"/>
                <a:ea typeface="微软雅黑" charset="-122"/>
                <a:cs typeface="微软雅黑" charset="-122"/>
              </a:rPr>
              <a:t>关键评价标准：基于经济合作与发展组织开发援助委员会（OECD-DAC）的五大评估标准对</a:t>
            </a:r>
            <a:r>
              <a:rPr lang="en-US" sz="1800" u="sng">
                <a:latin typeface="微软雅黑" charset="-122"/>
                <a:ea typeface="微软雅黑" charset="-122"/>
                <a:cs typeface="微软雅黑" charset="-122"/>
              </a:rPr>
              <a:t>相关性、进展和过程</a:t>
            </a:r>
            <a:r>
              <a:rPr lang="en-US" sz="1800">
                <a:latin typeface="微软雅黑" charset="-122"/>
                <a:ea typeface="微软雅黑" charset="-122"/>
                <a:cs typeface="微软雅黑" charset="-122"/>
              </a:rPr>
              <a:t>进行评估</a:t>
            </a:r>
            <a:endParaRPr lang="en-US" sz="1800"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latin typeface="微软雅黑" charset="-122"/>
                <a:ea typeface="微软雅黑" charset="-122"/>
                <a:cs typeface="微软雅黑" charset="-122"/>
              </a:rPr>
              <a:t>评估：“</a:t>
            </a:r>
            <a:r>
              <a:rPr lang="en-US" sz="1800" i="1">
                <a:latin typeface="微软雅黑" charset="-122"/>
                <a:ea typeface="微软雅黑" charset="-122"/>
                <a:cs typeface="微软雅黑" charset="-122"/>
              </a:rPr>
              <a:t>各集群</a:t>
            </a:r>
            <a:r>
              <a:rPr lang="en-US" sz="1800" i="1">
                <a:effectLst/>
                <a:latin typeface="微软雅黑" charset="-122"/>
                <a:ea typeface="微软雅黑" charset="-122"/>
                <a:cs typeface="微软雅黑" charset="-122"/>
              </a:rPr>
              <a:t>是否走上正轨。”</a:t>
            </a:r>
            <a:endParaRPr lang="en-US" sz="18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latin typeface="微软雅黑" charset="-122"/>
                <a:ea typeface="微软雅黑" charset="-122"/>
                <a:cs typeface="微软雅黑" charset="-122"/>
              </a:rPr>
              <a:t>信息来源：1)计划结果框架的数据，2)二手信息来源及3)访谈和调查</a:t>
            </a:r>
            <a:endParaRPr lang="en-US" sz="1800"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>
                <a:latin typeface="微软雅黑" charset="-122"/>
                <a:ea typeface="微软雅黑" charset="-122"/>
              </a:rPr>
            </a:fld>
            <a:endParaRPr kumimoji="1" lang="ja-JP" altLang="en-US" smtClean="0"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en-US" altLang="ja-JP" sz="3000">
                <a:latin typeface="微软雅黑" charset="-122"/>
                <a:ea typeface="微软雅黑" charset="-122"/>
                <a:cs typeface="微软雅黑" charset="-122"/>
              </a:rPr>
              <a:t>2020年CAREC发展成效评估（</a:t>
            </a:r>
            <a:r>
              <a:rPr lang="en-US" sz="3000">
                <a:latin typeface="微软雅黑" charset="-122"/>
                <a:ea typeface="微软雅黑" charset="-122"/>
                <a:cs typeface="微软雅黑" charset="-122"/>
              </a:rPr>
              <a:t>续</a:t>
            </a:r>
            <a:r>
              <a:rPr lang="en-US" altLang="ja-JP" sz="3000">
                <a:latin typeface="微软雅黑" charset="-122"/>
                <a:ea typeface="微软雅黑" charset="-122"/>
                <a:cs typeface="微软雅黑" charset="-122"/>
              </a:rPr>
              <a:t>）</a:t>
            </a:r>
            <a:endParaRPr lang="ja-JP" altLang="en-US" sz="3000" dirty="0"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3" name="コンテンツ プレースホルダー 2"/>
          <p:cNvSpPr/>
          <p:nvPr>
            <p:ph idx="1"/>
          </p:nvPr>
        </p:nvSpPr>
        <p:spPr>
          <a:xfrm>
            <a:off x="763270" y="1199515"/>
            <a:ext cx="10590530" cy="622871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800" b="1">
                <a:latin typeface="微软雅黑" charset="-122"/>
                <a:ea typeface="微软雅黑" charset="-122"/>
                <a:cs typeface="微软雅黑" charset="-122"/>
              </a:rPr>
              <a:t>2020年发展成效评估结果（草案）</a:t>
            </a:r>
            <a:endParaRPr lang="en-US" sz="1800" b="1" i="1" dirty="0"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/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相关性：CAREC 2030战略框架在扩大范围的情况下</a:t>
            </a:r>
            <a:r>
              <a:rPr lang="en-US" sz="1600" b="1">
                <a:solidFill>
                  <a:schemeClr val="accent2"/>
                </a:solidFill>
                <a:latin typeface="微软雅黑" charset="-122"/>
                <a:ea typeface="微软雅黑" charset="-122"/>
                <a:cs typeface="微软雅黑" charset="-122"/>
              </a:rPr>
              <a:t>仍然具有相关性</a:t>
            </a:r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。</a:t>
            </a:r>
            <a:endParaRPr lang="en-US" sz="1600"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/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过程：为区域合作打造了一个</a:t>
            </a:r>
            <a:r>
              <a:rPr lang="en-US" sz="1600" b="1">
                <a:solidFill>
                  <a:schemeClr val="accent2"/>
                </a:solidFill>
                <a:latin typeface="微软雅黑" charset="-122"/>
                <a:ea typeface="微软雅黑" charset="-122"/>
                <a:cs typeface="微软雅黑" charset="-122"/>
              </a:rPr>
              <a:t>强大的模板</a:t>
            </a:r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。</a:t>
            </a:r>
            <a:endParaRPr lang="en-US" sz="1600"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/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进展：为新支柱打下了</a:t>
            </a:r>
            <a:r>
              <a:rPr lang="zh-CN" altLang="en-US" sz="1600">
                <a:latin typeface="微软雅黑" charset="-122"/>
                <a:ea typeface="微软雅黑" charset="-122"/>
                <a:cs typeface="微软雅黑" charset="-122"/>
              </a:rPr>
              <a:t>传统及</a:t>
            </a:r>
            <a:r>
              <a:rPr lang="en-US" sz="1600" b="1">
                <a:solidFill>
                  <a:schemeClr val="accent2"/>
                </a:solidFill>
                <a:latin typeface="微软雅黑" charset="-122"/>
                <a:ea typeface="微软雅黑" charset="-122"/>
                <a:cs typeface="微软雅黑" charset="-122"/>
              </a:rPr>
              <a:t>良好的基础</a:t>
            </a:r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，取得了</a:t>
            </a:r>
            <a:r>
              <a:rPr lang="en-US" sz="1600" b="1">
                <a:solidFill>
                  <a:schemeClr val="accent2"/>
                </a:solidFill>
                <a:latin typeface="微软雅黑" charset="-122"/>
                <a:ea typeface="微软雅黑" charset="-122"/>
                <a:cs typeface="微软雅黑" charset="-122"/>
              </a:rPr>
              <a:t>令人瞩目的进展</a:t>
            </a:r>
            <a:r>
              <a:rPr lang="zh-CN" altLang="en-US" sz="1600" b="1">
                <a:solidFill>
                  <a:schemeClr val="accent2"/>
                </a:solidFill>
                <a:latin typeface="微软雅黑" charset="-122"/>
                <a:ea typeface="微软雅黑" charset="-122"/>
                <a:cs typeface="微软雅黑" charset="-122"/>
              </a:rPr>
              <a:t>。</a:t>
            </a:r>
            <a:endParaRPr lang="en-US" sz="1600">
              <a:latin typeface="微软雅黑" charset="-122"/>
              <a:ea typeface="微软雅黑" charset="-122"/>
              <a:cs typeface="微软雅黑" charset="-122"/>
            </a:endParaRPr>
          </a:p>
          <a:p>
            <a:pPr marL="405130">
              <a:buFont typeface="Arial" charset="0"/>
              <a:buChar char="-"/>
            </a:pPr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利用新冠疫情带来的新机会，例如向线上平台和数字化过渡。</a:t>
            </a:r>
            <a:endParaRPr lang="en-US" sz="1600">
              <a:latin typeface="微软雅黑" charset="-122"/>
              <a:ea typeface="微软雅黑" charset="-122"/>
              <a:cs typeface="微软雅黑" charset="-122"/>
            </a:endParaRPr>
          </a:p>
          <a:p>
            <a:pPr marL="405130">
              <a:buFont typeface="Arial" charset="0"/>
              <a:buChar char="-"/>
            </a:pPr>
            <a:r>
              <a:rPr lang="en-US" sz="1600">
                <a:latin typeface="微软雅黑" charset="-122"/>
                <a:ea typeface="微软雅黑" charset="-122"/>
                <a:cs typeface="微软雅黑" charset="-122"/>
              </a:rPr>
              <a:t>CAREC学院在能力建设和影响区域合作议程方面发挥了越来越大的作用。</a:t>
            </a:r>
            <a:endParaRPr lang="en-US" sz="1600"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>
              <a:buFont typeface="Arial" charset="0"/>
              <a:buChar char="•"/>
            </a:pPr>
            <a:endParaRPr lang="en-US" sz="1800" b="1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1">
                <a:latin typeface="微软雅黑" charset="-122"/>
                <a:ea typeface="微软雅黑" charset="-122"/>
                <a:cs typeface="微软雅黑" charset="-122"/>
              </a:rPr>
              <a:t>设想的挑战和机遇</a:t>
            </a:r>
            <a:endParaRPr lang="en-US" sz="1800" b="1"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600" kern="1200">
                <a:solidFill>
                  <a:schemeClr val="tx1"/>
                </a:solidFill>
                <a:latin typeface="微软雅黑" charset="-122"/>
                <a:ea typeface="微软雅黑" charset="-122"/>
                <a:cs typeface="微软雅黑" charset="-122"/>
              </a:rPr>
              <a:t>新冠疫情带来的经济不确定性。</a:t>
            </a:r>
            <a:endParaRPr lang="en-US" sz="16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1600">
                <a:effectLst/>
                <a:latin typeface="微软雅黑" charset="-122"/>
                <a:ea typeface="微软雅黑" charset="-122"/>
                <a:cs typeface="微软雅黑" charset="-122"/>
              </a:rPr>
              <a:t>更加重视碳排放减少和绿色能源系统。</a:t>
            </a:r>
            <a:endParaRPr lang="en-CA" sz="16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1600">
                <a:effectLst/>
                <a:latin typeface="微软雅黑" charset="-122"/>
                <a:ea typeface="微软雅黑" charset="-122"/>
                <a:cs typeface="微软雅黑" charset="-122"/>
              </a:rPr>
              <a:t>随着CAREC 2030范围的扩大，项目和协调要求更加复杂。</a:t>
            </a:r>
            <a:endParaRPr lang="en-CA" sz="16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endParaRPr lang="en-CA" sz="1600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0" indent="0" algn="l" defTabSz="914400" rtl="0" eaLnBrk="1" latinLnBrk="0" hangingPunct="1">
              <a:buFont typeface="Arial" charset="0"/>
              <a:buNone/>
            </a:pPr>
            <a:r>
              <a:rPr lang="en-US" sz="1800" b="1" kern="1200">
                <a:solidFill>
                  <a:schemeClr val="tx1"/>
                </a:solidFill>
                <a:latin typeface="微软雅黑" charset="-122"/>
                <a:ea typeface="微软雅黑" charset="-122"/>
                <a:cs typeface="微软雅黑" charset="-122"/>
              </a:rPr>
              <a:t>建议</a:t>
            </a:r>
            <a:endParaRPr lang="en-US" sz="1800" b="1" kern="1200">
              <a:solidFill>
                <a:schemeClr val="tx1"/>
              </a:solidFill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CA" sz="1600">
                <a:effectLst/>
                <a:latin typeface="微软雅黑" charset="-122"/>
                <a:ea typeface="微软雅黑" charset="-122"/>
                <a:cs typeface="微软雅黑" charset="-122"/>
              </a:rPr>
              <a:t>审查和调整行业优先事项和干预措施，以保持高度相关性。</a:t>
            </a:r>
            <a:endParaRPr lang="en-CA" sz="1600">
              <a:effectLst/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600" kern="1200">
                <a:solidFill>
                  <a:schemeClr val="tx1"/>
                </a:solidFill>
                <a:latin typeface="微软雅黑" charset="-122"/>
                <a:ea typeface="微软雅黑" charset="-122"/>
                <a:cs typeface="微软雅黑" charset="-122"/>
              </a:rPr>
              <a:t>改进计划结果框架以更好地衡量、监控和捕捉成果。</a:t>
            </a:r>
            <a:endParaRPr lang="en-US" sz="1600" kern="1200">
              <a:solidFill>
                <a:schemeClr val="tx1"/>
              </a:solidFill>
              <a:latin typeface="微软雅黑" charset="-122"/>
              <a:ea typeface="微软雅黑" charset="-122"/>
              <a:cs typeface="微软雅黑" charset="-122"/>
            </a:endParaRPr>
          </a:p>
          <a:p>
            <a:pPr marL="171450" indent="-171450" algn="l" defTabSz="914400" rtl="0" eaLnBrk="1" latinLnBrk="0" hangingPunct="1">
              <a:buFont typeface="Arial" charset="0"/>
              <a:buChar char="•"/>
            </a:pPr>
            <a:r>
              <a:rPr lang="en-US" sz="1600" kern="1200">
                <a:solidFill>
                  <a:schemeClr val="tx1"/>
                </a:solidFill>
                <a:latin typeface="微软雅黑" charset="-122"/>
                <a:ea typeface="微软雅黑" charset="-122"/>
                <a:cs typeface="微软雅黑" charset="-122"/>
              </a:rPr>
              <a:t>制定沟通战略，以提高合作</a:t>
            </a:r>
            <a:r>
              <a:rPr lang="en-CA" sz="1600">
                <a:effectLst/>
                <a:latin typeface="微软雅黑" charset="-122"/>
                <a:ea typeface="微软雅黑" charset="-122"/>
                <a:cs typeface="微软雅黑" charset="-122"/>
              </a:rPr>
              <a:t>伙伴对CAREC计划的了解和理解。</a:t>
            </a:r>
            <a:endParaRPr lang="en-US" sz="1600" b="1" dirty="0">
              <a:effectLst/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>
                <a:latin typeface="微软雅黑" charset="-122"/>
                <a:ea typeface="微软雅黑" charset="-122"/>
              </a:rPr>
            </a:fld>
            <a:endParaRPr kumimoji="1" lang="ja-JP" altLang="en-US" dirty="0" smtClean="0"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/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en-US" altLang="ja-JP" sz="3000">
                <a:latin typeface="微软雅黑" charset="-122"/>
                <a:ea typeface="微软雅黑" charset="-122"/>
                <a:cs typeface="微软雅黑" charset="-122"/>
              </a:rPr>
              <a:t>2020年CAREC发展成效评估（</a:t>
            </a:r>
            <a:r>
              <a:rPr lang="en-US" sz="3000">
                <a:latin typeface="微软雅黑" charset="-122"/>
                <a:ea typeface="微软雅黑" charset="-122"/>
                <a:cs typeface="微软雅黑" charset="-122"/>
              </a:rPr>
              <a:t>续</a:t>
            </a:r>
            <a:r>
              <a:rPr lang="en-US" altLang="ja-JP" sz="3000">
                <a:latin typeface="微软雅黑" charset="-122"/>
                <a:ea typeface="微软雅黑" charset="-122"/>
                <a:cs typeface="微软雅黑" charset="-122"/>
              </a:rPr>
              <a:t>）</a:t>
            </a:r>
            <a:endParaRPr lang="ja-JP" altLang="en-US" sz="3000" dirty="0">
              <a:latin typeface="微软雅黑" charset="-122"/>
              <a:ea typeface="微软雅黑" charset="-122"/>
              <a:cs typeface="微软雅黑" charset="-122"/>
            </a:endParaRPr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>
                <a:latin typeface="微软雅黑" charset="-122"/>
                <a:ea typeface="微软雅黑" charset="-122"/>
              </a:rPr>
            </a:fld>
            <a:endParaRPr kumimoji="1" lang="ja-JP" altLang="en-US" smtClean="0">
              <a:latin typeface="微软雅黑" charset="-122"/>
              <a:ea typeface="微软雅黑" charset="-122"/>
            </a:endParaRPr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38200" y="2445057"/>
          <a:ext cx="10172442" cy="27072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60683"/>
                <a:gridCol w="3111759"/>
              </a:tblGrid>
              <a:tr h="466099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  <a:latin typeface="微软雅黑" charset="-122"/>
                          <a:ea typeface="微软雅黑" charset="-122"/>
                        </a:rPr>
                        <a:t>行动</a:t>
                      </a:r>
                      <a:endParaRPr lang="en-US" sz="1600">
                        <a:solidFill>
                          <a:schemeClr val="tx1"/>
                        </a:solidFill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  <a:latin typeface="微软雅黑" charset="-122"/>
                          <a:ea typeface="微软雅黑" charset="-122"/>
                        </a:rPr>
                        <a:t>时间</a:t>
                      </a:r>
                      <a:endParaRPr lang="en-US" sz="1600">
                        <a:solidFill>
                          <a:schemeClr val="tx1"/>
                        </a:solidFill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</a:rPr>
                        <a:t>收集初步数据和信息（问卷和咨询）</a:t>
                      </a:r>
                      <a:endParaRPr lang="en-US" sz="1600"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  <a:cs typeface="微软雅黑" charset="-122"/>
                        </a:rPr>
                        <a:t>2021年4月至9月</a:t>
                      </a:r>
                      <a:endParaRPr lang="en-US" sz="1600">
                        <a:latin typeface="微软雅黑" charset="-122"/>
                        <a:ea typeface="微软雅黑" charset="-122"/>
                        <a:cs typeface="微软雅黑" charset="-122"/>
                      </a:endParaRPr>
                    </a:p>
                  </a:txBody>
                  <a:tcPr anchor="ctr"/>
                </a:tc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</a:rPr>
                        <a:t>准备报告初稿，并共享获得反馈</a:t>
                      </a:r>
                      <a:endParaRPr lang="en-US" sz="1600"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  <a:cs typeface="微软雅黑" charset="-122"/>
                        </a:rPr>
                        <a:t>2021年10月（已完成）</a:t>
                      </a:r>
                      <a:endParaRPr lang="en-US" sz="1600">
                        <a:latin typeface="微软雅黑" charset="-122"/>
                        <a:ea typeface="微软雅黑" charset="-122"/>
                        <a:cs typeface="微软雅黑" charset="-122"/>
                      </a:endParaRPr>
                    </a:p>
                  </a:txBody>
                  <a:tcPr anchor="ctr"/>
                </a:tc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</a:rPr>
                        <a:t>收到反馈并修订报告草稿</a:t>
                      </a:r>
                      <a:endParaRPr lang="en-US" sz="1600"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  <a:cs typeface="微软雅黑" charset="-122"/>
                        </a:rPr>
                        <a:t>2021年10月</a:t>
                      </a:r>
                      <a:endParaRPr lang="en-US" sz="1600">
                        <a:latin typeface="微软雅黑" charset="-122"/>
                        <a:ea typeface="微软雅黑" charset="-122"/>
                        <a:cs typeface="微软雅黑" charset="-122"/>
                      </a:endParaRPr>
                    </a:p>
                  </a:txBody>
                  <a:tcPr anchor="ctr"/>
                </a:tc>
              </a:tr>
              <a:tr h="421405"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</a:rPr>
                        <a:t>发展成效评估报告定稿</a:t>
                      </a:r>
                      <a:endParaRPr lang="en-US" sz="1600"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  <a:cs typeface="微软雅黑" charset="-122"/>
                        </a:rPr>
                        <a:t>2021年10月底前</a:t>
                      </a:r>
                      <a:endParaRPr lang="en-US" sz="1600">
                        <a:latin typeface="微软雅黑" charset="-122"/>
                        <a:ea typeface="微软雅黑" charset="-122"/>
                        <a:cs typeface="微软雅黑" charset="-122"/>
                      </a:endParaRPr>
                    </a:p>
                  </a:txBody>
                  <a:tcPr anchor="ctr"/>
                </a:tc>
              </a:tr>
              <a:tr h="421405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微软雅黑" charset="-122"/>
                          <a:ea typeface="微软雅黑" charset="-122"/>
                        </a:rPr>
                        <a:t>第二十次部长级会议上发布发展成效评估报告终稿</a:t>
                      </a:r>
                      <a:endParaRPr lang="en-US" sz="1600">
                        <a:solidFill>
                          <a:schemeClr val="tx1"/>
                        </a:solidFill>
                        <a:latin typeface="微软雅黑" charset="-122"/>
                        <a:ea typeface="微软雅黑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微软雅黑" charset="-122"/>
                          <a:ea typeface="微软雅黑" charset="-122"/>
                          <a:cs typeface="微软雅黑" charset="-122"/>
                        </a:rPr>
                        <a:t>2021年11月</a:t>
                      </a:r>
                      <a:endParaRPr lang="en-US" sz="1600">
                        <a:latin typeface="微软雅黑" charset="-122"/>
                        <a:ea typeface="微软雅黑" charset="-122"/>
                        <a:cs typeface="微软雅黑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1970176"/>
            <a:ext cx="6094070" cy="387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effectLst/>
                <a:latin typeface="微软雅黑" charset="-122"/>
                <a:ea typeface="微软雅黑" charset="-122"/>
                <a:cs typeface="Times New Roman" pitchFamily="18" charset="0"/>
              </a:rPr>
              <a:t>进展和下一步</a:t>
            </a:r>
            <a:r>
              <a:rPr lang="zh-CN" altLang="en-US" sz="1800" b="1">
                <a:effectLst/>
                <a:latin typeface="微软雅黑" charset="-122"/>
                <a:ea typeface="微软雅黑" charset="-122"/>
                <a:cs typeface="Times New Roman" pitchFamily="18" charset="0"/>
              </a:rPr>
              <a:t>行动</a:t>
            </a:r>
            <a:endParaRPr lang="zh-CN" altLang="en-US" sz="1800" b="1">
              <a:effectLst/>
              <a:latin typeface="微软雅黑" charset="-122"/>
              <a:ea typeface="微软雅黑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25e59122-d145-44e3-a2d1-dc74448297bb}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CF7B74-3EB5-4DC7-9FB9-4C8D881B57AF}"/>
</file>

<file path=customXml/itemProps2.xml><?xml version="1.0" encoding="utf-8"?>
<ds:datastoreItem xmlns:ds="http://schemas.openxmlformats.org/officeDocument/2006/customXml" ds:itemID="{6EEC1280-A696-4259-B2EC-B4D381F4457A}"/>
</file>

<file path=customXml/itemProps3.xml><?xml version="1.0" encoding="utf-8"?>
<ds:datastoreItem xmlns:ds="http://schemas.openxmlformats.org/officeDocument/2006/customXml" ds:itemID="{21D98501-E235-419D-980B-BFDD7C4B6E2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Widescreen</PresentationFormat>
  <Paragraphs>80</Paragraphs>
  <Slides>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바탕</vt:lpstr>
      <vt:lpstr>IdealSans-Light</vt:lpstr>
      <vt:lpstr>Times New Roman</vt:lpstr>
      <vt:lpstr>Calibri</vt:lpstr>
      <vt:lpstr>Office テーマ</vt:lpstr>
      <vt:lpstr>PowerPoint 演示文稿</vt:lpstr>
      <vt:lpstr>2020年CAREC发展成效评估</vt:lpstr>
      <vt:lpstr>2020年CAREC发展成效评估（续）</vt:lpstr>
      <vt:lpstr>2020年CAREC发展成效评估（续）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and Support Technical Assistance (KSTA)  Promoting Gender Equality in the CAREC Region</dc:title>
  <dc:creator>Jinha Kim</dc:creator>
  <cp:lastModifiedBy>iPhone</cp:lastModifiedBy>
  <cp:revision>28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Order">
    <vt:r8>49933700</vt:r8>
  </property>
  <property fmtid="{D5CDD505-2E9C-101B-9397-08002B2CF9AE}" pid="6" name="j78542b1fffc4a1c84659474212e3133">
    <vt:lpwstr>CWRD|6d71ff58-4882-4388-ab5c-218969b1e9c8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ADBContentGroup">
    <vt:lpwstr>2;#CWRD|6d71ff58-4882-4388-ab5c-218969b1e9c8</vt:lpwstr>
  </property>
  <property fmtid="{D5CDD505-2E9C-101B-9397-08002B2CF9AE}" pid="15" name="_ExtendedDescription">
    <vt:lpwstr/>
  </property>
  <property fmtid="{D5CDD505-2E9C-101B-9397-08002B2CF9AE}" pid="16" name="ICV">
    <vt:lpwstr>C4AB1C37358042689409B6171036C974</vt:lpwstr>
  </property>
  <property fmtid="{D5CDD505-2E9C-101B-9397-08002B2CF9AE}" pid="17" name="KSOProductBuildVer">
    <vt:lpwstr>2052-11.15.1</vt:lpwstr>
  </property>
</Properties>
</file>