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.jp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256" r:id="rId3"/>
    <p:sldId id="257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FF9933"/>
    <a:srgbClr val="FFD1A3"/>
    <a:srgbClr val="FFDE75"/>
    <a:srgbClr val="FFE8D1"/>
    <a:srgbClr val="FFD3A7"/>
    <a:srgbClr val="CCECFF"/>
    <a:srgbClr val="CCFFCC"/>
    <a:srgbClr val="CC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53" autoAdjust="0"/>
    <p:restoredTop sz="94356" autoAdjust="0"/>
  </p:normalViewPr>
  <p:slideViewPr>
    <p:cSldViewPr snapToGrid="0">
      <p:cViewPr varScale="1">
        <p:scale>
          <a:sx n="62" d="100"/>
          <a:sy n="62" d="100"/>
        </p:scale>
        <p:origin x="80" y="56"/>
      </p:cViewPr>
      <p:guideLst>
        <p:guide orient="horz" pos="2160"/>
        <p:guide pos="379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4.xml"/><Relationship Id="rId12" Type="http://schemas.openxmlformats.org/officeDocument/2006/relationships/customXml" Target="../customXml/item1.xml"/><Relationship Id="rId2" Type="http://schemas.openxmlformats.org/officeDocument/2006/relationships/theme" Target="theme/theme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9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FDB0B-E169-497D-A2D5-344E312C1122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25F61-5A72-4CD8-BBC9-3257D65094C6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B819D-B14E-4116-B648-16C8167B32E8}" type="datetimeFigureOut">
              <a:rPr lang="en-US" smtClean="0"/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2248A-CA01-4965-A1AA-81E4259C768A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defRPr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Inputs shared by member countries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highlighting the respective priorities, gaps, and challenges.</a:t>
            </a:r>
            <a:endParaRPr lang="en-GB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Vision: to create a common CAREC digital space</a:t>
            </a:r>
            <a:r>
              <a:rPr lang="en-GB" sz="1200" dirty="0"/>
              <a:t>. </a:t>
            </a:r>
            <a:endParaRPr lang="en-GB" sz="1200" dirty="0"/>
          </a:p>
          <a:p>
            <a:pPr marL="0" indent="0">
              <a:buNone/>
            </a:pPr>
            <a:r>
              <a:rPr lang="en-GB" sz="1200" dirty="0"/>
              <a:t>that enables digital transformation and a freer flow of data across the region, leading to inclusive economic growth and social well-being, new jobs, including for the disadvantaged and minority populations of the region, better services, and higher regional competitiveness.  </a:t>
            </a: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Mission:</a:t>
            </a:r>
            <a:r>
              <a:rPr lang="en-US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GB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of a data-driven digital economy </a:t>
            </a:r>
            <a:endParaRPr lang="en-GB" b="1" dirty="0">
              <a:solidFill>
                <a:srgbClr val="FF99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/>
              <a:t>with fast, reliable, online access to relevant information and trusted, real-time, user-friendly digital services for all citizens, businesses, and administrations across the CAREC region based on high-speed internet and on secure, scalable, and interoperable digital platforms and digital infrastructures which are resilient against cyber-attacks, natural disasters, and other crises.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None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Explanation notes: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Promote investment into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broadband infrastructure 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close the digital divide.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Encourage the establishment of an enabling environment through the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harmonization of digital and data legislature across the region.</a:t>
            </a:r>
            <a:endParaRPr lang="en-US" sz="1200" b="1" dirty="0">
              <a:solidFill>
                <a:srgbClr val="FF993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 boost regional trade through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reduction of barriers to cross-border trade</a:t>
            </a:r>
            <a:r>
              <a:rPr lang="en-GB" sz="1200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through a rise in e-commerce and expand business opportunities for companies across the region.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Enable the development of CAREC’s five operational clusters (figure on next slide) through improving digital foundations across the region and empowering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 transformation at the sectoral level</a:t>
            </a:r>
            <a:r>
              <a:rPr lang="en-GB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Contribute to the creation of new jobs across the CAREC region by focusing on the development of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 skills and competencies</a:t>
            </a:r>
            <a:r>
              <a:rPr lang="en-GB" sz="1200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upskilling and reskilling, including for disadvantaged and minority populations.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Empower the development of the region’s ICT sector and attract talent by mobilizing start-up, innovation and entrepreneurial activity and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strengthening CAREC’s innovation ecosystem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Vision: to create a common CAREC digital space</a:t>
            </a:r>
            <a:r>
              <a:rPr lang="en-GB" sz="1200" dirty="0"/>
              <a:t>. </a:t>
            </a:r>
            <a:endParaRPr lang="en-GB" sz="1200" dirty="0"/>
          </a:p>
          <a:p>
            <a:pPr marL="0" indent="0">
              <a:buNone/>
            </a:pPr>
            <a:r>
              <a:rPr lang="en-GB" sz="1200" dirty="0"/>
              <a:t>that enables digital transformation and a freer flow of data across the region, leading to inclusive economic growth and social well-being, new jobs, including for the disadvantaged and minority populations of the region, better services, and higher regional competitiveness.  </a:t>
            </a: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Mission:</a:t>
            </a:r>
            <a:r>
              <a:rPr lang="en-US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GB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of a data-driven digital economy </a:t>
            </a:r>
            <a:endParaRPr lang="en-GB" b="1" dirty="0">
              <a:solidFill>
                <a:srgbClr val="FF99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/>
              <a:t>with fast, reliable, online access to relevant information and trusted, real-time, user-friendly digital services for all citizens, businesses, and administrations across the CAREC region based on high-speed internet and on secure, scalable, and interoperable digital platforms and digital infrastructures which are resilient against cyber-attacks, natural disasters, and other crises.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None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Explanation notes: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Promote investment into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broadband infrastructure 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close the digital divide.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Encourage the establishment of an enabling environment through the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harmonization of digital and data legislature across the region.</a:t>
            </a:r>
            <a:endParaRPr lang="en-US" sz="1200" b="1" dirty="0">
              <a:solidFill>
                <a:srgbClr val="FF993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 boost regional trade through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reduction of barriers to cross-border trade</a:t>
            </a:r>
            <a:r>
              <a:rPr lang="en-GB" sz="1200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through a rise in e-commerce and expand business opportunities for companies across the region.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Enable the development of CAREC’s five operational clusters (figure on next slide) through improving digital foundations across the region and empowering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 transformation at the sectoral level</a:t>
            </a:r>
            <a:r>
              <a:rPr lang="en-GB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Contribute to the creation of new jobs across the CAREC region by focusing on the development of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 skills and competencies</a:t>
            </a:r>
            <a:r>
              <a:rPr lang="en-GB" sz="1200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upskilling and reskilling, including for disadvantaged and minority populations.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Empower the development of the region’s ICT sector and attract talent by mobilizing start-up, innovation and entrepreneurial activity and </a:t>
            </a:r>
            <a:r>
              <a:rPr lang="en-GB" sz="1200" b="1" dirty="0">
                <a:solidFill>
                  <a:srgbClr val="FF99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strengthening CAREC’s innovation ecosystem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 panose="020B0603020202020204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 panose="020B0603020202020204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8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33BAC-862A-4F22-812F-710289E5234D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996C9-8F93-4B05-8A22-7CA207F700FA}" type="slidenum">
              <a:rPr lang="en-US" smtClean="0"/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9836" y="1827533"/>
            <a:ext cx="8739187" cy="1720850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FF9933"/>
                </a:solidFill>
              </a:rPr>
              <a:t>CAREC </a:t>
            </a:r>
            <a:br>
              <a:rPr lang="en-US" sz="6600" dirty="0">
                <a:solidFill>
                  <a:schemeClr val="bg1"/>
                </a:solidFill>
              </a:rPr>
            </a:br>
            <a:r>
              <a:rPr lang="zh-CN" altLang="en-US" sz="6600" dirty="0">
                <a:solidFill>
                  <a:schemeClr val="bg1"/>
                </a:solidFill>
              </a:rPr>
              <a:t>数字战略</a:t>
            </a:r>
            <a:r>
              <a:rPr lang="en-US" altLang="zh-CN" sz="6600" dirty="0">
                <a:solidFill>
                  <a:schemeClr val="bg1"/>
                </a:solidFill>
              </a:rPr>
              <a:t>2030</a:t>
            </a:r>
            <a:br>
              <a:rPr lang="en-US" sz="6600" dirty="0">
                <a:solidFill>
                  <a:schemeClr val="bg1"/>
                </a:solidFill>
              </a:rPr>
            </a:br>
            <a:r>
              <a:rPr lang="en-US" sz="6600" dirty="0">
                <a:solidFill>
                  <a:schemeClr val="bg1"/>
                </a:solidFill>
              </a:rPr>
              <a:t> 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9836" y="4026310"/>
            <a:ext cx="7539989" cy="172085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zh-CN" altLang="en-US" b="1" dirty="0">
                <a:solidFill>
                  <a:schemeClr val="bg1"/>
                </a:solidFill>
              </a:rPr>
              <a:t>成员国联络点视频会议</a:t>
            </a:r>
            <a:endParaRPr lang="en-US" b="1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endParaRPr lang="en-US" b="1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bg1"/>
                </a:solidFill>
              </a:rPr>
              <a:t>2021</a:t>
            </a:r>
            <a:r>
              <a:rPr lang="zh-CN" altLang="en-US" dirty="0">
                <a:solidFill>
                  <a:schemeClr val="bg1"/>
                </a:solidFill>
              </a:rPr>
              <a:t>年</a:t>
            </a:r>
            <a:r>
              <a:rPr lang="en-US" altLang="zh-CN" dirty="0">
                <a:solidFill>
                  <a:schemeClr val="bg1"/>
                </a:solidFill>
              </a:rPr>
              <a:t>10</a:t>
            </a:r>
            <a:r>
              <a:rPr lang="zh-CN" altLang="en-US" dirty="0">
                <a:solidFill>
                  <a:schemeClr val="bg1"/>
                </a:solidFill>
              </a:rPr>
              <a:t>月</a:t>
            </a:r>
            <a:r>
              <a:rPr lang="en-US" altLang="zh-CN" dirty="0">
                <a:solidFill>
                  <a:schemeClr val="bg1"/>
                </a:solidFill>
              </a:rPr>
              <a:t>12</a:t>
            </a:r>
            <a:r>
              <a:rPr lang="zh-CN" altLang="en-US" dirty="0">
                <a:solidFill>
                  <a:schemeClr val="bg1"/>
                </a:solidFill>
              </a:rPr>
              <a:t>日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65" name="Title 1"/>
          <p:cNvSpPr txBox="1"/>
          <p:nvPr/>
        </p:nvSpPr>
        <p:spPr>
          <a:xfrm>
            <a:off x="2807593" y="295679"/>
            <a:ext cx="9855893" cy="6818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>
              <a:solidFill>
                <a:srgbClr val="FFDE75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932"/>
    </mc:Choice>
    <mc:Fallback>
      <p:transition spd="slow" advTm="199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5947" y="58940"/>
            <a:ext cx="9810011" cy="2441082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GB" b="1" dirty="0">
                <a:solidFill>
                  <a:srgbClr val="FF99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准备工作：</a:t>
            </a:r>
            <a:endParaRPr lang="en-GB" dirty="0">
              <a:solidFill>
                <a:srgbClr val="FF99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GB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</a:t>
            </a:r>
            <a:r>
              <a:rPr lang="zh-CN" altLang="en-GB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套由</a:t>
            </a:r>
            <a:r>
              <a:rPr lang="en-GB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成员国</a:t>
            </a:r>
            <a:r>
              <a:rPr lang="zh-CN" altLang="en-GB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共享</a:t>
            </a:r>
            <a:r>
              <a:rPr lang="en-GB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的综合基本投入</a:t>
            </a:r>
            <a:r>
              <a:rPr lang="zh-CN" altLang="en-GB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GB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GB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与成员国、发展伙伴、私营部门和其他利益相关者</a:t>
            </a:r>
            <a:r>
              <a:rPr lang="zh-CN" altLang="en-GB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进行</a:t>
            </a:r>
            <a:r>
              <a:rPr lang="en-GB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磋商。</a:t>
            </a:r>
            <a:endParaRPr lang="en-GB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GB" sz="1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由CAREC秘书处的主题专家对主、次要投入</a:t>
            </a:r>
            <a:r>
              <a:rPr lang="en-GB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由</a:t>
            </a:r>
            <a:r>
              <a:rPr lang="en-GB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CAREC</a:t>
            </a:r>
            <a:r>
              <a:rPr lang="zh-CN" altLang="en-GB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学院</a:t>
            </a:r>
            <a:r>
              <a:rPr lang="en-GB" altLang="zh-CN" sz="1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和UNESCAP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提供</a:t>
            </a:r>
            <a:r>
              <a:rPr lang="en-GB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GB" sz="1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进行整合</a:t>
            </a:r>
            <a:r>
              <a:rPr lang="en-GB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GB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GB" sz="1800" b="1" dirty="0">
              <a:solidFill>
                <a:srgbClr val="FF99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AREC Program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958" y="0"/>
            <a:ext cx="1046042" cy="100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itle 1"/>
          <p:cNvSpPr txBox="1"/>
          <p:nvPr/>
        </p:nvSpPr>
        <p:spPr>
          <a:xfrm>
            <a:off x="1769499" y="3255524"/>
            <a:ext cx="6848751" cy="648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u="sng" dirty="0">
              <a:solidFill>
                <a:srgbClr val="FF9933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34060" y="2456068"/>
            <a:ext cx="10617200" cy="3721448"/>
            <a:chOff x="787399" y="2943548"/>
            <a:chExt cx="10617200" cy="3721448"/>
          </a:xfrm>
        </p:grpSpPr>
        <p:grpSp>
          <p:nvGrpSpPr>
            <p:cNvPr id="10" name="Group 9"/>
            <p:cNvGrpSpPr/>
            <p:nvPr/>
          </p:nvGrpSpPr>
          <p:grpSpPr>
            <a:xfrm>
              <a:off x="787399" y="2943548"/>
              <a:ext cx="10617200" cy="3721448"/>
              <a:chOff x="1051306" y="3061018"/>
              <a:chExt cx="10617200" cy="3721448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1051306" y="3061018"/>
                <a:ext cx="10617200" cy="3721448"/>
                <a:chOff x="1244600" y="3120808"/>
                <a:chExt cx="10617200" cy="3721448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1244600" y="3120808"/>
                  <a:ext cx="10617200" cy="3721448"/>
                  <a:chOff x="1244600" y="3120808"/>
                  <a:chExt cx="10617200" cy="3721448"/>
                </a:xfrm>
              </p:grpSpPr>
              <p:sp>
                <p:nvSpPr>
                  <p:cNvPr id="18" name="Arrow: Notched Right 17"/>
                  <p:cNvSpPr/>
                  <p:nvPr/>
                </p:nvSpPr>
                <p:spPr>
                  <a:xfrm>
                    <a:off x="1244600" y="4168268"/>
                    <a:ext cx="10617200" cy="1419479"/>
                  </a:xfrm>
                  <a:prstGeom prst="notchedRightArrow">
                    <a:avLst/>
                  </a:prstGeom>
                  <a:solidFill>
                    <a:schemeClr val="accent4">
                      <a:lumMod val="90000"/>
                    </a:schemeClr>
                  </a:solidFill>
                </p:spPr>
                <p:style>
                  <a:ln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19" name="Freeform: Shape 18"/>
                  <p:cNvSpPr/>
                  <p:nvPr/>
                </p:nvSpPr>
                <p:spPr>
                  <a:xfrm>
                    <a:off x="1250662" y="3120808"/>
                    <a:ext cx="1231761" cy="1419479"/>
                  </a:xfrm>
                  <a:custGeom>
                    <a:avLst/>
                    <a:gdLst>
                      <a:gd name="connsiteX0" fmla="*/ 0 w 1231761"/>
                      <a:gd name="connsiteY0" fmla="*/ 0 h 1419479"/>
                      <a:gd name="connsiteX1" fmla="*/ 1231761 w 1231761"/>
                      <a:gd name="connsiteY1" fmla="*/ 0 h 1419479"/>
                      <a:gd name="connsiteX2" fmla="*/ 1231761 w 1231761"/>
                      <a:gd name="connsiteY2" fmla="*/ 1419479 h 1419479"/>
                      <a:gd name="connsiteX3" fmla="*/ 0 w 1231761"/>
                      <a:gd name="connsiteY3" fmla="*/ 1419479 h 1419479"/>
                      <a:gd name="connsiteX4" fmla="*/ 0 w 1231761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1761" h="1419479">
                        <a:moveTo>
                          <a:pt x="0" y="0"/>
                        </a:moveTo>
                        <a:lnTo>
                          <a:pt x="1231761" y="0"/>
                        </a:lnTo>
                        <a:lnTo>
                          <a:pt x="1231761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b" anchorCtr="0">
                    <a:noAutofit/>
                  </a:bodyPr>
                  <a:lstStyle/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zh-CN" altLang="en-GB" sz="1600" u="sng" kern="12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五月</a:t>
                    </a:r>
                    <a:r>
                      <a:rPr lang="en-GB" sz="1600" kern="12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:</a:t>
                    </a:r>
                    <a:endParaRPr lang="en-GB" sz="1600" kern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zh-CN" altLang="en-GB" sz="1600" b="1" kern="12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分享战略大纲草案</a:t>
                    </a:r>
                    <a:endParaRPr lang="zh-CN" altLang="en-GB" sz="1600" b="1" kern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" name="Oval 19"/>
                  <p:cNvSpPr/>
                  <p:nvPr/>
                </p:nvSpPr>
                <p:spPr>
                  <a:xfrm>
                    <a:off x="1689109" y="4700573"/>
                    <a:ext cx="354869" cy="354869"/>
                  </a:xfrm>
                  <a:prstGeom prst="ellipse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1" name="Freeform: Shape 20"/>
                  <p:cNvSpPr/>
                  <p:nvPr/>
                </p:nvSpPr>
                <p:spPr>
                  <a:xfrm>
                    <a:off x="1846546" y="5422777"/>
                    <a:ext cx="1783257" cy="1419479"/>
                  </a:xfrm>
                  <a:custGeom>
                    <a:avLst/>
                    <a:gdLst>
                      <a:gd name="connsiteX0" fmla="*/ 0 w 1783257"/>
                      <a:gd name="connsiteY0" fmla="*/ 0 h 1419479"/>
                      <a:gd name="connsiteX1" fmla="*/ 1783257 w 1783257"/>
                      <a:gd name="connsiteY1" fmla="*/ 0 h 1419479"/>
                      <a:gd name="connsiteX2" fmla="*/ 1783257 w 1783257"/>
                      <a:gd name="connsiteY2" fmla="*/ 1419479 h 1419479"/>
                      <a:gd name="connsiteX3" fmla="*/ 0 w 1783257"/>
                      <a:gd name="connsiteY3" fmla="*/ 1419479 h 1419479"/>
                      <a:gd name="connsiteX4" fmla="*/ 0 w 1783257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83257" h="1419479">
                        <a:moveTo>
                          <a:pt x="0" y="0"/>
                        </a:moveTo>
                        <a:lnTo>
                          <a:pt x="1783257" y="0"/>
                        </a:lnTo>
                        <a:lnTo>
                          <a:pt x="1783257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t" anchorCtr="0">
                    <a:noAutofit/>
                  </a:bodyPr>
                  <a:lstStyle/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zh-CN" altLang="en-GB" sz="1600" u="sng" kern="12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六月</a:t>
                    </a:r>
                    <a:r>
                      <a:rPr lang="en-GB" sz="1600" kern="12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: </a:t>
                    </a:r>
                    <a:endParaRPr lang="en-GB" sz="1600" kern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600" b="1" kern="12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 </a:t>
                    </a:r>
                    <a:r>
                      <a:rPr lang="zh-CN" altLang="en-GB" sz="1600" b="1" kern="12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收集问卷调查反馈</a:t>
                    </a:r>
                    <a:endParaRPr lang="zh-CN" altLang="en-GB" sz="1600" b="1" kern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" name="Oval 21"/>
                  <p:cNvSpPr/>
                  <p:nvPr/>
                </p:nvSpPr>
                <p:spPr>
                  <a:xfrm>
                    <a:off x="2588640" y="4703941"/>
                    <a:ext cx="354869" cy="354869"/>
                  </a:xfrm>
                  <a:prstGeom prst="ellipse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3" name="Freeform: Shape 22"/>
                  <p:cNvSpPr/>
                  <p:nvPr/>
                </p:nvSpPr>
                <p:spPr>
                  <a:xfrm>
                    <a:off x="3034840" y="3623561"/>
                    <a:ext cx="1285240" cy="966470"/>
                  </a:xfrm>
                  <a:custGeom>
                    <a:avLst/>
                    <a:gdLst>
                      <a:gd name="connsiteX0" fmla="*/ 0 w 1231761"/>
                      <a:gd name="connsiteY0" fmla="*/ 0 h 1419479"/>
                      <a:gd name="connsiteX1" fmla="*/ 1231761 w 1231761"/>
                      <a:gd name="connsiteY1" fmla="*/ 0 h 1419479"/>
                      <a:gd name="connsiteX2" fmla="*/ 1231761 w 1231761"/>
                      <a:gd name="connsiteY2" fmla="*/ 1419479 h 1419479"/>
                      <a:gd name="connsiteX3" fmla="*/ 0 w 1231761"/>
                      <a:gd name="connsiteY3" fmla="*/ 1419479 h 1419479"/>
                      <a:gd name="connsiteX4" fmla="*/ 0 w 1231761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1761" h="1419479">
                        <a:moveTo>
                          <a:pt x="0" y="0"/>
                        </a:moveTo>
                        <a:lnTo>
                          <a:pt x="1231761" y="0"/>
                        </a:lnTo>
                        <a:lnTo>
                          <a:pt x="1231761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b" anchorCtr="0">
                    <a:noAutofit/>
                  </a:bodyPr>
                  <a:lstStyle/>
                  <a:p>
                    <a:pPr marL="0" lvl="0" indent="0" algn="ctr" defTabSz="711200" fontAlgn="auto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zh-CN" altLang="en-GB" sz="1600" u="sng" kern="12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六月: </a:t>
                    </a:r>
                    <a:endParaRPr lang="zh-CN" altLang="en-GB" sz="1600" u="sng" kern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  <a:p>
                    <a:pPr marL="0" lvl="0" indent="0" algn="ctr" defTabSz="711200" fontAlgn="auto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ts val="0"/>
                      </a:spcAft>
                      <a:buNone/>
                    </a:pPr>
                    <a:endParaRPr lang="zh-CN" altLang="en-GB" sz="1600" u="sng" kern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  <a:p>
                    <a:pPr marL="0" lvl="0" indent="0" algn="ctr" defTabSz="711200" fontAlgn="auto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zh-CN" altLang="en-US" sz="1600" b="1" kern="12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开展</a:t>
                    </a:r>
                    <a:r>
                      <a:rPr lang="zh-CN" altLang="en-GB" sz="1600" b="1" kern="12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第一轮磋商</a:t>
                    </a:r>
                    <a:endParaRPr lang="zh-CN" altLang="en-GB" sz="1600" b="1" kern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>
                    <a:off x="3498004" y="4704241"/>
                    <a:ext cx="354869" cy="354869"/>
                  </a:xfrm>
                  <a:prstGeom prst="ellipse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5" name="Freeform: Shape 24"/>
                  <p:cNvSpPr/>
                  <p:nvPr/>
                </p:nvSpPr>
                <p:spPr>
                  <a:xfrm>
                    <a:off x="4872990" y="3263683"/>
                    <a:ext cx="1289685" cy="1518920"/>
                  </a:xfrm>
                  <a:custGeom>
                    <a:avLst/>
                    <a:gdLst>
                      <a:gd name="connsiteX0" fmla="*/ 0 w 1231761"/>
                      <a:gd name="connsiteY0" fmla="*/ 0 h 1419479"/>
                      <a:gd name="connsiteX1" fmla="*/ 1231761 w 1231761"/>
                      <a:gd name="connsiteY1" fmla="*/ 0 h 1419479"/>
                      <a:gd name="connsiteX2" fmla="*/ 1231761 w 1231761"/>
                      <a:gd name="connsiteY2" fmla="*/ 1419479 h 1419479"/>
                      <a:gd name="connsiteX3" fmla="*/ 0 w 1231761"/>
                      <a:gd name="connsiteY3" fmla="*/ 1419479 h 1419479"/>
                      <a:gd name="connsiteX4" fmla="*/ 0 w 1231761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1761" h="1419479">
                        <a:moveTo>
                          <a:pt x="0" y="0"/>
                        </a:moveTo>
                        <a:lnTo>
                          <a:pt x="1231761" y="0"/>
                        </a:lnTo>
                        <a:lnTo>
                          <a:pt x="1231761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t" anchorCtr="0">
                    <a:noAutofit/>
                  </a:bodyPr>
                  <a:lstStyle/>
                  <a:p>
                    <a:pPr algn="ctr" defTabSz="711200" fontAlgn="auto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ts val="0"/>
                      </a:spcAft>
                    </a:pPr>
                    <a:endParaRPr lang="zh-CN" altLang="en-GB" sz="1600" u="sng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  <a:p>
                    <a:pPr algn="ctr" defTabSz="711200" fontAlgn="auto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ts val="0"/>
                      </a:spcAft>
                    </a:pPr>
                    <a:endParaRPr lang="zh-CN" altLang="en-GB" sz="1600" u="sng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  <a:p>
                    <a:pPr algn="ctr" defTabSz="711200" fontAlgn="auto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ts val="0"/>
                      </a:spcAft>
                    </a:pPr>
                    <a:r>
                      <a:rPr lang="zh-CN" altLang="en-GB" sz="1600" u="sng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八月</a:t>
                    </a:r>
                    <a:r>
                      <a:rPr lang="en-GB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:</a:t>
                    </a:r>
                    <a:endParaRPr lang="en-GB" sz="16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  <a:p>
                    <a:pPr algn="ctr" defTabSz="711200" fontAlgn="auto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ts val="0"/>
                      </a:spcAft>
                    </a:pPr>
                    <a:endParaRPr lang="zh-CN" altLang="en-GB" sz="1600" b="1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  <a:p>
                    <a:pPr marL="0" lvl="0" indent="0" algn="ctr" defTabSz="711200" fontAlgn="auto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zh-CN" altLang="en-GB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征询私营部门意见</a:t>
                    </a:r>
                    <a:r>
                      <a:rPr lang="en-GB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 </a:t>
                    </a:r>
                    <a:endParaRPr lang="en-GB" sz="1600" b="1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6" name="Oval 25"/>
                  <p:cNvSpPr/>
                  <p:nvPr/>
                </p:nvSpPr>
                <p:spPr>
                  <a:xfrm>
                    <a:off x="5340213" y="4705203"/>
                    <a:ext cx="354869" cy="338158"/>
                  </a:xfrm>
                  <a:prstGeom prst="ellipse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7" name="Freeform: Shape 26"/>
                  <p:cNvSpPr/>
                  <p:nvPr/>
                </p:nvSpPr>
                <p:spPr>
                  <a:xfrm>
                    <a:off x="5762152" y="5325318"/>
                    <a:ext cx="1318756" cy="1060912"/>
                  </a:xfrm>
                  <a:custGeom>
                    <a:avLst/>
                    <a:gdLst>
                      <a:gd name="connsiteX0" fmla="*/ 0 w 1231761"/>
                      <a:gd name="connsiteY0" fmla="*/ 0 h 1419479"/>
                      <a:gd name="connsiteX1" fmla="*/ 1231761 w 1231761"/>
                      <a:gd name="connsiteY1" fmla="*/ 0 h 1419479"/>
                      <a:gd name="connsiteX2" fmla="*/ 1231761 w 1231761"/>
                      <a:gd name="connsiteY2" fmla="*/ 1419479 h 1419479"/>
                      <a:gd name="connsiteX3" fmla="*/ 0 w 1231761"/>
                      <a:gd name="connsiteY3" fmla="*/ 1419479 h 1419479"/>
                      <a:gd name="connsiteX4" fmla="*/ 0 w 1231761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1761" h="1419479">
                        <a:moveTo>
                          <a:pt x="0" y="0"/>
                        </a:moveTo>
                        <a:lnTo>
                          <a:pt x="1231761" y="0"/>
                        </a:lnTo>
                        <a:lnTo>
                          <a:pt x="1231761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b" anchorCtr="0">
                    <a:noAutofit/>
                  </a:bodyPr>
                  <a:lstStyle/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zh-CN" altLang="en-GB" sz="1600" u="sng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九月</a:t>
                    </a:r>
                    <a:r>
                      <a:rPr lang="en-GB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:</a:t>
                    </a:r>
                    <a:endParaRPr lang="en-GB" sz="16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  <a:p>
                    <a:pPr marL="0" lvl="0" indent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zh-CN" altLang="en-GB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分享草案，收集反馈</a:t>
                    </a:r>
                    <a:endParaRPr lang="en-GB" sz="1600" b="1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" name="Oval 27"/>
                  <p:cNvSpPr/>
                  <p:nvPr/>
                </p:nvSpPr>
                <p:spPr>
                  <a:xfrm>
                    <a:off x="7212116" y="4703941"/>
                    <a:ext cx="354869" cy="354869"/>
                  </a:xfrm>
                  <a:prstGeom prst="ellipse">
                    <a:avLst/>
                  </a:prstGeom>
                  <a:solidFill>
                    <a:srgbClr val="CCECFF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9" name="Freeform: Shape 28"/>
                  <p:cNvSpPr/>
                  <p:nvPr/>
                </p:nvSpPr>
                <p:spPr>
                  <a:xfrm>
                    <a:off x="6559575" y="3504348"/>
                    <a:ext cx="1724088" cy="1449705"/>
                  </a:xfrm>
                  <a:custGeom>
                    <a:avLst/>
                    <a:gdLst>
                      <a:gd name="connsiteX0" fmla="*/ 0 w 1231761"/>
                      <a:gd name="connsiteY0" fmla="*/ 0 h 1419479"/>
                      <a:gd name="connsiteX1" fmla="*/ 1231761 w 1231761"/>
                      <a:gd name="connsiteY1" fmla="*/ 0 h 1419479"/>
                      <a:gd name="connsiteX2" fmla="*/ 1231761 w 1231761"/>
                      <a:gd name="connsiteY2" fmla="*/ 1419479 h 1419479"/>
                      <a:gd name="connsiteX3" fmla="*/ 0 w 1231761"/>
                      <a:gd name="connsiteY3" fmla="*/ 1419479 h 1419479"/>
                      <a:gd name="connsiteX4" fmla="*/ 0 w 1231761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1761" h="1419479">
                        <a:moveTo>
                          <a:pt x="0" y="0"/>
                        </a:moveTo>
                        <a:lnTo>
                          <a:pt x="1231761" y="0"/>
                        </a:lnTo>
                        <a:lnTo>
                          <a:pt x="1231761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t" anchorCtr="0">
                    <a:noAutofit/>
                  </a:bodyPr>
                  <a:lstStyle/>
                  <a:p>
                    <a:pPr marL="0" lvl="0" indent="0" algn="ctr" defTabSz="711200" fontAlgn="auto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zh-CN" altLang="en-GB" sz="1600" u="sng" kern="12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十月</a:t>
                    </a:r>
                    <a:r>
                      <a:rPr lang="en-GB" sz="1600" kern="12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: </a:t>
                    </a:r>
                    <a:endParaRPr lang="en-GB" sz="1600" kern="1200" dirty="0">
                      <a:solidFill>
                        <a:schemeClr val="accent6">
                          <a:lumMod val="10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  <a:p>
                    <a:pPr marL="0" lvl="0" indent="0" algn="ctr" defTabSz="711200" fontAlgn="auto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ts val="0"/>
                      </a:spcAft>
                      <a:buNone/>
                    </a:pPr>
                    <a:endParaRPr lang="en-GB" sz="1600" kern="1200" dirty="0">
                      <a:solidFill>
                        <a:schemeClr val="accent6">
                          <a:lumMod val="10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  <a:p>
                    <a:pPr lvl="0" algn="ctr" defTabSz="711200">
                      <a:lnSpc>
                        <a:spcPct val="90000"/>
                      </a:lnSpc>
                      <a:spcBef>
                        <a:spcPct val="0"/>
                      </a:spcBef>
                    </a:pPr>
                    <a:r>
                      <a:rPr lang="zh-CN" altLang="en-US" sz="1600" b="1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将</a:t>
                    </a:r>
                    <a:r>
                      <a:rPr lang="zh-CN" altLang="en-GB" sz="1600" b="1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修订</a:t>
                    </a:r>
                    <a:r>
                      <a:rPr lang="zh-CN" altLang="en-US" sz="1600" b="1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后的</a:t>
                    </a:r>
                    <a:r>
                      <a:rPr lang="zh-CN" altLang="en-GB" sz="1600" b="1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草案</a:t>
                    </a:r>
                    <a:r>
                      <a:rPr lang="zh-CN" altLang="en-US" sz="1600" b="1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提交</a:t>
                    </a:r>
                    <a:r>
                      <a:rPr lang="zh-CN" altLang="en-GB" sz="1600" b="1" kern="120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成员国联络点会议批准</a:t>
                    </a:r>
                    <a:endParaRPr lang="zh-CN" altLang="en-GB" sz="1600" b="1" kern="1200" dirty="0">
                      <a:solidFill>
                        <a:schemeClr val="accent6">
                          <a:lumMod val="10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" name="Oval 29"/>
                  <p:cNvSpPr/>
                  <p:nvPr/>
                </p:nvSpPr>
                <p:spPr>
                  <a:xfrm>
                    <a:off x="8180136" y="4695587"/>
                    <a:ext cx="354869" cy="354869"/>
                  </a:xfrm>
                  <a:prstGeom prst="ellipse">
                    <a:avLst/>
                  </a:prstGeom>
                  <a:solidFill>
                    <a:srgbClr val="FFDE75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31" name="Freeform: Shape 30"/>
                  <p:cNvSpPr/>
                  <p:nvPr/>
                </p:nvSpPr>
                <p:spPr>
                  <a:xfrm>
                    <a:off x="7586123" y="5195187"/>
                    <a:ext cx="1542894" cy="1005422"/>
                  </a:xfrm>
                  <a:custGeom>
                    <a:avLst/>
                    <a:gdLst>
                      <a:gd name="connsiteX0" fmla="*/ 0 w 1231761"/>
                      <a:gd name="connsiteY0" fmla="*/ 0 h 1419479"/>
                      <a:gd name="connsiteX1" fmla="*/ 1231761 w 1231761"/>
                      <a:gd name="connsiteY1" fmla="*/ 0 h 1419479"/>
                      <a:gd name="connsiteX2" fmla="*/ 1231761 w 1231761"/>
                      <a:gd name="connsiteY2" fmla="*/ 1419479 h 1419479"/>
                      <a:gd name="connsiteX3" fmla="*/ 0 w 1231761"/>
                      <a:gd name="connsiteY3" fmla="*/ 1419479 h 1419479"/>
                      <a:gd name="connsiteX4" fmla="*/ 0 w 1231761"/>
                      <a:gd name="connsiteY4" fmla="*/ 0 h 14194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31761" h="1419479">
                        <a:moveTo>
                          <a:pt x="0" y="0"/>
                        </a:moveTo>
                        <a:lnTo>
                          <a:pt x="1231761" y="0"/>
                        </a:lnTo>
                        <a:lnTo>
                          <a:pt x="1231761" y="1419479"/>
                        </a:lnTo>
                        <a:lnTo>
                          <a:pt x="0" y="14194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b" anchorCtr="0">
                    <a:noAutofit/>
                  </a:bodyPr>
                  <a:lstStyle/>
                  <a:p>
                    <a:pPr marL="0" lvl="0" indent="0" algn="ctr" defTabSz="711200" fontAlgn="auto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zh-CN" altLang="en-GB" sz="1600" u="sng" kern="1200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十月</a:t>
                    </a:r>
                    <a:r>
                      <a:rPr lang="en-GB" sz="1600" u="sng" kern="1200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/</a:t>
                    </a:r>
                    <a:r>
                      <a:rPr lang="zh-CN" altLang="en-GB" sz="1600" u="sng" kern="1200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十一月</a:t>
                    </a:r>
                    <a:r>
                      <a:rPr lang="en-GB" sz="1600" kern="1200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:</a:t>
                    </a:r>
                    <a:endParaRPr lang="en-GB" sz="1600" kern="1200" dirty="0">
                      <a:solidFill>
                        <a:srgbClr val="C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  <a:p>
                    <a:pPr marL="0" lvl="0" indent="0" algn="ctr" defTabSz="711200" fontAlgn="auto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ts val="0"/>
                      </a:spcAft>
                      <a:buNone/>
                    </a:pPr>
                    <a:endParaRPr lang="en-GB" sz="1600" kern="1200" dirty="0">
                      <a:solidFill>
                        <a:srgbClr val="C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  <a:p>
                    <a:pPr marL="0" lvl="0" indent="0" algn="ctr" defTabSz="711200" fontAlgn="auto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zh-CN" altLang="en-US" sz="1600" b="1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准备发布战略</a:t>
                    </a:r>
                    <a:endParaRPr lang="en-GB" sz="1600" b="1" kern="1200" dirty="0">
                      <a:solidFill>
                        <a:srgbClr val="C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9175661" y="4699407"/>
                    <a:ext cx="354869" cy="354869"/>
                  </a:xfrm>
                  <a:prstGeom prst="ellipse">
                    <a:avLst/>
                  </a:prstGeom>
                  <a:solidFill>
                    <a:srgbClr val="FFDE75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" name="Oval 13"/>
                <p:cNvSpPr/>
                <p:nvPr/>
              </p:nvSpPr>
              <p:spPr>
                <a:xfrm>
                  <a:off x="10155566" y="4703941"/>
                  <a:ext cx="354869" cy="354869"/>
                </a:xfrm>
                <a:prstGeom prst="ellipse">
                  <a:avLst/>
                </a:prstGeom>
                <a:solidFill>
                  <a:srgbClr val="FFDE75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5" name="Freeform: Shape 14"/>
                <p:cNvSpPr/>
                <p:nvPr/>
              </p:nvSpPr>
              <p:spPr>
                <a:xfrm>
                  <a:off x="9539852" y="5422777"/>
                  <a:ext cx="1586295" cy="1419479"/>
                </a:xfrm>
                <a:custGeom>
                  <a:avLst/>
                  <a:gdLst>
                    <a:gd name="connsiteX0" fmla="*/ 0 w 1231761"/>
                    <a:gd name="connsiteY0" fmla="*/ 0 h 1419479"/>
                    <a:gd name="connsiteX1" fmla="*/ 1231761 w 1231761"/>
                    <a:gd name="connsiteY1" fmla="*/ 0 h 1419479"/>
                    <a:gd name="connsiteX2" fmla="*/ 1231761 w 1231761"/>
                    <a:gd name="connsiteY2" fmla="*/ 1419479 h 1419479"/>
                    <a:gd name="connsiteX3" fmla="*/ 0 w 1231761"/>
                    <a:gd name="connsiteY3" fmla="*/ 1419479 h 1419479"/>
                    <a:gd name="connsiteX4" fmla="*/ 0 w 1231761"/>
                    <a:gd name="connsiteY4" fmla="*/ 0 h 14194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31761" h="1419479">
                      <a:moveTo>
                        <a:pt x="0" y="0"/>
                      </a:moveTo>
                      <a:lnTo>
                        <a:pt x="1231761" y="0"/>
                      </a:lnTo>
                      <a:lnTo>
                        <a:pt x="1231761" y="1419479"/>
                      </a:lnTo>
                      <a:lnTo>
                        <a:pt x="0" y="141947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13792" tIns="113792" rIns="113792" bIns="113792" numCol="1" spcCol="1270" anchor="t" anchorCtr="0">
                  <a:noAutofit/>
                </a:bodyPr>
                <a:lstStyle/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altLang="en-GB" sz="1600" u="sng" kern="1200" dirty="0">
                      <a:solidFill>
                        <a:srgbClr val="C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12</a:t>
                  </a:r>
                  <a:r>
                    <a:rPr lang="zh-CN" altLang="en-US" sz="1600" u="sng" kern="1200" dirty="0">
                      <a:solidFill>
                        <a:srgbClr val="C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月及以后</a:t>
                  </a:r>
                  <a:r>
                    <a:rPr lang="en-GB" sz="1600" u="sng" kern="1200" dirty="0">
                      <a:solidFill>
                        <a:srgbClr val="C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 </a:t>
                  </a:r>
                  <a:r>
                    <a:rPr lang="en-GB" sz="1600" kern="1200" dirty="0">
                      <a:solidFill>
                        <a:srgbClr val="C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:</a:t>
                  </a:r>
                  <a:endParaRPr lang="en-GB" sz="1600" kern="1200" dirty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zh-CN" altLang="en-GB" sz="1600" b="1" dirty="0">
                      <a:solidFill>
                        <a:srgbClr val="C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成立指导委员会</a:t>
                  </a:r>
                  <a:endParaRPr lang="zh-CN" altLang="en-GB" sz="1600" b="1" dirty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4429363" y="4703941"/>
                  <a:ext cx="354869" cy="354869"/>
                </a:xfrm>
                <a:prstGeom prst="ellipse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7" name="Freeform: Shape 16"/>
                <p:cNvSpPr/>
                <p:nvPr/>
              </p:nvSpPr>
              <p:spPr>
                <a:xfrm>
                  <a:off x="3990916" y="5397145"/>
                  <a:ext cx="1231761" cy="1419479"/>
                </a:xfrm>
                <a:custGeom>
                  <a:avLst/>
                  <a:gdLst>
                    <a:gd name="connsiteX0" fmla="*/ 0 w 1231761"/>
                    <a:gd name="connsiteY0" fmla="*/ 0 h 1419479"/>
                    <a:gd name="connsiteX1" fmla="*/ 1231761 w 1231761"/>
                    <a:gd name="connsiteY1" fmla="*/ 0 h 1419479"/>
                    <a:gd name="connsiteX2" fmla="*/ 1231761 w 1231761"/>
                    <a:gd name="connsiteY2" fmla="*/ 1419479 h 1419479"/>
                    <a:gd name="connsiteX3" fmla="*/ 0 w 1231761"/>
                    <a:gd name="connsiteY3" fmla="*/ 1419479 h 1419479"/>
                    <a:gd name="connsiteX4" fmla="*/ 0 w 1231761"/>
                    <a:gd name="connsiteY4" fmla="*/ 0 h 14194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31761" h="1419479">
                      <a:moveTo>
                        <a:pt x="0" y="0"/>
                      </a:moveTo>
                      <a:lnTo>
                        <a:pt x="1231761" y="0"/>
                      </a:lnTo>
                      <a:lnTo>
                        <a:pt x="1231761" y="1419479"/>
                      </a:lnTo>
                      <a:lnTo>
                        <a:pt x="0" y="141947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13792" tIns="113792" rIns="113792" bIns="113792" numCol="1" spcCol="1270" anchor="t" anchorCtr="0">
                  <a:noAutofit/>
                </a:bodyPr>
                <a:lstStyle/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zh-CN" altLang="en-GB" sz="1600" u="sng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六月</a:t>
                  </a:r>
                  <a:r>
                    <a:rPr lang="en-GB" sz="1600" b="1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:</a:t>
                  </a:r>
                  <a:endParaRPr lang="en-GB" sz="1600" b="1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zh-CN" altLang="en-US" sz="1600" b="1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召开</a:t>
                  </a:r>
                  <a:r>
                    <a:rPr lang="zh-CN" altLang="en-GB" sz="1600" b="1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高官会</a:t>
                  </a:r>
                  <a:endParaRPr lang="zh-CN" altLang="en-GB" sz="1600" b="1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12" name="Freeform: Shape 11"/>
              <p:cNvSpPr/>
              <p:nvPr/>
            </p:nvSpPr>
            <p:spPr>
              <a:xfrm>
                <a:off x="8360442" y="3363855"/>
                <a:ext cx="1542894" cy="1116122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b" anchorCtr="0">
                <a:noAutofit/>
              </a:bodyPr>
              <a:lstStyle/>
              <a:p>
                <a:pPr marL="0" lvl="0" indent="0" algn="ctr" defTabSz="711200" fontAlgn="auto">
                  <a:lnSpc>
                    <a:spcPct val="7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</a:pPr>
                <a:r>
                  <a:rPr lang="zh-CN" altLang="en-GB" sz="1600" u="sng" kern="1200" dirty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十一月</a:t>
                </a:r>
                <a:r>
                  <a:rPr lang="en-GB" sz="1600" kern="1200" dirty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:</a:t>
                </a:r>
                <a:endParaRPr lang="en-GB" sz="1600" kern="12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0" lvl="0" indent="0" algn="ctr" defTabSz="711200" fontAlgn="auto">
                  <a:lnSpc>
                    <a:spcPct val="7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</a:pPr>
                <a:endParaRPr lang="en-GB" sz="1600" kern="12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0" lvl="0" indent="0" algn="ctr" defTabSz="711200" fontAlgn="auto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</a:pPr>
                <a:r>
                  <a:rPr lang="zh-CN" altLang="en-GB" sz="1600" b="1" kern="1200" dirty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提交给部长级会议审议批准</a:t>
                </a:r>
                <a:endParaRPr lang="zh-CN" altLang="en-GB" sz="1600" b="1" kern="12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3" name="Oval 32"/>
            <p:cNvSpPr/>
            <p:nvPr/>
          </p:nvSpPr>
          <p:spPr>
            <a:xfrm>
              <a:off x="5786895" y="4536275"/>
              <a:ext cx="354869" cy="33815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1"/>
    </mc:Choice>
    <mc:Fallback>
      <p:transition spd="slow" advTm="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EC Program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958" y="0"/>
            <a:ext cx="1046042" cy="100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itle 1"/>
          <p:cNvSpPr txBox="1"/>
          <p:nvPr/>
        </p:nvSpPr>
        <p:spPr>
          <a:xfrm>
            <a:off x="1607574" y="3197104"/>
            <a:ext cx="6848751" cy="648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u="sng" dirty="0">
              <a:solidFill>
                <a:srgbClr val="FF9933"/>
              </a:solidFill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362550" y="1255912"/>
            <a:ext cx="4729183" cy="41921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5" indent="-46037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GB" sz="1800" b="1" dirty="0">
              <a:solidFill>
                <a:srgbClr val="FF993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05407" y="237013"/>
            <a:ext cx="6449984" cy="860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GB" sz="2000" b="1" u="sng" dirty="0">
                <a:solidFill>
                  <a:srgbClr val="00863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愿景</a:t>
            </a:r>
            <a:r>
              <a:rPr lang="en-GB" sz="2000" b="1" dirty="0">
                <a:solidFill>
                  <a:srgbClr val="00863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lang="en-GB" sz="1400" b="1" dirty="0">
                <a:solidFill>
                  <a:srgbClr val="00863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GB" sz="2000" b="1" dirty="0">
                <a:solidFill>
                  <a:schemeClr val="accent5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构建一个共同的</a:t>
            </a:r>
            <a:r>
              <a:rPr lang="en-GB" sz="2000" b="1" dirty="0">
                <a:solidFill>
                  <a:schemeClr val="accent5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CAREC </a:t>
            </a:r>
            <a:r>
              <a:rPr lang="zh-CN" altLang="en-GB" sz="2000" b="1" dirty="0">
                <a:solidFill>
                  <a:schemeClr val="accent5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数字空间</a:t>
            </a:r>
            <a:endParaRPr lang="en-US" sz="2000" b="1" dirty="0">
              <a:solidFill>
                <a:schemeClr val="accent5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2000" b="1" u="sng" dirty="0">
                <a:solidFill>
                  <a:srgbClr val="00863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使命</a:t>
            </a:r>
            <a:r>
              <a:rPr lang="en-US" sz="2000" b="1" dirty="0">
                <a:solidFill>
                  <a:srgbClr val="00863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lang="en-US" sz="1600" b="1" dirty="0">
                <a:solidFill>
                  <a:srgbClr val="00863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GB" sz="2000" b="1" dirty="0">
                <a:solidFill>
                  <a:schemeClr val="accent4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实现由数据驱动的数字经济</a:t>
            </a:r>
            <a:endParaRPr lang="zh-CN" altLang="en-GB" sz="2000" b="1" dirty="0">
              <a:solidFill>
                <a:schemeClr val="accent4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/>
          <p:nvPr/>
        </p:nvSpPr>
        <p:spPr>
          <a:xfrm>
            <a:off x="8012750" y="2461121"/>
            <a:ext cx="4729183" cy="41921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GB" sz="1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7574" y="4289281"/>
            <a:ext cx="9124594" cy="1153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b="1" u="sng" dirty="0">
                <a:solidFill>
                  <a:srgbClr val="00863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实施</a:t>
            </a:r>
            <a:r>
              <a:rPr lang="en-US" b="1" dirty="0">
                <a:solidFill>
                  <a:srgbClr val="00863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 </a:t>
            </a:r>
            <a:endParaRPr lang="en-US" b="1" dirty="0">
              <a:solidFill>
                <a:srgbClr val="00863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chemeClr val="accent1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建立一个由CAREC成员国组成的指导委员会。由CAREC秘书处推动</a:t>
            </a:r>
            <a:r>
              <a:rPr lang="zh-CN" altLang="en-US" b="1" dirty="0">
                <a:solidFill>
                  <a:schemeClr val="accent1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建立</a:t>
            </a:r>
            <a:r>
              <a:rPr lang="en-US" b="1" dirty="0">
                <a:solidFill>
                  <a:schemeClr val="accent1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b="1" dirty="0">
              <a:solidFill>
                <a:schemeClr val="accent1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chemeClr val="accent1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指导委员会将确定适当的领导</a:t>
            </a:r>
            <a:r>
              <a:rPr lang="zh-CN" altLang="en-US" b="1" dirty="0" err="1">
                <a:solidFill>
                  <a:schemeClr val="accent1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人选</a:t>
            </a:r>
            <a:r>
              <a:rPr lang="en-US" b="1" dirty="0" err="1">
                <a:solidFill>
                  <a:schemeClr val="accent1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和管理结构，并</a:t>
            </a:r>
            <a:r>
              <a:rPr lang="zh-CN" altLang="en-US" b="1" dirty="0">
                <a:solidFill>
                  <a:schemeClr val="accent1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决定</a:t>
            </a:r>
            <a:r>
              <a:rPr lang="en-US" b="1" dirty="0" err="1">
                <a:solidFill>
                  <a:schemeClr val="accent1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实施切入点的优先次序</a:t>
            </a:r>
            <a:endParaRPr lang="en-US" b="1" dirty="0">
              <a:solidFill>
                <a:schemeClr val="accent1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3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081782" y="1289242"/>
          <a:ext cx="1013165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6030"/>
                <a:gridCol w="5065620"/>
              </a:tblGrid>
              <a:tr h="1933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战略目标</a:t>
                      </a:r>
                      <a:r>
                        <a:rPr lang="en-US" sz="1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: </a:t>
                      </a:r>
                      <a:endParaRPr lang="en-GB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强化数字战略支柱</a:t>
                      </a:r>
                      <a:r>
                        <a:rPr lang="en-US" sz="1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:</a:t>
                      </a:r>
                      <a:endParaRPr lang="en-GB" sz="1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GB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促进</a:t>
                      </a:r>
                      <a:r>
                        <a:rPr lang="zh-CN" altLang="en-GB" sz="1600" b="1" dirty="0">
                          <a:solidFill>
                            <a:srgbClr val="FF9933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宽带基础设施的投资</a:t>
                      </a:r>
                      <a:endParaRPr lang="en-US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GB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统一</a:t>
                      </a:r>
                      <a:r>
                        <a:rPr lang="zh-CN" altLang="en-GB" sz="1600" b="1" dirty="0">
                          <a:solidFill>
                            <a:srgbClr val="FF9933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数字和数据立法</a:t>
                      </a:r>
                      <a:endParaRPr lang="en-US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GB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减少</a:t>
                      </a:r>
                      <a:r>
                        <a:rPr lang="zh-CN" altLang="en-GB" sz="1600" b="1" dirty="0">
                          <a:solidFill>
                            <a:srgbClr val="FF9933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跨境贸易障碍</a:t>
                      </a:r>
                      <a:r>
                        <a:rPr lang="en-GB" sz="1600" b="1" dirty="0">
                          <a:solidFill>
                            <a:srgbClr val="FF9933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GB" sz="1600" b="1" dirty="0">
                        <a:solidFill>
                          <a:srgbClr val="FF9933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GB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发展</a:t>
                      </a:r>
                      <a:r>
                        <a:rPr lang="en-GB" sz="1600" b="1" dirty="0">
                          <a:solidFill>
                            <a:srgbClr val="FF9933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发展数字技能和能力</a:t>
                      </a:r>
                      <a:endParaRPr lang="en-GB" sz="1600" b="1" dirty="0">
                        <a:solidFill>
                          <a:srgbClr val="FF9933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GB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加强</a:t>
                      </a:r>
                      <a:r>
                        <a:rPr lang="en-GB" sz="1600" b="1" dirty="0">
                          <a:solidFill>
                            <a:srgbClr val="FF9933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CAREC的创新生态系统</a:t>
                      </a:r>
                      <a:endParaRPr lang="en-GB" sz="1600" b="1" dirty="0">
                        <a:solidFill>
                          <a:srgbClr val="FF9933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增强</a:t>
                      </a:r>
                      <a:r>
                        <a:rPr lang="en-GB" sz="1600" b="1" dirty="0" err="1">
                          <a:solidFill>
                            <a:srgbClr val="FF9933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行业数字转型能力</a:t>
                      </a:r>
                      <a:endParaRPr lang="en-GB" sz="1600" b="1" dirty="0">
                        <a:solidFill>
                          <a:srgbClr val="FF9933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领导、治理和投资 </a:t>
                      </a:r>
                      <a:endParaRPr lang="en-US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数字政策驱动因素和保障措施</a:t>
                      </a:r>
                      <a:endParaRPr lang="en-GB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数字基础设施、韧性和平台</a:t>
                      </a:r>
                      <a:endParaRPr lang="en-GB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数字技能和能力</a:t>
                      </a:r>
                      <a:endParaRPr lang="en-GB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创新、创业和信息通信技术竞争力</a:t>
                      </a:r>
                      <a:endParaRPr lang="en-GB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31775" indent="-231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这些将通过基于平台的解决方案得到支持</a:t>
                      </a:r>
                      <a:endParaRPr lang="en-GB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1"/>
    </mc:Choice>
    <mc:Fallback>
      <p:transition spd="slow" advTm="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EC Program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958" y="0"/>
            <a:ext cx="1046042" cy="100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itle 1"/>
          <p:cNvSpPr txBox="1"/>
          <p:nvPr/>
        </p:nvSpPr>
        <p:spPr>
          <a:xfrm>
            <a:off x="1607574" y="3197104"/>
            <a:ext cx="6848751" cy="648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u="sng" dirty="0">
              <a:solidFill>
                <a:srgbClr val="FF993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1103" y="0"/>
            <a:ext cx="9849793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FFD3A7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CAREC </a:t>
            </a:r>
            <a:r>
              <a:rPr lang="zh-CN" altLang="en-US" sz="3600" b="1" dirty="0">
                <a:solidFill>
                  <a:srgbClr val="FFD3A7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数字战略</a:t>
            </a:r>
            <a:r>
              <a:rPr lang="en-US" altLang="zh-CN" sz="3600" b="1" dirty="0">
                <a:solidFill>
                  <a:srgbClr val="FFD3A7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2030</a:t>
            </a:r>
            <a:endParaRPr lang="en-US" altLang="zh-CN" sz="3600" b="1" dirty="0">
              <a:solidFill>
                <a:srgbClr val="FFD3A7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1103" y="3020729"/>
            <a:ext cx="9849793" cy="70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谢谢</a:t>
            </a:r>
            <a:endParaRPr lang="zh-CN" altLang="en-US" sz="4000" b="1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1"/>
    </mc:Choice>
    <mc:Fallback>
      <p:transition spd="slow" advTm="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tags/tag1.xml><?xml version="1.0" encoding="utf-8"?>
<p:tagLst xmlns:p="http://schemas.openxmlformats.org/presentationml/2006/main">
  <p:tag name="TIMING" val="|2.3"/>
</p:tagLst>
</file>

<file path=ppt/tags/tag2.xml><?xml version="1.0" encoding="utf-8"?>
<p:tagLst xmlns:p="http://schemas.openxmlformats.org/presentationml/2006/main">
  <p:tag name="KSO_WM_UNIT_TABLE_BEAUTIFY" val="smartTable{3ee63fb6-940b-485b-9936-29fccfadb329}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rcuit">
  <a:themeElements>
    <a:clrScheme name="Custom 12">
      <a:dk1>
        <a:sysClr val="windowText" lastClr="000000"/>
      </a:dk1>
      <a:lt1>
        <a:srgbClr val="5F7E88"/>
      </a:lt1>
      <a:dk2>
        <a:srgbClr val="E4EAEC"/>
      </a:dk2>
      <a:lt2>
        <a:srgbClr val="7C96A3"/>
      </a:lt2>
      <a:accent1>
        <a:srgbClr val="E4EAEC"/>
      </a:accent1>
      <a:accent2>
        <a:srgbClr val="E4EAEC"/>
      </a:accent2>
      <a:accent3>
        <a:srgbClr val="E4EAEC"/>
      </a:accent3>
      <a:accent4>
        <a:srgbClr val="E4EAEC"/>
      </a:accent4>
      <a:accent5>
        <a:srgbClr val="E4EAEC"/>
      </a:accent5>
      <a:accent6>
        <a:srgbClr val="E4EAEC"/>
      </a:accent6>
      <a:hlink>
        <a:srgbClr val="E4EAEC"/>
      </a:hlink>
      <a:folHlink>
        <a:srgbClr val="E4EAE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2" ma:contentTypeDescription="Create a new document." ma:contentTypeScope="" ma:versionID="d7c7fc69d9d7c3e0900174576ee888b1">
  <xsd:schema xmlns:xsd="http://www.w3.org/2001/XMLSchema" xmlns:xs="http://www.w3.org/2001/XMLSchema" xmlns:p="http://schemas.microsoft.com/office/2006/metadata/properties" xmlns:ns2="f668aa56-9285-4561-92d6-d6343913a899" xmlns:ns3="4d0bf39f-aee5-4194-a8cf-9eb94d977901" targetNamespace="http://schemas.microsoft.com/office/2006/metadata/properties" ma:root="true" ma:fieldsID="41ef8605b30f5619465350b9761e0dda" ns2:_="" ns3:_="">
    <xsd:import namespace="f668aa56-9285-4561-92d6-d6343913a899"/>
    <xsd:import namespace="4d0bf39f-aee5-4194-a8cf-9eb94d977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08D3C8-CDD2-4D89-B214-4BB1E67B9C16}"/>
</file>

<file path=customXml/itemProps2.xml><?xml version="1.0" encoding="utf-8"?>
<ds:datastoreItem xmlns:ds="http://schemas.openxmlformats.org/officeDocument/2006/customXml" ds:itemID="{2542CEFD-95FA-4BD9-A53A-CCBCA7EA0505}"/>
</file>

<file path=customXml/itemProps3.xml><?xml version="1.0" encoding="utf-8"?>
<ds:datastoreItem xmlns:ds="http://schemas.openxmlformats.org/officeDocument/2006/customXml" ds:itemID="{48A2F69C-B056-4CCB-92A6-60E58D528A38}"/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0</TotalTime>
  <Words>548</Words>
  <Application>WPS 演示</Application>
  <PresentationFormat>宽屏</PresentationFormat>
  <Paragraphs>77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宋体</vt:lpstr>
      <vt:lpstr>Wingdings</vt:lpstr>
      <vt:lpstr>Trebuchet MS</vt:lpstr>
      <vt:lpstr>Calibri</vt:lpstr>
      <vt:lpstr>Times New Roman</vt:lpstr>
      <vt:lpstr>微软雅黑</vt:lpstr>
      <vt:lpstr>Symbol</vt:lpstr>
      <vt:lpstr>Tw Cen MT</vt:lpstr>
      <vt:lpstr>Arial Unicode MS</vt:lpstr>
      <vt:lpstr>Circuit</vt:lpstr>
      <vt:lpstr>CAREC  数字战略2030 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asya rudkovskaya</dc:creator>
  <cp:lastModifiedBy>Echo</cp:lastModifiedBy>
  <cp:revision>23</cp:revision>
  <dcterms:created xsi:type="dcterms:W3CDTF">2021-05-25T12:32:00Z</dcterms:created>
  <dcterms:modified xsi:type="dcterms:W3CDTF">2021-10-12T02:08:40Z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  <property fmtid="{D5CDD505-2E9C-101B-9397-08002B2CF9AE}" pid="3" name="ICV">
    <vt:lpwstr>2FD8EE3898634A1F8AD1F8F5CF806AF9</vt:lpwstr>
  </property>
  <property fmtid="{D5CDD505-2E9C-101B-9397-08002B2CF9AE}" pid="4" name="KSOProductBuildVer">
    <vt:lpwstr>2052-11.1.0.10938</vt:lpwstr>
  </property>
</Properties>
</file>