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8"/>
  </p:notesMasterIdLst>
  <p:sldIdLst>
    <p:sldId id="2297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sann Roth" initials="SR" lastIdx="1" clrIdx="0">
    <p:extLst>
      <p:ext uri="{19B8F6BF-5375-455C-9EA6-DF929625EA0E}">
        <p15:presenceInfo xmlns:p15="http://schemas.microsoft.com/office/powerpoint/2012/main" userId="S::sroth@adb.org::5aede21c-af8c-4f5b-9208-00f68fc959ce" providerId="AD"/>
      </p:ext>
    </p:extLst>
  </p:cmAuthor>
  <p:cmAuthor id="2" name="Arndt Husar" initials="AH" lastIdx="10" clrIdx="1">
    <p:extLst>
      <p:ext uri="{19B8F6BF-5375-455C-9EA6-DF929625EA0E}">
        <p15:presenceInfo xmlns:p15="http://schemas.microsoft.com/office/powerpoint/2012/main" userId="S::ahusar@adb.org::b091b0ef-165e-49e7-8e0f-5fe5f973e20f" providerId="AD"/>
      </p:ext>
    </p:extLst>
  </p:cmAuthor>
  <p:cmAuthor id="3" name="Kirthi Ramesh" initials="KR" lastIdx="31" clrIdx="2">
    <p:extLst>
      <p:ext uri="{19B8F6BF-5375-455C-9EA6-DF929625EA0E}">
        <p15:presenceInfo xmlns:p15="http://schemas.microsoft.com/office/powerpoint/2012/main" userId="S::kramesh@adb.org::57f4bb9c-e613-4a66-88cf-4d9bafc210ea" providerId="AD"/>
      </p:ext>
    </p:extLst>
  </p:cmAuthor>
  <p:cmAuthor id="4" name="Keisuke Taketani" initials="KT" lastIdx="2" clrIdx="3">
    <p:extLst>
      <p:ext uri="{19B8F6BF-5375-455C-9EA6-DF929625EA0E}">
        <p15:presenceInfo xmlns:p15="http://schemas.microsoft.com/office/powerpoint/2012/main" userId="S::ktaketani.consultant@adb.org::cf7e667c-9e5c-46ba-8751-6e92caa001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CE1"/>
    <a:srgbClr val="F6D7C1"/>
    <a:srgbClr val="F67F28"/>
    <a:srgbClr val="EA532A"/>
    <a:srgbClr val="C9F1FF"/>
    <a:srgbClr val="00B6CA"/>
    <a:srgbClr val="0199D8"/>
    <a:srgbClr val="FBC687"/>
    <a:srgbClr val="FFA600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2CAF75-2C6D-714B-B331-22C26B83F5DE}" v="135" dt="2021-09-28T07:11:39.2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899"/>
    <p:restoredTop sz="89216"/>
  </p:normalViewPr>
  <p:slideViewPr>
    <p:cSldViewPr snapToGrid="0" snapToObjects="1">
      <p:cViewPr varScale="1">
        <p:scale>
          <a:sx n="47" d="100"/>
          <a:sy n="47" d="100"/>
        </p:scale>
        <p:origin x="566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1" Type="http://schemas.openxmlformats.org/officeDocument/2006/relationships/viewProps" Target="viewProps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5C25A1-0F97-A94A-9C54-51A7755A7488}" type="doc">
      <dgm:prSet loTypeId="urn:microsoft.com/office/officeart/2005/8/layout/cycle6" loCatId="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D317C769-ED59-044C-BAFB-FB81AD43F66B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Health Systems Resilience</a:t>
          </a:r>
        </a:p>
      </dgm:t>
    </dgm:pt>
    <dgm:pt modelId="{D79A0E2C-BD9C-304C-89EA-CD13B87BF742}" type="parTrans" cxnId="{66890995-275F-824B-8087-0998536E7FAC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420FF8-0959-AB42-A930-DF828CD2F0FB}" type="sibTrans" cxnId="{66890995-275F-824B-8087-0998536E7FAC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53850C-BE9C-654B-9F4B-54A184F321E3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Climate Change, Urbanization</a:t>
          </a:r>
        </a:p>
      </dgm:t>
    </dgm:pt>
    <dgm:pt modelId="{E0E1CE7F-0440-3B41-BB59-06C94B6DE22D}" type="parTrans" cxnId="{B5E76D48-8264-6041-BFDA-EEAD8BCFE32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353F2AF-68BA-C947-83CB-09F9ED6A4E61}" type="sibTrans" cxnId="{B5E76D48-8264-6041-BFDA-EEAD8BCFE32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544E78-3861-2646-84CA-CED55766D374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Migration</a:t>
          </a:r>
        </a:p>
      </dgm:t>
    </dgm:pt>
    <dgm:pt modelId="{FF627063-8AB4-F64B-8FA2-6F800BDA26CB}" type="parTrans" cxnId="{051C2751-4A59-944E-A0CA-31199667D1AD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6E36437-3A1B-7143-BBBC-9A5CF22A5BA1}" type="sibTrans" cxnId="{051C2751-4A59-944E-A0CA-31199667D1AD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AAF3E4-FB4F-0343-8AD1-7309F10E7A33}" type="pres">
      <dgm:prSet presAssocID="{2E5C25A1-0F97-A94A-9C54-51A7755A7488}" presName="cycle" presStyleCnt="0">
        <dgm:presLayoutVars>
          <dgm:dir/>
          <dgm:resizeHandles val="exact"/>
        </dgm:presLayoutVars>
      </dgm:prSet>
      <dgm:spPr/>
    </dgm:pt>
    <dgm:pt modelId="{3044E154-F7C2-D148-967A-DD9EE4E4F360}" type="pres">
      <dgm:prSet presAssocID="{D317C769-ED59-044C-BAFB-FB81AD43F66B}" presName="node" presStyleLbl="node1" presStyleIdx="0" presStyleCnt="3" custScaleX="93639" custScaleY="44589">
        <dgm:presLayoutVars>
          <dgm:bulletEnabled val="1"/>
        </dgm:presLayoutVars>
      </dgm:prSet>
      <dgm:spPr/>
    </dgm:pt>
    <dgm:pt modelId="{0EACDC3E-1C02-DB40-B1D6-DA39E99A40A4}" type="pres">
      <dgm:prSet presAssocID="{D317C769-ED59-044C-BAFB-FB81AD43F66B}" presName="spNode" presStyleCnt="0"/>
      <dgm:spPr/>
    </dgm:pt>
    <dgm:pt modelId="{C1495DD8-EA07-2045-A183-7C3F00E9D3B1}" type="pres">
      <dgm:prSet presAssocID="{E8420FF8-0959-AB42-A930-DF828CD2F0FB}" presName="sibTrans" presStyleLbl="sibTrans1D1" presStyleIdx="0" presStyleCnt="3"/>
      <dgm:spPr/>
    </dgm:pt>
    <dgm:pt modelId="{D2542610-5795-0049-87E1-FE85C2A70E28}" type="pres">
      <dgm:prSet presAssocID="{4E53850C-BE9C-654B-9F4B-54A184F321E3}" presName="node" presStyleLbl="node1" presStyleIdx="1" presStyleCnt="3" custScaleX="95822" custScaleY="46934">
        <dgm:presLayoutVars>
          <dgm:bulletEnabled val="1"/>
        </dgm:presLayoutVars>
      </dgm:prSet>
      <dgm:spPr/>
    </dgm:pt>
    <dgm:pt modelId="{12842D93-7BC4-4B46-A5B2-5A1500BB28BC}" type="pres">
      <dgm:prSet presAssocID="{4E53850C-BE9C-654B-9F4B-54A184F321E3}" presName="spNode" presStyleCnt="0"/>
      <dgm:spPr/>
    </dgm:pt>
    <dgm:pt modelId="{7861DAB3-1994-8B41-B53A-12B7A8E71781}" type="pres">
      <dgm:prSet presAssocID="{0353F2AF-68BA-C947-83CB-09F9ED6A4E61}" presName="sibTrans" presStyleLbl="sibTrans1D1" presStyleIdx="1" presStyleCnt="3"/>
      <dgm:spPr/>
    </dgm:pt>
    <dgm:pt modelId="{DEEF4F2A-6774-574D-B2CD-BF297E12C6A2}" type="pres">
      <dgm:prSet presAssocID="{68544E78-3861-2646-84CA-CED55766D374}" presName="node" presStyleLbl="node1" presStyleIdx="2" presStyleCnt="3" custScaleX="96005" custScaleY="40141">
        <dgm:presLayoutVars>
          <dgm:bulletEnabled val="1"/>
        </dgm:presLayoutVars>
      </dgm:prSet>
      <dgm:spPr/>
    </dgm:pt>
    <dgm:pt modelId="{ED47E892-C31E-404C-86F5-B03DDEE60088}" type="pres">
      <dgm:prSet presAssocID="{68544E78-3861-2646-84CA-CED55766D374}" presName="spNode" presStyleCnt="0"/>
      <dgm:spPr/>
    </dgm:pt>
    <dgm:pt modelId="{744FEE8B-9362-3049-8937-55036B0B612D}" type="pres">
      <dgm:prSet presAssocID="{26E36437-3A1B-7143-BBBC-9A5CF22A5BA1}" presName="sibTrans" presStyleLbl="sibTrans1D1" presStyleIdx="2" presStyleCnt="3"/>
      <dgm:spPr/>
    </dgm:pt>
  </dgm:ptLst>
  <dgm:cxnLst>
    <dgm:cxn modelId="{0C81F900-A1F1-DA40-B025-B3D73A6D4F67}" type="presOf" srcId="{4E53850C-BE9C-654B-9F4B-54A184F321E3}" destId="{D2542610-5795-0049-87E1-FE85C2A70E28}" srcOrd="0" destOrd="0" presId="urn:microsoft.com/office/officeart/2005/8/layout/cycle6"/>
    <dgm:cxn modelId="{9DE42A08-F50F-0840-9737-4DFA9947F9E7}" type="presOf" srcId="{2E5C25A1-0F97-A94A-9C54-51A7755A7488}" destId="{4EAAF3E4-FB4F-0343-8AD1-7309F10E7A33}" srcOrd="0" destOrd="0" presId="urn:microsoft.com/office/officeart/2005/8/layout/cycle6"/>
    <dgm:cxn modelId="{CE65CA0A-B4FB-8C46-B567-3223C8C2EF96}" type="presOf" srcId="{26E36437-3A1B-7143-BBBC-9A5CF22A5BA1}" destId="{744FEE8B-9362-3049-8937-55036B0B612D}" srcOrd="0" destOrd="0" presId="urn:microsoft.com/office/officeart/2005/8/layout/cycle6"/>
    <dgm:cxn modelId="{31CCF061-E0A6-DB4D-BFE6-54AD09EFE672}" type="presOf" srcId="{0353F2AF-68BA-C947-83CB-09F9ED6A4E61}" destId="{7861DAB3-1994-8B41-B53A-12B7A8E71781}" srcOrd="0" destOrd="0" presId="urn:microsoft.com/office/officeart/2005/8/layout/cycle6"/>
    <dgm:cxn modelId="{C6F46167-1301-EF4C-8EEA-0E2494B97B94}" type="presOf" srcId="{68544E78-3861-2646-84CA-CED55766D374}" destId="{DEEF4F2A-6774-574D-B2CD-BF297E12C6A2}" srcOrd="0" destOrd="0" presId="urn:microsoft.com/office/officeart/2005/8/layout/cycle6"/>
    <dgm:cxn modelId="{B5E76D48-8264-6041-BFDA-EEAD8BCFE32B}" srcId="{2E5C25A1-0F97-A94A-9C54-51A7755A7488}" destId="{4E53850C-BE9C-654B-9F4B-54A184F321E3}" srcOrd="1" destOrd="0" parTransId="{E0E1CE7F-0440-3B41-BB59-06C94B6DE22D}" sibTransId="{0353F2AF-68BA-C947-83CB-09F9ED6A4E61}"/>
    <dgm:cxn modelId="{051C2751-4A59-944E-A0CA-31199667D1AD}" srcId="{2E5C25A1-0F97-A94A-9C54-51A7755A7488}" destId="{68544E78-3861-2646-84CA-CED55766D374}" srcOrd="2" destOrd="0" parTransId="{FF627063-8AB4-F64B-8FA2-6F800BDA26CB}" sibTransId="{26E36437-3A1B-7143-BBBC-9A5CF22A5BA1}"/>
    <dgm:cxn modelId="{66890995-275F-824B-8087-0998536E7FAC}" srcId="{2E5C25A1-0F97-A94A-9C54-51A7755A7488}" destId="{D317C769-ED59-044C-BAFB-FB81AD43F66B}" srcOrd="0" destOrd="0" parTransId="{D79A0E2C-BD9C-304C-89EA-CD13B87BF742}" sibTransId="{E8420FF8-0959-AB42-A930-DF828CD2F0FB}"/>
    <dgm:cxn modelId="{53A6A6CE-377B-7E4C-B148-CF3C0908946A}" type="presOf" srcId="{D317C769-ED59-044C-BAFB-FB81AD43F66B}" destId="{3044E154-F7C2-D148-967A-DD9EE4E4F360}" srcOrd="0" destOrd="0" presId="urn:microsoft.com/office/officeart/2005/8/layout/cycle6"/>
    <dgm:cxn modelId="{72A281FA-7606-C641-B1ED-5703E8F55748}" type="presOf" srcId="{E8420FF8-0959-AB42-A930-DF828CD2F0FB}" destId="{C1495DD8-EA07-2045-A183-7C3F00E9D3B1}" srcOrd="0" destOrd="0" presId="urn:microsoft.com/office/officeart/2005/8/layout/cycle6"/>
    <dgm:cxn modelId="{5989A67D-1D32-594B-8FB6-B94CAE2E2607}" type="presParOf" srcId="{4EAAF3E4-FB4F-0343-8AD1-7309F10E7A33}" destId="{3044E154-F7C2-D148-967A-DD9EE4E4F360}" srcOrd="0" destOrd="0" presId="urn:microsoft.com/office/officeart/2005/8/layout/cycle6"/>
    <dgm:cxn modelId="{5827FC8A-3EED-9A49-9E76-084DD053B4E9}" type="presParOf" srcId="{4EAAF3E4-FB4F-0343-8AD1-7309F10E7A33}" destId="{0EACDC3E-1C02-DB40-B1D6-DA39E99A40A4}" srcOrd="1" destOrd="0" presId="urn:microsoft.com/office/officeart/2005/8/layout/cycle6"/>
    <dgm:cxn modelId="{8D8BB609-BFC7-F84F-B905-F5CBF486E0B7}" type="presParOf" srcId="{4EAAF3E4-FB4F-0343-8AD1-7309F10E7A33}" destId="{C1495DD8-EA07-2045-A183-7C3F00E9D3B1}" srcOrd="2" destOrd="0" presId="urn:microsoft.com/office/officeart/2005/8/layout/cycle6"/>
    <dgm:cxn modelId="{F8F78DB1-D3A1-7448-88DB-0566B4A26426}" type="presParOf" srcId="{4EAAF3E4-FB4F-0343-8AD1-7309F10E7A33}" destId="{D2542610-5795-0049-87E1-FE85C2A70E28}" srcOrd="3" destOrd="0" presId="urn:microsoft.com/office/officeart/2005/8/layout/cycle6"/>
    <dgm:cxn modelId="{4156225B-D9AB-6C43-A4DC-3736F0C73380}" type="presParOf" srcId="{4EAAF3E4-FB4F-0343-8AD1-7309F10E7A33}" destId="{12842D93-7BC4-4B46-A5B2-5A1500BB28BC}" srcOrd="4" destOrd="0" presId="urn:microsoft.com/office/officeart/2005/8/layout/cycle6"/>
    <dgm:cxn modelId="{6FF3F3F0-5B37-A540-AA27-046D211AEBB3}" type="presParOf" srcId="{4EAAF3E4-FB4F-0343-8AD1-7309F10E7A33}" destId="{7861DAB3-1994-8B41-B53A-12B7A8E71781}" srcOrd="5" destOrd="0" presId="urn:microsoft.com/office/officeart/2005/8/layout/cycle6"/>
    <dgm:cxn modelId="{D7DEA1B8-010B-8B48-83BF-C09F9C724082}" type="presParOf" srcId="{4EAAF3E4-FB4F-0343-8AD1-7309F10E7A33}" destId="{DEEF4F2A-6774-574D-B2CD-BF297E12C6A2}" srcOrd="6" destOrd="0" presId="urn:microsoft.com/office/officeart/2005/8/layout/cycle6"/>
    <dgm:cxn modelId="{9386EE8E-4815-CE48-B15D-8A4C97C36C76}" type="presParOf" srcId="{4EAAF3E4-FB4F-0343-8AD1-7309F10E7A33}" destId="{ED47E892-C31E-404C-86F5-B03DDEE60088}" srcOrd="7" destOrd="0" presId="urn:microsoft.com/office/officeart/2005/8/layout/cycle6"/>
    <dgm:cxn modelId="{7C20A87E-0FC5-7942-8405-358584487AC2}" type="presParOf" srcId="{4EAAF3E4-FB4F-0343-8AD1-7309F10E7A33}" destId="{744FEE8B-9362-3049-8937-55036B0B612D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44E154-F7C2-D148-967A-DD9EE4E4F360}">
      <dsp:nvSpPr>
        <dsp:cNvPr id="0" name=""/>
        <dsp:cNvSpPr/>
      </dsp:nvSpPr>
      <dsp:spPr>
        <a:xfrm>
          <a:off x="1850512" y="203985"/>
          <a:ext cx="2095725" cy="64866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Arial" panose="020B0604020202020204" pitchFamily="34" charset="0"/>
              <a:cs typeface="Arial" panose="020B0604020202020204" pitchFamily="34" charset="0"/>
            </a:rPr>
            <a:t>Health Systems Resilience</a:t>
          </a:r>
        </a:p>
      </dsp:txBody>
      <dsp:txXfrm>
        <a:off x="1882177" y="235650"/>
        <a:ext cx="2032395" cy="585332"/>
      </dsp:txXfrm>
    </dsp:sp>
    <dsp:sp modelId="{C1495DD8-EA07-2045-A183-7C3F00E9D3B1}">
      <dsp:nvSpPr>
        <dsp:cNvPr id="0" name=""/>
        <dsp:cNvSpPr/>
      </dsp:nvSpPr>
      <dsp:spPr>
        <a:xfrm>
          <a:off x="959000" y="528316"/>
          <a:ext cx="3878749" cy="3878749"/>
        </a:xfrm>
        <a:custGeom>
          <a:avLst/>
          <a:gdLst/>
          <a:ahLst/>
          <a:cxnLst/>
          <a:rect l="0" t="0" r="0" b="0"/>
          <a:pathLst>
            <a:path>
              <a:moveTo>
                <a:pt x="3007295" y="320511"/>
              </a:moveTo>
              <a:arcTo wR="1939374" hR="1939374" stAng="18204707" swAng="448706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542610-5795-0049-87E1-FE85C2A70E28}">
      <dsp:nvSpPr>
        <dsp:cNvPr id="0" name=""/>
        <dsp:cNvSpPr/>
      </dsp:nvSpPr>
      <dsp:spPr>
        <a:xfrm>
          <a:off x="3505631" y="3095990"/>
          <a:ext cx="2144583" cy="68277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Arial" panose="020B0604020202020204" pitchFamily="34" charset="0"/>
              <a:cs typeface="Arial" panose="020B0604020202020204" pitchFamily="34" charset="0"/>
            </a:rPr>
            <a:t>Climate Change, Urbanization</a:t>
          </a:r>
        </a:p>
      </dsp:txBody>
      <dsp:txXfrm>
        <a:off x="3538961" y="3129320"/>
        <a:ext cx="2077923" cy="616116"/>
      </dsp:txXfrm>
    </dsp:sp>
    <dsp:sp modelId="{7861DAB3-1994-8B41-B53A-12B7A8E71781}">
      <dsp:nvSpPr>
        <dsp:cNvPr id="0" name=""/>
        <dsp:cNvSpPr/>
      </dsp:nvSpPr>
      <dsp:spPr>
        <a:xfrm>
          <a:off x="959000" y="528316"/>
          <a:ext cx="3878749" cy="3878749"/>
        </a:xfrm>
        <a:custGeom>
          <a:avLst/>
          <a:gdLst/>
          <a:ahLst/>
          <a:cxnLst/>
          <a:rect l="0" t="0" r="0" b="0"/>
          <a:pathLst>
            <a:path>
              <a:moveTo>
                <a:pt x="3348669" y="3271689"/>
              </a:moveTo>
              <a:arcTo wR="1939374" hR="1939374" stAng="2603499" swAng="5710058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EF4F2A-6774-574D-B2CD-BF297E12C6A2}">
      <dsp:nvSpPr>
        <dsp:cNvPr id="0" name=""/>
        <dsp:cNvSpPr/>
      </dsp:nvSpPr>
      <dsp:spPr>
        <a:xfrm>
          <a:off x="144487" y="3145401"/>
          <a:ext cx="2148678" cy="58395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Arial" panose="020B0604020202020204" pitchFamily="34" charset="0"/>
              <a:cs typeface="Arial" panose="020B0604020202020204" pitchFamily="34" charset="0"/>
            </a:rPr>
            <a:t>Migration</a:t>
          </a:r>
        </a:p>
      </dsp:txBody>
      <dsp:txXfrm>
        <a:off x="172993" y="3173907"/>
        <a:ext cx="2091666" cy="526942"/>
      </dsp:txXfrm>
    </dsp:sp>
    <dsp:sp modelId="{744FEE8B-9362-3049-8937-55036B0B612D}">
      <dsp:nvSpPr>
        <dsp:cNvPr id="0" name=""/>
        <dsp:cNvSpPr/>
      </dsp:nvSpPr>
      <dsp:spPr>
        <a:xfrm>
          <a:off x="959000" y="528316"/>
          <a:ext cx="3878749" cy="3878749"/>
        </a:xfrm>
        <a:custGeom>
          <a:avLst/>
          <a:gdLst/>
          <a:ahLst/>
          <a:cxnLst/>
          <a:rect l="0" t="0" r="0" b="0"/>
          <a:pathLst>
            <a:path>
              <a:moveTo>
                <a:pt x="113902" y="2594222"/>
              </a:moveTo>
              <a:arcTo wR="1939374" hR="1939374" stAng="9615939" swAng="4578626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F60ED-307A-DC40-AF1C-C261A6F45C2E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CEF282-D907-5448-A250-80CC7E27B9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934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Revised: Enhance regional health security through minimizing risks and impact of public health threats (delete last part)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A02583-2AA8-485E-B35A-84C986AE647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86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7EDB8-31F2-A94D-BB0E-9B44865422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4331B8-6AEC-6443-BEA9-3C17EDFC41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E41FE-6117-8640-B759-73CED8E2A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CCAF-F47C-FC46-ADC3-1B8BC8C6A46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695C0E-6154-4B4B-B98B-39BFEEDD6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823B4-75CA-E74D-BFE8-B6D036D05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40EBB-699F-4B43-8319-6BC65C4F5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515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556D3-B78B-9641-BB5C-20A814070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F3789C-8D7B-984F-A136-7D290D4E7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7B5BD8-C565-3045-966E-951B21E3D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CCAF-F47C-FC46-ADC3-1B8BC8C6A46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858B3-EB9B-4F44-BD29-32A38C756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BB679-B4C2-A942-A7CB-EB16B9883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40EBB-699F-4B43-8319-6BC65C4F5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20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B9073C-C48A-A144-80B7-AEA1985033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E0F684-4CE0-6448-B454-80E99AC99B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C7A84-5030-2745-86E0-253814000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CCAF-F47C-FC46-ADC3-1B8BC8C6A46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22AA3-A6B4-8D43-B471-3ACCEFA20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DC24F-8CA5-E54F-9848-4082DAAEC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40EBB-699F-4B43-8319-6BC65C4F5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91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2850C-A568-D640-97AC-958DAE24D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399C8-A188-A945-82E7-12592AA4F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C9ADAD-58F3-C646-9360-8C7F89551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CCAF-F47C-FC46-ADC3-1B8BC8C6A46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4BEA3-DC33-B64D-9B29-15DDA437C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0450F5-E796-CC4D-9F45-661D82B62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40EBB-699F-4B43-8319-6BC65C4F5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43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21964-432E-174F-8AE1-DA437A1F1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E63AE3-72AF-CE46-974E-5030500F09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C3DF1-0F7D-4B47-B664-56DEC2FE0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CCAF-F47C-FC46-ADC3-1B8BC8C6A46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99F36-421D-8646-AEAF-58438302A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993A9-2120-2042-A411-A0CCCF8D1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40EBB-699F-4B43-8319-6BC65C4F5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73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77E5B-1726-C948-AD14-1BA9532C3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16490-74DC-0942-B738-E76472F69E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17FCD1-6238-2243-88AE-35369F6595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BD09BF-CA2C-5546-B619-4EF140639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CCAF-F47C-FC46-ADC3-1B8BC8C6A46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D664D6-16EF-DE4A-B047-A9C6E0666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283F00-6EB9-E649-BA61-BD6CCAC04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40EBB-699F-4B43-8319-6BC65C4F5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379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413B8-EA16-7B48-8ACD-049635D94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1B32A3-9E9F-194C-BA48-9787FAF9E8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A708C0-7B4F-0946-B731-B5CD075CB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D2208D-DBDF-7241-A82E-E1812A1FB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66E0BE-FEB7-5B41-9046-F863E5D62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8D2986-F2B0-A547-8D20-7BC0BB7A0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CCAF-F47C-FC46-ADC3-1B8BC8C6A46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567350-4EC9-8445-ADC5-D77468FE1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2D995F-62C4-1F41-B1E4-C8E9A2F26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40EBB-699F-4B43-8319-6BC65C4F5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23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98636-A38A-8947-9CED-ED07EA05A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1F329E-4C86-D54D-B739-40E292CBA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CCAF-F47C-FC46-ADC3-1B8BC8C6A46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610B52-2997-5142-BDF9-0A109422A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97EE03-4035-5841-BA86-1E80B68B9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40EBB-699F-4B43-8319-6BC65C4F5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516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4CFD7D-B58B-DA49-B21A-8EAF8CE5F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CCAF-F47C-FC46-ADC3-1B8BC8C6A46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E8CA59-D7A3-3644-B8D8-36C995709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59AEE0-A782-A64A-970B-D409950DA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40EBB-699F-4B43-8319-6BC65C4F5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44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4E4B9-3BDB-C543-A965-8F79435F8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8CCCC-37A5-8944-901E-B9C457BD5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2B00CD-F156-C245-8A5F-114D70DD63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4970E6-A423-6242-9A1D-768B66C4E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CCAF-F47C-FC46-ADC3-1B8BC8C6A46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3FDA93-A392-C342-9C4C-6C8CC3966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ABACB2-5FA9-E746-94EC-6019F1E88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40EBB-699F-4B43-8319-6BC65C4F5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94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BD8D7-8C7C-0C42-90E8-B594957C1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B6C8EE-4710-8546-903B-F7093D3BC9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8F9C55-CE5A-E04E-AECD-3746863072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568EA8-2A3E-AE4F-BA8F-8D4F7967E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CCAF-F47C-FC46-ADC3-1B8BC8C6A46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C02247-60AA-944A-B588-C021B6ACC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7D3A1B-5923-8249-A42D-47747BB61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40EBB-699F-4B43-8319-6BC65C4F5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5260F8-49F5-BF44-8F42-6264C9F51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978184-3FB7-4648-A96F-5284706E9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0DDCDB-64C1-0140-B252-825A70DE29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3CCAF-F47C-FC46-ADC3-1B8BC8C6A46F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43553-5CB7-6946-B605-85CF35A153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5D9A0E-B2F3-1C4C-A65F-59977F1B59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40EBB-699F-4B43-8319-6BC65C4F5D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595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65C3E141-2DD7-4C4D-8FFA-0492588F5D56}"/>
              </a:ext>
            </a:extLst>
          </p:cNvPr>
          <p:cNvSpPr/>
          <p:nvPr/>
        </p:nvSpPr>
        <p:spPr>
          <a:xfrm>
            <a:off x="300682" y="2067577"/>
            <a:ext cx="2802544" cy="4159262"/>
          </a:xfrm>
          <a:prstGeom prst="roundRect">
            <a:avLst/>
          </a:prstGeom>
          <a:noFill/>
          <a:ln>
            <a:solidFill>
              <a:srgbClr val="00B6C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00B6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situation</a:t>
            </a:r>
          </a:p>
          <a:p>
            <a:pPr algn="ctr"/>
            <a:r>
              <a:rPr lang="en-US" sz="1400" dirty="0">
                <a:solidFill>
                  <a:srgbClr val="EA53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Threats to Regional Health Security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Emerging infectious diseases pose persistent threat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CAREC countries exposed to outbreaks from other Communicable Diseases such as malaria and dengue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Chronic communicable diseases such as HIV/AIDS, TB, Viral Hep. B and C pose heavy burden in CAREC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Anti-Microbial Resistance as a major health concern</a:t>
            </a:r>
          </a:p>
          <a:p>
            <a:pPr algn="ctr"/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1CE4974-759D-374B-8591-602C92CEBB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85129831"/>
              </p:ext>
            </p:extLst>
          </p:nvPr>
        </p:nvGraphicFramePr>
        <p:xfrm>
          <a:off x="3577017" y="1712203"/>
          <a:ext cx="5794702" cy="4879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3443C64-DCEC-8E42-B5DC-237633993BBC}"/>
              </a:ext>
            </a:extLst>
          </p:cNvPr>
          <p:cNvSpPr txBox="1"/>
          <p:nvPr/>
        </p:nvSpPr>
        <p:spPr>
          <a:xfrm>
            <a:off x="4071672" y="2609154"/>
            <a:ext cx="4702386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Underfunding of preparedness; gaps in health human resource skills, planning, distribution; laboratory capacity mixed; no coordinated surveillance and fragmented information systems; delays in receiving emergency supplies; insufficient regulatory capacity; insufficient financial protection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22D09F-8EFB-E843-ACFE-107F6836D8D8}"/>
              </a:ext>
            </a:extLst>
          </p:cNvPr>
          <p:cNvSpPr txBox="1"/>
          <p:nvPr/>
        </p:nvSpPr>
        <p:spPr>
          <a:xfrm>
            <a:off x="10135766" y="2444518"/>
            <a:ext cx="18744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6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determinants </a:t>
            </a:r>
          </a:p>
          <a:p>
            <a:pPr algn="ctr"/>
            <a:r>
              <a:rPr lang="en-US" sz="1500" b="1" dirty="0">
                <a:solidFill>
                  <a:srgbClr val="00B6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health </a:t>
            </a:r>
          </a:p>
          <a:p>
            <a:pPr algn="ctr"/>
            <a:r>
              <a:rPr lang="en-US" sz="1500" b="1" dirty="0">
                <a:solidFill>
                  <a:srgbClr val="00B6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(e.g. poverty)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8E782F-D28E-1E4F-B7EC-DAFCD7E0FF22}"/>
              </a:ext>
            </a:extLst>
          </p:cNvPr>
          <p:cNvSpPr txBox="1"/>
          <p:nvPr/>
        </p:nvSpPr>
        <p:spPr>
          <a:xfrm>
            <a:off x="10133719" y="3892702"/>
            <a:ext cx="18744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6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burden of Non-Communicable Diseases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DD44F03-36DA-394E-8544-A3F467F21608}"/>
              </a:ext>
            </a:extLst>
          </p:cNvPr>
          <p:cNvSpPr txBox="1"/>
          <p:nvPr/>
        </p:nvSpPr>
        <p:spPr>
          <a:xfrm>
            <a:off x="10173628" y="5098263"/>
            <a:ext cx="18744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b="1" dirty="0">
                <a:solidFill>
                  <a:srgbClr val="00B6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Gender </a:t>
            </a:r>
          </a:p>
          <a:p>
            <a:pPr algn="ctr"/>
            <a:r>
              <a:rPr lang="en-US" sz="1500" b="1" dirty="0">
                <a:solidFill>
                  <a:srgbClr val="00B6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inequities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3ACB07B-91A1-5446-807F-57055F294A05}"/>
              </a:ext>
            </a:extLst>
          </p:cNvPr>
          <p:cNvSpPr txBox="1"/>
          <p:nvPr/>
        </p:nvSpPr>
        <p:spPr>
          <a:xfrm>
            <a:off x="3354829" y="5568372"/>
            <a:ext cx="2924511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Labour migrants often in poor living conditions with limited access to social protection; female migrants needs not known due to limited statistics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F7349AD-23E9-6044-ABC3-974314138E5D}"/>
              </a:ext>
            </a:extLst>
          </p:cNvPr>
          <p:cNvSpPr txBox="1"/>
          <p:nvPr/>
        </p:nvSpPr>
        <p:spPr>
          <a:xfrm>
            <a:off x="6750570" y="5601683"/>
            <a:ext cx="2924511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PH" sz="1200" dirty="0">
                <a:latin typeface="Arial" panose="020B0604020202020204" pitchFamily="34" charset="0"/>
                <a:cs typeface="Arial" panose="020B0604020202020204" pitchFamily="34" charset="0"/>
              </a:rPr>
              <a:t>Impact of climate change on human health e.g. growing antimicrobial resistance, frequent natural disasters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B9CEB51F-8610-BD47-9FA2-B3663B777925}"/>
              </a:ext>
            </a:extLst>
          </p:cNvPr>
          <p:cNvSpPr/>
          <p:nvPr/>
        </p:nvSpPr>
        <p:spPr>
          <a:xfrm>
            <a:off x="1500492" y="709519"/>
            <a:ext cx="9270881" cy="950058"/>
          </a:xfrm>
          <a:prstGeom prst="roundRect">
            <a:avLst/>
          </a:prstGeom>
          <a:noFill/>
          <a:ln>
            <a:solidFill>
              <a:srgbClr val="F67F28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Cooperation needed for Regional Health Security</a:t>
            </a:r>
          </a:p>
          <a:p>
            <a:pPr algn="ctr"/>
            <a:r>
              <a:rPr lang="en-PH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control measures alone can slow down but not stop outbreaks and spread of infectious diseases </a:t>
            </a:r>
          </a:p>
          <a:p>
            <a:pPr algn="ctr"/>
            <a:r>
              <a:rPr lang="en-PH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 on existing initiatives and national policies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AA00DA3-1A30-D84E-B03E-5702B0DB3E65}"/>
              </a:ext>
            </a:extLst>
          </p:cNvPr>
          <p:cNvSpPr txBox="1"/>
          <p:nvPr/>
        </p:nvSpPr>
        <p:spPr>
          <a:xfrm>
            <a:off x="177908" y="36965"/>
            <a:ext cx="12014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EA53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Moving towards a CAREC Health Strategy  - Regional Health Security as an Entry Point for Cooperation </a:t>
            </a:r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D5E54F27-D678-644F-A96D-FED0C3EED440}"/>
              </a:ext>
            </a:extLst>
          </p:cNvPr>
          <p:cNvSpPr/>
          <p:nvPr/>
        </p:nvSpPr>
        <p:spPr>
          <a:xfrm>
            <a:off x="5457579" y="3885315"/>
            <a:ext cx="1754103" cy="872130"/>
          </a:xfrm>
          <a:prstGeom prst="roundRect">
            <a:avLst>
              <a:gd name="adj" fmla="val 50000"/>
            </a:avLst>
          </a:prstGeom>
          <a:solidFill>
            <a:srgbClr val="EA5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DRIVERS OF REGIONAL HEALTH SECURITY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E55CAC3-3043-FE4D-B9B8-77EFC2569BC4}"/>
              </a:ext>
            </a:extLst>
          </p:cNvPr>
          <p:cNvCxnSpPr>
            <a:cxnSpLocks/>
          </p:cNvCxnSpPr>
          <p:nvPr/>
        </p:nvCxnSpPr>
        <p:spPr>
          <a:xfrm>
            <a:off x="9288211" y="3109072"/>
            <a:ext cx="885417" cy="0"/>
          </a:xfrm>
          <a:prstGeom prst="line">
            <a:avLst/>
          </a:prstGeom>
          <a:ln>
            <a:solidFill>
              <a:srgbClr val="00B6CA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02A4799-A942-134A-82DA-4966E39EEA2E}"/>
              </a:ext>
            </a:extLst>
          </p:cNvPr>
          <p:cNvCxnSpPr>
            <a:cxnSpLocks/>
          </p:cNvCxnSpPr>
          <p:nvPr/>
        </p:nvCxnSpPr>
        <p:spPr>
          <a:xfrm>
            <a:off x="9339970" y="4279390"/>
            <a:ext cx="735686" cy="0"/>
          </a:xfrm>
          <a:prstGeom prst="line">
            <a:avLst/>
          </a:prstGeom>
          <a:ln>
            <a:solidFill>
              <a:srgbClr val="00B6CA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118AB29-CBBD-D441-BDD9-364092317D8E}"/>
              </a:ext>
            </a:extLst>
          </p:cNvPr>
          <p:cNvCxnSpPr>
            <a:cxnSpLocks/>
          </p:cNvCxnSpPr>
          <p:nvPr/>
        </p:nvCxnSpPr>
        <p:spPr>
          <a:xfrm>
            <a:off x="9434584" y="5349067"/>
            <a:ext cx="720000" cy="0"/>
          </a:xfrm>
          <a:prstGeom prst="line">
            <a:avLst/>
          </a:prstGeom>
          <a:ln>
            <a:solidFill>
              <a:srgbClr val="00B6CA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E76BA655-CC81-2A40-A1F0-EA4DFF48AE63}"/>
              </a:ext>
            </a:extLst>
          </p:cNvPr>
          <p:cNvSpPr/>
          <p:nvPr/>
        </p:nvSpPr>
        <p:spPr>
          <a:xfrm>
            <a:off x="3251312" y="1759736"/>
            <a:ext cx="8756862" cy="4879623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EED80C33-05EC-4B4C-AD7D-2CD04B4AB01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7938" y="4648329"/>
            <a:ext cx="352583" cy="337253"/>
          </a:xfrm>
          <a:prstGeom prst="rect">
            <a:avLst/>
          </a:prstGeom>
        </p:spPr>
      </p:pic>
      <p:pic>
        <p:nvPicPr>
          <p:cNvPr id="22" name="Picture 21" descr="Icon&#10;&#10;Description automatically generated">
            <a:extLst>
              <a:ext uri="{FF2B5EF4-FFF2-40B4-BE49-F238E27FC236}">
                <a16:creationId xmlns:a16="http://schemas.microsoft.com/office/drawing/2014/main" id="{483639F8-562B-1445-8E77-8F4901E2F8C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4880" y="1997058"/>
            <a:ext cx="414787" cy="42663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4252A08-759A-894F-904B-B253EFF27E0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33920" y="4085196"/>
            <a:ext cx="900386" cy="900386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1342B26-172D-2142-A849-BD1821548F8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57680" y="4190457"/>
            <a:ext cx="689863" cy="689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520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2B166D2-AE80-4CD4-8CE1-2CF250A8EEB1}"/>
              </a:ext>
            </a:extLst>
          </p:cNvPr>
          <p:cNvSpPr/>
          <p:nvPr/>
        </p:nvSpPr>
        <p:spPr>
          <a:xfrm>
            <a:off x="10736543" y="1799043"/>
            <a:ext cx="876193" cy="5006376"/>
          </a:xfrm>
          <a:prstGeom prst="rect">
            <a:avLst/>
          </a:prstGeom>
          <a:ln w="50800">
            <a:solidFill>
              <a:schemeClr val="accent2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D7FACF3C-9253-40B2-9CDA-D47CF4512211}"/>
              </a:ext>
            </a:extLst>
          </p:cNvPr>
          <p:cNvSpPr/>
          <p:nvPr/>
        </p:nvSpPr>
        <p:spPr>
          <a:xfrm>
            <a:off x="1" y="22463"/>
            <a:ext cx="12192000" cy="1183153"/>
          </a:xfrm>
          <a:prstGeom prst="triangle">
            <a:avLst>
              <a:gd name="adj" fmla="val 50333"/>
            </a:avLst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Enhance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 regional </a:t>
            </a:r>
            <a:r>
              <a:rPr lang="de-D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r>
              <a:rPr lang="de-DE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endParaRPr lang="de-DE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5EB898-B3AA-4DFB-BB99-CFFF6BB6E6B5}"/>
              </a:ext>
            </a:extLst>
          </p:cNvPr>
          <p:cNvSpPr txBox="1"/>
          <p:nvPr/>
        </p:nvSpPr>
        <p:spPr>
          <a:xfrm rot="5400000">
            <a:off x="10777652" y="4243237"/>
            <a:ext cx="2198877" cy="33855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solidFill>
                  <a:srgbClr val="00B6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CROSS  -  CUTTING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71F008E-597D-4442-9B6F-AA377661AA68}"/>
              </a:ext>
            </a:extLst>
          </p:cNvPr>
          <p:cNvSpPr/>
          <p:nvPr/>
        </p:nvSpPr>
        <p:spPr>
          <a:xfrm>
            <a:off x="1630719" y="5109103"/>
            <a:ext cx="8894597" cy="1558206"/>
          </a:xfrm>
          <a:prstGeom prst="rect">
            <a:avLst/>
          </a:prstGeom>
          <a:ln w="101600">
            <a:solidFill>
              <a:schemeClr val="accent2"/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FB7CE63-7B87-401F-82A0-42C0F8EE6242}"/>
              </a:ext>
            </a:extLst>
          </p:cNvPr>
          <p:cNvSpPr txBox="1"/>
          <p:nvPr/>
        </p:nvSpPr>
        <p:spPr>
          <a:xfrm>
            <a:off x="1598698" y="5495874"/>
            <a:ext cx="23321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CAREC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Institutional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Support</a:t>
            </a:r>
          </a:p>
          <a:p>
            <a:pPr algn="ctr"/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Working Group on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29066EC-B3BF-4A26-AA4F-E10486D81DE5}"/>
              </a:ext>
            </a:extLst>
          </p:cNvPr>
          <p:cNvSpPr txBox="1"/>
          <p:nvPr/>
        </p:nvSpPr>
        <p:spPr>
          <a:xfrm>
            <a:off x="3934615" y="5539750"/>
            <a:ext cx="39795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Stakeholder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engagement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Political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commitment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policy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dialogue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Multisector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coordination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Geographic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clusters</a:t>
            </a:r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09A2E2F-F860-466F-836C-7B2BED762BA7}"/>
              </a:ext>
            </a:extLst>
          </p:cNvPr>
          <p:cNvSpPr/>
          <p:nvPr/>
        </p:nvSpPr>
        <p:spPr>
          <a:xfrm rot="5400000">
            <a:off x="9424011" y="4282299"/>
            <a:ext cx="32260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Digital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/ Innovation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BEF9E9B-3A29-4D02-924B-864717B92C81}"/>
              </a:ext>
            </a:extLst>
          </p:cNvPr>
          <p:cNvSpPr/>
          <p:nvPr/>
        </p:nvSpPr>
        <p:spPr>
          <a:xfrm rot="5400000">
            <a:off x="10896141" y="4117565"/>
            <a:ext cx="9541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Gender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22966A6A-DD1E-425D-A2BD-9DD6D03F46E3}"/>
              </a:ext>
            </a:extLst>
          </p:cNvPr>
          <p:cNvCxnSpPr>
            <a:cxnSpLocks/>
          </p:cNvCxnSpPr>
          <p:nvPr/>
        </p:nvCxnSpPr>
        <p:spPr>
          <a:xfrm>
            <a:off x="3997996" y="5109103"/>
            <a:ext cx="0" cy="1512000"/>
          </a:xfrm>
          <a:prstGeom prst="line">
            <a:avLst/>
          </a:prstGeom>
          <a:ln w="101600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D086E854-80B5-4AC0-886E-E02B3D7BCFDB}"/>
              </a:ext>
            </a:extLst>
          </p:cNvPr>
          <p:cNvCxnSpPr>
            <a:cxnSpLocks/>
          </p:cNvCxnSpPr>
          <p:nvPr/>
        </p:nvCxnSpPr>
        <p:spPr>
          <a:xfrm>
            <a:off x="7881141" y="5132071"/>
            <a:ext cx="0" cy="1368000"/>
          </a:xfrm>
          <a:prstGeom prst="line">
            <a:avLst/>
          </a:prstGeom>
          <a:ln w="101600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DC081AEB-94DE-46AF-A7FE-0A7A1611B376}"/>
              </a:ext>
            </a:extLst>
          </p:cNvPr>
          <p:cNvSpPr/>
          <p:nvPr/>
        </p:nvSpPr>
        <p:spPr>
          <a:xfrm>
            <a:off x="8430341" y="1338088"/>
            <a:ext cx="2094975" cy="3441198"/>
          </a:xfrm>
          <a:prstGeom prst="rect">
            <a:avLst/>
          </a:prstGeom>
          <a:ln w="1016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de-DE" b="1" dirty="0">
                <a:solidFill>
                  <a:srgbClr val="00B6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PILLAR 4</a:t>
            </a:r>
          </a:p>
          <a:p>
            <a:pPr algn="ctr"/>
            <a:r>
              <a:rPr lang="de-DE" sz="1600" i="1" dirty="0">
                <a:latin typeface="Arial" panose="020B0604020202020204" pitchFamily="34" charset="0"/>
                <a:cs typeface="Arial" panose="020B0604020202020204" pitchFamily="34" charset="0"/>
              </a:rPr>
              <a:t>Vulnerable </a:t>
            </a:r>
            <a:r>
              <a:rPr lang="de-DE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population</a:t>
            </a:r>
            <a:r>
              <a:rPr lang="de-DE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groups</a:t>
            </a:r>
            <a:endParaRPr lang="de-DE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Enhanced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migrants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border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communities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vulnerable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groups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8BE39A-958F-4832-9AB1-1D84DAE7126A}"/>
              </a:ext>
            </a:extLst>
          </p:cNvPr>
          <p:cNvSpPr/>
          <p:nvPr/>
        </p:nvSpPr>
        <p:spPr>
          <a:xfrm>
            <a:off x="1636118" y="1338087"/>
            <a:ext cx="1980000" cy="3501343"/>
          </a:xfrm>
          <a:prstGeom prst="rect">
            <a:avLst/>
          </a:prstGeom>
          <a:noFill/>
          <a:ln w="1016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de-DE" b="1" dirty="0">
                <a:solidFill>
                  <a:srgbClr val="00B6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PILLAR 1</a:t>
            </a:r>
          </a:p>
          <a:p>
            <a:pPr algn="ctr"/>
            <a:r>
              <a:rPr lang="de-DE" sz="1600" i="1" dirty="0">
                <a:latin typeface="Arial" panose="020B0604020202020204" pitchFamily="34" charset="0"/>
                <a:cs typeface="Arial" panose="020B0604020202020204" pitchFamily="34" charset="0"/>
              </a:rPr>
              <a:t>Leadership &amp;</a:t>
            </a:r>
          </a:p>
          <a:p>
            <a:pPr algn="ctr"/>
            <a:r>
              <a:rPr lang="de-DE" sz="1600" i="1" dirty="0">
                <a:latin typeface="Arial" panose="020B0604020202020204" pitchFamily="34" charset="0"/>
                <a:cs typeface="Arial" panose="020B0604020202020204" pitchFamily="34" charset="0"/>
              </a:rPr>
              <a:t>human </a:t>
            </a:r>
            <a:r>
              <a:rPr lang="de-DE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resource</a:t>
            </a:r>
            <a:r>
              <a:rPr lang="de-DE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capacity</a:t>
            </a:r>
            <a:endParaRPr lang="de-DE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Strengthened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regional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leadership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coordination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workforce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40697A8-E94F-491F-9C1A-0FD6C17274E1}"/>
              </a:ext>
            </a:extLst>
          </p:cNvPr>
          <p:cNvSpPr/>
          <p:nvPr/>
        </p:nvSpPr>
        <p:spPr>
          <a:xfrm>
            <a:off x="3941075" y="1338087"/>
            <a:ext cx="1919006" cy="3475607"/>
          </a:xfrm>
          <a:prstGeom prst="rect">
            <a:avLst/>
          </a:prstGeom>
          <a:ln w="1016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de-DE" b="1" dirty="0">
                <a:solidFill>
                  <a:srgbClr val="00B6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PILLAR 2</a:t>
            </a:r>
          </a:p>
          <a:p>
            <a:pPr algn="ctr"/>
            <a:r>
              <a:rPr lang="de-DE" sz="1600" i="1" dirty="0">
                <a:latin typeface="Arial" panose="020B0604020202020204" pitchFamily="34" charset="0"/>
                <a:cs typeface="Arial" panose="020B0604020202020204" pitchFamily="34" charset="0"/>
              </a:rPr>
              <a:t>Technical  </a:t>
            </a:r>
            <a:r>
              <a:rPr lang="de-DE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preparedness</a:t>
            </a:r>
            <a:endParaRPr lang="de-DE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Improved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surveillance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laboratory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infrastruture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de-DE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24E7AE-04AE-4719-BDDF-4BB18D020368}"/>
              </a:ext>
            </a:extLst>
          </p:cNvPr>
          <p:cNvSpPr txBox="1"/>
          <p:nvPr/>
        </p:nvSpPr>
        <p:spPr>
          <a:xfrm>
            <a:off x="1649190" y="5199708"/>
            <a:ext cx="2320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err="1">
                <a:solidFill>
                  <a:srgbClr val="00B6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Institutional</a:t>
            </a:r>
            <a:r>
              <a:rPr lang="de-DE" b="1" dirty="0">
                <a:solidFill>
                  <a:srgbClr val="00B6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Setup</a:t>
            </a:r>
            <a:endParaRPr lang="en-US" b="1" dirty="0">
              <a:solidFill>
                <a:srgbClr val="00B6C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DF63248-BDF3-49FF-B19B-84787DBC7B65}"/>
              </a:ext>
            </a:extLst>
          </p:cNvPr>
          <p:cNvSpPr txBox="1"/>
          <p:nvPr/>
        </p:nvSpPr>
        <p:spPr>
          <a:xfrm>
            <a:off x="4224015" y="5202659"/>
            <a:ext cx="3533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err="1">
                <a:solidFill>
                  <a:srgbClr val="00B6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Cooperation</a:t>
            </a:r>
            <a:r>
              <a:rPr lang="de-DE" b="1" dirty="0">
                <a:solidFill>
                  <a:srgbClr val="00B6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b="1" dirty="0" err="1">
                <a:solidFill>
                  <a:srgbClr val="00B6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b="1" dirty="0">
                <a:solidFill>
                  <a:srgbClr val="00B6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b="1" dirty="0" err="1">
                <a:solidFill>
                  <a:srgbClr val="00B6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Partnerships</a:t>
            </a:r>
            <a:endParaRPr lang="en-US" b="1" dirty="0">
              <a:solidFill>
                <a:srgbClr val="00B6C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91D2934-E7FB-4B37-AC6E-028A5CEA833A}"/>
              </a:ext>
            </a:extLst>
          </p:cNvPr>
          <p:cNvSpPr txBox="1"/>
          <p:nvPr/>
        </p:nvSpPr>
        <p:spPr>
          <a:xfrm>
            <a:off x="8055650" y="5176141"/>
            <a:ext cx="2245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err="1">
                <a:solidFill>
                  <a:srgbClr val="00B6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Capacity</a:t>
            </a:r>
            <a:r>
              <a:rPr lang="de-DE" b="1" dirty="0">
                <a:solidFill>
                  <a:srgbClr val="00B6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Support</a:t>
            </a:r>
            <a:endParaRPr lang="en-US" b="1" dirty="0">
              <a:solidFill>
                <a:srgbClr val="00B6C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3F2D54E-44A6-4758-91D3-0FB457075588}"/>
              </a:ext>
            </a:extLst>
          </p:cNvPr>
          <p:cNvSpPr txBox="1"/>
          <p:nvPr/>
        </p:nvSpPr>
        <p:spPr>
          <a:xfrm>
            <a:off x="7818686" y="5511952"/>
            <a:ext cx="2757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Training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knowledge sharing</a:t>
            </a:r>
          </a:p>
          <a:p>
            <a:pPr algn="ctr"/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Research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knowledge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products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BC0D5F8-8803-47B2-996F-71DABBBA8896}"/>
              </a:ext>
            </a:extLst>
          </p:cNvPr>
          <p:cNvSpPr/>
          <p:nvPr/>
        </p:nvSpPr>
        <p:spPr>
          <a:xfrm>
            <a:off x="6178219" y="1338088"/>
            <a:ext cx="1919006" cy="3441198"/>
          </a:xfrm>
          <a:prstGeom prst="rect">
            <a:avLst/>
          </a:prstGeom>
          <a:ln w="1016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de-DE" b="1" dirty="0">
                <a:solidFill>
                  <a:srgbClr val="00B6C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PILLAR 3</a:t>
            </a:r>
          </a:p>
          <a:p>
            <a:pPr algn="ctr"/>
            <a:r>
              <a:rPr lang="de-DE" sz="1600" i="1" dirty="0">
                <a:latin typeface="Arial" panose="020B0604020202020204" pitchFamily="34" charset="0"/>
                <a:cs typeface="Arial" panose="020B0604020202020204" pitchFamily="34" charset="0"/>
              </a:rPr>
              <a:t>Surge </a:t>
            </a:r>
            <a:r>
              <a:rPr lang="de-DE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demands</a:t>
            </a:r>
            <a:r>
              <a:rPr lang="de-DE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access</a:t>
            </a:r>
            <a:r>
              <a:rPr lang="de-DE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supplies</a:t>
            </a:r>
            <a:endParaRPr lang="de-DE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Increased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capactiy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meet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surge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demands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regulation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procurement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supply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chains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39727BA1-D774-9949-A30D-D865513DDCA8}"/>
              </a:ext>
            </a:extLst>
          </p:cNvPr>
          <p:cNvGrpSpPr/>
          <p:nvPr/>
        </p:nvGrpSpPr>
        <p:grpSpPr>
          <a:xfrm>
            <a:off x="67412" y="486340"/>
            <a:ext cx="1403622" cy="381170"/>
            <a:chOff x="2474259" y="336177"/>
            <a:chExt cx="1403622" cy="658906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D0297679-914E-9845-A6CD-CB258904362F}"/>
                </a:ext>
              </a:extLst>
            </p:cNvPr>
            <p:cNvSpPr/>
            <p:nvPr/>
          </p:nvSpPr>
          <p:spPr>
            <a:xfrm>
              <a:off x="2474259" y="336177"/>
              <a:ext cx="1371600" cy="658906"/>
            </a:xfrm>
            <a:prstGeom prst="rect">
              <a:avLst/>
            </a:prstGeom>
            <a:solidFill>
              <a:srgbClr val="EA53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C277633C-C45B-0849-8F65-807D2858E616}"/>
                </a:ext>
              </a:extLst>
            </p:cNvPr>
            <p:cNvSpPr/>
            <p:nvPr/>
          </p:nvSpPr>
          <p:spPr>
            <a:xfrm>
              <a:off x="2478098" y="390903"/>
              <a:ext cx="139978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GOAL</a:t>
              </a:r>
              <a:endPara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0CB4B73-F98D-A745-9162-0CC83DA280F1}"/>
              </a:ext>
            </a:extLst>
          </p:cNvPr>
          <p:cNvGrpSpPr/>
          <p:nvPr/>
        </p:nvGrpSpPr>
        <p:grpSpPr>
          <a:xfrm>
            <a:off x="0" y="-38462"/>
            <a:ext cx="3156330" cy="488364"/>
            <a:chOff x="2474259" y="336177"/>
            <a:chExt cx="1403622" cy="885723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36F25DD-CE9A-474D-98F4-AB455C57ECD0}"/>
                </a:ext>
              </a:extLst>
            </p:cNvPr>
            <p:cNvSpPr/>
            <p:nvPr/>
          </p:nvSpPr>
          <p:spPr>
            <a:xfrm>
              <a:off x="2474259" y="336177"/>
              <a:ext cx="1371600" cy="658906"/>
            </a:xfrm>
            <a:prstGeom prst="rect">
              <a:avLst/>
            </a:prstGeom>
            <a:solidFill>
              <a:srgbClr val="EA53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13EA7DBB-31A6-164F-9544-7571F0B491CB}"/>
                </a:ext>
              </a:extLst>
            </p:cNvPr>
            <p:cNvSpPr/>
            <p:nvPr/>
          </p:nvSpPr>
          <p:spPr>
            <a:xfrm>
              <a:off x="2478098" y="390903"/>
              <a:ext cx="1399783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STRATEGIC FRAMEWORK </a:t>
              </a:r>
              <a:endPara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C2035272-BE5A-5E43-80B6-E4B95BE01246}"/>
              </a:ext>
            </a:extLst>
          </p:cNvPr>
          <p:cNvGrpSpPr/>
          <p:nvPr/>
        </p:nvGrpSpPr>
        <p:grpSpPr>
          <a:xfrm>
            <a:off x="54251" y="1827003"/>
            <a:ext cx="1403622" cy="423376"/>
            <a:chOff x="2474259" y="336177"/>
            <a:chExt cx="1403622" cy="734088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88B0B499-3858-D64F-9457-7A33DD6DED4D}"/>
                </a:ext>
              </a:extLst>
            </p:cNvPr>
            <p:cNvSpPr/>
            <p:nvPr/>
          </p:nvSpPr>
          <p:spPr>
            <a:xfrm>
              <a:off x="2474259" y="336177"/>
              <a:ext cx="1371600" cy="658906"/>
            </a:xfrm>
            <a:prstGeom prst="rect">
              <a:avLst/>
            </a:prstGeom>
            <a:solidFill>
              <a:srgbClr val="EA53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0D4F3A8E-76C2-3F42-A036-96303A580162}"/>
                </a:ext>
              </a:extLst>
            </p:cNvPr>
            <p:cNvSpPr/>
            <p:nvPr/>
          </p:nvSpPr>
          <p:spPr>
            <a:xfrm>
              <a:off x="2478098" y="390903"/>
              <a:ext cx="1399783" cy="67936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PILLARS</a:t>
              </a:r>
              <a:endPara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F5AA12E0-C29C-3842-8707-4070D99CE233}"/>
              </a:ext>
            </a:extLst>
          </p:cNvPr>
          <p:cNvGrpSpPr/>
          <p:nvPr/>
        </p:nvGrpSpPr>
        <p:grpSpPr>
          <a:xfrm>
            <a:off x="117929" y="5419453"/>
            <a:ext cx="1403622" cy="658906"/>
            <a:chOff x="2474259" y="336177"/>
            <a:chExt cx="1403622" cy="658906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3932CA19-AA1E-2A43-9468-A96C4F8E9748}"/>
                </a:ext>
              </a:extLst>
            </p:cNvPr>
            <p:cNvSpPr/>
            <p:nvPr/>
          </p:nvSpPr>
          <p:spPr>
            <a:xfrm>
              <a:off x="2474259" y="336177"/>
              <a:ext cx="1371600" cy="658906"/>
            </a:xfrm>
            <a:prstGeom prst="rect">
              <a:avLst/>
            </a:prstGeom>
            <a:solidFill>
              <a:srgbClr val="EA53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3B505E4B-B85B-5A47-89BD-059989107381}"/>
                </a:ext>
              </a:extLst>
            </p:cNvPr>
            <p:cNvSpPr/>
            <p:nvPr/>
          </p:nvSpPr>
          <p:spPr>
            <a:xfrm>
              <a:off x="2478098" y="390903"/>
              <a:ext cx="1399783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ENABLING FACTORS</a:t>
              </a:r>
              <a:endPara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1" name="Rectangle 50">
            <a:extLst>
              <a:ext uri="{FF2B5EF4-FFF2-40B4-BE49-F238E27FC236}">
                <a16:creationId xmlns:a16="http://schemas.microsoft.com/office/drawing/2014/main" id="{3D187499-4549-8C45-9013-018E0F914F62}"/>
              </a:ext>
            </a:extLst>
          </p:cNvPr>
          <p:cNvSpPr/>
          <p:nvPr/>
        </p:nvSpPr>
        <p:spPr>
          <a:xfrm>
            <a:off x="86273" y="3316643"/>
            <a:ext cx="1371600" cy="380016"/>
          </a:xfrm>
          <a:prstGeom prst="rect">
            <a:avLst/>
          </a:prstGeom>
          <a:solidFill>
            <a:srgbClr val="EA5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OUTCOME</a:t>
            </a:r>
          </a:p>
        </p:txBody>
      </p:sp>
    </p:spTree>
    <p:extLst>
      <p:ext uri="{BB962C8B-B14F-4D97-AF65-F5344CB8AC3E}">
        <p14:creationId xmlns:p14="http://schemas.microsoft.com/office/powerpoint/2010/main" val="3206189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115af50e-efb3-4a0e-b425-875ff625e09e" ContentTypeId="0x010100A3BFD338C4D69F46BE33AA49AB508701" PreviousValue="fals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2" ma:contentTypeDescription="Create a new document." ma:contentTypeScope="" ma:versionID="d7c7fc69d9d7c3e0900174576ee888b1">
  <xsd:schema xmlns:xsd="http://www.w3.org/2001/XMLSchema" xmlns:xs="http://www.w3.org/2001/XMLSchema" xmlns:p="http://schemas.microsoft.com/office/2006/metadata/properties" xmlns:ns2="f668aa56-9285-4561-92d6-d6343913a899" xmlns:ns3="4d0bf39f-aee5-4194-a8cf-9eb94d977901" targetNamespace="http://schemas.microsoft.com/office/2006/metadata/properties" ma:root="true" ma:fieldsID="41ef8605b30f5619465350b9761e0dda" ns2:_="" ns3:_="">
    <xsd:import namespace="f668aa56-9285-4561-92d6-d6343913a899"/>
    <xsd:import namespace="4d0bf39f-aee5-4194-a8cf-9eb94d9779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668aa56-9285-4561-92d6-d6343913a899">
      <UserInfo>
        <DisplayName/>
        <AccountId xsi:nil="true"/>
        <AccountType/>
      </UserInfo>
    </SharedWithUsers>
    <MediaLengthInSeconds xmlns="4d0bf39f-aee5-4194-a8cf-9eb94d977901" xsi:nil="true"/>
  </documentManagement>
</p:properties>
</file>

<file path=customXml/itemProps1.xml><?xml version="1.0" encoding="utf-8"?>
<ds:datastoreItem xmlns:ds="http://schemas.openxmlformats.org/officeDocument/2006/customXml" ds:itemID="{95F5A7A2-4590-46D3-A776-D6EF12DCB4C1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65A6F766-5968-43D1-9D63-3AF2979ED23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20CFFA8-A999-4FDE-85DE-B183D463C9EE}"/>
</file>

<file path=customXml/itemProps4.xml><?xml version="1.0" encoding="utf-8"?>
<ds:datastoreItem xmlns:ds="http://schemas.openxmlformats.org/officeDocument/2006/customXml" ds:itemID="{E254BBA2-EB7D-426B-9DE7-B45BF55A9373}">
  <ds:schemaRefs>
    <ds:schemaRef ds:uri="http://purl.org/dc/dcmitype/"/>
    <ds:schemaRef ds:uri="374793f7-8f2b-4177-9cc3-2a8d0cfae40f"/>
    <ds:schemaRef ds:uri="c1fdd505-2570-46c2-bd04-3e0f2d874cf5"/>
    <ds:schemaRef ds:uri="ad602645-7b66-42ab-a938-780c25dca67f"/>
    <ds:schemaRef ds:uri="http://purl.org/dc/elements/1.1/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22166</TotalTime>
  <Words>349</Words>
  <Application>Microsoft Office PowerPoint</Application>
  <PresentationFormat>Widescreen</PresentationFormat>
  <Paragraphs>68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Addressing Regional Health Threats</dc:title>
  <dc:creator>Keisuke Taketani</dc:creator>
  <cp:lastModifiedBy>Sarah Cueno</cp:lastModifiedBy>
  <cp:revision>154</cp:revision>
  <dcterms:created xsi:type="dcterms:W3CDTF">2020-09-02T02:19:54Z</dcterms:created>
  <dcterms:modified xsi:type="dcterms:W3CDTF">2021-09-28T07:17:46Z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DBCountry">
    <vt:lpwstr/>
  </property>
  <property fmtid="{D5CDD505-2E9C-101B-9397-08002B2CF9AE}" pid="3" name="ContentTypeId">
    <vt:lpwstr>0x0101009FDAEA74914DCF4CB1BBCF0E2E5EDB11</vt:lpwstr>
  </property>
  <property fmtid="{D5CDD505-2E9C-101B-9397-08002B2CF9AE}" pid="4" name="ADBProjectDocumentType">
    <vt:lpwstr/>
  </property>
  <property fmtid="{D5CDD505-2E9C-101B-9397-08002B2CF9AE}" pid="5" name="ADBProject">
    <vt:lpwstr/>
  </property>
  <property fmtid="{D5CDD505-2E9C-101B-9397-08002B2CF9AE}" pid="6" name="ADBContentGroup">
    <vt:lpwstr>2;#CWRD|6d71ff58-4882-4388-ab5c-218969b1e9c8</vt:lpwstr>
  </property>
  <property fmtid="{D5CDD505-2E9C-101B-9397-08002B2CF9AE}" pid="7" name="ADBSector">
    <vt:lpwstr/>
  </property>
  <property fmtid="{D5CDD505-2E9C-101B-9397-08002B2CF9AE}" pid="8" name="ADBDivision">
    <vt:lpwstr>5;#CWSS|47e580bc-afd7-4809-9bd0-300516869dea</vt:lpwstr>
  </property>
  <property fmtid="{D5CDD505-2E9C-101B-9397-08002B2CF9AE}" pid="9" name="ADBDocumentSecurity">
    <vt:lpwstr/>
  </property>
  <property fmtid="{D5CDD505-2E9C-101B-9397-08002B2CF9AE}" pid="10" name="ADBDocumentLanguage">
    <vt:lpwstr>1;#English|16ac8743-31bb-43f8-9a73-533a041667d6</vt:lpwstr>
  </property>
  <property fmtid="{D5CDD505-2E9C-101B-9397-08002B2CF9AE}" pid="11" name="Segment">
    <vt:lpwstr/>
  </property>
  <property fmtid="{D5CDD505-2E9C-101B-9397-08002B2CF9AE}" pid="12" name="ADBSubRegion">
    <vt:lpwstr/>
  </property>
  <property fmtid="{D5CDD505-2E9C-101B-9397-08002B2CF9AE}" pid="13" name="ADBDepartmentOwner">
    <vt:lpwstr>3;#CWRD|6d71ff58-4882-4388-ab5c-218969b1e9c8</vt:lpwstr>
  </property>
  <property fmtid="{D5CDD505-2E9C-101B-9397-08002B2CF9AE}" pid="14" name="ADBSourceLink">
    <vt:lpwstr>, </vt:lpwstr>
  </property>
  <property fmtid="{D5CDD505-2E9C-101B-9397-08002B2CF9AE}" pid="15" name="Order">
    <vt:r8>49915200</vt:r8>
  </property>
  <property fmtid="{D5CDD505-2E9C-101B-9397-08002B2CF9AE}" pid="16" name="j78542b1fffc4a1c84659474212e3133">
    <vt:lpwstr>CWRD|6d71ff58-4882-4388-ab5c-218969b1e9c8</vt:lpwstr>
  </property>
  <property fmtid="{D5CDD505-2E9C-101B-9397-08002B2CF9AE}" pid="17" name="xd_Signature">
    <vt:bool>false</vt:bool>
  </property>
  <property fmtid="{D5CDD505-2E9C-101B-9397-08002B2CF9AE}" pid="18" name="xd_ProgID">
    <vt:lpwstr/>
  </property>
  <property fmtid="{D5CDD505-2E9C-101B-9397-08002B2CF9AE}" pid="19" name="d61536b25a8a4fedb48bb564279be82a">
    <vt:lpwstr>CWRD|6d71ff58-4882-4388-ab5c-218969b1e9c8</vt:lpwstr>
  </property>
  <property fmtid="{D5CDD505-2E9C-101B-9397-08002B2CF9AE}" pid="20" name="_SourceUrl">
    <vt:lpwstr/>
  </property>
  <property fmtid="{D5CDD505-2E9C-101B-9397-08002B2CF9AE}" pid="21" name="_SharedFileIndex">
    <vt:lpwstr/>
  </property>
  <property fmtid="{D5CDD505-2E9C-101B-9397-08002B2CF9AE}" pid="22" name="ADBCirculatedLink">
    <vt:lpwstr>, </vt:lpwstr>
  </property>
  <property fmtid="{D5CDD505-2E9C-101B-9397-08002B2CF9AE}" pid="23" name="ComplianceAssetId">
    <vt:lpwstr/>
  </property>
  <property fmtid="{D5CDD505-2E9C-101B-9397-08002B2CF9AE}" pid="24" name="TemplateUrl">
    <vt:lpwstr/>
  </property>
  <property fmtid="{D5CDD505-2E9C-101B-9397-08002B2CF9AE}" pid="25" name="h00e4aaaf4624e24a7df7f06faa038c6">
    <vt:lpwstr>English|16ac8743-31bb-43f8-9a73-533a041667d6</vt:lpwstr>
  </property>
  <property fmtid="{D5CDD505-2E9C-101B-9397-08002B2CF9AE}" pid="26" name="_ExtendedDescription">
    <vt:lpwstr/>
  </property>
  <property fmtid="{D5CDD505-2E9C-101B-9397-08002B2CF9AE}" pid="27" name="TriggerFlowInfo">
    <vt:lpwstr/>
  </property>
</Properties>
</file>