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297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sann Roth" initials="SR" lastIdx="1" clrIdx="0"/>
  <p:cmAuthor id="2" name="Arndt Husar" initials="AH" lastIdx="10" clrIdx="1"/>
  <p:cmAuthor id="3" name="Kirthi Ramesh" initials="KR" lastIdx="31" clrIdx="2"/>
  <p:cmAuthor id="4" name="Keisuke Taketani" initials="KT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CE1"/>
    <a:srgbClr val="F6D7C1"/>
    <a:srgbClr val="F67F28"/>
    <a:srgbClr val="EA532A"/>
    <a:srgbClr val="C9F1FF"/>
    <a:srgbClr val="00B6CA"/>
    <a:srgbClr val="0199D8"/>
    <a:srgbClr val="FBC687"/>
    <a:srgbClr val="FFA600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99"/>
    <p:restoredTop sz="89216"/>
  </p:normalViewPr>
  <p:slideViewPr>
    <p:cSldViewPr snapToGrid="0" snapToObjects="1">
      <p:cViewPr varScale="1">
        <p:scale>
          <a:sx n="47" d="100"/>
          <a:sy n="47" d="100"/>
        </p:scale>
        <p:origin x="56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theme" Target="theme/theme1.xml"/><Relationship Id="rId6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commentAuthors" Target="commentAuthors.xml"/><Relationship Id="rId9" Type="http://schemas.openxmlformats.org/officeDocument/2006/relationships/tableStyles" Target="tableStyles.xml"/><Relationship Id="rId4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5C25A1-0F97-A94A-9C54-51A7755A7488}" type="doc">
      <dgm:prSet loTypeId="urn:microsoft.com/office/officeart/2005/8/layout/cycle6" loCatId="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317C769-ED59-044C-BAFB-FB81AD43F66B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卫生系统复原力</a:t>
          </a:r>
          <a:r>
            <a:rPr/>
            <a:t/>
          </a:r>
          <a:endParaRPr/>
        </a:p>
      </dgm:t>
    </dgm:pt>
    <dgm:pt modelId="{D79A0E2C-BD9C-304C-89EA-CD13B87BF742}" cxnId="{B0AFF5BB-4E35-4BFE-831A-17EDBC681DE0}" type="parTrans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420FF8-0959-AB42-A930-DF828CD2F0FB}" cxnId="{B0AFF5BB-4E35-4BFE-831A-17EDBC681DE0}" type="sibTrans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53850C-BE9C-654B-9F4B-54A184F321E3}">
      <dgm:prSet phldrT="[Text]"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气候变化、城市化</a:t>
          </a:r>
        </a:p>
      </dgm:t>
    </dgm:pt>
    <dgm:pt modelId="{E0E1CE7F-0440-3B41-BB59-06C94B6DE22D}" cxnId="{246868AE-2A84-4F68-96E7-80728882B353}" type="parTrans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53F2AF-68BA-C947-83CB-09F9ED6A4E61}" cxnId="{246868AE-2A84-4F68-96E7-80728882B353}" type="sibTrans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544E78-3861-2646-84CA-CED55766D374}">
      <dgm:prSet phldrT="[Text]"/>
      <dgm:spPr/>
      <dgm:t>
        <a:bodyPr/>
        <a:lstStyle/>
        <a:p>
          <a:r>
            <a:rPr lang="en-US">
              <a:latin typeface="Arial" panose="020B0604020202020204" pitchFamily="34" charset="0"/>
              <a:cs typeface="Arial" panose="020B0604020202020204" pitchFamily="34" charset="0"/>
            </a:rPr>
            <a:t>迁移</a:t>
          </a:r>
        </a:p>
      </dgm:t>
    </dgm:pt>
    <dgm:pt modelId="{FF627063-8AB4-F64B-8FA2-6F800BDA26CB}" cxnId="{B172936E-FB19-4D72-99B1-D3847A62CB32}" type="parTrans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E36437-3A1B-7143-BBBC-9A5CF22A5BA1}" cxnId="{B172936E-FB19-4D72-99B1-D3847A62CB32}" type="sibTrans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AAF3E4-FB4F-0343-8AD1-7309F10E7A33}" type="pres">
      <dgm:prSet presAssocID="{2E5C25A1-0F97-A94A-9C54-51A7755A7488}" presName="cycle" presStyleCnt="0">
        <dgm:presLayoutVars>
          <dgm:dir/>
          <dgm:resizeHandles val="exact"/>
        </dgm:presLayoutVars>
      </dgm:prSet>
      <dgm:spPr/>
    </dgm:pt>
    <dgm:pt modelId="{3044E154-F7C2-D148-967A-DD9EE4E4F360}" type="pres">
      <dgm:prSet presAssocID="{D317C769-ED59-044C-BAFB-FB81AD43F66B}" presName="node" presStyleLbl="node1" presStyleIdx="0" presStyleCnt="3" custScaleX="93639" custScaleY="44589">
        <dgm:presLayoutVars>
          <dgm:bulletEnabled val="1"/>
        </dgm:presLayoutVars>
      </dgm:prSet>
      <dgm:spPr/>
    </dgm:pt>
    <dgm:pt modelId="{0EACDC3E-1C02-DB40-B1D6-DA39E99A40A4}" type="pres">
      <dgm:prSet presAssocID="{D317C769-ED59-044C-BAFB-FB81AD43F66B}" presName="spNode" presStyleCnt="0"/>
      <dgm:spPr/>
    </dgm:pt>
    <dgm:pt modelId="{C1495DD8-EA07-2045-A183-7C3F00E9D3B1}" type="pres">
      <dgm:prSet presAssocID="{E8420FF8-0959-AB42-A930-DF828CD2F0FB}" presName="sibTrans" presStyleLbl="sibTrans1D1" presStyleIdx="0" presStyleCnt="3"/>
      <dgm:spPr/>
    </dgm:pt>
    <dgm:pt modelId="{D2542610-5795-0049-87E1-FE85C2A70E28}" type="pres">
      <dgm:prSet presAssocID="{4E53850C-BE9C-654B-9F4B-54A184F321E3}" presName="node" presStyleLbl="node1" presStyleIdx="1" presStyleCnt="3" custScaleX="95822" custScaleY="46934">
        <dgm:presLayoutVars>
          <dgm:bulletEnabled val="1"/>
        </dgm:presLayoutVars>
      </dgm:prSet>
      <dgm:spPr/>
    </dgm:pt>
    <dgm:pt modelId="{12842D93-7BC4-4B46-A5B2-5A1500BB28BC}" type="pres">
      <dgm:prSet presAssocID="{4E53850C-BE9C-654B-9F4B-54A184F321E3}" presName="spNode" presStyleCnt="0"/>
      <dgm:spPr/>
    </dgm:pt>
    <dgm:pt modelId="{7861DAB3-1994-8B41-B53A-12B7A8E71781}" type="pres">
      <dgm:prSet presAssocID="{0353F2AF-68BA-C947-83CB-09F9ED6A4E61}" presName="sibTrans" presStyleLbl="sibTrans1D1" presStyleIdx="1" presStyleCnt="3"/>
      <dgm:spPr/>
    </dgm:pt>
    <dgm:pt modelId="{DEEF4F2A-6774-574D-B2CD-BF297E12C6A2}" type="pres">
      <dgm:prSet presAssocID="{68544E78-3861-2646-84CA-CED55766D374}" presName="node" presStyleLbl="node1" presStyleIdx="2" presStyleCnt="3" custScaleX="96005" custScaleY="40141">
        <dgm:presLayoutVars>
          <dgm:bulletEnabled val="1"/>
        </dgm:presLayoutVars>
      </dgm:prSet>
      <dgm:spPr/>
    </dgm:pt>
    <dgm:pt modelId="{ED47E892-C31E-404C-86F5-B03DDEE60088}" type="pres">
      <dgm:prSet presAssocID="{68544E78-3861-2646-84CA-CED55766D374}" presName="spNode" presStyleCnt="0"/>
      <dgm:spPr/>
    </dgm:pt>
    <dgm:pt modelId="{744FEE8B-9362-3049-8937-55036B0B612D}" type="pres">
      <dgm:prSet presAssocID="{26E36437-3A1B-7143-BBBC-9A5CF22A5BA1}" presName="sibTrans" presStyleLbl="sibTrans1D1" presStyleIdx="2" presStyleCnt="3"/>
      <dgm:spPr/>
    </dgm:pt>
  </dgm:ptLst>
  <dgm:cxnLst>
    <dgm:cxn modelId="{B0AFF5BB-4E35-4BFE-831A-17EDBC681DE0}" srcId="{2E5C25A1-0F97-A94A-9C54-51A7755A7488}" destId="{D317C769-ED59-044C-BAFB-FB81AD43F66B}" srcOrd="0" destOrd="0" parTransId="{D79A0E2C-BD9C-304C-89EA-CD13B87BF742}" sibTransId="{E8420FF8-0959-AB42-A930-DF828CD2F0FB}"/>
    <dgm:cxn modelId="{246868AE-2A84-4F68-96E7-80728882B353}" srcId="{2E5C25A1-0F97-A94A-9C54-51A7755A7488}" destId="{4E53850C-BE9C-654B-9F4B-54A184F321E3}" srcOrd="1" destOrd="0" parTransId="{E0E1CE7F-0440-3B41-BB59-06C94B6DE22D}" sibTransId="{0353F2AF-68BA-C947-83CB-09F9ED6A4E61}"/>
    <dgm:cxn modelId="{B172936E-FB19-4D72-99B1-D3847A62CB32}" srcId="{2E5C25A1-0F97-A94A-9C54-51A7755A7488}" destId="{68544E78-3861-2646-84CA-CED55766D374}" srcOrd="2" destOrd="0" parTransId="{FF627063-8AB4-F64B-8FA2-6F800BDA26CB}" sibTransId="{26E36437-3A1B-7143-BBBC-9A5CF22A5BA1}"/>
    <dgm:cxn modelId="{60B14620-5F96-40B3-95FD-886E5585124B}" type="presOf" srcId="{2E5C25A1-0F97-A94A-9C54-51A7755A7488}" destId="{4EAAF3E4-FB4F-0343-8AD1-7309F10E7A33}" srcOrd="0" destOrd="0" presId="urn:microsoft.com/office/officeart/2005/8/layout/cycle6"/>
    <dgm:cxn modelId="{364856C5-077E-4AFE-84DA-F6D264232141}" type="presParOf" srcId="{4EAAF3E4-FB4F-0343-8AD1-7309F10E7A33}" destId="{3044E154-F7C2-D148-967A-DD9EE4E4F360}" srcOrd="0" destOrd="0" presId="urn:microsoft.com/office/officeart/2005/8/layout/cycle6"/>
    <dgm:cxn modelId="{BAB33505-0154-4CD9-B5E4-446EFB3FE005}" type="presOf" srcId="{D317C769-ED59-044C-BAFB-FB81AD43F66B}" destId="{3044E154-F7C2-D148-967A-DD9EE4E4F360}" srcOrd="0" destOrd="0" presId="urn:microsoft.com/office/officeart/2005/8/layout/cycle6"/>
    <dgm:cxn modelId="{EA61C00E-1A86-4701-ACC7-7F5407E14AEA}" type="presParOf" srcId="{4EAAF3E4-FB4F-0343-8AD1-7309F10E7A33}" destId="{0EACDC3E-1C02-DB40-B1D6-DA39E99A40A4}" srcOrd="1" destOrd="0" presId="urn:microsoft.com/office/officeart/2005/8/layout/cycle6"/>
    <dgm:cxn modelId="{14751892-2AC0-4BBF-B29A-50FB75149E94}" type="presParOf" srcId="{4EAAF3E4-FB4F-0343-8AD1-7309F10E7A33}" destId="{C1495DD8-EA07-2045-A183-7C3F00E9D3B1}" srcOrd="2" destOrd="0" presId="urn:microsoft.com/office/officeart/2005/8/layout/cycle6"/>
    <dgm:cxn modelId="{2E7D694F-FCB7-492B-A407-1EEE9FF5B8AF}" type="presOf" srcId="{E8420FF8-0959-AB42-A930-DF828CD2F0FB}" destId="{C1495DD8-EA07-2045-A183-7C3F00E9D3B1}" srcOrd="0" destOrd="0" presId="urn:microsoft.com/office/officeart/2005/8/layout/cycle6"/>
    <dgm:cxn modelId="{F81D6D6D-B6CB-4DFB-8DC2-6F51919437E5}" type="presParOf" srcId="{4EAAF3E4-FB4F-0343-8AD1-7309F10E7A33}" destId="{D2542610-5795-0049-87E1-FE85C2A70E28}" srcOrd="3" destOrd="0" presId="urn:microsoft.com/office/officeart/2005/8/layout/cycle6"/>
    <dgm:cxn modelId="{B113C931-2482-4E97-9BA4-5A241228C6CC}" type="presOf" srcId="{4E53850C-BE9C-654B-9F4B-54A184F321E3}" destId="{D2542610-5795-0049-87E1-FE85C2A70E28}" srcOrd="0" destOrd="0" presId="urn:microsoft.com/office/officeart/2005/8/layout/cycle6"/>
    <dgm:cxn modelId="{46B2AB4C-BF0C-4AC2-8504-6F8D3B582883}" type="presParOf" srcId="{4EAAF3E4-FB4F-0343-8AD1-7309F10E7A33}" destId="{12842D93-7BC4-4B46-A5B2-5A1500BB28BC}" srcOrd="4" destOrd="0" presId="urn:microsoft.com/office/officeart/2005/8/layout/cycle6"/>
    <dgm:cxn modelId="{F64DF969-387E-4DA5-9D05-12B0B037456C}" type="presParOf" srcId="{4EAAF3E4-FB4F-0343-8AD1-7309F10E7A33}" destId="{7861DAB3-1994-8B41-B53A-12B7A8E71781}" srcOrd="5" destOrd="0" presId="urn:microsoft.com/office/officeart/2005/8/layout/cycle6"/>
    <dgm:cxn modelId="{8760E8F0-CF23-4D1E-A500-72E68A4A353A}" type="presOf" srcId="{0353F2AF-68BA-C947-83CB-09F9ED6A4E61}" destId="{7861DAB3-1994-8B41-B53A-12B7A8E71781}" srcOrd="0" destOrd="0" presId="urn:microsoft.com/office/officeart/2005/8/layout/cycle6"/>
    <dgm:cxn modelId="{8B7530C7-51AD-4C87-A1E7-82E4BEB824DA}" type="presParOf" srcId="{4EAAF3E4-FB4F-0343-8AD1-7309F10E7A33}" destId="{DEEF4F2A-6774-574D-B2CD-BF297E12C6A2}" srcOrd="6" destOrd="0" presId="urn:microsoft.com/office/officeart/2005/8/layout/cycle6"/>
    <dgm:cxn modelId="{7F45B941-5D23-4950-86D5-DDEC8B8D96FC}" type="presOf" srcId="{68544E78-3861-2646-84CA-CED55766D374}" destId="{DEEF4F2A-6774-574D-B2CD-BF297E12C6A2}" srcOrd="0" destOrd="0" presId="urn:microsoft.com/office/officeart/2005/8/layout/cycle6"/>
    <dgm:cxn modelId="{C3C87ADB-A091-4F97-BE16-55AEF13E993A}" type="presParOf" srcId="{4EAAF3E4-FB4F-0343-8AD1-7309F10E7A33}" destId="{ED47E892-C31E-404C-86F5-B03DDEE60088}" srcOrd="7" destOrd="0" presId="urn:microsoft.com/office/officeart/2005/8/layout/cycle6"/>
    <dgm:cxn modelId="{938281C9-9954-466A-806C-2BC3BC50905E}" type="presParOf" srcId="{4EAAF3E4-FB4F-0343-8AD1-7309F10E7A33}" destId="{744FEE8B-9362-3049-8937-55036B0B612D}" srcOrd="8" destOrd="0" presId="urn:microsoft.com/office/officeart/2005/8/layout/cycle6"/>
    <dgm:cxn modelId="{11C6475B-A974-475F-89A2-563D01BFD553}" type="presOf" srcId="{26E36437-3A1B-7143-BBBC-9A5CF22A5BA1}" destId="{744FEE8B-9362-3049-8937-55036B0B612D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4E154-F7C2-D148-967A-DD9EE4E4F360}">
      <dsp:nvSpPr>
        <dsp:cNvPr id="0" name=""/>
        <dsp:cNvSpPr/>
      </dsp:nvSpPr>
      <dsp:spPr>
        <a:xfrm>
          <a:off x="1850512" y="203985"/>
          <a:ext cx="2095725" cy="64866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Health Systems Resilience</a:t>
          </a:r>
        </a:p>
      </dsp:txBody>
      <dsp:txXfrm>
        <a:off x="1882177" y="235650"/>
        <a:ext cx="2032395" cy="585332"/>
      </dsp:txXfrm>
    </dsp:sp>
    <dsp:sp modelId="{C1495DD8-EA07-2045-A183-7C3F00E9D3B1}">
      <dsp:nvSpPr>
        <dsp:cNvPr id="0" name=""/>
        <dsp:cNvSpPr/>
      </dsp:nvSpPr>
      <dsp:spPr>
        <a:xfrm>
          <a:off x="959000" y="528316"/>
          <a:ext cx="3878749" cy="3878749"/>
        </a:xfrm>
        <a:custGeom>
          <a:avLst/>
          <a:gdLst/>
          <a:ahLst/>
          <a:cxnLst/>
          <a:rect l="0" t="0" r="0" b="0"/>
          <a:pathLst>
            <a:path>
              <a:moveTo>
                <a:pt x="3007295" y="320511"/>
              </a:moveTo>
              <a:arcTo wR="1939374" hR="1939374" stAng="18204707" swAng="448706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542610-5795-0049-87E1-FE85C2A70E28}">
      <dsp:nvSpPr>
        <dsp:cNvPr id="0" name=""/>
        <dsp:cNvSpPr/>
      </dsp:nvSpPr>
      <dsp:spPr>
        <a:xfrm>
          <a:off x="3505631" y="3095990"/>
          <a:ext cx="2144583" cy="6827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Climate Change, Urbanization</a:t>
          </a:r>
        </a:p>
      </dsp:txBody>
      <dsp:txXfrm>
        <a:off x="3538961" y="3129320"/>
        <a:ext cx="2077923" cy="616116"/>
      </dsp:txXfrm>
    </dsp:sp>
    <dsp:sp modelId="{7861DAB3-1994-8B41-B53A-12B7A8E71781}">
      <dsp:nvSpPr>
        <dsp:cNvPr id="0" name=""/>
        <dsp:cNvSpPr/>
      </dsp:nvSpPr>
      <dsp:spPr>
        <a:xfrm>
          <a:off x="959000" y="528316"/>
          <a:ext cx="3878749" cy="3878749"/>
        </a:xfrm>
        <a:custGeom>
          <a:avLst/>
          <a:gdLst/>
          <a:ahLst/>
          <a:cxnLst/>
          <a:rect l="0" t="0" r="0" b="0"/>
          <a:pathLst>
            <a:path>
              <a:moveTo>
                <a:pt x="3348669" y="3271689"/>
              </a:moveTo>
              <a:arcTo wR="1939374" hR="1939374" stAng="2603499" swAng="571005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EF4F2A-6774-574D-B2CD-BF297E12C6A2}">
      <dsp:nvSpPr>
        <dsp:cNvPr id="0" name=""/>
        <dsp:cNvSpPr/>
      </dsp:nvSpPr>
      <dsp:spPr>
        <a:xfrm>
          <a:off x="144487" y="3145401"/>
          <a:ext cx="2148678" cy="5839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Migration</a:t>
          </a:r>
        </a:p>
      </dsp:txBody>
      <dsp:txXfrm>
        <a:off x="172993" y="3173907"/>
        <a:ext cx="2091666" cy="526942"/>
      </dsp:txXfrm>
    </dsp:sp>
    <dsp:sp modelId="{744FEE8B-9362-3049-8937-55036B0B612D}">
      <dsp:nvSpPr>
        <dsp:cNvPr id="0" name=""/>
        <dsp:cNvSpPr/>
      </dsp:nvSpPr>
      <dsp:spPr>
        <a:xfrm>
          <a:off x="959000" y="528316"/>
          <a:ext cx="3878749" cy="3878749"/>
        </a:xfrm>
        <a:custGeom>
          <a:avLst/>
          <a:gdLst/>
          <a:ahLst/>
          <a:cxnLst/>
          <a:rect l="0" t="0" r="0" b="0"/>
          <a:pathLst>
            <a:path>
              <a:moveTo>
                <a:pt x="113902" y="2594222"/>
              </a:moveTo>
              <a:arcTo wR="1939374" hR="1939374" stAng="9615939" swAng="4578626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endSty" val="noArr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F60ED-307A-DC40-AF1C-C261A6F45C2E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EF282-D907-5448-A250-80CC7E27B9B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修订：尽量减少公共卫生威胁的风险和影响，加强区域卫生安全（删除最后一部分）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A02583-2AA8-485E-B35A-84C986AE647C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3CCAF-F47C-FC46-ADC3-1B8BC8C6A4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40EBB-699F-4B43-8319-6BC65C4F5D7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0" Type="http://schemas.openxmlformats.org/officeDocument/2006/relationships/slideLayout" Target="../slideLayouts/slideLayout2.xml"/><Relationship Id="rId1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6690" y="2067560"/>
            <a:ext cx="2916555" cy="4159250"/>
          </a:xfrm>
          <a:prstGeom prst="roundRect">
            <a:avLst/>
          </a:prstGeom>
          <a:noFill/>
          <a:ln>
            <a:solidFill>
              <a:srgbClr val="00B6C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40000"/>
              </a:lnSpc>
            </a:pPr>
            <a:r>
              <a:rPr lang="en-US" sz="1600" b="1">
                <a:solidFill>
                  <a:srgbClr val="00B6CA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现状</a:t>
            </a:r>
            <a:endParaRPr lang="en-US" sz="1600" b="1">
              <a:solidFill>
                <a:srgbClr val="00B6CA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>
              <a:lnSpc>
                <a:spcPct val="140000"/>
              </a:lnSpc>
            </a:pPr>
            <a:r>
              <a:rPr lang="en-US" sz="1400">
                <a:solidFill>
                  <a:srgbClr val="EA532A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对区域卫生安全的威胁</a:t>
            </a:r>
            <a:endParaRPr lang="en-US" sz="1400">
              <a:solidFill>
                <a:srgbClr val="EA532A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85750" indent="-285750" algn="ctr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新的传染疾病构成持续性的威胁</a:t>
            </a:r>
            <a:endParaRPr lang="en-US" sz="1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85750" indent="-285750" algn="ctr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一些CAREC国家面临疟疾和登革热等传染病爆发</a:t>
            </a:r>
            <a:endParaRPr lang="en-US" sz="1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85750" indent="-285750" algn="ctr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艾滋病、结核病、乙型和丙型病毒性肝炎等慢性传染病给CAREC带来沉重负担</a:t>
            </a:r>
            <a:endParaRPr lang="en-US" sz="1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85750" indent="-285750" algn="ctr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抗微生物药物耐药性是一个主要的卫生健康问题</a:t>
            </a:r>
            <a:endParaRPr 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3577017" y="1712203"/>
          <a:ext cx="5794702" cy="4879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71672" y="2952054"/>
            <a:ext cx="4702386" cy="645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20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准备工作资金不足；卫生人力资源技能、规划、分配方面的差距；实验室能力不一致；监管没有协调统一和信息系统分散；接收应急物资延误；监管能力不足；财政保障不足</a:t>
            </a:r>
            <a:endParaRPr lang="en-US" sz="120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35766" y="2482618"/>
            <a:ext cx="1874455" cy="783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rgbClr val="00B6CA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决定健康的</a:t>
            </a:r>
            <a:endParaRPr lang="en-US" sz="1500" b="1">
              <a:solidFill>
                <a:srgbClr val="00B6CA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algn="ctr"/>
            <a:r>
              <a:rPr lang="en-US" sz="1500" b="1">
                <a:solidFill>
                  <a:srgbClr val="00B6CA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社会因素</a:t>
            </a:r>
            <a:endParaRPr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en-US" sz="1500" b="1">
                <a:solidFill>
                  <a:srgbClr val="00B6CA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（如贫穷）</a:t>
            </a:r>
            <a:endParaRPr lang="en-US" sz="1500" b="1">
              <a:solidFill>
                <a:srgbClr val="00B6CA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133719" y="3924703"/>
            <a:ext cx="1874455" cy="553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rgbClr val="00B6CA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非传染性疾病</a:t>
            </a:r>
            <a:endParaRPr lang="en-US" sz="1500" b="1">
              <a:solidFill>
                <a:srgbClr val="00B6CA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algn="ctr"/>
            <a:r>
              <a:rPr lang="en-US" sz="1500" b="1">
                <a:solidFill>
                  <a:srgbClr val="00B6CA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负担沉重</a:t>
            </a:r>
            <a:endParaRPr lang="en-US" sz="1500" b="1">
              <a:solidFill>
                <a:srgbClr val="00B6CA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173628" y="5136283"/>
            <a:ext cx="1874455" cy="553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b="1">
                <a:solidFill>
                  <a:srgbClr val="00B6CA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性别</a:t>
            </a:r>
            <a:endParaRPr lang="en-US" sz="1500" b="1">
              <a:solidFill>
                <a:srgbClr val="00B6CA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algn="ctr"/>
            <a:r>
              <a:rPr lang="en-US" sz="1500" b="1">
                <a:solidFill>
                  <a:srgbClr val="00B6CA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不平等</a:t>
            </a:r>
            <a:endParaRPr lang="en-US" sz="1500" b="1">
              <a:solidFill>
                <a:srgbClr val="00B6CA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4705" y="5887720"/>
            <a:ext cx="2924810" cy="645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/>
            <a:r>
              <a:rPr lang="en-US" sz="120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劳动力移民生活条件往往很差，获得社会保护的机会有限；</a:t>
            </a:r>
            <a:endParaRPr lang="en-US" sz="120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50570" y="5887433"/>
            <a:ext cx="292451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PH" sz="120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气候变化对人类健康的影响，例如抗微生物药物的耐药性不断增加，自然灾害频繁</a:t>
            </a:r>
            <a:endParaRPr lang="en-PH" sz="12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500492" y="709519"/>
            <a:ext cx="9270881" cy="950058"/>
          </a:xfrm>
          <a:prstGeom prst="roundRect">
            <a:avLst/>
          </a:prstGeom>
          <a:noFill/>
          <a:ln>
            <a:solidFill>
              <a:srgbClr val="F67F2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6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区域卫生安全需要区域合作</a:t>
            </a:r>
            <a:endParaRPr lang="en-US" sz="16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algn="ctr"/>
            <a:r>
              <a:rPr lang="en-PH" sz="1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单靠地方控制措施可以减缓但不能阻止传染病的爆发和传播</a:t>
            </a:r>
            <a:endParaRPr lang="en-PH" sz="1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algn="ctr"/>
            <a:r>
              <a:rPr lang="zh-CN" altLang="en-PH" sz="1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建立在</a:t>
            </a:r>
            <a:r>
              <a:rPr lang="en-PH" sz="1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现有举措和国家政策</a:t>
            </a:r>
            <a:endParaRPr lang="en-US" sz="1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7908" y="36965"/>
            <a:ext cx="12014091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>
                <a:solidFill>
                  <a:srgbClr val="EA532A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CAREC卫生战略——区域卫生安全是合作的切入点</a:t>
            </a:r>
            <a:endParaRPr lang="en-US" b="1">
              <a:solidFill>
                <a:srgbClr val="EA532A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597279" y="3754505"/>
            <a:ext cx="1754103" cy="872130"/>
          </a:xfrm>
          <a:prstGeom prst="roundRect">
            <a:avLst>
              <a:gd name="adj" fmla="val 50000"/>
            </a:avLst>
          </a:prstGeom>
          <a:solidFill>
            <a:srgbClr val="EA5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b="1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区域卫生安全的驱动因素</a:t>
            </a:r>
            <a:endParaRPr lang="en-US" sz="1400" b="1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9288211" y="3109072"/>
            <a:ext cx="885417" cy="0"/>
          </a:xfrm>
          <a:prstGeom prst="line">
            <a:avLst/>
          </a:prstGeom>
          <a:ln>
            <a:solidFill>
              <a:srgbClr val="00B6CA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9339970" y="4279390"/>
            <a:ext cx="735686" cy="0"/>
          </a:xfrm>
          <a:prstGeom prst="line">
            <a:avLst/>
          </a:prstGeom>
          <a:ln>
            <a:solidFill>
              <a:srgbClr val="00B6CA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9434584" y="5349067"/>
            <a:ext cx="720000" cy="0"/>
          </a:xfrm>
          <a:prstGeom prst="line">
            <a:avLst/>
          </a:prstGeom>
          <a:ln>
            <a:solidFill>
              <a:srgbClr val="00B6CA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251312" y="1759736"/>
            <a:ext cx="8756862" cy="487962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pic>
        <p:nvPicPr>
          <p:cNvPr id="20" name="Picture 19" descr="Logo&#10;&#10;Description automatically generated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163" y="4648329"/>
            <a:ext cx="352583" cy="337253"/>
          </a:xfrm>
          <a:prstGeom prst="rect">
            <a:avLst/>
          </a:prstGeom>
        </p:spPr>
      </p:pic>
      <p:pic>
        <p:nvPicPr>
          <p:cNvPr id="22" name="Picture 21" descr="Icon&#10;&#10;Description automatically generated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4880" y="1997058"/>
            <a:ext cx="414787" cy="42663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18935" y="4831956"/>
            <a:ext cx="900386" cy="90038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64565" y="4937217"/>
            <a:ext cx="689863" cy="6898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736543" y="1799043"/>
            <a:ext cx="876193" cy="5006376"/>
          </a:xfrm>
          <a:prstGeom prst="rect">
            <a:avLst/>
          </a:prstGeom>
          <a:ln w="50800">
            <a:solidFill>
              <a:schemeClr val="accent2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" name="Isosceles Triangle 1"/>
          <p:cNvSpPr/>
          <p:nvPr/>
        </p:nvSpPr>
        <p:spPr>
          <a:xfrm>
            <a:off x="1" y="22463"/>
            <a:ext cx="12192000" cy="1183153"/>
          </a:xfrm>
          <a:prstGeom prst="triangle">
            <a:avLst>
              <a:gd name="adj" fmla="val 50333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e-DE" sz="2200" b="1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增强区域健康卫生保障</a:t>
            </a:r>
            <a:endParaRPr lang="de-DE" sz="2200" b="1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algn="ctr"/>
            <a:endParaRPr lang="de-DE" sz="1400" b="1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algn="ctr"/>
            <a:endParaRPr lang="en-US" sz="1400" b="1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5400000">
            <a:off x="10777652" y="4243237"/>
            <a:ext cx="2198877" cy="33718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CN" altLang="de-DE" sz="1600" b="1">
                <a:solidFill>
                  <a:srgbClr val="00B6CA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跨领域</a:t>
            </a:r>
            <a:endParaRPr lang="zh-CN" altLang="de-DE" sz="1600" b="1">
              <a:solidFill>
                <a:srgbClr val="00B6CA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30719" y="5109103"/>
            <a:ext cx="8894597" cy="1558206"/>
          </a:xfrm>
          <a:prstGeom prst="rect">
            <a:avLst/>
          </a:prstGeom>
          <a:ln w="101600">
            <a:solidFill>
              <a:schemeClr val="accent2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98698" y="5495874"/>
            <a:ext cx="233218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CAREC机构支持</a:t>
            </a:r>
            <a:endParaRPr lang="de-DE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de-DE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健康卫生工作组</a:t>
            </a:r>
            <a:endParaRPr lang="de-DE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34615" y="5539750"/>
            <a:ext cx="397959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60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利益攸关方参与</a:t>
            </a:r>
            <a:endParaRPr lang="de-DE" sz="16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algn="ctr"/>
            <a:r>
              <a:rPr lang="de-DE" sz="160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政治承诺和政策对话</a:t>
            </a:r>
            <a:endParaRPr lang="en-US" sz="16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algn="ctr"/>
            <a:r>
              <a:rPr lang="de-DE" sz="160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多部门协调</a:t>
            </a:r>
            <a:endParaRPr lang="de-DE" sz="16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algn="ctr"/>
            <a:r>
              <a:rPr lang="de-DE" sz="160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地理集群</a:t>
            </a:r>
            <a:endParaRPr lang="de-DE" sz="16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 rot="5400000">
            <a:off x="9424011" y="4282299"/>
            <a:ext cx="3226011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数字健康／创新</a:t>
            </a:r>
            <a:endParaRPr lang="de-DE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6" name="Rectangle 35"/>
          <p:cNvSpPr/>
          <p:nvPr/>
        </p:nvSpPr>
        <p:spPr>
          <a:xfrm rot="5400000">
            <a:off x="10896141" y="4117565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性别</a:t>
            </a:r>
            <a:endParaRPr lang="de-DE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3997996" y="5109103"/>
            <a:ext cx="0" cy="1512000"/>
          </a:xfrm>
          <a:prstGeom prst="line">
            <a:avLst/>
          </a:prstGeom>
          <a:ln w="101600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881141" y="5132071"/>
            <a:ext cx="0" cy="1368000"/>
          </a:xfrm>
          <a:prstGeom prst="line">
            <a:avLst/>
          </a:prstGeom>
          <a:ln w="101600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8430341" y="1338088"/>
            <a:ext cx="2094975" cy="3441198"/>
          </a:xfrm>
          <a:prstGeom prst="rect">
            <a:avLst/>
          </a:prstGeom>
          <a:ln w="1016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 anchorCtr="0"/>
          <a:lstStyle/>
          <a:p>
            <a:pPr algn="ctr"/>
            <a:r>
              <a:rPr lang="de-DE" b="1">
                <a:solidFill>
                  <a:srgbClr val="00B6CA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支柱4</a:t>
            </a:r>
            <a:endParaRPr lang="de-DE" b="1">
              <a:solidFill>
                <a:srgbClr val="00B6CA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de-DE" sz="1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弱势群体</a:t>
            </a:r>
            <a:endParaRPr lang="de-DE" sz="1600" i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de-DE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加强对移民、边境社区和弱势群体的健康卫生服务</a:t>
            </a:r>
            <a:endParaRPr lang="en-US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6118" y="1338087"/>
            <a:ext cx="1980000" cy="3501343"/>
          </a:xfrm>
          <a:prstGeom prst="rect">
            <a:avLst/>
          </a:prstGeom>
          <a:noFill/>
          <a:ln w="1016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 anchorCtr="0"/>
          <a:lstStyle/>
          <a:p>
            <a:pPr algn="ctr"/>
            <a:r>
              <a:rPr lang="de-DE" b="1">
                <a:solidFill>
                  <a:srgbClr val="00B6CA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支柱1</a:t>
            </a:r>
            <a:endParaRPr lang="de-DE" b="1">
              <a:solidFill>
                <a:srgbClr val="00B6CA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de-DE" sz="1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领导力＆</a:t>
            </a:r>
            <a:endParaRPr lang="de-DE" sz="16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de-DE" sz="1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人力资源能力</a:t>
            </a:r>
            <a:endParaRPr lang="de-DE" sz="1600" i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de-DE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加强区域领导、协调和工作人员队伍</a:t>
            </a:r>
            <a:endParaRPr 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41075" y="1338087"/>
            <a:ext cx="1919006" cy="3475607"/>
          </a:xfrm>
          <a:prstGeom prst="rect">
            <a:avLst/>
          </a:prstGeom>
          <a:ln w="1016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 anchorCtr="0"/>
          <a:lstStyle/>
          <a:p>
            <a:pPr algn="ctr"/>
            <a:r>
              <a:rPr lang="de-DE" b="1">
                <a:solidFill>
                  <a:srgbClr val="00B6CA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支柱2</a:t>
            </a:r>
            <a:endParaRPr lang="de-DE" b="1">
              <a:solidFill>
                <a:srgbClr val="00B6CA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de-DE" sz="1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技术准备</a:t>
            </a:r>
            <a:endParaRPr lang="de-DE" sz="1600" i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i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i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i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i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i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i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de-DE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改进监测和实验室基础设施</a:t>
            </a:r>
            <a:endParaRPr lang="de-DE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20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49190" y="5199708"/>
            <a:ext cx="23203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b="1">
                <a:solidFill>
                  <a:srgbClr val="00B6CA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机构设置</a:t>
            </a:r>
            <a:endParaRPr lang="de-DE" b="1" dirty="0">
              <a:solidFill>
                <a:srgbClr val="00B6CA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24015" y="5202659"/>
            <a:ext cx="35332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b="1">
                <a:solidFill>
                  <a:srgbClr val="00B6CA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合作和伙伴关系</a:t>
            </a:r>
            <a:endParaRPr lang="de-DE" b="1" dirty="0">
              <a:solidFill>
                <a:srgbClr val="00B6CA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055650" y="5176141"/>
            <a:ext cx="22451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b="1">
                <a:solidFill>
                  <a:srgbClr val="00B6CA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能力支持</a:t>
            </a:r>
            <a:endParaRPr lang="de-DE" b="1" dirty="0">
              <a:solidFill>
                <a:srgbClr val="00B6CA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18686" y="5511952"/>
            <a:ext cx="275727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60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培训和知识共享</a:t>
            </a:r>
            <a:endParaRPr lang="de-DE" sz="160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algn="ctr"/>
            <a:r>
              <a:rPr lang="de-DE" sz="1600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研究和知识产品</a:t>
            </a:r>
            <a:endParaRPr lang="en-US" sz="1600" dirty="0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178219" y="1338088"/>
            <a:ext cx="1919006" cy="3441198"/>
          </a:xfrm>
          <a:prstGeom prst="rect">
            <a:avLst/>
          </a:prstGeom>
          <a:ln w="1016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 anchorCtr="0"/>
          <a:lstStyle/>
          <a:p>
            <a:pPr algn="ctr"/>
            <a:r>
              <a:rPr lang="de-DE" b="1">
                <a:solidFill>
                  <a:srgbClr val="00B6CA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支柱3</a:t>
            </a:r>
            <a:endParaRPr lang="de-DE" b="1">
              <a:solidFill>
                <a:srgbClr val="00B6CA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de-DE" sz="1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需求激增和</a:t>
            </a:r>
            <a:endParaRPr lang="de-DE" sz="16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de-DE" sz="1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物品供给</a:t>
            </a:r>
            <a:endParaRPr lang="de-DE" sz="1600" i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i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i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i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i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endParaRPr lang="de-DE" sz="1600" i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/>
            <a:r>
              <a:rPr lang="de-DE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提高</a:t>
            </a:r>
            <a:r>
              <a:rPr lang="de-DE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（监管、采购和供应链）</a:t>
            </a:r>
            <a:r>
              <a:rPr lang="de-DE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能力满足激增的需求</a:t>
            </a:r>
            <a:endParaRPr lang="de-DE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67412" y="486340"/>
            <a:ext cx="1403622" cy="381170"/>
            <a:chOff x="2474259" y="336177"/>
            <a:chExt cx="1403622" cy="658906"/>
          </a:xfrm>
        </p:grpSpPr>
        <p:sp>
          <p:nvSpPr>
            <p:cNvPr id="33" name="Rectangle 32"/>
            <p:cNvSpPr/>
            <p:nvPr/>
          </p:nvSpPr>
          <p:spPr>
            <a:xfrm>
              <a:off x="2474259" y="336177"/>
              <a:ext cx="1371600" cy="658906"/>
            </a:xfrm>
            <a:prstGeom prst="rect">
              <a:avLst/>
            </a:prstGeom>
            <a:solidFill>
              <a:srgbClr val="EA53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478098" y="390903"/>
              <a:ext cx="139978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 pitchFamily="34" charset="0"/>
                </a:rPr>
                <a:t>目标</a:t>
              </a:r>
              <a:endParaRPr 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0" y="-38462"/>
            <a:ext cx="3156330" cy="488364"/>
            <a:chOff x="2474259" y="336177"/>
            <a:chExt cx="1403622" cy="885723"/>
          </a:xfrm>
        </p:grpSpPr>
        <p:sp>
          <p:nvSpPr>
            <p:cNvPr id="38" name="Rectangle 37"/>
            <p:cNvSpPr/>
            <p:nvPr/>
          </p:nvSpPr>
          <p:spPr>
            <a:xfrm>
              <a:off x="2474259" y="336177"/>
              <a:ext cx="1371600" cy="658906"/>
            </a:xfrm>
            <a:prstGeom prst="rect">
              <a:avLst/>
            </a:prstGeom>
            <a:solidFill>
              <a:srgbClr val="EA53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478098" y="390903"/>
              <a:ext cx="1399783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 pitchFamily="34" charset="0"/>
                </a:rPr>
                <a:t>战略框架</a:t>
              </a:r>
              <a:endParaRPr 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4251" y="1827003"/>
            <a:ext cx="1403622" cy="423376"/>
            <a:chOff x="2474259" y="336177"/>
            <a:chExt cx="1403622" cy="734088"/>
          </a:xfrm>
        </p:grpSpPr>
        <p:sp>
          <p:nvSpPr>
            <p:cNvPr id="43" name="Rectangle 42"/>
            <p:cNvSpPr/>
            <p:nvPr/>
          </p:nvSpPr>
          <p:spPr>
            <a:xfrm>
              <a:off x="2474259" y="336177"/>
              <a:ext cx="1371600" cy="658906"/>
            </a:xfrm>
            <a:prstGeom prst="rect">
              <a:avLst/>
            </a:prstGeom>
            <a:solidFill>
              <a:srgbClr val="EA53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478098" y="390903"/>
              <a:ext cx="1399783" cy="67936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 pitchFamily="34" charset="0"/>
                </a:rPr>
                <a:t>支柱</a:t>
              </a:r>
              <a:endParaRPr 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117929" y="5419453"/>
            <a:ext cx="1403622" cy="658906"/>
            <a:chOff x="2474259" y="336177"/>
            <a:chExt cx="1403622" cy="658906"/>
          </a:xfrm>
        </p:grpSpPr>
        <p:sp>
          <p:nvSpPr>
            <p:cNvPr id="49" name="Rectangle 48"/>
            <p:cNvSpPr/>
            <p:nvPr/>
          </p:nvSpPr>
          <p:spPr>
            <a:xfrm>
              <a:off x="2474259" y="336177"/>
              <a:ext cx="1371600" cy="658906"/>
            </a:xfrm>
            <a:prstGeom prst="rect">
              <a:avLst/>
            </a:prstGeom>
            <a:solidFill>
              <a:srgbClr val="EA53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478098" y="390903"/>
              <a:ext cx="1399783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 pitchFamily="34" charset="0"/>
                </a:rPr>
                <a:t>赋能</a:t>
              </a:r>
              <a:endParaRPr 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</p:grpSp>
      <p:sp>
        <p:nvSpPr>
          <p:cNvPr id="51" name="Rectangle 50"/>
          <p:cNvSpPr/>
          <p:nvPr/>
        </p:nvSpPr>
        <p:spPr>
          <a:xfrm>
            <a:off x="86273" y="3316643"/>
            <a:ext cx="1371600" cy="380016"/>
          </a:xfrm>
          <a:prstGeom prst="rect">
            <a:avLst/>
          </a:prstGeom>
          <a:solidFill>
            <a:srgbClr val="EA5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600" b="1"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结果</a:t>
            </a:r>
            <a:endParaRPr lang="en-US" sz="1600" b="1"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2" ma:contentTypeDescription="Create a new document." ma:contentTypeScope="" ma:versionID="d7c7fc69d9d7c3e0900174576ee888b1">
  <xsd:schema xmlns:xsd="http://www.w3.org/2001/XMLSchema" xmlns:xs="http://www.w3.org/2001/XMLSchema" xmlns:p="http://schemas.microsoft.com/office/2006/metadata/properties" xmlns:ns2="f668aa56-9285-4561-92d6-d6343913a899" xmlns:ns3="4d0bf39f-aee5-4194-a8cf-9eb94d977901" targetNamespace="http://schemas.microsoft.com/office/2006/metadata/properties" ma:root="true" ma:fieldsID="41ef8605b30f5619465350b9761e0dda" ns2:_="" ns3:_="">
    <xsd:import namespace="f668aa56-9285-4561-92d6-d6343913a899"/>
    <xsd:import namespace="4d0bf39f-aee5-4194-a8cf-9eb94d9779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EEFB62-CA8E-4405-AA2C-3F3F9BC7845A}"/>
</file>

<file path=customXml/itemProps2.xml><?xml version="1.0" encoding="utf-8"?>
<ds:datastoreItem xmlns:ds="http://schemas.openxmlformats.org/officeDocument/2006/customXml" ds:itemID="{24A09426-B2B0-41F1-BA9B-EF4BF412609F}"/>
</file>

<file path=customXml/itemProps3.xml><?xml version="1.0" encoding="utf-8"?>
<ds:datastoreItem xmlns:ds="http://schemas.openxmlformats.org/officeDocument/2006/customXml" ds:itemID="{E4F16494-AD1F-4FD7-9D95-EC3B3D2275E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573</Words>
  <Application>WPS 演示</Application>
  <PresentationFormat>Widescreen</PresentationFormat>
  <Paragraphs>110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微软雅黑</vt:lpstr>
      <vt:lpstr>Arial Unicode MS</vt:lpstr>
      <vt:lpstr>Calibri Light</vt:lpstr>
      <vt:lpstr>等线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Regional Health Threats</dc:title>
  <dc:creator>Keisuke Taketani</dc:creator>
  <cp:lastModifiedBy>廖果 Guo</cp:lastModifiedBy>
  <cp:revision>156</cp:revision>
  <dcterms:created xsi:type="dcterms:W3CDTF">2020-09-02T02:19:00Z</dcterms:created>
  <dcterms:modified xsi:type="dcterms:W3CDTF">2021-10-11T13:39:17Z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DBCountry">
    <vt:lpwstr/>
  </property>
  <property fmtid="{D5CDD505-2E9C-101B-9397-08002B2CF9AE}" pid="3" name="ContentTypeId">
    <vt:lpwstr>0x0101009FDAEA74914DCF4CB1BBCF0E2E5EDB11</vt:lpwstr>
  </property>
  <property fmtid="{D5CDD505-2E9C-101B-9397-08002B2CF9AE}" pid="4" name="ADBProjectDocumentType">
    <vt:lpwstr/>
  </property>
  <property fmtid="{D5CDD505-2E9C-101B-9397-08002B2CF9AE}" pid="5" name="ADBProject">
    <vt:lpwstr/>
  </property>
  <property fmtid="{D5CDD505-2E9C-101B-9397-08002B2CF9AE}" pid="6" name="ADBContentGroup">
    <vt:lpwstr>2;#CWRD|6d71ff58-4882-4388-ab5c-218969b1e9c8</vt:lpwstr>
  </property>
  <property fmtid="{D5CDD505-2E9C-101B-9397-08002B2CF9AE}" pid="7" name="ADBSector">
    <vt:lpwstr/>
  </property>
  <property fmtid="{D5CDD505-2E9C-101B-9397-08002B2CF9AE}" pid="8" name="ADBDivision">
    <vt:lpwstr>5;#CWSS|47e580bc-afd7-4809-9bd0-300516869dea</vt:lpwstr>
  </property>
  <property fmtid="{D5CDD505-2E9C-101B-9397-08002B2CF9AE}" pid="9" name="ADBDocumentSecurity">
    <vt:lpwstr/>
  </property>
  <property fmtid="{D5CDD505-2E9C-101B-9397-08002B2CF9AE}" pid="10" name="ADBDocumentLanguage">
    <vt:lpwstr>1;#English|16ac8743-31bb-43f8-9a73-533a041667d6</vt:lpwstr>
  </property>
  <property fmtid="{D5CDD505-2E9C-101B-9397-08002B2CF9AE}" pid="11" name="Segment">
    <vt:lpwstr/>
  </property>
  <property fmtid="{D5CDD505-2E9C-101B-9397-08002B2CF9AE}" pid="12" name="ADBSubRegion">
    <vt:lpwstr/>
  </property>
  <property fmtid="{D5CDD505-2E9C-101B-9397-08002B2CF9AE}" pid="13" name="ADBDepartmentOwner">
    <vt:lpwstr>3;#CWRD|6d71ff58-4882-4388-ab5c-218969b1e9c8</vt:lpwstr>
  </property>
  <property fmtid="{D5CDD505-2E9C-101B-9397-08002B2CF9AE}" pid="14" name="ADBSourceLink">
    <vt:lpwstr>, </vt:lpwstr>
  </property>
  <property fmtid="{D5CDD505-2E9C-101B-9397-08002B2CF9AE}" pid="15" name="Order">
    <vt:r8>49915200</vt:r8>
  </property>
  <property fmtid="{D5CDD505-2E9C-101B-9397-08002B2CF9AE}" pid="16" name="j78542b1fffc4a1c84659474212e3133">
    <vt:lpwstr>CWRD|6d71ff58-4882-4388-ab5c-218969b1e9c8</vt:lpwstr>
  </property>
  <property fmtid="{D5CDD505-2E9C-101B-9397-08002B2CF9AE}" pid="17" name="xd_Signature">
    <vt:bool>false</vt:bool>
  </property>
  <property fmtid="{D5CDD505-2E9C-101B-9397-08002B2CF9AE}" pid="18" name="xd_ProgID">
    <vt:lpwstr/>
  </property>
  <property fmtid="{D5CDD505-2E9C-101B-9397-08002B2CF9AE}" pid="19" name="d61536b25a8a4fedb48bb564279be82a">
    <vt:lpwstr>CWRD|6d71ff58-4882-4388-ab5c-218969b1e9c8</vt:lpwstr>
  </property>
  <property fmtid="{D5CDD505-2E9C-101B-9397-08002B2CF9AE}" pid="20" name="_SourceUrl">
    <vt:lpwstr/>
  </property>
  <property fmtid="{D5CDD505-2E9C-101B-9397-08002B2CF9AE}" pid="21" name="_SharedFileIndex">
    <vt:lpwstr/>
  </property>
  <property fmtid="{D5CDD505-2E9C-101B-9397-08002B2CF9AE}" pid="22" name="ADBCirculatedLink">
    <vt:lpwstr>, </vt:lpwstr>
  </property>
  <property fmtid="{D5CDD505-2E9C-101B-9397-08002B2CF9AE}" pid="23" name="ComplianceAssetId">
    <vt:lpwstr/>
  </property>
  <property fmtid="{D5CDD505-2E9C-101B-9397-08002B2CF9AE}" pid="24" name="TemplateUrl">
    <vt:lpwstr/>
  </property>
  <property fmtid="{D5CDD505-2E9C-101B-9397-08002B2CF9AE}" pid="25" name="h00e4aaaf4624e24a7df7f06faa038c6">
    <vt:lpwstr>English|16ac8743-31bb-43f8-9a73-533a041667d6</vt:lpwstr>
  </property>
  <property fmtid="{D5CDD505-2E9C-101B-9397-08002B2CF9AE}" pid="26" name="_ExtendedDescription">
    <vt:lpwstr/>
  </property>
  <property fmtid="{D5CDD505-2E9C-101B-9397-08002B2CF9AE}" pid="27" name="TriggerFlowInfo">
    <vt:lpwstr/>
  </property>
  <property fmtid="{D5CDD505-2E9C-101B-9397-08002B2CF9AE}" pid="28" name="ICV">
    <vt:lpwstr>1C5FA6ED88394069B396E53B8605330A</vt:lpwstr>
  </property>
  <property fmtid="{D5CDD505-2E9C-101B-9397-08002B2CF9AE}" pid="29" name="KSOProductBuildVer">
    <vt:lpwstr>2052-11.1.0.10938</vt:lpwstr>
  </property>
</Properties>
</file>