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drawings/drawing1.xml" ContentType="application/vnd.openxmlformats-officedocument.drawingml.chartshapes+xml"/>
  <Override PartName="/ppt/drawings/drawing7.xml" ContentType="application/vnd.openxmlformats-officedocument.drawingml.chartshapes+xml"/>
  <Override PartName="/ppt/drawings/drawing6.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Layouts/slideLayout4.xml" ContentType="application/vnd.openxmlformats-officedocument.presentationml.slideLayout+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20.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7.xml" ContentType="application/vnd.openxmlformats-officedocument.presentationml.notesSlide+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charts/colors2.xml" ContentType="application/vnd.ms-office.chartcolorstyle+xml"/>
  <Override PartName="/ppt/charts/colors6.xml" ContentType="application/vnd.ms-office.chartcolorstyle+xml"/>
  <Override PartName="/ppt/charts/style2.xml" ContentType="application/vnd.ms-office.chartstyle+xml"/>
  <Override PartName="/ppt/charts/chart2.xml" ContentType="application/vnd.openxmlformats-officedocument.drawingml.chart+xml"/>
  <Override PartName="/ppt/charts/style3.xml" ContentType="application/vnd.ms-office.chartstyle+xml"/>
  <Override PartName="/ppt/charts/chart3.xml" ContentType="application/vnd.openxmlformats-officedocument.drawingml.chart+xml"/>
  <Override PartName="/ppt/charts/colors1.xml" ContentType="application/vnd.ms-office.chartcolorstyle+xml"/>
  <Override PartName="/ppt/charts/chart4.xml" ContentType="application/vnd.openxmlformats-officedocument.drawingml.chart+xml"/>
  <Override PartName="/ppt/charts/style6.xml" ContentType="application/vnd.ms-office.chartstyle+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theme/themeOverride1.xml" ContentType="application/vnd.openxmlformats-officedocument.themeOverride+xml"/>
  <Override PartName="/ppt/charts/colors4.xml" ContentType="application/vnd.ms-office.chartcolorstyle+xml"/>
  <Override PartName="/ppt/charts/style4.xml" ContentType="application/vnd.ms-office.chartstyle+xml"/>
  <Override PartName="/ppt/charts/colors3.xml" ContentType="application/vnd.ms-office.chartcolorstyle+xml"/>
  <Override PartName="/ppt/commentAuthors.xml" ContentType="application/vnd.openxmlformats-officedocument.presentationml.commentAuthors+xml"/>
  <Override PartName="/ppt/charts/chart1.xml" ContentType="application/vnd.openxmlformats-officedocument.drawingml.chart+xml"/>
  <Override PartName="/ppt/theme/theme2.xml" ContentType="application/vnd.openxmlformats-officedocument.theme+xml"/>
  <Override PartName="/ppt/charts/style1.xml" ContentType="application/vnd.ms-office.chartstyle+xml"/>
  <Override PartName="/ppt/notesMasters/notesMaster1.xml" ContentType="application/vnd.openxmlformats-officedocument.presentationml.notesMaster+xml"/>
  <Override PartName="/ppt/charts/style10.xml" ContentType="application/vnd.ms-office.chartstyle+xml"/>
  <Override PartName="/ppt/charts/chart10.xml" ContentType="application/vnd.openxmlformats-officedocument.drawingml.chart+xml"/>
  <Override PartName="/ppt/charts/chart13.xml" ContentType="application/vnd.openxmlformats-officedocument.drawingml.chart+xml"/>
  <Override PartName="/ppt/charts/style12.xml" ContentType="application/vnd.ms-office.chartstyle+xml"/>
  <Override PartName="/ppt/charts/colors9.xml" ContentType="application/vnd.ms-office.chartcolorstyle+xml"/>
  <Override PartName="/ppt/theme/themeOverride2.xml" ContentType="application/vnd.openxmlformats-officedocument.themeOverride+xml"/>
  <Override PartName="/ppt/charts/colors10.xml" ContentType="application/vnd.ms-office.chartcolorstyle+xml"/>
  <Override PartName="/ppt/theme/theme1.xml" ContentType="application/vnd.openxmlformats-officedocument.theme+xml"/>
  <Override PartName="/ppt/charts/style13.xml" ContentType="application/vnd.ms-office.chartstyle+xml"/>
  <Override PartName="/ppt/charts/chart12.xml" ContentType="application/vnd.openxmlformats-officedocument.drawingml.chart+xml"/>
  <Override PartName="/ppt/charts/colors11.xml" ContentType="application/vnd.ms-office.chartcolorstyle+xml"/>
  <Override PartName="/ppt/charts/style11.xml" ContentType="application/vnd.ms-office.chartstyle+xml"/>
  <Override PartName="/ppt/charts/chart11.xml" ContentType="application/vnd.openxmlformats-officedocument.drawingml.chart+xml"/>
  <Override PartName="/ppt/theme/themeOverride3.xml" ContentType="application/vnd.openxmlformats-officedocument.themeOverride+xml"/>
  <Override PartName="/ppt/charts/colors13.xml" ContentType="application/vnd.ms-office.chartcolorstyle+xml"/>
  <Override PartName="/ppt/charts/chart14.xml" ContentType="application/vnd.openxmlformats-officedocument.drawingml.chart+xml"/>
  <Override PartName="/ppt/charts/colors14.xml" ContentType="application/vnd.ms-office.chartcolorstyle+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hart8.xml" ContentType="application/vnd.openxmlformats-officedocument.drawingml.chart+xml"/>
  <Override PartName="/ppt/charts/chart6.xml" ContentType="application/vnd.openxmlformats-officedocument.drawingml.chart+xml"/>
  <Override PartName="/ppt/charts/style14.xml" ContentType="application/vnd.ms-office.chartstyle+xml"/>
  <Override PartName="/ppt/charts/style8.xml" ContentType="application/vnd.ms-office.chartstyle+xml"/>
  <Override PartName="/ppt/charts/colors12.xml" ContentType="application/vnd.ms-office.chartcolorstyle+xml"/>
  <Override PartName="/ppt/charts/colors8.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1.xml" ContentType="application/vnd.openxmlformats-officedocument.presentationml.tags+xml"/>
  <Override PartName="/ppt/tags/tag12.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5.xml" ContentType="application/vnd.openxmlformats-officedocument.presentationml.tags+xml"/>
  <Override PartName="/ppt/tags/tag17.xml" ContentType="application/vnd.openxmlformats-officedocument.presentationml.tags+xml"/>
  <Override PartName="/ppt/tags/tag10.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ppt/tags/tag5.xml" ContentType="application/vnd.openxmlformats-officedocument.presentationml.tags+xml"/>
  <Override PartName="/ppt/tags/tag6.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7.xml" ContentType="application/vnd.openxmlformats-officedocument.presentationml.tags+xml"/>
  <Override PartName="/ppt/tags/tag16.xml" ContentType="application/vnd.openxmlformats-officedocument.presentationml.tags+xml"/>
  <Override PartName="/ppt/tags/tag4.xml" ContentType="application/vnd.openxmlformats-officedocument.presentationml.tags+xml"/>
  <Override PartName="/ppt/tags/tag24.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18.xml" ContentType="application/vnd.openxmlformats-officedocument.presentationml.tags+xml"/>
  <Override PartName="/ppt/tags/tag3.xml" ContentType="application/vnd.openxmlformats-officedocument.presentationml.tags+xml"/>
  <Override PartName="/ppt/tags/tag19.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charts/style80.xml" ContentType="application/vnd.ms-office.chartstyle+xml"/>
  <Override PartName="/ppt/charts/colors80.xml" ContentType="application/vnd.ms-office.chartcolorstyle+xml"/>
  <Override PartName="/ppt/charts/chartEx1.xml" ContentType="application/vnd.ms-office.chartex+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3853" r:id="rId2"/>
    <p:sldId id="3732" r:id="rId3"/>
    <p:sldId id="3878" r:id="rId4"/>
    <p:sldId id="3838" r:id="rId5"/>
    <p:sldId id="3775" r:id="rId6"/>
    <p:sldId id="3876" r:id="rId7"/>
    <p:sldId id="3880" r:id="rId8"/>
    <p:sldId id="3862" r:id="rId9"/>
    <p:sldId id="3858" r:id="rId10"/>
    <p:sldId id="3833" r:id="rId11"/>
    <p:sldId id="3864" r:id="rId12"/>
    <p:sldId id="3846" r:id="rId13"/>
    <p:sldId id="3815" r:id="rId14"/>
    <p:sldId id="3875" r:id="rId15"/>
    <p:sldId id="3848" r:id="rId16"/>
    <p:sldId id="3840"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ayar, Omer Ethem" initials="BE" lastIdx="1" clrIdx="6">
    <p:extLst>
      <p:ext uri="{19B8F6BF-5375-455C-9EA6-DF929625EA0E}">
        <p15:presenceInfo xmlns:p15="http://schemas.microsoft.com/office/powerpoint/2012/main" userId="S::obayar@imf.org::2de0aa9f-d41f-4d56-8514-b5d18bae622c" providerId="AD"/>
      </p:ext>
    </p:extLst>
  </p:cmAuthor>
  <p:cmAuthor id="1" name="Berkmen, S. Pelin" initials="BSP" lastIdx="112" clrIdx="0">
    <p:extLst>
      <p:ext uri="{19B8F6BF-5375-455C-9EA6-DF929625EA0E}">
        <p15:presenceInfo xmlns:p15="http://schemas.microsoft.com/office/powerpoint/2012/main" userId="S::PBerkmen@IMF.ORG::9022a6c0-405b-4727-bf2c-0fe487cf064e" providerId="AD"/>
      </p:ext>
    </p:extLst>
  </p:cmAuthor>
  <p:cmAuthor id="2" name="Abdih, Yasser" initials="AY" lastIdx="6" clrIdx="1">
    <p:extLst>
      <p:ext uri="{19B8F6BF-5375-455C-9EA6-DF929625EA0E}">
        <p15:presenceInfo xmlns:p15="http://schemas.microsoft.com/office/powerpoint/2012/main" userId="S::YAbdih@imf.org::75127318-62d3-4239-aeea-596b3532ec0e" providerId="AD"/>
      </p:ext>
    </p:extLst>
  </p:cmAuthor>
  <p:cmAuthor id="3" name="Boranova, Vizhdan" initials="BV" lastIdx="1" clrIdx="2">
    <p:extLst>
      <p:ext uri="{19B8F6BF-5375-455C-9EA6-DF929625EA0E}">
        <p15:presenceInfo xmlns:p15="http://schemas.microsoft.com/office/powerpoint/2012/main" userId="S::VBoranova@IMF.ORG::99742f7c-3ba9-425f-819a-1a2e3f0bb8f5" providerId="AD"/>
      </p:ext>
    </p:extLst>
  </p:cmAuthor>
  <p:cmAuthor id="4" name="Yaaqoubi, Amine" initials="YA" lastIdx="7" clrIdx="3">
    <p:extLst>
      <p:ext uri="{19B8F6BF-5375-455C-9EA6-DF929625EA0E}">
        <p15:presenceInfo xmlns:p15="http://schemas.microsoft.com/office/powerpoint/2012/main" userId="S::AYaaqoubi@imf.org::df93b9d3-3338-45e2-aa43-b430227d97d4" providerId="AD"/>
      </p:ext>
    </p:extLst>
  </p:cmAuthor>
  <p:cmAuthor id="5" name="Reyes, Nathalie" initials="RN" lastIdx="8" clrIdx="4">
    <p:extLst>
      <p:ext uri="{19B8F6BF-5375-455C-9EA6-DF929625EA0E}">
        <p15:presenceInfo xmlns:p15="http://schemas.microsoft.com/office/powerpoint/2012/main" userId="S::NReyes@imf.org::79420f03-6921-4644-b3bb-cb38415c3bd8" providerId="AD"/>
      </p:ext>
    </p:extLst>
  </p:cmAuthor>
  <p:cmAuthor id="6" name="Porter, Nathan" initials="PN" lastIdx="2" clrIdx="5">
    <p:extLst>
      <p:ext uri="{19B8F6BF-5375-455C-9EA6-DF929625EA0E}">
        <p15:presenceInfo xmlns:p15="http://schemas.microsoft.com/office/powerpoint/2012/main" userId="S::NPorter@imf.org::2ce8e5dc-2627-44d0-bea7-e040087d1c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4C97"/>
    <a:srgbClr val="E8EBCC"/>
    <a:srgbClr val="ED7D31"/>
    <a:srgbClr val="D17B1D"/>
    <a:srgbClr val="623A0E"/>
    <a:srgbClr val="78BE20"/>
    <a:srgbClr val="C7C41F"/>
    <a:srgbClr val="EEDFCC"/>
    <a:srgbClr val="D6E8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D4D0DC-3C66-43F3-8BA4-4622514CDB89}" v="129" dt="2021-11-10T22:23:56.7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192" y="-1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yar, Omer Ethem" userId="S::obayar@imf.org::2de0aa9f-d41f-4d56-8514-b5d18bae622c" providerId="AD" clId="Web-{FF9C230C-8B2E-402C-931A-BAFA661338D5}"/>
    <pc:docChg chg="modSld">
      <pc:chgData name="Bayar, Omer Ethem" userId="S::obayar@imf.org::2de0aa9f-d41f-4d56-8514-b5d18bae622c" providerId="AD" clId="Web-{FF9C230C-8B2E-402C-931A-BAFA661338D5}" dt="2021-11-09T15:12:40.230" v="47"/>
      <pc:docMkLst>
        <pc:docMk/>
      </pc:docMkLst>
      <pc:sldChg chg="modNotes">
        <pc:chgData name="Bayar, Omer Ethem" userId="S::obayar@imf.org::2de0aa9f-d41f-4d56-8514-b5d18bae622c" providerId="AD" clId="Web-{FF9C230C-8B2E-402C-931A-BAFA661338D5}" dt="2021-11-09T15:12:40.230" v="47"/>
        <pc:sldMkLst>
          <pc:docMk/>
          <pc:sldMk cId="3664747777" sldId="3833"/>
        </pc:sldMkLst>
      </pc:sldChg>
      <pc:sldChg chg="modNotes">
        <pc:chgData name="Bayar, Omer Ethem" userId="S::obayar@imf.org::2de0aa9f-d41f-4d56-8514-b5d18bae622c" providerId="AD" clId="Web-{FF9C230C-8B2E-402C-931A-BAFA661338D5}" dt="2021-11-09T15:10:24.196" v="16"/>
        <pc:sldMkLst>
          <pc:docMk/>
          <pc:sldMk cId="3871385503" sldId="3838"/>
        </pc:sldMkLst>
      </pc:sldChg>
      <pc:sldChg chg="modNotes">
        <pc:chgData name="Bayar, Omer Ethem" userId="S::obayar@imf.org::2de0aa9f-d41f-4d56-8514-b5d18bae622c" providerId="AD" clId="Web-{FF9C230C-8B2E-402C-931A-BAFA661338D5}" dt="2021-11-09T15:09:41.664" v="5"/>
        <pc:sldMkLst>
          <pc:docMk/>
          <pc:sldMk cId="3751815986" sldId="3853"/>
        </pc:sldMkLst>
      </pc:sldChg>
      <pc:sldChg chg="modNotes">
        <pc:chgData name="Bayar, Omer Ethem" userId="S::obayar@imf.org::2de0aa9f-d41f-4d56-8514-b5d18bae622c" providerId="AD" clId="Web-{FF9C230C-8B2E-402C-931A-BAFA661338D5}" dt="2021-11-09T15:12:22.479" v="37"/>
        <pc:sldMkLst>
          <pc:docMk/>
          <pc:sldMk cId="2341641344" sldId="3858"/>
        </pc:sldMkLst>
      </pc:sldChg>
      <pc:sldChg chg="modNotes">
        <pc:chgData name="Bayar, Omer Ethem" userId="S::obayar@imf.org::2de0aa9f-d41f-4d56-8514-b5d18bae622c" providerId="AD" clId="Web-{FF9C230C-8B2E-402C-931A-BAFA661338D5}" dt="2021-11-09T15:12:05.620" v="32"/>
        <pc:sldMkLst>
          <pc:docMk/>
          <pc:sldMk cId="3095444389" sldId="3862"/>
        </pc:sldMkLst>
      </pc:sldChg>
      <pc:sldChg chg="modNotes">
        <pc:chgData name="Bayar, Omer Ethem" userId="S::obayar@imf.org::2de0aa9f-d41f-4d56-8514-b5d18bae622c" providerId="AD" clId="Web-{FF9C230C-8B2E-402C-931A-BAFA661338D5}" dt="2021-11-09T15:10:52.368" v="21"/>
        <pc:sldMkLst>
          <pc:docMk/>
          <pc:sldMk cId="2877456448" sldId="3876"/>
        </pc:sldMkLst>
      </pc:sldChg>
      <pc:sldChg chg="modNotes">
        <pc:chgData name="Bayar, Omer Ethem" userId="S::obayar@imf.org::2de0aa9f-d41f-4d56-8514-b5d18bae622c" providerId="AD" clId="Web-{FF9C230C-8B2E-402C-931A-BAFA661338D5}" dt="2021-11-09T15:09:58.446" v="10"/>
        <pc:sldMkLst>
          <pc:docMk/>
          <pc:sldMk cId="679422147" sldId="3878"/>
        </pc:sldMkLst>
      </pc:sldChg>
      <pc:sldChg chg="modNotes">
        <pc:chgData name="Bayar, Omer Ethem" userId="S::obayar@imf.org::2de0aa9f-d41f-4d56-8514-b5d18bae622c" providerId="AD" clId="Web-{FF9C230C-8B2E-402C-931A-BAFA661338D5}" dt="2021-11-09T15:11:40.072" v="28"/>
        <pc:sldMkLst>
          <pc:docMk/>
          <pc:sldMk cId="1672498879" sldId="3880"/>
        </pc:sldMkLst>
      </pc:sldChg>
    </pc:docChg>
  </pc:docChgLst>
  <pc:docChgLst>
    <pc:chgData name="Yaaqoubi, Amine" userId="df93b9d3-3338-45e2-aa43-b430227d97d4" providerId="ADAL" clId="{7FD4D0DC-3C66-43F3-8BA4-4622514CDB89}"/>
    <pc:docChg chg="undo redo custSel modSld">
      <pc:chgData name="Yaaqoubi, Amine" userId="df93b9d3-3338-45e2-aa43-b430227d97d4" providerId="ADAL" clId="{7FD4D0DC-3C66-43F3-8BA4-4622514CDB89}" dt="2021-11-10T22:23:56.744" v="173" actId="1076"/>
      <pc:docMkLst>
        <pc:docMk/>
      </pc:docMkLst>
      <pc:sldChg chg="addSp delSp modSp mod">
        <pc:chgData name="Yaaqoubi, Amine" userId="df93b9d3-3338-45e2-aa43-b430227d97d4" providerId="ADAL" clId="{7FD4D0DC-3C66-43F3-8BA4-4622514CDB89}" dt="2021-11-10T19:50:35.610" v="166" actId="1076"/>
        <pc:sldMkLst>
          <pc:docMk/>
          <pc:sldMk cId="3871385503" sldId="3838"/>
        </pc:sldMkLst>
        <pc:spChg chg="mod">
          <ac:chgData name="Yaaqoubi, Amine" userId="df93b9d3-3338-45e2-aa43-b430227d97d4" providerId="ADAL" clId="{7FD4D0DC-3C66-43F3-8BA4-4622514CDB89}" dt="2021-11-09T14:55:38.132" v="14" actId="20577"/>
          <ac:spMkLst>
            <pc:docMk/>
            <pc:sldMk cId="3871385503" sldId="3838"/>
            <ac:spMk id="12" creationId="{48233ABA-EB61-4AF4-A263-059A5B016755}"/>
          </ac:spMkLst>
        </pc:spChg>
        <pc:spChg chg="mod">
          <ac:chgData name="Yaaqoubi, Amine" userId="df93b9d3-3338-45e2-aa43-b430227d97d4" providerId="ADAL" clId="{7FD4D0DC-3C66-43F3-8BA4-4622514CDB89}" dt="2021-11-09T14:56:19.924" v="82" actId="20577"/>
          <ac:spMkLst>
            <pc:docMk/>
            <pc:sldMk cId="3871385503" sldId="3838"/>
            <ac:spMk id="16" creationId="{4E2B7772-E205-49CD-BFCB-174DA8A46EBF}"/>
          </ac:spMkLst>
        </pc:spChg>
        <pc:graphicFrameChg chg="add mod">
          <ac:chgData name="Yaaqoubi, Amine" userId="df93b9d3-3338-45e2-aa43-b430227d97d4" providerId="ADAL" clId="{7FD4D0DC-3C66-43F3-8BA4-4622514CDB89}" dt="2021-11-10T19:50:35.610" v="166" actId="1076"/>
          <ac:graphicFrameMkLst>
            <pc:docMk/>
            <pc:sldMk cId="3871385503" sldId="3838"/>
            <ac:graphicFrameMk id="13" creationId="{33C3927E-872F-4BF9-8B28-F82D9BA8DE9D}"/>
          </ac:graphicFrameMkLst>
        </pc:graphicFrameChg>
        <pc:graphicFrameChg chg="del">
          <ac:chgData name="Yaaqoubi, Amine" userId="df93b9d3-3338-45e2-aa43-b430227d97d4" providerId="ADAL" clId="{7FD4D0DC-3C66-43F3-8BA4-4622514CDB89}" dt="2021-11-10T19:48:50.231" v="142" actId="478"/>
          <ac:graphicFrameMkLst>
            <pc:docMk/>
            <pc:sldMk cId="3871385503" sldId="3838"/>
            <ac:graphicFrameMk id="14" creationId="{33C3927E-872F-4BF9-8B28-F82D9BA8DE9D}"/>
          </ac:graphicFrameMkLst>
        </pc:graphicFrameChg>
      </pc:sldChg>
      <pc:sldChg chg="addSp delSp modSp mod">
        <pc:chgData name="Yaaqoubi, Amine" userId="df93b9d3-3338-45e2-aa43-b430227d97d4" providerId="ADAL" clId="{7FD4D0DC-3C66-43F3-8BA4-4622514CDB89}" dt="2021-11-10T19:51:08.065" v="168" actId="2085"/>
        <pc:sldMkLst>
          <pc:docMk/>
          <pc:sldMk cId="814110642" sldId="3846"/>
        </pc:sldMkLst>
        <pc:graphicFrameChg chg="add del">
          <ac:chgData name="Yaaqoubi, Amine" userId="df93b9d3-3338-45e2-aa43-b430227d97d4" providerId="ADAL" clId="{7FD4D0DC-3C66-43F3-8BA4-4622514CDB89}" dt="2021-11-10T19:33:58.645" v="111" actId="478"/>
          <ac:graphicFrameMkLst>
            <pc:docMk/>
            <pc:sldMk cId="814110642" sldId="3846"/>
            <ac:graphicFrameMk id="17" creationId="{00000000-0008-0000-0B00-000002000000}"/>
          </ac:graphicFrameMkLst>
        </pc:graphicFrameChg>
        <pc:graphicFrameChg chg="add mod">
          <ac:chgData name="Yaaqoubi, Amine" userId="df93b9d3-3338-45e2-aa43-b430227d97d4" providerId="ADAL" clId="{7FD4D0DC-3C66-43F3-8BA4-4622514CDB89}" dt="2021-11-10T19:51:08.065" v="168" actId="2085"/>
          <ac:graphicFrameMkLst>
            <pc:docMk/>
            <pc:sldMk cId="814110642" sldId="3846"/>
            <ac:graphicFrameMk id="20" creationId="{00000000-0008-0000-0B00-000002000000}"/>
          </ac:graphicFrameMkLst>
        </pc:graphicFrameChg>
        <pc:graphicFrameChg chg="mod">
          <ac:chgData name="Yaaqoubi, Amine" userId="df93b9d3-3338-45e2-aa43-b430227d97d4" providerId="ADAL" clId="{7FD4D0DC-3C66-43F3-8BA4-4622514CDB89}" dt="2021-11-10T19:51:03.301" v="167"/>
          <ac:graphicFrameMkLst>
            <pc:docMk/>
            <pc:sldMk cId="814110642" sldId="3846"/>
            <ac:graphicFrameMk id="28" creationId="{419618EE-C56A-4D85-8B23-53A56FEEA864}"/>
          </ac:graphicFrameMkLst>
        </pc:graphicFrameChg>
      </pc:sldChg>
      <pc:sldChg chg="modNotesTx">
        <pc:chgData name="Yaaqoubi, Amine" userId="df93b9d3-3338-45e2-aa43-b430227d97d4" providerId="ADAL" clId="{7FD4D0DC-3C66-43F3-8BA4-4622514CDB89}" dt="2021-11-10T19:47:42.778" v="141" actId="20577"/>
        <pc:sldMkLst>
          <pc:docMk/>
          <pc:sldMk cId="2901745766" sldId="3848"/>
        </pc:sldMkLst>
      </pc:sldChg>
      <pc:sldChg chg="modSp mod">
        <pc:chgData name="Yaaqoubi, Amine" userId="df93b9d3-3338-45e2-aa43-b430227d97d4" providerId="ADAL" clId="{7FD4D0DC-3C66-43F3-8BA4-4622514CDB89}" dt="2021-11-10T19:44:10.051" v="138" actId="20577"/>
        <pc:sldMkLst>
          <pc:docMk/>
          <pc:sldMk cId="2341641344" sldId="3858"/>
        </pc:sldMkLst>
        <pc:spChg chg="mod">
          <ac:chgData name="Yaaqoubi, Amine" userId="df93b9d3-3338-45e2-aa43-b430227d97d4" providerId="ADAL" clId="{7FD4D0DC-3C66-43F3-8BA4-4622514CDB89}" dt="2021-11-10T19:44:10.051" v="138" actId="20577"/>
          <ac:spMkLst>
            <pc:docMk/>
            <pc:sldMk cId="2341641344" sldId="3858"/>
            <ac:spMk id="8" creationId="{5271796F-2AB1-4B60-8140-ADBA7888D147}"/>
          </ac:spMkLst>
        </pc:spChg>
      </pc:sldChg>
      <pc:sldChg chg="modSp mod">
        <pc:chgData name="Yaaqoubi, Amine" userId="df93b9d3-3338-45e2-aa43-b430227d97d4" providerId="ADAL" clId="{7FD4D0DC-3C66-43F3-8BA4-4622514CDB89}" dt="2021-11-09T14:55:33.167" v="7" actId="20577"/>
        <pc:sldMkLst>
          <pc:docMk/>
          <pc:sldMk cId="679422147" sldId="3878"/>
        </pc:sldMkLst>
        <pc:spChg chg="mod">
          <ac:chgData name="Yaaqoubi, Amine" userId="df93b9d3-3338-45e2-aa43-b430227d97d4" providerId="ADAL" clId="{7FD4D0DC-3C66-43F3-8BA4-4622514CDB89}" dt="2021-11-09T14:55:33.167" v="7" actId="20577"/>
          <ac:spMkLst>
            <pc:docMk/>
            <pc:sldMk cId="679422147" sldId="3878"/>
            <ac:spMk id="30" creationId="{DFB7D977-EFF3-41AE-A8FE-B71BFB324C39}"/>
          </ac:spMkLst>
        </pc:spChg>
      </pc:sldChg>
      <pc:sldChg chg="addSp delSp modSp mod modNotesTx">
        <pc:chgData name="Yaaqoubi, Amine" userId="df93b9d3-3338-45e2-aa43-b430227d97d4" providerId="ADAL" clId="{7FD4D0DC-3C66-43F3-8BA4-4622514CDB89}" dt="2021-11-10T22:23:56.744" v="173" actId="1076"/>
        <pc:sldMkLst>
          <pc:docMk/>
          <pc:sldMk cId="1672498879" sldId="3880"/>
        </pc:sldMkLst>
        <pc:spChg chg="mod">
          <ac:chgData name="Yaaqoubi, Amine" userId="df93b9d3-3338-45e2-aa43-b430227d97d4" providerId="ADAL" clId="{7FD4D0DC-3C66-43F3-8BA4-4622514CDB89}" dt="2021-11-09T14:56:06.997" v="81" actId="113"/>
          <ac:spMkLst>
            <pc:docMk/>
            <pc:sldMk cId="1672498879" sldId="3880"/>
            <ac:spMk id="18" creationId="{0D4D84CF-3F6C-4020-ADE6-84B27582E84A}"/>
          </ac:spMkLst>
        </pc:spChg>
        <pc:picChg chg="del">
          <ac:chgData name="Yaaqoubi, Amine" userId="df93b9d3-3338-45e2-aa43-b430227d97d4" providerId="ADAL" clId="{7FD4D0DC-3C66-43F3-8BA4-4622514CDB89}" dt="2021-11-10T19:39:59.145" v="128" actId="478"/>
          <ac:picMkLst>
            <pc:docMk/>
            <pc:sldMk cId="1672498879" sldId="3880"/>
            <ac:picMk id="2" creationId="{DE20E5C7-761C-4C02-8C42-711687A8F621}"/>
          </ac:picMkLst>
        </pc:picChg>
        <pc:picChg chg="del mod modCrop">
          <ac:chgData name="Yaaqoubi, Amine" userId="df93b9d3-3338-45e2-aa43-b430227d97d4" providerId="ADAL" clId="{7FD4D0DC-3C66-43F3-8BA4-4622514CDB89}" dt="2021-11-10T22:23:49.160" v="169" actId="478"/>
          <ac:picMkLst>
            <pc:docMk/>
            <pc:sldMk cId="1672498879" sldId="3880"/>
            <ac:picMk id="4" creationId="{A4470D1E-89CA-4981-9FFD-03E3BCAC937F}"/>
          </ac:picMkLst>
        </pc:picChg>
        <pc:picChg chg="add mod">
          <ac:chgData name="Yaaqoubi, Amine" userId="df93b9d3-3338-45e2-aa43-b430227d97d4" providerId="ADAL" clId="{7FD4D0DC-3C66-43F3-8BA4-4622514CDB89}" dt="2021-11-10T22:23:56.744" v="173" actId="1076"/>
          <ac:picMkLst>
            <pc:docMk/>
            <pc:sldMk cId="1672498879" sldId="3880"/>
            <ac:picMk id="5" creationId="{236D1ACF-66D1-48CC-AA50-3B8A5E42E4F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ata1\mcd\DATA\Presentations\2021\02_CAREC\Data\ADU_MCD_Real_GDP_quarterl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Yaaqoubi\AppData\Local\Microsoft\Windows\INetCache\Content.Outlook\8NSSO70V\CAREC%20Okun's%20Coef.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3" Type="http://schemas.openxmlformats.org/officeDocument/2006/relationships/oleObject" Target="file:///\\Data1\mcd\DATA\Presentations\2021\02_CAREC\Data\ADU_Average_temp_figure_for_REO_.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6.xml"/></Relationships>
</file>

<file path=ppt/charts/_rels/chart12.xml.rels><?xml version="1.0" encoding="UTF-8" standalone="yes"?>
<Relationships xmlns="http://schemas.openxmlformats.org/package/2006/relationships"><Relationship Id="rId3" Type="http://schemas.openxmlformats.org/officeDocument/2006/relationships/oleObject" Target="file:///\\Data1\mcd\DATA\Presentations\2021\02_CAREC\Data\ADU_0_Directory.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ata1\mcd\DATA\Presentations\2021\02_CAREC\02_CAREC%2020th%20Ministerial%20Conference_11.17.21\Data\ADU_0_Directory.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ata1\mcd\DATA\Presentations\2021\02_CAREC\Data\ADU_Fund%20Financing%20Requests%20-%20Pandemic%20Era-6870266-v86-DMSDR1S-latest.xlsb"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7.xml"/></Relationships>
</file>

<file path=ppt/charts/_rels/chart2.xml.rels><?xml version="1.0" encoding="UTF-8" standalone="yes"?>
<Relationships xmlns="http://schemas.openxmlformats.org/package/2006/relationships"><Relationship Id="rId3" Type="http://schemas.openxmlformats.org/officeDocument/2006/relationships/oleObject" Target="file:///\\Data1\mcd\DATA\Presentations\2021\04_CCA_REO\Data\ADU_MCD_Inflation_Montly_NS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ata1\mcd\DATA\Presentations\2021\02_CAREC\Data\ADU_GG_Fiscal%20balanc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ata1\mcd\DATA\Presentations\2021\02_CAREC\02_CAREC%2020th%20Ministerial%20Conference_11.17.21\Data\ADU_Monetary%20Policy%20Char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Data1\mcd\DATA\Presentations\2021\02_CAREC\Data\ADU_Outlook.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ata1\mcd\DATA\Presentations\2021\02_CAREC\Data\ADU_0_Directory.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file:///\\Data1\mcd\DATA\Presentations\2021\02_CAREC\Data\ADU_Output%20losses%20shor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ata1\mcd\DATA\Presentations\2021\02_CAREC\Data\ADU_ME&amp;CA%20cumulative%20capital%20flows%20chart.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oleObject" Target="file:///\\Data1\mcd\DATA\Presentations\2021\02_CAREC\Data\ADU_ME&amp;CA%20cumulative%20capital%20flows%20chart.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_rels/chartEx1.xml.rels><?xml version="1.0" encoding="UTF-8" standalone="yes"?>
<Relationships xmlns="http://schemas.openxmlformats.org/package/2006/relationships"><Relationship Id="rId3" Type="http://schemas.microsoft.com/office/2011/relationships/chartColorStyle" Target="colors80.xml"/><Relationship Id="rId2" Type="http://schemas.microsoft.com/office/2011/relationships/chartStyle" Target="style80.xml"/><Relationship Id="rId1" Type="http://schemas.openxmlformats.org/officeDocument/2006/relationships/oleObject" Target="file:///\\Data1\mcd\DATA\Presentations\2021\02_CAREC\Data\MCD_DebtGroup_v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42931523803422E-2"/>
          <c:y val="4.0162509098127429E-2"/>
          <c:w val="0.86752132545931759"/>
          <c:h val="0.88016568517170657"/>
        </c:manualLayout>
      </c:layout>
      <c:areaChart>
        <c:grouping val="stacked"/>
        <c:varyColors val="0"/>
        <c:ser>
          <c:idx val="2"/>
          <c:order val="4"/>
          <c:tx>
            <c:strRef>
              <c:f>[ADU_MCD_Real_GDP_quarterly.xlsx]GDP_Q!$I$9</c:f>
              <c:strCache>
                <c:ptCount val="1"/>
                <c:pt idx="0">
                  <c:v>25th percentile</c:v>
                </c:pt>
              </c:strCache>
            </c:strRef>
          </c:tx>
          <c:spPr>
            <a:noFill/>
            <a:ln>
              <a:noFill/>
            </a:ln>
            <a:effectLst/>
          </c:spPr>
          <c:cat>
            <c:strRef>
              <c:f>[ADU_MCD_Real_GDP_quarterly.xlsx]GDP_Q!$M$4:$S$4</c:f>
              <c:strCache>
                <c:ptCount val="7"/>
                <c:pt idx="0">
                  <c:v>2019Q4</c:v>
                </c:pt>
                <c:pt idx="1">
                  <c:v>2020Q1</c:v>
                </c:pt>
                <c:pt idx="2">
                  <c:v>2020Q2</c:v>
                </c:pt>
                <c:pt idx="3">
                  <c:v>2020Q3</c:v>
                </c:pt>
                <c:pt idx="4">
                  <c:v>2020Q4</c:v>
                </c:pt>
                <c:pt idx="5">
                  <c:v>2021Q1</c:v>
                </c:pt>
                <c:pt idx="6">
                  <c:v>2021Q2</c:v>
                </c:pt>
              </c:strCache>
            </c:strRef>
          </c:cat>
          <c:val>
            <c:numRef>
              <c:f>[ADU_MCD_Real_GDP_quarterly.xlsx]GDP_Q!$M$9:$S$9</c:f>
              <c:numCache>
                <c:formatCode>0.00</c:formatCode>
                <c:ptCount val="7"/>
                <c:pt idx="0">
                  <c:v>100</c:v>
                </c:pt>
                <c:pt idx="1">
                  <c:v>99.243658340449088</c:v>
                </c:pt>
                <c:pt idx="2">
                  <c:v>98.090943377610301</c:v>
                </c:pt>
                <c:pt idx="3">
                  <c:v>96.752580608513725</c:v>
                </c:pt>
                <c:pt idx="4">
                  <c:v>95.775447295457937</c:v>
                </c:pt>
                <c:pt idx="5">
                  <c:v>96.376497613774063</c:v>
                </c:pt>
                <c:pt idx="6">
                  <c:v>98.665558934479918</c:v>
                </c:pt>
              </c:numCache>
            </c:numRef>
          </c:val>
          <c:extLst>
            <c:ext xmlns:c16="http://schemas.microsoft.com/office/drawing/2014/chart" uri="{C3380CC4-5D6E-409C-BE32-E72D297353CC}">
              <c16:uniqueId val="{00000000-D60D-44DD-BEA3-0962B70AE523}"/>
            </c:ext>
          </c:extLst>
        </c:ser>
        <c:ser>
          <c:idx val="3"/>
          <c:order val="5"/>
          <c:tx>
            <c:strRef>
              <c:f>[ADU_MCD_Real_GDP_quarterly.xlsx]GDP_Q!$I$10</c:f>
              <c:strCache>
                <c:ptCount val="1"/>
                <c:pt idx="0">
                  <c:v>75th-25th percentile range</c:v>
                </c:pt>
              </c:strCache>
            </c:strRef>
          </c:tx>
          <c:spPr>
            <a:solidFill>
              <a:schemeClr val="bg1">
                <a:lumMod val="85000"/>
              </a:schemeClr>
            </a:solidFill>
            <a:ln>
              <a:noFill/>
            </a:ln>
            <a:effectLst/>
          </c:spPr>
          <c:cat>
            <c:strRef>
              <c:f>[ADU_MCD_Real_GDP_quarterly.xlsx]GDP_Q!$M$4:$S$4</c:f>
              <c:strCache>
                <c:ptCount val="7"/>
                <c:pt idx="0">
                  <c:v>2019Q4</c:v>
                </c:pt>
                <c:pt idx="1">
                  <c:v>2020Q1</c:v>
                </c:pt>
                <c:pt idx="2">
                  <c:v>2020Q2</c:v>
                </c:pt>
                <c:pt idx="3">
                  <c:v>2020Q3</c:v>
                </c:pt>
                <c:pt idx="4">
                  <c:v>2020Q4</c:v>
                </c:pt>
                <c:pt idx="5">
                  <c:v>2021Q1</c:v>
                </c:pt>
                <c:pt idx="6">
                  <c:v>2021Q2</c:v>
                </c:pt>
              </c:strCache>
            </c:strRef>
          </c:cat>
          <c:val>
            <c:numRef>
              <c:f>[ADU_MCD_Real_GDP_quarterly.xlsx]GDP_Q!$M$10:$S$10</c:f>
              <c:numCache>
                <c:formatCode>0.00</c:formatCode>
                <c:ptCount val="7"/>
                <c:pt idx="0">
                  <c:v>0</c:v>
                </c:pt>
                <c:pt idx="1">
                  <c:v>1.7262003647044821</c:v>
                </c:pt>
                <c:pt idx="2">
                  <c:v>1.3570391643635702</c:v>
                </c:pt>
                <c:pt idx="3">
                  <c:v>3.1089568254111128</c:v>
                </c:pt>
                <c:pt idx="4">
                  <c:v>3.9694656878378396</c:v>
                </c:pt>
                <c:pt idx="5">
                  <c:v>6.0365343194522865</c:v>
                </c:pt>
                <c:pt idx="6">
                  <c:v>6.8452282118545469</c:v>
                </c:pt>
              </c:numCache>
            </c:numRef>
          </c:val>
          <c:extLst>
            <c:ext xmlns:c16="http://schemas.microsoft.com/office/drawing/2014/chart" uri="{C3380CC4-5D6E-409C-BE32-E72D297353CC}">
              <c16:uniqueId val="{00000001-D60D-44DD-BEA3-0962B70AE523}"/>
            </c:ext>
          </c:extLst>
        </c:ser>
        <c:dLbls>
          <c:showLegendKey val="0"/>
          <c:showVal val="0"/>
          <c:showCatName val="0"/>
          <c:showSerName val="0"/>
          <c:showPercent val="0"/>
          <c:showBubbleSize val="0"/>
        </c:dLbls>
        <c:axId val="1049359807"/>
        <c:axId val="904077663"/>
      </c:areaChart>
      <c:lineChart>
        <c:grouping val="standard"/>
        <c:varyColors val="0"/>
        <c:ser>
          <c:idx val="5"/>
          <c:order val="0"/>
          <c:tx>
            <c:strRef>
              <c:f>[ADU_MCD_Real_GDP_quarterly.xlsx]GDP_Q!$I$5</c:f>
              <c:strCache>
                <c:ptCount val="1"/>
                <c:pt idx="0">
                  <c:v>25th percentile</c:v>
                </c:pt>
              </c:strCache>
            </c:strRef>
          </c:tx>
          <c:spPr>
            <a:ln w="31750" cap="rnd">
              <a:solidFill>
                <a:schemeClr val="tx1"/>
              </a:solidFill>
              <a:prstDash val="sysDot"/>
              <a:round/>
            </a:ln>
            <a:effectLst/>
          </c:spPr>
          <c:marker>
            <c:symbol val="none"/>
          </c:marker>
          <c:cat>
            <c:strRef>
              <c:f>[ADU_MCD_Real_GDP_quarterly.xlsx]GDP_Q!$M$4:$S$4</c:f>
              <c:strCache>
                <c:ptCount val="7"/>
                <c:pt idx="0">
                  <c:v>2019Q4</c:v>
                </c:pt>
                <c:pt idx="1">
                  <c:v>2020Q1</c:v>
                </c:pt>
                <c:pt idx="2">
                  <c:v>2020Q2</c:v>
                </c:pt>
                <c:pt idx="3">
                  <c:v>2020Q3</c:v>
                </c:pt>
                <c:pt idx="4">
                  <c:v>2020Q4</c:v>
                </c:pt>
                <c:pt idx="5">
                  <c:v>2021Q1</c:v>
                </c:pt>
                <c:pt idx="6">
                  <c:v>2021Q2</c:v>
                </c:pt>
              </c:strCache>
            </c:strRef>
          </c:cat>
          <c:val>
            <c:numRef>
              <c:f>[ADU_MCD_Real_GDP_quarterly.xlsx]GDP_Q!$M$5:$S$5</c:f>
              <c:numCache>
                <c:formatCode>0.00</c:formatCode>
                <c:ptCount val="7"/>
                <c:pt idx="0">
                  <c:v>100</c:v>
                </c:pt>
                <c:pt idx="1">
                  <c:v>99.243658340449088</c:v>
                </c:pt>
                <c:pt idx="2">
                  <c:v>98.090943377610301</c:v>
                </c:pt>
                <c:pt idx="3">
                  <c:v>96.752580608513725</c:v>
                </c:pt>
                <c:pt idx="4">
                  <c:v>95.775447295457937</c:v>
                </c:pt>
                <c:pt idx="5">
                  <c:v>96.376497613774063</c:v>
                </c:pt>
                <c:pt idx="6">
                  <c:v>98.665558934479918</c:v>
                </c:pt>
              </c:numCache>
            </c:numRef>
          </c:val>
          <c:smooth val="0"/>
          <c:extLst>
            <c:ext xmlns:c16="http://schemas.microsoft.com/office/drawing/2014/chart" uri="{C3380CC4-5D6E-409C-BE32-E72D297353CC}">
              <c16:uniqueId val="{00000002-D60D-44DD-BEA3-0962B70AE523}"/>
            </c:ext>
          </c:extLst>
        </c:ser>
        <c:ser>
          <c:idx val="1"/>
          <c:order val="1"/>
          <c:tx>
            <c:strRef>
              <c:f>[ADU_MCD_Real_GDP_quarterly.xlsx]GDP_Q!$I$6</c:f>
              <c:strCache>
                <c:ptCount val="1"/>
                <c:pt idx="0">
                  <c:v>75th percentile</c:v>
                </c:pt>
              </c:strCache>
            </c:strRef>
          </c:tx>
          <c:spPr>
            <a:ln w="31750" cap="rnd">
              <a:solidFill>
                <a:schemeClr val="tx1"/>
              </a:solidFill>
              <a:prstDash val="sysDot"/>
              <a:round/>
            </a:ln>
            <a:effectLst/>
          </c:spPr>
          <c:marker>
            <c:symbol val="none"/>
          </c:marker>
          <c:cat>
            <c:strRef>
              <c:f>[ADU_MCD_Real_GDP_quarterly.xlsx]GDP_Q!$M$4:$S$4</c:f>
              <c:strCache>
                <c:ptCount val="7"/>
                <c:pt idx="0">
                  <c:v>2019Q4</c:v>
                </c:pt>
                <c:pt idx="1">
                  <c:v>2020Q1</c:v>
                </c:pt>
                <c:pt idx="2">
                  <c:v>2020Q2</c:v>
                </c:pt>
                <c:pt idx="3">
                  <c:v>2020Q3</c:v>
                </c:pt>
                <c:pt idx="4">
                  <c:v>2020Q4</c:v>
                </c:pt>
                <c:pt idx="5">
                  <c:v>2021Q1</c:v>
                </c:pt>
                <c:pt idx="6">
                  <c:v>2021Q2</c:v>
                </c:pt>
              </c:strCache>
            </c:strRef>
          </c:cat>
          <c:val>
            <c:numRef>
              <c:f>[ADU_MCD_Real_GDP_quarterly.xlsx]GDP_Q!$M$6:$S$6</c:f>
              <c:numCache>
                <c:formatCode>0.00</c:formatCode>
                <c:ptCount val="7"/>
                <c:pt idx="0">
                  <c:v>100</c:v>
                </c:pt>
                <c:pt idx="1">
                  <c:v>100.96985870515357</c:v>
                </c:pt>
                <c:pt idx="2">
                  <c:v>99.447982541973872</c:v>
                </c:pt>
                <c:pt idx="3">
                  <c:v>99.861537433924838</c:v>
                </c:pt>
                <c:pt idx="4">
                  <c:v>99.744912983295777</c:v>
                </c:pt>
                <c:pt idx="5">
                  <c:v>102.41303193322635</c:v>
                </c:pt>
                <c:pt idx="6">
                  <c:v>105.51078714633447</c:v>
                </c:pt>
              </c:numCache>
            </c:numRef>
          </c:val>
          <c:smooth val="0"/>
          <c:extLst>
            <c:ext xmlns:c16="http://schemas.microsoft.com/office/drawing/2014/chart" uri="{C3380CC4-5D6E-409C-BE32-E72D297353CC}">
              <c16:uniqueId val="{00000003-D60D-44DD-BEA3-0962B70AE523}"/>
            </c:ext>
          </c:extLst>
        </c:ser>
        <c:ser>
          <c:idx val="0"/>
          <c:order val="2"/>
          <c:tx>
            <c:strRef>
              <c:f>[ADU_MCD_Real_GDP_quarterly.xlsx]GDP_Q!$I$7</c:f>
              <c:strCache>
                <c:ptCount val="1"/>
                <c:pt idx="0">
                  <c:v>Median</c:v>
                </c:pt>
              </c:strCache>
            </c:strRef>
          </c:tx>
          <c:spPr>
            <a:ln w="28575" cap="rnd">
              <a:solidFill>
                <a:srgbClr val="00B0F0"/>
              </a:solidFill>
              <a:round/>
            </a:ln>
            <a:effectLst/>
          </c:spPr>
          <c:marker>
            <c:symbol val="none"/>
          </c:marker>
          <c:cat>
            <c:strRef>
              <c:f>[ADU_MCD_Real_GDP_quarterly.xlsx]GDP_Q!$M$4:$S$4</c:f>
              <c:strCache>
                <c:ptCount val="7"/>
                <c:pt idx="0">
                  <c:v>2019Q4</c:v>
                </c:pt>
                <c:pt idx="1">
                  <c:v>2020Q1</c:v>
                </c:pt>
                <c:pt idx="2">
                  <c:v>2020Q2</c:v>
                </c:pt>
                <c:pt idx="3">
                  <c:v>2020Q3</c:v>
                </c:pt>
                <c:pt idx="4">
                  <c:v>2020Q4</c:v>
                </c:pt>
                <c:pt idx="5">
                  <c:v>2021Q1</c:v>
                </c:pt>
                <c:pt idx="6">
                  <c:v>2021Q2</c:v>
                </c:pt>
              </c:strCache>
            </c:strRef>
          </c:cat>
          <c:val>
            <c:numRef>
              <c:f>[ADU_MCD_Real_GDP_quarterly.xlsx]GDP_Q!$M$7:$S$7</c:f>
              <c:numCache>
                <c:formatCode>0.00</c:formatCode>
                <c:ptCount val="7"/>
                <c:pt idx="0">
                  <c:v>100</c:v>
                </c:pt>
                <c:pt idx="1">
                  <c:v>100.38700496338204</c:v>
                </c:pt>
                <c:pt idx="2">
                  <c:v>99.254263534301842</c:v>
                </c:pt>
                <c:pt idx="3">
                  <c:v>98.103737511630911</c:v>
                </c:pt>
                <c:pt idx="4">
                  <c:v>97.317933887893474</c:v>
                </c:pt>
                <c:pt idx="5">
                  <c:v>97.662564073257002</c:v>
                </c:pt>
                <c:pt idx="6">
                  <c:v>99.286730762555948</c:v>
                </c:pt>
              </c:numCache>
            </c:numRef>
          </c:val>
          <c:smooth val="0"/>
          <c:extLst>
            <c:ext xmlns:c16="http://schemas.microsoft.com/office/drawing/2014/chart" uri="{C3380CC4-5D6E-409C-BE32-E72D297353CC}">
              <c16:uniqueId val="{00000004-D60D-44DD-BEA3-0962B70AE523}"/>
            </c:ext>
          </c:extLst>
        </c:ser>
        <c:ser>
          <c:idx val="6"/>
          <c:order val="3"/>
          <c:tx>
            <c:strRef>
              <c:f>[ADU_MCD_Real_GDP_quarterly.xlsx]GDP_Q!$I$8</c:f>
              <c:strCache>
                <c:ptCount val="1"/>
                <c:pt idx="0">
                  <c:v>100 line</c:v>
                </c:pt>
              </c:strCache>
            </c:strRef>
          </c:tx>
          <c:spPr>
            <a:ln w="19050" cap="rnd">
              <a:solidFill>
                <a:srgbClr val="FF0000"/>
              </a:solidFill>
              <a:round/>
            </a:ln>
            <a:effectLst/>
          </c:spPr>
          <c:marker>
            <c:symbol val="none"/>
          </c:marker>
          <c:cat>
            <c:strRef>
              <c:f>[ADU_MCD_Real_GDP_quarterly.xlsx]GDP_Q!$M$4:$S$4</c:f>
              <c:strCache>
                <c:ptCount val="7"/>
                <c:pt idx="0">
                  <c:v>2019Q4</c:v>
                </c:pt>
                <c:pt idx="1">
                  <c:v>2020Q1</c:v>
                </c:pt>
                <c:pt idx="2">
                  <c:v>2020Q2</c:v>
                </c:pt>
                <c:pt idx="3">
                  <c:v>2020Q3</c:v>
                </c:pt>
                <c:pt idx="4">
                  <c:v>2020Q4</c:v>
                </c:pt>
                <c:pt idx="5">
                  <c:v>2021Q1</c:v>
                </c:pt>
                <c:pt idx="6">
                  <c:v>2021Q2</c:v>
                </c:pt>
              </c:strCache>
            </c:strRef>
          </c:cat>
          <c:val>
            <c:numRef>
              <c:f>[ADU_MCD_Real_GDP_quarterly.xlsx]GDP_Q!$M$8:$S$8</c:f>
              <c:numCache>
                <c:formatCode>0.00</c:formatCode>
                <c:ptCount val="7"/>
                <c:pt idx="0">
                  <c:v>100</c:v>
                </c:pt>
                <c:pt idx="1">
                  <c:v>100</c:v>
                </c:pt>
                <c:pt idx="2">
                  <c:v>100</c:v>
                </c:pt>
                <c:pt idx="3">
                  <c:v>100</c:v>
                </c:pt>
                <c:pt idx="4">
                  <c:v>100</c:v>
                </c:pt>
                <c:pt idx="5">
                  <c:v>100</c:v>
                </c:pt>
                <c:pt idx="6">
                  <c:v>100</c:v>
                </c:pt>
              </c:numCache>
            </c:numRef>
          </c:val>
          <c:smooth val="0"/>
          <c:extLst>
            <c:ext xmlns:c16="http://schemas.microsoft.com/office/drawing/2014/chart" uri="{C3380CC4-5D6E-409C-BE32-E72D297353CC}">
              <c16:uniqueId val="{00000005-D60D-44DD-BEA3-0962B70AE523}"/>
            </c:ext>
          </c:extLst>
        </c:ser>
        <c:dLbls>
          <c:showLegendKey val="0"/>
          <c:showVal val="0"/>
          <c:showCatName val="0"/>
          <c:showSerName val="0"/>
          <c:showPercent val="0"/>
          <c:showBubbleSize val="0"/>
        </c:dLbls>
        <c:marker val="1"/>
        <c:smooth val="0"/>
        <c:axId val="1049359807"/>
        <c:axId val="904077663"/>
      </c:lineChart>
      <c:catAx>
        <c:axId val="1049359807"/>
        <c:scaling>
          <c:orientation val="minMax"/>
        </c:scaling>
        <c:delete val="0"/>
        <c:axPos val="b"/>
        <c:numFmt formatCode="General" sourceLinked="1"/>
        <c:majorTickMark val="in"/>
        <c:minorTickMark val="none"/>
        <c:tickLblPos val="low"/>
        <c:spPr>
          <a:noFill/>
          <a:ln w="3175" cap="flat" cmpd="sng" algn="ctr">
            <a:solidFill>
              <a:schemeClr val="tx1"/>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904077663"/>
        <c:crosses val="autoZero"/>
        <c:auto val="1"/>
        <c:lblAlgn val="ctr"/>
        <c:lblOffset val="100"/>
        <c:tickLblSkip val="2"/>
        <c:noMultiLvlLbl val="0"/>
      </c:catAx>
      <c:valAx>
        <c:axId val="904077663"/>
        <c:scaling>
          <c:orientation val="minMax"/>
          <c:max val="107"/>
          <c:min val="90"/>
        </c:scaling>
        <c:delete val="0"/>
        <c:axPos val="l"/>
        <c:numFmt formatCode="0" sourceLinked="0"/>
        <c:majorTickMark val="in"/>
        <c:minorTickMark val="none"/>
        <c:tickLblPos val="nextTo"/>
        <c:spPr>
          <a:noFill/>
          <a:ln>
            <a:solidFill>
              <a:schemeClr val="bg1"/>
            </a:solid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049359807"/>
        <c:crosses val="autoZero"/>
        <c:crossBetween val="between"/>
      </c:valAx>
      <c:spPr>
        <a:solidFill>
          <a:srgbClr val="FFFFFF"/>
        </a:solidFill>
        <a:ln>
          <a:noFill/>
        </a:ln>
        <a:effectLst/>
      </c:spPr>
    </c:plotArea>
    <c:legend>
      <c:legendPos val="r"/>
      <c:legendEntry>
        <c:idx val="1"/>
        <c:delete val="1"/>
      </c:legendEntry>
      <c:legendEntry>
        <c:idx val="2"/>
        <c:delete val="1"/>
      </c:legendEntry>
      <c:legendEntry>
        <c:idx val="3"/>
        <c:delete val="1"/>
      </c:legendEntry>
      <c:legendEntry>
        <c:idx val="5"/>
        <c:delete val="1"/>
      </c:legendEntry>
      <c:layout>
        <c:manualLayout>
          <c:xMode val="edge"/>
          <c:yMode val="edge"/>
          <c:x val="0.33236205588196538"/>
          <c:y val="1.1390800559378888E-2"/>
          <c:w val="0.60820905143446502"/>
          <c:h val="0.1619095923377032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000">
          <a:solidFill>
            <a:srgbClr val="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128882327209101E-2"/>
          <c:y val="3.6762084426946631E-2"/>
          <c:w val="0.8672044510061242"/>
          <c:h val="0.85833579396325455"/>
        </c:manualLayout>
      </c:layout>
      <c:barChart>
        <c:barDir val="col"/>
        <c:grouping val="clustered"/>
        <c:varyColors val="0"/>
        <c:ser>
          <c:idx val="2"/>
          <c:order val="0"/>
          <c:spPr>
            <a:solidFill>
              <a:srgbClr val="002060"/>
            </a:solidFill>
            <a:ln>
              <a:noFill/>
            </a:ln>
            <a:effectLst/>
          </c:spPr>
          <c:invertIfNegative val="0"/>
          <c:cat>
            <c:strRef>
              <c:f>'Chart 2'!$J$8:$J$10</c:f>
              <c:strCache>
                <c:ptCount val="3"/>
                <c:pt idx="0">
                  <c:v>Upswings</c:v>
                </c:pt>
                <c:pt idx="1">
                  <c:v>Downswings</c:v>
                </c:pt>
                <c:pt idx="2">
                  <c:v>Symmetric</c:v>
                </c:pt>
              </c:strCache>
            </c:strRef>
          </c:cat>
          <c:val>
            <c:numRef>
              <c:f>'Chart 2'!$K$8:$K$10</c:f>
              <c:numCache>
                <c:formatCode>General</c:formatCode>
                <c:ptCount val="3"/>
                <c:pt idx="0">
                  <c:v>-6.6488599999999995E-2</c:v>
                </c:pt>
                <c:pt idx="1">
                  <c:v>-8.6057099999999997E-2</c:v>
                </c:pt>
                <c:pt idx="2">
                  <c:v>-6.9367799999999993E-2</c:v>
                </c:pt>
              </c:numCache>
            </c:numRef>
          </c:val>
          <c:extLst>
            <c:ext xmlns:c16="http://schemas.microsoft.com/office/drawing/2014/chart" uri="{C3380CC4-5D6E-409C-BE32-E72D297353CC}">
              <c16:uniqueId val="{00000000-1923-4706-B9B7-23E5349ADDA7}"/>
            </c:ext>
          </c:extLst>
        </c:ser>
        <c:dLbls>
          <c:showLegendKey val="0"/>
          <c:showVal val="0"/>
          <c:showCatName val="0"/>
          <c:showSerName val="0"/>
          <c:showPercent val="0"/>
          <c:showBubbleSize val="0"/>
        </c:dLbls>
        <c:gapWidth val="100"/>
        <c:axId val="413180591"/>
        <c:axId val="416515839"/>
        <c:extLst/>
      </c:barChart>
      <c:catAx>
        <c:axId val="413180591"/>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16515839"/>
        <c:crosses val="autoZero"/>
        <c:auto val="1"/>
        <c:lblAlgn val="ctr"/>
        <c:lblOffset val="100"/>
        <c:noMultiLvlLbl val="0"/>
      </c:catAx>
      <c:valAx>
        <c:axId val="416515839"/>
        <c:scaling>
          <c:orientation val="minMax"/>
        </c:scaling>
        <c:delete val="0"/>
        <c:axPos val="l"/>
        <c:numFmt formatCode="0.00" sourceLinked="0"/>
        <c:majorTickMark val="in"/>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131805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25770642306075"/>
          <c:y val="0.10710320494715063"/>
          <c:w val="0.80243435479655956"/>
          <c:h val="0.82468546418574318"/>
        </c:manualLayout>
      </c:layout>
      <c:barChart>
        <c:barDir val="bar"/>
        <c:grouping val="clustered"/>
        <c:varyColors val="0"/>
        <c:ser>
          <c:idx val="0"/>
          <c:order val="0"/>
          <c:tx>
            <c:strRef>
              <c:f>'Chart for REO box'!$Z$24</c:f>
              <c:strCache>
                <c:ptCount val="1"/>
                <c:pt idx="0">
                  <c:v>Average 1986-2005</c:v>
                </c:pt>
              </c:strCache>
            </c:strRef>
          </c:tx>
          <c:spPr>
            <a:solidFill>
              <a:srgbClr val="002060"/>
            </a:solidFill>
            <a:ln>
              <a:noFill/>
            </a:ln>
            <a:effectLst/>
          </c:spPr>
          <c:invertIfNegative val="0"/>
          <c:errBars>
            <c:errBarType val="plus"/>
            <c:errValType val="cust"/>
            <c:noEndCap val="0"/>
            <c:plus>
              <c:numRef>
                <c:f>'Chart for REO box'!$X$25:$X$38</c:f>
                <c:numCache>
                  <c:formatCode>General</c:formatCode>
                  <c:ptCount val="14"/>
                  <c:pt idx="0">
                    <c:v>2.6577024897777726</c:v>
                  </c:pt>
                  <c:pt idx="1">
                    <c:v>2.6766917364444431</c:v>
                  </c:pt>
                  <c:pt idx="2">
                    <c:v>2.5920666998888855</c:v>
                  </c:pt>
                  <c:pt idx="3">
                    <c:v>2.1626105333888823</c:v>
                  </c:pt>
                  <c:pt idx="4">
                    <c:v>2.6059370126666686</c:v>
                  </c:pt>
                  <c:pt idx="5">
                    <c:v>2.5982598476666645</c:v>
                  </c:pt>
                  <c:pt idx="6">
                    <c:v>2.722849778277773</c:v>
                  </c:pt>
                  <c:pt idx="7">
                    <c:v>2.5601094717222246</c:v>
                  </c:pt>
                  <c:pt idx="8">
                    <c:v>2.7127744801111078</c:v>
                  </c:pt>
                  <c:pt idx="10">
                    <c:v>2.5876668944382692</c:v>
                  </c:pt>
                  <c:pt idx="11">
                    <c:v>2.5876668944382692</c:v>
                  </c:pt>
                  <c:pt idx="12">
                    <c:v>2.2556083712692301</c:v>
                  </c:pt>
                  <c:pt idx="13">
                    <c:v>2.5737311568730128</c:v>
                  </c:pt>
                </c:numCache>
              </c:numRef>
            </c:plus>
            <c:minus>
              <c:numLit>
                <c:formatCode>General</c:formatCode>
                <c:ptCount val="1"/>
                <c:pt idx="0">
                  <c:v>1</c:v>
                </c:pt>
              </c:numLit>
            </c:minus>
            <c:spPr>
              <a:noFill/>
              <a:ln w="19050" cap="flat" cmpd="sng" algn="ctr">
                <a:solidFill>
                  <a:srgbClr val="FF0000"/>
                </a:solidFill>
                <a:round/>
              </a:ln>
              <a:effectLst/>
            </c:spPr>
          </c:errBars>
          <c:cat>
            <c:strRef>
              <c:f>'Chart for REO box'!$V$25:$V$35</c:f>
              <c:strCache>
                <c:ptCount val="11"/>
                <c:pt idx="0">
                  <c:v>TKM</c:v>
                </c:pt>
                <c:pt idx="1">
                  <c:v>UZB</c:v>
                </c:pt>
                <c:pt idx="2">
                  <c:v>AZE</c:v>
                </c:pt>
                <c:pt idx="3">
                  <c:v>CHN</c:v>
                </c:pt>
                <c:pt idx="4">
                  <c:v>KAZ</c:v>
                </c:pt>
                <c:pt idx="5">
                  <c:v>GEO</c:v>
                </c:pt>
                <c:pt idx="6">
                  <c:v>TJK</c:v>
                </c:pt>
                <c:pt idx="7">
                  <c:v>MNG</c:v>
                </c:pt>
                <c:pt idx="8">
                  <c:v>KGZ</c:v>
                </c:pt>
                <c:pt idx="10">
                  <c:v>CAREC
Average</c:v>
                </c:pt>
              </c:strCache>
            </c:strRef>
          </c:cat>
          <c:val>
            <c:numRef>
              <c:f>'Chart for REO box'!$W$25:$W$35</c:f>
              <c:numCache>
                <c:formatCode>_(* #,##0.0_);_(* \(#,##0.0\);_(* "-"??_);_(@_)</c:formatCode>
                <c:ptCount val="11"/>
                <c:pt idx="0">
                  <c:v>27.90366173627778</c:v>
                </c:pt>
                <c:pt idx="1">
                  <c:v>25.297862856611111</c:v>
                </c:pt>
                <c:pt idx="2">
                  <c:v>24.629110151333332</c:v>
                </c:pt>
                <c:pt idx="3">
                  <c:v>23.495009885277781</c:v>
                </c:pt>
                <c:pt idx="4">
                  <c:v>21.322418642722223</c:v>
                </c:pt>
                <c:pt idx="5">
                  <c:v>18.130548151833338</c:v>
                </c:pt>
                <c:pt idx="6">
                  <c:v>17.843610733055559</c:v>
                </c:pt>
                <c:pt idx="7">
                  <c:v>16.390884873555553</c:v>
                </c:pt>
                <c:pt idx="8">
                  <c:v>15.573219697999999</c:v>
                </c:pt>
                <c:pt idx="10">
                  <c:v>21.176258525407409</c:v>
                </c:pt>
              </c:numCache>
            </c:numRef>
          </c:val>
          <c:extLst>
            <c:ext xmlns:c16="http://schemas.microsoft.com/office/drawing/2014/chart" uri="{C3380CC4-5D6E-409C-BE32-E72D297353CC}">
              <c16:uniqueId val="{00000000-B72F-43F8-BBD1-2FC5931B3AB9}"/>
            </c:ext>
          </c:extLst>
        </c:ser>
        <c:ser>
          <c:idx val="1"/>
          <c:order val="1"/>
          <c:tx>
            <c:strRef>
              <c:f>'Chart for REO box'!$AA$24</c:f>
              <c:strCache>
                <c:ptCount val="1"/>
                <c:pt idx="0">
                  <c:v>Change by 2040-59</c:v>
                </c:pt>
              </c:strCache>
            </c:strRef>
          </c:tx>
          <c:spPr>
            <a:solidFill>
              <a:schemeClr val="accent2"/>
            </a:solidFill>
            <a:ln>
              <a:noFill/>
            </a:ln>
            <a:effectLst/>
          </c:spPr>
          <c:invertIfNegative val="0"/>
          <c:val>
            <c:numRef>
              <c:f>'Chart for REO box'!$AA$25:$AA$35</c:f>
              <c:numCache>
                <c:formatCode>General</c:formatCode>
                <c:ptCount val="11"/>
              </c:numCache>
            </c:numRef>
          </c:val>
          <c:extLst>
            <c:ext xmlns:c16="http://schemas.microsoft.com/office/drawing/2014/chart" uri="{C3380CC4-5D6E-409C-BE32-E72D297353CC}">
              <c16:uniqueId val="{00000001-B72F-43F8-BBD1-2FC5931B3AB9}"/>
            </c:ext>
          </c:extLst>
        </c:ser>
        <c:dLbls>
          <c:showLegendKey val="0"/>
          <c:showVal val="0"/>
          <c:showCatName val="0"/>
          <c:showSerName val="0"/>
          <c:showPercent val="0"/>
          <c:showBubbleSize val="0"/>
        </c:dLbls>
        <c:gapWidth val="100"/>
        <c:axId val="1853169359"/>
        <c:axId val="1853169775"/>
      </c:barChart>
      <c:catAx>
        <c:axId val="185316935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53169775"/>
        <c:crosses val="autoZero"/>
        <c:auto val="1"/>
        <c:lblAlgn val="ctr"/>
        <c:lblOffset val="100"/>
        <c:noMultiLvlLbl val="0"/>
      </c:catAx>
      <c:valAx>
        <c:axId val="1853169775"/>
        <c:scaling>
          <c:orientation val="minMax"/>
        </c:scaling>
        <c:delete val="0"/>
        <c:axPos val="b"/>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53169359"/>
        <c:crosses val="autoZero"/>
        <c:crossBetween val="between"/>
      </c:valAx>
      <c:spPr>
        <a:noFill/>
        <a:ln>
          <a:noFill/>
        </a:ln>
        <a:effectLst/>
      </c:spPr>
    </c:plotArea>
    <c:legend>
      <c:legendPos val="t"/>
      <c:legendEntry>
        <c:idx val="0"/>
        <c:delete val="1"/>
      </c:legendEntry>
      <c:layout>
        <c:manualLayout>
          <c:xMode val="edge"/>
          <c:yMode val="edge"/>
          <c:x val="0.55907293386572288"/>
          <c:y val="1.5289555151759875E-2"/>
          <c:w val="0.39039144229778294"/>
          <c:h val="7.427772658283735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8767199554601"/>
          <c:y val="0.10743157597426306"/>
          <c:w val="0.88440805786181442"/>
          <c:h val="0.79284725236117148"/>
        </c:manualLayout>
      </c:layout>
      <c:barChart>
        <c:barDir val="bar"/>
        <c:grouping val="clustered"/>
        <c:varyColors val="0"/>
        <c:ser>
          <c:idx val="0"/>
          <c:order val="0"/>
          <c:tx>
            <c:strRef>
              <c:f>Hydrocarbon!$K$5</c:f>
              <c:strCache>
                <c:ptCount val="1"/>
                <c:pt idx="0">
                  <c:v>2011-15</c:v>
                </c:pt>
              </c:strCache>
            </c:strRef>
          </c:tx>
          <c:spPr>
            <a:solidFill>
              <a:schemeClr val="accent1">
                <a:lumMod val="60000"/>
                <a:lumOff val="40000"/>
              </a:schemeClr>
            </a:solidFill>
            <a:ln>
              <a:noFill/>
            </a:ln>
            <a:effectLst/>
          </c:spPr>
          <c:invertIfNegative val="0"/>
          <c:cat>
            <c:strRef>
              <c:f>Hydrocarbon!$J$6:$J$11</c:f>
              <c:strCache>
                <c:ptCount val="5"/>
                <c:pt idx="0">
                  <c:v>AZE</c:v>
                </c:pt>
                <c:pt idx="1">
                  <c:v>TKM</c:v>
                </c:pt>
                <c:pt idx="2">
                  <c:v>KAZ</c:v>
                </c:pt>
                <c:pt idx="4">
                  <c:v>CAREC OE</c:v>
                </c:pt>
              </c:strCache>
              <c:extLst/>
            </c:strRef>
          </c:cat>
          <c:val>
            <c:numRef>
              <c:f>Hydrocarbon!$K$6:$K$11</c:f>
              <c:numCache>
                <c:formatCode>General</c:formatCode>
                <c:ptCount val="5"/>
                <c:pt idx="0">
                  <c:v>59.933528046130526</c:v>
                </c:pt>
                <c:pt idx="1">
                  <c:v>49.046578585971574</c:v>
                </c:pt>
                <c:pt idx="2">
                  <c:v>47.487661938900793</c:v>
                </c:pt>
                <c:pt idx="4">
                  <c:v>52.155922857000967</c:v>
                </c:pt>
              </c:numCache>
              <c:extLst/>
            </c:numRef>
          </c:val>
          <c:extLst>
            <c:ext xmlns:c16="http://schemas.microsoft.com/office/drawing/2014/chart" uri="{C3380CC4-5D6E-409C-BE32-E72D297353CC}">
              <c16:uniqueId val="{00000000-65DE-443C-9C42-5FE77B4573E1}"/>
            </c:ext>
          </c:extLst>
        </c:ser>
        <c:ser>
          <c:idx val="1"/>
          <c:order val="1"/>
          <c:tx>
            <c:strRef>
              <c:f>Hydrocarbon!$L$5</c:f>
              <c:strCache>
                <c:ptCount val="1"/>
                <c:pt idx="0">
                  <c:v>2016-20</c:v>
                </c:pt>
              </c:strCache>
            </c:strRef>
          </c:tx>
          <c:spPr>
            <a:solidFill>
              <a:srgbClr val="002060"/>
            </a:solidFill>
            <a:ln>
              <a:noFill/>
            </a:ln>
            <a:effectLst/>
          </c:spPr>
          <c:invertIfNegative val="0"/>
          <c:cat>
            <c:strRef>
              <c:f>Hydrocarbon!$J$6:$J$11</c:f>
              <c:strCache>
                <c:ptCount val="5"/>
                <c:pt idx="0">
                  <c:v>AZE</c:v>
                </c:pt>
                <c:pt idx="1">
                  <c:v>TKM</c:v>
                </c:pt>
                <c:pt idx="2">
                  <c:v>KAZ</c:v>
                </c:pt>
                <c:pt idx="4">
                  <c:v>CAREC OE</c:v>
                </c:pt>
              </c:strCache>
              <c:extLst/>
            </c:strRef>
          </c:cat>
          <c:val>
            <c:numRef>
              <c:f>Hydrocarbon!$L$6:$L$11</c:f>
              <c:numCache>
                <c:formatCode>General</c:formatCode>
                <c:ptCount val="5"/>
                <c:pt idx="0">
                  <c:v>57.167371476920671</c:v>
                </c:pt>
                <c:pt idx="1">
                  <c:v>35.200786866185204</c:v>
                </c:pt>
                <c:pt idx="2">
                  <c:v>29.193315410276842</c:v>
                </c:pt>
                <c:pt idx="4">
                  <c:v>40.520491251127574</c:v>
                </c:pt>
              </c:numCache>
              <c:extLst/>
            </c:numRef>
          </c:val>
          <c:extLst>
            <c:ext xmlns:c16="http://schemas.microsoft.com/office/drawing/2014/chart" uri="{C3380CC4-5D6E-409C-BE32-E72D297353CC}">
              <c16:uniqueId val="{00000001-65DE-443C-9C42-5FE77B4573E1}"/>
            </c:ext>
          </c:extLst>
        </c:ser>
        <c:dLbls>
          <c:showLegendKey val="0"/>
          <c:showVal val="0"/>
          <c:showCatName val="0"/>
          <c:showSerName val="0"/>
          <c:showPercent val="0"/>
          <c:showBubbleSize val="0"/>
        </c:dLbls>
        <c:gapWidth val="100"/>
        <c:axId val="1925164863"/>
        <c:axId val="1782723135"/>
      </c:barChart>
      <c:catAx>
        <c:axId val="1925164863"/>
        <c:scaling>
          <c:orientation val="minMax"/>
        </c:scaling>
        <c:delete val="0"/>
        <c:axPos val="l"/>
        <c:numFmt formatCode="General" sourceLinked="1"/>
        <c:majorTickMark val="none"/>
        <c:minorTickMark val="none"/>
        <c:tickLblPos val="low"/>
        <c:spPr>
          <a:noFill/>
          <a:ln w="9525" cap="flat" cmpd="sng" algn="ctr">
            <a:noFill/>
            <a:round/>
          </a:ln>
          <a:effectLst/>
        </c:spPr>
        <c:txPr>
          <a:bodyPr rot="0" spcFirstLastPara="1" vertOverflow="ellipsis" wrap="square" anchor="ctr" anchorCtr="1"/>
          <a:lstStyle/>
          <a:p>
            <a:pPr>
              <a:defRPr sz="1000" b="0" i="0" u="none" strike="noStrike" kern="1200" baseline="0">
                <a:solidFill>
                  <a:schemeClr val="tx1"/>
                </a:solidFill>
                <a:latin typeface="+mj-lt"/>
                <a:ea typeface="+mn-ea"/>
                <a:cs typeface="Segoe UI" panose="020B0502040204020203" pitchFamily="34" charset="0"/>
              </a:defRPr>
            </a:pPr>
            <a:endParaRPr lang="en-US"/>
          </a:p>
        </c:txPr>
        <c:crossAx val="1782723135"/>
        <c:crosses val="autoZero"/>
        <c:auto val="1"/>
        <c:lblAlgn val="ctr"/>
        <c:lblOffset val="100"/>
        <c:tickLblSkip val="1"/>
        <c:noMultiLvlLbl val="0"/>
      </c:catAx>
      <c:valAx>
        <c:axId val="1782723135"/>
        <c:scaling>
          <c:orientation val="minMax"/>
          <c:min val="0"/>
        </c:scaling>
        <c:delete val="0"/>
        <c:axPos val="b"/>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Segoe UI" panose="020B0502040204020203" pitchFamily="34" charset="0"/>
              </a:defRPr>
            </a:pPr>
            <a:endParaRPr lang="en-US"/>
          </a:p>
        </c:txPr>
        <c:crossAx val="1925164863"/>
        <c:crosses val="autoZero"/>
        <c:crossBetween val="between"/>
      </c:valAx>
      <c:spPr>
        <a:noFill/>
        <a:ln w="6350">
          <a:noFill/>
        </a:ln>
        <a:effectLst/>
      </c:spPr>
    </c:plotArea>
    <c:legend>
      <c:legendPos val="b"/>
      <c:layout>
        <c:manualLayout>
          <c:xMode val="edge"/>
          <c:yMode val="edge"/>
          <c:x val="0"/>
          <c:y val="1.3609888330887773E-2"/>
          <c:w val="1"/>
          <c:h val="0.1138899825021872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Segoe UI" panose="020B0502040204020203"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36373570071683E-2"/>
          <c:y val="0.13609895548936649"/>
          <c:w val="0.88440805786181442"/>
          <c:h val="0.76917106045241257"/>
        </c:manualLayout>
      </c:layout>
      <c:barChart>
        <c:barDir val="bar"/>
        <c:grouping val="clustered"/>
        <c:varyColors val="0"/>
        <c:ser>
          <c:idx val="0"/>
          <c:order val="0"/>
          <c:tx>
            <c:strRef>
              <c:f>NDC!$R$5</c:f>
              <c:strCache>
                <c:ptCount val="1"/>
                <c:pt idx="0">
                  <c:v>Unconditional NDC reduction versus 2030 BAU</c:v>
                </c:pt>
              </c:strCache>
            </c:strRef>
          </c:tx>
          <c:spPr>
            <a:solidFill>
              <a:schemeClr val="accent1">
                <a:lumMod val="60000"/>
                <a:lumOff val="40000"/>
              </a:schemeClr>
            </a:solidFill>
            <a:ln>
              <a:noFill/>
            </a:ln>
            <a:effectLst/>
          </c:spPr>
          <c:invertIfNegative val="0"/>
          <c:cat>
            <c:strRef>
              <c:f>NDC!$Q$6:$Q$13</c:f>
              <c:strCache>
                <c:ptCount val="7"/>
                <c:pt idx="0">
                  <c:v>TJK</c:v>
                </c:pt>
                <c:pt idx="1">
                  <c:v>AZE</c:v>
                </c:pt>
                <c:pt idx="2">
                  <c:v>KAZ</c:v>
                </c:pt>
                <c:pt idx="3">
                  <c:v>GEO</c:v>
                </c:pt>
                <c:pt idx="4">
                  <c:v>KGZ</c:v>
                </c:pt>
                <c:pt idx="6">
                  <c:v>CAREC 
Average</c:v>
                </c:pt>
              </c:strCache>
              <c:extLst/>
            </c:strRef>
          </c:cat>
          <c:val>
            <c:numRef>
              <c:f>NDC!$R$6:$R$13</c:f>
              <c:numCache>
                <c:formatCode>General</c:formatCode>
                <c:ptCount val="7"/>
                <c:pt idx="0">
                  <c:v>38.75</c:v>
                </c:pt>
                <c:pt idx="1">
                  <c:v>37.31</c:v>
                </c:pt>
                <c:pt idx="2">
                  <c:v>21.740000000000002</c:v>
                </c:pt>
                <c:pt idx="3">
                  <c:v>14.99</c:v>
                </c:pt>
                <c:pt idx="4">
                  <c:v>13.33</c:v>
                </c:pt>
                <c:pt idx="6">
                  <c:v>23.123333333333335</c:v>
                </c:pt>
              </c:numCache>
              <c:extLst/>
            </c:numRef>
          </c:val>
          <c:extLst>
            <c:ext xmlns:c16="http://schemas.microsoft.com/office/drawing/2014/chart" uri="{C3380CC4-5D6E-409C-BE32-E72D297353CC}">
              <c16:uniqueId val="{00000000-4704-4B8A-9AB0-E006AE118073}"/>
            </c:ext>
          </c:extLst>
        </c:ser>
        <c:ser>
          <c:idx val="1"/>
          <c:order val="1"/>
          <c:tx>
            <c:strRef>
              <c:f>NDC!$S$5</c:f>
              <c:strCache>
                <c:ptCount val="1"/>
                <c:pt idx="0">
                  <c:v>Conditional NDC reduction versus 2030 BAU</c:v>
                </c:pt>
              </c:strCache>
            </c:strRef>
          </c:tx>
          <c:spPr>
            <a:solidFill>
              <a:srgbClr val="002060"/>
            </a:solidFill>
            <a:ln>
              <a:noFill/>
            </a:ln>
            <a:effectLst/>
          </c:spPr>
          <c:invertIfNegative val="0"/>
          <c:cat>
            <c:strRef>
              <c:f>NDC!$Q$6:$Q$13</c:f>
              <c:strCache>
                <c:ptCount val="7"/>
                <c:pt idx="0">
                  <c:v>TJK</c:v>
                </c:pt>
                <c:pt idx="1">
                  <c:v>AZE</c:v>
                </c:pt>
                <c:pt idx="2">
                  <c:v>KAZ</c:v>
                </c:pt>
                <c:pt idx="3">
                  <c:v>GEO</c:v>
                </c:pt>
                <c:pt idx="4">
                  <c:v>KGZ</c:v>
                </c:pt>
                <c:pt idx="6">
                  <c:v>CAREC 
Average</c:v>
                </c:pt>
              </c:strCache>
              <c:extLst/>
            </c:strRef>
          </c:cat>
          <c:val>
            <c:numRef>
              <c:f>NDC!$S$6:$S$13</c:f>
              <c:numCache>
                <c:formatCode>General</c:formatCode>
                <c:ptCount val="7"/>
                <c:pt idx="0">
                  <c:v>80.966522108048451</c:v>
                </c:pt>
                <c:pt idx="2">
                  <c:v>28.151493338705301</c:v>
                </c:pt>
                <c:pt idx="3">
                  <c:v>24.986985944820404</c:v>
                </c:pt>
                <c:pt idx="4">
                  <c:v>13.975038700486975</c:v>
                </c:pt>
                <c:pt idx="6">
                  <c:v>37.020010023015281</c:v>
                </c:pt>
              </c:numCache>
              <c:extLst/>
            </c:numRef>
          </c:val>
          <c:extLst>
            <c:ext xmlns:c16="http://schemas.microsoft.com/office/drawing/2014/chart" uri="{C3380CC4-5D6E-409C-BE32-E72D297353CC}">
              <c16:uniqueId val="{00000001-4704-4B8A-9AB0-E006AE118073}"/>
            </c:ext>
          </c:extLst>
        </c:ser>
        <c:dLbls>
          <c:showLegendKey val="0"/>
          <c:showVal val="0"/>
          <c:showCatName val="0"/>
          <c:showSerName val="0"/>
          <c:showPercent val="0"/>
          <c:showBubbleSize val="0"/>
        </c:dLbls>
        <c:gapWidth val="100"/>
        <c:axId val="1925164863"/>
        <c:axId val="1782723135"/>
      </c:barChart>
      <c:catAx>
        <c:axId val="1925164863"/>
        <c:scaling>
          <c:orientation val="minMax"/>
        </c:scaling>
        <c:delete val="0"/>
        <c:axPos val="l"/>
        <c:numFmt formatCode="General" sourceLinked="1"/>
        <c:majorTickMark val="none"/>
        <c:minorTickMark val="none"/>
        <c:tickLblPos val="low"/>
        <c:spPr>
          <a:noFill/>
          <a:ln w="9525" cap="flat" cmpd="sng" algn="ctr">
            <a:noFill/>
            <a:round/>
          </a:ln>
          <a:effectLst/>
        </c:spPr>
        <c:txPr>
          <a:bodyPr rot="0" spcFirstLastPara="1" vertOverflow="ellipsis" wrap="square" anchor="ctr" anchorCtr="1"/>
          <a:lstStyle/>
          <a:p>
            <a:pPr>
              <a:defRPr sz="1000" b="0" i="0" u="none" strike="noStrike" kern="1200" baseline="0">
                <a:solidFill>
                  <a:schemeClr val="tx1"/>
                </a:solidFill>
                <a:latin typeface="+mj-lt"/>
                <a:ea typeface="+mn-ea"/>
                <a:cs typeface="Segoe UI" panose="020B0502040204020203" pitchFamily="34" charset="0"/>
              </a:defRPr>
            </a:pPr>
            <a:endParaRPr lang="en-US"/>
          </a:p>
        </c:txPr>
        <c:crossAx val="1782723135"/>
        <c:crosses val="autoZero"/>
        <c:auto val="1"/>
        <c:lblAlgn val="ctr"/>
        <c:lblOffset val="100"/>
        <c:tickLblSkip val="1"/>
        <c:noMultiLvlLbl val="0"/>
      </c:catAx>
      <c:valAx>
        <c:axId val="1782723135"/>
        <c:scaling>
          <c:orientation val="minMax"/>
          <c:max val="100"/>
          <c:min val="0"/>
        </c:scaling>
        <c:delete val="0"/>
        <c:axPos val="b"/>
        <c:numFmt formatCode="0" sourceLinked="0"/>
        <c:majorTickMark val="in"/>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Segoe UI" panose="020B0502040204020203" pitchFamily="34" charset="0"/>
              </a:defRPr>
            </a:pPr>
            <a:endParaRPr lang="en-US"/>
          </a:p>
        </c:txPr>
        <c:crossAx val="1925164863"/>
        <c:crosses val="autoZero"/>
        <c:crossBetween val="between"/>
      </c:valAx>
      <c:spPr>
        <a:noFill/>
        <a:ln w="6350">
          <a:noFill/>
        </a:ln>
        <a:effectLst/>
      </c:spPr>
    </c:plotArea>
    <c:legend>
      <c:legendPos val="b"/>
      <c:layout>
        <c:manualLayout>
          <c:xMode val="edge"/>
          <c:yMode val="edge"/>
          <c:x val="0"/>
          <c:y val="3.4591792675571068E-3"/>
          <c:w val="1"/>
          <c:h val="0.1278432344122691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Segoe UI" panose="020B0502040204020203"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2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782152230971E-2"/>
          <c:y val="6.4814814814814811E-2"/>
          <c:w val="0.92566622922134734"/>
          <c:h val="0.84523148148148153"/>
        </c:manualLayout>
      </c:layout>
      <c:barChart>
        <c:barDir val="col"/>
        <c:grouping val="clustered"/>
        <c:varyColors val="0"/>
        <c:ser>
          <c:idx val="0"/>
          <c:order val="0"/>
          <c:tx>
            <c:strRef>
              <c:f>'Sheet1 (2)'!$B$1</c:f>
              <c:strCache>
                <c:ptCount val="1"/>
                <c:pt idx="0">
                  <c:v>New IMF financing</c:v>
                </c:pt>
              </c:strCache>
            </c:strRef>
          </c:tx>
          <c:spPr>
            <a:solidFill>
              <a:srgbClr val="002060"/>
            </a:solidFill>
            <a:ln>
              <a:noFill/>
            </a:ln>
            <a:effectLst/>
          </c:spPr>
          <c:invertIfNegative val="0"/>
          <c:cat>
            <c:strRef>
              <c:f>'Sheet1 (2)'!$A$2:$A$17</c:f>
              <c:strCache>
                <c:ptCount val="7"/>
                <c:pt idx="0">
                  <c:v>PAK</c:v>
                </c:pt>
                <c:pt idx="1">
                  <c:v>AFG</c:v>
                </c:pt>
                <c:pt idx="2">
                  <c:v>GEO</c:v>
                </c:pt>
                <c:pt idx="3">
                  <c:v>UZB</c:v>
                </c:pt>
                <c:pt idx="4">
                  <c:v>KGZ</c:v>
                </c:pt>
                <c:pt idx="5">
                  <c:v>TJK</c:v>
                </c:pt>
                <c:pt idx="6">
                  <c:v>MNG</c:v>
                </c:pt>
              </c:strCache>
              <c:extLst/>
            </c:strRef>
          </c:cat>
          <c:val>
            <c:numRef>
              <c:f>'Sheet1 (2)'!$B$2:$B$17</c:f>
              <c:numCache>
                <c:formatCode>#,##0.0</c:formatCode>
                <c:ptCount val="7"/>
                <c:pt idx="0">
                  <c:v>1386.005175</c:v>
                </c:pt>
                <c:pt idx="1">
                  <c:v>589.77352940000003</c:v>
                </c:pt>
                <c:pt idx="2">
                  <c:v>374.63500800000003</c:v>
                </c:pt>
                <c:pt idx="3">
                  <c:v>374.33094399999999</c:v>
                </c:pt>
                <c:pt idx="4">
                  <c:v>241.94803200000001</c:v>
                </c:pt>
                <c:pt idx="5">
                  <c:v>189.53332800000001</c:v>
                </c:pt>
                <c:pt idx="6">
                  <c:v>99.508658999999994</c:v>
                </c:pt>
              </c:numCache>
              <c:extLst/>
            </c:numRef>
          </c:val>
          <c:extLst>
            <c:ext xmlns:c16="http://schemas.microsoft.com/office/drawing/2014/chart" uri="{C3380CC4-5D6E-409C-BE32-E72D297353CC}">
              <c16:uniqueId val="{00000000-9163-4D5C-9AE6-D8E0A293C0A8}"/>
            </c:ext>
          </c:extLst>
        </c:ser>
        <c:dLbls>
          <c:showLegendKey val="0"/>
          <c:showVal val="0"/>
          <c:showCatName val="0"/>
          <c:showSerName val="0"/>
          <c:showPercent val="0"/>
          <c:showBubbleSize val="0"/>
        </c:dLbls>
        <c:gapWidth val="100"/>
        <c:axId val="1190818095"/>
        <c:axId val="1190830991"/>
      </c:barChart>
      <c:catAx>
        <c:axId val="1190818095"/>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0830991"/>
        <c:crosses val="autoZero"/>
        <c:auto val="1"/>
        <c:lblAlgn val="ctr"/>
        <c:lblOffset val="100"/>
        <c:noMultiLvlLbl val="0"/>
      </c:catAx>
      <c:valAx>
        <c:axId val="1190830991"/>
        <c:scaling>
          <c:orientation val="minMax"/>
          <c:max val="8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08180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32649679851955E-2"/>
          <c:y val="8.3284328383002759E-2"/>
          <c:w val="0.90883542765118963"/>
          <c:h val="0.83882050344972703"/>
        </c:manualLayout>
      </c:layout>
      <c:lineChart>
        <c:grouping val="standard"/>
        <c:varyColors val="0"/>
        <c:ser>
          <c:idx val="0"/>
          <c:order val="0"/>
          <c:tx>
            <c:strRef>
              <c:f>Inflation!$I$3</c:f>
              <c:strCache>
                <c:ptCount val="1"/>
                <c:pt idx="0">
                  <c:v>World: headline CPI</c:v>
                </c:pt>
              </c:strCache>
            </c:strRef>
          </c:tx>
          <c:spPr>
            <a:ln w="28575" cap="rnd">
              <a:solidFill>
                <a:schemeClr val="tx1"/>
              </a:solidFill>
              <a:round/>
            </a:ln>
            <a:effectLst/>
          </c:spPr>
          <c:marker>
            <c:symbol val="none"/>
          </c:marker>
          <c:cat>
            <c:numRef>
              <c:f>Inflation!$H$4:$H$59</c:f>
              <c:numCache>
                <c:formatCode>[$-409]mmm\-yy;@</c:formatCode>
                <c:ptCount val="5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numCache>
            </c:numRef>
          </c:cat>
          <c:val>
            <c:numRef>
              <c:f>Inflation!$I$4:$I$59</c:f>
              <c:numCache>
                <c:formatCode>0.00</c:formatCode>
                <c:ptCount val="56"/>
                <c:pt idx="0">
                  <c:v>3.5690212249755859</c:v>
                </c:pt>
                <c:pt idx="1">
                  <c:v>3.8219664096832275</c:v>
                </c:pt>
                <c:pt idx="2">
                  <c:v>3.8916370868682861</c:v>
                </c:pt>
                <c:pt idx="3">
                  <c:v>3.8989646434783936</c:v>
                </c:pt>
                <c:pt idx="4">
                  <c:v>3.7021782398223877</c:v>
                </c:pt>
                <c:pt idx="5">
                  <c:v>3.5074775218963623</c:v>
                </c:pt>
                <c:pt idx="6">
                  <c:v>3.4478232860565186</c:v>
                </c:pt>
                <c:pt idx="7">
                  <c:v>3.6140038967132568</c:v>
                </c:pt>
                <c:pt idx="8">
                  <c:v>3.6552784442901611</c:v>
                </c:pt>
                <c:pt idx="9">
                  <c:v>3.5855934619903564</c:v>
                </c:pt>
                <c:pt idx="10">
                  <c:v>3.5558319091796875</c:v>
                </c:pt>
                <c:pt idx="11">
                  <c:v>3.4599967002868652</c:v>
                </c:pt>
                <c:pt idx="12">
                  <c:v>3.2331845760345459</c:v>
                </c:pt>
                <c:pt idx="13">
                  <c:v>3.134920597076416</c:v>
                </c:pt>
                <c:pt idx="14">
                  <c:v>3.0009500980377197</c:v>
                </c:pt>
                <c:pt idx="15">
                  <c:v>2.9572172164916992</c:v>
                </c:pt>
                <c:pt idx="16">
                  <c:v>3.167726993560791</c:v>
                </c:pt>
                <c:pt idx="17">
                  <c:v>3.3900923728942871</c:v>
                </c:pt>
                <c:pt idx="18">
                  <c:v>3.4555873870849609</c:v>
                </c:pt>
                <c:pt idx="19">
                  <c:v>3.4960532188415527</c:v>
                </c:pt>
                <c:pt idx="20">
                  <c:v>3.5525362491607666</c:v>
                </c:pt>
                <c:pt idx="21">
                  <c:v>3.5979282855987549</c:v>
                </c:pt>
                <c:pt idx="22">
                  <c:v>3.4021086692810059</c:v>
                </c:pt>
                <c:pt idx="23">
                  <c:v>3.1555018424987793</c:v>
                </c:pt>
                <c:pt idx="24">
                  <c:v>2.9807939529418945</c:v>
                </c:pt>
                <c:pt idx="25">
                  <c:v>2.9798448085784912</c:v>
                </c:pt>
                <c:pt idx="26">
                  <c:v>3.2350602149963379</c:v>
                </c:pt>
                <c:pt idx="27">
                  <c:v>3.4066343307495117</c:v>
                </c:pt>
                <c:pt idx="28">
                  <c:v>3.43678879737854</c:v>
                </c:pt>
                <c:pt idx="29">
                  <c:v>3.2042477130889893</c:v>
                </c:pt>
                <c:pt idx="30">
                  <c:v>3.1883382797241211</c:v>
                </c:pt>
                <c:pt idx="31">
                  <c:v>3.1495249271392822</c:v>
                </c:pt>
                <c:pt idx="32">
                  <c:v>2.9557275772094727</c:v>
                </c:pt>
                <c:pt idx="33">
                  <c:v>2.9160459041595459</c:v>
                </c:pt>
                <c:pt idx="34">
                  <c:v>3.1073532104492188</c:v>
                </c:pt>
                <c:pt idx="35">
                  <c:v>3.3365838527679443</c:v>
                </c:pt>
                <c:pt idx="36">
                  <c:v>3.4462597370147705</c:v>
                </c:pt>
                <c:pt idx="37">
                  <c:v>3.3872663974761963</c:v>
                </c:pt>
                <c:pt idx="38">
                  <c:v>3.0826764106750488</c:v>
                </c:pt>
                <c:pt idx="39">
                  <c:v>2.5977067947387695</c:v>
                </c:pt>
                <c:pt idx="40">
                  <c:v>2.2748773097991943</c:v>
                </c:pt>
                <c:pt idx="41">
                  <c:v>2.4288337230682373</c:v>
                </c:pt>
                <c:pt idx="42">
                  <c:v>2.596869945526123</c:v>
                </c:pt>
                <c:pt idx="43">
                  <c:v>2.5583732128143311</c:v>
                </c:pt>
                <c:pt idx="44">
                  <c:v>2.5954282283782959</c:v>
                </c:pt>
                <c:pt idx="45">
                  <c:v>2.6221654415130615</c:v>
                </c:pt>
                <c:pt idx="46">
                  <c:v>2.5407888889312744</c:v>
                </c:pt>
                <c:pt idx="47">
                  <c:v>2.5976545810699463</c:v>
                </c:pt>
                <c:pt idx="48">
                  <c:v>2.8063788414001465</c:v>
                </c:pt>
                <c:pt idx="49">
                  <c:v>3.0363497734069824</c:v>
                </c:pt>
                <c:pt idx="50">
                  <c:v>3.3955163955688477</c:v>
                </c:pt>
                <c:pt idx="51">
                  <c:v>4.0123085975646973</c:v>
                </c:pt>
                <c:pt idx="52">
                  <c:v>4.3570337295532227</c:v>
                </c:pt>
                <c:pt idx="53">
                  <c:v>4.5586438179016113</c:v>
                </c:pt>
                <c:pt idx="54">
                  <c:v>4.7647190093994141</c:v>
                </c:pt>
              </c:numCache>
            </c:numRef>
          </c:val>
          <c:smooth val="0"/>
          <c:extLst>
            <c:ext xmlns:c16="http://schemas.microsoft.com/office/drawing/2014/chart" uri="{C3380CC4-5D6E-409C-BE32-E72D297353CC}">
              <c16:uniqueId val="{00000000-F3EF-4A4E-8B1C-7B97520D9D71}"/>
            </c:ext>
          </c:extLst>
        </c:ser>
        <c:ser>
          <c:idx val="1"/>
          <c:order val="1"/>
          <c:tx>
            <c:strRef>
              <c:f>Inflation!$J$3</c:f>
              <c:strCache>
                <c:ptCount val="1"/>
                <c:pt idx="0">
                  <c:v>World: food CPI</c:v>
                </c:pt>
              </c:strCache>
            </c:strRef>
          </c:tx>
          <c:spPr>
            <a:ln w="28575" cap="rnd">
              <a:solidFill>
                <a:schemeClr val="tx1"/>
              </a:solidFill>
              <a:prstDash val="sysDash"/>
              <a:round/>
            </a:ln>
            <a:effectLst/>
          </c:spPr>
          <c:marker>
            <c:symbol val="none"/>
          </c:marker>
          <c:cat>
            <c:numRef>
              <c:f>Inflation!$H$4:$H$59</c:f>
              <c:numCache>
                <c:formatCode>[$-409]mmm\-yy;@</c:formatCode>
                <c:ptCount val="5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numCache>
            </c:numRef>
          </c:cat>
          <c:val>
            <c:numRef>
              <c:f>Inflation!$J$4:$J$59</c:f>
              <c:numCache>
                <c:formatCode>0.0</c:formatCode>
                <c:ptCount val="56"/>
                <c:pt idx="0">
                  <c:v>3.6822383403778076</c:v>
                </c:pt>
                <c:pt idx="1">
                  <c:v>3.8612005710601807</c:v>
                </c:pt>
                <c:pt idx="2">
                  <c:v>4.0137996673583984</c:v>
                </c:pt>
                <c:pt idx="3">
                  <c:v>3.9426212310791016</c:v>
                </c:pt>
                <c:pt idx="4">
                  <c:v>3.8917429447174072</c:v>
                </c:pt>
                <c:pt idx="5">
                  <c:v>3.7982773780822754</c:v>
                </c:pt>
                <c:pt idx="6">
                  <c:v>3.6503190994262695</c:v>
                </c:pt>
                <c:pt idx="7">
                  <c:v>3.8485679626464844</c:v>
                </c:pt>
                <c:pt idx="8">
                  <c:v>3.9237980842590332</c:v>
                </c:pt>
                <c:pt idx="9">
                  <c:v>4.0309610366821289</c:v>
                </c:pt>
                <c:pt idx="10">
                  <c:v>3.8775577545166016</c:v>
                </c:pt>
                <c:pt idx="11">
                  <c:v>3.7362668514251709</c:v>
                </c:pt>
                <c:pt idx="12">
                  <c:v>3.36399245262146</c:v>
                </c:pt>
                <c:pt idx="13">
                  <c:v>3.1227772235870361</c:v>
                </c:pt>
                <c:pt idx="14">
                  <c:v>2.9889822006225586</c:v>
                </c:pt>
                <c:pt idx="15">
                  <c:v>2.8171765804290771</c:v>
                </c:pt>
                <c:pt idx="16">
                  <c:v>2.7818672657012939</c:v>
                </c:pt>
                <c:pt idx="17">
                  <c:v>3.0613679885864258</c:v>
                </c:pt>
                <c:pt idx="18">
                  <c:v>2.9271252155303955</c:v>
                </c:pt>
                <c:pt idx="19">
                  <c:v>3.0175342559814453</c:v>
                </c:pt>
                <c:pt idx="20">
                  <c:v>3.2391443252563477</c:v>
                </c:pt>
                <c:pt idx="21">
                  <c:v>3.1757898330688477</c:v>
                </c:pt>
                <c:pt idx="22">
                  <c:v>3.0848846435546875</c:v>
                </c:pt>
                <c:pt idx="23">
                  <c:v>2.8968963623046875</c:v>
                </c:pt>
                <c:pt idx="24">
                  <c:v>3.0837714672088623</c:v>
                </c:pt>
                <c:pt idx="25">
                  <c:v>3.2839064598083496</c:v>
                </c:pt>
                <c:pt idx="26">
                  <c:v>3.6825025081634521</c:v>
                </c:pt>
                <c:pt idx="27">
                  <c:v>3.8840775489807129</c:v>
                </c:pt>
                <c:pt idx="28">
                  <c:v>4.1913471221923828</c:v>
                </c:pt>
                <c:pt idx="29">
                  <c:v>3.9789373874664307</c:v>
                </c:pt>
                <c:pt idx="30">
                  <c:v>4.165034294128418</c:v>
                </c:pt>
                <c:pt idx="31">
                  <c:v>4.2067289352416992</c:v>
                </c:pt>
                <c:pt idx="32">
                  <c:v>3.9600334167480469</c:v>
                </c:pt>
                <c:pt idx="33">
                  <c:v>4.0122575759887695</c:v>
                </c:pt>
                <c:pt idx="34">
                  <c:v>4.3806047439575195</c:v>
                </c:pt>
                <c:pt idx="35">
                  <c:v>4.5625696182250977</c:v>
                </c:pt>
                <c:pt idx="36">
                  <c:v>4.6080827713012695</c:v>
                </c:pt>
                <c:pt idx="37">
                  <c:v>4.5561609268188477</c:v>
                </c:pt>
                <c:pt idx="38">
                  <c:v>4.7001209259033203</c:v>
                </c:pt>
                <c:pt idx="39">
                  <c:v>5.366487979888916</c:v>
                </c:pt>
                <c:pt idx="40">
                  <c:v>4.9338865280151367</c:v>
                </c:pt>
                <c:pt idx="41">
                  <c:v>4.8415484428405762</c:v>
                </c:pt>
                <c:pt idx="42">
                  <c:v>4.7483620643615723</c:v>
                </c:pt>
                <c:pt idx="43">
                  <c:v>4.5837278366088867</c:v>
                </c:pt>
                <c:pt idx="44">
                  <c:v>4.5460801124572754</c:v>
                </c:pt>
                <c:pt idx="45">
                  <c:v>4.6892385482788086</c:v>
                </c:pt>
                <c:pt idx="46">
                  <c:v>4.5190491676330566</c:v>
                </c:pt>
                <c:pt idx="47">
                  <c:v>4.4148235321044922</c:v>
                </c:pt>
                <c:pt idx="48">
                  <c:v>4.1442437171936035</c:v>
                </c:pt>
                <c:pt idx="49">
                  <c:v>4.3173542022705078</c:v>
                </c:pt>
                <c:pt idx="50">
                  <c:v>4.057281494140625</c:v>
                </c:pt>
                <c:pt idx="51">
                  <c:v>3.8204302787780762</c:v>
                </c:pt>
                <c:pt idx="52">
                  <c:v>4.2765703201293945</c:v>
                </c:pt>
                <c:pt idx="53">
                  <c:v>4.6876420974731445</c:v>
                </c:pt>
                <c:pt idx="54">
                  <c:v>5.0602602958679199</c:v>
                </c:pt>
              </c:numCache>
            </c:numRef>
          </c:val>
          <c:smooth val="0"/>
          <c:extLst>
            <c:ext xmlns:c16="http://schemas.microsoft.com/office/drawing/2014/chart" uri="{C3380CC4-5D6E-409C-BE32-E72D297353CC}">
              <c16:uniqueId val="{00000001-F3EF-4A4E-8B1C-7B97520D9D71}"/>
            </c:ext>
          </c:extLst>
        </c:ser>
        <c:ser>
          <c:idx val="2"/>
          <c:order val="2"/>
          <c:tx>
            <c:strRef>
              <c:f>Inflation!$K$3</c:f>
              <c:strCache>
                <c:ptCount val="1"/>
                <c:pt idx="0">
                  <c:v>CAREC: headline CPI</c:v>
                </c:pt>
              </c:strCache>
            </c:strRef>
          </c:tx>
          <c:spPr>
            <a:ln w="28575" cap="rnd">
              <a:solidFill>
                <a:srgbClr val="004C97"/>
              </a:solidFill>
              <a:round/>
            </a:ln>
            <a:effectLst/>
          </c:spPr>
          <c:marker>
            <c:symbol val="none"/>
          </c:marker>
          <c:cat>
            <c:numRef>
              <c:f>Inflation!$H$4:$H$59</c:f>
              <c:numCache>
                <c:formatCode>[$-409]mmm\-yy;@</c:formatCode>
                <c:ptCount val="5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numCache>
            </c:numRef>
          </c:cat>
          <c:val>
            <c:numRef>
              <c:f>Inflation!$K$4:$K$59</c:f>
              <c:numCache>
                <c:formatCode>0.00</c:formatCode>
                <c:ptCount val="56"/>
                <c:pt idx="0">
                  <c:v>5.3380409223814613</c:v>
                </c:pt>
                <c:pt idx="1">
                  <c:v>5.8168268181313989</c:v>
                </c:pt>
                <c:pt idx="2">
                  <c:v>6.5277690373746617</c:v>
                </c:pt>
                <c:pt idx="3">
                  <c:v>6.7984286437858463</c:v>
                </c:pt>
                <c:pt idx="4">
                  <c:v>7.1106503627368909</c:v>
                </c:pt>
                <c:pt idx="5">
                  <c:v>7.2113210814194382</c:v>
                </c:pt>
                <c:pt idx="6">
                  <c:v>7.0890576218504657</c:v>
                </c:pt>
                <c:pt idx="7">
                  <c:v>7.2543816181024807</c:v>
                </c:pt>
                <c:pt idx="8">
                  <c:v>7.0593614107282079</c:v>
                </c:pt>
                <c:pt idx="9">
                  <c:v>7.3277614669325697</c:v>
                </c:pt>
                <c:pt idx="10">
                  <c:v>7.2060569393233829</c:v>
                </c:pt>
                <c:pt idx="11">
                  <c:v>7.1495620900428447</c:v>
                </c:pt>
                <c:pt idx="12">
                  <c:v>6.6645340170407437</c:v>
                </c:pt>
                <c:pt idx="13">
                  <c:v>6.2182119971580425</c:v>
                </c:pt>
                <c:pt idx="14">
                  <c:v>5.4750762001479751</c:v>
                </c:pt>
                <c:pt idx="15">
                  <c:v>5.1676029766097189</c:v>
                </c:pt>
                <c:pt idx="16">
                  <c:v>5.0873825640227412</c:v>
                </c:pt>
                <c:pt idx="17">
                  <c:v>5.0529072872164775</c:v>
                </c:pt>
                <c:pt idx="18">
                  <c:v>5.1937050930222819</c:v>
                </c:pt>
                <c:pt idx="19">
                  <c:v>5.1252564240557028</c:v>
                </c:pt>
                <c:pt idx="20">
                  <c:v>5.2092312597785275</c:v>
                </c:pt>
                <c:pt idx="21">
                  <c:v>5.1547577785693175</c:v>
                </c:pt>
                <c:pt idx="22">
                  <c:v>5.2341264628198854</c:v>
                </c:pt>
                <c:pt idx="23">
                  <c:v>4.9286357847579394</c:v>
                </c:pt>
                <c:pt idx="24">
                  <c:v>4.7718731056024302</c:v>
                </c:pt>
                <c:pt idx="25">
                  <c:v>4.8880485459352663</c:v>
                </c:pt>
                <c:pt idx="26">
                  <c:v>5.5211497130199376</c:v>
                </c:pt>
                <c:pt idx="27">
                  <c:v>5.7591888553659043</c:v>
                </c:pt>
                <c:pt idx="28">
                  <c:v>6.0404930707837359</c:v>
                </c:pt>
                <c:pt idx="29">
                  <c:v>6.070861552488525</c:v>
                </c:pt>
                <c:pt idx="30">
                  <c:v>6.2310502846023574</c:v>
                </c:pt>
                <c:pt idx="31">
                  <c:v>6.8974356888392236</c:v>
                </c:pt>
                <c:pt idx="32">
                  <c:v>7.0957829738266378</c:v>
                </c:pt>
                <c:pt idx="33">
                  <c:v>7.0734034777969717</c:v>
                </c:pt>
                <c:pt idx="34">
                  <c:v>7.027534154547431</c:v>
                </c:pt>
                <c:pt idx="35">
                  <c:v>7.0279508070658716</c:v>
                </c:pt>
                <c:pt idx="36">
                  <c:v>7.3034710954359197</c:v>
                </c:pt>
                <c:pt idx="37">
                  <c:v>7.1437205316963679</c:v>
                </c:pt>
                <c:pt idx="38">
                  <c:v>7.2393964937626203</c:v>
                </c:pt>
                <c:pt idx="39">
                  <c:v>7.377015878721803</c:v>
                </c:pt>
                <c:pt idx="40">
                  <c:v>6.7724784889695924</c:v>
                </c:pt>
                <c:pt idx="41">
                  <c:v>6.4870733268626974</c:v>
                </c:pt>
                <c:pt idx="42">
                  <c:v>6.4436573058267683</c:v>
                </c:pt>
                <c:pt idx="43">
                  <c:v>5.6398488713930419</c:v>
                </c:pt>
                <c:pt idx="44">
                  <c:v>5.499200877978029</c:v>
                </c:pt>
                <c:pt idx="45">
                  <c:v>5.8058676668858684</c:v>
                </c:pt>
                <c:pt idx="46">
                  <c:v>6.0089538651717156</c:v>
                </c:pt>
                <c:pt idx="47">
                  <c:v>5.9102713959921083</c:v>
                </c:pt>
                <c:pt idx="48">
                  <c:v>5.82046665520103</c:v>
                </c:pt>
                <c:pt idx="49">
                  <c:v>6.4748603854315796</c:v>
                </c:pt>
                <c:pt idx="50">
                  <c:v>6.7949328524380812</c:v>
                </c:pt>
                <c:pt idx="51">
                  <c:v>7.0819409479881363</c:v>
                </c:pt>
                <c:pt idx="52">
                  <c:v>7.571898355039429</c:v>
                </c:pt>
                <c:pt idx="53">
                  <c:v>8.1938074003896375</c:v>
                </c:pt>
                <c:pt idx="54">
                  <c:v>8.6239232276349043</c:v>
                </c:pt>
                <c:pt idx="55">
                  <c:v>8.9483361191053099</c:v>
                </c:pt>
              </c:numCache>
            </c:numRef>
          </c:val>
          <c:smooth val="0"/>
          <c:extLst>
            <c:ext xmlns:c16="http://schemas.microsoft.com/office/drawing/2014/chart" uri="{C3380CC4-5D6E-409C-BE32-E72D297353CC}">
              <c16:uniqueId val="{00000002-F3EF-4A4E-8B1C-7B97520D9D71}"/>
            </c:ext>
          </c:extLst>
        </c:ser>
        <c:ser>
          <c:idx val="3"/>
          <c:order val="3"/>
          <c:tx>
            <c:strRef>
              <c:f>Inflation!$L$3</c:f>
              <c:strCache>
                <c:ptCount val="1"/>
                <c:pt idx="0">
                  <c:v>CAREC: food CPI</c:v>
                </c:pt>
              </c:strCache>
            </c:strRef>
          </c:tx>
          <c:spPr>
            <a:ln w="28575" cap="rnd">
              <a:solidFill>
                <a:srgbClr val="004C97"/>
              </a:solidFill>
              <a:prstDash val="sysDash"/>
              <a:round/>
            </a:ln>
            <a:effectLst/>
          </c:spPr>
          <c:marker>
            <c:symbol val="none"/>
          </c:marker>
          <c:cat>
            <c:numRef>
              <c:f>Inflation!$H$4:$H$59</c:f>
              <c:numCache>
                <c:formatCode>[$-409]mmm\-yy;@</c:formatCode>
                <c:ptCount val="5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numCache>
            </c:numRef>
          </c:cat>
          <c:val>
            <c:numRef>
              <c:f>Inflation!$L$4:$L$59</c:f>
              <c:numCache>
                <c:formatCode>0.00</c:formatCode>
                <c:ptCount val="56"/>
                <c:pt idx="0">
                  <c:v>5.1053578195054392</c:v>
                </c:pt>
                <c:pt idx="1">
                  <c:v>5.7980315358301446</c:v>
                </c:pt>
                <c:pt idx="2">
                  <c:v>7.4853625286841634</c:v>
                </c:pt>
                <c:pt idx="3">
                  <c:v>8.704191161663724</c:v>
                </c:pt>
                <c:pt idx="4">
                  <c:v>9.5682168094337534</c:v>
                </c:pt>
                <c:pt idx="5">
                  <c:v>9.3879433858042525</c:v>
                </c:pt>
                <c:pt idx="6">
                  <c:v>8.9383815853420749</c:v>
                </c:pt>
                <c:pt idx="7">
                  <c:v>9.0040345013167418</c:v>
                </c:pt>
                <c:pt idx="8">
                  <c:v>8.1600365435329181</c:v>
                </c:pt>
                <c:pt idx="9">
                  <c:v>8.1714462582125673</c:v>
                </c:pt>
                <c:pt idx="10">
                  <c:v>7.6341398153605162</c:v>
                </c:pt>
                <c:pt idx="11">
                  <c:v>7.9073602171558157</c:v>
                </c:pt>
                <c:pt idx="12">
                  <c:v>6.6343732741012325</c:v>
                </c:pt>
                <c:pt idx="13">
                  <c:v>6.4083300338254974</c:v>
                </c:pt>
                <c:pt idx="14">
                  <c:v>5.2454403889530257</c:v>
                </c:pt>
                <c:pt idx="15">
                  <c:v>4.6439886630835865</c:v>
                </c:pt>
                <c:pt idx="16">
                  <c:v>4.3647548137870444</c:v>
                </c:pt>
                <c:pt idx="17">
                  <c:v>4.0275364946223062</c:v>
                </c:pt>
                <c:pt idx="18">
                  <c:v>4.0123787478614803</c:v>
                </c:pt>
                <c:pt idx="19">
                  <c:v>3.8801641595004739</c:v>
                </c:pt>
                <c:pt idx="20">
                  <c:v>4.1720717362603565</c:v>
                </c:pt>
                <c:pt idx="21">
                  <c:v>4.0460380130577782</c:v>
                </c:pt>
                <c:pt idx="22">
                  <c:v>4.3433332853477413</c:v>
                </c:pt>
                <c:pt idx="23">
                  <c:v>4.0796918215204983</c:v>
                </c:pt>
                <c:pt idx="24">
                  <c:v>3.8834816095185087</c:v>
                </c:pt>
                <c:pt idx="25">
                  <c:v>4.6139936169904425</c:v>
                </c:pt>
                <c:pt idx="26">
                  <c:v>6.2904028005613304</c:v>
                </c:pt>
                <c:pt idx="27">
                  <c:v>7.4139045017342617</c:v>
                </c:pt>
                <c:pt idx="28">
                  <c:v>8.7736743353483018</c:v>
                </c:pt>
                <c:pt idx="29">
                  <c:v>9.0610113068831666</c:v>
                </c:pt>
                <c:pt idx="30">
                  <c:v>9.8998822565289739</c:v>
                </c:pt>
                <c:pt idx="31">
                  <c:v>10.475990222974325</c:v>
                </c:pt>
                <c:pt idx="32">
                  <c:v>10.891844385173455</c:v>
                </c:pt>
                <c:pt idx="33">
                  <c:v>11.254171960230602</c:v>
                </c:pt>
                <c:pt idx="34">
                  <c:v>12.051710079959239</c:v>
                </c:pt>
                <c:pt idx="35">
                  <c:v>11.861202401686818</c:v>
                </c:pt>
                <c:pt idx="36">
                  <c:v>11.73841590031677</c:v>
                </c:pt>
                <c:pt idx="37">
                  <c:v>11.824400081227408</c:v>
                </c:pt>
                <c:pt idx="38">
                  <c:v>12.244801557236116</c:v>
                </c:pt>
                <c:pt idx="39">
                  <c:v>13.262595290528871</c:v>
                </c:pt>
                <c:pt idx="40">
                  <c:v>12.347862408077109</c:v>
                </c:pt>
                <c:pt idx="41">
                  <c:v>12.085468352171896</c:v>
                </c:pt>
                <c:pt idx="42">
                  <c:v>12.132655255091915</c:v>
                </c:pt>
                <c:pt idx="43">
                  <c:v>10.12804266660839</c:v>
                </c:pt>
                <c:pt idx="44">
                  <c:v>9.4116997168811452</c:v>
                </c:pt>
                <c:pt idx="45">
                  <c:v>9.5865385285887026</c:v>
                </c:pt>
                <c:pt idx="46">
                  <c:v>9.478611857523374</c:v>
                </c:pt>
                <c:pt idx="47">
                  <c:v>10.149140821131873</c:v>
                </c:pt>
                <c:pt idx="48">
                  <c:v>9.5842810147125181</c:v>
                </c:pt>
                <c:pt idx="49">
                  <c:v>9.5852429318645633</c:v>
                </c:pt>
                <c:pt idx="50">
                  <c:v>9.2964124537831321</c:v>
                </c:pt>
                <c:pt idx="51">
                  <c:v>8.905895229776883</c:v>
                </c:pt>
                <c:pt idx="52">
                  <c:v>9.7412121528050086</c:v>
                </c:pt>
                <c:pt idx="53">
                  <c:v>10.832609761467905</c:v>
                </c:pt>
                <c:pt idx="54">
                  <c:v>11.344723080914724</c:v>
                </c:pt>
                <c:pt idx="55">
                  <c:v>11.403082133852582</c:v>
                </c:pt>
              </c:numCache>
            </c:numRef>
          </c:val>
          <c:smooth val="0"/>
          <c:extLst>
            <c:ext xmlns:c16="http://schemas.microsoft.com/office/drawing/2014/chart" uri="{C3380CC4-5D6E-409C-BE32-E72D297353CC}">
              <c16:uniqueId val="{00000003-F3EF-4A4E-8B1C-7B97520D9D71}"/>
            </c:ext>
          </c:extLst>
        </c:ser>
        <c:dLbls>
          <c:showLegendKey val="0"/>
          <c:showVal val="0"/>
          <c:showCatName val="0"/>
          <c:showSerName val="0"/>
          <c:showPercent val="0"/>
          <c:showBubbleSize val="0"/>
        </c:dLbls>
        <c:smooth val="0"/>
        <c:axId val="382433407"/>
        <c:axId val="382430911"/>
      </c:lineChart>
      <c:dateAx>
        <c:axId val="382433407"/>
        <c:scaling>
          <c:orientation val="minMax"/>
          <c:min val="43101"/>
        </c:scaling>
        <c:delete val="0"/>
        <c:axPos val="b"/>
        <c:numFmt formatCode="[$-409]mmm\-yy;@" sourceLinked="0"/>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2430911"/>
        <c:crosses val="autoZero"/>
        <c:auto val="1"/>
        <c:lblOffset val="100"/>
        <c:baseTimeUnit val="months"/>
        <c:majorUnit val="8"/>
        <c:majorTimeUnit val="months"/>
        <c:minorUnit val="1"/>
      </c:dateAx>
      <c:valAx>
        <c:axId val="382430911"/>
        <c:scaling>
          <c:orientation val="minMax"/>
          <c:min val="0"/>
        </c:scaling>
        <c:delete val="0"/>
        <c:axPos val="l"/>
        <c:numFmt formatCode="0" sourceLinked="0"/>
        <c:majorTickMark val="in"/>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2433407"/>
        <c:crosses val="autoZero"/>
        <c:crossBetween val="between"/>
      </c:valAx>
      <c:spPr>
        <a:noFill/>
        <a:ln>
          <a:noFill/>
        </a:ln>
        <a:effectLst/>
      </c:spPr>
    </c:plotArea>
    <c:legend>
      <c:legendPos val="b"/>
      <c:layout>
        <c:manualLayout>
          <c:xMode val="edge"/>
          <c:yMode val="edge"/>
          <c:x val="0"/>
          <c:y val="1.9176121685576704E-2"/>
          <c:w val="0.67881944444444442"/>
          <c:h val="0.1966196412948381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33814523184602E-2"/>
          <c:y val="3.4855916447944009E-2"/>
          <c:w val="0.89208188415544143"/>
          <c:h val="0.90078868483831054"/>
        </c:manualLayout>
      </c:layout>
      <c:barChart>
        <c:barDir val="col"/>
        <c:grouping val="stacked"/>
        <c:varyColors val="0"/>
        <c:ser>
          <c:idx val="3"/>
          <c:order val="1"/>
          <c:tx>
            <c:strRef>
              <c:f>Fiscal!$M$4</c:f>
              <c:strCache>
                <c:ptCount val="1"/>
                <c:pt idx="0">
                  <c:v>Oil exporters: fiscal impulse, 2019-21</c:v>
                </c:pt>
              </c:strCache>
            </c:strRef>
          </c:tx>
          <c:spPr>
            <a:solidFill>
              <a:srgbClr val="00B0F0"/>
            </a:solidFill>
            <a:ln>
              <a:noFill/>
            </a:ln>
            <a:effectLst/>
          </c:spPr>
          <c:invertIfNegative val="0"/>
          <c:cat>
            <c:strRef>
              <c:f>Fiscal!$J$37:$J$46</c:f>
              <c:strCache>
                <c:ptCount val="10"/>
                <c:pt idx="0">
                  <c:v>MNG</c:v>
                </c:pt>
                <c:pt idx="1">
                  <c:v>AZE</c:v>
                </c:pt>
                <c:pt idx="2">
                  <c:v>GEO</c:v>
                </c:pt>
                <c:pt idx="3">
                  <c:v>KGZ</c:v>
                </c:pt>
                <c:pt idx="4">
                  <c:v>UZB</c:v>
                </c:pt>
                <c:pt idx="5">
                  <c:v>KAZ</c:v>
                </c:pt>
                <c:pt idx="6">
                  <c:v>CHN</c:v>
                </c:pt>
                <c:pt idx="7">
                  <c:v>TJK</c:v>
                </c:pt>
                <c:pt idx="8">
                  <c:v>PAK</c:v>
                </c:pt>
                <c:pt idx="9">
                  <c:v>TKM</c:v>
                </c:pt>
              </c:strCache>
            </c:strRef>
          </c:cat>
          <c:val>
            <c:numRef>
              <c:f>Fiscal!$M$37:$M$46</c:f>
              <c:numCache>
                <c:formatCode>General</c:formatCode>
                <c:ptCount val="10"/>
                <c:pt idx="1">
                  <c:v>6.5037609504098413</c:v>
                </c:pt>
                <c:pt idx="2" formatCode="0.00">
                  <c:v>0</c:v>
                </c:pt>
                <c:pt idx="3" formatCode="0.00">
                  <c:v>0</c:v>
                </c:pt>
                <c:pt idx="4" formatCode="0.00">
                  <c:v>0</c:v>
                </c:pt>
                <c:pt idx="5" formatCode="0.00">
                  <c:v>1.6223566409135319</c:v>
                </c:pt>
                <c:pt idx="7" formatCode="0.00">
                  <c:v>0</c:v>
                </c:pt>
                <c:pt idx="8" formatCode="0.00">
                  <c:v>0</c:v>
                </c:pt>
                <c:pt idx="9" formatCode="0.00">
                  <c:v>-2.3703556712227205</c:v>
                </c:pt>
              </c:numCache>
            </c:numRef>
          </c:val>
          <c:extLst>
            <c:ext xmlns:c16="http://schemas.microsoft.com/office/drawing/2014/chart" uri="{C3380CC4-5D6E-409C-BE32-E72D297353CC}">
              <c16:uniqueId val="{00000000-806F-47E6-A5D1-58EF66FD6F1B}"/>
            </c:ext>
          </c:extLst>
        </c:ser>
        <c:ser>
          <c:idx val="4"/>
          <c:order val="2"/>
          <c:tx>
            <c:strRef>
              <c:f>Fiscal!$N$4</c:f>
              <c:strCache>
                <c:ptCount val="1"/>
                <c:pt idx="0">
                  <c:v>Non-oil exporters: fiscal impulse, 2019-21</c:v>
                </c:pt>
              </c:strCache>
            </c:strRef>
          </c:tx>
          <c:spPr>
            <a:solidFill>
              <a:srgbClr val="004C97"/>
            </a:solidFill>
            <a:ln>
              <a:noFill/>
            </a:ln>
            <a:effectLst/>
          </c:spPr>
          <c:invertIfNegative val="0"/>
          <c:cat>
            <c:strRef>
              <c:f>Fiscal!$J$37:$J$46</c:f>
              <c:strCache>
                <c:ptCount val="10"/>
                <c:pt idx="0">
                  <c:v>MNG</c:v>
                </c:pt>
                <c:pt idx="1">
                  <c:v>AZE</c:v>
                </c:pt>
                <c:pt idx="2">
                  <c:v>GEO</c:v>
                </c:pt>
                <c:pt idx="3">
                  <c:v>KGZ</c:v>
                </c:pt>
                <c:pt idx="4">
                  <c:v>UZB</c:v>
                </c:pt>
                <c:pt idx="5">
                  <c:v>KAZ</c:v>
                </c:pt>
                <c:pt idx="6">
                  <c:v>CHN</c:v>
                </c:pt>
                <c:pt idx="7">
                  <c:v>TJK</c:v>
                </c:pt>
                <c:pt idx="8">
                  <c:v>PAK</c:v>
                </c:pt>
                <c:pt idx="9">
                  <c:v>TKM</c:v>
                </c:pt>
              </c:strCache>
            </c:strRef>
          </c:cat>
          <c:val>
            <c:numRef>
              <c:f>Fiscal!$N$37:$N$46</c:f>
              <c:numCache>
                <c:formatCode>General</c:formatCode>
                <c:ptCount val="10"/>
                <c:pt idx="0" formatCode="0.00">
                  <c:v>6.5735834376535944</c:v>
                </c:pt>
                <c:pt idx="1">
                  <c:v>0</c:v>
                </c:pt>
                <c:pt idx="2" formatCode="0.00">
                  <c:v>4.3775295486646097</c:v>
                </c:pt>
                <c:pt idx="3" formatCode="0.00">
                  <c:v>3.5182725678298357</c:v>
                </c:pt>
                <c:pt idx="4" formatCode="0.00">
                  <c:v>3.2042620998317308</c:v>
                </c:pt>
                <c:pt idx="5" formatCode="0.00">
                  <c:v>0</c:v>
                </c:pt>
                <c:pt idx="6" formatCode="0.00">
                  <c:v>1.1587851065970298</c:v>
                </c:pt>
                <c:pt idx="7" formatCode="0.00">
                  <c:v>0.44065369483534678</c:v>
                </c:pt>
                <c:pt idx="8" formatCode="0.00">
                  <c:v>-2.1600312029689746</c:v>
                </c:pt>
                <c:pt idx="9" formatCode="0.00">
                  <c:v>0</c:v>
                </c:pt>
              </c:numCache>
            </c:numRef>
          </c:val>
          <c:extLst>
            <c:ext xmlns:c16="http://schemas.microsoft.com/office/drawing/2014/chart" uri="{C3380CC4-5D6E-409C-BE32-E72D297353CC}">
              <c16:uniqueId val="{00000001-806F-47E6-A5D1-58EF66FD6F1B}"/>
            </c:ext>
          </c:extLst>
        </c:ser>
        <c:dLbls>
          <c:showLegendKey val="0"/>
          <c:showVal val="0"/>
          <c:showCatName val="0"/>
          <c:showSerName val="0"/>
          <c:showPercent val="0"/>
          <c:showBubbleSize val="0"/>
        </c:dLbls>
        <c:gapWidth val="80"/>
        <c:overlap val="100"/>
        <c:axId val="1472333343"/>
        <c:axId val="1472345407"/>
      </c:barChart>
      <c:lineChart>
        <c:grouping val="standard"/>
        <c:varyColors val="0"/>
        <c:ser>
          <c:idx val="0"/>
          <c:order val="0"/>
          <c:tx>
            <c:strRef>
              <c:f>Fiscal!$K$4</c:f>
              <c:strCache>
                <c:ptCount val="1"/>
                <c:pt idx="0">
                  <c:v>Fiscal impulse, 2019-22</c:v>
                </c:pt>
              </c:strCache>
            </c:strRef>
          </c:tx>
          <c:spPr>
            <a:ln w="25400" cap="rnd">
              <a:noFill/>
              <a:round/>
            </a:ln>
            <a:effectLst/>
          </c:spPr>
          <c:marker>
            <c:symbol val="circle"/>
            <c:size val="6"/>
            <c:spPr>
              <a:solidFill>
                <a:srgbClr val="FF0000"/>
              </a:solidFill>
              <a:ln w="12700">
                <a:solidFill>
                  <a:schemeClr val="bg1"/>
                </a:solidFill>
              </a:ln>
              <a:effectLst/>
            </c:spPr>
          </c:marker>
          <c:cat>
            <c:strRef>
              <c:f>Fiscal!$J$37:$J$46</c:f>
              <c:strCache>
                <c:ptCount val="10"/>
                <c:pt idx="0">
                  <c:v>MNG</c:v>
                </c:pt>
                <c:pt idx="1">
                  <c:v>AZE</c:v>
                </c:pt>
                <c:pt idx="2">
                  <c:v>GEO</c:v>
                </c:pt>
                <c:pt idx="3">
                  <c:v>KGZ</c:v>
                </c:pt>
                <c:pt idx="4">
                  <c:v>UZB</c:v>
                </c:pt>
                <c:pt idx="5">
                  <c:v>KAZ</c:v>
                </c:pt>
                <c:pt idx="6">
                  <c:v>CHN</c:v>
                </c:pt>
                <c:pt idx="7">
                  <c:v>TJK</c:v>
                </c:pt>
                <c:pt idx="8">
                  <c:v>PAK</c:v>
                </c:pt>
                <c:pt idx="9">
                  <c:v>TKM</c:v>
                </c:pt>
              </c:strCache>
            </c:strRef>
          </c:cat>
          <c:val>
            <c:numRef>
              <c:f>Fiscal!$K$37:$K$46</c:f>
              <c:numCache>
                <c:formatCode>General</c:formatCode>
                <c:ptCount val="10"/>
                <c:pt idx="0" formatCode="0.00">
                  <c:v>3.0977544902306628</c:v>
                </c:pt>
                <c:pt idx="1">
                  <c:v>4.5861496918091618</c:v>
                </c:pt>
                <c:pt idx="2" formatCode="0.00">
                  <c:v>1.6781651463671627</c:v>
                </c:pt>
                <c:pt idx="3" formatCode="0.00">
                  <c:v>3.5781357785025301</c:v>
                </c:pt>
                <c:pt idx="4" formatCode="0.00">
                  <c:v>3.2808492928024031</c:v>
                </c:pt>
                <c:pt idx="5" formatCode="0.00">
                  <c:v>-0.10998912012400197</c:v>
                </c:pt>
                <c:pt idx="6" formatCode="0.00">
                  <c:v>0.40746417764541132</c:v>
                </c:pt>
                <c:pt idx="7" formatCode="0.00">
                  <c:v>0.37712024505516872</c:v>
                </c:pt>
                <c:pt idx="8" formatCode="0.00">
                  <c:v>-3.0565565320895338</c:v>
                </c:pt>
                <c:pt idx="9" formatCode="0.00">
                  <c:v>-2.726190489902919</c:v>
                </c:pt>
              </c:numCache>
            </c:numRef>
          </c:val>
          <c:smooth val="0"/>
          <c:extLst>
            <c:ext xmlns:c16="http://schemas.microsoft.com/office/drawing/2014/chart" uri="{C3380CC4-5D6E-409C-BE32-E72D297353CC}">
              <c16:uniqueId val="{00000002-806F-47E6-A5D1-58EF66FD6F1B}"/>
            </c:ext>
          </c:extLst>
        </c:ser>
        <c:dLbls>
          <c:showLegendKey val="0"/>
          <c:showVal val="0"/>
          <c:showCatName val="0"/>
          <c:showSerName val="0"/>
          <c:showPercent val="0"/>
          <c:showBubbleSize val="0"/>
        </c:dLbls>
        <c:marker val="1"/>
        <c:smooth val="0"/>
        <c:axId val="1472333343"/>
        <c:axId val="1472345407"/>
      </c:lineChart>
      <c:catAx>
        <c:axId val="1472333343"/>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72345407"/>
        <c:crosses val="autoZero"/>
        <c:auto val="1"/>
        <c:lblAlgn val="ctr"/>
        <c:lblOffset val="100"/>
        <c:tickLblSkip val="1"/>
        <c:noMultiLvlLbl val="0"/>
      </c:catAx>
      <c:valAx>
        <c:axId val="1472345407"/>
        <c:scaling>
          <c:orientation val="minMax"/>
          <c:max val="10"/>
          <c:min val="-5"/>
        </c:scaling>
        <c:delete val="0"/>
        <c:axPos val="l"/>
        <c:numFmt formatCode="0" sourceLinked="0"/>
        <c:majorTickMark val="in"/>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72333343"/>
        <c:crosses val="autoZero"/>
        <c:crossBetween val="between"/>
        <c:majorUnit val="2"/>
      </c:valAx>
      <c:spPr>
        <a:noFill/>
        <a:ln>
          <a:noFill/>
        </a:ln>
        <a:effectLst/>
      </c:spPr>
    </c:plotArea>
    <c:legend>
      <c:legendPos val="b"/>
      <c:layout>
        <c:manualLayout>
          <c:xMode val="edge"/>
          <c:yMode val="edge"/>
          <c:x val="0.26323852770616063"/>
          <c:y val="0"/>
          <c:w val="0.7334054597341999"/>
          <c:h val="0.1877195428696413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89802491502721E-2"/>
          <c:y val="0.11608018694632866"/>
          <c:w val="0.93019979250381313"/>
          <c:h val="0.79423098220317401"/>
        </c:manualLayout>
      </c:layout>
      <c:barChart>
        <c:barDir val="col"/>
        <c:grouping val="clustered"/>
        <c:varyColors val="0"/>
        <c:ser>
          <c:idx val="0"/>
          <c:order val="0"/>
          <c:tx>
            <c:strRef>
              <c:f>MonPolRate!$B$4</c:f>
              <c:strCache>
                <c:ptCount val="1"/>
                <c:pt idx="0">
                  <c:v>Precrisis level</c:v>
                </c:pt>
              </c:strCache>
            </c:strRef>
          </c:tx>
          <c:spPr>
            <a:solidFill>
              <a:srgbClr val="00B0F0"/>
            </a:solidFill>
            <a:ln>
              <a:noFill/>
            </a:ln>
            <a:effectLst/>
          </c:spPr>
          <c:invertIfNegative val="0"/>
          <c:cat>
            <c:strRef>
              <c:f>MonPolRate!$A$32:$A$40</c:f>
              <c:strCache>
                <c:ptCount val="9"/>
                <c:pt idx="0">
                  <c:v>UZB</c:v>
                </c:pt>
                <c:pt idx="1">
                  <c:v>PAK</c:v>
                </c:pt>
                <c:pt idx="2">
                  <c:v>TJK</c:v>
                </c:pt>
                <c:pt idx="3">
                  <c:v>MNG</c:v>
                </c:pt>
                <c:pt idx="4">
                  <c:v>KAZ</c:v>
                </c:pt>
                <c:pt idx="5">
                  <c:v>GEO</c:v>
                </c:pt>
                <c:pt idx="6">
                  <c:v>AZE</c:v>
                </c:pt>
                <c:pt idx="7">
                  <c:v>KGZ</c:v>
                </c:pt>
                <c:pt idx="8">
                  <c:v>CHN</c:v>
                </c:pt>
              </c:strCache>
            </c:strRef>
          </c:cat>
          <c:val>
            <c:numRef>
              <c:f>MonPolRate!$B$32:$B$40</c:f>
              <c:numCache>
                <c:formatCode>General</c:formatCode>
                <c:ptCount val="9"/>
                <c:pt idx="0">
                  <c:v>16</c:v>
                </c:pt>
                <c:pt idx="1">
                  <c:v>13.25</c:v>
                </c:pt>
                <c:pt idx="2">
                  <c:v>12.25</c:v>
                </c:pt>
                <c:pt idx="3">
                  <c:v>11</c:v>
                </c:pt>
                <c:pt idx="4">
                  <c:v>9.25</c:v>
                </c:pt>
                <c:pt idx="5">
                  <c:v>9</c:v>
                </c:pt>
                <c:pt idx="6">
                  <c:v>7.5</c:v>
                </c:pt>
                <c:pt idx="7">
                  <c:v>4.25</c:v>
                </c:pt>
                <c:pt idx="8">
                  <c:v>4.05</c:v>
                </c:pt>
              </c:numCache>
            </c:numRef>
          </c:val>
          <c:extLst>
            <c:ext xmlns:c16="http://schemas.microsoft.com/office/drawing/2014/chart" uri="{C3380CC4-5D6E-409C-BE32-E72D297353CC}">
              <c16:uniqueId val="{00000000-3F71-4C4C-BACD-0BE582241304}"/>
            </c:ext>
          </c:extLst>
        </c:ser>
        <c:dLbls>
          <c:showLegendKey val="0"/>
          <c:showVal val="0"/>
          <c:showCatName val="0"/>
          <c:showSerName val="0"/>
          <c:showPercent val="0"/>
          <c:showBubbleSize val="0"/>
        </c:dLbls>
        <c:gapWidth val="219"/>
        <c:axId val="64272815"/>
        <c:axId val="60562911"/>
      </c:barChart>
      <c:lineChart>
        <c:grouping val="standard"/>
        <c:varyColors val="0"/>
        <c:ser>
          <c:idx val="1"/>
          <c:order val="1"/>
          <c:tx>
            <c:strRef>
              <c:f>MonPolRate!$F$4</c:f>
              <c:strCache>
                <c:ptCount val="1"/>
                <c:pt idx="0">
                  <c:v>Post crisis trough</c:v>
                </c:pt>
              </c:strCache>
            </c:strRef>
          </c:tx>
          <c:spPr>
            <a:ln w="25400" cap="rnd">
              <a:noFill/>
              <a:round/>
            </a:ln>
            <a:effectLst/>
          </c:spPr>
          <c:marker>
            <c:symbol val="triangle"/>
            <c:size val="6"/>
            <c:spPr>
              <a:solidFill>
                <a:srgbClr val="FF0000"/>
              </a:solidFill>
              <a:ln w="9525">
                <a:noFill/>
              </a:ln>
              <a:effectLst/>
            </c:spPr>
          </c:marker>
          <c:cat>
            <c:strRef>
              <c:f>MonPolRate!$A$32:$A$40</c:f>
              <c:strCache>
                <c:ptCount val="9"/>
                <c:pt idx="0">
                  <c:v>UZB</c:v>
                </c:pt>
                <c:pt idx="1">
                  <c:v>PAK</c:v>
                </c:pt>
                <c:pt idx="2">
                  <c:v>TJK</c:v>
                </c:pt>
                <c:pt idx="3">
                  <c:v>MNG</c:v>
                </c:pt>
                <c:pt idx="4">
                  <c:v>KAZ</c:v>
                </c:pt>
                <c:pt idx="5">
                  <c:v>GEO</c:v>
                </c:pt>
                <c:pt idx="6">
                  <c:v>AZE</c:v>
                </c:pt>
                <c:pt idx="7">
                  <c:v>KGZ</c:v>
                </c:pt>
                <c:pt idx="8">
                  <c:v>CHN</c:v>
                </c:pt>
              </c:strCache>
            </c:strRef>
          </c:cat>
          <c:val>
            <c:numRef>
              <c:f>MonPolRate!$C$32:$C$40</c:f>
              <c:numCache>
                <c:formatCode>General</c:formatCode>
                <c:ptCount val="9"/>
                <c:pt idx="0">
                  <c:v>14</c:v>
                </c:pt>
                <c:pt idx="1">
                  <c:v>7</c:v>
                </c:pt>
                <c:pt idx="2">
                  <c:v>10.75</c:v>
                </c:pt>
                <c:pt idx="3">
                  <c:v>6</c:v>
                </c:pt>
                <c:pt idx="4">
                  <c:v>9</c:v>
                </c:pt>
                <c:pt idx="5">
                  <c:v>8</c:v>
                </c:pt>
                <c:pt idx="6">
                  <c:v>6.5</c:v>
                </c:pt>
                <c:pt idx="7">
                  <c:v>5</c:v>
                </c:pt>
                <c:pt idx="8">
                  <c:v>3.85</c:v>
                </c:pt>
              </c:numCache>
            </c:numRef>
          </c:val>
          <c:smooth val="0"/>
          <c:extLst>
            <c:ext xmlns:c16="http://schemas.microsoft.com/office/drawing/2014/chart" uri="{C3380CC4-5D6E-409C-BE32-E72D297353CC}">
              <c16:uniqueId val="{00000001-3F71-4C4C-BACD-0BE582241304}"/>
            </c:ext>
          </c:extLst>
        </c:ser>
        <c:ser>
          <c:idx val="2"/>
          <c:order val="2"/>
          <c:tx>
            <c:strRef>
              <c:f>MonPolRate!$G$4</c:f>
              <c:strCache>
                <c:ptCount val="1"/>
                <c:pt idx="0">
                  <c:v>Current levels</c:v>
                </c:pt>
              </c:strCache>
            </c:strRef>
          </c:tx>
          <c:spPr>
            <a:ln w="25400" cap="rnd">
              <a:noFill/>
              <a:round/>
            </a:ln>
            <a:effectLst/>
          </c:spPr>
          <c:marker>
            <c:symbol val="dash"/>
            <c:size val="6"/>
            <c:spPr>
              <a:solidFill>
                <a:schemeClr val="tx1">
                  <a:alpha val="99000"/>
                </a:schemeClr>
              </a:solidFill>
              <a:ln w="9525">
                <a:solidFill>
                  <a:schemeClr val="tx1"/>
                </a:solidFill>
              </a:ln>
              <a:effectLst/>
            </c:spPr>
          </c:marker>
          <c:cat>
            <c:strRef>
              <c:f>MonPolRate!$A$32:$A$40</c:f>
              <c:strCache>
                <c:ptCount val="9"/>
                <c:pt idx="0">
                  <c:v>UZB</c:v>
                </c:pt>
                <c:pt idx="1">
                  <c:v>PAK</c:v>
                </c:pt>
                <c:pt idx="2">
                  <c:v>TJK</c:v>
                </c:pt>
                <c:pt idx="3">
                  <c:v>MNG</c:v>
                </c:pt>
                <c:pt idx="4">
                  <c:v>KAZ</c:v>
                </c:pt>
                <c:pt idx="5">
                  <c:v>GEO</c:v>
                </c:pt>
                <c:pt idx="6">
                  <c:v>AZE</c:v>
                </c:pt>
                <c:pt idx="7">
                  <c:v>KGZ</c:v>
                </c:pt>
                <c:pt idx="8">
                  <c:v>CHN</c:v>
                </c:pt>
              </c:strCache>
            </c:strRef>
          </c:cat>
          <c:val>
            <c:numRef>
              <c:f>MonPolRate!$D$32:$D$40</c:f>
              <c:numCache>
                <c:formatCode>General</c:formatCode>
                <c:ptCount val="9"/>
                <c:pt idx="0">
                  <c:v>14</c:v>
                </c:pt>
                <c:pt idx="1">
                  <c:v>7.25</c:v>
                </c:pt>
                <c:pt idx="2">
                  <c:v>13</c:v>
                </c:pt>
                <c:pt idx="3">
                  <c:v>6</c:v>
                </c:pt>
                <c:pt idx="4">
                  <c:v>9.75</c:v>
                </c:pt>
                <c:pt idx="5">
                  <c:v>10</c:v>
                </c:pt>
                <c:pt idx="6">
                  <c:v>7</c:v>
                </c:pt>
                <c:pt idx="7">
                  <c:v>7.5</c:v>
                </c:pt>
                <c:pt idx="8">
                  <c:v>3.85</c:v>
                </c:pt>
              </c:numCache>
            </c:numRef>
          </c:val>
          <c:smooth val="0"/>
          <c:extLst>
            <c:ext xmlns:c16="http://schemas.microsoft.com/office/drawing/2014/chart" uri="{C3380CC4-5D6E-409C-BE32-E72D297353CC}">
              <c16:uniqueId val="{00000002-3F71-4C4C-BACD-0BE582241304}"/>
            </c:ext>
          </c:extLst>
        </c:ser>
        <c:dLbls>
          <c:showLegendKey val="0"/>
          <c:showVal val="0"/>
          <c:showCatName val="0"/>
          <c:showSerName val="0"/>
          <c:showPercent val="0"/>
          <c:showBubbleSize val="0"/>
        </c:dLbls>
        <c:marker val="1"/>
        <c:smooth val="0"/>
        <c:axId val="64272815"/>
        <c:axId val="60562911"/>
      </c:lineChart>
      <c:catAx>
        <c:axId val="64272815"/>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j-lt"/>
                <a:ea typeface="+mn-ea"/>
                <a:cs typeface="+mn-cs"/>
              </a:defRPr>
            </a:pPr>
            <a:endParaRPr lang="en-US"/>
          </a:p>
        </c:txPr>
        <c:crossAx val="60562911"/>
        <c:crosses val="autoZero"/>
        <c:auto val="1"/>
        <c:lblAlgn val="ctr"/>
        <c:lblOffset val="100"/>
        <c:noMultiLvlLbl val="0"/>
      </c:catAx>
      <c:valAx>
        <c:axId val="6056291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endParaRPr lang="en-US"/>
          </a:p>
        </c:txPr>
        <c:crossAx val="64272815"/>
        <c:crosses val="autoZero"/>
        <c:crossBetween val="between"/>
      </c:valAx>
      <c:spPr>
        <a:noFill/>
        <a:ln>
          <a:noFill/>
        </a:ln>
        <a:effectLst/>
      </c:spPr>
    </c:plotArea>
    <c:legend>
      <c:legendPos val="b"/>
      <c:layout>
        <c:manualLayout>
          <c:xMode val="edge"/>
          <c:yMode val="edge"/>
          <c:x val="0.61852851911210216"/>
          <c:y val="5.556939876186372E-3"/>
          <c:w val="0.35118110236220473"/>
          <c:h val="0.1855931029454651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201662292213472E-2"/>
          <c:y val="3.8194444444444448E-2"/>
          <c:w val="0.87760389326334209"/>
          <c:h val="0.88201388888888888"/>
        </c:manualLayout>
      </c:layout>
      <c:barChart>
        <c:barDir val="col"/>
        <c:grouping val="stacked"/>
        <c:varyColors val="0"/>
        <c:ser>
          <c:idx val="5"/>
          <c:order val="5"/>
          <c:tx>
            <c:strRef>
              <c:f>'Ecos (2)'!$A$22</c:f>
              <c:strCache>
                <c:ptCount val="1"/>
              </c:strCache>
            </c:strRef>
          </c:tx>
          <c:spPr>
            <a:solidFill>
              <a:schemeClr val="bg1">
                <a:lumMod val="95000"/>
              </a:schemeClr>
            </a:solidFill>
            <a:ln>
              <a:noFill/>
            </a:ln>
            <a:effectLst/>
          </c:spPr>
          <c:invertIfNegative val="0"/>
          <c:cat>
            <c:numRef>
              <c:f>'Ecos (2)'!$H$2:$O$2</c:f>
              <c:numCache>
                <c:formatCode>General</c:formatCode>
                <c:ptCount val="8"/>
                <c:pt idx="0">
                  <c:v>2019</c:v>
                </c:pt>
                <c:pt idx="1">
                  <c:v>2020</c:v>
                </c:pt>
                <c:pt idx="2">
                  <c:v>2021</c:v>
                </c:pt>
                <c:pt idx="3">
                  <c:v>2022</c:v>
                </c:pt>
                <c:pt idx="4">
                  <c:v>2023</c:v>
                </c:pt>
                <c:pt idx="5">
                  <c:v>2024</c:v>
                </c:pt>
                <c:pt idx="6">
                  <c:v>2025</c:v>
                </c:pt>
                <c:pt idx="7">
                  <c:v>2026</c:v>
                </c:pt>
              </c:numCache>
            </c:numRef>
          </c:cat>
          <c:val>
            <c:numRef>
              <c:f>'Ecos (2)'!$H$23:$O$23</c:f>
              <c:numCache>
                <c:formatCode>General</c:formatCode>
                <c:ptCount val="8"/>
                <c:pt idx="2" formatCode="0.00">
                  <c:v>100</c:v>
                </c:pt>
                <c:pt idx="3" formatCode="0.00">
                  <c:v>100</c:v>
                </c:pt>
                <c:pt idx="4" formatCode="0.00">
                  <c:v>100</c:v>
                </c:pt>
                <c:pt idx="5" formatCode="0.00">
                  <c:v>100</c:v>
                </c:pt>
                <c:pt idx="6" formatCode="0.00">
                  <c:v>100</c:v>
                </c:pt>
                <c:pt idx="7" formatCode="0.00">
                  <c:v>100</c:v>
                </c:pt>
              </c:numCache>
            </c:numRef>
          </c:val>
          <c:extLst>
            <c:ext xmlns:c16="http://schemas.microsoft.com/office/drawing/2014/chart" uri="{C3380CC4-5D6E-409C-BE32-E72D297353CC}">
              <c16:uniqueId val="{00000000-2AE0-44FB-94C6-E52C56587714}"/>
            </c:ext>
          </c:extLst>
        </c:ser>
        <c:dLbls>
          <c:showLegendKey val="0"/>
          <c:showVal val="0"/>
          <c:showCatName val="0"/>
          <c:showSerName val="0"/>
          <c:showPercent val="0"/>
          <c:showBubbleSize val="0"/>
        </c:dLbls>
        <c:gapWidth val="0"/>
        <c:overlap val="100"/>
        <c:axId val="496056896"/>
        <c:axId val="496058976"/>
      </c:barChart>
      <c:lineChart>
        <c:grouping val="standard"/>
        <c:varyColors val="0"/>
        <c:ser>
          <c:idx val="1"/>
          <c:order val="1"/>
          <c:tx>
            <c:strRef>
              <c:f>'Ecos (2)'!$A$5</c:f>
              <c:strCache>
                <c:ptCount val="1"/>
                <c:pt idx="0">
                  <c:v>CAREC</c:v>
                </c:pt>
              </c:strCache>
            </c:strRef>
          </c:tx>
          <c:spPr>
            <a:ln w="28575" cap="rnd">
              <a:solidFill>
                <a:srgbClr val="004C97"/>
              </a:solidFill>
              <a:prstDash val="solid"/>
              <a:round/>
            </a:ln>
            <a:effectLst/>
          </c:spPr>
          <c:marker>
            <c:symbol val="none"/>
          </c:marker>
          <c:cat>
            <c:numRef>
              <c:f>'Ecos (2)'!$H$2:$O$2</c:f>
              <c:numCache>
                <c:formatCode>General</c:formatCode>
                <c:ptCount val="8"/>
                <c:pt idx="0">
                  <c:v>2019</c:v>
                </c:pt>
                <c:pt idx="1">
                  <c:v>2020</c:v>
                </c:pt>
                <c:pt idx="2">
                  <c:v>2021</c:v>
                </c:pt>
                <c:pt idx="3">
                  <c:v>2022</c:v>
                </c:pt>
                <c:pt idx="4">
                  <c:v>2023</c:v>
                </c:pt>
                <c:pt idx="5">
                  <c:v>2024</c:v>
                </c:pt>
                <c:pt idx="6">
                  <c:v>2025</c:v>
                </c:pt>
                <c:pt idx="7">
                  <c:v>2026</c:v>
                </c:pt>
              </c:numCache>
            </c:numRef>
          </c:cat>
          <c:val>
            <c:numRef>
              <c:f>'Ecos (2)'!$H$5:$O$5</c:f>
              <c:numCache>
                <c:formatCode>0.00</c:formatCode>
                <c:ptCount val="8"/>
                <c:pt idx="0">
                  <c:v>5.5054316159348593</c:v>
                </c:pt>
                <c:pt idx="1">
                  <c:v>6.6027545823246179</c:v>
                </c:pt>
                <c:pt idx="2">
                  <c:v>8.0937021301329075</c:v>
                </c:pt>
                <c:pt idx="3">
                  <c:v>7.0960491871292488</c:v>
                </c:pt>
                <c:pt idx="4">
                  <c:v>5.8646533183651623</c:v>
                </c:pt>
                <c:pt idx="5">
                  <c:v>5.3285374620011892</c:v>
                </c:pt>
                <c:pt idx="6">
                  <c:v>5.2034391295880589</c:v>
                </c:pt>
                <c:pt idx="7">
                  <c:v>5.1367702133632687</c:v>
                </c:pt>
              </c:numCache>
            </c:numRef>
          </c:val>
          <c:smooth val="0"/>
          <c:extLst>
            <c:ext xmlns:c16="http://schemas.microsoft.com/office/drawing/2014/chart" uri="{C3380CC4-5D6E-409C-BE32-E72D297353CC}">
              <c16:uniqueId val="{00000001-2AE0-44FB-94C6-E52C56587714}"/>
            </c:ext>
          </c:extLst>
        </c:ser>
        <c:ser>
          <c:idx val="2"/>
          <c:order val="2"/>
          <c:tx>
            <c:strRef>
              <c:f>'Ecos (2)'!$A$6</c:f>
              <c:strCache>
                <c:ptCount val="1"/>
                <c:pt idx="0">
                  <c:v>CAREC OE</c:v>
                </c:pt>
              </c:strCache>
            </c:strRef>
          </c:tx>
          <c:spPr>
            <a:ln w="28575" cap="rnd">
              <a:solidFill>
                <a:srgbClr val="004C97"/>
              </a:solidFill>
              <a:prstDash val="sysDash"/>
              <a:round/>
            </a:ln>
            <a:effectLst/>
          </c:spPr>
          <c:marker>
            <c:symbol val="none"/>
          </c:marker>
          <c:cat>
            <c:numRef>
              <c:f>'Ecos (2)'!$H$2:$O$2</c:f>
              <c:numCache>
                <c:formatCode>General</c:formatCode>
                <c:ptCount val="8"/>
                <c:pt idx="0">
                  <c:v>2019</c:v>
                </c:pt>
                <c:pt idx="1">
                  <c:v>2020</c:v>
                </c:pt>
                <c:pt idx="2">
                  <c:v>2021</c:v>
                </c:pt>
                <c:pt idx="3">
                  <c:v>2022</c:v>
                </c:pt>
                <c:pt idx="4">
                  <c:v>2023</c:v>
                </c:pt>
                <c:pt idx="5">
                  <c:v>2024</c:v>
                </c:pt>
                <c:pt idx="6">
                  <c:v>2025</c:v>
                </c:pt>
                <c:pt idx="7">
                  <c:v>2026</c:v>
                </c:pt>
              </c:numCache>
            </c:numRef>
          </c:cat>
          <c:val>
            <c:numRef>
              <c:f>'Ecos (2)'!$H$6:$O$6</c:f>
              <c:numCache>
                <c:formatCode>0.00</c:formatCode>
                <c:ptCount val="8"/>
                <c:pt idx="0">
                  <c:v>6.8933088043430741</c:v>
                </c:pt>
                <c:pt idx="1">
                  <c:v>7.5153650681323789</c:v>
                </c:pt>
                <c:pt idx="2">
                  <c:v>8.838351843172358</c:v>
                </c:pt>
                <c:pt idx="3">
                  <c:v>8.4053812449342828</c:v>
                </c:pt>
                <c:pt idx="4">
                  <c:v>6.5566622667562484</c:v>
                </c:pt>
                <c:pt idx="5">
                  <c:v>5.9117135750227368</c:v>
                </c:pt>
                <c:pt idx="6">
                  <c:v>5.6774508748477102</c:v>
                </c:pt>
                <c:pt idx="7">
                  <c:v>5.587788644453175</c:v>
                </c:pt>
              </c:numCache>
            </c:numRef>
          </c:val>
          <c:smooth val="0"/>
          <c:extLst>
            <c:ext xmlns:c16="http://schemas.microsoft.com/office/drawing/2014/chart" uri="{C3380CC4-5D6E-409C-BE32-E72D297353CC}">
              <c16:uniqueId val="{00000002-2AE0-44FB-94C6-E52C56587714}"/>
            </c:ext>
          </c:extLst>
        </c:ser>
        <c:ser>
          <c:idx val="3"/>
          <c:order val="3"/>
          <c:tx>
            <c:strRef>
              <c:f>'Ecos (2)'!$A$7</c:f>
              <c:strCache>
                <c:ptCount val="1"/>
                <c:pt idx="0">
                  <c:v>CAREC OI</c:v>
                </c:pt>
              </c:strCache>
            </c:strRef>
          </c:tx>
          <c:spPr>
            <a:ln w="28575" cap="rnd">
              <a:solidFill>
                <a:srgbClr val="004C97"/>
              </a:solidFill>
              <a:prstDash val="sysDot"/>
              <a:round/>
            </a:ln>
            <a:effectLst/>
          </c:spPr>
          <c:marker>
            <c:symbol val="none"/>
          </c:marker>
          <c:cat>
            <c:numRef>
              <c:f>'Ecos (2)'!$H$2:$O$2</c:f>
              <c:numCache>
                <c:formatCode>General</c:formatCode>
                <c:ptCount val="8"/>
                <c:pt idx="0">
                  <c:v>2019</c:v>
                </c:pt>
                <c:pt idx="1">
                  <c:v>2020</c:v>
                </c:pt>
                <c:pt idx="2">
                  <c:v>2021</c:v>
                </c:pt>
                <c:pt idx="3">
                  <c:v>2022</c:v>
                </c:pt>
                <c:pt idx="4">
                  <c:v>2023</c:v>
                </c:pt>
                <c:pt idx="5">
                  <c:v>2024</c:v>
                </c:pt>
                <c:pt idx="6">
                  <c:v>2025</c:v>
                </c:pt>
                <c:pt idx="7">
                  <c:v>2026</c:v>
                </c:pt>
              </c:numCache>
            </c:numRef>
          </c:cat>
          <c:val>
            <c:numRef>
              <c:f>'Ecos (2)'!$H$7:$O$7</c:f>
              <c:numCache>
                <c:formatCode>0.00</c:formatCode>
                <c:ptCount val="8"/>
                <c:pt idx="0">
                  <c:v>4.712358936844451</c:v>
                </c:pt>
                <c:pt idx="1">
                  <c:v>6.0812628761487533</c:v>
                </c:pt>
                <c:pt idx="2">
                  <c:v>7.5972689881066087</c:v>
                </c:pt>
                <c:pt idx="3">
                  <c:v>6.2231611485925598</c:v>
                </c:pt>
                <c:pt idx="4">
                  <c:v>5.4033140194377722</c:v>
                </c:pt>
                <c:pt idx="5">
                  <c:v>4.939753386653492</c:v>
                </c:pt>
                <c:pt idx="6">
                  <c:v>4.8874312994149607</c:v>
                </c:pt>
                <c:pt idx="7">
                  <c:v>4.8360912593033314</c:v>
                </c:pt>
              </c:numCache>
            </c:numRef>
          </c:val>
          <c:smooth val="0"/>
          <c:extLst>
            <c:ext xmlns:c16="http://schemas.microsoft.com/office/drawing/2014/chart" uri="{C3380CC4-5D6E-409C-BE32-E72D297353CC}">
              <c16:uniqueId val="{00000003-2AE0-44FB-94C6-E52C56587714}"/>
            </c:ext>
          </c:extLst>
        </c:ser>
        <c:ser>
          <c:idx val="4"/>
          <c:order val="4"/>
          <c:tx>
            <c:strRef>
              <c:f>'Ecos (2)'!$A$8</c:f>
              <c:strCache>
                <c:ptCount val="1"/>
                <c:pt idx="0">
                  <c:v>EMDE</c:v>
                </c:pt>
              </c:strCache>
            </c:strRef>
          </c:tx>
          <c:spPr>
            <a:ln w="28575" cap="rnd">
              <a:solidFill>
                <a:srgbClr val="FFC000"/>
              </a:solidFill>
              <a:prstDash val="solid"/>
              <a:round/>
            </a:ln>
            <a:effectLst/>
          </c:spPr>
          <c:marker>
            <c:symbol val="none"/>
          </c:marker>
          <c:cat>
            <c:numRef>
              <c:f>'Ecos (2)'!$H$2:$O$2</c:f>
              <c:numCache>
                <c:formatCode>General</c:formatCode>
                <c:ptCount val="8"/>
                <c:pt idx="0">
                  <c:v>2019</c:v>
                </c:pt>
                <c:pt idx="1">
                  <c:v>2020</c:v>
                </c:pt>
                <c:pt idx="2">
                  <c:v>2021</c:v>
                </c:pt>
                <c:pt idx="3">
                  <c:v>2022</c:v>
                </c:pt>
                <c:pt idx="4">
                  <c:v>2023</c:v>
                </c:pt>
                <c:pt idx="5">
                  <c:v>2024</c:v>
                </c:pt>
                <c:pt idx="6">
                  <c:v>2025</c:v>
                </c:pt>
                <c:pt idx="7">
                  <c:v>2026</c:v>
                </c:pt>
              </c:numCache>
            </c:numRef>
          </c:cat>
          <c:val>
            <c:numRef>
              <c:f>'Ecos (2)'!$H$8:$O$8</c:f>
              <c:numCache>
                <c:formatCode>0.00</c:formatCode>
                <c:ptCount val="8"/>
                <c:pt idx="0">
                  <c:v>5.0622660790203557</c:v>
                </c:pt>
                <c:pt idx="1">
                  <c:v>5.0655618422697684</c:v>
                </c:pt>
                <c:pt idx="2">
                  <c:v>5.5312201306981033</c:v>
                </c:pt>
                <c:pt idx="3">
                  <c:v>4.9062730572037019</c:v>
                </c:pt>
                <c:pt idx="4">
                  <c:v>4.3046052804127708</c:v>
                </c:pt>
                <c:pt idx="5">
                  <c:v>4.0781136719610078</c:v>
                </c:pt>
                <c:pt idx="6">
                  <c:v>3.9675555520999044</c:v>
                </c:pt>
                <c:pt idx="7">
                  <c:v>3.8992888075844201</c:v>
                </c:pt>
              </c:numCache>
            </c:numRef>
          </c:val>
          <c:smooth val="0"/>
          <c:extLst>
            <c:ext xmlns:c16="http://schemas.microsoft.com/office/drawing/2014/chart" uri="{C3380CC4-5D6E-409C-BE32-E72D297353CC}">
              <c16:uniqueId val="{00000004-2AE0-44FB-94C6-E52C56587714}"/>
            </c:ext>
          </c:extLst>
        </c:ser>
        <c:dLbls>
          <c:showLegendKey val="0"/>
          <c:showVal val="0"/>
          <c:showCatName val="0"/>
          <c:showSerName val="0"/>
          <c:showPercent val="0"/>
          <c:showBubbleSize val="0"/>
        </c:dLbls>
        <c:marker val="1"/>
        <c:smooth val="0"/>
        <c:axId val="496056896"/>
        <c:axId val="496058976"/>
        <c:extLst>
          <c:ext xmlns:c15="http://schemas.microsoft.com/office/drawing/2012/chart" uri="{02D57815-91ED-43cb-92C2-25804820EDAC}">
            <c15:filteredLineSeries>
              <c15:ser>
                <c:idx val="0"/>
                <c:order val="0"/>
                <c:tx>
                  <c:strRef>
                    <c:extLst>
                      <c:ext uri="{02D57815-91ED-43cb-92C2-25804820EDAC}">
                        <c15:formulaRef>
                          <c15:sqref>'Ecos (2)'!$A$4</c15:sqref>
                        </c15:formulaRef>
                      </c:ext>
                    </c:extLst>
                    <c:strCache>
                      <c:ptCount val="1"/>
                      <c:pt idx="0">
                        <c:v>MENA</c:v>
                      </c:pt>
                    </c:strCache>
                  </c:strRef>
                </c:tx>
                <c:spPr>
                  <a:ln w="28575" cap="rnd">
                    <a:solidFill>
                      <a:schemeClr val="accent1"/>
                    </a:solidFill>
                    <a:round/>
                  </a:ln>
                  <a:effectLst/>
                </c:spPr>
                <c:marker>
                  <c:symbol val="none"/>
                </c:marker>
                <c:cat>
                  <c:numRef>
                    <c:extLst>
                      <c:ext uri="{02D57815-91ED-43cb-92C2-25804820EDAC}">
                        <c15:formulaRef>
                          <c15:sqref>'Ecos (2)'!$H$2:$O$2</c15:sqref>
                        </c15:formulaRef>
                      </c:ext>
                    </c:extLst>
                    <c:numCache>
                      <c:formatCode>General</c:formatCode>
                      <c:ptCount val="8"/>
                      <c:pt idx="0">
                        <c:v>2019</c:v>
                      </c:pt>
                      <c:pt idx="1">
                        <c:v>2020</c:v>
                      </c:pt>
                      <c:pt idx="2">
                        <c:v>2021</c:v>
                      </c:pt>
                      <c:pt idx="3">
                        <c:v>2022</c:v>
                      </c:pt>
                      <c:pt idx="4">
                        <c:v>2023</c:v>
                      </c:pt>
                      <c:pt idx="5">
                        <c:v>2024</c:v>
                      </c:pt>
                      <c:pt idx="6">
                        <c:v>2025</c:v>
                      </c:pt>
                      <c:pt idx="7">
                        <c:v>2026</c:v>
                      </c:pt>
                    </c:numCache>
                  </c:numRef>
                </c:cat>
                <c:val>
                  <c:numRef>
                    <c:extLst>
                      <c:ext uri="{02D57815-91ED-43cb-92C2-25804820EDAC}">
                        <c15:formulaRef>
                          <c15:sqref>'Ecos (2)'!$H$4:$O$4</c15:sqref>
                        </c15:formulaRef>
                      </c:ext>
                    </c:extLst>
                    <c:numCache>
                      <c:formatCode>0.00</c:formatCode>
                      <c:ptCount val="8"/>
                      <c:pt idx="0">
                        <c:v>6.8279940669905104</c:v>
                      </c:pt>
                      <c:pt idx="1">
                        <c:v>10.443901635896271</c:v>
                      </c:pt>
                      <c:pt idx="2">
                        <c:v>12.9677030864303</c:v>
                      </c:pt>
                      <c:pt idx="3">
                        <c:v>8.8014685144808631</c:v>
                      </c:pt>
                      <c:pt idx="4">
                        <c:v>7.4173137470457871</c:v>
                      </c:pt>
                      <c:pt idx="5">
                        <c:v>7.0133370504372712</c:v>
                      </c:pt>
                      <c:pt idx="6">
                        <c:v>6.7379945687843819</c:v>
                      </c:pt>
                      <c:pt idx="7">
                        <c:v>6.6458329035238792</c:v>
                      </c:pt>
                    </c:numCache>
                  </c:numRef>
                </c:val>
                <c:smooth val="0"/>
                <c:extLst>
                  <c:ext xmlns:c16="http://schemas.microsoft.com/office/drawing/2014/chart" uri="{C3380CC4-5D6E-409C-BE32-E72D297353CC}">
                    <c16:uniqueId val="{00000005-2AE0-44FB-94C6-E52C56587714}"/>
                  </c:ext>
                </c:extLst>
              </c15:ser>
            </c15:filteredLineSeries>
          </c:ext>
        </c:extLst>
      </c:lineChart>
      <c:catAx>
        <c:axId val="496056896"/>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6058976"/>
        <c:crosses val="autoZero"/>
        <c:auto val="1"/>
        <c:lblAlgn val="ctr"/>
        <c:lblOffset val="100"/>
        <c:noMultiLvlLbl val="0"/>
      </c:catAx>
      <c:valAx>
        <c:axId val="496058976"/>
        <c:scaling>
          <c:orientation val="minMax"/>
          <c:max val="10"/>
          <c:min val="0"/>
        </c:scaling>
        <c:delete val="0"/>
        <c:axPos val="l"/>
        <c:numFmt formatCode="0" sourceLinked="0"/>
        <c:majorTickMark val="in"/>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96056896"/>
        <c:crosses val="autoZero"/>
        <c:crossBetween val="between"/>
      </c:valAx>
      <c:spPr>
        <a:noFill/>
        <a:ln>
          <a:noFill/>
        </a:ln>
        <a:effectLst/>
      </c:spPr>
    </c:plotArea>
    <c:legend>
      <c:legendPos val="b"/>
      <c:legendEntry>
        <c:idx val="0"/>
        <c:delete val="1"/>
      </c:legendEntry>
      <c:layout>
        <c:manualLayout>
          <c:xMode val="edge"/>
          <c:yMode val="edge"/>
          <c:x val="0.65760512407303728"/>
          <c:y val="4.9158384401729122E-2"/>
          <c:w val="0.28885514114417599"/>
          <c:h val="0.2845469706911635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90390913525194E-2"/>
          <c:y val="3.9557086614173231E-2"/>
          <c:w val="0.80520095386306811"/>
          <c:h val="0.89547162073490816"/>
        </c:manualLayout>
      </c:layout>
      <c:barChart>
        <c:barDir val="bar"/>
        <c:grouping val="stacked"/>
        <c:varyColors val="0"/>
        <c:ser>
          <c:idx val="0"/>
          <c:order val="0"/>
          <c:tx>
            <c:strRef>
              <c:f>VacTarget!$L$5</c:f>
              <c:strCache>
                <c:ptCount val="1"/>
                <c:pt idx="0">
                  <c:v>40 percent</c:v>
                </c:pt>
              </c:strCache>
            </c:strRef>
          </c:tx>
          <c:spPr>
            <a:solidFill>
              <a:srgbClr val="002060"/>
            </a:solidFill>
            <a:ln>
              <a:noFill/>
            </a:ln>
            <a:effectLst/>
          </c:spPr>
          <c:invertIfNegative val="0"/>
          <c:cat>
            <c:strRef>
              <c:f>VacTarget!$T$10:$T$19</c:f>
              <c:strCache>
                <c:ptCount val="10"/>
                <c:pt idx="0">
                  <c:v>CHN</c:v>
                </c:pt>
                <c:pt idx="1">
                  <c:v>MNG</c:v>
                </c:pt>
                <c:pt idx="2">
                  <c:v>AZE</c:v>
                </c:pt>
                <c:pt idx="3">
                  <c:v>KAZ</c:v>
                </c:pt>
                <c:pt idx="4">
                  <c:v>GEO</c:v>
                </c:pt>
                <c:pt idx="5">
                  <c:v>UZB</c:v>
                </c:pt>
                <c:pt idx="6">
                  <c:v>KGZ</c:v>
                </c:pt>
                <c:pt idx="7">
                  <c:v>PAK</c:v>
                </c:pt>
                <c:pt idx="8">
                  <c:v>TJK</c:v>
                </c:pt>
                <c:pt idx="9">
                  <c:v>AFG</c:v>
                </c:pt>
              </c:strCache>
            </c:strRef>
          </c:cat>
          <c:val>
            <c:numRef>
              <c:f>VacTarget!$U$10:$U$19</c:f>
              <c:numCache>
                <c:formatCode>General</c:formatCode>
                <c:ptCount val="10"/>
                <c:pt idx="0">
                  <c:v>0</c:v>
                </c:pt>
                <c:pt idx="1">
                  <c:v>0</c:v>
                </c:pt>
                <c:pt idx="2">
                  <c:v>2.3869294439667389E-2</c:v>
                </c:pt>
                <c:pt idx="3">
                  <c:v>0.48724050130648539</c:v>
                </c:pt>
                <c:pt idx="4">
                  <c:v>2.7818333941964064</c:v>
                </c:pt>
                <c:pt idx="5">
                  <c:v>4.6918814278563978</c:v>
                </c:pt>
                <c:pt idx="6">
                  <c:v>7.5677524987827933</c:v>
                </c:pt>
                <c:pt idx="7">
                  <c:v>7.0529345344825982</c:v>
                </c:pt>
                <c:pt idx="8">
                  <c:v>12.295849757877431</c:v>
                </c:pt>
                <c:pt idx="9">
                  <c:v>40</c:v>
                </c:pt>
              </c:numCache>
            </c:numRef>
          </c:val>
          <c:extLst>
            <c:ext xmlns:c16="http://schemas.microsoft.com/office/drawing/2014/chart" uri="{C3380CC4-5D6E-409C-BE32-E72D297353CC}">
              <c16:uniqueId val="{00000000-5165-4E12-A907-625C603D5AC0}"/>
            </c:ext>
          </c:extLst>
        </c:ser>
        <c:ser>
          <c:idx val="1"/>
          <c:order val="1"/>
          <c:tx>
            <c:strRef>
              <c:f>VacTarget!$M$5</c:f>
              <c:strCache>
                <c:ptCount val="1"/>
                <c:pt idx="0">
                  <c:v>60 percent</c:v>
                </c:pt>
              </c:strCache>
            </c:strRef>
          </c:tx>
          <c:spPr>
            <a:solidFill>
              <a:srgbClr val="00B0F0"/>
            </a:solidFill>
            <a:ln>
              <a:noFill/>
            </a:ln>
            <a:effectLst/>
          </c:spPr>
          <c:invertIfNegative val="0"/>
          <c:cat>
            <c:strRef>
              <c:f>VacTarget!$T$10:$T$19</c:f>
              <c:strCache>
                <c:ptCount val="10"/>
                <c:pt idx="0">
                  <c:v>CHN</c:v>
                </c:pt>
                <c:pt idx="1">
                  <c:v>MNG</c:v>
                </c:pt>
                <c:pt idx="2">
                  <c:v>AZE</c:v>
                </c:pt>
                <c:pt idx="3">
                  <c:v>KAZ</c:v>
                </c:pt>
                <c:pt idx="4">
                  <c:v>GEO</c:v>
                </c:pt>
                <c:pt idx="5">
                  <c:v>UZB</c:v>
                </c:pt>
                <c:pt idx="6">
                  <c:v>KGZ</c:v>
                </c:pt>
                <c:pt idx="7">
                  <c:v>PAK</c:v>
                </c:pt>
                <c:pt idx="8">
                  <c:v>TJK</c:v>
                </c:pt>
                <c:pt idx="9">
                  <c:v>AFG</c:v>
                </c:pt>
              </c:strCache>
            </c:strRef>
          </c:cat>
          <c:val>
            <c:numRef>
              <c:f>VacTarget!$V$10:$V$19</c:f>
              <c:numCache>
                <c:formatCode>General</c:formatCode>
                <c:ptCount val="10"/>
                <c:pt idx="0">
                  <c:v>0</c:v>
                </c:pt>
                <c:pt idx="1">
                  <c:v>0</c:v>
                </c:pt>
                <c:pt idx="2">
                  <c:v>2.5650449613444053</c:v>
                </c:pt>
                <c:pt idx="3">
                  <c:v>2.3567805333565093</c:v>
                </c:pt>
                <c:pt idx="4">
                  <c:v>3.2284410278527589</c:v>
                </c:pt>
                <c:pt idx="5">
                  <c:v>4.1050518492400698</c:v>
                </c:pt>
                <c:pt idx="6">
                  <c:v>5.1215772240970185</c:v>
                </c:pt>
                <c:pt idx="7">
                  <c:v>6.3944849242996371</c:v>
                </c:pt>
                <c:pt idx="8">
                  <c:v>12.568850709358319</c:v>
                </c:pt>
                <c:pt idx="9">
                  <c:v>0</c:v>
                </c:pt>
              </c:numCache>
            </c:numRef>
          </c:val>
          <c:extLst>
            <c:ext xmlns:c16="http://schemas.microsoft.com/office/drawing/2014/chart" uri="{C3380CC4-5D6E-409C-BE32-E72D297353CC}">
              <c16:uniqueId val="{00000001-5165-4E12-A907-625C603D5AC0}"/>
            </c:ext>
          </c:extLst>
        </c:ser>
        <c:dLbls>
          <c:showLegendKey val="0"/>
          <c:showVal val="0"/>
          <c:showCatName val="0"/>
          <c:showSerName val="0"/>
          <c:showPercent val="0"/>
          <c:showBubbleSize val="0"/>
        </c:dLbls>
        <c:gapWidth val="100"/>
        <c:overlap val="100"/>
        <c:axId val="57947248"/>
        <c:axId val="57947664"/>
      </c:barChart>
      <c:scatterChart>
        <c:scatterStyle val="lineMarker"/>
        <c:varyColors val="0"/>
        <c:ser>
          <c:idx val="2"/>
          <c:order val="2"/>
          <c:tx>
            <c:strRef>
              <c:f>VacTarget!$O$5</c:f>
              <c:strCache>
                <c:ptCount val="1"/>
                <c:pt idx="0">
                  <c:v>Red line</c:v>
                </c:pt>
              </c:strCache>
            </c:strRef>
          </c:tx>
          <c:spPr>
            <a:ln w="38100" cap="rnd">
              <a:solidFill>
                <a:srgbClr val="FF0000"/>
              </a:solidFill>
              <a:round/>
            </a:ln>
            <a:effectLst/>
          </c:spPr>
          <c:marker>
            <c:symbol val="none"/>
          </c:marker>
          <c:xVal>
            <c:numRef>
              <c:f>VacTarget!$O$6:$O$35</c:f>
              <c:numCache>
                <c:formatCode>General</c:formatCode>
                <c:ptCount val="30"/>
                <c:pt idx="0">
                  <c:v>40</c:v>
                </c:pt>
                <c:pt idx="1">
                  <c:v>40</c:v>
                </c:pt>
                <c:pt idx="2">
                  <c:v>40</c:v>
                </c:pt>
                <c:pt idx="3">
                  <c:v>40</c:v>
                </c:pt>
                <c:pt idx="4">
                  <c:v>40</c:v>
                </c:pt>
                <c:pt idx="5">
                  <c:v>40</c:v>
                </c:pt>
                <c:pt idx="6">
                  <c:v>40</c:v>
                </c:pt>
                <c:pt idx="7">
                  <c:v>40</c:v>
                </c:pt>
                <c:pt idx="8">
                  <c:v>40</c:v>
                </c:pt>
                <c:pt idx="9">
                  <c:v>40</c:v>
                </c:pt>
                <c:pt idx="10">
                  <c:v>40</c:v>
                </c:pt>
                <c:pt idx="11">
                  <c:v>40</c:v>
                </c:pt>
                <c:pt idx="12">
                  <c:v>40</c:v>
                </c:pt>
                <c:pt idx="13">
                  <c:v>40</c:v>
                </c:pt>
                <c:pt idx="14">
                  <c:v>40</c:v>
                </c:pt>
                <c:pt idx="15">
                  <c:v>40</c:v>
                </c:pt>
                <c:pt idx="16">
                  <c:v>40</c:v>
                </c:pt>
                <c:pt idx="17">
                  <c:v>40</c:v>
                </c:pt>
                <c:pt idx="18">
                  <c:v>40</c:v>
                </c:pt>
                <c:pt idx="19">
                  <c:v>40</c:v>
                </c:pt>
                <c:pt idx="20">
                  <c:v>40</c:v>
                </c:pt>
                <c:pt idx="21">
                  <c:v>40</c:v>
                </c:pt>
                <c:pt idx="22">
                  <c:v>40</c:v>
                </c:pt>
                <c:pt idx="23">
                  <c:v>40</c:v>
                </c:pt>
                <c:pt idx="24">
                  <c:v>40</c:v>
                </c:pt>
                <c:pt idx="25">
                  <c:v>40</c:v>
                </c:pt>
                <c:pt idx="26">
                  <c:v>40</c:v>
                </c:pt>
                <c:pt idx="27">
                  <c:v>40</c:v>
                </c:pt>
                <c:pt idx="28">
                  <c:v>40</c:v>
                </c:pt>
                <c:pt idx="29">
                  <c:v>40</c:v>
                </c:pt>
              </c:numCache>
            </c:numRef>
          </c:xVal>
          <c:yVal>
            <c:numRef>
              <c:f>VacTarget!$N$6:$N$35</c:f>
              <c:numCache>
                <c:formatCode>General</c:formatCode>
                <c:ptCount val="30"/>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2-5165-4E12-A907-625C603D5AC0}"/>
            </c:ext>
          </c:extLst>
        </c:ser>
        <c:dLbls>
          <c:showLegendKey val="0"/>
          <c:showVal val="0"/>
          <c:showCatName val="0"/>
          <c:showSerName val="0"/>
          <c:showPercent val="0"/>
          <c:showBubbleSize val="0"/>
        </c:dLbls>
        <c:axId val="622464895"/>
        <c:axId val="622467807"/>
        <c:extLst>
          <c:ext xmlns:c15="http://schemas.microsoft.com/office/drawing/2012/chart" uri="{02D57815-91ED-43cb-92C2-25804820EDAC}">
            <c15:filteredScatterSeries>
              <c15:ser>
                <c:idx val="3"/>
                <c:order val="3"/>
                <c:tx>
                  <c:strRef>
                    <c:extLst>
                      <c:ext uri="{02D57815-91ED-43cb-92C2-25804820EDAC}">
                        <c15:formulaRef>
                          <c15:sqref>VacTarget!$Q$5</c15:sqref>
                        </c15:formulaRef>
                      </c:ext>
                    </c:extLst>
                    <c:strCache>
                      <c:ptCount val="1"/>
                      <c:pt idx="0">
                        <c:v>Target 1</c:v>
                      </c:pt>
                    </c:strCache>
                  </c:strRef>
                </c:tx>
                <c:spPr>
                  <a:ln w="19050" cap="rnd">
                    <a:solidFill>
                      <a:schemeClr val="accent2"/>
                    </a:solidFill>
                    <a:round/>
                  </a:ln>
                  <a:effectLst/>
                </c:spPr>
                <c:marker>
                  <c:symbol val="none"/>
                </c:marker>
                <c:xVal>
                  <c:numRef>
                    <c:extLst>
                      <c:ext uri="{02D57815-91ED-43cb-92C2-25804820EDAC}">
                        <c15:formulaRef>
                          <c15:sqref>VacTarget!$Q$6:$Q$35</c15:sqref>
                        </c15:formulaRef>
                      </c:ext>
                    </c:extLst>
                    <c:numCache>
                      <c:formatCode>General</c:formatCode>
                      <c:ptCount val="30"/>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pt idx="17">
                        <c:v>6</c:v>
                      </c:pt>
                      <c:pt idx="18">
                        <c:v>6</c:v>
                      </c:pt>
                      <c:pt idx="19">
                        <c:v>6</c:v>
                      </c:pt>
                      <c:pt idx="20">
                        <c:v>6</c:v>
                      </c:pt>
                      <c:pt idx="21">
                        <c:v>6</c:v>
                      </c:pt>
                      <c:pt idx="22">
                        <c:v>6</c:v>
                      </c:pt>
                      <c:pt idx="23">
                        <c:v>6</c:v>
                      </c:pt>
                      <c:pt idx="24">
                        <c:v>6</c:v>
                      </c:pt>
                      <c:pt idx="25">
                        <c:v>6</c:v>
                      </c:pt>
                      <c:pt idx="26">
                        <c:v>6</c:v>
                      </c:pt>
                      <c:pt idx="27">
                        <c:v>6</c:v>
                      </c:pt>
                      <c:pt idx="28">
                        <c:v>6</c:v>
                      </c:pt>
                      <c:pt idx="29">
                        <c:v>6</c:v>
                      </c:pt>
                    </c:numCache>
                  </c:numRef>
                </c:xVal>
                <c:yVal>
                  <c:numRef>
                    <c:extLst>
                      <c:ext uri="{02D57815-91ED-43cb-92C2-25804820EDAC}">
                        <c15:formulaRef>
                          <c15:sqref>VacTarget!$P$6:$P$35</c15:sqref>
                        </c15:formulaRef>
                      </c:ext>
                    </c:extLst>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45</c:v>
                      </c:pt>
                      <c:pt idx="28">
                        <c:v>50</c:v>
                      </c:pt>
                      <c:pt idx="29">
                        <c:v>55</c:v>
                      </c:pt>
                    </c:numCache>
                  </c:numRef>
                </c:yVal>
                <c:smooth val="0"/>
                <c:extLst>
                  <c:ext xmlns:c16="http://schemas.microsoft.com/office/drawing/2014/chart" uri="{C3380CC4-5D6E-409C-BE32-E72D297353CC}">
                    <c16:uniqueId val="{00000003-5165-4E12-A907-625C603D5AC0}"/>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VacTarget!$R$5</c15:sqref>
                        </c15:formulaRef>
                      </c:ext>
                    </c:extLst>
                    <c:strCache>
                      <c:ptCount val="1"/>
                      <c:pt idx="0">
                        <c:v>Target 2</c:v>
                      </c:pt>
                    </c:strCache>
                  </c:strRef>
                </c:tx>
                <c:spPr>
                  <a:ln w="19050" cap="rnd">
                    <a:solidFill>
                      <a:schemeClr val="accent2"/>
                    </a:solidFill>
                    <a:prstDash val="solid"/>
                    <a:round/>
                  </a:ln>
                  <a:effectLst/>
                </c:spPr>
                <c:marker>
                  <c:symbol val="none"/>
                </c:marker>
                <c:xVal>
                  <c:numRef>
                    <c:extLst xmlns:c15="http://schemas.microsoft.com/office/drawing/2012/chart">
                      <c:ext xmlns:c15="http://schemas.microsoft.com/office/drawing/2012/chart" uri="{02D57815-91ED-43cb-92C2-25804820EDAC}">
                        <c15:formulaRef>
                          <c15:sqref>VacTarget!$R$6:$R$35</c15:sqref>
                        </c15:formulaRef>
                      </c:ext>
                    </c:extLst>
                    <c:numCache>
                      <c:formatCode>General</c:formatCode>
                      <c:ptCount val="30"/>
                      <c:pt idx="0">
                        <c:v>12</c:v>
                      </c:pt>
                      <c:pt idx="1">
                        <c:v>12</c:v>
                      </c:pt>
                      <c:pt idx="2">
                        <c:v>12</c:v>
                      </c:pt>
                      <c:pt idx="3">
                        <c:v>12</c:v>
                      </c:pt>
                      <c:pt idx="4">
                        <c:v>12</c:v>
                      </c:pt>
                      <c:pt idx="5">
                        <c:v>12</c:v>
                      </c:pt>
                      <c:pt idx="6">
                        <c:v>12</c:v>
                      </c:pt>
                      <c:pt idx="7">
                        <c:v>12</c:v>
                      </c:pt>
                      <c:pt idx="8">
                        <c:v>12</c:v>
                      </c:pt>
                      <c:pt idx="9">
                        <c:v>12</c:v>
                      </c:pt>
                      <c:pt idx="10">
                        <c:v>12</c:v>
                      </c:pt>
                      <c:pt idx="11">
                        <c:v>12</c:v>
                      </c:pt>
                      <c:pt idx="12">
                        <c:v>12</c:v>
                      </c:pt>
                      <c:pt idx="13">
                        <c:v>12</c:v>
                      </c:pt>
                      <c:pt idx="14">
                        <c:v>12</c:v>
                      </c:pt>
                      <c:pt idx="15">
                        <c:v>12</c:v>
                      </c:pt>
                      <c:pt idx="16">
                        <c:v>12</c:v>
                      </c:pt>
                      <c:pt idx="17">
                        <c:v>12</c:v>
                      </c:pt>
                      <c:pt idx="18">
                        <c:v>12</c:v>
                      </c:pt>
                      <c:pt idx="19">
                        <c:v>12</c:v>
                      </c:pt>
                      <c:pt idx="20">
                        <c:v>12</c:v>
                      </c:pt>
                      <c:pt idx="21">
                        <c:v>12</c:v>
                      </c:pt>
                      <c:pt idx="22">
                        <c:v>12</c:v>
                      </c:pt>
                      <c:pt idx="23">
                        <c:v>12</c:v>
                      </c:pt>
                      <c:pt idx="24">
                        <c:v>12</c:v>
                      </c:pt>
                      <c:pt idx="25">
                        <c:v>12</c:v>
                      </c:pt>
                      <c:pt idx="26">
                        <c:v>12</c:v>
                      </c:pt>
                      <c:pt idx="27">
                        <c:v>12</c:v>
                      </c:pt>
                      <c:pt idx="28">
                        <c:v>12</c:v>
                      </c:pt>
                      <c:pt idx="29">
                        <c:v>12</c:v>
                      </c:pt>
                    </c:numCache>
                  </c:numRef>
                </c:xVal>
                <c:yVal>
                  <c:numRef>
                    <c:extLst xmlns:c15="http://schemas.microsoft.com/office/drawing/2012/chart">
                      <c:ext xmlns:c15="http://schemas.microsoft.com/office/drawing/2012/chart" uri="{02D57815-91ED-43cb-92C2-25804820EDAC}">
                        <c15:formulaRef>
                          <c15:sqref>VacTarget!$P$6:$P$35</c15:sqref>
                        </c15:formulaRef>
                      </c:ext>
                    </c:extLst>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45</c:v>
                      </c:pt>
                      <c:pt idx="28">
                        <c:v>50</c:v>
                      </c:pt>
                      <c:pt idx="29">
                        <c:v>55</c:v>
                      </c:pt>
                    </c:numCache>
                  </c:numRef>
                </c:yVal>
                <c:smooth val="0"/>
                <c:extLst xmlns:c15="http://schemas.microsoft.com/office/drawing/2012/chart">
                  <c:ext xmlns:c16="http://schemas.microsoft.com/office/drawing/2014/chart" uri="{C3380CC4-5D6E-409C-BE32-E72D297353CC}">
                    <c16:uniqueId val="{00000004-5165-4E12-A907-625C603D5AC0}"/>
                  </c:ext>
                </c:extLst>
              </c15:ser>
            </c15:filteredScatterSeries>
          </c:ext>
        </c:extLst>
      </c:scatterChart>
      <c:catAx>
        <c:axId val="5794724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947664"/>
        <c:crosses val="autoZero"/>
        <c:auto val="1"/>
        <c:lblAlgn val="ctr"/>
        <c:lblOffset val="100"/>
        <c:tickLblSkip val="1"/>
        <c:noMultiLvlLbl val="0"/>
      </c:catAx>
      <c:valAx>
        <c:axId val="57947664"/>
        <c:scaling>
          <c:orientation val="minMax"/>
          <c:max val="4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947248"/>
        <c:crosses val="autoZero"/>
        <c:crossBetween val="between"/>
        <c:majorUnit val="5"/>
      </c:valAx>
      <c:valAx>
        <c:axId val="622467807"/>
        <c:scaling>
          <c:orientation val="minMax"/>
          <c:max val="4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22464895"/>
        <c:crosses val="max"/>
        <c:crossBetween val="midCat"/>
        <c:majorUnit val="40"/>
      </c:valAx>
      <c:valAx>
        <c:axId val="622464895"/>
        <c:scaling>
          <c:orientation val="minMax"/>
        </c:scaling>
        <c:delete val="1"/>
        <c:axPos val="b"/>
        <c:numFmt formatCode="General" sourceLinked="1"/>
        <c:majorTickMark val="out"/>
        <c:minorTickMark val="none"/>
        <c:tickLblPos val="nextTo"/>
        <c:crossAx val="622467807"/>
        <c:crosses val="autoZero"/>
        <c:crossBetween val="midCat"/>
      </c:valAx>
      <c:spPr>
        <a:noFill/>
        <a:ln>
          <a:noFill/>
        </a:ln>
        <a:effectLst/>
      </c:spPr>
    </c:plotArea>
    <c:legend>
      <c:legendPos val="b"/>
      <c:legendEntry>
        <c:idx val="2"/>
        <c:delete val="1"/>
      </c:legendEntry>
      <c:layout>
        <c:manualLayout>
          <c:xMode val="edge"/>
          <c:yMode val="edge"/>
          <c:x val="0.51156666940069984"/>
          <c:y val="1.3134981083767799E-2"/>
          <c:w val="0.34820665645960924"/>
          <c:h val="9.7441765091863503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01798558366047E-2"/>
          <c:y val="8.6342569520582058E-2"/>
          <c:w val="0.91984934717361722"/>
          <c:h val="0.83457008538489652"/>
        </c:manualLayout>
      </c:layout>
      <c:lineChart>
        <c:grouping val="standard"/>
        <c:varyColors val="0"/>
        <c:ser>
          <c:idx val="0"/>
          <c:order val="0"/>
          <c:tx>
            <c:strRef>
              <c:f>Ecos!$G$76</c:f>
              <c:strCache>
                <c:ptCount val="1"/>
                <c:pt idx="0">
                  <c:v>CAREC</c:v>
                </c:pt>
              </c:strCache>
            </c:strRef>
          </c:tx>
          <c:spPr>
            <a:ln w="28575" cap="rnd">
              <a:solidFill>
                <a:srgbClr val="004C97"/>
              </a:solidFill>
              <a:round/>
            </a:ln>
            <a:effectLst/>
          </c:spPr>
          <c:marker>
            <c:symbol val="none"/>
          </c:marker>
          <c:cat>
            <c:numRef>
              <c:f>Ecos!$J$75:$O$75</c:f>
              <c:numCache>
                <c:formatCode>0</c:formatCode>
                <c:ptCount val="6"/>
                <c:pt idx="0">
                  <c:v>2019</c:v>
                </c:pt>
                <c:pt idx="1">
                  <c:v>2020</c:v>
                </c:pt>
                <c:pt idx="2">
                  <c:v>2021</c:v>
                </c:pt>
                <c:pt idx="3">
                  <c:v>2022</c:v>
                </c:pt>
                <c:pt idx="4">
                  <c:v>2023</c:v>
                </c:pt>
                <c:pt idx="5">
                  <c:v>2024</c:v>
                </c:pt>
              </c:numCache>
            </c:numRef>
          </c:cat>
          <c:val>
            <c:numRef>
              <c:f>Ecos!$J$76:$O$76</c:f>
              <c:numCache>
                <c:formatCode>0.00</c:formatCode>
                <c:ptCount val="6"/>
                <c:pt idx="0">
                  <c:v>0</c:v>
                </c:pt>
                <c:pt idx="1">
                  <c:v>-3.4074808854242815</c:v>
                </c:pt>
                <c:pt idx="2">
                  <c:v>-1.6005248603256275</c:v>
                </c:pt>
                <c:pt idx="3">
                  <c:v>-1.7085436205455347</c:v>
                </c:pt>
                <c:pt idx="4">
                  <c:v>-2.0103935240827946</c:v>
                </c:pt>
                <c:pt idx="5">
                  <c:v>-2.2354059626652969</c:v>
                </c:pt>
              </c:numCache>
            </c:numRef>
          </c:val>
          <c:smooth val="0"/>
          <c:extLst>
            <c:ext xmlns:c16="http://schemas.microsoft.com/office/drawing/2014/chart" uri="{C3380CC4-5D6E-409C-BE32-E72D297353CC}">
              <c16:uniqueId val="{00000000-350E-4BFE-B51E-AA0BBA4669B7}"/>
            </c:ext>
          </c:extLst>
        </c:ser>
        <c:ser>
          <c:idx val="1"/>
          <c:order val="1"/>
          <c:tx>
            <c:strRef>
              <c:f>Ecos!$G$79</c:f>
              <c:strCache>
                <c:ptCount val="1"/>
                <c:pt idx="0">
                  <c:v>EMDE</c:v>
                </c:pt>
              </c:strCache>
            </c:strRef>
          </c:tx>
          <c:spPr>
            <a:ln w="28575" cap="rnd">
              <a:solidFill>
                <a:srgbClr val="FFC000"/>
              </a:solidFill>
              <a:round/>
            </a:ln>
            <a:effectLst/>
          </c:spPr>
          <c:marker>
            <c:symbol val="none"/>
          </c:marker>
          <c:cat>
            <c:numRef>
              <c:f>Ecos!$J$75:$O$75</c:f>
              <c:numCache>
                <c:formatCode>0</c:formatCode>
                <c:ptCount val="6"/>
                <c:pt idx="0">
                  <c:v>2019</c:v>
                </c:pt>
                <c:pt idx="1">
                  <c:v>2020</c:v>
                </c:pt>
                <c:pt idx="2">
                  <c:v>2021</c:v>
                </c:pt>
                <c:pt idx="3">
                  <c:v>2022</c:v>
                </c:pt>
                <c:pt idx="4">
                  <c:v>2023</c:v>
                </c:pt>
                <c:pt idx="5">
                  <c:v>2024</c:v>
                </c:pt>
              </c:numCache>
            </c:numRef>
          </c:cat>
          <c:val>
            <c:numRef>
              <c:f>Ecos!$J$79:$O$79</c:f>
              <c:numCache>
                <c:formatCode>0.00</c:formatCode>
                <c:ptCount val="6"/>
                <c:pt idx="0">
                  <c:v>0</c:v>
                </c:pt>
                <c:pt idx="1">
                  <c:v>-6.3306562232883401</c:v>
                </c:pt>
                <c:pt idx="2">
                  <c:v>-4.91754311867113</c:v>
                </c:pt>
                <c:pt idx="3">
                  <c:v>-4.6014562458672543</c:v>
                </c:pt>
                <c:pt idx="4">
                  <c:v>-4.7798134336142093</c:v>
                </c:pt>
                <c:pt idx="5">
                  <c:v>-5.0585728504095107</c:v>
                </c:pt>
              </c:numCache>
            </c:numRef>
          </c:val>
          <c:smooth val="0"/>
          <c:extLst>
            <c:ext xmlns:c16="http://schemas.microsoft.com/office/drawing/2014/chart" uri="{C3380CC4-5D6E-409C-BE32-E72D297353CC}">
              <c16:uniqueId val="{00000001-350E-4BFE-B51E-AA0BBA4669B7}"/>
            </c:ext>
          </c:extLst>
        </c:ser>
        <c:ser>
          <c:idx val="2"/>
          <c:order val="2"/>
          <c:tx>
            <c:strRef>
              <c:f>Ecos!$G$80</c:f>
              <c:strCache>
                <c:ptCount val="1"/>
                <c:pt idx="0">
                  <c:v>WORLD</c:v>
                </c:pt>
              </c:strCache>
            </c:strRef>
          </c:tx>
          <c:spPr>
            <a:ln w="28575" cap="rnd">
              <a:solidFill>
                <a:sysClr val="windowText" lastClr="000000"/>
              </a:solidFill>
              <a:round/>
            </a:ln>
            <a:effectLst/>
          </c:spPr>
          <c:marker>
            <c:symbol val="none"/>
          </c:marker>
          <c:cat>
            <c:numRef>
              <c:f>Ecos!$J$75:$O$75</c:f>
              <c:numCache>
                <c:formatCode>0</c:formatCode>
                <c:ptCount val="6"/>
                <c:pt idx="0">
                  <c:v>2019</c:v>
                </c:pt>
                <c:pt idx="1">
                  <c:v>2020</c:v>
                </c:pt>
                <c:pt idx="2">
                  <c:v>2021</c:v>
                </c:pt>
                <c:pt idx="3">
                  <c:v>2022</c:v>
                </c:pt>
                <c:pt idx="4">
                  <c:v>2023</c:v>
                </c:pt>
                <c:pt idx="5">
                  <c:v>2024</c:v>
                </c:pt>
              </c:numCache>
            </c:numRef>
          </c:cat>
          <c:val>
            <c:numRef>
              <c:f>Ecos!$J$80:$O$80</c:f>
              <c:numCache>
                <c:formatCode>0.00</c:formatCode>
                <c:ptCount val="6"/>
                <c:pt idx="0">
                  <c:v>0</c:v>
                </c:pt>
                <c:pt idx="1">
                  <c:v>-6.3100834309782732</c:v>
                </c:pt>
                <c:pt idx="2">
                  <c:v>-4.2073245544688458</c:v>
                </c:pt>
                <c:pt idx="3">
                  <c:v>-2.9752188985208505</c:v>
                </c:pt>
                <c:pt idx="4">
                  <c:v>-2.965350751543149</c:v>
                </c:pt>
                <c:pt idx="5">
                  <c:v>-3.1996907637247265</c:v>
                </c:pt>
              </c:numCache>
            </c:numRef>
          </c:val>
          <c:smooth val="0"/>
          <c:extLst>
            <c:ext xmlns:c16="http://schemas.microsoft.com/office/drawing/2014/chart" uri="{C3380CC4-5D6E-409C-BE32-E72D297353CC}">
              <c16:uniqueId val="{00000002-350E-4BFE-B51E-AA0BBA4669B7}"/>
            </c:ext>
          </c:extLst>
        </c:ser>
        <c:ser>
          <c:idx val="3"/>
          <c:order val="3"/>
          <c:tx>
            <c:strRef>
              <c:f>Ecos!$G$77</c:f>
              <c:strCache>
                <c:ptCount val="1"/>
                <c:pt idx="0">
                  <c:v>CAREC OE</c:v>
                </c:pt>
              </c:strCache>
            </c:strRef>
          </c:tx>
          <c:spPr>
            <a:ln w="28575" cap="rnd">
              <a:solidFill>
                <a:srgbClr val="004C97"/>
              </a:solidFill>
              <a:prstDash val="sysDash"/>
              <a:round/>
            </a:ln>
            <a:effectLst/>
          </c:spPr>
          <c:marker>
            <c:symbol val="none"/>
          </c:marker>
          <c:val>
            <c:numRef>
              <c:f>Ecos!$J$77:$O$77</c:f>
              <c:numCache>
                <c:formatCode>0.00</c:formatCode>
                <c:ptCount val="6"/>
                <c:pt idx="0">
                  <c:v>0</c:v>
                </c:pt>
                <c:pt idx="1">
                  <c:v>-5.9087611498723422</c:v>
                </c:pt>
                <c:pt idx="2">
                  <c:v>-6.0822870120693171</c:v>
                </c:pt>
                <c:pt idx="3">
                  <c:v>-6.3507841072504139</c:v>
                </c:pt>
                <c:pt idx="4">
                  <c:v>-6.6085904236988968</c:v>
                </c:pt>
                <c:pt idx="5">
                  <c:v>-6.8943475861403094</c:v>
                </c:pt>
              </c:numCache>
            </c:numRef>
          </c:val>
          <c:smooth val="0"/>
          <c:extLst>
            <c:ext xmlns:c16="http://schemas.microsoft.com/office/drawing/2014/chart" uri="{C3380CC4-5D6E-409C-BE32-E72D297353CC}">
              <c16:uniqueId val="{00000003-350E-4BFE-B51E-AA0BBA4669B7}"/>
            </c:ext>
          </c:extLst>
        </c:ser>
        <c:ser>
          <c:idx val="4"/>
          <c:order val="4"/>
          <c:tx>
            <c:strRef>
              <c:f>Ecos!$G$78</c:f>
              <c:strCache>
                <c:ptCount val="1"/>
                <c:pt idx="0">
                  <c:v>CAREC OI</c:v>
                </c:pt>
              </c:strCache>
            </c:strRef>
          </c:tx>
          <c:spPr>
            <a:ln w="28575" cap="rnd">
              <a:solidFill>
                <a:srgbClr val="004C97"/>
              </a:solidFill>
              <a:prstDash val="sysDot"/>
              <a:round/>
            </a:ln>
            <a:effectLst/>
          </c:spPr>
          <c:marker>
            <c:symbol val="none"/>
          </c:marker>
          <c:val>
            <c:numRef>
              <c:f>Ecos!$J$78:$O$78</c:f>
              <c:numCache>
                <c:formatCode>0.00</c:formatCode>
                <c:ptCount val="6"/>
                <c:pt idx="0">
                  <c:v>0</c:v>
                </c:pt>
                <c:pt idx="1">
                  <c:v>-3.311134336412517</c:v>
                </c:pt>
                <c:pt idx="2">
                  <c:v>-1.429388245611904</c:v>
                </c:pt>
                <c:pt idx="3">
                  <c:v>-1.5324991718480014</c:v>
                </c:pt>
                <c:pt idx="4">
                  <c:v>-1.8364400566241512</c:v>
                </c:pt>
                <c:pt idx="5">
                  <c:v>-2.0601396483010901</c:v>
                </c:pt>
              </c:numCache>
            </c:numRef>
          </c:val>
          <c:smooth val="0"/>
          <c:extLst>
            <c:ext xmlns:c16="http://schemas.microsoft.com/office/drawing/2014/chart" uri="{C3380CC4-5D6E-409C-BE32-E72D297353CC}">
              <c16:uniqueId val="{00000004-350E-4BFE-B51E-AA0BBA4669B7}"/>
            </c:ext>
          </c:extLst>
        </c:ser>
        <c:dLbls>
          <c:showLegendKey val="0"/>
          <c:showVal val="0"/>
          <c:showCatName val="0"/>
          <c:showSerName val="0"/>
          <c:showPercent val="0"/>
          <c:showBubbleSize val="0"/>
        </c:dLbls>
        <c:smooth val="0"/>
        <c:axId val="806619119"/>
        <c:axId val="806613711"/>
      </c:lineChart>
      <c:catAx>
        <c:axId val="806619119"/>
        <c:scaling>
          <c:orientation val="minMax"/>
        </c:scaling>
        <c:delete val="0"/>
        <c:axPos val="b"/>
        <c:numFmt formatCode="0"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06613711"/>
        <c:crosses val="autoZero"/>
        <c:auto val="1"/>
        <c:lblAlgn val="ctr"/>
        <c:lblOffset val="100"/>
        <c:noMultiLvlLbl val="0"/>
      </c:catAx>
      <c:valAx>
        <c:axId val="80661371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06619119"/>
        <c:crosses val="autoZero"/>
        <c:crossBetween val="between"/>
      </c:valAx>
      <c:spPr>
        <a:solidFill>
          <a:schemeClr val="lt1"/>
        </a:solidFill>
        <a:ln>
          <a:noFill/>
        </a:ln>
        <a:effectLst/>
      </c:spPr>
    </c:plotArea>
    <c:legend>
      <c:legendPos val="b"/>
      <c:layout>
        <c:manualLayout>
          <c:xMode val="edge"/>
          <c:yMode val="edge"/>
          <c:x val="1.1342608722582244E-4"/>
          <c:y val="1.7057045084554325E-2"/>
          <c:w val="0.99988652242066012"/>
          <c:h val="6.5221435928103921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42931523803422E-2"/>
          <c:y val="4.6885115923009625E-2"/>
          <c:w val="0.86752132545931759"/>
          <c:h val="0.80870707567804034"/>
        </c:manualLayout>
      </c:layout>
      <c:lineChart>
        <c:grouping val="standard"/>
        <c:varyColors val="0"/>
        <c:ser>
          <c:idx val="1"/>
          <c:order val="0"/>
          <c:tx>
            <c:strRef>
              <c:f>Flows!$K$3</c:f>
              <c:strCache>
                <c:ptCount val="1"/>
                <c:pt idx="0">
                  <c:v>COVID (Vulnerable)</c:v>
                </c:pt>
              </c:strCache>
            </c:strRef>
          </c:tx>
          <c:spPr>
            <a:ln w="28575" cap="rnd">
              <a:solidFill>
                <a:srgbClr val="C00000"/>
              </a:solidFill>
              <a:round/>
            </a:ln>
            <a:effectLst/>
          </c:spPr>
          <c:marker>
            <c:symbol val="none"/>
          </c:marker>
          <c:cat>
            <c:strRef>
              <c:f>Flows!$I$4:$I$92</c:f>
              <c:strCache>
                <c:ptCount val="89"/>
                <c:pt idx="0">
                  <c:v>Week 0</c:v>
                </c:pt>
                <c:pt idx="1">
                  <c:v>W1</c:v>
                </c:pt>
                <c:pt idx="2">
                  <c:v>W2</c:v>
                </c:pt>
                <c:pt idx="3">
                  <c:v>W3</c:v>
                </c:pt>
                <c:pt idx="4">
                  <c:v>W4</c:v>
                </c:pt>
                <c:pt idx="5">
                  <c:v>W5</c:v>
                </c:pt>
                <c:pt idx="6">
                  <c:v>W6</c:v>
                </c:pt>
                <c:pt idx="7">
                  <c:v>W7</c:v>
                </c:pt>
                <c:pt idx="8">
                  <c:v>W8</c:v>
                </c:pt>
                <c:pt idx="9">
                  <c:v>W9</c:v>
                </c:pt>
                <c:pt idx="10">
                  <c:v>W10</c:v>
                </c:pt>
                <c:pt idx="11">
                  <c:v>W11</c:v>
                </c:pt>
                <c:pt idx="12">
                  <c:v>W12</c:v>
                </c:pt>
                <c:pt idx="13">
                  <c:v>W13</c:v>
                </c:pt>
                <c:pt idx="14">
                  <c:v>W14</c:v>
                </c:pt>
                <c:pt idx="15">
                  <c:v>W15</c:v>
                </c:pt>
                <c:pt idx="16">
                  <c:v>W16</c:v>
                </c:pt>
                <c:pt idx="17">
                  <c:v>W17</c:v>
                </c:pt>
                <c:pt idx="18">
                  <c:v>W18</c:v>
                </c:pt>
                <c:pt idx="19">
                  <c:v>W19</c:v>
                </c:pt>
                <c:pt idx="20">
                  <c:v>W20</c:v>
                </c:pt>
                <c:pt idx="21">
                  <c:v>W21</c:v>
                </c:pt>
                <c:pt idx="22">
                  <c:v>W22</c:v>
                </c:pt>
                <c:pt idx="23">
                  <c:v>W23</c:v>
                </c:pt>
                <c:pt idx="24">
                  <c:v>W24</c:v>
                </c:pt>
                <c:pt idx="25">
                  <c:v>W25</c:v>
                </c:pt>
                <c:pt idx="26">
                  <c:v>W26</c:v>
                </c:pt>
                <c:pt idx="27">
                  <c:v>W27</c:v>
                </c:pt>
                <c:pt idx="28">
                  <c:v>W28</c:v>
                </c:pt>
                <c:pt idx="29">
                  <c:v>W29</c:v>
                </c:pt>
                <c:pt idx="30">
                  <c:v>W30</c:v>
                </c:pt>
                <c:pt idx="31">
                  <c:v>W31</c:v>
                </c:pt>
                <c:pt idx="32">
                  <c:v>W32</c:v>
                </c:pt>
                <c:pt idx="33">
                  <c:v>W33</c:v>
                </c:pt>
                <c:pt idx="34">
                  <c:v>W34</c:v>
                </c:pt>
                <c:pt idx="35">
                  <c:v>W35</c:v>
                </c:pt>
                <c:pt idx="36">
                  <c:v>W36</c:v>
                </c:pt>
                <c:pt idx="37">
                  <c:v>W37</c:v>
                </c:pt>
                <c:pt idx="38">
                  <c:v>W38</c:v>
                </c:pt>
                <c:pt idx="39">
                  <c:v>W39</c:v>
                </c:pt>
                <c:pt idx="40">
                  <c:v>W40</c:v>
                </c:pt>
                <c:pt idx="41">
                  <c:v>W41</c:v>
                </c:pt>
                <c:pt idx="42">
                  <c:v>W42</c:v>
                </c:pt>
                <c:pt idx="43">
                  <c:v>W43</c:v>
                </c:pt>
                <c:pt idx="44">
                  <c:v>W44</c:v>
                </c:pt>
                <c:pt idx="45">
                  <c:v>W45</c:v>
                </c:pt>
                <c:pt idx="46">
                  <c:v>W46</c:v>
                </c:pt>
                <c:pt idx="47">
                  <c:v>W47</c:v>
                </c:pt>
                <c:pt idx="48">
                  <c:v>W48</c:v>
                </c:pt>
                <c:pt idx="49">
                  <c:v>W49</c:v>
                </c:pt>
                <c:pt idx="50">
                  <c:v>W50</c:v>
                </c:pt>
                <c:pt idx="51">
                  <c:v>W51</c:v>
                </c:pt>
                <c:pt idx="52">
                  <c:v>W52</c:v>
                </c:pt>
                <c:pt idx="53">
                  <c:v>W53</c:v>
                </c:pt>
                <c:pt idx="54">
                  <c:v>W54</c:v>
                </c:pt>
                <c:pt idx="55">
                  <c:v>W55</c:v>
                </c:pt>
                <c:pt idx="56">
                  <c:v>W56</c:v>
                </c:pt>
                <c:pt idx="57">
                  <c:v>W57</c:v>
                </c:pt>
                <c:pt idx="58">
                  <c:v>W58</c:v>
                </c:pt>
                <c:pt idx="59">
                  <c:v>W59</c:v>
                </c:pt>
                <c:pt idx="60">
                  <c:v>W60</c:v>
                </c:pt>
                <c:pt idx="61">
                  <c:v>W61</c:v>
                </c:pt>
                <c:pt idx="62">
                  <c:v>W62</c:v>
                </c:pt>
                <c:pt idx="63">
                  <c:v>W63</c:v>
                </c:pt>
                <c:pt idx="64">
                  <c:v>W64</c:v>
                </c:pt>
                <c:pt idx="65">
                  <c:v>W65</c:v>
                </c:pt>
                <c:pt idx="66">
                  <c:v>W66</c:v>
                </c:pt>
                <c:pt idx="67">
                  <c:v>W67</c:v>
                </c:pt>
                <c:pt idx="68">
                  <c:v>W68</c:v>
                </c:pt>
                <c:pt idx="69">
                  <c:v>W69</c:v>
                </c:pt>
                <c:pt idx="70">
                  <c:v>W70</c:v>
                </c:pt>
                <c:pt idx="71">
                  <c:v>W71</c:v>
                </c:pt>
                <c:pt idx="72">
                  <c:v>W72</c:v>
                </c:pt>
                <c:pt idx="73">
                  <c:v>W73</c:v>
                </c:pt>
                <c:pt idx="74">
                  <c:v>W74</c:v>
                </c:pt>
                <c:pt idx="75">
                  <c:v>W75</c:v>
                </c:pt>
                <c:pt idx="76">
                  <c:v>W76</c:v>
                </c:pt>
                <c:pt idx="77">
                  <c:v>W77</c:v>
                </c:pt>
                <c:pt idx="78">
                  <c:v>W78</c:v>
                </c:pt>
                <c:pt idx="79">
                  <c:v>W79</c:v>
                </c:pt>
                <c:pt idx="80">
                  <c:v>W80</c:v>
                </c:pt>
                <c:pt idx="81">
                  <c:v>W81</c:v>
                </c:pt>
                <c:pt idx="82">
                  <c:v>W82</c:v>
                </c:pt>
                <c:pt idx="83">
                  <c:v>W83</c:v>
                </c:pt>
                <c:pt idx="84">
                  <c:v>W84</c:v>
                </c:pt>
                <c:pt idx="85">
                  <c:v>W85</c:v>
                </c:pt>
                <c:pt idx="86">
                  <c:v>W86</c:v>
                </c:pt>
                <c:pt idx="87">
                  <c:v>W87</c:v>
                </c:pt>
                <c:pt idx="88">
                  <c:v>W88</c:v>
                </c:pt>
              </c:strCache>
            </c:strRef>
          </c:cat>
          <c:val>
            <c:numRef>
              <c:f>Flows!$K$4:$K$92</c:f>
              <c:numCache>
                <c:formatCode>0.00</c:formatCode>
                <c:ptCount val="89"/>
                <c:pt idx="0" formatCode="General">
                  <c:v>0</c:v>
                </c:pt>
                <c:pt idx="1">
                  <c:v>24.281600000000001</c:v>
                </c:pt>
                <c:pt idx="2">
                  <c:v>27.778600000000001</c:v>
                </c:pt>
                <c:pt idx="3">
                  <c:v>28.653700000000001</c:v>
                </c:pt>
                <c:pt idx="4">
                  <c:v>46.077399999999997</c:v>
                </c:pt>
                <c:pt idx="5">
                  <c:v>65.488799999999998</c:v>
                </c:pt>
                <c:pt idx="6">
                  <c:v>66.577600000000004</c:v>
                </c:pt>
                <c:pt idx="7">
                  <c:v>16.950900000000004</c:v>
                </c:pt>
                <c:pt idx="8">
                  <c:v>-55.276600000000002</c:v>
                </c:pt>
                <c:pt idx="9">
                  <c:v>-190.47540000000001</c:v>
                </c:pt>
                <c:pt idx="10">
                  <c:v>-297.6653</c:v>
                </c:pt>
                <c:pt idx="11">
                  <c:v>-297.02159999999998</c:v>
                </c:pt>
                <c:pt idx="12">
                  <c:v>-312.30059999999997</c:v>
                </c:pt>
                <c:pt idx="13">
                  <c:v>-305.43339999999995</c:v>
                </c:pt>
                <c:pt idx="14">
                  <c:v>-319.53899999999993</c:v>
                </c:pt>
                <c:pt idx="15">
                  <c:v>-335.57299999999992</c:v>
                </c:pt>
                <c:pt idx="16">
                  <c:v>-347.40389999999991</c:v>
                </c:pt>
                <c:pt idx="17">
                  <c:v>-346.98179999999991</c:v>
                </c:pt>
                <c:pt idx="18">
                  <c:v>-360.06529999999992</c:v>
                </c:pt>
                <c:pt idx="19">
                  <c:v>-361.44369999999992</c:v>
                </c:pt>
                <c:pt idx="20">
                  <c:v>-345.57229999999993</c:v>
                </c:pt>
                <c:pt idx="21">
                  <c:v>-327.07619999999991</c:v>
                </c:pt>
                <c:pt idx="22">
                  <c:v>-331.75529999999992</c:v>
                </c:pt>
                <c:pt idx="23">
                  <c:v>-332.28579999999994</c:v>
                </c:pt>
                <c:pt idx="24">
                  <c:v>-347.04779999999994</c:v>
                </c:pt>
                <c:pt idx="25">
                  <c:v>-339.90719999999993</c:v>
                </c:pt>
                <c:pt idx="26">
                  <c:v>-334.35329999999993</c:v>
                </c:pt>
                <c:pt idx="27">
                  <c:v>-327.48169999999993</c:v>
                </c:pt>
                <c:pt idx="28">
                  <c:v>-327.47819999999996</c:v>
                </c:pt>
                <c:pt idx="29">
                  <c:v>-324.88939999999997</c:v>
                </c:pt>
                <c:pt idx="30">
                  <c:v>-317.64869999999996</c:v>
                </c:pt>
                <c:pt idx="31">
                  <c:v>-309.12159999999994</c:v>
                </c:pt>
                <c:pt idx="32">
                  <c:v>-295.02079999999995</c:v>
                </c:pt>
                <c:pt idx="33">
                  <c:v>-273.39549999999997</c:v>
                </c:pt>
                <c:pt idx="34">
                  <c:v>-263.75759999999997</c:v>
                </c:pt>
                <c:pt idx="35">
                  <c:v>-262.07499999999999</c:v>
                </c:pt>
                <c:pt idx="36">
                  <c:v>-263.70529999999997</c:v>
                </c:pt>
                <c:pt idx="37">
                  <c:v>-266.75239999999997</c:v>
                </c:pt>
                <c:pt idx="38">
                  <c:v>-251.92959999999997</c:v>
                </c:pt>
                <c:pt idx="39">
                  <c:v>-242.06219999999996</c:v>
                </c:pt>
                <c:pt idx="40">
                  <c:v>-231.88709999999998</c:v>
                </c:pt>
                <c:pt idx="41">
                  <c:v>-227.16259999999997</c:v>
                </c:pt>
                <c:pt idx="42">
                  <c:v>-223.78029999999998</c:v>
                </c:pt>
                <c:pt idx="43">
                  <c:v>-203.97679999999997</c:v>
                </c:pt>
                <c:pt idx="44">
                  <c:v>-181.63489999999996</c:v>
                </c:pt>
                <c:pt idx="45">
                  <c:v>-154.19289999999995</c:v>
                </c:pt>
                <c:pt idx="46">
                  <c:v>-131.19609999999994</c:v>
                </c:pt>
                <c:pt idx="47">
                  <c:v>-105.67889999999994</c:v>
                </c:pt>
                <c:pt idx="48">
                  <c:v>-79.667799999999943</c:v>
                </c:pt>
                <c:pt idx="49">
                  <c:v>-51.255299999999941</c:v>
                </c:pt>
                <c:pt idx="50">
                  <c:v>-41.689099999999939</c:v>
                </c:pt>
                <c:pt idx="51">
                  <c:v>-23.450099999999939</c:v>
                </c:pt>
                <c:pt idx="52">
                  <c:v>3.3559000000000623</c:v>
                </c:pt>
                <c:pt idx="53">
                  <c:v>37.788800000000059</c:v>
                </c:pt>
                <c:pt idx="54">
                  <c:v>62.097900000000053</c:v>
                </c:pt>
                <c:pt idx="55">
                  <c:v>85.19030000000005</c:v>
                </c:pt>
                <c:pt idx="56">
                  <c:v>102.54540000000006</c:v>
                </c:pt>
                <c:pt idx="57">
                  <c:v>102.30990000000006</c:v>
                </c:pt>
                <c:pt idx="58">
                  <c:v>101.14730000000006</c:v>
                </c:pt>
                <c:pt idx="59">
                  <c:v>104.92510000000006</c:v>
                </c:pt>
                <c:pt idx="60">
                  <c:v>80.556000000000054</c:v>
                </c:pt>
                <c:pt idx="61">
                  <c:v>82.039000000000058</c:v>
                </c:pt>
                <c:pt idx="62">
                  <c:v>89.378700000000066</c:v>
                </c:pt>
                <c:pt idx="63">
                  <c:v>93.339100000000059</c:v>
                </c:pt>
                <c:pt idx="64">
                  <c:v>110.65130000000006</c:v>
                </c:pt>
                <c:pt idx="65">
                  <c:v>121.10060000000007</c:v>
                </c:pt>
                <c:pt idx="66">
                  <c:v>125.52900000000007</c:v>
                </c:pt>
                <c:pt idx="67">
                  <c:v>131.56460000000007</c:v>
                </c:pt>
                <c:pt idx="68">
                  <c:v>137.45760000000007</c:v>
                </c:pt>
                <c:pt idx="69">
                  <c:v>141.84480000000008</c:v>
                </c:pt>
                <c:pt idx="70">
                  <c:v>141.30640000000008</c:v>
                </c:pt>
                <c:pt idx="71">
                  <c:v>151.87230000000008</c:v>
                </c:pt>
                <c:pt idx="72">
                  <c:v>167.00110000000006</c:v>
                </c:pt>
                <c:pt idx="73">
                  <c:v>180.14020000000005</c:v>
                </c:pt>
                <c:pt idx="74">
                  <c:v>179.61010000000005</c:v>
                </c:pt>
                <c:pt idx="75">
                  <c:v>173.84880000000004</c:v>
                </c:pt>
                <c:pt idx="76">
                  <c:v>192.60650000000004</c:v>
                </c:pt>
                <c:pt idx="77">
                  <c:v>207.02010000000004</c:v>
                </c:pt>
                <c:pt idx="78">
                  <c:v>202.82480000000004</c:v>
                </c:pt>
                <c:pt idx="79">
                  <c:v>206.69910000000004</c:v>
                </c:pt>
                <c:pt idx="80">
                  <c:v>201.54340000000005</c:v>
                </c:pt>
                <c:pt idx="81">
                  <c:v>199.83910000000006</c:v>
                </c:pt>
                <c:pt idx="82">
                  <c:v>193.19850000000005</c:v>
                </c:pt>
                <c:pt idx="83">
                  <c:v>192.36600000000004</c:v>
                </c:pt>
                <c:pt idx="84">
                  <c:v>189.34280000000004</c:v>
                </c:pt>
                <c:pt idx="85">
                  <c:v>204.92500000000004</c:v>
                </c:pt>
                <c:pt idx="86" formatCode="General">
                  <c:v>214.31640000000004</c:v>
                </c:pt>
                <c:pt idx="87" formatCode="General">
                  <c:v>225.79710000000006</c:v>
                </c:pt>
                <c:pt idx="88" formatCode="General">
                  <c:v>217.27510000000007</c:v>
                </c:pt>
              </c:numCache>
            </c:numRef>
          </c:val>
          <c:smooth val="0"/>
          <c:extLst>
            <c:ext xmlns:c16="http://schemas.microsoft.com/office/drawing/2014/chart" uri="{C3380CC4-5D6E-409C-BE32-E72D297353CC}">
              <c16:uniqueId val="{00000000-A51E-4EDC-9AD6-2CB10BB0A938}"/>
            </c:ext>
          </c:extLst>
        </c:ser>
        <c:ser>
          <c:idx val="4"/>
          <c:order val="1"/>
          <c:tx>
            <c:strRef>
              <c:f>Flows!$M$3</c:f>
              <c:strCache>
                <c:ptCount val="1"/>
                <c:pt idx="0">
                  <c:v>Tantrum (Vulnerable)</c:v>
                </c:pt>
              </c:strCache>
            </c:strRef>
          </c:tx>
          <c:spPr>
            <a:ln w="28575" cap="rnd">
              <a:solidFill>
                <a:schemeClr val="tx1"/>
              </a:solidFill>
              <a:round/>
            </a:ln>
            <a:effectLst/>
          </c:spPr>
          <c:marker>
            <c:symbol val="none"/>
          </c:marker>
          <c:cat>
            <c:strRef>
              <c:f>Flows!$I$4:$I$92</c:f>
              <c:strCache>
                <c:ptCount val="89"/>
                <c:pt idx="0">
                  <c:v>Week 0</c:v>
                </c:pt>
                <c:pt idx="1">
                  <c:v>W1</c:v>
                </c:pt>
                <c:pt idx="2">
                  <c:v>W2</c:v>
                </c:pt>
                <c:pt idx="3">
                  <c:v>W3</c:v>
                </c:pt>
                <c:pt idx="4">
                  <c:v>W4</c:v>
                </c:pt>
                <c:pt idx="5">
                  <c:v>W5</c:v>
                </c:pt>
                <c:pt idx="6">
                  <c:v>W6</c:v>
                </c:pt>
                <c:pt idx="7">
                  <c:v>W7</c:v>
                </c:pt>
                <c:pt idx="8">
                  <c:v>W8</c:v>
                </c:pt>
                <c:pt idx="9">
                  <c:v>W9</c:v>
                </c:pt>
                <c:pt idx="10">
                  <c:v>W10</c:v>
                </c:pt>
                <c:pt idx="11">
                  <c:v>W11</c:v>
                </c:pt>
                <c:pt idx="12">
                  <c:v>W12</c:v>
                </c:pt>
                <c:pt idx="13">
                  <c:v>W13</c:v>
                </c:pt>
                <c:pt idx="14">
                  <c:v>W14</c:v>
                </c:pt>
                <c:pt idx="15">
                  <c:v>W15</c:v>
                </c:pt>
                <c:pt idx="16">
                  <c:v>W16</c:v>
                </c:pt>
                <c:pt idx="17">
                  <c:v>W17</c:v>
                </c:pt>
                <c:pt idx="18">
                  <c:v>W18</c:v>
                </c:pt>
                <c:pt idx="19">
                  <c:v>W19</c:v>
                </c:pt>
                <c:pt idx="20">
                  <c:v>W20</c:v>
                </c:pt>
                <c:pt idx="21">
                  <c:v>W21</c:v>
                </c:pt>
                <c:pt idx="22">
                  <c:v>W22</c:v>
                </c:pt>
                <c:pt idx="23">
                  <c:v>W23</c:v>
                </c:pt>
                <c:pt idx="24">
                  <c:v>W24</c:v>
                </c:pt>
                <c:pt idx="25">
                  <c:v>W25</c:v>
                </c:pt>
                <c:pt idx="26">
                  <c:v>W26</c:v>
                </c:pt>
                <c:pt idx="27">
                  <c:v>W27</c:v>
                </c:pt>
                <c:pt idx="28">
                  <c:v>W28</c:v>
                </c:pt>
                <c:pt idx="29">
                  <c:v>W29</c:v>
                </c:pt>
                <c:pt idx="30">
                  <c:v>W30</c:v>
                </c:pt>
                <c:pt idx="31">
                  <c:v>W31</c:v>
                </c:pt>
                <c:pt idx="32">
                  <c:v>W32</c:v>
                </c:pt>
                <c:pt idx="33">
                  <c:v>W33</c:v>
                </c:pt>
                <c:pt idx="34">
                  <c:v>W34</c:v>
                </c:pt>
                <c:pt idx="35">
                  <c:v>W35</c:v>
                </c:pt>
                <c:pt idx="36">
                  <c:v>W36</c:v>
                </c:pt>
                <c:pt idx="37">
                  <c:v>W37</c:v>
                </c:pt>
                <c:pt idx="38">
                  <c:v>W38</c:v>
                </c:pt>
                <c:pt idx="39">
                  <c:v>W39</c:v>
                </c:pt>
                <c:pt idx="40">
                  <c:v>W40</c:v>
                </c:pt>
                <c:pt idx="41">
                  <c:v>W41</c:v>
                </c:pt>
                <c:pt idx="42">
                  <c:v>W42</c:v>
                </c:pt>
                <c:pt idx="43">
                  <c:v>W43</c:v>
                </c:pt>
                <c:pt idx="44">
                  <c:v>W44</c:v>
                </c:pt>
                <c:pt idx="45">
                  <c:v>W45</c:v>
                </c:pt>
                <c:pt idx="46">
                  <c:v>W46</c:v>
                </c:pt>
                <c:pt idx="47">
                  <c:v>W47</c:v>
                </c:pt>
                <c:pt idx="48">
                  <c:v>W48</c:v>
                </c:pt>
                <c:pt idx="49">
                  <c:v>W49</c:v>
                </c:pt>
                <c:pt idx="50">
                  <c:v>W50</c:v>
                </c:pt>
                <c:pt idx="51">
                  <c:v>W51</c:v>
                </c:pt>
                <c:pt idx="52">
                  <c:v>W52</c:v>
                </c:pt>
                <c:pt idx="53">
                  <c:v>W53</c:v>
                </c:pt>
                <c:pt idx="54">
                  <c:v>W54</c:v>
                </c:pt>
                <c:pt idx="55">
                  <c:v>W55</c:v>
                </c:pt>
                <c:pt idx="56">
                  <c:v>W56</c:v>
                </c:pt>
                <c:pt idx="57">
                  <c:v>W57</c:v>
                </c:pt>
                <c:pt idx="58">
                  <c:v>W58</c:v>
                </c:pt>
                <c:pt idx="59">
                  <c:v>W59</c:v>
                </c:pt>
                <c:pt idx="60">
                  <c:v>W60</c:v>
                </c:pt>
                <c:pt idx="61">
                  <c:v>W61</c:v>
                </c:pt>
                <c:pt idx="62">
                  <c:v>W62</c:v>
                </c:pt>
                <c:pt idx="63">
                  <c:v>W63</c:v>
                </c:pt>
                <c:pt idx="64">
                  <c:v>W64</c:v>
                </c:pt>
                <c:pt idx="65">
                  <c:v>W65</c:v>
                </c:pt>
                <c:pt idx="66">
                  <c:v>W66</c:v>
                </c:pt>
                <c:pt idx="67">
                  <c:v>W67</c:v>
                </c:pt>
                <c:pt idx="68">
                  <c:v>W68</c:v>
                </c:pt>
                <c:pt idx="69">
                  <c:v>W69</c:v>
                </c:pt>
                <c:pt idx="70">
                  <c:v>W70</c:v>
                </c:pt>
                <c:pt idx="71">
                  <c:v>W71</c:v>
                </c:pt>
                <c:pt idx="72">
                  <c:v>W72</c:v>
                </c:pt>
                <c:pt idx="73">
                  <c:v>W73</c:v>
                </c:pt>
                <c:pt idx="74">
                  <c:v>W74</c:v>
                </c:pt>
                <c:pt idx="75">
                  <c:v>W75</c:v>
                </c:pt>
                <c:pt idx="76">
                  <c:v>W76</c:v>
                </c:pt>
                <c:pt idx="77">
                  <c:v>W77</c:v>
                </c:pt>
                <c:pt idx="78">
                  <c:v>W78</c:v>
                </c:pt>
                <c:pt idx="79">
                  <c:v>W79</c:v>
                </c:pt>
                <c:pt idx="80">
                  <c:v>W80</c:v>
                </c:pt>
                <c:pt idx="81">
                  <c:v>W81</c:v>
                </c:pt>
                <c:pt idx="82">
                  <c:v>W82</c:v>
                </c:pt>
                <c:pt idx="83">
                  <c:v>W83</c:v>
                </c:pt>
                <c:pt idx="84">
                  <c:v>W84</c:v>
                </c:pt>
                <c:pt idx="85">
                  <c:v>W85</c:v>
                </c:pt>
                <c:pt idx="86">
                  <c:v>W86</c:v>
                </c:pt>
                <c:pt idx="87">
                  <c:v>W87</c:v>
                </c:pt>
                <c:pt idx="88">
                  <c:v>W88</c:v>
                </c:pt>
              </c:strCache>
            </c:strRef>
          </c:cat>
          <c:val>
            <c:numRef>
              <c:f>Flows!$M$4:$M$92</c:f>
              <c:numCache>
                <c:formatCode>0.00</c:formatCode>
                <c:ptCount val="89"/>
                <c:pt idx="0" formatCode="General">
                  <c:v>0</c:v>
                </c:pt>
                <c:pt idx="1">
                  <c:v>11.798299999999999</c:v>
                </c:pt>
                <c:pt idx="2">
                  <c:v>5.5515999999999988</c:v>
                </c:pt>
                <c:pt idx="3">
                  <c:v>-22.3962</c:v>
                </c:pt>
                <c:pt idx="4">
                  <c:v>-67.718999999999994</c:v>
                </c:pt>
                <c:pt idx="5">
                  <c:v>-108.8518</c:v>
                </c:pt>
                <c:pt idx="6">
                  <c:v>-209.50569999999999</c:v>
                </c:pt>
                <c:pt idx="7">
                  <c:v>-221.8416</c:v>
                </c:pt>
                <c:pt idx="8">
                  <c:v>-242.1</c:v>
                </c:pt>
                <c:pt idx="9">
                  <c:v>-255.9598</c:v>
                </c:pt>
                <c:pt idx="10">
                  <c:v>-269.18759999999997</c:v>
                </c:pt>
                <c:pt idx="11">
                  <c:v>-275.84249999999997</c:v>
                </c:pt>
                <c:pt idx="12">
                  <c:v>-279.6241</c:v>
                </c:pt>
                <c:pt idx="13">
                  <c:v>-291.71010000000001</c:v>
                </c:pt>
                <c:pt idx="14">
                  <c:v>-314.67950000000002</c:v>
                </c:pt>
                <c:pt idx="15">
                  <c:v>-342.108</c:v>
                </c:pt>
                <c:pt idx="16">
                  <c:v>-365.74450000000002</c:v>
                </c:pt>
                <c:pt idx="17">
                  <c:v>-385.87080000000003</c:v>
                </c:pt>
                <c:pt idx="18">
                  <c:v>-390.3066</c:v>
                </c:pt>
                <c:pt idx="19">
                  <c:v>-374.16309999999999</c:v>
                </c:pt>
                <c:pt idx="20">
                  <c:v>-378.47129999999999</c:v>
                </c:pt>
                <c:pt idx="21">
                  <c:v>-386.53569999999996</c:v>
                </c:pt>
                <c:pt idx="22">
                  <c:v>-393.72379999999998</c:v>
                </c:pt>
                <c:pt idx="23">
                  <c:v>-415.33519999999999</c:v>
                </c:pt>
                <c:pt idx="24">
                  <c:v>-421.72519999999997</c:v>
                </c:pt>
                <c:pt idx="25">
                  <c:v>-425.88389999999998</c:v>
                </c:pt>
                <c:pt idx="26">
                  <c:v>-455.65819999999997</c:v>
                </c:pt>
                <c:pt idx="27">
                  <c:v>-477.11179999999996</c:v>
                </c:pt>
                <c:pt idx="28">
                  <c:v>-491.92989999999998</c:v>
                </c:pt>
                <c:pt idx="29">
                  <c:v>-463.55689999999998</c:v>
                </c:pt>
                <c:pt idx="30">
                  <c:v>-486.70349999999996</c:v>
                </c:pt>
                <c:pt idx="31">
                  <c:v>-528.27249999999992</c:v>
                </c:pt>
                <c:pt idx="32">
                  <c:v>-545.63499999999988</c:v>
                </c:pt>
                <c:pt idx="33">
                  <c:v>-553.3232999999999</c:v>
                </c:pt>
                <c:pt idx="34">
                  <c:v>-557.12859999999989</c:v>
                </c:pt>
                <c:pt idx="35">
                  <c:v>-566.18009999999992</c:v>
                </c:pt>
                <c:pt idx="36">
                  <c:v>-581.1869999999999</c:v>
                </c:pt>
                <c:pt idx="37">
                  <c:v>-626.40089999999987</c:v>
                </c:pt>
                <c:pt idx="38">
                  <c:v>-652.11289999999985</c:v>
                </c:pt>
                <c:pt idx="39">
                  <c:v>-665.04119999999989</c:v>
                </c:pt>
                <c:pt idx="40">
                  <c:v>-678.98819999999989</c:v>
                </c:pt>
                <c:pt idx="41">
                  <c:v>-702.43419999999992</c:v>
                </c:pt>
                <c:pt idx="42">
                  <c:v>-709.82499999999993</c:v>
                </c:pt>
                <c:pt idx="43">
                  <c:v>-694.80529999999999</c:v>
                </c:pt>
                <c:pt idx="44">
                  <c:v>-708.59899999999993</c:v>
                </c:pt>
                <c:pt idx="45">
                  <c:v>-715.7331999999999</c:v>
                </c:pt>
                <c:pt idx="46">
                  <c:v>-693.87219999999991</c:v>
                </c:pt>
                <c:pt idx="47">
                  <c:v>-657.14749999999992</c:v>
                </c:pt>
                <c:pt idx="48">
                  <c:v>-636.70379999999989</c:v>
                </c:pt>
                <c:pt idx="49">
                  <c:v>-628.74299999999994</c:v>
                </c:pt>
                <c:pt idx="50">
                  <c:v>-616.44189999999992</c:v>
                </c:pt>
                <c:pt idx="51">
                  <c:v>-605.3889999999999</c:v>
                </c:pt>
                <c:pt idx="52">
                  <c:v>-581.41589999999985</c:v>
                </c:pt>
                <c:pt idx="53">
                  <c:v>-566.48029999999983</c:v>
                </c:pt>
                <c:pt idx="54">
                  <c:v>-538.87539999999979</c:v>
                </c:pt>
                <c:pt idx="55">
                  <c:v>-506.18469999999979</c:v>
                </c:pt>
                <c:pt idx="56">
                  <c:v>-493.22489999999982</c:v>
                </c:pt>
                <c:pt idx="57">
                  <c:v>-479.73119999999983</c:v>
                </c:pt>
                <c:pt idx="58">
                  <c:v>-464.31159999999983</c:v>
                </c:pt>
                <c:pt idx="59">
                  <c:v>-453.26439999999985</c:v>
                </c:pt>
                <c:pt idx="60">
                  <c:v>-445.54259999999988</c:v>
                </c:pt>
                <c:pt idx="61">
                  <c:v>-424.53599999999989</c:v>
                </c:pt>
                <c:pt idx="62">
                  <c:v>-415.91309999999987</c:v>
                </c:pt>
                <c:pt idx="63">
                  <c:v>-400.92229999999989</c:v>
                </c:pt>
                <c:pt idx="64">
                  <c:v>-411.31359999999989</c:v>
                </c:pt>
                <c:pt idx="65">
                  <c:v>-422.79329999999987</c:v>
                </c:pt>
                <c:pt idx="66">
                  <c:v>-420.13079999999985</c:v>
                </c:pt>
                <c:pt idx="67">
                  <c:v>-411.66869999999983</c:v>
                </c:pt>
                <c:pt idx="68">
                  <c:v>-407.66379999999981</c:v>
                </c:pt>
                <c:pt idx="69">
                  <c:v>-401.86419999999981</c:v>
                </c:pt>
                <c:pt idx="70">
                  <c:v>-398.08279999999979</c:v>
                </c:pt>
                <c:pt idx="71">
                  <c:v>-397.51629999999977</c:v>
                </c:pt>
                <c:pt idx="72">
                  <c:v>-399.04679999999979</c:v>
                </c:pt>
                <c:pt idx="73">
                  <c:v>-391.80709999999976</c:v>
                </c:pt>
                <c:pt idx="74">
                  <c:v>-393.96099999999979</c:v>
                </c:pt>
                <c:pt idx="75">
                  <c:v>-397.65259999999978</c:v>
                </c:pt>
                <c:pt idx="76">
                  <c:v>-396.1470999999998</c:v>
                </c:pt>
                <c:pt idx="77">
                  <c:v>-384.7310999999998</c:v>
                </c:pt>
                <c:pt idx="78">
                  <c:v>-372.77809999999982</c:v>
                </c:pt>
                <c:pt idx="79">
                  <c:v>-376.28349999999983</c:v>
                </c:pt>
                <c:pt idx="80">
                  <c:v>-379.44879999999984</c:v>
                </c:pt>
                <c:pt idx="81">
                  <c:v>-374.70719999999983</c:v>
                </c:pt>
                <c:pt idx="82">
                  <c:v>-390.36339999999984</c:v>
                </c:pt>
                <c:pt idx="83">
                  <c:v>-419.43069999999983</c:v>
                </c:pt>
                <c:pt idx="84">
                  <c:v>-439.80649999999986</c:v>
                </c:pt>
                <c:pt idx="85">
                  <c:v>-444.61249999999984</c:v>
                </c:pt>
                <c:pt idx="86" formatCode="General">
                  <c:v>-454.27269999999982</c:v>
                </c:pt>
                <c:pt idx="87" formatCode="General">
                  <c:v>-468.94709999999981</c:v>
                </c:pt>
                <c:pt idx="88" formatCode="General">
                  <c:v>-484.93959999999981</c:v>
                </c:pt>
              </c:numCache>
            </c:numRef>
          </c:val>
          <c:smooth val="0"/>
          <c:extLst>
            <c:ext xmlns:c16="http://schemas.microsoft.com/office/drawing/2014/chart" uri="{C3380CC4-5D6E-409C-BE32-E72D297353CC}">
              <c16:uniqueId val="{00000001-A51E-4EDC-9AD6-2CB10BB0A938}"/>
            </c:ext>
          </c:extLst>
        </c:ser>
        <c:ser>
          <c:idx val="0"/>
          <c:order val="2"/>
          <c:tx>
            <c:strRef>
              <c:f>Flows!$J$3</c:f>
              <c:strCache>
                <c:ptCount val="1"/>
                <c:pt idx="0">
                  <c:v>COVID (Less Vulnerable)</c:v>
                </c:pt>
              </c:strCache>
            </c:strRef>
          </c:tx>
          <c:spPr>
            <a:ln w="28575" cap="rnd">
              <a:solidFill>
                <a:srgbClr val="C00000"/>
              </a:solidFill>
              <a:prstDash val="sysDash"/>
              <a:round/>
            </a:ln>
            <a:effectLst/>
          </c:spPr>
          <c:marker>
            <c:symbol val="none"/>
          </c:marker>
          <c:cat>
            <c:strRef>
              <c:f>Flows!$I$4:$I$92</c:f>
              <c:strCache>
                <c:ptCount val="89"/>
                <c:pt idx="0">
                  <c:v>Week 0</c:v>
                </c:pt>
                <c:pt idx="1">
                  <c:v>W1</c:v>
                </c:pt>
                <c:pt idx="2">
                  <c:v>W2</c:v>
                </c:pt>
                <c:pt idx="3">
                  <c:v>W3</c:v>
                </c:pt>
                <c:pt idx="4">
                  <c:v>W4</c:v>
                </c:pt>
                <c:pt idx="5">
                  <c:v>W5</c:v>
                </c:pt>
                <c:pt idx="6">
                  <c:v>W6</c:v>
                </c:pt>
                <c:pt idx="7">
                  <c:v>W7</c:v>
                </c:pt>
                <c:pt idx="8">
                  <c:v>W8</c:v>
                </c:pt>
                <c:pt idx="9">
                  <c:v>W9</c:v>
                </c:pt>
                <c:pt idx="10">
                  <c:v>W10</c:v>
                </c:pt>
                <c:pt idx="11">
                  <c:v>W11</c:v>
                </c:pt>
                <c:pt idx="12">
                  <c:v>W12</c:v>
                </c:pt>
                <c:pt idx="13">
                  <c:v>W13</c:v>
                </c:pt>
                <c:pt idx="14">
                  <c:v>W14</c:v>
                </c:pt>
                <c:pt idx="15">
                  <c:v>W15</c:v>
                </c:pt>
                <c:pt idx="16">
                  <c:v>W16</c:v>
                </c:pt>
                <c:pt idx="17">
                  <c:v>W17</c:v>
                </c:pt>
                <c:pt idx="18">
                  <c:v>W18</c:v>
                </c:pt>
                <c:pt idx="19">
                  <c:v>W19</c:v>
                </c:pt>
                <c:pt idx="20">
                  <c:v>W20</c:v>
                </c:pt>
                <c:pt idx="21">
                  <c:v>W21</c:v>
                </c:pt>
                <c:pt idx="22">
                  <c:v>W22</c:v>
                </c:pt>
                <c:pt idx="23">
                  <c:v>W23</c:v>
                </c:pt>
                <c:pt idx="24">
                  <c:v>W24</c:v>
                </c:pt>
                <c:pt idx="25">
                  <c:v>W25</c:v>
                </c:pt>
                <c:pt idx="26">
                  <c:v>W26</c:v>
                </c:pt>
                <c:pt idx="27">
                  <c:v>W27</c:v>
                </c:pt>
                <c:pt idx="28">
                  <c:v>W28</c:v>
                </c:pt>
                <c:pt idx="29">
                  <c:v>W29</c:v>
                </c:pt>
                <c:pt idx="30">
                  <c:v>W30</c:v>
                </c:pt>
                <c:pt idx="31">
                  <c:v>W31</c:v>
                </c:pt>
                <c:pt idx="32">
                  <c:v>W32</c:v>
                </c:pt>
                <c:pt idx="33">
                  <c:v>W33</c:v>
                </c:pt>
                <c:pt idx="34">
                  <c:v>W34</c:v>
                </c:pt>
                <c:pt idx="35">
                  <c:v>W35</c:v>
                </c:pt>
                <c:pt idx="36">
                  <c:v>W36</c:v>
                </c:pt>
                <c:pt idx="37">
                  <c:v>W37</c:v>
                </c:pt>
                <c:pt idx="38">
                  <c:v>W38</c:v>
                </c:pt>
                <c:pt idx="39">
                  <c:v>W39</c:v>
                </c:pt>
                <c:pt idx="40">
                  <c:v>W40</c:v>
                </c:pt>
                <c:pt idx="41">
                  <c:v>W41</c:v>
                </c:pt>
                <c:pt idx="42">
                  <c:v>W42</c:v>
                </c:pt>
                <c:pt idx="43">
                  <c:v>W43</c:v>
                </c:pt>
                <c:pt idx="44">
                  <c:v>W44</c:v>
                </c:pt>
                <c:pt idx="45">
                  <c:v>W45</c:v>
                </c:pt>
                <c:pt idx="46">
                  <c:v>W46</c:v>
                </c:pt>
                <c:pt idx="47">
                  <c:v>W47</c:v>
                </c:pt>
                <c:pt idx="48">
                  <c:v>W48</c:v>
                </c:pt>
                <c:pt idx="49">
                  <c:v>W49</c:v>
                </c:pt>
                <c:pt idx="50">
                  <c:v>W50</c:v>
                </c:pt>
                <c:pt idx="51">
                  <c:v>W51</c:v>
                </c:pt>
                <c:pt idx="52">
                  <c:v>W52</c:v>
                </c:pt>
                <c:pt idx="53">
                  <c:v>W53</c:v>
                </c:pt>
                <c:pt idx="54">
                  <c:v>W54</c:v>
                </c:pt>
                <c:pt idx="55">
                  <c:v>W55</c:v>
                </c:pt>
                <c:pt idx="56">
                  <c:v>W56</c:v>
                </c:pt>
                <c:pt idx="57">
                  <c:v>W57</c:v>
                </c:pt>
                <c:pt idx="58">
                  <c:v>W58</c:v>
                </c:pt>
                <c:pt idx="59">
                  <c:v>W59</c:v>
                </c:pt>
                <c:pt idx="60">
                  <c:v>W60</c:v>
                </c:pt>
                <c:pt idx="61">
                  <c:v>W61</c:v>
                </c:pt>
                <c:pt idx="62">
                  <c:v>W62</c:v>
                </c:pt>
                <c:pt idx="63">
                  <c:v>W63</c:v>
                </c:pt>
                <c:pt idx="64">
                  <c:v>W64</c:v>
                </c:pt>
                <c:pt idx="65">
                  <c:v>W65</c:v>
                </c:pt>
                <c:pt idx="66">
                  <c:v>W66</c:v>
                </c:pt>
                <c:pt idx="67">
                  <c:v>W67</c:v>
                </c:pt>
                <c:pt idx="68">
                  <c:v>W68</c:v>
                </c:pt>
                <c:pt idx="69">
                  <c:v>W69</c:v>
                </c:pt>
                <c:pt idx="70">
                  <c:v>W70</c:v>
                </c:pt>
                <c:pt idx="71">
                  <c:v>W71</c:v>
                </c:pt>
                <c:pt idx="72">
                  <c:v>W72</c:v>
                </c:pt>
                <c:pt idx="73">
                  <c:v>W73</c:v>
                </c:pt>
                <c:pt idx="74">
                  <c:v>W74</c:v>
                </c:pt>
                <c:pt idx="75">
                  <c:v>W75</c:v>
                </c:pt>
                <c:pt idx="76">
                  <c:v>W76</c:v>
                </c:pt>
                <c:pt idx="77">
                  <c:v>W77</c:v>
                </c:pt>
                <c:pt idx="78">
                  <c:v>W78</c:v>
                </c:pt>
                <c:pt idx="79">
                  <c:v>W79</c:v>
                </c:pt>
                <c:pt idx="80">
                  <c:v>W80</c:v>
                </c:pt>
                <c:pt idx="81">
                  <c:v>W81</c:v>
                </c:pt>
                <c:pt idx="82">
                  <c:v>W82</c:v>
                </c:pt>
                <c:pt idx="83">
                  <c:v>W83</c:v>
                </c:pt>
                <c:pt idx="84">
                  <c:v>W84</c:v>
                </c:pt>
                <c:pt idx="85">
                  <c:v>W85</c:v>
                </c:pt>
                <c:pt idx="86">
                  <c:v>W86</c:v>
                </c:pt>
                <c:pt idx="87">
                  <c:v>W87</c:v>
                </c:pt>
                <c:pt idx="88">
                  <c:v>W88</c:v>
                </c:pt>
              </c:strCache>
            </c:strRef>
          </c:cat>
          <c:val>
            <c:numRef>
              <c:f>Flows!$J$4:$J$92</c:f>
              <c:numCache>
                <c:formatCode>0.00</c:formatCode>
                <c:ptCount val="89"/>
                <c:pt idx="0" formatCode="General">
                  <c:v>0</c:v>
                </c:pt>
                <c:pt idx="1">
                  <c:v>11.8637</c:v>
                </c:pt>
                <c:pt idx="2">
                  <c:v>12.856399999999999</c:v>
                </c:pt>
                <c:pt idx="3">
                  <c:v>12.253299999999999</c:v>
                </c:pt>
                <c:pt idx="4">
                  <c:v>20.539899999999999</c:v>
                </c:pt>
                <c:pt idx="5">
                  <c:v>31.178799999999999</c:v>
                </c:pt>
                <c:pt idx="6">
                  <c:v>31.895699999999998</c:v>
                </c:pt>
                <c:pt idx="7">
                  <c:v>6.6336999999999975</c:v>
                </c:pt>
                <c:pt idx="8">
                  <c:v>-31.939500000000002</c:v>
                </c:pt>
                <c:pt idx="9">
                  <c:v>-100.2148</c:v>
                </c:pt>
                <c:pt idx="10">
                  <c:v>-160.54129999999998</c:v>
                </c:pt>
                <c:pt idx="11">
                  <c:v>-159.79869999999997</c:v>
                </c:pt>
                <c:pt idx="12">
                  <c:v>-168.40919999999997</c:v>
                </c:pt>
                <c:pt idx="13">
                  <c:v>-164.83009999999996</c:v>
                </c:pt>
                <c:pt idx="14">
                  <c:v>-171.80749999999995</c:v>
                </c:pt>
                <c:pt idx="15">
                  <c:v>-181.69449999999995</c:v>
                </c:pt>
                <c:pt idx="16">
                  <c:v>-188.22209999999995</c:v>
                </c:pt>
                <c:pt idx="17">
                  <c:v>-187.46969999999996</c:v>
                </c:pt>
                <c:pt idx="18">
                  <c:v>-195.31419999999997</c:v>
                </c:pt>
                <c:pt idx="19">
                  <c:v>-196.23899999999998</c:v>
                </c:pt>
                <c:pt idx="20">
                  <c:v>-187.22339999999997</c:v>
                </c:pt>
                <c:pt idx="21">
                  <c:v>-175.82629999999997</c:v>
                </c:pt>
                <c:pt idx="22">
                  <c:v>-178.55079999999998</c:v>
                </c:pt>
                <c:pt idx="23">
                  <c:v>-179.55099999999999</c:v>
                </c:pt>
                <c:pt idx="24">
                  <c:v>-189.4897</c:v>
                </c:pt>
                <c:pt idx="25">
                  <c:v>-184.12549999999999</c:v>
                </c:pt>
                <c:pt idx="26">
                  <c:v>-179.4983</c:v>
                </c:pt>
                <c:pt idx="27">
                  <c:v>-173.7782</c:v>
                </c:pt>
                <c:pt idx="28">
                  <c:v>-173.87549999999999</c:v>
                </c:pt>
                <c:pt idx="29">
                  <c:v>-172.3887</c:v>
                </c:pt>
                <c:pt idx="30">
                  <c:v>-168.18559999999999</c:v>
                </c:pt>
                <c:pt idx="31">
                  <c:v>-163.18189999999998</c:v>
                </c:pt>
                <c:pt idx="32">
                  <c:v>-155.23739999999998</c:v>
                </c:pt>
                <c:pt idx="33">
                  <c:v>-143.15259999999998</c:v>
                </c:pt>
                <c:pt idx="34">
                  <c:v>-137.91359999999997</c:v>
                </c:pt>
                <c:pt idx="35">
                  <c:v>-136.58369999999996</c:v>
                </c:pt>
                <c:pt idx="36">
                  <c:v>-137.37959999999995</c:v>
                </c:pt>
                <c:pt idx="37">
                  <c:v>-138.95429999999996</c:v>
                </c:pt>
                <c:pt idx="38">
                  <c:v>-130.42589999999996</c:v>
                </c:pt>
                <c:pt idx="39">
                  <c:v>-124.58729999999996</c:v>
                </c:pt>
                <c:pt idx="40">
                  <c:v>-118.72569999999996</c:v>
                </c:pt>
                <c:pt idx="41">
                  <c:v>-116.25639999999996</c:v>
                </c:pt>
                <c:pt idx="42">
                  <c:v>-114.43689999999995</c:v>
                </c:pt>
                <c:pt idx="43">
                  <c:v>-104.53089999999995</c:v>
                </c:pt>
                <c:pt idx="44">
                  <c:v>-93.022699999999944</c:v>
                </c:pt>
                <c:pt idx="45">
                  <c:v>-82.202999999999946</c:v>
                </c:pt>
                <c:pt idx="46">
                  <c:v>-72.988099999999946</c:v>
                </c:pt>
                <c:pt idx="47">
                  <c:v>-63.498199999999947</c:v>
                </c:pt>
                <c:pt idx="48">
                  <c:v>-53.703199999999946</c:v>
                </c:pt>
                <c:pt idx="49">
                  <c:v>-43.278099999999945</c:v>
                </c:pt>
                <c:pt idx="50">
                  <c:v>-39.570099999999947</c:v>
                </c:pt>
                <c:pt idx="51">
                  <c:v>-32.086699999999944</c:v>
                </c:pt>
                <c:pt idx="52">
                  <c:v>-24.157099999999943</c:v>
                </c:pt>
                <c:pt idx="53">
                  <c:v>-10.402599999999943</c:v>
                </c:pt>
                <c:pt idx="54">
                  <c:v>-0.33559999999994261</c:v>
                </c:pt>
                <c:pt idx="55">
                  <c:v>11.044800000000059</c:v>
                </c:pt>
                <c:pt idx="56">
                  <c:v>17.900700000000057</c:v>
                </c:pt>
                <c:pt idx="57">
                  <c:v>14.474300000000058</c:v>
                </c:pt>
                <c:pt idx="58">
                  <c:v>11.589700000000057</c:v>
                </c:pt>
                <c:pt idx="59">
                  <c:v>9.1383000000000578</c:v>
                </c:pt>
                <c:pt idx="60">
                  <c:v>-8.1535999999999405</c:v>
                </c:pt>
                <c:pt idx="61">
                  <c:v>-10.29009999999994</c:v>
                </c:pt>
                <c:pt idx="62">
                  <c:v>-8.5788999999999405</c:v>
                </c:pt>
                <c:pt idx="63">
                  <c:v>-10.555199999999941</c:v>
                </c:pt>
                <c:pt idx="64">
                  <c:v>-3.1879999999999402</c:v>
                </c:pt>
                <c:pt idx="65">
                  <c:v>0.66810000000005942</c:v>
                </c:pt>
                <c:pt idx="66">
                  <c:v>2.5259000000000595</c:v>
                </c:pt>
                <c:pt idx="67">
                  <c:v>5.0696000000000598</c:v>
                </c:pt>
                <c:pt idx="68">
                  <c:v>6.8749000000000597</c:v>
                </c:pt>
                <c:pt idx="69">
                  <c:v>7.3350000000000595</c:v>
                </c:pt>
                <c:pt idx="70">
                  <c:v>5.6595000000000599</c:v>
                </c:pt>
                <c:pt idx="71">
                  <c:v>10.24410000000006</c:v>
                </c:pt>
                <c:pt idx="72">
                  <c:v>14.84910000000006</c:v>
                </c:pt>
                <c:pt idx="73">
                  <c:v>18.43480000000006</c:v>
                </c:pt>
                <c:pt idx="74">
                  <c:v>19.249500000000058</c:v>
                </c:pt>
                <c:pt idx="75">
                  <c:v>16.840700000000059</c:v>
                </c:pt>
                <c:pt idx="76">
                  <c:v>26.34620000000006</c:v>
                </c:pt>
                <c:pt idx="77">
                  <c:v>31.41790000000006</c:v>
                </c:pt>
                <c:pt idx="78">
                  <c:v>29.120900000000059</c:v>
                </c:pt>
                <c:pt idx="79">
                  <c:v>30.573100000000061</c:v>
                </c:pt>
                <c:pt idx="80">
                  <c:v>29.124000000000059</c:v>
                </c:pt>
                <c:pt idx="81">
                  <c:v>28.101800000000058</c:v>
                </c:pt>
                <c:pt idx="82">
                  <c:v>23.22290000000006</c:v>
                </c:pt>
                <c:pt idx="83">
                  <c:v>20.778300000000058</c:v>
                </c:pt>
                <c:pt idx="84">
                  <c:v>18.728000000000058</c:v>
                </c:pt>
                <c:pt idx="85">
                  <c:v>23.352600000000059</c:v>
                </c:pt>
                <c:pt idx="86" formatCode="General">
                  <c:v>27.071600000000061</c:v>
                </c:pt>
                <c:pt idx="87" formatCode="General">
                  <c:v>31.787500000000058</c:v>
                </c:pt>
                <c:pt idx="88" formatCode="General">
                  <c:v>28.116500000000059</c:v>
                </c:pt>
              </c:numCache>
            </c:numRef>
          </c:val>
          <c:smooth val="0"/>
          <c:extLst xmlns:c15="http://schemas.microsoft.com/office/drawing/2012/chart">
            <c:ext xmlns:c16="http://schemas.microsoft.com/office/drawing/2014/chart" uri="{C3380CC4-5D6E-409C-BE32-E72D297353CC}">
              <c16:uniqueId val="{00000002-A51E-4EDC-9AD6-2CB10BB0A938}"/>
            </c:ext>
          </c:extLst>
        </c:ser>
        <c:ser>
          <c:idx val="3"/>
          <c:order val="3"/>
          <c:tx>
            <c:strRef>
              <c:f>Flows!$L$3</c:f>
              <c:strCache>
                <c:ptCount val="1"/>
                <c:pt idx="0">
                  <c:v>Tantrum (Less Vulnerable)</c:v>
                </c:pt>
              </c:strCache>
            </c:strRef>
          </c:tx>
          <c:spPr>
            <a:ln w="28575" cap="rnd">
              <a:solidFill>
                <a:schemeClr val="tx1"/>
              </a:solidFill>
              <a:prstDash val="sysDash"/>
              <a:round/>
            </a:ln>
            <a:effectLst/>
          </c:spPr>
          <c:marker>
            <c:symbol val="none"/>
          </c:marker>
          <c:cat>
            <c:strRef>
              <c:f>Flows!$I$4:$I$92</c:f>
              <c:strCache>
                <c:ptCount val="89"/>
                <c:pt idx="0">
                  <c:v>Week 0</c:v>
                </c:pt>
                <c:pt idx="1">
                  <c:v>W1</c:v>
                </c:pt>
                <c:pt idx="2">
                  <c:v>W2</c:v>
                </c:pt>
                <c:pt idx="3">
                  <c:v>W3</c:v>
                </c:pt>
                <c:pt idx="4">
                  <c:v>W4</c:v>
                </c:pt>
                <c:pt idx="5">
                  <c:v>W5</c:v>
                </c:pt>
                <c:pt idx="6">
                  <c:v>W6</c:v>
                </c:pt>
                <c:pt idx="7">
                  <c:v>W7</c:v>
                </c:pt>
                <c:pt idx="8">
                  <c:v>W8</c:v>
                </c:pt>
                <c:pt idx="9">
                  <c:v>W9</c:v>
                </c:pt>
                <c:pt idx="10">
                  <c:v>W10</c:v>
                </c:pt>
                <c:pt idx="11">
                  <c:v>W11</c:v>
                </c:pt>
                <c:pt idx="12">
                  <c:v>W12</c:v>
                </c:pt>
                <c:pt idx="13">
                  <c:v>W13</c:v>
                </c:pt>
                <c:pt idx="14">
                  <c:v>W14</c:v>
                </c:pt>
                <c:pt idx="15">
                  <c:v>W15</c:v>
                </c:pt>
                <c:pt idx="16">
                  <c:v>W16</c:v>
                </c:pt>
                <c:pt idx="17">
                  <c:v>W17</c:v>
                </c:pt>
                <c:pt idx="18">
                  <c:v>W18</c:v>
                </c:pt>
                <c:pt idx="19">
                  <c:v>W19</c:v>
                </c:pt>
                <c:pt idx="20">
                  <c:v>W20</c:v>
                </c:pt>
                <c:pt idx="21">
                  <c:v>W21</c:v>
                </c:pt>
                <c:pt idx="22">
                  <c:v>W22</c:v>
                </c:pt>
                <c:pt idx="23">
                  <c:v>W23</c:v>
                </c:pt>
                <c:pt idx="24">
                  <c:v>W24</c:v>
                </c:pt>
                <c:pt idx="25">
                  <c:v>W25</c:v>
                </c:pt>
                <c:pt idx="26">
                  <c:v>W26</c:v>
                </c:pt>
                <c:pt idx="27">
                  <c:v>W27</c:v>
                </c:pt>
                <c:pt idx="28">
                  <c:v>W28</c:v>
                </c:pt>
                <c:pt idx="29">
                  <c:v>W29</c:v>
                </c:pt>
                <c:pt idx="30">
                  <c:v>W30</c:v>
                </c:pt>
                <c:pt idx="31">
                  <c:v>W31</c:v>
                </c:pt>
                <c:pt idx="32">
                  <c:v>W32</c:v>
                </c:pt>
                <c:pt idx="33">
                  <c:v>W33</c:v>
                </c:pt>
                <c:pt idx="34">
                  <c:v>W34</c:v>
                </c:pt>
                <c:pt idx="35">
                  <c:v>W35</c:v>
                </c:pt>
                <c:pt idx="36">
                  <c:v>W36</c:v>
                </c:pt>
                <c:pt idx="37">
                  <c:v>W37</c:v>
                </c:pt>
                <c:pt idx="38">
                  <c:v>W38</c:v>
                </c:pt>
                <c:pt idx="39">
                  <c:v>W39</c:v>
                </c:pt>
                <c:pt idx="40">
                  <c:v>W40</c:v>
                </c:pt>
                <c:pt idx="41">
                  <c:v>W41</c:v>
                </c:pt>
                <c:pt idx="42">
                  <c:v>W42</c:v>
                </c:pt>
                <c:pt idx="43">
                  <c:v>W43</c:v>
                </c:pt>
                <c:pt idx="44">
                  <c:v>W44</c:v>
                </c:pt>
                <c:pt idx="45">
                  <c:v>W45</c:v>
                </c:pt>
                <c:pt idx="46">
                  <c:v>W46</c:v>
                </c:pt>
                <c:pt idx="47">
                  <c:v>W47</c:v>
                </c:pt>
                <c:pt idx="48">
                  <c:v>W48</c:v>
                </c:pt>
                <c:pt idx="49">
                  <c:v>W49</c:v>
                </c:pt>
                <c:pt idx="50">
                  <c:v>W50</c:v>
                </c:pt>
                <c:pt idx="51">
                  <c:v>W51</c:v>
                </c:pt>
                <c:pt idx="52">
                  <c:v>W52</c:v>
                </c:pt>
                <c:pt idx="53">
                  <c:v>W53</c:v>
                </c:pt>
                <c:pt idx="54">
                  <c:v>W54</c:v>
                </c:pt>
                <c:pt idx="55">
                  <c:v>W55</c:v>
                </c:pt>
                <c:pt idx="56">
                  <c:v>W56</c:v>
                </c:pt>
                <c:pt idx="57">
                  <c:v>W57</c:v>
                </c:pt>
                <c:pt idx="58">
                  <c:v>W58</c:v>
                </c:pt>
                <c:pt idx="59">
                  <c:v>W59</c:v>
                </c:pt>
                <c:pt idx="60">
                  <c:v>W60</c:v>
                </c:pt>
                <c:pt idx="61">
                  <c:v>W61</c:v>
                </c:pt>
                <c:pt idx="62">
                  <c:v>W62</c:v>
                </c:pt>
                <c:pt idx="63">
                  <c:v>W63</c:v>
                </c:pt>
                <c:pt idx="64">
                  <c:v>W64</c:v>
                </c:pt>
                <c:pt idx="65">
                  <c:v>W65</c:v>
                </c:pt>
                <c:pt idx="66">
                  <c:v>W66</c:v>
                </c:pt>
                <c:pt idx="67">
                  <c:v>W67</c:v>
                </c:pt>
                <c:pt idx="68">
                  <c:v>W68</c:v>
                </c:pt>
                <c:pt idx="69">
                  <c:v>W69</c:v>
                </c:pt>
                <c:pt idx="70">
                  <c:v>W70</c:v>
                </c:pt>
                <c:pt idx="71">
                  <c:v>W71</c:v>
                </c:pt>
                <c:pt idx="72">
                  <c:v>W72</c:v>
                </c:pt>
                <c:pt idx="73">
                  <c:v>W73</c:v>
                </c:pt>
                <c:pt idx="74">
                  <c:v>W74</c:v>
                </c:pt>
                <c:pt idx="75">
                  <c:v>W75</c:v>
                </c:pt>
                <c:pt idx="76">
                  <c:v>W76</c:v>
                </c:pt>
                <c:pt idx="77">
                  <c:v>W77</c:v>
                </c:pt>
                <c:pt idx="78">
                  <c:v>W78</c:v>
                </c:pt>
                <c:pt idx="79">
                  <c:v>W79</c:v>
                </c:pt>
                <c:pt idx="80">
                  <c:v>W80</c:v>
                </c:pt>
                <c:pt idx="81">
                  <c:v>W81</c:v>
                </c:pt>
                <c:pt idx="82">
                  <c:v>W82</c:v>
                </c:pt>
                <c:pt idx="83">
                  <c:v>W83</c:v>
                </c:pt>
                <c:pt idx="84">
                  <c:v>W84</c:v>
                </c:pt>
                <c:pt idx="85">
                  <c:v>W85</c:v>
                </c:pt>
                <c:pt idx="86">
                  <c:v>W86</c:v>
                </c:pt>
                <c:pt idx="87">
                  <c:v>W87</c:v>
                </c:pt>
                <c:pt idx="88">
                  <c:v>W88</c:v>
                </c:pt>
              </c:strCache>
            </c:strRef>
          </c:cat>
          <c:val>
            <c:numRef>
              <c:f>Flows!$L$4:$L$92</c:f>
              <c:numCache>
                <c:formatCode>0.00</c:formatCode>
                <c:ptCount val="89"/>
                <c:pt idx="0" formatCode="General">
                  <c:v>0</c:v>
                </c:pt>
                <c:pt idx="1">
                  <c:v>2.3128000000000002</c:v>
                </c:pt>
                <c:pt idx="2">
                  <c:v>0.83120000000000016</c:v>
                </c:pt>
                <c:pt idx="3">
                  <c:v>-5.2050000000000001</c:v>
                </c:pt>
                <c:pt idx="4">
                  <c:v>-14.1929</c:v>
                </c:pt>
                <c:pt idx="5">
                  <c:v>-21.724599999999999</c:v>
                </c:pt>
                <c:pt idx="6">
                  <c:v>-38.2971</c:v>
                </c:pt>
                <c:pt idx="7">
                  <c:v>-39.508600000000001</c:v>
                </c:pt>
                <c:pt idx="8">
                  <c:v>-43.093499999999999</c:v>
                </c:pt>
                <c:pt idx="9">
                  <c:v>-44.882300000000001</c:v>
                </c:pt>
                <c:pt idx="10">
                  <c:v>-45.748100000000001</c:v>
                </c:pt>
                <c:pt idx="11">
                  <c:v>-46.065100000000001</c:v>
                </c:pt>
                <c:pt idx="12">
                  <c:v>-46.6873</c:v>
                </c:pt>
                <c:pt idx="13">
                  <c:v>-48.146700000000003</c:v>
                </c:pt>
                <c:pt idx="14">
                  <c:v>-50.568899999999999</c:v>
                </c:pt>
                <c:pt idx="15">
                  <c:v>-54.880800000000001</c:v>
                </c:pt>
                <c:pt idx="16">
                  <c:v>-59.603999999999999</c:v>
                </c:pt>
                <c:pt idx="17">
                  <c:v>-60.198599999999999</c:v>
                </c:pt>
                <c:pt idx="18">
                  <c:v>-59.8887</c:v>
                </c:pt>
                <c:pt idx="19">
                  <c:v>-56.911799999999999</c:v>
                </c:pt>
                <c:pt idx="20">
                  <c:v>-57.534500000000001</c:v>
                </c:pt>
                <c:pt idx="21">
                  <c:v>-58.335500000000003</c:v>
                </c:pt>
                <c:pt idx="22">
                  <c:v>-58.863700000000001</c:v>
                </c:pt>
                <c:pt idx="23">
                  <c:v>-60.999200000000002</c:v>
                </c:pt>
                <c:pt idx="24">
                  <c:v>-61.603700000000003</c:v>
                </c:pt>
                <c:pt idx="25">
                  <c:v>-62.381400000000006</c:v>
                </c:pt>
                <c:pt idx="26">
                  <c:v>-67.415700000000001</c:v>
                </c:pt>
                <c:pt idx="27">
                  <c:v>-69.355800000000002</c:v>
                </c:pt>
                <c:pt idx="28">
                  <c:v>-70.968600000000009</c:v>
                </c:pt>
                <c:pt idx="29">
                  <c:v>-68.405200000000008</c:v>
                </c:pt>
                <c:pt idx="30">
                  <c:v>-71.350500000000011</c:v>
                </c:pt>
                <c:pt idx="31">
                  <c:v>-76.278100000000009</c:v>
                </c:pt>
                <c:pt idx="32">
                  <c:v>-78.447900000000004</c:v>
                </c:pt>
                <c:pt idx="33">
                  <c:v>-79.365099999999998</c:v>
                </c:pt>
                <c:pt idx="34">
                  <c:v>-79.911100000000005</c:v>
                </c:pt>
                <c:pt idx="35">
                  <c:v>-81.067000000000007</c:v>
                </c:pt>
                <c:pt idx="36">
                  <c:v>-82.97120000000001</c:v>
                </c:pt>
                <c:pt idx="37">
                  <c:v>-90.411000000000016</c:v>
                </c:pt>
                <c:pt idx="38">
                  <c:v>-95.885500000000022</c:v>
                </c:pt>
                <c:pt idx="39">
                  <c:v>-97.996800000000022</c:v>
                </c:pt>
                <c:pt idx="40">
                  <c:v>-99.380800000000022</c:v>
                </c:pt>
                <c:pt idx="41">
                  <c:v>-102.35680000000002</c:v>
                </c:pt>
                <c:pt idx="42">
                  <c:v>-103.47820000000002</c:v>
                </c:pt>
                <c:pt idx="43">
                  <c:v>-101.86970000000001</c:v>
                </c:pt>
                <c:pt idx="44">
                  <c:v>-103.75720000000001</c:v>
                </c:pt>
                <c:pt idx="45">
                  <c:v>-104.60840000000002</c:v>
                </c:pt>
                <c:pt idx="46">
                  <c:v>-100.83470000000001</c:v>
                </c:pt>
                <c:pt idx="47">
                  <c:v>-95.286400000000015</c:v>
                </c:pt>
                <c:pt idx="48">
                  <c:v>-92.148800000000008</c:v>
                </c:pt>
                <c:pt idx="49">
                  <c:v>-90.913600000000002</c:v>
                </c:pt>
                <c:pt idx="50">
                  <c:v>-88.662999999999997</c:v>
                </c:pt>
                <c:pt idx="51">
                  <c:v>-87.033799999999999</c:v>
                </c:pt>
                <c:pt idx="52">
                  <c:v>-83.062100000000001</c:v>
                </c:pt>
                <c:pt idx="53">
                  <c:v>-80.175700000000006</c:v>
                </c:pt>
                <c:pt idx="54">
                  <c:v>-75.373000000000005</c:v>
                </c:pt>
                <c:pt idx="55">
                  <c:v>-71.209600000000009</c:v>
                </c:pt>
                <c:pt idx="56">
                  <c:v>-68.760400000000004</c:v>
                </c:pt>
                <c:pt idx="57">
                  <c:v>-66.659100000000009</c:v>
                </c:pt>
                <c:pt idx="58">
                  <c:v>-64.434300000000007</c:v>
                </c:pt>
                <c:pt idx="59">
                  <c:v>-62.519500000000008</c:v>
                </c:pt>
                <c:pt idx="60">
                  <c:v>-60.856300000000005</c:v>
                </c:pt>
                <c:pt idx="61">
                  <c:v>-57.773500000000006</c:v>
                </c:pt>
                <c:pt idx="62">
                  <c:v>-56.430800000000005</c:v>
                </c:pt>
                <c:pt idx="63">
                  <c:v>-53.028100000000002</c:v>
                </c:pt>
                <c:pt idx="64">
                  <c:v>-53.979199999999999</c:v>
                </c:pt>
                <c:pt idx="65">
                  <c:v>-55.011899999999997</c:v>
                </c:pt>
                <c:pt idx="66">
                  <c:v>-53.768899999999995</c:v>
                </c:pt>
                <c:pt idx="67">
                  <c:v>-51.938599999999994</c:v>
                </c:pt>
                <c:pt idx="68">
                  <c:v>-50.760199999999998</c:v>
                </c:pt>
                <c:pt idx="69">
                  <c:v>-49.3155</c:v>
                </c:pt>
                <c:pt idx="70">
                  <c:v>-48.951900000000002</c:v>
                </c:pt>
                <c:pt idx="71">
                  <c:v>-49.27</c:v>
                </c:pt>
                <c:pt idx="72">
                  <c:v>-49.376800000000003</c:v>
                </c:pt>
                <c:pt idx="73">
                  <c:v>-49.479000000000006</c:v>
                </c:pt>
                <c:pt idx="74">
                  <c:v>-50.329900000000009</c:v>
                </c:pt>
                <c:pt idx="75">
                  <c:v>-51.390300000000011</c:v>
                </c:pt>
                <c:pt idx="76">
                  <c:v>-51.066900000000011</c:v>
                </c:pt>
                <c:pt idx="77">
                  <c:v>-49.456100000000013</c:v>
                </c:pt>
                <c:pt idx="78">
                  <c:v>-47.890700000000017</c:v>
                </c:pt>
                <c:pt idx="79">
                  <c:v>-48.251000000000019</c:v>
                </c:pt>
                <c:pt idx="80">
                  <c:v>-48.396000000000022</c:v>
                </c:pt>
                <c:pt idx="81">
                  <c:v>-47.850100000000019</c:v>
                </c:pt>
                <c:pt idx="82">
                  <c:v>-49.60120000000002</c:v>
                </c:pt>
                <c:pt idx="83">
                  <c:v>-53.609800000000021</c:v>
                </c:pt>
                <c:pt idx="84">
                  <c:v>-55.737100000000019</c:v>
                </c:pt>
                <c:pt idx="85">
                  <c:v>-56.397800000000018</c:v>
                </c:pt>
                <c:pt idx="86" formatCode="General">
                  <c:v>-57.460700000000017</c:v>
                </c:pt>
                <c:pt idx="87" formatCode="General">
                  <c:v>-58.792600000000014</c:v>
                </c:pt>
                <c:pt idx="88" formatCode="General">
                  <c:v>-60.684200000000011</c:v>
                </c:pt>
              </c:numCache>
            </c:numRef>
          </c:val>
          <c:smooth val="0"/>
          <c:extLst>
            <c:ext xmlns:c16="http://schemas.microsoft.com/office/drawing/2014/chart" uri="{C3380CC4-5D6E-409C-BE32-E72D297353CC}">
              <c16:uniqueId val="{00000003-A51E-4EDC-9AD6-2CB10BB0A938}"/>
            </c:ext>
          </c:extLst>
        </c:ser>
        <c:dLbls>
          <c:showLegendKey val="0"/>
          <c:showVal val="0"/>
          <c:showCatName val="0"/>
          <c:showSerName val="0"/>
          <c:showPercent val="0"/>
          <c:showBubbleSize val="0"/>
        </c:dLbls>
        <c:smooth val="0"/>
        <c:axId val="1049359807"/>
        <c:axId val="904077663"/>
        <c:extLst/>
      </c:lineChart>
      <c:catAx>
        <c:axId val="1049359807"/>
        <c:scaling>
          <c:orientation val="minMax"/>
        </c:scaling>
        <c:delete val="0"/>
        <c:axPos val="b"/>
        <c:numFmt formatCode="General" sourceLinked="1"/>
        <c:majorTickMark val="none"/>
        <c:minorTickMark val="none"/>
        <c:tickLblPos val="low"/>
        <c:spPr>
          <a:noFill/>
          <a:ln w="3175" cap="flat" cmpd="sng" algn="ctr">
            <a:solidFill>
              <a:schemeClr val="tx1"/>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904077663"/>
        <c:crosses val="autoZero"/>
        <c:auto val="1"/>
        <c:lblAlgn val="ctr"/>
        <c:lblOffset val="100"/>
        <c:tickLblSkip val="16"/>
        <c:noMultiLvlLbl val="0"/>
      </c:catAx>
      <c:valAx>
        <c:axId val="904077663"/>
        <c:scaling>
          <c:orientation val="minMax"/>
        </c:scaling>
        <c:delete val="0"/>
        <c:axPos val="l"/>
        <c:numFmt formatCode="0" sourceLinked="0"/>
        <c:majorTickMark val="in"/>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049359807"/>
        <c:crosses val="autoZero"/>
        <c:crossBetween val="between"/>
      </c:valAx>
      <c:spPr>
        <a:solidFill>
          <a:srgbClr val="FFFFFF"/>
        </a:solidFill>
        <a:ln>
          <a:noFill/>
        </a:ln>
        <a:effectLst/>
      </c:spPr>
    </c:plotArea>
    <c:legend>
      <c:legendPos val="t"/>
      <c:layout>
        <c:manualLayout>
          <c:xMode val="edge"/>
          <c:yMode val="edge"/>
          <c:x val="8.5815562117235344E-2"/>
          <c:y val="2.5798611111111105E-2"/>
          <c:w val="0.72179768512542475"/>
          <c:h val="0.16874022722358997"/>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FFF"/>
    </a:solidFill>
    <a:ln w="9525" cap="flat" cmpd="sng" algn="ctr">
      <a:noFill/>
      <a:round/>
    </a:ln>
    <a:effectLst/>
  </c:spPr>
  <c:txPr>
    <a:bodyPr/>
    <a:lstStyle/>
    <a:p>
      <a:pPr>
        <a:defRPr sz="1000">
          <a:solidFill>
            <a:srgbClr val="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50759015985339E-2"/>
          <c:y val="0.12562959695820861"/>
          <c:w val="0.8635762118432998"/>
          <c:h val="0.770375392164794"/>
        </c:manualLayout>
      </c:layout>
      <c:lineChart>
        <c:grouping val="standard"/>
        <c:varyColors val="0"/>
        <c:ser>
          <c:idx val="1"/>
          <c:order val="1"/>
          <c:tx>
            <c:strRef>
              <c:f>'Event Study CF'!$DW$3</c:f>
              <c:strCache>
                <c:ptCount val="1"/>
                <c:pt idx="0">
                  <c:v>COVID (Less Vulnerable)</c:v>
                </c:pt>
              </c:strCache>
            </c:strRef>
          </c:tx>
          <c:spPr>
            <a:ln w="28575" cap="rnd">
              <a:solidFill>
                <a:srgbClr val="C00000"/>
              </a:solidFill>
              <a:prstDash val="dash"/>
              <a:round/>
            </a:ln>
            <a:effectLst/>
          </c:spPr>
          <c:marker>
            <c:symbol val="none"/>
          </c:marker>
          <c:cat>
            <c:strRef>
              <c:f>'Event Study CF'!$DL$4:$DL$90</c:f>
              <c:strCache>
                <c:ptCount val="87"/>
                <c:pt idx="0">
                  <c:v>W0</c:v>
                </c:pt>
                <c:pt idx="1">
                  <c:v>W1</c:v>
                </c:pt>
                <c:pt idx="2">
                  <c:v>W2</c:v>
                </c:pt>
                <c:pt idx="3">
                  <c:v>W3</c:v>
                </c:pt>
                <c:pt idx="4">
                  <c:v>W4</c:v>
                </c:pt>
                <c:pt idx="5">
                  <c:v>W5</c:v>
                </c:pt>
                <c:pt idx="6">
                  <c:v>W6</c:v>
                </c:pt>
                <c:pt idx="7">
                  <c:v>W7</c:v>
                </c:pt>
                <c:pt idx="8">
                  <c:v>W8</c:v>
                </c:pt>
                <c:pt idx="9">
                  <c:v>W9</c:v>
                </c:pt>
                <c:pt idx="10">
                  <c:v>W10</c:v>
                </c:pt>
                <c:pt idx="11">
                  <c:v>W11</c:v>
                </c:pt>
                <c:pt idx="12">
                  <c:v>W12</c:v>
                </c:pt>
                <c:pt idx="13">
                  <c:v>W13</c:v>
                </c:pt>
                <c:pt idx="14">
                  <c:v>W14</c:v>
                </c:pt>
                <c:pt idx="15">
                  <c:v>W15</c:v>
                </c:pt>
                <c:pt idx="16">
                  <c:v>W16</c:v>
                </c:pt>
                <c:pt idx="17">
                  <c:v>W17</c:v>
                </c:pt>
                <c:pt idx="18">
                  <c:v>W18</c:v>
                </c:pt>
                <c:pt idx="19">
                  <c:v>W19</c:v>
                </c:pt>
                <c:pt idx="20">
                  <c:v>W20</c:v>
                </c:pt>
                <c:pt idx="21">
                  <c:v>W21</c:v>
                </c:pt>
                <c:pt idx="22">
                  <c:v>W22</c:v>
                </c:pt>
                <c:pt idx="23">
                  <c:v>W23</c:v>
                </c:pt>
                <c:pt idx="24">
                  <c:v>W24</c:v>
                </c:pt>
                <c:pt idx="25">
                  <c:v>W25</c:v>
                </c:pt>
                <c:pt idx="26">
                  <c:v>W26</c:v>
                </c:pt>
                <c:pt idx="27">
                  <c:v>W27</c:v>
                </c:pt>
                <c:pt idx="28">
                  <c:v>W28</c:v>
                </c:pt>
                <c:pt idx="29">
                  <c:v>W29</c:v>
                </c:pt>
                <c:pt idx="30">
                  <c:v>W30</c:v>
                </c:pt>
                <c:pt idx="31">
                  <c:v>W31</c:v>
                </c:pt>
                <c:pt idx="32">
                  <c:v>W32</c:v>
                </c:pt>
                <c:pt idx="33">
                  <c:v>W33</c:v>
                </c:pt>
                <c:pt idx="34">
                  <c:v>W34</c:v>
                </c:pt>
                <c:pt idx="35">
                  <c:v>W35</c:v>
                </c:pt>
                <c:pt idx="36">
                  <c:v>W36</c:v>
                </c:pt>
                <c:pt idx="37">
                  <c:v>W37</c:v>
                </c:pt>
                <c:pt idx="38">
                  <c:v>W38</c:v>
                </c:pt>
                <c:pt idx="39">
                  <c:v>W39</c:v>
                </c:pt>
                <c:pt idx="40">
                  <c:v>W40</c:v>
                </c:pt>
                <c:pt idx="41">
                  <c:v>W41</c:v>
                </c:pt>
                <c:pt idx="42">
                  <c:v>W42</c:v>
                </c:pt>
                <c:pt idx="43">
                  <c:v>W43</c:v>
                </c:pt>
                <c:pt idx="44">
                  <c:v>W44</c:v>
                </c:pt>
                <c:pt idx="45">
                  <c:v>W45</c:v>
                </c:pt>
                <c:pt idx="46">
                  <c:v>W46</c:v>
                </c:pt>
                <c:pt idx="47">
                  <c:v>W47</c:v>
                </c:pt>
                <c:pt idx="48">
                  <c:v>W48</c:v>
                </c:pt>
                <c:pt idx="49">
                  <c:v>W49</c:v>
                </c:pt>
                <c:pt idx="50">
                  <c:v>W50</c:v>
                </c:pt>
                <c:pt idx="51">
                  <c:v>W51</c:v>
                </c:pt>
                <c:pt idx="52">
                  <c:v>W52</c:v>
                </c:pt>
                <c:pt idx="53">
                  <c:v>W53</c:v>
                </c:pt>
                <c:pt idx="54">
                  <c:v>W54</c:v>
                </c:pt>
                <c:pt idx="55">
                  <c:v>W55</c:v>
                </c:pt>
                <c:pt idx="56">
                  <c:v>W56</c:v>
                </c:pt>
                <c:pt idx="57">
                  <c:v>W57</c:v>
                </c:pt>
                <c:pt idx="58">
                  <c:v>W58</c:v>
                </c:pt>
                <c:pt idx="59">
                  <c:v>W59</c:v>
                </c:pt>
                <c:pt idx="60">
                  <c:v>W60</c:v>
                </c:pt>
                <c:pt idx="61">
                  <c:v>W61</c:v>
                </c:pt>
                <c:pt idx="62">
                  <c:v>W62</c:v>
                </c:pt>
                <c:pt idx="63">
                  <c:v>W63</c:v>
                </c:pt>
                <c:pt idx="64">
                  <c:v>W64</c:v>
                </c:pt>
                <c:pt idx="65">
                  <c:v>W65</c:v>
                </c:pt>
                <c:pt idx="66">
                  <c:v>W66</c:v>
                </c:pt>
                <c:pt idx="67">
                  <c:v>W67</c:v>
                </c:pt>
                <c:pt idx="68">
                  <c:v>W68</c:v>
                </c:pt>
                <c:pt idx="69">
                  <c:v>W69</c:v>
                </c:pt>
                <c:pt idx="70">
                  <c:v>W70</c:v>
                </c:pt>
                <c:pt idx="71">
                  <c:v>W71</c:v>
                </c:pt>
                <c:pt idx="72">
                  <c:v>W72</c:v>
                </c:pt>
                <c:pt idx="73">
                  <c:v>W73</c:v>
                </c:pt>
                <c:pt idx="74">
                  <c:v>W74</c:v>
                </c:pt>
                <c:pt idx="75">
                  <c:v>W75</c:v>
                </c:pt>
                <c:pt idx="76">
                  <c:v>W76</c:v>
                </c:pt>
                <c:pt idx="77">
                  <c:v>W77</c:v>
                </c:pt>
                <c:pt idx="78">
                  <c:v>W78</c:v>
                </c:pt>
                <c:pt idx="79">
                  <c:v>W79</c:v>
                </c:pt>
                <c:pt idx="80">
                  <c:v>W80</c:v>
                </c:pt>
                <c:pt idx="81">
                  <c:v>W81</c:v>
                </c:pt>
                <c:pt idx="82">
                  <c:v>W82</c:v>
                </c:pt>
                <c:pt idx="83">
                  <c:v>W83</c:v>
                </c:pt>
                <c:pt idx="84">
                  <c:v>W84</c:v>
                </c:pt>
                <c:pt idx="85">
                  <c:v>W85</c:v>
                </c:pt>
                <c:pt idx="86">
                  <c:v>W86</c:v>
                </c:pt>
              </c:strCache>
            </c:strRef>
          </c:cat>
          <c:val>
            <c:numRef>
              <c:f>'Event Study CF'!$DM$4:$DM$90</c:f>
              <c:numCache>
                <c:formatCode>General</c:formatCode>
                <c:ptCount val="87"/>
                <c:pt idx="0">
                  <c:v>0</c:v>
                </c:pt>
                <c:pt idx="1">
                  <c:v>2.4034352000000001</c:v>
                </c:pt>
                <c:pt idx="2">
                  <c:v>2.9027552000000001</c:v>
                </c:pt>
                <c:pt idx="3">
                  <c:v>1.9755793000000001</c:v>
                </c:pt>
                <c:pt idx="4">
                  <c:v>4.4879901000000002</c:v>
                </c:pt>
                <c:pt idx="5">
                  <c:v>3.6873185000000004</c:v>
                </c:pt>
                <c:pt idx="6">
                  <c:v>3.4412234000000002</c:v>
                </c:pt>
                <c:pt idx="7">
                  <c:v>0.66743219999999992</c:v>
                </c:pt>
                <c:pt idx="8">
                  <c:v>-1.0751262000000001</c:v>
                </c:pt>
                <c:pt idx="9">
                  <c:v>-0.77573210000000015</c:v>
                </c:pt>
                <c:pt idx="10">
                  <c:v>-0.95596810000000021</c:v>
                </c:pt>
                <c:pt idx="11">
                  <c:v>0.38138899999999976</c:v>
                </c:pt>
                <c:pt idx="12">
                  <c:v>0.12387359999999975</c:v>
                </c:pt>
                <c:pt idx="13">
                  <c:v>0.41814019999999974</c:v>
                </c:pt>
                <c:pt idx="14">
                  <c:v>-2.1696277000000004</c:v>
                </c:pt>
                <c:pt idx="15">
                  <c:v>-3.3833417000000003</c:v>
                </c:pt>
                <c:pt idx="16">
                  <c:v>-5.699039</c:v>
                </c:pt>
                <c:pt idx="17">
                  <c:v>-8.9780839999999991</c:v>
                </c:pt>
                <c:pt idx="18">
                  <c:v>-10.145559199999999</c:v>
                </c:pt>
                <c:pt idx="19">
                  <c:v>-11.802172599999999</c:v>
                </c:pt>
                <c:pt idx="20">
                  <c:v>-16.6958001</c:v>
                </c:pt>
                <c:pt idx="21">
                  <c:v>-21.902951699999999</c:v>
                </c:pt>
                <c:pt idx="22">
                  <c:v>-25.185990499999999</c:v>
                </c:pt>
                <c:pt idx="23">
                  <c:v>-27.5804078</c:v>
                </c:pt>
                <c:pt idx="24">
                  <c:v>-29.5468133</c:v>
                </c:pt>
                <c:pt idx="25">
                  <c:v>-23.257240400000001</c:v>
                </c:pt>
                <c:pt idx="26">
                  <c:v>-22.216642499999999</c:v>
                </c:pt>
                <c:pt idx="27">
                  <c:v>-23.996170499999998</c:v>
                </c:pt>
                <c:pt idx="28">
                  <c:v>-24.115502499999998</c:v>
                </c:pt>
                <c:pt idx="29">
                  <c:v>-25.304659299999997</c:v>
                </c:pt>
                <c:pt idx="30">
                  <c:v>-25.791756999999997</c:v>
                </c:pt>
                <c:pt idx="31">
                  <c:v>-24.515301899999997</c:v>
                </c:pt>
                <c:pt idx="32">
                  <c:v>-23.575324599999998</c:v>
                </c:pt>
                <c:pt idx="33">
                  <c:v>-23.088055799999999</c:v>
                </c:pt>
                <c:pt idx="34">
                  <c:v>-19.054952</c:v>
                </c:pt>
                <c:pt idx="35">
                  <c:v>-19.010594099999999</c:v>
                </c:pt>
                <c:pt idx="36">
                  <c:v>-16.467959999999998</c:v>
                </c:pt>
                <c:pt idx="37">
                  <c:v>-14.708900799999999</c:v>
                </c:pt>
                <c:pt idx="38">
                  <c:v>-14.057271299999998</c:v>
                </c:pt>
                <c:pt idx="39">
                  <c:v>-13.035029599999998</c:v>
                </c:pt>
                <c:pt idx="40">
                  <c:v>-9.651669499999997</c:v>
                </c:pt>
                <c:pt idx="41">
                  <c:v>-5.9041719999999973</c:v>
                </c:pt>
                <c:pt idx="42">
                  <c:v>-5.0883049999999974</c:v>
                </c:pt>
                <c:pt idx="43">
                  <c:v>-0.94089569999999689</c:v>
                </c:pt>
                <c:pt idx="44">
                  <c:v>5.9783217000000031</c:v>
                </c:pt>
                <c:pt idx="45">
                  <c:v>11.329200700000003</c:v>
                </c:pt>
                <c:pt idx="46">
                  <c:v>15.577058700000002</c:v>
                </c:pt>
                <c:pt idx="47">
                  <c:v>18.574254600000003</c:v>
                </c:pt>
                <c:pt idx="48">
                  <c:v>21.538416800000004</c:v>
                </c:pt>
                <c:pt idx="49">
                  <c:v>25.190580500000003</c:v>
                </c:pt>
                <c:pt idx="50">
                  <c:v>26.328009700000003</c:v>
                </c:pt>
                <c:pt idx="51">
                  <c:v>24.077141700000002</c:v>
                </c:pt>
                <c:pt idx="52">
                  <c:v>27.688637100000001</c:v>
                </c:pt>
                <c:pt idx="53">
                  <c:v>32.296152200000002</c:v>
                </c:pt>
                <c:pt idx="54">
                  <c:v>37.223317100000003</c:v>
                </c:pt>
                <c:pt idx="55">
                  <c:v>41.084254200000004</c:v>
                </c:pt>
                <c:pt idx="56">
                  <c:v>46.309373100000002</c:v>
                </c:pt>
                <c:pt idx="57">
                  <c:v>49.394161500000003</c:v>
                </c:pt>
                <c:pt idx="58">
                  <c:v>60.1979446</c:v>
                </c:pt>
                <c:pt idx="59">
                  <c:v>63.569845200000003</c:v>
                </c:pt>
                <c:pt idx="60">
                  <c:v>70.124261099999998</c:v>
                </c:pt>
                <c:pt idx="61">
                  <c:v>71.834127999999993</c:v>
                </c:pt>
                <c:pt idx="62">
                  <c:v>75.339648199999999</c:v>
                </c:pt>
                <c:pt idx="63">
                  <c:v>75.146052699999998</c:v>
                </c:pt>
                <c:pt idx="64">
                  <c:v>74.7235187</c:v>
                </c:pt>
                <c:pt idx="65">
                  <c:v>80.581291100000001</c:v>
                </c:pt>
                <c:pt idx="66">
                  <c:v>80.762855700000003</c:v>
                </c:pt>
                <c:pt idx="67">
                  <c:v>80.172600799999998</c:v>
                </c:pt>
                <c:pt idx="68">
                  <c:v>81.3253694</c:v>
                </c:pt>
                <c:pt idx="69">
                  <c:v>85.615572700000001</c:v>
                </c:pt>
                <c:pt idx="70">
                  <c:v>86.635320399999998</c:v>
                </c:pt>
                <c:pt idx="71">
                  <c:v>87.316055500000004</c:v>
                </c:pt>
                <c:pt idx="72">
                  <c:v>87.353995100000006</c:v>
                </c:pt>
                <c:pt idx="73">
                  <c:v>88.880677600000013</c:v>
                </c:pt>
                <c:pt idx="74">
                  <c:v>90.434064400000011</c:v>
                </c:pt>
                <c:pt idx="75">
                  <c:v>88.332046300000016</c:v>
                </c:pt>
                <c:pt idx="76">
                  <c:v>88.99109270000001</c:v>
                </c:pt>
                <c:pt idx="77">
                  <c:v>88.795721600000007</c:v>
                </c:pt>
                <c:pt idx="78">
                  <c:v>91.035750900000011</c:v>
                </c:pt>
                <c:pt idx="79">
                  <c:v>92.860287800000009</c:v>
                </c:pt>
                <c:pt idx="80">
                  <c:v>97.648270400000015</c:v>
                </c:pt>
                <c:pt idx="81">
                  <c:v>95.938733800000023</c:v>
                </c:pt>
                <c:pt idx="82">
                  <c:v>96.545333900000017</c:v>
                </c:pt>
                <c:pt idx="83">
                  <c:v>99.87803270000002</c:v>
                </c:pt>
                <c:pt idx="84">
                  <c:v>100.30024520000002</c:v>
                </c:pt>
                <c:pt idx="85">
                  <c:v>104.06056880000003</c:v>
                </c:pt>
                <c:pt idx="86">
                  <c:v>108.14475650000003</c:v>
                </c:pt>
              </c:numCache>
            </c:numRef>
          </c:val>
          <c:smooth val="0"/>
          <c:extLst>
            <c:ext xmlns:c16="http://schemas.microsoft.com/office/drawing/2014/chart" uri="{C3380CC4-5D6E-409C-BE32-E72D297353CC}">
              <c16:uniqueId val="{00000000-850F-4F20-8D78-25A632A52AA8}"/>
            </c:ext>
          </c:extLst>
        </c:ser>
        <c:ser>
          <c:idx val="4"/>
          <c:order val="2"/>
          <c:tx>
            <c:strRef>
              <c:f>'Event Study CF'!$DQ$3</c:f>
              <c:strCache>
                <c:ptCount val="1"/>
                <c:pt idx="0">
                  <c:v>Tantrum (Vulnerable)</c:v>
                </c:pt>
              </c:strCache>
            </c:strRef>
          </c:tx>
          <c:spPr>
            <a:ln w="28575" cap="rnd">
              <a:solidFill>
                <a:schemeClr val="tx1"/>
              </a:solidFill>
              <a:round/>
            </a:ln>
            <a:effectLst/>
          </c:spPr>
          <c:marker>
            <c:symbol val="none"/>
          </c:marker>
          <c:cat>
            <c:strRef>
              <c:f>'Event Study CF'!$DL$4:$DL$90</c:f>
              <c:strCache>
                <c:ptCount val="87"/>
                <c:pt idx="0">
                  <c:v>W0</c:v>
                </c:pt>
                <c:pt idx="1">
                  <c:v>W1</c:v>
                </c:pt>
                <c:pt idx="2">
                  <c:v>W2</c:v>
                </c:pt>
                <c:pt idx="3">
                  <c:v>W3</c:v>
                </c:pt>
                <c:pt idx="4">
                  <c:v>W4</c:v>
                </c:pt>
                <c:pt idx="5">
                  <c:v>W5</c:v>
                </c:pt>
                <c:pt idx="6">
                  <c:v>W6</c:v>
                </c:pt>
                <c:pt idx="7">
                  <c:v>W7</c:v>
                </c:pt>
                <c:pt idx="8">
                  <c:v>W8</c:v>
                </c:pt>
                <c:pt idx="9">
                  <c:v>W9</c:v>
                </c:pt>
                <c:pt idx="10">
                  <c:v>W10</c:v>
                </c:pt>
                <c:pt idx="11">
                  <c:v>W11</c:v>
                </c:pt>
                <c:pt idx="12">
                  <c:v>W12</c:v>
                </c:pt>
                <c:pt idx="13">
                  <c:v>W13</c:v>
                </c:pt>
                <c:pt idx="14">
                  <c:v>W14</c:v>
                </c:pt>
                <c:pt idx="15">
                  <c:v>W15</c:v>
                </c:pt>
                <c:pt idx="16">
                  <c:v>W16</c:v>
                </c:pt>
                <c:pt idx="17">
                  <c:v>W17</c:v>
                </c:pt>
                <c:pt idx="18">
                  <c:v>W18</c:v>
                </c:pt>
                <c:pt idx="19">
                  <c:v>W19</c:v>
                </c:pt>
                <c:pt idx="20">
                  <c:v>W20</c:v>
                </c:pt>
                <c:pt idx="21">
                  <c:v>W21</c:v>
                </c:pt>
                <c:pt idx="22">
                  <c:v>W22</c:v>
                </c:pt>
                <c:pt idx="23">
                  <c:v>W23</c:v>
                </c:pt>
                <c:pt idx="24">
                  <c:v>W24</c:v>
                </c:pt>
                <c:pt idx="25">
                  <c:v>W25</c:v>
                </c:pt>
                <c:pt idx="26">
                  <c:v>W26</c:v>
                </c:pt>
                <c:pt idx="27">
                  <c:v>W27</c:v>
                </c:pt>
                <c:pt idx="28">
                  <c:v>W28</c:v>
                </c:pt>
                <c:pt idx="29">
                  <c:v>W29</c:v>
                </c:pt>
                <c:pt idx="30">
                  <c:v>W30</c:v>
                </c:pt>
                <c:pt idx="31">
                  <c:v>W31</c:v>
                </c:pt>
                <c:pt idx="32">
                  <c:v>W32</c:v>
                </c:pt>
                <c:pt idx="33">
                  <c:v>W33</c:v>
                </c:pt>
                <c:pt idx="34">
                  <c:v>W34</c:v>
                </c:pt>
                <c:pt idx="35">
                  <c:v>W35</c:v>
                </c:pt>
                <c:pt idx="36">
                  <c:v>W36</c:v>
                </c:pt>
                <c:pt idx="37">
                  <c:v>W37</c:v>
                </c:pt>
                <c:pt idx="38">
                  <c:v>W38</c:v>
                </c:pt>
                <c:pt idx="39">
                  <c:v>W39</c:v>
                </c:pt>
                <c:pt idx="40">
                  <c:v>W40</c:v>
                </c:pt>
                <c:pt idx="41">
                  <c:v>W41</c:v>
                </c:pt>
                <c:pt idx="42">
                  <c:v>W42</c:v>
                </c:pt>
                <c:pt idx="43">
                  <c:v>W43</c:v>
                </c:pt>
                <c:pt idx="44">
                  <c:v>W44</c:v>
                </c:pt>
                <c:pt idx="45">
                  <c:v>W45</c:v>
                </c:pt>
                <c:pt idx="46">
                  <c:v>W46</c:v>
                </c:pt>
                <c:pt idx="47">
                  <c:v>W47</c:v>
                </c:pt>
                <c:pt idx="48">
                  <c:v>W48</c:v>
                </c:pt>
                <c:pt idx="49">
                  <c:v>W49</c:v>
                </c:pt>
                <c:pt idx="50">
                  <c:v>W50</c:v>
                </c:pt>
                <c:pt idx="51">
                  <c:v>W51</c:v>
                </c:pt>
                <c:pt idx="52">
                  <c:v>W52</c:v>
                </c:pt>
                <c:pt idx="53">
                  <c:v>W53</c:v>
                </c:pt>
                <c:pt idx="54">
                  <c:v>W54</c:v>
                </c:pt>
                <c:pt idx="55">
                  <c:v>W55</c:v>
                </c:pt>
                <c:pt idx="56">
                  <c:v>W56</c:v>
                </c:pt>
                <c:pt idx="57">
                  <c:v>W57</c:v>
                </c:pt>
                <c:pt idx="58">
                  <c:v>W58</c:v>
                </c:pt>
                <c:pt idx="59">
                  <c:v>W59</c:v>
                </c:pt>
                <c:pt idx="60">
                  <c:v>W60</c:v>
                </c:pt>
                <c:pt idx="61">
                  <c:v>W61</c:v>
                </c:pt>
                <c:pt idx="62">
                  <c:v>W62</c:v>
                </c:pt>
                <c:pt idx="63">
                  <c:v>W63</c:v>
                </c:pt>
                <c:pt idx="64">
                  <c:v>W64</c:v>
                </c:pt>
                <c:pt idx="65">
                  <c:v>W65</c:v>
                </c:pt>
                <c:pt idx="66">
                  <c:v>W66</c:v>
                </c:pt>
                <c:pt idx="67">
                  <c:v>W67</c:v>
                </c:pt>
                <c:pt idx="68">
                  <c:v>W68</c:v>
                </c:pt>
                <c:pt idx="69">
                  <c:v>W69</c:v>
                </c:pt>
                <c:pt idx="70">
                  <c:v>W70</c:v>
                </c:pt>
                <c:pt idx="71">
                  <c:v>W71</c:v>
                </c:pt>
                <c:pt idx="72">
                  <c:v>W72</c:v>
                </c:pt>
                <c:pt idx="73">
                  <c:v>W73</c:v>
                </c:pt>
                <c:pt idx="74">
                  <c:v>W74</c:v>
                </c:pt>
                <c:pt idx="75">
                  <c:v>W75</c:v>
                </c:pt>
                <c:pt idx="76">
                  <c:v>W76</c:v>
                </c:pt>
                <c:pt idx="77">
                  <c:v>W77</c:v>
                </c:pt>
                <c:pt idx="78">
                  <c:v>W78</c:v>
                </c:pt>
                <c:pt idx="79">
                  <c:v>W79</c:v>
                </c:pt>
                <c:pt idx="80">
                  <c:v>W80</c:v>
                </c:pt>
                <c:pt idx="81">
                  <c:v>W81</c:v>
                </c:pt>
                <c:pt idx="82">
                  <c:v>W82</c:v>
                </c:pt>
                <c:pt idx="83">
                  <c:v>W83</c:v>
                </c:pt>
                <c:pt idx="84">
                  <c:v>W84</c:v>
                </c:pt>
                <c:pt idx="85">
                  <c:v>W85</c:v>
                </c:pt>
                <c:pt idx="86">
                  <c:v>W86</c:v>
                </c:pt>
              </c:strCache>
            </c:strRef>
          </c:cat>
          <c:val>
            <c:numRef>
              <c:f>'Event Study CF'!$DQ$4:$DQ$90</c:f>
              <c:numCache>
                <c:formatCode>General</c:formatCode>
                <c:ptCount val="87"/>
                <c:pt idx="0">
                  <c:v>0</c:v>
                </c:pt>
                <c:pt idx="1">
                  <c:v>-0.1107851</c:v>
                </c:pt>
                <c:pt idx="2">
                  <c:v>-0.77632249999999992</c:v>
                </c:pt>
                <c:pt idx="3">
                  <c:v>-2.2819053</c:v>
                </c:pt>
                <c:pt idx="4">
                  <c:v>-3.4773123999999997</c:v>
                </c:pt>
                <c:pt idx="5">
                  <c:v>-4.4863618000000001</c:v>
                </c:pt>
                <c:pt idx="6">
                  <c:v>-5.9337365999999996</c:v>
                </c:pt>
                <c:pt idx="7">
                  <c:v>-6.1029674999999992</c:v>
                </c:pt>
                <c:pt idx="8">
                  <c:v>-6.7023195999999992</c:v>
                </c:pt>
                <c:pt idx="9">
                  <c:v>-7.3184580999999991</c:v>
                </c:pt>
                <c:pt idx="10">
                  <c:v>-7.3795254999999988</c:v>
                </c:pt>
                <c:pt idx="11">
                  <c:v>-7.6160762999999987</c:v>
                </c:pt>
                <c:pt idx="12">
                  <c:v>-7.7504008999999989</c:v>
                </c:pt>
                <c:pt idx="13">
                  <c:v>-8.0653413999999994</c:v>
                </c:pt>
                <c:pt idx="14">
                  <c:v>-8.3788891999999997</c:v>
                </c:pt>
                <c:pt idx="15">
                  <c:v>-9.2184056000000005</c:v>
                </c:pt>
                <c:pt idx="16">
                  <c:v>-10.3726982</c:v>
                </c:pt>
                <c:pt idx="17">
                  <c:v>-10.079109300000001</c:v>
                </c:pt>
                <c:pt idx="18">
                  <c:v>-9.7679995000000002</c:v>
                </c:pt>
                <c:pt idx="19">
                  <c:v>-9.5627037999999995</c:v>
                </c:pt>
                <c:pt idx="20">
                  <c:v>-9.8400353000000003</c:v>
                </c:pt>
                <c:pt idx="21">
                  <c:v>-9.6237688000000006</c:v>
                </c:pt>
                <c:pt idx="22">
                  <c:v>-8.8897629000000009</c:v>
                </c:pt>
                <c:pt idx="23">
                  <c:v>-8.0918523000000011</c:v>
                </c:pt>
                <c:pt idx="24">
                  <c:v>-8.5705126000000007</c:v>
                </c:pt>
                <c:pt idx="25">
                  <c:v>-8.4868234000000005</c:v>
                </c:pt>
                <c:pt idx="26">
                  <c:v>-8.7767867000000006</c:v>
                </c:pt>
                <c:pt idx="27">
                  <c:v>-8.4342516000000014</c:v>
                </c:pt>
                <c:pt idx="28">
                  <c:v>-8.1312620000000013</c:v>
                </c:pt>
                <c:pt idx="29">
                  <c:v>-8.0521248000000014</c:v>
                </c:pt>
                <c:pt idx="30">
                  <c:v>-8.1462350000000008</c:v>
                </c:pt>
                <c:pt idx="31">
                  <c:v>-8.9283692000000006</c:v>
                </c:pt>
                <c:pt idx="32">
                  <c:v>-9.1482961000000014</c:v>
                </c:pt>
                <c:pt idx="33">
                  <c:v>-9.2008677000000016</c:v>
                </c:pt>
                <c:pt idx="34">
                  <c:v>-8.9675525000000018</c:v>
                </c:pt>
                <c:pt idx="35">
                  <c:v>-8.5425292000000024</c:v>
                </c:pt>
                <c:pt idx="36">
                  <c:v>-8.5740468000000032</c:v>
                </c:pt>
                <c:pt idx="37">
                  <c:v>-9.2833760000000041</c:v>
                </c:pt>
                <c:pt idx="38">
                  <c:v>-10.538953500000003</c:v>
                </c:pt>
                <c:pt idx="39">
                  <c:v>-11.269561500000004</c:v>
                </c:pt>
                <c:pt idx="40">
                  <c:v>-11.809519400000003</c:v>
                </c:pt>
                <c:pt idx="41">
                  <c:v>-12.520713000000002</c:v>
                </c:pt>
                <c:pt idx="42">
                  <c:v>-13.550048800000003</c:v>
                </c:pt>
                <c:pt idx="43">
                  <c:v>-14.831630900000002</c:v>
                </c:pt>
                <c:pt idx="44">
                  <c:v>-16.993488000000003</c:v>
                </c:pt>
                <c:pt idx="45">
                  <c:v>-17.339944600000003</c:v>
                </c:pt>
                <c:pt idx="46">
                  <c:v>-17.112775500000001</c:v>
                </c:pt>
                <c:pt idx="47">
                  <c:v>-16.544997900000002</c:v>
                </c:pt>
                <c:pt idx="48">
                  <c:v>-16.2358343</c:v>
                </c:pt>
                <c:pt idx="49">
                  <c:v>-16.510705999999999</c:v>
                </c:pt>
                <c:pt idx="50">
                  <c:v>-16.383162799999997</c:v>
                </c:pt>
                <c:pt idx="51">
                  <c:v>-16.727819799999999</c:v>
                </c:pt>
                <c:pt idx="52">
                  <c:v>-17.212130399999999</c:v>
                </c:pt>
                <c:pt idx="53">
                  <c:v>-16.759910899999998</c:v>
                </c:pt>
                <c:pt idx="54">
                  <c:v>-16.960059299999998</c:v>
                </c:pt>
                <c:pt idx="55">
                  <c:v>-17.022122699999997</c:v>
                </c:pt>
                <c:pt idx="56">
                  <c:v>-16.451794699999997</c:v>
                </c:pt>
                <c:pt idx="57">
                  <c:v>-15.888539999999997</c:v>
                </c:pt>
                <c:pt idx="58">
                  <c:v>-15.453154899999998</c:v>
                </c:pt>
                <c:pt idx="59">
                  <c:v>-15.436347099999997</c:v>
                </c:pt>
                <c:pt idx="60">
                  <c:v>-15.012922599999998</c:v>
                </c:pt>
                <c:pt idx="61">
                  <c:v>-14.354598799999998</c:v>
                </c:pt>
                <c:pt idx="62">
                  <c:v>-14.413727999999997</c:v>
                </c:pt>
                <c:pt idx="63">
                  <c:v>-12.214261199999997</c:v>
                </c:pt>
                <c:pt idx="64">
                  <c:v>-10.620590499999997</c:v>
                </c:pt>
                <c:pt idx="65">
                  <c:v>-10.079450499999997</c:v>
                </c:pt>
                <c:pt idx="66">
                  <c:v>-8.5893400999999958</c:v>
                </c:pt>
                <c:pt idx="67">
                  <c:v>-7.6680939999999955</c:v>
                </c:pt>
                <c:pt idx="68">
                  <c:v>-7.6788128999999952</c:v>
                </c:pt>
                <c:pt idx="69">
                  <c:v>-6.5149525999999955</c:v>
                </c:pt>
                <c:pt idx="70">
                  <c:v>-6.8831811999999957</c:v>
                </c:pt>
                <c:pt idx="71">
                  <c:v>-7.4194043999999959</c:v>
                </c:pt>
                <c:pt idx="72">
                  <c:v>-7.696160199999996</c:v>
                </c:pt>
                <c:pt idx="73">
                  <c:v>-8.6389905999999961</c:v>
                </c:pt>
                <c:pt idx="74">
                  <c:v>-10.192759299999995</c:v>
                </c:pt>
                <c:pt idx="75">
                  <c:v>-11.030580699999994</c:v>
                </c:pt>
                <c:pt idx="76">
                  <c:v>-11.205762899999995</c:v>
                </c:pt>
                <c:pt idx="77">
                  <c:v>-11.409760999999994</c:v>
                </c:pt>
                <c:pt idx="78">
                  <c:v>-11.192585999999995</c:v>
                </c:pt>
                <c:pt idx="79">
                  <c:v>-10.887579299999995</c:v>
                </c:pt>
                <c:pt idx="80">
                  <c:v>-11.626724599999996</c:v>
                </c:pt>
                <c:pt idx="81">
                  <c:v>-13.876622699999995</c:v>
                </c:pt>
                <c:pt idx="82">
                  <c:v>-13.661087999999996</c:v>
                </c:pt>
                <c:pt idx="83">
                  <c:v>-16.342117599999995</c:v>
                </c:pt>
                <c:pt idx="84">
                  <c:v>-17.073830199999996</c:v>
                </c:pt>
                <c:pt idx="85">
                  <c:v>-18.619861399999998</c:v>
                </c:pt>
                <c:pt idx="86">
                  <c:v>-18.4772097</c:v>
                </c:pt>
              </c:numCache>
            </c:numRef>
          </c:val>
          <c:smooth val="0"/>
          <c:extLst>
            <c:ext xmlns:c16="http://schemas.microsoft.com/office/drawing/2014/chart" uri="{C3380CC4-5D6E-409C-BE32-E72D297353CC}">
              <c16:uniqueId val="{00000001-850F-4F20-8D78-25A632A52AA8}"/>
            </c:ext>
          </c:extLst>
        </c:ser>
        <c:dLbls>
          <c:showLegendKey val="0"/>
          <c:showVal val="0"/>
          <c:showCatName val="0"/>
          <c:showSerName val="0"/>
          <c:showPercent val="0"/>
          <c:showBubbleSize val="0"/>
        </c:dLbls>
        <c:smooth val="0"/>
        <c:axId val="1049359807"/>
        <c:axId val="904077663"/>
        <c:extLst>
          <c:ext xmlns:c15="http://schemas.microsoft.com/office/drawing/2012/chart" uri="{02D57815-91ED-43cb-92C2-25804820EDAC}">
            <c15:filteredLineSeries>
              <c15:ser>
                <c:idx val="0"/>
                <c:order val="0"/>
                <c:tx>
                  <c:strRef>
                    <c:extLst>
                      <c:ext uri="{02D57815-91ED-43cb-92C2-25804820EDAC}">
                        <c15:formulaRef>
                          <c15:sqref>'crisis-spreads'!$F$2</c15:sqref>
                        </c15:formulaRef>
                      </c:ext>
                    </c:extLst>
                    <c:strCache>
                      <c:ptCount val="1"/>
                      <c:pt idx="0">
                        <c:v>GFC (2008)</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'Event Study CF'!$DL$4:$DL$90</c15:sqref>
                        </c15:formulaRef>
                      </c:ext>
                    </c:extLst>
                    <c:strCache>
                      <c:ptCount val="87"/>
                      <c:pt idx="0">
                        <c:v>W0</c:v>
                      </c:pt>
                      <c:pt idx="1">
                        <c:v>W1</c:v>
                      </c:pt>
                      <c:pt idx="2">
                        <c:v>W2</c:v>
                      </c:pt>
                      <c:pt idx="3">
                        <c:v>W3</c:v>
                      </c:pt>
                      <c:pt idx="4">
                        <c:v>W4</c:v>
                      </c:pt>
                      <c:pt idx="5">
                        <c:v>W5</c:v>
                      </c:pt>
                      <c:pt idx="6">
                        <c:v>W6</c:v>
                      </c:pt>
                      <c:pt idx="7">
                        <c:v>W7</c:v>
                      </c:pt>
                      <c:pt idx="8">
                        <c:v>W8</c:v>
                      </c:pt>
                      <c:pt idx="9">
                        <c:v>W9</c:v>
                      </c:pt>
                      <c:pt idx="10">
                        <c:v>W10</c:v>
                      </c:pt>
                      <c:pt idx="11">
                        <c:v>W11</c:v>
                      </c:pt>
                      <c:pt idx="12">
                        <c:v>W12</c:v>
                      </c:pt>
                      <c:pt idx="13">
                        <c:v>W13</c:v>
                      </c:pt>
                      <c:pt idx="14">
                        <c:v>W14</c:v>
                      </c:pt>
                      <c:pt idx="15">
                        <c:v>W15</c:v>
                      </c:pt>
                      <c:pt idx="16">
                        <c:v>W16</c:v>
                      </c:pt>
                      <c:pt idx="17">
                        <c:v>W17</c:v>
                      </c:pt>
                      <c:pt idx="18">
                        <c:v>W18</c:v>
                      </c:pt>
                      <c:pt idx="19">
                        <c:v>W19</c:v>
                      </c:pt>
                      <c:pt idx="20">
                        <c:v>W20</c:v>
                      </c:pt>
                      <c:pt idx="21">
                        <c:v>W21</c:v>
                      </c:pt>
                      <c:pt idx="22">
                        <c:v>W22</c:v>
                      </c:pt>
                      <c:pt idx="23">
                        <c:v>W23</c:v>
                      </c:pt>
                      <c:pt idx="24">
                        <c:v>W24</c:v>
                      </c:pt>
                      <c:pt idx="25">
                        <c:v>W25</c:v>
                      </c:pt>
                      <c:pt idx="26">
                        <c:v>W26</c:v>
                      </c:pt>
                      <c:pt idx="27">
                        <c:v>W27</c:v>
                      </c:pt>
                      <c:pt idx="28">
                        <c:v>W28</c:v>
                      </c:pt>
                      <c:pt idx="29">
                        <c:v>W29</c:v>
                      </c:pt>
                      <c:pt idx="30">
                        <c:v>W30</c:v>
                      </c:pt>
                      <c:pt idx="31">
                        <c:v>W31</c:v>
                      </c:pt>
                      <c:pt idx="32">
                        <c:v>W32</c:v>
                      </c:pt>
                      <c:pt idx="33">
                        <c:v>W33</c:v>
                      </c:pt>
                      <c:pt idx="34">
                        <c:v>W34</c:v>
                      </c:pt>
                      <c:pt idx="35">
                        <c:v>W35</c:v>
                      </c:pt>
                      <c:pt idx="36">
                        <c:v>W36</c:v>
                      </c:pt>
                      <c:pt idx="37">
                        <c:v>W37</c:v>
                      </c:pt>
                      <c:pt idx="38">
                        <c:v>W38</c:v>
                      </c:pt>
                      <c:pt idx="39">
                        <c:v>W39</c:v>
                      </c:pt>
                      <c:pt idx="40">
                        <c:v>W40</c:v>
                      </c:pt>
                      <c:pt idx="41">
                        <c:v>W41</c:v>
                      </c:pt>
                      <c:pt idx="42">
                        <c:v>W42</c:v>
                      </c:pt>
                      <c:pt idx="43">
                        <c:v>W43</c:v>
                      </c:pt>
                      <c:pt idx="44">
                        <c:v>W44</c:v>
                      </c:pt>
                      <c:pt idx="45">
                        <c:v>W45</c:v>
                      </c:pt>
                      <c:pt idx="46">
                        <c:v>W46</c:v>
                      </c:pt>
                      <c:pt idx="47">
                        <c:v>W47</c:v>
                      </c:pt>
                      <c:pt idx="48">
                        <c:v>W48</c:v>
                      </c:pt>
                      <c:pt idx="49">
                        <c:v>W49</c:v>
                      </c:pt>
                      <c:pt idx="50">
                        <c:v>W50</c:v>
                      </c:pt>
                      <c:pt idx="51">
                        <c:v>W51</c:v>
                      </c:pt>
                      <c:pt idx="52">
                        <c:v>W52</c:v>
                      </c:pt>
                      <c:pt idx="53">
                        <c:v>W53</c:v>
                      </c:pt>
                      <c:pt idx="54">
                        <c:v>W54</c:v>
                      </c:pt>
                      <c:pt idx="55">
                        <c:v>W55</c:v>
                      </c:pt>
                      <c:pt idx="56">
                        <c:v>W56</c:v>
                      </c:pt>
                      <c:pt idx="57">
                        <c:v>W57</c:v>
                      </c:pt>
                      <c:pt idx="58">
                        <c:v>W58</c:v>
                      </c:pt>
                      <c:pt idx="59">
                        <c:v>W59</c:v>
                      </c:pt>
                      <c:pt idx="60">
                        <c:v>W60</c:v>
                      </c:pt>
                      <c:pt idx="61">
                        <c:v>W61</c:v>
                      </c:pt>
                      <c:pt idx="62">
                        <c:v>W62</c:v>
                      </c:pt>
                      <c:pt idx="63">
                        <c:v>W63</c:v>
                      </c:pt>
                      <c:pt idx="64">
                        <c:v>W64</c:v>
                      </c:pt>
                      <c:pt idx="65">
                        <c:v>W65</c:v>
                      </c:pt>
                      <c:pt idx="66">
                        <c:v>W66</c:v>
                      </c:pt>
                      <c:pt idx="67">
                        <c:v>W67</c:v>
                      </c:pt>
                      <c:pt idx="68">
                        <c:v>W68</c:v>
                      </c:pt>
                      <c:pt idx="69">
                        <c:v>W69</c:v>
                      </c:pt>
                      <c:pt idx="70">
                        <c:v>W70</c:v>
                      </c:pt>
                      <c:pt idx="71">
                        <c:v>W71</c:v>
                      </c:pt>
                      <c:pt idx="72">
                        <c:v>W72</c:v>
                      </c:pt>
                      <c:pt idx="73">
                        <c:v>W73</c:v>
                      </c:pt>
                      <c:pt idx="74">
                        <c:v>W74</c:v>
                      </c:pt>
                      <c:pt idx="75">
                        <c:v>W75</c:v>
                      </c:pt>
                      <c:pt idx="76">
                        <c:v>W76</c:v>
                      </c:pt>
                      <c:pt idx="77">
                        <c:v>W77</c:v>
                      </c:pt>
                      <c:pt idx="78">
                        <c:v>W78</c:v>
                      </c:pt>
                      <c:pt idx="79">
                        <c:v>W79</c:v>
                      </c:pt>
                      <c:pt idx="80">
                        <c:v>W80</c:v>
                      </c:pt>
                      <c:pt idx="81">
                        <c:v>W81</c:v>
                      </c:pt>
                      <c:pt idx="82">
                        <c:v>W82</c:v>
                      </c:pt>
                      <c:pt idx="83">
                        <c:v>W83</c:v>
                      </c:pt>
                      <c:pt idx="84">
                        <c:v>W84</c:v>
                      </c:pt>
                      <c:pt idx="85">
                        <c:v>W85</c:v>
                      </c:pt>
                      <c:pt idx="86">
                        <c:v>W86</c:v>
                      </c:pt>
                    </c:strCache>
                  </c:strRef>
                </c:cat>
                <c:val>
                  <c:numRef>
                    <c:extLst>
                      <c:ext uri="{02D57815-91ED-43cb-92C2-25804820EDAC}">
                        <c15:formulaRef>
                          <c15:sqref>'crisis-spreads'!$F$3:$F$79</c15:sqref>
                        </c15:formulaRef>
                      </c:ext>
                    </c:extLst>
                    <c:numCache>
                      <c:formatCode>0.0</c:formatCode>
                      <c:ptCount val="77"/>
                      <c:pt idx="0">
                        <c:v>302.96199999999999</c:v>
                      </c:pt>
                      <c:pt idx="1">
                        <c:v>306.28235714285717</c:v>
                      </c:pt>
                      <c:pt idx="2">
                        <c:v>307.32371428571429</c:v>
                      </c:pt>
                      <c:pt idx="3">
                        <c:v>308.18100000000004</c:v>
                      </c:pt>
                      <c:pt idx="4">
                        <c:v>306.96699999999998</c:v>
                      </c:pt>
                      <c:pt idx="5">
                        <c:v>308.40878571428573</c:v>
                      </c:pt>
                      <c:pt idx="6">
                        <c:v>316.25178571428569</c:v>
                      </c:pt>
                      <c:pt idx="7">
                        <c:v>356.4097142857143</c:v>
                      </c:pt>
                      <c:pt idx="8">
                        <c:v>390.68435714285715</c:v>
                      </c:pt>
                      <c:pt idx="9">
                        <c:v>445.75907142857142</c:v>
                      </c:pt>
                      <c:pt idx="10">
                        <c:v>408.6685714285714</c:v>
                      </c:pt>
                      <c:pt idx="11">
                        <c:v>570.39057142857143</c:v>
                      </c:pt>
                      <c:pt idx="12">
                        <c:v>745.51157142857141</c:v>
                      </c:pt>
                      <c:pt idx="13">
                        <c:v>689.66471428571435</c:v>
                      </c:pt>
                      <c:pt idx="14">
                        <c:v>721.97928571428565</c:v>
                      </c:pt>
                      <c:pt idx="15">
                        <c:v>749.55457142857142</c:v>
                      </c:pt>
                      <c:pt idx="16">
                        <c:v>747.36221428571423</c:v>
                      </c:pt>
                      <c:pt idx="17">
                        <c:v>772.92221428571429</c:v>
                      </c:pt>
                      <c:pt idx="18">
                        <c:v>796.96314285714288</c:v>
                      </c:pt>
                      <c:pt idx="19">
                        <c:v>833.74399999999991</c:v>
                      </c:pt>
                      <c:pt idx="20">
                        <c:v>855.74507142857146</c:v>
                      </c:pt>
                      <c:pt idx="21">
                        <c:v>845.02271428571441</c:v>
                      </c:pt>
                      <c:pt idx="22">
                        <c:v>805.54178571428554</c:v>
                      </c:pt>
                      <c:pt idx="23">
                        <c:v>792.35892857142846</c:v>
                      </c:pt>
                      <c:pt idx="24">
                        <c:v>783.16800000000001</c:v>
                      </c:pt>
                      <c:pt idx="25">
                        <c:v>780.95650000000001</c:v>
                      </c:pt>
                      <c:pt idx="26">
                        <c:v>811.3805000000001</c:v>
                      </c:pt>
                      <c:pt idx="27">
                        <c:v>880.222642857143</c:v>
                      </c:pt>
                      <c:pt idx="28">
                        <c:v>862.4739285714287</c:v>
                      </c:pt>
                      <c:pt idx="29">
                        <c:v>875.28692857142846</c:v>
                      </c:pt>
                      <c:pt idx="30">
                        <c:v>940.51328571428553</c:v>
                      </c:pt>
                      <c:pt idx="31">
                        <c:v>937.6904285714287</c:v>
                      </c:pt>
                      <c:pt idx="32">
                        <c:v>937.61192857142862</c:v>
                      </c:pt>
                      <c:pt idx="33">
                        <c:v>899.97435714285712</c:v>
                      </c:pt>
                      <c:pt idx="34">
                        <c:v>857.89214285714286</c:v>
                      </c:pt>
                      <c:pt idx="35">
                        <c:v>835.22378571428567</c:v>
                      </c:pt>
                      <c:pt idx="36">
                        <c:v>830.2974999999999</c:v>
                      </c:pt>
                      <c:pt idx="37">
                        <c:v>824.08728571428571</c:v>
                      </c:pt>
                      <c:pt idx="38">
                        <c:v>782.67221428571429</c:v>
                      </c:pt>
                      <c:pt idx="39">
                        <c:v>727.59828571428568</c:v>
                      </c:pt>
                      <c:pt idx="40">
                        <c:v>662.67050000000006</c:v>
                      </c:pt>
                      <c:pt idx="41">
                        <c:v>629.48657142857144</c:v>
                      </c:pt>
                      <c:pt idx="42">
                        <c:v>635.9798571428571</c:v>
                      </c:pt>
                      <c:pt idx="43">
                        <c:v>622.3154285714287</c:v>
                      </c:pt>
                      <c:pt idx="44">
                        <c:v>623.40978571428582</c:v>
                      </c:pt>
                      <c:pt idx="45">
                        <c:v>642.29321428571427</c:v>
                      </c:pt>
                      <c:pt idx="46">
                        <c:v>664.34128571428562</c:v>
                      </c:pt>
                      <c:pt idx="47">
                        <c:v>672.62699999999984</c:v>
                      </c:pt>
                      <c:pt idx="48">
                        <c:v>675.91271428571417</c:v>
                      </c:pt>
                      <c:pt idx="49">
                        <c:v>667.55557142857128</c:v>
                      </c:pt>
                      <c:pt idx="50">
                        <c:v>647.12699999999984</c:v>
                      </c:pt>
                      <c:pt idx="51">
                        <c:v>637.05557142857128</c:v>
                      </c:pt>
                      <c:pt idx="52">
                        <c:v>623.91271428571417</c:v>
                      </c:pt>
                      <c:pt idx="53">
                        <c:v>625.36021428571428</c:v>
                      </c:pt>
                      <c:pt idx="54">
                        <c:v>626.69028571428578</c:v>
                      </c:pt>
                      <c:pt idx="55">
                        <c:v>594.67721428571429</c:v>
                      </c:pt>
                      <c:pt idx="56">
                        <c:v>544.09164285714292</c:v>
                      </c:pt>
                      <c:pt idx="57">
                        <c:v>507.53078571428568</c:v>
                      </c:pt>
                      <c:pt idx="58">
                        <c:v>467.04607142857145</c:v>
                      </c:pt>
                      <c:pt idx="59">
                        <c:v>455.18578571428571</c:v>
                      </c:pt>
                      <c:pt idx="60">
                        <c:v>455.05985714285714</c:v>
                      </c:pt>
                      <c:pt idx="61">
                        <c:v>439.69028571428572</c:v>
                      </c:pt>
                      <c:pt idx="62">
                        <c:v>415.65328571428569</c:v>
                      </c:pt>
                      <c:pt idx="63">
                        <c:v>404.02671428571426</c:v>
                      </c:pt>
                      <c:pt idx="64">
                        <c:v>405.83107142857136</c:v>
                      </c:pt>
                      <c:pt idx="65">
                        <c:v>397.74757142857146</c:v>
                      </c:pt>
                      <c:pt idx="66">
                        <c:v>404.73299999999989</c:v>
                      </c:pt>
                      <c:pt idx="67">
                        <c:v>422.92285714285708</c:v>
                      </c:pt>
                      <c:pt idx="68">
                        <c:v>451.04764285714288</c:v>
                      </c:pt>
                      <c:pt idx="69">
                        <c:v>468.06557142857139</c:v>
                      </c:pt>
                      <c:pt idx="70">
                        <c:v>462.72521428571429</c:v>
                      </c:pt>
                      <c:pt idx="71">
                        <c:v>443.36628571428571</c:v>
                      </c:pt>
                      <c:pt idx="72">
                        <c:v>427.03092857142855</c:v>
                      </c:pt>
                      <c:pt idx="73">
                        <c:v>418.01414285714287</c:v>
                      </c:pt>
                      <c:pt idx="74">
                        <c:v>389.23721428571423</c:v>
                      </c:pt>
                      <c:pt idx="75">
                        <c:v>384.35057142857147</c:v>
                      </c:pt>
                      <c:pt idx="76">
                        <c:v>410.08492857142852</c:v>
                      </c:pt>
                    </c:numCache>
                  </c:numRef>
                </c:val>
                <c:smooth val="0"/>
                <c:extLst>
                  <c:ext xmlns:c16="http://schemas.microsoft.com/office/drawing/2014/chart" uri="{C3380CC4-5D6E-409C-BE32-E72D297353CC}">
                    <c16:uniqueId val="{00000002-850F-4F20-8D78-25A632A52AA8}"/>
                  </c:ext>
                </c:extLst>
              </c15:ser>
            </c15:filteredLineSeries>
          </c:ext>
        </c:extLst>
      </c:lineChart>
      <c:catAx>
        <c:axId val="1049359807"/>
        <c:scaling>
          <c:orientation val="minMax"/>
        </c:scaling>
        <c:delete val="0"/>
        <c:axPos val="b"/>
        <c:numFmt formatCode="General" sourceLinked="1"/>
        <c:majorTickMark val="none"/>
        <c:minorTickMark val="none"/>
        <c:tickLblPos val="low"/>
        <c:spPr>
          <a:noFill/>
          <a:ln w="3175" cap="flat" cmpd="sng" algn="ctr">
            <a:solidFill>
              <a:srgbClr val="000000"/>
            </a:solidFill>
            <a:prstDash val="solid"/>
            <a:round/>
          </a:ln>
          <a:effectLst/>
        </c:spPr>
        <c:txPr>
          <a:bodyPr rot="0" spcFirstLastPara="1" vertOverflow="ellipsis"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904077663"/>
        <c:crosses val="autoZero"/>
        <c:auto val="1"/>
        <c:lblAlgn val="ctr"/>
        <c:lblOffset val="100"/>
        <c:tickLblSkip val="16"/>
        <c:noMultiLvlLbl val="0"/>
      </c:catAx>
      <c:valAx>
        <c:axId val="90407766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049359807"/>
        <c:crosses val="autoZero"/>
        <c:crossBetween val="between"/>
      </c:valAx>
      <c:spPr>
        <a:solidFill>
          <a:srgbClr val="FFFFFF"/>
        </a:solidFill>
        <a:ln>
          <a:noFill/>
        </a:ln>
        <a:effectLst/>
      </c:spPr>
    </c:plotArea>
    <c:legend>
      <c:legendPos val="t"/>
      <c:layout>
        <c:manualLayout>
          <c:xMode val="edge"/>
          <c:yMode val="edge"/>
          <c:x val="9.7049021149899599E-3"/>
          <c:y val="3.0938214443632993E-3"/>
          <c:w val="0.97999571478288439"/>
          <c:h val="0.12273497472746556"/>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n-lt"/>
              <a:ea typeface="Arial"/>
              <a:cs typeface="Arial"/>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DebtProb!$D$3:$D$26</cx:f>
        <cx:lvl ptCount="24">
          <cx:pt idx="0">Baseline</cx:pt>
          <cx:pt idx="1">Baseline</cx:pt>
          <cx:pt idx="2">Baseline</cx:pt>
          <cx:pt idx="3">Baseline</cx:pt>
          <cx:pt idx="4">Baseline</cx:pt>
          <cx:pt idx="5">Baseline</cx:pt>
          <cx:pt idx="6">Baseline</cx:pt>
          <cx:pt idx="7">Baseline</cx:pt>
          <cx:pt idx="8">Baseline</cx:pt>
          <cx:pt idx="9">Baseline</cx:pt>
          <cx:pt idx="10">Baseline</cx:pt>
          <cx:pt idx="11">Baseline</cx:pt>
          <cx:pt idx="12">Adverse</cx:pt>
          <cx:pt idx="13">Adverse</cx:pt>
          <cx:pt idx="14">Adverse</cx:pt>
          <cx:pt idx="15">Adverse</cx:pt>
          <cx:pt idx="16">Adverse</cx:pt>
          <cx:pt idx="17">Adverse</cx:pt>
          <cx:pt idx="18">Adverse</cx:pt>
          <cx:pt idx="19">Adverse</cx:pt>
          <cx:pt idx="20">Adverse</cx:pt>
          <cx:pt idx="21">Adverse</cx:pt>
          <cx:pt idx="22">Adverse</cx:pt>
          <cx:pt idx="23">Adverse</cx:pt>
        </cx:lvl>
      </cx:strDim>
      <cx:numDim type="val">
        <cx:f>DebtProb!$E$3:$E$26</cx:f>
        <cx:lvl ptCount="24" formatCode="0.00">
          <cx:pt idx="0">55.859999999999999</cx:pt>
          <cx:pt idx="1">38.140000000000001</cx:pt>
          <cx:pt idx="2">57.789999999999999</cx:pt>
          <cx:pt idx="3">62.160000000000004</cx:pt>
          <cx:pt idx="4">37.549999999999997</cx:pt>
          <cx:pt idx="6">40.439999999999998</cx:pt>
          <cx:pt idx="7">16.539999999999999</cx:pt>
          <cx:pt idx="12">67.140000000000001</cx:pt>
          <cx:pt idx="13">54.120000000000005</cx:pt>
          <cx:pt idx="14">69.829999999999998</cx:pt>
          <cx:pt idx="15">73.969999999999999</cx:pt>
          <cx:pt idx="16">63.480000000000004</cx:pt>
          <cx:pt idx="18">62.770000000000003</cx:pt>
          <cx:pt idx="19">38.670000000000002</cx:pt>
        </cx:lvl>
      </cx:numDim>
    </cx:data>
  </cx:chartData>
  <cx:chart>
    <cx:plotArea>
      <cx:plotAreaRegion>
        <cx:series layoutId="boxWhisker" uniqueId="{EA1CDE5C-53F3-45D2-884B-8189D33E8FB1}" formatIdx="0">
          <cx:tx>
            <cx:txData>
              <cx:f>DebtProb!$E$2</cx:f>
              <cx:v>CCA</cx:v>
            </cx:txData>
          </cx:tx>
          <cx:spPr>
            <a:solidFill>
              <a:srgbClr val="00B0F0"/>
            </a:solidFill>
            <a:ln>
              <a:solidFill>
                <a:schemeClr val="tx1"/>
              </a:solidFill>
            </a:ln>
          </cx:spPr>
          <cx:dataId val="0"/>
          <cx:layoutPr>
            <cx:visibility meanLine="0" meanMarker="1" nonoutliers="0" outliers="0"/>
            <cx:statistics quartileMethod="exclusive"/>
          </cx:layoutPr>
        </cx:series>
      </cx:plotAreaRegion>
      <cx:axis id="0">
        <cx:catScaling gapWidth="1"/>
        <cx:majorTickMarks type="in"/>
        <cx:tickLabels/>
        <cx:spPr>
          <a:ln>
            <a:solidFill>
              <a:schemeClr val="tx1"/>
            </a:solidFill>
          </a:ln>
        </cx:spPr>
        <cx:txPr>
          <a:bodyPr vertOverflow="overflow" horzOverflow="overflow" wrap="square" lIns="0" tIns="0" rIns="0" bIns="0"/>
          <a:lstStyle/>
          <a:p>
            <a:pPr algn="ctr" rtl="0">
              <a:defRPr sz="10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sz="1000">
              <a:solidFill>
                <a:sysClr val="windowText" lastClr="000000"/>
              </a:solidFill>
              <a:latin typeface="Arial" panose="020B0604020202020204" pitchFamily="34" charset="0"/>
              <a:cs typeface="Arial" panose="020B0604020202020204" pitchFamily="34" charset="0"/>
            </a:endParaRPr>
          </a:p>
        </cx:txPr>
      </cx:axis>
      <cx:axis id="1">
        <cx:valScaling/>
        <cx:majorTickMarks type="in"/>
        <cx:tickLabels/>
        <cx:numFmt formatCode="0" sourceLinked="0"/>
        <cx:spPr>
          <a:ln>
            <a:noFill/>
          </a:ln>
        </cx:spPr>
        <cx:txPr>
          <a:bodyPr vertOverflow="overflow" horzOverflow="overflow" wrap="square" lIns="0" tIns="0" rIns="0" bIns="0"/>
          <a:lstStyle/>
          <a:p>
            <a:pPr algn="ctr" rtl="0">
              <a:defRPr sz="12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sz="1200">
              <a:solidFill>
                <a:sysClr val="windowText" lastClr="000000"/>
              </a:solidFill>
              <a:latin typeface="Arial" panose="020B0604020202020204" pitchFamily="34" charset="0"/>
              <a:cs typeface="Arial" panose="020B0604020202020204" pitchFamily="34" charset="0"/>
            </a:endParaRPr>
          </a:p>
        </cx:txPr>
      </cx:axis>
    </cx:plotArea>
  </cx:chart>
  <cx:spPr>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0.06977</cdr:x>
      <cdr:y>0.66667</cdr:y>
    </cdr:from>
    <cdr:to>
      <cdr:x>0.34884</cdr:x>
      <cdr:y>1</cdr:y>
    </cdr:to>
    <cdr:sp macro="" textlink="">
      <cdr:nvSpPr>
        <cdr:cNvPr id="2" name="TextBox 1">
          <a:extLst xmlns:a="http://schemas.openxmlformats.org/drawingml/2006/main">
            <a:ext uri="{FF2B5EF4-FFF2-40B4-BE49-F238E27FC236}">
              <a16:creationId xmlns:a16="http://schemas.microsoft.com/office/drawing/2014/main" id="{CCC71375-693B-4FAF-8E9B-FB5C699C7034}"/>
            </a:ext>
          </a:extLst>
        </cdr:cNvPr>
        <cdr:cNvSpPr txBox="1"/>
      </cdr:nvSpPr>
      <cdr:spPr>
        <a:xfrm xmlns:a="http://schemas.openxmlformats.org/drawingml/2006/main">
          <a:off x="228600" y="248793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0.82343</cdr:x>
      <cdr:y>0.60597</cdr:y>
    </cdr:from>
    <cdr:to>
      <cdr:x>1</cdr:x>
      <cdr:y>0.72305</cdr:y>
    </cdr:to>
    <cdr:sp macro="" textlink="">
      <cdr:nvSpPr>
        <cdr:cNvPr id="3" name="TextBox 1">
          <a:extLst xmlns:a="http://schemas.openxmlformats.org/drawingml/2006/main">
            <a:ext uri="{FF2B5EF4-FFF2-40B4-BE49-F238E27FC236}">
              <a16:creationId xmlns:a16="http://schemas.microsoft.com/office/drawing/2014/main" id="{A8632DB0-933C-4948-A7B4-0F7A88D2A6C0}"/>
            </a:ext>
          </a:extLst>
        </cdr:cNvPr>
        <cdr:cNvSpPr txBox="1"/>
      </cdr:nvSpPr>
      <cdr:spPr>
        <a:xfrm xmlns:a="http://schemas.openxmlformats.org/drawingml/2006/main">
          <a:off x="4254155" y="2188691"/>
          <a:ext cx="912205" cy="4228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FF0000"/>
              </a:solidFill>
              <a:latin typeface="Arial" panose="020B0604020202020204" pitchFamily="34" charset="0"/>
              <a:cs typeface="Arial" panose="020B0604020202020204" pitchFamily="34" charset="0"/>
            </a:rPr>
            <a:t>&gt; 40 </a:t>
          </a:r>
          <a:r>
            <a:rPr lang="ru-RU" sz="1200" b="1" dirty="0" smtClean="0">
              <a:solidFill>
                <a:srgbClr val="FF0000"/>
              </a:solidFill>
              <a:latin typeface="Arial" panose="020B0604020202020204" pitchFamily="34" charset="0"/>
              <a:cs typeface="Arial" panose="020B0604020202020204" pitchFamily="34" charset="0"/>
            </a:rPr>
            <a:t>месяцев</a:t>
          </a:r>
          <a:endParaRPr lang="en-US" sz="1200" b="1" dirty="0">
            <a:solidFill>
              <a:srgbClr val="FF0000"/>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0.20591</cdr:x>
      <cdr:y>0.92014</cdr:y>
    </cdr:from>
    <cdr:to>
      <cdr:x>0.75157</cdr:x>
      <cdr:y>0.98785</cdr:y>
    </cdr:to>
    <cdr:sp macro="" textlink="">
      <cdr:nvSpPr>
        <cdr:cNvPr id="2" name="TextBox 1">
          <a:extLst xmlns:a="http://schemas.openxmlformats.org/drawingml/2006/main">
            <a:ext uri="{FF2B5EF4-FFF2-40B4-BE49-F238E27FC236}">
              <a16:creationId xmlns:a16="http://schemas.microsoft.com/office/drawing/2014/main" id="{501A751A-37B8-4C3E-841E-6B6FA2A4FDEB}"/>
            </a:ext>
          </a:extLst>
        </cdr:cNvPr>
        <cdr:cNvSpPr txBox="1"/>
      </cdr:nvSpPr>
      <cdr:spPr>
        <a:xfrm xmlns:a="http://schemas.openxmlformats.org/drawingml/2006/main">
          <a:off x="753145" y="3365501"/>
          <a:ext cx="1995806"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000" b="1" dirty="0" smtClean="0">
              <a:latin typeface="Arial" panose="020B0604020202020204" pitchFamily="34" charset="0"/>
              <a:cs typeface="Arial" panose="020B0604020202020204" pitchFamily="34" charset="0"/>
            </a:rPr>
            <a:t>Недели с начала кризиса</a:t>
          </a:r>
          <a:endParaRPr lang="en-US" sz="1000" b="1" dirty="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0.26366</cdr:x>
      <cdr:y>0.94642</cdr:y>
    </cdr:from>
    <cdr:to>
      <cdr:x>0.80932</cdr:x>
      <cdr:y>1</cdr:y>
    </cdr:to>
    <cdr:sp macro="" textlink="">
      <cdr:nvSpPr>
        <cdr:cNvPr id="2" name="TextBox 1">
          <a:extLst xmlns:a="http://schemas.openxmlformats.org/drawingml/2006/main">
            <a:ext uri="{FF2B5EF4-FFF2-40B4-BE49-F238E27FC236}">
              <a16:creationId xmlns:a16="http://schemas.microsoft.com/office/drawing/2014/main" id="{501A751A-37B8-4C3E-841E-6B6FA2A4FDEB}"/>
            </a:ext>
          </a:extLst>
        </cdr:cNvPr>
        <cdr:cNvSpPr txBox="1"/>
      </cdr:nvSpPr>
      <cdr:spPr>
        <a:xfrm xmlns:a="http://schemas.openxmlformats.org/drawingml/2006/main">
          <a:off x="851534" y="3416057"/>
          <a:ext cx="1762323" cy="1933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000" b="1" dirty="0" smtClean="0">
              <a:latin typeface="+mj-lt"/>
            </a:rPr>
            <a:t>Недели с начала кризиса</a:t>
          </a:r>
          <a:endParaRPr lang="en-US" sz="1000" b="1" dirty="0">
            <a:latin typeface="+mj-l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0.14455</cdr:x>
      <cdr:y>0.85493</cdr:y>
    </cdr:from>
    <cdr:to>
      <cdr:x>0.95452</cdr:x>
      <cdr:y>0.95164</cdr:y>
    </cdr:to>
    <cdr:sp macro="" textlink="">
      <cdr:nvSpPr>
        <cdr:cNvPr id="2" name="TextBox 1"/>
        <cdr:cNvSpPr txBox="1"/>
      </cdr:nvSpPr>
      <cdr:spPr>
        <a:xfrm xmlns:a="http://schemas.openxmlformats.org/drawingml/2006/main">
          <a:off x="737721" y="3748730"/>
          <a:ext cx="4133627" cy="4240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dirty="0" smtClean="0"/>
            <a:t>Подъемы                     Спады                             Симметрично</a:t>
          </a:r>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0.02207</cdr:x>
      <cdr:y>0.01487</cdr:y>
    </cdr:from>
    <cdr:to>
      <cdr:x>0.49913</cdr:x>
      <cdr:y>0.09384</cdr:y>
    </cdr:to>
    <cdr:grpSp>
      <cdr:nvGrpSpPr>
        <cdr:cNvPr id="2" name="Group 1">
          <a:extLst xmlns:a="http://schemas.openxmlformats.org/drawingml/2006/main">
            <a:ext uri="{FF2B5EF4-FFF2-40B4-BE49-F238E27FC236}">
              <a16:creationId xmlns:a16="http://schemas.microsoft.com/office/drawing/2014/main" id="{7A3EA01A-209C-40C6-88A5-E5D2EC6C522A}"/>
            </a:ext>
          </a:extLst>
        </cdr:cNvPr>
        <cdr:cNvGrpSpPr/>
      </cdr:nvGrpSpPr>
      <cdr:grpSpPr>
        <a:xfrm xmlns:a="http://schemas.openxmlformats.org/drawingml/2006/main">
          <a:off x="77696" y="51805"/>
          <a:ext cx="1679461" cy="275121"/>
          <a:chOff x="24615" y="-25888"/>
          <a:chExt cx="1492009" cy="215347"/>
        </a:xfrm>
      </cdr:grpSpPr>
      <cdr:cxnSp macro="">
        <cdr:nvCxnSpPr>
          <cdr:cNvPr id="3" name="Straight Connector 2">
            <a:extLst xmlns:a="http://schemas.openxmlformats.org/drawingml/2006/main">
              <a:ext uri="{FF2B5EF4-FFF2-40B4-BE49-F238E27FC236}">
                <a16:creationId xmlns:a16="http://schemas.microsoft.com/office/drawing/2014/main" id="{19FA06AE-208E-42FD-BBB5-31AEA0B4D723}"/>
              </a:ext>
            </a:extLst>
          </cdr:cNvPr>
          <cdr:cNvCxnSpPr/>
        </cdr:nvCxnSpPr>
        <cdr:spPr>
          <a:xfrm xmlns:a="http://schemas.openxmlformats.org/drawingml/2006/main">
            <a:off x="24615" y="58606"/>
            <a:ext cx="273326" cy="0"/>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4" name="TextBox 5">
            <a:extLst xmlns:a="http://schemas.openxmlformats.org/drawingml/2006/main">
              <a:ext uri="{FF2B5EF4-FFF2-40B4-BE49-F238E27FC236}">
                <a16:creationId xmlns:a16="http://schemas.microsoft.com/office/drawing/2014/main" id="{29F613FD-5C99-46CF-9C24-806FB008FD1E}"/>
              </a:ext>
            </a:extLst>
          </cdr:cNvPr>
          <cdr:cNvSpPr txBox="1"/>
        </cdr:nvSpPr>
        <cdr:spPr>
          <a:xfrm xmlns:a="http://schemas.openxmlformats.org/drawingml/2006/main">
            <a:off x="323927" y="-25888"/>
            <a:ext cx="1192697" cy="21534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dirty="0">
                <a:solidFill>
                  <a:sysClr val="windowText" lastClr="000000"/>
                </a:solidFill>
                <a:latin typeface="Arial" panose="020B0604020202020204" pitchFamily="34" charset="0"/>
                <a:cs typeface="Arial" panose="020B0604020202020204" pitchFamily="34" charset="0"/>
              </a:rPr>
              <a:t>Change by 2040-59</a:t>
            </a:r>
          </a:p>
        </cdr:txBody>
      </cdr:sp>
    </cdr:grpSp>
  </cdr:relSizeAnchor>
</c:userShapes>
</file>

<file path=ppt/drawings/drawing7.xml><?xml version="1.0" encoding="utf-8"?>
<c:userShapes xmlns:c="http://schemas.openxmlformats.org/drawingml/2006/chart">
  <cdr:relSizeAnchor xmlns:cdr="http://schemas.openxmlformats.org/drawingml/2006/chartDrawing">
    <cdr:from>
      <cdr:x>0.10208</cdr:x>
      <cdr:y>0.15799</cdr:y>
    </cdr:from>
    <cdr:to>
      <cdr:x>0.22917</cdr:x>
      <cdr:y>0.22743</cdr:y>
    </cdr:to>
    <cdr:sp macro="" textlink="">
      <cdr:nvSpPr>
        <cdr:cNvPr id="3" name="Diagonal Stripe 2">
          <a:extLst xmlns:a="http://schemas.openxmlformats.org/drawingml/2006/main">
            <a:ext uri="{FF2B5EF4-FFF2-40B4-BE49-F238E27FC236}">
              <a16:creationId xmlns:a16="http://schemas.microsoft.com/office/drawing/2014/main" id="{09DFAF2B-1353-45BE-BE7C-0450DA19B7AA}"/>
            </a:ext>
          </a:extLst>
        </cdr:cNvPr>
        <cdr:cNvSpPr/>
      </cdr:nvSpPr>
      <cdr:spPr>
        <a:xfrm xmlns:a="http://schemas.openxmlformats.org/drawingml/2006/main">
          <a:off x="466726" y="433388"/>
          <a:ext cx="581024" cy="190500"/>
        </a:xfrm>
        <a:prstGeom xmlns:a="http://schemas.openxmlformats.org/drawingml/2006/main" prst="diagStripe">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0.08275</cdr:x>
      <cdr:y>0.06329</cdr:y>
    </cdr:from>
    <cdr:to>
      <cdr:x>0.289</cdr:x>
      <cdr:y>0.16139</cdr:y>
    </cdr:to>
    <cdr:sp macro="" textlink="">
      <cdr:nvSpPr>
        <cdr:cNvPr id="4" name="TextBox 3">
          <a:extLst xmlns:a="http://schemas.openxmlformats.org/drawingml/2006/main">
            <a:ext uri="{FF2B5EF4-FFF2-40B4-BE49-F238E27FC236}">
              <a16:creationId xmlns:a16="http://schemas.microsoft.com/office/drawing/2014/main" id="{AEDDBBC8-B09D-41C2-B3FF-98FC5FFABE96}"/>
            </a:ext>
          </a:extLst>
        </cdr:cNvPr>
        <cdr:cNvSpPr txBox="1"/>
      </cdr:nvSpPr>
      <cdr:spPr>
        <a:xfrm xmlns:a="http://schemas.openxmlformats.org/drawingml/2006/main">
          <a:off x="378321" y="173614"/>
          <a:ext cx="942975" cy="2691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solidFill>
                <a:schemeClr val="bg1"/>
              </a:solidFill>
              <a:latin typeface="Arial" panose="020B0604020202020204" pitchFamily="34" charset="0"/>
              <a:cs typeface="Arial" panose="020B0604020202020204" pitchFamily="34" charset="0"/>
            </a:rPr>
            <a:t>1,386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E224002-54F7-4B5B-92C4-70A5E3C6070C}" type="datetimeFigureOut">
              <a:rPr lang="en-US" smtClean="0"/>
              <a:t>11/14/2021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9C10D6D-1C14-46E6-8989-9AB9F2590A04}" type="slidenum">
              <a:rPr lang="en-US" smtClean="0"/>
              <a:t>‹#›</a:t>
            </a:fld>
            <a:endParaRPr lang="en-US"/>
          </a:p>
        </p:txBody>
      </p:sp>
    </p:spTree>
    <p:extLst>
      <p:ext uri="{BB962C8B-B14F-4D97-AF65-F5344CB8AC3E}">
        <p14:creationId xmlns:p14="http://schemas.microsoft.com/office/powerpoint/2010/main" val="256237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5013"/>
            <a:ext cx="6513513" cy="3663950"/>
          </a:xfrm>
        </p:spPr>
      </p:sp>
      <p:sp>
        <p:nvSpPr>
          <p:cNvPr id="3" name="Notes Placeholder 2"/>
          <p:cNvSpPr>
            <a:spLocks noGrp="1"/>
          </p:cNvSpPr>
          <p:nvPr>
            <p:ph type="body" idx="1"/>
          </p:nvPr>
        </p:nvSpPr>
        <p:spPr/>
        <p:txBody>
          <a:bodyPr/>
          <a:lstStyle/>
          <a:p>
            <a:r>
              <a:rPr lang="en-US" dirty="0"/>
              <a:t>(from top to bottom; separator: //): City of Bukhara in Uzbekistan // Kyrgyz women shop for dried fruits at Osh Bazaar in Bishkek // </a:t>
            </a:r>
            <a:r>
              <a:rPr lang="en-US" b="0" i="0" dirty="0">
                <a:solidFill>
                  <a:srgbClr val="212124"/>
                </a:solidFill>
                <a:effectLst/>
                <a:latin typeface="Proxima Nova"/>
              </a:rPr>
              <a:t>Nurse at vaccine buses in Tbilisi districts.</a:t>
            </a:r>
          </a:p>
          <a:p>
            <a:endParaRPr lang="en-US" dirty="0">
              <a:solidFill>
                <a:srgbClr val="212124"/>
              </a:solidFill>
              <a:latin typeface="Proxima Nova"/>
            </a:endParaRPr>
          </a:p>
          <a:p>
            <a:r>
              <a:rPr lang="en-US" dirty="0"/>
              <a:t>Distinguished Ministers of the </a:t>
            </a:r>
            <a:r>
              <a:rPr lang="ru-RU" dirty="0" smtClean="0"/>
              <a:t>ЦАРЭС</a:t>
            </a:r>
            <a:r>
              <a:rPr lang="en-US" dirty="0" smtClean="0"/>
              <a:t> </a:t>
            </a:r>
            <a:r>
              <a:rPr lang="en-US" dirty="0"/>
              <a:t>Member Countries, Dear Participants, Ladies and Gentlemen, </a:t>
            </a:r>
          </a:p>
          <a:p>
            <a:endParaRPr lang="en-US" dirty="0">
              <a:cs typeface="Calibri"/>
            </a:endParaRPr>
          </a:p>
          <a:p>
            <a:r>
              <a:rPr lang="en-US" dirty="0"/>
              <a:t>On behalf of the IMF, I would like to convey our warm greetings to you from Washington D.C. as we are delivering this presentation to you in a pre-recorded format. </a:t>
            </a:r>
            <a:endParaRPr lang="en-US" dirty="0">
              <a:cs typeface="Calibri" panose="020F0502020204030204"/>
            </a:endParaRPr>
          </a:p>
          <a:p>
            <a:endParaRPr lang="en-US" dirty="0"/>
          </a:p>
          <a:p>
            <a:r>
              <a:rPr lang="en-US" dirty="0"/>
              <a:t>Today, I would like to share with you the Fund’s assessments of the regional economic outlook and risks. </a:t>
            </a:r>
            <a:endParaRPr lang="en-US" dirty="0">
              <a:cs typeface="Calibri" panose="020F0502020204030204"/>
            </a:endParaRPr>
          </a:p>
        </p:txBody>
      </p:sp>
    </p:spTree>
    <p:extLst>
      <p:ext uri="{BB962C8B-B14F-4D97-AF65-F5344CB8AC3E}">
        <p14:creationId xmlns:p14="http://schemas.microsoft.com/office/powerpoint/2010/main" val="313836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5013"/>
            <a:ext cx="6513513" cy="3663950"/>
          </a:xfrm>
        </p:spPr>
      </p:sp>
      <p:sp>
        <p:nvSpPr>
          <p:cNvPr id="3" name="Notes Placeholder 2"/>
          <p:cNvSpPr>
            <a:spLocks noGrp="1"/>
          </p:cNvSpPr>
          <p:nvPr>
            <p:ph type="body" idx="1"/>
          </p:nvPr>
        </p:nvSpPr>
        <p:spPr/>
        <p:txBody>
          <a:bodyPr/>
          <a:lstStyle/>
          <a:p>
            <a:r>
              <a:rPr lang="en-US" i="1" dirty="0"/>
              <a:t>Chart 1.</a:t>
            </a:r>
            <a:r>
              <a:rPr lang="en-US" dirty="0"/>
              <a:t> The current financial conditions are accommodative, allowing countries with market access to low-cost financing. However, a sudden tightening of financial conditions could lead to capital flight, which would particularly affect the countries with weaker external accounts, fundamentals, and buffers. For example, the first figure shows that countries with lower reserve coverage, labeled “Vulnerable”, experienced greater capital outflows during the taper-tantrum and the early stages of the COVID-19 pandemic, even if capital flows since then have recovered. It is important to note two mitigating factors to the risk of capital outflows: (</a:t>
            </a:r>
            <a:r>
              <a:rPr lang="en-US" dirty="0" err="1"/>
              <a:t>i</a:t>
            </a:r>
            <a:r>
              <a:rPr lang="en-US" dirty="0"/>
              <a:t>) although external debt is now higher relative to the Taper Tantrum episode, it reflects to some extent higher official debt in many of these countries, reducing the risk of capital outflows; and (ii) many of the </a:t>
            </a:r>
            <a:r>
              <a:rPr lang="ru-RU" dirty="0" smtClean="0"/>
              <a:t>ЦАРЭС</a:t>
            </a:r>
            <a:r>
              <a:rPr lang="en-US" dirty="0" smtClean="0"/>
              <a:t> </a:t>
            </a:r>
            <a:r>
              <a:rPr lang="en-US" dirty="0"/>
              <a:t>countries have sufficient reserves, providing a buffer against sharp capital outflows. Furthermore, we also acknowledge that countries that have no access to international capital markets, do not face this risk of immediate outflows, as there are no portfolio investments. However, these countries may face difficulties in refinancing some of their existing debt. </a:t>
            </a:r>
          </a:p>
          <a:p>
            <a:endParaRPr lang="en-US" dirty="0">
              <a:cs typeface="Calibri"/>
            </a:endParaRPr>
          </a:p>
          <a:p>
            <a:r>
              <a:rPr lang="en-US" i="1" dirty="0"/>
              <a:t>Chart 2. </a:t>
            </a:r>
            <a:r>
              <a:rPr lang="en-US" dirty="0"/>
              <a:t>Similar observations can also be made for China but given its sheer size, we preferred to present the Chinese data separately in the second Chart. </a:t>
            </a:r>
          </a:p>
          <a:p>
            <a:endParaRPr lang="en-US" i="1" dirty="0"/>
          </a:p>
          <a:p>
            <a:r>
              <a:rPr lang="en-US" i="1" dirty="0"/>
              <a:t>Chart 3.</a:t>
            </a:r>
            <a:r>
              <a:rPr lang="en-US" dirty="0"/>
              <a:t> The COVID-19 shock raised public debt-to-GDP ratios across the region, weakening debt sustainability in several countries. In particular, some countries face a higher probability that debt would not stabilize over a three-year horizon compared with pre-COVID probabilities even in the baseline scenario. These probabilities increase further in an adverse scenario, which assumes higher real interest rates, weaker growth, weaker primary fiscal balances, and realization of additional contingent liabilities (government guaranteed private debt). This prospect of higher and increasing debt path calls for vigilance in public finances beyond the immediate recovery phase. </a:t>
            </a:r>
            <a:endParaRPr lang="en-US" dirty="0">
              <a:cs typeface="Calibri"/>
            </a:endParaRPr>
          </a:p>
        </p:txBody>
      </p:sp>
    </p:spTree>
    <p:extLst>
      <p:ext uri="{BB962C8B-B14F-4D97-AF65-F5344CB8AC3E}">
        <p14:creationId xmlns:p14="http://schemas.microsoft.com/office/powerpoint/2010/main" val="3730676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Arial" panose="020B0604020202020204" pitchFamily="34" charset="0"/>
                <a:cs typeface="Arial" panose="020B0604020202020204" pitchFamily="34" charset="0"/>
              </a:rPr>
              <a:t>Chart 1</a:t>
            </a:r>
            <a:r>
              <a:rPr lang="en-US" sz="1800" dirty="0">
                <a:latin typeface="Arial" panose="020B0604020202020204" pitchFamily="34" charset="0"/>
                <a:cs typeface="Arial" panose="020B0604020202020204" pitchFamily="34" charset="0"/>
              </a:rPr>
              <a:t>.</a:t>
            </a:r>
            <a:r>
              <a:rPr lang="en-US" sz="1800" dirty="0">
                <a:latin typeface="Arial" panose="020B0604020202020204" pitchFamily="34" charset="0"/>
                <a:ea typeface="Gulim"/>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The COVID crisis has led to a significant increase in unemployment. While the ongoing recovery should bring some jobs back, the reversal is unlikely to be full for two reasons. First, part of employment may not be recouped due to the permanent output loss; and second, the data suggest that employment gains during economic expansions are slower than job losses during downturns. This asymmetry, which is shown in the chart for </a:t>
            </a:r>
            <a:r>
              <a:rPr lang="ru-RU" sz="1800" dirty="0" smtClean="0">
                <a:effectLst/>
                <a:latin typeface="Arial" panose="020B0604020202020204" pitchFamily="34" charset="0"/>
                <a:ea typeface="Arial" panose="020B0604020202020204" pitchFamily="34" charset="0"/>
                <a:cs typeface="Arial" panose="020B0604020202020204" pitchFamily="34" charset="0"/>
              </a:rPr>
              <a:t>ЦАРЭС</a:t>
            </a:r>
            <a:r>
              <a:rPr lang="en-US" sz="1800" dirty="0" smtClean="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is at least partly explained by structural weaknesses of the labor market, such as the high levels of informality, large public sector employment and high wages in the sector, which tend to be stable, and rigid product and labor market regulatory frameworks. This may also reflect the “hysteresis effect”, whereby prolonged unemployment during recessions result in erosion of skills, which makes it difficult for some people to return to the labor force. Therefore, the longer it takes to recover from the pandemic, more lasting unemployment is likely to be.</a:t>
            </a:r>
          </a:p>
          <a:p>
            <a:endParaRPr lang="en-US" sz="18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cs typeface="Arial" panose="020B0604020202020204" pitchFamily="34" charset="0"/>
              </a:rPr>
              <a:t>This hysteresis, coupled with a protracted pandemic, high and rising inflation, particularly for food, and growing poverty and income inequality, may increase the risk of social unrest in the region.</a:t>
            </a:r>
          </a:p>
          <a:p>
            <a:endParaRPr lang="en-US" dirty="0">
              <a:cs typeface="Calibri"/>
            </a:endParaRPr>
          </a:p>
        </p:txBody>
      </p:sp>
      <p:sp>
        <p:nvSpPr>
          <p:cNvPr id="4" name="Slide Number Placeholder 3"/>
          <p:cNvSpPr>
            <a:spLocks noGrp="1"/>
          </p:cNvSpPr>
          <p:nvPr>
            <p:ph type="sldNum" sz="quarter" idx="5"/>
          </p:nvPr>
        </p:nvSpPr>
        <p:spPr/>
        <p:txBody>
          <a:bodyPr/>
          <a:lstStyle/>
          <a:p>
            <a:fld id="{C9C10D6D-1C14-46E6-8989-9AB9F2590A04}" type="slidenum">
              <a:rPr lang="en-US" smtClean="0"/>
              <a:t>11</a:t>
            </a:fld>
            <a:endParaRPr lang="en-US"/>
          </a:p>
        </p:txBody>
      </p:sp>
    </p:spTree>
    <p:extLst>
      <p:ext uri="{BB962C8B-B14F-4D97-AF65-F5344CB8AC3E}">
        <p14:creationId xmlns:p14="http://schemas.microsoft.com/office/powerpoint/2010/main" val="3712996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5013"/>
            <a:ext cx="6513513" cy="3663950"/>
          </a:xfrm>
        </p:spPr>
      </p:sp>
      <p:sp>
        <p:nvSpPr>
          <p:cNvPr id="3" name="Notes Placeholder 2"/>
          <p:cNvSpPr>
            <a:spLocks noGrp="1"/>
          </p:cNvSpPr>
          <p:nvPr>
            <p:ph type="body" idx="1"/>
          </p:nvPr>
        </p:nvSpPr>
        <p:spPr/>
        <p:txBody>
          <a:bodyPr/>
          <a:lstStyle/>
          <a:p>
            <a:pPr marL="0" marR="0">
              <a:lnSpc>
                <a:spcPct val="125000"/>
              </a:lnSpc>
              <a:spcBef>
                <a:spcPts val="800"/>
              </a:spcBef>
              <a:spcAft>
                <a:spcPts val="0"/>
              </a:spcAft>
            </a:pPr>
            <a:r>
              <a:rPr lang="en-US" sz="1800" dirty="0">
                <a:effectLst/>
                <a:latin typeface="Arial" panose="020B0604020202020204" pitchFamily="34" charset="0"/>
                <a:ea typeface="Arial" panose="020B0604020202020204" pitchFamily="34" charset="0"/>
                <a:cs typeface="Arial" panose="020B0604020202020204" pitchFamily="34" charset="0"/>
              </a:rPr>
              <a:t>Lastly, significant additional challenges are presented by climate change, to which the region is particularly susceptible.  Climate change will continue to be felt throughout the </a:t>
            </a:r>
            <a:r>
              <a:rPr lang="ru-RU" sz="1800" dirty="0" smtClean="0">
                <a:effectLst/>
                <a:latin typeface="Arial" panose="020B0604020202020204" pitchFamily="34" charset="0"/>
                <a:ea typeface="Arial" panose="020B0604020202020204" pitchFamily="34" charset="0"/>
                <a:cs typeface="Arial" panose="020B0604020202020204" pitchFamily="34" charset="0"/>
              </a:rPr>
              <a:t>ЦАРЭС</a:t>
            </a:r>
            <a:r>
              <a:rPr lang="en-US" sz="1800" dirty="0" smtClean="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region, underscoring the need to prioritize adaptation policies. </a:t>
            </a:r>
          </a:p>
          <a:p>
            <a:pPr marL="0" marR="0">
              <a:lnSpc>
                <a:spcPct val="125000"/>
              </a:lnSpc>
              <a:spcBef>
                <a:spcPts val="800"/>
              </a:spcBef>
              <a:spcAft>
                <a:spcPts val="0"/>
              </a:spcAft>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25000"/>
              </a:lnSpc>
              <a:spcBef>
                <a:spcPts val="800"/>
              </a:spcBef>
              <a:spcAft>
                <a:spcPts val="0"/>
              </a:spcAft>
            </a:pPr>
            <a:r>
              <a:rPr lang="en-US" sz="1800" b="1" dirty="0">
                <a:effectLst/>
                <a:latin typeface="Arial" panose="020B0604020202020204" pitchFamily="34" charset="0"/>
                <a:ea typeface="Arial" panose="020B0604020202020204" pitchFamily="34" charset="0"/>
                <a:cs typeface="Arial" panose="020B0604020202020204" pitchFamily="34" charset="0"/>
              </a:rPr>
              <a:t>Chart 1. </a:t>
            </a:r>
            <a:r>
              <a:rPr lang="en-US" sz="1800" dirty="0">
                <a:effectLst/>
                <a:latin typeface="Arial" panose="020B0604020202020204" pitchFamily="34" charset="0"/>
                <a:ea typeface="Arial" panose="020B0604020202020204" pitchFamily="34" charset="0"/>
                <a:cs typeface="Arial" panose="020B0604020202020204" pitchFamily="34" charset="0"/>
              </a:rPr>
              <a:t> As shown in Chart 1, average summertime temperatures are expected to rise throughout the region by about 2.6 degrees Celsius by 2050, even under a scenario of ambitious reductions in global Green House Gas emissions. </a:t>
            </a:r>
            <a:r>
              <a:rPr lang="en-US" sz="1800" dirty="0">
                <a:effectLst/>
                <a:latin typeface="Arial" panose="020B0604020202020204" pitchFamily="34" charset="0"/>
                <a:ea typeface="Arial" panose="020B0604020202020204" pitchFamily="34" charset="0"/>
                <a:cs typeface="Times New Roman" panose="02020603050405020304" pitchFamily="18" charset="0"/>
              </a:rPr>
              <a:t>This projected warming in the region will likely have significant and potentially very adverse climatic implications. Therefore, the authorities need to prioritize adaptation policies in their national agendas.</a:t>
            </a: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25000"/>
              </a:lnSpc>
              <a:spcBef>
                <a:spcPts val="800"/>
              </a:spcBef>
              <a:spcAft>
                <a:spcPts val="0"/>
              </a:spcAft>
            </a:pPr>
            <a:r>
              <a:rPr lang="en-US" sz="1800" b="1" dirty="0">
                <a:effectLst/>
                <a:latin typeface="Arial" panose="020B0604020202020204" pitchFamily="34" charset="0"/>
                <a:ea typeface="Arial" panose="020B0604020202020204" pitchFamily="34" charset="0"/>
                <a:cs typeface="Arial" panose="020B0604020202020204" pitchFamily="34" charset="0"/>
              </a:rPr>
              <a:t> </a:t>
            </a: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25000"/>
              </a:lnSpc>
              <a:spcBef>
                <a:spcPts val="800"/>
              </a:spcBef>
              <a:spcAft>
                <a:spcPts val="0"/>
              </a:spcAft>
            </a:pPr>
            <a:r>
              <a:rPr lang="en-US" sz="1800" b="1" dirty="0">
                <a:effectLst/>
                <a:latin typeface="Arial" panose="020B0604020202020204" pitchFamily="34" charset="0"/>
                <a:ea typeface="Arial" panose="020B0604020202020204" pitchFamily="34" charset="0"/>
                <a:cs typeface="Arial" panose="020B0604020202020204" pitchFamily="34" charset="0"/>
              </a:rPr>
              <a:t>Chart 2</a:t>
            </a:r>
            <a:r>
              <a:rPr lang="en-US" sz="1800" dirty="0">
                <a:effectLst/>
                <a:latin typeface="Arial" panose="020B0604020202020204" pitchFamily="34" charset="0"/>
                <a:ea typeface="Arial" panose="020B0604020202020204" pitchFamily="34" charset="0"/>
                <a:cs typeface="Arial" panose="020B0604020202020204" pitchFamily="34" charset="0"/>
              </a:rPr>
              <a:t>: The </a:t>
            </a:r>
            <a:r>
              <a:rPr lang="ru-RU" sz="1800" dirty="0" smtClean="0">
                <a:effectLst/>
                <a:latin typeface="Arial" panose="020B0604020202020204" pitchFamily="34" charset="0"/>
                <a:ea typeface="Arial" panose="020B0604020202020204" pitchFamily="34" charset="0"/>
                <a:cs typeface="Arial" panose="020B0604020202020204" pitchFamily="34" charset="0"/>
              </a:rPr>
              <a:t>ЦАРЭС</a:t>
            </a:r>
            <a:r>
              <a:rPr lang="en-US" sz="1800" dirty="0" smtClean="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region – excluding China - is a relatively small contributor to global emissions, but collective mitigation efforts will be important over the coming decade. The region accounts for around 30 percent of global greenhouse gas emissions, with large contributions from just a few countries. Many countries have committed to mitigation targets in their Nationally Determined Contributions as part of the Paris Agreement. Achieving these targets by 2030 requires coordinated action today and countries should seize the opportunity to foster growth through a green recovery while also reaping health benefits from cleaner air and better climate. These efforts will need to be supported by technical and financial assistance from international partners, especially to low-income counties. </a:t>
            </a:r>
          </a:p>
          <a:p>
            <a:pPr marL="0" marR="0">
              <a:lnSpc>
                <a:spcPct val="125000"/>
              </a:lnSpc>
              <a:spcBef>
                <a:spcPts val="800"/>
              </a:spcBef>
              <a:spcAft>
                <a:spcPts val="0"/>
              </a:spcAft>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25000"/>
              </a:lnSpc>
              <a:spcBef>
                <a:spcPts val="800"/>
              </a:spcBef>
              <a:spcAft>
                <a:spcPts val="0"/>
              </a:spcAft>
            </a:pPr>
            <a:r>
              <a:rPr lang="en-US" sz="1800" b="1" dirty="0">
                <a:effectLst/>
                <a:latin typeface="Arial" panose="020B0604020202020204" pitchFamily="34" charset="0"/>
                <a:ea typeface="Arial" panose="020B0604020202020204" pitchFamily="34" charset="0"/>
                <a:cs typeface="Arial" panose="020B0604020202020204" pitchFamily="34" charset="0"/>
              </a:rPr>
              <a:t>Chart 3. </a:t>
            </a:r>
            <a:r>
              <a:rPr lang="en-US" sz="1800" b="0" dirty="0">
                <a:effectLst/>
                <a:latin typeface="Arial" panose="020B0604020202020204" pitchFamily="34" charset="0"/>
                <a:ea typeface="Arial" panose="020B0604020202020204" pitchFamily="34" charset="0"/>
                <a:cs typeface="Arial" panose="020B0604020202020204" pitchFamily="34" charset="0"/>
              </a:rPr>
              <a:t>When it comes to transition, w</a:t>
            </a:r>
            <a:r>
              <a:rPr lang="en-US" sz="1800" dirty="0">
                <a:effectLst/>
                <a:latin typeface="Arial" panose="020B0604020202020204" pitchFamily="34" charset="0"/>
                <a:ea typeface="Arial" panose="020B0604020202020204" pitchFamily="34" charset="0"/>
                <a:cs typeface="Arial" panose="020B0604020202020204" pitchFamily="34" charset="0"/>
              </a:rPr>
              <a:t>hile the share of non-oil revenues has increased in recent years, oil revenues remain high, and wide-ranging reforms to accelerate economic diversification and rationalize government expenditures will be required to navigate the fiscal transition in oil-producing countries. Phasing out energy subsidies would also be critical to reduce energy consumption and carbon footprint, as well as to facilitate more efficient allocation of resources.</a:t>
            </a:r>
          </a:p>
          <a:p>
            <a:pPr defTabSz="966612">
              <a:defRPr/>
            </a:pPr>
            <a:endParaRPr lang="en-US" sz="1800" b="1" kern="1200" dirty="0">
              <a:solidFill>
                <a:schemeClr val="tx1"/>
              </a:solidFill>
              <a:effectLst/>
              <a:latin typeface="Arial" panose="020B0604020202020204" pitchFamily="34" charset="0"/>
              <a:ea typeface="+mn-ea"/>
              <a:cs typeface="Arial" panose="020B0604020202020204" pitchFamily="34" charset="0"/>
            </a:endParaRPr>
          </a:p>
          <a:p>
            <a:pPr defTabSz="966612">
              <a:defRPr/>
            </a:pPr>
            <a:endParaRPr lang="en-US" sz="9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03714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7A64E2A1-001E-452C-BA12-752819F5EF79}" type="slidenum">
              <a:rPr lang="en-US">
                <a:solidFill>
                  <a:prstClr val="black"/>
                </a:solidFill>
                <a:latin typeface="Calibri" panose="020F0502020204030204"/>
              </a:rPr>
              <a:pPr defTabSz="966612">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822060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5000"/>
              </a:lnSpc>
              <a:spcBef>
                <a:spcPts val="800"/>
              </a:spcBef>
              <a:spcAft>
                <a:spcPts val="0"/>
              </a:spcAft>
            </a:pPr>
            <a:r>
              <a:rPr lang="en-US" sz="1800">
                <a:effectLst/>
                <a:latin typeface="Arial" panose="020B0604020202020204" pitchFamily="34" charset="0"/>
                <a:ea typeface="Arial" panose="020B0604020202020204" pitchFamily="34" charset="0"/>
                <a:cs typeface="Times New Roman" panose="02020603050405020304" pitchFamily="18" charset="0"/>
              </a:rPr>
              <a:t>Going forward, the main challenge facing policymakers is to balance two competing objectives: continue supporting the economy until the recovery is entrenched and strengthen resilience of economies including by reducing public debt and inflation.</a:t>
            </a:r>
          </a:p>
          <a:p>
            <a:pPr marL="0" marR="0">
              <a:lnSpc>
                <a:spcPct val="125000"/>
              </a:lnSpc>
              <a:spcBef>
                <a:spcPts val="800"/>
              </a:spcBef>
              <a:spcAft>
                <a:spcPts val="0"/>
              </a:spcAft>
            </a:pPr>
            <a:endParaRPr lang="en-US" sz="1800" b="1">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25000"/>
              </a:lnSpc>
              <a:spcBef>
                <a:spcPts val="800"/>
              </a:spcBef>
              <a:spcAft>
                <a:spcPts val="0"/>
              </a:spcAft>
            </a:pPr>
            <a:r>
              <a:rPr lang="en-US" sz="1800" b="1">
                <a:effectLst/>
                <a:latin typeface="Arial" panose="020B0604020202020204" pitchFamily="34" charset="0"/>
                <a:ea typeface="Arial" panose="020B0604020202020204" pitchFamily="34" charset="0"/>
                <a:cs typeface="Times New Roman" panose="02020603050405020304" pitchFamily="18" charset="0"/>
              </a:rPr>
              <a:t>Diagram 1</a:t>
            </a:r>
            <a:r>
              <a:rPr lang="en-US" sz="1800">
                <a:effectLst/>
                <a:latin typeface="Arial" panose="020B0604020202020204" pitchFamily="34" charset="0"/>
                <a:ea typeface="Arial" panose="020B0604020202020204" pitchFamily="34" charset="0"/>
                <a:cs typeface="Times New Roman" panose="02020603050405020304" pitchFamily="18" charset="0"/>
              </a:rPr>
              <a:t>.</a:t>
            </a:r>
          </a:p>
          <a:p>
            <a:pPr marL="342900" marR="0" lvl="0" indent="-342900">
              <a:lnSpc>
                <a:spcPct val="125000"/>
              </a:lnSpc>
              <a:spcBef>
                <a:spcPts val="800"/>
              </a:spcBef>
              <a:spcAft>
                <a:spcPts val="0"/>
              </a:spcAft>
              <a:buFont typeface="+mj-lt"/>
              <a:buAutoNum type="arabicPeriod"/>
              <a:tabLst>
                <a:tab pos="457200" algn="l"/>
              </a:tabLst>
            </a:pPr>
            <a:r>
              <a:rPr lang="en-US" sz="1800">
                <a:effectLst/>
                <a:latin typeface="Arial" panose="020B0604020202020204" pitchFamily="34" charset="0"/>
                <a:ea typeface="Arial" panose="020B0604020202020204" pitchFamily="34" charset="0"/>
                <a:cs typeface="Times New Roman" panose="02020603050405020304" pitchFamily="18" charset="0"/>
              </a:rPr>
              <a:t>Protecting lives and livelihood is still the number one priority, which first and foremost requires vaccination. To this end, strong global and regional cooperation is essential to further increase availability of vaccines.</a:t>
            </a:r>
          </a:p>
          <a:p>
            <a:pPr marL="342900" marR="0" lvl="0" indent="-342900">
              <a:lnSpc>
                <a:spcPct val="125000"/>
              </a:lnSpc>
              <a:spcBef>
                <a:spcPts val="800"/>
              </a:spcBef>
              <a:spcAft>
                <a:spcPts val="0"/>
              </a:spcAft>
              <a:buFont typeface="+mj-lt"/>
              <a:buAutoNum type="arabicPeriod"/>
              <a:tabLst>
                <a:tab pos="457200" algn="l"/>
              </a:tabLst>
            </a:pP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25000"/>
              </a:lnSpc>
              <a:spcBef>
                <a:spcPts val="800"/>
              </a:spcBef>
              <a:spcAft>
                <a:spcPts val="0"/>
              </a:spcAft>
              <a:buFont typeface="+mj-lt"/>
              <a:buAutoNum type="arabicPeriod"/>
              <a:tabLst>
                <a:tab pos="457200" algn="l"/>
              </a:tabLst>
            </a:pPr>
            <a:r>
              <a:rPr lang="en-US" sz="1800">
                <a:effectLst/>
                <a:latin typeface="Arial" panose="020B0604020202020204" pitchFamily="34" charset="0"/>
                <a:ea typeface="Arial" panose="020B0604020202020204" pitchFamily="34" charset="0"/>
                <a:cs typeface="Times New Roman" panose="02020603050405020304" pitchFamily="18" charset="0"/>
              </a:rPr>
              <a:t>But near-term policy tradeoffs have become more acute. Many countries in the region are facing protracted recovery, while policy buffers are shrinking. High public debts, especially in oil importing countries, limits fiscal space to provide support to vulnerable firms and households, and rising inflation puts constraints on monetary policy. Country authorities need to strike the right balance between fostering a self-sustaining and inclusive recovery, and strengthening macroeconomic stability, while also promoting green investment to prepare for the post-pandemic world. To this end:</a:t>
            </a:r>
          </a:p>
          <a:p>
            <a:pPr marL="342900" marR="0" lvl="0" indent="-342900">
              <a:lnSpc>
                <a:spcPct val="125000"/>
              </a:lnSpc>
              <a:spcBef>
                <a:spcPts val="800"/>
              </a:spcBef>
              <a:spcAft>
                <a:spcPts val="0"/>
              </a:spcAft>
              <a:buFont typeface="+mj-lt"/>
              <a:buAutoNum type="arabicPeriod"/>
              <a:tabLst>
                <a:tab pos="457200" algn="l"/>
              </a:tabLst>
            </a:pP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25000"/>
              </a:lnSpc>
              <a:spcBef>
                <a:spcPts val="800"/>
              </a:spcBef>
              <a:spcAft>
                <a:spcPts val="0"/>
              </a:spcAft>
              <a:buFont typeface="+mj-lt"/>
              <a:buAutoNum type="arabicPeriod"/>
              <a:tabLst>
                <a:tab pos="914400" algn="l"/>
              </a:tabLst>
            </a:pPr>
            <a:r>
              <a:rPr lang="en-US" sz="1800">
                <a:effectLst/>
                <a:latin typeface="Arial" panose="020B0604020202020204" pitchFamily="34" charset="0"/>
                <a:ea typeface="Arial" panose="020B0604020202020204" pitchFamily="34" charset="0"/>
                <a:cs typeface="Times New Roman" panose="02020603050405020304" pitchFamily="18" charset="0"/>
              </a:rPr>
              <a:t>Fiscal support should be carefully targeted to those who need it the most while aiming to gradually reduce debt. </a:t>
            </a:r>
          </a:p>
          <a:p>
            <a:pPr marL="742950" marR="0" lvl="1" indent="-285750">
              <a:lnSpc>
                <a:spcPct val="125000"/>
              </a:lnSpc>
              <a:spcBef>
                <a:spcPts val="800"/>
              </a:spcBef>
              <a:spcAft>
                <a:spcPts val="0"/>
              </a:spcAft>
              <a:buFont typeface="+mj-lt"/>
              <a:buAutoNum type="arabicPeriod"/>
              <a:tabLst>
                <a:tab pos="914400" algn="l"/>
              </a:tabLst>
            </a:pPr>
            <a:r>
              <a:rPr lang="en-US" sz="1800">
                <a:effectLst/>
                <a:latin typeface="Arial" panose="020B0604020202020204" pitchFamily="34" charset="0"/>
                <a:ea typeface="Arial" panose="020B0604020202020204" pitchFamily="34" charset="0"/>
                <a:cs typeface="Times New Roman" panose="02020603050405020304" pitchFamily="18" charset="0"/>
              </a:rPr>
              <a:t>Difficult tradeoffs for monetary policy imply that interest rates might need to increase if inflation persists</a:t>
            </a:r>
          </a:p>
          <a:p>
            <a:pPr marL="742950" marR="0" lvl="1" indent="-285750">
              <a:lnSpc>
                <a:spcPct val="125000"/>
              </a:lnSpc>
              <a:spcBef>
                <a:spcPts val="800"/>
              </a:spcBef>
              <a:spcAft>
                <a:spcPts val="0"/>
              </a:spcAft>
              <a:buFont typeface="+mj-lt"/>
              <a:buAutoNum type="arabicPeriod"/>
              <a:tabLst>
                <a:tab pos="914400" algn="l"/>
              </a:tabLst>
            </a:pPr>
            <a:r>
              <a:rPr lang="en-US" sz="1800">
                <a:effectLst/>
                <a:latin typeface="Arial" panose="020B0604020202020204" pitchFamily="34" charset="0"/>
                <a:ea typeface="Arial" panose="020B0604020202020204" pitchFamily="34" charset="0"/>
                <a:cs typeface="Times New Roman" panose="02020603050405020304" pitchFamily="18" charset="0"/>
              </a:rPr>
              <a:t>Improving macro policy frameworks would help reduce these tradeoffs</a:t>
            </a:r>
          </a:p>
          <a:p>
            <a:pPr marL="742950" marR="0" lvl="1" indent="-285750">
              <a:lnSpc>
                <a:spcPct val="125000"/>
              </a:lnSpc>
              <a:spcBef>
                <a:spcPts val="800"/>
              </a:spcBef>
              <a:spcAft>
                <a:spcPts val="0"/>
              </a:spcAft>
              <a:buFont typeface="+mj-lt"/>
              <a:buAutoNum type="arabicPeriod"/>
              <a:tabLst>
                <a:tab pos="914400" algn="l"/>
              </a:tabLst>
            </a:pPr>
            <a:r>
              <a:rPr lang="en-US" sz="1800">
                <a:effectLst/>
                <a:latin typeface="Arial" panose="020B0604020202020204" pitchFamily="34" charset="0"/>
                <a:ea typeface="Arial" panose="020B0604020202020204" pitchFamily="34" charset="0"/>
                <a:cs typeface="Times New Roman" panose="02020603050405020304" pitchFamily="18" charset="0"/>
              </a:rPr>
              <a:t>Structural reforms need to accelerate to raise productivity and inclusiveness, and support job creation and incomes.</a:t>
            </a:r>
            <a:r>
              <a:rPr lang="en-US" sz="1800" i="1">
                <a:effectLst/>
                <a:latin typeface="Arial" panose="020B0604020202020204" pitchFamily="34"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25000"/>
              </a:lnSpc>
              <a:spcBef>
                <a:spcPts val="800"/>
              </a:spcBef>
              <a:spcAft>
                <a:spcPts val="0"/>
              </a:spcAft>
              <a:buFont typeface="+mj-lt"/>
              <a:buAutoNum type="arabicPeriod"/>
              <a:tabLst>
                <a:tab pos="457200" algn="l"/>
              </a:tabLst>
            </a:pP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25000"/>
              </a:lnSpc>
              <a:spcBef>
                <a:spcPts val="800"/>
              </a:spcBef>
              <a:spcAft>
                <a:spcPts val="0"/>
              </a:spcAft>
              <a:buFont typeface="+mj-lt"/>
              <a:buAutoNum type="arabicPeriod"/>
              <a:tabLst>
                <a:tab pos="457200" algn="l"/>
              </a:tabLst>
            </a:pPr>
            <a:r>
              <a:rPr lang="en-US" sz="1800">
                <a:effectLst/>
                <a:latin typeface="Arial" panose="020B0604020202020204" pitchFamily="34" charset="0"/>
                <a:ea typeface="Arial" panose="020B0604020202020204" pitchFamily="34" charset="0"/>
                <a:cs typeface="Times New Roman" panose="02020603050405020304" pitchFamily="18" charset="0"/>
              </a:rPr>
              <a:t>On this last point, the region faces long-standing structural issues, which if left unaddressed, would weaken resilience and competitiveness in the post-pandemic world. The region needs a new growth model with the private sector in lead and the state providing a supportive investment environment by strengthening governance and leveraging new growth opportunities offered by digitalization, green investment, and regional and global integration. Investing in health and education, supporting youth and women employment, and reducing informality should be essential components of this strategy.</a:t>
            </a:r>
          </a:p>
          <a:p>
            <a:endParaRPr lang="en-US"/>
          </a:p>
        </p:txBody>
      </p:sp>
      <p:sp>
        <p:nvSpPr>
          <p:cNvPr id="4" name="Slide Number Placeholder 3"/>
          <p:cNvSpPr>
            <a:spLocks noGrp="1"/>
          </p:cNvSpPr>
          <p:nvPr>
            <p:ph type="sldNum" sz="quarter" idx="5"/>
          </p:nvPr>
        </p:nvSpPr>
        <p:spPr/>
        <p:txBody>
          <a:bodyPr/>
          <a:lstStyle/>
          <a:p>
            <a:fld id="{C9C10D6D-1C14-46E6-8989-9AB9F2590A04}" type="slidenum">
              <a:rPr lang="en-US" smtClean="0"/>
              <a:t>14</a:t>
            </a:fld>
            <a:endParaRPr lang="en-US"/>
          </a:p>
        </p:txBody>
      </p:sp>
    </p:spTree>
    <p:extLst>
      <p:ext uri="{BB962C8B-B14F-4D97-AF65-F5344CB8AC3E}">
        <p14:creationId xmlns:p14="http://schemas.microsoft.com/office/powerpoint/2010/main" val="1717490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5013"/>
            <a:ext cx="6513513" cy="3663950"/>
          </a:xfrm>
        </p:spPr>
      </p:sp>
      <p:sp>
        <p:nvSpPr>
          <p:cNvPr id="3" name="Notes Placeholder 2"/>
          <p:cNvSpPr>
            <a:spLocks noGrp="1"/>
          </p:cNvSpPr>
          <p:nvPr>
            <p:ph type="body" idx="1"/>
          </p:nvPr>
        </p:nvSpPr>
        <p:spPr/>
        <p:txBody>
          <a:bodyPr/>
          <a:lstStyle/>
          <a:p>
            <a:pPr marL="0" marR="0">
              <a:lnSpc>
                <a:spcPct val="125000"/>
              </a:lnSpc>
              <a:spcBef>
                <a:spcPts val="800"/>
              </a:spcBef>
              <a:spcAft>
                <a:spcPts val="0"/>
              </a:spcAft>
            </a:pPr>
            <a:r>
              <a:rPr lang="en-US" sz="900" b="1" dirty="0">
                <a:effectLst/>
                <a:latin typeface="Calibri"/>
                <a:ea typeface="Batang"/>
                <a:cs typeface="Calibri"/>
              </a:rPr>
              <a:t>Diagram 1</a:t>
            </a:r>
            <a:r>
              <a:rPr lang="en-US" sz="900" dirty="0">
                <a:effectLst/>
                <a:latin typeface="Calibri"/>
                <a:ea typeface="Batang"/>
                <a:cs typeface="Calibri"/>
              </a:rPr>
              <a:t>.</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25000"/>
              </a:lnSpc>
              <a:spcBef>
                <a:spcPts val="80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25000"/>
              </a:lnSpc>
              <a:spcBef>
                <a:spcPts val="800"/>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The Fund has been supporting and will continue to support its membership during this difficult period by providing financing, policy advice, and technical assistance. </a:t>
            </a:r>
          </a:p>
          <a:p>
            <a:pPr marL="0" marR="0">
              <a:lnSpc>
                <a:spcPct val="125000"/>
              </a:lnSpc>
              <a:spcBef>
                <a:spcPts val="80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25000"/>
              </a:lnSpc>
              <a:spcBef>
                <a:spcPts val="800"/>
              </a:spcBef>
              <a:spcAft>
                <a:spcPts val="0"/>
              </a:spcAft>
              <a:buFont typeface="Arial" panose="020B0604020202020204" pitchFamily="34" charset="0"/>
              <a:buChar char="•"/>
              <a:tabLst>
                <a:tab pos="457200" algn="l"/>
              </a:tabLst>
            </a:pPr>
            <a:r>
              <a:rPr lang="en-US" sz="1800" b="1" dirty="0">
                <a:effectLst/>
                <a:latin typeface="Arial" panose="020B0604020202020204" pitchFamily="34" charset="0"/>
                <a:ea typeface="Arial" panose="020B0604020202020204" pitchFamily="34" charset="0"/>
                <a:cs typeface="Times New Roman" panose="02020603050405020304" pitchFamily="18" charset="0"/>
              </a:rPr>
              <a:t>Financing</a:t>
            </a:r>
            <a:r>
              <a:rPr lang="en-US" sz="1800" dirty="0">
                <a:effectLst/>
                <a:latin typeface="Arial" panose="020B0604020202020204" pitchFamily="34" charset="0"/>
                <a:ea typeface="Arial" panose="020B0604020202020204" pitchFamily="34" charset="0"/>
                <a:cs typeface="Times New Roman" panose="02020603050405020304" pitchFamily="18" charset="0"/>
              </a:rPr>
              <a:t>: since the start of the pandemic, the IMF disbursed US$20 billion to its members in the region through Emergency Financing and Fund-supported programs. Nearly US$49 billion was provided to the region through new SDR allocations; and Afghanistan, Tajikistan and the Kyrgyz Republic benefited from debt relief under the CCRT. In addition, the Fund facilitated the G20 Debt Service Suspension Initiative, supported the Common Framework for debt treatments beyond the DSSI, and continued to play its catalytic role in mobilizing additional financial resources from donors and international organizations.</a:t>
            </a:r>
          </a:p>
          <a:p>
            <a:pPr marL="342900" marR="0" lvl="0" indent="-342900">
              <a:lnSpc>
                <a:spcPct val="125000"/>
              </a:lnSpc>
              <a:spcBef>
                <a:spcPts val="800"/>
              </a:spcBef>
              <a:spcAft>
                <a:spcPts val="0"/>
              </a:spcAft>
              <a:buFont typeface="Arial" panose="020B0604020202020204" pitchFamily="34" charset="0"/>
              <a:buChar char="•"/>
              <a:tabLst>
                <a:tab pos="457200" algn="l"/>
              </a:tabLs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25000"/>
              </a:lnSpc>
              <a:spcBef>
                <a:spcPts val="800"/>
              </a:spcBef>
              <a:spcAft>
                <a:spcPts val="0"/>
              </a:spcAft>
              <a:buFont typeface="Arial" panose="020B0604020202020204" pitchFamily="34" charset="0"/>
              <a:buChar char="•"/>
              <a:tabLst>
                <a:tab pos="457200" algn="l"/>
              </a:tabLst>
            </a:pPr>
            <a:r>
              <a:rPr lang="en-US" sz="1800" b="1" dirty="0">
                <a:effectLst/>
                <a:latin typeface="Arial" panose="020B0604020202020204" pitchFamily="34" charset="0"/>
                <a:ea typeface="Arial" panose="020B0604020202020204" pitchFamily="34" charset="0"/>
                <a:cs typeface="Times New Roman" panose="02020603050405020304" pitchFamily="18" charset="0"/>
              </a:rPr>
              <a:t>Policy advice:</a:t>
            </a:r>
            <a:r>
              <a:rPr lang="en-US" sz="1800" dirty="0">
                <a:effectLst/>
                <a:latin typeface="Arial" panose="020B0604020202020204" pitchFamily="34" charset="0"/>
                <a:ea typeface="Arial" panose="020B0604020202020204" pitchFamily="34" charset="0"/>
                <a:cs typeface="Times New Roman" panose="02020603050405020304" pitchFamily="18" charset="0"/>
              </a:rPr>
              <a:t> The Fund has closely engaged with all its member countries in the region and around the world to provide policy advice, tailored to country circumstances, on tackling the COVID-crisis and disseminating global policy initiatives, developing exit strategies, and enhancing longer term growth potentials. In addition to its traditional areas of expertise, such as fiscal, monetary and financial sector, the Fund has expanded its coverage of cutting-edge areas including climate change, digitalization, governance, and gender equality.</a:t>
            </a:r>
          </a:p>
          <a:p>
            <a:pPr marL="342900" marR="0" lvl="0" indent="-342900">
              <a:lnSpc>
                <a:spcPct val="125000"/>
              </a:lnSpc>
              <a:spcBef>
                <a:spcPts val="800"/>
              </a:spcBef>
              <a:spcAft>
                <a:spcPts val="0"/>
              </a:spcAft>
              <a:buFont typeface="Arial" panose="020B0604020202020204" pitchFamily="34" charset="0"/>
              <a:buChar char="•"/>
              <a:tabLst>
                <a:tab pos="457200" algn="l"/>
              </a:tabLs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25000"/>
              </a:lnSpc>
              <a:spcBef>
                <a:spcPts val="800"/>
              </a:spcBef>
              <a:spcAft>
                <a:spcPts val="0"/>
              </a:spcAft>
              <a:buFont typeface="Arial" panose="020B0604020202020204" pitchFamily="34" charset="0"/>
              <a:buChar char="•"/>
              <a:tabLst>
                <a:tab pos="457200" algn="l"/>
              </a:tabLst>
            </a:pPr>
            <a:r>
              <a:rPr lang="en-US" sz="1800" b="1" dirty="0">
                <a:effectLst/>
                <a:latin typeface="Arial" panose="020B0604020202020204" pitchFamily="34" charset="0"/>
                <a:ea typeface="Arial" panose="020B0604020202020204" pitchFamily="34" charset="0"/>
                <a:cs typeface="Times New Roman" panose="02020603050405020304" pitchFamily="18" charset="0"/>
              </a:rPr>
              <a:t>Capacity Development</a:t>
            </a:r>
            <a:r>
              <a:rPr lang="en-US" sz="1800" dirty="0">
                <a:effectLst/>
                <a:latin typeface="Arial" panose="020B0604020202020204" pitchFamily="34" charset="0"/>
                <a:ea typeface="Arial" panose="020B0604020202020204" pitchFamily="34" charset="0"/>
                <a:cs typeface="Times New Roman" panose="02020603050405020304" pitchFamily="18" charset="0"/>
              </a:rPr>
              <a:t>. Lastly, the IMF has continued to provide extensive support to its members in capacity development. A new regional capacity development center – CCAMTAC – has been recently launched to serve the needs of many </a:t>
            </a:r>
            <a:r>
              <a:rPr lang="ru-RU" sz="1800" dirty="0" smtClean="0">
                <a:effectLst/>
                <a:latin typeface="Arial" panose="020B0604020202020204" pitchFamily="34" charset="0"/>
                <a:ea typeface="Arial" panose="020B0604020202020204" pitchFamily="34" charset="0"/>
                <a:cs typeface="Times New Roman" panose="02020603050405020304" pitchFamily="18" charset="0"/>
              </a:rPr>
              <a:t>ЦАРЭС</a:t>
            </a:r>
            <a:r>
              <a:rPr lang="en-US" sz="180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countries.</a:t>
            </a:r>
          </a:p>
          <a:p>
            <a:pPr>
              <a:lnSpc>
                <a:spcPct val="100000"/>
              </a:lnSpc>
            </a:pPr>
            <a:endParaRPr lang="en-US" sz="900" dirty="0">
              <a:solidFill>
                <a:srgbClr val="000000"/>
              </a:solidFill>
              <a:latin typeface="Calibri"/>
              <a:cs typeface="Calibri"/>
            </a:endParaRPr>
          </a:p>
          <a:p>
            <a:pPr>
              <a:lnSpc>
                <a:spcPct val="100000"/>
              </a:lnSpc>
            </a:pPr>
            <a:endParaRPr lang="en-US" sz="900" dirty="0">
              <a:solidFill>
                <a:srgbClr val="000000"/>
              </a:solidFill>
              <a:latin typeface="Calibri"/>
              <a:cs typeface="Calibri"/>
            </a:endParaRPr>
          </a:p>
        </p:txBody>
      </p:sp>
    </p:spTree>
    <p:extLst>
      <p:ext uri="{BB962C8B-B14F-4D97-AF65-F5344CB8AC3E}">
        <p14:creationId xmlns:p14="http://schemas.microsoft.com/office/powerpoint/2010/main" val="1966668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419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7A64E2A1-001E-452C-BA12-752819F5EF79}" type="slidenum">
              <a:rPr lang="en-US">
                <a:solidFill>
                  <a:prstClr val="black"/>
                </a:solidFill>
                <a:latin typeface="Calibri" panose="020F0502020204030204"/>
              </a:rPr>
              <a:pPr defTabSz="966612">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09286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Chart 1</a:t>
            </a:r>
            <a:r>
              <a:rPr lang="en-US" dirty="0"/>
              <a:t>. Despite the recent waves of the outbreak of Covid-19, we observe a broad-based recovery around the world and across the region. This reflects, among other things, countries’ progress toward vaccinating their populations and thus, their ability to gradually unwind pandemic-related restrictions. Real GDP growth in the first half of 2021 has picked up, but on average GDP remains below its 2019 level. As shown in the figure, the blue line, which is a real GDP index for the median economy, in 2021:Q2 was still below the red line, which is its pre-pandemic level. Furthermore, as can be seen from the upper and lower bounds of the growth trajectory, the dispersion among the </a:t>
            </a:r>
            <a:r>
              <a:rPr lang="ru-RU" dirty="0" smtClean="0"/>
              <a:t>ЦАРЭС</a:t>
            </a:r>
            <a:r>
              <a:rPr lang="en-US" dirty="0" smtClean="0"/>
              <a:t> </a:t>
            </a:r>
            <a:r>
              <a:rPr lang="en-US" dirty="0"/>
              <a:t>countries’ growth rates is quite high – suggesting an uneven path toward the post-pandemic recovery. </a:t>
            </a:r>
          </a:p>
          <a:p>
            <a:endParaRPr lang="en-US" dirty="0">
              <a:cs typeface="Calibri"/>
            </a:endParaRPr>
          </a:p>
          <a:p>
            <a:pPr>
              <a:lnSpc>
                <a:spcPct val="125000"/>
              </a:lnSpc>
              <a:spcBef>
                <a:spcPts val="800"/>
              </a:spcBef>
            </a:pPr>
            <a:r>
              <a:rPr lang="en-US" i="1" dirty="0"/>
              <a:t>Chart 2</a:t>
            </a:r>
            <a:r>
              <a:rPr lang="en-US" dirty="0"/>
              <a:t>. While growth is picking up, headline inflation has also been increasing in the region, reflecting higher global food and energy prices and supply constraints, pass-through from earlier exchange rate depreciations, and demand pressures in some countries which is consistent with the ongoing domestic recovery. Food inflation in </a:t>
            </a:r>
            <a:r>
              <a:rPr lang="ru-RU" dirty="0" smtClean="0"/>
              <a:t>ЦАРЭС</a:t>
            </a:r>
            <a:r>
              <a:rPr lang="en-US" dirty="0" smtClean="0"/>
              <a:t> </a:t>
            </a:r>
            <a:r>
              <a:rPr lang="en-US" dirty="0"/>
              <a:t>countries has been particularly high and running well above the global average, which is suggestive of the particular severity of supply chain constraints in the region and the fact that a large part of the recovery in demand has been due to food consumption. </a:t>
            </a:r>
            <a:endParaRPr lang="en-US" dirty="0">
              <a:cs typeface="Calibri"/>
            </a:endParaRPr>
          </a:p>
        </p:txBody>
      </p:sp>
      <p:sp>
        <p:nvSpPr>
          <p:cNvPr id="4" name="Slide Number Placeholder 3"/>
          <p:cNvSpPr>
            <a:spLocks noGrp="1"/>
          </p:cNvSpPr>
          <p:nvPr>
            <p:ph type="sldNum" sz="quarter" idx="5"/>
          </p:nvPr>
        </p:nvSpPr>
        <p:spPr/>
        <p:txBody>
          <a:bodyPr/>
          <a:lstStyle/>
          <a:p>
            <a:pPr defTabSz="966612">
              <a:defRPr/>
            </a:pPr>
            <a:fld id="{7A64E2A1-001E-452C-BA12-752819F5EF79}" type="slidenum">
              <a:rPr lang="en-US">
                <a:solidFill>
                  <a:prstClr val="black"/>
                </a:solidFill>
                <a:latin typeface="Calibri" panose="020F0502020204030204"/>
              </a:rPr>
              <a:pPr defTabSz="966612">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3320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5013"/>
            <a:ext cx="6513513" cy="3663950"/>
          </a:xfrm>
        </p:spPr>
      </p:sp>
      <p:sp>
        <p:nvSpPr>
          <p:cNvPr id="3" name="Notes Placeholder 2"/>
          <p:cNvSpPr>
            <a:spLocks noGrp="1"/>
          </p:cNvSpPr>
          <p:nvPr>
            <p:ph type="body" idx="1"/>
          </p:nvPr>
        </p:nvSpPr>
        <p:spPr/>
        <p:txBody>
          <a:bodyPr/>
          <a:lstStyle/>
          <a:p>
            <a:pPr>
              <a:defRPr/>
            </a:pPr>
            <a:r>
              <a:rPr lang="en-US" dirty="0"/>
              <a:t>Most countries in the region used policy buffers to provide strong monetary and fiscal stimuli in 2020, but high inflation and rising debt levels have prompted policy rebalancing this year. </a:t>
            </a:r>
          </a:p>
          <a:p>
            <a:pPr>
              <a:defRPr/>
            </a:pPr>
            <a:endParaRPr lang="en-US" i="1" dirty="0"/>
          </a:p>
          <a:p>
            <a:pPr>
              <a:defRPr/>
            </a:pPr>
            <a:r>
              <a:rPr lang="en-US" i="1" dirty="0"/>
              <a:t>Chart 1.</a:t>
            </a:r>
            <a:r>
              <a:rPr lang="en-US" dirty="0"/>
              <a:t> Some Caucasus and Central Asia (CCA) countries have begun to tighten monetary policy in response to rising inflation to prevent the un-anchoring of inflation expectations. While in Uzbekistan, Pakistan, Mongolia, Azerbaijan, and China policy rates remain below the pre-pandemic levels, Tajikistan, Kazakhstan, Georgia and the Kyrgyz Republic have already raised interest rates above those levels. </a:t>
            </a:r>
          </a:p>
          <a:p>
            <a:pPr>
              <a:defRPr/>
            </a:pPr>
            <a:endParaRPr lang="en-US" i="1" dirty="0"/>
          </a:p>
          <a:p>
            <a:pPr>
              <a:defRPr/>
            </a:pPr>
            <a:r>
              <a:rPr lang="en-US" i="1" dirty="0"/>
              <a:t>Chart 2.</a:t>
            </a:r>
            <a:r>
              <a:rPr lang="en-US" dirty="0"/>
              <a:t> Fiscal balances are expected to gradually improve due to a cyclical recovery in revenues, phasing-out of pandemic-related spending, and the planned medium-term fiscal adjustments in countries with elevated debts. Already in 2021, fiscal deficits are expected to decline in most </a:t>
            </a:r>
            <a:r>
              <a:rPr lang="ru-RU" dirty="0" smtClean="0"/>
              <a:t>ЦАРЭС</a:t>
            </a:r>
            <a:r>
              <a:rPr lang="en-US" dirty="0" smtClean="0"/>
              <a:t> </a:t>
            </a:r>
            <a:r>
              <a:rPr lang="en-US" dirty="0"/>
              <a:t>countries, reflecting the winding down of emergency spending measures and revenue recovery, including because of higher oil prices for oil exporters.     </a:t>
            </a:r>
          </a:p>
        </p:txBody>
      </p:sp>
    </p:spTree>
    <p:extLst>
      <p:ext uri="{BB962C8B-B14F-4D97-AF65-F5344CB8AC3E}">
        <p14:creationId xmlns:p14="http://schemas.microsoft.com/office/powerpoint/2010/main" val="545364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7A64E2A1-001E-452C-BA12-752819F5EF79}" type="slidenum">
              <a:rPr lang="en-US">
                <a:solidFill>
                  <a:prstClr val="black"/>
                </a:solidFill>
                <a:latin typeface="Calibri" panose="020F0502020204030204"/>
              </a:rPr>
              <a:pPr defTabSz="966612">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567303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5013"/>
            <a:ext cx="6513513" cy="3663950"/>
          </a:xfrm>
        </p:spPr>
      </p:sp>
      <p:sp>
        <p:nvSpPr>
          <p:cNvPr id="3" name="Notes Placeholder 2"/>
          <p:cNvSpPr>
            <a:spLocks noGrp="1"/>
          </p:cNvSpPr>
          <p:nvPr>
            <p:ph type="body" idx="1"/>
          </p:nvPr>
        </p:nvSpPr>
        <p:spPr/>
        <p:txBody>
          <a:bodyPr/>
          <a:lstStyle/>
          <a:p>
            <a:r>
              <a:rPr lang="en-US"/>
              <a:t>The outlook is for a strong recovery in the region over the near term, while the recent rise in inflation is a concern, but we see this as mostly transitory assuming appropriate monetary policy responses going forward as well. </a:t>
            </a:r>
          </a:p>
          <a:p>
            <a:endParaRPr lang="en-US" i="1"/>
          </a:p>
          <a:p>
            <a:r>
              <a:rPr lang="en-US" i="1"/>
              <a:t>Chart 1.</a:t>
            </a:r>
            <a:r>
              <a:rPr lang="en-US"/>
              <a:t> After contracting by 1.4 percent in 2020, which excludes China, real GDP in the region is projected to expand by 7.7 percent in 2021 and 5.5 percent in 2022. Oil importers are expected to grow much stronger than oil exporters in the region, especially in 2021, and to outperform EMDE’s (excluding China).  </a:t>
            </a:r>
          </a:p>
          <a:p>
            <a:pPr>
              <a:lnSpc>
                <a:spcPct val="125000"/>
              </a:lnSpc>
              <a:spcBef>
                <a:spcPts val="800"/>
              </a:spcBef>
            </a:pPr>
            <a:endParaRPr lang="en-US" i="1"/>
          </a:p>
          <a:p>
            <a:pPr>
              <a:lnSpc>
                <a:spcPct val="125000"/>
              </a:lnSpc>
              <a:spcBef>
                <a:spcPts val="800"/>
              </a:spcBef>
            </a:pPr>
            <a:r>
              <a:rPr lang="en-US" i="1"/>
              <a:t>Chart 2.</a:t>
            </a:r>
            <a:r>
              <a:rPr lang="en-US"/>
              <a:t> Inflation for the region is expected to peak in 2021 at about 8 percent, and moderate thereafter with the easing of supply chain constraints and demand pressures, in line with global trends. Regional inflation is projected to stabilize around 5 percent in the medium term but will remain higher compared to other EMs. Within the region, oil exporters are projected to continue to have a higher inflation path than oil-importers. </a:t>
            </a:r>
          </a:p>
        </p:txBody>
      </p:sp>
    </p:spTree>
    <p:extLst>
      <p:ext uri="{BB962C8B-B14F-4D97-AF65-F5344CB8AC3E}">
        <p14:creationId xmlns:p14="http://schemas.microsoft.com/office/powerpoint/2010/main" val="3982980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5013"/>
            <a:ext cx="6513513" cy="3663950"/>
          </a:xfrm>
        </p:spPr>
      </p:sp>
      <p:sp>
        <p:nvSpPr>
          <p:cNvPr id="3" name="Notes Placeholder 2"/>
          <p:cNvSpPr>
            <a:spLocks noGrp="1"/>
          </p:cNvSpPr>
          <p:nvPr>
            <p:ph type="body" idx="1"/>
          </p:nvPr>
        </p:nvSpPr>
        <p:spPr/>
        <p:txBody>
          <a:bodyPr/>
          <a:lstStyle/>
          <a:p>
            <a:r>
              <a:rPr lang="en-US" i="1"/>
              <a:t>Chart 1.</a:t>
            </a:r>
            <a:r>
              <a:rPr lang="en-US"/>
              <a:t> The outlook, however, is subject to significant risks for many countries in the region. Some of the key factors that can affect the recovery include the pace of vaccination which is essential to contain the spread of the virus; availability of policy space to support the recovery; and the degree of dependence of economies on tourism and other sectors that are contact-intensive. In the heatmap, for each of these factors green squares indicate a favorable position, red squares indicate an unfavorable position, and orange square(s) indicate a partially unfavorable position. As such:  </a:t>
            </a:r>
          </a:p>
          <a:p>
            <a:endParaRPr lang="en-US">
              <a:cs typeface="Calibri"/>
            </a:endParaRPr>
          </a:p>
          <a:p>
            <a:pPr marL="285750" indent="-285750">
              <a:buFont typeface="Arial"/>
              <a:buChar char="•"/>
            </a:pPr>
            <a:r>
              <a:rPr lang="en-US"/>
              <a:t>The countries that have more successfully rolled out vaccines, will be more resilient to new waves of the pandemic or emergence of new variants of COVID. As the heatmap shows, inadequate vaccination remains a major headwind for many countries.</a:t>
            </a:r>
            <a:endParaRPr lang="en-US">
              <a:cs typeface="Calibri"/>
            </a:endParaRPr>
          </a:p>
          <a:p>
            <a:pPr marL="285750" indent="-285750">
              <a:buFont typeface="Arial"/>
              <a:buChar char="•"/>
            </a:pPr>
            <a:r>
              <a:rPr lang="en-US"/>
              <a:t>Only a handful countries in the region have macro policy space with low debt and low inflation to support the recovery without undermining macroeconomic stability.  Oil exporters are particularly constrained on the monetary side, including because of inflexible exchange rates, while oil importers face significant fiscal constraints due to high public debt.</a:t>
            </a:r>
            <a:endParaRPr lang="en-US">
              <a:cs typeface="Calibri"/>
            </a:endParaRPr>
          </a:p>
          <a:p>
            <a:pPr marL="285750" indent="-285750">
              <a:buFont typeface="Arial"/>
              <a:buChar char="•"/>
            </a:pPr>
            <a:r>
              <a:rPr lang="en-US"/>
              <a:t>Countries that rely more on tourism and contact-intensive sectors are likely to face greater challenges in achieving recovery. One country in the region (i.e. Georgia) with tourism accounting for more than 10 percent of GDP and more than 10 percent of total employment is particularly vulnerable. Because of likely strong negative correlation between tourism and the spread of the pandemic, vaccination will play a particularly important role in those economies.</a:t>
            </a:r>
            <a:r>
              <a:rPr lang="en-US">
                <a:cs typeface="+mn-lt"/>
              </a:rPr>
              <a:t/>
            </a:r>
            <a:br>
              <a:rPr lang="en-US">
                <a:cs typeface="+mn-lt"/>
              </a:rPr>
            </a:br>
            <a:r>
              <a:rPr lang="en-US">
                <a:cs typeface="+mn-lt"/>
              </a:rPr>
              <a:t/>
            </a:r>
            <a:br>
              <a:rPr lang="en-US">
                <a:cs typeface="+mn-lt"/>
              </a:rPr>
            </a:br>
            <a:r>
              <a:rPr lang="en-US"/>
              <a:t>Other risk factors, that are not shown in the heatmap, include oil prices and social challenges: </a:t>
            </a:r>
          </a:p>
          <a:p>
            <a:endParaRPr lang="en-US">
              <a:cs typeface="Calibri"/>
            </a:endParaRPr>
          </a:p>
          <a:p>
            <a:pPr marL="285750" indent="-285750">
              <a:buFont typeface="Arial"/>
              <a:buChar char="•"/>
            </a:pPr>
            <a:r>
              <a:rPr lang="en-US"/>
              <a:t>Higher oil prices would support oil exporters but would weaken growth and exert inflation pressures in oil importers. </a:t>
            </a:r>
          </a:p>
          <a:p>
            <a:pPr marL="285750" indent="-285750">
              <a:buFont typeface="Arial"/>
              <a:buChar char="•"/>
            </a:pPr>
            <a:r>
              <a:rPr lang="en-US"/>
              <a:t>The pandemic has exacerbated social challenges and inequalities in some countries. Persistent high unemployment could increase the risk of social unrest and political instability. International mediation to resolve conflicts and address humanitarian problems will be essential to contain the vulnerabilities in the affected countries and minimize spillover risks. </a:t>
            </a:r>
            <a:endParaRPr lang="en-US">
              <a:cs typeface="Calibri" panose="020F0502020204030204"/>
            </a:endParaRPr>
          </a:p>
          <a:p>
            <a:r>
              <a:rPr lang="en-US"/>
              <a:t/>
            </a:r>
            <a:br>
              <a:rPr lang="en-US"/>
            </a:br>
            <a:endParaRPr lang="en-US"/>
          </a:p>
          <a:p>
            <a:endParaRPr lang="en-US" sz="900">
              <a:latin typeface="Calibri"/>
              <a:cs typeface="Calibri"/>
            </a:endParaRPr>
          </a:p>
        </p:txBody>
      </p:sp>
    </p:spTree>
    <p:extLst>
      <p:ext uri="{BB962C8B-B14F-4D97-AF65-F5344CB8AC3E}">
        <p14:creationId xmlns:p14="http://schemas.microsoft.com/office/powerpoint/2010/main" val="1935857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1"/>
              <a:t>Diagram 1</a:t>
            </a:r>
            <a:r>
              <a:rPr lang="en-US"/>
              <a:t>. This diagram illustrates the balance of risks, which is tilted to the downside. In addition to a resurgence of the pandemic, and a withdrawal of policy support before the recovery is fully established, including due to lack of policy space, downside risks stem from a possible tightening of global financial conditions; persistently high inflation; social unrests due to increased unemployment, inequality and poverty, and geopolitical risks; significant economic scarring; and more frequent and intense climate shocks. </a:t>
            </a:r>
          </a:p>
          <a:p>
            <a:pPr>
              <a:defRPr/>
            </a:pPr>
            <a:endParaRPr lang="en-US">
              <a:cs typeface="Calibri"/>
            </a:endParaRPr>
          </a:p>
          <a:p>
            <a:pPr>
              <a:defRPr/>
            </a:pPr>
            <a:r>
              <a:rPr lang="en-US"/>
              <a:t>The one upside risk is the acceleration of vaccine production and distribution. Higher-than-expected oil prices are an upside risk for oil exporters and a downside risk for oil importers, particularly among LICs. That being the case, volatility in the global energy prices is a significant concern for both oil exporters and importers. </a:t>
            </a:r>
            <a:endParaRPr lang="en-US">
              <a:cs typeface="Calibri"/>
            </a:endParaRPr>
          </a:p>
          <a:p>
            <a:pPr>
              <a:defRPr/>
            </a:pPr>
            <a:r>
              <a:rPr lang="en-US"/>
              <a:t/>
            </a:r>
            <a:br>
              <a:rPr lang="en-US"/>
            </a:br>
            <a:endParaRPr lang="en-US"/>
          </a:p>
          <a:p>
            <a:pPr marL="0" marR="0" lvl="0" indent="0" algn="l" defTabSz="914400">
              <a:lnSpc>
                <a:spcPct val="100000"/>
              </a:lnSpc>
              <a:spcBef>
                <a:spcPts val="0"/>
              </a:spcBef>
              <a:spcAft>
                <a:spcPts val="0"/>
              </a:spcAft>
              <a:buClrTx/>
              <a:buSzTx/>
              <a:buFontTx/>
              <a:buNone/>
              <a:tabLst/>
              <a:defRPr/>
            </a:pPr>
            <a:endParaRPr lang="en-US" sz="1800">
              <a:latin typeface="Arial"/>
              <a:cs typeface="Arial"/>
            </a:endParaRPr>
          </a:p>
        </p:txBody>
      </p:sp>
      <p:sp>
        <p:nvSpPr>
          <p:cNvPr id="4" name="Slide Number Placeholder 3"/>
          <p:cNvSpPr>
            <a:spLocks noGrp="1"/>
          </p:cNvSpPr>
          <p:nvPr>
            <p:ph type="sldNum" sz="quarter" idx="5"/>
          </p:nvPr>
        </p:nvSpPr>
        <p:spPr/>
        <p:txBody>
          <a:bodyPr/>
          <a:lstStyle/>
          <a:p>
            <a:pPr defTabSz="966612">
              <a:defRPr/>
            </a:pPr>
            <a:fld id="{7A64E2A1-001E-452C-BA12-752819F5EF79}" type="slidenum">
              <a:rPr lang="en-US">
                <a:solidFill>
                  <a:prstClr val="black"/>
                </a:solidFill>
                <a:latin typeface="Calibri" panose="020F0502020204030204"/>
              </a:rPr>
              <a:pPr defTabSz="966612">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3618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Chart 1.</a:t>
            </a:r>
            <a:r>
              <a:rPr lang="en-US"/>
              <a:t> Vaccine delivery needs to pick up to achieve wide vaccine coverage and contain the pandemic, resurgence of which is the primary risk to the outlook. At the current pace of inoculation, more than half of the countries in the region will achieve 60-percent population coverage by mid-2022. Most low-income countries will not reach this target until 2023, while Afghanistan will need 40 months to reach the 40 percent vaccination coverage. </a:t>
            </a:r>
          </a:p>
          <a:p>
            <a:pPr>
              <a:lnSpc>
                <a:spcPct val="125000"/>
              </a:lnSpc>
            </a:pPr>
            <a:endParaRPr lang="en-US" i="1"/>
          </a:p>
          <a:p>
            <a:pPr>
              <a:lnSpc>
                <a:spcPct val="125000"/>
              </a:lnSpc>
            </a:pPr>
            <a:r>
              <a:rPr lang="en-US" i="1"/>
              <a:t>Chart 2.</a:t>
            </a:r>
            <a:r>
              <a:rPr lang="en-US"/>
              <a:t> The pandemic is expected to have a lasting effect on output. The chart on the right shows that real GDP is projected to remain below the pre-crisis projections in the medium term, implying permanent output loss. Oil importers are expected to outperform the world and emerging market averages, while oil exporters would underperform. These projections underscore the importance of accelerating structural reforms in the region and elsewhere, but especially among oil exporters, to forestall the structural erosion in the growth potential. </a:t>
            </a:r>
          </a:p>
        </p:txBody>
      </p:sp>
      <p:sp>
        <p:nvSpPr>
          <p:cNvPr id="4" name="Slide Number Placeholder 3"/>
          <p:cNvSpPr>
            <a:spLocks noGrp="1"/>
          </p:cNvSpPr>
          <p:nvPr>
            <p:ph type="sldNum" sz="quarter" idx="5"/>
          </p:nvPr>
        </p:nvSpPr>
        <p:spPr/>
        <p:txBody>
          <a:bodyPr/>
          <a:lstStyle/>
          <a:p>
            <a:pPr defTabSz="966612">
              <a:defRPr/>
            </a:pPr>
            <a:fld id="{7A64E2A1-001E-452C-BA12-752819F5EF79}" type="slidenum">
              <a:rPr lang="en-US">
                <a:solidFill>
                  <a:prstClr val="black"/>
                </a:solidFill>
                <a:latin typeface="Calibri" panose="020F0502020204030204"/>
              </a:rPr>
              <a:pPr defTabSz="966612">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920338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60" y="-2"/>
            <a:ext cx="253041"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25"/>
          </a:p>
        </p:txBody>
      </p:sp>
      <p:sp>
        <p:nvSpPr>
          <p:cNvPr id="2" name="Title 1"/>
          <p:cNvSpPr>
            <a:spLocks noGrp="1"/>
          </p:cNvSpPr>
          <p:nvPr>
            <p:ph type="ctrTitle" hasCustomPrompt="1"/>
          </p:nvPr>
        </p:nvSpPr>
        <p:spPr>
          <a:xfrm>
            <a:off x="5741048" y="1940931"/>
            <a:ext cx="5515285" cy="2239337"/>
          </a:xfrm>
        </p:spPr>
        <p:txBody>
          <a:bodyPr lIns="0" tIns="0" rIns="0" bIns="45720" anchor="b" anchorCtr="0">
            <a:normAutofit/>
          </a:bodyPr>
          <a:lstStyle>
            <a:lvl1pPr algn="l">
              <a:lnSpc>
                <a:spcPct val="95000"/>
              </a:lnSpc>
              <a:defRPr sz="3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8"/>
            <a:ext cx="5515285" cy="465240"/>
          </a:xfrm>
        </p:spPr>
        <p:txBody>
          <a:bodyPr lIns="0" tIns="91440" rIns="0" bIns="0"/>
          <a:lstStyle>
            <a:lvl1pPr marL="0" indent="0" algn="l">
              <a:buNone/>
              <a:defRPr b="1" cap="all" baseline="0">
                <a:solidFill>
                  <a:schemeClr val="tx2"/>
                </a:solidFill>
              </a:defRPr>
            </a:lvl1pPr>
            <a:lvl2pPr marL="342866" indent="0" algn="ctr">
              <a:buNone/>
              <a:defRPr>
                <a:solidFill>
                  <a:schemeClr val="tx1">
                    <a:tint val="75000"/>
                  </a:schemeClr>
                </a:solidFill>
              </a:defRPr>
            </a:lvl2pPr>
            <a:lvl3pPr marL="685733" indent="0" algn="ctr">
              <a:buNone/>
              <a:defRPr>
                <a:solidFill>
                  <a:schemeClr val="tx1">
                    <a:tint val="75000"/>
                  </a:schemeClr>
                </a:solidFill>
              </a:defRPr>
            </a:lvl3pPr>
            <a:lvl4pPr marL="1028599" indent="0" algn="ctr">
              <a:buNone/>
              <a:defRPr>
                <a:solidFill>
                  <a:schemeClr val="tx1">
                    <a:tint val="75000"/>
                  </a:schemeClr>
                </a:solidFill>
              </a:defRPr>
            </a:lvl4pPr>
            <a:lvl5pPr marL="1371465" indent="0" algn="ctr">
              <a:buNone/>
              <a:defRPr>
                <a:solidFill>
                  <a:schemeClr val="tx1">
                    <a:tint val="75000"/>
                  </a:schemeClr>
                </a:solidFill>
              </a:defRPr>
            </a:lvl5pPr>
            <a:lvl6pPr marL="1714331" indent="0" algn="ctr">
              <a:buNone/>
              <a:defRPr>
                <a:solidFill>
                  <a:schemeClr val="tx1">
                    <a:tint val="75000"/>
                  </a:schemeClr>
                </a:solidFill>
              </a:defRPr>
            </a:lvl6pPr>
            <a:lvl7pPr marL="2057197" indent="0" algn="ctr">
              <a:buNone/>
              <a:defRPr>
                <a:solidFill>
                  <a:schemeClr val="tx1">
                    <a:tint val="75000"/>
                  </a:schemeClr>
                </a:solidFill>
              </a:defRPr>
            </a:lvl7pPr>
            <a:lvl8pPr marL="2400065" indent="0" algn="ctr">
              <a:buNone/>
              <a:defRPr>
                <a:solidFill>
                  <a:schemeClr val="tx1">
                    <a:tint val="75000"/>
                  </a:schemeClr>
                </a:solidFill>
              </a:defRPr>
            </a:lvl8pPr>
            <a:lvl9pPr marL="2742931"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5" cy="1213338"/>
          </a:xfrm>
        </p:spPr>
        <p:txBody>
          <a:bodyPr lIns="0" tIns="0" rIns="0" bIns="0" anchor="b" anchorCtr="0"/>
          <a:lstStyle>
            <a:lvl1pPr marL="0" indent="0">
              <a:spcBef>
                <a:spcPts val="225"/>
              </a:spcBef>
              <a:buNone/>
              <a:tabLst/>
              <a:defRPr>
                <a:solidFill>
                  <a:schemeClr val="bg1">
                    <a:lumMod val="50000"/>
                  </a:schemeClr>
                </a:solidFill>
              </a:defRPr>
            </a:lvl1pPr>
            <a:lvl2pPr marL="0" indent="0">
              <a:spcBef>
                <a:spcPts val="225"/>
              </a:spcBef>
              <a:buNone/>
              <a:tabLst/>
              <a:defRPr>
                <a:solidFill>
                  <a:schemeClr val="bg1">
                    <a:lumMod val="50000"/>
                  </a:schemeClr>
                </a:solidFill>
              </a:defRPr>
            </a:lvl2pPr>
            <a:lvl3pPr marL="0" indent="0">
              <a:spcBef>
                <a:spcPts val="225"/>
              </a:spcBef>
              <a:buNone/>
              <a:tabLst/>
              <a:defRPr>
                <a:solidFill>
                  <a:schemeClr val="bg1">
                    <a:lumMod val="50000"/>
                  </a:schemeClr>
                </a:solidFill>
              </a:defRPr>
            </a:lvl3pPr>
            <a:lvl4pPr marL="0" indent="0">
              <a:spcBef>
                <a:spcPts val="225"/>
              </a:spcBef>
              <a:buNone/>
              <a:tabLst/>
              <a:defRPr>
                <a:solidFill>
                  <a:schemeClr val="bg1">
                    <a:lumMod val="50000"/>
                  </a:schemeClr>
                </a:solidFill>
              </a:defRPr>
            </a:lvl4pPr>
            <a:lvl5pPr marL="0" indent="0">
              <a:spcBef>
                <a:spcPts val="225"/>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1" y="0"/>
            <a:ext cx="4891088" cy="6858000"/>
          </a:xfrm>
          <a:solidFill>
            <a:schemeClr val="tx2"/>
          </a:solidFill>
        </p:spPr>
        <p:txBody>
          <a:bodyPr lIns="365760" tIns="365760" rIns="365760" bIns="2971800" anchor="b">
            <a:normAutofit/>
          </a:bodyPr>
          <a:lstStyle>
            <a:lvl1pPr marL="0" indent="0" algn="ctr">
              <a:buNone/>
              <a:defRPr sz="12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599782" y="723898"/>
            <a:ext cx="1190195" cy="1190195"/>
          </a:xfrm>
          <a:prstGeom prst="rect">
            <a:avLst/>
          </a:prstGeom>
        </p:spPr>
      </p:pic>
    </p:spTree>
    <p:extLst>
      <p:ext uri="{BB962C8B-B14F-4D97-AF65-F5344CB8AC3E}">
        <p14:creationId xmlns:p14="http://schemas.microsoft.com/office/powerpoint/2010/main" val="185494300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4800">
          <p15:clr>
            <a:srgbClr val="FBAE40"/>
          </p15:clr>
        </p15:guide>
        <p15:guide id="4" pos="41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tx2"/>
                </a:solidFill>
                <a:latin typeface="Arial Black" charset="0"/>
                <a:ea typeface="Arial Black" charset="0"/>
                <a:cs typeface="Arial Black" charset="0"/>
              </a:defRPr>
            </a:lvl1pPr>
          </a:lstStyle>
          <a:p>
            <a:pPr marL="0" lvl="0"/>
            <a:r>
              <a:rPr lang="en-US"/>
              <a:t>Title for </a:t>
            </a:r>
            <a:r>
              <a:rPr lang="en-US" err="1"/>
              <a:t>Photo+Text</a:t>
            </a:r>
            <a:r>
              <a:rPr lang="en-US"/>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3"/>
            <a:ext cx="4572000" cy="4860591"/>
          </a:xfrm>
        </p:spPr>
        <p:txBody>
          <a:bodyPr>
            <a:normAutofit/>
          </a:bodyPr>
          <a:lstStyle>
            <a:lvl1pPr>
              <a:spcBef>
                <a:spcPts val="1500"/>
              </a:spcBef>
              <a:defRPr sz="1350">
                <a:solidFill>
                  <a:schemeClr val="tx1"/>
                </a:solidFill>
              </a:defRPr>
            </a:lvl1pPr>
            <a:lvl2pPr>
              <a:defRPr sz="1350"/>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sz="1350"/>
            </a:lvl3pPr>
            <a:lvl4pPr>
              <a:defRPr sz="1350"/>
            </a:lvl4pPr>
            <a:lvl5pPr marL="688178" marR="0" indent="-169068" algn="l" defTabSz="685733" rtl="0" eaLnBrk="1" fontAlgn="auto" latinLnBrk="0" hangingPunct="1">
              <a:lnSpc>
                <a:spcPct val="100000"/>
              </a:lnSpc>
              <a:spcBef>
                <a:spcPts val="450"/>
              </a:spcBef>
              <a:spcAft>
                <a:spcPts val="0"/>
              </a:spcAft>
              <a:buClr>
                <a:schemeClr val="bg1">
                  <a:lumMod val="50000"/>
                </a:schemeClr>
              </a:buClr>
              <a:buSzTx/>
              <a:buFont typeface=".HelveticaNeueDeskInterface-Regular"/>
              <a:buChar char="●"/>
              <a:tabLst/>
              <a:defRPr sz="135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marL="688178" marR="0" lvl="4" indent="-169068" algn="l" defTabSz="685733" rtl="0" eaLnBrk="1" fontAlgn="auto" latinLnBrk="0" hangingPunct="1">
              <a:lnSpc>
                <a:spcPct val="100000"/>
              </a:lnSpc>
              <a:spcBef>
                <a:spcPts val="450"/>
              </a:spcBef>
              <a:spcAft>
                <a:spcPts val="0"/>
              </a:spcAft>
              <a:buClr>
                <a:schemeClr val="bg1">
                  <a:lumMod val="50000"/>
                </a:schemeClr>
              </a:buClr>
              <a:buSzTx/>
              <a:buFont typeface=".HelveticaNeueDeskInterface-Regular"/>
              <a:buChar char="●"/>
              <a:tabLst/>
              <a:defRPr/>
            </a:pPr>
            <a:r>
              <a:rPr lang="en-US"/>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2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85173252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7" y="491386"/>
            <a:ext cx="3670259" cy="978486"/>
          </a:xfrm>
          <a:prstGeom prst="rect">
            <a:avLst/>
          </a:prstGeom>
        </p:spPr>
        <p:txBody>
          <a:bodyPr vert="horz" lIns="0" tIns="0" rIns="0" bIns="0" rtlCol="0" anchor="ctr">
            <a:normAutofit/>
          </a:bodyPr>
          <a:lstStyle>
            <a:lvl1pPr algn="l">
              <a:defRPr lang="en-US" sz="1800" dirty="0">
                <a:solidFill>
                  <a:schemeClr val="tx2"/>
                </a:solidFill>
                <a:latin typeface="Arial Black" charset="0"/>
                <a:ea typeface="Arial Black" charset="0"/>
                <a:cs typeface="Arial Black" charset="0"/>
              </a:defRPr>
            </a:lvl1pPr>
          </a:lstStyle>
          <a:p>
            <a:pPr marL="0" lvl="0"/>
            <a:r>
              <a:rPr lang="en-US"/>
              <a:t>Title for </a:t>
            </a:r>
            <a:r>
              <a:rPr lang="en-US" err="1"/>
              <a:t>Text+Photo</a:t>
            </a:r>
            <a:r>
              <a:rPr lang="en-US"/>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7" y="1469873"/>
            <a:ext cx="3670259" cy="4860591"/>
          </a:xfrm>
        </p:spPr>
        <p:txBody>
          <a:bodyPr>
            <a:normAutofit/>
          </a:bodyPr>
          <a:lstStyle>
            <a:lvl1pPr>
              <a:spcBef>
                <a:spcPts val="1500"/>
              </a:spcBef>
              <a:defRPr sz="1350">
                <a:solidFill>
                  <a:schemeClr val="tx1"/>
                </a:solidFill>
              </a:defRPr>
            </a:lvl1pPr>
            <a:lvl2pPr>
              <a:defRPr sz="1350"/>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sz="1350"/>
            </a:lvl3pPr>
            <a:lvl4pPr>
              <a:defRPr sz="1350"/>
            </a:lvl4pPr>
            <a:lvl5pPr>
              <a:defRPr sz="135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3" y="3184283"/>
            <a:ext cx="6629396"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37472988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tx2"/>
                </a:solidFill>
                <a:latin typeface="Arial Black" charset="0"/>
                <a:ea typeface="Arial Black" charset="0"/>
                <a:cs typeface="Arial Black" charset="0"/>
              </a:defRPr>
            </a:lvl1pPr>
          </a:lstStyle>
          <a:p>
            <a:pPr marL="0" lvl="0"/>
            <a:r>
              <a:rPr lang="en-US"/>
              <a:t>Title for </a:t>
            </a:r>
            <a:r>
              <a:rPr lang="en-US" err="1"/>
              <a:t>Photo+Photo</a:t>
            </a:r>
            <a:r>
              <a:rPr lang="en-US"/>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2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8" y="1469871"/>
            <a:ext cx="6096000" cy="4251960"/>
          </a:xfrm>
          <a:solidFill>
            <a:schemeClr val="bg1">
              <a:lumMod val="90000"/>
            </a:schemeClr>
          </a:solidFill>
        </p:spPr>
        <p:txBody>
          <a:bodyPr lIns="365760" tIns="365760" rIns="365760" bIns="1828800" anchor="b">
            <a:normAutofit/>
          </a:bodyPr>
          <a:lstStyle>
            <a:lvl1pPr marL="0" indent="0" algn="ctr">
              <a:buNone/>
              <a:defRPr sz="1200" i="1">
                <a:solidFill>
                  <a:schemeClr val="bg1">
                    <a:lumMod val="75000"/>
                  </a:schemeClr>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24781122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5"/>
            <a:ext cx="12192000" cy="1508547"/>
          </a:xfrm>
          <a:prstGeom prst="rect">
            <a:avLst/>
          </a:prstGeom>
        </p:spPr>
        <p:txBody>
          <a:bodyPr vert="horz" lIns="457200" tIns="182880" rIns="457200" bIns="182880" rtlCol="0" anchor="t" anchorCtr="0">
            <a:noAutofit/>
          </a:bodyPr>
          <a:lstStyle>
            <a:lvl1pPr algn="ctr">
              <a:defRPr lang="en-US" sz="1800" dirty="0">
                <a:solidFill>
                  <a:schemeClr val="tx2"/>
                </a:solidFill>
                <a:latin typeface="Arial Black" charset="0"/>
                <a:ea typeface="Arial Black" charset="0"/>
                <a:cs typeface="Arial Black" charset="0"/>
              </a:defRPr>
            </a:lvl1pPr>
          </a:lstStyle>
          <a:p>
            <a:pPr marL="0" lvl="0"/>
            <a:r>
              <a:rPr lang="en-US"/>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2"/>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9"/>
            <a:ext cx="5349451"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22307924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4" y="2955683"/>
            <a:ext cx="6172198"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6172200"/>
            <a:ext cx="12202245" cy="685800"/>
          </a:xfrm>
          <a:prstGeom prst="rect">
            <a:avLst/>
          </a:prstGeom>
        </p:spPr>
        <p:txBody>
          <a:bodyPr vert="horz" lIns="457200" tIns="91440" rIns="457200" bIns="182880" rtlCol="0" anchor="t" anchorCtr="0">
            <a:normAutofit/>
          </a:bodyPr>
          <a:lstStyle>
            <a:lvl1pPr algn="ctr">
              <a:defRPr lang="en-US" sz="1650" dirty="0">
                <a:solidFill>
                  <a:schemeClr val="tx2"/>
                </a:solidFill>
                <a:latin typeface="Arial Black" charset="0"/>
                <a:ea typeface="Arial Black" charset="0"/>
                <a:cs typeface="Arial Black" charset="0"/>
              </a:defRPr>
            </a:lvl1pPr>
          </a:lstStyle>
          <a:p>
            <a:pPr marL="0" lvl="0"/>
            <a:r>
              <a:rPr lang="en-US"/>
              <a:t>Title for Extra-Large </a:t>
            </a:r>
            <a:r>
              <a:rPr lang="en-US" err="1"/>
              <a:t>Photo+Title</a:t>
            </a:r>
            <a:r>
              <a:rPr lang="en-US"/>
              <a:t> (W) Layout</a:t>
            </a:r>
          </a:p>
        </p:txBody>
      </p:sp>
    </p:spTree>
    <p:extLst>
      <p:ext uri="{BB962C8B-B14F-4D97-AF65-F5344CB8AC3E}">
        <p14:creationId xmlns:p14="http://schemas.microsoft.com/office/powerpoint/2010/main" val="23534325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4" y="3161423"/>
            <a:ext cx="6583678"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021012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bg1"/>
                </a:solidFill>
                <a:latin typeface="Arial Black" charset="0"/>
                <a:ea typeface="Arial Black" charset="0"/>
                <a:cs typeface="Arial Black" charset="0"/>
              </a:defRPr>
            </a:lvl1pPr>
          </a:lstStyle>
          <a:p>
            <a:pPr marL="0" lvl="0"/>
            <a:r>
              <a:rPr lang="en-US"/>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3"/>
            <a:ext cx="9715500" cy="4860591"/>
          </a:xfrm>
        </p:spPr>
        <p:txBody>
          <a:bodyPr/>
          <a:lstStyle>
            <a:lvl1pPr marL="0" marR="0" indent="0" algn="l" defTabSz="685733" rtl="0" eaLnBrk="1" fontAlgn="auto" latinLnBrk="0" hangingPunct="1">
              <a:lnSpc>
                <a:spcPct val="100000"/>
              </a:lnSpc>
              <a:spcBef>
                <a:spcPts val="18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685733" rtl="0" eaLnBrk="1" fontAlgn="auto" latinLnBrk="0" hangingPunct="1">
              <a:lnSpc>
                <a:spcPct val="100000"/>
              </a:lnSpc>
              <a:spcBef>
                <a:spcPts val="1800"/>
              </a:spcBef>
              <a:spcAft>
                <a:spcPts val="0"/>
              </a:spcAft>
              <a:buClr>
                <a:schemeClr val="accent1"/>
              </a:buClr>
              <a:buSzPct val="110000"/>
              <a:buFont typeface="Wingdings" charset="2"/>
              <a:buNone/>
              <a:tabLst/>
              <a:defRPr/>
            </a:pPr>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3660919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bg1"/>
                </a:solidFill>
                <a:latin typeface="Arial Black" charset="0"/>
                <a:ea typeface="Arial Black" charset="0"/>
                <a:cs typeface="Arial Black" charset="0"/>
              </a:defRPr>
            </a:lvl1pPr>
          </a:lstStyle>
          <a:p>
            <a:pPr marL="0" lvl="0"/>
            <a:r>
              <a:rPr lang="en-US"/>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3"/>
            <a:ext cx="4572000" cy="4860591"/>
          </a:xfrm>
        </p:spPr>
        <p:txBody>
          <a:bodyPr>
            <a:normAutofit/>
          </a:bodyPr>
          <a:lstStyle>
            <a:lvl1pPr>
              <a:spcBef>
                <a:spcPts val="1500"/>
              </a:spcBef>
              <a:defRPr sz="1350">
                <a:solidFill>
                  <a:schemeClr val="bg1"/>
                </a:solidFill>
              </a:defRPr>
            </a:lvl1pPr>
            <a:lvl2pPr>
              <a:buClr>
                <a:schemeClr val="tx2">
                  <a:lumMod val="40000"/>
                  <a:lumOff val="60000"/>
                </a:schemeClr>
              </a:buClr>
              <a:defRPr sz="1350">
                <a:solidFill>
                  <a:schemeClr val="bg1"/>
                </a:solidFill>
              </a:defRPr>
            </a:lvl2pPr>
            <a:lvl3pPr>
              <a:buClr>
                <a:schemeClr val="bg1">
                  <a:lumMod val="75000"/>
                </a:schemeClr>
              </a:buClr>
              <a:defRPr sz="1350">
                <a:solidFill>
                  <a:schemeClr val="bg1"/>
                </a:solidFill>
              </a:defRPr>
            </a:lvl3pPr>
            <a:lvl4pPr>
              <a:buClr>
                <a:schemeClr val="tx2">
                  <a:lumMod val="40000"/>
                  <a:lumOff val="60000"/>
                </a:schemeClr>
              </a:buClr>
              <a:defRPr sz="1350">
                <a:solidFill>
                  <a:schemeClr val="bg1"/>
                </a:solidFill>
              </a:defRPr>
            </a:lvl4pPr>
            <a:lvl5pPr>
              <a:buClr>
                <a:schemeClr val="bg1">
                  <a:lumMod val="75000"/>
                </a:schemeClr>
              </a:buClr>
              <a:defRPr sz="135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3"/>
            <a:ext cx="4572000" cy="4860591"/>
          </a:xfrm>
        </p:spPr>
        <p:txBody>
          <a:bodyPr>
            <a:normAutofit/>
          </a:bodyPr>
          <a:lstStyle>
            <a:lvl1pPr>
              <a:spcBef>
                <a:spcPts val="1500"/>
              </a:spcBef>
              <a:defRPr sz="1350">
                <a:solidFill>
                  <a:schemeClr val="bg1"/>
                </a:solidFill>
              </a:defRPr>
            </a:lvl1pPr>
            <a:lvl2pPr>
              <a:buClr>
                <a:schemeClr val="tx2">
                  <a:lumMod val="40000"/>
                  <a:lumOff val="60000"/>
                </a:schemeClr>
              </a:buClr>
              <a:defRPr sz="1350">
                <a:solidFill>
                  <a:schemeClr val="bg1"/>
                </a:solidFill>
              </a:defRPr>
            </a:lvl2pPr>
            <a:lvl3pPr>
              <a:buClr>
                <a:schemeClr val="bg1">
                  <a:lumMod val="75000"/>
                </a:schemeClr>
              </a:buClr>
              <a:defRPr sz="1350">
                <a:solidFill>
                  <a:schemeClr val="bg1"/>
                </a:solidFill>
              </a:defRPr>
            </a:lvl3pPr>
            <a:lvl4pPr>
              <a:buClr>
                <a:schemeClr val="tx2">
                  <a:lumMod val="40000"/>
                  <a:lumOff val="60000"/>
                </a:schemeClr>
              </a:buClr>
              <a:defRPr sz="1350">
                <a:solidFill>
                  <a:schemeClr val="bg1"/>
                </a:solidFill>
              </a:defRPr>
            </a:lvl4pPr>
            <a:lvl5pPr>
              <a:buClr>
                <a:schemeClr val="bg1">
                  <a:lumMod val="75000"/>
                </a:schemeClr>
              </a:buClr>
              <a:defRPr sz="135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25823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bg1"/>
                </a:solidFill>
                <a:latin typeface="Arial Black" charset="0"/>
                <a:ea typeface="Arial Black" charset="0"/>
                <a:cs typeface="Arial Black" charset="0"/>
              </a:defRPr>
            </a:lvl1pPr>
          </a:lstStyle>
          <a:p>
            <a:pPr marL="0" lvl="0"/>
            <a:r>
              <a:rPr lang="en-US"/>
              <a:t>Title for </a:t>
            </a:r>
            <a:r>
              <a:rPr lang="en-US" err="1"/>
              <a:t>Photo+Text</a:t>
            </a:r>
            <a:r>
              <a:rPr lang="en-US"/>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3"/>
            <a:ext cx="4572000" cy="4860591"/>
          </a:xfrm>
        </p:spPr>
        <p:txBody>
          <a:bodyPr>
            <a:normAutofit/>
          </a:bodyPr>
          <a:lstStyle>
            <a:lvl1pPr>
              <a:spcBef>
                <a:spcPts val="1500"/>
              </a:spcBef>
              <a:defRPr sz="1350">
                <a:solidFill>
                  <a:schemeClr val="bg1"/>
                </a:solidFill>
              </a:defRPr>
            </a:lvl1pPr>
            <a:lvl2pPr>
              <a:buClr>
                <a:schemeClr val="tx2">
                  <a:lumMod val="40000"/>
                  <a:lumOff val="60000"/>
                </a:schemeClr>
              </a:buClr>
              <a:defRPr sz="1350">
                <a:solidFill>
                  <a:schemeClr val="bg1"/>
                </a:solidFill>
              </a:defRPr>
            </a:lvl2pPr>
            <a:lvl3pPr>
              <a:buClr>
                <a:schemeClr val="bg1">
                  <a:lumMod val="75000"/>
                </a:schemeClr>
              </a:buClr>
              <a:defRPr sz="1350">
                <a:solidFill>
                  <a:schemeClr val="bg1"/>
                </a:solidFill>
              </a:defRPr>
            </a:lvl3pPr>
            <a:lvl4pPr>
              <a:buClr>
                <a:schemeClr val="tx2">
                  <a:lumMod val="40000"/>
                  <a:lumOff val="60000"/>
                </a:schemeClr>
              </a:buClr>
              <a:defRPr sz="1350">
                <a:solidFill>
                  <a:schemeClr val="bg1"/>
                </a:solidFill>
              </a:defRPr>
            </a:lvl4pPr>
            <a:lvl5pPr>
              <a:buClr>
                <a:schemeClr val="bg1">
                  <a:lumMod val="75000"/>
                </a:schemeClr>
              </a:buClr>
              <a:defRPr sz="135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2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62432683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bg1"/>
                </a:solidFill>
                <a:latin typeface="Arial Black" charset="0"/>
                <a:ea typeface="Arial Black" charset="0"/>
                <a:cs typeface="Arial Black" charset="0"/>
              </a:defRPr>
            </a:lvl1pPr>
          </a:lstStyle>
          <a:p>
            <a:pPr marL="0" lvl="0"/>
            <a:r>
              <a:rPr lang="en-US"/>
              <a:t>Title for </a:t>
            </a:r>
            <a:r>
              <a:rPr lang="en-US" err="1"/>
              <a:t>Photo+Photo</a:t>
            </a:r>
            <a:r>
              <a:rPr lang="en-US"/>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200" i="1">
                <a:solidFill>
                  <a:schemeClr val="tx2"/>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8" y="1469871"/>
            <a:ext cx="6096000" cy="4251960"/>
          </a:xfrm>
          <a:solidFill>
            <a:schemeClr val="tx2">
              <a:lumMod val="50000"/>
            </a:schemeClr>
          </a:solidFill>
        </p:spPr>
        <p:txBody>
          <a:bodyPr lIns="365760" tIns="365760" rIns="365760" bIns="1828800" anchor="b">
            <a:normAutofit/>
          </a:bodyPr>
          <a:lstStyle>
            <a:lvl1pPr marL="0" indent="0" algn="ctr">
              <a:buNone/>
              <a:defRPr sz="1200" i="1">
                <a:solidFill>
                  <a:schemeClr val="tx2"/>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11" name="TextBox 10">
            <a:extLst>
              <a:ext uri="{FF2B5EF4-FFF2-40B4-BE49-F238E27FC236}">
                <a16:creationId xmlns:a16="http://schemas.microsoft.com/office/drawing/2014/main" id="{DF7CAC3A-914C-D94C-9254-C253E5803F2C}"/>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3121752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60" y="-2"/>
            <a:ext cx="253041"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25"/>
          </a:p>
        </p:txBody>
      </p:sp>
      <p:sp>
        <p:nvSpPr>
          <p:cNvPr id="2" name="Title 1"/>
          <p:cNvSpPr>
            <a:spLocks noGrp="1"/>
          </p:cNvSpPr>
          <p:nvPr>
            <p:ph type="ctrTitle" hasCustomPrompt="1"/>
          </p:nvPr>
        </p:nvSpPr>
        <p:spPr>
          <a:xfrm>
            <a:off x="5741048" y="1940931"/>
            <a:ext cx="5515285" cy="2239337"/>
          </a:xfrm>
        </p:spPr>
        <p:txBody>
          <a:bodyPr lIns="0" tIns="0" rIns="0" bIns="45720" anchor="b" anchorCtr="0">
            <a:normAutofit/>
          </a:bodyPr>
          <a:lstStyle>
            <a:lvl1pPr algn="l">
              <a:lnSpc>
                <a:spcPct val="95000"/>
              </a:lnSpc>
              <a:defRPr sz="3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8"/>
            <a:ext cx="5515285" cy="465240"/>
          </a:xfrm>
        </p:spPr>
        <p:txBody>
          <a:bodyPr lIns="0" tIns="91440" rIns="0" bIns="0"/>
          <a:lstStyle>
            <a:lvl1pPr marL="0" indent="0" algn="l">
              <a:buNone/>
              <a:defRPr b="1" cap="all" baseline="0">
                <a:solidFill>
                  <a:schemeClr val="tx2"/>
                </a:solidFill>
              </a:defRPr>
            </a:lvl1pPr>
            <a:lvl2pPr marL="342866" indent="0" algn="ctr">
              <a:buNone/>
              <a:defRPr>
                <a:solidFill>
                  <a:schemeClr val="tx1">
                    <a:tint val="75000"/>
                  </a:schemeClr>
                </a:solidFill>
              </a:defRPr>
            </a:lvl2pPr>
            <a:lvl3pPr marL="685733" indent="0" algn="ctr">
              <a:buNone/>
              <a:defRPr>
                <a:solidFill>
                  <a:schemeClr val="tx1">
                    <a:tint val="75000"/>
                  </a:schemeClr>
                </a:solidFill>
              </a:defRPr>
            </a:lvl3pPr>
            <a:lvl4pPr marL="1028599" indent="0" algn="ctr">
              <a:buNone/>
              <a:defRPr>
                <a:solidFill>
                  <a:schemeClr val="tx1">
                    <a:tint val="75000"/>
                  </a:schemeClr>
                </a:solidFill>
              </a:defRPr>
            </a:lvl4pPr>
            <a:lvl5pPr marL="1371465" indent="0" algn="ctr">
              <a:buNone/>
              <a:defRPr>
                <a:solidFill>
                  <a:schemeClr val="tx1">
                    <a:tint val="75000"/>
                  </a:schemeClr>
                </a:solidFill>
              </a:defRPr>
            </a:lvl5pPr>
            <a:lvl6pPr marL="1714331" indent="0" algn="ctr">
              <a:buNone/>
              <a:defRPr>
                <a:solidFill>
                  <a:schemeClr val="tx1">
                    <a:tint val="75000"/>
                  </a:schemeClr>
                </a:solidFill>
              </a:defRPr>
            </a:lvl6pPr>
            <a:lvl7pPr marL="2057197" indent="0" algn="ctr">
              <a:buNone/>
              <a:defRPr>
                <a:solidFill>
                  <a:schemeClr val="tx1">
                    <a:tint val="75000"/>
                  </a:schemeClr>
                </a:solidFill>
              </a:defRPr>
            </a:lvl7pPr>
            <a:lvl8pPr marL="2400065" indent="0" algn="ctr">
              <a:buNone/>
              <a:defRPr>
                <a:solidFill>
                  <a:schemeClr val="tx1">
                    <a:tint val="75000"/>
                  </a:schemeClr>
                </a:solidFill>
              </a:defRPr>
            </a:lvl8pPr>
            <a:lvl9pPr marL="2742931"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5" cy="1213338"/>
          </a:xfrm>
        </p:spPr>
        <p:txBody>
          <a:bodyPr lIns="0" tIns="0" rIns="0" bIns="0" anchor="b" anchorCtr="0"/>
          <a:lstStyle>
            <a:lvl1pPr marL="0" indent="0">
              <a:spcBef>
                <a:spcPts val="225"/>
              </a:spcBef>
              <a:buNone/>
              <a:tabLst/>
              <a:defRPr>
                <a:solidFill>
                  <a:schemeClr val="bg1">
                    <a:lumMod val="50000"/>
                  </a:schemeClr>
                </a:solidFill>
              </a:defRPr>
            </a:lvl1pPr>
            <a:lvl2pPr marL="0" indent="0">
              <a:spcBef>
                <a:spcPts val="225"/>
              </a:spcBef>
              <a:buNone/>
              <a:tabLst/>
              <a:defRPr>
                <a:solidFill>
                  <a:schemeClr val="bg1">
                    <a:lumMod val="50000"/>
                  </a:schemeClr>
                </a:solidFill>
              </a:defRPr>
            </a:lvl2pPr>
            <a:lvl3pPr marL="0" indent="0">
              <a:spcBef>
                <a:spcPts val="225"/>
              </a:spcBef>
              <a:buNone/>
              <a:tabLst/>
              <a:defRPr>
                <a:solidFill>
                  <a:schemeClr val="bg1">
                    <a:lumMod val="50000"/>
                  </a:schemeClr>
                </a:solidFill>
              </a:defRPr>
            </a:lvl3pPr>
            <a:lvl4pPr marL="0" indent="0">
              <a:spcBef>
                <a:spcPts val="225"/>
              </a:spcBef>
              <a:buNone/>
              <a:tabLst/>
              <a:defRPr>
                <a:solidFill>
                  <a:schemeClr val="bg1">
                    <a:lumMod val="50000"/>
                  </a:schemeClr>
                </a:solidFill>
              </a:defRPr>
            </a:lvl4pPr>
            <a:lvl5pPr marL="0" indent="0">
              <a:spcBef>
                <a:spcPts val="225"/>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1" y="0"/>
            <a:ext cx="4891088" cy="6858000"/>
          </a:xfrm>
          <a:solidFill>
            <a:schemeClr val="tx2"/>
          </a:solidFill>
        </p:spPr>
        <p:txBody>
          <a:bodyPr lIns="365760" tIns="365760" rIns="365760" bIns="2971800" anchor="b">
            <a:normAutofit/>
          </a:bodyPr>
          <a:lstStyle>
            <a:lvl1pPr marL="0" indent="0" algn="ctr">
              <a:buNone/>
              <a:defRPr sz="12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623561" y="749808"/>
            <a:ext cx="4658264" cy="1143000"/>
          </a:xfrm>
          <a:prstGeom prst="rect">
            <a:avLst/>
          </a:prstGeom>
        </p:spPr>
      </p:pic>
    </p:spTree>
    <p:extLst>
      <p:ext uri="{BB962C8B-B14F-4D97-AF65-F5344CB8AC3E}">
        <p14:creationId xmlns:p14="http://schemas.microsoft.com/office/powerpoint/2010/main" val="197079598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4800">
          <p15:clr>
            <a:srgbClr val="FBAE40"/>
          </p15:clr>
        </p15:guide>
        <p15:guide id="4" pos="4108">
          <p15:clr>
            <a:srgbClr val="FBAE40"/>
          </p15:clr>
        </p15:guide>
        <p15:guide id="5" pos="4843">
          <p15:clr>
            <a:srgbClr val="FBAE40"/>
          </p15:clr>
        </p15:guide>
        <p15:guide id="6" orient="horz" pos="83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2" y="5349451"/>
            <a:ext cx="12191999" cy="1508547"/>
          </a:xfrm>
          <a:prstGeom prst="rect">
            <a:avLst/>
          </a:prstGeom>
        </p:spPr>
        <p:txBody>
          <a:bodyPr vert="horz" lIns="457200" tIns="182880" rIns="457200" bIns="182880" rtlCol="0" anchor="t">
            <a:normAutofit/>
          </a:bodyPr>
          <a:lstStyle>
            <a:lvl1pPr algn="ctr">
              <a:defRPr lang="en-US" sz="1800" dirty="0">
                <a:solidFill>
                  <a:schemeClr val="bg1"/>
                </a:solidFill>
                <a:latin typeface="Arial Black" charset="0"/>
                <a:ea typeface="Arial Black" charset="0"/>
                <a:cs typeface="Arial Black" charset="0"/>
              </a:defRPr>
            </a:lvl1pPr>
          </a:lstStyle>
          <a:p>
            <a:pPr marL="0" lvl="0"/>
            <a:r>
              <a:rPr lang="en-US"/>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2"/>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9"/>
            <a:ext cx="5349451" cy="260839"/>
          </a:xfrm>
        </p:spPr>
        <p:txBody>
          <a:bodyPr lIns="91440" tIns="45720" rIns="91440" bIns="45720">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139496840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2"/>
          <p:cNvSpPr>
            <a:spLocks noGrp="1"/>
          </p:cNvSpPr>
          <p:nvPr>
            <p:ph type="sldNum" sz="quarter" idx="10"/>
          </p:nvPr>
        </p:nvSpPr>
        <p:spPr>
          <a:xfrm>
            <a:off x="9059986" y="6491235"/>
            <a:ext cx="2844800" cy="230240"/>
          </a:xfrm>
        </p:spPr>
        <p:txBody>
          <a:bodyPr vert="horz" lIns="91440" tIns="45720" rIns="91440" bIns="45720" rtlCol="0" anchor="ctr"/>
          <a:lstStyle>
            <a:lvl1pPr>
              <a:defRPr lang="en-GB" b="0" smtClean="0"/>
            </a:lvl1pPr>
          </a:lstStyle>
          <a:p>
            <a:fld id="{0FE38F41-FA40-4507-8BA6-9F62F18879CE}" type="datetime1">
              <a:rPr lang="en-US" smtClean="0"/>
              <a:pPr/>
              <a:t>11/14/2021</a:t>
            </a:fld>
            <a:r>
              <a:rPr lang="en-US"/>
              <a:t> | </a:t>
            </a:r>
            <a:fld id="{2A059162-5B37-8345-8802-BAFB4069E24D}" type="slidenum">
              <a:rPr lang="en-US" smtClean="0"/>
              <a:pPr/>
              <a:t>‹#›</a:t>
            </a:fld>
            <a:endParaRPr lang="en-US"/>
          </a:p>
        </p:txBody>
      </p:sp>
    </p:spTree>
    <p:extLst>
      <p:ext uri="{BB962C8B-B14F-4D97-AF65-F5344CB8AC3E}">
        <p14:creationId xmlns:p14="http://schemas.microsoft.com/office/powerpoint/2010/main" val="332894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solidFill>
                <a:latin typeface="Arial Black" charset="0"/>
                <a:cs typeface="Arial Black" charset="0"/>
              </a:rPr>
              <a:t>IMF</a:t>
            </a:r>
            <a:r>
              <a:rPr lang="en-US" sz="675" b="0">
                <a:solidFill>
                  <a:schemeClr val="bg1"/>
                </a:solidFill>
                <a:latin typeface="+mn-lt"/>
                <a:cs typeface="Arial Black" charset="0"/>
              </a:rPr>
              <a:t> | Middle East and Central Asia Department</a:t>
            </a:r>
            <a:endParaRPr lang="en-US" sz="675"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24928998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solidFill>
                <a:latin typeface="Arial Black" charset="0"/>
                <a:cs typeface="Arial Black" charset="0"/>
              </a:rPr>
              <a:t>IMF</a:t>
            </a:r>
            <a:r>
              <a:rPr lang="en-US" sz="675" b="0">
                <a:solidFill>
                  <a:schemeClr val="bg1"/>
                </a:solidFill>
                <a:latin typeface="+mn-lt"/>
                <a:cs typeface="Arial Black" charset="0"/>
              </a:rPr>
              <a:t> | Middle East and Central Asia Department</a:t>
            </a:r>
            <a:endParaRPr lang="en-US" sz="675"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2559788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solidFill>
                <a:latin typeface="Arial Black" charset="0"/>
                <a:cs typeface="Arial Black" charset="0"/>
              </a:rPr>
              <a:t>IMF</a:t>
            </a:r>
            <a:r>
              <a:rPr lang="en-US" sz="675" b="0">
                <a:solidFill>
                  <a:schemeClr val="bg1"/>
                </a:solidFill>
                <a:latin typeface="+mn-lt"/>
                <a:cs typeface="Arial Black" charset="0"/>
              </a:rPr>
              <a:t> | Middle East and Central Asia Department</a:t>
            </a:r>
            <a:endParaRPr lang="en-US" sz="675"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841120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9"/>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25">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solidFill>
                <a:latin typeface="Arial Black" charset="0"/>
                <a:cs typeface="Arial Black" charset="0"/>
              </a:rPr>
              <a:t>IMF</a:t>
            </a:r>
            <a:r>
              <a:rPr lang="en-US" sz="675" b="0">
                <a:solidFill>
                  <a:schemeClr val="bg1"/>
                </a:solidFill>
                <a:latin typeface="+mn-lt"/>
                <a:cs typeface="Arial Black" charset="0"/>
              </a:rPr>
              <a:t> | Middle East and Central Asia Department</a:t>
            </a:r>
            <a:endParaRPr lang="en-US" sz="675"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5" y="683639"/>
            <a:ext cx="9372600" cy="5486400"/>
          </a:xfrm>
        </p:spPr>
        <p:txBody>
          <a:bodyPr tIns="0" bIns="365760" anchor="ctr" anchorCtr="0"/>
          <a:lstStyle>
            <a:lvl1pPr>
              <a:spcBef>
                <a:spcPts val="0"/>
              </a:spcBef>
              <a:spcAft>
                <a:spcPts val="1800"/>
              </a:spcAft>
              <a:buClrTx/>
              <a:defRPr sz="2550" b="0" i="0">
                <a:solidFill>
                  <a:schemeClr val="bg1"/>
                </a:solidFill>
                <a:latin typeface="Arial Black" panose="020B0604020202020204" pitchFamily="34" charset="0"/>
                <a:cs typeface="Arial Black" panose="020B0604020202020204" pitchFamily="34" charset="0"/>
              </a:defRPr>
            </a:lvl1pPr>
            <a:lvl2pPr marL="257174" indent="-257174">
              <a:spcBef>
                <a:spcPts val="675"/>
              </a:spcBef>
              <a:spcAft>
                <a:spcPts val="0"/>
              </a:spcAft>
              <a:buClrTx/>
              <a:tabLst/>
              <a:defRPr sz="2400" b="0">
                <a:solidFill>
                  <a:schemeClr val="bg1"/>
                </a:solidFill>
              </a:defRPr>
            </a:lvl2pPr>
            <a:lvl3pPr marL="257174" indent="-257174">
              <a:spcBef>
                <a:spcPts val="675"/>
              </a:spcBef>
              <a:spcAft>
                <a:spcPts val="0"/>
              </a:spcAft>
              <a:buClrTx/>
              <a:buSzPct val="100000"/>
              <a:buFont typeface="Wingdings" pitchFamily="2" charset="2"/>
              <a:buChar char="§"/>
              <a:tabLst/>
              <a:defRPr sz="2400" b="1">
                <a:solidFill>
                  <a:schemeClr val="accent2">
                    <a:lumMod val="60000"/>
                    <a:lumOff val="40000"/>
                  </a:schemeClr>
                </a:solidFill>
              </a:defRPr>
            </a:lvl3pPr>
            <a:lvl4pPr marL="385761" indent="-128587">
              <a:spcBef>
                <a:spcPts val="0"/>
              </a:spcBef>
              <a:spcAft>
                <a:spcPts val="225"/>
              </a:spcAft>
              <a:buClrTx/>
              <a:buFont typeface="Arial" panose="020B0604020202020204" pitchFamily="34" charset="0"/>
              <a:buChar char="•"/>
              <a:tabLst/>
              <a:defRPr sz="1575" b="0">
                <a:solidFill>
                  <a:schemeClr val="bg1"/>
                </a:solidFill>
              </a:defRPr>
            </a:lvl4pPr>
            <a:lvl5pPr marL="385761" indent="-128587">
              <a:spcBef>
                <a:spcPts val="0"/>
              </a:spcBef>
              <a:spcAft>
                <a:spcPts val="225"/>
              </a:spcAft>
              <a:buClrTx/>
              <a:buFont typeface="Arial" panose="020B0604020202020204" pitchFamily="34" charset="0"/>
              <a:buChar char="•"/>
              <a:tabLst/>
              <a:defRPr sz="1575" b="1">
                <a:solidFill>
                  <a:schemeClr val="accent2">
                    <a:lumMod val="60000"/>
                    <a:lumOff val="40000"/>
                  </a:schemeClr>
                </a:solidFill>
              </a:defRPr>
            </a:lvl5pPr>
          </a:lstStyle>
          <a:p>
            <a:pPr lvl="0"/>
            <a:r>
              <a:rPr lang="en-US"/>
              <a:t>Title for Divider–Agenda</a:t>
            </a:r>
          </a:p>
          <a:p>
            <a:pPr lvl="1"/>
            <a:r>
              <a:rPr lang="en-US"/>
              <a:t>Agenda Item—Inactive</a:t>
            </a:r>
          </a:p>
          <a:p>
            <a:pPr lvl="2"/>
            <a:r>
              <a:rPr lang="en-US"/>
              <a:t>Agenda Item—Active</a:t>
            </a:r>
          </a:p>
          <a:p>
            <a:pPr lvl="3"/>
            <a:r>
              <a:rPr lang="en-US"/>
              <a:t>Second level</a:t>
            </a:r>
          </a:p>
          <a:p>
            <a:pPr lvl="4"/>
            <a:r>
              <a:rPr lang="en-US"/>
              <a:t>Third level</a:t>
            </a:r>
          </a:p>
        </p:txBody>
      </p:sp>
    </p:spTree>
    <p:extLst>
      <p:ext uri="{BB962C8B-B14F-4D97-AF65-F5344CB8AC3E}">
        <p14:creationId xmlns:p14="http://schemas.microsoft.com/office/powerpoint/2010/main" val="1213993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5120">
          <p15:clr>
            <a:srgbClr val="FBAE40"/>
          </p15:clr>
        </p15:guide>
        <p15:guide id="3" orient="horz" pos="39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68797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tx2"/>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3"/>
            <a:ext cx="9715500" cy="4860591"/>
          </a:xfrm>
        </p:spPr>
        <p:txBody>
          <a:bodyPr/>
          <a:lstStyle>
            <a:lvl1pPr>
              <a:spcBef>
                <a:spcPts val="1800"/>
              </a:spcBef>
              <a:defRPr>
                <a:solidFill>
                  <a:schemeClr val="tx1"/>
                </a:solidFill>
              </a:defRPr>
            </a:lvl1pPr>
            <a:lvl2pPr>
              <a:defRPr/>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369634403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tx2"/>
                </a:solidFill>
                <a:latin typeface="Arial Black" charset="0"/>
                <a:ea typeface="Arial Black" charset="0"/>
                <a:cs typeface="Arial Black" charset="0"/>
              </a:defRPr>
            </a:lvl1pPr>
          </a:lstStyle>
          <a:p>
            <a:pPr marL="0" lvl="0"/>
            <a:r>
              <a:rPr lang="en-US"/>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3"/>
            <a:ext cx="4572000" cy="4860591"/>
          </a:xfrm>
        </p:spPr>
        <p:txBody>
          <a:bodyPr>
            <a:normAutofit/>
          </a:bodyPr>
          <a:lstStyle>
            <a:lvl1pPr>
              <a:spcBef>
                <a:spcPts val="1800"/>
              </a:spcBef>
              <a:defRPr sz="1350">
                <a:solidFill>
                  <a:schemeClr val="tx1"/>
                </a:solidFill>
              </a:defRPr>
            </a:lvl1pPr>
            <a:lvl2pPr>
              <a:defRPr sz="1350"/>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sz="1350"/>
            </a:lvl3pPr>
            <a:lvl4pPr>
              <a:defRPr sz="1350"/>
            </a:lvl4pPr>
            <a:lvl5pPr>
              <a:defRPr sz="135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3"/>
            <a:ext cx="4572000" cy="4860591"/>
          </a:xfrm>
        </p:spPr>
        <p:txBody>
          <a:bodyPr>
            <a:normAutofit/>
          </a:bodyPr>
          <a:lstStyle>
            <a:lvl1pPr>
              <a:spcBef>
                <a:spcPts val="1800"/>
              </a:spcBef>
              <a:defRPr sz="1350">
                <a:solidFill>
                  <a:schemeClr val="tx1"/>
                </a:solidFill>
              </a:defRPr>
            </a:lvl1pPr>
            <a:lvl2pPr>
              <a:defRPr sz="1350"/>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sz="1350"/>
            </a:lvl3pPr>
            <a:lvl4pPr>
              <a:defRPr sz="1350"/>
            </a:lvl4pPr>
            <a:lvl5pPr>
              <a:defRPr sz="135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117329407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3"/>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9"/>
            <a:ext cx="10972800" cy="1118064"/>
          </a:xfrm>
          <a:prstGeom prst="rect">
            <a:avLst/>
          </a:prstGeom>
        </p:spPr>
        <p:txBody>
          <a:bodyPr vert="horz" lIns="0" tIns="0" rIns="0" bIns="0" rtlCol="0" anchor="ctr">
            <a:normAutofit/>
          </a:bodyPr>
          <a:lstStyle/>
          <a:p>
            <a:r>
              <a:rPr lang="en-US"/>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lumMod val="75000"/>
                  </a:schemeClr>
                </a:solidFill>
                <a:latin typeface="Arial Black" charset="0"/>
                <a:cs typeface="Arial Black" charset="0"/>
              </a:rPr>
              <a:t>IMF </a:t>
            </a:r>
            <a:r>
              <a:rPr lang="en-US" sz="675" b="0">
                <a:solidFill>
                  <a:schemeClr val="bg1">
                    <a:lumMod val="75000"/>
                  </a:schemeClr>
                </a:solidFill>
                <a:latin typeface="+mn-lt"/>
                <a:cs typeface="Arial Black" charset="0"/>
              </a:rPr>
              <a:t>| Middle East and Central Asia Department</a:t>
            </a:r>
            <a:endParaRPr lang="en-US" sz="675" b="0">
              <a:solidFill>
                <a:schemeClr val="bg1">
                  <a:lumMod val="75000"/>
                </a:schemeClr>
              </a:solidFill>
              <a:latin typeface="+mn-lt"/>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accent1"/>
                </a:solidFill>
              </a:rPr>
              <a:pPr algn="r"/>
              <a:t>‹#›</a:t>
            </a:fld>
            <a:endParaRPr lang="en-US" sz="750">
              <a:solidFill>
                <a:schemeClr val="accent1"/>
              </a:solidFill>
            </a:endParaRPr>
          </a:p>
        </p:txBody>
      </p:sp>
    </p:spTree>
    <p:extLst>
      <p:ext uri="{BB962C8B-B14F-4D97-AF65-F5344CB8AC3E}">
        <p14:creationId xmlns:p14="http://schemas.microsoft.com/office/powerpoint/2010/main" val="42170672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transition>
    <p:fade/>
  </p:transition>
  <p:hf hdr="0" dt="0"/>
  <p:txStyles>
    <p:titleStyle>
      <a:lvl1pPr algn="l" defTabSz="685733" rtl="0" eaLnBrk="1" latinLnBrk="0" hangingPunct="1">
        <a:lnSpc>
          <a:spcPct val="90000"/>
        </a:lnSpc>
        <a:spcBef>
          <a:spcPct val="0"/>
        </a:spcBef>
        <a:buNone/>
        <a:defRPr sz="27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685733" rtl="0" eaLnBrk="1" latinLnBrk="0" hangingPunct="1">
        <a:spcBef>
          <a:spcPts val="1800"/>
        </a:spcBef>
        <a:buClr>
          <a:schemeClr val="accent1"/>
        </a:buClr>
        <a:buSzPct val="110000"/>
        <a:buFont typeface="Wingdings" charset="2"/>
        <a:buNone/>
        <a:tabLst/>
        <a:defRPr sz="1500" kern="1200">
          <a:solidFill>
            <a:schemeClr val="tx1"/>
          </a:solidFill>
          <a:latin typeface="+mn-lt"/>
          <a:ea typeface="+mn-ea"/>
          <a:cs typeface="+mn-cs"/>
        </a:defRPr>
      </a:lvl1pPr>
      <a:lvl2pPr marL="175021" indent="-175021" algn="l" defTabSz="685733" rtl="0" eaLnBrk="1" latinLnBrk="0" hangingPunct="1">
        <a:spcBef>
          <a:spcPts val="450"/>
        </a:spcBef>
        <a:buClr>
          <a:schemeClr val="accent1"/>
        </a:buClr>
        <a:buSzPct val="100000"/>
        <a:buFont typeface="Wingdings" pitchFamily="2" charset="2"/>
        <a:buChar char="§"/>
        <a:tabLst/>
        <a:defRPr sz="1500" kern="1200">
          <a:solidFill>
            <a:schemeClr val="tx1"/>
          </a:solidFill>
          <a:latin typeface="+mn-lt"/>
          <a:ea typeface="+mn-ea"/>
          <a:cs typeface="+mn-cs"/>
        </a:defRPr>
      </a:lvl2pPr>
      <a:lvl3pPr marL="344089" indent="-169068" algn="l" defTabSz="685733" rtl="0" eaLnBrk="1" latinLnBrk="0" hangingPunct="1">
        <a:spcBef>
          <a:spcPts val="450"/>
        </a:spcBef>
        <a:buClr>
          <a:schemeClr val="bg1">
            <a:lumMod val="50000"/>
          </a:schemeClr>
        </a:buClr>
        <a:buSzPct val="65000"/>
        <a:buFont typeface="Lucida Grande" panose="020B0600040502020204" pitchFamily="34" charset="0"/>
        <a:buChar char="▶"/>
        <a:tabLst/>
        <a:defRPr sz="1500" kern="1200">
          <a:solidFill>
            <a:schemeClr val="tx1"/>
          </a:solidFill>
          <a:latin typeface="+mn-lt"/>
          <a:ea typeface="+mn-ea"/>
          <a:cs typeface="+mn-cs"/>
        </a:defRPr>
      </a:lvl3pPr>
      <a:lvl4pPr marL="519110" indent="-175021" algn="l" defTabSz="685733" rtl="0" eaLnBrk="1" latinLnBrk="0" hangingPunct="1">
        <a:spcBef>
          <a:spcPts val="450"/>
        </a:spcBef>
        <a:buClr>
          <a:schemeClr val="accent1"/>
        </a:buClr>
        <a:buSzPct val="100000"/>
        <a:buFont typeface="LucidaGrande" charset="0"/>
        <a:buChar char="◆"/>
        <a:tabLst/>
        <a:defRPr sz="1500" kern="1200">
          <a:solidFill>
            <a:schemeClr val="tx1"/>
          </a:solidFill>
          <a:latin typeface="+mn-lt"/>
          <a:ea typeface="+mn-ea"/>
          <a:cs typeface="+mn-cs"/>
        </a:defRPr>
      </a:lvl4pPr>
      <a:lvl5pPr marL="688178" indent="-169068" algn="l" defTabSz="685733" rtl="0" eaLnBrk="1" latinLnBrk="0" hangingPunct="1">
        <a:spcBef>
          <a:spcPts val="450"/>
        </a:spcBef>
        <a:buClr>
          <a:schemeClr val="bg1">
            <a:lumMod val="50000"/>
          </a:schemeClr>
        </a:buClr>
        <a:buFont typeface=".HelveticaNeueDeskInterface-Regular"/>
        <a:buChar char="●"/>
        <a:tabLst/>
        <a:defRPr sz="1500" kern="1200">
          <a:solidFill>
            <a:schemeClr val="tx1"/>
          </a:solidFill>
          <a:latin typeface="+mn-lt"/>
          <a:ea typeface="+mn-ea"/>
          <a:cs typeface="+mn-cs"/>
        </a:defRPr>
      </a:lvl5pPr>
      <a:lvl6pPr marL="1885765" indent="-171433"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32" indent="-171433"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8" indent="-171433"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64" indent="-171433"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3" rtl="0" eaLnBrk="1" latinLnBrk="0" hangingPunct="1">
        <a:defRPr sz="1350" kern="1200">
          <a:solidFill>
            <a:schemeClr val="tx1"/>
          </a:solidFill>
          <a:latin typeface="+mn-lt"/>
          <a:ea typeface="+mn-ea"/>
          <a:cs typeface="+mn-cs"/>
        </a:defRPr>
      </a:lvl1pPr>
      <a:lvl2pPr marL="342866" algn="l" defTabSz="685733" rtl="0" eaLnBrk="1" latinLnBrk="0" hangingPunct="1">
        <a:defRPr sz="1350" kern="1200">
          <a:solidFill>
            <a:schemeClr val="tx1"/>
          </a:solidFill>
          <a:latin typeface="+mn-lt"/>
          <a:ea typeface="+mn-ea"/>
          <a:cs typeface="+mn-cs"/>
        </a:defRPr>
      </a:lvl2pPr>
      <a:lvl3pPr marL="685733" algn="l" defTabSz="685733" rtl="0" eaLnBrk="1" latinLnBrk="0" hangingPunct="1">
        <a:defRPr sz="1350" kern="1200">
          <a:solidFill>
            <a:schemeClr val="tx1"/>
          </a:solidFill>
          <a:latin typeface="+mn-lt"/>
          <a:ea typeface="+mn-ea"/>
          <a:cs typeface="+mn-cs"/>
        </a:defRPr>
      </a:lvl3pPr>
      <a:lvl4pPr marL="1028599" algn="l" defTabSz="685733" rtl="0" eaLnBrk="1" latinLnBrk="0" hangingPunct="1">
        <a:defRPr sz="1350" kern="1200">
          <a:solidFill>
            <a:schemeClr val="tx1"/>
          </a:solidFill>
          <a:latin typeface="+mn-lt"/>
          <a:ea typeface="+mn-ea"/>
          <a:cs typeface="+mn-cs"/>
        </a:defRPr>
      </a:lvl4pPr>
      <a:lvl5pPr marL="1371465" algn="l" defTabSz="685733" rtl="0" eaLnBrk="1" latinLnBrk="0" hangingPunct="1">
        <a:defRPr sz="1350" kern="1200">
          <a:solidFill>
            <a:schemeClr val="tx1"/>
          </a:solidFill>
          <a:latin typeface="+mn-lt"/>
          <a:ea typeface="+mn-ea"/>
          <a:cs typeface="+mn-cs"/>
        </a:defRPr>
      </a:lvl5pPr>
      <a:lvl6pPr marL="1714331" algn="l" defTabSz="685733" rtl="0" eaLnBrk="1" latinLnBrk="0" hangingPunct="1">
        <a:defRPr sz="1350" kern="1200">
          <a:solidFill>
            <a:schemeClr val="tx1"/>
          </a:solidFill>
          <a:latin typeface="+mn-lt"/>
          <a:ea typeface="+mn-ea"/>
          <a:cs typeface="+mn-cs"/>
        </a:defRPr>
      </a:lvl6pPr>
      <a:lvl7pPr marL="2057197" algn="l" defTabSz="685733" rtl="0" eaLnBrk="1" latinLnBrk="0" hangingPunct="1">
        <a:defRPr sz="1350" kern="1200">
          <a:solidFill>
            <a:schemeClr val="tx1"/>
          </a:solidFill>
          <a:latin typeface="+mn-lt"/>
          <a:ea typeface="+mn-ea"/>
          <a:cs typeface="+mn-cs"/>
        </a:defRPr>
      </a:lvl7pPr>
      <a:lvl8pPr marL="2400065" algn="l" defTabSz="685733" rtl="0" eaLnBrk="1" latinLnBrk="0" hangingPunct="1">
        <a:defRPr sz="1350" kern="1200">
          <a:solidFill>
            <a:schemeClr val="tx1"/>
          </a:solidFill>
          <a:latin typeface="+mn-lt"/>
          <a:ea typeface="+mn-ea"/>
          <a:cs typeface="+mn-cs"/>
        </a:defRPr>
      </a:lvl8pPr>
      <a:lvl9pPr marL="2742931" algn="l" defTabSz="68573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8.xml"/><Relationship Id="rId7" Type="http://schemas.openxmlformats.org/officeDocument/2006/relationships/chart" Target="../charts/chart8.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9.png"/><Relationship Id="rId5" Type="http://schemas.microsoft.com/office/2014/relationships/chartEx" Target="../charts/chartEx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tags" Target="../tags/tag15.xml"/><Relationship Id="rId7" Type="http://schemas.openxmlformats.org/officeDocument/2006/relationships/chart" Target="../charts/chart1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chart" Target="../charts/chart11.xml"/><Relationship Id="rId5" Type="http://schemas.openxmlformats.org/officeDocument/2006/relationships/notesSlide" Target="../notesSlides/notesSlide12.xml"/><Relationship Id="rId4"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slideLayout" Target="../slideLayouts/slideLayout8.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chart" Target="../charts/chart14.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emf"/><Relationship Id="rId5" Type="http://schemas.openxmlformats.org/officeDocument/2006/relationships/chart" Target="../charts/chart5.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7.xml"/><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B5C5-1E1D-4E7D-AE8E-A92A3D7379D0}"/>
              </a:ext>
            </a:extLst>
          </p:cNvPr>
          <p:cNvSpPr>
            <a:spLocks noGrp="1"/>
          </p:cNvSpPr>
          <p:nvPr>
            <p:ph type="ctrTitle"/>
          </p:nvPr>
        </p:nvSpPr>
        <p:spPr>
          <a:xfrm>
            <a:off x="5555961" y="2677756"/>
            <a:ext cx="6083731" cy="1213301"/>
          </a:xfrm>
        </p:spPr>
        <p:txBody>
          <a:bodyPr>
            <a:normAutofit fontScale="90000"/>
          </a:bodyPr>
          <a:lstStyle/>
          <a:p>
            <a:r>
              <a:rPr lang="ru-RU" dirty="0" smtClean="0"/>
              <a:t>ЦАРЭС</a:t>
            </a:r>
            <a:r>
              <a:rPr lang="en-US" dirty="0"/>
              <a:t/>
            </a:r>
            <a:br>
              <a:rPr lang="en-US" dirty="0"/>
            </a:br>
            <a:r>
              <a:rPr lang="ru-RU" dirty="0" smtClean="0"/>
              <a:t>Перспективы регионального экономического развития</a:t>
            </a:r>
            <a:endParaRPr lang="en-US" dirty="0"/>
          </a:p>
        </p:txBody>
      </p:sp>
      <p:sp>
        <p:nvSpPr>
          <p:cNvPr id="3" name="Subtitle 2">
            <a:extLst>
              <a:ext uri="{FF2B5EF4-FFF2-40B4-BE49-F238E27FC236}">
                <a16:creationId xmlns:a16="http://schemas.microsoft.com/office/drawing/2014/main" id="{96F77D18-5D84-491A-8270-2963607CF21C}"/>
              </a:ext>
            </a:extLst>
          </p:cNvPr>
          <p:cNvSpPr>
            <a:spLocks noGrp="1"/>
          </p:cNvSpPr>
          <p:nvPr>
            <p:ph type="subTitle" idx="1"/>
          </p:nvPr>
        </p:nvSpPr>
        <p:spPr>
          <a:xfrm>
            <a:off x="5555961" y="4303308"/>
            <a:ext cx="5515285" cy="465226"/>
          </a:xfrm>
        </p:spPr>
        <p:txBody>
          <a:bodyPr vert="horz" lIns="0" tIns="91440" rIns="0" bIns="0" rtlCol="0" anchor="t">
            <a:normAutofit/>
          </a:bodyPr>
          <a:lstStyle/>
          <a:p>
            <a:r>
              <a:rPr lang="en-US" dirty="0" smtClean="0"/>
              <a:t>17</a:t>
            </a:r>
            <a:r>
              <a:rPr lang="ru-RU" dirty="0" smtClean="0"/>
              <a:t> НОЯБРЯ </a:t>
            </a:r>
            <a:r>
              <a:rPr lang="en-US" dirty="0" smtClean="0"/>
              <a:t>2021</a:t>
            </a:r>
            <a:r>
              <a:rPr lang="ru-RU" dirty="0" smtClean="0"/>
              <a:t> ГОДА</a:t>
            </a:r>
            <a:endParaRPr lang="en-US" dirty="0"/>
          </a:p>
        </p:txBody>
      </p:sp>
      <p:sp>
        <p:nvSpPr>
          <p:cNvPr id="10" name="Text Placeholder 9">
            <a:extLst>
              <a:ext uri="{FF2B5EF4-FFF2-40B4-BE49-F238E27FC236}">
                <a16:creationId xmlns:a16="http://schemas.microsoft.com/office/drawing/2014/main" id="{C133106C-0DD1-415A-AA8F-4E530E2338C9}"/>
              </a:ext>
            </a:extLst>
          </p:cNvPr>
          <p:cNvSpPr>
            <a:spLocks noGrp="1"/>
          </p:cNvSpPr>
          <p:nvPr>
            <p:ph type="body" sz="quarter" idx="10"/>
          </p:nvPr>
        </p:nvSpPr>
        <p:spPr>
          <a:xfrm>
            <a:off x="5555961" y="4879731"/>
            <a:ext cx="5515285" cy="1213338"/>
          </a:xfrm>
        </p:spPr>
        <p:txBody>
          <a:bodyPr/>
          <a:lstStyle/>
          <a:p>
            <a:r>
              <a:rPr lang="ru-RU" dirty="0" err="1" smtClean="0"/>
              <a:t>Субир</a:t>
            </a:r>
            <a:r>
              <a:rPr lang="ru-RU" dirty="0" smtClean="0"/>
              <a:t> </a:t>
            </a:r>
            <a:r>
              <a:rPr lang="ru-RU" dirty="0" err="1" smtClean="0"/>
              <a:t>Лалл</a:t>
            </a:r>
            <a:endParaRPr lang="en-US" dirty="0"/>
          </a:p>
          <a:p>
            <a:r>
              <a:rPr lang="ru-RU" dirty="0" smtClean="0"/>
              <a:t>Заместитель </a:t>
            </a:r>
            <a:r>
              <a:rPr lang="ru-RU" dirty="0" smtClean="0"/>
              <a:t>директора</a:t>
            </a:r>
            <a:endParaRPr lang="en-US" dirty="0"/>
          </a:p>
          <a:p>
            <a:r>
              <a:rPr lang="ru-RU" dirty="0" smtClean="0"/>
              <a:t>Департамент Ближнего Востока и Центральной Азии</a:t>
            </a:r>
            <a:endParaRPr lang="en-US" dirty="0"/>
          </a:p>
        </p:txBody>
      </p:sp>
      <p:pic>
        <p:nvPicPr>
          <p:cNvPr id="11" name="Picture 10">
            <a:extLst>
              <a:ext uri="{FF2B5EF4-FFF2-40B4-BE49-F238E27FC236}">
                <a16:creationId xmlns:a16="http://schemas.microsoft.com/office/drawing/2014/main" id="{A08CA857-C4DF-4CA9-B64E-739415713653}"/>
              </a:ext>
            </a:extLst>
          </p:cNvPr>
          <p:cNvPicPr>
            <a:picLocks noChangeAspect="1"/>
          </p:cNvPicPr>
          <p:nvPr/>
        </p:nvPicPr>
        <p:blipFill rotWithShape="1">
          <a:blip r:embed="rId3"/>
          <a:srcRect t="3693" r="939" b="19992"/>
          <a:stretch/>
        </p:blipFill>
        <p:spPr>
          <a:xfrm>
            <a:off x="0" y="0"/>
            <a:ext cx="4733064" cy="2430828"/>
          </a:xfrm>
          <a:prstGeom prst="rect">
            <a:avLst/>
          </a:prstGeom>
        </p:spPr>
      </p:pic>
      <p:pic>
        <p:nvPicPr>
          <p:cNvPr id="18" name="Picture 17">
            <a:extLst>
              <a:ext uri="{FF2B5EF4-FFF2-40B4-BE49-F238E27FC236}">
                <a16:creationId xmlns:a16="http://schemas.microsoft.com/office/drawing/2014/main" id="{87AD1D65-883D-4F1D-9B3C-473BD5A1434E}"/>
              </a:ext>
            </a:extLst>
          </p:cNvPr>
          <p:cNvPicPr>
            <a:picLocks noChangeAspect="1"/>
          </p:cNvPicPr>
          <p:nvPr/>
        </p:nvPicPr>
        <p:blipFill rotWithShape="1">
          <a:blip r:embed="rId4"/>
          <a:srcRect l="158" t="25041" r="5722" b="2585"/>
          <a:stretch/>
        </p:blipFill>
        <p:spPr>
          <a:xfrm>
            <a:off x="-1" y="2296887"/>
            <a:ext cx="4733063" cy="2471647"/>
          </a:xfrm>
          <a:prstGeom prst="rect">
            <a:avLst/>
          </a:prstGeom>
        </p:spPr>
      </p:pic>
      <p:pic>
        <p:nvPicPr>
          <p:cNvPr id="8" name="Picture 7" descr="A picture containing person, spectacles&#10;&#10;Description automatically generated">
            <a:extLst>
              <a:ext uri="{FF2B5EF4-FFF2-40B4-BE49-F238E27FC236}">
                <a16:creationId xmlns:a16="http://schemas.microsoft.com/office/drawing/2014/main" id="{3DFE1202-664D-488E-BFFC-557D29CBC0B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30" y="4343913"/>
            <a:ext cx="4736592" cy="3156957"/>
          </a:xfrm>
          <a:prstGeom prst="rect">
            <a:avLst/>
          </a:prstGeom>
        </p:spPr>
      </p:pic>
    </p:spTree>
    <p:extLst>
      <p:ext uri="{BB962C8B-B14F-4D97-AF65-F5344CB8AC3E}">
        <p14:creationId xmlns:p14="http://schemas.microsoft.com/office/powerpoint/2010/main" val="375181598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A5F2F9-662F-4D7E-A370-96EB5FC51988}"/>
              </a:ext>
            </a:extLst>
          </p:cNvPr>
          <p:cNvSpPr>
            <a:spLocks noGrp="1"/>
          </p:cNvSpPr>
          <p:nvPr>
            <p:ph type="title"/>
          </p:nvPr>
        </p:nvSpPr>
        <p:spPr>
          <a:xfrm>
            <a:off x="364366" y="222236"/>
            <a:ext cx="11438613" cy="751742"/>
          </a:xfrm>
        </p:spPr>
        <p:txBody>
          <a:bodyPr>
            <a:noAutofit/>
          </a:bodyPr>
          <a:lstStyle/>
          <a:p>
            <a:pPr lvl="0"/>
            <a:r>
              <a:rPr lang="ru-RU" sz="2200" dirty="0"/>
              <a:t>Внезапное ужесточение мировых финансовых условий может создать риски бегства капитала и стабилизации </a:t>
            </a:r>
            <a:r>
              <a:rPr lang="ru-RU" sz="2200" dirty="0" smtClean="0"/>
              <a:t>долга</a:t>
            </a:r>
            <a:endParaRPr lang="en-US" sz="2200" dirty="0"/>
          </a:p>
        </p:txBody>
      </p:sp>
      <p:sp>
        <p:nvSpPr>
          <p:cNvPr id="15" name="AutoShape 5">
            <a:extLst>
              <a:ext uri="{FF2B5EF4-FFF2-40B4-BE49-F238E27FC236}">
                <a16:creationId xmlns:a16="http://schemas.microsoft.com/office/drawing/2014/main" id="{DF1BC4B4-DDFE-444A-AE58-1339D938F2E6}"/>
              </a:ext>
            </a:extLst>
          </p:cNvPr>
          <p:cNvSpPr>
            <a:spLocks noChangeArrowheads="1"/>
          </p:cNvSpPr>
          <p:nvPr>
            <p:custDataLst>
              <p:tags r:id="rId1"/>
            </p:custDataLst>
          </p:nvPr>
        </p:nvSpPr>
        <p:spPr bwMode="auto">
          <a:xfrm rot="5400000">
            <a:off x="3577725" y="-2436270"/>
            <a:ext cx="731520" cy="7562584"/>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lvl="0" algn="ctr" defTabSz="642915" eaLnBrk="0" fontAlgn="base" hangingPunct="0">
              <a:spcBef>
                <a:spcPct val="0"/>
              </a:spcBef>
              <a:spcAft>
                <a:spcPct val="0"/>
              </a:spcAft>
              <a:defRPr/>
            </a:pPr>
            <a:r>
              <a:rPr lang="ru-RU" sz="1400" b="1" dirty="0">
                <a:solidFill>
                  <a:srgbClr val="FEFEFE"/>
                </a:solidFill>
                <a:latin typeface="Arial" panose="020B0604020202020204"/>
                <a:sym typeface="Gill Sans"/>
              </a:rPr>
              <a:t>Внезапное ужесточение </a:t>
            </a:r>
            <a:r>
              <a:rPr lang="ru-RU" sz="1400" b="1" dirty="0" smtClean="0">
                <a:solidFill>
                  <a:srgbClr val="FEFEFE"/>
                </a:solidFill>
                <a:latin typeface="Arial" panose="020B0604020202020204"/>
                <a:sym typeface="Gill Sans"/>
              </a:rPr>
              <a:t>глобальных финансовых </a:t>
            </a:r>
            <a:r>
              <a:rPr lang="ru-RU" sz="1400" b="1" dirty="0">
                <a:solidFill>
                  <a:srgbClr val="FEFEFE"/>
                </a:solidFill>
                <a:latin typeface="Arial" panose="020B0604020202020204"/>
                <a:sym typeface="Gill Sans"/>
              </a:rPr>
              <a:t>условий может привести </a:t>
            </a:r>
            <a:endParaRPr lang="ru-RU" sz="1400" b="1" dirty="0" smtClean="0">
              <a:solidFill>
                <a:srgbClr val="FEFEFE"/>
              </a:solidFill>
              <a:latin typeface="Arial" panose="020B0604020202020204"/>
              <a:sym typeface="Gill Sans"/>
            </a:endParaRPr>
          </a:p>
          <a:p>
            <a:pPr lvl="0" algn="ctr" defTabSz="642915" eaLnBrk="0" fontAlgn="base" hangingPunct="0">
              <a:spcBef>
                <a:spcPct val="0"/>
              </a:spcBef>
              <a:spcAft>
                <a:spcPct val="0"/>
              </a:spcAft>
              <a:defRPr/>
            </a:pPr>
            <a:r>
              <a:rPr lang="ru-RU" sz="1400" b="1" dirty="0" smtClean="0">
                <a:solidFill>
                  <a:srgbClr val="FEFEFE"/>
                </a:solidFill>
                <a:latin typeface="Arial" panose="020B0604020202020204"/>
                <a:sym typeface="Gill Sans"/>
              </a:rPr>
              <a:t>к </a:t>
            </a:r>
            <a:r>
              <a:rPr lang="ru-RU" sz="1400" b="1" dirty="0">
                <a:solidFill>
                  <a:srgbClr val="FEFEFE"/>
                </a:solidFill>
                <a:latin typeface="Arial" panose="020B0604020202020204"/>
                <a:sym typeface="Gill Sans"/>
              </a:rPr>
              <a:t>бегству капитала, что еще больше ударит по уязвимым странам </a:t>
            </a:r>
            <a:r>
              <a:rPr lang="ru-RU" sz="1400" b="1" dirty="0" smtClean="0">
                <a:solidFill>
                  <a:srgbClr val="FEFEFE"/>
                </a:solidFill>
                <a:latin typeface="Arial" panose="020B0604020202020204"/>
                <a:sym typeface="Gill Sans"/>
              </a:rPr>
              <a:t>...</a:t>
            </a:r>
            <a:endParaRPr kumimoji="0" lang="en-US" sz="1400" b="1" i="0" u="none" strike="noStrike" kern="1200" cap="none" spc="0" normalizeH="0" baseline="0" noProof="0" dirty="0">
              <a:ln>
                <a:noFill/>
              </a:ln>
              <a:solidFill>
                <a:srgbClr val="FEFEFE"/>
              </a:solidFill>
              <a:effectLst/>
              <a:uLnTx/>
              <a:uFillTx/>
              <a:latin typeface="Arial" panose="020B0604020202020204"/>
              <a:ea typeface="+mn-ea"/>
              <a:cs typeface="+mn-cs"/>
              <a:sym typeface="Gill Sans"/>
            </a:endParaRPr>
          </a:p>
        </p:txBody>
      </p:sp>
      <p:sp>
        <p:nvSpPr>
          <p:cNvPr id="11" name="AutoShape 5">
            <a:extLst>
              <a:ext uri="{FF2B5EF4-FFF2-40B4-BE49-F238E27FC236}">
                <a16:creationId xmlns:a16="http://schemas.microsoft.com/office/drawing/2014/main" id="{628B6061-88A6-42D5-B7F0-7A95C682C22C}"/>
              </a:ext>
            </a:extLst>
          </p:cNvPr>
          <p:cNvSpPr>
            <a:spLocks noChangeArrowheads="1"/>
          </p:cNvSpPr>
          <p:nvPr>
            <p:custDataLst>
              <p:tags r:id="rId2"/>
            </p:custDataLst>
          </p:nvPr>
        </p:nvSpPr>
        <p:spPr bwMode="auto">
          <a:xfrm rot="5400000">
            <a:off x="9435268" y="-503441"/>
            <a:ext cx="731520" cy="3681594"/>
          </a:xfrm>
          <a:prstGeom prst="homePlate">
            <a:avLst>
              <a:gd name="adj" fmla="val 17185"/>
            </a:avLst>
          </a:prstGeom>
          <a:solidFill>
            <a:srgbClr val="004C97"/>
          </a:solidFill>
          <a:ln>
            <a:noFill/>
          </a:ln>
        </p:spPr>
        <p:txBody>
          <a:bodyPr rot="10800000" vert="eaVert" wrap="square" lIns="0" tIns="0" rIns="0" bIns="0" anchor="ctr" anchorCtr="0">
            <a:no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indent="-285750" algn="ctr" defTabSz="642915" eaLnBrk="0" fontAlgn="base" hangingPunct="0">
              <a:spcBef>
                <a:spcPct val="0"/>
              </a:spcBef>
              <a:spcAft>
                <a:spcPct val="0"/>
              </a:spcAft>
              <a:defRPr/>
            </a:pPr>
            <a:r>
              <a:rPr kumimoji="0" lang="en-US" sz="1400" b="1" i="0" u="none" strike="noStrike" kern="1200" cap="none" spc="0" normalizeH="0" baseline="0" noProof="0" dirty="0" smtClean="0">
                <a:ln>
                  <a:noFill/>
                </a:ln>
                <a:solidFill>
                  <a:srgbClr val="FEFEFE"/>
                </a:solidFill>
                <a:effectLst/>
                <a:uLnTx/>
                <a:uFillTx/>
                <a:latin typeface="Arial" panose="020B0604020202020204"/>
                <a:ea typeface="+mn-ea"/>
                <a:cs typeface="+mn-cs"/>
                <a:sym typeface="Gill Sans"/>
              </a:rPr>
              <a:t>…</a:t>
            </a:r>
            <a:r>
              <a:rPr lang="ru-RU" sz="1400" b="1" dirty="0" smtClean="0">
                <a:solidFill>
                  <a:srgbClr val="FEFEFE"/>
                </a:solidFill>
                <a:latin typeface="Arial" panose="020B0604020202020204"/>
                <a:sym typeface="Gill Sans"/>
              </a:rPr>
              <a:t>и увеличение опасений по </a:t>
            </a:r>
            <a:r>
              <a:rPr lang="ru-RU" sz="1400" b="1" dirty="0">
                <a:solidFill>
                  <a:srgbClr val="FEFEFE"/>
                </a:solidFill>
                <a:latin typeface="Arial" panose="020B0604020202020204"/>
                <a:sym typeface="Gill Sans"/>
              </a:rPr>
              <a:t>поводу нестабильности долга, особенно если материализуются риски </a:t>
            </a:r>
            <a:r>
              <a:rPr lang="ru-RU" sz="1400" b="1" dirty="0" smtClean="0">
                <a:solidFill>
                  <a:srgbClr val="FEFEFE"/>
                </a:solidFill>
                <a:latin typeface="Arial" panose="020B0604020202020204"/>
                <a:sym typeface="Gill Sans"/>
              </a:rPr>
              <a:t>спада</a:t>
            </a:r>
            <a:endParaRPr kumimoji="0" lang="en-US" sz="1400" b="1" i="0" u="none" strike="noStrike" kern="1200" cap="none" spc="0" normalizeH="0" baseline="0" noProof="0" dirty="0">
              <a:ln>
                <a:noFill/>
              </a:ln>
              <a:solidFill>
                <a:srgbClr val="FEFEFE"/>
              </a:solidFill>
              <a:effectLst/>
              <a:uLnTx/>
              <a:uFillTx/>
              <a:latin typeface="Arial" panose="020B0604020202020204"/>
              <a:ea typeface="+mn-ea"/>
              <a:cs typeface="+mn-cs"/>
              <a:sym typeface="Gill Sans"/>
            </a:endParaRPr>
          </a:p>
        </p:txBody>
      </p:sp>
      <p:sp>
        <p:nvSpPr>
          <p:cNvPr id="17" name="TextBox 1">
            <a:extLst>
              <a:ext uri="{FF2B5EF4-FFF2-40B4-BE49-F238E27FC236}">
                <a16:creationId xmlns:a16="http://schemas.microsoft.com/office/drawing/2014/main" id="{AB8F65C8-D5A4-411A-A107-4AE5B62F7F04}"/>
              </a:ext>
            </a:extLst>
          </p:cNvPr>
          <p:cNvSpPr txBox="1"/>
          <p:nvPr/>
        </p:nvSpPr>
        <p:spPr>
          <a:xfrm>
            <a:off x="7951499" y="5926762"/>
            <a:ext cx="4007419" cy="4789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ru-RU" sz="1000" dirty="0">
                <a:solidFill>
                  <a:srgbClr val="000000"/>
                </a:solidFill>
              </a:rPr>
              <a:t>Источники: Источники: МВФ, </a:t>
            </a:r>
            <a:r>
              <a:rPr lang="ru-RU" sz="1000" i="1" dirty="0" smtClean="0">
                <a:solidFill>
                  <a:srgbClr val="000000"/>
                </a:solidFill>
              </a:rPr>
              <a:t>МФС</a:t>
            </a:r>
            <a:r>
              <a:rPr lang="ru-RU" sz="1000" dirty="0" smtClean="0">
                <a:solidFill>
                  <a:srgbClr val="000000"/>
                </a:solidFill>
              </a:rPr>
              <a:t>; </a:t>
            </a:r>
            <a:r>
              <a:rPr lang="ru-RU" sz="1000" dirty="0">
                <a:solidFill>
                  <a:srgbClr val="000000"/>
                </a:solidFill>
              </a:rPr>
              <a:t>МВФ, </a:t>
            </a:r>
            <a:r>
              <a:rPr lang="ru-RU" sz="1000" i="1" dirty="0">
                <a:solidFill>
                  <a:srgbClr val="000000"/>
                </a:solidFill>
              </a:rPr>
              <a:t>ПРМЭ</a:t>
            </a:r>
            <a:r>
              <a:rPr lang="ru-RU" sz="1000" dirty="0">
                <a:solidFill>
                  <a:srgbClr val="000000"/>
                </a:solidFill>
              </a:rPr>
              <a:t>; и </a:t>
            </a:r>
            <a:r>
              <a:rPr lang="ru-RU" sz="1000" dirty="0" smtClean="0">
                <a:solidFill>
                  <a:srgbClr val="000000"/>
                </a:solidFill>
              </a:rPr>
              <a:t>расчеты сотрудников МВФ.</a:t>
            </a:r>
          </a:p>
          <a:p>
            <a:pPr lvl="0">
              <a:defRPr/>
            </a:pPr>
            <a:r>
              <a:rPr lang="ru-RU" sz="1000" dirty="0" smtClean="0">
                <a:solidFill>
                  <a:srgbClr val="000000"/>
                </a:solidFill>
              </a:rPr>
              <a:t>Примечание</a:t>
            </a:r>
            <a:r>
              <a:rPr lang="ru-RU" sz="1000" dirty="0">
                <a:solidFill>
                  <a:srgbClr val="000000"/>
                </a:solidFill>
              </a:rPr>
              <a:t>. Включает все страны ЦАРЭС, кроме </a:t>
            </a:r>
            <a:r>
              <a:rPr lang="ru-RU" sz="1000" dirty="0" smtClean="0">
                <a:solidFill>
                  <a:srgbClr val="000000"/>
                </a:solidFill>
              </a:rPr>
              <a:t>КНР, МОН и УЗБ.</a:t>
            </a: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TextBox 1">
            <a:extLst>
              <a:ext uri="{FF2B5EF4-FFF2-40B4-BE49-F238E27FC236}">
                <a16:creationId xmlns:a16="http://schemas.microsoft.com/office/drawing/2014/main" id="{795CB369-BB7C-4664-97CF-F03CEAEE75F0}"/>
              </a:ext>
            </a:extLst>
          </p:cNvPr>
          <p:cNvSpPr txBox="1"/>
          <p:nvPr/>
        </p:nvSpPr>
        <p:spPr>
          <a:xfrm>
            <a:off x="0" y="1748232"/>
            <a:ext cx="4070616" cy="4762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ru-RU" sz="1200" b="1" dirty="0" smtClean="0">
                <a:solidFill>
                  <a:sysClr val="windowText" lastClr="000000"/>
                </a:solidFill>
                <a:latin typeface="Arial" panose="020B0604020202020204"/>
                <a:cs typeface="Arial" panose="020B0604020202020204" pitchFamily="34" charset="0"/>
              </a:rPr>
              <a:t>ЦАРЭС</a:t>
            </a:r>
            <a:r>
              <a:rPr lang="en-US" sz="1200" b="1" dirty="0" smtClean="0">
                <a:solidFill>
                  <a:sysClr val="windowText" lastClr="000000"/>
                </a:solidFill>
                <a:latin typeface="Arial" panose="020B0604020202020204"/>
                <a:cs typeface="Arial" panose="020B0604020202020204" pitchFamily="34" charset="0"/>
              </a:rPr>
              <a:t> </a:t>
            </a:r>
            <a:r>
              <a:rPr lang="ru-RU" sz="1200" b="1" dirty="0" smtClean="0">
                <a:solidFill>
                  <a:sysClr val="windowText" lastClr="000000"/>
                </a:solidFill>
                <a:latin typeface="Arial" panose="020B0604020202020204"/>
                <a:cs typeface="Arial" panose="020B0604020202020204" pitchFamily="34" charset="0"/>
              </a:rPr>
              <a:t>без КНР</a:t>
            </a:r>
            <a:r>
              <a:rPr lang="en-US" sz="1200" b="1" dirty="0" smtClean="0">
                <a:solidFill>
                  <a:sysClr val="windowText" lastClr="000000"/>
                </a:solidFill>
                <a:latin typeface="Arial" panose="020B0604020202020204"/>
                <a:cs typeface="Arial" panose="020B0604020202020204" pitchFamily="34" charset="0"/>
              </a:rPr>
              <a:t>: </a:t>
            </a:r>
            <a:r>
              <a:rPr lang="ru-RU" sz="1200" b="1" dirty="0" smtClean="0">
                <a:solidFill>
                  <a:sysClr val="windowText" lastClr="000000"/>
                </a:solidFill>
                <a:latin typeface="Arial" panose="020B0604020202020204"/>
                <a:cs typeface="Arial" panose="020B0604020202020204" pitchFamily="34" charset="0"/>
              </a:rPr>
              <a:t>Совокупные потоки капитала</a:t>
            </a:r>
            <a:endParaRPr kumimoji="0" lang="en-US" sz="1200" b="1"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a:ea typeface="+mn-ea"/>
                <a:cs typeface="Arial" panose="020B0604020202020204" pitchFamily="34" charset="0"/>
              </a:rPr>
              <a:t>(</a:t>
            </a:r>
            <a:r>
              <a:rPr kumimoji="0" lang="ru-RU" sz="1200" b="0" i="0" u="none" strike="noStrike" kern="1200" cap="none" spc="0" normalizeH="0" baseline="0" noProof="0" dirty="0" smtClean="0">
                <a:ln>
                  <a:noFill/>
                </a:ln>
                <a:solidFill>
                  <a:sysClr val="windowText" lastClr="000000"/>
                </a:solidFill>
                <a:effectLst/>
                <a:uLnTx/>
                <a:uFillTx/>
                <a:latin typeface="Arial" panose="020B0604020202020204"/>
                <a:ea typeface="+mn-ea"/>
                <a:cs typeface="Arial" panose="020B0604020202020204" pitchFamily="34" charset="0"/>
              </a:rPr>
              <a:t>млн. долларов США</a:t>
            </a: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a:ea typeface="+mn-ea"/>
                <a:cs typeface="Arial" panose="020B0604020202020204" pitchFamily="34" charset="0"/>
              </a:rPr>
              <a:t>)</a:t>
            </a:r>
            <a:endParaRPr kumimoji="0" lang="en-US" sz="12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 name="TextBox 1">
            <a:extLst>
              <a:ext uri="{FF2B5EF4-FFF2-40B4-BE49-F238E27FC236}">
                <a16:creationId xmlns:a16="http://schemas.microsoft.com/office/drawing/2014/main" id="{602B9901-09C7-4BDC-8C75-7D5065E59823}"/>
              </a:ext>
            </a:extLst>
          </p:cNvPr>
          <p:cNvSpPr txBox="1"/>
          <p:nvPr/>
        </p:nvSpPr>
        <p:spPr>
          <a:xfrm>
            <a:off x="8121385" y="1748232"/>
            <a:ext cx="3681594" cy="632286"/>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ru-RU" sz="1000" b="1" dirty="0" smtClean="0">
                <a:solidFill>
                  <a:sysClr val="windowText" lastClr="000000"/>
                </a:solidFill>
                <a:latin typeface="Arial" panose="020B0604020202020204"/>
                <a:cs typeface="Arial" panose="020B0604020202020204" pitchFamily="34" charset="0"/>
              </a:rPr>
              <a:t>Вероятные базовый и неблагоприятный сценарии </a:t>
            </a:r>
            <a:r>
              <a:rPr lang="ru-RU" sz="1000" b="1" dirty="0" err="1" smtClean="0">
                <a:solidFill>
                  <a:sysClr val="windowText" lastClr="000000"/>
                </a:solidFill>
                <a:latin typeface="Arial" panose="020B0604020202020204"/>
                <a:cs typeface="Arial" panose="020B0604020202020204" pitchFamily="34" charset="0"/>
              </a:rPr>
              <a:t>нестабилизации</a:t>
            </a:r>
            <a:r>
              <a:rPr lang="ru-RU" sz="1000" b="1" dirty="0" smtClean="0">
                <a:solidFill>
                  <a:sysClr val="windowText" lastClr="000000"/>
                </a:solidFill>
                <a:latin typeface="Arial" panose="020B0604020202020204"/>
                <a:cs typeface="Arial" panose="020B0604020202020204" pitchFamily="34" charset="0"/>
              </a:rPr>
              <a:t> долга</a:t>
            </a:r>
            <a:endParaRPr kumimoji="0" lang="en-US" sz="1000" b="1" i="0" u="none" strike="noStrike" kern="1200" cap="none" spc="0" normalizeH="0" baseline="0" dirty="0" smtClean="0">
              <a:ln>
                <a:noFill/>
              </a:ln>
              <a:solidFill>
                <a:sysClr val="windowText" lastClr="000000"/>
              </a:solidFill>
              <a:effectLst/>
              <a:uLnTx/>
              <a:uFillTx/>
              <a:latin typeface="Arial" panose="020B060402020202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000" b="0" i="0" u="none" strike="noStrike" kern="1200" cap="none" spc="0" normalizeH="0" baseline="0" dirty="0" smtClean="0">
                <a:ln>
                  <a:noFill/>
                </a:ln>
                <a:solidFill>
                  <a:sysClr val="windowText" lastClr="000000"/>
                </a:solidFill>
                <a:effectLst/>
                <a:uLnTx/>
                <a:uFillTx/>
                <a:latin typeface="Arial" panose="020B0604020202020204"/>
                <a:ea typeface="+mn-ea"/>
                <a:cs typeface="Arial" panose="020B0604020202020204" pitchFamily="34" charset="0"/>
              </a:rPr>
              <a:t>(</a:t>
            </a:r>
            <a:r>
              <a:rPr kumimoji="0" lang="ru-RU" sz="1000" b="0" i="0" u="none" strike="noStrike" kern="1200" cap="none" spc="0" normalizeH="0" baseline="0" dirty="0" smtClean="0">
                <a:ln>
                  <a:noFill/>
                </a:ln>
                <a:solidFill>
                  <a:sysClr val="windowText" lastClr="000000"/>
                </a:solidFill>
                <a:effectLst/>
                <a:uLnTx/>
                <a:uFillTx/>
                <a:latin typeface="Arial" panose="020B0604020202020204"/>
                <a:ea typeface="+mn-ea"/>
                <a:cs typeface="Arial" panose="020B0604020202020204" pitchFamily="34" charset="0"/>
              </a:rPr>
              <a:t>процентов</a:t>
            </a:r>
            <a:r>
              <a:rPr kumimoji="0" lang="en-US" sz="1000" b="0" i="0" u="none" strike="noStrike" kern="1200" cap="none" spc="0" normalizeH="0" baseline="0" dirty="0" smtClean="0">
                <a:ln>
                  <a:noFill/>
                </a:ln>
                <a:solidFill>
                  <a:sysClr val="windowText" lastClr="000000"/>
                </a:solidFill>
                <a:effectLst/>
                <a:uLnTx/>
                <a:uFillTx/>
                <a:latin typeface="Arial" panose="020B060402020202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srgbClr val="000000"/>
              </a:solidFill>
              <a:effectLst/>
              <a:uLnTx/>
              <a:uFillTx/>
              <a:latin typeface="Arial" panose="020B0604020202020204"/>
              <a:ea typeface="+mn-ea"/>
              <a:cs typeface="+mn-cs"/>
            </a:endParaRPr>
          </a:p>
        </p:txBody>
      </p:sp>
      <p:sp>
        <p:nvSpPr>
          <p:cNvPr id="19" name="TextBox 1">
            <a:extLst>
              <a:ext uri="{FF2B5EF4-FFF2-40B4-BE49-F238E27FC236}">
                <a16:creationId xmlns:a16="http://schemas.microsoft.com/office/drawing/2014/main" id="{61542D33-88F0-4E95-BB19-CA6B4387C52F}"/>
              </a:ext>
            </a:extLst>
          </p:cNvPr>
          <p:cNvSpPr txBox="1"/>
          <p:nvPr/>
        </p:nvSpPr>
        <p:spPr>
          <a:xfrm>
            <a:off x="165903" y="5878739"/>
            <a:ext cx="7558874" cy="731520"/>
          </a:xfrm>
          <a:prstGeom prst="rect">
            <a:avLst/>
          </a:prstGeom>
          <a:solidFill>
            <a:srgbClr val="FFFFFF"/>
          </a:solidFill>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00" dirty="0">
                <a:solidFill>
                  <a:srgbClr val="000000"/>
                </a:solidFill>
                <a:latin typeface="Arial" panose="020B0604020202020204" pitchFamily="34" charset="0"/>
                <a:cs typeface="Arial" panose="020B0604020202020204" pitchFamily="34" charset="0"/>
              </a:rPr>
              <a:t>Примечание. В выборку ЦАРЭС входят: </a:t>
            </a:r>
            <a:r>
              <a:rPr lang="ru-RU" sz="1000" dirty="0" smtClean="0">
                <a:solidFill>
                  <a:srgbClr val="000000"/>
                </a:solidFill>
                <a:latin typeface="Arial" panose="020B0604020202020204" pitchFamily="34" charset="0"/>
                <a:cs typeface="Arial" panose="020B0604020202020204" pitchFamily="34" charset="0"/>
              </a:rPr>
              <a:t>АЗЕ, КАЗ, ГРУ </a:t>
            </a:r>
            <a:r>
              <a:rPr lang="ru-RU" sz="1000" dirty="0">
                <a:solidFill>
                  <a:srgbClr val="000000"/>
                </a:solidFill>
                <a:latin typeface="Arial" panose="020B0604020202020204" pitchFamily="34" charset="0"/>
                <a:cs typeface="Arial" panose="020B0604020202020204" pitchFamily="34" charset="0"/>
              </a:rPr>
              <a:t>и </a:t>
            </a:r>
            <a:r>
              <a:rPr lang="ru-RU" sz="1000" dirty="0" smtClean="0">
                <a:solidFill>
                  <a:srgbClr val="000000"/>
                </a:solidFill>
                <a:latin typeface="Arial" panose="020B0604020202020204" pitchFamily="34" charset="0"/>
                <a:cs typeface="Arial" panose="020B0604020202020204" pitchFamily="34" charset="0"/>
              </a:rPr>
              <a:t>КНР.</a:t>
            </a:r>
          </a:p>
          <a:p>
            <a:r>
              <a:rPr lang="ru-RU" sz="1000" dirty="0" smtClean="0">
                <a:solidFill>
                  <a:srgbClr val="000000"/>
                </a:solidFill>
                <a:latin typeface="Arial" panose="020B0604020202020204" pitchFamily="34" charset="0"/>
                <a:cs typeface="Arial" panose="020B0604020202020204" pitchFamily="34" charset="0"/>
              </a:rPr>
              <a:t>В момент времени </a:t>
            </a:r>
            <a:r>
              <a:rPr lang="ru-RU" sz="1000" dirty="0">
                <a:solidFill>
                  <a:srgbClr val="000000"/>
                </a:solidFill>
                <a:latin typeface="Arial" panose="020B0604020202020204" pitchFamily="34" charset="0"/>
                <a:cs typeface="Arial" panose="020B0604020202020204" pitchFamily="34" charset="0"/>
              </a:rPr>
              <a:t>t, измеряемый в неделях с начала кризиса, если страна находится ниже медианного значения (валютных резервов), то она характеризуется как «уязвимая</a:t>
            </a:r>
            <a:r>
              <a:rPr lang="ru-RU" sz="1000" dirty="0" smtClean="0">
                <a:solidFill>
                  <a:srgbClr val="000000"/>
                </a:solidFill>
                <a:latin typeface="Arial" panose="020B0604020202020204" pitchFamily="34" charset="0"/>
                <a:cs typeface="Arial" panose="020B0604020202020204" pitchFamily="34" charset="0"/>
              </a:rPr>
              <a:t>».</a:t>
            </a:r>
          </a:p>
          <a:p>
            <a:r>
              <a:rPr lang="ru-RU" sz="1000" dirty="0" smtClean="0">
                <a:solidFill>
                  <a:srgbClr val="000000"/>
                </a:solidFill>
                <a:latin typeface="Arial" panose="020B0604020202020204" pitchFamily="34" charset="0"/>
                <a:cs typeface="Arial" panose="020B0604020202020204" pitchFamily="34" charset="0"/>
              </a:rPr>
              <a:t>Источники: </a:t>
            </a:r>
            <a:r>
              <a:rPr lang="ru-RU" sz="1000" dirty="0" err="1">
                <a:solidFill>
                  <a:srgbClr val="000000"/>
                </a:solidFill>
                <a:latin typeface="Arial" panose="020B0604020202020204" pitchFamily="34" charset="0"/>
                <a:cs typeface="Arial" panose="020B0604020202020204" pitchFamily="34" charset="0"/>
              </a:rPr>
              <a:t>Haver</a:t>
            </a:r>
            <a:r>
              <a:rPr lang="ru-RU" sz="1000" dirty="0">
                <a:solidFill>
                  <a:srgbClr val="000000"/>
                </a:solidFill>
                <a:latin typeface="Arial" panose="020B0604020202020204" pitchFamily="34" charset="0"/>
                <a:cs typeface="Arial" panose="020B0604020202020204" pitchFamily="34" charset="0"/>
              </a:rPr>
              <a:t> </a:t>
            </a:r>
            <a:r>
              <a:rPr lang="ru-RU" sz="1000" dirty="0" err="1">
                <a:solidFill>
                  <a:srgbClr val="000000"/>
                </a:solidFill>
                <a:latin typeface="Arial" panose="020B0604020202020204" pitchFamily="34" charset="0"/>
                <a:cs typeface="Arial" panose="020B0604020202020204" pitchFamily="34" charset="0"/>
              </a:rPr>
              <a:t>Analytics</a:t>
            </a:r>
            <a:r>
              <a:rPr lang="ru-RU" sz="1000" dirty="0">
                <a:solidFill>
                  <a:srgbClr val="000000"/>
                </a:solidFill>
                <a:latin typeface="Arial" panose="020B0604020202020204" pitchFamily="34" charset="0"/>
                <a:cs typeface="Arial" panose="020B0604020202020204" pitchFamily="34" charset="0"/>
              </a:rPr>
              <a:t>, потоки EPFR; и расчеты </a:t>
            </a:r>
            <a:r>
              <a:rPr lang="ru-RU" sz="1000" dirty="0" smtClean="0">
                <a:solidFill>
                  <a:srgbClr val="000000"/>
                </a:solidFill>
                <a:latin typeface="Arial" panose="020B0604020202020204" pitchFamily="34" charset="0"/>
                <a:cs typeface="Arial" panose="020B0604020202020204" pitchFamily="34" charset="0"/>
              </a:rPr>
              <a:t>сотрудников МВФ.</a:t>
            </a:r>
            <a:endParaRPr lang="en-US" sz="1000" dirty="0">
              <a:solidFill>
                <a:srgbClr val="000000"/>
              </a:solidFill>
              <a:latin typeface="Arial" panose="020B0604020202020204" pitchFamily="34" charset="0"/>
              <a:cs typeface="Arial" panose="020B0604020202020204" pitchFamily="34" charset="0"/>
            </a:endParaRPr>
          </a:p>
        </p:txBody>
      </p:sp>
      <p:sp>
        <p:nvSpPr>
          <p:cNvPr id="21" name="TextBox 4">
            <a:extLst>
              <a:ext uri="{FF2B5EF4-FFF2-40B4-BE49-F238E27FC236}">
                <a16:creationId xmlns:a16="http://schemas.microsoft.com/office/drawing/2014/main" id="{BADC240C-9E96-467A-92C7-177159BF46C9}"/>
              </a:ext>
            </a:extLst>
          </p:cNvPr>
          <p:cNvSpPr txBox="1"/>
          <p:nvPr/>
        </p:nvSpPr>
        <p:spPr>
          <a:xfrm>
            <a:off x="8461157" y="5336588"/>
            <a:ext cx="3180668" cy="3707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a:solidFill>
                  <a:sysClr val="windowText" lastClr="000000"/>
                </a:solidFill>
                <a:latin typeface="Arial" panose="020B0604020202020204" pitchFamily="34" charset="0"/>
                <a:cs typeface="Arial" panose="020B0604020202020204" pitchFamily="34" charset="0"/>
              </a:rPr>
              <a:t>Probability</a:t>
            </a:r>
            <a:r>
              <a:rPr lang="en-US" sz="1000" baseline="0">
                <a:solidFill>
                  <a:sysClr val="windowText" lastClr="000000"/>
                </a:solidFill>
                <a:latin typeface="Arial" panose="020B0604020202020204" pitchFamily="34" charset="0"/>
                <a:cs typeface="Arial" panose="020B0604020202020204" pitchFamily="34" charset="0"/>
              </a:rPr>
              <a:t> of Debt (2024)&gt;Probability of Debt (2023)</a:t>
            </a:r>
            <a:endParaRPr lang="en-US" sz="100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mc:Choice xmlns="" xmlns:cx1="http://schemas.microsoft.com/office/drawing/2015/9/8/chartex" Requires="cx1">
          <p:graphicFrame>
            <p:nvGraphicFramePr>
              <p:cNvPr id="12" name="Chart 11">
                <a:extLst>
                  <a:ext uri="{FF2B5EF4-FFF2-40B4-BE49-F238E27FC236}">
                    <a16:creationId xmlns:a16="http://schemas.microsoft.com/office/drawing/2014/main" id="{0C206465-D444-4FFF-A608-706F99866438}"/>
                  </a:ext>
                </a:extLst>
              </p:cNvPr>
              <p:cNvGraphicFramePr/>
              <p:nvPr>
                <p:extLst>
                  <p:ext uri="{D42A27DB-BD31-4B8C-83A1-F6EECF244321}">
                    <p14:modId xmlns:p14="http://schemas.microsoft.com/office/powerpoint/2010/main" val="1715701168"/>
                  </p:ext>
                </p:extLst>
              </p:nvPr>
            </p:nvGraphicFramePr>
            <p:xfrm>
              <a:off x="8121385" y="2437312"/>
              <a:ext cx="3520440" cy="3483864"/>
            </p:xfrm>
            <a:graphic>
              <a:graphicData uri="http://schemas.microsoft.com/office/drawing/2014/chartex">
                <cx:chart xmlns:cx="http://schemas.microsoft.com/office/drawing/2014/chartex" xmlns:r="http://schemas.openxmlformats.org/officeDocument/2006/relationships" r:id="rId5"/>
              </a:graphicData>
            </a:graphic>
          </p:graphicFrame>
        </mc:Choice>
        <mc:Fallback>
          <p:pic>
            <p:nvPicPr>
              <p:cNvPr id="12" name="Chart 11">
                <a:extLst>
                  <a:ext uri="{FF2B5EF4-FFF2-40B4-BE49-F238E27FC236}">
                    <a16:creationId xmlns:a16="http://schemas.microsoft.com/office/drawing/2014/main" id="{0C206465-D444-4FFF-A608-706F99866438}"/>
                  </a:ext>
                </a:extLst>
              </p:cNvPr>
              <p:cNvPicPr>
                <a:picLocks noGrp="1" noRot="1" noChangeAspect="1" noMove="1" noResize="1" noEditPoints="1" noAdjustHandles="1" noChangeArrowheads="1" noChangeShapeType="1"/>
              </p:cNvPicPr>
              <p:nvPr/>
            </p:nvPicPr>
            <p:blipFill>
              <a:blip r:embed="rId6"/>
              <a:stretch>
                <a:fillRect/>
              </a:stretch>
            </p:blipFill>
            <p:spPr>
              <a:xfrm>
                <a:off x="8121385" y="2437312"/>
                <a:ext cx="3520440" cy="3483864"/>
              </a:xfrm>
              <a:prstGeom prst="rect">
                <a:avLst/>
              </a:prstGeom>
            </p:spPr>
          </p:pic>
        </mc:Fallback>
      </mc:AlternateContent>
      <p:graphicFrame>
        <p:nvGraphicFramePr>
          <p:cNvPr id="13" name="Chart 12">
            <a:extLst>
              <a:ext uri="{FF2B5EF4-FFF2-40B4-BE49-F238E27FC236}">
                <a16:creationId xmlns:a16="http://schemas.microsoft.com/office/drawing/2014/main" id="{667B5EB7-E234-4061-8C27-756DB60B8A3B}"/>
              </a:ext>
            </a:extLst>
          </p:cNvPr>
          <p:cNvGraphicFramePr>
            <a:graphicFrameLocks/>
          </p:cNvGraphicFramePr>
          <p:nvPr>
            <p:extLst>
              <p:ext uri="{D42A27DB-BD31-4B8C-83A1-F6EECF244321}">
                <p14:modId xmlns:p14="http://schemas.microsoft.com/office/powerpoint/2010/main" val="2286383289"/>
              </p:ext>
            </p:extLst>
          </p:nvPr>
        </p:nvGraphicFramePr>
        <p:xfrm>
          <a:off x="315462" y="2328060"/>
          <a:ext cx="3755154" cy="348386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a:extLst>
              <a:ext uri="{FF2B5EF4-FFF2-40B4-BE49-F238E27FC236}">
                <a16:creationId xmlns:a16="http://schemas.microsoft.com/office/drawing/2014/main" id="{553676E2-0265-48D6-BCE3-A0BA6AD35E6D}"/>
              </a:ext>
            </a:extLst>
          </p:cNvPr>
          <p:cNvGraphicFramePr>
            <a:graphicFrameLocks/>
          </p:cNvGraphicFramePr>
          <p:nvPr>
            <p:extLst>
              <p:ext uri="{D42A27DB-BD31-4B8C-83A1-F6EECF244321}">
                <p14:modId xmlns:p14="http://schemas.microsoft.com/office/powerpoint/2010/main" val="2545144727"/>
              </p:ext>
            </p:extLst>
          </p:nvPr>
        </p:nvGraphicFramePr>
        <p:xfrm>
          <a:off x="4193315" y="2224489"/>
          <a:ext cx="3758184" cy="3483864"/>
        </p:xfrm>
        <a:graphic>
          <a:graphicData uri="http://schemas.openxmlformats.org/drawingml/2006/chart">
            <c:chart xmlns:c="http://schemas.openxmlformats.org/drawingml/2006/chart" xmlns:r="http://schemas.openxmlformats.org/officeDocument/2006/relationships" r:id="rId8"/>
          </a:graphicData>
        </a:graphic>
      </p:graphicFrame>
      <p:sp>
        <p:nvSpPr>
          <p:cNvPr id="16" name="TextBox 1">
            <a:extLst>
              <a:ext uri="{FF2B5EF4-FFF2-40B4-BE49-F238E27FC236}">
                <a16:creationId xmlns:a16="http://schemas.microsoft.com/office/drawing/2014/main" id="{92E24382-F71C-4120-AF87-1C7C49E8D378}"/>
              </a:ext>
            </a:extLst>
          </p:cNvPr>
          <p:cNvSpPr txBox="1"/>
          <p:nvPr/>
        </p:nvSpPr>
        <p:spPr>
          <a:xfrm>
            <a:off x="3800743" y="1766610"/>
            <a:ext cx="4070616" cy="4762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ru-RU" sz="1200" b="1" dirty="0">
                <a:solidFill>
                  <a:sysClr val="windowText" lastClr="000000"/>
                </a:solidFill>
                <a:latin typeface="Arial" panose="020B0604020202020204"/>
                <a:cs typeface="Arial" panose="020B0604020202020204" pitchFamily="34" charset="0"/>
              </a:rPr>
              <a:t>КНР</a:t>
            </a:r>
            <a:r>
              <a:rPr lang="en-US" sz="1200" b="1" dirty="0">
                <a:solidFill>
                  <a:sysClr val="windowText" lastClr="000000"/>
                </a:solidFill>
                <a:latin typeface="Arial" panose="020B0604020202020204"/>
                <a:cs typeface="Arial" panose="020B0604020202020204" pitchFamily="34" charset="0"/>
              </a:rPr>
              <a:t>: </a:t>
            </a:r>
            <a:r>
              <a:rPr lang="ru-RU" sz="1200" b="1" dirty="0">
                <a:solidFill>
                  <a:sysClr val="windowText" lastClr="000000"/>
                </a:solidFill>
                <a:latin typeface="Arial" panose="020B0604020202020204"/>
                <a:cs typeface="Arial" panose="020B0604020202020204" pitchFamily="34" charset="0"/>
              </a:rPr>
              <a:t>Совокупные потоки </a:t>
            </a:r>
            <a:r>
              <a:rPr lang="ru-RU" sz="1200" b="1" dirty="0" smtClean="0">
                <a:solidFill>
                  <a:sysClr val="windowText" lastClr="000000"/>
                </a:solidFill>
                <a:latin typeface="Arial" panose="020B0604020202020204"/>
                <a:cs typeface="Arial" panose="020B0604020202020204" pitchFamily="34" charset="0"/>
              </a:rPr>
              <a:t>капитала</a:t>
            </a:r>
            <a:endParaRPr kumimoji="0" lang="en-US" sz="1200" b="1"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a:ea typeface="+mn-ea"/>
                <a:cs typeface="Arial" panose="020B0604020202020204" pitchFamily="34" charset="0"/>
              </a:rPr>
              <a:t>(</a:t>
            </a:r>
            <a:r>
              <a:rPr kumimoji="0" lang="ru-RU" sz="1200" b="0" i="0" u="none" strike="noStrike" kern="1200" cap="none" spc="0" normalizeH="0" baseline="0" noProof="0" dirty="0" smtClean="0">
                <a:ln>
                  <a:noFill/>
                </a:ln>
                <a:solidFill>
                  <a:sysClr val="windowText" lastClr="000000"/>
                </a:solidFill>
                <a:effectLst/>
                <a:uLnTx/>
                <a:uFillTx/>
                <a:latin typeface="Arial" panose="020B0604020202020204"/>
                <a:ea typeface="+mn-ea"/>
                <a:cs typeface="Arial" panose="020B0604020202020204" pitchFamily="34" charset="0"/>
              </a:rPr>
              <a:t>млрд. долларов США</a:t>
            </a: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a:ea typeface="+mn-ea"/>
                <a:cs typeface="Arial" panose="020B0604020202020204" pitchFamily="34" charset="0"/>
              </a:rPr>
              <a:t>)</a:t>
            </a:r>
            <a:endParaRPr kumimoji="0" lang="en-US" sz="12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474777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EBA6-FAE6-4ED8-BCCB-F35DB24DEC05}"/>
              </a:ext>
            </a:extLst>
          </p:cNvPr>
          <p:cNvSpPr>
            <a:spLocks noGrp="1"/>
          </p:cNvSpPr>
          <p:nvPr>
            <p:ph type="title"/>
          </p:nvPr>
        </p:nvSpPr>
        <p:spPr>
          <a:xfrm>
            <a:off x="639866" y="261640"/>
            <a:ext cx="10262028" cy="916652"/>
          </a:xfrm>
        </p:spPr>
        <p:txBody>
          <a:bodyPr>
            <a:normAutofit fontScale="90000"/>
          </a:bodyPr>
          <a:lstStyle/>
          <a:p>
            <a:r>
              <a:rPr lang="ru-RU" sz="2400" dirty="0" smtClean="0"/>
              <a:t>Может </a:t>
            </a:r>
            <a:r>
              <a:rPr lang="ru-RU" sz="2400" dirty="0"/>
              <a:t>быть нелегко </a:t>
            </a:r>
            <a:r>
              <a:rPr lang="ru-RU" sz="2400" dirty="0" smtClean="0"/>
              <a:t>восстановить трудоустройство из-за </a:t>
            </a:r>
            <a:r>
              <a:rPr lang="ru-RU" sz="2400" dirty="0"/>
              <a:t>эффектов гистерезиса и низкой чувствительности к </a:t>
            </a:r>
            <a:r>
              <a:rPr lang="ru-RU" sz="2400" dirty="0" smtClean="0"/>
              <a:t>росту</a:t>
            </a:r>
            <a:r>
              <a:rPr lang="en-US" sz="2400" dirty="0"/>
              <a:t/>
            </a:r>
            <a:br>
              <a:rPr lang="en-US" sz="2400" dirty="0"/>
            </a:br>
            <a:r>
              <a:rPr lang="en-US" dirty="0"/>
              <a:t/>
            </a:r>
            <a:br>
              <a:rPr lang="en-US" dirty="0"/>
            </a:br>
            <a:endParaRPr lang="en-US" dirty="0"/>
          </a:p>
        </p:txBody>
      </p:sp>
      <p:sp>
        <p:nvSpPr>
          <p:cNvPr id="13" name="AutoShape 5">
            <a:extLst>
              <a:ext uri="{FF2B5EF4-FFF2-40B4-BE49-F238E27FC236}">
                <a16:creationId xmlns:a16="http://schemas.microsoft.com/office/drawing/2014/main" id="{0A94E38C-455A-4F5A-8439-8C132D6CB545}"/>
              </a:ext>
            </a:extLst>
          </p:cNvPr>
          <p:cNvSpPr>
            <a:spLocks noChangeArrowheads="1"/>
          </p:cNvSpPr>
          <p:nvPr>
            <p:custDataLst>
              <p:tags r:id="rId1"/>
            </p:custDataLst>
          </p:nvPr>
        </p:nvSpPr>
        <p:spPr bwMode="auto">
          <a:xfrm rot="5400000">
            <a:off x="5781711" y="-1346590"/>
            <a:ext cx="731521" cy="5166361"/>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endParaRPr lang="en-US" sz="1400" b="1" dirty="0">
              <a:solidFill>
                <a:srgbClr val="FEFEFE"/>
              </a:solidFill>
              <a:latin typeface="Arial" panose="020B0604020202020204"/>
              <a:sym typeface="Gill Sans"/>
            </a:endParaRPr>
          </a:p>
          <a:p>
            <a:pPr algn="ctr" defTabSz="642915" eaLnBrk="0" fontAlgn="base" hangingPunct="0">
              <a:spcBef>
                <a:spcPct val="0"/>
              </a:spcBef>
              <a:spcAft>
                <a:spcPct val="0"/>
              </a:spcAft>
              <a:defRPr/>
            </a:pPr>
            <a:r>
              <a:rPr lang="ru-RU" sz="1400" b="1" dirty="0">
                <a:solidFill>
                  <a:srgbClr val="FEFEFE"/>
                </a:solidFill>
                <a:latin typeface="Arial" panose="020B0604020202020204"/>
                <a:sym typeface="Gill Sans"/>
              </a:rPr>
              <a:t>Безработица снижается медленнее во время расширения, чем увеличивается во время </a:t>
            </a:r>
            <a:r>
              <a:rPr lang="ru-RU" sz="1400" b="1" dirty="0" smtClean="0">
                <a:solidFill>
                  <a:srgbClr val="FEFEFE"/>
                </a:solidFill>
                <a:latin typeface="Arial" panose="020B0604020202020204"/>
                <a:sym typeface="Gill Sans"/>
              </a:rPr>
              <a:t>рецессии</a:t>
            </a:r>
            <a:endParaRPr lang="en-US" sz="1400" b="1" dirty="0">
              <a:solidFill>
                <a:srgbClr val="FEFEFE"/>
              </a:solidFill>
              <a:latin typeface="Arial" panose="020B0604020202020204"/>
              <a:sym typeface="Gill Sans"/>
            </a:endParaRPr>
          </a:p>
          <a:p>
            <a:pPr marL="0" marR="0" lvl="0" indent="0" algn="ctr" defTabSz="642915"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EFEFE"/>
              </a:solidFill>
              <a:effectLst/>
              <a:uLnTx/>
              <a:uFillTx/>
              <a:latin typeface="Arial" panose="020B0604020202020204"/>
              <a:ea typeface="+mn-ea"/>
              <a:cs typeface="+mn-cs"/>
              <a:sym typeface="Gill Sans"/>
            </a:endParaRPr>
          </a:p>
        </p:txBody>
      </p:sp>
      <p:sp>
        <p:nvSpPr>
          <p:cNvPr id="14" name="Footer">
            <a:extLst>
              <a:ext uri="{FF2B5EF4-FFF2-40B4-BE49-F238E27FC236}">
                <a16:creationId xmlns:a16="http://schemas.microsoft.com/office/drawing/2014/main" id="{05210D43-061B-40A5-AE7B-24B9248D6414}"/>
              </a:ext>
            </a:extLst>
          </p:cNvPr>
          <p:cNvSpPr txBox="1"/>
          <p:nvPr/>
        </p:nvSpPr>
        <p:spPr>
          <a:xfrm>
            <a:off x="3564291" y="5987170"/>
            <a:ext cx="5166360" cy="560665"/>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ru-RU" sz="1000" b="0" i="0" dirty="0" smtClean="0">
                <a:latin typeface="Arial" panose="020B0604020202020204" pitchFamily="34" charset="0"/>
                <a:cs typeface="Arial" panose="020B0604020202020204" pitchFamily="34" charset="0"/>
              </a:rPr>
              <a:t>Источник</a:t>
            </a:r>
            <a:r>
              <a:rPr lang="en-US" sz="1000" b="0" i="0" dirty="0" smtClean="0">
                <a:latin typeface="Arial" panose="020B0604020202020204" pitchFamily="34" charset="0"/>
                <a:cs typeface="Arial" panose="020B0604020202020204" pitchFamily="34" charset="0"/>
              </a:rPr>
              <a:t>: </a:t>
            </a:r>
            <a:r>
              <a:rPr lang="ru-RU" sz="1000" b="0" i="0" dirty="0" smtClean="0">
                <a:latin typeface="Arial" panose="020B0604020202020204" pitchFamily="34" charset="0"/>
                <a:cs typeface="Arial" panose="020B0604020202020204" pitchFamily="34" charset="0"/>
              </a:rPr>
              <a:t>расчеты сотрудников МВФ</a:t>
            </a:r>
            <a:r>
              <a:rPr lang="en-US" sz="1000" b="0" i="0" dirty="0" smtClean="0">
                <a:solidFill>
                  <a:schemeClr val="dk1"/>
                </a:solidFill>
                <a:latin typeface="Arial" panose="020B0604020202020204" pitchFamily="34" charset="0"/>
                <a:ea typeface="+mn-ea"/>
                <a:cs typeface="Arial" panose="020B0604020202020204" pitchFamily="34" charset="0"/>
              </a:rPr>
              <a:t>. </a:t>
            </a:r>
            <a:endParaRPr lang="en-US" sz="1000" b="0" i="0" dirty="0">
              <a:solidFill>
                <a:schemeClr val="dk1"/>
              </a:solidFill>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000" b="0" i="0" dirty="0">
              <a:solidFill>
                <a:schemeClr val="dk1"/>
              </a:solidFill>
              <a:latin typeface="Arial" panose="020B0604020202020204" pitchFamily="34" charset="0"/>
              <a:ea typeface="+mn-ea"/>
              <a:cs typeface="Arial" panose="020B0604020202020204" pitchFamily="34" charset="0"/>
            </a:endParaRPr>
          </a:p>
          <a:p>
            <a:r>
              <a:rPr lang="en-US" sz="1000" b="0" i="0" dirty="0">
                <a:latin typeface="Arial" panose="020B0604020202020204" pitchFamily="34" charset="0"/>
                <a:cs typeface="Arial" panose="020B0604020202020204" pitchFamily="34" charset="0"/>
              </a:rPr>
              <a:t>
</a:t>
            </a:r>
          </a:p>
        </p:txBody>
      </p:sp>
      <p:sp>
        <p:nvSpPr>
          <p:cNvPr id="20" name="TBTitle">
            <a:extLst>
              <a:ext uri="{FF2B5EF4-FFF2-40B4-BE49-F238E27FC236}">
                <a16:creationId xmlns:a16="http://schemas.microsoft.com/office/drawing/2014/main" id="{A2C30ED3-BB16-4C03-AB9D-9BFD1A81F87A}"/>
              </a:ext>
            </a:extLst>
          </p:cNvPr>
          <p:cNvSpPr txBox="1">
            <a:spLocks noChangeArrowheads="1"/>
          </p:cNvSpPr>
          <p:nvPr/>
        </p:nvSpPr>
        <p:spPr bwMode="auto">
          <a:xfrm>
            <a:off x="3627193" y="1756602"/>
            <a:ext cx="5166360" cy="372567"/>
          </a:xfrm>
          <a:prstGeom prst="rect">
            <a:avLst/>
          </a:prstGeom>
          <a:solidFill>
            <a:schemeClr val="bg1"/>
          </a:solidFill>
          <a:ln w="9525">
            <a:noFill/>
            <a:miter lim="800000"/>
            <a:headEnd/>
            <a:tailEnd/>
          </a:ln>
        </p:spPr>
        <p:txBody>
          <a:bodyPr wrap="square" lIns="54864"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400" b="1" i="0" u="none" strike="noStrike" kern="1200" cap="none" spc="0" normalizeH="0" baseline="0" dirty="0" err="1">
                <a:ln>
                  <a:noFill/>
                </a:ln>
                <a:solidFill>
                  <a:srgbClr val="000000"/>
                </a:solidFill>
                <a:effectLst/>
                <a:uLnTx/>
                <a:uFillTx/>
                <a:latin typeface="Arial" panose="020B0604020202020204" pitchFamily="34" charset="0"/>
                <a:ea typeface="+mn-ea"/>
                <a:cs typeface="Arial" panose="020B0604020202020204" pitchFamily="34" charset="0"/>
              </a:rPr>
              <a:t>Okun's</a:t>
            </a:r>
            <a:r>
              <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Coefficients for </a:t>
            </a:r>
            <a:r>
              <a:rPr kumimoji="0" lang="ru-RU" sz="1400" b="1" i="0" u="none" strike="noStrike" kern="1200" cap="none" spc="0" normalizeH="0" baseline="0" dirty="0" smtClean="0">
                <a:ln>
                  <a:noFill/>
                </a:ln>
                <a:solidFill>
                  <a:srgbClr val="000000"/>
                </a:solidFill>
                <a:effectLst/>
                <a:uLnTx/>
                <a:uFillTx/>
                <a:latin typeface="Arial" panose="020B0604020202020204" pitchFamily="34" charset="0"/>
                <a:ea typeface="+mn-ea"/>
                <a:cs typeface="Arial" panose="020B0604020202020204" pitchFamily="34" charset="0"/>
              </a:rPr>
              <a:t>ЦАРЭС</a:t>
            </a:r>
            <a:endParaRPr kumimoji="0" lang="en-US" sz="14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7" name="Chart 6">
            <a:extLst>
              <a:ext uri="{FF2B5EF4-FFF2-40B4-BE49-F238E27FC236}">
                <a16:creationId xmlns:a16="http://schemas.microsoft.com/office/drawing/2014/main" id="{292DF619-834E-444A-ABB6-5A9EFB668002}"/>
              </a:ext>
            </a:extLst>
          </p:cNvPr>
          <p:cNvGraphicFramePr>
            <a:graphicFrameLocks/>
          </p:cNvGraphicFramePr>
          <p:nvPr>
            <p:extLst>
              <p:ext uri="{D42A27DB-BD31-4B8C-83A1-F6EECF244321}">
                <p14:modId xmlns:p14="http://schemas.microsoft.com/office/powerpoint/2010/main" val="363553954"/>
              </p:ext>
            </p:extLst>
          </p:nvPr>
        </p:nvGraphicFramePr>
        <p:xfrm>
          <a:off x="3627193" y="1602351"/>
          <a:ext cx="5103458" cy="43848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99986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a:extLst>
              <a:ext uri="{FF2B5EF4-FFF2-40B4-BE49-F238E27FC236}">
                <a16:creationId xmlns:a16="http://schemas.microsoft.com/office/drawing/2014/main" id="{DF1BC4B4-DDFE-444A-AE58-1339D938F2E6}"/>
              </a:ext>
            </a:extLst>
          </p:cNvPr>
          <p:cNvSpPr>
            <a:spLocks noChangeArrowheads="1"/>
          </p:cNvSpPr>
          <p:nvPr>
            <p:custDataLst>
              <p:tags r:id="rId1"/>
            </p:custDataLst>
          </p:nvPr>
        </p:nvSpPr>
        <p:spPr bwMode="auto">
          <a:xfrm rot="5400000">
            <a:off x="9755324" y="-352268"/>
            <a:ext cx="731520" cy="365760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lvl="0" algn="ctr" defTabSz="642915" eaLnBrk="0" fontAlgn="base" hangingPunct="0">
              <a:spcBef>
                <a:spcPct val="0"/>
              </a:spcBef>
              <a:spcAft>
                <a:spcPct val="0"/>
              </a:spcAft>
              <a:defRPr/>
            </a:pPr>
            <a:r>
              <a:rPr lang="ru-RU" sz="1200" b="1" dirty="0">
                <a:solidFill>
                  <a:srgbClr val="FEFEFE"/>
                </a:solidFill>
                <a:latin typeface="Arial" panose="020B0604020202020204"/>
                <a:sym typeface="Gill Sans"/>
              </a:rPr>
              <a:t>Необходимость ускорения экономической диверсификации и </a:t>
            </a:r>
            <a:r>
              <a:rPr lang="ru-RU" sz="1200" b="1" dirty="0" smtClean="0">
                <a:solidFill>
                  <a:srgbClr val="FEFEFE"/>
                </a:solidFill>
                <a:latin typeface="Arial" panose="020B0604020202020204"/>
                <a:sym typeface="Gill Sans"/>
              </a:rPr>
              <a:t>снижения зависимости </a:t>
            </a:r>
            <a:r>
              <a:rPr lang="ru-RU" sz="1200" b="1" dirty="0">
                <a:solidFill>
                  <a:srgbClr val="FEFEFE"/>
                </a:solidFill>
                <a:latin typeface="Arial" panose="020B0604020202020204"/>
                <a:sym typeface="Gill Sans"/>
              </a:rPr>
              <a:t>от </a:t>
            </a:r>
            <a:r>
              <a:rPr lang="ru-RU" sz="1200" b="1" dirty="0" smtClean="0">
                <a:solidFill>
                  <a:srgbClr val="FEFEFE"/>
                </a:solidFill>
                <a:latin typeface="Arial" panose="020B0604020202020204"/>
                <a:sym typeface="Gill Sans"/>
              </a:rPr>
              <a:t>углеводородов</a:t>
            </a:r>
            <a:endParaRPr kumimoji="0" lang="en-US" sz="1200" b="1" i="0" u="none" strike="noStrike" kern="1200" cap="none" spc="0" normalizeH="0" baseline="0" noProof="0" dirty="0">
              <a:ln>
                <a:noFill/>
              </a:ln>
              <a:solidFill>
                <a:srgbClr val="FEFEFE"/>
              </a:solidFill>
              <a:effectLst/>
              <a:uLnTx/>
              <a:uFillTx/>
              <a:latin typeface="Arial" panose="020B0604020202020204"/>
              <a:sym typeface="Gill Sans"/>
            </a:endParaRPr>
          </a:p>
        </p:txBody>
      </p:sp>
      <p:sp>
        <p:nvSpPr>
          <p:cNvPr id="3" name="Title 2">
            <a:extLst>
              <a:ext uri="{FF2B5EF4-FFF2-40B4-BE49-F238E27FC236}">
                <a16:creationId xmlns:a16="http://schemas.microsoft.com/office/drawing/2014/main" id="{0BA5F2F9-662F-4D7E-A370-96EB5FC51988}"/>
              </a:ext>
            </a:extLst>
          </p:cNvPr>
          <p:cNvSpPr>
            <a:spLocks noGrp="1"/>
          </p:cNvSpPr>
          <p:nvPr>
            <p:ph type="title"/>
          </p:nvPr>
        </p:nvSpPr>
        <p:spPr>
          <a:xfrm>
            <a:off x="364366" y="222236"/>
            <a:ext cx="11438613" cy="751742"/>
          </a:xfrm>
        </p:spPr>
        <p:txBody>
          <a:bodyPr>
            <a:normAutofit/>
          </a:bodyPr>
          <a:lstStyle/>
          <a:p>
            <a:pPr lvl="0"/>
            <a:r>
              <a:rPr lang="ru-RU" sz="2200" dirty="0"/>
              <a:t>В</a:t>
            </a:r>
            <a:r>
              <a:rPr lang="ru-RU" sz="2200" dirty="0" smtClean="0"/>
              <a:t>озникают значительные </a:t>
            </a:r>
            <a:r>
              <a:rPr lang="ru-RU" sz="2200" dirty="0"/>
              <a:t>вызовы </a:t>
            </a:r>
            <a:r>
              <a:rPr lang="ru-RU" sz="2200" dirty="0" smtClean="0"/>
              <a:t>из-за </a:t>
            </a:r>
            <a:r>
              <a:rPr lang="ru-RU" sz="2200" dirty="0"/>
              <a:t>изменения </a:t>
            </a:r>
            <a:r>
              <a:rPr lang="ru-RU" sz="2200" dirty="0" smtClean="0"/>
              <a:t>климата</a:t>
            </a:r>
            <a:endParaRPr lang="en-US" sz="2200" dirty="0"/>
          </a:p>
        </p:txBody>
      </p:sp>
      <p:sp>
        <p:nvSpPr>
          <p:cNvPr id="16" name="AutoShape 5">
            <a:extLst>
              <a:ext uri="{FF2B5EF4-FFF2-40B4-BE49-F238E27FC236}">
                <a16:creationId xmlns:a16="http://schemas.microsoft.com/office/drawing/2014/main" id="{7FFDEC4F-548E-4EFD-B5C7-1D89C098B9E3}"/>
              </a:ext>
            </a:extLst>
          </p:cNvPr>
          <p:cNvSpPr>
            <a:spLocks noChangeArrowheads="1"/>
          </p:cNvSpPr>
          <p:nvPr>
            <p:custDataLst>
              <p:tags r:id="rId2"/>
            </p:custDataLst>
          </p:nvPr>
        </p:nvSpPr>
        <p:spPr bwMode="auto">
          <a:xfrm rot="5400000">
            <a:off x="1741010" y="-390671"/>
            <a:ext cx="731519" cy="373441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r>
              <a:rPr lang="ru-RU" sz="1200" b="1" dirty="0">
                <a:solidFill>
                  <a:srgbClr val="FEFEFE"/>
                </a:solidFill>
                <a:latin typeface="Arial" panose="020B0604020202020204"/>
                <a:sym typeface="Gill Sans"/>
              </a:rPr>
              <a:t>Изменение климата будет по-прежнему ощущаться </a:t>
            </a:r>
            <a:r>
              <a:rPr lang="ru-RU" sz="1200" b="1" dirty="0" smtClean="0">
                <a:solidFill>
                  <a:srgbClr val="FEFEFE"/>
                </a:solidFill>
                <a:latin typeface="Arial" panose="020B0604020202020204"/>
                <a:sym typeface="Gill Sans"/>
              </a:rPr>
              <a:t>в рамках всего региона</a:t>
            </a:r>
            <a:endParaRPr kumimoji="0" lang="en-US" sz="1200" b="1" i="0" u="none" strike="noStrike" kern="1200" cap="none" spc="0" normalizeH="0" baseline="0" noProof="0" dirty="0">
              <a:ln>
                <a:noFill/>
              </a:ln>
              <a:solidFill>
                <a:srgbClr val="FEFEFE"/>
              </a:solidFill>
              <a:effectLst/>
              <a:uLnTx/>
              <a:uFillTx/>
              <a:latin typeface="Arial" panose="020B0604020202020204"/>
              <a:sym typeface="Gill Sans"/>
            </a:endParaRPr>
          </a:p>
        </p:txBody>
      </p:sp>
      <p:sp>
        <p:nvSpPr>
          <p:cNvPr id="14" name="TBTitle">
            <a:extLst>
              <a:ext uri="{FF2B5EF4-FFF2-40B4-BE49-F238E27FC236}">
                <a16:creationId xmlns:a16="http://schemas.microsoft.com/office/drawing/2014/main" id="{6AFA08EA-9F0A-4801-944E-F3901F3E42E4}"/>
              </a:ext>
            </a:extLst>
          </p:cNvPr>
          <p:cNvSpPr txBox="1">
            <a:spLocks noChangeArrowheads="1"/>
          </p:cNvSpPr>
          <p:nvPr/>
        </p:nvSpPr>
        <p:spPr bwMode="auto">
          <a:xfrm>
            <a:off x="109959" y="1992185"/>
            <a:ext cx="3918866" cy="824831"/>
          </a:xfrm>
          <a:prstGeom prst="rect">
            <a:avLst/>
          </a:prstGeom>
          <a:noFill/>
          <a:ln w="9525">
            <a:noFill/>
            <a:miter lim="800000"/>
            <a:headEnd/>
            <a:tailEnd/>
          </a:ln>
        </p:spPr>
        <p:txBody>
          <a:bodyPr wrap="square" lIns="54864"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sz="1000"/>
            </a:pPr>
            <a:r>
              <a:rPr lang="ru-RU" sz="1000" b="1" dirty="0">
                <a:solidFill>
                  <a:srgbClr val="000000"/>
                </a:solidFill>
                <a:latin typeface="Arial" panose="020B0604020202020204" pitchFamily="34" charset="0"/>
                <a:cs typeface="Arial" panose="020B0604020202020204" pitchFamily="34" charset="0"/>
              </a:rPr>
              <a:t>Средние летние температуры 1986–2059 </a:t>
            </a:r>
            <a:r>
              <a:rPr lang="ru-RU" sz="1000" b="1" dirty="0" smtClean="0">
                <a:solidFill>
                  <a:srgbClr val="000000"/>
                </a:solidFill>
                <a:latin typeface="Arial" panose="020B0604020202020204" pitchFamily="34" charset="0"/>
                <a:cs typeface="Arial" panose="020B0604020202020204" pitchFamily="34" charset="0"/>
              </a:rPr>
              <a:t>гг.</a:t>
            </a:r>
          </a:p>
          <a:p>
            <a:pPr lvl="0" algn="ctr">
              <a:defRPr sz="1000"/>
            </a:pPr>
            <a:r>
              <a:rPr lang="ru-RU" sz="1000" b="1" dirty="0" smtClean="0">
                <a:solidFill>
                  <a:srgbClr val="000000"/>
                </a:solidFill>
                <a:latin typeface="Arial" panose="020B0604020202020204" pitchFamily="34" charset="0"/>
                <a:cs typeface="Arial" panose="020B0604020202020204" pitchFamily="34" charset="0"/>
              </a:rPr>
              <a:t>Сценарий с амбициозным  глобальным сокращением </a:t>
            </a:r>
            <a:r>
              <a:rPr lang="ru-RU" sz="1000" b="1" dirty="0">
                <a:solidFill>
                  <a:srgbClr val="000000"/>
                </a:solidFill>
                <a:latin typeface="Arial" panose="020B0604020202020204" pitchFamily="34" charset="0"/>
                <a:cs typeface="Arial" panose="020B0604020202020204" pitchFamily="34" charset="0"/>
              </a:rPr>
              <a:t>выбросов парниковых газов (RCP 4.5</a:t>
            </a:r>
            <a:r>
              <a:rPr lang="ru-RU" sz="1000" b="1" dirty="0" smtClean="0">
                <a:solidFill>
                  <a:srgbClr val="000000"/>
                </a:solidFill>
                <a:latin typeface="Arial" panose="020B0604020202020204" pitchFamily="34" charset="0"/>
                <a:cs typeface="Arial" panose="020B0604020202020204" pitchFamily="34" charset="0"/>
              </a:rPr>
              <a:t>)</a:t>
            </a:r>
          </a:p>
          <a:p>
            <a:pPr lvl="0" algn="ctr">
              <a:defRPr sz="1000"/>
            </a:pPr>
            <a:r>
              <a:rPr lang="ru-RU" sz="1000" dirty="0" smtClean="0">
                <a:solidFill>
                  <a:srgbClr val="000000"/>
                </a:solidFill>
                <a:latin typeface="Arial" panose="020B0604020202020204" pitchFamily="34" charset="0"/>
                <a:cs typeface="Arial" panose="020B0604020202020204" pitchFamily="34" charset="0"/>
              </a:rPr>
              <a:t>(</a:t>
            </a:r>
            <a:r>
              <a:rPr lang="ru-RU" sz="1000" dirty="0">
                <a:solidFill>
                  <a:srgbClr val="000000"/>
                </a:solidFill>
                <a:latin typeface="Arial" panose="020B0604020202020204" pitchFamily="34" charset="0"/>
                <a:cs typeface="Arial" panose="020B0604020202020204" pitchFamily="34" charset="0"/>
              </a:rPr>
              <a:t>Градус Цельсия</a:t>
            </a:r>
            <a:r>
              <a:rPr lang="ru-RU" sz="1000" dirty="0" smtClean="0">
                <a:solidFill>
                  <a:srgbClr val="000000"/>
                </a:solidFill>
                <a:latin typeface="Arial" panose="020B0604020202020204" pitchFamily="34" charset="0"/>
                <a:cs typeface="Arial" panose="020B0604020202020204" pitchFamily="34" charset="0"/>
              </a:rPr>
              <a:t>)</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TBTitle">
            <a:extLst>
              <a:ext uri="{FF2B5EF4-FFF2-40B4-BE49-F238E27FC236}">
                <a16:creationId xmlns:a16="http://schemas.microsoft.com/office/drawing/2014/main" id="{06D35B9D-53C8-4CF4-A6D5-69AF828BD806}"/>
              </a:ext>
            </a:extLst>
          </p:cNvPr>
          <p:cNvSpPr txBox="1">
            <a:spLocks noChangeArrowheads="1"/>
          </p:cNvSpPr>
          <p:nvPr/>
        </p:nvSpPr>
        <p:spPr bwMode="auto">
          <a:xfrm>
            <a:off x="4358917" y="1992185"/>
            <a:ext cx="3657600" cy="623407"/>
          </a:xfrm>
          <a:prstGeom prst="rect">
            <a:avLst/>
          </a:prstGeom>
          <a:noFill/>
          <a:ln w="9525">
            <a:noFill/>
            <a:miter lim="800000"/>
            <a:headEnd/>
            <a:tailEnd/>
          </a:ln>
        </p:spPr>
        <p:txBody>
          <a:bodyPr wrap="square" lIns="54864"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sz="1000"/>
            </a:pPr>
            <a:r>
              <a:rPr lang="ru-RU" sz="1000" b="1" dirty="0">
                <a:solidFill>
                  <a:srgbClr val="000000"/>
                </a:solidFill>
                <a:latin typeface="Arial" panose="020B0604020202020204" pitchFamily="34" charset="0"/>
                <a:cs typeface="Arial" panose="020B0604020202020204" pitchFamily="34" charset="0"/>
              </a:rPr>
              <a:t>Предполагаемое сокращение </a:t>
            </a:r>
            <a:r>
              <a:rPr lang="ru-RU" sz="1000" b="1" dirty="0" smtClean="0">
                <a:solidFill>
                  <a:srgbClr val="000000"/>
                </a:solidFill>
                <a:latin typeface="Arial" panose="020B0604020202020204" pitchFamily="34" charset="0"/>
                <a:cs typeface="Arial" panose="020B0604020202020204" pitchFamily="34" charset="0"/>
              </a:rPr>
              <a:t>эмиссий ПГ НОВ (</a:t>
            </a:r>
            <a:r>
              <a:rPr lang="en-US" sz="1000" b="1" dirty="0" smtClean="0">
                <a:solidFill>
                  <a:srgbClr val="000000"/>
                </a:solidFill>
                <a:latin typeface="Arial" panose="020B0604020202020204" pitchFamily="34" charset="0"/>
                <a:cs typeface="Arial" panose="020B0604020202020204" pitchFamily="34" charset="0"/>
              </a:rPr>
              <a:t>NDC</a:t>
            </a:r>
            <a:r>
              <a:rPr lang="ru-RU" sz="1000" b="1" dirty="0" smtClean="0">
                <a:solidFill>
                  <a:srgbClr val="000000"/>
                </a:solidFill>
                <a:latin typeface="Arial" panose="020B0604020202020204" pitchFamily="34" charset="0"/>
                <a:cs typeface="Arial" panose="020B0604020202020204" pitchFamily="34" charset="0"/>
              </a:rPr>
              <a:t>) </a:t>
            </a:r>
            <a:r>
              <a:rPr lang="ru-RU" sz="1000" b="1" dirty="0">
                <a:solidFill>
                  <a:srgbClr val="000000"/>
                </a:solidFill>
                <a:latin typeface="Arial" panose="020B0604020202020204" pitchFamily="34" charset="0"/>
                <a:cs typeface="Arial" panose="020B0604020202020204" pitchFamily="34" charset="0"/>
              </a:rPr>
              <a:t>в 2030 году по сравнению </a:t>
            </a:r>
            <a:r>
              <a:rPr lang="ru-RU" sz="1000" b="1" dirty="0" smtClean="0">
                <a:solidFill>
                  <a:srgbClr val="000000"/>
                </a:solidFill>
                <a:latin typeface="Arial" panose="020B0604020202020204" pitchFamily="34" charset="0"/>
                <a:cs typeface="Arial" panose="020B0604020202020204" pitchFamily="34" charset="0"/>
              </a:rPr>
              <a:t>с сценарием без осуществления изменений</a:t>
            </a:r>
          </a:p>
          <a:p>
            <a:pPr lvl="0" algn="ctr">
              <a:defRPr sz="1000"/>
            </a:pPr>
            <a:r>
              <a:rPr lang="ru-RU" sz="1000" dirty="0" smtClean="0">
                <a:solidFill>
                  <a:srgbClr val="000000"/>
                </a:solidFill>
                <a:latin typeface="Arial" panose="020B0604020202020204" pitchFamily="34" charset="0"/>
                <a:cs typeface="Arial" panose="020B0604020202020204" pitchFamily="34" charset="0"/>
              </a:rPr>
              <a:t>(</a:t>
            </a:r>
            <a:r>
              <a:rPr lang="ru-RU" sz="1000" dirty="0">
                <a:solidFill>
                  <a:srgbClr val="000000"/>
                </a:solidFill>
                <a:latin typeface="Arial" panose="020B0604020202020204" pitchFamily="34" charset="0"/>
                <a:cs typeface="Arial" panose="020B0604020202020204" pitchFamily="34" charset="0"/>
              </a:rPr>
              <a:t>Процентов</a:t>
            </a:r>
            <a:r>
              <a:rPr lang="ru-RU" sz="1000" dirty="0" smtClean="0">
                <a:solidFill>
                  <a:srgbClr val="000000"/>
                </a:solidFill>
                <a:latin typeface="Arial" panose="020B0604020202020204" pitchFamily="34" charset="0"/>
                <a:cs typeface="Arial" panose="020B0604020202020204" pitchFamily="34" charset="0"/>
              </a:rPr>
              <a:t>)</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TextBox 1">
            <a:extLst>
              <a:ext uri="{FF2B5EF4-FFF2-40B4-BE49-F238E27FC236}">
                <a16:creationId xmlns:a16="http://schemas.microsoft.com/office/drawing/2014/main" id="{EB73720B-92EE-4A03-A41B-A404EDE8AA27}"/>
              </a:ext>
            </a:extLst>
          </p:cNvPr>
          <p:cNvSpPr txBox="1"/>
          <p:nvPr/>
        </p:nvSpPr>
        <p:spPr>
          <a:xfrm>
            <a:off x="316375" y="6292804"/>
            <a:ext cx="3657600" cy="2473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kumimoji="0" lang="ru-RU" sz="1000" b="0" i="0" u="none" strike="noStrike" kern="1200" cap="none" spc="0" normalizeH="0" baseline="0" noProof="0" dirty="0" smtClean="0">
                <a:ln>
                  <a:noFill/>
                </a:ln>
                <a:solidFill>
                  <a:srgbClr val="000000"/>
                </a:solidFill>
                <a:effectLst/>
                <a:uLnTx/>
                <a:uFillTx/>
                <a:latin typeface="Arial" panose="020B0604020202020204"/>
                <a:ea typeface="+mn-ea"/>
                <a:cs typeface="+mn-cs"/>
              </a:rPr>
              <a:t>Источники</a:t>
            </a:r>
            <a:r>
              <a:rPr kumimoji="0" lang="en-US" sz="1000" b="0" i="0" u="none" strike="noStrike" kern="1200" cap="none" spc="0" normalizeH="0" baseline="0" noProof="0" dirty="0" smtClean="0">
                <a:ln>
                  <a:noFill/>
                </a:ln>
                <a:solidFill>
                  <a:srgbClr val="000000"/>
                </a:solidFill>
                <a:effectLst/>
                <a:uLnTx/>
                <a:uFillTx/>
                <a:latin typeface="Arial" panose="020B0604020202020204"/>
                <a:ea typeface="+mn-ea"/>
                <a:cs typeface="+mn-cs"/>
              </a:rPr>
              <a:t>: </a:t>
            </a:r>
            <a:r>
              <a:rPr lang="ru-RU" sz="1000" dirty="0">
                <a:solidFill>
                  <a:srgbClr val="000000"/>
                </a:solidFill>
              </a:rPr>
              <a:t>Климатическая лаборатория; и расчеты </a:t>
            </a:r>
            <a:r>
              <a:rPr lang="ru-RU" sz="1000" dirty="0" smtClean="0">
                <a:solidFill>
                  <a:srgbClr val="000000"/>
                </a:solidFill>
              </a:rPr>
              <a:t>сотрудников МВФ</a:t>
            </a:r>
            <a:r>
              <a:rPr kumimoji="0" lang="en-US" sz="1000" b="0" i="0" u="none" strike="noStrike" kern="1200" cap="none" spc="0" normalizeH="0" baseline="0" noProof="0" dirty="0" smtClean="0">
                <a:ln>
                  <a:noFill/>
                </a:ln>
                <a:solidFill>
                  <a:srgbClr val="000000"/>
                </a:solidFill>
                <a:effectLst/>
                <a:uLnTx/>
                <a:uFillTx/>
                <a:latin typeface="Arial" panose="020B0604020202020204"/>
                <a:ea typeface="+mn-ea"/>
                <a:cs typeface="+mn-cs"/>
              </a:rPr>
              <a:t>.</a:t>
            </a: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 name="TextBox 1">
            <a:extLst>
              <a:ext uri="{FF2B5EF4-FFF2-40B4-BE49-F238E27FC236}">
                <a16:creationId xmlns:a16="http://schemas.microsoft.com/office/drawing/2014/main" id="{A3098C02-130A-4CDA-B6E3-F67068820E9B}"/>
              </a:ext>
            </a:extLst>
          </p:cNvPr>
          <p:cNvSpPr txBox="1"/>
          <p:nvPr/>
        </p:nvSpPr>
        <p:spPr>
          <a:xfrm>
            <a:off x="4258235" y="6191014"/>
            <a:ext cx="3863098" cy="4761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ru-RU" sz="1000" dirty="0">
                <a:solidFill>
                  <a:srgbClr val="000000"/>
                </a:solidFill>
              </a:rPr>
              <a:t>Источники: национальные отчеты </a:t>
            </a:r>
            <a:r>
              <a:rPr lang="ru-RU" sz="1000" dirty="0" smtClean="0">
                <a:solidFill>
                  <a:srgbClr val="000000"/>
                </a:solidFill>
              </a:rPr>
              <a:t>по НОВ; </a:t>
            </a:r>
            <a:r>
              <a:rPr lang="ru-RU" sz="1000" dirty="0">
                <a:solidFill>
                  <a:srgbClr val="000000"/>
                </a:solidFill>
              </a:rPr>
              <a:t>Предполагаемые </a:t>
            </a:r>
            <a:r>
              <a:rPr lang="ru-RU" sz="1000" dirty="0" smtClean="0">
                <a:solidFill>
                  <a:srgbClr val="000000"/>
                </a:solidFill>
              </a:rPr>
              <a:t>национально определяемые вклады; </a:t>
            </a:r>
            <a:r>
              <a:rPr lang="ru-RU" sz="1000" dirty="0">
                <a:solidFill>
                  <a:srgbClr val="000000"/>
                </a:solidFill>
              </a:rPr>
              <a:t>и расчеты МВФ</a:t>
            </a:r>
            <a:r>
              <a:rPr lang="ru-RU" sz="1000" dirty="0" smtClean="0">
                <a:solidFill>
                  <a:srgbClr val="000000"/>
                </a:solidFill>
              </a:rPr>
              <a:t>.</a:t>
            </a:r>
            <a:r>
              <a:rPr kumimoji="0" lang="en-US" sz="1000" b="0" i="0" u="none" strike="noStrike" kern="1200" cap="none" spc="0" normalizeH="0" baseline="0" noProof="0" dirty="0" smtClean="0">
                <a:ln>
                  <a:noFill/>
                </a:ln>
                <a:solidFill>
                  <a:srgbClr val="000000"/>
                </a:solidFill>
                <a:effectLst/>
                <a:uLnTx/>
                <a:uFillTx/>
                <a:latin typeface="Arial" panose="020B0604020202020204"/>
                <a:ea typeface="+mn-ea"/>
                <a:cs typeface="+mn-cs"/>
              </a:rPr>
              <a:t>.  </a:t>
            </a: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 name="AutoShape 5">
            <a:extLst>
              <a:ext uri="{FF2B5EF4-FFF2-40B4-BE49-F238E27FC236}">
                <a16:creationId xmlns:a16="http://schemas.microsoft.com/office/drawing/2014/main" id="{22B360FD-369C-4789-B542-7878242966D7}"/>
              </a:ext>
            </a:extLst>
          </p:cNvPr>
          <p:cNvSpPr>
            <a:spLocks noChangeArrowheads="1"/>
          </p:cNvSpPr>
          <p:nvPr>
            <p:custDataLst>
              <p:tags r:id="rId3"/>
            </p:custDataLst>
          </p:nvPr>
        </p:nvSpPr>
        <p:spPr bwMode="auto">
          <a:xfrm rot="5400000">
            <a:off x="5850794" y="-346631"/>
            <a:ext cx="731520" cy="365760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lvl="0" algn="ctr">
              <a:defRPr/>
            </a:pPr>
            <a:r>
              <a:rPr lang="ru-RU" sz="1200" b="1" dirty="0">
                <a:solidFill>
                  <a:srgbClr val="FEFEFE"/>
                </a:solidFill>
                <a:latin typeface="Arial" panose="020B0604020202020204"/>
                <a:cs typeface="Arial" panose="020B0604020202020204" pitchFamily="34" charset="0"/>
                <a:sym typeface="Gill Sans"/>
              </a:rPr>
              <a:t>Достижение </a:t>
            </a:r>
            <a:r>
              <a:rPr lang="ru-RU" sz="1200" b="1" dirty="0" smtClean="0">
                <a:solidFill>
                  <a:srgbClr val="FEFEFE"/>
                </a:solidFill>
                <a:latin typeface="Arial" panose="020B0604020202020204"/>
                <a:cs typeface="Arial" panose="020B0604020202020204" pitchFamily="34" charset="0"/>
                <a:sym typeface="Gill Sans"/>
              </a:rPr>
              <a:t>целевых показателей требует </a:t>
            </a:r>
            <a:r>
              <a:rPr lang="ru-RU" sz="1200" b="1" dirty="0">
                <a:solidFill>
                  <a:srgbClr val="FEFEFE"/>
                </a:solidFill>
                <a:latin typeface="Arial" panose="020B0604020202020204"/>
                <a:cs typeface="Arial" panose="020B0604020202020204" pitchFamily="34" charset="0"/>
                <a:sym typeface="Gill Sans"/>
              </a:rPr>
              <a:t>действий и сотрудничества </a:t>
            </a:r>
            <a:r>
              <a:rPr lang="ru-RU" sz="1200" b="1" dirty="0" smtClean="0">
                <a:solidFill>
                  <a:srgbClr val="FEFEFE"/>
                </a:solidFill>
                <a:latin typeface="Arial" panose="020B0604020202020204"/>
                <a:cs typeface="Arial" panose="020B0604020202020204" pitchFamily="34" charset="0"/>
                <a:sym typeface="Gill Sans"/>
              </a:rPr>
              <a:t>сегодня</a:t>
            </a:r>
            <a:endParaRPr kumimoji="0" lang="en-US" sz="1200" b="0" i="0" u="none" strike="noStrike" kern="1200" cap="none" spc="0" normalizeH="0" baseline="0" noProof="0" dirty="0">
              <a:ln>
                <a:noFill/>
              </a:ln>
              <a:solidFill>
                <a:srgbClr val="000000"/>
              </a:solidFill>
              <a:effectLst/>
              <a:uLnTx/>
              <a:uFillTx/>
              <a:latin typeface="Arial" panose="020B0604020202020204"/>
            </a:endParaRPr>
          </a:p>
        </p:txBody>
      </p:sp>
      <p:sp>
        <p:nvSpPr>
          <p:cNvPr id="25" name="TextBox 1">
            <a:extLst>
              <a:ext uri="{FF2B5EF4-FFF2-40B4-BE49-F238E27FC236}">
                <a16:creationId xmlns:a16="http://schemas.microsoft.com/office/drawing/2014/main" id="{5F126EDE-A13F-47FD-B1FB-D67BD82EA394}"/>
              </a:ext>
            </a:extLst>
          </p:cNvPr>
          <p:cNvSpPr txBox="1"/>
          <p:nvPr/>
        </p:nvSpPr>
        <p:spPr>
          <a:xfrm>
            <a:off x="8292284" y="6191014"/>
            <a:ext cx="3657600" cy="2473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ru-RU" sz="1000" dirty="0">
                <a:solidFill>
                  <a:srgbClr val="000000"/>
                </a:solidFill>
              </a:rPr>
              <a:t>Источники: </a:t>
            </a:r>
            <a:r>
              <a:rPr lang="ru-RU" sz="1000" dirty="0" smtClean="0">
                <a:solidFill>
                  <a:srgbClr val="000000"/>
                </a:solidFill>
              </a:rPr>
              <a:t>национальные госорганы; </a:t>
            </a:r>
            <a:r>
              <a:rPr lang="ru-RU" sz="1000" dirty="0">
                <a:solidFill>
                  <a:srgbClr val="000000"/>
                </a:solidFill>
              </a:rPr>
              <a:t>и расчеты </a:t>
            </a:r>
            <a:r>
              <a:rPr lang="ru-RU" sz="1000" dirty="0" smtClean="0">
                <a:solidFill>
                  <a:srgbClr val="000000"/>
                </a:solidFill>
              </a:rPr>
              <a:t>сотрудников МВФ.</a:t>
            </a:r>
            <a:r>
              <a:rPr kumimoji="0" lang="en-US" sz="1000" b="0" i="0" u="none" strike="noStrike" kern="1200" cap="none" spc="0" normalizeH="0" baseline="0" noProof="0" dirty="0" smtClean="0">
                <a:ln>
                  <a:noFill/>
                </a:ln>
                <a:solidFill>
                  <a:srgbClr val="000000"/>
                </a:solidFill>
                <a:effectLst/>
                <a:uLnTx/>
                <a:uFillTx/>
                <a:latin typeface="Arial" panose="020B0604020202020204"/>
                <a:ea typeface="+mn-ea"/>
                <a:cs typeface="+mn-cs"/>
              </a:rPr>
              <a:t> </a:t>
            </a: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0" name="TBTitle">
            <a:extLst>
              <a:ext uri="{FF2B5EF4-FFF2-40B4-BE49-F238E27FC236}">
                <a16:creationId xmlns:a16="http://schemas.microsoft.com/office/drawing/2014/main" id="{3488956F-C907-4B64-8B7F-4EA843D2CAE2}"/>
              </a:ext>
            </a:extLst>
          </p:cNvPr>
          <p:cNvSpPr txBox="1">
            <a:spLocks noChangeArrowheads="1"/>
          </p:cNvSpPr>
          <p:nvPr/>
        </p:nvSpPr>
        <p:spPr bwMode="auto">
          <a:xfrm>
            <a:off x="8444537" y="2029734"/>
            <a:ext cx="3657600" cy="548307"/>
          </a:xfrm>
          <a:prstGeom prst="rect">
            <a:avLst/>
          </a:prstGeom>
          <a:noFill/>
          <a:ln w="9525">
            <a:noFill/>
            <a:miter lim="800000"/>
            <a:headEnd/>
            <a:tailEnd/>
          </a:ln>
        </p:spPr>
        <p:txBody>
          <a:bodyPr wrap="square" lIns="54864"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sz="1000"/>
            </a:pPr>
            <a:r>
              <a:rPr lang="ru-RU" sz="1000" b="1" dirty="0">
                <a:solidFill>
                  <a:srgbClr val="000000"/>
                </a:solidFill>
                <a:latin typeface="Arial" panose="020B0604020202020204" pitchFamily="34" charset="0"/>
                <a:cs typeface="Arial" panose="020B0604020202020204" pitchFamily="34" charset="0"/>
              </a:rPr>
              <a:t>Экспортеры нефти: доходы от </a:t>
            </a:r>
            <a:r>
              <a:rPr lang="ru-RU" sz="1000" b="1" dirty="0" smtClean="0">
                <a:solidFill>
                  <a:srgbClr val="000000"/>
                </a:solidFill>
                <a:latin typeface="Arial" panose="020B0604020202020204" pitchFamily="34" charset="0"/>
                <a:cs typeface="Arial" panose="020B0604020202020204" pitchFamily="34" charset="0"/>
              </a:rPr>
              <a:t>углеводородов</a:t>
            </a:r>
          </a:p>
          <a:p>
            <a:pPr lvl="0" algn="ctr">
              <a:defRPr sz="1000"/>
            </a:pPr>
            <a:r>
              <a:rPr lang="ru-RU" sz="1000" dirty="0" smtClean="0">
                <a:solidFill>
                  <a:srgbClr val="000000"/>
                </a:solidFill>
                <a:latin typeface="Arial" panose="020B0604020202020204" pitchFamily="34" charset="0"/>
                <a:cs typeface="Arial" panose="020B0604020202020204" pitchFamily="34" charset="0"/>
              </a:rPr>
              <a:t>(</a:t>
            </a:r>
            <a:r>
              <a:rPr lang="ru-RU" sz="1000" dirty="0">
                <a:solidFill>
                  <a:srgbClr val="000000"/>
                </a:solidFill>
                <a:latin typeface="Arial" panose="020B0604020202020204" pitchFamily="34" charset="0"/>
                <a:cs typeface="Arial" panose="020B0604020202020204" pitchFamily="34" charset="0"/>
              </a:rPr>
              <a:t>В процентах от </a:t>
            </a:r>
            <a:r>
              <a:rPr lang="ru-RU" sz="1000" dirty="0" smtClean="0">
                <a:solidFill>
                  <a:srgbClr val="000000"/>
                </a:solidFill>
                <a:latin typeface="Arial" panose="020B0604020202020204" pitchFamily="34" charset="0"/>
                <a:cs typeface="Arial" panose="020B0604020202020204" pitchFamily="34" charset="0"/>
              </a:rPr>
              <a:t>общих доходов)</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4" name="Chart 23">
            <a:extLst>
              <a:ext uri="{FF2B5EF4-FFF2-40B4-BE49-F238E27FC236}">
                <a16:creationId xmlns:a16="http://schemas.microsoft.com/office/drawing/2014/main" id="{C1295AD7-0A19-4BF8-9525-D0FD7901FCE2}"/>
              </a:ext>
            </a:extLst>
          </p:cNvPr>
          <p:cNvGraphicFramePr>
            <a:graphicFrameLocks/>
          </p:cNvGraphicFramePr>
          <p:nvPr>
            <p:extLst>
              <p:ext uri="{D42A27DB-BD31-4B8C-83A1-F6EECF244321}">
                <p14:modId xmlns:p14="http://schemas.microsoft.com/office/powerpoint/2010/main" val="2056771872"/>
              </p:ext>
            </p:extLst>
          </p:nvPr>
        </p:nvGraphicFramePr>
        <p:xfrm>
          <a:off x="162720" y="2638301"/>
          <a:ext cx="3520440" cy="34838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Chart 27">
            <a:extLst>
              <a:ext uri="{FF2B5EF4-FFF2-40B4-BE49-F238E27FC236}">
                <a16:creationId xmlns:a16="http://schemas.microsoft.com/office/drawing/2014/main" id="{419618EE-C56A-4D85-8B23-53A56FEEA864}"/>
              </a:ext>
            </a:extLst>
          </p:cNvPr>
          <p:cNvGraphicFramePr>
            <a:graphicFrameLocks/>
          </p:cNvGraphicFramePr>
          <p:nvPr>
            <p:extLst>
              <p:ext uri="{D42A27DB-BD31-4B8C-83A1-F6EECF244321}">
                <p14:modId xmlns:p14="http://schemas.microsoft.com/office/powerpoint/2010/main" val="3984834911"/>
              </p:ext>
            </p:extLst>
          </p:nvPr>
        </p:nvGraphicFramePr>
        <p:xfrm>
          <a:off x="8121333" y="2559859"/>
          <a:ext cx="3520440" cy="348386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Chart 19">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2899049369"/>
              </p:ext>
            </p:extLst>
          </p:nvPr>
        </p:nvGraphicFramePr>
        <p:xfrm>
          <a:off x="4142026" y="2615592"/>
          <a:ext cx="3520440" cy="348386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8141106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37F5-88FB-4198-A2CD-EBBED06E870F}"/>
              </a:ext>
            </a:extLst>
          </p:cNvPr>
          <p:cNvSpPr>
            <a:spLocks noGrp="1"/>
          </p:cNvSpPr>
          <p:nvPr>
            <p:ph type="title"/>
          </p:nvPr>
        </p:nvSpPr>
        <p:spPr>
          <a:xfrm>
            <a:off x="954526" y="1371600"/>
            <a:ext cx="10607040" cy="4114800"/>
          </a:xfrm>
        </p:spPr>
        <p:txBody>
          <a:bodyPr>
            <a:normAutofit/>
          </a:bodyPr>
          <a:lstStyle/>
          <a:p>
            <a:pPr>
              <a:spcBef>
                <a:spcPts val="422"/>
              </a:spcBef>
              <a:spcAft>
                <a:spcPts val="844"/>
              </a:spcAft>
            </a:pPr>
            <a:r>
              <a:rPr lang="en-US" altLang="en-US" sz="2812" b="0" u="sng">
                <a:latin typeface="Arial Black" panose="020B0A04020102020204" pitchFamily="34" charset="0"/>
                <a:ea typeface="Segoe UI" panose="020B0502040204020203" pitchFamily="34" charset="0"/>
                <a:cs typeface="Segoe UI" panose="020B0502040204020203" pitchFamily="34" charset="0"/>
              </a:rPr>
              <a:t/>
            </a:r>
            <a:br>
              <a:rPr lang="en-US" altLang="en-US" sz="2812" b="0" u="sng">
                <a:latin typeface="Arial Black" panose="020B0A04020102020204" pitchFamily="34" charset="0"/>
                <a:ea typeface="Segoe UI" panose="020B0502040204020203" pitchFamily="34" charset="0"/>
                <a:cs typeface="Segoe UI" panose="020B0502040204020203" pitchFamily="34" charset="0"/>
              </a:rPr>
            </a:br>
            <a:r>
              <a:rPr lang="en-US" altLang="en-US" sz="2812" b="0" u="sng">
                <a:latin typeface="Arial Black" panose="020B0A04020102020204" pitchFamily="34" charset="0"/>
                <a:ea typeface="Segoe UI" panose="020B0502040204020203" pitchFamily="34" charset="0"/>
                <a:cs typeface="Segoe UI" panose="020B0502040204020203" pitchFamily="34" charset="0"/>
              </a:rPr>
              <a:t/>
            </a:r>
            <a:br>
              <a:rPr lang="en-US" altLang="en-US" sz="2812" b="0" u="sng">
                <a:latin typeface="Arial Black" panose="020B0A04020102020204" pitchFamily="34" charset="0"/>
                <a:ea typeface="Segoe UI" panose="020B0502040204020203" pitchFamily="34" charset="0"/>
                <a:cs typeface="Segoe UI" panose="020B0502040204020203" pitchFamily="34" charset="0"/>
              </a:rPr>
            </a:br>
            <a:r>
              <a:rPr lang="en-US" altLang="en-US" sz="2812" b="0" u="sng">
                <a:latin typeface="Arial Black" panose="020B0A04020102020204" pitchFamily="34" charset="0"/>
                <a:ea typeface="Segoe UI" panose="020B0502040204020203" pitchFamily="34" charset="0"/>
                <a:cs typeface="Segoe UI" panose="020B0502040204020203" pitchFamily="34" charset="0"/>
              </a:rPr>
              <a:t/>
            </a:r>
            <a:br>
              <a:rPr lang="en-US" altLang="en-US" sz="2812" b="0" u="sng">
                <a:latin typeface="Arial Black" panose="020B0A04020102020204" pitchFamily="34" charset="0"/>
                <a:ea typeface="Segoe UI" panose="020B0502040204020203" pitchFamily="34" charset="0"/>
                <a:cs typeface="Segoe UI" panose="020B0502040204020203" pitchFamily="34" charset="0"/>
              </a:rPr>
            </a:br>
            <a:r>
              <a:rPr lang="en-US" altLang="en-US" sz="2812" b="0" u="sng">
                <a:latin typeface="Arial Black" panose="020B0A04020102020204" pitchFamily="34" charset="0"/>
                <a:ea typeface="Segoe UI" panose="020B0502040204020203" pitchFamily="34" charset="0"/>
                <a:cs typeface="Segoe UI" panose="020B0502040204020203" pitchFamily="34" charset="0"/>
              </a:rPr>
              <a:t/>
            </a:r>
            <a:br>
              <a:rPr lang="en-US" altLang="en-US" sz="2812" b="0" u="sng">
                <a:latin typeface="Arial Black" panose="020B0A04020102020204" pitchFamily="34" charset="0"/>
                <a:ea typeface="Segoe UI" panose="020B0502040204020203" pitchFamily="34" charset="0"/>
                <a:cs typeface="Segoe UI" panose="020B0502040204020203" pitchFamily="34" charset="0"/>
              </a:rPr>
            </a:br>
            <a:r>
              <a:rPr lang="en-US" altLang="en-US" sz="2812" b="0">
                <a:latin typeface="Arial Black" panose="020B0A04020102020204" pitchFamily="34" charset="0"/>
                <a:ea typeface="Segoe UI" panose="020B0502040204020203" pitchFamily="34" charset="0"/>
                <a:cs typeface="Segoe UI" panose="020B0502040204020203" pitchFamily="34" charset="0"/>
              </a:rPr>
              <a:t/>
            </a:r>
            <a:br>
              <a:rPr lang="en-US" altLang="en-US" sz="2812" b="0">
                <a:latin typeface="Arial Black" panose="020B0A04020102020204" pitchFamily="34" charset="0"/>
                <a:ea typeface="Segoe UI" panose="020B0502040204020203" pitchFamily="34" charset="0"/>
                <a:cs typeface="Segoe UI" panose="020B0502040204020203" pitchFamily="34" charset="0"/>
              </a:rPr>
            </a:br>
            <a:endParaRPr lang="en-US" altLang="en-US" sz="2812" b="0">
              <a:latin typeface="Arial Black" panose="020B0A04020102020204" pitchFamily="34" charset="0"/>
              <a:ea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42379A3E-F8BB-4B65-832B-C7EF54CB8220}"/>
              </a:ext>
            </a:extLst>
          </p:cNvPr>
          <p:cNvSpPr/>
          <p:nvPr/>
        </p:nvSpPr>
        <p:spPr>
          <a:xfrm>
            <a:off x="954526" y="2146995"/>
            <a:ext cx="9688010" cy="3046988"/>
          </a:xfrm>
          <a:prstGeom prst="rect">
            <a:avLst/>
          </a:prstGeom>
        </p:spPr>
        <p:txBody>
          <a:bodyPr wrap="square">
            <a:spAutoFit/>
          </a:bodyPr>
          <a:lstStyle/>
          <a:p>
            <a:pPr lvl="0" algn="ctr">
              <a:defRPr/>
            </a:pPr>
            <a:r>
              <a:rPr lang="ru-RU" altLang="en-US" sz="3200" b="1" dirty="0" smtClean="0">
                <a:solidFill>
                  <a:srgbClr val="FEFEFE"/>
                </a:solidFill>
                <a:latin typeface="Arial Black" panose="020B0604020202020204" pitchFamily="34" charset="0"/>
              </a:rPr>
              <a:t>Увеличение компромиссов </a:t>
            </a:r>
            <a:r>
              <a:rPr lang="ru-RU" altLang="en-US" sz="3200" b="1" dirty="0">
                <a:solidFill>
                  <a:srgbClr val="FEFEFE"/>
                </a:solidFill>
                <a:latin typeface="Arial Black" panose="020B0604020202020204" pitchFamily="34" charset="0"/>
              </a:rPr>
              <a:t>и </a:t>
            </a:r>
            <a:r>
              <a:rPr lang="ru-RU" altLang="en-US" sz="3200" b="1" dirty="0" smtClean="0">
                <a:solidFill>
                  <a:srgbClr val="FEFEFE"/>
                </a:solidFill>
                <a:latin typeface="Arial Black" panose="020B0604020202020204" pitchFamily="34" charset="0"/>
              </a:rPr>
              <a:t>сложность передачи</a:t>
            </a:r>
            <a:r>
              <a:rPr kumimoji="0" lang="en-US" altLang="en-US" sz="3200" b="1" i="0" u="none" strike="noStrike" kern="1200" cap="none" spc="0" normalizeH="0" baseline="0" noProof="0" dirty="0" smtClean="0">
                <a:ln>
                  <a:noFill/>
                </a:ln>
                <a:solidFill>
                  <a:srgbClr val="FEFEFE"/>
                </a:solidFill>
                <a:effectLst/>
                <a:uLnTx/>
                <a:uFillTx/>
                <a:latin typeface="Arial Black" panose="020B0604020202020204" pitchFamily="34" charset="0"/>
                <a:ea typeface="+mn-ea"/>
                <a:cs typeface="+mn-cs"/>
              </a:rPr>
              <a:t>: </a:t>
            </a:r>
            <a:endParaRPr kumimoji="0" lang="en-US" altLang="en-US" sz="3200" b="1" i="0" u="none" strike="noStrike" kern="1200" cap="none" spc="0" normalizeH="0" baseline="0" noProof="0" dirty="0">
              <a:ln>
                <a:noFill/>
              </a:ln>
              <a:solidFill>
                <a:srgbClr val="FEFEFE"/>
              </a:solidFill>
              <a:effectLst/>
              <a:uLnTx/>
              <a:uFillTx/>
              <a:latin typeface="Arial Black"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1" i="0" u="none" strike="noStrike" kern="1200" cap="none" spc="0" normalizeH="0" baseline="0" noProof="0" dirty="0">
              <a:ln>
                <a:noFill/>
              </a:ln>
              <a:solidFill>
                <a:srgbClr val="FEFEFE"/>
              </a:solidFill>
              <a:effectLst/>
              <a:uLnTx/>
              <a:uFillTx/>
              <a:latin typeface="Arial Black" panose="020B0604020202020204" pitchFamily="34" charset="0"/>
              <a:ea typeface="+mn-ea"/>
              <a:cs typeface="+mn-cs"/>
            </a:endParaRPr>
          </a:p>
          <a:p>
            <a:pPr lvl="0" algn="ctr">
              <a:defRPr/>
            </a:pPr>
            <a:r>
              <a:rPr lang="ru-RU" altLang="en-US" sz="3200" b="1" dirty="0">
                <a:solidFill>
                  <a:srgbClr val="FEFEFE"/>
                </a:solidFill>
                <a:latin typeface="Arial Black" panose="020B0604020202020204" pitchFamily="34" charset="0"/>
              </a:rPr>
              <a:t>От антикризисного управления к </a:t>
            </a:r>
            <a:r>
              <a:rPr lang="ru-RU" altLang="en-US" sz="3200" b="1" dirty="0" smtClean="0">
                <a:solidFill>
                  <a:srgbClr val="FEFEFE"/>
                </a:solidFill>
                <a:latin typeface="Arial Black" panose="020B0604020202020204" pitchFamily="34" charset="0"/>
              </a:rPr>
              <a:t>инклюзивному </a:t>
            </a:r>
            <a:r>
              <a:rPr lang="ru-RU" altLang="en-US" sz="3200" b="1" dirty="0">
                <a:solidFill>
                  <a:srgbClr val="FEFEFE"/>
                </a:solidFill>
                <a:latin typeface="Arial Black" panose="020B0604020202020204" pitchFamily="34" charset="0"/>
              </a:rPr>
              <a:t>и трансформационному </a:t>
            </a:r>
            <a:r>
              <a:rPr lang="ru-RU" altLang="en-US" sz="3200" b="1" dirty="0" smtClean="0">
                <a:solidFill>
                  <a:srgbClr val="FEFEFE"/>
                </a:solidFill>
                <a:latin typeface="Arial Black" panose="020B0604020202020204" pitchFamily="34" charset="0"/>
              </a:rPr>
              <a:t>восстановлению</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02564167"/>
      </p:ext>
    </p:extLst>
  </p:cSld>
  <p:clrMapOvr>
    <a:overrideClrMapping bg1="lt1" tx1="dk1" bg2="lt2" tx2="dk2" accent1="accent1" accent2="accent2" accent3="accent3" accent4="accent4" accent5="accent5" accent6="accent6" hlink="hlink" folHlink="folHlink"/>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E54AC2-4702-4CB1-BD9A-E517A4B8DCF3}"/>
              </a:ext>
            </a:extLst>
          </p:cNvPr>
          <p:cNvGrpSpPr/>
          <p:nvPr/>
        </p:nvGrpSpPr>
        <p:grpSpPr>
          <a:xfrm>
            <a:off x="1039967" y="505739"/>
            <a:ext cx="10620168" cy="6108838"/>
            <a:chOff x="1017296" y="662169"/>
            <a:chExt cx="10620168" cy="6108838"/>
          </a:xfrm>
        </p:grpSpPr>
        <p:sp>
          <p:nvSpPr>
            <p:cNvPr id="8" name="Rectangle: Rounded Corners 7">
              <a:extLst>
                <a:ext uri="{FF2B5EF4-FFF2-40B4-BE49-F238E27FC236}">
                  <a16:creationId xmlns:a16="http://schemas.microsoft.com/office/drawing/2014/main" id="{1F6DB2C5-E955-4441-80F6-8BADECE8A289}"/>
                </a:ext>
              </a:extLst>
            </p:cNvPr>
            <p:cNvSpPr/>
            <p:nvPr/>
          </p:nvSpPr>
          <p:spPr>
            <a:xfrm>
              <a:off x="1017296" y="709800"/>
              <a:ext cx="10620168" cy="6061207"/>
            </a:xfrm>
            <a:prstGeom prst="roundRect">
              <a:avLst/>
            </a:prstGeom>
            <a:solidFill>
              <a:schemeClr val="bg1">
                <a:lumMod val="9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F864594-56F6-43A0-8255-BFF26A9D6446}"/>
                </a:ext>
              </a:extLst>
            </p:cNvPr>
            <p:cNvGrpSpPr/>
            <p:nvPr/>
          </p:nvGrpSpPr>
          <p:grpSpPr>
            <a:xfrm>
              <a:off x="1193199" y="662169"/>
              <a:ext cx="10268361" cy="5763737"/>
              <a:chOff x="1193200" y="505973"/>
              <a:chExt cx="10268361" cy="5763737"/>
            </a:xfrm>
          </p:grpSpPr>
          <p:sp>
            <p:nvSpPr>
              <p:cNvPr id="26" name="Freeform: Shape 25">
                <a:extLst>
                  <a:ext uri="{FF2B5EF4-FFF2-40B4-BE49-F238E27FC236}">
                    <a16:creationId xmlns:a16="http://schemas.microsoft.com/office/drawing/2014/main" id="{FB60DE74-4D4E-4F4F-9949-0FC273835E2E}"/>
                  </a:ext>
                </a:extLst>
              </p:cNvPr>
              <p:cNvSpPr/>
              <p:nvPr/>
            </p:nvSpPr>
            <p:spPr>
              <a:xfrm>
                <a:off x="5018694" y="2229857"/>
                <a:ext cx="2695282" cy="2622212"/>
              </a:xfrm>
              <a:custGeom>
                <a:avLst/>
                <a:gdLst>
                  <a:gd name="connsiteX0" fmla="*/ 2517666 w 2698426"/>
                  <a:gd name="connsiteY0" fmla="*/ 2023819 h 2698426"/>
                  <a:gd name="connsiteX1" fmla="*/ 1349213 w 2698426"/>
                  <a:gd name="connsiteY1" fmla="*/ 2698426 h 2698426"/>
                  <a:gd name="connsiteX2" fmla="*/ 180760 w 2698426"/>
                  <a:gd name="connsiteY2" fmla="*/ 2023820 h 2698426"/>
                  <a:gd name="connsiteX3" fmla="*/ 1349213 w 2698426"/>
                  <a:gd name="connsiteY3" fmla="*/ 1349213 h 2698426"/>
                  <a:gd name="connsiteX4" fmla="*/ 2517666 w 2698426"/>
                  <a:gd name="connsiteY4" fmla="*/ 2023819 h 269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8426" h="2698426">
                    <a:moveTo>
                      <a:pt x="2517666" y="2023819"/>
                    </a:moveTo>
                    <a:cubicBezTo>
                      <a:pt x="2276652" y="2441267"/>
                      <a:pt x="1831241" y="2698426"/>
                      <a:pt x="1349213" y="2698426"/>
                    </a:cubicBezTo>
                    <a:cubicBezTo>
                      <a:pt x="867186" y="2698426"/>
                      <a:pt x="421774" y="2441267"/>
                      <a:pt x="180760" y="2023820"/>
                    </a:cubicBezTo>
                    <a:lnTo>
                      <a:pt x="1349213" y="1349213"/>
                    </a:lnTo>
                    <a:lnTo>
                      <a:pt x="2517666" y="2023819"/>
                    </a:lnTo>
                    <a:close/>
                  </a:path>
                </a:pathLst>
              </a:custGeom>
              <a:solidFill>
                <a:srgbClr val="78BE20"/>
              </a:solidFill>
              <a:ln>
                <a:solidFill>
                  <a:srgbClr val="78BE20"/>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913" tIns="1762195" rIns="621788" bIns="252361" numCol="1" spcCol="1270" anchor="ctr" anchorCtr="0">
                <a:noAutofit/>
              </a:bodyPr>
              <a:lstStyle/>
              <a:p>
                <a:pPr marL="0" lvl="0" indent="0" algn="ctr" defTabSz="400050">
                  <a:lnSpc>
                    <a:spcPct val="90000"/>
                  </a:lnSpc>
                  <a:spcBef>
                    <a:spcPct val="0"/>
                  </a:spcBef>
                  <a:spcAft>
                    <a:spcPct val="35000"/>
                  </a:spcAft>
                  <a:buNone/>
                </a:pPr>
                <a:r>
                  <a:rPr kumimoji="0" lang="ru-RU" sz="1050" b="1" i="0" u="none" strike="noStrike" kern="1200" cap="none" spc="0" normalizeH="0" baseline="0" noProof="0" dirty="0" smtClean="0">
                    <a:ln>
                      <a:noFill/>
                    </a:ln>
                    <a:solidFill>
                      <a:schemeClr val="bg1"/>
                    </a:solidFill>
                    <a:effectLst/>
                    <a:uLnTx/>
                    <a:uFillTx/>
                    <a:latin typeface="Arial" panose="020B0604020202020204"/>
                  </a:rPr>
                  <a:t>Инвестировать в будущее</a:t>
                </a:r>
                <a:endParaRPr lang="en-US" sz="1050" kern="1200" dirty="0">
                  <a:solidFill>
                    <a:schemeClr val="bg1"/>
                  </a:solidFill>
                </a:endParaRPr>
              </a:p>
            </p:txBody>
          </p:sp>
          <p:sp>
            <p:nvSpPr>
              <p:cNvPr id="15" name="Freeform: Shape 14">
                <a:extLst>
                  <a:ext uri="{FF2B5EF4-FFF2-40B4-BE49-F238E27FC236}">
                    <a16:creationId xmlns:a16="http://schemas.microsoft.com/office/drawing/2014/main" id="{6B66E502-FADE-4022-B398-90424FCBC2A7}"/>
                  </a:ext>
                </a:extLst>
              </p:cNvPr>
              <p:cNvSpPr/>
              <p:nvPr/>
            </p:nvSpPr>
            <p:spPr>
              <a:xfrm>
                <a:off x="1464246" y="505973"/>
                <a:ext cx="9563391" cy="387448"/>
              </a:xfrm>
              <a:custGeom>
                <a:avLst/>
                <a:gdLst>
                  <a:gd name="connsiteX0" fmla="*/ 0 w 9574548"/>
                  <a:gd name="connsiteY0" fmla="*/ 31992 h 319920"/>
                  <a:gd name="connsiteX1" fmla="*/ 31992 w 9574548"/>
                  <a:gd name="connsiteY1" fmla="*/ 0 h 319920"/>
                  <a:gd name="connsiteX2" fmla="*/ 9542556 w 9574548"/>
                  <a:gd name="connsiteY2" fmla="*/ 0 h 319920"/>
                  <a:gd name="connsiteX3" fmla="*/ 9574548 w 9574548"/>
                  <a:gd name="connsiteY3" fmla="*/ 31992 h 319920"/>
                  <a:gd name="connsiteX4" fmla="*/ 9574548 w 9574548"/>
                  <a:gd name="connsiteY4" fmla="*/ 287928 h 319920"/>
                  <a:gd name="connsiteX5" fmla="*/ 9542556 w 9574548"/>
                  <a:gd name="connsiteY5" fmla="*/ 319920 h 319920"/>
                  <a:gd name="connsiteX6" fmla="*/ 31992 w 9574548"/>
                  <a:gd name="connsiteY6" fmla="*/ 319920 h 319920"/>
                  <a:gd name="connsiteX7" fmla="*/ 0 w 9574548"/>
                  <a:gd name="connsiteY7" fmla="*/ 287928 h 319920"/>
                  <a:gd name="connsiteX8" fmla="*/ 0 w 9574548"/>
                  <a:gd name="connsiteY8" fmla="*/ 31992 h 3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4548" h="319920">
                    <a:moveTo>
                      <a:pt x="0" y="31992"/>
                    </a:moveTo>
                    <a:cubicBezTo>
                      <a:pt x="0" y="14323"/>
                      <a:pt x="14323" y="0"/>
                      <a:pt x="31992" y="0"/>
                    </a:cubicBezTo>
                    <a:lnTo>
                      <a:pt x="9542556" y="0"/>
                    </a:lnTo>
                    <a:cubicBezTo>
                      <a:pt x="9560225" y="0"/>
                      <a:pt x="9574548" y="14323"/>
                      <a:pt x="9574548" y="31992"/>
                    </a:cubicBezTo>
                    <a:lnTo>
                      <a:pt x="9574548" y="287928"/>
                    </a:lnTo>
                    <a:cubicBezTo>
                      <a:pt x="9574548" y="305597"/>
                      <a:pt x="9560225" y="319920"/>
                      <a:pt x="9542556" y="319920"/>
                    </a:cubicBezTo>
                    <a:lnTo>
                      <a:pt x="31992" y="319920"/>
                    </a:lnTo>
                    <a:cubicBezTo>
                      <a:pt x="14323" y="319920"/>
                      <a:pt x="0" y="305597"/>
                      <a:pt x="0" y="287928"/>
                    </a:cubicBezTo>
                    <a:lnTo>
                      <a:pt x="0" y="31992"/>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570" tIns="85570" rIns="85570" bIns="85570" numCol="1" spcCol="1270" anchor="ctr" anchorCtr="0">
                <a:noAutofit/>
              </a:bodyPr>
              <a:lstStyle/>
              <a:p>
                <a:pPr lvl="0" algn="ctr" defTabSz="889000">
                  <a:lnSpc>
                    <a:spcPct val="90000"/>
                  </a:lnSpc>
                  <a:spcBef>
                    <a:spcPct val="0"/>
                  </a:spcBef>
                  <a:spcAft>
                    <a:spcPct val="35000"/>
                  </a:spcAft>
                </a:pPr>
                <a:r>
                  <a:rPr lang="ru-RU" sz="2000" b="1" dirty="0" smtClean="0"/>
                  <a:t>УСКОРИТЬ ВАКЦИНАЦИЮ</a:t>
                </a:r>
                <a:endParaRPr lang="en-US" sz="2000" b="1" kern="1200" dirty="0"/>
              </a:p>
            </p:txBody>
          </p:sp>
          <p:sp>
            <p:nvSpPr>
              <p:cNvPr id="16" name="Freeform: Shape 15">
                <a:extLst>
                  <a:ext uri="{FF2B5EF4-FFF2-40B4-BE49-F238E27FC236}">
                    <a16:creationId xmlns:a16="http://schemas.microsoft.com/office/drawing/2014/main" id="{9D15C11F-D4E0-42A8-B781-10CBD3A9D967}"/>
                  </a:ext>
                </a:extLst>
              </p:cNvPr>
              <p:cNvSpPr/>
              <p:nvPr/>
            </p:nvSpPr>
            <p:spPr>
              <a:xfrm>
                <a:off x="1479316" y="936045"/>
                <a:ext cx="3016575" cy="266572"/>
              </a:xfrm>
              <a:custGeom>
                <a:avLst/>
                <a:gdLst>
                  <a:gd name="connsiteX0" fmla="*/ 0 w 3020094"/>
                  <a:gd name="connsiteY0" fmla="*/ 31992 h 319920"/>
                  <a:gd name="connsiteX1" fmla="*/ 31992 w 3020094"/>
                  <a:gd name="connsiteY1" fmla="*/ 0 h 319920"/>
                  <a:gd name="connsiteX2" fmla="*/ 2988102 w 3020094"/>
                  <a:gd name="connsiteY2" fmla="*/ 0 h 319920"/>
                  <a:gd name="connsiteX3" fmla="*/ 3020094 w 3020094"/>
                  <a:gd name="connsiteY3" fmla="*/ 31992 h 319920"/>
                  <a:gd name="connsiteX4" fmla="*/ 3020094 w 3020094"/>
                  <a:gd name="connsiteY4" fmla="*/ 287928 h 319920"/>
                  <a:gd name="connsiteX5" fmla="*/ 2988102 w 3020094"/>
                  <a:gd name="connsiteY5" fmla="*/ 319920 h 319920"/>
                  <a:gd name="connsiteX6" fmla="*/ 31992 w 3020094"/>
                  <a:gd name="connsiteY6" fmla="*/ 319920 h 319920"/>
                  <a:gd name="connsiteX7" fmla="*/ 0 w 3020094"/>
                  <a:gd name="connsiteY7" fmla="*/ 287928 h 319920"/>
                  <a:gd name="connsiteX8" fmla="*/ 0 w 3020094"/>
                  <a:gd name="connsiteY8" fmla="*/ 31992 h 3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094" h="319920">
                    <a:moveTo>
                      <a:pt x="0" y="31992"/>
                    </a:moveTo>
                    <a:cubicBezTo>
                      <a:pt x="0" y="14323"/>
                      <a:pt x="14323" y="0"/>
                      <a:pt x="31992" y="0"/>
                    </a:cubicBezTo>
                    <a:lnTo>
                      <a:pt x="2988102" y="0"/>
                    </a:lnTo>
                    <a:cubicBezTo>
                      <a:pt x="3005771" y="0"/>
                      <a:pt x="3020094" y="14323"/>
                      <a:pt x="3020094" y="31992"/>
                    </a:cubicBezTo>
                    <a:lnTo>
                      <a:pt x="3020094" y="287928"/>
                    </a:lnTo>
                    <a:cubicBezTo>
                      <a:pt x="3020094" y="305597"/>
                      <a:pt x="3005771" y="319920"/>
                      <a:pt x="2988102" y="319920"/>
                    </a:cubicBezTo>
                    <a:lnTo>
                      <a:pt x="31992" y="319920"/>
                    </a:lnTo>
                    <a:cubicBezTo>
                      <a:pt x="14323" y="319920"/>
                      <a:pt x="0" y="305597"/>
                      <a:pt x="0" y="287928"/>
                    </a:cubicBezTo>
                    <a:lnTo>
                      <a:pt x="0" y="31992"/>
                    </a:lnTo>
                    <a:close/>
                  </a:path>
                </a:pathLst>
              </a:custGeom>
              <a:solidFill>
                <a:srgbClr val="F1CDCC"/>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1280" tIns="51280" rIns="51280" bIns="51280" numCol="1" spcCol="1270" anchor="ctr" anchorCtr="0">
                <a:noAutofit/>
              </a:bodyPr>
              <a:lstStyle/>
              <a:p>
                <a:pPr marL="0" lvl="0" indent="0" algn="ctr" defTabSz="488950">
                  <a:lnSpc>
                    <a:spcPct val="90000"/>
                  </a:lnSpc>
                  <a:spcBef>
                    <a:spcPct val="0"/>
                  </a:spcBef>
                  <a:spcAft>
                    <a:spcPct val="35000"/>
                  </a:spcAft>
                  <a:buNone/>
                </a:pPr>
                <a:r>
                  <a:rPr lang="ru-RU" sz="1100" kern="1200" dirty="0" smtClean="0">
                    <a:solidFill>
                      <a:schemeClr val="tx1"/>
                    </a:solidFill>
                  </a:rPr>
                  <a:t>Чтобы спасти жизни</a:t>
                </a:r>
                <a:endParaRPr lang="en-US" sz="1100" kern="1200" dirty="0">
                  <a:solidFill>
                    <a:schemeClr val="tx1"/>
                  </a:solidFill>
                </a:endParaRPr>
              </a:p>
            </p:txBody>
          </p:sp>
          <p:sp>
            <p:nvSpPr>
              <p:cNvPr id="18" name="Freeform: Shape 17">
                <a:extLst>
                  <a:ext uri="{FF2B5EF4-FFF2-40B4-BE49-F238E27FC236}">
                    <a16:creationId xmlns:a16="http://schemas.microsoft.com/office/drawing/2014/main" id="{9A99F8D9-F3CF-4367-8CFC-9435C871A8F3}"/>
                  </a:ext>
                </a:extLst>
              </p:cNvPr>
              <p:cNvSpPr/>
              <p:nvPr/>
            </p:nvSpPr>
            <p:spPr>
              <a:xfrm>
                <a:off x="4749284" y="936045"/>
                <a:ext cx="3016575" cy="266572"/>
              </a:xfrm>
              <a:custGeom>
                <a:avLst/>
                <a:gdLst>
                  <a:gd name="connsiteX0" fmla="*/ 0 w 3020094"/>
                  <a:gd name="connsiteY0" fmla="*/ 31992 h 319920"/>
                  <a:gd name="connsiteX1" fmla="*/ 31992 w 3020094"/>
                  <a:gd name="connsiteY1" fmla="*/ 0 h 319920"/>
                  <a:gd name="connsiteX2" fmla="*/ 2988102 w 3020094"/>
                  <a:gd name="connsiteY2" fmla="*/ 0 h 319920"/>
                  <a:gd name="connsiteX3" fmla="*/ 3020094 w 3020094"/>
                  <a:gd name="connsiteY3" fmla="*/ 31992 h 319920"/>
                  <a:gd name="connsiteX4" fmla="*/ 3020094 w 3020094"/>
                  <a:gd name="connsiteY4" fmla="*/ 287928 h 319920"/>
                  <a:gd name="connsiteX5" fmla="*/ 2988102 w 3020094"/>
                  <a:gd name="connsiteY5" fmla="*/ 319920 h 319920"/>
                  <a:gd name="connsiteX6" fmla="*/ 31992 w 3020094"/>
                  <a:gd name="connsiteY6" fmla="*/ 319920 h 319920"/>
                  <a:gd name="connsiteX7" fmla="*/ 0 w 3020094"/>
                  <a:gd name="connsiteY7" fmla="*/ 287928 h 319920"/>
                  <a:gd name="connsiteX8" fmla="*/ 0 w 3020094"/>
                  <a:gd name="connsiteY8" fmla="*/ 31992 h 3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094" h="319920">
                    <a:moveTo>
                      <a:pt x="0" y="31992"/>
                    </a:moveTo>
                    <a:cubicBezTo>
                      <a:pt x="0" y="14323"/>
                      <a:pt x="14323" y="0"/>
                      <a:pt x="31992" y="0"/>
                    </a:cubicBezTo>
                    <a:lnTo>
                      <a:pt x="2988102" y="0"/>
                    </a:lnTo>
                    <a:cubicBezTo>
                      <a:pt x="3005771" y="0"/>
                      <a:pt x="3020094" y="14323"/>
                      <a:pt x="3020094" y="31992"/>
                    </a:cubicBezTo>
                    <a:lnTo>
                      <a:pt x="3020094" y="287928"/>
                    </a:lnTo>
                    <a:cubicBezTo>
                      <a:pt x="3020094" y="305597"/>
                      <a:pt x="3005771" y="319920"/>
                      <a:pt x="2988102" y="319920"/>
                    </a:cubicBezTo>
                    <a:lnTo>
                      <a:pt x="31992" y="319920"/>
                    </a:lnTo>
                    <a:cubicBezTo>
                      <a:pt x="14323" y="319920"/>
                      <a:pt x="0" y="305597"/>
                      <a:pt x="0" y="287928"/>
                    </a:cubicBezTo>
                    <a:lnTo>
                      <a:pt x="0" y="31992"/>
                    </a:lnTo>
                    <a:close/>
                  </a:path>
                </a:pathLst>
              </a:custGeom>
              <a:solidFill>
                <a:srgbClr val="F1CDCC"/>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1280" tIns="51280" rIns="51280" bIns="51280" numCol="1" spcCol="1270" anchor="ctr" anchorCtr="0">
                <a:noAutofit/>
              </a:bodyPr>
              <a:lstStyle/>
              <a:p>
                <a:pPr marL="0" lvl="0" indent="0" algn="ctr" defTabSz="488950">
                  <a:lnSpc>
                    <a:spcPct val="90000"/>
                  </a:lnSpc>
                  <a:spcBef>
                    <a:spcPct val="0"/>
                  </a:spcBef>
                  <a:spcAft>
                    <a:spcPct val="35000"/>
                  </a:spcAft>
                  <a:buNone/>
                </a:pPr>
                <a:r>
                  <a:rPr lang="ru-RU" sz="1100" dirty="0" smtClean="0">
                    <a:solidFill>
                      <a:schemeClr val="tx1"/>
                    </a:solidFill>
                  </a:rPr>
                  <a:t>Чтобы поддержать восстановление</a:t>
                </a:r>
                <a:endParaRPr lang="en-US" sz="1100" kern="1200" dirty="0">
                  <a:solidFill>
                    <a:schemeClr val="tx1"/>
                  </a:solidFill>
                </a:endParaRPr>
              </a:p>
            </p:txBody>
          </p:sp>
          <p:sp>
            <p:nvSpPr>
              <p:cNvPr id="20" name="Freeform: Shape 19">
                <a:extLst>
                  <a:ext uri="{FF2B5EF4-FFF2-40B4-BE49-F238E27FC236}">
                    <a16:creationId xmlns:a16="http://schemas.microsoft.com/office/drawing/2014/main" id="{ABAF2FB9-4619-4AFA-B2C3-28E6CEF76098}"/>
                  </a:ext>
                </a:extLst>
              </p:cNvPr>
              <p:cNvSpPr/>
              <p:nvPr/>
            </p:nvSpPr>
            <p:spPr>
              <a:xfrm>
                <a:off x="8019252" y="936045"/>
                <a:ext cx="3016575" cy="266572"/>
              </a:xfrm>
              <a:custGeom>
                <a:avLst/>
                <a:gdLst>
                  <a:gd name="connsiteX0" fmla="*/ 0 w 3020094"/>
                  <a:gd name="connsiteY0" fmla="*/ 31992 h 319920"/>
                  <a:gd name="connsiteX1" fmla="*/ 31992 w 3020094"/>
                  <a:gd name="connsiteY1" fmla="*/ 0 h 319920"/>
                  <a:gd name="connsiteX2" fmla="*/ 2988102 w 3020094"/>
                  <a:gd name="connsiteY2" fmla="*/ 0 h 319920"/>
                  <a:gd name="connsiteX3" fmla="*/ 3020094 w 3020094"/>
                  <a:gd name="connsiteY3" fmla="*/ 31992 h 319920"/>
                  <a:gd name="connsiteX4" fmla="*/ 3020094 w 3020094"/>
                  <a:gd name="connsiteY4" fmla="*/ 287928 h 319920"/>
                  <a:gd name="connsiteX5" fmla="*/ 2988102 w 3020094"/>
                  <a:gd name="connsiteY5" fmla="*/ 319920 h 319920"/>
                  <a:gd name="connsiteX6" fmla="*/ 31992 w 3020094"/>
                  <a:gd name="connsiteY6" fmla="*/ 319920 h 319920"/>
                  <a:gd name="connsiteX7" fmla="*/ 0 w 3020094"/>
                  <a:gd name="connsiteY7" fmla="*/ 287928 h 319920"/>
                  <a:gd name="connsiteX8" fmla="*/ 0 w 3020094"/>
                  <a:gd name="connsiteY8" fmla="*/ 31992 h 3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094" h="319920">
                    <a:moveTo>
                      <a:pt x="0" y="31992"/>
                    </a:moveTo>
                    <a:cubicBezTo>
                      <a:pt x="0" y="14323"/>
                      <a:pt x="14323" y="0"/>
                      <a:pt x="31992" y="0"/>
                    </a:cubicBezTo>
                    <a:lnTo>
                      <a:pt x="2988102" y="0"/>
                    </a:lnTo>
                    <a:cubicBezTo>
                      <a:pt x="3005771" y="0"/>
                      <a:pt x="3020094" y="14323"/>
                      <a:pt x="3020094" y="31992"/>
                    </a:cubicBezTo>
                    <a:lnTo>
                      <a:pt x="3020094" y="287928"/>
                    </a:lnTo>
                    <a:cubicBezTo>
                      <a:pt x="3020094" y="305597"/>
                      <a:pt x="3005771" y="319920"/>
                      <a:pt x="2988102" y="319920"/>
                    </a:cubicBezTo>
                    <a:lnTo>
                      <a:pt x="31992" y="319920"/>
                    </a:lnTo>
                    <a:cubicBezTo>
                      <a:pt x="14323" y="319920"/>
                      <a:pt x="0" y="305597"/>
                      <a:pt x="0" y="287928"/>
                    </a:cubicBezTo>
                    <a:lnTo>
                      <a:pt x="0" y="31992"/>
                    </a:lnTo>
                    <a:close/>
                  </a:path>
                </a:pathLst>
              </a:custGeom>
              <a:solidFill>
                <a:srgbClr val="F1CDCC"/>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1280" tIns="51280" rIns="51280" bIns="51280" numCol="1" spcCol="1270" anchor="ctr" anchorCtr="0">
                <a:noAutofit/>
              </a:bodyPr>
              <a:lstStyle/>
              <a:p>
                <a:pPr marL="0" lvl="0" indent="0" algn="ctr" defTabSz="488950">
                  <a:lnSpc>
                    <a:spcPct val="90000"/>
                  </a:lnSpc>
                  <a:spcBef>
                    <a:spcPct val="0"/>
                  </a:spcBef>
                  <a:spcAft>
                    <a:spcPct val="35000"/>
                  </a:spcAft>
                  <a:buNone/>
                </a:pPr>
                <a:r>
                  <a:rPr lang="ru-RU" sz="1100" dirty="0" smtClean="0">
                    <a:solidFill>
                      <a:schemeClr val="tx1"/>
                    </a:solidFill>
                  </a:rPr>
                  <a:t>Чтобы сократить неравенство</a:t>
                </a:r>
                <a:endParaRPr lang="en-US" sz="1100" kern="1200" dirty="0">
                  <a:solidFill>
                    <a:schemeClr val="tx1"/>
                  </a:solidFill>
                </a:endParaRPr>
              </a:p>
            </p:txBody>
          </p:sp>
          <p:sp>
            <p:nvSpPr>
              <p:cNvPr id="32" name="Rectangle: Rounded Corners 31">
                <a:extLst>
                  <a:ext uri="{FF2B5EF4-FFF2-40B4-BE49-F238E27FC236}">
                    <a16:creationId xmlns:a16="http://schemas.microsoft.com/office/drawing/2014/main" id="{9D0554D8-4CB1-4F53-8C1D-A337454D8DBB}"/>
                  </a:ext>
                </a:extLst>
              </p:cNvPr>
              <p:cNvSpPr/>
              <p:nvPr/>
            </p:nvSpPr>
            <p:spPr>
              <a:xfrm>
                <a:off x="4494144" y="1638402"/>
                <a:ext cx="3637753" cy="3375829"/>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37C6CE1-F9FB-4605-AC4A-29B6475E2317}"/>
                  </a:ext>
                </a:extLst>
              </p:cNvPr>
              <p:cNvSpPr/>
              <p:nvPr/>
            </p:nvSpPr>
            <p:spPr>
              <a:xfrm>
                <a:off x="4953810" y="1360052"/>
                <a:ext cx="2584261" cy="478168"/>
              </a:xfrm>
              <a:custGeom>
                <a:avLst/>
                <a:gdLst>
                  <a:gd name="connsiteX0" fmla="*/ 0 w 3020094"/>
                  <a:gd name="connsiteY0" fmla="*/ 31992 h 319920"/>
                  <a:gd name="connsiteX1" fmla="*/ 31992 w 3020094"/>
                  <a:gd name="connsiteY1" fmla="*/ 0 h 319920"/>
                  <a:gd name="connsiteX2" fmla="*/ 2988102 w 3020094"/>
                  <a:gd name="connsiteY2" fmla="*/ 0 h 319920"/>
                  <a:gd name="connsiteX3" fmla="*/ 3020094 w 3020094"/>
                  <a:gd name="connsiteY3" fmla="*/ 31992 h 319920"/>
                  <a:gd name="connsiteX4" fmla="*/ 3020094 w 3020094"/>
                  <a:gd name="connsiteY4" fmla="*/ 287928 h 319920"/>
                  <a:gd name="connsiteX5" fmla="*/ 2988102 w 3020094"/>
                  <a:gd name="connsiteY5" fmla="*/ 319920 h 319920"/>
                  <a:gd name="connsiteX6" fmla="*/ 31992 w 3020094"/>
                  <a:gd name="connsiteY6" fmla="*/ 319920 h 319920"/>
                  <a:gd name="connsiteX7" fmla="*/ 0 w 3020094"/>
                  <a:gd name="connsiteY7" fmla="*/ 287928 h 319920"/>
                  <a:gd name="connsiteX8" fmla="*/ 0 w 3020094"/>
                  <a:gd name="connsiteY8" fmla="*/ 31992 h 3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094" h="319920">
                    <a:moveTo>
                      <a:pt x="0" y="31992"/>
                    </a:moveTo>
                    <a:cubicBezTo>
                      <a:pt x="0" y="14323"/>
                      <a:pt x="14323" y="0"/>
                      <a:pt x="31992" y="0"/>
                    </a:cubicBezTo>
                    <a:lnTo>
                      <a:pt x="2988102" y="0"/>
                    </a:lnTo>
                    <a:cubicBezTo>
                      <a:pt x="3005771" y="0"/>
                      <a:pt x="3020094" y="14323"/>
                      <a:pt x="3020094" y="31992"/>
                    </a:cubicBezTo>
                    <a:lnTo>
                      <a:pt x="3020094" y="287928"/>
                    </a:lnTo>
                    <a:cubicBezTo>
                      <a:pt x="3020094" y="305597"/>
                      <a:pt x="3005771" y="319920"/>
                      <a:pt x="2988102" y="319920"/>
                    </a:cubicBezTo>
                    <a:lnTo>
                      <a:pt x="31992" y="319920"/>
                    </a:lnTo>
                    <a:cubicBezTo>
                      <a:pt x="14323" y="319920"/>
                      <a:pt x="0" y="305597"/>
                      <a:pt x="0" y="287928"/>
                    </a:cubicBezTo>
                    <a:lnTo>
                      <a:pt x="0" y="31992"/>
                    </a:lnTo>
                    <a:close/>
                  </a:path>
                </a:pathLst>
              </a:custGeom>
              <a:solidFill>
                <a:srgbClr val="9A9ABC"/>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1280" tIns="51280" rIns="51280" bIns="51280" numCol="1" spcCol="1270" anchor="ctr" anchorCtr="0">
                <a:noAutofit/>
              </a:bodyPr>
              <a:lstStyle/>
              <a:p>
                <a:pPr lvl="0" algn="ctr" defTabSz="488950">
                  <a:lnSpc>
                    <a:spcPct val="90000"/>
                  </a:lnSpc>
                  <a:spcBef>
                    <a:spcPct val="0"/>
                  </a:spcBef>
                  <a:spcAft>
                    <a:spcPct val="35000"/>
                  </a:spcAft>
                </a:pPr>
                <a:r>
                  <a:rPr lang="ru-RU" sz="1100" b="1" dirty="0">
                    <a:solidFill>
                      <a:schemeClr val="bg1"/>
                    </a:solidFill>
                  </a:rPr>
                  <a:t>Региональное сотрудничество, поддержка МВФ и распределение </a:t>
                </a:r>
                <a:r>
                  <a:rPr lang="ru-RU" sz="1100" b="1" dirty="0" smtClean="0">
                    <a:solidFill>
                      <a:schemeClr val="bg1"/>
                    </a:solidFill>
                  </a:rPr>
                  <a:t>СДР</a:t>
                </a:r>
                <a:endParaRPr lang="en-US" sz="1100" b="1" kern="1200" dirty="0">
                  <a:solidFill>
                    <a:schemeClr val="bg1"/>
                  </a:solidFill>
                </a:endParaRPr>
              </a:p>
            </p:txBody>
          </p:sp>
          <p:sp>
            <p:nvSpPr>
              <p:cNvPr id="11" name="TextBox 10">
                <a:extLst>
                  <a:ext uri="{FF2B5EF4-FFF2-40B4-BE49-F238E27FC236}">
                    <a16:creationId xmlns:a16="http://schemas.microsoft.com/office/drawing/2014/main" id="{197FCC31-EF4B-4747-BF49-ECD79AD37A31}"/>
                  </a:ext>
                </a:extLst>
              </p:cNvPr>
              <p:cNvSpPr txBox="1"/>
              <p:nvPr/>
            </p:nvSpPr>
            <p:spPr>
              <a:xfrm>
                <a:off x="7593518" y="1838220"/>
                <a:ext cx="3868043" cy="2348532"/>
              </a:xfrm>
              <a:prstGeom prst="roundRect">
                <a:avLst/>
              </a:prstGeom>
              <a:solidFill>
                <a:srgbClr val="E8EBCC"/>
              </a:solidFill>
              <a:ln w="25400">
                <a:solidFill>
                  <a:srgbClr val="C7C41F"/>
                </a:solidFill>
              </a:ln>
            </p:spPr>
            <p:txBody>
              <a:bodyPr wrap="square" rtlCol="0">
                <a:noAutofit/>
              </a:bodyPr>
              <a:lstStyle/>
              <a:p>
                <a:pPr marL="0" lvl="1" algn="r" defTabSz="533400">
                  <a:lnSpc>
                    <a:spcPct val="90000"/>
                  </a:lnSpc>
                  <a:spcBef>
                    <a:spcPct val="0"/>
                  </a:spcBef>
                  <a:spcAft>
                    <a:spcPts val="600"/>
                  </a:spcAft>
                  <a:defRPr/>
                </a:pPr>
                <a:r>
                  <a:rPr lang="ru-RU" sz="1400" b="1" dirty="0" smtClean="0"/>
                  <a:t>Восстановить маневренность для </a:t>
                </a:r>
                <a:r>
                  <a:rPr lang="ru-RU" sz="1400" b="1" dirty="0"/>
                  <a:t>налогово-бюджетной политики </a:t>
                </a:r>
                <a:r>
                  <a:rPr lang="ru-RU" sz="1200" dirty="0"/>
                  <a:t>с учетом благоприятных для роста и справедливых налогово-бюджетных </a:t>
                </a:r>
                <a:r>
                  <a:rPr lang="ru-RU" sz="1200" dirty="0" smtClean="0"/>
                  <a:t>корректировок</a:t>
                </a:r>
              </a:p>
              <a:p>
                <a:pPr marL="0" lvl="1" algn="r" defTabSz="533400">
                  <a:lnSpc>
                    <a:spcPct val="90000"/>
                  </a:lnSpc>
                  <a:spcBef>
                    <a:spcPct val="0"/>
                  </a:spcBef>
                  <a:spcAft>
                    <a:spcPts val="600"/>
                  </a:spcAft>
                  <a:defRPr/>
                </a:pPr>
                <a:r>
                  <a:rPr lang="ru-RU" sz="1400" b="1" dirty="0" smtClean="0"/>
                  <a:t>Совершенствовать </a:t>
                </a:r>
                <a:r>
                  <a:rPr lang="ru-RU" sz="1400" b="1" dirty="0" smtClean="0"/>
                  <a:t>рамки</a:t>
                </a:r>
                <a:r>
                  <a:rPr lang="ru-RU" sz="1400" b="1" dirty="0" smtClean="0"/>
                  <a:t> </a:t>
                </a:r>
                <a:r>
                  <a:rPr lang="ru-RU" sz="1400" b="1" dirty="0"/>
                  <a:t>макроэкономической политики</a:t>
                </a:r>
                <a:r>
                  <a:rPr lang="ru-RU" sz="1400" dirty="0"/>
                  <a:t>: </a:t>
                </a:r>
                <a:r>
                  <a:rPr lang="ru-RU" sz="1200" dirty="0" smtClean="0"/>
                  <a:t>привязать </a:t>
                </a:r>
                <a:r>
                  <a:rPr lang="ru-RU" sz="1200" dirty="0" smtClean="0"/>
                  <a:t>фискальную </a:t>
                </a:r>
                <a:r>
                  <a:rPr lang="ru-RU" sz="1200" dirty="0"/>
                  <a:t>корректировку </a:t>
                </a:r>
                <a:r>
                  <a:rPr lang="ru-RU" sz="1200" dirty="0" smtClean="0"/>
                  <a:t>к ССБР; </a:t>
                </a:r>
                <a:r>
                  <a:rPr lang="ru-RU" sz="1200" dirty="0"/>
                  <a:t>улучшить денежно-кредитные </a:t>
                </a:r>
                <a:r>
                  <a:rPr lang="ru-RU" sz="1200" dirty="0" smtClean="0"/>
                  <a:t>рамки</a:t>
                </a:r>
              </a:p>
              <a:p>
                <a:pPr marL="0" lvl="1" algn="r" defTabSz="533400">
                  <a:lnSpc>
                    <a:spcPct val="90000"/>
                  </a:lnSpc>
                  <a:spcBef>
                    <a:spcPct val="0"/>
                  </a:spcBef>
                  <a:spcAft>
                    <a:spcPts val="600"/>
                  </a:spcAft>
                  <a:defRPr/>
                </a:pPr>
                <a:r>
                  <a:rPr lang="ru-RU" sz="1400" b="1" dirty="0" smtClean="0"/>
                  <a:t>Внимательно отслеживать корпоративные </a:t>
                </a:r>
                <a:r>
                  <a:rPr lang="ru-RU" sz="1400" b="1" dirty="0"/>
                  <a:t>и </a:t>
                </a:r>
                <a:r>
                  <a:rPr lang="ru-RU" sz="1400" b="1" dirty="0" smtClean="0"/>
                  <a:t>банковские уязвимости</a:t>
                </a:r>
                <a:endParaRPr kumimoji="0" lang="en-US" sz="1400" b="1" i="0" u="none" strike="noStrike" kern="1200" cap="none" spc="0" normalizeH="0" baseline="0" noProof="0" dirty="0">
                  <a:ln>
                    <a:noFill/>
                  </a:ln>
                  <a:solidFill>
                    <a:schemeClr val="bg1">
                      <a:lumMod val="25000"/>
                    </a:schemeClr>
                  </a:solidFill>
                  <a:effectLst/>
                  <a:uLnTx/>
                  <a:uFillTx/>
                  <a:latin typeface="Arial" panose="020B0604020202020204"/>
                </a:endParaRPr>
              </a:p>
            </p:txBody>
          </p:sp>
          <p:sp>
            <p:nvSpPr>
              <p:cNvPr id="12" name="TextBox 11">
                <a:extLst>
                  <a:ext uri="{FF2B5EF4-FFF2-40B4-BE49-F238E27FC236}">
                    <a16:creationId xmlns:a16="http://schemas.microsoft.com/office/drawing/2014/main" id="{4BCBDC35-D38E-4221-BD4E-D3B56655E3F9}"/>
                  </a:ext>
                </a:extLst>
              </p:cNvPr>
              <p:cNvSpPr txBox="1"/>
              <p:nvPr/>
            </p:nvSpPr>
            <p:spPr>
              <a:xfrm>
                <a:off x="2268276" y="4944124"/>
                <a:ext cx="7978589" cy="1325586"/>
              </a:xfrm>
              <a:prstGeom prst="roundRect">
                <a:avLst/>
              </a:prstGeom>
              <a:solidFill>
                <a:srgbClr val="D6E8CC"/>
              </a:solidFill>
              <a:ln w="25400">
                <a:solidFill>
                  <a:srgbClr val="78BE20"/>
                </a:solidFill>
              </a:ln>
            </p:spPr>
            <p:txBody>
              <a:bodyPr wrap="square" rtlCol="0">
                <a:noAutofit/>
              </a:bodyPr>
              <a:lstStyle/>
              <a:p>
                <a:pPr marL="0" lvl="1" indent="-114300" algn="ctr" defTabSz="533400">
                  <a:lnSpc>
                    <a:spcPct val="90000"/>
                  </a:lnSpc>
                  <a:spcBef>
                    <a:spcPct val="0"/>
                  </a:spcBef>
                  <a:spcAft>
                    <a:spcPts val="600"/>
                  </a:spcAft>
                  <a:defRPr/>
                </a:pPr>
                <a:r>
                  <a:rPr lang="ru-RU" sz="1400" b="1" dirty="0" smtClean="0">
                    <a:solidFill>
                      <a:schemeClr val="bg1">
                        <a:lumMod val="25000"/>
                      </a:schemeClr>
                    </a:solidFill>
                  </a:rPr>
                  <a:t>Адаптироваться </a:t>
                </a:r>
                <a:r>
                  <a:rPr lang="ru-RU" sz="1400" b="1" dirty="0">
                    <a:solidFill>
                      <a:schemeClr val="bg1">
                        <a:lumMod val="25000"/>
                      </a:schemeClr>
                    </a:solidFill>
                  </a:rPr>
                  <a:t>к изменению климата и диверсифицировать </a:t>
                </a:r>
                <a:r>
                  <a:rPr lang="ru-RU" sz="1400" b="1" dirty="0" smtClean="0">
                    <a:solidFill>
                      <a:schemeClr val="bg1">
                        <a:lumMod val="25000"/>
                      </a:schemeClr>
                    </a:solidFill>
                  </a:rPr>
                  <a:t>экономику</a:t>
                </a:r>
              </a:p>
              <a:p>
                <a:pPr marL="0" lvl="1" indent="-114300" algn="ctr" defTabSz="533400">
                  <a:lnSpc>
                    <a:spcPct val="90000"/>
                  </a:lnSpc>
                  <a:spcBef>
                    <a:spcPct val="0"/>
                  </a:spcBef>
                  <a:spcAft>
                    <a:spcPts val="600"/>
                  </a:spcAft>
                  <a:defRPr/>
                </a:pPr>
                <a:r>
                  <a:rPr lang="ru-RU" sz="1400" b="1" dirty="0" smtClean="0">
                    <a:solidFill>
                      <a:schemeClr val="bg1">
                        <a:lumMod val="25000"/>
                      </a:schemeClr>
                    </a:solidFill>
                  </a:rPr>
                  <a:t>Инвестировать в </a:t>
                </a:r>
                <a:r>
                  <a:rPr lang="ru-RU" sz="1400" b="1" dirty="0">
                    <a:solidFill>
                      <a:schemeClr val="bg1">
                        <a:lumMod val="25000"/>
                      </a:schemeClr>
                    </a:solidFill>
                  </a:rPr>
                  <a:t>цифровую </a:t>
                </a:r>
                <a:r>
                  <a:rPr lang="ru-RU" sz="1400" b="1" dirty="0" smtClean="0">
                    <a:solidFill>
                      <a:schemeClr val="bg1">
                        <a:lumMod val="25000"/>
                      </a:schemeClr>
                    </a:solidFill>
                  </a:rPr>
                  <a:t>экономику</a:t>
                </a:r>
              </a:p>
              <a:p>
                <a:pPr marL="0" lvl="1" indent="-114300" algn="ctr" defTabSz="533400">
                  <a:lnSpc>
                    <a:spcPct val="90000"/>
                  </a:lnSpc>
                  <a:spcBef>
                    <a:spcPct val="0"/>
                  </a:spcBef>
                  <a:spcAft>
                    <a:spcPts val="600"/>
                  </a:spcAft>
                  <a:defRPr/>
                </a:pPr>
                <a:r>
                  <a:rPr lang="ru-RU" sz="1400" b="1" dirty="0" smtClean="0">
                    <a:solidFill>
                      <a:schemeClr val="bg1">
                        <a:lumMod val="25000"/>
                      </a:schemeClr>
                    </a:solidFill>
                  </a:rPr>
                  <a:t>Переосмыслить </a:t>
                </a:r>
                <a:r>
                  <a:rPr lang="ru-RU" sz="1400" b="1" dirty="0">
                    <a:solidFill>
                      <a:schemeClr val="bg1">
                        <a:lumMod val="25000"/>
                      </a:schemeClr>
                    </a:solidFill>
                  </a:rPr>
                  <a:t>роль государства, </a:t>
                </a:r>
                <a:r>
                  <a:rPr lang="ru-RU" sz="1200" dirty="0">
                    <a:solidFill>
                      <a:schemeClr val="bg1">
                        <a:lumMod val="25000"/>
                      </a:schemeClr>
                    </a:solidFill>
                  </a:rPr>
                  <a:t>реформировать госпредприятия и улучшить </a:t>
                </a:r>
                <a:r>
                  <a:rPr lang="ru-RU" sz="1200" dirty="0" smtClean="0">
                    <a:solidFill>
                      <a:schemeClr val="bg1">
                        <a:lumMod val="25000"/>
                      </a:schemeClr>
                    </a:solidFill>
                  </a:rPr>
                  <a:t>управление</a:t>
                </a:r>
              </a:p>
              <a:p>
                <a:pPr marL="0" lvl="1" indent="-114300" algn="ctr" defTabSz="533400">
                  <a:lnSpc>
                    <a:spcPct val="90000"/>
                  </a:lnSpc>
                  <a:spcBef>
                    <a:spcPct val="0"/>
                  </a:spcBef>
                  <a:spcAft>
                    <a:spcPts val="600"/>
                  </a:spcAft>
                  <a:defRPr/>
                </a:pPr>
                <a:r>
                  <a:rPr lang="ru-RU" sz="1400" b="1" dirty="0" smtClean="0">
                    <a:solidFill>
                      <a:schemeClr val="bg1">
                        <a:lumMod val="25000"/>
                      </a:schemeClr>
                    </a:solidFill>
                  </a:rPr>
                  <a:t>Инвестировать в </a:t>
                </a:r>
                <a:r>
                  <a:rPr lang="ru-RU" sz="1400" b="1" dirty="0">
                    <a:solidFill>
                      <a:schemeClr val="bg1">
                        <a:lumMod val="25000"/>
                      </a:schemeClr>
                    </a:solidFill>
                  </a:rPr>
                  <a:t>молодежь и женщин, </a:t>
                </a:r>
                <a:r>
                  <a:rPr lang="ru-RU" sz="1400" b="1" dirty="0" smtClean="0">
                    <a:solidFill>
                      <a:schemeClr val="bg1">
                        <a:lumMod val="25000"/>
                      </a:schemeClr>
                    </a:solidFill>
                  </a:rPr>
                  <a:t>сократить неформальность</a:t>
                </a:r>
                <a:endParaRPr kumimoji="0" lang="en-US" sz="1400" b="0" i="0" u="none" strike="noStrike" kern="1200" cap="none" spc="0" normalizeH="0" baseline="0" noProof="0" dirty="0">
                  <a:ln>
                    <a:noFill/>
                  </a:ln>
                  <a:solidFill>
                    <a:schemeClr val="bg1">
                      <a:lumMod val="25000"/>
                    </a:schemeClr>
                  </a:solidFill>
                  <a:effectLst/>
                  <a:uLnTx/>
                  <a:uFillTx/>
                  <a:latin typeface="Arial" panose="020B0604020202020204"/>
                </a:endParaRPr>
              </a:p>
            </p:txBody>
          </p:sp>
          <p:sp>
            <p:nvSpPr>
              <p:cNvPr id="10" name="TextBox 9">
                <a:extLst>
                  <a:ext uri="{FF2B5EF4-FFF2-40B4-BE49-F238E27FC236}">
                    <a16:creationId xmlns:a16="http://schemas.microsoft.com/office/drawing/2014/main" id="{CEE0A3DA-694E-4CCA-85A6-A5BC01182A78}"/>
                  </a:ext>
                </a:extLst>
              </p:cNvPr>
              <p:cNvSpPr txBox="1"/>
              <p:nvPr/>
            </p:nvSpPr>
            <p:spPr>
              <a:xfrm>
                <a:off x="1193200" y="1838219"/>
                <a:ext cx="3868042" cy="2447143"/>
              </a:xfrm>
              <a:prstGeom prst="roundRect">
                <a:avLst/>
              </a:prstGeom>
              <a:solidFill>
                <a:srgbClr val="EEDFCC"/>
              </a:solidFill>
              <a:ln w="25400">
                <a:solidFill>
                  <a:srgbClr val="D17B1D"/>
                </a:solidFill>
              </a:ln>
            </p:spPr>
            <p:txBody>
              <a:bodyPr wrap="square" rtlCol="0">
                <a:noAutofit/>
              </a:bodyPr>
              <a:lstStyle/>
              <a:p>
                <a:pPr marL="0" lvl="1" defTabSz="533400">
                  <a:lnSpc>
                    <a:spcPct val="90000"/>
                  </a:lnSpc>
                  <a:spcBef>
                    <a:spcPct val="0"/>
                  </a:spcBef>
                  <a:spcAft>
                    <a:spcPts val="600"/>
                  </a:spcAft>
                  <a:defRPr/>
                </a:pPr>
                <a:r>
                  <a:rPr lang="ru-RU" sz="1400" b="1" dirty="0" smtClean="0">
                    <a:solidFill>
                      <a:srgbClr val="000000"/>
                    </a:solidFill>
                    <a:latin typeface="+mj-lt"/>
                  </a:rPr>
                  <a:t>Адресная </a:t>
                </a:r>
                <a:r>
                  <a:rPr lang="ru-RU" sz="1400" b="1" dirty="0">
                    <a:solidFill>
                      <a:srgbClr val="000000"/>
                    </a:solidFill>
                    <a:latin typeface="+mj-lt"/>
                  </a:rPr>
                  <a:t>поддержка</a:t>
                </a:r>
                <a:r>
                  <a:rPr lang="ru-RU" sz="1400" dirty="0">
                    <a:solidFill>
                      <a:srgbClr val="000000"/>
                    </a:solidFill>
                    <a:latin typeface="+mj-lt"/>
                  </a:rPr>
                  <a:t> </a:t>
                </a:r>
                <a:r>
                  <a:rPr lang="ru-RU" sz="1200" dirty="0">
                    <a:solidFill>
                      <a:srgbClr val="000000"/>
                    </a:solidFill>
                    <a:latin typeface="+mj-lt"/>
                  </a:rPr>
                  <a:t>наиболее уязвимых </a:t>
                </a:r>
                <a:r>
                  <a:rPr lang="ru-RU" sz="1200" dirty="0" smtClean="0">
                    <a:solidFill>
                      <a:srgbClr val="000000"/>
                    </a:solidFill>
                    <a:latin typeface="+mj-lt"/>
                  </a:rPr>
                  <a:t>и затронутых, </a:t>
                </a:r>
                <a:r>
                  <a:rPr lang="ru-RU" sz="1200" dirty="0">
                    <a:solidFill>
                      <a:srgbClr val="000000"/>
                    </a:solidFill>
                    <a:latin typeface="+mj-lt"/>
                  </a:rPr>
                  <a:t>но жизнеспособных компаний. Если есть </a:t>
                </a:r>
                <a:r>
                  <a:rPr lang="ru-RU" sz="1200" dirty="0" smtClean="0">
                    <a:solidFill>
                      <a:srgbClr val="000000"/>
                    </a:solidFill>
                    <a:latin typeface="+mj-lt"/>
                  </a:rPr>
                  <a:t>возможности для маневрирования, </a:t>
                </a:r>
                <a:r>
                  <a:rPr lang="ru-RU" sz="1200" dirty="0" smtClean="0">
                    <a:solidFill>
                      <a:srgbClr val="000000"/>
                    </a:solidFill>
                    <a:latin typeface="+mj-lt"/>
                  </a:rPr>
                  <a:t>завершать ее постепенно</a:t>
                </a:r>
                <a:r>
                  <a:rPr lang="ru-RU" sz="1200" dirty="0">
                    <a:solidFill>
                      <a:srgbClr val="000000"/>
                    </a:solidFill>
                    <a:latin typeface="+mj-lt"/>
                  </a:rPr>
                  <a:t>.</a:t>
                </a:r>
                <a:endParaRPr lang="ru-RU" sz="1200" dirty="0" smtClean="0">
                  <a:solidFill>
                    <a:srgbClr val="000000"/>
                  </a:solidFill>
                  <a:latin typeface="+mj-lt"/>
                </a:endParaRPr>
              </a:p>
              <a:p>
                <a:pPr marL="0" lvl="1" defTabSz="533400">
                  <a:lnSpc>
                    <a:spcPct val="90000"/>
                  </a:lnSpc>
                  <a:spcBef>
                    <a:spcPct val="0"/>
                  </a:spcBef>
                  <a:spcAft>
                    <a:spcPts val="600"/>
                  </a:spcAft>
                  <a:defRPr/>
                </a:pPr>
                <a:r>
                  <a:rPr lang="ru-RU" sz="1400" b="1" dirty="0" smtClean="0">
                    <a:solidFill>
                      <a:srgbClr val="000000"/>
                    </a:solidFill>
                    <a:latin typeface="+mj-lt"/>
                  </a:rPr>
                  <a:t>Ужесточить</a:t>
                </a:r>
                <a:r>
                  <a:rPr lang="ru-RU" sz="1200" dirty="0" smtClean="0">
                    <a:solidFill>
                      <a:srgbClr val="000000"/>
                    </a:solidFill>
                    <a:latin typeface="+mj-lt"/>
                  </a:rPr>
                  <a:t>, </a:t>
                </a:r>
                <a:r>
                  <a:rPr lang="ru-RU" sz="1200" dirty="0">
                    <a:solidFill>
                      <a:srgbClr val="000000"/>
                    </a:solidFill>
                    <a:latin typeface="+mj-lt"/>
                  </a:rPr>
                  <a:t>если инфляция сохраняется и ожидания теряют привязку, в противном случае </a:t>
                </a:r>
                <a:r>
                  <a:rPr lang="ru-RU" sz="1200" b="1" dirty="0" smtClean="0">
                    <a:solidFill>
                      <a:srgbClr val="000000"/>
                    </a:solidFill>
                    <a:latin typeface="+mj-lt"/>
                  </a:rPr>
                  <a:t>поддерживать учетные ставки </a:t>
                </a:r>
                <a:r>
                  <a:rPr lang="ru-RU" sz="1200" b="1" dirty="0">
                    <a:solidFill>
                      <a:srgbClr val="000000"/>
                    </a:solidFill>
                    <a:latin typeface="+mj-lt"/>
                  </a:rPr>
                  <a:t>на низком уровне</a:t>
                </a:r>
                <a:r>
                  <a:rPr lang="ru-RU" sz="1200" dirty="0" smtClean="0">
                    <a:solidFill>
                      <a:srgbClr val="000000"/>
                    </a:solidFill>
                    <a:latin typeface="+mj-lt"/>
                  </a:rPr>
                  <a:t>.</a:t>
                </a:r>
              </a:p>
              <a:p>
                <a:pPr marL="0" lvl="1" defTabSz="533400">
                  <a:lnSpc>
                    <a:spcPct val="90000"/>
                  </a:lnSpc>
                  <a:spcBef>
                    <a:spcPct val="0"/>
                  </a:spcBef>
                  <a:spcAft>
                    <a:spcPts val="600"/>
                  </a:spcAft>
                  <a:defRPr/>
                </a:pPr>
                <a:r>
                  <a:rPr lang="ru-RU" sz="1400" b="1" dirty="0" smtClean="0">
                    <a:solidFill>
                      <a:srgbClr val="000000"/>
                    </a:solidFill>
                    <a:latin typeface="+mj-lt"/>
                  </a:rPr>
                  <a:t>Поддержка </a:t>
                </a:r>
                <a:r>
                  <a:rPr lang="ru-RU" sz="1400" b="1" dirty="0">
                    <a:solidFill>
                      <a:srgbClr val="000000"/>
                    </a:solidFill>
                    <a:latin typeface="+mj-lt"/>
                  </a:rPr>
                  <a:t>занятости</a:t>
                </a:r>
                <a:r>
                  <a:rPr lang="ru-RU" sz="1200" dirty="0">
                    <a:solidFill>
                      <a:srgbClr val="000000"/>
                    </a:solidFill>
                    <a:latin typeface="+mj-lt"/>
                  </a:rPr>
                  <a:t>: проводить политику перераспределения и способствовать возвращению к активному поиску работы; поддерживать схемы создания рабочих </a:t>
                </a:r>
                <a:r>
                  <a:rPr lang="ru-RU" sz="1200" dirty="0" smtClean="0">
                    <a:solidFill>
                      <a:srgbClr val="000000"/>
                    </a:solidFill>
                    <a:latin typeface="+mj-lt"/>
                  </a:rPr>
                  <a:t>мест</a:t>
                </a:r>
                <a:endParaRPr kumimoji="0" lang="en-US" sz="1200" b="0" i="0" u="none" strike="noStrike" kern="1200" cap="none" spc="0" normalizeH="0" baseline="0" noProof="0" dirty="0">
                  <a:ln>
                    <a:noFill/>
                  </a:ln>
                  <a:solidFill>
                    <a:srgbClr val="000000"/>
                  </a:solidFill>
                  <a:effectLst/>
                  <a:uLnTx/>
                  <a:uFillTx/>
                  <a:latin typeface="+mj-lt"/>
                  <a:ea typeface="+mn-ea"/>
                  <a:cs typeface="+mn-cs"/>
                </a:endParaRPr>
              </a:p>
            </p:txBody>
          </p:sp>
          <p:sp>
            <p:nvSpPr>
              <p:cNvPr id="29" name="Arrow: Circular 28">
                <a:extLst>
                  <a:ext uri="{FF2B5EF4-FFF2-40B4-BE49-F238E27FC236}">
                    <a16:creationId xmlns:a16="http://schemas.microsoft.com/office/drawing/2014/main" id="{97864C60-73B6-4E1C-A463-F9FB3A9C6896}"/>
                  </a:ext>
                </a:extLst>
              </p:cNvPr>
              <p:cNvSpPr/>
              <p:nvPr/>
            </p:nvSpPr>
            <p:spPr>
              <a:xfrm>
                <a:off x="4851843" y="2067364"/>
                <a:ext cx="3028983" cy="2946866"/>
              </a:xfrm>
              <a:prstGeom prst="circularArrow">
                <a:avLst>
                  <a:gd name="adj1" fmla="val 5085"/>
                  <a:gd name="adj2" fmla="val 327528"/>
                  <a:gd name="adj3" fmla="val 8671970"/>
                  <a:gd name="adj4" fmla="val 1800502"/>
                  <a:gd name="adj5" fmla="val 5932"/>
                </a:avLst>
              </a:prstGeom>
              <a:solidFill>
                <a:srgbClr val="D6E8CC"/>
              </a:solidFill>
              <a:ln w="25400">
                <a:solidFill>
                  <a:srgbClr val="78BE20"/>
                </a:solid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27" name="Freeform: Shape 26">
                <a:extLst>
                  <a:ext uri="{FF2B5EF4-FFF2-40B4-BE49-F238E27FC236}">
                    <a16:creationId xmlns:a16="http://schemas.microsoft.com/office/drawing/2014/main" id="{20B02A9C-7090-4C2B-8202-3D8265BE5EC6}"/>
                  </a:ext>
                </a:extLst>
              </p:cNvPr>
              <p:cNvSpPr/>
              <p:nvPr/>
            </p:nvSpPr>
            <p:spPr>
              <a:xfrm>
                <a:off x="4907229" y="2136206"/>
                <a:ext cx="2858630" cy="2622212"/>
              </a:xfrm>
              <a:custGeom>
                <a:avLst/>
                <a:gdLst>
                  <a:gd name="connsiteX0" fmla="*/ 180760 w 2698426"/>
                  <a:gd name="connsiteY0" fmla="*/ 2023820 h 2698426"/>
                  <a:gd name="connsiteX1" fmla="*/ 180760 w 2698426"/>
                  <a:gd name="connsiteY1" fmla="*/ 674607 h 2698426"/>
                  <a:gd name="connsiteX2" fmla="*/ 1349213 w 2698426"/>
                  <a:gd name="connsiteY2" fmla="*/ 0 h 2698426"/>
                  <a:gd name="connsiteX3" fmla="*/ 1349213 w 2698426"/>
                  <a:gd name="connsiteY3" fmla="*/ 1349213 h 2698426"/>
                  <a:gd name="connsiteX4" fmla="*/ 180760 w 2698426"/>
                  <a:gd name="connsiteY4" fmla="*/ 2023820 h 269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8426" h="2698426">
                    <a:moveTo>
                      <a:pt x="180760" y="2023820"/>
                    </a:moveTo>
                    <a:cubicBezTo>
                      <a:pt x="-60254" y="1606372"/>
                      <a:pt x="-60254" y="1092055"/>
                      <a:pt x="180760" y="674607"/>
                    </a:cubicBezTo>
                    <a:cubicBezTo>
                      <a:pt x="421774" y="257159"/>
                      <a:pt x="867185" y="0"/>
                      <a:pt x="1349213" y="0"/>
                    </a:cubicBezTo>
                    <a:lnTo>
                      <a:pt x="1349213" y="1349213"/>
                    </a:lnTo>
                    <a:lnTo>
                      <a:pt x="180760" y="2023820"/>
                    </a:lnTo>
                    <a:close/>
                  </a:path>
                </a:pathLst>
              </a:custGeom>
              <a:solidFill>
                <a:srgbClr val="D17B1D"/>
              </a:solidFill>
              <a:ln>
                <a:solidFill>
                  <a:srgbClr val="D17B1D"/>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23998" tIns="583240" rIns="1433565" bIns="1334943" numCol="1" spcCol="1270" anchor="ctr" anchorCtr="0">
                <a:noAutofit/>
              </a:bodyPr>
              <a:lstStyle/>
              <a:p>
                <a:pPr marL="0" lvl="0" indent="0" algn="ctr" defTabSz="400050">
                  <a:lnSpc>
                    <a:spcPct val="90000"/>
                  </a:lnSpc>
                  <a:spcBef>
                    <a:spcPct val="0"/>
                  </a:spcBef>
                  <a:spcAft>
                    <a:spcPct val="35000"/>
                  </a:spcAft>
                  <a:buNone/>
                </a:pPr>
                <a:r>
                  <a:rPr lang="en-US" sz="1050" b="1" kern="1200" dirty="0">
                    <a:solidFill>
                      <a:schemeClr val="bg1"/>
                    </a:solidFill>
                    <a:latin typeface="Arial" panose="020B0604020202020204"/>
                  </a:rPr>
                  <a:t>                                                    </a:t>
                </a:r>
              </a:p>
              <a:p>
                <a:pPr marL="0" lvl="0" indent="0" algn="ctr" defTabSz="400050">
                  <a:lnSpc>
                    <a:spcPct val="90000"/>
                  </a:lnSpc>
                  <a:spcBef>
                    <a:spcPct val="0"/>
                  </a:spcBef>
                  <a:spcAft>
                    <a:spcPct val="35000"/>
                  </a:spcAft>
                  <a:buNone/>
                </a:pPr>
                <a:endParaRPr lang="en-US" sz="1050" b="1" dirty="0">
                  <a:solidFill>
                    <a:schemeClr val="bg1"/>
                  </a:solidFill>
                  <a:latin typeface="Arial" panose="020B0604020202020204"/>
                </a:endParaRPr>
              </a:p>
              <a:p>
                <a:pPr lvl="0" algn="ctr" defTabSz="400050">
                  <a:lnSpc>
                    <a:spcPct val="90000"/>
                  </a:lnSpc>
                  <a:spcBef>
                    <a:spcPct val="0"/>
                  </a:spcBef>
                  <a:spcAft>
                    <a:spcPct val="35000"/>
                  </a:spcAft>
                </a:pPr>
                <a:r>
                  <a:rPr lang="ru-RU" sz="1000" b="1" dirty="0" smtClean="0">
                    <a:solidFill>
                      <a:schemeClr val="bg1"/>
                    </a:solidFill>
                  </a:rPr>
                  <a:t>Способствовать </a:t>
                </a:r>
                <a:r>
                  <a:rPr lang="ru-RU" sz="1000" b="1" dirty="0">
                    <a:solidFill>
                      <a:schemeClr val="bg1"/>
                    </a:solidFill>
                  </a:rPr>
                  <a:t>более сильному и </a:t>
                </a:r>
                <a:r>
                  <a:rPr lang="ru-RU" sz="1000" b="1" dirty="0" smtClean="0">
                    <a:solidFill>
                      <a:schemeClr val="bg1"/>
                    </a:solidFill>
                  </a:rPr>
                  <a:t>инклюзивному восстановлению</a:t>
                </a:r>
                <a:endParaRPr lang="en-US" sz="1000" kern="1200" dirty="0">
                  <a:solidFill>
                    <a:schemeClr val="bg1"/>
                  </a:solidFill>
                </a:endParaRPr>
              </a:p>
            </p:txBody>
          </p:sp>
          <p:sp>
            <p:nvSpPr>
              <p:cNvPr id="30" name="Arrow: Circular 29">
                <a:extLst>
                  <a:ext uri="{FF2B5EF4-FFF2-40B4-BE49-F238E27FC236}">
                    <a16:creationId xmlns:a16="http://schemas.microsoft.com/office/drawing/2014/main" id="{4CCE2506-772F-48B7-A782-22E8BDC50F51}"/>
                  </a:ext>
                </a:extLst>
              </p:cNvPr>
              <p:cNvSpPr/>
              <p:nvPr/>
            </p:nvSpPr>
            <p:spPr>
              <a:xfrm>
                <a:off x="4796110" y="1973879"/>
                <a:ext cx="3028983" cy="2946866"/>
              </a:xfrm>
              <a:prstGeom prst="circularArrow">
                <a:avLst>
                  <a:gd name="adj1" fmla="val 5085"/>
                  <a:gd name="adj2" fmla="val 327528"/>
                  <a:gd name="adj3" fmla="val 15873039"/>
                  <a:gd name="adj4" fmla="val 9000000"/>
                  <a:gd name="adj5" fmla="val 5932"/>
                </a:avLst>
              </a:prstGeom>
              <a:solidFill>
                <a:srgbClr val="EEDFCC"/>
              </a:solidFill>
              <a:ln w="25400">
                <a:solidFill>
                  <a:srgbClr val="D17B1D"/>
                </a:solid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25" name="Freeform: Shape 24">
                <a:extLst>
                  <a:ext uri="{FF2B5EF4-FFF2-40B4-BE49-F238E27FC236}">
                    <a16:creationId xmlns:a16="http://schemas.microsoft.com/office/drawing/2014/main" id="{E79B6982-C2A5-4841-AB59-07071DB8F174}"/>
                  </a:ext>
                </a:extLst>
              </p:cNvPr>
              <p:cNvSpPr/>
              <p:nvPr/>
            </p:nvSpPr>
            <p:spPr>
              <a:xfrm>
                <a:off x="5074204" y="2136206"/>
                <a:ext cx="2695282" cy="2622212"/>
              </a:xfrm>
              <a:custGeom>
                <a:avLst/>
                <a:gdLst>
                  <a:gd name="connsiteX0" fmla="*/ 1349213 w 2698426"/>
                  <a:gd name="connsiteY0" fmla="*/ 0 h 2698426"/>
                  <a:gd name="connsiteX1" fmla="*/ 2517666 w 2698426"/>
                  <a:gd name="connsiteY1" fmla="*/ 674606 h 2698426"/>
                  <a:gd name="connsiteX2" fmla="*/ 2517666 w 2698426"/>
                  <a:gd name="connsiteY2" fmla="*/ 2023819 h 2698426"/>
                  <a:gd name="connsiteX3" fmla="*/ 1349213 w 2698426"/>
                  <a:gd name="connsiteY3" fmla="*/ 1349213 h 2698426"/>
                  <a:gd name="connsiteX4" fmla="*/ 1349213 w 2698426"/>
                  <a:gd name="connsiteY4" fmla="*/ 0 h 269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8426" h="2698426">
                    <a:moveTo>
                      <a:pt x="1349213" y="0"/>
                    </a:moveTo>
                    <a:cubicBezTo>
                      <a:pt x="1831240" y="0"/>
                      <a:pt x="2276652" y="257159"/>
                      <a:pt x="2517666" y="674606"/>
                    </a:cubicBezTo>
                    <a:cubicBezTo>
                      <a:pt x="2758680" y="1092054"/>
                      <a:pt x="2758680" y="1606371"/>
                      <a:pt x="2517666" y="2023819"/>
                    </a:cubicBezTo>
                    <a:lnTo>
                      <a:pt x="1349213" y="1349213"/>
                    </a:lnTo>
                    <a:lnTo>
                      <a:pt x="1349213" y="0"/>
                    </a:lnTo>
                    <a:close/>
                  </a:path>
                </a:pathLst>
              </a:custGeom>
              <a:solidFill>
                <a:srgbClr val="C7C41F"/>
              </a:solidFill>
              <a:ln>
                <a:solidFill>
                  <a:srgbClr val="C7C41F"/>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33565" tIns="583240" rIns="323998" bIns="1334943" numCol="1" spcCol="1270" anchor="ctr" anchorCtr="0">
                <a:noAutofit/>
              </a:bodyPr>
              <a:lstStyle/>
              <a:p>
                <a:pPr marL="0" lvl="0" indent="0" algn="ctr" defTabSz="400050">
                  <a:lnSpc>
                    <a:spcPct val="90000"/>
                  </a:lnSpc>
                  <a:spcBef>
                    <a:spcPct val="0"/>
                  </a:spcBef>
                  <a:spcAft>
                    <a:spcPct val="35000"/>
                  </a:spcAft>
                  <a:buNone/>
                </a:pPr>
                <a:r>
                  <a:rPr kumimoji="0" lang="en-US" sz="1100" b="1" i="0" u="none" strike="noStrike" kern="1200" cap="none" spc="0" normalizeH="0" baseline="0" noProof="0" dirty="0">
                    <a:ln>
                      <a:noFill/>
                    </a:ln>
                    <a:solidFill>
                      <a:schemeClr val="bg1"/>
                    </a:solidFill>
                    <a:effectLst/>
                    <a:uLnTx/>
                    <a:uFillTx/>
                    <a:latin typeface="Arial" panose="020B0604020202020204"/>
                    <a:ea typeface="+mn-ea"/>
                    <a:cs typeface="+mn-cs"/>
                  </a:rPr>
                  <a:t>                          </a:t>
                </a:r>
              </a:p>
              <a:p>
                <a:pPr marL="0" lvl="0" indent="0" algn="ctr" defTabSz="400050">
                  <a:lnSpc>
                    <a:spcPct val="90000"/>
                  </a:lnSpc>
                  <a:spcBef>
                    <a:spcPct val="0"/>
                  </a:spcBef>
                  <a:spcAft>
                    <a:spcPct val="35000"/>
                  </a:spcAft>
                  <a:buNone/>
                </a:pPr>
                <a:endParaRPr lang="en-US" sz="1050" b="1" dirty="0">
                  <a:solidFill>
                    <a:schemeClr val="bg1"/>
                  </a:solidFill>
                  <a:latin typeface="Arial" panose="020B0604020202020204"/>
                </a:endParaRPr>
              </a:p>
              <a:p>
                <a:pPr lvl="0" algn="ctr" defTabSz="400050">
                  <a:lnSpc>
                    <a:spcPct val="90000"/>
                  </a:lnSpc>
                  <a:spcBef>
                    <a:spcPct val="0"/>
                  </a:spcBef>
                  <a:spcAft>
                    <a:spcPct val="35000"/>
                  </a:spcAft>
                </a:pPr>
                <a:r>
                  <a:rPr lang="ru-RU" sz="1000" b="1" dirty="0">
                    <a:solidFill>
                      <a:schemeClr val="bg1"/>
                    </a:solidFill>
                  </a:rPr>
                  <a:t>Сохранить фискальную и финансовую </a:t>
                </a:r>
                <a:r>
                  <a:rPr lang="ru-RU" sz="1000" b="1" dirty="0" smtClean="0">
                    <a:solidFill>
                      <a:schemeClr val="bg1"/>
                    </a:solidFill>
                  </a:rPr>
                  <a:t>стабильность</a:t>
                </a:r>
                <a:endParaRPr lang="en-US" sz="1000" kern="1200" dirty="0">
                  <a:solidFill>
                    <a:schemeClr val="bg1"/>
                  </a:solidFill>
                </a:endParaRPr>
              </a:p>
            </p:txBody>
          </p:sp>
          <p:sp>
            <p:nvSpPr>
              <p:cNvPr id="13" name="TextBox 12">
                <a:extLst>
                  <a:ext uri="{FF2B5EF4-FFF2-40B4-BE49-F238E27FC236}">
                    <a16:creationId xmlns:a16="http://schemas.microsoft.com/office/drawing/2014/main" id="{F29B077D-2FB0-4959-A84E-1DE4EDC111CF}"/>
                  </a:ext>
                </a:extLst>
              </p:cNvPr>
              <p:cNvSpPr txBox="1"/>
              <p:nvPr/>
            </p:nvSpPr>
            <p:spPr>
              <a:xfrm>
                <a:off x="5560941" y="2222162"/>
                <a:ext cx="1667435" cy="612960"/>
              </a:xfrm>
              <a:prstGeom prst="leftRightArrow">
                <a:avLst>
                  <a:gd name="adj1" fmla="val 67900"/>
                  <a:gd name="adj2" fmla="val 41050"/>
                </a:avLst>
              </a:prstGeom>
              <a:gradFill flip="none" rotWithShape="1">
                <a:gsLst>
                  <a:gs pos="0">
                    <a:srgbClr val="D17B1D"/>
                  </a:gs>
                  <a:gs pos="46000">
                    <a:schemeClr val="accent2"/>
                  </a:gs>
                  <a:gs pos="68000">
                    <a:srgbClr val="DFDB31"/>
                  </a:gs>
                  <a:gs pos="100000">
                    <a:srgbClr val="C7C41F"/>
                  </a:gs>
                </a:gsLst>
                <a:lin ang="0" scaled="1"/>
                <a:tileRect/>
              </a:gradFill>
              <a:ln w="25400">
                <a:solidFill>
                  <a:schemeClr val="lt1">
                    <a:hueOff val="0"/>
                    <a:satOff val="0"/>
                    <a:lumOff val="0"/>
                  </a:schemeClr>
                </a:solidFill>
              </a:ln>
            </p:spPr>
            <p:txBody>
              <a:bodyPr wrap="square" rtlCol="0">
                <a:noAutofit/>
              </a:bodyPr>
              <a:lstStyle/>
              <a:p>
                <a:pPr algn="ctr">
                  <a:lnSpc>
                    <a:spcPts val="900"/>
                  </a:lnSpc>
                </a:pPr>
                <a:r>
                  <a:rPr lang="ru-RU" sz="900" b="1" dirty="0" smtClean="0">
                    <a:solidFill>
                      <a:srgbClr val="623A0E"/>
                    </a:solidFill>
                    <a:latin typeface="+mj-lt"/>
                  </a:rPr>
                  <a:t>Управлять компромиссами в области политики</a:t>
                </a:r>
                <a:endParaRPr lang="en-US" sz="900" b="1" dirty="0">
                  <a:solidFill>
                    <a:srgbClr val="623A0E"/>
                  </a:solidFill>
                  <a:latin typeface="+mj-lt"/>
                </a:endParaRPr>
              </a:p>
            </p:txBody>
          </p:sp>
          <p:sp>
            <p:nvSpPr>
              <p:cNvPr id="28" name="Arrow: Circular 27">
                <a:extLst>
                  <a:ext uri="{FF2B5EF4-FFF2-40B4-BE49-F238E27FC236}">
                    <a16:creationId xmlns:a16="http://schemas.microsoft.com/office/drawing/2014/main" id="{DF439843-B150-485F-A95D-3B2AF5E29F13}"/>
                  </a:ext>
                </a:extLst>
              </p:cNvPr>
              <p:cNvSpPr/>
              <p:nvPr/>
            </p:nvSpPr>
            <p:spPr>
              <a:xfrm>
                <a:off x="4907575" y="1973879"/>
                <a:ext cx="3028983" cy="2946866"/>
              </a:xfrm>
              <a:prstGeom prst="circularArrow">
                <a:avLst>
                  <a:gd name="adj1" fmla="val 5085"/>
                  <a:gd name="adj2" fmla="val 327528"/>
                  <a:gd name="adj3" fmla="val 1472472"/>
                  <a:gd name="adj4" fmla="val 16199432"/>
                  <a:gd name="adj5" fmla="val 5932"/>
                </a:avLst>
              </a:prstGeom>
              <a:solidFill>
                <a:srgbClr val="E8EBCC"/>
              </a:solidFill>
              <a:ln w="25400">
                <a:solidFill>
                  <a:srgbClr val="C7C41F"/>
                </a:solid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en-US"/>
              </a:p>
            </p:txBody>
          </p:sp>
        </p:grpSp>
      </p:grpSp>
    </p:spTree>
    <p:extLst>
      <p:ext uri="{BB962C8B-B14F-4D97-AF65-F5344CB8AC3E}">
        <p14:creationId xmlns:p14="http://schemas.microsoft.com/office/powerpoint/2010/main" val="16429746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A5F2F9-662F-4D7E-A370-96EB5FC51988}"/>
              </a:ext>
            </a:extLst>
          </p:cNvPr>
          <p:cNvSpPr>
            <a:spLocks noGrp="1"/>
          </p:cNvSpPr>
          <p:nvPr>
            <p:ph type="title"/>
          </p:nvPr>
        </p:nvSpPr>
        <p:spPr>
          <a:xfrm>
            <a:off x="364366" y="232396"/>
            <a:ext cx="11233467" cy="751742"/>
          </a:xfrm>
        </p:spPr>
        <p:txBody>
          <a:bodyPr>
            <a:normAutofit/>
          </a:bodyPr>
          <a:lstStyle/>
          <a:p>
            <a:pPr lvl="0"/>
            <a:r>
              <a:rPr lang="ru-RU" sz="2200" dirty="0"/>
              <a:t>МВФ продолжает активно </a:t>
            </a:r>
            <a:r>
              <a:rPr lang="ru-RU" sz="2200" dirty="0" smtClean="0"/>
              <a:t>участвовать в оказании поддержки региону</a:t>
            </a:r>
            <a:endParaRPr lang="en-US" sz="2200" dirty="0"/>
          </a:p>
        </p:txBody>
      </p:sp>
      <p:sp>
        <p:nvSpPr>
          <p:cNvPr id="20" name="AutoShape 20">
            <a:extLst>
              <a:ext uri="{FF2B5EF4-FFF2-40B4-BE49-F238E27FC236}">
                <a16:creationId xmlns:a16="http://schemas.microsoft.com/office/drawing/2014/main" id="{AE99B98A-F966-4EA1-9E59-29A436424806}"/>
              </a:ext>
            </a:extLst>
          </p:cNvPr>
          <p:cNvSpPr>
            <a:spLocks noChangeArrowheads="1"/>
          </p:cNvSpPr>
          <p:nvPr>
            <p:custDataLst>
              <p:tags r:id="rId1"/>
            </p:custDataLst>
          </p:nvPr>
        </p:nvSpPr>
        <p:spPr bwMode="gray">
          <a:xfrm>
            <a:off x="156276" y="4840801"/>
            <a:ext cx="4261033" cy="985739"/>
          </a:xfrm>
          <a:prstGeom prst="roundRect">
            <a:avLst>
              <a:gd name="adj" fmla="val 16667"/>
            </a:avLst>
          </a:prstGeom>
          <a:solidFill>
            <a:srgbClr val="E5E5E5">
              <a:alpha val="43137"/>
            </a:srgbClr>
          </a:solidFill>
          <a:ln>
            <a:noFill/>
          </a:ln>
        </p:spPr>
        <p:txBody>
          <a:bodyPr tIns="130044" bIns="130044"/>
          <a:lstStyle>
            <a:lvl1pPr marL="119063" indent="-119063">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lvl="0">
              <a:spcBef>
                <a:spcPct val="40000"/>
              </a:spcBef>
              <a:buClr>
                <a:srgbClr val="000000"/>
              </a:buClr>
              <a:buFont typeface="Wingdings" panose="05000000000000000000" pitchFamily="2" charset="2"/>
              <a:buChar char="§"/>
              <a:defRPr/>
            </a:pPr>
            <a:r>
              <a:rPr lang="ru-RU" altLang="en-US" sz="1200" b="1" dirty="0">
                <a:solidFill>
                  <a:srgbClr val="004C97"/>
                </a:solidFill>
                <a:latin typeface="Arial" panose="020B0604020202020204" pitchFamily="34" charset="0"/>
                <a:cs typeface="Arial" panose="020B0604020202020204" pitchFamily="34" charset="0"/>
              </a:rPr>
              <a:t>3,25 миллиарда долларов США нового финансирования для </a:t>
            </a:r>
            <a:r>
              <a:rPr lang="ru-RU" altLang="en-US" sz="1200" b="1" dirty="0" smtClean="0">
                <a:solidFill>
                  <a:srgbClr val="004C97"/>
                </a:solidFill>
                <a:latin typeface="Arial" panose="020B0604020202020204" pitchFamily="34" charset="0"/>
                <a:cs typeface="Arial" panose="020B0604020202020204" pitchFamily="34" charset="0"/>
              </a:rPr>
              <a:t>региона</a:t>
            </a:r>
          </a:p>
          <a:p>
            <a:pPr lvl="0">
              <a:spcBef>
                <a:spcPct val="40000"/>
              </a:spcBef>
              <a:buClr>
                <a:srgbClr val="000000"/>
              </a:buClr>
              <a:buFont typeface="Wingdings" panose="05000000000000000000" pitchFamily="2" charset="2"/>
              <a:buChar char="§"/>
              <a:defRPr/>
            </a:pPr>
            <a:r>
              <a:rPr lang="ru-RU" altLang="en-US" sz="1200" b="1" dirty="0" smtClean="0">
                <a:solidFill>
                  <a:srgbClr val="004C97"/>
                </a:solidFill>
                <a:latin typeface="Arial" panose="020B0604020202020204" pitchFamily="34" charset="0"/>
                <a:cs typeface="Arial" panose="020B0604020202020204" pitchFamily="34" charset="0"/>
              </a:rPr>
              <a:t>Распределение </a:t>
            </a:r>
            <a:r>
              <a:rPr lang="ru-RU" altLang="en-US" sz="1200" b="1" dirty="0">
                <a:solidFill>
                  <a:srgbClr val="004C97"/>
                </a:solidFill>
                <a:latin typeface="Arial" panose="020B0604020202020204" pitchFamily="34" charset="0"/>
                <a:cs typeface="Arial" panose="020B0604020202020204" pitchFamily="34" charset="0"/>
              </a:rPr>
              <a:t>СДР для увеличения резервных активов региона на 48,7 млрд долларов </a:t>
            </a:r>
            <a:r>
              <a:rPr lang="ru-RU" altLang="en-US" sz="1200" b="1" dirty="0" smtClean="0">
                <a:solidFill>
                  <a:srgbClr val="004C97"/>
                </a:solidFill>
                <a:latin typeface="Arial" panose="020B0604020202020204" pitchFamily="34" charset="0"/>
                <a:cs typeface="Arial" panose="020B0604020202020204" pitchFamily="34" charset="0"/>
              </a:rPr>
              <a:t>США</a:t>
            </a:r>
            <a:endParaRPr kumimoji="0" lang="en-US" sz="1200" b="1" i="0" u="none" strike="noStrike" kern="1200" cap="none" spc="0" normalizeH="0" baseline="0" noProof="0" dirty="0">
              <a:ln>
                <a:noFill/>
              </a:ln>
              <a:solidFill>
                <a:srgbClr val="004C97"/>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CEF4569A-EEC1-4377-8C02-F2D6F3054EF1}"/>
              </a:ext>
            </a:extLst>
          </p:cNvPr>
          <p:cNvGrpSpPr/>
          <p:nvPr/>
        </p:nvGrpSpPr>
        <p:grpSpPr>
          <a:xfrm>
            <a:off x="4572000" y="1549401"/>
            <a:ext cx="4014269" cy="4039136"/>
            <a:chOff x="4572000" y="1471521"/>
            <a:chExt cx="3867498" cy="4116957"/>
          </a:xfrm>
        </p:grpSpPr>
        <p:sp>
          <p:nvSpPr>
            <p:cNvPr id="24" name="Freeform 5">
              <a:extLst>
                <a:ext uri="{FF2B5EF4-FFF2-40B4-BE49-F238E27FC236}">
                  <a16:creationId xmlns:a16="http://schemas.microsoft.com/office/drawing/2014/main" id="{30B3FD7F-4845-4404-9E85-2D57E29F306C}"/>
                </a:ext>
              </a:extLst>
            </p:cNvPr>
            <p:cNvSpPr>
              <a:spLocks/>
            </p:cNvSpPr>
            <p:nvPr>
              <p:custDataLst>
                <p:tags r:id="rId4"/>
              </p:custDataLst>
            </p:nvPr>
          </p:nvSpPr>
          <p:spPr bwMode="gray">
            <a:xfrm rot="565805">
              <a:off x="4572000" y="2578434"/>
              <a:ext cx="1990299" cy="2098320"/>
            </a:xfrm>
            <a:custGeom>
              <a:avLst/>
              <a:gdLst>
                <a:gd name="T0" fmla="*/ 1523503 w 808"/>
                <a:gd name="T1" fmla="*/ 1852648 h 810"/>
                <a:gd name="T2" fmla="*/ 1435259 w 808"/>
                <a:gd name="T3" fmla="*/ 1903589 h 810"/>
                <a:gd name="T4" fmla="*/ 1388542 w 808"/>
                <a:gd name="T5" fmla="*/ 2115397 h 810"/>
                <a:gd name="T6" fmla="*/ 1321061 w 808"/>
                <a:gd name="T7" fmla="*/ 2136846 h 810"/>
                <a:gd name="T8" fmla="*/ 1167932 w 808"/>
                <a:gd name="T9" fmla="*/ 1986703 h 810"/>
                <a:gd name="T10" fmla="*/ 1103047 w 808"/>
                <a:gd name="T11" fmla="*/ 1994747 h 810"/>
                <a:gd name="T12" fmla="*/ 981063 w 808"/>
                <a:gd name="T13" fmla="*/ 2171700 h 810"/>
                <a:gd name="T14" fmla="*/ 910987 w 808"/>
                <a:gd name="T15" fmla="*/ 2163657 h 810"/>
                <a:gd name="T16" fmla="*/ 822743 w 808"/>
                <a:gd name="T17" fmla="*/ 1965255 h 810"/>
                <a:gd name="T18" fmla="*/ 757858 w 808"/>
                <a:gd name="T19" fmla="*/ 1946487 h 810"/>
                <a:gd name="T20" fmla="*/ 583966 w 808"/>
                <a:gd name="T21" fmla="*/ 2061774 h 810"/>
                <a:gd name="T22" fmla="*/ 516486 w 808"/>
                <a:gd name="T23" fmla="*/ 2024239 h 810"/>
                <a:gd name="T24" fmla="*/ 511295 w 808"/>
                <a:gd name="T25" fmla="*/ 1809750 h 810"/>
                <a:gd name="T26" fmla="*/ 459387 w 808"/>
                <a:gd name="T27" fmla="*/ 1764171 h 810"/>
                <a:gd name="T28" fmla="*/ 256945 w 808"/>
                <a:gd name="T29" fmla="*/ 1801707 h 810"/>
                <a:gd name="T30" fmla="*/ 210228 w 808"/>
                <a:gd name="T31" fmla="*/ 1740041 h 810"/>
                <a:gd name="T32" fmla="*/ 267327 w 808"/>
                <a:gd name="T33" fmla="*/ 1509466 h 810"/>
                <a:gd name="T34" fmla="*/ 238777 w 808"/>
                <a:gd name="T35" fmla="*/ 1447800 h 810"/>
                <a:gd name="T36" fmla="*/ 41526 w 808"/>
                <a:gd name="T37" fmla="*/ 1396859 h 810"/>
                <a:gd name="T38" fmla="*/ 173892 w 808"/>
                <a:gd name="T39" fmla="*/ 1235992 h 810"/>
                <a:gd name="T40" fmla="*/ 166106 w 808"/>
                <a:gd name="T41" fmla="*/ 1168964 h 810"/>
                <a:gd name="T42" fmla="*/ 160915 w 808"/>
                <a:gd name="T43" fmla="*/ 1099256 h 810"/>
                <a:gd name="T44" fmla="*/ 2595 w 808"/>
                <a:gd name="T45" fmla="*/ 970562 h 810"/>
                <a:gd name="T46" fmla="*/ 181678 w 808"/>
                <a:gd name="T47" fmla="*/ 879405 h 810"/>
                <a:gd name="T48" fmla="*/ 202442 w 808"/>
                <a:gd name="T49" fmla="*/ 812377 h 810"/>
                <a:gd name="T50" fmla="*/ 223205 w 808"/>
                <a:gd name="T51" fmla="*/ 745349 h 810"/>
                <a:gd name="T52" fmla="*/ 124579 w 808"/>
                <a:gd name="T53" fmla="*/ 568396 h 810"/>
                <a:gd name="T54" fmla="*/ 324426 w 808"/>
                <a:gd name="T55" fmla="*/ 552309 h 810"/>
                <a:gd name="T56" fmla="*/ 363357 w 808"/>
                <a:gd name="T57" fmla="*/ 498687 h 810"/>
                <a:gd name="T58" fmla="*/ 407479 w 808"/>
                <a:gd name="T59" fmla="*/ 445064 h 810"/>
                <a:gd name="T60" fmla="*/ 384120 w 808"/>
                <a:gd name="T61" fmla="*/ 243981 h 810"/>
                <a:gd name="T62" fmla="*/ 573584 w 808"/>
                <a:gd name="T63" fmla="*/ 305647 h 810"/>
                <a:gd name="T64" fmla="*/ 661828 w 808"/>
                <a:gd name="T65" fmla="*/ 254706 h 810"/>
                <a:gd name="T66" fmla="*/ 705950 w 808"/>
                <a:gd name="T67" fmla="*/ 56303 h 810"/>
                <a:gd name="T68" fmla="*/ 783812 w 808"/>
                <a:gd name="T69" fmla="*/ 32173 h 810"/>
                <a:gd name="T70" fmla="*/ 929155 w 808"/>
                <a:gd name="T71" fmla="*/ 168910 h 810"/>
                <a:gd name="T72" fmla="*/ 994040 w 808"/>
                <a:gd name="T73" fmla="*/ 163548 h 810"/>
                <a:gd name="T74" fmla="*/ 1108238 w 808"/>
                <a:gd name="T75" fmla="*/ 0 h 810"/>
                <a:gd name="T76" fmla="*/ 1191291 w 808"/>
                <a:gd name="T77" fmla="*/ 8043 h 810"/>
                <a:gd name="T78" fmla="*/ 1274344 w 808"/>
                <a:gd name="T79" fmla="*/ 190359 h 810"/>
                <a:gd name="T80" fmla="*/ 1336634 w 808"/>
                <a:gd name="T81" fmla="*/ 209127 h 810"/>
                <a:gd name="T82" fmla="*/ 1502740 w 808"/>
                <a:gd name="T83" fmla="*/ 104563 h 810"/>
                <a:gd name="T84" fmla="*/ 1575411 w 808"/>
                <a:gd name="T85" fmla="*/ 144780 h 810"/>
                <a:gd name="T86" fmla="*/ 1585792 w 808"/>
                <a:gd name="T87" fmla="*/ 348545 h 810"/>
                <a:gd name="T88" fmla="*/ 1635105 w 808"/>
                <a:gd name="T89" fmla="*/ 391442 h 810"/>
                <a:gd name="T90" fmla="*/ 1829760 w 808"/>
                <a:gd name="T91" fmla="*/ 359269 h 810"/>
                <a:gd name="T92" fmla="*/ 1881668 w 808"/>
                <a:gd name="T93" fmla="*/ 423616 h 810"/>
                <a:gd name="T94" fmla="*/ 1829760 w 808"/>
                <a:gd name="T95" fmla="*/ 646148 h 810"/>
                <a:gd name="T96" fmla="*/ 1858310 w 808"/>
                <a:gd name="T97" fmla="*/ 707813 h 810"/>
                <a:gd name="T98" fmla="*/ 2052965 w 808"/>
                <a:gd name="T99" fmla="*/ 764117 h 810"/>
                <a:gd name="T100" fmla="*/ 1920600 w 808"/>
                <a:gd name="T101" fmla="*/ 919621 h 810"/>
                <a:gd name="T102" fmla="*/ 1930981 w 808"/>
                <a:gd name="T103" fmla="*/ 986649 h 810"/>
                <a:gd name="T104" fmla="*/ 1933577 w 808"/>
                <a:gd name="T105" fmla="*/ 1059039 h 810"/>
                <a:gd name="T106" fmla="*/ 2094492 w 808"/>
                <a:gd name="T107" fmla="*/ 1185051 h 810"/>
                <a:gd name="T108" fmla="*/ 1912813 w 808"/>
                <a:gd name="T109" fmla="*/ 1278890 h 810"/>
                <a:gd name="T110" fmla="*/ 1894645 w 808"/>
                <a:gd name="T111" fmla="*/ 1345918 h 810"/>
                <a:gd name="T112" fmla="*/ 1873882 w 808"/>
                <a:gd name="T113" fmla="*/ 1410265 h 810"/>
                <a:gd name="T114" fmla="*/ 1977698 w 808"/>
                <a:gd name="T115" fmla="*/ 1595261 h 810"/>
                <a:gd name="T116" fmla="*/ 1772662 w 808"/>
                <a:gd name="T117" fmla="*/ 1605986 h 810"/>
                <a:gd name="T118" fmla="*/ 1733730 w 808"/>
                <a:gd name="T119" fmla="*/ 1662289 h 810"/>
                <a:gd name="T120" fmla="*/ 1689609 w 808"/>
                <a:gd name="T121" fmla="*/ 1713230 h 810"/>
                <a:gd name="T122" fmla="*/ 1718158 w 808"/>
                <a:gd name="T123" fmla="*/ 1925038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66BB0"/>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Oval 6">
              <a:extLst>
                <a:ext uri="{FF2B5EF4-FFF2-40B4-BE49-F238E27FC236}">
                  <a16:creationId xmlns:a16="http://schemas.microsoft.com/office/drawing/2014/main" id="{AE23AAC2-6896-4BF4-9F6D-787124C7B561}"/>
                </a:ext>
              </a:extLst>
            </p:cNvPr>
            <p:cNvSpPr>
              <a:spLocks noChangeArrowheads="1"/>
            </p:cNvSpPr>
            <p:nvPr>
              <p:custDataLst>
                <p:tags r:id="rId5"/>
              </p:custDataLst>
            </p:nvPr>
          </p:nvSpPr>
          <p:spPr bwMode="gray">
            <a:xfrm rot="565805">
              <a:off x="4907231" y="2920305"/>
              <a:ext cx="1319835" cy="1389677"/>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Text Box 7">
              <a:extLst>
                <a:ext uri="{FF2B5EF4-FFF2-40B4-BE49-F238E27FC236}">
                  <a16:creationId xmlns:a16="http://schemas.microsoft.com/office/drawing/2014/main" id="{A4627889-099D-4306-BDEB-2A23EE6D8CB4}"/>
                </a:ext>
              </a:extLst>
            </p:cNvPr>
            <p:cNvSpPr txBox="1">
              <a:spLocks noChangeArrowheads="1"/>
            </p:cNvSpPr>
            <p:nvPr>
              <p:custDataLst>
                <p:tags r:id="rId6"/>
              </p:custDataLst>
            </p:nvPr>
          </p:nvSpPr>
          <p:spPr bwMode="gray">
            <a:xfrm>
              <a:off x="5030520" y="3293952"/>
              <a:ext cx="1092133" cy="642381"/>
            </a:xfrm>
            <a:prstGeom prst="rect">
              <a:avLst/>
            </a:prstGeom>
            <a:solidFill>
              <a:srgbClr val="066BB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nchorCtr="1"/>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ru-RU" altLang="en-US" sz="1200" b="1" i="1" u="none" strike="noStrike" kern="1200" cap="none" spc="0" normalizeH="0" baseline="0" noProof="0" dirty="0" smtClean="0">
                  <a:ln>
                    <a:noFill/>
                  </a:ln>
                  <a:solidFill>
                    <a:srgbClr val="FEFEFE"/>
                  </a:solidFill>
                  <a:effectLst/>
                  <a:uLnTx/>
                  <a:uFillTx/>
                  <a:latin typeface="Arial" panose="020B0604020202020204" pitchFamily="34" charset="0"/>
                  <a:ea typeface="+mn-ea"/>
                  <a:cs typeface="Arial" panose="020B0604020202020204" pitchFamily="34" charset="0"/>
                </a:rPr>
                <a:t>Финансовая</a:t>
              </a:r>
              <a:r>
                <a:rPr kumimoji="0" lang="ru-RU" altLang="en-US" sz="1200" b="1" i="1" u="none" strike="noStrike" kern="1200" cap="none" spc="0" normalizeH="0" noProof="0" dirty="0" smtClean="0">
                  <a:ln>
                    <a:noFill/>
                  </a:ln>
                  <a:solidFill>
                    <a:srgbClr val="FEFEFE"/>
                  </a:solidFill>
                  <a:effectLst/>
                  <a:uLnTx/>
                  <a:uFillTx/>
                  <a:latin typeface="Arial" panose="020B0604020202020204" pitchFamily="34" charset="0"/>
                  <a:ea typeface="+mn-ea"/>
                  <a:cs typeface="Arial" panose="020B0604020202020204" pitchFamily="34" charset="0"/>
                </a:rPr>
                <a:t> поддержка</a:t>
              </a:r>
              <a:endParaRPr kumimoji="0" lang="en-US" altLang="en-US" sz="1200" b="1" i="1" u="none" strike="noStrike" kern="1200" cap="none" spc="0" normalizeH="0" baseline="0" noProof="0" dirty="0">
                <a:ln>
                  <a:noFill/>
                </a:ln>
                <a:solidFill>
                  <a:srgbClr val="FEFEFE"/>
                </a:solidFill>
                <a:effectLst/>
                <a:uLnTx/>
                <a:uFillTx/>
                <a:latin typeface="Arial" panose="020B0604020202020204" pitchFamily="34" charset="0"/>
                <a:ea typeface="+mn-ea"/>
                <a:cs typeface="Arial" panose="020B0604020202020204" pitchFamily="34" charset="0"/>
              </a:endParaRPr>
            </a:p>
          </p:txBody>
        </p:sp>
        <p:sp>
          <p:nvSpPr>
            <p:cNvPr id="27" name="Freeform 8">
              <a:extLst>
                <a:ext uri="{FF2B5EF4-FFF2-40B4-BE49-F238E27FC236}">
                  <a16:creationId xmlns:a16="http://schemas.microsoft.com/office/drawing/2014/main" id="{FDA0314B-3D2A-4B09-8697-1C305F0406DE}"/>
                </a:ext>
              </a:extLst>
            </p:cNvPr>
            <p:cNvSpPr>
              <a:spLocks/>
            </p:cNvSpPr>
            <p:nvPr>
              <p:custDataLst>
                <p:tags r:id="rId7"/>
              </p:custDataLst>
            </p:nvPr>
          </p:nvSpPr>
          <p:spPr bwMode="gray">
            <a:xfrm rot="565805">
              <a:off x="6391702" y="1471521"/>
              <a:ext cx="1990299" cy="2098320"/>
            </a:xfrm>
            <a:custGeom>
              <a:avLst/>
              <a:gdLst>
                <a:gd name="T0" fmla="*/ 1523503 w 808"/>
                <a:gd name="T1" fmla="*/ 1852648 h 810"/>
                <a:gd name="T2" fmla="*/ 1435260 w 808"/>
                <a:gd name="T3" fmla="*/ 1903589 h 810"/>
                <a:gd name="T4" fmla="*/ 1388542 w 808"/>
                <a:gd name="T5" fmla="*/ 2115397 h 810"/>
                <a:gd name="T6" fmla="*/ 1321062 w 808"/>
                <a:gd name="T7" fmla="*/ 2136846 h 810"/>
                <a:gd name="T8" fmla="*/ 1167933 w 808"/>
                <a:gd name="T9" fmla="*/ 1986703 h 810"/>
                <a:gd name="T10" fmla="*/ 1103048 w 808"/>
                <a:gd name="T11" fmla="*/ 1994747 h 810"/>
                <a:gd name="T12" fmla="*/ 981063 w 808"/>
                <a:gd name="T13" fmla="*/ 2171700 h 810"/>
                <a:gd name="T14" fmla="*/ 910988 w 808"/>
                <a:gd name="T15" fmla="*/ 2163657 h 810"/>
                <a:gd name="T16" fmla="*/ 822744 w 808"/>
                <a:gd name="T17" fmla="*/ 1965255 h 810"/>
                <a:gd name="T18" fmla="*/ 757859 w 808"/>
                <a:gd name="T19" fmla="*/ 1946487 h 810"/>
                <a:gd name="T20" fmla="*/ 583966 w 808"/>
                <a:gd name="T21" fmla="*/ 2061774 h 810"/>
                <a:gd name="T22" fmla="*/ 516486 w 808"/>
                <a:gd name="T23" fmla="*/ 2024239 h 810"/>
                <a:gd name="T24" fmla="*/ 511295 w 808"/>
                <a:gd name="T25" fmla="*/ 1809750 h 810"/>
                <a:gd name="T26" fmla="*/ 459387 w 808"/>
                <a:gd name="T27" fmla="*/ 1764171 h 810"/>
                <a:gd name="T28" fmla="*/ 256945 w 808"/>
                <a:gd name="T29" fmla="*/ 1801707 h 810"/>
                <a:gd name="T30" fmla="*/ 210228 w 808"/>
                <a:gd name="T31" fmla="*/ 1740041 h 810"/>
                <a:gd name="T32" fmla="*/ 267327 w 808"/>
                <a:gd name="T33" fmla="*/ 1509466 h 810"/>
                <a:gd name="T34" fmla="*/ 238777 w 808"/>
                <a:gd name="T35" fmla="*/ 1447800 h 810"/>
                <a:gd name="T36" fmla="*/ 41527 w 808"/>
                <a:gd name="T37" fmla="*/ 1396859 h 810"/>
                <a:gd name="T38" fmla="*/ 173892 w 808"/>
                <a:gd name="T39" fmla="*/ 1235992 h 810"/>
                <a:gd name="T40" fmla="*/ 166106 w 808"/>
                <a:gd name="T41" fmla="*/ 1168964 h 810"/>
                <a:gd name="T42" fmla="*/ 160915 w 808"/>
                <a:gd name="T43" fmla="*/ 1099256 h 810"/>
                <a:gd name="T44" fmla="*/ 2595 w 808"/>
                <a:gd name="T45" fmla="*/ 970562 h 810"/>
                <a:gd name="T46" fmla="*/ 181678 w 808"/>
                <a:gd name="T47" fmla="*/ 879405 h 810"/>
                <a:gd name="T48" fmla="*/ 202442 w 808"/>
                <a:gd name="T49" fmla="*/ 812377 h 810"/>
                <a:gd name="T50" fmla="*/ 223205 w 808"/>
                <a:gd name="T51" fmla="*/ 745349 h 810"/>
                <a:gd name="T52" fmla="*/ 124579 w 808"/>
                <a:gd name="T53" fmla="*/ 568396 h 810"/>
                <a:gd name="T54" fmla="*/ 324426 w 808"/>
                <a:gd name="T55" fmla="*/ 552309 h 810"/>
                <a:gd name="T56" fmla="*/ 363357 w 808"/>
                <a:gd name="T57" fmla="*/ 498687 h 810"/>
                <a:gd name="T58" fmla="*/ 407479 w 808"/>
                <a:gd name="T59" fmla="*/ 445064 h 810"/>
                <a:gd name="T60" fmla="*/ 384120 w 808"/>
                <a:gd name="T61" fmla="*/ 243981 h 810"/>
                <a:gd name="T62" fmla="*/ 573585 w 808"/>
                <a:gd name="T63" fmla="*/ 305647 h 810"/>
                <a:gd name="T64" fmla="*/ 661828 w 808"/>
                <a:gd name="T65" fmla="*/ 254706 h 810"/>
                <a:gd name="T66" fmla="*/ 705951 w 808"/>
                <a:gd name="T67" fmla="*/ 56303 h 810"/>
                <a:gd name="T68" fmla="*/ 783813 w 808"/>
                <a:gd name="T69" fmla="*/ 32173 h 810"/>
                <a:gd name="T70" fmla="*/ 929155 w 808"/>
                <a:gd name="T71" fmla="*/ 168910 h 810"/>
                <a:gd name="T72" fmla="*/ 994040 w 808"/>
                <a:gd name="T73" fmla="*/ 163548 h 810"/>
                <a:gd name="T74" fmla="*/ 1108238 w 808"/>
                <a:gd name="T75" fmla="*/ 0 h 810"/>
                <a:gd name="T76" fmla="*/ 1191291 w 808"/>
                <a:gd name="T77" fmla="*/ 8043 h 810"/>
                <a:gd name="T78" fmla="*/ 1274344 w 808"/>
                <a:gd name="T79" fmla="*/ 190359 h 810"/>
                <a:gd name="T80" fmla="*/ 1336634 w 808"/>
                <a:gd name="T81" fmla="*/ 209127 h 810"/>
                <a:gd name="T82" fmla="*/ 1502740 w 808"/>
                <a:gd name="T83" fmla="*/ 104563 h 810"/>
                <a:gd name="T84" fmla="*/ 1575412 w 808"/>
                <a:gd name="T85" fmla="*/ 144780 h 810"/>
                <a:gd name="T86" fmla="*/ 1585793 w 808"/>
                <a:gd name="T87" fmla="*/ 348545 h 810"/>
                <a:gd name="T88" fmla="*/ 1635106 w 808"/>
                <a:gd name="T89" fmla="*/ 391442 h 810"/>
                <a:gd name="T90" fmla="*/ 1829761 w 808"/>
                <a:gd name="T91" fmla="*/ 359269 h 810"/>
                <a:gd name="T92" fmla="*/ 1881669 w 808"/>
                <a:gd name="T93" fmla="*/ 423616 h 810"/>
                <a:gd name="T94" fmla="*/ 1829761 w 808"/>
                <a:gd name="T95" fmla="*/ 646148 h 810"/>
                <a:gd name="T96" fmla="*/ 1858311 w 808"/>
                <a:gd name="T97" fmla="*/ 707813 h 810"/>
                <a:gd name="T98" fmla="*/ 2052966 w 808"/>
                <a:gd name="T99" fmla="*/ 764117 h 810"/>
                <a:gd name="T100" fmla="*/ 1920600 w 808"/>
                <a:gd name="T101" fmla="*/ 919621 h 810"/>
                <a:gd name="T102" fmla="*/ 1930982 w 808"/>
                <a:gd name="T103" fmla="*/ 986649 h 810"/>
                <a:gd name="T104" fmla="*/ 1933577 w 808"/>
                <a:gd name="T105" fmla="*/ 1059039 h 810"/>
                <a:gd name="T106" fmla="*/ 2094493 w 808"/>
                <a:gd name="T107" fmla="*/ 1185051 h 810"/>
                <a:gd name="T108" fmla="*/ 1912814 w 808"/>
                <a:gd name="T109" fmla="*/ 1278890 h 810"/>
                <a:gd name="T110" fmla="*/ 1894646 w 808"/>
                <a:gd name="T111" fmla="*/ 1345918 h 810"/>
                <a:gd name="T112" fmla="*/ 1873883 w 808"/>
                <a:gd name="T113" fmla="*/ 1410265 h 810"/>
                <a:gd name="T114" fmla="*/ 1977699 w 808"/>
                <a:gd name="T115" fmla="*/ 1595261 h 810"/>
                <a:gd name="T116" fmla="*/ 1772662 w 808"/>
                <a:gd name="T117" fmla="*/ 1605986 h 810"/>
                <a:gd name="T118" fmla="*/ 1733731 w 808"/>
                <a:gd name="T119" fmla="*/ 1662289 h 810"/>
                <a:gd name="T120" fmla="*/ 1689609 w 808"/>
                <a:gd name="T121" fmla="*/ 1713230 h 810"/>
                <a:gd name="T122" fmla="*/ 1718159 w 808"/>
                <a:gd name="T123" fmla="*/ 1925038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4C9BDC"/>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Oval 9">
              <a:extLst>
                <a:ext uri="{FF2B5EF4-FFF2-40B4-BE49-F238E27FC236}">
                  <a16:creationId xmlns:a16="http://schemas.microsoft.com/office/drawing/2014/main" id="{AE8FE31A-DE45-46E2-81A1-F28502394A77}"/>
                </a:ext>
              </a:extLst>
            </p:cNvPr>
            <p:cNvSpPr>
              <a:spLocks noChangeArrowheads="1"/>
            </p:cNvSpPr>
            <p:nvPr>
              <p:custDataLst>
                <p:tags r:id="rId8"/>
              </p:custDataLst>
            </p:nvPr>
          </p:nvSpPr>
          <p:spPr bwMode="gray">
            <a:xfrm rot="565805">
              <a:off x="6724673" y="1806883"/>
              <a:ext cx="1319835" cy="1389677"/>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Freeform 10">
              <a:extLst>
                <a:ext uri="{FF2B5EF4-FFF2-40B4-BE49-F238E27FC236}">
                  <a16:creationId xmlns:a16="http://schemas.microsoft.com/office/drawing/2014/main" id="{CF42C796-97D2-499E-B017-4D9A9AF4041E}"/>
                </a:ext>
              </a:extLst>
            </p:cNvPr>
            <p:cNvSpPr>
              <a:spLocks/>
            </p:cNvSpPr>
            <p:nvPr>
              <p:custDataLst>
                <p:tags r:id="rId9"/>
              </p:custDataLst>
            </p:nvPr>
          </p:nvSpPr>
          <p:spPr bwMode="gray">
            <a:xfrm rot="565805">
              <a:off x="6412946" y="3491692"/>
              <a:ext cx="2026552" cy="2096786"/>
            </a:xfrm>
            <a:custGeom>
              <a:avLst/>
              <a:gdLst>
                <a:gd name="T0" fmla="*/ 1523503 w 808"/>
                <a:gd name="T1" fmla="*/ 1851293 h 810"/>
                <a:gd name="T2" fmla="*/ 1435260 w 808"/>
                <a:gd name="T3" fmla="*/ 1902197 h 810"/>
                <a:gd name="T4" fmla="*/ 1388542 w 808"/>
                <a:gd name="T5" fmla="*/ 2113850 h 810"/>
                <a:gd name="T6" fmla="*/ 1321062 w 808"/>
                <a:gd name="T7" fmla="*/ 2135283 h 810"/>
                <a:gd name="T8" fmla="*/ 1167933 w 808"/>
                <a:gd name="T9" fmla="*/ 1985251 h 810"/>
                <a:gd name="T10" fmla="*/ 1103048 w 808"/>
                <a:gd name="T11" fmla="*/ 1993288 h 810"/>
                <a:gd name="T12" fmla="*/ 981063 w 808"/>
                <a:gd name="T13" fmla="*/ 2170112 h 810"/>
                <a:gd name="T14" fmla="*/ 910988 w 808"/>
                <a:gd name="T15" fmla="*/ 2162075 h 810"/>
                <a:gd name="T16" fmla="*/ 822744 w 808"/>
                <a:gd name="T17" fmla="*/ 1963817 h 810"/>
                <a:gd name="T18" fmla="*/ 757859 w 808"/>
                <a:gd name="T19" fmla="*/ 1945063 h 810"/>
                <a:gd name="T20" fmla="*/ 583966 w 808"/>
                <a:gd name="T21" fmla="*/ 2060267 h 810"/>
                <a:gd name="T22" fmla="*/ 516486 w 808"/>
                <a:gd name="T23" fmla="*/ 2022759 h 810"/>
                <a:gd name="T24" fmla="*/ 511295 w 808"/>
                <a:gd name="T25" fmla="*/ 1808427 h 810"/>
                <a:gd name="T26" fmla="*/ 459387 w 808"/>
                <a:gd name="T27" fmla="*/ 1762881 h 810"/>
                <a:gd name="T28" fmla="*/ 256945 w 808"/>
                <a:gd name="T29" fmla="*/ 1800389 h 810"/>
                <a:gd name="T30" fmla="*/ 210228 w 808"/>
                <a:gd name="T31" fmla="*/ 1738769 h 810"/>
                <a:gd name="T32" fmla="*/ 267327 w 808"/>
                <a:gd name="T33" fmla="*/ 1508362 h 810"/>
                <a:gd name="T34" fmla="*/ 238777 w 808"/>
                <a:gd name="T35" fmla="*/ 1446742 h 810"/>
                <a:gd name="T36" fmla="*/ 41527 w 808"/>
                <a:gd name="T37" fmla="*/ 1395838 h 810"/>
                <a:gd name="T38" fmla="*/ 173892 w 808"/>
                <a:gd name="T39" fmla="*/ 1235088 h 810"/>
                <a:gd name="T40" fmla="*/ 166106 w 808"/>
                <a:gd name="T41" fmla="*/ 1168110 h 810"/>
                <a:gd name="T42" fmla="*/ 160915 w 808"/>
                <a:gd name="T43" fmla="*/ 1098452 h 810"/>
                <a:gd name="T44" fmla="*/ 2595 w 808"/>
                <a:gd name="T45" fmla="*/ 969853 h 810"/>
                <a:gd name="T46" fmla="*/ 181678 w 808"/>
                <a:gd name="T47" fmla="*/ 878761 h 810"/>
                <a:gd name="T48" fmla="*/ 202442 w 808"/>
                <a:gd name="T49" fmla="*/ 811783 h 810"/>
                <a:gd name="T50" fmla="*/ 223205 w 808"/>
                <a:gd name="T51" fmla="*/ 744804 h 810"/>
                <a:gd name="T52" fmla="*/ 124579 w 808"/>
                <a:gd name="T53" fmla="*/ 567980 h 810"/>
                <a:gd name="T54" fmla="*/ 324426 w 808"/>
                <a:gd name="T55" fmla="*/ 551905 h 810"/>
                <a:gd name="T56" fmla="*/ 363357 w 808"/>
                <a:gd name="T57" fmla="*/ 498322 h 810"/>
                <a:gd name="T58" fmla="*/ 407479 w 808"/>
                <a:gd name="T59" fmla="*/ 444739 h 810"/>
                <a:gd name="T60" fmla="*/ 384120 w 808"/>
                <a:gd name="T61" fmla="*/ 243803 h 810"/>
                <a:gd name="T62" fmla="*/ 573585 w 808"/>
                <a:gd name="T63" fmla="*/ 305423 h 810"/>
                <a:gd name="T64" fmla="*/ 661828 w 808"/>
                <a:gd name="T65" fmla="*/ 254519 h 810"/>
                <a:gd name="T66" fmla="*/ 705951 w 808"/>
                <a:gd name="T67" fmla="*/ 56262 h 810"/>
                <a:gd name="T68" fmla="*/ 783813 w 808"/>
                <a:gd name="T69" fmla="*/ 32150 h 810"/>
                <a:gd name="T70" fmla="*/ 929155 w 808"/>
                <a:gd name="T71" fmla="*/ 168786 h 810"/>
                <a:gd name="T72" fmla="*/ 994040 w 808"/>
                <a:gd name="T73" fmla="*/ 163428 h 810"/>
                <a:gd name="T74" fmla="*/ 1108238 w 808"/>
                <a:gd name="T75" fmla="*/ 0 h 810"/>
                <a:gd name="T76" fmla="*/ 1191291 w 808"/>
                <a:gd name="T77" fmla="*/ 8037 h 810"/>
                <a:gd name="T78" fmla="*/ 1274344 w 808"/>
                <a:gd name="T79" fmla="*/ 190220 h 810"/>
                <a:gd name="T80" fmla="*/ 1336634 w 808"/>
                <a:gd name="T81" fmla="*/ 208974 h 810"/>
                <a:gd name="T82" fmla="*/ 1502740 w 808"/>
                <a:gd name="T83" fmla="*/ 104487 h 810"/>
                <a:gd name="T84" fmla="*/ 1575412 w 808"/>
                <a:gd name="T85" fmla="*/ 144674 h 810"/>
                <a:gd name="T86" fmla="*/ 1585793 w 808"/>
                <a:gd name="T87" fmla="*/ 348290 h 810"/>
                <a:gd name="T88" fmla="*/ 1635106 w 808"/>
                <a:gd name="T89" fmla="*/ 391156 h 810"/>
                <a:gd name="T90" fmla="*/ 1829761 w 808"/>
                <a:gd name="T91" fmla="*/ 359006 h 810"/>
                <a:gd name="T92" fmla="*/ 1881669 w 808"/>
                <a:gd name="T93" fmla="*/ 423306 h 810"/>
                <a:gd name="T94" fmla="*/ 1829761 w 808"/>
                <a:gd name="T95" fmla="*/ 645675 h 810"/>
                <a:gd name="T96" fmla="*/ 1858311 w 808"/>
                <a:gd name="T97" fmla="*/ 707296 h 810"/>
                <a:gd name="T98" fmla="*/ 2052966 w 808"/>
                <a:gd name="T99" fmla="*/ 763558 h 810"/>
                <a:gd name="T100" fmla="*/ 1920600 w 808"/>
                <a:gd name="T101" fmla="*/ 918949 h 810"/>
                <a:gd name="T102" fmla="*/ 1930982 w 808"/>
                <a:gd name="T103" fmla="*/ 985927 h 810"/>
                <a:gd name="T104" fmla="*/ 1933577 w 808"/>
                <a:gd name="T105" fmla="*/ 1058265 h 810"/>
                <a:gd name="T106" fmla="*/ 2094493 w 808"/>
                <a:gd name="T107" fmla="*/ 1184185 h 810"/>
                <a:gd name="T108" fmla="*/ 1912814 w 808"/>
                <a:gd name="T109" fmla="*/ 1277955 h 810"/>
                <a:gd name="T110" fmla="*/ 1894646 w 808"/>
                <a:gd name="T111" fmla="*/ 1344934 h 810"/>
                <a:gd name="T112" fmla="*/ 1873883 w 808"/>
                <a:gd name="T113" fmla="*/ 1409233 h 810"/>
                <a:gd name="T114" fmla="*/ 1977699 w 808"/>
                <a:gd name="T115" fmla="*/ 1594095 h 810"/>
                <a:gd name="T116" fmla="*/ 1772662 w 808"/>
                <a:gd name="T117" fmla="*/ 1604811 h 810"/>
                <a:gd name="T118" fmla="*/ 1733731 w 808"/>
                <a:gd name="T119" fmla="*/ 1661074 h 810"/>
                <a:gd name="T120" fmla="*/ 1689609 w 808"/>
                <a:gd name="T121" fmla="*/ 1711977 h 810"/>
                <a:gd name="T122" fmla="*/ 1718159 w 808"/>
                <a:gd name="T123" fmla="*/ 1923630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A5CCED"/>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Oval 13">
              <a:extLst>
                <a:ext uri="{FF2B5EF4-FFF2-40B4-BE49-F238E27FC236}">
                  <a16:creationId xmlns:a16="http://schemas.microsoft.com/office/drawing/2014/main" id="{9FF0EBD1-FB5A-4C0A-A625-7AFDABFED56F}"/>
                </a:ext>
              </a:extLst>
            </p:cNvPr>
            <p:cNvSpPr>
              <a:spLocks noChangeArrowheads="1"/>
            </p:cNvSpPr>
            <p:nvPr>
              <p:custDataLst>
                <p:tags r:id="rId10"/>
              </p:custDataLst>
            </p:nvPr>
          </p:nvSpPr>
          <p:spPr bwMode="gray">
            <a:xfrm rot="565805">
              <a:off x="6799977" y="3834024"/>
              <a:ext cx="1319835" cy="1389677"/>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Text Box 15">
              <a:extLst>
                <a:ext uri="{FF2B5EF4-FFF2-40B4-BE49-F238E27FC236}">
                  <a16:creationId xmlns:a16="http://schemas.microsoft.com/office/drawing/2014/main" id="{B4B547E8-8044-484F-9506-14BAB0C94805}"/>
                </a:ext>
              </a:extLst>
            </p:cNvPr>
            <p:cNvSpPr txBox="1">
              <a:spLocks noChangeArrowheads="1"/>
            </p:cNvSpPr>
            <p:nvPr>
              <p:custDataLst>
                <p:tags r:id="rId11"/>
              </p:custDataLst>
            </p:nvPr>
          </p:nvSpPr>
          <p:spPr bwMode="gray">
            <a:xfrm>
              <a:off x="6828570" y="2161436"/>
              <a:ext cx="1080242" cy="78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nchorCtr="1"/>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ru-RU" altLang="en-US" sz="1200" b="1" i="1" u="none" strike="noStrike" kern="1200" cap="none" spc="0" normalizeH="0" baseline="0" noProof="0" dirty="0" smtClean="0">
                  <a:ln>
                    <a:noFill/>
                  </a:ln>
                  <a:solidFill>
                    <a:srgbClr val="FEFEFE"/>
                  </a:solidFill>
                  <a:effectLst/>
                  <a:uLnTx/>
                  <a:uFillTx/>
                  <a:latin typeface="Arial" panose="020B0604020202020204" pitchFamily="34" charset="0"/>
                  <a:ea typeface="+mn-ea"/>
                  <a:cs typeface="Arial" panose="020B0604020202020204" pitchFamily="34" charset="0"/>
                </a:rPr>
                <a:t>Поддержка по вопросам политики и технические консультации</a:t>
              </a:r>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Text Box 16">
              <a:extLst>
                <a:ext uri="{FF2B5EF4-FFF2-40B4-BE49-F238E27FC236}">
                  <a16:creationId xmlns:a16="http://schemas.microsoft.com/office/drawing/2014/main" id="{94500A7A-674B-44FB-BA6C-8F90F05A448A}"/>
                </a:ext>
              </a:extLst>
            </p:cNvPr>
            <p:cNvSpPr txBox="1">
              <a:spLocks noChangeArrowheads="1"/>
            </p:cNvSpPr>
            <p:nvPr>
              <p:custDataLst>
                <p:tags r:id="rId12"/>
              </p:custDataLst>
            </p:nvPr>
          </p:nvSpPr>
          <p:spPr bwMode="gray">
            <a:xfrm>
              <a:off x="6811639" y="4332773"/>
              <a:ext cx="1306559" cy="39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nchorCtr="1"/>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ru-RU" altLang="en-US" sz="1200" b="1" i="1" u="none" strike="noStrike" kern="1200" cap="none" spc="0" normalizeH="0" baseline="0" noProof="0" dirty="0" smtClean="0">
                  <a:ln>
                    <a:noFill/>
                  </a:ln>
                  <a:solidFill>
                    <a:srgbClr val="004C97">
                      <a:lumMod val="75000"/>
                    </a:srgbClr>
                  </a:solidFill>
                  <a:effectLst/>
                  <a:uLnTx/>
                  <a:uFillTx/>
                  <a:latin typeface="Arial" panose="020B0604020202020204" pitchFamily="34" charset="0"/>
                  <a:ea typeface="+mn-ea"/>
                  <a:cs typeface="Arial" panose="020B0604020202020204" pitchFamily="34" charset="0"/>
                </a:rPr>
                <a:t>Координация</a:t>
              </a:r>
              <a:r>
                <a:rPr kumimoji="0" lang="ru-RU" altLang="en-US" sz="1200" b="1" i="1" u="none" strike="noStrike" kern="1200" cap="none" spc="0" normalizeH="0" noProof="0" dirty="0" smtClean="0">
                  <a:ln>
                    <a:noFill/>
                  </a:ln>
                  <a:solidFill>
                    <a:srgbClr val="004C97">
                      <a:lumMod val="75000"/>
                    </a:srgbClr>
                  </a:solidFill>
                  <a:effectLst/>
                  <a:uLnTx/>
                  <a:uFillTx/>
                  <a:latin typeface="Arial" panose="020B0604020202020204" pitchFamily="34" charset="0"/>
                  <a:ea typeface="+mn-ea"/>
                  <a:cs typeface="Arial" panose="020B0604020202020204" pitchFamily="34" charset="0"/>
                </a:rPr>
                <a:t> и информирование</a:t>
              </a:r>
              <a:endParaRPr kumimoji="0" lang="en-US" altLang="en-US" sz="1200" b="1" i="1" u="none" strike="noStrike" kern="1200" cap="none" spc="0" normalizeH="0" baseline="0" noProof="0" dirty="0">
                <a:ln>
                  <a:noFill/>
                </a:ln>
                <a:solidFill>
                  <a:srgbClr val="004C97">
                    <a:lumMod val="75000"/>
                  </a:srgbClr>
                </a:solidFill>
                <a:effectLst/>
                <a:uLnTx/>
                <a:uFillTx/>
                <a:latin typeface="Arial" panose="020B0604020202020204" pitchFamily="34" charset="0"/>
                <a:ea typeface="+mn-ea"/>
                <a:cs typeface="Arial" panose="020B0604020202020204" pitchFamily="34" charset="0"/>
              </a:endParaRPr>
            </a:p>
          </p:txBody>
        </p:sp>
      </p:grpSp>
      <p:sp>
        <p:nvSpPr>
          <p:cNvPr id="33" name="AutoShape 21">
            <a:extLst>
              <a:ext uri="{FF2B5EF4-FFF2-40B4-BE49-F238E27FC236}">
                <a16:creationId xmlns:a16="http://schemas.microsoft.com/office/drawing/2014/main" id="{FB259ED4-2F9B-4E42-A19E-8D6B002AD555}"/>
              </a:ext>
            </a:extLst>
          </p:cNvPr>
          <p:cNvSpPr>
            <a:spLocks noChangeArrowheads="1"/>
          </p:cNvSpPr>
          <p:nvPr>
            <p:custDataLst>
              <p:tags r:id="rId2"/>
            </p:custDataLst>
          </p:nvPr>
        </p:nvSpPr>
        <p:spPr bwMode="gray">
          <a:xfrm>
            <a:off x="8541005" y="1302118"/>
            <a:ext cx="3517645" cy="207616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130044" rIns="91440" bIns="130044" anchor="t"/>
          <a:lstStyle>
            <a:lvl1pPr marL="119063" indent="-119063">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118745" lvl="0" indent="-118745">
              <a:spcBef>
                <a:spcPct val="40000"/>
              </a:spcBef>
              <a:buClr>
                <a:srgbClr val="000000"/>
              </a:buClr>
              <a:buFont typeface="Wingdings" panose="05000000000000000000" pitchFamily="2" charset="2"/>
              <a:buChar char="§"/>
              <a:defRPr/>
            </a:pPr>
            <a:r>
              <a:rPr lang="ru-RU" altLang="en-US" sz="1200" dirty="0">
                <a:solidFill>
                  <a:srgbClr val="000000"/>
                </a:solidFill>
                <a:latin typeface="Arial" panose="020B0604020202020204" pitchFamily="34" charset="0"/>
                <a:cs typeface="Arial" panose="020B0604020202020204" pitchFamily="34" charset="0"/>
              </a:rPr>
              <a:t>Двусторонние оценки и </a:t>
            </a:r>
            <a:r>
              <a:rPr lang="ru-RU" altLang="en-US" sz="1200" dirty="0" smtClean="0">
                <a:solidFill>
                  <a:srgbClr val="000000"/>
                </a:solidFill>
                <a:latin typeface="Arial" panose="020B0604020202020204" pitchFamily="34" charset="0"/>
                <a:cs typeface="Arial" panose="020B0604020202020204" pitchFamily="34" charset="0"/>
              </a:rPr>
              <a:t>консультации для госорганов по </a:t>
            </a:r>
            <a:r>
              <a:rPr lang="ru-RU" altLang="en-US" sz="1200" dirty="0">
                <a:solidFill>
                  <a:srgbClr val="000000"/>
                </a:solidFill>
                <a:latin typeface="Arial" panose="020B0604020202020204" pitchFamily="34" charset="0"/>
                <a:cs typeface="Arial" panose="020B0604020202020204" pitchFamily="34" charset="0"/>
              </a:rPr>
              <a:t>вопросам </a:t>
            </a:r>
            <a:r>
              <a:rPr lang="ru-RU" altLang="en-US" sz="1200" dirty="0" smtClean="0">
                <a:solidFill>
                  <a:srgbClr val="000000"/>
                </a:solidFill>
                <a:latin typeface="Arial" panose="020B0604020202020204" pitchFamily="34" charset="0"/>
                <a:cs typeface="Arial" panose="020B0604020202020204" pitchFamily="34" charset="0"/>
              </a:rPr>
              <a:t>политики</a:t>
            </a:r>
          </a:p>
          <a:p>
            <a:pPr marL="118745" lvl="0" indent="-118745">
              <a:spcBef>
                <a:spcPct val="40000"/>
              </a:spcBef>
              <a:buClr>
                <a:srgbClr val="000000"/>
              </a:buClr>
              <a:buFont typeface="Wingdings" panose="05000000000000000000" pitchFamily="2" charset="2"/>
              <a:buChar char="§"/>
              <a:defRPr/>
            </a:pPr>
            <a:r>
              <a:rPr lang="ru-RU" altLang="en-US" sz="1200" dirty="0" smtClean="0">
                <a:solidFill>
                  <a:srgbClr val="000000"/>
                </a:solidFill>
                <a:latin typeface="Arial" panose="020B0604020202020204" pitchFamily="34" charset="0"/>
                <a:cs typeface="Arial" panose="020B0604020202020204" pitchFamily="34" charset="0"/>
              </a:rPr>
              <a:t>Регулярное </a:t>
            </a:r>
            <a:r>
              <a:rPr lang="ru-RU" altLang="en-US" sz="1200" dirty="0">
                <a:solidFill>
                  <a:srgbClr val="000000"/>
                </a:solidFill>
                <a:latin typeface="Arial" panose="020B0604020202020204" pitchFamily="34" charset="0"/>
                <a:cs typeface="Arial" panose="020B0604020202020204" pitchFamily="34" charset="0"/>
              </a:rPr>
              <a:t>взаимодействие с </a:t>
            </a:r>
            <a:r>
              <a:rPr lang="ru-RU" altLang="en-US" sz="1200" dirty="0" smtClean="0">
                <a:solidFill>
                  <a:srgbClr val="000000"/>
                </a:solidFill>
                <a:latin typeface="Arial" panose="020B0604020202020204" pitchFamily="34" charset="0"/>
                <a:cs typeface="Arial" panose="020B0604020202020204" pitchFamily="34" charset="0"/>
              </a:rPr>
              <a:t>госорганами стран </a:t>
            </a:r>
            <a:r>
              <a:rPr lang="ru-RU" altLang="en-US" sz="1200" dirty="0">
                <a:solidFill>
                  <a:srgbClr val="000000"/>
                </a:solidFill>
                <a:latin typeface="Arial" panose="020B0604020202020204" pitchFamily="34" charset="0"/>
                <a:cs typeface="Arial" panose="020B0604020202020204" pitchFamily="34" charset="0"/>
              </a:rPr>
              <a:t>для более индивидуального обсуждения </a:t>
            </a:r>
            <a:r>
              <a:rPr lang="ru-RU" altLang="en-US" sz="1200" dirty="0" smtClean="0">
                <a:solidFill>
                  <a:srgbClr val="000000"/>
                </a:solidFill>
                <a:latin typeface="Arial" panose="020B0604020202020204" pitchFamily="34" charset="0"/>
                <a:cs typeface="Arial" panose="020B0604020202020204" pitchFamily="34" charset="0"/>
              </a:rPr>
              <a:t>вопросов политики</a:t>
            </a:r>
          </a:p>
          <a:p>
            <a:pPr marL="118745" lvl="0" indent="-118745">
              <a:spcBef>
                <a:spcPct val="40000"/>
              </a:spcBef>
              <a:buClr>
                <a:srgbClr val="000000"/>
              </a:buClr>
              <a:buFont typeface="Wingdings" panose="05000000000000000000" pitchFamily="2" charset="2"/>
              <a:buChar char="§"/>
              <a:defRPr/>
            </a:pPr>
            <a:r>
              <a:rPr lang="ru-RU" altLang="en-US" sz="1200" dirty="0" smtClean="0">
                <a:solidFill>
                  <a:srgbClr val="000000"/>
                </a:solidFill>
                <a:latin typeface="Arial" panose="020B0604020202020204" pitchFamily="34" charset="0"/>
                <a:cs typeface="Arial" panose="020B0604020202020204" pitchFamily="34" charset="0"/>
              </a:rPr>
              <a:t>Распространение </a:t>
            </a:r>
            <a:r>
              <a:rPr lang="ru-RU" altLang="en-US" sz="1200" dirty="0">
                <a:solidFill>
                  <a:srgbClr val="000000"/>
                </a:solidFill>
                <a:latin typeface="Arial" panose="020B0604020202020204" pitchFamily="34" charset="0"/>
                <a:cs typeface="Arial" panose="020B0604020202020204" pitchFamily="34" charset="0"/>
              </a:rPr>
              <a:t>глобальных </a:t>
            </a:r>
            <a:r>
              <a:rPr lang="ru-RU" altLang="en-US" sz="1200" dirty="0" smtClean="0">
                <a:solidFill>
                  <a:srgbClr val="000000"/>
                </a:solidFill>
                <a:latin typeface="Arial" panose="020B0604020202020204" pitchFamily="34" charset="0"/>
                <a:cs typeface="Arial" panose="020B0604020202020204" pitchFamily="34" charset="0"/>
              </a:rPr>
              <a:t>инициатив в области политики и </a:t>
            </a:r>
            <a:r>
              <a:rPr lang="ru-RU" altLang="en-US" sz="1200" dirty="0">
                <a:solidFill>
                  <a:srgbClr val="000000"/>
                </a:solidFill>
                <a:latin typeface="Arial" panose="020B0604020202020204" pitchFamily="34" charset="0"/>
                <a:cs typeface="Arial" panose="020B0604020202020204" pitchFamily="34" charset="0"/>
              </a:rPr>
              <a:t>рекомендаций по политике в отношении </a:t>
            </a:r>
            <a:r>
              <a:rPr lang="ru-RU" altLang="en-US" sz="1200" dirty="0" smtClean="0">
                <a:solidFill>
                  <a:srgbClr val="000000"/>
                </a:solidFill>
                <a:latin typeface="Arial" panose="020B0604020202020204" pitchFamily="34" charset="0"/>
                <a:cs typeface="Arial" panose="020B0604020202020204" pitchFamily="34" charset="0"/>
              </a:rPr>
              <a:t>COVID</a:t>
            </a:r>
          </a:p>
          <a:p>
            <a:pPr marL="118745" lvl="0" indent="-118745">
              <a:spcBef>
                <a:spcPct val="40000"/>
              </a:spcBef>
              <a:buClr>
                <a:srgbClr val="000000"/>
              </a:buClr>
              <a:buFont typeface="Wingdings" panose="05000000000000000000" pitchFamily="2" charset="2"/>
              <a:buChar char="§"/>
              <a:defRPr/>
            </a:pPr>
            <a:r>
              <a:rPr lang="ru-RU" altLang="en-US" sz="1200" dirty="0" smtClean="0">
                <a:solidFill>
                  <a:srgbClr val="000000"/>
                </a:solidFill>
                <a:latin typeface="Arial" panose="020B0604020202020204" pitchFamily="34" charset="0"/>
                <a:cs typeface="Arial" panose="020B0604020202020204" pitchFamily="34" charset="0"/>
              </a:rPr>
              <a:t>Интеграция РП </a:t>
            </a:r>
            <a:r>
              <a:rPr lang="ru-RU" altLang="en-US" sz="1200" dirty="0">
                <a:solidFill>
                  <a:srgbClr val="000000"/>
                </a:solidFill>
                <a:latin typeface="Arial" panose="020B0604020202020204" pitchFamily="34" charset="0"/>
                <a:cs typeface="Arial" panose="020B0604020202020204" pitchFamily="34" charset="0"/>
              </a:rPr>
              <a:t>и </a:t>
            </a:r>
            <a:r>
              <a:rPr lang="ru-RU" altLang="en-US" sz="1200" dirty="0">
                <a:solidFill>
                  <a:srgbClr val="000000"/>
                </a:solidFill>
                <a:latin typeface="Arial" panose="020B0604020202020204" pitchFamily="34" charset="0"/>
                <a:cs typeface="Arial" panose="020B0604020202020204" pitchFamily="34" charset="0"/>
              </a:rPr>
              <a:t>надзора: CCAMTAC (Региональный центр развития потенциала Кавказа, Центральной Азии и </a:t>
            </a:r>
            <a:r>
              <a:rPr lang="ru-RU" altLang="en-US" sz="1200" dirty="0" smtClean="0">
                <a:solidFill>
                  <a:srgbClr val="000000"/>
                </a:solidFill>
                <a:latin typeface="Arial" panose="020B0604020202020204" pitchFamily="34" charset="0"/>
                <a:cs typeface="Arial" panose="020B0604020202020204" pitchFamily="34" charset="0"/>
              </a:rPr>
              <a:t>Монголии)</a:t>
            </a:r>
            <a:endParaRPr lang="en-US"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 name="AutoShape 23">
            <a:extLst>
              <a:ext uri="{FF2B5EF4-FFF2-40B4-BE49-F238E27FC236}">
                <a16:creationId xmlns:a16="http://schemas.microsoft.com/office/drawing/2014/main" id="{9FEF7243-05F8-447B-BA55-55F0E063F9F1}"/>
              </a:ext>
            </a:extLst>
          </p:cNvPr>
          <p:cNvSpPr>
            <a:spLocks noChangeArrowheads="1"/>
          </p:cNvSpPr>
          <p:nvPr>
            <p:custDataLst>
              <p:tags r:id="rId3"/>
            </p:custDataLst>
          </p:nvPr>
        </p:nvSpPr>
        <p:spPr bwMode="gray">
          <a:xfrm>
            <a:off x="8541005" y="4092993"/>
            <a:ext cx="3650995" cy="248135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130044" rIns="91440" bIns="130044" anchor="t"/>
          <a:lstStyle>
            <a:lvl1pPr marL="119063" indent="-119063">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118745" lvl="0" indent="-118745">
              <a:spcBef>
                <a:spcPct val="40000"/>
              </a:spcBef>
              <a:buClr>
                <a:srgbClr val="000000"/>
              </a:buClr>
              <a:buFont typeface="Wingdings" panose="05000000000000000000" pitchFamily="2" charset="2"/>
              <a:buChar char="§"/>
              <a:defRPr/>
            </a:pPr>
            <a:r>
              <a:rPr lang="ru-RU" altLang="en-US" sz="1200" dirty="0" smtClean="0">
                <a:solidFill>
                  <a:srgbClr val="000000"/>
                </a:solidFill>
                <a:latin typeface="Arial" panose="020B0604020202020204" pitchFamily="34" charset="0"/>
                <a:cs typeface="Arial" panose="020B0604020202020204" pitchFamily="34" charset="0"/>
              </a:rPr>
              <a:t>Тесная </a:t>
            </a:r>
            <a:r>
              <a:rPr lang="ru-RU" altLang="en-US" sz="1200" dirty="0">
                <a:solidFill>
                  <a:srgbClr val="000000"/>
                </a:solidFill>
                <a:latin typeface="Arial" panose="020B0604020202020204" pitchFamily="34" charset="0"/>
                <a:cs typeface="Arial" panose="020B0604020202020204" pitchFamily="34" charset="0"/>
              </a:rPr>
              <a:t>координация со Всемирным банком, ЕБРР, АБР и другими </a:t>
            </a:r>
            <a:r>
              <a:rPr lang="ru-RU" altLang="en-US" sz="1200" dirty="0" smtClean="0">
                <a:solidFill>
                  <a:srgbClr val="000000"/>
                </a:solidFill>
                <a:latin typeface="Arial" panose="020B0604020202020204" pitchFamily="34" charset="0"/>
                <a:cs typeface="Arial" panose="020B0604020202020204" pitchFamily="34" charset="0"/>
              </a:rPr>
              <a:t>МФИ</a:t>
            </a:r>
          </a:p>
          <a:p>
            <a:pPr marL="118745" lvl="0" indent="-118745">
              <a:spcBef>
                <a:spcPct val="40000"/>
              </a:spcBef>
              <a:buClr>
                <a:srgbClr val="000000"/>
              </a:buClr>
              <a:buFont typeface="Wingdings" panose="05000000000000000000" pitchFamily="2" charset="2"/>
              <a:buChar char="§"/>
              <a:defRPr/>
            </a:pPr>
            <a:r>
              <a:rPr lang="ru-RU" altLang="en-US" sz="1200" dirty="0" smtClean="0">
                <a:solidFill>
                  <a:srgbClr val="000000"/>
                </a:solidFill>
                <a:latin typeface="Arial" panose="020B0604020202020204" pitchFamily="34" charset="0"/>
                <a:cs typeface="Arial" panose="020B0604020202020204" pitchFamily="34" charset="0"/>
              </a:rPr>
              <a:t>Расширенное взаимодействие с </a:t>
            </a:r>
            <a:r>
              <a:rPr lang="ru-RU" altLang="en-US" sz="1200" dirty="0">
                <a:solidFill>
                  <a:srgbClr val="000000"/>
                </a:solidFill>
                <a:latin typeface="Arial" panose="020B0604020202020204" pitchFamily="34" charset="0"/>
                <a:cs typeface="Arial" panose="020B0604020202020204" pitchFamily="34" charset="0"/>
              </a:rPr>
              <a:t>различными агентствами ООН </a:t>
            </a:r>
            <a:r>
              <a:rPr lang="ru-RU" altLang="en-US" sz="1200" dirty="0" smtClean="0">
                <a:solidFill>
                  <a:srgbClr val="000000"/>
                </a:solidFill>
                <a:latin typeface="Arial" panose="020B0604020202020204" pitchFamily="34" charset="0"/>
                <a:cs typeface="Arial" panose="020B0604020202020204" pitchFamily="34" charset="0"/>
              </a:rPr>
              <a:t>– ПРООН/ МОТ/УВКБ/ЮНИСЕФ</a:t>
            </a:r>
          </a:p>
          <a:p>
            <a:pPr marL="118745" lvl="0" indent="-118745">
              <a:spcBef>
                <a:spcPct val="40000"/>
              </a:spcBef>
              <a:buClr>
                <a:srgbClr val="000000"/>
              </a:buClr>
              <a:buFont typeface="Wingdings" panose="05000000000000000000" pitchFamily="2" charset="2"/>
              <a:buChar char="§"/>
              <a:defRPr/>
            </a:pPr>
            <a:r>
              <a:rPr lang="ru-RU" altLang="en-US" sz="1200" dirty="0" smtClean="0">
                <a:solidFill>
                  <a:srgbClr val="000000"/>
                </a:solidFill>
                <a:latin typeface="Arial" panose="020B0604020202020204" pitchFamily="34" charset="0"/>
                <a:cs typeface="Arial" panose="020B0604020202020204" pitchFamily="34" charset="0"/>
              </a:rPr>
              <a:t>Мобилизация </a:t>
            </a:r>
            <a:r>
              <a:rPr lang="ru-RU" altLang="en-US" sz="1200" dirty="0">
                <a:solidFill>
                  <a:srgbClr val="000000"/>
                </a:solidFill>
                <a:latin typeface="Arial" panose="020B0604020202020204" pitchFamily="34" charset="0"/>
                <a:cs typeface="Arial" panose="020B0604020202020204" pitchFamily="34" charset="0"/>
              </a:rPr>
              <a:t>финансовых ресурсов, донорской поддержки и облегчения долгового </a:t>
            </a:r>
            <a:r>
              <a:rPr lang="ru-RU" altLang="en-US" sz="1200" dirty="0" smtClean="0">
                <a:solidFill>
                  <a:srgbClr val="000000"/>
                </a:solidFill>
                <a:latin typeface="Arial" panose="020B0604020202020204" pitchFamily="34" charset="0"/>
                <a:cs typeface="Arial" panose="020B0604020202020204" pitchFamily="34" charset="0"/>
              </a:rPr>
              <a:t>бремени</a:t>
            </a:r>
          </a:p>
          <a:p>
            <a:pPr marL="118745" lvl="0" indent="-118745">
              <a:spcBef>
                <a:spcPct val="40000"/>
              </a:spcBef>
              <a:buClr>
                <a:srgbClr val="000000"/>
              </a:buClr>
              <a:buFont typeface="Wingdings" panose="05000000000000000000" pitchFamily="2" charset="2"/>
              <a:buChar char="§"/>
              <a:defRPr/>
            </a:pPr>
            <a:r>
              <a:rPr lang="ru-RU" altLang="en-US" sz="1200" dirty="0" smtClean="0">
                <a:solidFill>
                  <a:srgbClr val="000000"/>
                </a:solidFill>
                <a:latin typeface="Arial" panose="020B0604020202020204" pitchFamily="34" charset="0"/>
                <a:cs typeface="Arial" panose="020B0604020202020204" pitchFamily="34" charset="0"/>
              </a:rPr>
              <a:t>Катализированное </a:t>
            </a:r>
            <a:r>
              <a:rPr lang="ru-RU" altLang="en-US" sz="1200" dirty="0">
                <a:solidFill>
                  <a:srgbClr val="000000"/>
                </a:solidFill>
                <a:latin typeface="Arial" panose="020B0604020202020204" pitchFamily="34" charset="0"/>
                <a:cs typeface="Arial" panose="020B0604020202020204" pitchFamily="34" charset="0"/>
              </a:rPr>
              <a:t>дополнительное финансирование от других официальных </a:t>
            </a:r>
            <a:r>
              <a:rPr lang="ru-RU" altLang="en-US" sz="1200" dirty="0" smtClean="0">
                <a:solidFill>
                  <a:srgbClr val="000000"/>
                </a:solidFill>
                <a:latin typeface="Arial" panose="020B0604020202020204" pitchFamily="34" charset="0"/>
                <a:cs typeface="Arial" panose="020B0604020202020204" pitchFamily="34" charset="0"/>
              </a:rPr>
              <a:t>кредиторов</a:t>
            </a:r>
            <a:endParaRPr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7" name="TextBox 1">
            <a:extLst>
              <a:ext uri="{FF2B5EF4-FFF2-40B4-BE49-F238E27FC236}">
                <a16:creationId xmlns:a16="http://schemas.microsoft.com/office/drawing/2014/main" id="{A8705BF7-8A9D-4F30-B352-D157D79DD376}"/>
              </a:ext>
            </a:extLst>
          </p:cNvPr>
          <p:cNvSpPr txBox="1"/>
          <p:nvPr/>
        </p:nvSpPr>
        <p:spPr>
          <a:xfrm>
            <a:off x="-6050" y="1415098"/>
            <a:ext cx="5069196" cy="604266"/>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ru-RU" sz="1200" b="1" dirty="0">
                <a:latin typeface="Arial" panose="020B0604020202020204"/>
                <a:cs typeface="Arial"/>
              </a:rPr>
              <a:t>Финансирование МВФ странам ЦАРЭС с начала </a:t>
            </a:r>
            <a:r>
              <a:rPr lang="ru-RU" sz="1200" b="1" dirty="0" smtClean="0">
                <a:latin typeface="Arial" panose="020B0604020202020204"/>
                <a:cs typeface="Arial"/>
              </a:rPr>
              <a:t>пандемии</a:t>
            </a:r>
          </a:p>
          <a:p>
            <a:pPr lvl="0" algn="ctr">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ru-RU" sz="1200" dirty="0" smtClean="0">
                <a:latin typeface="Arial" panose="020B0604020202020204"/>
                <a:cs typeface="Arial"/>
              </a:rPr>
              <a:t>(</a:t>
            </a:r>
            <a:r>
              <a:rPr lang="ru-RU" sz="1200" dirty="0">
                <a:latin typeface="Arial" panose="020B0604020202020204"/>
                <a:cs typeface="Arial"/>
              </a:rPr>
              <a:t>я</a:t>
            </a:r>
            <a:r>
              <a:rPr lang="ru-RU" sz="1200" dirty="0" smtClean="0">
                <a:latin typeface="Arial" panose="020B0604020202020204"/>
                <a:cs typeface="Arial"/>
              </a:rPr>
              <a:t>нварь </a:t>
            </a:r>
            <a:r>
              <a:rPr lang="ru-RU" sz="1200" dirty="0">
                <a:latin typeface="Arial" panose="020B0604020202020204"/>
                <a:cs typeface="Arial"/>
              </a:rPr>
              <a:t>2020 г. - июль 2021 г., млн долларов США</a:t>
            </a:r>
            <a:r>
              <a:rPr lang="ru-RU" sz="1200" dirty="0" smtClean="0">
                <a:latin typeface="Arial" panose="020B0604020202020204"/>
                <a:cs typeface="Arial"/>
              </a:rPr>
              <a:t>)</a:t>
            </a:r>
            <a:endParaRPr kumimoji="0" lang="en-US" sz="120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18" name="Chart 17">
            <a:extLst>
              <a:ext uri="{FF2B5EF4-FFF2-40B4-BE49-F238E27FC236}">
                <a16:creationId xmlns:a16="http://schemas.microsoft.com/office/drawing/2014/main" id="{1FE4F0E3-7A2B-4EFF-B05B-A2B64C0FAD9E}"/>
              </a:ext>
            </a:extLst>
          </p:cNvPr>
          <p:cNvGraphicFramePr>
            <a:graphicFrameLocks/>
          </p:cNvGraphicFramePr>
          <p:nvPr>
            <p:extLst>
              <p:ext uri="{D42A27DB-BD31-4B8C-83A1-F6EECF244321}">
                <p14:modId xmlns:p14="http://schemas.microsoft.com/office/powerpoint/2010/main" val="2284943025"/>
              </p:ext>
            </p:extLst>
          </p:nvPr>
        </p:nvGraphicFramePr>
        <p:xfrm>
          <a:off x="123830" y="1852229"/>
          <a:ext cx="4572000" cy="2743200"/>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90174576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37F5-88FB-4198-A2CD-EBBED06E870F}"/>
              </a:ext>
            </a:extLst>
          </p:cNvPr>
          <p:cNvSpPr>
            <a:spLocks noGrp="1"/>
          </p:cNvSpPr>
          <p:nvPr>
            <p:ph type="title"/>
          </p:nvPr>
        </p:nvSpPr>
        <p:spPr/>
        <p:txBody>
          <a:bodyPr>
            <a:normAutofit/>
          </a:bodyPr>
          <a:lstStyle/>
          <a:p>
            <a:pPr>
              <a:spcBef>
                <a:spcPts val="422"/>
              </a:spcBef>
              <a:spcAft>
                <a:spcPts val="844"/>
              </a:spcAft>
            </a:pPr>
            <a:r>
              <a:rPr lang="ru-RU" altLang="en-US" sz="3200" dirty="0" smtClean="0">
                <a:latin typeface="Arial Black" panose="020B0A04020102020204" pitchFamily="34" charset="0"/>
                <a:ea typeface="Segoe UI" panose="020B0502040204020203" pitchFamily="34" charset="0"/>
                <a:cs typeface="Segoe UI" panose="020B0502040204020203" pitchFamily="34" charset="0"/>
              </a:rPr>
              <a:t>Спасибо</a:t>
            </a:r>
            <a:endParaRPr lang="en-US" altLang="en-US" sz="3200" dirty="0">
              <a:latin typeface="Arial Black" panose="020B0A04020102020204"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09282488"/>
      </p:ext>
    </p:extLst>
  </p:cSld>
  <p:clrMapOvr>
    <a:overrideClrMapping bg1="lt1" tx1="dk1" bg2="lt2" tx2="dk2" accent1="accent1" accent2="accent2" accent3="accent3" accent4="accent4" accent5="accent5" accent6="accent6" hlink="hlink" folHlink="folHlink"/>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68F8DD-9C95-4331-83C3-12CBE7E692DF}"/>
              </a:ext>
            </a:extLst>
          </p:cNvPr>
          <p:cNvSpPr/>
          <p:nvPr/>
        </p:nvSpPr>
        <p:spPr>
          <a:xfrm>
            <a:off x="430427" y="1890117"/>
            <a:ext cx="11331146" cy="3631763"/>
          </a:xfrm>
          <a:prstGeom prst="rect">
            <a:avLst/>
          </a:prstGeom>
        </p:spPr>
        <p:txBody>
          <a:bodyPr wrap="square">
            <a:spAutoFit/>
          </a:bodyPr>
          <a:lstStyle/>
          <a:p>
            <a:pPr lvl="0" algn="ctr">
              <a:defRPr/>
            </a:pPr>
            <a:r>
              <a:rPr kumimoji="0" lang="en-US" altLang="en-US" sz="3600" b="1" i="0" u="none" strike="noStrike" kern="1200" cap="none" spc="0" normalizeH="0" baseline="0" noProof="0" dirty="0">
                <a:ln>
                  <a:noFill/>
                </a:ln>
                <a:solidFill>
                  <a:srgbClr val="FEFEFE"/>
                </a:solidFill>
                <a:effectLst/>
                <a:uLnTx/>
                <a:uFillTx/>
                <a:latin typeface="Arial Black" panose="020B0A04020102020204" pitchFamily="34" charset="0"/>
                <a:ea typeface="Segoe UI" panose="020B0502040204020203" pitchFamily="34" charset="0"/>
                <a:cs typeface="Segoe UI" panose="020B0502040204020203" pitchFamily="34" charset="0"/>
              </a:rPr>
              <a:t/>
            </a:r>
            <a:br>
              <a:rPr kumimoji="0" lang="en-US" altLang="en-US" sz="3600" b="1" i="0" u="none" strike="noStrike" kern="1200" cap="none" spc="0" normalizeH="0" baseline="0" noProof="0" dirty="0">
                <a:ln>
                  <a:noFill/>
                </a:ln>
                <a:solidFill>
                  <a:srgbClr val="FEFEFE"/>
                </a:solidFill>
                <a:effectLst/>
                <a:uLnTx/>
                <a:uFillTx/>
                <a:latin typeface="Arial Black" panose="020B0A04020102020204" pitchFamily="34" charset="0"/>
                <a:ea typeface="Segoe UI" panose="020B0502040204020203" pitchFamily="34" charset="0"/>
                <a:cs typeface="Segoe UI" panose="020B0502040204020203" pitchFamily="34" charset="0"/>
              </a:rPr>
            </a:br>
            <a:r>
              <a:rPr kumimoji="0" lang="en-US" altLang="en-US" sz="3600" b="1" i="0" u="none" strike="noStrike" kern="1200" cap="none" spc="0" normalizeH="0" baseline="0" noProof="0" dirty="0">
                <a:ln>
                  <a:noFill/>
                </a:ln>
                <a:solidFill>
                  <a:srgbClr val="FEFEFE"/>
                </a:solidFill>
                <a:effectLst/>
                <a:uLnTx/>
                <a:uFillTx/>
                <a:latin typeface="Arial Black" panose="020B0A04020102020204" pitchFamily="34" charset="0"/>
                <a:ea typeface="Segoe UI" panose="020B0502040204020203" pitchFamily="34" charset="0"/>
                <a:cs typeface="Segoe UI" panose="020B0502040204020203" pitchFamily="34" charset="0"/>
              </a:rPr>
              <a:t/>
            </a:r>
            <a:br>
              <a:rPr kumimoji="0" lang="en-US" altLang="en-US" sz="3600" b="1" i="0" u="none" strike="noStrike" kern="1200" cap="none" spc="0" normalizeH="0" baseline="0" noProof="0" dirty="0">
                <a:ln>
                  <a:noFill/>
                </a:ln>
                <a:solidFill>
                  <a:srgbClr val="FEFEFE"/>
                </a:solidFill>
                <a:effectLst/>
                <a:uLnTx/>
                <a:uFillTx/>
                <a:latin typeface="Arial Black" panose="020B0A04020102020204" pitchFamily="34" charset="0"/>
                <a:ea typeface="Segoe UI" panose="020B0502040204020203" pitchFamily="34" charset="0"/>
                <a:cs typeface="Segoe UI" panose="020B0502040204020203" pitchFamily="34" charset="0"/>
              </a:rPr>
            </a:br>
            <a:r>
              <a:rPr lang="ru-RU" altLang="en-US" sz="3600" b="1" dirty="0">
                <a:solidFill>
                  <a:srgbClr val="FEFEFE"/>
                </a:solidFill>
                <a:latin typeface="Arial Black" panose="020B0A04020102020204" pitchFamily="34" charset="0"/>
                <a:ea typeface="Segoe UI" panose="020B0502040204020203" pitchFamily="34" charset="0"/>
                <a:cs typeface="Segoe UI" panose="020B0502040204020203" pitchFamily="34" charset="0"/>
              </a:rPr>
              <a:t>Неравномерное и неустойчивое восстановление в условиях продолжающейся </a:t>
            </a:r>
            <a:r>
              <a:rPr lang="ru-RU" altLang="en-US" sz="3600" b="1" dirty="0" smtClean="0">
                <a:solidFill>
                  <a:srgbClr val="FEFEFE"/>
                </a:solidFill>
                <a:latin typeface="Arial Black" panose="020B0A04020102020204" pitchFamily="34" charset="0"/>
                <a:ea typeface="Segoe UI" panose="020B0502040204020203" pitchFamily="34" charset="0"/>
                <a:cs typeface="Segoe UI" panose="020B0502040204020203" pitchFamily="34" charset="0"/>
              </a:rPr>
              <a:t>пандемии</a:t>
            </a:r>
            <a:r>
              <a:rPr kumimoji="0" lang="en-US" altLang="en-US" sz="3200" b="1" i="0" u="none" strike="noStrike" kern="1200" cap="none" spc="0" normalizeH="0" baseline="0" noProof="0" dirty="0">
                <a:ln>
                  <a:noFill/>
                </a:ln>
                <a:solidFill>
                  <a:srgbClr val="FEFEFE"/>
                </a:solidFill>
                <a:effectLst/>
                <a:uLnTx/>
                <a:uFillTx/>
                <a:latin typeface="Arial Black" panose="020B0A04020102020204" pitchFamily="34" charset="0"/>
                <a:ea typeface="Segoe UI" panose="020B0502040204020203" pitchFamily="34" charset="0"/>
                <a:cs typeface="Segoe UI" panose="020B0502040204020203" pitchFamily="34" charset="0"/>
              </a:rPr>
              <a:t/>
            </a:r>
            <a:br>
              <a:rPr kumimoji="0" lang="en-US" altLang="en-US" sz="3200" b="1" i="0" u="none" strike="noStrike" kern="1200" cap="none" spc="0" normalizeH="0" baseline="0" noProof="0" dirty="0">
                <a:ln>
                  <a:noFill/>
                </a:ln>
                <a:solidFill>
                  <a:srgbClr val="FEFEFE"/>
                </a:solidFill>
                <a:effectLst/>
                <a:uLnTx/>
                <a:uFillTx/>
                <a:latin typeface="Arial Black" panose="020B0A04020102020204" pitchFamily="34" charset="0"/>
                <a:ea typeface="Segoe UI" panose="020B0502040204020203" pitchFamily="34" charset="0"/>
                <a:cs typeface="Segoe UI" panose="020B0502040204020203" pitchFamily="34" charset="0"/>
              </a:rPr>
            </a:br>
            <a:r>
              <a:rPr kumimoji="0" lang="en-US" altLang="en-US" sz="3200" b="1" i="0" u="none" strike="noStrike" kern="1200" cap="none" spc="0" normalizeH="0" baseline="0" noProof="0" dirty="0">
                <a:ln>
                  <a:noFill/>
                </a:ln>
                <a:solidFill>
                  <a:srgbClr val="FEFEFE"/>
                </a:solidFill>
                <a:effectLst/>
                <a:uLnTx/>
                <a:uFillTx/>
                <a:latin typeface="Arial Black" panose="020B0A04020102020204" pitchFamily="34" charset="0"/>
                <a:ea typeface="Segoe UI" panose="020B0502040204020203" pitchFamily="34" charset="0"/>
                <a:cs typeface="Segoe UI" panose="020B0502040204020203" pitchFamily="34" charset="0"/>
              </a:rPr>
              <a:t/>
            </a:r>
            <a:br>
              <a:rPr kumimoji="0" lang="en-US" altLang="en-US" sz="3200" b="1" i="0" u="none" strike="noStrike" kern="1200" cap="none" spc="0" normalizeH="0" baseline="0" noProof="0" dirty="0">
                <a:ln>
                  <a:noFill/>
                </a:ln>
                <a:solidFill>
                  <a:srgbClr val="FEFEFE"/>
                </a:solidFill>
                <a:effectLst/>
                <a:uLnTx/>
                <a:uFillTx/>
                <a:latin typeface="Arial Black" panose="020B0A04020102020204" pitchFamily="34" charset="0"/>
                <a:ea typeface="Segoe UI" panose="020B0502040204020203" pitchFamily="34" charset="0"/>
                <a:cs typeface="Segoe UI" panose="020B0502040204020203" pitchFamily="34" charset="0"/>
              </a:rPr>
            </a:br>
            <a:endParaRPr kumimoji="0" lang="en-US" sz="18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spTree>
    <p:extLst>
      <p:ext uri="{BB962C8B-B14F-4D97-AF65-F5344CB8AC3E}">
        <p14:creationId xmlns:p14="http://schemas.microsoft.com/office/powerpoint/2010/main" val="9186066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8E6DF-D65D-44F0-8ECB-6F7082E48CF9}"/>
              </a:ext>
            </a:extLst>
          </p:cNvPr>
          <p:cNvSpPr>
            <a:spLocks noGrp="1"/>
          </p:cNvSpPr>
          <p:nvPr>
            <p:ph type="title"/>
          </p:nvPr>
        </p:nvSpPr>
        <p:spPr>
          <a:xfrm>
            <a:off x="629978" y="106713"/>
            <a:ext cx="11457246" cy="978486"/>
          </a:xfrm>
        </p:spPr>
        <p:txBody>
          <a:bodyPr>
            <a:normAutofit/>
          </a:bodyPr>
          <a:lstStyle/>
          <a:p>
            <a:r>
              <a:rPr lang="ru-RU" sz="2200" dirty="0" smtClean="0"/>
              <a:t>Предпринимаются </a:t>
            </a:r>
            <a:r>
              <a:rPr lang="ru-RU" sz="2200" dirty="0"/>
              <a:t>усилия по вакцинации и восстановлению экономики, хотя </a:t>
            </a:r>
            <a:r>
              <a:rPr lang="ru-RU" sz="2200" dirty="0" smtClean="0"/>
              <a:t>также усиливается ценовое давление</a:t>
            </a:r>
            <a:endParaRPr lang="en-US" sz="2200" dirty="0"/>
          </a:p>
        </p:txBody>
      </p:sp>
      <p:sp>
        <p:nvSpPr>
          <p:cNvPr id="23" name="AutoShape 5">
            <a:extLst>
              <a:ext uri="{FF2B5EF4-FFF2-40B4-BE49-F238E27FC236}">
                <a16:creationId xmlns:a16="http://schemas.microsoft.com/office/drawing/2014/main" id="{DB5ED31E-93D0-4A93-BA67-25DE6136ED43}"/>
              </a:ext>
            </a:extLst>
          </p:cNvPr>
          <p:cNvSpPr>
            <a:spLocks noChangeArrowheads="1"/>
          </p:cNvSpPr>
          <p:nvPr>
            <p:custDataLst>
              <p:tags r:id="rId1"/>
            </p:custDataLst>
          </p:nvPr>
        </p:nvSpPr>
        <p:spPr bwMode="auto">
          <a:xfrm rot="5400000">
            <a:off x="2409137" y="-1048919"/>
            <a:ext cx="764553" cy="5031513"/>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lvl="0" algn="ctr" defTabSz="642915" eaLnBrk="0" fontAlgn="base" hangingPunct="0">
              <a:spcBef>
                <a:spcPct val="0"/>
              </a:spcBef>
              <a:spcAft>
                <a:spcPct val="0"/>
              </a:spcAft>
              <a:defRPr/>
            </a:pPr>
            <a:r>
              <a:rPr lang="ru-RU" sz="1400" b="1" dirty="0">
                <a:solidFill>
                  <a:schemeClr val="bg1"/>
                </a:solidFill>
                <a:latin typeface="Arial" panose="020B0604020202020204"/>
                <a:cs typeface="Arial" panose="020B0604020202020204" pitchFamily="34" charset="0"/>
                <a:sym typeface="Gill Sans"/>
              </a:rPr>
              <a:t>Несмотря на продолжающуюся пандемию</a:t>
            </a:r>
            <a:r>
              <a:rPr lang="ru-RU" sz="1400" b="1" dirty="0" smtClean="0">
                <a:solidFill>
                  <a:schemeClr val="bg1"/>
                </a:solidFill>
                <a:latin typeface="Arial" panose="020B0604020202020204"/>
                <a:cs typeface="Arial" panose="020B0604020202020204" pitchFamily="34" charset="0"/>
                <a:sym typeface="Gill Sans"/>
              </a:rPr>
              <a:t>,</a:t>
            </a:r>
            <a:endParaRPr lang="en-US" sz="1400" b="1" dirty="0" smtClean="0">
              <a:solidFill>
                <a:schemeClr val="bg1"/>
              </a:solidFill>
              <a:latin typeface="Arial" panose="020B0604020202020204"/>
              <a:cs typeface="Arial" panose="020B0604020202020204" pitchFamily="34" charset="0"/>
              <a:sym typeface="Gill Sans"/>
            </a:endParaRPr>
          </a:p>
          <a:p>
            <a:pPr lvl="0" algn="ctr" defTabSz="642915" eaLnBrk="0" fontAlgn="base" hangingPunct="0">
              <a:spcBef>
                <a:spcPct val="0"/>
              </a:spcBef>
              <a:spcAft>
                <a:spcPct val="0"/>
              </a:spcAft>
              <a:defRPr/>
            </a:pPr>
            <a:r>
              <a:rPr lang="ru-RU" sz="1400" b="1" dirty="0" smtClean="0">
                <a:solidFill>
                  <a:schemeClr val="bg1"/>
                </a:solidFill>
                <a:latin typeface="Arial" panose="020B0604020202020204"/>
                <a:cs typeface="Arial" panose="020B0604020202020204" pitchFamily="34" charset="0"/>
                <a:sym typeface="Gill Sans"/>
              </a:rPr>
              <a:t>наблюдается </a:t>
            </a:r>
            <a:r>
              <a:rPr lang="ru-RU" sz="1400" b="1" dirty="0" smtClean="0">
                <a:solidFill>
                  <a:schemeClr val="bg1"/>
                </a:solidFill>
                <a:latin typeface="Arial" panose="020B0604020202020204"/>
                <a:cs typeface="Arial" panose="020B0604020202020204" pitchFamily="34" charset="0"/>
                <a:sym typeface="Gill Sans"/>
              </a:rPr>
              <a:t>восстановление</a:t>
            </a:r>
            <a:endParaRPr kumimoji="0" lang="en-US" sz="1400" b="1" i="0" u="none" strike="noStrike" kern="1200" cap="none" spc="0" normalizeH="0" baseline="0" noProof="0" dirty="0">
              <a:ln>
                <a:noFill/>
              </a:ln>
              <a:solidFill>
                <a:schemeClr val="bg1"/>
              </a:solidFill>
              <a:effectLst/>
              <a:uLnTx/>
              <a:uFillTx/>
              <a:latin typeface="Arial" panose="020B0604020202020204"/>
              <a:ea typeface="+mn-ea"/>
              <a:cs typeface="+mn-cs"/>
              <a:sym typeface="Gill Sans"/>
            </a:endParaRPr>
          </a:p>
        </p:txBody>
      </p:sp>
      <p:sp>
        <p:nvSpPr>
          <p:cNvPr id="29" name="TextBox 1">
            <a:extLst>
              <a:ext uri="{FF2B5EF4-FFF2-40B4-BE49-F238E27FC236}">
                <a16:creationId xmlns:a16="http://schemas.microsoft.com/office/drawing/2014/main" id="{F0D67F38-2F93-4C45-86F2-E4EED98F31A7}"/>
              </a:ext>
            </a:extLst>
          </p:cNvPr>
          <p:cNvSpPr txBox="1"/>
          <p:nvPr/>
        </p:nvSpPr>
        <p:spPr>
          <a:xfrm>
            <a:off x="275657" y="5956110"/>
            <a:ext cx="5166360" cy="740826"/>
          </a:xfrm>
          <a:prstGeom prst="rect">
            <a:avLst/>
          </a:prstGeom>
          <a:solidFill>
            <a:srgbClr val="FFFFFF"/>
          </a:solidFill>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00" dirty="0">
                <a:solidFill>
                  <a:srgbClr val="000000"/>
                </a:solidFill>
                <a:latin typeface="Arial" panose="020B0604020202020204" pitchFamily="34" charset="0"/>
                <a:cs typeface="Arial" panose="020B0604020202020204" pitchFamily="34" charset="0"/>
              </a:rPr>
              <a:t>Источники: </a:t>
            </a:r>
            <a:r>
              <a:rPr lang="ru-RU" sz="1000" dirty="0" err="1">
                <a:solidFill>
                  <a:srgbClr val="000000"/>
                </a:solidFill>
                <a:latin typeface="Arial" panose="020B0604020202020204" pitchFamily="34" charset="0"/>
                <a:cs typeface="Arial" panose="020B0604020202020204" pitchFamily="34" charset="0"/>
              </a:rPr>
              <a:t>Haver</a:t>
            </a:r>
            <a:r>
              <a:rPr lang="ru-RU" sz="1000" dirty="0">
                <a:solidFill>
                  <a:srgbClr val="000000"/>
                </a:solidFill>
                <a:latin typeface="Arial" panose="020B0604020202020204" pitchFamily="34" charset="0"/>
                <a:cs typeface="Arial" panose="020B0604020202020204" pitchFamily="34" charset="0"/>
              </a:rPr>
              <a:t> </a:t>
            </a:r>
            <a:r>
              <a:rPr lang="ru-RU" sz="1000" dirty="0" err="1">
                <a:solidFill>
                  <a:srgbClr val="000000"/>
                </a:solidFill>
                <a:latin typeface="Arial" panose="020B0604020202020204" pitchFamily="34" charset="0"/>
                <a:cs typeface="Arial" panose="020B0604020202020204" pitchFamily="34" charset="0"/>
              </a:rPr>
              <a:t>Analytics</a:t>
            </a:r>
            <a:r>
              <a:rPr lang="ru-RU" sz="1000" dirty="0">
                <a:solidFill>
                  <a:srgbClr val="000000"/>
                </a:solidFill>
                <a:latin typeface="Arial" panose="020B0604020202020204" pitchFamily="34" charset="0"/>
                <a:cs typeface="Arial" panose="020B0604020202020204" pitchFamily="34" charset="0"/>
              </a:rPr>
              <a:t>; и расчеты </a:t>
            </a:r>
            <a:r>
              <a:rPr lang="ru-RU" sz="1000" dirty="0" smtClean="0">
                <a:solidFill>
                  <a:srgbClr val="000000"/>
                </a:solidFill>
                <a:latin typeface="Arial" panose="020B0604020202020204" pitchFamily="34" charset="0"/>
                <a:cs typeface="Arial" panose="020B0604020202020204" pitchFamily="34" charset="0"/>
              </a:rPr>
              <a:t>сотрудников МВФ.</a:t>
            </a:r>
          </a:p>
          <a:p>
            <a:r>
              <a:rPr lang="ru-RU" sz="1000" dirty="0" smtClean="0">
                <a:solidFill>
                  <a:srgbClr val="000000"/>
                </a:solidFill>
                <a:latin typeface="Arial" panose="020B0604020202020204" pitchFamily="34" charset="0"/>
                <a:cs typeface="Arial" panose="020B0604020202020204" pitchFamily="34" charset="0"/>
              </a:rPr>
              <a:t>Примечание</a:t>
            </a:r>
            <a:r>
              <a:rPr lang="ru-RU" sz="1000" dirty="0">
                <a:solidFill>
                  <a:srgbClr val="000000"/>
                </a:solidFill>
                <a:latin typeface="Arial" panose="020B0604020202020204" pitchFamily="34" charset="0"/>
                <a:cs typeface="Arial" panose="020B0604020202020204" pitchFamily="34" charset="0"/>
              </a:rPr>
              <a:t>. В выборку вошли 8 стран ЦАРЭС: Азербайджан, Китай, Грузия, Кыргызская Республика, Казахстан, Монголия, Таджикистан, Узбекистан. Только Таджикистан опубликовал данные за </a:t>
            </a:r>
            <a:r>
              <a:rPr lang="ru-RU" sz="1000" dirty="0" smtClean="0">
                <a:solidFill>
                  <a:srgbClr val="000000"/>
                </a:solidFill>
                <a:latin typeface="Arial" panose="020B0604020202020204" pitchFamily="34" charset="0"/>
                <a:cs typeface="Arial" panose="020B0604020202020204" pitchFamily="34" charset="0"/>
              </a:rPr>
              <a:t>3 кв. </a:t>
            </a:r>
            <a:r>
              <a:rPr lang="ru-RU" sz="1000" dirty="0">
                <a:solidFill>
                  <a:srgbClr val="000000"/>
                </a:solidFill>
                <a:latin typeface="Arial" panose="020B0604020202020204" pitchFamily="34" charset="0"/>
                <a:cs typeface="Arial" panose="020B0604020202020204" pitchFamily="34" charset="0"/>
              </a:rPr>
              <a:t>2019 года</a:t>
            </a:r>
            <a:r>
              <a:rPr lang="ru-RU" sz="1000" dirty="0" smtClean="0">
                <a:solidFill>
                  <a:srgbClr val="000000"/>
                </a:solidFill>
                <a:latin typeface="Arial" panose="020B0604020202020204" pitchFamily="34" charset="0"/>
                <a:cs typeface="Arial" panose="020B0604020202020204" pitchFamily="34" charset="0"/>
              </a:rPr>
              <a:t>.</a:t>
            </a:r>
            <a:endParaRPr lang="en-US" sz="1000" baseline="0" dirty="0">
              <a:solidFill>
                <a:srgbClr val="000000"/>
              </a:solidFill>
              <a:latin typeface="Arial" panose="020B0604020202020204" pitchFamily="34" charset="0"/>
              <a:cs typeface="Arial" panose="020B0604020202020204" pitchFamily="34" charset="0"/>
            </a:endParaRPr>
          </a:p>
        </p:txBody>
      </p:sp>
      <p:sp>
        <p:nvSpPr>
          <p:cNvPr id="30" name="AutoShape 5">
            <a:extLst>
              <a:ext uri="{FF2B5EF4-FFF2-40B4-BE49-F238E27FC236}">
                <a16:creationId xmlns:a16="http://schemas.microsoft.com/office/drawing/2014/main" id="{DFB7D977-EFF3-41AE-A8FE-B71BFB324C39}"/>
              </a:ext>
            </a:extLst>
          </p:cNvPr>
          <p:cNvSpPr>
            <a:spLocks noChangeArrowheads="1"/>
          </p:cNvSpPr>
          <p:nvPr>
            <p:custDataLst>
              <p:tags r:id="rId2"/>
            </p:custDataLst>
          </p:nvPr>
        </p:nvSpPr>
        <p:spPr bwMode="auto">
          <a:xfrm rot="5400000">
            <a:off x="8807572" y="-1194259"/>
            <a:ext cx="854023" cy="5196848"/>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lvl="0" algn="ctr" defTabSz="642915" eaLnBrk="0" fontAlgn="base" hangingPunct="0">
              <a:spcBef>
                <a:spcPct val="0"/>
              </a:spcBef>
              <a:spcAft>
                <a:spcPct val="0"/>
              </a:spcAft>
              <a:defRPr/>
            </a:pPr>
            <a:r>
              <a:rPr lang="ru-RU" sz="1400" b="1" dirty="0" smtClean="0">
                <a:solidFill>
                  <a:srgbClr val="FEFEFE"/>
                </a:solidFill>
                <a:latin typeface="Arial" panose="020B0604020202020204"/>
                <a:sym typeface="Gill Sans"/>
              </a:rPr>
              <a:t>Увеличиваются общая </a:t>
            </a:r>
            <a:r>
              <a:rPr lang="ru-RU" sz="1400" b="1" dirty="0" smtClean="0">
                <a:solidFill>
                  <a:srgbClr val="FEFEFE"/>
                </a:solidFill>
                <a:latin typeface="Arial" panose="020B0604020202020204"/>
                <a:sym typeface="Gill Sans"/>
              </a:rPr>
              <a:t>и продовольственная </a:t>
            </a:r>
            <a:r>
              <a:rPr lang="ru-RU" sz="1400" b="1" dirty="0" smtClean="0">
                <a:solidFill>
                  <a:srgbClr val="FEFEFE"/>
                </a:solidFill>
                <a:latin typeface="Arial" panose="020B0604020202020204"/>
                <a:sym typeface="Gill Sans"/>
              </a:rPr>
              <a:t>инфляция увеличиваются</a:t>
            </a:r>
            <a:r>
              <a:rPr lang="ru-RU" sz="1400" b="1" dirty="0" smtClean="0">
                <a:solidFill>
                  <a:srgbClr val="FEFEFE"/>
                </a:solidFill>
                <a:latin typeface="Arial" panose="020B0604020202020204"/>
                <a:sym typeface="Gill Sans"/>
              </a:rPr>
              <a:t>; вклад вносят амортизация </a:t>
            </a:r>
            <a:endParaRPr lang="ru-RU" sz="1400" b="1" dirty="0" smtClean="0">
              <a:solidFill>
                <a:srgbClr val="FEFEFE"/>
              </a:solidFill>
              <a:latin typeface="Arial" panose="020B0604020202020204"/>
              <a:sym typeface="Gill Sans"/>
            </a:endParaRPr>
          </a:p>
          <a:p>
            <a:pPr lvl="0" algn="ctr" defTabSz="642915" eaLnBrk="0" fontAlgn="base" hangingPunct="0">
              <a:spcBef>
                <a:spcPct val="0"/>
              </a:spcBef>
              <a:spcAft>
                <a:spcPct val="0"/>
              </a:spcAft>
              <a:defRPr/>
            </a:pPr>
            <a:r>
              <a:rPr lang="ru-RU" sz="1400" b="1" dirty="0" smtClean="0">
                <a:solidFill>
                  <a:srgbClr val="FEFEFE"/>
                </a:solidFill>
                <a:latin typeface="Arial" panose="020B0604020202020204"/>
                <a:sym typeface="Gill Sans"/>
              </a:rPr>
              <a:t>и </a:t>
            </a:r>
            <a:r>
              <a:rPr lang="ru-RU" sz="1400" b="1" dirty="0">
                <a:solidFill>
                  <a:srgbClr val="FEFEFE"/>
                </a:solidFill>
                <a:latin typeface="Arial" panose="020B0604020202020204"/>
                <a:sym typeface="Gill Sans"/>
              </a:rPr>
              <a:t>внутренние </a:t>
            </a:r>
            <a:r>
              <a:rPr lang="ru-RU" sz="1400" b="1" dirty="0" smtClean="0">
                <a:solidFill>
                  <a:srgbClr val="FEFEFE"/>
                </a:solidFill>
                <a:latin typeface="Arial" panose="020B0604020202020204"/>
                <a:sym typeface="Gill Sans"/>
              </a:rPr>
              <a:t>факторы</a:t>
            </a:r>
            <a:r>
              <a:rPr kumimoji="0" lang="en-US" sz="1400" b="1" i="0" u="none" strike="noStrike" kern="1200" cap="none" spc="0" normalizeH="0" baseline="0" noProof="0" dirty="0" smtClean="0">
                <a:ln>
                  <a:noFill/>
                </a:ln>
                <a:solidFill>
                  <a:srgbClr val="FEFEFE"/>
                </a:solidFill>
                <a:effectLst/>
                <a:uLnTx/>
                <a:uFillTx/>
                <a:latin typeface="Arial" panose="020B0604020202020204"/>
                <a:ea typeface="+mn-ea"/>
                <a:cs typeface="+mn-cs"/>
                <a:sym typeface="Gill Sans"/>
              </a:rPr>
              <a:t>…</a:t>
            </a:r>
            <a:endParaRPr kumimoji="0" lang="en-US" sz="1400" b="1" i="0" u="none" strike="noStrike" kern="1200" cap="none" spc="0" normalizeH="0" baseline="0" noProof="0" dirty="0">
              <a:ln>
                <a:noFill/>
              </a:ln>
              <a:solidFill>
                <a:srgbClr val="FEFEFE"/>
              </a:solidFill>
              <a:effectLst/>
              <a:uLnTx/>
              <a:uFillTx/>
              <a:latin typeface="Arial" panose="020B0604020202020204"/>
              <a:ea typeface="+mn-ea"/>
              <a:cs typeface="+mn-cs"/>
              <a:sym typeface="Gill Sans"/>
            </a:endParaRPr>
          </a:p>
          <a:p>
            <a:pPr marL="0" marR="0" lvl="0" indent="0" algn="ctr" defTabSz="642915" rtl="0" eaLnBrk="0" fontAlgn="base" latinLnBrk="0" hangingPunct="0">
              <a:lnSpc>
                <a:spcPct val="100000"/>
              </a:lnSpc>
              <a:spcBef>
                <a:spcPct val="0"/>
              </a:spcBef>
              <a:spcAft>
                <a:spcPct val="0"/>
              </a:spcAft>
              <a:buClrTx/>
              <a:buSzTx/>
              <a:buFontTx/>
              <a:buNone/>
              <a:tabLst/>
              <a:defRPr/>
            </a:pPr>
            <a:endParaRPr kumimoji="0" lang="en-US" sz="1400" b="1" i="0" u="none" strike="sngStrike" kern="1200" cap="none" spc="0" normalizeH="0" baseline="0" noProof="0" dirty="0">
              <a:ln>
                <a:noFill/>
              </a:ln>
              <a:solidFill>
                <a:srgbClr val="FEFEFE"/>
              </a:solidFill>
              <a:effectLst/>
              <a:uLnTx/>
              <a:uFillTx/>
              <a:latin typeface="Arial" panose="020B0604020202020204"/>
              <a:ea typeface="+mn-ea"/>
              <a:cs typeface="+mn-cs"/>
              <a:sym typeface="Gill Sans"/>
            </a:endParaRPr>
          </a:p>
        </p:txBody>
      </p:sp>
      <p:sp>
        <p:nvSpPr>
          <p:cNvPr id="31" name="TextBox 1">
            <a:extLst>
              <a:ext uri="{FF2B5EF4-FFF2-40B4-BE49-F238E27FC236}">
                <a16:creationId xmlns:a16="http://schemas.microsoft.com/office/drawing/2014/main" id="{5463ED32-CE68-4AD8-87AE-B9B4E61B4FEB}"/>
              </a:ext>
            </a:extLst>
          </p:cNvPr>
          <p:cNvSpPr txBox="1"/>
          <p:nvPr/>
        </p:nvSpPr>
        <p:spPr>
          <a:xfrm>
            <a:off x="6695827" y="1766048"/>
            <a:ext cx="5031514" cy="8658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ru-RU" sz="1400" b="1"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Общая</a:t>
            </a:r>
            <a:r>
              <a:rPr kumimoji="0" lang="ru-RU" sz="1400" b="1" i="0" u="none" strike="noStrike" kern="1200" cap="none" spc="0" normalizeH="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 и продовольственная инфляция</a:t>
            </a:r>
            <a:endParaRPr kumimoji="0" lang="en-US" sz="14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lvl="0" algn="ctr">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t>
            </a:r>
            <a:r>
              <a:rPr lang="ru-RU" sz="1200" dirty="0">
                <a:solidFill>
                  <a:sysClr val="windowText" lastClr="000000"/>
                </a:solidFill>
                <a:latin typeface="Arial" panose="020B0604020202020204" pitchFamily="34" charset="0"/>
                <a:cs typeface="Arial" panose="020B0604020202020204" pitchFamily="34" charset="0"/>
              </a:rPr>
              <a:t>Процентное изменение в годовом исчислении; простое </a:t>
            </a:r>
            <a:r>
              <a:rPr lang="ru-RU" sz="1200" dirty="0" smtClean="0">
                <a:solidFill>
                  <a:sysClr val="windowText" lastClr="000000"/>
                </a:solidFill>
                <a:latin typeface="Arial" panose="020B0604020202020204" pitchFamily="34" charset="0"/>
                <a:cs typeface="Arial" panose="020B0604020202020204" pitchFamily="34" charset="0"/>
              </a:rPr>
              <a:t>среднее</a:t>
            </a: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t>
            </a: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32" name="TextBox 1">
            <a:extLst>
              <a:ext uri="{FF2B5EF4-FFF2-40B4-BE49-F238E27FC236}">
                <a16:creationId xmlns:a16="http://schemas.microsoft.com/office/drawing/2014/main" id="{BD31CC26-E0BD-4521-8536-D3AFC2D7CD68}"/>
              </a:ext>
            </a:extLst>
          </p:cNvPr>
          <p:cNvSpPr txBox="1"/>
          <p:nvPr/>
        </p:nvSpPr>
        <p:spPr>
          <a:xfrm>
            <a:off x="358992" y="1831173"/>
            <a:ext cx="4948178" cy="41845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ru-RU" sz="1400" b="1" i="0" u="none" strike="noStrike" kern="1200" cap="none" spc="0" normalizeH="0" baseline="0" dirty="0" smtClean="0">
                <a:ln>
                  <a:noFill/>
                </a:ln>
                <a:solidFill>
                  <a:sysClr val="windowText" lastClr="000000"/>
                </a:solidFill>
                <a:effectLst/>
                <a:uLnTx/>
                <a:uFillTx/>
                <a:latin typeface="Arial" panose="020B0604020202020204"/>
                <a:ea typeface="+mn-ea"/>
                <a:cs typeface="Arial" panose="020B0604020202020204" pitchFamily="34" charset="0"/>
              </a:rPr>
              <a:t>Реальные темпы роста ВВП</a:t>
            </a:r>
            <a:endParaRPr kumimoji="0" lang="en-US" sz="1400" b="1" i="0" u="none" strike="noStrike" kern="1200" cap="none" spc="0" normalizeH="0" baseline="0" dirty="0">
              <a:ln>
                <a:noFill/>
              </a:ln>
              <a:solidFill>
                <a:sysClr val="windowText" lastClr="000000"/>
              </a:solidFill>
              <a:effectLst/>
              <a:uLnTx/>
              <a:uFillTx/>
              <a:latin typeface="Arial" panose="020B060402020202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200" b="0" i="0" u="none" strike="noStrike" kern="1200" cap="none" spc="0" normalizeH="0" baseline="0" dirty="0" smtClean="0">
                <a:ln>
                  <a:noFill/>
                </a:ln>
                <a:solidFill>
                  <a:sysClr val="windowText" lastClr="000000"/>
                </a:solidFill>
                <a:effectLst/>
                <a:uLnTx/>
                <a:uFillTx/>
                <a:latin typeface="Arial" panose="020B0604020202020204"/>
                <a:ea typeface="+mn-ea"/>
                <a:cs typeface="Arial" panose="020B0604020202020204" pitchFamily="34" charset="0"/>
              </a:rPr>
              <a:t>(</a:t>
            </a:r>
            <a:r>
              <a:rPr kumimoji="0" lang="ru-RU" sz="1200" b="0" i="0" u="none" strike="noStrike" kern="1200" cap="none" spc="0" normalizeH="0" baseline="0" dirty="0" smtClean="0">
                <a:ln>
                  <a:noFill/>
                </a:ln>
                <a:solidFill>
                  <a:sysClr val="windowText" lastClr="000000"/>
                </a:solidFill>
                <a:effectLst/>
                <a:uLnTx/>
                <a:uFillTx/>
                <a:latin typeface="Arial" panose="020B0604020202020204"/>
                <a:ea typeface="+mn-ea"/>
                <a:cs typeface="Arial" panose="020B0604020202020204" pitchFamily="34" charset="0"/>
              </a:rPr>
              <a:t>Индекс</a:t>
            </a:r>
            <a:r>
              <a:rPr kumimoji="0" lang="en-US" sz="1200" b="0" i="0" u="none" strike="noStrike" kern="1200" cap="none" spc="0" normalizeH="0" baseline="0" dirty="0" smtClean="0">
                <a:ln>
                  <a:noFill/>
                </a:ln>
                <a:solidFill>
                  <a:sysClr val="windowText" lastClr="000000"/>
                </a:solidFill>
                <a:effectLst/>
                <a:uLnTx/>
                <a:uFillTx/>
                <a:latin typeface="Arial" panose="020B0604020202020204"/>
                <a:ea typeface="+mn-ea"/>
                <a:cs typeface="Arial" panose="020B0604020202020204" pitchFamily="34" charset="0"/>
              </a:rPr>
              <a:t>, </a:t>
            </a:r>
            <a:r>
              <a:rPr kumimoji="0" lang="ru-RU" sz="1200" b="0" i="0" u="none" strike="noStrike" kern="1200" cap="none" spc="0" normalizeH="0" baseline="0" dirty="0" smtClean="0">
                <a:ln>
                  <a:noFill/>
                </a:ln>
                <a:solidFill>
                  <a:sysClr val="windowText" lastClr="000000"/>
                </a:solidFill>
                <a:effectLst/>
                <a:uLnTx/>
                <a:uFillTx/>
                <a:latin typeface="Arial" panose="020B0604020202020204"/>
                <a:ea typeface="+mn-ea"/>
                <a:cs typeface="Arial" panose="020B0604020202020204" pitchFamily="34" charset="0"/>
              </a:rPr>
              <a:t>4 кв. </a:t>
            </a:r>
            <a:r>
              <a:rPr kumimoji="0" lang="en-US" sz="1200" b="0" i="0" u="none" strike="noStrike" kern="1200" cap="none" spc="0" normalizeH="0" baseline="0" dirty="0" smtClean="0">
                <a:ln>
                  <a:noFill/>
                </a:ln>
                <a:solidFill>
                  <a:sysClr val="windowText" lastClr="000000"/>
                </a:solidFill>
                <a:effectLst/>
                <a:uLnTx/>
                <a:uFillTx/>
                <a:latin typeface="Arial" panose="020B0604020202020204"/>
                <a:ea typeface="+mn-ea"/>
                <a:cs typeface="Arial" panose="020B0604020202020204" pitchFamily="34" charset="0"/>
              </a:rPr>
              <a:t>2019</a:t>
            </a:r>
            <a:r>
              <a:rPr kumimoji="0" lang="ru-RU" sz="1200" b="0" i="0" u="none" strike="noStrike" kern="1200" cap="none" spc="0" normalizeH="0" baseline="0" dirty="0" smtClean="0">
                <a:ln>
                  <a:noFill/>
                </a:ln>
                <a:solidFill>
                  <a:sysClr val="windowText" lastClr="000000"/>
                </a:solidFill>
                <a:effectLst/>
                <a:uLnTx/>
                <a:uFillTx/>
                <a:latin typeface="Arial" panose="020B0604020202020204"/>
                <a:ea typeface="+mn-ea"/>
                <a:cs typeface="Arial" panose="020B0604020202020204" pitchFamily="34" charset="0"/>
              </a:rPr>
              <a:t> г.</a:t>
            </a:r>
            <a:r>
              <a:rPr kumimoji="0" lang="en-US" sz="1200" b="0" i="0" u="none" strike="noStrike" kern="1200" cap="none" spc="0" normalizeH="0" baseline="0" dirty="0" smtClean="0">
                <a:ln>
                  <a:noFill/>
                </a:ln>
                <a:solidFill>
                  <a:sysClr val="windowText" lastClr="000000"/>
                </a:solidFill>
                <a:effectLst/>
                <a:uLnTx/>
                <a:uFillTx/>
                <a:latin typeface="Arial" panose="020B0604020202020204"/>
                <a:ea typeface="+mn-ea"/>
                <a:cs typeface="Arial" panose="020B0604020202020204" pitchFamily="34" charset="0"/>
              </a:rPr>
              <a:t>=100</a:t>
            </a:r>
            <a:r>
              <a:rPr kumimoji="0" lang="en-US" sz="1200" b="0" i="0" u="none" strike="noStrike" kern="1200" cap="none" spc="0" normalizeH="0" baseline="0" dirty="0">
                <a:ln>
                  <a:noFill/>
                </a:ln>
                <a:solidFill>
                  <a:sysClr val="windowText" lastClr="000000"/>
                </a:solidFill>
                <a:effectLst/>
                <a:uLnTx/>
                <a:uFillTx/>
                <a:latin typeface="Arial" panose="020B0604020202020204"/>
                <a:ea typeface="+mn-ea"/>
                <a:cs typeface="Arial" panose="020B0604020202020204" pitchFamily="34" charset="0"/>
              </a:rPr>
              <a:t>, </a:t>
            </a:r>
            <a:r>
              <a:rPr kumimoji="0" lang="ru-RU" sz="1200" b="0" i="0" u="none" strike="noStrike" kern="1200" cap="none" spc="0" normalizeH="0" baseline="0" dirty="0" smtClean="0">
                <a:ln>
                  <a:noFill/>
                </a:ln>
                <a:solidFill>
                  <a:sysClr val="windowText" lastClr="000000"/>
                </a:solidFill>
                <a:effectLst/>
                <a:uLnTx/>
                <a:uFillTx/>
                <a:latin typeface="Arial" panose="020B0604020202020204"/>
                <a:ea typeface="+mn-ea"/>
                <a:cs typeface="Arial" panose="020B0604020202020204" pitchFamily="34" charset="0"/>
              </a:rPr>
              <a:t>сумма </a:t>
            </a:r>
            <a:r>
              <a:rPr kumimoji="0" lang="en-US" sz="1200" b="0" i="0" u="none" strike="noStrike" kern="1200" cap="none" spc="0" normalizeH="0" baseline="0" dirty="0" smtClean="0">
                <a:ln>
                  <a:noFill/>
                </a:ln>
                <a:solidFill>
                  <a:sysClr val="windowText" lastClr="000000"/>
                </a:solidFill>
                <a:effectLst/>
                <a:uLnTx/>
                <a:uFillTx/>
                <a:latin typeface="Arial" panose="020B0604020202020204"/>
                <a:ea typeface="+mn-ea"/>
                <a:cs typeface="Arial" panose="020B0604020202020204" pitchFamily="34" charset="0"/>
              </a:rPr>
              <a:t>4</a:t>
            </a:r>
            <a:r>
              <a:rPr kumimoji="0" lang="ru-RU" sz="1200" b="0" i="0" u="none" strike="noStrike" kern="1200" cap="none" spc="0" normalizeH="0" baseline="0" dirty="0" smtClean="0">
                <a:ln>
                  <a:noFill/>
                </a:ln>
                <a:solidFill>
                  <a:sysClr val="windowText" lastClr="000000"/>
                </a:solidFill>
                <a:effectLst/>
                <a:uLnTx/>
                <a:uFillTx/>
                <a:latin typeface="Arial" panose="020B0604020202020204"/>
                <a:ea typeface="+mn-ea"/>
                <a:cs typeface="Arial" panose="020B0604020202020204" pitchFamily="34" charset="0"/>
              </a:rPr>
              <a:t> кв.</a:t>
            </a:r>
            <a:r>
              <a:rPr kumimoji="0" lang="en-US" sz="1200" b="0" i="0" u="none" strike="noStrike" kern="1200" cap="none" spc="0" normalizeH="0" baseline="0" dirty="0" smtClean="0">
                <a:ln>
                  <a:noFill/>
                </a:ln>
                <a:solidFill>
                  <a:sysClr val="windowText" lastClr="000000"/>
                </a:solidFill>
                <a:effectLst/>
                <a:uLnTx/>
                <a:uFillTx/>
                <a:latin typeface="Arial" panose="020B0604020202020204"/>
                <a:ea typeface="+mn-ea"/>
                <a:cs typeface="Arial" panose="020B0604020202020204" pitchFamily="34" charset="0"/>
              </a:rPr>
              <a:t>, </a:t>
            </a:r>
            <a:r>
              <a:rPr kumimoji="0" lang="en-US" sz="1200" b="0" i="0" u="none" strike="noStrike" kern="1200" cap="none" spc="0" normalizeH="0" baseline="0" dirty="0" err="1">
                <a:ln>
                  <a:noFill/>
                </a:ln>
                <a:solidFill>
                  <a:sysClr val="windowText" lastClr="000000"/>
                </a:solidFill>
                <a:effectLst/>
                <a:uLnTx/>
                <a:uFillTx/>
                <a:latin typeface="Arial" panose="020B0604020202020204"/>
                <a:ea typeface="+mn-ea"/>
                <a:cs typeface="Arial" panose="020B0604020202020204" pitchFamily="34" charset="0"/>
              </a:rPr>
              <a:t>sa</a:t>
            </a:r>
            <a:r>
              <a:rPr kumimoji="0" lang="en-US" sz="1200" b="0" i="0" u="none" strike="noStrike" kern="1200" cap="none" spc="0" normalizeH="0" baseline="0" dirty="0">
                <a:ln>
                  <a:noFill/>
                </a:ln>
                <a:solidFill>
                  <a:sysClr val="windowText" lastClr="000000"/>
                </a:solidFill>
                <a:effectLst/>
                <a:uLnTx/>
                <a:uFillTx/>
                <a:latin typeface="Arial" panose="020B060402020202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dirty="0">
              <a:ln>
                <a:noFill/>
              </a:ln>
              <a:solidFill>
                <a:srgbClr val="000000"/>
              </a:solidFill>
              <a:effectLst/>
              <a:uLnTx/>
              <a:uFillTx/>
              <a:latin typeface="Arial" panose="020B0604020202020204"/>
              <a:ea typeface="+mn-ea"/>
              <a:cs typeface="+mn-cs"/>
            </a:endParaRPr>
          </a:p>
        </p:txBody>
      </p:sp>
      <p:sp>
        <p:nvSpPr>
          <p:cNvPr id="35" name="TextBox 1">
            <a:extLst>
              <a:ext uri="{FF2B5EF4-FFF2-40B4-BE49-F238E27FC236}">
                <a16:creationId xmlns:a16="http://schemas.microsoft.com/office/drawing/2014/main" id="{BE171198-F965-4ACE-ACFE-BC8C872D69D9}"/>
              </a:ext>
            </a:extLst>
          </p:cNvPr>
          <p:cNvSpPr txBox="1"/>
          <p:nvPr/>
        </p:nvSpPr>
        <p:spPr>
          <a:xfrm>
            <a:off x="6203578" y="5818094"/>
            <a:ext cx="5629430" cy="764554"/>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00" dirty="0">
                <a:latin typeface="Arial" panose="020B0604020202020204" pitchFamily="34" charset="0"/>
                <a:cs typeface="Arial" panose="020B0604020202020204" pitchFamily="34" charset="0"/>
              </a:rPr>
              <a:t>Источники: </a:t>
            </a:r>
            <a:r>
              <a:rPr lang="ru-RU" sz="1000" dirty="0" err="1">
                <a:latin typeface="Arial" panose="020B0604020202020204" pitchFamily="34" charset="0"/>
                <a:cs typeface="Arial" panose="020B0604020202020204" pitchFamily="34" charset="0"/>
              </a:rPr>
              <a:t>Haver</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Analytics</a:t>
            </a:r>
            <a:r>
              <a:rPr lang="ru-RU" sz="1000" dirty="0">
                <a:latin typeface="Arial" panose="020B0604020202020204" pitchFamily="34" charset="0"/>
                <a:cs typeface="Arial" panose="020B0604020202020204" pitchFamily="34" charset="0"/>
              </a:rPr>
              <a:t>; </a:t>
            </a:r>
            <a:r>
              <a:rPr lang="ru-RU" sz="1000" dirty="0" smtClean="0">
                <a:latin typeface="Arial" panose="020B0604020202020204" pitchFamily="34" charset="0"/>
                <a:cs typeface="Arial" panose="020B0604020202020204" pitchFamily="34" charset="0"/>
              </a:rPr>
              <a:t>национальные государственные органы; </a:t>
            </a:r>
            <a:r>
              <a:rPr lang="ru-RU" sz="1000" dirty="0">
                <a:latin typeface="Arial" panose="020B0604020202020204" pitchFamily="34" charset="0"/>
                <a:cs typeface="Arial" panose="020B0604020202020204" pitchFamily="34" charset="0"/>
              </a:rPr>
              <a:t>МВФ, </a:t>
            </a:r>
            <a:r>
              <a:rPr lang="ru-RU" sz="1000" i="1" dirty="0">
                <a:latin typeface="Arial" panose="020B0604020202020204" pitchFamily="34" charset="0"/>
                <a:cs typeface="Arial" panose="020B0604020202020204" pitchFamily="34" charset="0"/>
              </a:rPr>
              <a:t>база данных ИПЦ</a:t>
            </a:r>
            <a:r>
              <a:rPr lang="ru-RU" sz="1000" dirty="0">
                <a:latin typeface="Arial" panose="020B0604020202020204" pitchFamily="34" charset="0"/>
                <a:cs typeface="Arial" panose="020B0604020202020204" pitchFamily="34" charset="0"/>
              </a:rPr>
              <a:t>; и расчеты </a:t>
            </a:r>
            <a:r>
              <a:rPr lang="ru-RU" sz="1000" dirty="0" smtClean="0">
                <a:latin typeface="Arial" panose="020B0604020202020204" pitchFamily="34" charset="0"/>
                <a:cs typeface="Arial" panose="020B0604020202020204" pitchFamily="34" charset="0"/>
              </a:rPr>
              <a:t>сотрудников МВФ.</a:t>
            </a:r>
          </a:p>
          <a:p>
            <a:r>
              <a:rPr lang="ru-RU" sz="1000" dirty="0" smtClean="0">
                <a:latin typeface="Arial" panose="020B0604020202020204" pitchFamily="34" charset="0"/>
                <a:cs typeface="Arial" panose="020B0604020202020204" pitchFamily="34" charset="0"/>
              </a:rPr>
              <a:t>Примечание</a:t>
            </a:r>
            <a:r>
              <a:rPr lang="ru-RU" sz="1000" dirty="0">
                <a:latin typeface="Arial" panose="020B0604020202020204" pitchFamily="34" charset="0"/>
                <a:cs typeface="Arial" panose="020B0604020202020204" pitchFamily="34" charset="0"/>
              </a:rPr>
              <a:t>: ЦАРЭС включает 9 стран. </a:t>
            </a:r>
            <a:r>
              <a:rPr lang="ru-RU" sz="1000" dirty="0" smtClean="0">
                <a:latin typeface="Arial" panose="020B0604020202020204" pitchFamily="34" charset="0"/>
                <a:cs typeface="Arial" panose="020B0604020202020204" pitchFamily="34" charset="0"/>
              </a:rPr>
              <a:t>ТКМ и АФГ не </a:t>
            </a:r>
            <a:r>
              <a:rPr lang="ru-RU" sz="1000" dirty="0">
                <a:latin typeface="Arial" panose="020B0604020202020204" pitchFamily="34" charset="0"/>
                <a:cs typeface="Arial" panose="020B0604020202020204" pitchFamily="34" charset="0"/>
              </a:rPr>
              <a:t>включены из-за отсутствия последних данных. Последние данные по состоянию на август 2021 года, за исключением </a:t>
            </a:r>
            <a:r>
              <a:rPr lang="ru-RU" sz="1000" dirty="0" smtClean="0">
                <a:latin typeface="Arial" panose="020B0604020202020204" pitchFamily="34" charset="0"/>
                <a:cs typeface="Arial" panose="020B0604020202020204" pitchFamily="34" charset="0"/>
              </a:rPr>
              <a:t>ТАД </a:t>
            </a:r>
            <a:r>
              <a:rPr lang="ru-RU" sz="1000" dirty="0">
                <a:latin typeface="Arial" panose="020B0604020202020204" pitchFamily="34" charset="0"/>
                <a:cs typeface="Arial" panose="020B0604020202020204" pitchFamily="34" charset="0"/>
              </a:rPr>
              <a:t>(июль 2021 года). Данные были экстраполированы на основе последних доступных темпов роста инфляции, как указано. Данные по миру по состоянию на июль 2021 года</a:t>
            </a:r>
            <a:r>
              <a:rPr lang="ru-RU" sz="1000" dirty="0" smtClean="0">
                <a:latin typeface="Arial" panose="020B0604020202020204" pitchFamily="34" charset="0"/>
                <a:cs typeface="Arial" panose="020B0604020202020204" pitchFamily="34" charset="0"/>
              </a:rPr>
              <a:t>.</a:t>
            </a:r>
            <a:endParaRPr lang="en-US" sz="1000" b="0" i="0" dirty="0">
              <a:latin typeface="Arial" panose="020B0604020202020204" pitchFamily="34" charset="0"/>
              <a:cs typeface="Arial" panose="020B0604020202020204" pitchFamily="34" charset="0"/>
            </a:endParaRPr>
          </a:p>
        </p:txBody>
      </p:sp>
      <p:graphicFrame>
        <p:nvGraphicFramePr>
          <p:cNvPr id="17" name="Chart 16">
            <a:extLst>
              <a:ext uri="{FF2B5EF4-FFF2-40B4-BE49-F238E27FC236}">
                <a16:creationId xmlns:a16="http://schemas.microsoft.com/office/drawing/2014/main" id="{DA4F7CC6-FE02-4322-89B1-A437CFFF71F9}"/>
              </a:ext>
            </a:extLst>
          </p:cNvPr>
          <p:cNvGraphicFramePr>
            <a:graphicFrameLocks/>
          </p:cNvGraphicFramePr>
          <p:nvPr>
            <p:extLst>
              <p:ext uri="{D42A27DB-BD31-4B8C-83A1-F6EECF244321}">
                <p14:modId xmlns:p14="http://schemas.microsoft.com/office/powerpoint/2010/main" val="2259227289"/>
              </p:ext>
            </p:extLst>
          </p:nvPr>
        </p:nvGraphicFramePr>
        <p:xfrm>
          <a:off x="397236" y="2344230"/>
          <a:ext cx="5166360" cy="34738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2E96B168-C964-45AA-829F-0E03527B86E6}"/>
              </a:ext>
            </a:extLst>
          </p:cNvPr>
          <p:cNvGraphicFramePr>
            <a:graphicFrameLocks/>
          </p:cNvGraphicFramePr>
          <p:nvPr>
            <p:extLst>
              <p:ext uri="{D42A27DB-BD31-4B8C-83A1-F6EECF244321}">
                <p14:modId xmlns:p14="http://schemas.microsoft.com/office/powerpoint/2010/main" val="4172461731"/>
              </p:ext>
            </p:extLst>
          </p:nvPr>
        </p:nvGraphicFramePr>
        <p:xfrm>
          <a:off x="6628404" y="2315321"/>
          <a:ext cx="5166360" cy="350277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7942214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A5F2F9-662F-4D7E-A370-96EB5FC51988}"/>
              </a:ext>
            </a:extLst>
          </p:cNvPr>
          <p:cNvSpPr>
            <a:spLocks noGrp="1"/>
          </p:cNvSpPr>
          <p:nvPr>
            <p:ph type="title"/>
          </p:nvPr>
        </p:nvSpPr>
        <p:spPr>
          <a:xfrm>
            <a:off x="139256" y="59517"/>
            <a:ext cx="11476535" cy="751742"/>
          </a:xfrm>
        </p:spPr>
        <p:txBody>
          <a:bodyPr>
            <a:normAutofit/>
          </a:bodyPr>
          <a:lstStyle/>
          <a:p>
            <a:pPr lvl="0"/>
            <a:r>
              <a:rPr lang="ru-RU" sz="2200" dirty="0"/>
              <a:t>Параметры </a:t>
            </a:r>
            <a:r>
              <a:rPr lang="ru-RU" sz="2200" dirty="0" err="1"/>
              <a:t>макрополитики</a:t>
            </a:r>
            <a:r>
              <a:rPr lang="ru-RU" sz="2200" dirty="0"/>
              <a:t> </a:t>
            </a:r>
            <a:r>
              <a:rPr lang="ru-RU" sz="2200" dirty="0" smtClean="0"/>
              <a:t>ужесточаются</a:t>
            </a:r>
            <a:endParaRPr lang="en-US" sz="2200" dirty="0"/>
          </a:p>
        </p:txBody>
      </p:sp>
      <p:sp>
        <p:nvSpPr>
          <p:cNvPr id="12" name="AutoShape 5">
            <a:extLst>
              <a:ext uri="{FF2B5EF4-FFF2-40B4-BE49-F238E27FC236}">
                <a16:creationId xmlns:a16="http://schemas.microsoft.com/office/drawing/2014/main" id="{48233ABA-EB61-4AF4-A263-059A5B016755}"/>
              </a:ext>
            </a:extLst>
          </p:cNvPr>
          <p:cNvSpPr>
            <a:spLocks noChangeArrowheads="1"/>
          </p:cNvSpPr>
          <p:nvPr>
            <p:custDataLst>
              <p:tags r:id="rId1"/>
            </p:custDataLst>
          </p:nvPr>
        </p:nvSpPr>
        <p:spPr bwMode="auto">
          <a:xfrm rot="5400000">
            <a:off x="8681546" y="-1209337"/>
            <a:ext cx="794867" cy="5287243"/>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lvl="0" algn="ctr" defTabSz="642915" eaLnBrk="0" fontAlgn="base" hangingPunct="0">
              <a:spcBef>
                <a:spcPct val="0"/>
              </a:spcBef>
              <a:spcAft>
                <a:spcPct val="0"/>
              </a:spcAft>
              <a:defRPr/>
            </a:pPr>
            <a:r>
              <a:rPr lang="ru-RU" sz="1400" b="1" dirty="0">
                <a:solidFill>
                  <a:srgbClr val="FEFEFE"/>
                </a:solidFill>
                <a:latin typeface="Arial" panose="020B0604020202020204"/>
                <a:sym typeface="Gill Sans"/>
              </a:rPr>
              <a:t>В то же время сокращается фискальная поддержка</a:t>
            </a:r>
            <a:r>
              <a:rPr lang="ru-RU" sz="1400" b="1" dirty="0" smtClean="0">
                <a:solidFill>
                  <a:srgbClr val="FEFEFE"/>
                </a:solidFill>
                <a:latin typeface="Arial" panose="020B0604020202020204"/>
                <a:sym typeface="Gill Sans"/>
              </a:rPr>
              <a:t>.</a:t>
            </a:r>
            <a:endParaRPr kumimoji="0" lang="en-US" sz="1400" b="1" i="0" u="none" strike="noStrike" kern="1200" cap="none" spc="0" normalizeH="0" baseline="0" noProof="0" dirty="0">
              <a:ln>
                <a:noFill/>
              </a:ln>
              <a:solidFill>
                <a:srgbClr val="FEFEFE"/>
              </a:solidFill>
              <a:effectLst/>
              <a:uLnTx/>
              <a:uFillTx/>
              <a:latin typeface="Arial" panose="020B0604020202020204"/>
              <a:ea typeface="+mn-ea"/>
              <a:cs typeface="+mn-cs"/>
              <a:sym typeface="Gill Sans"/>
            </a:endParaRPr>
          </a:p>
        </p:txBody>
      </p:sp>
      <p:sp>
        <p:nvSpPr>
          <p:cNvPr id="16" name="AutoShape 5">
            <a:extLst>
              <a:ext uri="{FF2B5EF4-FFF2-40B4-BE49-F238E27FC236}">
                <a16:creationId xmlns:a16="http://schemas.microsoft.com/office/drawing/2014/main" id="{4E2B7772-E205-49CD-BFCB-174DA8A46EBF}"/>
              </a:ext>
            </a:extLst>
          </p:cNvPr>
          <p:cNvSpPr>
            <a:spLocks noChangeArrowheads="1"/>
          </p:cNvSpPr>
          <p:nvPr>
            <p:custDataLst>
              <p:tags r:id="rId2"/>
            </p:custDataLst>
          </p:nvPr>
        </p:nvSpPr>
        <p:spPr bwMode="auto">
          <a:xfrm rot="5400000">
            <a:off x="2651469" y="-1152573"/>
            <a:ext cx="802222" cy="516636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lvl="0" algn="ctr" defTabSz="642915" eaLnBrk="0" fontAlgn="base" hangingPunct="0">
              <a:spcBef>
                <a:spcPct val="0"/>
              </a:spcBef>
              <a:spcAft>
                <a:spcPct val="0"/>
              </a:spcAft>
              <a:defRPr/>
            </a:pPr>
            <a:r>
              <a:rPr lang="ru-RU" sz="1400" b="1" dirty="0">
                <a:solidFill>
                  <a:srgbClr val="FEFEFE"/>
                </a:solidFill>
                <a:latin typeface="Arial" panose="020B0604020202020204"/>
                <a:sym typeface="Gill Sans"/>
              </a:rPr>
              <a:t>... побуждая некоторые центральные банки повышать </a:t>
            </a:r>
            <a:r>
              <a:rPr lang="ru-RU" sz="1400" b="1" dirty="0" smtClean="0">
                <a:solidFill>
                  <a:srgbClr val="FEFEFE"/>
                </a:solidFill>
                <a:latin typeface="Arial" panose="020B0604020202020204"/>
                <a:sym typeface="Gill Sans"/>
              </a:rPr>
              <a:t>учетные ставки </a:t>
            </a:r>
            <a:r>
              <a:rPr lang="ru-RU" sz="1400" b="1" dirty="0">
                <a:solidFill>
                  <a:srgbClr val="FEFEFE"/>
                </a:solidFill>
                <a:latin typeface="Arial" panose="020B0604020202020204"/>
                <a:sym typeface="Gill Sans"/>
              </a:rPr>
              <a:t>с минимальных значений в 2020 </a:t>
            </a:r>
            <a:r>
              <a:rPr lang="ru-RU" sz="1400" b="1" dirty="0" smtClean="0">
                <a:solidFill>
                  <a:srgbClr val="FEFEFE"/>
                </a:solidFill>
                <a:latin typeface="Arial" panose="020B0604020202020204"/>
                <a:sym typeface="Gill Sans"/>
              </a:rPr>
              <a:t>году</a:t>
            </a:r>
            <a:r>
              <a:rPr kumimoji="0" lang="en-US" sz="1400" b="1" i="0" u="none" strike="noStrike" kern="1200" cap="none" spc="0" normalizeH="0" baseline="0" noProof="0" dirty="0" smtClean="0">
                <a:ln>
                  <a:noFill/>
                </a:ln>
                <a:solidFill>
                  <a:srgbClr val="FEFEFE"/>
                </a:solidFill>
                <a:effectLst/>
                <a:uLnTx/>
                <a:uFillTx/>
                <a:latin typeface="Arial" panose="020B0604020202020204"/>
                <a:ea typeface="+mn-ea"/>
                <a:cs typeface="+mn-cs"/>
                <a:sym typeface="Gill Sans"/>
              </a:rPr>
              <a:t>.</a:t>
            </a:r>
            <a:endParaRPr kumimoji="0" lang="en-US" sz="1400" b="1" i="0" u="none" strike="noStrike" kern="1200" cap="none" spc="0" normalizeH="0" baseline="0" noProof="0" dirty="0">
              <a:ln>
                <a:noFill/>
              </a:ln>
              <a:solidFill>
                <a:srgbClr val="FEFEFE"/>
              </a:solidFill>
              <a:effectLst/>
              <a:uLnTx/>
              <a:uFillTx/>
              <a:latin typeface="Arial" panose="020B0604020202020204"/>
              <a:ea typeface="+mn-ea"/>
              <a:cs typeface="+mn-cs"/>
              <a:sym typeface="Gill Sans"/>
            </a:endParaRPr>
          </a:p>
          <a:p>
            <a:pPr marL="0" marR="0" lvl="0" indent="0" algn="ctr" defTabSz="642915"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EFEFE"/>
              </a:solidFill>
              <a:effectLst/>
              <a:uLnTx/>
              <a:uFillTx/>
              <a:latin typeface="Arial" panose="020B0604020202020204"/>
              <a:ea typeface="+mn-ea"/>
              <a:cs typeface="+mn-cs"/>
              <a:sym typeface="Gill Sans"/>
            </a:endParaRPr>
          </a:p>
        </p:txBody>
      </p:sp>
      <p:sp>
        <p:nvSpPr>
          <p:cNvPr id="10" name="TextBox 1">
            <a:extLst>
              <a:ext uri="{FF2B5EF4-FFF2-40B4-BE49-F238E27FC236}">
                <a16:creationId xmlns:a16="http://schemas.microsoft.com/office/drawing/2014/main" id="{CF4D51CA-7FD2-4030-B4BC-9E6E9D02E65F}"/>
              </a:ext>
            </a:extLst>
          </p:cNvPr>
          <p:cNvSpPr txBox="1"/>
          <p:nvPr/>
        </p:nvSpPr>
        <p:spPr>
          <a:xfrm>
            <a:off x="348518" y="1887710"/>
            <a:ext cx="5408124" cy="5575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ru-RU" sz="1400" b="1" i="0" u="none" strike="noStrike" kern="1200" cap="none" spc="0" normalizeH="0" baseline="0" noProof="0" dirty="0" smtClean="0">
                <a:ln>
                  <a:noFill/>
                </a:ln>
                <a:solidFill>
                  <a:sysClr val="windowText" lastClr="000000"/>
                </a:solidFill>
                <a:effectLst/>
                <a:uLnTx/>
                <a:uFillTx/>
                <a:latin typeface="Arial" panose="020B0604020202020204"/>
                <a:ea typeface="+mn-ea"/>
                <a:cs typeface="Arial" panose="020B0604020202020204" pitchFamily="34" charset="0"/>
              </a:rPr>
              <a:t>Учетные ставки денежно-кредитной политики</a:t>
            </a:r>
            <a:endParaRPr kumimoji="0" lang="en-US" sz="1400" b="1"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a:ea typeface="+mn-ea"/>
                <a:cs typeface="Arial" panose="020B0604020202020204" pitchFamily="34" charset="0"/>
              </a:rPr>
              <a:t>(</a:t>
            </a:r>
            <a:r>
              <a:rPr kumimoji="0" lang="ru-RU" sz="1400" b="0" i="0" u="none" strike="noStrike" kern="1200" cap="none" spc="0" normalizeH="0" baseline="0" noProof="0" dirty="0" smtClean="0">
                <a:ln>
                  <a:noFill/>
                </a:ln>
                <a:solidFill>
                  <a:sysClr val="windowText" lastClr="000000"/>
                </a:solidFill>
                <a:effectLst/>
                <a:uLnTx/>
                <a:uFillTx/>
                <a:latin typeface="Arial" panose="020B0604020202020204"/>
                <a:ea typeface="+mn-ea"/>
                <a:cs typeface="Arial" panose="020B0604020202020204" pitchFamily="34" charset="0"/>
              </a:rPr>
              <a:t>проценты</a:t>
            </a: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a:ea typeface="+mn-ea"/>
                <a:cs typeface="Arial" panose="020B0604020202020204" pitchFamily="34" charset="0"/>
              </a:rPr>
              <a:t>)</a:t>
            </a:r>
            <a:endParaRPr kumimoji="0" lang="en-US" sz="14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TextBox 1">
            <a:extLst>
              <a:ext uri="{FF2B5EF4-FFF2-40B4-BE49-F238E27FC236}">
                <a16:creationId xmlns:a16="http://schemas.microsoft.com/office/drawing/2014/main" id="{30A6584A-78E2-4E0F-9B93-D619ECBF95A4}"/>
              </a:ext>
            </a:extLst>
          </p:cNvPr>
          <p:cNvSpPr txBox="1"/>
          <p:nvPr/>
        </p:nvSpPr>
        <p:spPr>
          <a:xfrm>
            <a:off x="6651708" y="6045455"/>
            <a:ext cx="5253421" cy="55753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ru-RU" sz="1000" dirty="0">
                <a:solidFill>
                  <a:srgbClr val="000000"/>
                </a:solidFill>
              </a:rPr>
              <a:t>Источники: официальные органы страны; и расчеты персонала МВФ</a:t>
            </a:r>
            <a:r>
              <a:rPr lang="ru-RU" sz="1000" dirty="0" smtClean="0">
                <a:solidFill>
                  <a:srgbClr val="000000"/>
                </a:solidFill>
              </a:rPr>
              <a:t>.</a:t>
            </a:r>
          </a:p>
          <a:p>
            <a:pPr lvl="0">
              <a:defRPr/>
            </a:pPr>
            <a:r>
              <a:rPr lang="ru-RU" sz="1000" dirty="0" smtClean="0">
                <a:solidFill>
                  <a:srgbClr val="000000"/>
                </a:solidFill>
              </a:rPr>
              <a:t>Примечание</a:t>
            </a:r>
            <a:r>
              <a:rPr lang="ru-RU" sz="1000" dirty="0">
                <a:solidFill>
                  <a:srgbClr val="000000"/>
                </a:solidFill>
              </a:rPr>
              <a:t>. </a:t>
            </a:r>
            <a:r>
              <a:rPr lang="ru-RU" sz="1000" dirty="0" smtClean="0">
                <a:solidFill>
                  <a:srgbClr val="000000"/>
                </a:solidFill>
              </a:rPr>
              <a:t>Первичное сальдо центрального правительства </a:t>
            </a:r>
            <a:r>
              <a:rPr lang="ru-RU" sz="1000" dirty="0">
                <a:solidFill>
                  <a:srgbClr val="000000"/>
                </a:solidFill>
              </a:rPr>
              <a:t>не включает влияние доходов от нефти для стран-экспортеров нефти</a:t>
            </a:r>
            <a:r>
              <a:rPr lang="ru-RU" sz="1000" dirty="0" smtClean="0">
                <a:solidFill>
                  <a:srgbClr val="000000"/>
                </a:solidFill>
              </a:rPr>
              <a:t>.</a:t>
            </a: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 name="TextBox 1">
            <a:extLst>
              <a:ext uri="{FF2B5EF4-FFF2-40B4-BE49-F238E27FC236}">
                <a16:creationId xmlns:a16="http://schemas.microsoft.com/office/drawing/2014/main" id="{A600A719-2F60-4C26-B23B-CF599706A089}"/>
              </a:ext>
            </a:extLst>
          </p:cNvPr>
          <p:cNvSpPr txBox="1"/>
          <p:nvPr/>
        </p:nvSpPr>
        <p:spPr>
          <a:xfrm>
            <a:off x="6556240" y="1831718"/>
            <a:ext cx="5166360" cy="5381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400" b="1" dirty="0" smtClean="0">
                <a:latin typeface="Arial" panose="020B0604020202020204" pitchFamily="34" charset="0"/>
                <a:cs typeface="Arial" panose="020B0604020202020204" pitchFamily="34" charset="0"/>
              </a:rPr>
              <a:t>Фискальный импульс</a:t>
            </a:r>
            <a:endParaRPr lang="en-US" sz="1400" b="1" baseline="0" dirty="0">
              <a:latin typeface="Arial" panose="020B0604020202020204" pitchFamily="34" charset="0"/>
              <a:cs typeface="Arial" panose="020B0604020202020204" pitchFamily="34" charset="0"/>
            </a:endParaRPr>
          </a:p>
          <a:p>
            <a:pPr algn="ctr"/>
            <a:r>
              <a:rPr lang="en-US" sz="1200" b="0" baseline="0" dirty="0" smtClean="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Отрицательное изменение первичного </a:t>
            </a:r>
            <a:r>
              <a:rPr lang="ru-RU" sz="1200" dirty="0" smtClean="0">
                <a:latin typeface="Arial" panose="020B0604020202020204" pitchFamily="34" charset="0"/>
                <a:cs typeface="Arial" panose="020B0604020202020204" pitchFamily="34" charset="0"/>
              </a:rPr>
              <a:t>сальдо, </a:t>
            </a:r>
            <a:r>
              <a:rPr lang="ru-RU" sz="1200" dirty="0">
                <a:latin typeface="Arial" panose="020B0604020202020204" pitchFamily="34" charset="0"/>
                <a:cs typeface="Arial" panose="020B0604020202020204" pitchFamily="34" charset="0"/>
              </a:rPr>
              <a:t>в процентах </a:t>
            </a:r>
            <a:r>
              <a:rPr lang="ru-RU" sz="1200" dirty="0" smtClean="0">
                <a:latin typeface="Arial" panose="020B0604020202020204" pitchFamily="34" charset="0"/>
                <a:cs typeface="Arial" panose="020B0604020202020204" pitchFamily="34" charset="0"/>
              </a:rPr>
              <a:t>ВВП</a:t>
            </a:r>
            <a:r>
              <a:rPr lang="en-US" sz="1200" b="0" baseline="0" dirty="0" smtClean="0">
                <a:latin typeface="Arial" panose="020B0604020202020204" pitchFamily="34" charset="0"/>
                <a:cs typeface="Arial" panose="020B0604020202020204" pitchFamily="34" charset="0"/>
              </a:rPr>
              <a:t>)</a:t>
            </a:r>
            <a:endParaRPr lang="en-US" sz="1200" b="0" dirty="0">
              <a:latin typeface="Arial" panose="020B0604020202020204" pitchFamily="34" charset="0"/>
              <a:cs typeface="Arial" panose="020B0604020202020204" pitchFamily="34" charset="0"/>
            </a:endParaRPr>
          </a:p>
        </p:txBody>
      </p:sp>
      <p:sp>
        <p:nvSpPr>
          <p:cNvPr id="26" name="TextBox 1">
            <a:extLst>
              <a:ext uri="{FF2B5EF4-FFF2-40B4-BE49-F238E27FC236}">
                <a16:creationId xmlns:a16="http://schemas.microsoft.com/office/drawing/2014/main" id="{64886F56-B7D5-4745-B228-665CA68DB219}"/>
              </a:ext>
            </a:extLst>
          </p:cNvPr>
          <p:cNvSpPr txBox="1"/>
          <p:nvPr/>
        </p:nvSpPr>
        <p:spPr>
          <a:xfrm>
            <a:off x="512651" y="6036490"/>
            <a:ext cx="5493701" cy="69281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00" dirty="0">
                <a:latin typeface="Arial" panose="020B0604020202020204" pitchFamily="34" charset="0"/>
                <a:cs typeface="Arial" panose="020B0604020202020204" pitchFamily="34" charset="0"/>
              </a:rPr>
              <a:t>Источник: </a:t>
            </a:r>
            <a:r>
              <a:rPr lang="ru-RU" sz="1000" dirty="0" err="1">
                <a:latin typeface="Arial" panose="020B0604020202020204" pitchFamily="34" charset="0"/>
                <a:cs typeface="Arial" panose="020B0604020202020204" pitchFamily="34" charset="0"/>
              </a:rPr>
              <a:t>Haver</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Analytics</a:t>
            </a:r>
            <a:r>
              <a:rPr lang="ru-RU" sz="1000" dirty="0" smtClean="0">
                <a:latin typeface="Arial" panose="020B0604020202020204" pitchFamily="34" charset="0"/>
                <a:cs typeface="Arial" panose="020B0604020202020204" pitchFamily="34" charset="0"/>
              </a:rPr>
              <a:t>.</a:t>
            </a:r>
          </a:p>
          <a:p>
            <a:r>
              <a:rPr lang="ru-RU" sz="1000" dirty="0" smtClean="0">
                <a:latin typeface="Arial" panose="020B0604020202020204" pitchFamily="34" charset="0"/>
                <a:cs typeface="Arial" panose="020B0604020202020204" pitchFamily="34" charset="0"/>
              </a:rPr>
              <a:t>Примечание</a:t>
            </a:r>
            <a:r>
              <a:rPr lang="ru-RU" sz="1000" dirty="0">
                <a:latin typeface="Arial" panose="020B0604020202020204" pitchFamily="34" charset="0"/>
                <a:cs typeface="Arial" panose="020B0604020202020204" pitchFamily="34" charset="0"/>
              </a:rPr>
              <a:t>. </a:t>
            </a:r>
            <a:r>
              <a:rPr lang="ru-RU" sz="1000" dirty="0" smtClean="0">
                <a:latin typeface="Arial" panose="020B0604020202020204" pitchFamily="34" charset="0"/>
                <a:cs typeface="Arial" panose="020B0604020202020204" pitchFamily="34" charset="0"/>
              </a:rPr>
              <a:t>Учетная ставка </a:t>
            </a:r>
            <a:r>
              <a:rPr lang="ru-RU" sz="1000" dirty="0">
                <a:latin typeface="Arial" panose="020B0604020202020204" pitchFamily="34" charset="0"/>
                <a:cs typeface="Arial" panose="020B0604020202020204" pitchFamily="34" charset="0"/>
              </a:rPr>
              <a:t>в Китае представляет собой основную ставку по годовым кредитам НБК</a:t>
            </a:r>
            <a:r>
              <a:rPr lang="ru-RU" sz="1000" dirty="0" smtClean="0">
                <a:latin typeface="Arial" panose="020B0604020202020204" pitchFamily="34" charset="0"/>
                <a:cs typeface="Arial" panose="020B0604020202020204" pitchFamily="34" charset="0"/>
              </a:rPr>
              <a:t>.</a:t>
            </a:r>
          </a:p>
          <a:p>
            <a:r>
              <a:rPr lang="ru-RU" sz="1000" dirty="0" smtClean="0">
                <a:latin typeface="Arial" panose="020B0604020202020204" pitchFamily="34" charset="0"/>
                <a:cs typeface="Arial" panose="020B0604020202020204" pitchFamily="34" charset="0"/>
              </a:rPr>
              <a:t>Аббревиатуры </a:t>
            </a:r>
            <a:r>
              <a:rPr lang="ru-RU" sz="1000" dirty="0">
                <a:latin typeface="Arial" panose="020B0604020202020204" pitchFamily="34" charset="0"/>
                <a:cs typeface="Arial" panose="020B0604020202020204" pitchFamily="34" charset="0"/>
              </a:rPr>
              <a:t>стран </a:t>
            </a:r>
            <a:r>
              <a:rPr lang="ru-RU" sz="1000" dirty="0" smtClean="0">
                <a:latin typeface="Arial" panose="020B0604020202020204" pitchFamily="34" charset="0"/>
                <a:cs typeface="Arial" panose="020B0604020202020204" pitchFamily="34" charset="0"/>
              </a:rPr>
              <a:t>– это коды </a:t>
            </a:r>
            <a:r>
              <a:rPr lang="ru-RU" sz="1000" dirty="0">
                <a:latin typeface="Arial" panose="020B0604020202020204" pitchFamily="34" charset="0"/>
                <a:cs typeface="Arial" panose="020B0604020202020204" pitchFamily="34" charset="0"/>
              </a:rPr>
              <a:t>стран Международной организации по стандартизации</a:t>
            </a:r>
            <a:r>
              <a:rPr lang="ru-RU" sz="1000" dirty="0" smtClean="0">
                <a:latin typeface="Arial" panose="020B0604020202020204" pitchFamily="34" charset="0"/>
                <a:cs typeface="Arial" panose="020B0604020202020204" pitchFamily="34" charset="0"/>
              </a:rPr>
              <a:t>.</a:t>
            </a:r>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A5DC2BE7-10A2-47AE-A6BF-D7A36EF841CA}"/>
              </a:ext>
            </a:extLst>
          </p:cNvPr>
          <p:cNvGraphicFramePr>
            <a:graphicFrameLocks/>
          </p:cNvGraphicFramePr>
          <p:nvPr>
            <p:extLst>
              <p:ext uri="{D42A27DB-BD31-4B8C-83A1-F6EECF244321}">
                <p14:modId xmlns:p14="http://schemas.microsoft.com/office/powerpoint/2010/main" val="1339755301"/>
              </p:ext>
            </p:extLst>
          </p:nvPr>
        </p:nvGraphicFramePr>
        <p:xfrm>
          <a:off x="6556241" y="2492250"/>
          <a:ext cx="5166360" cy="35442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33C3927E-872F-4BF9-8B28-F82D9BA8DE9D}"/>
              </a:ext>
            </a:extLst>
          </p:cNvPr>
          <p:cNvGraphicFramePr>
            <a:graphicFrameLocks/>
          </p:cNvGraphicFramePr>
          <p:nvPr>
            <p:extLst>
              <p:ext uri="{D42A27DB-BD31-4B8C-83A1-F6EECF244321}">
                <p14:modId xmlns:p14="http://schemas.microsoft.com/office/powerpoint/2010/main" val="3847181073"/>
              </p:ext>
            </p:extLst>
          </p:nvPr>
        </p:nvGraphicFramePr>
        <p:xfrm>
          <a:off x="426149" y="2492250"/>
          <a:ext cx="5166360" cy="36118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7138550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37F5-88FB-4198-A2CD-EBBED06E870F}"/>
              </a:ext>
            </a:extLst>
          </p:cNvPr>
          <p:cNvSpPr>
            <a:spLocks noGrp="1"/>
          </p:cNvSpPr>
          <p:nvPr>
            <p:ph type="title"/>
          </p:nvPr>
        </p:nvSpPr>
        <p:spPr>
          <a:xfrm>
            <a:off x="517358" y="1371600"/>
            <a:ext cx="10882162" cy="4114800"/>
          </a:xfrm>
        </p:spPr>
        <p:txBody>
          <a:bodyPr>
            <a:normAutofit/>
          </a:bodyPr>
          <a:lstStyle/>
          <a:p>
            <a:pPr>
              <a:spcBef>
                <a:spcPts val="422"/>
              </a:spcBef>
              <a:spcAft>
                <a:spcPts val="844"/>
              </a:spcAft>
            </a:pPr>
            <a:r>
              <a:rPr lang="en-US" sz="3200" dirty="0"/>
              <a:t/>
            </a:r>
            <a:br>
              <a:rPr lang="en-US" sz="3200" dirty="0"/>
            </a:br>
            <a:r>
              <a:rPr lang="en-US" sz="3200" dirty="0"/>
              <a:t/>
            </a:r>
            <a:br>
              <a:rPr lang="en-US" sz="3200" dirty="0"/>
            </a:br>
            <a:r>
              <a:rPr lang="ru-RU" sz="3200" dirty="0"/>
              <a:t>Прогноз: многоскоростное восстановление с </a:t>
            </a:r>
            <a:r>
              <a:rPr lang="ru-RU" sz="3200" dirty="0" smtClean="0"/>
              <a:t>устойчивыми потерями в производстве</a:t>
            </a:r>
            <a:endParaRPr lang="en-US" altLang="en-US" sz="3200" b="0" dirty="0">
              <a:latin typeface="Arial Black" panose="020B0A04020102020204"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0779163"/>
      </p:ext>
    </p:extLst>
  </p:cSld>
  <p:clrMapOvr>
    <a:overrideClrMapping bg1="lt1" tx1="dk1" bg2="lt2" tx2="dk2" accent1="accent1" accent2="accent2" accent3="accent3" accent4="accent4" accent5="accent5" accent6="accent6" hlink="hlink" folHlink="folHlink"/>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A5F2F9-662F-4D7E-A370-96EB5FC51988}"/>
              </a:ext>
            </a:extLst>
          </p:cNvPr>
          <p:cNvSpPr>
            <a:spLocks noGrp="1"/>
          </p:cNvSpPr>
          <p:nvPr>
            <p:ph type="title"/>
          </p:nvPr>
        </p:nvSpPr>
        <p:spPr>
          <a:xfrm>
            <a:off x="277495" y="188676"/>
            <a:ext cx="11609706" cy="751742"/>
          </a:xfrm>
        </p:spPr>
        <p:txBody>
          <a:bodyPr>
            <a:noAutofit/>
          </a:bodyPr>
          <a:lstStyle/>
          <a:p>
            <a:pPr lvl="0" algn="ctr"/>
            <a:r>
              <a:rPr lang="ru-RU" sz="2200" dirty="0"/>
              <a:t>Ожидается, что восстановление многоскоростного роста усилится в 2022 году при </a:t>
            </a:r>
            <a:r>
              <a:rPr lang="ru-RU" sz="2200" dirty="0" smtClean="0"/>
              <a:t>этом инфляция станет умеренной</a:t>
            </a:r>
            <a:endParaRPr lang="en-US" sz="2200" dirty="0"/>
          </a:p>
        </p:txBody>
      </p:sp>
      <p:sp>
        <p:nvSpPr>
          <p:cNvPr id="13" name="AutoShape 5">
            <a:extLst>
              <a:ext uri="{FF2B5EF4-FFF2-40B4-BE49-F238E27FC236}">
                <a16:creationId xmlns:a16="http://schemas.microsoft.com/office/drawing/2014/main" id="{59160D84-B668-4EBE-BCFE-0300FCD172A8}"/>
              </a:ext>
            </a:extLst>
          </p:cNvPr>
          <p:cNvSpPr>
            <a:spLocks noChangeArrowheads="1"/>
          </p:cNvSpPr>
          <p:nvPr>
            <p:custDataLst>
              <p:tags r:id="rId1"/>
            </p:custDataLst>
          </p:nvPr>
        </p:nvSpPr>
        <p:spPr bwMode="auto">
          <a:xfrm rot="5400000">
            <a:off x="2911174" y="-1330171"/>
            <a:ext cx="749808" cy="5619848"/>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lvl="0" algn="ctr" defTabSz="642915" eaLnBrk="0" fontAlgn="base" hangingPunct="0">
              <a:spcBef>
                <a:spcPct val="0"/>
              </a:spcBef>
              <a:spcAft>
                <a:spcPct val="0"/>
              </a:spcAft>
              <a:defRPr/>
            </a:pPr>
            <a:r>
              <a:rPr kumimoji="0" lang="en-AU" altLang="en-US" sz="1400" b="1" i="0" u="none" strike="noStrike" kern="1200" cap="none" spc="0" normalizeH="0" baseline="0" noProof="0" dirty="0">
                <a:ln>
                  <a:noFill/>
                </a:ln>
                <a:solidFill>
                  <a:srgbClr val="FEFEFE"/>
                </a:solidFill>
                <a:effectLst/>
                <a:uLnTx/>
                <a:uFillTx/>
                <a:latin typeface="Arial" panose="020B0604020202020204"/>
                <a:ea typeface="+mn-ea"/>
                <a:cs typeface="Arial" panose="020B0604020202020204" pitchFamily="34" charset="0"/>
                <a:sym typeface="Gill Sans"/>
              </a:rPr>
              <a:t> </a:t>
            </a:r>
            <a:r>
              <a:rPr lang="ru-RU" altLang="en-US" sz="1400" b="1" dirty="0">
                <a:solidFill>
                  <a:srgbClr val="FEFEFE"/>
                </a:solidFill>
                <a:latin typeface="Arial" panose="020B0604020202020204"/>
                <a:cs typeface="Arial" panose="020B0604020202020204" pitchFamily="34" charset="0"/>
                <a:sym typeface="Gill Sans"/>
              </a:rPr>
              <a:t>Ожидается, что рост усилится в 2021 году </a:t>
            </a:r>
            <a:r>
              <a:rPr lang="ru-RU" altLang="en-US" sz="1400" b="1" dirty="0" smtClean="0">
                <a:solidFill>
                  <a:srgbClr val="FEFEFE"/>
                </a:solidFill>
                <a:latin typeface="Arial" panose="020B0604020202020204"/>
                <a:cs typeface="Arial" panose="020B0604020202020204" pitchFamily="34" charset="0"/>
                <a:sym typeface="Gill Sans"/>
              </a:rPr>
              <a:t>и</a:t>
            </a:r>
          </a:p>
          <a:p>
            <a:pPr lvl="0" algn="ctr" defTabSz="642915" eaLnBrk="0" fontAlgn="base" hangingPunct="0">
              <a:spcBef>
                <a:spcPct val="0"/>
              </a:spcBef>
              <a:spcAft>
                <a:spcPct val="0"/>
              </a:spcAft>
              <a:defRPr/>
            </a:pPr>
            <a:r>
              <a:rPr lang="ru-RU" altLang="en-US" sz="1400" b="1" dirty="0" smtClean="0">
                <a:solidFill>
                  <a:srgbClr val="FEFEFE"/>
                </a:solidFill>
                <a:latin typeface="Arial" panose="020B0604020202020204"/>
                <a:cs typeface="Arial" panose="020B0604020202020204" pitchFamily="34" charset="0"/>
                <a:sym typeface="Gill Sans"/>
              </a:rPr>
              <a:t> </a:t>
            </a:r>
            <a:r>
              <a:rPr lang="ru-RU" altLang="en-US" sz="1400" b="1" dirty="0">
                <a:solidFill>
                  <a:srgbClr val="FEFEFE"/>
                </a:solidFill>
                <a:latin typeface="Arial" panose="020B0604020202020204"/>
                <a:cs typeface="Arial" panose="020B0604020202020204" pitchFamily="34" charset="0"/>
                <a:sym typeface="Gill Sans"/>
              </a:rPr>
              <a:t>продолжится в 2022 </a:t>
            </a:r>
            <a:r>
              <a:rPr lang="ru-RU" altLang="en-US" sz="1400" b="1" dirty="0" smtClean="0">
                <a:solidFill>
                  <a:srgbClr val="FEFEFE"/>
                </a:solidFill>
                <a:latin typeface="Arial" panose="020B0604020202020204"/>
                <a:cs typeface="Arial" panose="020B0604020202020204" pitchFamily="34" charset="0"/>
                <a:sym typeface="Gill Sans"/>
              </a:rPr>
              <a:t>году</a:t>
            </a:r>
            <a:endParaRPr kumimoji="0" lang="en-US" sz="1400" b="1" i="0" u="none" strike="noStrike" kern="1200" cap="none" spc="0" normalizeH="0" baseline="0" noProof="0" dirty="0">
              <a:ln>
                <a:noFill/>
              </a:ln>
              <a:solidFill>
                <a:schemeClr val="bg1"/>
              </a:solidFill>
              <a:effectLst/>
              <a:uLnTx/>
              <a:uFillTx/>
              <a:latin typeface="Arial" panose="020B0604020202020204"/>
              <a:ea typeface="+mn-ea"/>
              <a:cs typeface="+mn-cs"/>
              <a:sym typeface="Gill Sans"/>
            </a:endParaRPr>
          </a:p>
        </p:txBody>
      </p:sp>
      <p:sp>
        <p:nvSpPr>
          <p:cNvPr id="15" name="TextBox 1">
            <a:extLst>
              <a:ext uri="{FF2B5EF4-FFF2-40B4-BE49-F238E27FC236}">
                <a16:creationId xmlns:a16="http://schemas.microsoft.com/office/drawing/2014/main" id="{BB094815-91E0-4A9F-9C32-DEB7791D22C4}"/>
              </a:ext>
            </a:extLst>
          </p:cNvPr>
          <p:cNvSpPr txBox="1"/>
          <p:nvPr/>
        </p:nvSpPr>
        <p:spPr>
          <a:xfrm>
            <a:off x="476154" y="6327331"/>
            <a:ext cx="5619848" cy="3936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ru-RU" sz="1000" dirty="0">
                <a:solidFill>
                  <a:srgbClr val="000000"/>
                </a:solidFill>
              </a:rPr>
              <a:t>Источники: </a:t>
            </a:r>
            <a:r>
              <a:rPr lang="ru-RU" sz="1000" dirty="0" smtClean="0">
                <a:solidFill>
                  <a:srgbClr val="000000"/>
                </a:solidFill>
              </a:rPr>
              <a:t>национальные госорганы; </a:t>
            </a:r>
            <a:r>
              <a:rPr lang="ru-RU" sz="1000" dirty="0">
                <a:solidFill>
                  <a:srgbClr val="000000"/>
                </a:solidFill>
              </a:rPr>
              <a:t>МВФ, </a:t>
            </a:r>
            <a:r>
              <a:rPr lang="ru-RU" sz="1000" i="1" dirty="0" smtClean="0">
                <a:solidFill>
                  <a:srgbClr val="000000"/>
                </a:solidFill>
              </a:rPr>
              <a:t>ПРМЭ</a:t>
            </a:r>
            <a:r>
              <a:rPr lang="ru-RU" sz="1000" dirty="0" smtClean="0">
                <a:solidFill>
                  <a:srgbClr val="000000"/>
                </a:solidFill>
              </a:rPr>
              <a:t>; </a:t>
            </a:r>
            <a:r>
              <a:rPr lang="ru-RU" sz="1000" dirty="0">
                <a:solidFill>
                  <a:srgbClr val="000000"/>
                </a:solidFill>
              </a:rPr>
              <a:t>и расчеты </a:t>
            </a:r>
            <a:r>
              <a:rPr lang="ru-RU" sz="1000" dirty="0" smtClean="0">
                <a:solidFill>
                  <a:srgbClr val="000000"/>
                </a:solidFill>
              </a:rPr>
              <a:t>сотрудников МВФ.</a:t>
            </a:r>
          </a:p>
          <a:p>
            <a:pPr lvl="0">
              <a:defRPr/>
            </a:pPr>
            <a:r>
              <a:rPr lang="ru-RU" sz="1000" dirty="0" smtClean="0">
                <a:solidFill>
                  <a:srgbClr val="000000"/>
                </a:solidFill>
              </a:rPr>
              <a:t>Примечание</a:t>
            </a:r>
            <a:r>
              <a:rPr lang="ru-RU" sz="1000" dirty="0">
                <a:solidFill>
                  <a:srgbClr val="000000"/>
                </a:solidFill>
              </a:rPr>
              <a:t>. АФГ </a:t>
            </a:r>
            <a:r>
              <a:rPr lang="ru-RU" sz="1000" dirty="0" smtClean="0">
                <a:solidFill>
                  <a:srgbClr val="000000"/>
                </a:solidFill>
              </a:rPr>
              <a:t>исключен </a:t>
            </a:r>
            <a:r>
              <a:rPr lang="ru-RU" sz="1000" dirty="0">
                <a:solidFill>
                  <a:srgbClr val="000000"/>
                </a:solidFill>
              </a:rPr>
              <a:t>из средних значений </a:t>
            </a:r>
            <a:r>
              <a:rPr lang="ru-RU" sz="1000" dirty="0" smtClean="0">
                <a:solidFill>
                  <a:srgbClr val="000000"/>
                </a:solidFill>
              </a:rPr>
              <a:t>по </a:t>
            </a:r>
            <a:r>
              <a:rPr lang="ru-RU" sz="1000" dirty="0">
                <a:solidFill>
                  <a:srgbClr val="000000"/>
                </a:solidFill>
              </a:rPr>
              <a:t>ЦАРЭС и </a:t>
            </a:r>
            <a:r>
              <a:rPr lang="ru-RU" sz="1000" dirty="0" smtClean="0">
                <a:solidFill>
                  <a:srgbClr val="000000"/>
                </a:solidFill>
              </a:rPr>
              <a:t>импортерам нефти ЦАРЭС.</a:t>
            </a: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TextBox 1">
            <a:extLst>
              <a:ext uri="{FF2B5EF4-FFF2-40B4-BE49-F238E27FC236}">
                <a16:creationId xmlns:a16="http://schemas.microsoft.com/office/drawing/2014/main" id="{4454AD77-6457-47F1-9F7E-2540AB43ACE2}"/>
              </a:ext>
            </a:extLst>
          </p:cNvPr>
          <p:cNvSpPr txBox="1"/>
          <p:nvPr/>
        </p:nvSpPr>
        <p:spPr>
          <a:xfrm>
            <a:off x="369904" y="1897012"/>
            <a:ext cx="5486400" cy="475524"/>
          </a:xfrm>
          <a:prstGeom prst="rect">
            <a:avLst/>
          </a:prstGeom>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400" b="1" dirty="0" smtClean="0">
                <a:solidFill>
                  <a:srgbClr val="000000"/>
                </a:solidFill>
                <a:latin typeface="+mj-lt"/>
                <a:cs typeface="Arial" panose="020B0604020202020204" pitchFamily="34" charset="0"/>
              </a:rPr>
              <a:t>Реальные темпы роста ВВП</a:t>
            </a:r>
            <a:endParaRPr kumimoji="0" lang="en-US" sz="14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p>
            <a:pPr lvl="0" algn="ctr">
              <a:defRPr/>
            </a:pPr>
            <a:r>
              <a:rPr kumimoji="0" lang="en-US" sz="1400" b="0" i="0" u="none" strike="noStrike" kern="1200" cap="none" spc="0" normalizeH="0" baseline="0" noProof="0" dirty="0" smtClean="0">
                <a:ln>
                  <a:noFill/>
                </a:ln>
                <a:solidFill>
                  <a:srgbClr val="000000"/>
                </a:solidFill>
                <a:effectLst/>
                <a:uLnTx/>
                <a:uFillTx/>
                <a:latin typeface="+mj-lt"/>
                <a:ea typeface="+mn-ea"/>
                <a:cs typeface="Arial" panose="020B0604020202020204" pitchFamily="34" charset="0"/>
              </a:rPr>
              <a:t>(</a:t>
            </a:r>
            <a:r>
              <a:rPr kumimoji="0" lang="ru-RU" sz="1400" b="0" i="0" u="none" strike="noStrike" kern="1200" cap="none" spc="0" normalizeH="0" baseline="0" noProof="0" dirty="0" smtClean="0">
                <a:ln>
                  <a:noFill/>
                </a:ln>
                <a:solidFill>
                  <a:srgbClr val="000000"/>
                </a:solidFill>
                <a:effectLst/>
                <a:uLnTx/>
                <a:uFillTx/>
                <a:latin typeface="+mj-lt"/>
                <a:cs typeface="Arial" panose="020B0604020202020204" pitchFamily="34" charset="0"/>
              </a:rPr>
              <a:t>г</a:t>
            </a:r>
            <a:r>
              <a:rPr lang="ru-RU" sz="1400" dirty="0" err="1" smtClean="0">
                <a:solidFill>
                  <a:srgbClr val="000000"/>
                </a:solidFill>
                <a:latin typeface="+mj-lt"/>
                <a:cs typeface="Arial" panose="020B0604020202020204" pitchFamily="34" charset="0"/>
              </a:rPr>
              <a:t>одовое</a:t>
            </a:r>
            <a:r>
              <a:rPr lang="ru-RU" sz="1400" dirty="0" smtClean="0">
                <a:solidFill>
                  <a:srgbClr val="000000"/>
                </a:solidFill>
                <a:latin typeface="+mj-lt"/>
                <a:cs typeface="Arial" panose="020B0604020202020204" pitchFamily="34" charset="0"/>
              </a:rPr>
              <a:t> </a:t>
            </a:r>
            <a:r>
              <a:rPr lang="ru-RU" sz="1400" dirty="0">
                <a:solidFill>
                  <a:srgbClr val="000000"/>
                </a:solidFill>
                <a:latin typeface="+mj-lt"/>
                <a:cs typeface="Arial" panose="020B0604020202020204" pitchFamily="34" charset="0"/>
              </a:rPr>
              <a:t>процентное </a:t>
            </a:r>
            <a:r>
              <a:rPr lang="ru-RU" sz="1400" dirty="0" smtClean="0">
                <a:solidFill>
                  <a:srgbClr val="000000"/>
                </a:solidFill>
                <a:latin typeface="+mj-lt"/>
                <a:cs typeface="Arial" panose="020B0604020202020204" pitchFamily="34" charset="0"/>
              </a:rPr>
              <a:t>изменение</a:t>
            </a:r>
            <a:r>
              <a:rPr kumimoji="0" lang="en-US" sz="1400" b="0" i="0" u="none" strike="noStrike" kern="1200" cap="none" spc="0" normalizeH="0" baseline="0" noProof="0" dirty="0" smtClean="0">
                <a:ln>
                  <a:noFill/>
                </a:ln>
                <a:solidFill>
                  <a:srgbClr val="000000"/>
                </a:solidFill>
                <a:effectLst/>
                <a:uLnTx/>
                <a:uFillTx/>
                <a:latin typeface="+mj-lt"/>
                <a:ea typeface="+mn-ea"/>
                <a:cs typeface="Arial" panose="020B0604020202020204" pitchFamily="34" charset="0"/>
              </a:rPr>
              <a:t>)</a:t>
            </a:r>
            <a:endParaRPr kumimoji="0" lang="en-US" sz="14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p:txBody>
      </p:sp>
      <p:sp>
        <p:nvSpPr>
          <p:cNvPr id="14" name="AutoShape 5">
            <a:extLst>
              <a:ext uri="{FF2B5EF4-FFF2-40B4-BE49-F238E27FC236}">
                <a16:creationId xmlns:a16="http://schemas.microsoft.com/office/drawing/2014/main" id="{E0E24AC3-0133-42A1-90B6-C90CA0EA3079}"/>
              </a:ext>
            </a:extLst>
          </p:cNvPr>
          <p:cNvSpPr>
            <a:spLocks noChangeArrowheads="1"/>
          </p:cNvSpPr>
          <p:nvPr>
            <p:custDataLst>
              <p:tags r:id="rId2"/>
            </p:custDataLst>
          </p:nvPr>
        </p:nvSpPr>
        <p:spPr bwMode="auto">
          <a:xfrm rot="5400000">
            <a:off x="8697350" y="-1016644"/>
            <a:ext cx="749808" cy="4992793"/>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lvl="0" algn="ctr" defTabSz="642915" eaLnBrk="0" fontAlgn="base" hangingPunct="0">
              <a:spcBef>
                <a:spcPct val="0"/>
              </a:spcBef>
              <a:spcAft>
                <a:spcPct val="0"/>
              </a:spcAft>
              <a:defRPr/>
            </a:pPr>
            <a:r>
              <a:rPr lang="ru-RU" altLang="en-US" sz="1400" b="1" dirty="0">
                <a:solidFill>
                  <a:srgbClr val="FEFEFE"/>
                </a:solidFill>
                <a:latin typeface="Arial" panose="020B0604020202020204"/>
                <a:cs typeface="Arial" panose="020B0604020202020204" pitchFamily="34" charset="0"/>
                <a:sym typeface="Gill Sans"/>
              </a:rPr>
              <a:t>Инфляция, по прогнозам, снизится </a:t>
            </a:r>
            <a:r>
              <a:rPr lang="ru-RU" altLang="en-US" sz="1400" b="1" dirty="0" smtClean="0">
                <a:solidFill>
                  <a:srgbClr val="FEFEFE"/>
                </a:solidFill>
                <a:latin typeface="Arial" panose="020B0604020202020204"/>
                <a:cs typeface="Arial" panose="020B0604020202020204" pitchFamily="34" charset="0"/>
                <a:sym typeface="Gill Sans"/>
              </a:rPr>
              <a:t>после</a:t>
            </a:r>
          </a:p>
          <a:p>
            <a:pPr lvl="0" algn="ctr" defTabSz="642915" eaLnBrk="0" fontAlgn="base" hangingPunct="0">
              <a:spcBef>
                <a:spcPct val="0"/>
              </a:spcBef>
              <a:spcAft>
                <a:spcPct val="0"/>
              </a:spcAft>
              <a:defRPr/>
            </a:pPr>
            <a:r>
              <a:rPr lang="ru-RU" altLang="en-US" sz="1400" b="1" dirty="0" smtClean="0">
                <a:solidFill>
                  <a:srgbClr val="FEFEFE"/>
                </a:solidFill>
                <a:latin typeface="Arial" panose="020B0604020202020204"/>
                <a:cs typeface="Arial" panose="020B0604020202020204" pitchFamily="34" charset="0"/>
                <a:sym typeface="Gill Sans"/>
              </a:rPr>
              <a:t>пика </a:t>
            </a:r>
            <a:r>
              <a:rPr lang="ru-RU" altLang="en-US" sz="1400" b="1" dirty="0">
                <a:solidFill>
                  <a:srgbClr val="FEFEFE"/>
                </a:solidFill>
                <a:latin typeface="Arial" panose="020B0604020202020204"/>
                <a:cs typeface="Arial" panose="020B0604020202020204" pitchFamily="34" charset="0"/>
                <a:sym typeface="Gill Sans"/>
              </a:rPr>
              <a:t>в 2021 </a:t>
            </a:r>
            <a:r>
              <a:rPr lang="ru-RU" altLang="en-US" sz="1400" b="1" dirty="0" smtClean="0">
                <a:solidFill>
                  <a:srgbClr val="FEFEFE"/>
                </a:solidFill>
                <a:latin typeface="Arial" panose="020B0604020202020204"/>
                <a:cs typeface="Arial" panose="020B0604020202020204" pitchFamily="34" charset="0"/>
                <a:sym typeface="Gill Sans"/>
              </a:rPr>
              <a:t>году</a:t>
            </a:r>
            <a:endParaRPr kumimoji="0" lang="en-US" sz="1400" b="1" i="0" u="none" strike="noStrike" kern="1200" cap="none" spc="0" normalizeH="0" baseline="0" noProof="0" dirty="0">
              <a:ln>
                <a:noFill/>
              </a:ln>
              <a:solidFill>
                <a:srgbClr val="FEFEFE"/>
              </a:solidFill>
              <a:effectLst/>
              <a:uLnTx/>
              <a:uFillTx/>
              <a:latin typeface="Arial" panose="020B0604020202020204"/>
              <a:ea typeface="+mn-ea"/>
              <a:cs typeface="+mn-cs"/>
              <a:sym typeface="Gill Sans"/>
            </a:endParaRPr>
          </a:p>
        </p:txBody>
      </p:sp>
      <p:sp>
        <p:nvSpPr>
          <p:cNvPr id="18" name="TextBox 1">
            <a:extLst>
              <a:ext uri="{FF2B5EF4-FFF2-40B4-BE49-F238E27FC236}">
                <a16:creationId xmlns:a16="http://schemas.microsoft.com/office/drawing/2014/main" id="{BAAD3D14-A1E9-4DF1-8427-FDC4C983BF53}"/>
              </a:ext>
            </a:extLst>
          </p:cNvPr>
          <p:cNvSpPr txBox="1"/>
          <p:nvPr/>
        </p:nvSpPr>
        <p:spPr>
          <a:xfrm>
            <a:off x="6732495" y="6285122"/>
            <a:ext cx="4998668" cy="3936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ru-RU" sz="1000" dirty="0">
                <a:solidFill>
                  <a:srgbClr val="000000"/>
                </a:solidFill>
              </a:rPr>
              <a:t>Источник: </a:t>
            </a:r>
            <a:r>
              <a:rPr lang="ru-RU" sz="1000" dirty="0" smtClean="0">
                <a:solidFill>
                  <a:srgbClr val="000000"/>
                </a:solidFill>
              </a:rPr>
              <a:t>национальные госорганы; МВФ</a:t>
            </a:r>
            <a:r>
              <a:rPr lang="ru-RU" sz="1000" dirty="0">
                <a:solidFill>
                  <a:srgbClr val="000000"/>
                </a:solidFill>
              </a:rPr>
              <a:t>, </a:t>
            </a:r>
            <a:r>
              <a:rPr lang="ru-RU" sz="1000" i="1" dirty="0" smtClean="0">
                <a:solidFill>
                  <a:srgbClr val="000000"/>
                </a:solidFill>
              </a:rPr>
              <a:t>ПРМЭ</a:t>
            </a:r>
            <a:r>
              <a:rPr lang="ru-RU" sz="1000" dirty="0" smtClean="0">
                <a:solidFill>
                  <a:srgbClr val="000000"/>
                </a:solidFill>
              </a:rPr>
              <a:t> </a:t>
            </a:r>
            <a:r>
              <a:rPr lang="ru-RU" sz="1000" dirty="0">
                <a:solidFill>
                  <a:srgbClr val="000000"/>
                </a:solidFill>
              </a:rPr>
              <a:t>и </a:t>
            </a:r>
            <a:r>
              <a:rPr lang="ru-RU" sz="1000" dirty="0" smtClean="0">
                <a:solidFill>
                  <a:srgbClr val="000000"/>
                </a:solidFill>
              </a:rPr>
              <a:t>расчеты сотрудников МВФ</a:t>
            </a:r>
            <a:r>
              <a:rPr lang="ru-RU" sz="1000" dirty="0">
                <a:solidFill>
                  <a:srgbClr val="000000"/>
                </a:solidFill>
              </a:rPr>
              <a:t>. Примечание. АФГ </a:t>
            </a:r>
            <a:r>
              <a:rPr lang="ru-RU" sz="1000" dirty="0" smtClean="0">
                <a:solidFill>
                  <a:srgbClr val="000000"/>
                </a:solidFill>
              </a:rPr>
              <a:t>исключен </a:t>
            </a:r>
            <a:r>
              <a:rPr lang="ru-RU" sz="1000" dirty="0">
                <a:solidFill>
                  <a:srgbClr val="000000"/>
                </a:solidFill>
              </a:rPr>
              <a:t>из средних значений по ЦАРЭС и импортерам нефти </a:t>
            </a:r>
            <a:r>
              <a:rPr lang="ru-RU" sz="1000" dirty="0" smtClean="0">
                <a:solidFill>
                  <a:srgbClr val="000000"/>
                </a:solidFill>
              </a:rPr>
              <a:t>ЦАРЭС</a:t>
            </a:r>
            <a:r>
              <a:rPr lang="en-US" sz="1000" dirty="0" smtClean="0">
                <a:solidFill>
                  <a:srgbClr val="000000"/>
                </a:solidFill>
              </a:rPr>
              <a:t>.</a:t>
            </a: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 name="TextBox 2">
            <a:extLst>
              <a:ext uri="{FF2B5EF4-FFF2-40B4-BE49-F238E27FC236}">
                <a16:creationId xmlns:a16="http://schemas.microsoft.com/office/drawing/2014/main" id="{37B29A4E-ACA8-4C54-973E-DDAE19C537F4}"/>
              </a:ext>
            </a:extLst>
          </p:cNvPr>
          <p:cNvSpPr txBox="1"/>
          <p:nvPr/>
        </p:nvSpPr>
        <p:spPr>
          <a:xfrm>
            <a:off x="6732495" y="1980299"/>
            <a:ext cx="4563034" cy="4966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400" b="1" dirty="0" smtClean="0">
                <a:latin typeface="+mj-lt"/>
                <a:cs typeface="Arial" panose="020B0604020202020204" pitchFamily="34" charset="0"/>
              </a:rPr>
              <a:t>Общая инфляция </a:t>
            </a:r>
          </a:p>
          <a:p>
            <a:pPr algn="ctr"/>
            <a:r>
              <a:rPr lang="ru-RU" sz="1400" dirty="0" smtClean="0">
                <a:latin typeface="+mj-lt"/>
                <a:cs typeface="Arial" panose="020B0604020202020204" pitchFamily="34" charset="0"/>
              </a:rPr>
              <a:t>(годовое </a:t>
            </a:r>
            <a:r>
              <a:rPr lang="ru-RU" sz="1400" dirty="0">
                <a:latin typeface="+mj-lt"/>
                <a:cs typeface="Arial" panose="020B0604020202020204" pitchFamily="34" charset="0"/>
              </a:rPr>
              <a:t>процентное изменение, в </a:t>
            </a:r>
            <a:r>
              <a:rPr lang="ru-RU" sz="1400" dirty="0" smtClean="0">
                <a:latin typeface="+mj-lt"/>
                <a:cs typeface="Arial" panose="020B0604020202020204" pitchFamily="34" charset="0"/>
              </a:rPr>
              <a:t>среднем</a:t>
            </a:r>
            <a:r>
              <a:rPr lang="en-US" sz="1400" dirty="0" smtClean="0">
                <a:latin typeface="+mj-lt"/>
                <a:cs typeface="Arial" panose="020B0604020202020204" pitchFamily="34" charset="0"/>
              </a:rPr>
              <a:t>)</a:t>
            </a:r>
            <a:endParaRPr lang="en-US" sz="1400" dirty="0">
              <a:latin typeface="+mj-lt"/>
              <a:cs typeface="Arial" panose="020B0604020202020204" pitchFamily="34" charset="0"/>
            </a:endParaRPr>
          </a:p>
        </p:txBody>
      </p:sp>
      <p:grpSp>
        <p:nvGrpSpPr>
          <p:cNvPr id="21" name="Group 20">
            <a:extLst>
              <a:ext uri="{FF2B5EF4-FFF2-40B4-BE49-F238E27FC236}">
                <a16:creationId xmlns:a16="http://schemas.microsoft.com/office/drawing/2014/main" id="{DF144BC2-C51E-4A15-910E-223B06EE60F8}"/>
              </a:ext>
            </a:extLst>
          </p:cNvPr>
          <p:cNvGrpSpPr/>
          <p:nvPr/>
        </p:nvGrpSpPr>
        <p:grpSpPr>
          <a:xfrm>
            <a:off x="6402290" y="2575101"/>
            <a:ext cx="5166360" cy="3611880"/>
            <a:chOff x="0" y="0"/>
            <a:chExt cx="3661150" cy="3714463"/>
          </a:xfrm>
        </p:grpSpPr>
        <p:graphicFrame>
          <p:nvGraphicFramePr>
            <p:cNvPr id="23" name="Chart 22">
              <a:extLst>
                <a:ext uri="{FF2B5EF4-FFF2-40B4-BE49-F238E27FC236}">
                  <a16:creationId xmlns:a16="http://schemas.microsoft.com/office/drawing/2014/main" id="{92EF85C9-BE34-4D59-A0B6-33F372C96FF0}"/>
                </a:ext>
              </a:extLst>
            </p:cNvPr>
            <p:cNvGraphicFramePr/>
            <p:nvPr>
              <p:extLst>
                <p:ext uri="{D42A27DB-BD31-4B8C-83A1-F6EECF244321}">
                  <p14:modId xmlns:p14="http://schemas.microsoft.com/office/powerpoint/2010/main" val="2616052553"/>
                </p:ext>
              </p:extLst>
            </p:nvPr>
          </p:nvGraphicFramePr>
          <p:xfrm>
            <a:off x="0" y="0"/>
            <a:ext cx="3661150" cy="3714463"/>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5">
              <a:extLst>
                <a:ext uri="{FF2B5EF4-FFF2-40B4-BE49-F238E27FC236}">
                  <a16:creationId xmlns:a16="http://schemas.microsoft.com/office/drawing/2014/main" id="{E5165269-C2CD-42F8-973A-068FC6B112EC}"/>
                </a:ext>
              </a:extLst>
            </p:cNvPr>
            <p:cNvSpPr txBox="1"/>
            <p:nvPr/>
          </p:nvSpPr>
          <p:spPr>
            <a:xfrm>
              <a:off x="300332" y="197911"/>
              <a:ext cx="2343978" cy="5037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900" b="0" i="1" dirty="0" smtClean="0">
                  <a:solidFill>
                    <a:schemeClr val="tx1">
                      <a:lumMod val="50000"/>
                      <a:lumOff val="50000"/>
                    </a:schemeClr>
                  </a:solidFill>
                  <a:latin typeface="Arial" panose="020B0604020202020204" pitchFamily="34" charset="0"/>
                  <a:cs typeface="Arial" panose="020B0604020202020204" pitchFamily="34" charset="0"/>
                </a:rPr>
                <a:t>Прогнозы</a:t>
              </a:r>
              <a:endParaRPr lang="en-US" sz="900" b="0" i="1" dirty="0">
                <a:solidFill>
                  <a:schemeClr val="tx1">
                    <a:lumMod val="50000"/>
                    <a:lumOff val="50000"/>
                  </a:schemeClr>
                </a:solidFill>
                <a:latin typeface="Arial" panose="020B0604020202020204" pitchFamily="34" charset="0"/>
                <a:cs typeface="Arial" panose="020B0604020202020204" pitchFamily="34" charset="0"/>
              </a:endParaRPr>
            </a:p>
          </p:txBody>
        </p:sp>
      </p:grpSp>
      <p:pic>
        <p:nvPicPr>
          <p:cNvPr id="5" name="Picture 4">
            <a:extLst>
              <a:ext uri="{FF2B5EF4-FFF2-40B4-BE49-F238E27FC236}">
                <a16:creationId xmlns:a16="http://schemas.microsoft.com/office/drawing/2014/main" id="{BD19D6D3-B9D1-4917-9A0F-1B56C5DE00BC}"/>
              </a:ext>
            </a:extLst>
          </p:cNvPr>
          <p:cNvPicPr>
            <a:picLocks noChangeAspect="1"/>
          </p:cNvPicPr>
          <p:nvPr/>
        </p:nvPicPr>
        <p:blipFill>
          <a:blip r:embed="rId6"/>
          <a:stretch>
            <a:fillRect/>
          </a:stretch>
        </p:blipFill>
        <p:spPr>
          <a:xfrm>
            <a:off x="702136" y="2572053"/>
            <a:ext cx="5167884" cy="3614928"/>
          </a:xfrm>
          <a:prstGeom prst="rect">
            <a:avLst/>
          </a:prstGeom>
        </p:spPr>
      </p:pic>
    </p:spTree>
    <p:extLst>
      <p:ext uri="{BB962C8B-B14F-4D97-AF65-F5344CB8AC3E}">
        <p14:creationId xmlns:p14="http://schemas.microsoft.com/office/powerpoint/2010/main" val="287745644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A5F2F9-662F-4D7E-A370-96EB5FC51988}"/>
              </a:ext>
            </a:extLst>
          </p:cNvPr>
          <p:cNvSpPr>
            <a:spLocks noGrp="1"/>
          </p:cNvSpPr>
          <p:nvPr>
            <p:ph type="title"/>
          </p:nvPr>
        </p:nvSpPr>
        <p:spPr>
          <a:xfrm>
            <a:off x="463173" y="188676"/>
            <a:ext cx="11424028" cy="644978"/>
          </a:xfrm>
        </p:spPr>
        <p:txBody>
          <a:bodyPr>
            <a:noAutofit/>
          </a:bodyPr>
          <a:lstStyle/>
          <a:p>
            <a:pPr lvl="0"/>
            <a:r>
              <a:rPr lang="ru-RU" sz="2200" dirty="0" smtClean="0"/>
              <a:t>Сложности </a:t>
            </a:r>
            <a:r>
              <a:rPr lang="ru-RU" sz="2200" dirty="0" smtClean="0"/>
              <a:t>доминируют </a:t>
            </a:r>
            <a:r>
              <a:rPr lang="ru-RU" sz="2200" dirty="0" smtClean="0"/>
              <a:t>в отношении перспектив развития региона</a:t>
            </a:r>
            <a:endParaRPr lang="en-US" sz="2200" dirty="0">
              <a:solidFill>
                <a:srgbClr val="FF0000"/>
              </a:solidFill>
            </a:endParaRPr>
          </a:p>
        </p:txBody>
      </p:sp>
      <p:sp>
        <p:nvSpPr>
          <p:cNvPr id="18" name="TextBox 1">
            <a:extLst>
              <a:ext uri="{FF2B5EF4-FFF2-40B4-BE49-F238E27FC236}">
                <a16:creationId xmlns:a16="http://schemas.microsoft.com/office/drawing/2014/main" id="{0D4D84CF-3F6C-4020-ADE6-84B27582E84A}"/>
              </a:ext>
            </a:extLst>
          </p:cNvPr>
          <p:cNvSpPr txBox="1"/>
          <p:nvPr/>
        </p:nvSpPr>
        <p:spPr>
          <a:xfrm>
            <a:off x="1694329" y="1522818"/>
            <a:ext cx="8399930" cy="384185"/>
          </a:xfrm>
          <a:prstGeom prst="rect">
            <a:avLst/>
          </a:prstGeom>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400" b="1" dirty="0">
                <a:solidFill>
                  <a:srgbClr val="000000"/>
                </a:solidFill>
                <a:cs typeface="Arial" panose="020B0604020202020204" pitchFamily="34" charset="0"/>
              </a:rPr>
              <a:t>Разнообразный набор факторов, влияющих на краткосрочную </a:t>
            </a:r>
            <a:r>
              <a:rPr lang="ru-RU" sz="1400" b="1" dirty="0" smtClean="0">
                <a:solidFill>
                  <a:srgbClr val="000000"/>
                </a:solidFill>
                <a:cs typeface="Arial" panose="020B0604020202020204" pitchFamily="34" charset="0"/>
              </a:rPr>
              <a:t>перспективу развития</a:t>
            </a:r>
            <a:endParaRPr kumimoji="0" lang="en-US" sz="1400" b="1" i="0" u="none" strike="noStrike" kern="1200" cap="none" spc="0" normalizeH="0" baseline="0" noProof="0" dirty="0">
              <a:ln>
                <a:noFill/>
              </a:ln>
              <a:solidFill>
                <a:srgbClr val="000000"/>
              </a:solidFill>
              <a:effectLst/>
              <a:uLnTx/>
              <a:uFillTx/>
              <a:ea typeface="+mn-ea"/>
              <a:cs typeface="Arial" panose="020B0604020202020204" pitchFamily="34" charset="0"/>
            </a:endParaRPr>
          </a:p>
          <a:p>
            <a:pPr lvl="0" algn="ctr">
              <a:defRPr/>
            </a:pPr>
            <a:r>
              <a:rPr lang="en-US" sz="1400" dirty="0" smtClean="0">
                <a:solidFill>
                  <a:srgbClr val="000000"/>
                </a:solidFill>
                <a:cs typeface="Arial" panose="020B0604020202020204" pitchFamily="34" charset="0"/>
              </a:rPr>
              <a:t>(</a:t>
            </a:r>
            <a:r>
              <a:rPr lang="ru-RU" sz="1400" dirty="0">
                <a:solidFill>
                  <a:srgbClr val="000000"/>
                </a:solidFill>
                <a:cs typeface="Arial" panose="020B0604020202020204" pitchFamily="34" charset="0"/>
              </a:rPr>
              <a:t>Каждый цветной квадрат представляет страну-член </a:t>
            </a:r>
            <a:r>
              <a:rPr lang="ru-RU" sz="1400" dirty="0" smtClean="0">
                <a:solidFill>
                  <a:srgbClr val="000000"/>
                </a:solidFill>
                <a:cs typeface="Arial" panose="020B0604020202020204" pitchFamily="34" charset="0"/>
              </a:rPr>
              <a:t>ЦАРЭС</a:t>
            </a:r>
            <a:r>
              <a:rPr lang="en-US" sz="1400" dirty="0" smtClean="0">
                <a:solidFill>
                  <a:srgbClr val="000000"/>
                </a:solidFill>
                <a:cs typeface="Arial" panose="020B0604020202020204" pitchFamily="34" charset="0"/>
              </a:rPr>
              <a:t>)</a:t>
            </a:r>
            <a:endParaRPr kumimoji="0" lang="en-US" sz="1400" i="0" u="none" strike="noStrike" kern="1200" cap="none" spc="0" normalizeH="0" baseline="0" noProof="0" dirty="0">
              <a:ln>
                <a:noFill/>
              </a:ln>
              <a:solidFill>
                <a:srgbClr val="000000"/>
              </a:solidFill>
              <a:effectLst/>
              <a:uLnTx/>
              <a:uFillTx/>
              <a:ea typeface="+mn-ea"/>
              <a:cs typeface="Arial" panose="020B0604020202020204" pitchFamily="34" charset="0"/>
            </a:endParaRPr>
          </a:p>
        </p:txBody>
      </p:sp>
      <p:sp>
        <p:nvSpPr>
          <p:cNvPr id="14" name="AutoShape 5">
            <a:extLst>
              <a:ext uri="{FF2B5EF4-FFF2-40B4-BE49-F238E27FC236}">
                <a16:creationId xmlns:a16="http://schemas.microsoft.com/office/drawing/2014/main" id="{E7DD53C0-37E2-4538-96C9-9AC5FE8701AF}"/>
              </a:ext>
            </a:extLst>
          </p:cNvPr>
          <p:cNvSpPr>
            <a:spLocks noChangeArrowheads="1"/>
          </p:cNvSpPr>
          <p:nvPr>
            <p:custDataLst>
              <p:tags r:id="rId1"/>
            </p:custDataLst>
          </p:nvPr>
        </p:nvSpPr>
        <p:spPr bwMode="auto">
          <a:xfrm rot="5400000">
            <a:off x="5904733" y="-4476122"/>
            <a:ext cx="540909" cy="11188898"/>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lvl="0" algn="ctr" defTabSz="642915" eaLnBrk="0" fontAlgn="base" hangingPunct="0">
              <a:spcBef>
                <a:spcPct val="0"/>
              </a:spcBef>
              <a:spcAft>
                <a:spcPct val="0"/>
              </a:spcAft>
              <a:defRPr/>
            </a:pPr>
            <a:r>
              <a:rPr lang="ru-RU" sz="1600" b="1" dirty="0">
                <a:solidFill>
                  <a:srgbClr val="FEFEFE"/>
                </a:solidFill>
                <a:latin typeface="Arial" panose="020B0604020202020204"/>
                <a:cs typeface="Arial" panose="020B0604020202020204" pitchFamily="34" charset="0"/>
                <a:sym typeface="Gill Sans"/>
              </a:rPr>
              <a:t>Низкая доступность вакцин, сокращение пространства для </a:t>
            </a:r>
            <a:r>
              <a:rPr lang="ru-RU" sz="1600" b="1" dirty="0" smtClean="0">
                <a:solidFill>
                  <a:srgbClr val="FEFEFE"/>
                </a:solidFill>
                <a:latin typeface="Arial" panose="020B0604020202020204"/>
                <a:cs typeface="Arial" panose="020B0604020202020204" pitchFamily="34" charset="0"/>
                <a:sym typeface="Gill Sans"/>
              </a:rPr>
              <a:t>маневрирования политики </a:t>
            </a:r>
            <a:r>
              <a:rPr lang="ru-RU" sz="1600" b="1" dirty="0">
                <a:solidFill>
                  <a:srgbClr val="FEFEFE"/>
                </a:solidFill>
                <a:latin typeface="Arial" panose="020B0604020202020204"/>
                <a:cs typeface="Arial" panose="020B0604020202020204" pitchFamily="34" charset="0"/>
                <a:sym typeface="Gill Sans"/>
              </a:rPr>
              <a:t>и </a:t>
            </a:r>
            <a:r>
              <a:rPr lang="ru-RU" sz="1600" b="1" dirty="0" smtClean="0">
                <a:solidFill>
                  <a:srgbClr val="FEFEFE"/>
                </a:solidFill>
                <a:latin typeface="Arial" panose="020B0604020202020204"/>
                <a:cs typeface="Arial" panose="020B0604020202020204" pitchFamily="34" charset="0"/>
                <a:sym typeface="Gill Sans"/>
              </a:rPr>
              <a:t>зависимость от туризма </a:t>
            </a:r>
            <a:r>
              <a:rPr lang="ru-RU" sz="1600" b="1" dirty="0">
                <a:solidFill>
                  <a:srgbClr val="FEFEFE"/>
                </a:solidFill>
                <a:latin typeface="Arial" panose="020B0604020202020204"/>
                <a:cs typeface="Arial" panose="020B0604020202020204" pitchFamily="34" charset="0"/>
                <a:sym typeface="Gill Sans"/>
              </a:rPr>
              <a:t>негативно скажутся на перспективах </a:t>
            </a:r>
            <a:r>
              <a:rPr lang="ru-RU" sz="1600" b="1" dirty="0" smtClean="0">
                <a:solidFill>
                  <a:srgbClr val="FEFEFE"/>
                </a:solidFill>
                <a:latin typeface="Arial" panose="020B0604020202020204"/>
                <a:cs typeface="Arial" panose="020B0604020202020204" pitchFamily="34" charset="0"/>
                <a:sym typeface="Gill Sans"/>
              </a:rPr>
              <a:t>развития для некоторых стран</a:t>
            </a:r>
            <a:endParaRPr kumimoji="0" lang="en-US" sz="1600" b="1" i="0" u="none" strike="noStrike" kern="1200" cap="none" spc="0" normalizeH="0" baseline="0" noProof="0" dirty="0">
              <a:ln>
                <a:noFill/>
              </a:ln>
              <a:solidFill>
                <a:srgbClr val="FEFEFE"/>
              </a:solidFill>
              <a:effectLst/>
              <a:uLnTx/>
              <a:uFillTx/>
              <a:latin typeface="Arial" panose="020B0604020202020204"/>
              <a:ea typeface="+mn-ea"/>
              <a:cs typeface="+mn-cs"/>
              <a:sym typeface="Gill Sans"/>
            </a:endParaRPr>
          </a:p>
        </p:txBody>
      </p:sp>
      <p:sp>
        <p:nvSpPr>
          <p:cNvPr id="13" name="TextBox 3">
            <a:extLst>
              <a:ext uri="{FF2B5EF4-FFF2-40B4-BE49-F238E27FC236}">
                <a16:creationId xmlns:a16="http://schemas.microsoft.com/office/drawing/2014/main" id="{0B11833C-0C1F-43CF-B6CD-CF70F1C76210}"/>
              </a:ext>
            </a:extLst>
          </p:cNvPr>
          <p:cNvSpPr txBox="1"/>
          <p:nvPr/>
        </p:nvSpPr>
        <p:spPr>
          <a:xfrm>
            <a:off x="32588" y="5372887"/>
            <a:ext cx="11955803" cy="125203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dirty="0">
                <a:solidFill>
                  <a:schemeClr val="tx1"/>
                </a:solidFill>
                <a:latin typeface="Arial Narrow" panose="020B0606020202030204" pitchFamily="34" charset="0"/>
                <a:cs typeface="Arial" panose="020B0604020202020204" pitchFamily="34" charset="0"/>
              </a:rPr>
              <a:t>Источники: </a:t>
            </a:r>
            <a:r>
              <a:rPr lang="ru-RU" dirty="0" smtClean="0">
                <a:solidFill>
                  <a:schemeClr val="tx1"/>
                </a:solidFill>
                <a:latin typeface="Arial Narrow" panose="020B0606020202030204" pitchFamily="34" charset="0"/>
                <a:cs typeface="Arial" panose="020B0604020202020204" pitchFamily="34" charset="0"/>
              </a:rPr>
              <a:t>национальные госорганы; </a:t>
            </a:r>
            <a:r>
              <a:rPr lang="ru-RU" dirty="0">
                <a:solidFill>
                  <a:schemeClr val="tx1"/>
                </a:solidFill>
                <a:latin typeface="Arial Narrow" panose="020B0606020202030204" pitchFamily="34" charset="0"/>
                <a:cs typeface="Arial" panose="020B0604020202020204" pitchFamily="34" charset="0"/>
              </a:rPr>
              <a:t>База данных МВФ «Перспективы развития мировой экономики»; и расчеты </a:t>
            </a:r>
            <a:r>
              <a:rPr lang="ru-RU" dirty="0" smtClean="0">
                <a:solidFill>
                  <a:schemeClr val="tx1"/>
                </a:solidFill>
                <a:latin typeface="Arial Narrow" panose="020B0606020202030204" pitchFamily="34" charset="0"/>
                <a:cs typeface="Arial" panose="020B0604020202020204" pitchFamily="34" charset="0"/>
              </a:rPr>
              <a:t>сотрудников МВФ.</a:t>
            </a:r>
          </a:p>
          <a:p>
            <a:r>
              <a:rPr lang="ru-RU" dirty="0" smtClean="0">
                <a:solidFill>
                  <a:schemeClr val="tx1"/>
                </a:solidFill>
                <a:latin typeface="Arial Narrow" panose="020B0606020202030204" pitchFamily="34" charset="0"/>
                <a:cs typeface="Arial" panose="020B0604020202020204" pitchFamily="34" charset="0"/>
              </a:rPr>
              <a:t>1 </a:t>
            </a:r>
            <a:r>
              <a:rPr lang="ru-RU" dirty="0">
                <a:solidFill>
                  <a:schemeClr val="tx1"/>
                </a:solidFill>
                <a:latin typeface="Arial Narrow" panose="020B0606020202030204" pitchFamily="34" charset="0"/>
                <a:cs typeface="Arial" panose="020B0604020202020204" pitchFamily="34" charset="0"/>
              </a:rPr>
              <a:t>/ </a:t>
            </a:r>
            <a:r>
              <a:rPr lang="ru-RU" dirty="0" smtClean="0">
                <a:solidFill>
                  <a:schemeClr val="tx1"/>
                </a:solidFill>
                <a:latin typeface="Arial Narrow" panose="020B0606020202030204" pitchFamily="34" charset="0"/>
                <a:cs typeface="Arial" panose="020B0604020202020204" pitchFamily="34" charset="0"/>
              </a:rPr>
              <a:t>Расширение вакцинации</a:t>
            </a:r>
            <a:r>
              <a:rPr lang="ru-RU" dirty="0">
                <a:solidFill>
                  <a:schemeClr val="tx1"/>
                </a:solidFill>
                <a:latin typeface="Arial Narrow" panose="020B0606020202030204" pitchFamily="34" charset="0"/>
                <a:cs typeface="Arial" panose="020B0604020202020204" pitchFamily="34" charset="0"/>
              </a:rPr>
              <a:t>: зеленый цвет представляет 40-процентный охват населения к концу 2021 года; в противном случае красный</a:t>
            </a:r>
            <a:r>
              <a:rPr lang="ru-RU" dirty="0" smtClean="0">
                <a:solidFill>
                  <a:schemeClr val="tx1"/>
                </a:solidFill>
                <a:latin typeface="Arial Narrow" panose="020B0606020202030204" pitchFamily="34" charset="0"/>
                <a:cs typeface="Arial" panose="020B0604020202020204" pitchFamily="34" charset="0"/>
              </a:rPr>
              <a:t>.</a:t>
            </a:r>
          </a:p>
          <a:p>
            <a:r>
              <a:rPr lang="ru-RU" dirty="0" smtClean="0">
                <a:solidFill>
                  <a:schemeClr val="tx1"/>
                </a:solidFill>
                <a:latin typeface="Arial Narrow" panose="020B0606020202030204" pitchFamily="34" charset="0"/>
                <a:cs typeface="Arial" panose="020B0604020202020204" pitchFamily="34" charset="0"/>
              </a:rPr>
              <a:t>2 </a:t>
            </a:r>
            <a:r>
              <a:rPr lang="ru-RU" dirty="0">
                <a:solidFill>
                  <a:schemeClr val="tx1"/>
                </a:solidFill>
                <a:latin typeface="Arial Narrow" panose="020B0606020202030204" pitchFamily="34" charset="0"/>
                <a:cs typeface="Arial" panose="020B0604020202020204" pitchFamily="34" charset="0"/>
              </a:rPr>
              <a:t>/ </a:t>
            </a:r>
            <a:r>
              <a:rPr lang="ru-RU" dirty="0" smtClean="0">
                <a:solidFill>
                  <a:schemeClr val="tx1"/>
                </a:solidFill>
                <a:latin typeface="Arial Narrow" panose="020B0606020202030204" pitchFamily="34" charset="0"/>
                <a:cs typeface="Arial" panose="020B0604020202020204" pitchFamily="34" charset="0"/>
              </a:rPr>
              <a:t>Свобода маневра для </a:t>
            </a:r>
            <a:r>
              <a:rPr lang="ru-RU" dirty="0">
                <a:solidFill>
                  <a:schemeClr val="tx1"/>
                </a:solidFill>
                <a:latin typeface="Arial Narrow" panose="020B0606020202030204" pitchFamily="34" charset="0"/>
                <a:cs typeface="Arial" panose="020B0604020202020204" pitchFamily="34" charset="0"/>
              </a:rPr>
              <a:t>налогово-бюджетной политики: красный цвет означает отсутствие доступа к рынку </a:t>
            </a:r>
            <a:r>
              <a:rPr lang="ru-RU" dirty="0" smtClean="0">
                <a:solidFill>
                  <a:schemeClr val="tx1"/>
                </a:solidFill>
                <a:latin typeface="Arial Narrow" panose="020B0606020202030204" pitchFamily="34" charset="0"/>
                <a:cs typeface="Arial" panose="020B0604020202020204" pitchFamily="34" charset="0"/>
              </a:rPr>
              <a:t>и/или </a:t>
            </a:r>
            <a:r>
              <a:rPr lang="ru-RU" dirty="0">
                <a:solidFill>
                  <a:schemeClr val="tx1"/>
                </a:solidFill>
                <a:latin typeface="Arial Narrow" panose="020B0606020202030204" pitchFamily="34" charset="0"/>
                <a:cs typeface="Arial" panose="020B0604020202020204" pitchFamily="34" charset="0"/>
              </a:rPr>
              <a:t>отношение долга к ВВП на уровне медианного значения или выше него; в противном случае - зеленый</a:t>
            </a:r>
            <a:r>
              <a:rPr lang="ru-RU" dirty="0" smtClean="0">
                <a:solidFill>
                  <a:schemeClr val="tx1"/>
                </a:solidFill>
                <a:latin typeface="Arial Narrow" panose="020B0606020202030204" pitchFamily="34" charset="0"/>
                <a:cs typeface="Arial" panose="020B0604020202020204" pitchFamily="34" charset="0"/>
              </a:rPr>
              <a:t>.</a:t>
            </a:r>
          </a:p>
          <a:p>
            <a:r>
              <a:rPr lang="ru-RU" dirty="0" smtClean="0">
                <a:solidFill>
                  <a:schemeClr val="tx1"/>
                </a:solidFill>
                <a:latin typeface="Arial Narrow" panose="020B0606020202030204" pitchFamily="34" charset="0"/>
                <a:cs typeface="Arial" panose="020B0604020202020204" pitchFamily="34" charset="0"/>
              </a:rPr>
              <a:t>3 </a:t>
            </a:r>
            <a:r>
              <a:rPr lang="ru-RU" dirty="0">
                <a:solidFill>
                  <a:schemeClr val="tx1"/>
                </a:solidFill>
                <a:latin typeface="Arial Narrow" panose="020B0606020202030204" pitchFamily="34" charset="0"/>
                <a:cs typeface="Arial" panose="020B0604020202020204" pitchFamily="34" charset="0"/>
              </a:rPr>
              <a:t>/ Свобода маневра для </a:t>
            </a:r>
            <a:r>
              <a:rPr lang="ru-RU" dirty="0" smtClean="0">
                <a:solidFill>
                  <a:schemeClr val="tx1"/>
                </a:solidFill>
                <a:latin typeface="Arial Narrow" panose="020B0606020202030204" pitchFamily="34" charset="0"/>
                <a:cs typeface="Arial" panose="020B0604020202020204" pitchFamily="34" charset="0"/>
              </a:rPr>
              <a:t>денежно-кредитной политики</a:t>
            </a:r>
            <a:r>
              <a:rPr lang="ru-RU" dirty="0">
                <a:solidFill>
                  <a:schemeClr val="tx1"/>
                </a:solidFill>
                <a:latin typeface="Arial Narrow" panose="020B0606020202030204" pitchFamily="34" charset="0"/>
                <a:cs typeface="Arial" panose="020B0604020202020204" pitchFamily="34" charset="0"/>
              </a:rPr>
              <a:t>: красный цвет означает, будут ли прогнозы МВФ по инфляции в </a:t>
            </a:r>
            <a:r>
              <a:rPr lang="ru-RU" dirty="0" smtClean="0">
                <a:solidFill>
                  <a:schemeClr val="tx1"/>
                </a:solidFill>
                <a:latin typeface="Arial Narrow" panose="020B0606020202030204" pitchFamily="34" charset="0"/>
                <a:cs typeface="Arial" panose="020B0604020202020204" pitchFamily="34" charset="0"/>
              </a:rPr>
              <a:t>«Перспективах развития мировой экономики» </a:t>
            </a:r>
            <a:r>
              <a:rPr lang="ru-RU" dirty="0">
                <a:solidFill>
                  <a:schemeClr val="tx1"/>
                </a:solidFill>
                <a:latin typeface="Arial Narrow" panose="020B0606020202030204" pitchFamily="34" charset="0"/>
                <a:cs typeface="Arial" panose="020B0604020202020204" pitchFamily="34" charset="0"/>
              </a:rPr>
              <a:t>на 2021 год равными или выше медианного </a:t>
            </a:r>
            <a:r>
              <a:rPr lang="ru-RU" dirty="0" smtClean="0">
                <a:solidFill>
                  <a:schemeClr val="tx1"/>
                </a:solidFill>
                <a:latin typeface="Arial Narrow" panose="020B0606020202030204" pitchFamily="34" charset="0"/>
                <a:cs typeface="Arial" panose="020B0604020202020204" pitchFamily="34" charset="0"/>
              </a:rPr>
              <a:t>значения или </a:t>
            </a:r>
            <a:r>
              <a:rPr lang="ru-RU" dirty="0" smtClean="0">
                <a:solidFill>
                  <a:schemeClr val="tx1"/>
                </a:solidFill>
                <a:latin typeface="Arial Narrow" panose="020B0606020202030204" pitchFamily="34" charset="0"/>
                <a:cs typeface="Arial" panose="020B0604020202020204" pitchFamily="34" charset="0"/>
              </a:rPr>
              <a:t>целевого показателя; </a:t>
            </a:r>
            <a:r>
              <a:rPr lang="ru-RU" dirty="0">
                <a:solidFill>
                  <a:schemeClr val="tx1"/>
                </a:solidFill>
                <a:latin typeface="Arial Narrow" panose="020B0606020202030204" pitchFamily="34" charset="0"/>
                <a:cs typeface="Arial" panose="020B0604020202020204" pitchFamily="34" charset="0"/>
              </a:rPr>
              <a:t>зеленый представляет ниже </a:t>
            </a:r>
            <a:r>
              <a:rPr lang="ru-RU" dirty="0" smtClean="0">
                <a:solidFill>
                  <a:schemeClr val="tx1"/>
                </a:solidFill>
                <a:latin typeface="Arial Narrow" panose="020B0606020202030204" pitchFamily="34" charset="0"/>
                <a:cs typeface="Arial" panose="020B0604020202020204" pitchFamily="34" charset="0"/>
              </a:rPr>
              <a:t>медианного значения и </a:t>
            </a:r>
            <a:r>
              <a:rPr lang="ru-RU" dirty="0" smtClean="0">
                <a:solidFill>
                  <a:schemeClr val="tx1"/>
                </a:solidFill>
                <a:latin typeface="Arial Narrow" panose="020B0606020202030204" pitchFamily="34" charset="0"/>
                <a:cs typeface="Arial" panose="020B0604020202020204" pitchFamily="34" charset="0"/>
              </a:rPr>
              <a:t>целевого показателя; </a:t>
            </a:r>
            <a:r>
              <a:rPr lang="ru-RU" dirty="0">
                <a:solidFill>
                  <a:schemeClr val="tx1"/>
                </a:solidFill>
                <a:latin typeface="Arial Narrow" panose="020B0606020202030204" pitchFamily="34" charset="0"/>
                <a:cs typeface="Arial" panose="020B0604020202020204" pitchFamily="34" charset="0"/>
              </a:rPr>
              <a:t>оранжевый символизирует </a:t>
            </a:r>
            <a:r>
              <a:rPr lang="ru-RU" dirty="0" err="1" smtClean="0">
                <a:solidFill>
                  <a:schemeClr val="tx1"/>
                </a:solidFill>
                <a:latin typeface="Arial Narrow" panose="020B0606020202030204" pitchFamily="34" charset="0"/>
                <a:cs typeface="Arial" panose="020B0604020202020204" pitchFamily="34" charset="0"/>
              </a:rPr>
              <a:t>пеггеры</a:t>
            </a:r>
            <a:r>
              <a:rPr lang="ru-RU" dirty="0" smtClean="0">
                <a:solidFill>
                  <a:schemeClr val="tx1"/>
                </a:solidFill>
                <a:latin typeface="Arial Narrow" panose="020B0606020202030204" pitchFamily="34" charset="0"/>
                <a:cs typeface="Arial" panose="020B0604020202020204" pitchFamily="34" charset="0"/>
              </a:rPr>
              <a:t> и механизмы обеспечения денежной эмиссии. </a:t>
            </a:r>
          </a:p>
          <a:p>
            <a:r>
              <a:rPr lang="ru-RU" dirty="0" smtClean="0">
                <a:solidFill>
                  <a:schemeClr val="tx1"/>
                </a:solidFill>
                <a:latin typeface="Arial Narrow" panose="020B0606020202030204" pitchFamily="34" charset="0"/>
                <a:cs typeface="Arial" panose="020B0604020202020204" pitchFamily="34" charset="0"/>
              </a:rPr>
              <a:t>4 </a:t>
            </a:r>
            <a:r>
              <a:rPr lang="ru-RU" dirty="0">
                <a:solidFill>
                  <a:schemeClr val="tx1"/>
                </a:solidFill>
                <a:latin typeface="Arial Narrow" panose="020B0606020202030204" pitchFamily="34" charset="0"/>
                <a:cs typeface="Arial" panose="020B0604020202020204" pitchFamily="34" charset="0"/>
              </a:rPr>
              <a:t>/ Зависимость от туризма: красный цвет означает, что и доля туризма в ВВП, и доля туризма в общей занятости превышают 10 процентов; </a:t>
            </a:r>
            <a:r>
              <a:rPr lang="ru-RU" dirty="0" smtClean="0">
                <a:solidFill>
                  <a:schemeClr val="tx1"/>
                </a:solidFill>
                <a:latin typeface="Arial Narrow" panose="020B0606020202030204" pitchFamily="34" charset="0"/>
                <a:cs typeface="Arial" panose="020B0604020202020204" pitchFamily="34" charset="0"/>
              </a:rPr>
              <a:t>оранжевый – если выполняется </a:t>
            </a:r>
            <a:r>
              <a:rPr lang="ru-RU" dirty="0">
                <a:solidFill>
                  <a:schemeClr val="tx1"/>
                </a:solidFill>
                <a:latin typeface="Arial Narrow" panose="020B0606020202030204" pitchFamily="34" charset="0"/>
                <a:cs typeface="Arial" panose="020B0604020202020204" pitchFamily="34" charset="0"/>
              </a:rPr>
              <a:t>любой из этих критериев; в противном случае - зеленый</a:t>
            </a:r>
            <a:r>
              <a:rPr lang="ru-RU" dirty="0" smtClean="0">
                <a:solidFill>
                  <a:schemeClr val="tx1"/>
                </a:solidFill>
                <a:latin typeface="Arial Narrow" panose="020B0606020202030204" pitchFamily="34" charset="0"/>
                <a:cs typeface="Arial" panose="020B0604020202020204" pitchFamily="34" charset="0"/>
              </a:rPr>
              <a:t>.</a:t>
            </a:r>
            <a:endParaRPr lang="en-US" b="0" baseline="0" dirty="0">
              <a:solidFill>
                <a:schemeClr val="tx1"/>
              </a:solidFill>
              <a:latin typeface="Arial Narrow" panose="020B0606020202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AB49C64-1D43-45FA-ADFB-71DBC31E8145}"/>
              </a:ext>
            </a:extLst>
          </p:cNvPr>
          <p:cNvPicPr>
            <a:picLocks noChangeAspect="1"/>
          </p:cNvPicPr>
          <p:nvPr/>
        </p:nvPicPr>
        <p:blipFill>
          <a:blip r:embed="rId4"/>
          <a:stretch>
            <a:fillRect/>
          </a:stretch>
        </p:blipFill>
        <p:spPr>
          <a:xfrm>
            <a:off x="1831787" y="2107715"/>
            <a:ext cx="8686800" cy="234950"/>
          </a:xfrm>
          <a:prstGeom prst="rect">
            <a:avLst/>
          </a:prstGeom>
        </p:spPr>
      </p:pic>
      <p:pic>
        <p:nvPicPr>
          <p:cNvPr id="5" name="Picture 4">
            <a:extLst>
              <a:ext uri="{FF2B5EF4-FFF2-40B4-BE49-F238E27FC236}">
                <a16:creationId xmlns:a16="http://schemas.microsoft.com/office/drawing/2014/main" id="{236D1ACF-66D1-48CC-AA50-3B8A5E42E4F8}"/>
              </a:ext>
            </a:extLst>
          </p:cNvPr>
          <p:cNvPicPr>
            <a:picLocks noChangeAspect="1"/>
          </p:cNvPicPr>
          <p:nvPr/>
        </p:nvPicPr>
        <p:blipFill>
          <a:blip r:embed="rId5"/>
          <a:stretch>
            <a:fillRect/>
          </a:stretch>
        </p:blipFill>
        <p:spPr>
          <a:xfrm>
            <a:off x="1577787" y="2467691"/>
            <a:ext cx="8865406" cy="2920215"/>
          </a:xfrm>
          <a:prstGeom prst="rect">
            <a:avLst/>
          </a:prstGeom>
        </p:spPr>
      </p:pic>
      <p:sp>
        <p:nvSpPr>
          <p:cNvPr id="2" name="TextBox 1"/>
          <p:cNvSpPr txBox="1"/>
          <p:nvPr/>
        </p:nvSpPr>
        <p:spPr>
          <a:xfrm>
            <a:off x="1831787" y="2954904"/>
            <a:ext cx="2848216" cy="369332"/>
          </a:xfrm>
          <a:prstGeom prst="rect">
            <a:avLst/>
          </a:prstGeom>
          <a:solidFill>
            <a:schemeClr val="bg1"/>
          </a:solidFill>
        </p:spPr>
        <p:txBody>
          <a:bodyPr wrap="none" rtlCol="0">
            <a:spAutoFit/>
          </a:bodyPr>
          <a:lstStyle/>
          <a:p>
            <a:r>
              <a:rPr lang="ru-RU" dirty="0" smtClean="0"/>
              <a:t>Расширение вакцинации</a:t>
            </a:r>
            <a:endParaRPr lang="en-US" dirty="0"/>
          </a:p>
        </p:txBody>
      </p:sp>
      <p:sp>
        <p:nvSpPr>
          <p:cNvPr id="9" name="TextBox 8"/>
          <p:cNvSpPr txBox="1"/>
          <p:nvPr/>
        </p:nvSpPr>
        <p:spPr>
          <a:xfrm>
            <a:off x="1854037" y="2966983"/>
            <a:ext cx="2848216" cy="369332"/>
          </a:xfrm>
          <a:prstGeom prst="rect">
            <a:avLst/>
          </a:prstGeom>
          <a:solidFill>
            <a:schemeClr val="bg1"/>
          </a:solidFill>
        </p:spPr>
        <p:txBody>
          <a:bodyPr wrap="none" rtlCol="0">
            <a:spAutoFit/>
          </a:bodyPr>
          <a:lstStyle/>
          <a:p>
            <a:r>
              <a:rPr lang="ru-RU" dirty="0" smtClean="0"/>
              <a:t>Расширение вакцинации</a:t>
            </a:r>
            <a:endParaRPr lang="en-US" dirty="0"/>
          </a:p>
        </p:txBody>
      </p:sp>
      <p:sp>
        <p:nvSpPr>
          <p:cNvPr id="10" name="TextBox 9"/>
          <p:cNvSpPr txBox="1"/>
          <p:nvPr/>
        </p:nvSpPr>
        <p:spPr>
          <a:xfrm>
            <a:off x="1629231" y="3836274"/>
            <a:ext cx="3050772" cy="584775"/>
          </a:xfrm>
          <a:prstGeom prst="rect">
            <a:avLst/>
          </a:prstGeom>
          <a:solidFill>
            <a:schemeClr val="bg1"/>
          </a:solidFill>
        </p:spPr>
        <p:txBody>
          <a:bodyPr wrap="none" rtlCol="0">
            <a:spAutoFit/>
          </a:bodyPr>
          <a:lstStyle/>
          <a:p>
            <a:pPr algn="r"/>
            <a:r>
              <a:rPr lang="ru-RU" sz="1600" dirty="0" smtClean="0"/>
              <a:t>Свобода маневра </a:t>
            </a:r>
          </a:p>
          <a:p>
            <a:r>
              <a:rPr lang="ru-RU" sz="1600" dirty="0" smtClean="0"/>
              <a:t>денежно-кредитной политики </a:t>
            </a:r>
            <a:endParaRPr lang="en-US" sz="1600" dirty="0"/>
          </a:p>
        </p:txBody>
      </p:sp>
      <p:sp>
        <p:nvSpPr>
          <p:cNvPr id="11" name="TextBox 10"/>
          <p:cNvSpPr txBox="1"/>
          <p:nvPr/>
        </p:nvSpPr>
        <p:spPr>
          <a:xfrm>
            <a:off x="1876287" y="4421049"/>
            <a:ext cx="2803716" cy="369332"/>
          </a:xfrm>
          <a:prstGeom prst="rect">
            <a:avLst/>
          </a:prstGeom>
          <a:solidFill>
            <a:schemeClr val="bg1"/>
          </a:solidFill>
        </p:spPr>
        <p:txBody>
          <a:bodyPr wrap="none" rtlCol="0">
            <a:spAutoFit/>
          </a:bodyPr>
          <a:lstStyle/>
          <a:p>
            <a:r>
              <a:rPr lang="ru-RU" dirty="0" smtClean="0"/>
              <a:t>Зависимость от туризма</a:t>
            </a:r>
            <a:endParaRPr lang="en-US" dirty="0"/>
          </a:p>
        </p:txBody>
      </p:sp>
      <p:sp>
        <p:nvSpPr>
          <p:cNvPr id="12" name="TextBox 11"/>
          <p:cNvSpPr txBox="1"/>
          <p:nvPr/>
        </p:nvSpPr>
        <p:spPr>
          <a:xfrm>
            <a:off x="2344107" y="3341353"/>
            <a:ext cx="2335896" cy="584775"/>
          </a:xfrm>
          <a:prstGeom prst="rect">
            <a:avLst/>
          </a:prstGeom>
          <a:solidFill>
            <a:schemeClr val="bg1"/>
          </a:solidFill>
        </p:spPr>
        <p:txBody>
          <a:bodyPr wrap="none" rtlCol="0">
            <a:spAutoFit/>
          </a:bodyPr>
          <a:lstStyle/>
          <a:p>
            <a:pPr algn="r"/>
            <a:r>
              <a:rPr lang="ru-RU" sz="1600" dirty="0" smtClean="0"/>
              <a:t>Свобода маневра </a:t>
            </a:r>
          </a:p>
          <a:p>
            <a:pPr algn="r"/>
            <a:r>
              <a:rPr lang="ru-RU" sz="1600" dirty="0" smtClean="0"/>
              <a:t>фискальной политики </a:t>
            </a:r>
            <a:endParaRPr lang="en-US" sz="1600" dirty="0"/>
          </a:p>
        </p:txBody>
      </p:sp>
      <p:sp>
        <p:nvSpPr>
          <p:cNvPr id="15" name="TextBox 14"/>
          <p:cNvSpPr txBox="1"/>
          <p:nvPr/>
        </p:nvSpPr>
        <p:spPr>
          <a:xfrm>
            <a:off x="3611947" y="2384560"/>
            <a:ext cx="2778966" cy="338554"/>
          </a:xfrm>
          <a:prstGeom prst="rect">
            <a:avLst/>
          </a:prstGeom>
          <a:solidFill>
            <a:schemeClr val="bg1"/>
          </a:solidFill>
        </p:spPr>
        <p:txBody>
          <a:bodyPr wrap="none" rtlCol="0">
            <a:spAutoFit/>
          </a:bodyPr>
          <a:lstStyle/>
          <a:p>
            <a:r>
              <a:rPr lang="ru-RU" sz="1600" dirty="0" smtClean="0"/>
              <a:t>ЦАРЭС, экспортеры нефти</a:t>
            </a:r>
            <a:endParaRPr lang="en-US" sz="1600" dirty="0"/>
          </a:p>
        </p:txBody>
      </p:sp>
      <p:sp>
        <p:nvSpPr>
          <p:cNvPr id="16" name="TextBox 15"/>
          <p:cNvSpPr txBox="1"/>
          <p:nvPr/>
        </p:nvSpPr>
        <p:spPr>
          <a:xfrm>
            <a:off x="6955782" y="2374100"/>
            <a:ext cx="2736583" cy="338554"/>
          </a:xfrm>
          <a:prstGeom prst="rect">
            <a:avLst/>
          </a:prstGeom>
          <a:solidFill>
            <a:schemeClr val="bg1"/>
          </a:solidFill>
        </p:spPr>
        <p:txBody>
          <a:bodyPr wrap="none" rtlCol="0">
            <a:spAutoFit/>
          </a:bodyPr>
          <a:lstStyle/>
          <a:p>
            <a:r>
              <a:rPr lang="ru-RU" sz="1600" dirty="0" smtClean="0"/>
              <a:t>ЦАРЭС, импортеры нефти</a:t>
            </a:r>
            <a:endParaRPr lang="en-US" sz="1600" dirty="0"/>
          </a:p>
        </p:txBody>
      </p:sp>
      <p:sp>
        <p:nvSpPr>
          <p:cNvPr id="4" name="TextBox 3"/>
          <p:cNvSpPr txBox="1"/>
          <p:nvPr/>
        </p:nvSpPr>
        <p:spPr>
          <a:xfrm>
            <a:off x="4533801" y="1986879"/>
            <a:ext cx="1944378" cy="461665"/>
          </a:xfrm>
          <a:prstGeom prst="rect">
            <a:avLst/>
          </a:prstGeom>
          <a:solidFill>
            <a:schemeClr val="bg1"/>
          </a:solidFill>
        </p:spPr>
        <p:txBody>
          <a:bodyPr wrap="none" rtlCol="0">
            <a:spAutoFit/>
          </a:bodyPr>
          <a:lstStyle/>
          <a:p>
            <a:r>
              <a:rPr lang="ru-RU" sz="1200" b="1" dirty="0" smtClean="0"/>
              <a:t>Проблемы, влияющие </a:t>
            </a:r>
          </a:p>
          <a:p>
            <a:r>
              <a:rPr lang="ru-RU" sz="1200" b="1" dirty="0" smtClean="0"/>
              <a:t>на восстановление</a:t>
            </a:r>
            <a:endParaRPr lang="en-US" sz="1200" b="1" dirty="0"/>
          </a:p>
        </p:txBody>
      </p:sp>
      <p:sp>
        <p:nvSpPr>
          <p:cNvPr id="20" name="TextBox 19"/>
          <p:cNvSpPr txBox="1"/>
          <p:nvPr/>
        </p:nvSpPr>
        <p:spPr>
          <a:xfrm>
            <a:off x="6689066" y="1969197"/>
            <a:ext cx="2747622" cy="461665"/>
          </a:xfrm>
          <a:prstGeom prst="rect">
            <a:avLst/>
          </a:prstGeom>
          <a:solidFill>
            <a:schemeClr val="bg1"/>
          </a:solidFill>
        </p:spPr>
        <p:txBody>
          <a:bodyPr wrap="square" rtlCol="0">
            <a:spAutoFit/>
          </a:bodyPr>
          <a:lstStyle/>
          <a:p>
            <a:r>
              <a:rPr lang="ru-RU" sz="1200" b="1" dirty="0" smtClean="0"/>
              <a:t>Проблемы, влияющие на </a:t>
            </a:r>
          </a:p>
          <a:p>
            <a:r>
              <a:rPr lang="ru-RU" sz="1200" b="1" dirty="0" smtClean="0"/>
              <a:t>экономику</a:t>
            </a:r>
            <a:endParaRPr lang="en-US" sz="1200" b="1" dirty="0"/>
          </a:p>
        </p:txBody>
      </p:sp>
      <p:sp>
        <p:nvSpPr>
          <p:cNvPr id="21" name="TextBox 20"/>
          <p:cNvSpPr txBox="1"/>
          <p:nvPr/>
        </p:nvSpPr>
        <p:spPr>
          <a:xfrm>
            <a:off x="2344107" y="1979266"/>
            <a:ext cx="1683547" cy="461665"/>
          </a:xfrm>
          <a:prstGeom prst="rect">
            <a:avLst/>
          </a:prstGeom>
          <a:solidFill>
            <a:schemeClr val="bg1"/>
          </a:solidFill>
        </p:spPr>
        <p:txBody>
          <a:bodyPr wrap="square" rtlCol="0">
            <a:spAutoFit/>
          </a:bodyPr>
          <a:lstStyle/>
          <a:p>
            <a:r>
              <a:rPr lang="ru-RU" sz="1200" b="1" dirty="0" smtClean="0"/>
              <a:t>Поддерживающие </a:t>
            </a:r>
          </a:p>
          <a:p>
            <a:r>
              <a:rPr lang="ru-RU" sz="1200" b="1" dirty="0" smtClean="0"/>
              <a:t>восстановление</a:t>
            </a:r>
            <a:endParaRPr lang="en-US" sz="1200" b="1" dirty="0"/>
          </a:p>
        </p:txBody>
      </p:sp>
      <p:sp>
        <p:nvSpPr>
          <p:cNvPr id="22" name="TextBox 21"/>
          <p:cNvSpPr txBox="1"/>
          <p:nvPr/>
        </p:nvSpPr>
        <p:spPr>
          <a:xfrm>
            <a:off x="9858463" y="2048847"/>
            <a:ext cx="1081899" cy="276999"/>
          </a:xfrm>
          <a:prstGeom prst="rect">
            <a:avLst/>
          </a:prstGeom>
          <a:solidFill>
            <a:schemeClr val="bg1"/>
          </a:solidFill>
        </p:spPr>
        <p:txBody>
          <a:bodyPr wrap="none" rtlCol="0">
            <a:spAutoFit/>
          </a:bodyPr>
          <a:lstStyle/>
          <a:p>
            <a:r>
              <a:rPr lang="ru-RU" sz="1200" b="1" dirty="0" smtClean="0"/>
              <a:t>Нет данных</a:t>
            </a:r>
            <a:endParaRPr lang="en-US" sz="1200" b="1" dirty="0"/>
          </a:p>
        </p:txBody>
      </p:sp>
    </p:spTree>
    <p:extLst>
      <p:ext uri="{BB962C8B-B14F-4D97-AF65-F5344CB8AC3E}">
        <p14:creationId xmlns:p14="http://schemas.microsoft.com/office/powerpoint/2010/main" val="16724988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37F5-88FB-4198-A2CD-EBBED06E870F}"/>
              </a:ext>
            </a:extLst>
          </p:cNvPr>
          <p:cNvSpPr>
            <a:spLocks noGrp="1"/>
          </p:cNvSpPr>
          <p:nvPr>
            <p:ph type="title"/>
          </p:nvPr>
        </p:nvSpPr>
        <p:spPr>
          <a:xfrm>
            <a:off x="954526" y="1371600"/>
            <a:ext cx="10607040" cy="4114800"/>
          </a:xfrm>
        </p:spPr>
        <p:txBody>
          <a:bodyPr>
            <a:normAutofit/>
          </a:bodyPr>
          <a:lstStyle/>
          <a:p>
            <a:pPr>
              <a:spcBef>
                <a:spcPts val="422"/>
              </a:spcBef>
              <a:spcAft>
                <a:spcPts val="844"/>
              </a:spcAft>
            </a:pPr>
            <a:r>
              <a:rPr lang="en-US" altLang="en-US" sz="2812" b="0" u="sng" dirty="0">
                <a:latin typeface="Arial Black" panose="020B0A04020102020204" pitchFamily="34" charset="0"/>
                <a:ea typeface="Segoe UI" panose="020B0502040204020203" pitchFamily="34" charset="0"/>
                <a:cs typeface="Segoe UI" panose="020B0502040204020203" pitchFamily="34" charset="0"/>
              </a:rPr>
              <a:t/>
            </a:r>
            <a:br>
              <a:rPr lang="en-US" altLang="en-US" sz="2812" b="0" u="sng" dirty="0">
                <a:latin typeface="Arial Black" panose="020B0A04020102020204" pitchFamily="34" charset="0"/>
                <a:ea typeface="Segoe UI" panose="020B0502040204020203" pitchFamily="34" charset="0"/>
                <a:cs typeface="Segoe UI" panose="020B0502040204020203" pitchFamily="34" charset="0"/>
              </a:rPr>
            </a:br>
            <a:r>
              <a:rPr lang="en-US" altLang="en-US" sz="2812" b="0" u="sng" dirty="0">
                <a:latin typeface="Arial Black" panose="020B0A04020102020204" pitchFamily="34" charset="0"/>
                <a:ea typeface="Segoe UI" panose="020B0502040204020203" pitchFamily="34" charset="0"/>
                <a:cs typeface="Segoe UI" panose="020B0502040204020203" pitchFamily="34" charset="0"/>
              </a:rPr>
              <a:t/>
            </a:r>
            <a:br>
              <a:rPr lang="en-US" altLang="en-US" sz="2812" b="0" u="sng" dirty="0">
                <a:latin typeface="Arial Black" panose="020B0A04020102020204" pitchFamily="34" charset="0"/>
                <a:ea typeface="Segoe UI" panose="020B0502040204020203" pitchFamily="34" charset="0"/>
                <a:cs typeface="Segoe UI" panose="020B0502040204020203" pitchFamily="34" charset="0"/>
              </a:rPr>
            </a:br>
            <a:r>
              <a:rPr lang="en-US" altLang="en-US" sz="2812" b="0" u="sng" dirty="0">
                <a:latin typeface="Arial Black" panose="020B0A04020102020204" pitchFamily="34" charset="0"/>
                <a:ea typeface="Segoe UI" panose="020B0502040204020203" pitchFamily="34" charset="0"/>
                <a:cs typeface="Segoe UI" panose="020B0502040204020203" pitchFamily="34" charset="0"/>
              </a:rPr>
              <a:t/>
            </a:r>
            <a:br>
              <a:rPr lang="en-US" altLang="en-US" sz="2812" b="0" u="sng" dirty="0">
                <a:latin typeface="Arial Black" panose="020B0A04020102020204" pitchFamily="34" charset="0"/>
                <a:ea typeface="Segoe UI" panose="020B0502040204020203" pitchFamily="34" charset="0"/>
                <a:cs typeface="Segoe UI" panose="020B0502040204020203" pitchFamily="34" charset="0"/>
              </a:rPr>
            </a:br>
            <a:r>
              <a:rPr lang="en-US" altLang="en-US" sz="2812" b="0" u="sng" dirty="0">
                <a:latin typeface="Arial Black" panose="020B0A04020102020204" pitchFamily="34" charset="0"/>
                <a:ea typeface="Segoe UI" panose="020B0502040204020203" pitchFamily="34" charset="0"/>
                <a:cs typeface="Segoe UI" panose="020B0502040204020203" pitchFamily="34" charset="0"/>
              </a:rPr>
              <a:t/>
            </a:r>
            <a:br>
              <a:rPr lang="en-US" altLang="en-US" sz="2812" b="0" u="sng" dirty="0">
                <a:latin typeface="Arial Black" panose="020B0A04020102020204" pitchFamily="34" charset="0"/>
                <a:ea typeface="Segoe UI" panose="020B0502040204020203" pitchFamily="34" charset="0"/>
                <a:cs typeface="Segoe UI" panose="020B0502040204020203" pitchFamily="34" charset="0"/>
              </a:rPr>
            </a:br>
            <a:r>
              <a:rPr lang="en-US" altLang="en-US" sz="2812" b="0" dirty="0">
                <a:latin typeface="Arial Black" panose="020B0A04020102020204" pitchFamily="34" charset="0"/>
                <a:ea typeface="Segoe UI" panose="020B0502040204020203" pitchFamily="34" charset="0"/>
                <a:cs typeface="Segoe UI" panose="020B0502040204020203" pitchFamily="34" charset="0"/>
              </a:rPr>
              <a:t/>
            </a:r>
            <a:br>
              <a:rPr lang="en-US" altLang="en-US" sz="2812" b="0" dirty="0">
                <a:latin typeface="Arial Black" panose="020B0A04020102020204" pitchFamily="34" charset="0"/>
                <a:ea typeface="Segoe UI" panose="020B0502040204020203" pitchFamily="34" charset="0"/>
                <a:cs typeface="Segoe UI" panose="020B0502040204020203" pitchFamily="34" charset="0"/>
              </a:rPr>
            </a:br>
            <a:endParaRPr lang="en-US" altLang="en-US" sz="2812" b="0" dirty="0">
              <a:latin typeface="Arial Black" panose="020B0A04020102020204" pitchFamily="34" charset="0"/>
              <a:ea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42379A3E-F8BB-4B65-832B-C7EF54CB8220}"/>
              </a:ext>
            </a:extLst>
          </p:cNvPr>
          <p:cNvSpPr/>
          <p:nvPr/>
        </p:nvSpPr>
        <p:spPr>
          <a:xfrm>
            <a:off x="954526" y="158856"/>
            <a:ext cx="9688010" cy="584775"/>
          </a:xfrm>
          <a:prstGeom prst="rect">
            <a:avLst/>
          </a:prstGeom>
        </p:spPr>
        <p:txBody>
          <a:bodyPr wrap="square">
            <a:spAutoFit/>
          </a:bodyPr>
          <a:lstStyle/>
          <a:p>
            <a:pPr lvl="0" algn="ctr">
              <a:defRPr/>
            </a:pPr>
            <a:r>
              <a:rPr lang="ru-RU" altLang="en-US" sz="3200" b="1" dirty="0">
                <a:solidFill>
                  <a:srgbClr val="FEFEFE"/>
                </a:solidFill>
                <a:latin typeface="Arial Black" panose="020B0604020202020204" pitchFamily="34" charset="0"/>
              </a:rPr>
              <a:t>Повышенные риски и </a:t>
            </a:r>
            <a:r>
              <a:rPr lang="ru-RU" altLang="en-US" sz="3200" b="1" dirty="0" smtClean="0">
                <a:solidFill>
                  <a:srgbClr val="FEFEFE"/>
                </a:solidFill>
                <a:latin typeface="Arial Black" panose="020B0604020202020204" pitchFamily="34" charset="0"/>
              </a:rPr>
              <a:t>уязвимости</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CE69026D-ADED-440D-8BEC-F4A27DA3BB73}"/>
              </a:ext>
            </a:extLst>
          </p:cNvPr>
          <p:cNvGrpSpPr/>
          <p:nvPr/>
        </p:nvGrpSpPr>
        <p:grpSpPr>
          <a:xfrm>
            <a:off x="974524" y="972032"/>
            <a:ext cx="10745720" cy="5041551"/>
            <a:chOff x="1188232" y="272492"/>
            <a:chExt cx="10745720" cy="5041551"/>
          </a:xfrm>
        </p:grpSpPr>
        <p:sp>
          <p:nvSpPr>
            <p:cNvPr id="6" name="Minus Sign 5">
              <a:extLst>
                <a:ext uri="{FF2B5EF4-FFF2-40B4-BE49-F238E27FC236}">
                  <a16:creationId xmlns:a16="http://schemas.microsoft.com/office/drawing/2014/main" id="{25DFF550-A09C-4314-BA22-01D2AA5C9DE6}"/>
                </a:ext>
              </a:extLst>
            </p:cNvPr>
            <p:cNvSpPr/>
            <p:nvPr/>
          </p:nvSpPr>
          <p:spPr>
            <a:xfrm rot="21300000">
              <a:off x="1560192" y="2963407"/>
              <a:ext cx="10373760" cy="945316"/>
            </a:xfrm>
            <a:prstGeom prst="mathMinus">
              <a:avLst/>
            </a:prstGeom>
            <a:solidFill>
              <a:schemeClr val="bg1">
                <a:lumMod val="90000"/>
              </a:schemeClr>
            </a:solidFill>
          </p:spPr>
          <p:style>
            <a:lnRef idx="0">
              <a:schemeClr val="dk1"/>
            </a:lnRef>
            <a:fillRef idx="3">
              <a:schemeClr val="dk1"/>
            </a:fillRef>
            <a:effectRef idx="3">
              <a:schemeClr val="dk1"/>
            </a:effectRef>
            <a:fontRef idx="minor">
              <a:schemeClr val="lt1"/>
            </a:fontRef>
          </p:style>
        </p:sp>
        <p:sp>
          <p:nvSpPr>
            <p:cNvPr id="7" name="Freeform: Shape 6">
              <a:extLst>
                <a:ext uri="{FF2B5EF4-FFF2-40B4-BE49-F238E27FC236}">
                  <a16:creationId xmlns:a16="http://schemas.microsoft.com/office/drawing/2014/main" id="{A7B886A1-09C6-4710-81F0-730AD445248A}"/>
                </a:ext>
              </a:extLst>
            </p:cNvPr>
            <p:cNvSpPr/>
            <p:nvPr/>
          </p:nvSpPr>
          <p:spPr>
            <a:xfrm>
              <a:off x="4391160" y="898963"/>
              <a:ext cx="2521764" cy="2443902"/>
            </a:xfrm>
            <a:custGeom>
              <a:avLst/>
              <a:gdLst>
                <a:gd name="connsiteX0" fmla="*/ 0 w 2657898"/>
                <a:gd name="connsiteY0" fmla="*/ 1114297 h 2228594"/>
                <a:gd name="connsiteX1" fmla="*/ 664475 w 2657898"/>
                <a:gd name="connsiteY1" fmla="*/ 1114297 h 2228594"/>
                <a:gd name="connsiteX2" fmla="*/ 664475 w 2657898"/>
                <a:gd name="connsiteY2" fmla="*/ 0 h 2228594"/>
                <a:gd name="connsiteX3" fmla="*/ 1993424 w 2657898"/>
                <a:gd name="connsiteY3" fmla="*/ 0 h 2228594"/>
                <a:gd name="connsiteX4" fmla="*/ 1993424 w 2657898"/>
                <a:gd name="connsiteY4" fmla="*/ 1114297 h 2228594"/>
                <a:gd name="connsiteX5" fmla="*/ 2657898 w 2657898"/>
                <a:gd name="connsiteY5" fmla="*/ 1114297 h 2228594"/>
                <a:gd name="connsiteX6" fmla="*/ 1328949 w 2657898"/>
                <a:gd name="connsiteY6" fmla="*/ 2228594 h 2228594"/>
                <a:gd name="connsiteX7" fmla="*/ 0 w 2657898"/>
                <a:gd name="connsiteY7" fmla="*/ 1114297 h 22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7898" h="2228594">
                  <a:moveTo>
                    <a:pt x="0" y="1114297"/>
                  </a:moveTo>
                  <a:lnTo>
                    <a:pt x="664475" y="1114297"/>
                  </a:lnTo>
                  <a:lnTo>
                    <a:pt x="664475" y="0"/>
                  </a:lnTo>
                  <a:lnTo>
                    <a:pt x="1993424" y="0"/>
                  </a:lnTo>
                  <a:lnTo>
                    <a:pt x="1993424" y="1114297"/>
                  </a:lnTo>
                  <a:lnTo>
                    <a:pt x="2657898" y="1114297"/>
                  </a:lnTo>
                  <a:lnTo>
                    <a:pt x="1328949" y="2228594"/>
                  </a:lnTo>
                  <a:lnTo>
                    <a:pt x="0" y="1114297"/>
                  </a:lnTo>
                  <a:close/>
                </a:path>
              </a:pathLst>
            </a:custGeom>
            <a:solidFill>
              <a:srgbClr val="FF00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71155" tIns="106680" rIns="771154" bIns="663828" numCol="1" spcCol="1270" anchor="ctr" anchorCtr="0">
              <a:noAutofit/>
            </a:bodyPr>
            <a:lstStyle/>
            <a:p>
              <a:pPr lvl="0" algn="ctr" defTabSz="666750">
                <a:lnSpc>
                  <a:spcPct val="90000"/>
                </a:lnSpc>
                <a:spcBef>
                  <a:spcPct val="0"/>
                </a:spcBef>
                <a:spcAft>
                  <a:spcPct val="35000"/>
                </a:spcAft>
              </a:pPr>
              <a:r>
                <a:rPr lang="ru-RU" sz="1100" dirty="0">
                  <a:solidFill>
                    <a:schemeClr val="bg1"/>
                  </a:solidFill>
                </a:rPr>
                <a:t>Новые </a:t>
              </a:r>
              <a:r>
                <a:rPr lang="ru-RU" sz="1100" dirty="0" smtClean="0">
                  <a:solidFill>
                    <a:schemeClr val="bg1"/>
                  </a:solidFill>
                </a:rPr>
                <a:t>вспышки</a:t>
              </a:r>
            </a:p>
            <a:p>
              <a:pPr lvl="0" algn="ctr" defTabSz="666750">
                <a:lnSpc>
                  <a:spcPct val="90000"/>
                </a:lnSpc>
                <a:spcBef>
                  <a:spcPct val="0"/>
                </a:spcBef>
                <a:spcAft>
                  <a:spcPct val="35000"/>
                </a:spcAft>
              </a:pPr>
              <a:endParaRPr lang="ru-RU" sz="1100" dirty="0">
                <a:solidFill>
                  <a:schemeClr val="bg1"/>
                </a:solidFill>
              </a:endParaRPr>
            </a:p>
            <a:p>
              <a:pPr lvl="0" algn="ctr" defTabSz="666750">
                <a:lnSpc>
                  <a:spcPct val="90000"/>
                </a:lnSpc>
                <a:spcBef>
                  <a:spcPct val="0"/>
                </a:spcBef>
                <a:spcAft>
                  <a:spcPct val="35000"/>
                </a:spcAft>
              </a:pPr>
              <a:r>
                <a:rPr lang="ru-RU" sz="1100" dirty="0" smtClean="0">
                  <a:solidFill>
                    <a:schemeClr val="bg1"/>
                  </a:solidFill>
                </a:rPr>
                <a:t>Преждевременное </a:t>
              </a:r>
              <a:r>
                <a:rPr lang="ru-RU" sz="1100" dirty="0">
                  <a:solidFill>
                    <a:schemeClr val="bg1"/>
                  </a:solidFill>
                </a:rPr>
                <a:t>прекращение политической </a:t>
              </a:r>
              <a:r>
                <a:rPr lang="ru-RU" sz="1100" dirty="0" smtClean="0">
                  <a:solidFill>
                    <a:schemeClr val="bg1"/>
                  </a:solidFill>
                </a:rPr>
                <a:t>поддержки</a:t>
              </a:r>
            </a:p>
            <a:p>
              <a:pPr lvl="0" algn="ctr" defTabSz="666750">
                <a:lnSpc>
                  <a:spcPct val="90000"/>
                </a:lnSpc>
                <a:spcBef>
                  <a:spcPct val="0"/>
                </a:spcBef>
                <a:spcAft>
                  <a:spcPct val="35000"/>
                </a:spcAft>
              </a:pPr>
              <a:endParaRPr lang="en-US" sz="1200" kern="1200" dirty="0">
                <a:solidFill>
                  <a:schemeClr val="bg1"/>
                </a:solidFill>
              </a:endParaRPr>
            </a:p>
            <a:p>
              <a:pPr marL="0" lvl="0" indent="0" algn="ctr" defTabSz="666750">
                <a:lnSpc>
                  <a:spcPct val="90000"/>
                </a:lnSpc>
                <a:spcBef>
                  <a:spcPct val="0"/>
                </a:spcBef>
                <a:spcAft>
                  <a:spcPct val="35000"/>
                </a:spcAft>
                <a:buNone/>
              </a:pPr>
              <a:r>
                <a:rPr lang="ru-RU" sz="1000" b="1" kern="1200" cap="all" dirty="0" smtClean="0">
                  <a:solidFill>
                    <a:schemeClr val="accent6">
                      <a:lumMod val="40000"/>
                      <a:lumOff val="60000"/>
                    </a:schemeClr>
                  </a:solidFill>
                </a:rPr>
                <a:t>ПАНДЕМИЯ</a:t>
              </a:r>
              <a:endParaRPr lang="en-US" sz="1000" b="1" kern="1200" cap="all" dirty="0">
                <a:solidFill>
                  <a:schemeClr val="accent6">
                    <a:lumMod val="40000"/>
                    <a:lumOff val="60000"/>
                  </a:schemeClr>
                </a:solidFill>
              </a:endParaRPr>
            </a:p>
          </p:txBody>
        </p:sp>
        <p:sp>
          <p:nvSpPr>
            <p:cNvPr id="8" name="Freeform: Shape 7">
              <a:extLst>
                <a:ext uri="{FF2B5EF4-FFF2-40B4-BE49-F238E27FC236}">
                  <a16:creationId xmlns:a16="http://schemas.microsoft.com/office/drawing/2014/main" id="{507F98EA-392A-4AB2-B5B1-13FEADE60A78}"/>
                </a:ext>
              </a:extLst>
            </p:cNvPr>
            <p:cNvSpPr/>
            <p:nvPr/>
          </p:nvSpPr>
          <p:spPr>
            <a:xfrm>
              <a:off x="6659332" y="3485243"/>
              <a:ext cx="2784480" cy="1828800"/>
            </a:xfrm>
            <a:custGeom>
              <a:avLst/>
              <a:gdLst>
                <a:gd name="connsiteX0" fmla="*/ 0 w 2657898"/>
                <a:gd name="connsiteY0" fmla="*/ 1114297 h 2228594"/>
                <a:gd name="connsiteX1" fmla="*/ 1328949 w 2657898"/>
                <a:gd name="connsiteY1" fmla="*/ 0 h 2228594"/>
                <a:gd name="connsiteX2" fmla="*/ 2657898 w 2657898"/>
                <a:gd name="connsiteY2" fmla="*/ 1114297 h 2228594"/>
                <a:gd name="connsiteX3" fmla="*/ 1993424 w 2657898"/>
                <a:gd name="connsiteY3" fmla="*/ 1114297 h 2228594"/>
                <a:gd name="connsiteX4" fmla="*/ 1993424 w 2657898"/>
                <a:gd name="connsiteY4" fmla="*/ 2228594 h 2228594"/>
                <a:gd name="connsiteX5" fmla="*/ 664475 w 2657898"/>
                <a:gd name="connsiteY5" fmla="*/ 2228594 h 2228594"/>
                <a:gd name="connsiteX6" fmla="*/ 664475 w 2657898"/>
                <a:gd name="connsiteY6" fmla="*/ 1114297 h 2228594"/>
                <a:gd name="connsiteX7" fmla="*/ 0 w 2657898"/>
                <a:gd name="connsiteY7" fmla="*/ 1114297 h 22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7898" h="2228594">
                  <a:moveTo>
                    <a:pt x="0" y="1114297"/>
                  </a:moveTo>
                  <a:lnTo>
                    <a:pt x="1328949" y="0"/>
                  </a:lnTo>
                  <a:lnTo>
                    <a:pt x="2657898" y="1114297"/>
                  </a:lnTo>
                  <a:lnTo>
                    <a:pt x="1993424" y="1114297"/>
                  </a:lnTo>
                  <a:lnTo>
                    <a:pt x="1993424" y="2228594"/>
                  </a:lnTo>
                  <a:lnTo>
                    <a:pt x="664475" y="2228594"/>
                  </a:lnTo>
                  <a:lnTo>
                    <a:pt x="664475" y="1114297"/>
                  </a:lnTo>
                  <a:lnTo>
                    <a:pt x="0" y="1114297"/>
                  </a:lnTo>
                  <a:close/>
                </a:path>
              </a:pathLst>
            </a:custGeom>
            <a:solidFill>
              <a:srgbClr val="00B05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4043" tIns="656717" rIns="764042" bIns="99568" numCol="1" spcCol="1270" anchor="ctr" anchorCtr="0">
              <a:noAutofit/>
            </a:bodyPr>
            <a:lstStyle/>
            <a:p>
              <a:pPr marL="0" lvl="0" indent="0" algn="ctr" defTabSz="622300">
                <a:lnSpc>
                  <a:spcPct val="90000"/>
                </a:lnSpc>
                <a:spcBef>
                  <a:spcPct val="0"/>
                </a:spcBef>
                <a:spcAft>
                  <a:spcPct val="35000"/>
                </a:spcAft>
                <a:buNone/>
              </a:pPr>
              <a:endParaRPr lang="en-US" sz="1000" kern="1200" dirty="0"/>
            </a:p>
            <a:p>
              <a:pPr marL="0" lvl="0" indent="0" algn="ctr" defTabSz="622300">
                <a:lnSpc>
                  <a:spcPct val="90000"/>
                </a:lnSpc>
                <a:spcBef>
                  <a:spcPct val="0"/>
                </a:spcBef>
                <a:spcAft>
                  <a:spcPct val="35000"/>
                </a:spcAft>
                <a:buNone/>
              </a:pPr>
              <a:endParaRPr lang="en-US" sz="1000" kern="1200" dirty="0"/>
            </a:p>
            <a:p>
              <a:pPr lvl="0" algn="ctr" defTabSz="622300">
                <a:lnSpc>
                  <a:spcPct val="90000"/>
                </a:lnSpc>
                <a:spcBef>
                  <a:spcPct val="0"/>
                </a:spcBef>
                <a:spcAft>
                  <a:spcPct val="35000"/>
                </a:spcAft>
              </a:pPr>
              <a:r>
                <a:rPr lang="ru-RU" sz="1200" dirty="0">
                  <a:solidFill>
                    <a:schemeClr val="bg1"/>
                  </a:solidFill>
                </a:rPr>
                <a:t>Ускоренное производство и распространение </a:t>
              </a:r>
              <a:r>
                <a:rPr lang="ru-RU" sz="1200" dirty="0" smtClean="0">
                  <a:solidFill>
                    <a:schemeClr val="bg1"/>
                  </a:solidFill>
                </a:rPr>
                <a:t>вакцин</a:t>
              </a:r>
              <a:endParaRPr lang="en-US" sz="1000" b="1" kern="1200" dirty="0"/>
            </a:p>
          </p:txBody>
        </p:sp>
        <p:sp>
          <p:nvSpPr>
            <p:cNvPr id="9" name="TextBox 8">
              <a:extLst>
                <a:ext uri="{FF2B5EF4-FFF2-40B4-BE49-F238E27FC236}">
                  <a16:creationId xmlns:a16="http://schemas.microsoft.com/office/drawing/2014/main" id="{12C9F30C-5E01-4B05-8E64-943439855F30}"/>
                </a:ext>
              </a:extLst>
            </p:cNvPr>
            <p:cNvSpPr txBox="1"/>
            <p:nvPr/>
          </p:nvSpPr>
          <p:spPr>
            <a:xfrm>
              <a:off x="1188232" y="1582051"/>
              <a:ext cx="1347122" cy="646331"/>
            </a:xfrm>
            <a:prstGeom prst="rect">
              <a:avLst/>
            </a:prstGeom>
            <a:noFill/>
          </p:spPr>
          <p:txBody>
            <a:bodyPr wrap="square" rtlCol="0">
              <a:spAutoFit/>
            </a:bodyPr>
            <a:lstStyle/>
            <a:p>
              <a:pPr algn="r"/>
              <a:r>
                <a:rPr lang="ru-RU" b="1" dirty="0" smtClean="0">
                  <a:solidFill>
                    <a:srgbClr val="FF0000"/>
                  </a:solidFill>
                </a:rPr>
                <a:t>Риски падения</a:t>
              </a:r>
              <a:endParaRPr lang="en-US" b="1" dirty="0">
                <a:solidFill>
                  <a:srgbClr val="FF0000"/>
                </a:solidFill>
              </a:endParaRPr>
            </a:p>
          </p:txBody>
        </p:sp>
        <p:sp>
          <p:nvSpPr>
            <p:cNvPr id="10" name="TextBox 9">
              <a:extLst>
                <a:ext uri="{FF2B5EF4-FFF2-40B4-BE49-F238E27FC236}">
                  <a16:creationId xmlns:a16="http://schemas.microsoft.com/office/drawing/2014/main" id="{0BC5DE2F-2FCC-4CC0-8612-CE7D2CF60749}"/>
                </a:ext>
              </a:extLst>
            </p:cNvPr>
            <p:cNvSpPr txBox="1"/>
            <p:nvPr/>
          </p:nvSpPr>
          <p:spPr>
            <a:xfrm>
              <a:off x="10110743" y="4396492"/>
              <a:ext cx="1664532" cy="646331"/>
            </a:xfrm>
            <a:prstGeom prst="rect">
              <a:avLst/>
            </a:prstGeom>
            <a:noFill/>
          </p:spPr>
          <p:txBody>
            <a:bodyPr wrap="square" rtlCol="0">
              <a:spAutoFit/>
            </a:bodyPr>
            <a:lstStyle/>
            <a:p>
              <a:r>
                <a:rPr lang="ru-RU" b="1" dirty="0" smtClean="0">
                  <a:solidFill>
                    <a:srgbClr val="00B050"/>
                  </a:solidFill>
                </a:rPr>
                <a:t>Риски повышения</a:t>
              </a:r>
              <a:endParaRPr lang="en-US" b="1" dirty="0">
                <a:solidFill>
                  <a:srgbClr val="00B050"/>
                </a:solidFill>
              </a:endParaRPr>
            </a:p>
          </p:txBody>
        </p:sp>
        <p:sp>
          <p:nvSpPr>
            <p:cNvPr id="11" name="Freeform: Shape 10">
              <a:extLst>
                <a:ext uri="{FF2B5EF4-FFF2-40B4-BE49-F238E27FC236}">
                  <a16:creationId xmlns:a16="http://schemas.microsoft.com/office/drawing/2014/main" id="{485CDE5E-034B-4058-9853-5C1E0DFA0279}"/>
                </a:ext>
              </a:extLst>
            </p:cNvPr>
            <p:cNvSpPr/>
            <p:nvPr/>
          </p:nvSpPr>
          <p:spPr>
            <a:xfrm>
              <a:off x="2222963" y="1299589"/>
              <a:ext cx="2435235" cy="2294764"/>
            </a:xfrm>
            <a:custGeom>
              <a:avLst/>
              <a:gdLst>
                <a:gd name="connsiteX0" fmla="*/ 0 w 2657898"/>
                <a:gd name="connsiteY0" fmla="*/ 1114297 h 2228594"/>
                <a:gd name="connsiteX1" fmla="*/ 664475 w 2657898"/>
                <a:gd name="connsiteY1" fmla="*/ 1114297 h 2228594"/>
                <a:gd name="connsiteX2" fmla="*/ 664475 w 2657898"/>
                <a:gd name="connsiteY2" fmla="*/ 0 h 2228594"/>
                <a:gd name="connsiteX3" fmla="*/ 1993424 w 2657898"/>
                <a:gd name="connsiteY3" fmla="*/ 0 h 2228594"/>
                <a:gd name="connsiteX4" fmla="*/ 1993424 w 2657898"/>
                <a:gd name="connsiteY4" fmla="*/ 1114297 h 2228594"/>
                <a:gd name="connsiteX5" fmla="*/ 2657898 w 2657898"/>
                <a:gd name="connsiteY5" fmla="*/ 1114297 h 2228594"/>
                <a:gd name="connsiteX6" fmla="*/ 1328949 w 2657898"/>
                <a:gd name="connsiteY6" fmla="*/ 2228594 h 2228594"/>
                <a:gd name="connsiteX7" fmla="*/ 0 w 2657898"/>
                <a:gd name="connsiteY7" fmla="*/ 1114297 h 22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7898" h="2228594">
                  <a:moveTo>
                    <a:pt x="0" y="1114297"/>
                  </a:moveTo>
                  <a:lnTo>
                    <a:pt x="664475" y="1114297"/>
                  </a:lnTo>
                  <a:lnTo>
                    <a:pt x="664475" y="0"/>
                  </a:lnTo>
                  <a:lnTo>
                    <a:pt x="1993424" y="0"/>
                  </a:lnTo>
                  <a:lnTo>
                    <a:pt x="1993424" y="1114297"/>
                  </a:lnTo>
                  <a:lnTo>
                    <a:pt x="2657898" y="1114297"/>
                  </a:lnTo>
                  <a:lnTo>
                    <a:pt x="1328949" y="2228594"/>
                  </a:lnTo>
                  <a:lnTo>
                    <a:pt x="0" y="1114297"/>
                  </a:lnTo>
                  <a:close/>
                </a:path>
              </a:pathLst>
            </a:custGeom>
            <a:solidFill>
              <a:srgbClr val="FF00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71155" tIns="106680" rIns="771154" bIns="663828" numCol="1" spcCol="1270" anchor="ctr" anchorCtr="0">
              <a:noAutofit/>
            </a:bodyPr>
            <a:lstStyle/>
            <a:p>
              <a:pPr algn="ctr" defTabSz="666750">
                <a:lnSpc>
                  <a:spcPct val="90000"/>
                </a:lnSpc>
                <a:spcBef>
                  <a:spcPct val="0"/>
                </a:spcBef>
                <a:spcAft>
                  <a:spcPct val="35000"/>
                </a:spcAft>
              </a:pPr>
              <a:endParaRPr lang="en-US" sz="1200" dirty="0">
                <a:solidFill>
                  <a:schemeClr val="bg1"/>
                </a:solidFill>
              </a:endParaRPr>
            </a:p>
            <a:p>
              <a:pPr algn="ctr" defTabSz="666750">
                <a:lnSpc>
                  <a:spcPct val="90000"/>
                </a:lnSpc>
                <a:spcBef>
                  <a:spcPct val="0"/>
                </a:spcBef>
                <a:spcAft>
                  <a:spcPct val="35000"/>
                </a:spcAft>
              </a:pPr>
              <a:r>
                <a:rPr lang="ru-RU" sz="1100" dirty="0">
                  <a:solidFill>
                    <a:schemeClr val="bg1"/>
                  </a:solidFill>
                </a:rPr>
                <a:t>Более жесткие глобальные финансовые </a:t>
              </a:r>
              <a:r>
                <a:rPr lang="ru-RU" sz="1100" dirty="0" smtClean="0">
                  <a:solidFill>
                    <a:schemeClr val="bg1"/>
                  </a:solidFill>
                </a:rPr>
                <a:t>условия</a:t>
              </a:r>
            </a:p>
            <a:p>
              <a:pPr algn="ctr" defTabSz="666750">
                <a:lnSpc>
                  <a:spcPct val="90000"/>
                </a:lnSpc>
                <a:spcBef>
                  <a:spcPct val="0"/>
                </a:spcBef>
                <a:spcAft>
                  <a:spcPct val="35000"/>
                </a:spcAft>
              </a:pPr>
              <a:endParaRPr lang="ru-RU" sz="1100" dirty="0" smtClean="0">
                <a:solidFill>
                  <a:schemeClr val="bg1"/>
                </a:solidFill>
              </a:endParaRPr>
            </a:p>
            <a:p>
              <a:pPr algn="ctr" defTabSz="666750">
                <a:lnSpc>
                  <a:spcPct val="90000"/>
                </a:lnSpc>
                <a:spcBef>
                  <a:spcPct val="0"/>
                </a:spcBef>
                <a:spcAft>
                  <a:spcPct val="35000"/>
                </a:spcAft>
              </a:pPr>
              <a:r>
                <a:rPr lang="ru-RU" sz="1100" dirty="0" smtClean="0">
                  <a:solidFill>
                    <a:schemeClr val="bg1"/>
                  </a:solidFill>
                </a:rPr>
                <a:t>Постоянно </a:t>
              </a:r>
              <a:r>
                <a:rPr lang="ru-RU" sz="1100" dirty="0">
                  <a:solidFill>
                    <a:schemeClr val="bg1"/>
                  </a:solidFill>
                </a:rPr>
                <a:t>высокая </a:t>
              </a:r>
              <a:r>
                <a:rPr lang="ru-RU" sz="1100" dirty="0" smtClean="0">
                  <a:solidFill>
                    <a:schemeClr val="bg1"/>
                  </a:solidFill>
                </a:rPr>
                <a:t>инфляция</a:t>
              </a:r>
              <a:endParaRPr lang="en-US" sz="1100" dirty="0">
                <a:solidFill>
                  <a:schemeClr val="bg1"/>
                </a:solidFill>
              </a:endParaRPr>
            </a:p>
            <a:p>
              <a:pPr algn="ctr" defTabSz="666750">
                <a:lnSpc>
                  <a:spcPct val="90000"/>
                </a:lnSpc>
                <a:spcBef>
                  <a:spcPct val="0"/>
                </a:spcBef>
                <a:spcAft>
                  <a:spcPct val="35000"/>
                </a:spcAft>
              </a:pPr>
              <a:endParaRPr lang="en-US" sz="1000" b="1" cap="all" dirty="0">
                <a:solidFill>
                  <a:schemeClr val="accent6">
                    <a:lumMod val="40000"/>
                    <a:lumOff val="60000"/>
                  </a:schemeClr>
                </a:solidFill>
              </a:endParaRPr>
            </a:p>
            <a:p>
              <a:pPr algn="ctr" defTabSz="666750">
                <a:lnSpc>
                  <a:spcPct val="90000"/>
                </a:lnSpc>
                <a:spcBef>
                  <a:spcPct val="0"/>
                </a:spcBef>
                <a:spcAft>
                  <a:spcPct val="35000"/>
                </a:spcAft>
              </a:pPr>
              <a:r>
                <a:rPr lang="ru-RU" sz="1000" b="1" cap="all" dirty="0" smtClean="0">
                  <a:solidFill>
                    <a:schemeClr val="accent6">
                      <a:lumMod val="40000"/>
                      <a:lumOff val="60000"/>
                    </a:schemeClr>
                  </a:solidFill>
                </a:rPr>
                <a:t>МАКРО</a:t>
              </a:r>
              <a:endParaRPr lang="en-US" sz="1000" b="1" cap="all" dirty="0">
                <a:solidFill>
                  <a:schemeClr val="accent6">
                    <a:lumMod val="40000"/>
                    <a:lumOff val="60000"/>
                  </a:schemeClr>
                </a:solidFill>
              </a:endParaRPr>
            </a:p>
          </p:txBody>
        </p:sp>
        <p:sp>
          <p:nvSpPr>
            <p:cNvPr id="12" name="Freeform: Shape 11">
              <a:extLst>
                <a:ext uri="{FF2B5EF4-FFF2-40B4-BE49-F238E27FC236}">
                  <a16:creationId xmlns:a16="http://schemas.microsoft.com/office/drawing/2014/main" id="{797926D3-A9EB-4B72-A66D-8D3938CC9FEB}"/>
                </a:ext>
              </a:extLst>
            </p:cNvPr>
            <p:cNvSpPr/>
            <p:nvPr/>
          </p:nvSpPr>
          <p:spPr>
            <a:xfrm>
              <a:off x="6912924" y="272492"/>
              <a:ext cx="3004855" cy="2822237"/>
            </a:xfrm>
            <a:custGeom>
              <a:avLst/>
              <a:gdLst>
                <a:gd name="connsiteX0" fmla="*/ 0 w 2657898"/>
                <a:gd name="connsiteY0" fmla="*/ 1114297 h 2228594"/>
                <a:gd name="connsiteX1" fmla="*/ 664475 w 2657898"/>
                <a:gd name="connsiteY1" fmla="*/ 1114297 h 2228594"/>
                <a:gd name="connsiteX2" fmla="*/ 664475 w 2657898"/>
                <a:gd name="connsiteY2" fmla="*/ 0 h 2228594"/>
                <a:gd name="connsiteX3" fmla="*/ 1993424 w 2657898"/>
                <a:gd name="connsiteY3" fmla="*/ 0 h 2228594"/>
                <a:gd name="connsiteX4" fmla="*/ 1993424 w 2657898"/>
                <a:gd name="connsiteY4" fmla="*/ 1114297 h 2228594"/>
                <a:gd name="connsiteX5" fmla="*/ 2657898 w 2657898"/>
                <a:gd name="connsiteY5" fmla="*/ 1114297 h 2228594"/>
                <a:gd name="connsiteX6" fmla="*/ 1328949 w 2657898"/>
                <a:gd name="connsiteY6" fmla="*/ 2228594 h 2228594"/>
                <a:gd name="connsiteX7" fmla="*/ 0 w 2657898"/>
                <a:gd name="connsiteY7" fmla="*/ 1114297 h 22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7898" h="2228594">
                  <a:moveTo>
                    <a:pt x="0" y="1114297"/>
                  </a:moveTo>
                  <a:lnTo>
                    <a:pt x="664475" y="1114297"/>
                  </a:lnTo>
                  <a:lnTo>
                    <a:pt x="664475" y="0"/>
                  </a:lnTo>
                  <a:lnTo>
                    <a:pt x="1993424" y="0"/>
                  </a:lnTo>
                  <a:lnTo>
                    <a:pt x="1993424" y="1114297"/>
                  </a:lnTo>
                  <a:lnTo>
                    <a:pt x="2657898" y="1114297"/>
                  </a:lnTo>
                  <a:lnTo>
                    <a:pt x="1328949" y="2228594"/>
                  </a:lnTo>
                  <a:lnTo>
                    <a:pt x="0" y="1114297"/>
                  </a:lnTo>
                  <a:close/>
                </a:path>
              </a:pathLst>
            </a:custGeom>
            <a:solidFill>
              <a:srgbClr val="FF00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71155" tIns="106680" rIns="771154" bIns="663828" numCol="1" spcCol="1270" anchor="ctr" anchorCtr="0">
              <a:noAutofit/>
            </a:bodyPr>
            <a:lstStyle/>
            <a:p>
              <a:pPr algn="ctr" defTabSz="666750">
                <a:lnSpc>
                  <a:spcPct val="90000"/>
                </a:lnSpc>
                <a:spcBef>
                  <a:spcPct val="0"/>
                </a:spcBef>
                <a:spcAft>
                  <a:spcPct val="35000"/>
                </a:spcAft>
              </a:pPr>
              <a:endParaRPr lang="en-US" sz="600" dirty="0">
                <a:solidFill>
                  <a:schemeClr val="bg1"/>
                </a:solidFill>
              </a:endParaRPr>
            </a:p>
            <a:p>
              <a:pPr algn="ctr" defTabSz="666750">
                <a:lnSpc>
                  <a:spcPct val="90000"/>
                </a:lnSpc>
                <a:spcBef>
                  <a:spcPct val="0"/>
                </a:spcBef>
                <a:spcAft>
                  <a:spcPct val="35000"/>
                </a:spcAft>
              </a:pPr>
              <a:r>
                <a:rPr lang="ru-RU" sz="1100" dirty="0">
                  <a:solidFill>
                    <a:schemeClr val="bg1"/>
                  </a:solidFill>
                </a:rPr>
                <a:t>Социальные беспорядки, геополитические риски и риски </a:t>
              </a:r>
              <a:r>
                <a:rPr lang="ru-RU" sz="1100" dirty="0" smtClean="0">
                  <a:solidFill>
                    <a:schemeClr val="bg1"/>
                  </a:solidFill>
                </a:rPr>
                <a:t>безопасности</a:t>
              </a:r>
            </a:p>
            <a:p>
              <a:pPr algn="ctr" defTabSz="666750">
                <a:lnSpc>
                  <a:spcPct val="90000"/>
                </a:lnSpc>
                <a:spcBef>
                  <a:spcPct val="0"/>
                </a:spcBef>
                <a:spcAft>
                  <a:spcPct val="35000"/>
                </a:spcAft>
              </a:pPr>
              <a:r>
                <a:rPr lang="ru-RU" sz="1100" dirty="0" smtClean="0">
                  <a:solidFill>
                    <a:schemeClr val="bg1"/>
                  </a:solidFill>
                </a:rPr>
                <a:t>Рубцевание</a:t>
              </a:r>
            </a:p>
            <a:p>
              <a:pPr algn="ctr" defTabSz="666750">
                <a:lnSpc>
                  <a:spcPct val="90000"/>
                </a:lnSpc>
                <a:spcBef>
                  <a:spcPct val="0"/>
                </a:spcBef>
                <a:spcAft>
                  <a:spcPct val="35000"/>
                </a:spcAft>
              </a:pPr>
              <a:r>
                <a:rPr lang="ru-RU" sz="1100" dirty="0" smtClean="0">
                  <a:solidFill>
                    <a:schemeClr val="bg1"/>
                  </a:solidFill>
                </a:rPr>
                <a:t>Кризисное наследие</a:t>
              </a:r>
            </a:p>
            <a:p>
              <a:pPr algn="ctr" defTabSz="666750">
                <a:lnSpc>
                  <a:spcPct val="90000"/>
                </a:lnSpc>
                <a:spcBef>
                  <a:spcPct val="0"/>
                </a:spcBef>
                <a:spcAft>
                  <a:spcPct val="35000"/>
                </a:spcAft>
              </a:pPr>
              <a:r>
                <a:rPr lang="ru-RU" sz="1100" dirty="0" smtClean="0">
                  <a:solidFill>
                    <a:schemeClr val="bg1"/>
                  </a:solidFill>
                </a:rPr>
                <a:t>Расширение неравенства</a:t>
              </a:r>
            </a:p>
            <a:p>
              <a:pPr algn="ctr" defTabSz="666750">
                <a:lnSpc>
                  <a:spcPct val="90000"/>
                </a:lnSpc>
                <a:spcBef>
                  <a:spcPct val="0"/>
                </a:spcBef>
                <a:spcAft>
                  <a:spcPct val="35000"/>
                </a:spcAft>
              </a:pPr>
              <a:r>
                <a:rPr lang="ru-RU" sz="1100" dirty="0" smtClean="0">
                  <a:solidFill>
                    <a:schemeClr val="bg1"/>
                  </a:solidFill>
                </a:rPr>
                <a:t>Климатические потрясения</a:t>
              </a:r>
              <a:endParaRPr lang="en-US" sz="1100" dirty="0">
                <a:solidFill>
                  <a:schemeClr val="bg1"/>
                </a:solidFill>
              </a:endParaRPr>
            </a:p>
            <a:p>
              <a:pPr algn="ctr" defTabSz="666750">
                <a:lnSpc>
                  <a:spcPct val="90000"/>
                </a:lnSpc>
                <a:spcBef>
                  <a:spcPct val="0"/>
                </a:spcBef>
                <a:spcAft>
                  <a:spcPct val="35000"/>
                </a:spcAft>
              </a:pPr>
              <a:endParaRPr lang="en-US" sz="1000" b="1" cap="all" dirty="0">
                <a:solidFill>
                  <a:schemeClr val="accent6">
                    <a:lumMod val="40000"/>
                    <a:lumOff val="60000"/>
                  </a:schemeClr>
                </a:solidFill>
              </a:endParaRPr>
            </a:p>
            <a:p>
              <a:pPr lvl="0" indent="0" algn="ctr" defTabSz="666750">
                <a:lnSpc>
                  <a:spcPct val="90000"/>
                </a:lnSpc>
                <a:spcBef>
                  <a:spcPct val="0"/>
                </a:spcBef>
                <a:spcAft>
                  <a:spcPct val="35000"/>
                </a:spcAft>
                <a:buNone/>
              </a:pPr>
              <a:r>
                <a:rPr lang="ru-RU" sz="1000" b="1" cap="all" dirty="0" smtClean="0">
                  <a:solidFill>
                    <a:schemeClr val="accent6">
                      <a:lumMod val="40000"/>
                      <a:lumOff val="60000"/>
                    </a:schemeClr>
                  </a:solidFill>
                </a:rPr>
                <a:t>ДРУГОЕ</a:t>
              </a:r>
              <a:endParaRPr lang="en-US" sz="1000" b="1" cap="all" dirty="0">
                <a:solidFill>
                  <a:schemeClr val="accent6">
                    <a:lumMod val="40000"/>
                    <a:lumOff val="60000"/>
                  </a:schemeClr>
                </a:solidFill>
              </a:endParaRPr>
            </a:p>
          </p:txBody>
        </p:sp>
      </p:grpSp>
      <p:grpSp>
        <p:nvGrpSpPr>
          <p:cNvPr id="3" name="Group 2">
            <a:extLst>
              <a:ext uri="{FF2B5EF4-FFF2-40B4-BE49-F238E27FC236}">
                <a16:creationId xmlns:a16="http://schemas.microsoft.com/office/drawing/2014/main" id="{82A3005F-975F-48FD-87D7-00C01D511AE5}"/>
              </a:ext>
            </a:extLst>
          </p:cNvPr>
          <p:cNvGrpSpPr/>
          <p:nvPr/>
        </p:nvGrpSpPr>
        <p:grpSpPr>
          <a:xfrm>
            <a:off x="8839200" y="3037415"/>
            <a:ext cx="1627212" cy="1687809"/>
            <a:chOff x="9017060" y="3011273"/>
            <a:chExt cx="1449352" cy="1687809"/>
          </a:xfrm>
        </p:grpSpPr>
        <p:sp>
          <p:nvSpPr>
            <p:cNvPr id="17" name="Arrow: Curved Down 16">
              <a:extLst>
                <a:ext uri="{FF2B5EF4-FFF2-40B4-BE49-F238E27FC236}">
                  <a16:creationId xmlns:a16="http://schemas.microsoft.com/office/drawing/2014/main" id="{7AB46623-DB62-4D44-AEB5-F4AA579A48C5}"/>
                </a:ext>
              </a:extLst>
            </p:cNvPr>
            <p:cNvSpPr/>
            <p:nvPr/>
          </p:nvSpPr>
          <p:spPr>
            <a:xfrm rot="21359047">
              <a:off x="9017060" y="3011273"/>
              <a:ext cx="1371600" cy="640080"/>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urved Up 17">
              <a:extLst>
                <a:ext uri="{FF2B5EF4-FFF2-40B4-BE49-F238E27FC236}">
                  <a16:creationId xmlns:a16="http://schemas.microsoft.com/office/drawing/2014/main" id="{D76F27DA-4C35-4BD7-9717-BEF26AB18514}"/>
                </a:ext>
              </a:extLst>
            </p:cNvPr>
            <p:cNvSpPr/>
            <p:nvPr/>
          </p:nvSpPr>
          <p:spPr>
            <a:xfrm rot="21418146">
              <a:off x="9094812" y="4059002"/>
              <a:ext cx="1371600" cy="640080"/>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5206D824-0613-4892-807E-7DA1160E7FF7}"/>
                </a:ext>
              </a:extLst>
            </p:cNvPr>
            <p:cNvSpPr txBox="1"/>
            <p:nvPr/>
          </p:nvSpPr>
          <p:spPr>
            <a:xfrm rot="21430093">
              <a:off x="9118201" y="3274424"/>
              <a:ext cx="1053529" cy="1192605"/>
            </a:xfrm>
            <a:prstGeom prst="ellipse">
              <a:avLst/>
            </a:prstGeom>
            <a:gradFill flip="none" rotWithShape="1">
              <a:gsLst>
                <a:gs pos="0">
                  <a:srgbClr val="FF0000"/>
                </a:gs>
                <a:gs pos="38000">
                  <a:srgbClr val="FF0000"/>
                </a:gs>
                <a:gs pos="70000">
                  <a:srgbClr val="00B050"/>
                </a:gs>
                <a:gs pos="100000">
                  <a:srgbClr val="00B050"/>
                </a:gs>
              </a:gsLst>
              <a:lin ang="5400000" scaled="1"/>
              <a:tileRect/>
            </a:gradFill>
          </p:spPr>
          <p:txBody>
            <a:bodyPr wrap="square" rtlCol="0">
              <a:noAutofit/>
            </a:bodyPr>
            <a:lstStyle/>
            <a:p>
              <a:pPr algn="ctr"/>
              <a:endParaRPr lang="en-US" sz="800" dirty="0">
                <a:solidFill>
                  <a:schemeClr val="bg1"/>
                </a:solidFill>
              </a:endParaRPr>
            </a:p>
            <a:p>
              <a:pPr algn="ctr"/>
              <a:r>
                <a:rPr lang="ru-RU" sz="1200" dirty="0" smtClean="0">
                  <a:solidFill>
                    <a:schemeClr val="bg1"/>
                  </a:solidFill>
                </a:rPr>
                <a:t>Более высокие цены на нефть</a:t>
              </a:r>
              <a:endParaRPr lang="en-US" sz="800" dirty="0">
                <a:solidFill>
                  <a:schemeClr val="bg1"/>
                </a:solidFill>
              </a:endParaRPr>
            </a:p>
          </p:txBody>
        </p:sp>
      </p:grpSp>
    </p:spTree>
    <p:extLst>
      <p:ext uri="{BB962C8B-B14F-4D97-AF65-F5344CB8AC3E}">
        <p14:creationId xmlns:p14="http://schemas.microsoft.com/office/powerpoint/2010/main" val="3095444389"/>
      </p:ext>
    </p:extLst>
  </p:cSld>
  <p:clrMapOvr>
    <a:overrideClrMapping bg1="lt1" tx1="dk1" bg2="lt2" tx2="dk2" accent1="accent1" accent2="accent2" accent3="accent3" accent4="accent4" accent5="accent5" accent6="accent6" hlink="hlink" folHlink="folHlink"/>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8E6DF-D65D-44F0-8ECB-6F7082E48CF9}"/>
              </a:ext>
            </a:extLst>
          </p:cNvPr>
          <p:cNvSpPr>
            <a:spLocks noGrp="1"/>
          </p:cNvSpPr>
          <p:nvPr>
            <p:ph type="title"/>
          </p:nvPr>
        </p:nvSpPr>
        <p:spPr>
          <a:xfrm>
            <a:off x="629978" y="106713"/>
            <a:ext cx="11457246" cy="978486"/>
          </a:xfrm>
        </p:spPr>
        <p:txBody>
          <a:bodyPr>
            <a:normAutofit/>
          </a:bodyPr>
          <a:lstStyle/>
          <a:p>
            <a:r>
              <a:rPr lang="ru-RU" sz="2200" dirty="0"/>
              <a:t>Без ускорения вакцинации влияние кризиса на производство будет </a:t>
            </a:r>
            <a:r>
              <a:rPr lang="ru-RU" sz="2200" dirty="0" smtClean="0"/>
              <a:t>долгим</a:t>
            </a:r>
            <a:endParaRPr lang="en-US" sz="2200" dirty="0"/>
          </a:p>
        </p:txBody>
      </p:sp>
      <p:sp>
        <p:nvSpPr>
          <p:cNvPr id="27" name="AutoShape 5">
            <a:extLst>
              <a:ext uri="{FF2B5EF4-FFF2-40B4-BE49-F238E27FC236}">
                <a16:creationId xmlns:a16="http://schemas.microsoft.com/office/drawing/2014/main" id="{B5A8D422-B1EC-47C2-972D-1E5185B3F872}"/>
              </a:ext>
            </a:extLst>
          </p:cNvPr>
          <p:cNvSpPr>
            <a:spLocks noChangeArrowheads="1"/>
          </p:cNvSpPr>
          <p:nvPr>
            <p:custDataLst>
              <p:tags r:id="rId1"/>
            </p:custDataLst>
          </p:nvPr>
        </p:nvSpPr>
        <p:spPr bwMode="auto">
          <a:xfrm rot="5400000">
            <a:off x="2522819" y="-1078941"/>
            <a:ext cx="927861" cy="5040051"/>
          </a:xfrm>
          <a:prstGeom prst="homePlate">
            <a:avLst>
              <a:gd name="adj" fmla="val 17185"/>
            </a:avLst>
          </a:prstGeom>
          <a:solidFill>
            <a:srgbClr val="004C97"/>
          </a:solidFill>
          <a:ln>
            <a:noFill/>
          </a:ln>
        </p:spPr>
        <p:txBody>
          <a:bodyPr rot="10800000" vert="eaVert" lIns="0" tIns="0" rIns="0" bIns="0" anchor="ctr"/>
          <a:lstStyle/>
          <a:p>
            <a:pPr lvl="0" algn="ctr" defTabSz="642915" eaLnBrk="0" fontAlgn="base" hangingPunct="0">
              <a:spcBef>
                <a:spcPct val="0"/>
              </a:spcBef>
              <a:spcAft>
                <a:spcPct val="0"/>
              </a:spcAft>
              <a:defRPr/>
            </a:pPr>
            <a:r>
              <a:rPr lang="ru-RU" sz="1400" b="1" dirty="0">
                <a:solidFill>
                  <a:srgbClr val="FEFEFE"/>
                </a:solidFill>
                <a:sym typeface="Gill Sans"/>
              </a:rPr>
              <a:t>Если поставки вакцины не </a:t>
            </a:r>
            <a:r>
              <a:rPr lang="ru-RU" sz="1400" b="1" dirty="0" smtClean="0">
                <a:solidFill>
                  <a:srgbClr val="FEFEFE"/>
                </a:solidFill>
                <a:sym typeface="Gill Sans"/>
              </a:rPr>
              <a:t>начнут увеличиваться, </a:t>
            </a:r>
            <a:r>
              <a:rPr lang="ru-RU" sz="1400" b="1" dirty="0">
                <a:solidFill>
                  <a:srgbClr val="FEFEFE"/>
                </a:solidFill>
                <a:sym typeface="Gill Sans"/>
              </a:rPr>
              <a:t>многие страны не смогут достичь широкого полного охвата </a:t>
            </a:r>
            <a:r>
              <a:rPr lang="ru-RU" sz="1400" b="1" dirty="0" smtClean="0">
                <a:solidFill>
                  <a:srgbClr val="FEFEFE"/>
                </a:solidFill>
                <a:sym typeface="Gill Sans"/>
              </a:rPr>
              <a:t>вакцинацией</a:t>
            </a:r>
            <a:endParaRPr kumimoji="0" lang="en-US" sz="1400" b="1" i="0" u="none" strike="sngStrike" kern="1200" cap="none" spc="0" normalizeH="0" baseline="0" noProof="0" dirty="0">
              <a:ln>
                <a:noFill/>
              </a:ln>
              <a:solidFill>
                <a:srgbClr val="FEFEFE"/>
              </a:solidFill>
              <a:effectLst/>
              <a:uLnTx/>
              <a:uFillTx/>
              <a:latin typeface="Arial" panose="020B0604020202020204"/>
              <a:ea typeface="+mn-ea"/>
              <a:cs typeface="+mn-cs"/>
              <a:sym typeface="Gill Sans"/>
            </a:endParaRPr>
          </a:p>
          <a:p>
            <a:pPr marL="0" marR="0" lvl="0" indent="0" algn="ctr" defTabSz="642915"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EFEFE"/>
              </a:solidFill>
              <a:effectLst/>
              <a:uLnTx/>
              <a:uFillTx/>
              <a:latin typeface="Arial" panose="020B0604020202020204"/>
              <a:ea typeface="+mn-ea"/>
              <a:cs typeface="+mn-cs"/>
              <a:sym typeface="Gill Sans"/>
            </a:endParaRPr>
          </a:p>
        </p:txBody>
      </p:sp>
      <p:sp>
        <p:nvSpPr>
          <p:cNvPr id="28" name="TextBox 2">
            <a:extLst>
              <a:ext uri="{FF2B5EF4-FFF2-40B4-BE49-F238E27FC236}">
                <a16:creationId xmlns:a16="http://schemas.microsoft.com/office/drawing/2014/main" id="{5176375E-B1ED-43E6-A014-9DB176128936}"/>
              </a:ext>
            </a:extLst>
          </p:cNvPr>
          <p:cNvSpPr txBox="1"/>
          <p:nvPr/>
        </p:nvSpPr>
        <p:spPr>
          <a:xfrm>
            <a:off x="180563" y="1826853"/>
            <a:ext cx="5486400" cy="447212"/>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400" b="1" dirty="0">
                <a:latin typeface="Arial" panose="020B0604020202020204" pitchFamily="34" charset="0"/>
                <a:cs typeface="Arial" panose="020B0604020202020204" pitchFamily="34" charset="0"/>
              </a:rPr>
              <a:t>Месяцы </a:t>
            </a:r>
            <a:r>
              <a:rPr lang="ru-RU" sz="1400" b="1" dirty="0" smtClean="0">
                <a:latin typeface="Arial" panose="020B0604020202020204" pitchFamily="34" charset="0"/>
                <a:cs typeface="Arial" panose="020B0604020202020204" pitchFamily="34" charset="0"/>
              </a:rPr>
              <a:t>для вакцинации </a:t>
            </a:r>
            <a:r>
              <a:rPr lang="ru-RU" sz="1400" b="1" dirty="0">
                <a:latin typeface="Arial" panose="020B0604020202020204" pitchFamily="34" charset="0"/>
                <a:cs typeface="Arial" panose="020B0604020202020204" pitchFamily="34" charset="0"/>
              </a:rPr>
              <a:t>40-60 процентов </a:t>
            </a:r>
            <a:r>
              <a:rPr lang="ru-RU" sz="1400" b="1" dirty="0" smtClean="0">
                <a:latin typeface="Arial" panose="020B0604020202020204" pitchFamily="34" charset="0"/>
                <a:cs typeface="Arial" panose="020B0604020202020204" pitchFamily="34" charset="0"/>
              </a:rPr>
              <a:t>населения</a:t>
            </a:r>
            <a:endParaRPr lang="en-US" sz="1400" b="1" i="0" baseline="0" dirty="0">
              <a:effectLst/>
              <a:latin typeface="Arial" panose="020B0604020202020204" pitchFamily="34" charset="0"/>
              <a:ea typeface="+mn-ea"/>
              <a:cs typeface="Arial" panose="020B0604020202020204" pitchFamily="34" charset="0"/>
            </a:endParaRPr>
          </a:p>
          <a:p>
            <a:pPr algn="ctr"/>
            <a:r>
              <a:rPr lang="en-US" sz="1200" b="0" i="0" baseline="0" dirty="0" smtClean="0">
                <a:effectLst/>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Месяцы, рассчитанные </a:t>
            </a:r>
            <a:r>
              <a:rPr lang="ru-RU" sz="1200" dirty="0" smtClean="0">
                <a:latin typeface="Arial" panose="020B0604020202020204" pitchFamily="34" charset="0"/>
                <a:cs typeface="Arial" panose="020B0604020202020204" pitchFamily="34" charset="0"/>
              </a:rPr>
              <a:t>по текущим темпам вакцинации</a:t>
            </a:r>
            <a:r>
              <a:rPr lang="en-US" sz="1400" b="0" i="0" baseline="0" dirty="0" smtClean="0">
                <a:effectLst/>
                <a:latin typeface="Arial" panose="020B0604020202020204" pitchFamily="34" charset="0"/>
                <a:ea typeface="+mn-ea"/>
                <a:cs typeface="Arial" panose="020B0604020202020204" pitchFamily="34" charset="0"/>
              </a:rPr>
              <a:t>)</a:t>
            </a:r>
            <a:endParaRPr lang="en-US" sz="1400" b="0" i="0" baseline="0" dirty="0">
              <a:effectLst/>
              <a:latin typeface="Arial" panose="020B0604020202020204" pitchFamily="34" charset="0"/>
              <a:ea typeface="+mn-ea"/>
              <a:cs typeface="Arial" panose="020B0604020202020204" pitchFamily="34" charset="0"/>
            </a:endParaRPr>
          </a:p>
        </p:txBody>
      </p:sp>
      <p:sp>
        <p:nvSpPr>
          <p:cNvPr id="30" name="TextBox 3">
            <a:extLst>
              <a:ext uri="{FF2B5EF4-FFF2-40B4-BE49-F238E27FC236}">
                <a16:creationId xmlns:a16="http://schemas.microsoft.com/office/drawing/2014/main" id="{00000000-0008-0000-1900-000004000000}"/>
              </a:ext>
            </a:extLst>
          </p:cNvPr>
          <p:cNvSpPr txBox="1"/>
          <p:nvPr/>
        </p:nvSpPr>
        <p:spPr>
          <a:xfrm>
            <a:off x="403570" y="5956449"/>
            <a:ext cx="4768279" cy="44721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000" dirty="0">
                <a:latin typeface="Arial" panose="020B0604020202020204" pitchFamily="34" charset="0"/>
                <a:cs typeface="Arial" panose="020B0604020202020204" pitchFamily="34" charset="0"/>
              </a:rPr>
              <a:t>Источники: Наш мир в данных (OWID); и </a:t>
            </a:r>
            <a:r>
              <a:rPr lang="ru-RU" sz="1000" dirty="0" smtClean="0">
                <a:latin typeface="Arial" panose="020B0604020202020204" pitchFamily="34" charset="0"/>
                <a:cs typeface="Arial" panose="020B0604020202020204" pitchFamily="34" charset="0"/>
              </a:rPr>
              <a:t>расчеты сотрудников </a:t>
            </a:r>
            <a:r>
              <a:rPr lang="ru-RU" sz="1000" dirty="0">
                <a:latin typeface="Arial" panose="020B0604020202020204" pitchFamily="34" charset="0"/>
                <a:cs typeface="Arial" panose="020B0604020202020204" pitchFamily="34" charset="0"/>
              </a:rPr>
              <a:t>МВФ.  Примечание: TKM не включен из-за отсутствия </a:t>
            </a:r>
            <a:r>
              <a:rPr lang="ru-RU" sz="1000" dirty="0" smtClean="0">
                <a:latin typeface="Arial" panose="020B0604020202020204" pitchFamily="34" charset="0"/>
                <a:cs typeface="Arial" panose="020B0604020202020204" pitchFamily="34" charset="0"/>
              </a:rPr>
              <a:t>данных</a:t>
            </a:r>
            <a:endParaRPr lang="en-US" sz="1000" dirty="0">
              <a:effectLst/>
              <a:latin typeface="Arial" panose="020B0604020202020204" pitchFamily="34" charset="0"/>
              <a:cs typeface="Arial" panose="020B0604020202020204" pitchFamily="34" charset="0"/>
            </a:endParaRPr>
          </a:p>
        </p:txBody>
      </p:sp>
      <p:sp>
        <p:nvSpPr>
          <p:cNvPr id="8" name="AutoShape 5">
            <a:extLst>
              <a:ext uri="{FF2B5EF4-FFF2-40B4-BE49-F238E27FC236}">
                <a16:creationId xmlns:a16="http://schemas.microsoft.com/office/drawing/2014/main" id="{5271796F-2AB1-4B60-8140-ADBA7888D147}"/>
              </a:ext>
            </a:extLst>
          </p:cNvPr>
          <p:cNvSpPr>
            <a:spLocks noChangeArrowheads="1"/>
          </p:cNvSpPr>
          <p:nvPr>
            <p:custDataLst>
              <p:tags r:id="rId2"/>
            </p:custDataLst>
          </p:nvPr>
        </p:nvSpPr>
        <p:spPr bwMode="auto">
          <a:xfrm rot="5400000">
            <a:off x="8595572" y="-1261913"/>
            <a:ext cx="825386" cy="530352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lvl="0" algn="ctr" defTabSz="642915" eaLnBrk="0" fontAlgn="base" hangingPunct="0">
              <a:spcBef>
                <a:spcPct val="0"/>
              </a:spcBef>
              <a:spcAft>
                <a:spcPct val="0"/>
              </a:spcAft>
              <a:defRPr/>
            </a:pPr>
            <a:r>
              <a:rPr kumimoji="0" lang="en-AU" altLang="en-US" sz="1400" b="1" i="0" u="none" strike="noStrike" kern="1200" cap="none" spc="0" normalizeH="0" baseline="0" noProof="0" dirty="0">
                <a:ln>
                  <a:noFill/>
                </a:ln>
                <a:solidFill>
                  <a:srgbClr val="FEFEFE"/>
                </a:solidFill>
                <a:effectLst/>
                <a:uLnTx/>
                <a:uFillTx/>
                <a:latin typeface="Arial" panose="020B0604020202020204"/>
                <a:ea typeface="+mn-ea"/>
                <a:cs typeface="Arial" panose="020B0604020202020204" pitchFamily="34" charset="0"/>
                <a:sym typeface="Gill Sans"/>
              </a:rPr>
              <a:t> </a:t>
            </a:r>
            <a:r>
              <a:rPr lang="ru-RU" altLang="en-US" sz="1400" b="1" dirty="0">
                <a:solidFill>
                  <a:srgbClr val="FEFEFE"/>
                </a:solidFill>
                <a:latin typeface="Arial" panose="020B0604020202020204"/>
                <a:cs typeface="Arial" panose="020B0604020202020204" pitchFamily="34" charset="0"/>
                <a:sym typeface="Gill Sans"/>
              </a:rPr>
              <a:t>Прогнозируется, что </a:t>
            </a:r>
            <a:r>
              <a:rPr lang="ru-RU" altLang="en-US" sz="1400" b="1" dirty="0" smtClean="0">
                <a:solidFill>
                  <a:srgbClr val="FEFEFE"/>
                </a:solidFill>
                <a:latin typeface="Arial" panose="020B0604020202020204"/>
                <a:cs typeface="Arial" panose="020B0604020202020204" pitchFamily="34" charset="0"/>
                <a:sym typeface="Gill Sans"/>
              </a:rPr>
              <a:t>реальный рост </a:t>
            </a:r>
            <a:r>
              <a:rPr lang="ru-RU" altLang="en-US" sz="1400" b="1" dirty="0">
                <a:solidFill>
                  <a:srgbClr val="FEFEFE"/>
                </a:solidFill>
                <a:latin typeface="Arial" panose="020B0604020202020204"/>
                <a:cs typeface="Arial" panose="020B0604020202020204" pitchFamily="34" charset="0"/>
                <a:sym typeface="Gill Sans"/>
              </a:rPr>
              <a:t>ВВП будет постоянно оставаться ниже докризисного </a:t>
            </a:r>
            <a:r>
              <a:rPr lang="ru-RU" altLang="en-US" sz="1400" b="1" dirty="0" smtClean="0">
                <a:solidFill>
                  <a:srgbClr val="FEFEFE"/>
                </a:solidFill>
                <a:latin typeface="Arial" panose="020B0604020202020204"/>
                <a:cs typeface="Arial" panose="020B0604020202020204" pitchFamily="34" charset="0"/>
                <a:sym typeface="Gill Sans"/>
              </a:rPr>
              <a:t>тренда</a:t>
            </a:r>
            <a:endParaRPr kumimoji="0" lang="en-US" sz="1400" b="1" i="0" u="none" strike="noStrike" kern="1200" cap="none" spc="0" normalizeH="0" baseline="0" noProof="0" dirty="0">
              <a:ln>
                <a:noFill/>
              </a:ln>
              <a:solidFill>
                <a:srgbClr val="FEFEFE"/>
              </a:solidFill>
              <a:effectLst/>
              <a:uLnTx/>
              <a:uFillTx/>
              <a:latin typeface="Arial" panose="020B0604020202020204"/>
              <a:ea typeface="+mn-ea"/>
              <a:cs typeface="+mn-cs"/>
              <a:sym typeface="Gill Sans"/>
            </a:endParaRPr>
          </a:p>
        </p:txBody>
      </p:sp>
      <p:sp>
        <p:nvSpPr>
          <p:cNvPr id="9" name="TextBox 1">
            <a:extLst>
              <a:ext uri="{FF2B5EF4-FFF2-40B4-BE49-F238E27FC236}">
                <a16:creationId xmlns:a16="http://schemas.microsoft.com/office/drawing/2014/main" id="{D1440FE0-BFCB-4D84-BF5B-AA1F453814C3}"/>
              </a:ext>
            </a:extLst>
          </p:cNvPr>
          <p:cNvSpPr txBox="1"/>
          <p:nvPr/>
        </p:nvSpPr>
        <p:spPr>
          <a:xfrm>
            <a:off x="6151985" y="6061700"/>
            <a:ext cx="5712560" cy="44721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defRPr/>
            </a:pPr>
            <a:r>
              <a:rPr lang="ru-RU" sz="1000" dirty="0">
                <a:solidFill>
                  <a:srgbClr val="000000"/>
                </a:solidFill>
              </a:rPr>
              <a:t>Источники: </a:t>
            </a:r>
            <a:r>
              <a:rPr lang="ru-RU" sz="1000" dirty="0" smtClean="0">
                <a:solidFill>
                  <a:srgbClr val="000000"/>
                </a:solidFill>
              </a:rPr>
              <a:t>национальные госорганы; </a:t>
            </a:r>
            <a:r>
              <a:rPr lang="ru-RU" sz="1000" dirty="0">
                <a:solidFill>
                  <a:srgbClr val="000000"/>
                </a:solidFill>
              </a:rPr>
              <a:t>оценки, прогнозы и расчеты </a:t>
            </a:r>
            <a:r>
              <a:rPr lang="ru-RU" sz="1000" dirty="0" smtClean="0">
                <a:solidFill>
                  <a:srgbClr val="000000"/>
                </a:solidFill>
              </a:rPr>
              <a:t>сотрудников МВФ.</a:t>
            </a:r>
          </a:p>
          <a:p>
            <a:pPr lvl="0">
              <a:defRPr/>
            </a:pPr>
            <a:r>
              <a:rPr lang="ru-RU" sz="1000" dirty="0" smtClean="0">
                <a:solidFill>
                  <a:srgbClr val="000000"/>
                </a:solidFill>
              </a:rPr>
              <a:t>Примечание</a:t>
            </a:r>
            <a:r>
              <a:rPr lang="ru-RU" sz="1000" dirty="0">
                <a:solidFill>
                  <a:srgbClr val="000000"/>
                </a:solidFill>
              </a:rPr>
              <a:t>. Предкризисные прогнозы относятся к октябрю 2019 года. АФГ не </a:t>
            </a:r>
            <a:r>
              <a:rPr lang="ru-RU" sz="1000" dirty="0" smtClean="0">
                <a:solidFill>
                  <a:srgbClr val="000000"/>
                </a:solidFill>
              </a:rPr>
              <a:t>включен </a:t>
            </a:r>
            <a:r>
              <a:rPr lang="ru-RU" sz="1000" dirty="0">
                <a:solidFill>
                  <a:srgbClr val="000000"/>
                </a:solidFill>
              </a:rPr>
              <a:t>в средние показатели </a:t>
            </a:r>
            <a:r>
              <a:rPr lang="ru-RU" sz="1000" dirty="0" smtClean="0">
                <a:solidFill>
                  <a:srgbClr val="000000"/>
                </a:solidFill>
              </a:rPr>
              <a:t>по импортерам нефти ЦАРЭС и </a:t>
            </a:r>
            <a:r>
              <a:rPr lang="ru-RU" sz="1000" dirty="0">
                <a:solidFill>
                  <a:srgbClr val="000000"/>
                </a:solidFill>
              </a:rPr>
              <a:t>ЦАРЭС</a:t>
            </a:r>
            <a:r>
              <a:rPr lang="ru-RU" sz="1000" dirty="0" smtClean="0">
                <a:solidFill>
                  <a:srgbClr val="000000"/>
                </a:solidFill>
              </a:rPr>
              <a:t>.</a:t>
            </a: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TextBox 1">
            <a:extLst>
              <a:ext uri="{FF2B5EF4-FFF2-40B4-BE49-F238E27FC236}">
                <a16:creationId xmlns:a16="http://schemas.microsoft.com/office/drawing/2014/main" id="{176B84B4-41C2-4764-8414-B60CFBBA0319}"/>
              </a:ext>
            </a:extLst>
          </p:cNvPr>
          <p:cNvSpPr txBox="1"/>
          <p:nvPr/>
        </p:nvSpPr>
        <p:spPr>
          <a:xfrm>
            <a:off x="5792936" y="1902557"/>
            <a:ext cx="6155503" cy="5177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ru-RU" sz="1400" b="1" dirty="0">
                <a:solidFill>
                  <a:sysClr val="windowText" lastClr="000000"/>
                </a:solidFill>
                <a:latin typeface="Arial" panose="020B0604020202020204"/>
                <a:cs typeface="Arial" panose="020B0604020202020204" pitchFamily="34" charset="0"/>
              </a:rPr>
              <a:t>Потери выпуска относительно докризисных </a:t>
            </a:r>
            <a:r>
              <a:rPr lang="ru-RU" sz="1400" b="1" dirty="0" smtClean="0">
                <a:solidFill>
                  <a:sysClr val="windowText" lastClr="000000"/>
                </a:solidFill>
                <a:latin typeface="Arial" panose="020B0604020202020204"/>
                <a:cs typeface="Arial" panose="020B0604020202020204" pitchFamily="34" charset="0"/>
              </a:rPr>
              <a:t>прогнозов</a:t>
            </a:r>
          </a:p>
          <a:p>
            <a:pPr lvl="0" algn="ctr">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ru-RU" sz="1200" dirty="0" smtClean="0">
                <a:solidFill>
                  <a:sysClr val="windowText" lastClr="000000"/>
                </a:solidFill>
                <a:latin typeface="Arial" panose="020B0604020202020204"/>
                <a:cs typeface="Arial" panose="020B0604020202020204" pitchFamily="34" charset="0"/>
              </a:rPr>
              <a:t>(</a:t>
            </a:r>
            <a:r>
              <a:rPr lang="ru-RU" sz="1200" dirty="0">
                <a:solidFill>
                  <a:sysClr val="windowText" lastClr="000000"/>
                </a:solidFill>
                <a:latin typeface="Arial" panose="020B0604020202020204"/>
                <a:cs typeface="Arial" panose="020B0604020202020204" pitchFamily="34" charset="0"/>
              </a:rPr>
              <a:t>Разница в процентах</a:t>
            </a:r>
            <a:r>
              <a:rPr lang="ru-RU" sz="1200" dirty="0" smtClean="0">
                <a:solidFill>
                  <a:sysClr val="windowText" lastClr="000000"/>
                </a:solidFill>
                <a:latin typeface="Arial" panose="020B0604020202020204"/>
                <a:cs typeface="Arial" panose="020B0604020202020204" pitchFamily="34" charset="0"/>
              </a:rPr>
              <a:t>)</a:t>
            </a:r>
            <a:endParaRPr kumimoji="0" lang="en-US" sz="1200" b="0" i="0" u="none" strike="noStrike" kern="1200" cap="none" spc="0" normalizeH="0" baseline="0" noProof="0" dirty="0">
              <a:ln>
                <a:noFill/>
              </a:ln>
              <a:solidFill>
                <a:srgbClr val="000000"/>
              </a:solidFill>
              <a:effectLst/>
              <a:uLnTx/>
              <a:uFillTx/>
              <a:latin typeface="Arial" panose="020B0604020202020204"/>
            </a:endParaRPr>
          </a:p>
        </p:txBody>
      </p:sp>
      <p:graphicFrame>
        <p:nvGraphicFramePr>
          <p:cNvPr id="14" name="Chart 13">
            <a:extLst>
              <a:ext uri="{FF2B5EF4-FFF2-40B4-BE49-F238E27FC236}">
                <a16:creationId xmlns:a16="http://schemas.microsoft.com/office/drawing/2014/main" id="{00000000-0008-0000-1900-000002000000}"/>
              </a:ext>
            </a:extLst>
          </p:cNvPr>
          <p:cNvGraphicFramePr>
            <a:graphicFrameLocks/>
          </p:cNvGraphicFramePr>
          <p:nvPr>
            <p:extLst>
              <p:ext uri="{D42A27DB-BD31-4B8C-83A1-F6EECF244321}">
                <p14:modId xmlns:p14="http://schemas.microsoft.com/office/powerpoint/2010/main" val="2100174836"/>
              </p:ext>
            </p:extLst>
          </p:nvPr>
        </p:nvGraphicFramePr>
        <p:xfrm>
          <a:off x="403570" y="2309317"/>
          <a:ext cx="5166360" cy="36118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C1829149-509E-48D6-B7E9-21C78A8BE0D9}"/>
              </a:ext>
            </a:extLst>
          </p:cNvPr>
          <p:cNvGraphicFramePr>
            <a:graphicFrameLocks/>
          </p:cNvGraphicFramePr>
          <p:nvPr>
            <p:extLst>
              <p:ext uri="{D42A27DB-BD31-4B8C-83A1-F6EECF244321}">
                <p14:modId xmlns:p14="http://schemas.microsoft.com/office/powerpoint/2010/main" val="1869997346"/>
              </p:ext>
            </p:extLst>
          </p:nvPr>
        </p:nvGraphicFramePr>
        <p:xfrm>
          <a:off x="6208274" y="2448640"/>
          <a:ext cx="5166360" cy="36118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4164134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3.eV4VO3cUqeJOFsJnxbf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ETqwXskN0uYbmoCuAMzt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FRhkYE7UySmgriVDCrh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7A82Zuy8m0GrZVRHEwIl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5ACVl1TMEes8gp6dLTGZ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KR6q.i4Lh0C_J0y_mJrgH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zgbvGqUf0qmmLCtYzS2r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hzStwwOwEuM1sm8kT91_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vcVkVcyPCk2K_gcqFi0sw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O1GTI6XzlUKPxCD33JvoN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WrX4oplcBESH4tlFWiVWW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K3TQEs63Bk.pQHMer3YiB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heme/theme1.xml><?xml version="1.0" encoding="utf-8"?>
<a:theme xmlns:a="http://schemas.openxmlformats.org/drawingml/2006/main" name="4_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34518DDD-2F67-7047-97D8-E7E4766D9226}" vid="{A3D9BB1D-CBFC-F94A-A503-59128DD95E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themeOverride>
</file>

<file path=ppt/theme/themeOverride2.xml><?xml version="1.0" encoding="utf-8"?>
<a:themeOverride xmlns:a="http://schemas.openxmlformats.org/drawingml/2006/main">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themeOverride>
</file>

<file path=ppt/theme/themeOverride3.xml><?xml version="1.0" encoding="utf-8"?>
<a:themeOverride xmlns:a="http://schemas.openxmlformats.org/drawingml/2006/main">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themeOverride>
</file>

<file path=ppt/theme/themeOverride4.xml><?xml version="1.0" encoding="utf-8"?>
<a:themeOverride xmlns:a="http://schemas.openxmlformats.org/drawingml/2006/main">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2" ma:contentTypeDescription="Create a new document." ma:contentTypeScope="" ma:versionID="d7c7fc69d9d7c3e0900174576ee888b1">
  <xsd:schema xmlns:xsd="http://www.w3.org/2001/XMLSchema" xmlns:xs="http://www.w3.org/2001/XMLSchema" xmlns:p="http://schemas.microsoft.com/office/2006/metadata/properties" xmlns:ns2="f668aa56-9285-4561-92d6-d6343913a899" xmlns:ns3="4d0bf39f-aee5-4194-a8cf-9eb94d977901" targetNamespace="http://schemas.microsoft.com/office/2006/metadata/properties" ma:root="true" ma:fieldsID="41ef8605b30f5619465350b9761e0dda" ns2:_="" ns3:_="">
    <xsd:import namespace="f668aa56-9285-4561-92d6-d6343913a899"/>
    <xsd:import namespace="4d0bf39f-aee5-4194-a8cf-9eb94d97790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9DD7E4-56FA-42DD-B32E-C5DCD8F612CF}"/>
</file>

<file path=customXml/itemProps2.xml><?xml version="1.0" encoding="utf-8"?>
<ds:datastoreItem xmlns:ds="http://schemas.openxmlformats.org/officeDocument/2006/customXml" ds:itemID="{D69F4DAD-44C1-480D-8191-75345F6CA632}"/>
</file>

<file path=customXml/itemProps3.xml><?xml version="1.0" encoding="utf-8"?>
<ds:datastoreItem xmlns:ds="http://schemas.openxmlformats.org/officeDocument/2006/customXml" ds:itemID="{26DDCBA0-3A4C-4052-8D25-A41EF65F94F3}"/>
</file>

<file path=docProps/app.xml><?xml version="1.0" encoding="utf-8"?>
<Properties xmlns="http://schemas.openxmlformats.org/officeDocument/2006/extended-properties" xmlns:vt="http://schemas.openxmlformats.org/officeDocument/2006/docPropsVTypes">
  <Template>blank</Template>
  <TotalTime>369</TotalTime>
  <Words>2766</Words>
  <Application>Microsoft Office PowerPoint</Application>
  <PresentationFormat>Широкоэкранный</PresentationFormat>
  <Paragraphs>276</Paragraphs>
  <Slides>16</Slides>
  <Notes>16</Notes>
  <HiddenSlides>0</HiddenSlides>
  <MMClips>0</MMClips>
  <ScaleCrop>false</ScaleCrop>
  <HeadingPairs>
    <vt:vector size="6" baseType="variant">
      <vt:variant>
        <vt:lpstr>Использованные шрифты</vt:lpstr>
      </vt:variant>
      <vt:variant>
        <vt:i4>15</vt:i4>
      </vt:variant>
      <vt:variant>
        <vt:lpstr>Тема</vt:lpstr>
      </vt:variant>
      <vt:variant>
        <vt:i4>1</vt:i4>
      </vt:variant>
      <vt:variant>
        <vt:lpstr>Заголовки слайдов</vt:lpstr>
      </vt:variant>
      <vt:variant>
        <vt:i4>16</vt:i4>
      </vt:variant>
    </vt:vector>
  </HeadingPairs>
  <TitlesOfParts>
    <vt:vector size="32" baseType="lpstr">
      <vt:lpstr>.HelveticaNeueDeskInterface-Regular</vt:lpstr>
      <vt:lpstr>Arial</vt:lpstr>
      <vt:lpstr>Arial Black</vt:lpstr>
      <vt:lpstr>Arial Narrow</vt:lpstr>
      <vt:lpstr>ArialMT</vt:lpstr>
      <vt:lpstr>Batang</vt:lpstr>
      <vt:lpstr>Calibri</vt:lpstr>
      <vt:lpstr>Gill Sans</vt:lpstr>
      <vt:lpstr>Gulim</vt:lpstr>
      <vt:lpstr>Lucida Grande</vt:lpstr>
      <vt:lpstr>LucidaGrande</vt:lpstr>
      <vt:lpstr>Proxima Nova</vt:lpstr>
      <vt:lpstr>Segoe UI</vt:lpstr>
      <vt:lpstr>Times New Roman</vt:lpstr>
      <vt:lpstr>Wingdings</vt:lpstr>
      <vt:lpstr>4_Custom Design</vt:lpstr>
      <vt:lpstr>ЦАРЭС Перспективы регионального экономического развития</vt:lpstr>
      <vt:lpstr>Презентация PowerPoint</vt:lpstr>
      <vt:lpstr>Предпринимаются усилия по вакцинации и восстановлению экономики, хотя также усиливается ценовое давление</vt:lpstr>
      <vt:lpstr>Параметры макрополитики ужесточаются</vt:lpstr>
      <vt:lpstr>  Прогноз: многоскоростное восстановление с устойчивыми потерями в производстве</vt:lpstr>
      <vt:lpstr>Ожидается, что восстановление многоскоростного роста усилится в 2022 году при этом инфляция станет умеренной</vt:lpstr>
      <vt:lpstr>Сложности доминируют в отношении перспектив развития региона</vt:lpstr>
      <vt:lpstr>     </vt:lpstr>
      <vt:lpstr>Без ускорения вакцинации влияние кризиса на производство будет долгим</vt:lpstr>
      <vt:lpstr>Внезапное ужесточение мировых финансовых условий может создать риски бегства капитала и стабилизации долга</vt:lpstr>
      <vt:lpstr>Может быть нелегко восстановить трудоустройство из-за эффектов гистерезиса и низкой чувствительности к росту  </vt:lpstr>
      <vt:lpstr>Возникают значительные вызовы из-за изменения климата</vt:lpstr>
      <vt:lpstr>     </vt:lpstr>
      <vt:lpstr>Презентация PowerPoint</vt:lpstr>
      <vt:lpstr>МВФ продолжает активно участвовать в оказании поддержки региону</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Boranova, Vizhdan</dc:creator>
  <cp:lastModifiedBy>Svetlana Chirkova</cp:lastModifiedBy>
  <cp:revision>31</cp:revision>
  <cp:lastPrinted>2021-09-29T19:05:05Z</cp:lastPrinted>
  <dcterms:created xsi:type="dcterms:W3CDTF">2021-08-27T16:00:13Z</dcterms:created>
  <dcterms:modified xsi:type="dcterms:W3CDTF">2021-11-14T07:29:06Z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y fmtid="{D5CDD505-2E9C-101B-9397-08002B2CF9AE}" pid="3" name="MSIP_Label_0c07ed86-5dc5-4593-ad03-a8684b843815_Enabled">
    <vt:lpwstr>true</vt:lpwstr>
  </property>
  <property fmtid="{D5CDD505-2E9C-101B-9397-08002B2CF9AE}" pid="4" name="MSIP_Label_0c07ed86-5dc5-4593-ad03-a8684b843815_SetDate">
    <vt:lpwstr>2021-09-28T04:28:51Z</vt:lpwstr>
  </property>
  <property fmtid="{D5CDD505-2E9C-101B-9397-08002B2CF9AE}" pid="5" name="MSIP_Label_0c07ed86-5dc5-4593-ad03-a8684b843815_Method">
    <vt:lpwstr>Privileged</vt:lpwstr>
  </property>
  <property fmtid="{D5CDD505-2E9C-101B-9397-08002B2CF9AE}" pid="6" name="MSIP_Label_0c07ed86-5dc5-4593-ad03-a8684b843815_Name">
    <vt:lpwstr>0c07ed86-5dc5-4593-ad03-a8684b843815</vt:lpwstr>
  </property>
  <property fmtid="{D5CDD505-2E9C-101B-9397-08002B2CF9AE}" pid="7" name="MSIP_Label_0c07ed86-5dc5-4593-ad03-a8684b843815_SiteId">
    <vt:lpwstr>8085fa43-302e-45bd-b171-a6648c3b6be7</vt:lpwstr>
  </property>
  <property fmtid="{D5CDD505-2E9C-101B-9397-08002B2CF9AE}" pid="8" name="MSIP_Label_0c07ed86-5dc5-4593-ad03-a8684b843815_ActionId">
    <vt:lpwstr>5c536dd0-344b-454e-9a1b-b251d56f1ef3</vt:lpwstr>
  </property>
  <property fmtid="{D5CDD505-2E9C-101B-9397-08002B2CF9AE}" pid="9" name="MSIP_Label_0c07ed86-5dc5-4593-ad03-a8684b843815_ContentBits">
    <vt:lpwstr>0</vt:lpwstr>
  </property>
  <property fmtid="{D5CDD505-2E9C-101B-9397-08002B2CF9AE}" pid="10" name="ContentTypeId">
    <vt:lpwstr>0x0101009FDAEA74914DCF4CB1BBCF0E2E5EDB11</vt:lpwstr>
  </property>
</Properties>
</file>